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301" r:id="rId4"/>
    <p:sldId id="276" r:id="rId5"/>
    <p:sldId id="298" r:id="rId6"/>
    <p:sldId id="287" r:id="rId7"/>
    <p:sldId id="290" r:id="rId8"/>
    <p:sldId id="300" r:id="rId9"/>
    <p:sldId id="299" r:id="rId10"/>
    <p:sldId id="302" r:id="rId11"/>
    <p:sldId id="303" r:id="rId12"/>
    <p:sldId id="304" r:id="rId13"/>
    <p:sldId id="305" r:id="rId14"/>
    <p:sldId id="307" r:id="rId15"/>
    <p:sldId id="306" r:id="rId16"/>
    <p:sldId id="309" r:id="rId17"/>
    <p:sldId id="310" r:id="rId18"/>
    <p:sldId id="308" r:id="rId19"/>
    <p:sldId id="31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4"/>
    <p:restoredTop sz="94726"/>
  </p:normalViewPr>
  <p:slideViewPr>
    <p:cSldViewPr snapToGrid="0">
      <p:cViewPr varScale="1">
        <p:scale>
          <a:sx n="116" d="100"/>
          <a:sy n="116" d="100"/>
        </p:scale>
        <p:origin x="1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A1709-FD12-E34D-BF51-9BCC3D6A4DCA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992EEF-7E2C-894B-ACBF-D9ADBE69C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41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03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4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1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4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6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5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16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0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51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41BE46F-4A00-DF49-903C-A6DE9F850A95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27D2F8-C4A0-0348-A6DA-4AAA2C0875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208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5A1E-026E-9455-D156-FA02D49D59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11-1</a:t>
            </a:r>
            <a:br>
              <a:rPr lang="en-US" dirty="0"/>
            </a:br>
            <a:r>
              <a:rPr lang="en-US" dirty="0"/>
              <a:t>External Forcing Conditions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22373-E027-6FC1-4A82-82F659494E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185C: Introduction to Numerical Ocean Modeling</a:t>
            </a:r>
          </a:p>
        </p:txBody>
      </p:sp>
    </p:spTree>
    <p:extLst>
      <p:ext uri="{BB962C8B-B14F-4D97-AF65-F5344CB8AC3E}">
        <p14:creationId xmlns:p14="http://schemas.microsoft.com/office/powerpoint/2010/main" val="215802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C25EB-63DF-9F3B-948C-B282A606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99D5-FE79-B5D0-BDF0-A03C5E2A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5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Implementation in </a:t>
            </a:r>
            <a:r>
              <a:rPr lang="en-US" dirty="0" err="1"/>
              <a:t>MITgcm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26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31548E-5833-82B0-4359-9801C3810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0407">
            <a:off x="7330899" y="3377733"/>
            <a:ext cx="2066848" cy="1858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776884-D3DE-CF5E-0039-5F48CB38B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0407">
            <a:off x="7330901" y="2797086"/>
            <a:ext cx="2066848" cy="1858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DA62D5-9AF6-CA76-40E2-4C50E0823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0407">
            <a:off x="7330900" y="2285218"/>
            <a:ext cx="2066848" cy="18585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9078E-5ED0-7B28-5CA6-CD40A17B5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0407">
            <a:off x="7330902" y="1773350"/>
            <a:ext cx="2066848" cy="18585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64662-87D6-AEF6-2F2B-5B9E3E658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74034-57D8-40DC-21B4-702980FC1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261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External forcing conditions are provided in “3D” grids with axes for time, rows, and cols of the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9A9688-E19C-4A8A-50AB-C3EEE0E70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30407">
            <a:off x="7330902" y="1223491"/>
            <a:ext cx="2066848" cy="185856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B55A6D-288E-C046-C7F2-BBA77D58883D}"/>
              </a:ext>
            </a:extLst>
          </p:cNvPr>
          <p:cNvCxnSpPr/>
          <p:nvPr/>
        </p:nvCxnSpPr>
        <p:spPr>
          <a:xfrm>
            <a:off x="6594765" y="2443210"/>
            <a:ext cx="0" cy="2597328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BDE51A-1A38-6573-2DDA-6E2DF7CAACF6}"/>
              </a:ext>
            </a:extLst>
          </p:cNvPr>
          <p:cNvCxnSpPr>
            <a:cxnSpLocks/>
          </p:cNvCxnSpPr>
          <p:nvPr/>
        </p:nvCxnSpPr>
        <p:spPr>
          <a:xfrm flipH="1">
            <a:off x="6761018" y="823319"/>
            <a:ext cx="803564" cy="147653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51A362-2F91-2DF8-BEE9-539BF7AD84A0}"/>
              </a:ext>
            </a:extLst>
          </p:cNvPr>
          <p:cNvCxnSpPr>
            <a:cxnSpLocks/>
          </p:cNvCxnSpPr>
          <p:nvPr/>
        </p:nvCxnSpPr>
        <p:spPr>
          <a:xfrm>
            <a:off x="7985661" y="637669"/>
            <a:ext cx="1889125" cy="89054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427713-CFE0-368C-78D6-71D746C4027D}"/>
              </a:ext>
            </a:extLst>
          </p:cNvPr>
          <p:cNvSpPr txBox="1"/>
          <p:nvPr/>
        </p:nvSpPr>
        <p:spPr>
          <a:xfrm>
            <a:off x="5857408" y="354170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48F57D2-A8BC-F1D1-D571-19713988A468}"/>
              </a:ext>
            </a:extLst>
          </p:cNvPr>
          <p:cNvSpPr txBox="1"/>
          <p:nvPr/>
        </p:nvSpPr>
        <p:spPr>
          <a:xfrm>
            <a:off x="6537112" y="1192255"/>
            <a:ext cx="660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C3C92-A720-6585-845B-B9EEB6335903}"/>
              </a:ext>
            </a:extLst>
          </p:cNvPr>
          <p:cNvSpPr txBox="1"/>
          <p:nvPr/>
        </p:nvSpPr>
        <p:spPr>
          <a:xfrm>
            <a:off x="8796643" y="666127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cols</a:t>
            </a:r>
          </a:p>
        </p:txBody>
      </p:sp>
    </p:spTree>
    <p:extLst>
      <p:ext uri="{BB962C8B-B14F-4D97-AF65-F5344CB8AC3E}">
        <p14:creationId xmlns:p14="http://schemas.microsoft.com/office/powerpoint/2010/main" val="291004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7C5D-57BD-37A4-5790-F130BDC9E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external forcing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470C3-C536-A469-A7CF-4400F699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exf</a:t>
            </a:r>
            <a:r>
              <a:rPr lang="en-US" dirty="0"/>
              <a:t> package provides a flexible way to implement external forcing conditions into a model</a:t>
            </a:r>
          </a:p>
          <a:p>
            <a:r>
              <a:rPr lang="en-US" dirty="0"/>
              <a:t>Provides flexibility for important information such as:</a:t>
            </a:r>
          </a:p>
          <a:p>
            <a:pPr lvl="1"/>
            <a:r>
              <a:rPr lang="en-US" dirty="0"/>
              <a:t>units (!)</a:t>
            </a:r>
          </a:p>
          <a:p>
            <a:pPr lvl="1"/>
            <a:r>
              <a:rPr lang="en-US" dirty="0"/>
              <a:t>time stepping</a:t>
            </a:r>
          </a:p>
          <a:p>
            <a:pPr lvl="1"/>
            <a:r>
              <a:rPr lang="en-US" dirty="0"/>
              <a:t>file names</a:t>
            </a:r>
          </a:p>
          <a:p>
            <a:pPr lvl="1"/>
            <a:r>
              <a:rPr lang="en-US" dirty="0"/>
              <a:t>interpolation schemes</a:t>
            </a:r>
          </a:p>
          <a:p>
            <a:r>
              <a:rPr lang="en-US" dirty="0"/>
              <a:t>Designed to be used with the </a:t>
            </a:r>
            <a:r>
              <a:rPr lang="en-US" dirty="0" err="1"/>
              <a:t>cal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Assigns model timesteps to a given calendar day, which is helpful for managing files across different years</a:t>
            </a:r>
          </a:p>
        </p:txBody>
      </p:sp>
    </p:spTree>
    <p:extLst>
      <p:ext uri="{BB962C8B-B14F-4D97-AF65-F5344CB8AC3E}">
        <p14:creationId xmlns:p14="http://schemas.microsoft.com/office/powerpoint/2010/main" val="342589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3B05-2E5A-D174-E05A-4C89A70B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Pertinent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88D59-9A58-4DBB-1C01-C79E9C1A3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Compile Time</a:t>
            </a:r>
          </a:p>
          <a:p>
            <a:r>
              <a:rPr lang="en-US" dirty="0" err="1"/>
              <a:t>packages.conf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Run Time</a:t>
            </a:r>
          </a:p>
          <a:p>
            <a:r>
              <a:rPr lang="en-US" dirty="0" err="1"/>
              <a:t>data.cal</a:t>
            </a:r>
            <a:endParaRPr lang="en-US" dirty="0"/>
          </a:p>
          <a:p>
            <a:r>
              <a:rPr lang="en-US" dirty="0" err="1"/>
              <a:t>data.exf</a:t>
            </a:r>
            <a:endParaRPr lang="en-US" dirty="0"/>
          </a:p>
          <a:p>
            <a:r>
              <a:rPr lang="en-US" dirty="0" err="1"/>
              <a:t>data.pkg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3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A08E2-C0AF-4B40-ACBE-DCC962BC8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70645-2016-31AA-32EB-2E27A2D4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data.exf</a:t>
            </a:r>
            <a:r>
              <a:rPr lang="en-US" dirty="0"/>
              <a:t>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08B6C-FD71-9264-EEDA-1546E11D0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exf</a:t>
            </a:r>
            <a:r>
              <a:rPr lang="en-US" dirty="0"/>
              <a:t> package provides a flexible way to implement external forcing conditions into a model</a:t>
            </a:r>
          </a:p>
          <a:p>
            <a:r>
              <a:rPr lang="en-US" dirty="0"/>
              <a:t>The </a:t>
            </a:r>
            <a:r>
              <a:rPr lang="en-US" dirty="0" err="1"/>
              <a:t>data.exf</a:t>
            </a:r>
            <a:r>
              <a:rPr lang="en-US" dirty="0"/>
              <a:t> file specifies 4 </a:t>
            </a:r>
            <a:r>
              <a:rPr lang="en-US" dirty="0" err="1"/>
              <a:t>namelists</a:t>
            </a:r>
            <a:r>
              <a:rPr lang="en-US" dirty="0"/>
              <a:t> to specify certain conditions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816258-40CB-DB7A-9C77-8973FABBA99E}"/>
              </a:ext>
            </a:extLst>
          </p:cNvPr>
          <p:cNvGraphicFramePr>
            <a:graphicFrameLocks noGrp="1"/>
          </p:cNvGraphicFramePr>
          <p:nvPr/>
        </p:nvGraphicFramePr>
        <p:xfrm>
          <a:off x="1020618" y="3652837"/>
          <a:ext cx="103331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927">
                  <a:extLst>
                    <a:ext uri="{9D8B030D-6E8A-4147-A177-3AD203B41FA5}">
                      <a16:colId xmlns:a16="http://schemas.microsoft.com/office/drawing/2014/main" val="234644075"/>
                    </a:ext>
                  </a:extLst>
                </a:gridCol>
                <a:gridCol w="8167255">
                  <a:extLst>
                    <a:ext uri="{9D8B030D-6E8A-4147-A177-3AD203B41FA5}">
                      <a16:colId xmlns:a16="http://schemas.microsoft.com/office/drawing/2014/main" val="879779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 err="1">
                          <a:effectLst/>
                        </a:rPr>
                        <a:t>Namelist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924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EXF_NML_01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parameters for reading, scaling, and applying external forcing conditions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249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EXF_NML_02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the file names and start dates for each external field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112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EXF_NML_03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Set scaling parameters for the forcing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90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EXF_NML_04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Set the spatial interpolation method for each field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251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106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7E2C-6939-D733-CC1B-B2928DD5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cal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C4874-77BE-07DA-1B15-8474CBF9B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cal</a:t>
            </a:r>
            <a:r>
              <a:rPr lang="en-US" dirty="0"/>
              <a:t>  package can be used to assign dates and times to model time steps</a:t>
            </a:r>
          </a:p>
          <a:p>
            <a:r>
              <a:rPr lang="en-US" dirty="0"/>
              <a:t>To use, simply </a:t>
            </a:r>
            <a:r>
              <a:rPr lang="en-US" dirty="0" err="1"/>
              <a:t>specifiy</a:t>
            </a:r>
            <a:r>
              <a:rPr lang="en-US" dirty="0"/>
              <a:t> the start date and time of your model (see example on Canvas)</a:t>
            </a:r>
          </a:p>
        </p:txBody>
      </p:sp>
    </p:spTree>
    <p:extLst>
      <p:ext uri="{BB962C8B-B14F-4D97-AF65-F5344CB8AC3E}">
        <p14:creationId xmlns:p14="http://schemas.microsoft.com/office/powerpoint/2010/main" val="184233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7AB90-D83B-E146-8523-79D4A898F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0073-DE78-12CA-ACCC-57F0E544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5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for Your Model: Two Options</a:t>
            </a:r>
          </a:p>
        </p:txBody>
      </p:sp>
    </p:spTree>
    <p:extLst>
      <p:ext uri="{BB962C8B-B14F-4D97-AF65-F5344CB8AC3E}">
        <p14:creationId xmlns:p14="http://schemas.microsoft.com/office/powerpoint/2010/main" val="1765296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DD256-FC34-B83D-83C3-DE6543C3A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A62D-6D64-6A04-66A5-41938189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1: Interpolate Regional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135F-AD85-7450-3618-D998A2E60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ECCO conditions can be interpolated onto your domain, giving you more control over where the conditions are applied </a:t>
            </a:r>
          </a:p>
          <a:p>
            <a:r>
              <a:rPr lang="en-US" dirty="0"/>
              <a:t>The Lecture notebook for today demonstrates how to interpolate from ECCO onto your domain</a:t>
            </a:r>
          </a:p>
          <a:p>
            <a:r>
              <a:rPr lang="en-US" dirty="0"/>
              <a:t>For this option, copy the </a:t>
            </a:r>
            <a:r>
              <a:rPr lang="en-US" dirty="0" err="1"/>
              <a:t>data.exf_regional</a:t>
            </a:r>
            <a:r>
              <a:rPr lang="en-US" dirty="0"/>
              <a:t> file to your </a:t>
            </a:r>
            <a:r>
              <a:rPr lang="en-US" dirty="0" err="1"/>
              <a:t>namelist</a:t>
            </a:r>
            <a:r>
              <a:rPr lang="en-US" dirty="0"/>
              <a:t> directory and save as </a:t>
            </a:r>
            <a:r>
              <a:rPr lang="en-US" dirty="0" err="1"/>
              <a:t>data.exf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60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D7EF-A81F-20ED-CC66-A13AAEE1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Use Global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780A-B1A0-9CE4-B2EB-DA43CBEA0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ECCO provides external forcing conditions that can be used in your models</a:t>
            </a:r>
          </a:p>
          <a:p>
            <a:r>
              <a:rPr lang="en-US" dirty="0" err="1"/>
              <a:t>MITgcm</a:t>
            </a:r>
            <a:r>
              <a:rPr lang="en-US" dirty="0"/>
              <a:t> will interpolate the model parameters onto your grid during run time</a:t>
            </a:r>
          </a:p>
          <a:p>
            <a:r>
              <a:rPr lang="en-US" dirty="0"/>
              <a:t>For this option, copy the </a:t>
            </a:r>
            <a:r>
              <a:rPr lang="en-US" dirty="0" err="1"/>
              <a:t>data.exf_global</a:t>
            </a:r>
            <a:r>
              <a:rPr lang="en-US" dirty="0"/>
              <a:t> file to your </a:t>
            </a:r>
            <a:r>
              <a:rPr lang="en-US" dirty="0" err="1"/>
              <a:t>namelist</a:t>
            </a:r>
            <a:r>
              <a:rPr lang="en-US" dirty="0"/>
              <a:t> directory and save as </a:t>
            </a:r>
            <a:r>
              <a:rPr lang="en-US" dirty="0" err="1"/>
              <a:t>data.exf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981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FEB9-C8F1-5CA9-0E41-2562319D4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Your Project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8B97E-295C-565E-F81E-B504F84AC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Whichever option you choose, use this time to update your 4 project files for external conditions on </a:t>
            </a:r>
            <a:r>
              <a:rPr lang="en-US" dirty="0" err="1"/>
              <a:t>Github</a:t>
            </a:r>
            <a:r>
              <a:rPr lang="en-US" dirty="0"/>
              <a:t> now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this week’s homework, you will provide a notebook to create and plot your conditions and describe the implementation in </a:t>
            </a:r>
            <a:r>
              <a:rPr lang="en-US" dirty="0" err="1"/>
              <a:t>MITgcm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Consider the following: How many versions of your </a:t>
            </a:r>
            <a:r>
              <a:rPr lang="en-US" dirty="0" err="1"/>
              <a:t>exf</a:t>
            </a:r>
            <a:r>
              <a:rPr lang="en-US" dirty="0"/>
              <a:t> conditions will be needed for your experiment?</a:t>
            </a:r>
          </a:p>
          <a:p>
            <a:pPr marL="0" indent="0">
              <a:buNone/>
            </a:pPr>
            <a:r>
              <a:rPr lang="en-US" dirty="0"/>
              <a:t>	e.g. Mike needs 2x wind conditions for his experiment</a:t>
            </a:r>
          </a:p>
        </p:txBody>
      </p:sp>
    </p:spTree>
    <p:extLst>
      <p:ext uri="{BB962C8B-B14F-4D97-AF65-F5344CB8AC3E}">
        <p14:creationId xmlns:p14="http://schemas.microsoft.com/office/powerpoint/2010/main" val="78944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A6FEE-8EB6-C148-1CDA-2858643D0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68C5C-A805-B488-BE4B-ADDE5398B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By the end of this lesson, you should be able to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List the external forcing conditions pertinent for a numerical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external forcing conditions for your own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external forcing conditions in </a:t>
            </a:r>
            <a:r>
              <a:rPr lang="en-US" dirty="0" err="1"/>
              <a:t>MITgcm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57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E01CA-BFFD-F724-B29C-C2B130F5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015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External Forcing Conditions</a:t>
            </a:r>
          </a:p>
        </p:txBody>
      </p:sp>
    </p:spTree>
    <p:extLst>
      <p:ext uri="{BB962C8B-B14F-4D97-AF65-F5344CB8AC3E}">
        <p14:creationId xmlns:p14="http://schemas.microsoft.com/office/powerpoint/2010/main" val="229425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565972C-677D-AF07-218F-40C583394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377" y="1282252"/>
            <a:ext cx="5122900" cy="5122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E4FF86-7EE6-BE1D-504F-58D018F96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202" y="234359"/>
            <a:ext cx="10515600" cy="1325563"/>
          </a:xfrm>
        </p:spPr>
        <p:txBody>
          <a:bodyPr/>
          <a:lstStyle/>
          <a:p>
            <a:r>
              <a:rPr lang="en-US" dirty="0"/>
              <a:t>Wind-Driven Ocean Circulation – The Gyres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75CBED-C058-BFDA-403C-6C37F37E8780}"/>
              </a:ext>
            </a:extLst>
          </p:cNvPr>
          <p:cNvSpPr txBox="1"/>
          <p:nvPr/>
        </p:nvSpPr>
        <p:spPr>
          <a:xfrm>
            <a:off x="1064699" y="1787187"/>
            <a:ext cx="25404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Atmospheric circulation  and Ekman transport move surface currents westward  between the equator and 30</a:t>
            </a:r>
            <a:r>
              <a:rPr lang="en-US" baseline="30000" dirty="0"/>
              <a:t>0</a:t>
            </a:r>
            <a:r>
              <a:rPr lang="en-US" dirty="0"/>
              <a:t> …</a:t>
            </a:r>
            <a:endParaRPr lang="en-US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3E3A2-3FB9-074C-5210-9034649A2115}"/>
              </a:ext>
            </a:extLst>
          </p:cNvPr>
          <p:cNvSpPr txBox="1"/>
          <p:nvPr/>
        </p:nvSpPr>
        <p:spPr>
          <a:xfrm>
            <a:off x="9327951" y="3422991"/>
            <a:ext cx="2434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3) Further effects from Coriolis and “steering” by topography form circulation cells in the northern and southern hemisphere called </a:t>
            </a:r>
            <a:r>
              <a:rPr lang="en-US" b="1" dirty="0"/>
              <a:t>gyres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5EED3-9817-A7B0-4A22-2B3534201D52}"/>
              </a:ext>
            </a:extLst>
          </p:cNvPr>
          <p:cNvSpPr txBox="1"/>
          <p:nvPr/>
        </p:nvSpPr>
        <p:spPr>
          <a:xfrm>
            <a:off x="1064699" y="4069322"/>
            <a:ext cx="2540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2) … and eastward between 30</a:t>
            </a:r>
            <a:r>
              <a:rPr lang="en-US" baseline="30000" dirty="0"/>
              <a:t>0</a:t>
            </a:r>
            <a:r>
              <a:rPr lang="en-US" dirty="0"/>
              <a:t> and 60</a:t>
            </a:r>
            <a:r>
              <a:rPr lang="en-US" baseline="30000" dirty="0"/>
              <a:t>0</a:t>
            </a:r>
            <a:r>
              <a:rPr lang="en-US" dirty="0"/>
              <a:t> …</a:t>
            </a:r>
            <a:endParaRPr lang="en-US" baseline="30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BF5CC0-CE03-3D89-03FC-AAA942661725}"/>
              </a:ext>
            </a:extLst>
          </p:cNvPr>
          <p:cNvCxnSpPr/>
          <p:nvPr/>
        </p:nvCxnSpPr>
        <p:spPr>
          <a:xfrm flipH="1">
            <a:off x="5780784" y="3524009"/>
            <a:ext cx="1063845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BF18BF-F533-21F4-358A-27A25F8C801F}"/>
              </a:ext>
            </a:extLst>
          </p:cNvPr>
          <p:cNvCxnSpPr>
            <a:cxnSpLocks/>
          </p:cNvCxnSpPr>
          <p:nvPr/>
        </p:nvCxnSpPr>
        <p:spPr>
          <a:xfrm>
            <a:off x="5644083" y="2184704"/>
            <a:ext cx="55077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07ED85-33DE-7591-D881-AA8C7E94F970}"/>
              </a:ext>
            </a:extLst>
          </p:cNvPr>
          <p:cNvCxnSpPr>
            <a:cxnSpLocks/>
          </p:cNvCxnSpPr>
          <p:nvPr/>
        </p:nvCxnSpPr>
        <p:spPr>
          <a:xfrm>
            <a:off x="6459381" y="2184704"/>
            <a:ext cx="635333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EE01054-3CA2-461A-0CA7-BC01FBC6D25C}"/>
              </a:ext>
            </a:extLst>
          </p:cNvPr>
          <p:cNvCxnSpPr/>
          <p:nvPr/>
        </p:nvCxnSpPr>
        <p:spPr>
          <a:xfrm flipH="1">
            <a:off x="6699298" y="4206424"/>
            <a:ext cx="1063845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944A0C-F38B-1F9F-0292-F52AC639738E}"/>
              </a:ext>
            </a:extLst>
          </p:cNvPr>
          <p:cNvCxnSpPr>
            <a:cxnSpLocks/>
          </p:cNvCxnSpPr>
          <p:nvPr/>
        </p:nvCxnSpPr>
        <p:spPr>
          <a:xfrm>
            <a:off x="6396753" y="5562218"/>
            <a:ext cx="550771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85B2CDF-C473-CF61-E156-9EC006B80EBD}"/>
              </a:ext>
            </a:extLst>
          </p:cNvPr>
          <p:cNvCxnSpPr>
            <a:cxnSpLocks/>
          </p:cNvCxnSpPr>
          <p:nvPr/>
        </p:nvCxnSpPr>
        <p:spPr>
          <a:xfrm>
            <a:off x="7092607" y="5570865"/>
            <a:ext cx="635333" cy="0"/>
          </a:xfrm>
          <a:prstGeom prst="straightConnector1">
            <a:avLst/>
          </a:prstGeom>
          <a:ln w="25400">
            <a:solidFill>
              <a:srgbClr val="00B0F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c 48">
            <a:extLst>
              <a:ext uri="{FF2B5EF4-FFF2-40B4-BE49-F238E27FC236}">
                <a16:creationId xmlns:a16="http://schemas.microsoft.com/office/drawing/2014/main" id="{66BF2E37-8F9D-455B-CF95-4B4B4FE35A30}"/>
              </a:ext>
            </a:extLst>
          </p:cNvPr>
          <p:cNvSpPr/>
          <p:nvPr/>
        </p:nvSpPr>
        <p:spPr>
          <a:xfrm>
            <a:off x="5713864" y="4206424"/>
            <a:ext cx="1766622" cy="1355794"/>
          </a:xfrm>
          <a:prstGeom prst="arc">
            <a:avLst>
              <a:gd name="adj1" fmla="val 6652307"/>
              <a:gd name="adj2" fmla="val 15515943"/>
            </a:avLst>
          </a:prstGeom>
          <a:ln w="25400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c 50">
            <a:extLst>
              <a:ext uri="{FF2B5EF4-FFF2-40B4-BE49-F238E27FC236}">
                <a16:creationId xmlns:a16="http://schemas.microsoft.com/office/drawing/2014/main" id="{DB45382C-6DF5-E653-10D4-7AB55CA9B220}"/>
              </a:ext>
            </a:extLst>
          </p:cNvPr>
          <p:cNvSpPr/>
          <p:nvPr/>
        </p:nvSpPr>
        <p:spPr>
          <a:xfrm rot="10800000">
            <a:off x="6844629" y="4213393"/>
            <a:ext cx="1766622" cy="1355794"/>
          </a:xfrm>
          <a:prstGeom prst="arc">
            <a:avLst>
              <a:gd name="adj1" fmla="val 6652307"/>
              <a:gd name="adj2" fmla="val 15515943"/>
            </a:avLst>
          </a:prstGeom>
          <a:ln w="25400">
            <a:solidFill>
              <a:srgbClr val="00B0F0"/>
            </a:solidFill>
            <a:headEnd type="triangle"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B10D984-C9CD-4EF0-9B35-F1F2CF58005C}"/>
              </a:ext>
            </a:extLst>
          </p:cNvPr>
          <p:cNvSpPr/>
          <p:nvPr/>
        </p:nvSpPr>
        <p:spPr>
          <a:xfrm>
            <a:off x="4760772" y="2184704"/>
            <a:ext cx="1766622" cy="1355794"/>
          </a:xfrm>
          <a:prstGeom prst="arc">
            <a:avLst>
              <a:gd name="adj1" fmla="val 6652307"/>
              <a:gd name="adj2" fmla="val 15515943"/>
            </a:avLst>
          </a:prstGeom>
          <a:ln w="25400"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A7EB7488-1431-D8DE-3E4B-0D40971002A4}"/>
              </a:ext>
            </a:extLst>
          </p:cNvPr>
          <p:cNvSpPr/>
          <p:nvPr/>
        </p:nvSpPr>
        <p:spPr>
          <a:xfrm rot="10800000">
            <a:off x="6209296" y="2161749"/>
            <a:ext cx="1766622" cy="1355794"/>
          </a:xfrm>
          <a:prstGeom prst="arc">
            <a:avLst>
              <a:gd name="adj1" fmla="val 6652307"/>
              <a:gd name="adj2" fmla="val 15515943"/>
            </a:avLst>
          </a:prstGeom>
          <a:ln w="25400">
            <a:solidFill>
              <a:srgbClr val="00B0F0"/>
            </a:solidFill>
            <a:headEnd type="none"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96D342-8D5F-C965-105E-E462E32899F6}"/>
              </a:ext>
            </a:extLst>
          </p:cNvPr>
          <p:cNvSpPr txBox="1"/>
          <p:nvPr/>
        </p:nvSpPr>
        <p:spPr>
          <a:xfrm>
            <a:off x="0" y="0"/>
            <a:ext cx="18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Lecture 2-1</a:t>
            </a:r>
          </a:p>
        </p:txBody>
      </p:sp>
    </p:spTree>
    <p:extLst>
      <p:ext uri="{BB962C8B-B14F-4D97-AF65-F5344CB8AC3E}">
        <p14:creationId xmlns:p14="http://schemas.microsoft.com/office/powerpoint/2010/main" val="125016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4FF27B-3CD4-5DFE-23D2-D8F71F8C1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0"/>
            <a:ext cx="685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F90ECE-C4CF-5976-C715-85E7A093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Sinking near the poles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78525-920C-85FB-4BFF-9FE826F6AB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7212" y="1690688"/>
                <a:ext cx="4776788" cy="48021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 water moves north in western boundary currents:</a:t>
                </a:r>
              </a:p>
              <a:p>
                <a:pPr lvl="1"/>
                <a:r>
                  <a:rPr lang="en-US" dirty="0"/>
                  <a:t>Cooling increases density</a:t>
                </a:r>
              </a:p>
              <a:p>
                <a:pPr lvl="1"/>
                <a:r>
                  <a:rPr lang="en-US" dirty="0"/>
                  <a:t>Evaporation increases density</a:t>
                </a:r>
              </a:p>
              <a:p>
                <a:pPr lvl="1"/>
                <a:r>
                  <a:rPr lang="en-US" dirty="0"/>
                  <a:t>Sea ice increases density</a:t>
                </a:r>
              </a:p>
              <a:p>
                <a:r>
                  <a:rPr lang="en-US" dirty="0"/>
                  <a:t>Near the poles, surface water is cold, salty, and dense</a:t>
                </a:r>
              </a:p>
              <a:p>
                <a:r>
                  <a:rPr lang="en-US" dirty="0"/>
                  <a:t>Water is dense enough to </a:t>
                </a:r>
                <a:r>
                  <a:rPr lang="en-US" i="1" dirty="0"/>
                  <a:t>sink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 3D Circulation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478525-920C-85FB-4BFF-9FE826F6AB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212" y="1690688"/>
                <a:ext cx="4776788" cy="4802187"/>
              </a:xfrm>
              <a:blipFill>
                <a:blip r:embed="rId3"/>
                <a:stretch>
                  <a:fillRect l="-2116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DADA52D-ABE4-CB10-1360-C7CF3A1C6B38}"/>
              </a:ext>
            </a:extLst>
          </p:cNvPr>
          <p:cNvSpPr txBox="1"/>
          <p:nvPr/>
        </p:nvSpPr>
        <p:spPr>
          <a:xfrm>
            <a:off x="0" y="0"/>
            <a:ext cx="187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Lecture 2-2</a:t>
            </a:r>
          </a:p>
        </p:txBody>
      </p:sp>
    </p:spTree>
    <p:extLst>
      <p:ext uri="{BB962C8B-B14F-4D97-AF65-F5344CB8AC3E}">
        <p14:creationId xmlns:p14="http://schemas.microsoft.com/office/powerpoint/2010/main" val="387688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0C7E-3DFC-38DB-B431-01327AD7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Ocean Heat Uptake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A9001-0454-5727-51FF-3CFBBB72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535496" cy="4667250"/>
          </a:xfrm>
        </p:spPr>
        <p:txBody>
          <a:bodyPr>
            <a:normAutofit/>
          </a:bodyPr>
          <a:lstStyle/>
          <a:p>
            <a:r>
              <a:rPr lang="en-US" dirty="0"/>
              <a:t>Near the equator, the ocean uptakes heat (differential heating!)</a:t>
            </a:r>
          </a:p>
          <a:p>
            <a:pPr lvl="1"/>
            <a:r>
              <a:rPr lang="en-US" dirty="0"/>
              <a:t>Temperature increases, density decreases</a:t>
            </a:r>
          </a:p>
          <a:p>
            <a:r>
              <a:rPr lang="en-US" dirty="0"/>
              <a:t>Near the poles, the ocean loses heat</a:t>
            </a:r>
          </a:p>
          <a:p>
            <a:pPr lvl="1"/>
            <a:r>
              <a:rPr lang="en-US" dirty="0"/>
              <a:t>Temperature decreases, density increases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AB297-56C7-648D-9E1F-EDE63BE54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786" y="1748527"/>
            <a:ext cx="7497434" cy="3679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2A4DA-B5DF-41DE-9383-DFE07DD17011}"/>
              </a:ext>
            </a:extLst>
          </p:cNvPr>
          <p:cNvSpPr txBox="1"/>
          <p:nvPr/>
        </p:nvSpPr>
        <p:spPr>
          <a:xfrm>
            <a:off x="0" y="0"/>
            <a:ext cx="187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Lecture 2-2</a:t>
            </a:r>
          </a:p>
        </p:txBody>
      </p:sp>
    </p:spTree>
    <p:extLst>
      <p:ext uri="{BB962C8B-B14F-4D97-AF65-F5344CB8AC3E}">
        <p14:creationId xmlns:p14="http://schemas.microsoft.com/office/powerpoint/2010/main" val="42565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A84EA-DBC2-4780-D2F2-F73281D8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 freshwater input (E-P-R)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B560C-88B0-6F97-D2E8-83C3F420A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081" y="1559803"/>
            <a:ext cx="3337192" cy="4513650"/>
          </a:xfrm>
        </p:spPr>
        <p:txBody>
          <a:bodyPr>
            <a:normAutofit/>
          </a:bodyPr>
          <a:lstStyle/>
          <a:p>
            <a:r>
              <a:rPr lang="en-US" dirty="0"/>
              <a:t>Near the equator, precipitation outweighs evaporation</a:t>
            </a:r>
          </a:p>
          <a:p>
            <a:r>
              <a:rPr lang="en-US" dirty="0"/>
              <a:t>In the gyres, evaporation is strong </a:t>
            </a:r>
          </a:p>
          <a:p>
            <a:pPr lvl="1"/>
            <a:r>
              <a:rPr lang="en-US" dirty="0"/>
              <a:t>Western boundary currents typically become saltier as they move north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36251-33D2-1C53-DA54-60802AE7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190" y="1413689"/>
            <a:ext cx="7977130" cy="4513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9B847A-C0A6-E21F-4B19-45982CA063A1}"/>
              </a:ext>
            </a:extLst>
          </p:cNvPr>
          <p:cNvSpPr txBox="1"/>
          <p:nvPr/>
        </p:nvSpPr>
        <p:spPr>
          <a:xfrm>
            <a:off x="5673687" y="1506022"/>
            <a:ext cx="1727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Evaporation (E)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7E9DE-C543-43ED-7550-09A1A82E3A6E}"/>
              </a:ext>
            </a:extLst>
          </p:cNvPr>
          <p:cNvSpPr txBox="1"/>
          <p:nvPr/>
        </p:nvSpPr>
        <p:spPr>
          <a:xfrm>
            <a:off x="8679456" y="1413689"/>
            <a:ext cx="1764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Precipitation (P)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45DB6F-9566-55C3-CD7C-F9C91E30ECF4}"/>
              </a:ext>
            </a:extLst>
          </p:cNvPr>
          <p:cNvSpPr txBox="1"/>
          <p:nvPr/>
        </p:nvSpPr>
        <p:spPr>
          <a:xfrm>
            <a:off x="5955142" y="3816628"/>
            <a:ext cx="1164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Runoff (R)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AAC5-6537-AB4C-A123-74A3FC35F1AF}"/>
              </a:ext>
            </a:extLst>
          </p:cNvPr>
          <p:cNvSpPr txBox="1"/>
          <p:nvPr/>
        </p:nvSpPr>
        <p:spPr>
          <a:xfrm>
            <a:off x="9031452" y="381662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– P – 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366B4B-0DE3-306F-E0FD-FA9EE25FE58D}"/>
              </a:ext>
            </a:extLst>
          </p:cNvPr>
          <p:cNvSpPr txBox="1"/>
          <p:nvPr/>
        </p:nvSpPr>
        <p:spPr>
          <a:xfrm>
            <a:off x="0" y="0"/>
            <a:ext cx="1879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Lecture 2-2</a:t>
            </a:r>
          </a:p>
        </p:txBody>
      </p:sp>
    </p:spTree>
    <p:extLst>
      <p:ext uri="{BB962C8B-B14F-4D97-AF65-F5344CB8AC3E}">
        <p14:creationId xmlns:p14="http://schemas.microsoft.com/office/powerpoint/2010/main" val="157039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76465-B442-7346-6B87-D46CD794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Typical Conditions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E553BA-FA8D-8F7D-6910-A5535FBF08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2308828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9569">
                  <a:extLst>
                    <a:ext uri="{9D8B030D-6E8A-4147-A177-3AD203B41FA5}">
                      <a16:colId xmlns:a16="http://schemas.microsoft.com/office/drawing/2014/main" val="1243105101"/>
                    </a:ext>
                  </a:extLst>
                </a:gridCol>
                <a:gridCol w="7586031">
                  <a:extLst>
                    <a:ext uri="{9D8B030D-6E8A-4147-A177-3AD203B41FA5}">
                      <a16:colId xmlns:a16="http://schemas.microsoft.com/office/drawing/2014/main" val="36347466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820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Atmospheric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Modulates heat transport to/from the ocean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864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Humidity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Modulates evaporation from the ocean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07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Shortwave Radiation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Modulates heat transport to/from the ocean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24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Longwave Radiation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Modulates heat transport to/from the ocean surface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28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Zonal 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Drives surface currents (modulates momentum)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149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Meridional Wind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Drives surface currents (modulates momentum)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09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Precipitation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Modulates salinity in the upper ocean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69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Runoff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Modulates salinity in the upper ocean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4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011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0BE3-CB6C-282A-701E-AF76624CF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Forcing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3D611-0DAC-EAA5-5354-403C42D8E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external forcing sources are atmospheric variables</a:t>
            </a:r>
          </a:p>
          <a:p>
            <a:r>
              <a:rPr lang="en-US" dirty="0"/>
              <a:t>For idealized experiments, conditions are generated to approximate general patterns</a:t>
            </a:r>
          </a:p>
          <a:p>
            <a:pPr lvl="1"/>
            <a:r>
              <a:rPr lang="en-US" dirty="0"/>
              <a:t>e.g. the barotropic gyre tutorial</a:t>
            </a:r>
          </a:p>
          <a:p>
            <a:r>
              <a:rPr lang="en-US" dirty="0"/>
              <a:t>For more realistic experiments, conditions are generated by an atmospheric model (similar to an ocean model)</a:t>
            </a:r>
          </a:p>
          <a:p>
            <a:pPr lvl="1"/>
            <a:r>
              <a:rPr lang="en-US" dirty="0"/>
              <a:t>ECCO uses a </a:t>
            </a:r>
            <a:r>
              <a:rPr lang="en-US" i="1" dirty="0"/>
              <a:t>reanalysis </a:t>
            </a:r>
            <a:r>
              <a:rPr lang="en-US" dirty="0"/>
              <a:t>product that combines real observations with a model to produce a “best guess” for past atmospheric conditions</a:t>
            </a:r>
          </a:p>
        </p:txBody>
      </p:sp>
    </p:spTree>
    <p:extLst>
      <p:ext uri="{BB962C8B-B14F-4D97-AF65-F5344CB8AC3E}">
        <p14:creationId xmlns:p14="http://schemas.microsoft.com/office/powerpoint/2010/main" val="405794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2932</TotalTime>
  <Words>834</Words>
  <Application>Microsoft Macintosh PowerPoint</Application>
  <PresentationFormat>Widescreen</PresentationFormat>
  <Paragraphs>117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Office Theme</vt:lpstr>
      <vt:lpstr>Lesson 11-1 External Forcing Conditions</vt:lpstr>
      <vt:lpstr>Learning Objectives</vt:lpstr>
      <vt:lpstr>External Forcing Conditions</vt:lpstr>
      <vt:lpstr>Wind-Driven Ocean Circulation – The Gyres</vt:lpstr>
      <vt:lpstr>Sinking near the poles</vt:lpstr>
      <vt:lpstr>Ocean Heat Uptake</vt:lpstr>
      <vt:lpstr>Net freshwater input (E-P-R) </vt:lpstr>
      <vt:lpstr>List of Typical Conditions</vt:lpstr>
      <vt:lpstr>External Forcing Sources</vt:lpstr>
      <vt:lpstr>Implementation in MITgcm</vt:lpstr>
      <vt:lpstr>File Format</vt:lpstr>
      <vt:lpstr>The external forcing package</vt:lpstr>
      <vt:lpstr>Pertinent Files</vt:lpstr>
      <vt:lpstr>The data.exf file</vt:lpstr>
      <vt:lpstr>The cal package</vt:lpstr>
      <vt:lpstr>Conditions for Your Model: Two Options</vt:lpstr>
      <vt:lpstr>Option 1: Interpolate Regional Conditions</vt:lpstr>
      <vt:lpstr>Option 2: Use Global Conditions</vt:lpstr>
      <vt:lpstr>Update Your Project 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Wood</dc:creator>
  <cp:lastModifiedBy>Mike Wood</cp:lastModifiedBy>
  <cp:revision>59</cp:revision>
  <dcterms:created xsi:type="dcterms:W3CDTF">2024-05-27T21:04:52Z</dcterms:created>
  <dcterms:modified xsi:type="dcterms:W3CDTF">2025-04-06T16:58:55Z</dcterms:modified>
</cp:coreProperties>
</file>