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5"/>
    <p:restoredTop sz="94658"/>
  </p:normalViewPr>
  <p:slideViewPr>
    <p:cSldViewPr snapToGrid="0">
      <p:cViewPr varScale="1">
        <p:scale>
          <a:sx n="116" d="100"/>
          <a:sy n="116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A1709-FD12-E34D-BF51-9BCC3D6A4DCA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2EEF-7E2C-894B-ACBF-D9ADBE69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4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5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5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41BE46F-4A00-DF49-903C-A6DE9F850A9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5A1E-026E-9455-D156-FA02D49D5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5-2</a:t>
            </a:r>
            <a:br>
              <a:rPr lang="en-US" dirty="0"/>
            </a:br>
            <a:r>
              <a:rPr lang="en-US" dirty="0"/>
              <a:t>Numerical Algorithms: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22373-E027-6FC1-4A82-82F659494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185C: Introduction to Numerical Ocean Modeling</a:t>
            </a:r>
          </a:p>
        </p:txBody>
      </p:sp>
    </p:spTree>
    <p:extLst>
      <p:ext uri="{BB962C8B-B14F-4D97-AF65-F5344CB8AC3E}">
        <p14:creationId xmlns:p14="http://schemas.microsoft.com/office/powerpoint/2010/main" val="215802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EC87-7C03-A875-BDF6-537B6ED2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1746-708A-38C5-11D2-F88BC7E2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0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a thin rod that is 10 meters long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CE5DD111-7AA9-4C2C-5CB0-66F7002B6694}"/>
              </a:ext>
            </a:extLst>
          </p:cNvPr>
          <p:cNvSpPr/>
          <p:nvPr/>
        </p:nvSpPr>
        <p:spPr>
          <a:xfrm rot="5400000">
            <a:off x="5925627" y="-1900922"/>
            <a:ext cx="340745" cy="9247755"/>
          </a:xfrm>
          <a:prstGeom prst="can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778D78B-5CF1-896C-BE63-7AEAC3DE27C9}"/>
              </a:ext>
            </a:extLst>
          </p:cNvPr>
          <p:cNvSpPr/>
          <p:nvPr/>
        </p:nvSpPr>
        <p:spPr>
          <a:xfrm rot="5400000">
            <a:off x="7075237" y="2341683"/>
            <a:ext cx="1016306" cy="4428784"/>
          </a:xfrm>
          <a:prstGeom prst="can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8862350-9B8B-B315-F3CF-2AE18D3B5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5871" y="4116161"/>
                <a:ext cx="3911438" cy="16181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We start with a small piece of rod that is only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meters long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8862350-9B8B-B315-F3CF-2AE18D3B5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871" y="4116161"/>
                <a:ext cx="3911438" cy="1618162"/>
              </a:xfrm>
              <a:prstGeom prst="rect">
                <a:avLst/>
              </a:prstGeom>
              <a:blipFill>
                <a:blip r:embed="rId2"/>
                <a:stretch>
                  <a:fillRect l="-3236" t="-7031" r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F4DC10ED-F034-B1A2-6A1F-8B3E27F085A9}"/>
              </a:ext>
            </a:extLst>
          </p:cNvPr>
          <p:cNvSpPr/>
          <p:nvPr/>
        </p:nvSpPr>
        <p:spPr>
          <a:xfrm rot="5400000">
            <a:off x="7417558" y="3364173"/>
            <a:ext cx="277504" cy="413072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19B123-352D-191C-9E12-392656FA1B6F}"/>
                  </a:ext>
                </a:extLst>
              </p:cNvPr>
              <p:cNvSpPr txBox="1"/>
              <p:nvPr/>
            </p:nvSpPr>
            <p:spPr>
              <a:xfrm>
                <a:off x="7141859" y="5568287"/>
                <a:ext cx="8830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19B123-352D-191C-9E12-392656FA1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859" y="5568287"/>
                <a:ext cx="883062" cy="707886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n 9">
            <a:extLst>
              <a:ext uri="{FF2B5EF4-FFF2-40B4-BE49-F238E27FC236}">
                <a16:creationId xmlns:a16="http://schemas.microsoft.com/office/drawing/2014/main" id="{00F7C6D8-4A54-7A18-BF78-C7CB0B832FBF}"/>
              </a:ext>
            </a:extLst>
          </p:cNvPr>
          <p:cNvSpPr/>
          <p:nvPr/>
        </p:nvSpPr>
        <p:spPr>
          <a:xfrm rot="5400000">
            <a:off x="6847187" y="2605035"/>
            <a:ext cx="340745" cy="248598"/>
          </a:xfrm>
          <a:prstGeom prst="can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155A6-D736-DE45-F1B0-065376D71A82}"/>
              </a:ext>
            </a:extLst>
          </p:cNvPr>
          <p:cNvCxnSpPr/>
          <p:nvPr/>
        </p:nvCxnSpPr>
        <p:spPr>
          <a:xfrm flipH="1">
            <a:off x="5490948" y="2899707"/>
            <a:ext cx="1402312" cy="1148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5A026C-2CDF-C0C0-4F73-55C784661B9E}"/>
              </a:ext>
            </a:extLst>
          </p:cNvPr>
          <p:cNvCxnSpPr>
            <a:cxnSpLocks/>
          </p:cNvCxnSpPr>
          <p:nvPr/>
        </p:nvCxnSpPr>
        <p:spPr>
          <a:xfrm>
            <a:off x="7141859" y="2893328"/>
            <a:ext cx="2479813" cy="1160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7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8192-8616-4E0C-8E9F-16598F3D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DB58C-8A1F-FAD5-97EB-57E950E20076}"/>
                  </a:ext>
                </a:extLst>
              </p:cNvPr>
              <p:cNvSpPr txBox="1"/>
              <p:nvPr/>
            </p:nvSpPr>
            <p:spPr>
              <a:xfrm>
                <a:off x="7500090" y="4944682"/>
                <a:ext cx="371403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DB58C-8A1F-FAD5-97EB-57E950E2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090" y="4944682"/>
                <a:ext cx="3714030" cy="486352"/>
              </a:xfrm>
              <a:prstGeom prst="rect">
                <a:avLst/>
              </a:prstGeom>
              <a:blipFill>
                <a:blip r:embed="rId2"/>
                <a:stretch>
                  <a:fillRect l="-680" r="-3061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C336E94-4A58-1EEA-71C9-F722264C2406}"/>
              </a:ext>
            </a:extLst>
          </p:cNvPr>
          <p:cNvSpPr txBox="1"/>
          <p:nvPr/>
        </p:nvSpPr>
        <p:spPr>
          <a:xfrm>
            <a:off x="838200" y="1631905"/>
            <a:ext cx="9360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much heat is required to change the temperature of this section of rod by 2</a:t>
            </a:r>
            <a:r>
              <a:rPr lang="en-US" sz="2800" baseline="30000" dirty="0"/>
              <a:t>0</a:t>
            </a:r>
            <a:r>
              <a:rPr lang="en-US" sz="2800" dirty="0"/>
              <a:t>C?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3AF76-E427-63F9-5B1F-3314010CE782}"/>
              </a:ext>
            </a:extLst>
          </p:cNvPr>
          <p:cNvSpPr txBox="1"/>
          <p:nvPr/>
        </p:nvSpPr>
        <p:spPr>
          <a:xfrm>
            <a:off x="501945" y="5513177"/>
            <a:ext cx="1385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Change in heat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76A61-42C0-C307-1C87-79058F0A3566}"/>
              </a:ext>
            </a:extLst>
          </p:cNvPr>
          <p:cNvSpPr txBox="1"/>
          <p:nvPr/>
        </p:nvSpPr>
        <p:spPr>
          <a:xfrm>
            <a:off x="4611610" y="4698992"/>
            <a:ext cx="1138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Units: J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774E675D-7CB2-C0C8-918D-13BBBE5210B9}"/>
              </a:ext>
            </a:extLst>
          </p:cNvPr>
          <p:cNvSpPr/>
          <p:nvPr/>
        </p:nvSpPr>
        <p:spPr>
          <a:xfrm rot="5400000">
            <a:off x="8347749" y="747107"/>
            <a:ext cx="1016306" cy="4428784"/>
          </a:xfrm>
          <a:prstGeom prst="can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A74CFE-549C-7D41-A464-237A3A2154F9}"/>
                  </a:ext>
                </a:extLst>
              </p:cNvPr>
              <p:cNvSpPr txBox="1"/>
              <p:nvPr/>
            </p:nvSpPr>
            <p:spPr>
              <a:xfrm>
                <a:off x="838200" y="2661825"/>
                <a:ext cx="471229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Specific heat capacity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) relates temperature to heat (energy) and is specific to each material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A74CFE-549C-7D41-A464-237A3A215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61825"/>
                <a:ext cx="4712292" cy="1815882"/>
              </a:xfrm>
              <a:prstGeom prst="rect">
                <a:avLst/>
              </a:prstGeom>
              <a:blipFill>
                <a:blip r:embed="rId3"/>
                <a:stretch>
                  <a:fillRect l="-2688" t="-3472"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B989F6-CE47-CE63-F478-5D67F1D0A0A6}"/>
                  </a:ext>
                </a:extLst>
              </p:cNvPr>
              <p:cNvSpPr txBox="1"/>
              <p:nvPr/>
            </p:nvSpPr>
            <p:spPr>
              <a:xfrm>
                <a:off x="1887039" y="4714382"/>
                <a:ext cx="21636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B989F6-CE47-CE63-F478-5D67F1D0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39" y="4714382"/>
                <a:ext cx="2163669" cy="430887"/>
              </a:xfrm>
              <a:prstGeom prst="rect">
                <a:avLst/>
              </a:prstGeom>
              <a:blipFill>
                <a:blip r:embed="rId4"/>
                <a:stretch>
                  <a:fillRect l="-3509" t="-8571" r="-175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E56F78D-B68E-CF8C-DD0F-69F6451CECD1}"/>
              </a:ext>
            </a:extLst>
          </p:cNvPr>
          <p:cNvSpPr txBox="1"/>
          <p:nvPr/>
        </p:nvSpPr>
        <p:spPr>
          <a:xfrm>
            <a:off x="2276326" y="5569129"/>
            <a:ext cx="1385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Heat Capacity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4952B-1555-C30F-BC64-7316D3D74E8B}"/>
              </a:ext>
            </a:extLst>
          </p:cNvPr>
          <p:cNvCxnSpPr>
            <a:stCxn id="9" idx="0"/>
          </p:cNvCxnSpPr>
          <p:nvPr/>
        </p:nvCxnSpPr>
        <p:spPr>
          <a:xfrm flipV="1">
            <a:off x="1194492" y="5160657"/>
            <a:ext cx="692547" cy="35252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33019F-2504-85F3-22E2-E81F3A7AC7A8}"/>
              </a:ext>
            </a:extLst>
          </p:cNvPr>
          <p:cNvCxnSpPr>
            <a:cxnSpLocks/>
          </p:cNvCxnSpPr>
          <p:nvPr/>
        </p:nvCxnSpPr>
        <p:spPr>
          <a:xfrm flipH="1" flipV="1">
            <a:off x="2968873" y="5162582"/>
            <a:ext cx="129169" cy="40654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715A7-DF86-0980-B561-AC1BBB8232B5}"/>
              </a:ext>
            </a:extLst>
          </p:cNvPr>
          <p:cNvSpPr/>
          <p:nvPr/>
        </p:nvSpPr>
        <p:spPr>
          <a:xfrm>
            <a:off x="7264016" y="4638170"/>
            <a:ext cx="4217158" cy="104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EA67F8-8DEA-963A-CE75-D68767F31CD0}"/>
                  </a:ext>
                </a:extLst>
              </p:cNvPr>
              <p:cNvSpPr txBox="1"/>
              <p:nvPr/>
            </p:nvSpPr>
            <p:spPr>
              <a:xfrm>
                <a:off x="7199101" y="5737546"/>
                <a:ext cx="45443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Total change in heat over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EA67F8-8DEA-963A-CE75-D68767F31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101" y="5737546"/>
                <a:ext cx="4544386" cy="461665"/>
              </a:xfrm>
              <a:prstGeom prst="rect">
                <a:avLst/>
              </a:prstGeom>
              <a:blipFill>
                <a:blip r:embed="rId5"/>
                <a:stretch>
                  <a:fillRect l="-195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>
            <a:extLst>
              <a:ext uri="{FF2B5EF4-FFF2-40B4-BE49-F238E27FC236}">
                <a16:creationId xmlns:a16="http://schemas.microsoft.com/office/drawing/2014/main" id="{347B9BE9-6593-E0B0-0C21-ED2D3EDCA591}"/>
              </a:ext>
            </a:extLst>
          </p:cNvPr>
          <p:cNvSpPr/>
          <p:nvPr/>
        </p:nvSpPr>
        <p:spPr>
          <a:xfrm rot="5400000">
            <a:off x="8741391" y="1683082"/>
            <a:ext cx="277504" cy="413072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6AF7BD-00AC-F9CA-A7FB-729F159AC9D4}"/>
                  </a:ext>
                </a:extLst>
              </p:cNvPr>
              <p:cNvSpPr txBox="1"/>
              <p:nvPr/>
            </p:nvSpPr>
            <p:spPr>
              <a:xfrm>
                <a:off x="8465692" y="3887196"/>
                <a:ext cx="8830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6AF7BD-00AC-F9CA-A7FB-729F159AC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692" y="3887196"/>
                <a:ext cx="883062" cy="707886"/>
              </a:xfrm>
              <a:prstGeom prst="rect">
                <a:avLst/>
              </a:prstGeom>
              <a:blipFill>
                <a:blip r:embed="rId6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6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41D-8E69-80BE-ECC2-07970B7B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Conduction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FA52E-5786-B7B9-CB16-6F9DA1CE956E}"/>
              </a:ext>
            </a:extLst>
          </p:cNvPr>
          <p:cNvSpPr txBox="1"/>
          <p:nvPr/>
        </p:nvSpPr>
        <p:spPr>
          <a:xfrm>
            <a:off x="838200" y="1679582"/>
            <a:ext cx="4130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change of heat in the rod is equal to what comes in  and what goes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5F6EF-D82C-6B6C-A1B9-8839102BA67A}"/>
              </a:ext>
            </a:extLst>
          </p:cNvPr>
          <p:cNvSpPr txBox="1"/>
          <p:nvPr/>
        </p:nvSpPr>
        <p:spPr>
          <a:xfrm>
            <a:off x="868979" y="3626995"/>
            <a:ext cx="4644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Heat flux is proportional to the difference in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8E1A1B-79BD-F9A0-3CBA-154D91C6C9D8}"/>
                  </a:ext>
                </a:extLst>
              </p:cNvPr>
              <p:cNvSpPr txBox="1"/>
              <p:nvPr/>
            </p:nvSpPr>
            <p:spPr>
              <a:xfrm>
                <a:off x="5831145" y="3775141"/>
                <a:ext cx="1859933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8E1A1B-79BD-F9A0-3CBA-154D91C6C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45" y="3775141"/>
                <a:ext cx="1859933" cy="819263"/>
              </a:xfrm>
              <a:prstGeom prst="rect">
                <a:avLst/>
              </a:prstGeom>
              <a:blipFill>
                <a:blip r:embed="rId2"/>
                <a:stretch>
                  <a:fillRect l="-4082" r="-4082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DA65A8-CA41-F178-9B63-721B3FE51A67}"/>
                  </a:ext>
                </a:extLst>
              </p:cNvPr>
              <p:cNvSpPr txBox="1"/>
              <p:nvPr/>
            </p:nvSpPr>
            <p:spPr>
              <a:xfrm>
                <a:off x="2461993" y="5781763"/>
                <a:ext cx="36340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DA65A8-CA41-F178-9B63-721B3FE51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993" y="5781763"/>
                <a:ext cx="3634007" cy="369332"/>
              </a:xfrm>
              <a:prstGeom prst="rect">
                <a:avLst/>
              </a:prstGeom>
              <a:blipFill>
                <a:blip r:embed="rId3"/>
                <a:stretch>
                  <a:fillRect t="-10000" r="-138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40B33C-03E3-4500-824A-B774D7DEBA18}"/>
                  </a:ext>
                </a:extLst>
              </p:cNvPr>
              <p:cNvSpPr txBox="1"/>
              <p:nvPr/>
            </p:nvSpPr>
            <p:spPr>
              <a:xfrm>
                <a:off x="812071" y="4867489"/>
                <a:ext cx="56762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Change in heat in the rod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40B33C-03E3-4500-824A-B774D7DEB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1" y="4867489"/>
                <a:ext cx="5676234" cy="523220"/>
              </a:xfrm>
              <a:prstGeom prst="rect">
                <a:avLst/>
              </a:prstGeom>
              <a:blipFill>
                <a:blip r:embed="rId4"/>
                <a:stretch>
                  <a:fillRect l="-2232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DFEE0B-FC86-4DCD-F601-19E7D8D99323}"/>
              </a:ext>
            </a:extLst>
          </p:cNvPr>
          <p:cNvSpPr txBox="1"/>
          <p:nvPr/>
        </p:nvSpPr>
        <p:spPr>
          <a:xfrm>
            <a:off x="8008527" y="3993340"/>
            <a:ext cx="15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Units: J/s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B9FAE-B1A9-95F5-8BC7-0E03F896DB4D}"/>
              </a:ext>
            </a:extLst>
          </p:cNvPr>
          <p:cNvSpPr txBox="1"/>
          <p:nvPr/>
        </p:nvSpPr>
        <p:spPr>
          <a:xfrm>
            <a:off x="847757" y="5706070"/>
            <a:ext cx="129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Units: J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2364465-7830-5198-C97D-93F31AA54BE2}"/>
              </a:ext>
            </a:extLst>
          </p:cNvPr>
          <p:cNvSpPr/>
          <p:nvPr/>
        </p:nvSpPr>
        <p:spPr>
          <a:xfrm rot="5400000">
            <a:off x="8151461" y="133570"/>
            <a:ext cx="1016306" cy="4428784"/>
          </a:xfrm>
          <a:prstGeom prst="can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F5549CC-C055-9EF7-BE4A-1E883A76EC95}"/>
              </a:ext>
            </a:extLst>
          </p:cNvPr>
          <p:cNvSpPr/>
          <p:nvPr/>
        </p:nvSpPr>
        <p:spPr>
          <a:xfrm rot="5400000">
            <a:off x="8545103" y="1069545"/>
            <a:ext cx="277504" cy="413072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C2E038-9EEE-61D9-A52C-7566A210A392}"/>
                  </a:ext>
                </a:extLst>
              </p:cNvPr>
              <p:cNvSpPr txBox="1"/>
              <p:nvPr/>
            </p:nvSpPr>
            <p:spPr>
              <a:xfrm>
                <a:off x="8284438" y="3273052"/>
                <a:ext cx="673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C2E038-9EEE-61D9-A52C-7566A210A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438" y="3273052"/>
                <a:ext cx="67326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>
            <a:extLst>
              <a:ext uri="{FF2B5EF4-FFF2-40B4-BE49-F238E27FC236}">
                <a16:creationId xmlns:a16="http://schemas.microsoft.com/office/drawing/2014/main" id="{EB34B6A5-A0B2-E582-6CB6-8CB9895C8B89}"/>
              </a:ext>
            </a:extLst>
          </p:cNvPr>
          <p:cNvSpPr/>
          <p:nvPr/>
        </p:nvSpPr>
        <p:spPr>
          <a:xfrm>
            <a:off x="5366962" y="2004334"/>
            <a:ext cx="839947" cy="643260"/>
          </a:xfrm>
          <a:prstGeom prst="rightArrow">
            <a:avLst/>
          </a:prstGeom>
          <a:solidFill>
            <a:srgbClr val="8A33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A16AE1-FBDF-79AB-BCE8-D09F3AB48AE7}"/>
                  </a:ext>
                </a:extLst>
              </p:cNvPr>
              <p:cNvSpPr txBox="1"/>
              <p:nvPr/>
            </p:nvSpPr>
            <p:spPr>
              <a:xfrm>
                <a:off x="5366962" y="1504457"/>
                <a:ext cx="6208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A16AE1-FBDF-79AB-BCE8-D09F3AB48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62" y="1504457"/>
                <a:ext cx="620811" cy="430887"/>
              </a:xfrm>
              <a:prstGeom prst="rect">
                <a:avLst/>
              </a:prstGeom>
              <a:blipFill>
                <a:blip r:embed="rId6"/>
                <a:stretch>
                  <a:fillRect l="-12000" r="-6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>
            <a:extLst>
              <a:ext uri="{FF2B5EF4-FFF2-40B4-BE49-F238E27FC236}">
                <a16:creationId xmlns:a16="http://schemas.microsoft.com/office/drawing/2014/main" id="{A3EF9587-1BB8-351B-CE7B-28D1E0DB1454}"/>
              </a:ext>
            </a:extLst>
          </p:cNvPr>
          <p:cNvSpPr/>
          <p:nvPr/>
        </p:nvSpPr>
        <p:spPr>
          <a:xfrm>
            <a:off x="11108544" y="2021507"/>
            <a:ext cx="839947" cy="643260"/>
          </a:xfrm>
          <a:prstGeom prst="rightArrow">
            <a:avLst/>
          </a:prstGeom>
          <a:solidFill>
            <a:srgbClr val="8A33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BF1199-0ACD-EF42-C13B-9F364598A64E}"/>
                  </a:ext>
                </a:extLst>
              </p:cNvPr>
              <p:cNvSpPr txBox="1"/>
              <p:nvPr/>
            </p:nvSpPr>
            <p:spPr>
              <a:xfrm>
                <a:off x="11108544" y="1521630"/>
                <a:ext cx="7939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BF1199-0ACD-EF42-C13B-9F364598A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544" y="1521630"/>
                <a:ext cx="793935" cy="430887"/>
              </a:xfrm>
              <a:prstGeom prst="rect">
                <a:avLst/>
              </a:prstGeom>
              <a:blipFill>
                <a:blip r:embed="rId7"/>
                <a:stretch>
                  <a:fillRect l="-9375" r="-15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36E315-866F-698A-8D7E-2D8441C95452}"/>
              </a:ext>
            </a:extLst>
          </p:cNvPr>
          <p:cNvSpPr txBox="1"/>
          <p:nvPr/>
        </p:nvSpPr>
        <p:spPr>
          <a:xfrm>
            <a:off x="2806593" y="6180802"/>
            <a:ext cx="56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Left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D7A9C-F5D7-E8E8-0272-301E92586F7C}"/>
              </a:ext>
            </a:extLst>
          </p:cNvPr>
          <p:cNvSpPr txBox="1"/>
          <p:nvPr/>
        </p:nvSpPr>
        <p:spPr>
          <a:xfrm>
            <a:off x="4719554" y="623333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Right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16286C-6559-D49C-529A-5DC6979E4F85}"/>
              </a:ext>
            </a:extLst>
          </p:cNvPr>
          <p:cNvSpPr/>
          <p:nvPr/>
        </p:nvSpPr>
        <p:spPr>
          <a:xfrm>
            <a:off x="6445222" y="5476149"/>
            <a:ext cx="5240740" cy="941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1CB8B-CBBD-095C-A3A9-ADE7F3DE87F5}"/>
                  </a:ext>
                </a:extLst>
              </p:cNvPr>
              <p:cNvSpPr txBox="1"/>
              <p:nvPr/>
            </p:nvSpPr>
            <p:spPr>
              <a:xfrm>
                <a:off x="6154738" y="5567038"/>
                <a:ext cx="5424049" cy="712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1CB8B-CBBD-095C-A3A9-ADE7F3DE8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738" y="5567038"/>
                <a:ext cx="5424049" cy="712183"/>
              </a:xfrm>
              <a:prstGeom prst="rect">
                <a:avLst/>
              </a:prstGeom>
              <a:blipFill>
                <a:blip r:embed="rId8"/>
                <a:stretch>
                  <a:fillRect l="-234" t="-1754" r="-935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BF216F0-79BE-8249-2641-3074122DF937}"/>
              </a:ext>
            </a:extLst>
          </p:cNvPr>
          <p:cNvSpPr txBox="1"/>
          <p:nvPr/>
        </p:nvSpPr>
        <p:spPr>
          <a:xfrm>
            <a:off x="9650776" y="5012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8" grpId="0"/>
      <p:bldP spid="19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6457-C98A-1FD0-F2BF-3A7A88DB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A6BB8-580F-D0EE-A3E1-1B4E61ABD64D}"/>
              </a:ext>
            </a:extLst>
          </p:cNvPr>
          <p:cNvSpPr txBox="1"/>
          <p:nvPr/>
        </p:nvSpPr>
        <p:spPr>
          <a:xfrm>
            <a:off x="783800" y="1650328"/>
            <a:ext cx="5358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Heat Change = Heat In – Heat 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ECC79B-FEE7-D628-8D18-88A2E53F3726}"/>
                  </a:ext>
                </a:extLst>
              </p:cNvPr>
              <p:cNvSpPr txBox="1"/>
              <p:nvPr/>
            </p:nvSpPr>
            <p:spPr>
              <a:xfrm>
                <a:off x="1231070" y="2257238"/>
                <a:ext cx="9822112" cy="830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 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ECC79B-FEE7-D628-8D18-88A2E53F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70" y="2257238"/>
                <a:ext cx="9822112" cy="830805"/>
              </a:xfrm>
              <a:prstGeom prst="rect">
                <a:avLst/>
              </a:prstGeom>
              <a:blipFill>
                <a:blip r:embed="rId2"/>
                <a:stretch>
                  <a:fillRect r="-387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FAEC4E-2B3F-0295-059D-FD0079A09E1E}"/>
                  </a:ext>
                </a:extLst>
              </p:cNvPr>
              <p:cNvSpPr txBox="1"/>
              <p:nvPr/>
            </p:nvSpPr>
            <p:spPr>
              <a:xfrm>
                <a:off x="1669724" y="3751318"/>
                <a:ext cx="7796878" cy="1104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FAEC4E-2B3F-0295-059D-FD0079A09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24" y="3751318"/>
                <a:ext cx="7796878" cy="1104918"/>
              </a:xfrm>
              <a:prstGeom prst="rect">
                <a:avLst/>
              </a:prstGeom>
              <a:blipFill>
                <a:blip r:embed="rId3"/>
                <a:stretch>
                  <a:fillRect l="-488" t="-11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75576B-7279-8238-5CC6-1E7F5BE3B26A}"/>
                  </a:ext>
                </a:extLst>
              </p:cNvPr>
              <p:cNvSpPr txBox="1"/>
              <p:nvPr/>
            </p:nvSpPr>
            <p:spPr>
              <a:xfrm>
                <a:off x="10589010" y="3769958"/>
                <a:ext cx="122655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75576B-7279-8238-5CC6-1E7F5BE3B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010" y="3769958"/>
                <a:ext cx="1226554" cy="910377"/>
              </a:xfrm>
              <a:prstGeom prst="rect">
                <a:avLst/>
              </a:prstGeom>
              <a:blipFill>
                <a:blip r:embed="rId4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6346BD-A158-7BB7-33F0-C9B61E6BADAC}"/>
                  </a:ext>
                </a:extLst>
              </p:cNvPr>
              <p:cNvSpPr txBox="1"/>
              <p:nvPr/>
            </p:nvSpPr>
            <p:spPr>
              <a:xfrm>
                <a:off x="2800354" y="5519511"/>
                <a:ext cx="3341772" cy="864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6346BD-A158-7BB7-33F0-C9B61E6BA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354" y="5519511"/>
                <a:ext cx="3341772" cy="864596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8C2C912-AE0A-1069-F82F-10BA3DBCB322}"/>
              </a:ext>
            </a:extLst>
          </p:cNvPr>
          <p:cNvSpPr txBox="1"/>
          <p:nvPr/>
        </p:nvSpPr>
        <p:spPr>
          <a:xfrm>
            <a:off x="737674" y="3345811"/>
            <a:ext cx="1864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Rearrange: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C4EC3-4A03-35C5-E4E0-F8ACF0B2A3B8}"/>
              </a:ext>
            </a:extLst>
          </p:cNvPr>
          <p:cNvSpPr txBox="1"/>
          <p:nvPr/>
        </p:nvSpPr>
        <p:spPr>
          <a:xfrm>
            <a:off x="9912764" y="41191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D421B-8A1B-01D6-244B-DBD9CDDBE066}"/>
              </a:ext>
            </a:extLst>
          </p:cNvPr>
          <p:cNvSpPr txBox="1"/>
          <p:nvPr/>
        </p:nvSpPr>
        <p:spPr>
          <a:xfrm>
            <a:off x="737674" y="5052643"/>
            <a:ext cx="1995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Take Limits: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D7C203-5B62-057D-F910-EA6FC7D7C50F}"/>
              </a:ext>
            </a:extLst>
          </p:cNvPr>
          <p:cNvSpPr/>
          <p:nvPr/>
        </p:nvSpPr>
        <p:spPr>
          <a:xfrm>
            <a:off x="3247859" y="5399350"/>
            <a:ext cx="2446761" cy="1219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190E2-8641-6ADE-3C08-2203796A80E3}"/>
              </a:ext>
            </a:extLst>
          </p:cNvPr>
          <p:cNvSpPr txBox="1"/>
          <p:nvPr/>
        </p:nvSpPr>
        <p:spPr>
          <a:xfrm>
            <a:off x="5923129" y="5747647"/>
            <a:ext cx="2379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Heat equation</a:t>
            </a:r>
          </a:p>
        </p:txBody>
      </p:sp>
    </p:spTree>
    <p:extLst>
      <p:ext uri="{BB962C8B-B14F-4D97-AF65-F5344CB8AC3E}">
        <p14:creationId xmlns:p14="http://schemas.microsoft.com/office/powerpoint/2010/main" val="2011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3" grpId="0"/>
      <p:bldP spid="6" grpId="0"/>
      <p:bldP spid="7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EC87-7C03-A875-BDF6-537B6ED2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1746-708A-38C5-11D2-F88BC7E2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63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rod starts at 10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CE5DD111-7AA9-4C2C-5CB0-66F7002B6694}"/>
              </a:ext>
            </a:extLst>
          </p:cNvPr>
          <p:cNvSpPr/>
          <p:nvPr/>
        </p:nvSpPr>
        <p:spPr>
          <a:xfrm rot="5400000">
            <a:off x="5925627" y="-1900922"/>
            <a:ext cx="340745" cy="9247755"/>
          </a:xfrm>
          <a:prstGeom prst="can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F67F35-803B-4586-FCBA-513EB5B535B2}"/>
              </a:ext>
            </a:extLst>
          </p:cNvPr>
          <p:cNvSpPr txBox="1">
            <a:spLocks/>
          </p:cNvSpPr>
          <p:nvPr/>
        </p:nvSpPr>
        <p:spPr>
          <a:xfrm>
            <a:off x="838200" y="3447100"/>
            <a:ext cx="10721455" cy="734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But then we hit it with a blow torch so its warmer in the middle at 12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33D999C-086A-527F-FA8C-F48EDB494234}"/>
              </a:ext>
            </a:extLst>
          </p:cNvPr>
          <p:cNvSpPr/>
          <p:nvPr/>
        </p:nvSpPr>
        <p:spPr>
          <a:xfrm rot="5400000">
            <a:off x="5925625" y="-251024"/>
            <a:ext cx="340745" cy="9247755"/>
          </a:xfrm>
          <a:prstGeom prst="can">
            <a:avLst/>
          </a:prstGeom>
          <a:gradFill flip="none" rotWithShape="1">
            <a:gsLst>
              <a:gs pos="28000">
                <a:srgbClr val="808080"/>
              </a:gs>
              <a:gs pos="74000">
                <a:schemeClr val="bg1">
                  <a:lumMod val="50000"/>
                  <a:lumOff val="50000"/>
                </a:schemeClr>
              </a:gs>
              <a:gs pos="77000">
                <a:schemeClr val="bg1">
                  <a:lumMod val="50000"/>
                  <a:lumOff val="50000"/>
                </a:schemeClr>
              </a:gs>
              <a:gs pos="47000">
                <a:srgbClr val="8A3342">
                  <a:lumMod val="98795"/>
                  <a:lumOff val="1205"/>
                </a:srgbClr>
              </a:gs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54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782158-1C3F-5D13-F619-6D2C806CF636}"/>
              </a:ext>
            </a:extLst>
          </p:cNvPr>
          <p:cNvSpPr txBox="1">
            <a:spLocks/>
          </p:cNvSpPr>
          <p:nvPr/>
        </p:nvSpPr>
        <p:spPr>
          <a:xfrm>
            <a:off x="1294828" y="5383972"/>
            <a:ext cx="9602340" cy="1217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Question: How does the temperature evolve through time?</a:t>
            </a:r>
          </a:p>
        </p:txBody>
      </p:sp>
    </p:spTree>
    <p:extLst>
      <p:ext uri="{BB962C8B-B14F-4D97-AF65-F5344CB8AC3E}">
        <p14:creationId xmlns:p14="http://schemas.microsoft.com/office/powerpoint/2010/main" val="275371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251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Lesson 5-2 Numerical Algorithms: Part 2</vt:lpstr>
      <vt:lpstr>Problem for Today</vt:lpstr>
      <vt:lpstr>Specific Heat Capacity</vt:lpstr>
      <vt:lpstr>Heat Conduction</vt:lpstr>
      <vt:lpstr>Put it Together</vt:lpstr>
      <vt:lpstr>Problem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Wood</dc:creator>
  <cp:lastModifiedBy>Mike Wood</cp:lastModifiedBy>
  <cp:revision>39</cp:revision>
  <dcterms:created xsi:type="dcterms:W3CDTF">2024-05-27T21:04:52Z</dcterms:created>
  <dcterms:modified xsi:type="dcterms:W3CDTF">2025-02-20T17:57:40Z</dcterms:modified>
</cp:coreProperties>
</file>