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aleway"/>
      <p:regular r:id="rId40"/>
      <p:bold r:id="rId41"/>
      <p:italic r:id="rId42"/>
      <p:boldItalic r:id="rId43"/>
    </p:embeddedFont>
    <p:embeddedFont>
      <p:font typeface="Lato"/>
      <p:regular r:id="rId44"/>
      <p:bold r:id="rId45"/>
      <p:italic r:id="rId46"/>
      <p:boldItalic r:id="rId47"/>
    </p:embeddedFont>
    <p:embeddedFont>
      <p:font typeface="Montserrat"/>
      <p:regular r:id="rId48"/>
      <p:bold r:id="rId49"/>
      <p:italic r:id="rId50"/>
      <p:boldItalic r:id="rId51"/>
    </p:embeddedFont>
    <p:embeddedFont>
      <p:font typeface="Montserrat Light"/>
      <p:regular r:id="rId52"/>
      <p:bold r:id="rId53"/>
      <p:italic r:id="rId54"/>
      <p:boldItalic r:id="rId55"/>
    </p:embeddedFont>
    <p:embeddedFont>
      <p:font typeface="Work Sans"/>
      <p:regular r:id="rId56"/>
      <p:bold r:id="rId57"/>
      <p:italic r:id="rId58"/>
      <p:boldItalic r:id="rId59"/>
    </p:embeddedFont>
    <p:embeddedFont>
      <p:font typeface="Helvetica Neue"/>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regular.fntdata"/><Relationship Id="rId42" Type="http://schemas.openxmlformats.org/officeDocument/2006/relationships/font" Target="fonts/Raleway-italic.fntdata"/><Relationship Id="rId41" Type="http://schemas.openxmlformats.org/officeDocument/2006/relationships/font" Target="fonts/Raleway-bold.fntdata"/><Relationship Id="rId44" Type="http://schemas.openxmlformats.org/officeDocument/2006/relationships/font" Target="fonts/Lato-regular.fntdata"/><Relationship Id="rId43" Type="http://schemas.openxmlformats.org/officeDocument/2006/relationships/font" Target="fonts/Raleway-boldItalic.fntdata"/><Relationship Id="rId46" Type="http://schemas.openxmlformats.org/officeDocument/2006/relationships/font" Target="fonts/Lato-italic.fntdata"/><Relationship Id="rId45"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regular.fntdata"/><Relationship Id="rId47" Type="http://schemas.openxmlformats.org/officeDocument/2006/relationships/font" Target="fonts/Lato-boldItalic.fntdata"/><Relationship Id="rId49"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HelveticaNeue-italic.fntdata"/><Relationship Id="rId61" Type="http://schemas.openxmlformats.org/officeDocument/2006/relationships/font" Target="fonts/HelveticaNeue-bold.fntdata"/><Relationship Id="rId20" Type="http://schemas.openxmlformats.org/officeDocument/2006/relationships/slide" Target="slides/slide15.xml"/><Relationship Id="rId63" Type="http://schemas.openxmlformats.org/officeDocument/2006/relationships/font" Target="fonts/HelveticaNeue-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HelveticaNeue-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boldItalic.fntdata"/><Relationship Id="rId50" Type="http://schemas.openxmlformats.org/officeDocument/2006/relationships/font" Target="fonts/Montserrat-italic.fntdata"/><Relationship Id="rId53" Type="http://schemas.openxmlformats.org/officeDocument/2006/relationships/font" Target="fonts/MontserratLight-bold.fntdata"/><Relationship Id="rId52" Type="http://schemas.openxmlformats.org/officeDocument/2006/relationships/font" Target="fonts/MontserratLight-regular.fntdata"/><Relationship Id="rId11" Type="http://schemas.openxmlformats.org/officeDocument/2006/relationships/slide" Target="slides/slide6.xml"/><Relationship Id="rId55" Type="http://schemas.openxmlformats.org/officeDocument/2006/relationships/font" Target="fonts/MontserratLight-boldItalic.fntdata"/><Relationship Id="rId10" Type="http://schemas.openxmlformats.org/officeDocument/2006/relationships/slide" Target="slides/slide5.xml"/><Relationship Id="rId54" Type="http://schemas.openxmlformats.org/officeDocument/2006/relationships/font" Target="fonts/MontserratLight-italic.fntdata"/><Relationship Id="rId13" Type="http://schemas.openxmlformats.org/officeDocument/2006/relationships/slide" Target="slides/slide8.xml"/><Relationship Id="rId57" Type="http://schemas.openxmlformats.org/officeDocument/2006/relationships/font" Target="fonts/WorkSans-bold.fntdata"/><Relationship Id="rId12" Type="http://schemas.openxmlformats.org/officeDocument/2006/relationships/slide" Target="slides/slide7.xml"/><Relationship Id="rId56" Type="http://schemas.openxmlformats.org/officeDocument/2006/relationships/font" Target="fonts/WorkSans-regular.fntdata"/><Relationship Id="rId15" Type="http://schemas.openxmlformats.org/officeDocument/2006/relationships/slide" Target="slides/slide10.xml"/><Relationship Id="rId59" Type="http://schemas.openxmlformats.org/officeDocument/2006/relationships/font" Target="fonts/WorkSans-boldItalic.fntdata"/><Relationship Id="rId14" Type="http://schemas.openxmlformats.org/officeDocument/2006/relationships/slide" Target="slides/slide9.xml"/><Relationship Id="rId58" Type="http://schemas.openxmlformats.org/officeDocument/2006/relationships/font" Target="fonts/Work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5907f39a8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105907f39a8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fdff1ea10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cfdff1ea10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5907f39a8_0_36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105907f39a8_0_3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5907f39a8_0_29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105907f39a8_0_2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5907f39a8_0_30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105907f39a8_0_3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5907f39a8_0_31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105907f39a8_0_3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5907f39a8_0_32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105907f39a8_0_3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5907f39a8_0_33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105907f39a8_0_3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5907f39a8_0_34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105907f39a8_0_3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05907f39a8_0_37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105907f39a8_0_3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5907f39a8_0_36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105907f39a8_0_3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5907f39a8_0_18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105907f39a8_0_1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05907f39a8_0_38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105907f39a8_0_3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cfdff1ea10_0_12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cfdff1ea10_0_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cfdff1ea10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cfdff1ea1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cfdff1ea10_0_12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cfdff1ea10_0_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cfdff1ea10_0_13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cfdff1ea10_0_1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cfdff1ea10_0_5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cfdff1ea10_0_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cfdff1ea10_0_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cfdff1ea10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cfdff1ea10_0_2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cfdff1ea10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cfdff1ea10_0_2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cfdff1ea10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cfdff1ea10_0_6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cfdff1ea10_0_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5907f39a8_0_27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105907f39a8_0_2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cfdff1ea10_0_14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gcfdff1ea10_0_1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cfdff1ea10_0_8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cfdff1ea10_0_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cfdff1ea10_0_10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gcfdff1ea10_0_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cfdff1ea10_0_10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gcfdff1ea10_0_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05907f39a8_0_2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g105907f39a8_0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5907f39a8_0_29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105907f39a8_0_2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5907f39a8_0_1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105907f39a8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fdff1ea10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fdff1ea10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5907f39a8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5907f39a8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fdff1ea10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fdff1ea10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fdff1ea10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fdff1ea10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p:cSld name="TITLE_1">
    <p:spTree>
      <p:nvGrpSpPr>
        <p:cNvPr id="82" name="Shape 82"/>
        <p:cNvGrpSpPr/>
        <p:nvPr/>
      </p:nvGrpSpPr>
      <p:grpSpPr>
        <a:xfrm>
          <a:off x="0" y="0"/>
          <a:ext cx="0" cy="0"/>
          <a:chOff x="0" y="0"/>
          <a:chExt cx="0" cy="0"/>
        </a:xfrm>
      </p:grpSpPr>
      <p:sp>
        <p:nvSpPr>
          <p:cNvPr id="83" name="Google Shape;83;p13"/>
          <p:cNvSpPr txBox="1"/>
          <p:nvPr>
            <p:ph type="title"/>
          </p:nvPr>
        </p:nvSpPr>
        <p:spPr>
          <a:xfrm>
            <a:off x="476250" y="1233488"/>
            <a:ext cx="8191500" cy="1454700"/>
          </a:xfrm>
          <a:prstGeom prst="rect">
            <a:avLst/>
          </a:prstGeom>
          <a:noFill/>
          <a:ln>
            <a:noFill/>
          </a:ln>
        </p:spPr>
        <p:txBody>
          <a:bodyPr anchorCtr="0" anchor="b" bIns="19050" lIns="19050" spcFirstLastPara="1" rIns="19050" wrap="square" tIns="19050">
            <a:normAutofit/>
          </a:bodyPr>
          <a:lstStyle>
            <a:lvl1pPr lvl="0" rtl="0" algn="ctr">
              <a:lnSpc>
                <a:spcPct val="90000"/>
              </a:lnSpc>
              <a:spcBef>
                <a:spcPts val="0"/>
              </a:spcBef>
              <a:spcAft>
                <a:spcPts val="0"/>
              </a:spcAft>
              <a:buClr>
                <a:srgbClr val="00E8FF"/>
              </a:buClr>
              <a:buSzPts val="4400"/>
              <a:buFont typeface="Arial"/>
              <a:buNone/>
              <a:defRPr sz="4400">
                <a:solidFill>
                  <a:srgbClr val="00E8FF"/>
                </a:solidFill>
              </a:defRPr>
            </a:lvl1pPr>
            <a:lvl2pPr lvl="1" rtl="0" algn="ctr">
              <a:lnSpc>
                <a:spcPct val="80000"/>
              </a:lnSpc>
              <a:spcBef>
                <a:spcPts val="0"/>
              </a:spcBef>
              <a:spcAft>
                <a:spcPts val="0"/>
              </a:spcAft>
              <a:buClr>
                <a:srgbClr val="FFFFFF"/>
              </a:buClr>
              <a:buSzPts val="700"/>
              <a:buNone/>
              <a:defRPr/>
            </a:lvl2pPr>
            <a:lvl3pPr lvl="2" rtl="0" algn="ctr">
              <a:lnSpc>
                <a:spcPct val="80000"/>
              </a:lnSpc>
              <a:spcBef>
                <a:spcPts val="0"/>
              </a:spcBef>
              <a:spcAft>
                <a:spcPts val="0"/>
              </a:spcAft>
              <a:buClr>
                <a:srgbClr val="FFFFFF"/>
              </a:buClr>
              <a:buSzPts val="700"/>
              <a:buNone/>
              <a:defRPr/>
            </a:lvl3pPr>
            <a:lvl4pPr lvl="3" rtl="0" algn="ctr">
              <a:lnSpc>
                <a:spcPct val="80000"/>
              </a:lnSpc>
              <a:spcBef>
                <a:spcPts val="0"/>
              </a:spcBef>
              <a:spcAft>
                <a:spcPts val="0"/>
              </a:spcAft>
              <a:buClr>
                <a:srgbClr val="FFFFFF"/>
              </a:buClr>
              <a:buSzPts val="700"/>
              <a:buNone/>
              <a:defRPr/>
            </a:lvl4pPr>
            <a:lvl5pPr lvl="4" rtl="0" algn="ctr">
              <a:lnSpc>
                <a:spcPct val="80000"/>
              </a:lnSpc>
              <a:spcBef>
                <a:spcPts val="0"/>
              </a:spcBef>
              <a:spcAft>
                <a:spcPts val="0"/>
              </a:spcAft>
              <a:buClr>
                <a:srgbClr val="FFFFFF"/>
              </a:buClr>
              <a:buSzPts val="700"/>
              <a:buNone/>
              <a:defRPr/>
            </a:lvl5pPr>
            <a:lvl6pPr lvl="5" rtl="0" algn="ctr">
              <a:lnSpc>
                <a:spcPct val="80000"/>
              </a:lnSpc>
              <a:spcBef>
                <a:spcPts val="0"/>
              </a:spcBef>
              <a:spcAft>
                <a:spcPts val="0"/>
              </a:spcAft>
              <a:buClr>
                <a:srgbClr val="FFFFFF"/>
              </a:buClr>
              <a:buSzPts val="700"/>
              <a:buNone/>
              <a:defRPr/>
            </a:lvl6pPr>
            <a:lvl7pPr lvl="6" rtl="0" algn="ctr">
              <a:lnSpc>
                <a:spcPct val="80000"/>
              </a:lnSpc>
              <a:spcBef>
                <a:spcPts val="0"/>
              </a:spcBef>
              <a:spcAft>
                <a:spcPts val="0"/>
              </a:spcAft>
              <a:buClr>
                <a:srgbClr val="FFFFFF"/>
              </a:buClr>
              <a:buSzPts val="700"/>
              <a:buNone/>
              <a:defRPr/>
            </a:lvl7pPr>
            <a:lvl8pPr lvl="7" rtl="0" algn="ctr">
              <a:lnSpc>
                <a:spcPct val="80000"/>
              </a:lnSpc>
              <a:spcBef>
                <a:spcPts val="0"/>
              </a:spcBef>
              <a:spcAft>
                <a:spcPts val="0"/>
              </a:spcAft>
              <a:buClr>
                <a:srgbClr val="FFFFFF"/>
              </a:buClr>
              <a:buSzPts val="700"/>
              <a:buNone/>
              <a:defRPr/>
            </a:lvl8pPr>
            <a:lvl9pPr lvl="8" rtl="0" algn="ctr">
              <a:lnSpc>
                <a:spcPct val="80000"/>
              </a:lnSpc>
              <a:spcBef>
                <a:spcPts val="0"/>
              </a:spcBef>
              <a:spcAft>
                <a:spcPts val="0"/>
              </a:spcAft>
              <a:buClr>
                <a:srgbClr val="FFFFFF"/>
              </a:buClr>
              <a:buSzPts val="700"/>
              <a:buNone/>
              <a:defRPr/>
            </a:lvl9pPr>
          </a:lstStyle>
          <a:p/>
        </p:txBody>
      </p:sp>
      <p:sp>
        <p:nvSpPr>
          <p:cNvPr id="84" name="Google Shape;84;p13"/>
          <p:cNvSpPr txBox="1"/>
          <p:nvPr>
            <p:ph idx="1" type="body"/>
          </p:nvPr>
        </p:nvSpPr>
        <p:spPr>
          <a:xfrm>
            <a:off x="476250" y="4560161"/>
            <a:ext cx="8191500" cy="260400"/>
          </a:xfrm>
          <a:prstGeom prst="rect">
            <a:avLst/>
          </a:prstGeom>
          <a:noFill/>
          <a:ln>
            <a:noFill/>
          </a:ln>
        </p:spPr>
        <p:txBody>
          <a:bodyPr anchorCtr="0" anchor="t" bIns="19050" lIns="19050" spcFirstLastPara="1" rIns="19050" wrap="square" tIns="19050">
            <a:normAutofit/>
          </a:bodyPr>
          <a:lstStyle>
            <a:lvl1pPr indent="-228600" lvl="0" marL="457200" rtl="0" algn="ctr">
              <a:lnSpc>
                <a:spcPct val="100000"/>
              </a:lnSpc>
              <a:spcBef>
                <a:spcPts val="0"/>
              </a:spcBef>
              <a:spcAft>
                <a:spcPts val="0"/>
              </a:spcAft>
              <a:buClr>
                <a:srgbClr val="D5D5D5"/>
              </a:buClr>
              <a:buSzPts val="1300"/>
              <a:buFont typeface="Arial"/>
              <a:buNone/>
              <a:defRPr sz="1300">
                <a:solidFill>
                  <a:srgbClr val="D5D5D5"/>
                </a:solidFill>
                <a:latin typeface="Arial"/>
                <a:ea typeface="Arial"/>
                <a:cs typeface="Arial"/>
                <a:sym typeface="Arial"/>
              </a:defRPr>
            </a:lvl1pPr>
            <a:lvl2pPr indent="-273050" lvl="1" marL="914400" rtl="0" algn="l">
              <a:lnSpc>
                <a:spcPct val="100000"/>
              </a:lnSpc>
              <a:spcBef>
                <a:spcPts val="900"/>
              </a:spcBef>
              <a:spcAft>
                <a:spcPts val="0"/>
              </a:spcAft>
              <a:buSzPts val="700"/>
              <a:buChar char="○"/>
              <a:defRPr/>
            </a:lvl2pPr>
            <a:lvl3pPr indent="-273050" lvl="2" marL="1371600" rtl="0" algn="l">
              <a:lnSpc>
                <a:spcPct val="100000"/>
              </a:lnSpc>
              <a:spcBef>
                <a:spcPts val="900"/>
              </a:spcBef>
              <a:spcAft>
                <a:spcPts val="0"/>
              </a:spcAft>
              <a:buSzPts val="700"/>
              <a:buChar char="■"/>
              <a:defRPr/>
            </a:lvl3pPr>
            <a:lvl4pPr indent="-273050" lvl="3" marL="1828800" rtl="0" algn="l">
              <a:lnSpc>
                <a:spcPct val="100000"/>
              </a:lnSpc>
              <a:spcBef>
                <a:spcPts val="900"/>
              </a:spcBef>
              <a:spcAft>
                <a:spcPts val="0"/>
              </a:spcAft>
              <a:buSzPts val="700"/>
              <a:buChar char="●"/>
              <a:defRPr/>
            </a:lvl4pPr>
            <a:lvl5pPr indent="-273050" lvl="4" marL="2286000" rtl="0" algn="l">
              <a:lnSpc>
                <a:spcPct val="100000"/>
              </a:lnSpc>
              <a:spcBef>
                <a:spcPts val="900"/>
              </a:spcBef>
              <a:spcAft>
                <a:spcPts val="0"/>
              </a:spcAft>
              <a:buSzPts val="700"/>
              <a:buChar char="○"/>
              <a:defRPr/>
            </a:lvl5pPr>
            <a:lvl6pPr indent="-273050" lvl="5" marL="2743200" rtl="0" algn="l">
              <a:lnSpc>
                <a:spcPct val="100000"/>
              </a:lnSpc>
              <a:spcBef>
                <a:spcPts val="900"/>
              </a:spcBef>
              <a:spcAft>
                <a:spcPts val="0"/>
              </a:spcAft>
              <a:buSzPts val="700"/>
              <a:buChar char="■"/>
              <a:defRPr/>
            </a:lvl6pPr>
            <a:lvl7pPr indent="-273050" lvl="6" marL="3200400" rtl="0" algn="l">
              <a:lnSpc>
                <a:spcPct val="100000"/>
              </a:lnSpc>
              <a:spcBef>
                <a:spcPts val="900"/>
              </a:spcBef>
              <a:spcAft>
                <a:spcPts val="0"/>
              </a:spcAft>
              <a:buSzPts val="700"/>
              <a:buChar char="●"/>
              <a:defRPr/>
            </a:lvl7pPr>
            <a:lvl8pPr indent="-273050" lvl="7" marL="3657600" rtl="0" algn="l">
              <a:lnSpc>
                <a:spcPct val="100000"/>
              </a:lnSpc>
              <a:spcBef>
                <a:spcPts val="900"/>
              </a:spcBef>
              <a:spcAft>
                <a:spcPts val="0"/>
              </a:spcAft>
              <a:buSzPts val="700"/>
              <a:buChar char="○"/>
              <a:defRPr/>
            </a:lvl8pPr>
            <a:lvl9pPr indent="-273050" lvl="8" marL="4114800" rtl="0" algn="l">
              <a:lnSpc>
                <a:spcPct val="100000"/>
              </a:lnSpc>
              <a:spcBef>
                <a:spcPts val="900"/>
              </a:spcBef>
              <a:spcAft>
                <a:spcPts val="0"/>
              </a:spcAft>
              <a:buSzPts val="700"/>
              <a:buChar char="■"/>
              <a:defRPr/>
            </a:lvl9pPr>
          </a:lstStyle>
          <a:p/>
        </p:txBody>
      </p:sp>
      <p:sp>
        <p:nvSpPr>
          <p:cNvPr id="85" name="Google Shape;85;p13"/>
          <p:cNvSpPr txBox="1"/>
          <p:nvPr>
            <p:ph idx="2" type="body"/>
          </p:nvPr>
        </p:nvSpPr>
        <p:spPr>
          <a:xfrm>
            <a:off x="476250" y="2619375"/>
            <a:ext cx="8191500" cy="942000"/>
          </a:xfrm>
          <a:prstGeom prst="rect">
            <a:avLst/>
          </a:prstGeom>
          <a:noFill/>
          <a:ln>
            <a:noFill/>
          </a:ln>
        </p:spPr>
        <p:txBody>
          <a:bodyPr anchorCtr="0" anchor="t" bIns="19050" lIns="19050" spcFirstLastPara="1" rIns="19050" wrap="square" tIns="19050">
            <a:normAutofit/>
          </a:bodyPr>
          <a:lstStyle>
            <a:lvl1pPr indent="-228600" lvl="0" marL="457200" rtl="0" algn="ctr">
              <a:lnSpc>
                <a:spcPct val="100000"/>
              </a:lnSpc>
              <a:spcBef>
                <a:spcPts val="0"/>
              </a:spcBef>
              <a:spcAft>
                <a:spcPts val="0"/>
              </a:spcAft>
              <a:buClr>
                <a:srgbClr val="D5D5D5"/>
              </a:buClr>
              <a:buSzPts val="2400"/>
              <a:buFont typeface="Arial"/>
              <a:buNone/>
              <a:defRPr sz="2400">
                <a:solidFill>
                  <a:srgbClr val="D5D5D5"/>
                </a:solidFill>
                <a:latin typeface="Arial"/>
                <a:ea typeface="Arial"/>
                <a:cs typeface="Arial"/>
                <a:sym typeface="Arial"/>
              </a:defRPr>
            </a:lvl1pPr>
            <a:lvl2pPr indent="-228600" lvl="1" marL="914400" rtl="0" algn="ctr">
              <a:lnSpc>
                <a:spcPct val="100000"/>
              </a:lnSpc>
              <a:spcBef>
                <a:spcPts val="0"/>
              </a:spcBef>
              <a:spcAft>
                <a:spcPts val="0"/>
              </a:spcAft>
              <a:buClr>
                <a:srgbClr val="D5D5D5"/>
              </a:buClr>
              <a:buSzPts val="2400"/>
              <a:buFont typeface="Arial"/>
              <a:buNone/>
              <a:defRPr sz="2400">
                <a:solidFill>
                  <a:srgbClr val="D5D5D5"/>
                </a:solidFill>
                <a:latin typeface="Arial"/>
                <a:ea typeface="Arial"/>
                <a:cs typeface="Arial"/>
                <a:sym typeface="Arial"/>
              </a:defRPr>
            </a:lvl2pPr>
            <a:lvl3pPr indent="-228600" lvl="2" marL="1371600" rtl="0" algn="ctr">
              <a:lnSpc>
                <a:spcPct val="100000"/>
              </a:lnSpc>
              <a:spcBef>
                <a:spcPts val="0"/>
              </a:spcBef>
              <a:spcAft>
                <a:spcPts val="0"/>
              </a:spcAft>
              <a:buClr>
                <a:srgbClr val="D5D5D5"/>
              </a:buClr>
              <a:buSzPts val="2400"/>
              <a:buFont typeface="Arial"/>
              <a:buNone/>
              <a:defRPr sz="2400">
                <a:solidFill>
                  <a:srgbClr val="D5D5D5"/>
                </a:solidFill>
                <a:latin typeface="Arial"/>
                <a:ea typeface="Arial"/>
                <a:cs typeface="Arial"/>
                <a:sym typeface="Arial"/>
              </a:defRPr>
            </a:lvl3pPr>
            <a:lvl4pPr indent="-228600" lvl="3" marL="1828800" rtl="0" algn="ctr">
              <a:lnSpc>
                <a:spcPct val="100000"/>
              </a:lnSpc>
              <a:spcBef>
                <a:spcPts val="0"/>
              </a:spcBef>
              <a:spcAft>
                <a:spcPts val="0"/>
              </a:spcAft>
              <a:buClr>
                <a:srgbClr val="D5D5D5"/>
              </a:buClr>
              <a:buSzPts val="2400"/>
              <a:buFont typeface="Arial"/>
              <a:buNone/>
              <a:defRPr sz="2400">
                <a:solidFill>
                  <a:srgbClr val="D5D5D5"/>
                </a:solidFill>
                <a:latin typeface="Arial"/>
                <a:ea typeface="Arial"/>
                <a:cs typeface="Arial"/>
                <a:sym typeface="Arial"/>
              </a:defRPr>
            </a:lvl4pPr>
            <a:lvl5pPr indent="-228600" lvl="4" marL="2286000" rtl="0" algn="ctr">
              <a:lnSpc>
                <a:spcPct val="100000"/>
              </a:lnSpc>
              <a:spcBef>
                <a:spcPts val="0"/>
              </a:spcBef>
              <a:spcAft>
                <a:spcPts val="0"/>
              </a:spcAft>
              <a:buClr>
                <a:srgbClr val="D5D5D5"/>
              </a:buClr>
              <a:buSzPts val="2400"/>
              <a:buFont typeface="Arial"/>
              <a:buNone/>
              <a:defRPr sz="2400">
                <a:solidFill>
                  <a:srgbClr val="D5D5D5"/>
                </a:solidFill>
                <a:latin typeface="Arial"/>
                <a:ea typeface="Arial"/>
                <a:cs typeface="Arial"/>
                <a:sym typeface="Arial"/>
              </a:defRPr>
            </a:lvl5pPr>
            <a:lvl6pPr indent="-273050" lvl="5" marL="2743200" rtl="0" algn="l">
              <a:lnSpc>
                <a:spcPct val="100000"/>
              </a:lnSpc>
              <a:spcBef>
                <a:spcPts val="900"/>
              </a:spcBef>
              <a:spcAft>
                <a:spcPts val="0"/>
              </a:spcAft>
              <a:buSzPts val="700"/>
              <a:buChar char="■"/>
              <a:defRPr/>
            </a:lvl6pPr>
            <a:lvl7pPr indent="-273050" lvl="6" marL="3200400" rtl="0" algn="l">
              <a:lnSpc>
                <a:spcPct val="100000"/>
              </a:lnSpc>
              <a:spcBef>
                <a:spcPts val="900"/>
              </a:spcBef>
              <a:spcAft>
                <a:spcPts val="0"/>
              </a:spcAft>
              <a:buSzPts val="700"/>
              <a:buChar char="●"/>
              <a:defRPr/>
            </a:lvl7pPr>
            <a:lvl8pPr indent="-273050" lvl="7" marL="3657600" rtl="0" algn="l">
              <a:lnSpc>
                <a:spcPct val="100000"/>
              </a:lnSpc>
              <a:spcBef>
                <a:spcPts val="900"/>
              </a:spcBef>
              <a:spcAft>
                <a:spcPts val="0"/>
              </a:spcAft>
              <a:buSzPts val="700"/>
              <a:buChar char="○"/>
              <a:defRPr/>
            </a:lvl8pPr>
            <a:lvl9pPr indent="-273050" lvl="8" marL="4114800" rtl="0" algn="l">
              <a:lnSpc>
                <a:spcPct val="100000"/>
              </a:lnSpc>
              <a:spcBef>
                <a:spcPts val="900"/>
              </a:spcBef>
              <a:spcAft>
                <a:spcPts val="0"/>
              </a:spcAft>
              <a:buSzPts val="700"/>
              <a:buChar char="■"/>
              <a:defRPr/>
            </a:lvl9pPr>
          </a:lstStyle>
          <a:p/>
        </p:txBody>
      </p:sp>
      <p:sp>
        <p:nvSpPr>
          <p:cNvPr id="86" name="Google Shape;86;p13"/>
          <p:cNvSpPr txBox="1"/>
          <p:nvPr>
            <p:ph idx="12" type="sldNum"/>
          </p:nvPr>
        </p:nvSpPr>
        <p:spPr>
          <a:xfrm>
            <a:off x="4491608" y="4905375"/>
            <a:ext cx="156000" cy="161700"/>
          </a:xfrm>
          <a:prstGeom prst="rect">
            <a:avLst/>
          </a:prstGeom>
          <a:noFill/>
          <a:ln>
            <a:noFill/>
          </a:ln>
        </p:spPr>
        <p:txBody>
          <a:bodyPr anchorCtr="0" anchor="b" bIns="19050" lIns="19050" spcFirstLastPara="1" rIns="19050" wrap="square" tIns="19050">
            <a:spAutoFit/>
          </a:bodyPr>
          <a:lstStyle>
            <a:lvl1pPr indent="0" lvl="0" marL="0" rtl="0" algn="ctr">
              <a:lnSpc>
                <a:spcPct val="100000"/>
              </a:lnSpc>
              <a:spcBef>
                <a:spcPts val="0"/>
              </a:spcBef>
              <a:spcAft>
                <a:spcPts val="0"/>
              </a:spcAft>
              <a:buClr>
                <a:srgbClr val="FFFFFF"/>
              </a:buClr>
              <a:buSzPts val="800"/>
              <a:buFont typeface="Arial"/>
              <a:buNone/>
              <a:defRPr sz="800">
                <a:solidFill>
                  <a:srgbClr val="FFFFFF"/>
                </a:solidFill>
              </a:defRPr>
            </a:lvl1pPr>
            <a:lvl2pPr indent="0" lvl="1" marL="0" rtl="0" algn="ctr">
              <a:lnSpc>
                <a:spcPct val="100000"/>
              </a:lnSpc>
              <a:spcBef>
                <a:spcPts val="0"/>
              </a:spcBef>
              <a:spcAft>
                <a:spcPts val="0"/>
              </a:spcAft>
              <a:buClr>
                <a:srgbClr val="FFFFFF"/>
              </a:buClr>
              <a:buSzPts val="800"/>
              <a:buFont typeface="Arial"/>
              <a:buNone/>
              <a:defRPr sz="800">
                <a:solidFill>
                  <a:srgbClr val="FFFFFF"/>
                </a:solidFill>
              </a:defRPr>
            </a:lvl2pPr>
            <a:lvl3pPr indent="0" lvl="2" marL="0" rtl="0" algn="ctr">
              <a:lnSpc>
                <a:spcPct val="100000"/>
              </a:lnSpc>
              <a:spcBef>
                <a:spcPts val="0"/>
              </a:spcBef>
              <a:spcAft>
                <a:spcPts val="0"/>
              </a:spcAft>
              <a:buClr>
                <a:srgbClr val="FFFFFF"/>
              </a:buClr>
              <a:buSzPts val="800"/>
              <a:buFont typeface="Arial"/>
              <a:buNone/>
              <a:defRPr sz="800">
                <a:solidFill>
                  <a:srgbClr val="FFFFFF"/>
                </a:solidFill>
              </a:defRPr>
            </a:lvl3pPr>
            <a:lvl4pPr indent="0" lvl="3" marL="0" rtl="0" algn="ctr">
              <a:lnSpc>
                <a:spcPct val="100000"/>
              </a:lnSpc>
              <a:spcBef>
                <a:spcPts val="0"/>
              </a:spcBef>
              <a:spcAft>
                <a:spcPts val="0"/>
              </a:spcAft>
              <a:buClr>
                <a:srgbClr val="FFFFFF"/>
              </a:buClr>
              <a:buSzPts val="800"/>
              <a:buFont typeface="Arial"/>
              <a:buNone/>
              <a:defRPr sz="800">
                <a:solidFill>
                  <a:srgbClr val="FFFFFF"/>
                </a:solidFill>
              </a:defRPr>
            </a:lvl4pPr>
            <a:lvl5pPr indent="0" lvl="4" marL="0" rtl="0" algn="ctr">
              <a:lnSpc>
                <a:spcPct val="100000"/>
              </a:lnSpc>
              <a:spcBef>
                <a:spcPts val="0"/>
              </a:spcBef>
              <a:spcAft>
                <a:spcPts val="0"/>
              </a:spcAft>
              <a:buClr>
                <a:srgbClr val="FFFFFF"/>
              </a:buClr>
              <a:buSzPts val="800"/>
              <a:buFont typeface="Arial"/>
              <a:buNone/>
              <a:defRPr sz="800">
                <a:solidFill>
                  <a:srgbClr val="FFFFFF"/>
                </a:solidFill>
              </a:defRPr>
            </a:lvl5pPr>
            <a:lvl6pPr indent="0" lvl="5" marL="0" rtl="0" algn="ctr">
              <a:lnSpc>
                <a:spcPct val="100000"/>
              </a:lnSpc>
              <a:spcBef>
                <a:spcPts val="0"/>
              </a:spcBef>
              <a:spcAft>
                <a:spcPts val="0"/>
              </a:spcAft>
              <a:buClr>
                <a:srgbClr val="FFFFFF"/>
              </a:buClr>
              <a:buSzPts val="800"/>
              <a:buFont typeface="Arial"/>
              <a:buNone/>
              <a:defRPr sz="800">
                <a:solidFill>
                  <a:srgbClr val="FFFFFF"/>
                </a:solidFill>
              </a:defRPr>
            </a:lvl6pPr>
            <a:lvl7pPr indent="0" lvl="6" marL="0" rtl="0" algn="ctr">
              <a:lnSpc>
                <a:spcPct val="100000"/>
              </a:lnSpc>
              <a:spcBef>
                <a:spcPts val="0"/>
              </a:spcBef>
              <a:spcAft>
                <a:spcPts val="0"/>
              </a:spcAft>
              <a:buClr>
                <a:srgbClr val="FFFFFF"/>
              </a:buClr>
              <a:buSzPts val="800"/>
              <a:buFont typeface="Arial"/>
              <a:buNone/>
              <a:defRPr sz="800">
                <a:solidFill>
                  <a:srgbClr val="FFFFFF"/>
                </a:solidFill>
              </a:defRPr>
            </a:lvl7pPr>
            <a:lvl8pPr indent="0" lvl="7" marL="0" rtl="0" algn="ctr">
              <a:lnSpc>
                <a:spcPct val="100000"/>
              </a:lnSpc>
              <a:spcBef>
                <a:spcPts val="0"/>
              </a:spcBef>
              <a:spcAft>
                <a:spcPts val="0"/>
              </a:spcAft>
              <a:buClr>
                <a:srgbClr val="FFFFFF"/>
              </a:buClr>
              <a:buSzPts val="800"/>
              <a:buFont typeface="Arial"/>
              <a:buNone/>
              <a:defRPr sz="800">
                <a:solidFill>
                  <a:srgbClr val="FFFFFF"/>
                </a:solidFill>
              </a:defRPr>
            </a:lvl8pPr>
            <a:lvl9pPr indent="0" lvl="8" marL="0" rtl="0" algn="ctr">
              <a:lnSpc>
                <a:spcPct val="100000"/>
              </a:lnSpc>
              <a:spcBef>
                <a:spcPts val="0"/>
              </a:spcBef>
              <a:spcAft>
                <a:spcPts val="0"/>
              </a:spcAft>
              <a:buClr>
                <a:srgbClr val="FFFFFF"/>
              </a:buClr>
              <a:buSzPts val="800"/>
              <a:buFont typeface="Arial"/>
              <a:buNone/>
              <a:defRPr sz="800">
                <a:solidFill>
                  <a:srgbClr val="FFFFFF"/>
                </a:solidFill>
              </a:defRPr>
            </a:lvl9pPr>
          </a:lstStyle>
          <a:p>
            <a:pPr indent="0" lvl="0" marL="0" rtl="0" algn="ctr">
              <a:spcBef>
                <a:spcPts val="0"/>
              </a:spcBef>
              <a:spcAft>
                <a:spcPts val="0"/>
              </a:spcAft>
              <a:buNone/>
            </a:pPr>
            <a:fld id="{00000000-1234-1234-1234-123412341234}" type="slidenum">
              <a:rPr lang="en"/>
              <a:t>‹#›</a:t>
            </a:fld>
            <a:endParaRPr sz="1000">
              <a:solidFill>
                <a:schemeClr val="accent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87" name="Shape 87"/>
        <p:cNvGrpSpPr/>
        <p:nvPr/>
      </p:nvGrpSpPr>
      <p:grpSpPr>
        <a:xfrm>
          <a:off x="0" y="0"/>
          <a:ext cx="0" cy="0"/>
          <a:chOff x="0" y="0"/>
          <a:chExt cx="0" cy="0"/>
        </a:xfrm>
      </p:grpSpPr>
      <p:sp>
        <p:nvSpPr>
          <p:cNvPr id="88" name="Google Shape;88;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9" name="Google Shape;89;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0" name="Google Shape;90;p14"/>
          <p:cNvSpPr txBox="1"/>
          <p:nvPr>
            <p:ph idx="12" type="sldNum"/>
          </p:nvPr>
        </p:nvSpPr>
        <p:spPr>
          <a:xfrm>
            <a:off x="8472458" y="4663217"/>
            <a:ext cx="548700" cy="161700"/>
          </a:xfrm>
          <a:prstGeom prst="rect">
            <a:avLst/>
          </a:prstGeom>
        </p:spPr>
        <p:txBody>
          <a:bodyPr anchorCtr="0" anchor="ctr" bIns="91425" lIns="91425" spcFirstLastPara="1" rIns="91425" wrap="square" tIns="91425">
            <a:normAutofit fontScale="25000"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1.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5.png"/><Relationship Id="rId5" Type="http://schemas.openxmlformats.org/officeDocument/2006/relationships/image" Target="../media/image28.png"/><Relationship Id="rId6" Type="http://schemas.openxmlformats.org/officeDocument/2006/relationships/image" Target="../media/image11.png"/><Relationship Id="rId7" Type="http://schemas.openxmlformats.org/officeDocument/2006/relationships/image" Target="../media/image27.png"/><Relationship Id="rId8"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4.png"/><Relationship Id="rId4" Type="http://schemas.openxmlformats.org/officeDocument/2006/relationships/image" Target="../media/image23.png"/><Relationship Id="rId5"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1.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5.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hyperlink" Target="https://docs.google.com/spreadsheets/d/1Eo0yo_YeiuQkxnZJo-Xz80ulc88GWF6-RkvOGj49cRo/edit#gid=830354728"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4" name="Shape 94"/>
        <p:cNvGrpSpPr/>
        <p:nvPr/>
      </p:nvGrpSpPr>
      <p:grpSpPr>
        <a:xfrm>
          <a:off x="0" y="0"/>
          <a:ext cx="0" cy="0"/>
          <a:chOff x="0" y="0"/>
          <a:chExt cx="0" cy="0"/>
        </a:xfrm>
      </p:grpSpPr>
      <p:pic>
        <p:nvPicPr>
          <p:cNvPr id="95" name="Google Shape;95;p15"/>
          <p:cNvPicPr preferRelativeResize="0"/>
          <p:nvPr/>
        </p:nvPicPr>
        <p:blipFill>
          <a:blip r:embed="rId3">
            <a:alphaModFix/>
          </a:blip>
          <a:stretch>
            <a:fillRect/>
          </a:stretch>
        </p:blipFill>
        <p:spPr>
          <a:xfrm>
            <a:off x="-59271" y="0"/>
            <a:ext cx="9262536" cy="5210176"/>
          </a:xfrm>
          <a:prstGeom prst="rect">
            <a:avLst/>
          </a:prstGeom>
          <a:noFill/>
          <a:ln>
            <a:noFill/>
          </a:ln>
        </p:spPr>
      </p:pic>
      <p:sp>
        <p:nvSpPr>
          <p:cNvPr id="96" name="Google Shape;96;p15"/>
          <p:cNvSpPr txBox="1"/>
          <p:nvPr/>
        </p:nvSpPr>
        <p:spPr>
          <a:xfrm>
            <a:off x="3602550" y="2886275"/>
            <a:ext cx="1938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chemeClr val="lt1"/>
                </a:solidFill>
                <a:latin typeface="Montserrat"/>
                <a:ea typeface="Montserrat"/>
                <a:cs typeface="Montserrat"/>
                <a:sym typeface="Montserrat"/>
              </a:rPr>
              <a:t>b</a:t>
            </a:r>
            <a:r>
              <a:rPr b="1" lang="en" sz="2800">
                <a:solidFill>
                  <a:schemeClr val="lt1"/>
                </a:solidFill>
                <a:latin typeface="Montserrat"/>
                <a:ea typeface="Montserrat"/>
                <a:cs typeface="Montserrat"/>
                <a:sym typeface="Montserrat"/>
              </a:rPr>
              <a:t>y Uber</a:t>
            </a:r>
            <a:endParaRPr b="1" sz="2800">
              <a:solidFill>
                <a:schemeClr val="lt1"/>
              </a:solidFill>
              <a:latin typeface="Montserrat"/>
              <a:ea typeface="Montserrat"/>
              <a:cs typeface="Montserrat"/>
              <a:sym typeface="Montserrat"/>
            </a:endParaRPr>
          </a:p>
        </p:txBody>
      </p:sp>
      <p:sp>
        <p:nvSpPr>
          <p:cNvPr id="97" name="Google Shape;97;p15"/>
          <p:cNvSpPr txBox="1"/>
          <p:nvPr/>
        </p:nvSpPr>
        <p:spPr>
          <a:xfrm>
            <a:off x="39800" y="85800"/>
            <a:ext cx="55404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FFCBC3"/>
                </a:solidFill>
                <a:latin typeface="Montserrat"/>
                <a:ea typeface="Montserrat"/>
                <a:cs typeface="Montserrat"/>
                <a:sym typeface="Montserrat"/>
              </a:rPr>
              <a:t>SQL Test _ Data Catalog</a:t>
            </a:r>
            <a:endParaRPr b="1" sz="1000">
              <a:solidFill>
                <a:srgbClr val="FFCBC3"/>
              </a:solidFill>
              <a:latin typeface="Montserrat"/>
              <a:ea typeface="Montserrat"/>
              <a:cs typeface="Montserrat"/>
              <a:sym typeface="Montserrat"/>
            </a:endParaRPr>
          </a:p>
          <a:p>
            <a:pPr indent="0" lvl="0" marL="0" rtl="0" algn="l">
              <a:spcBef>
                <a:spcPts val="0"/>
              </a:spcBef>
              <a:spcAft>
                <a:spcPts val="0"/>
              </a:spcAft>
              <a:buNone/>
            </a:pPr>
            <a:r>
              <a:rPr b="1" lang="en">
                <a:solidFill>
                  <a:srgbClr val="FFCBC3"/>
                </a:solidFill>
                <a:latin typeface="Montserrat"/>
                <a:ea typeface="Montserrat"/>
                <a:cs typeface="Montserrat"/>
                <a:sym typeface="Montserrat"/>
              </a:rPr>
              <a:t>Kelvin Okuda</a:t>
            </a:r>
            <a:endParaRPr b="1">
              <a:solidFill>
                <a:srgbClr val="FFCBC3"/>
              </a:solidFill>
              <a:latin typeface="Montserrat"/>
              <a:ea typeface="Montserrat"/>
              <a:cs typeface="Montserrat"/>
              <a:sym typeface="Montserrat"/>
            </a:endParaRPr>
          </a:p>
          <a:p>
            <a:pPr indent="0" lvl="0" marL="0" rtl="0" algn="l">
              <a:spcBef>
                <a:spcPts val="0"/>
              </a:spcBef>
              <a:spcAft>
                <a:spcPts val="0"/>
              </a:spcAft>
              <a:buNone/>
            </a:pPr>
            <a:r>
              <a:rPr b="1" lang="en">
                <a:solidFill>
                  <a:srgbClr val="FFCBC3"/>
                </a:solidFill>
                <a:latin typeface="Montserrat"/>
                <a:ea typeface="Montserrat"/>
                <a:cs typeface="Montserrat"/>
                <a:sym typeface="Montserrat"/>
              </a:rPr>
              <a:t>12/12/2021</a:t>
            </a:r>
            <a:endParaRPr b="1">
              <a:solidFill>
                <a:srgbClr val="FFCBC3"/>
              </a:solidFill>
              <a:latin typeface="Montserrat"/>
              <a:ea typeface="Montserrat"/>
              <a:cs typeface="Montserrat"/>
              <a:sym typeface="Montserrat"/>
            </a:endParaRPr>
          </a:p>
        </p:txBody>
      </p:sp>
      <p:pic>
        <p:nvPicPr>
          <p:cNvPr id="98" name="Google Shape;98;p15"/>
          <p:cNvPicPr preferRelativeResize="0"/>
          <p:nvPr/>
        </p:nvPicPr>
        <p:blipFill>
          <a:blip r:embed="rId4">
            <a:alphaModFix/>
          </a:blip>
          <a:stretch>
            <a:fillRect/>
          </a:stretch>
        </p:blipFill>
        <p:spPr>
          <a:xfrm>
            <a:off x="4037059" y="1087874"/>
            <a:ext cx="1069875" cy="1033975"/>
          </a:xfrm>
          <a:prstGeom prst="rect">
            <a:avLst/>
          </a:prstGeom>
          <a:noFill/>
          <a:ln>
            <a:noFill/>
          </a:ln>
        </p:spPr>
      </p:pic>
    </p:spTree>
  </p:cSld>
  <p:clrMapOvr>
    <a:masterClrMapping/>
  </p:clrMapOvr>
  <mc:AlternateContent>
    <mc:Choice Requires="p14">
      <p:transition spd="slow" p14:dur="15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0" name="Shape 180"/>
        <p:cNvGrpSpPr/>
        <p:nvPr/>
      </p:nvGrpSpPr>
      <p:grpSpPr>
        <a:xfrm>
          <a:off x="0" y="0"/>
          <a:ext cx="0" cy="0"/>
          <a:chOff x="0" y="0"/>
          <a:chExt cx="0" cy="0"/>
        </a:xfrm>
      </p:grpSpPr>
      <p:sp>
        <p:nvSpPr>
          <p:cNvPr id="181" name="Google Shape;181;p24"/>
          <p:cNvSpPr txBox="1"/>
          <p:nvPr/>
        </p:nvSpPr>
        <p:spPr>
          <a:xfrm>
            <a:off x="183300" y="150425"/>
            <a:ext cx="1656600" cy="279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6F61"/>
              </a:buClr>
              <a:buSzPts val="3800"/>
              <a:buFont typeface="Montserrat"/>
              <a:buNone/>
            </a:pPr>
            <a:r>
              <a:rPr b="1" lang="en" sz="2000">
                <a:solidFill>
                  <a:srgbClr val="FF614B"/>
                </a:solidFill>
                <a:latin typeface="Helvetica Neue"/>
                <a:ea typeface="Helvetica Neue"/>
                <a:cs typeface="Helvetica Neue"/>
                <a:sym typeface="Helvetica Neue"/>
              </a:rPr>
              <a:t>.</a:t>
            </a:r>
            <a:r>
              <a:rPr b="1" lang="en" sz="1800">
                <a:latin typeface="Helvetica Neue"/>
                <a:ea typeface="Helvetica Neue"/>
                <a:cs typeface="Helvetica Neue"/>
                <a:sym typeface="Helvetica Neue"/>
              </a:rPr>
              <a:t>Insights</a:t>
            </a:r>
            <a:endParaRPr b="1" sz="1000">
              <a:solidFill>
                <a:srgbClr val="000000"/>
              </a:solidFill>
              <a:latin typeface="Helvetica Neue"/>
              <a:ea typeface="Helvetica Neue"/>
              <a:cs typeface="Helvetica Neue"/>
              <a:sym typeface="Helvetica Neue"/>
            </a:endParaRPr>
          </a:p>
        </p:txBody>
      </p:sp>
      <p:sp>
        <p:nvSpPr>
          <p:cNvPr id="182" name="Google Shape;182;p24"/>
          <p:cNvSpPr txBox="1"/>
          <p:nvPr/>
        </p:nvSpPr>
        <p:spPr>
          <a:xfrm>
            <a:off x="377550" y="1138763"/>
            <a:ext cx="8388900" cy="121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Looking at the top sold products, we can see some inconsistency. The top one is a real champion: he figures in the A tier for the big majority of the stores. However, the second one is a mix of good and disappointing sales performance.</a:t>
            </a:r>
            <a:endParaRPr sz="1200">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The same situation happens many other times, with many products. It is necessary to explore more, in detail, in order to understand why this has been occurring. </a:t>
            </a:r>
            <a:endParaRPr sz="12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200">
              <a:latin typeface="Helvetica Neue"/>
              <a:ea typeface="Helvetica Neue"/>
              <a:cs typeface="Helvetica Neue"/>
              <a:sym typeface="Helvetica Neue"/>
            </a:endParaRPr>
          </a:p>
        </p:txBody>
      </p:sp>
      <p:sp>
        <p:nvSpPr>
          <p:cNvPr id="183" name="Google Shape;183;p24"/>
          <p:cNvSpPr txBox="1"/>
          <p:nvPr/>
        </p:nvSpPr>
        <p:spPr>
          <a:xfrm>
            <a:off x="183300" y="522950"/>
            <a:ext cx="86628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200">
                <a:solidFill>
                  <a:srgbClr val="FF2828"/>
                </a:solidFill>
                <a:latin typeface="Work Sans"/>
                <a:ea typeface="Work Sans"/>
                <a:cs typeface="Work Sans"/>
                <a:sym typeface="Work Sans"/>
              </a:rPr>
              <a:t>Some of them are </a:t>
            </a:r>
            <a:r>
              <a:rPr b="1" lang="en" sz="2200">
                <a:solidFill>
                  <a:srgbClr val="FF2828"/>
                </a:solidFill>
                <a:latin typeface="Work Sans"/>
                <a:ea typeface="Work Sans"/>
                <a:cs typeface="Work Sans"/>
                <a:sym typeface="Work Sans"/>
              </a:rPr>
              <a:t>true</a:t>
            </a:r>
            <a:r>
              <a:rPr b="1" lang="en" sz="2200">
                <a:solidFill>
                  <a:srgbClr val="FF2828"/>
                </a:solidFill>
                <a:latin typeface="Work Sans"/>
                <a:ea typeface="Work Sans"/>
                <a:cs typeface="Work Sans"/>
                <a:sym typeface="Work Sans"/>
              </a:rPr>
              <a:t> champions, some are not quite.</a:t>
            </a:r>
            <a:endParaRPr sz="2200">
              <a:solidFill>
                <a:srgbClr val="FF2828"/>
              </a:solidFill>
              <a:latin typeface="Work Sans"/>
              <a:ea typeface="Work Sans"/>
              <a:cs typeface="Work Sans"/>
              <a:sym typeface="Work Sans"/>
            </a:endParaRPr>
          </a:p>
        </p:txBody>
      </p:sp>
      <p:pic>
        <p:nvPicPr>
          <p:cNvPr id="184" name="Google Shape;184;p24"/>
          <p:cNvPicPr preferRelativeResize="0"/>
          <p:nvPr/>
        </p:nvPicPr>
        <p:blipFill>
          <a:blip r:embed="rId3">
            <a:alphaModFix/>
          </a:blip>
          <a:stretch>
            <a:fillRect/>
          </a:stretch>
        </p:blipFill>
        <p:spPr>
          <a:xfrm>
            <a:off x="2476300" y="2249938"/>
            <a:ext cx="4191398" cy="24810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88" name="Shape 188"/>
        <p:cNvGrpSpPr/>
        <p:nvPr/>
      </p:nvGrpSpPr>
      <p:grpSpPr>
        <a:xfrm>
          <a:off x="0" y="0"/>
          <a:ext cx="0" cy="0"/>
          <a:chOff x="0" y="0"/>
          <a:chExt cx="0" cy="0"/>
        </a:xfrm>
      </p:grpSpPr>
      <p:sp>
        <p:nvSpPr>
          <p:cNvPr id="189" name="Google Shape;189;p25"/>
          <p:cNvSpPr txBox="1"/>
          <p:nvPr>
            <p:ph type="title"/>
          </p:nvPr>
        </p:nvSpPr>
        <p:spPr>
          <a:xfrm>
            <a:off x="789425" y="2031375"/>
            <a:ext cx="7473900" cy="1849800"/>
          </a:xfrm>
          <a:prstGeom prst="rect">
            <a:avLst/>
          </a:prstGeom>
          <a:noFill/>
          <a:ln>
            <a:noFill/>
          </a:ln>
        </p:spPr>
        <p:txBody>
          <a:bodyPr anchorCtr="0" anchor="t" bIns="19050" lIns="19050" spcFirstLastPara="1" rIns="19050" wrap="square" tIns="19050">
            <a:noAutofit/>
          </a:bodyPr>
          <a:lstStyle/>
          <a:p>
            <a:pPr indent="0" lvl="0" marL="0" marR="0" rtl="0" algn="l">
              <a:lnSpc>
                <a:spcPct val="115000"/>
              </a:lnSpc>
              <a:spcBef>
                <a:spcPts val="0"/>
              </a:spcBef>
              <a:spcAft>
                <a:spcPts val="0"/>
              </a:spcAft>
              <a:buClr>
                <a:srgbClr val="FF614B"/>
              </a:buClr>
              <a:buSzPts val="5300"/>
              <a:buFont typeface="Play"/>
              <a:buNone/>
            </a:pPr>
            <a:r>
              <a:rPr lang="en" sz="6000">
                <a:solidFill>
                  <a:srgbClr val="F9413F"/>
                </a:solidFill>
                <a:latin typeface="Helvetica Neue"/>
                <a:ea typeface="Helvetica Neue"/>
                <a:cs typeface="Helvetica Neue"/>
                <a:sym typeface="Helvetica Neue"/>
              </a:rPr>
              <a:t>Data exploration </a:t>
            </a:r>
            <a:r>
              <a:rPr lang="en" sz="4000">
                <a:solidFill>
                  <a:srgbClr val="F9413F"/>
                </a:solidFill>
                <a:latin typeface="Helvetica Neue"/>
                <a:ea typeface="Helvetica Neue"/>
                <a:cs typeface="Helvetica Neue"/>
                <a:sym typeface="Helvetica Neue"/>
              </a:rPr>
              <a:t>through SQL</a:t>
            </a:r>
            <a:endParaRPr b="1" sz="4000">
              <a:solidFill>
                <a:srgbClr val="F9413F"/>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3" name="Shape 193"/>
        <p:cNvGrpSpPr/>
        <p:nvPr/>
      </p:nvGrpSpPr>
      <p:grpSpPr>
        <a:xfrm>
          <a:off x="0" y="0"/>
          <a:ext cx="0" cy="0"/>
          <a:chOff x="0" y="0"/>
          <a:chExt cx="0" cy="0"/>
        </a:xfrm>
      </p:grpSpPr>
      <p:sp>
        <p:nvSpPr>
          <p:cNvPr id="194" name="Google Shape;194;p26"/>
          <p:cNvSpPr txBox="1"/>
          <p:nvPr/>
        </p:nvSpPr>
        <p:spPr>
          <a:xfrm>
            <a:off x="476700" y="196100"/>
            <a:ext cx="7390500" cy="47661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None/>
            </a:pPr>
            <a:r>
              <a:rPr b="1" lang="en" sz="1200">
                <a:latin typeface="Montserrat"/>
                <a:ea typeface="Montserrat"/>
                <a:cs typeface="Montserrat"/>
                <a:sym typeface="Montserrat"/>
              </a:rPr>
              <a:t>(1)</a:t>
            </a:r>
            <a:r>
              <a:rPr lang="en" sz="1200">
                <a:latin typeface="Montserrat Light"/>
                <a:ea typeface="Montserrat Light"/>
                <a:cs typeface="Montserrat Light"/>
                <a:sym typeface="Montserrat Light"/>
              </a:rPr>
              <a:t> Calculate the number of </a:t>
            </a:r>
            <a:r>
              <a:rPr b="1" lang="en" sz="1200">
                <a:solidFill>
                  <a:srgbClr val="F9413F"/>
                </a:solidFill>
                <a:latin typeface="Montserrat"/>
                <a:ea typeface="Montserrat"/>
                <a:cs typeface="Montserrat"/>
                <a:sym typeface="Montserrat"/>
              </a:rPr>
              <a:t>orders per day of the week</a:t>
            </a:r>
            <a:r>
              <a:rPr lang="en" sz="1200">
                <a:latin typeface="Montserrat Light"/>
                <a:ea typeface="Montserrat Light"/>
                <a:cs typeface="Montserrat Light"/>
                <a:sym typeface="Montserrat Light"/>
              </a:rPr>
              <a:t>, distinguishing their </a:t>
            </a:r>
            <a:r>
              <a:rPr b="1" lang="en" sz="1200">
                <a:solidFill>
                  <a:srgbClr val="F9413F"/>
                </a:solidFill>
                <a:latin typeface="Montserrat"/>
                <a:ea typeface="Montserrat"/>
                <a:cs typeface="Montserrat"/>
                <a:sym typeface="Montserrat"/>
              </a:rPr>
              <a:t>status</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SELECT</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ord.created_dow,</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(case created_dow</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	when 0 then 'sunday'</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	when 1 then 'monday'</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	when 2 then 'tuesday'</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	when 3 then 'wednesday'</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	when 4 then 'thursday'</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	when 5 then 'friday'</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	when 6 then 'saturday'</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END) created_dow_name,</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lower(ord.status) status,</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COUNT(*) count</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FROM teste_sql.orders ord</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GROUP BY ord.created_dow, ord.status </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sz="800">
              <a:solidFill>
                <a:srgbClr val="FFFFFF"/>
              </a:solidFill>
              <a:latin typeface="Montserrat Light"/>
              <a:ea typeface="Montserrat Light"/>
              <a:cs typeface="Montserrat Light"/>
              <a:sym typeface="Montserrat Light"/>
            </a:endParaRPr>
          </a:p>
        </p:txBody>
      </p:sp>
      <p:sp>
        <p:nvSpPr>
          <p:cNvPr id="195" name="Google Shape;195;p26"/>
          <p:cNvSpPr/>
          <p:nvPr/>
        </p:nvSpPr>
        <p:spPr>
          <a:xfrm>
            <a:off x="-7400" y="-37000"/>
            <a:ext cx="333900" cy="5232300"/>
          </a:xfrm>
          <a:prstGeom prst="rect">
            <a:avLst/>
          </a:prstGeom>
          <a:solidFill>
            <a:srgbClr val="F941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6" name="Google Shape;196;p26"/>
          <p:cNvPicPr preferRelativeResize="0"/>
          <p:nvPr/>
        </p:nvPicPr>
        <p:blipFill>
          <a:blip r:embed="rId3">
            <a:alphaModFix/>
          </a:blip>
          <a:stretch>
            <a:fillRect/>
          </a:stretch>
        </p:blipFill>
        <p:spPr>
          <a:xfrm>
            <a:off x="5834275" y="782275"/>
            <a:ext cx="2920775" cy="35937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00" name="Shape 200"/>
        <p:cNvGrpSpPr/>
        <p:nvPr/>
      </p:nvGrpSpPr>
      <p:grpSpPr>
        <a:xfrm>
          <a:off x="0" y="0"/>
          <a:ext cx="0" cy="0"/>
          <a:chOff x="0" y="0"/>
          <a:chExt cx="0" cy="0"/>
        </a:xfrm>
      </p:grpSpPr>
      <p:sp>
        <p:nvSpPr>
          <p:cNvPr id="201" name="Google Shape;201;p27"/>
          <p:cNvSpPr txBox="1"/>
          <p:nvPr/>
        </p:nvSpPr>
        <p:spPr>
          <a:xfrm>
            <a:off x="476700" y="196100"/>
            <a:ext cx="5284500" cy="47661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None/>
            </a:pPr>
            <a:r>
              <a:rPr b="1" lang="en" sz="1200">
                <a:latin typeface="Montserrat"/>
                <a:ea typeface="Montserrat"/>
                <a:cs typeface="Montserrat"/>
                <a:sym typeface="Montserrat"/>
              </a:rPr>
              <a:t>(2)</a:t>
            </a:r>
            <a:r>
              <a:rPr lang="en" sz="1200">
                <a:latin typeface="Montserrat Light"/>
                <a:ea typeface="Montserrat Light"/>
                <a:cs typeface="Montserrat Light"/>
                <a:sym typeface="Montserrat Light"/>
              </a:rPr>
              <a:t> Calculate the </a:t>
            </a:r>
            <a:r>
              <a:rPr b="1" lang="en" sz="1200">
                <a:solidFill>
                  <a:srgbClr val="F9413F"/>
                </a:solidFill>
                <a:latin typeface="Montserrat"/>
                <a:ea typeface="Montserrat"/>
                <a:cs typeface="Montserrat"/>
                <a:sym typeface="Montserrat"/>
              </a:rPr>
              <a:t>cancelation rate</a:t>
            </a:r>
            <a:r>
              <a:rPr lang="en" sz="1200">
                <a:latin typeface="Montserrat Light"/>
                <a:ea typeface="Montserrat Light"/>
                <a:cs typeface="Montserrat Light"/>
                <a:sym typeface="Montserrat Light"/>
              </a:rPr>
              <a:t> grouped by </a:t>
            </a:r>
            <a:r>
              <a:rPr b="1" lang="en" sz="1200">
                <a:solidFill>
                  <a:srgbClr val="F9413F"/>
                </a:solidFill>
                <a:latin typeface="Montserrat"/>
                <a:ea typeface="Montserrat"/>
                <a:cs typeface="Montserrat"/>
                <a:sym typeface="Montserrat"/>
              </a:rPr>
              <a:t>each store</a:t>
            </a:r>
            <a:endParaRPr sz="1200">
              <a:solidFill>
                <a:srgbClr val="F9413F"/>
              </a:solidFill>
              <a:latin typeface="Montserrat Light"/>
              <a:ea typeface="Montserrat Light"/>
              <a:cs typeface="Montserrat Light"/>
              <a:sym typeface="Montserrat Light"/>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SELECT</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ord.storebranch_id,</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sum(case when ORD.status = 'CANCELED' then 1 else 0 end)/COUNT(*) "cancelation_rate"</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FROM teste_sql.orders ORD</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GROUP BY ord.storebranch_id</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ORDER BY sum(case when ORD.status = 'CANCELED' then 1 else 0 end)/COUNT(*) desc</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sz="800">
              <a:solidFill>
                <a:srgbClr val="FFFFFF"/>
              </a:solidFill>
              <a:latin typeface="Montserrat Light"/>
              <a:ea typeface="Montserrat Light"/>
              <a:cs typeface="Montserrat Light"/>
              <a:sym typeface="Montserrat Light"/>
            </a:endParaRPr>
          </a:p>
        </p:txBody>
      </p:sp>
      <p:sp>
        <p:nvSpPr>
          <p:cNvPr id="202" name="Google Shape;202;p27"/>
          <p:cNvSpPr/>
          <p:nvPr/>
        </p:nvSpPr>
        <p:spPr>
          <a:xfrm>
            <a:off x="-7400" y="-37000"/>
            <a:ext cx="333900" cy="5232300"/>
          </a:xfrm>
          <a:prstGeom prst="rect">
            <a:avLst/>
          </a:prstGeom>
          <a:solidFill>
            <a:srgbClr val="F941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3" name="Google Shape;203;p27"/>
          <p:cNvPicPr preferRelativeResize="0"/>
          <p:nvPr/>
        </p:nvPicPr>
        <p:blipFill>
          <a:blip r:embed="rId3">
            <a:alphaModFix/>
          </a:blip>
          <a:stretch>
            <a:fillRect/>
          </a:stretch>
        </p:blipFill>
        <p:spPr>
          <a:xfrm>
            <a:off x="6132500" y="419863"/>
            <a:ext cx="2758650" cy="4318575"/>
          </a:xfrm>
          <a:prstGeom prst="rect">
            <a:avLst/>
          </a:prstGeom>
          <a:noFill/>
          <a:ln>
            <a:noFill/>
          </a:ln>
        </p:spPr>
      </p:pic>
      <p:sp>
        <p:nvSpPr>
          <p:cNvPr id="204" name="Google Shape;204;p27"/>
          <p:cNvSpPr txBox="1"/>
          <p:nvPr/>
        </p:nvSpPr>
        <p:spPr>
          <a:xfrm>
            <a:off x="6142600" y="4734250"/>
            <a:ext cx="27588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Note: there are more </a:t>
            </a:r>
            <a:r>
              <a:rPr lang="en" sz="900">
                <a:latin typeface="Lato"/>
                <a:ea typeface="Lato"/>
                <a:cs typeface="Lato"/>
                <a:sym typeface="Lato"/>
              </a:rPr>
              <a:t>items</a:t>
            </a:r>
            <a:r>
              <a:rPr lang="en" sz="900">
                <a:latin typeface="Lato"/>
                <a:ea typeface="Lato"/>
                <a:cs typeface="Lato"/>
                <a:sym typeface="Lato"/>
              </a:rPr>
              <a:t> in the list</a:t>
            </a:r>
            <a:endParaRPr sz="9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08" name="Shape 208"/>
        <p:cNvGrpSpPr/>
        <p:nvPr/>
      </p:nvGrpSpPr>
      <p:grpSpPr>
        <a:xfrm>
          <a:off x="0" y="0"/>
          <a:ext cx="0" cy="0"/>
          <a:chOff x="0" y="0"/>
          <a:chExt cx="0" cy="0"/>
        </a:xfrm>
      </p:grpSpPr>
      <p:sp>
        <p:nvSpPr>
          <p:cNvPr id="209" name="Google Shape;209;p28"/>
          <p:cNvSpPr txBox="1"/>
          <p:nvPr/>
        </p:nvSpPr>
        <p:spPr>
          <a:xfrm>
            <a:off x="476700" y="196100"/>
            <a:ext cx="5207400" cy="47661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None/>
            </a:pPr>
            <a:r>
              <a:rPr b="1" lang="en" sz="1200">
                <a:latin typeface="Montserrat"/>
                <a:ea typeface="Montserrat"/>
                <a:cs typeface="Montserrat"/>
                <a:sym typeface="Montserrat"/>
              </a:rPr>
              <a:t>(3) </a:t>
            </a:r>
            <a:r>
              <a:rPr lang="en" sz="1200">
                <a:latin typeface="Montserrat Light"/>
                <a:ea typeface="Montserrat Light"/>
                <a:cs typeface="Montserrat Light"/>
                <a:sym typeface="Montserrat Light"/>
              </a:rPr>
              <a:t>Calculate the </a:t>
            </a:r>
            <a:r>
              <a:rPr b="1" lang="en" sz="1200">
                <a:solidFill>
                  <a:srgbClr val="F9413F"/>
                </a:solidFill>
                <a:latin typeface="Montserrat"/>
                <a:ea typeface="Montserrat"/>
                <a:cs typeface="Montserrat"/>
                <a:sym typeface="Montserrat"/>
              </a:rPr>
              <a:t>average found rate(*)</a:t>
            </a:r>
            <a:r>
              <a:rPr lang="en" sz="1200">
                <a:latin typeface="Montserrat Light"/>
                <a:ea typeface="Montserrat Light"/>
                <a:cs typeface="Montserrat Light"/>
                <a:sym typeface="Montserrat Light"/>
              </a:rPr>
              <a:t> of the orders grouped by </a:t>
            </a:r>
            <a:r>
              <a:rPr b="1" lang="en" sz="1200">
                <a:solidFill>
                  <a:srgbClr val="F9413F"/>
                </a:solidFill>
                <a:latin typeface="Montserrat"/>
                <a:ea typeface="Montserrat"/>
                <a:cs typeface="Montserrat"/>
                <a:sym typeface="Montserrat"/>
              </a:rPr>
              <a:t>store and city</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SELECT</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strb.city_id,</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strb.store,</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(SUM(ordp.quantity) / SUM(ordp.quantity_found)) "found_rate"</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FROM teste_sql.orders ord</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left outer join teste_sql.orders_product ordp ON (ORD.order_id = ordp.order_id)</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LEFT OUTER JOIN teste_sql.store_branch strb ON (ORD.storebranch_id = strb.storebranch_id)</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GROUP BY ORD.storebranch_id, strb.city_id</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sz="800">
              <a:solidFill>
                <a:srgbClr val="FFFFFF"/>
              </a:solidFill>
              <a:latin typeface="Montserrat Light"/>
              <a:ea typeface="Montserrat Light"/>
              <a:cs typeface="Montserrat Light"/>
              <a:sym typeface="Montserrat Light"/>
            </a:endParaRPr>
          </a:p>
        </p:txBody>
      </p:sp>
      <p:sp>
        <p:nvSpPr>
          <p:cNvPr id="210" name="Google Shape;210;p28"/>
          <p:cNvSpPr/>
          <p:nvPr/>
        </p:nvSpPr>
        <p:spPr>
          <a:xfrm>
            <a:off x="-7400" y="-37000"/>
            <a:ext cx="333900" cy="5232300"/>
          </a:xfrm>
          <a:prstGeom prst="rect">
            <a:avLst/>
          </a:prstGeom>
          <a:solidFill>
            <a:srgbClr val="F941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8"/>
          <p:cNvSpPr txBox="1"/>
          <p:nvPr/>
        </p:nvSpPr>
        <p:spPr>
          <a:xfrm>
            <a:off x="6049300" y="4055575"/>
            <a:ext cx="29307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Note: there are more items in the list</a:t>
            </a:r>
            <a:endParaRPr sz="900">
              <a:latin typeface="Lato"/>
              <a:ea typeface="Lato"/>
              <a:cs typeface="Lato"/>
              <a:sym typeface="Lato"/>
            </a:endParaRPr>
          </a:p>
        </p:txBody>
      </p:sp>
      <p:pic>
        <p:nvPicPr>
          <p:cNvPr id="212" name="Google Shape;212;p28"/>
          <p:cNvPicPr preferRelativeResize="0"/>
          <p:nvPr/>
        </p:nvPicPr>
        <p:blipFill>
          <a:blip r:embed="rId3">
            <a:alphaModFix/>
          </a:blip>
          <a:stretch>
            <a:fillRect/>
          </a:stretch>
        </p:blipFill>
        <p:spPr>
          <a:xfrm>
            <a:off x="6008737" y="1049500"/>
            <a:ext cx="3011825" cy="3044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6" name="Shape 216"/>
        <p:cNvGrpSpPr/>
        <p:nvPr/>
      </p:nvGrpSpPr>
      <p:grpSpPr>
        <a:xfrm>
          <a:off x="0" y="0"/>
          <a:ext cx="0" cy="0"/>
          <a:chOff x="0" y="0"/>
          <a:chExt cx="0" cy="0"/>
        </a:xfrm>
      </p:grpSpPr>
      <p:sp>
        <p:nvSpPr>
          <p:cNvPr id="217" name="Google Shape;217;p29"/>
          <p:cNvSpPr txBox="1"/>
          <p:nvPr/>
        </p:nvSpPr>
        <p:spPr>
          <a:xfrm>
            <a:off x="476700" y="196100"/>
            <a:ext cx="5318100" cy="47661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None/>
            </a:pPr>
            <a:r>
              <a:rPr b="1" lang="en" sz="1200">
                <a:latin typeface="Montserrat"/>
                <a:ea typeface="Montserrat"/>
                <a:cs typeface="Montserrat"/>
                <a:sym typeface="Montserrat"/>
              </a:rPr>
              <a:t>(4) </a:t>
            </a:r>
            <a:r>
              <a:rPr lang="en" sz="1200">
                <a:latin typeface="Montserrat Light"/>
                <a:ea typeface="Montserrat Light"/>
                <a:cs typeface="Montserrat Light"/>
                <a:sym typeface="Montserrat Light"/>
              </a:rPr>
              <a:t>Determine t</a:t>
            </a:r>
            <a:r>
              <a:rPr b="1" lang="en" sz="1200">
                <a:solidFill>
                  <a:srgbClr val="F9413F"/>
                </a:solidFill>
                <a:latin typeface="Montserrat"/>
                <a:ea typeface="Montserrat"/>
                <a:cs typeface="Montserrat"/>
                <a:sym typeface="Montserrat"/>
              </a:rPr>
              <a:t>op 3 selling products_ids</a:t>
            </a:r>
            <a:r>
              <a:rPr lang="en" sz="1200">
                <a:latin typeface="Montserrat Light"/>
                <a:ea typeface="Montserrat Light"/>
                <a:cs typeface="Montserrat Light"/>
                <a:sym typeface="Montserrat Light"/>
              </a:rPr>
              <a:t> in</a:t>
            </a:r>
            <a:r>
              <a:rPr b="1" lang="en" sz="1200">
                <a:solidFill>
                  <a:srgbClr val="F9413F"/>
                </a:solidFill>
                <a:latin typeface="Montserrat"/>
                <a:ea typeface="Montserrat"/>
                <a:cs typeface="Montserrat"/>
                <a:sym typeface="Montserrat"/>
              </a:rPr>
              <a:t> total volume</a:t>
            </a:r>
            <a:r>
              <a:rPr lang="en" sz="1200">
                <a:latin typeface="Montserrat Light"/>
                <a:ea typeface="Montserrat Light"/>
                <a:cs typeface="Montserrat Light"/>
                <a:sym typeface="Montserrat Light"/>
              </a:rPr>
              <a:t> delivered to customer</a:t>
            </a:r>
            <a:endParaRPr sz="1200">
              <a:solidFill>
                <a:srgbClr val="F9413F"/>
              </a:solidFill>
              <a:latin typeface="Montserrat Light"/>
              <a:ea typeface="Montserrat Light"/>
              <a:cs typeface="Montserrat Light"/>
              <a:sym typeface="Montserrat Light"/>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SELECT</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ordp.product_id,</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SUM(ordp.quantity) "count"</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FROM teste_sql.orders_product ordp</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left outer join teste_sql.orders ord ON (ordp.order_id = ord.order_id)</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LEFT OUTER JOIN teste_sql.store_branch strb ON (ORD.storebranch_id = strb.storebranch_id)</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WHERE ORD.`status` = 'DELIVERED'</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GROUP BY ordp.product_id</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ORDER BY SUM(ordp.quantity) DESC</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LIMIT 3</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sz="800">
              <a:solidFill>
                <a:srgbClr val="FFFFFF"/>
              </a:solidFill>
              <a:latin typeface="Montserrat Light"/>
              <a:ea typeface="Montserrat Light"/>
              <a:cs typeface="Montserrat Light"/>
              <a:sym typeface="Montserrat Light"/>
            </a:endParaRPr>
          </a:p>
        </p:txBody>
      </p:sp>
      <p:sp>
        <p:nvSpPr>
          <p:cNvPr id="218" name="Google Shape;218;p29"/>
          <p:cNvSpPr/>
          <p:nvPr/>
        </p:nvSpPr>
        <p:spPr>
          <a:xfrm>
            <a:off x="-7400" y="-37000"/>
            <a:ext cx="333900" cy="5232300"/>
          </a:xfrm>
          <a:prstGeom prst="rect">
            <a:avLst/>
          </a:prstGeom>
          <a:solidFill>
            <a:srgbClr val="F941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9" name="Google Shape;219;p29"/>
          <p:cNvPicPr preferRelativeResize="0"/>
          <p:nvPr/>
        </p:nvPicPr>
        <p:blipFill>
          <a:blip r:embed="rId3">
            <a:alphaModFix/>
          </a:blip>
          <a:stretch>
            <a:fillRect/>
          </a:stretch>
        </p:blipFill>
        <p:spPr>
          <a:xfrm>
            <a:off x="6142600" y="719675"/>
            <a:ext cx="2930700" cy="94311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23" name="Shape 223"/>
        <p:cNvGrpSpPr/>
        <p:nvPr/>
      </p:nvGrpSpPr>
      <p:grpSpPr>
        <a:xfrm>
          <a:off x="0" y="0"/>
          <a:ext cx="0" cy="0"/>
          <a:chOff x="0" y="0"/>
          <a:chExt cx="0" cy="0"/>
        </a:xfrm>
      </p:grpSpPr>
      <p:sp>
        <p:nvSpPr>
          <p:cNvPr id="224" name="Google Shape;224;p30"/>
          <p:cNvSpPr txBox="1"/>
          <p:nvPr/>
        </p:nvSpPr>
        <p:spPr>
          <a:xfrm>
            <a:off x="476700" y="196100"/>
            <a:ext cx="5485500" cy="47661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None/>
            </a:pPr>
            <a:r>
              <a:rPr b="1" lang="en" sz="1200">
                <a:latin typeface="Montserrat"/>
                <a:ea typeface="Montserrat"/>
                <a:cs typeface="Montserrat"/>
                <a:sym typeface="Montserrat"/>
              </a:rPr>
              <a:t>(5) </a:t>
            </a:r>
            <a:r>
              <a:rPr lang="en" sz="1200">
                <a:latin typeface="Montserrat Light"/>
                <a:ea typeface="Montserrat Light"/>
                <a:cs typeface="Montserrat Light"/>
                <a:sym typeface="Montserrat Light"/>
              </a:rPr>
              <a:t>Calculate the </a:t>
            </a:r>
            <a:r>
              <a:rPr b="1" lang="en" sz="1200">
                <a:solidFill>
                  <a:srgbClr val="F9413F"/>
                </a:solidFill>
                <a:latin typeface="Montserrat"/>
                <a:ea typeface="Montserrat"/>
                <a:cs typeface="Montserrat"/>
                <a:sym typeface="Montserrat"/>
              </a:rPr>
              <a:t>% of delivered orders </a:t>
            </a:r>
            <a:r>
              <a:rPr lang="en" sz="1200">
                <a:latin typeface="Montserrat Light"/>
                <a:ea typeface="Montserrat Light"/>
                <a:cs typeface="Montserrat Light"/>
                <a:sym typeface="Montserrat Light"/>
              </a:rPr>
              <a:t>that were </a:t>
            </a:r>
            <a:r>
              <a:rPr b="1" lang="en" sz="1200">
                <a:solidFill>
                  <a:srgbClr val="F9413F"/>
                </a:solidFill>
                <a:latin typeface="Montserrat"/>
                <a:ea typeface="Montserrat"/>
                <a:cs typeface="Montserrat"/>
                <a:sym typeface="Montserrat"/>
              </a:rPr>
              <a:t>created and delivered in different days</a:t>
            </a:r>
            <a:r>
              <a:rPr lang="en" sz="1200">
                <a:latin typeface="Montserrat Light"/>
                <a:ea typeface="Montserrat Light"/>
                <a:cs typeface="Montserrat Light"/>
                <a:sym typeface="Montserrat Light"/>
              </a:rPr>
              <a:t>, grouped by </a:t>
            </a:r>
            <a:r>
              <a:rPr b="1" lang="en" sz="1200">
                <a:solidFill>
                  <a:srgbClr val="F9413F"/>
                </a:solidFill>
                <a:latin typeface="Montserrat"/>
                <a:ea typeface="Montserrat"/>
                <a:cs typeface="Montserrat"/>
                <a:sym typeface="Montserrat"/>
              </a:rPr>
              <a:t>hour of creation</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SELECT</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HOUR(created_time),</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sum(case when (ORD.created_dow &lt;&gt; ORD.delivered_dow) then 1 ELSE 0 END) "count",</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sum(case when (ORD.created_dow &lt;&gt; ORD.delivered_dow) then 1 ELSE 0 END)/COUNT(*) "% of delivered orders"</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FROM teste_sql.orders ORD</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WHERE ORD.status = 'DELIVERED'</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GROUP BY HOUR(created_time)</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sz="800">
              <a:solidFill>
                <a:srgbClr val="FFFFFF"/>
              </a:solidFill>
              <a:latin typeface="Montserrat Light"/>
              <a:ea typeface="Montserrat Light"/>
              <a:cs typeface="Montserrat Light"/>
              <a:sym typeface="Montserrat Light"/>
            </a:endParaRPr>
          </a:p>
        </p:txBody>
      </p:sp>
      <p:sp>
        <p:nvSpPr>
          <p:cNvPr id="225" name="Google Shape;225;p30"/>
          <p:cNvSpPr/>
          <p:nvPr/>
        </p:nvSpPr>
        <p:spPr>
          <a:xfrm>
            <a:off x="-7400" y="-37000"/>
            <a:ext cx="333900" cy="5232300"/>
          </a:xfrm>
          <a:prstGeom prst="rect">
            <a:avLst/>
          </a:prstGeom>
          <a:solidFill>
            <a:srgbClr val="F941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6" name="Google Shape;226;p30"/>
          <p:cNvPicPr preferRelativeResize="0"/>
          <p:nvPr/>
        </p:nvPicPr>
        <p:blipFill>
          <a:blip r:embed="rId3">
            <a:alphaModFix/>
          </a:blip>
          <a:stretch>
            <a:fillRect/>
          </a:stretch>
        </p:blipFill>
        <p:spPr>
          <a:xfrm>
            <a:off x="6355824" y="379625"/>
            <a:ext cx="2585600" cy="4384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30" name="Shape 230"/>
        <p:cNvGrpSpPr/>
        <p:nvPr/>
      </p:nvGrpSpPr>
      <p:grpSpPr>
        <a:xfrm>
          <a:off x="0" y="0"/>
          <a:ext cx="0" cy="0"/>
          <a:chOff x="0" y="0"/>
          <a:chExt cx="0" cy="0"/>
        </a:xfrm>
      </p:grpSpPr>
      <p:sp>
        <p:nvSpPr>
          <p:cNvPr id="231" name="Google Shape;231;p31"/>
          <p:cNvSpPr txBox="1"/>
          <p:nvPr/>
        </p:nvSpPr>
        <p:spPr>
          <a:xfrm>
            <a:off x="476700" y="196100"/>
            <a:ext cx="5318100" cy="47661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None/>
            </a:pPr>
            <a:r>
              <a:rPr b="1" lang="en" sz="1200">
                <a:latin typeface="Montserrat"/>
                <a:ea typeface="Montserrat"/>
                <a:cs typeface="Montserrat"/>
                <a:sym typeface="Montserrat"/>
              </a:rPr>
              <a:t>(7) </a:t>
            </a:r>
            <a:r>
              <a:rPr lang="en" sz="1200">
                <a:latin typeface="Montserrat Light"/>
                <a:ea typeface="Montserrat Light"/>
                <a:cs typeface="Montserrat Light"/>
                <a:sym typeface="Montserrat Light"/>
              </a:rPr>
              <a:t>Calculate the </a:t>
            </a:r>
            <a:r>
              <a:rPr b="1" lang="en" sz="1200">
                <a:solidFill>
                  <a:srgbClr val="F9413F"/>
                </a:solidFill>
                <a:latin typeface="Montserrat"/>
                <a:ea typeface="Montserrat"/>
                <a:cs typeface="Montserrat"/>
                <a:sym typeface="Montserrat"/>
              </a:rPr>
              <a:t>% of delivered orders in which the picker_id and driver_id are different</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SELECT</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sum(case when (ORD.picker_id &lt;&gt; ORD.driver_id) then 1 ELSE 0 END) "picker_dif_driver",</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COUNT(*) "count",</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sum(case when (ORD.picker_id &lt;&gt; ORD.driver_id) then 1 ELSE 0 END)/COUNT(*) "% of delivered orders"</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FROM teste_sql.orders ORD</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WHERE ORD.picker_id &lt;&gt; '' AND ORD.picker_id IS NOT NULL AND ORD.`status` = 'DELIVERED'</a:t>
            </a:r>
            <a:endParaRPr sz="1000">
              <a:solidFill>
                <a:srgbClr val="FFFFFF"/>
              </a:solidFill>
              <a:latin typeface="Montserrat Light"/>
              <a:ea typeface="Montserrat Light"/>
              <a:cs typeface="Montserrat Light"/>
              <a:sym typeface="Montserrat Light"/>
            </a:endParaRPr>
          </a:p>
        </p:txBody>
      </p:sp>
      <p:sp>
        <p:nvSpPr>
          <p:cNvPr id="232" name="Google Shape;232;p31"/>
          <p:cNvSpPr/>
          <p:nvPr/>
        </p:nvSpPr>
        <p:spPr>
          <a:xfrm>
            <a:off x="-7400" y="-37000"/>
            <a:ext cx="333900" cy="5232300"/>
          </a:xfrm>
          <a:prstGeom prst="rect">
            <a:avLst/>
          </a:prstGeom>
          <a:solidFill>
            <a:srgbClr val="F941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3" name="Google Shape;233;p31"/>
          <p:cNvPicPr preferRelativeResize="0"/>
          <p:nvPr/>
        </p:nvPicPr>
        <p:blipFill>
          <a:blip r:embed="rId3">
            <a:alphaModFix/>
          </a:blip>
          <a:stretch>
            <a:fillRect/>
          </a:stretch>
        </p:blipFill>
        <p:spPr>
          <a:xfrm>
            <a:off x="6219550" y="870275"/>
            <a:ext cx="2769850" cy="609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37" name="Shape 237"/>
        <p:cNvGrpSpPr/>
        <p:nvPr/>
      </p:nvGrpSpPr>
      <p:grpSpPr>
        <a:xfrm>
          <a:off x="0" y="0"/>
          <a:ext cx="0" cy="0"/>
          <a:chOff x="0" y="0"/>
          <a:chExt cx="0" cy="0"/>
        </a:xfrm>
      </p:grpSpPr>
      <p:sp>
        <p:nvSpPr>
          <p:cNvPr id="238" name="Google Shape;238;p32"/>
          <p:cNvSpPr txBox="1"/>
          <p:nvPr>
            <p:ph type="title"/>
          </p:nvPr>
        </p:nvSpPr>
        <p:spPr>
          <a:xfrm>
            <a:off x="684900" y="2017950"/>
            <a:ext cx="8111400" cy="2068500"/>
          </a:xfrm>
          <a:prstGeom prst="rect">
            <a:avLst/>
          </a:prstGeom>
          <a:noFill/>
          <a:ln>
            <a:noFill/>
          </a:ln>
        </p:spPr>
        <p:txBody>
          <a:bodyPr anchorCtr="0" anchor="t" bIns="19050" lIns="19050" spcFirstLastPara="1" rIns="19050" wrap="square" tIns="19050">
            <a:noAutofit/>
          </a:bodyPr>
          <a:lstStyle/>
          <a:p>
            <a:pPr indent="0" lvl="0" marL="0" marR="0" rtl="0" algn="l">
              <a:lnSpc>
                <a:spcPct val="115000"/>
              </a:lnSpc>
              <a:spcBef>
                <a:spcPts val="0"/>
              </a:spcBef>
              <a:spcAft>
                <a:spcPts val="0"/>
              </a:spcAft>
              <a:buClr>
                <a:srgbClr val="FF614B"/>
              </a:buClr>
              <a:buSzPts val="5300"/>
              <a:buFont typeface="Play"/>
              <a:buNone/>
            </a:pPr>
            <a:r>
              <a:rPr lang="en" sz="6000">
                <a:solidFill>
                  <a:srgbClr val="F9413F"/>
                </a:solidFill>
                <a:latin typeface="Helvetica Neue"/>
                <a:ea typeface="Helvetica Neue"/>
                <a:cs typeface="Helvetica Neue"/>
                <a:sym typeface="Helvetica Neue"/>
              </a:rPr>
              <a:t>Power BI Dashboard</a:t>
            </a:r>
            <a:endParaRPr sz="6000">
              <a:solidFill>
                <a:srgbClr val="F9413F"/>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FF614B"/>
              </a:buClr>
              <a:buSzPts val="5300"/>
              <a:buFont typeface="Play"/>
              <a:buNone/>
            </a:pPr>
            <a:r>
              <a:rPr lang="en" sz="4000">
                <a:solidFill>
                  <a:srgbClr val="F9413F"/>
                </a:solidFill>
                <a:latin typeface="Helvetica Neue"/>
                <a:ea typeface="Helvetica Neue"/>
                <a:cs typeface="Helvetica Neue"/>
                <a:sym typeface="Helvetica Neue"/>
              </a:rPr>
              <a:t>Q1~Q7 + shoppers</a:t>
            </a:r>
            <a:endParaRPr b="1" sz="6000">
              <a:solidFill>
                <a:srgbClr val="F9413F"/>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42" name="Shape 242"/>
        <p:cNvGrpSpPr/>
        <p:nvPr/>
      </p:nvGrpSpPr>
      <p:grpSpPr>
        <a:xfrm>
          <a:off x="0" y="0"/>
          <a:ext cx="0" cy="0"/>
          <a:chOff x="0" y="0"/>
          <a:chExt cx="0" cy="0"/>
        </a:xfrm>
      </p:grpSpPr>
      <p:sp>
        <p:nvSpPr>
          <p:cNvPr id="243" name="Google Shape;243;p33"/>
          <p:cNvSpPr txBox="1"/>
          <p:nvPr/>
        </p:nvSpPr>
        <p:spPr>
          <a:xfrm>
            <a:off x="476700" y="196100"/>
            <a:ext cx="2572500" cy="9435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None/>
            </a:pPr>
            <a:r>
              <a:rPr lang="en" sz="1200">
                <a:latin typeface="Montserrat Light"/>
                <a:ea typeface="Montserrat Light"/>
                <a:cs typeface="Montserrat Light"/>
                <a:sym typeface="Montserrat Light"/>
              </a:rPr>
              <a:t>First, MySQL data source connection is </a:t>
            </a:r>
            <a:r>
              <a:rPr lang="en" sz="1200">
                <a:latin typeface="Montserrat Light"/>
                <a:ea typeface="Montserrat Light"/>
                <a:cs typeface="Montserrat Light"/>
                <a:sym typeface="Montserrat Light"/>
              </a:rPr>
              <a:t>established</a:t>
            </a:r>
            <a:r>
              <a:rPr lang="en" sz="1200">
                <a:latin typeface="Montserrat Light"/>
                <a:ea typeface="Montserrat Light"/>
                <a:cs typeface="Montserrat Light"/>
                <a:sym typeface="Montserrat Light"/>
              </a:rPr>
              <a:t>.</a:t>
            </a:r>
            <a:endParaRPr sz="1200">
              <a:latin typeface="Montserrat Light"/>
              <a:ea typeface="Montserrat Light"/>
              <a:cs typeface="Montserrat Light"/>
              <a:sym typeface="Montserrat Light"/>
            </a:endParaRPr>
          </a:p>
          <a:p>
            <a:pPr indent="0" lvl="0" marL="0" rtl="0" algn="l">
              <a:spcBef>
                <a:spcPts val="0"/>
              </a:spcBef>
              <a:spcAft>
                <a:spcPts val="0"/>
              </a:spcAft>
              <a:buNone/>
            </a:pPr>
            <a:r>
              <a:rPr lang="en" sz="1200">
                <a:latin typeface="Montserrat Light"/>
                <a:ea typeface="Montserrat Light"/>
                <a:cs typeface="Montserrat Light"/>
                <a:sym typeface="Montserrat Light"/>
              </a:rPr>
              <a:t>Then, the 4 tables is loaded to Power BI. </a:t>
            </a:r>
            <a:endParaRPr sz="1200">
              <a:solidFill>
                <a:srgbClr val="F9413F"/>
              </a:solidFill>
              <a:latin typeface="Montserrat Light"/>
              <a:ea typeface="Montserrat Light"/>
              <a:cs typeface="Montserrat Light"/>
              <a:sym typeface="Montserrat Light"/>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sz="800">
              <a:solidFill>
                <a:srgbClr val="FFFFFF"/>
              </a:solidFill>
              <a:latin typeface="Montserrat Light"/>
              <a:ea typeface="Montserrat Light"/>
              <a:cs typeface="Montserrat Light"/>
              <a:sym typeface="Montserrat Light"/>
            </a:endParaRPr>
          </a:p>
        </p:txBody>
      </p:sp>
      <p:sp>
        <p:nvSpPr>
          <p:cNvPr id="244" name="Google Shape;244;p33"/>
          <p:cNvSpPr/>
          <p:nvPr/>
        </p:nvSpPr>
        <p:spPr>
          <a:xfrm>
            <a:off x="-7400" y="-37000"/>
            <a:ext cx="333900" cy="5232300"/>
          </a:xfrm>
          <a:prstGeom prst="rect">
            <a:avLst/>
          </a:prstGeom>
          <a:solidFill>
            <a:srgbClr val="F941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5" name="Google Shape;245;p33"/>
          <p:cNvPicPr preferRelativeResize="0"/>
          <p:nvPr/>
        </p:nvPicPr>
        <p:blipFill rotWithShape="1">
          <a:blip r:embed="rId3">
            <a:alphaModFix/>
          </a:blip>
          <a:srcRect b="0" l="0" r="49361" t="0"/>
          <a:stretch/>
        </p:blipFill>
        <p:spPr>
          <a:xfrm>
            <a:off x="476700" y="1139600"/>
            <a:ext cx="2361499" cy="3725599"/>
          </a:xfrm>
          <a:prstGeom prst="rect">
            <a:avLst/>
          </a:prstGeom>
          <a:noFill/>
          <a:ln>
            <a:noFill/>
          </a:ln>
        </p:spPr>
      </p:pic>
      <p:pic>
        <p:nvPicPr>
          <p:cNvPr id="246" name="Google Shape;246;p33"/>
          <p:cNvPicPr preferRelativeResize="0"/>
          <p:nvPr/>
        </p:nvPicPr>
        <p:blipFill>
          <a:blip r:embed="rId4">
            <a:alphaModFix/>
          </a:blip>
          <a:stretch>
            <a:fillRect/>
          </a:stretch>
        </p:blipFill>
        <p:spPr>
          <a:xfrm>
            <a:off x="3913624" y="1797624"/>
            <a:ext cx="1316750" cy="2245786"/>
          </a:xfrm>
          <a:prstGeom prst="rect">
            <a:avLst/>
          </a:prstGeom>
          <a:noFill/>
          <a:ln>
            <a:noFill/>
          </a:ln>
        </p:spPr>
      </p:pic>
      <p:sp>
        <p:nvSpPr>
          <p:cNvPr id="247" name="Google Shape;247;p33"/>
          <p:cNvSpPr txBox="1"/>
          <p:nvPr/>
        </p:nvSpPr>
        <p:spPr>
          <a:xfrm>
            <a:off x="3537550" y="196100"/>
            <a:ext cx="2753100" cy="16467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None/>
            </a:pPr>
            <a:r>
              <a:rPr lang="en" sz="1200">
                <a:latin typeface="Montserrat Light"/>
                <a:ea typeface="Montserrat Light"/>
                <a:cs typeface="Montserrat Light"/>
                <a:sym typeface="Montserrat Light"/>
              </a:rPr>
              <a:t>The second step is to classify the tables according to its function:</a:t>
            </a:r>
            <a:endParaRPr sz="1200">
              <a:latin typeface="Montserrat Light"/>
              <a:ea typeface="Montserrat Light"/>
              <a:cs typeface="Montserrat Light"/>
              <a:sym typeface="Montserrat Light"/>
            </a:endParaRPr>
          </a:p>
          <a:p>
            <a:pPr indent="-304800" lvl="0" marL="457200" rtl="0" algn="l">
              <a:spcBef>
                <a:spcPts val="0"/>
              </a:spcBef>
              <a:spcAft>
                <a:spcPts val="0"/>
              </a:spcAft>
              <a:buSzPts val="1200"/>
              <a:buFont typeface="Montserrat Light"/>
              <a:buChar char="●"/>
            </a:pPr>
            <a:r>
              <a:rPr lang="en" sz="1200">
                <a:latin typeface="Montserrat Light"/>
                <a:ea typeface="Montserrat Light"/>
                <a:cs typeface="Montserrat Light"/>
                <a:sym typeface="Montserrat Light"/>
              </a:rPr>
              <a:t>Fact</a:t>
            </a:r>
            <a:endParaRPr sz="1200">
              <a:latin typeface="Montserrat Light"/>
              <a:ea typeface="Montserrat Light"/>
              <a:cs typeface="Montserrat Light"/>
              <a:sym typeface="Montserrat Light"/>
            </a:endParaRPr>
          </a:p>
          <a:p>
            <a:pPr indent="-304800" lvl="0" marL="457200" rtl="0" algn="l">
              <a:spcBef>
                <a:spcPts val="0"/>
              </a:spcBef>
              <a:spcAft>
                <a:spcPts val="0"/>
              </a:spcAft>
              <a:buSzPts val="1200"/>
              <a:buFont typeface="Montserrat Light"/>
              <a:buChar char="●"/>
            </a:pPr>
            <a:r>
              <a:rPr lang="en" sz="1200">
                <a:latin typeface="Montserrat Light"/>
                <a:ea typeface="Montserrat Light"/>
                <a:cs typeface="Montserrat Light"/>
                <a:sym typeface="Montserrat Light"/>
              </a:rPr>
              <a:t>Dimension</a:t>
            </a:r>
            <a:endParaRPr sz="1200">
              <a:latin typeface="Montserrat Light"/>
              <a:ea typeface="Montserrat Light"/>
              <a:cs typeface="Montserrat Light"/>
              <a:sym typeface="Montserrat Light"/>
            </a:endParaRPr>
          </a:p>
          <a:p>
            <a:pPr indent="-304800" lvl="0" marL="457200" rtl="0" algn="l">
              <a:spcBef>
                <a:spcPts val="0"/>
              </a:spcBef>
              <a:spcAft>
                <a:spcPts val="0"/>
              </a:spcAft>
              <a:buSzPts val="1200"/>
              <a:buFont typeface="Montserrat Light"/>
              <a:buChar char="●"/>
            </a:pPr>
            <a:r>
              <a:rPr lang="en" sz="1200">
                <a:latin typeface="Montserrat Light"/>
                <a:ea typeface="Montserrat Light"/>
                <a:cs typeface="Montserrat Light"/>
                <a:sym typeface="Montserrat Light"/>
              </a:rPr>
              <a:t>Auxiliar dimension (all created from the facts and dimensions)</a:t>
            </a:r>
            <a:endParaRPr sz="1200">
              <a:latin typeface="Montserrat Light"/>
              <a:ea typeface="Montserrat Light"/>
              <a:cs typeface="Montserrat Light"/>
              <a:sym typeface="Montserrat Light"/>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sz="800">
              <a:solidFill>
                <a:srgbClr val="FFFFFF"/>
              </a:solidFill>
              <a:latin typeface="Montserrat Light"/>
              <a:ea typeface="Montserrat Light"/>
              <a:cs typeface="Montserrat Light"/>
              <a:sym typeface="Montserrat Light"/>
            </a:endParaRPr>
          </a:p>
        </p:txBody>
      </p:sp>
      <p:sp>
        <p:nvSpPr>
          <p:cNvPr id="248" name="Google Shape;248;p33"/>
          <p:cNvSpPr txBox="1"/>
          <p:nvPr/>
        </p:nvSpPr>
        <p:spPr>
          <a:xfrm>
            <a:off x="6705625" y="196100"/>
            <a:ext cx="2205000" cy="7143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None/>
            </a:pPr>
            <a:r>
              <a:rPr lang="en" sz="1200">
                <a:latin typeface="Montserrat Light"/>
                <a:ea typeface="Montserrat Light"/>
                <a:cs typeface="Montserrat Light"/>
                <a:sym typeface="Montserrat Light"/>
              </a:rPr>
              <a:t>Auxiliar dimensions such as:</a:t>
            </a:r>
            <a:endParaRPr sz="1200">
              <a:latin typeface="Montserrat Light"/>
              <a:ea typeface="Montserrat Light"/>
              <a:cs typeface="Montserrat Light"/>
              <a:sym typeface="Montserrat Light"/>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sz="800">
              <a:solidFill>
                <a:srgbClr val="FFFFFF"/>
              </a:solidFill>
              <a:latin typeface="Montserrat Light"/>
              <a:ea typeface="Montserrat Light"/>
              <a:cs typeface="Montserrat Light"/>
              <a:sym typeface="Montserrat Light"/>
            </a:endParaRPr>
          </a:p>
        </p:txBody>
      </p:sp>
      <p:pic>
        <p:nvPicPr>
          <p:cNvPr id="249" name="Google Shape;249;p33"/>
          <p:cNvPicPr preferRelativeResize="0"/>
          <p:nvPr/>
        </p:nvPicPr>
        <p:blipFill>
          <a:blip r:embed="rId5">
            <a:alphaModFix/>
          </a:blip>
          <a:stretch>
            <a:fillRect/>
          </a:stretch>
        </p:blipFill>
        <p:spPr>
          <a:xfrm>
            <a:off x="6885871" y="3206213"/>
            <a:ext cx="1282300" cy="673862"/>
          </a:xfrm>
          <a:prstGeom prst="rect">
            <a:avLst/>
          </a:prstGeom>
          <a:noFill/>
          <a:ln>
            <a:noFill/>
          </a:ln>
        </p:spPr>
      </p:pic>
      <p:pic>
        <p:nvPicPr>
          <p:cNvPr id="250" name="Google Shape;250;p33"/>
          <p:cNvPicPr preferRelativeResize="0"/>
          <p:nvPr/>
        </p:nvPicPr>
        <p:blipFill>
          <a:blip r:embed="rId6">
            <a:alphaModFix/>
          </a:blip>
          <a:stretch>
            <a:fillRect/>
          </a:stretch>
        </p:blipFill>
        <p:spPr>
          <a:xfrm>
            <a:off x="6868659" y="4042801"/>
            <a:ext cx="1316750" cy="794025"/>
          </a:xfrm>
          <a:prstGeom prst="rect">
            <a:avLst/>
          </a:prstGeom>
          <a:noFill/>
          <a:ln>
            <a:noFill/>
          </a:ln>
        </p:spPr>
      </p:pic>
      <p:pic>
        <p:nvPicPr>
          <p:cNvPr id="251" name="Google Shape;251;p33"/>
          <p:cNvPicPr preferRelativeResize="0"/>
          <p:nvPr/>
        </p:nvPicPr>
        <p:blipFill>
          <a:blip r:embed="rId7">
            <a:alphaModFix/>
          </a:blip>
          <a:stretch>
            <a:fillRect/>
          </a:stretch>
        </p:blipFill>
        <p:spPr>
          <a:xfrm>
            <a:off x="6868650" y="2100000"/>
            <a:ext cx="2065330" cy="943500"/>
          </a:xfrm>
          <a:prstGeom prst="rect">
            <a:avLst/>
          </a:prstGeom>
          <a:noFill/>
          <a:ln>
            <a:noFill/>
          </a:ln>
        </p:spPr>
      </p:pic>
      <p:pic>
        <p:nvPicPr>
          <p:cNvPr id="252" name="Google Shape;252;p33"/>
          <p:cNvPicPr preferRelativeResize="0"/>
          <p:nvPr/>
        </p:nvPicPr>
        <p:blipFill>
          <a:blip r:embed="rId8">
            <a:alphaModFix/>
          </a:blip>
          <a:stretch>
            <a:fillRect/>
          </a:stretch>
        </p:blipFill>
        <p:spPr>
          <a:xfrm>
            <a:off x="6868645" y="890145"/>
            <a:ext cx="2065325" cy="1047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2" name="Shape 102"/>
        <p:cNvGrpSpPr/>
        <p:nvPr/>
      </p:nvGrpSpPr>
      <p:grpSpPr>
        <a:xfrm>
          <a:off x="0" y="0"/>
          <a:ext cx="0" cy="0"/>
          <a:chOff x="0" y="0"/>
          <a:chExt cx="0" cy="0"/>
        </a:xfrm>
      </p:grpSpPr>
      <p:sp>
        <p:nvSpPr>
          <p:cNvPr id="103" name="Google Shape;103;p16"/>
          <p:cNvSpPr txBox="1"/>
          <p:nvPr/>
        </p:nvSpPr>
        <p:spPr>
          <a:xfrm>
            <a:off x="476688" y="196100"/>
            <a:ext cx="7395600" cy="47661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None/>
            </a:pPr>
            <a:r>
              <a:rPr b="1" lang="en" sz="1000">
                <a:solidFill>
                  <a:srgbClr val="F9413F"/>
                </a:solidFill>
                <a:latin typeface="Montserrat"/>
                <a:ea typeface="Montserrat"/>
                <a:cs typeface="Montserrat"/>
                <a:sym typeface="Montserrat"/>
              </a:rPr>
              <a:t>Cornershop</a:t>
            </a:r>
            <a:r>
              <a:rPr lang="en" sz="1000">
                <a:latin typeface="Montserrat Light"/>
                <a:ea typeface="Montserrat Light"/>
                <a:cs typeface="Montserrat Light"/>
                <a:sym typeface="Montserrat Light"/>
              </a:rPr>
              <a:t> operates in more than 20 cities, reaching tens of thousands of orders per day. One of main missions as a </a:t>
            </a:r>
            <a:r>
              <a:rPr b="1" lang="en" sz="1000">
                <a:solidFill>
                  <a:srgbClr val="F9413F"/>
                </a:solidFill>
                <a:latin typeface="Montserrat"/>
                <a:ea typeface="Montserrat"/>
                <a:cs typeface="Montserrat"/>
                <a:sym typeface="Montserrat"/>
              </a:rPr>
              <a:t>Catalog Team</a:t>
            </a:r>
            <a:r>
              <a:rPr lang="en" sz="1000">
                <a:latin typeface="Montserrat Light"/>
                <a:ea typeface="Montserrat Light"/>
                <a:cs typeface="Montserrat Light"/>
                <a:sym typeface="Montserrat Light"/>
              </a:rPr>
              <a:t> is to provide to our customers the best experience possible, making sure they see all the important information on the app and get delivered all they asked for, even not having direct contact with them!</a:t>
            </a:r>
            <a:endParaRPr sz="1000">
              <a:latin typeface="Montserrat Light"/>
              <a:ea typeface="Montserrat Light"/>
              <a:cs typeface="Montserrat Light"/>
              <a:sym typeface="Montserrat Light"/>
            </a:endParaRPr>
          </a:p>
          <a:p>
            <a:pPr indent="0" lvl="0" marL="0" rtl="0" algn="l">
              <a:spcBef>
                <a:spcPts val="0"/>
              </a:spcBef>
              <a:spcAft>
                <a:spcPts val="0"/>
              </a:spcAft>
              <a:buNone/>
            </a:pPr>
            <a:r>
              <a:rPr lang="en" sz="1000">
                <a:latin typeface="Montserrat Light"/>
                <a:ea typeface="Montserrat Light"/>
                <a:cs typeface="Montserrat Light"/>
                <a:sym typeface="Montserrat Light"/>
              </a:rPr>
              <a:t>In this case, we ask you to help us with our daily operation regarding some of the</a:t>
            </a:r>
            <a:r>
              <a:rPr lang="en" sz="1000">
                <a:solidFill>
                  <a:srgbClr val="F9413F"/>
                </a:solidFill>
                <a:latin typeface="Montserrat Light"/>
                <a:ea typeface="Montserrat Light"/>
                <a:cs typeface="Montserrat Light"/>
                <a:sym typeface="Montserrat Light"/>
              </a:rPr>
              <a:t> </a:t>
            </a:r>
            <a:r>
              <a:rPr b="1" lang="en" sz="1000">
                <a:solidFill>
                  <a:srgbClr val="F9413F"/>
                </a:solidFill>
                <a:latin typeface="Montserrat"/>
                <a:ea typeface="Montserrat"/>
                <a:cs typeface="Montserrat"/>
                <a:sym typeface="Montserrat"/>
              </a:rPr>
              <a:t>KPIs</a:t>
            </a:r>
            <a:r>
              <a:rPr lang="en" sz="1000">
                <a:latin typeface="Montserrat Light"/>
                <a:ea typeface="Montserrat Light"/>
                <a:cs typeface="Montserrat Light"/>
                <a:sym typeface="Montserrat Light"/>
              </a:rPr>
              <a:t> we use to do so.</a:t>
            </a:r>
            <a:endParaRPr sz="1000">
              <a:latin typeface="Montserrat Light"/>
              <a:ea typeface="Montserrat Light"/>
              <a:cs typeface="Montserrat Light"/>
              <a:sym typeface="Montserrat Light"/>
            </a:endParaRPr>
          </a:p>
          <a:p>
            <a:pPr indent="0" lvl="0" marL="0" rtl="0" algn="l">
              <a:spcBef>
                <a:spcPts val="0"/>
              </a:spcBef>
              <a:spcAft>
                <a:spcPts val="0"/>
              </a:spcAft>
              <a:buNone/>
            </a:pPr>
            <a:r>
              <a:t/>
            </a:r>
            <a:endParaRPr sz="800">
              <a:latin typeface="Montserrat Light"/>
              <a:ea typeface="Montserrat Light"/>
              <a:cs typeface="Montserrat Light"/>
              <a:sym typeface="Montserrat Light"/>
            </a:endParaRPr>
          </a:p>
          <a:p>
            <a:pPr indent="0" lvl="0" marL="0" rtl="0" algn="l">
              <a:spcBef>
                <a:spcPts val="0"/>
              </a:spcBef>
              <a:spcAft>
                <a:spcPts val="0"/>
              </a:spcAft>
              <a:buNone/>
            </a:pPr>
            <a:r>
              <a:rPr lang="en" sz="1000">
                <a:latin typeface="Montserrat Light"/>
                <a:ea typeface="Montserrat Light"/>
                <a:cs typeface="Montserrat Light"/>
                <a:sym typeface="Montserrat Light"/>
              </a:rPr>
              <a:t>Here are the details of the info we will provide to you:</a:t>
            </a:r>
            <a:endParaRPr sz="1000">
              <a:latin typeface="Montserrat Light"/>
              <a:ea typeface="Montserrat Light"/>
              <a:cs typeface="Montserrat Light"/>
              <a:sym typeface="Montserrat Light"/>
            </a:endParaRPr>
          </a:p>
          <a:p>
            <a:pPr indent="0" lvl="0" marL="0" rtl="0" algn="l">
              <a:spcBef>
                <a:spcPts val="0"/>
              </a:spcBef>
              <a:spcAft>
                <a:spcPts val="0"/>
              </a:spcAft>
              <a:buNone/>
            </a:pPr>
            <a:r>
              <a:t/>
            </a:r>
            <a:endParaRPr sz="800">
              <a:latin typeface="Montserrat Light"/>
              <a:ea typeface="Montserrat Light"/>
              <a:cs typeface="Montserrat Light"/>
              <a:sym typeface="Montserrat Light"/>
            </a:endParaRPr>
          </a:p>
          <a:p>
            <a:pPr indent="0" lvl="0" marL="0" rtl="0" algn="l">
              <a:spcBef>
                <a:spcPts val="0"/>
              </a:spcBef>
              <a:spcAft>
                <a:spcPts val="0"/>
              </a:spcAft>
              <a:buNone/>
            </a:pPr>
            <a:r>
              <a:rPr b="1" lang="en" sz="800">
                <a:latin typeface="Montserrat"/>
                <a:ea typeface="Montserrat"/>
                <a:cs typeface="Montserrat"/>
                <a:sym typeface="Montserrat"/>
              </a:rPr>
              <a:t>(A) orders table</a:t>
            </a:r>
            <a:endParaRPr b="1" sz="800">
              <a:latin typeface="Montserrat"/>
              <a:ea typeface="Montserrat"/>
              <a:cs typeface="Montserrat"/>
              <a:sym typeface="Montserrat"/>
            </a:endParaRPr>
          </a:p>
          <a:p>
            <a:pPr indent="0" lvl="0" marL="0" rtl="0" algn="l">
              <a:spcBef>
                <a:spcPts val="0"/>
              </a:spcBef>
              <a:spcAft>
                <a:spcPts val="0"/>
              </a:spcAft>
              <a:buNone/>
            </a:pPr>
            <a:r>
              <a:rPr lang="en" sz="700">
                <a:latin typeface="Montserrat Light"/>
                <a:ea typeface="Montserrat Light"/>
                <a:cs typeface="Montserrat Light"/>
                <a:sym typeface="Montserrat Light"/>
              </a:rPr>
              <a:t>. order_id: identifier of the order</a:t>
            </a:r>
            <a:endParaRPr sz="700">
              <a:latin typeface="Montserrat Light"/>
              <a:ea typeface="Montserrat Light"/>
              <a:cs typeface="Montserrat Light"/>
              <a:sym typeface="Montserrat Light"/>
            </a:endParaRPr>
          </a:p>
          <a:p>
            <a:pPr indent="0" lvl="0" marL="0" rtl="0" algn="l">
              <a:spcBef>
                <a:spcPts val="0"/>
              </a:spcBef>
              <a:spcAft>
                <a:spcPts val="0"/>
              </a:spcAft>
              <a:buNone/>
            </a:pPr>
            <a:r>
              <a:rPr lang="en" sz="700">
                <a:latin typeface="Montserrat Light"/>
                <a:ea typeface="Montserrat Light"/>
                <a:cs typeface="Montserrat Light"/>
                <a:sym typeface="Montserrat Light"/>
              </a:rPr>
              <a:t>. status: status of the order (ongoing, delivered, canceled)</a:t>
            </a:r>
            <a:endParaRPr sz="700">
              <a:latin typeface="Montserrat Light"/>
              <a:ea typeface="Montserrat Light"/>
              <a:cs typeface="Montserrat Light"/>
              <a:sym typeface="Montserrat Light"/>
            </a:endParaRPr>
          </a:p>
          <a:p>
            <a:pPr indent="0" lvl="0" marL="0" rtl="0" algn="l">
              <a:spcBef>
                <a:spcPts val="0"/>
              </a:spcBef>
              <a:spcAft>
                <a:spcPts val="0"/>
              </a:spcAft>
              <a:buNone/>
            </a:pPr>
            <a:r>
              <a:rPr lang="en" sz="700">
                <a:latin typeface="Montserrat Light"/>
                <a:ea typeface="Montserrat Light"/>
                <a:cs typeface="Montserrat Light"/>
                <a:sym typeface="Montserrat Light"/>
              </a:rPr>
              <a:t>. created_dow: day of the week of the creation date of the order (0: Sunday, 6: Saturday)</a:t>
            </a:r>
            <a:endParaRPr sz="700">
              <a:latin typeface="Montserrat Light"/>
              <a:ea typeface="Montserrat Light"/>
              <a:cs typeface="Montserrat Light"/>
              <a:sym typeface="Montserrat Light"/>
            </a:endParaRPr>
          </a:p>
          <a:p>
            <a:pPr indent="0" lvl="0" marL="0" rtl="0" algn="l">
              <a:spcBef>
                <a:spcPts val="0"/>
              </a:spcBef>
              <a:spcAft>
                <a:spcPts val="0"/>
              </a:spcAft>
              <a:buNone/>
            </a:pPr>
            <a:r>
              <a:rPr lang="en" sz="700">
                <a:latin typeface="Montserrat Light"/>
                <a:ea typeface="Montserrat Light"/>
                <a:cs typeface="Montserrat Light"/>
                <a:sym typeface="Montserrat Light"/>
              </a:rPr>
              <a:t>. created_time: hour in which the order was created</a:t>
            </a:r>
            <a:endParaRPr sz="700">
              <a:latin typeface="Montserrat Light"/>
              <a:ea typeface="Montserrat Light"/>
              <a:cs typeface="Montserrat Light"/>
              <a:sym typeface="Montserrat Light"/>
            </a:endParaRPr>
          </a:p>
          <a:p>
            <a:pPr indent="0" lvl="0" marL="0" rtl="0" algn="l">
              <a:spcBef>
                <a:spcPts val="0"/>
              </a:spcBef>
              <a:spcAft>
                <a:spcPts val="0"/>
              </a:spcAft>
              <a:buNone/>
            </a:pPr>
            <a:r>
              <a:rPr lang="en" sz="700">
                <a:latin typeface="Montserrat Light"/>
                <a:ea typeface="Montserrat Light"/>
                <a:cs typeface="Montserrat Light"/>
                <a:sym typeface="Montserrat Light"/>
              </a:rPr>
              <a:t>. updated_dow: day of the week the order was last updated (0: Sunday, 6: Saturday)</a:t>
            </a:r>
            <a:endParaRPr sz="700">
              <a:latin typeface="Montserrat Light"/>
              <a:ea typeface="Montserrat Light"/>
              <a:cs typeface="Montserrat Light"/>
              <a:sym typeface="Montserrat Light"/>
            </a:endParaRPr>
          </a:p>
          <a:p>
            <a:pPr indent="0" lvl="0" marL="0" rtl="0" algn="l">
              <a:spcBef>
                <a:spcPts val="0"/>
              </a:spcBef>
              <a:spcAft>
                <a:spcPts val="0"/>
              </a:spcAft>
              <a:buNone/>
            </a:pPr>
            <a:r>
              <a:rPr lang="en" sz="700">
                <a:latin typeface="Montserrat Light"/>
                <a:ea typeface="Montserrat Light"/>
                <a:cs typeface="Montserrat Light"/>
                <a:sym typeface="Montserrat Light"/>
              </a:rPr>
              <a:t>. updated_time: hour in which the order was last updated</a:t>
            </a:r>
            <a:endParaRPr sz="700">
              <a:latin typeface="Montserrat Light"/>
              <a:ea typeface="Montserrat Light"/>
              <a:cs typeface="Montserrat Light"/>
              <a:sym typeface="Montserrat Light"/>
            </a:endParaRPr>
          </a:p>
          <a:p>
            <a:pPr indent="0" lvl="0" marL="0" rtl="0" algn="l">
              <a:spcBef>
                <a:spcPts val="0"/>
              </a:spcBef>
              <a:spcAft>
                <a:spcPts val="0"/>
              </a:spcAft>
              <a:buNone/>
            </a:pPr>
            <a:r>
              <a:rPr lang="en" sz="700">
                <a:latin typeface="Montserrat Light"/>
                <a:ea typeface="Montserrat Light"/>
                <a:cs typeface="Montserrat Light"/>
                <a:sym typeface="Montserrat Light"/>
              </a:rPr>
              <a:t>. delivered_dow: day of the week of the delivery date of the order (0: Sunday, 6: Saturday)</a:t>
            </a:r>
            <a:endParaRPr sz="700">
              <a:latin typeface="Montserrat Light"/>
              <a:ea typeface="Montserrat Light"/>
              <a:cs typeface="Montserrat Light"/>
              <a:sym typeface="Montserrat Light"/>
            </a:endParaRPr>
          </a:p>
          <a:p>
            <a:pPr indent="0" lvl="0" marL="0" rtl="0" algn="l">
              <a:spcBef>
                <a:spcPts val="0"/>
              </a:spcBef>
              <a:spcAft>
                <a:spcPts val="0"/>
              </a:spcAft>
              <a:buNone/>
            </a:pPr>
            <a:r>
              <a:rPr lang="en" sz="700">
                <a:latin typeface="Montserrat Light"/>
                <a:ea typeface="Montserrat Light"/>
                <a:cs typeface="Montserrat Light"/>
                <a:sym typeface="Montserrat Light"/>
              </a:rPr>
              <a:t>. delivered_time: hour in which the order was delivered to the customer</a:t>
            </a:r>
            <a:endParaRPr sz="700">
              <a:latin typeface="Montserrat Light"/>
              <a:ea typeface="Montserrat Light"/>
              <a:cs typeface="Montserrat Light"/>
              <a:sym typeface="Montserrat Light"/>
            </a:endParaRPr>
          </a:p>
          <a:p>
            <a:pPr indent="0" lvl="0" marL="0" rtl="0" algn="l">
              <a:spcBef>
                <a:spcPts val="0"/>
              </a:spcBef>
              <a:spcAft>
                <a:spcPts val="0"/>
              </a:spcAft>
              <a:buNone/>
            </a:pPr>
            <a:r>
              <a:rPr lang="en" sz="700">
                <a:latin typeface="Montserrat Light"/>
                <a:ea typeface="Montserrat Light"/>
                <a:cs typeface="Montserrat Light"/>
                <a:sym typeface="Montserrat Light"/>
              </a:rPr>
              <a:t>. picker_id: identifier of the shopper that made the picking of the order</a:t>
            </a:r>
            <a:endParaRPr sz="700">
              <a:latin typeface="Montserrat Light"/>
              <a:ea typeface="Montserrat Light"/>
              <a:cs typeface="Montserrat Light"/>
              <a:sym typeface="Montserrat Light"/>
            </a:endParaRPr>
          </a:p>
          <a:p>
            <a:pPr indent="0" lvl="0" marL="0" rtl="0" algn="l">
              <a:spcBef>
                <a:spcPts val="0"/>
              </a:spcBef>
              <a:spcAft>
                <a:spcPts val="0"/>
              </a:spcAft>
              <a:buNone/>
            </a:pPr>
            <a:r>
              <a:rPr lang="en" sz="700">
                <a:latin typeface="Montserrat Light"/>
                <a:ea typeface="Montserrat Light"/>
                <a:cs typeface="Montserrat Light"/>
                <a:sym typeface="Montserrat Light"/>
              </a:rPr>
              <a:t>. driver_id: identifier of the shopper that made the delivery of the order</a:t>
            </a:r>
            <a:endParaRPr sz="700">
              <a:latin typeface="Montserrat Light"/>
              <a:ea typeface="Montserrat Light"/>
              <a:cs typeface="Montserrat Light"/>
              <a:sym typeface="Montserrat Light"/>
            </a:endParaRPr>
          </a:p>
          <a:p>
            <a:pPr indent="0" lvl="0" marL="0" rtl="0" algn="l">
              <a:spcBef>
                <a:spcPts val="0"/>
              </a:spcBef>
              <a:spcAft>
                <a:spcPts val="0"/>
              </a:spcAft>
              <a:buNone/>
            </a:pPr>
            <a:r>
              <a:rPr lang="en" sz="700">
                <a:latin typeface="Montserrat Light"/>
                <a:ea typeface="Montserrat Light"/>
                <a:cs typeface="Montserrat Light"/>
                <a:sym typeface="Montserrat Light"/>
              </a:rPr>
              <a:t>. storebranch_id: identifier of the store branch in which the order was purchased</a:t>
            </a:r>
            <a:endParaRPr sz="700">
              <a:latin typeface="Montserrat Light"/>
              <a:ea typeface="Montserrat Light"/>
              <a:cs typeface="Montserrat Light"/>
              <a:sym typeface="Montserrat Light"/>
            </a:endParaRPr>
          </a:p>
          <a:p>
            <a:pPr indent="0" lvl="0" marL="0" rtl="0" algn="l">
              <a:spcBef>
                <a:spcPts val="0"/>
              </a:spcBef>
              <a:spcAft>
                <a:spcPts val="0"/>
              </a:spcAft>
              <a:buNone/>
            </a:pPr>
            <a:r>
              <a:t/>
            </a:r>
            <a:endParaRPr sz="800">
              <a:latin typeface="Montserrat Light"/>
              <a:ea typeface="Montserrat Light"/>
              <a:cs typeface="Montserrat Light"/>
              <a:sym typeface="Montserrat Light"/>
            </a:endParaRPr>
          </a:p>
          <a:p>
            <a:pPr indent="0" lvl="0" marL="0" rtl="0" algn="l">
              <a:spcBef>
                <a:spcPts val="0"/>
              </a:spcBef>
              <a:spcAft>
                <a:spcPts val="0"/>
              </a:spcAft>
              <a:buNone/>
            </a:pPr>
            <a:r>
              <a:rPr b="1" lang="en" sz="800">
                <a:latin typeface="Montserrat"/>
                <a:ea typeface="Montserrat"/>
                <a:cs typeface="Montserrat"/>
                <a:sym typeface="Montserrat"/>
              </a:rPr>
              <a:t>(B) orders_product table</a:t>
            </a:r>
            <a:endParaRPr b="1" sz="800">
              <a:latin typeface="Montserrat"/>
              <a:ea typeface="Montserrat"/>
              <a:cs typeface="Montserrat"/>
              <a:sym typeface="Montserrat"/>
            </a:endParaRPr>
          </a:p>
          <a:p>
            <a:pPr indent="0" lvl="0" marL="0" rtl="0" algn="l">
              <a:spcBef>
                <a:spcPts val="0"/>
              </a:spcBef>
              <a:spcAft>
                <a:spcPts val="0"/>
              </a:spcAft>
              <a:buNone/>
            </a:pPr>
            <a:r>
              <a:rPr lang="en" sz="700">
                <a:latin typeface="Montserrat Light"/>
                <a:ea typeface="Montserrat Light"/>
                <a:cs typeface="Montserrat Light"/>
                <a:sym typeface="Montserrat Light"/>
              </a:rPr>
              <a:t>. order_id: identifier of the order</a:t>
            </a:r>
            <a:endParaRPr sz="700">
              <a:latin typeface="Montserrat Light"/>
              <a:ea typeface="Montserrat Light"/>
              <a:cs typeface="Montserrat Light"/>
              <a:sym typeface="Montserrat Light"/>
            </a:endParaRPr>
          </a:p>
          <a:p>
            <a:pPr indent="0" lvl="0" marL="0" rtl="0" algn="l">
              <a:spcBef>
                <a:spcPts val="0"/>
              </a:spcBef>
              <a:spcAft>
                <a:spcPts val="0"/>
              </a:spcAft>
              <a:buNone/>
            </a:pPr>
            <a:r>
              <a:rPr lang="en" sz="700">
                <a:latin typeface="Montserrat Light"/>
                <a:ea typeface="Montserrat Light"/>
                <a:cs typeface="Montserrat Light"/>
                <a:sym typeface="Montserrat Light"/>
              </a:rPr>
              <a:t>. product_id: identifier of the product</a:t>
            </a:r>
            <a:endParaRPr sz="700">
              <a:latin typeface="Montserrat Light"/>
              <a:ea typeface="Montserrat Light"/>
              <a:cs typeface="Montserrat Light"/>
              <a:sym typeface="Montserrat Light"/>
            </a:endParaRPr>
          </a:p>
          <a:p>
            <a:pPr indent="0" lvl="0" marL="0" rtl="0" algn="l">
              <a:spcBef>
                <a:spcPts val="0"/>
              </a:spcBef>
              <a:spcAft>
                <a:spcPts val="0"/>
              </a:spcAft>
              <a:buNone/>
            </a:pPr>
            <a:r>
              <a:rPr lang="en" sz="700">
                <a:latin typeface="Montserrat Light"/>
                <a:ea typeface="Montserrat Light"/>
                <a:cs typeface="Montserrat Light"/>
                <a:sym typeface="Montserrat Light"/>
              </a:rPr>
              <a:t>. quantity: quantity of the product requested by the customer</a:t>
            </a:r>
            <a:endParaRPr sz="700">
              <a:latin typeface="Montserrat Light"/>
              <a:ea typeface="Montserrat Light"/>
              <a:cs typeface="Montserrat Light"/>
              <a:sym typeface="Montserrat Light"/>
            </a:endParaRPr>
          </a:p>
          <a:p>
            <a:pPr indent="0" lvl="0" marL="0" rtl="0" algn="l">
              <a:spcBef>
                <a:spcPts val="0"/>
              </a:spcBef>
              <a:spcAft>
                <a:spcPts val="0"/>
              </a:spcAft>
              <a:buNone/>
            </a:pPr>
            <a:r>
              <a:rPr lang="en" sz="700">
                <a:latin typeface="Montserrat Light"/>
                <a:ea typeface="Montserrat Light"/>
                <a:cs typeface="Montserrat Light"/>
                <a:sym typeface="Montserrat Light"/>
              </a:rPr>
              <a:t>. quantity_found: quantity found of the product by the shopper</a:t>
            </a:r>
            <a:endParaRPr sz="700">
              <a:latin typeface="Montserrat Light"/>
              <a:ea typeface="Montserrat Light"/>
              <a:cs typeface="Montserrat Light"/>
              <a:sym typeface="Montserrat Light"/>
            </a:endParaRPr>
          </a:p>
          <a:p>
            <a:pPr indent="0" lvl="0" marL="0" rtl="0" algn="l">
              <a:spcBef>
                <a:spcPts val="0"/>
              </a:spcBef>
              <a:spcAft>
                <a:spcPts val="0"/>
              </a:spcAft>
              <a:buNone/>
            </a:pPr>
            <a:r>
              <a:rPr lang="en" sz="700">
                <a:latin typeface="Montserrat Light"/>
                <a:ea typeface="Montserrat Light"/>
                <a:cs typeface="Montserrat Light"/>
                <a:sym typeface="Montserrat Light"/>
              </a:rPr>
              <a:t>. unit_price: price per unit bought</a:t>
            </a:r>
            <a:endParaRPr sz="700">
              <a:latin typeface="Montserrat Light"/>
              <a:ea typeface="Montserrat Light"/>
              <a:cs typeface="Montserrat Light"/>
              <a:sym typeface="Montserrat Light"/>
            </a:endParaRPr>
          </a:p>
          <a:p>
            <a:pPr indent="0" lvl="0" marL="0" rtl="0" algn="l">
              <a:spcBef>
                <a:spcPts val="0"/>
              </a:spcBef>
              <a:spcAft>
                <a:spcPts val="0"/>
              </a:spcAft>
              <a:buNone/>
            </a:pPr>
            <a:r>
              <a:t/>
            </a:r>
            <a:endParaRPr sz="800">
              <a:latin typeface="Montserrat Light"/>
              <a:ea typeface="Montserrat Light"/>
              <a:cs typeface="Montserrat Light"/>
              <a:sym typeface="Montserrat Light"/>
            </a:endParaRPr>
          </a:p>
          <a:p>
            <a:pPr indent="0" lvl="0" marL="0" rtl="0" algn="l">
              <a:spcBef>
                <a:spcPts val="0"/>
              </a:spcBef>
              <a:spcAft>
                <a:spcPts val="0"/>
              </a:spcAft>
              <a:buNone/>
            </a:pPr>
            <a:r>
              <a:rPr lang="en" sz="800">
                <a:latin typeface="Montserrat Light"/>
                <a:ea typeface="Montserrat Light"/>
                <a:cs typeface="Montserrat Light"/>
                <a:sym typeface="Montserrat Light"/>
              </a:rPr>
              <a:t>(</a:t>
            </a:r>
            <a:r>
              <a:rPr b="1" lang="en" sz="800">
                <a:latin typeface="Montserrat"/>
                <a:ea typeface="Montserrat"/>
                <a:cs typeface="Montserrat"/>
                <a:sym typeface="Montserrat"/>
              </a:rPr>
              <a:t>C) store_branch table</a:t>
            </a:r>
            <a:endParaRPr b="1" sz="800">
              <a:latin typeface="Montserrat"/>
              <a:ea typeface="Montserrat"/>
              <a:cs typeface="Montserrat"/>
              <a:sym typeface="Montserrat"/>
            </a:endParaRPr>
          </a:p>
          <a:p>
            <a:pPr indent="0" lvl="0" marL="0" rtl="0" algn="l">
              <a:spcBef>
                <a:spcPts val="0"/>
              </a:spcBef>
              <a:spcAft>
                <a:spcPts val="0"/>
              </a:spcAft>
              <a:buNone/>
            </a:pPr>
            <a:r>
              <a:rPr lang="en" sz="700">
                <a:latin typeface="Montserrat Light"/>
                <a:ea typeface="Montserrat Light"/>
                <a:cs typeface="Montserrat Light"/>
                <a:sym typeface="Montserrat Light"/>
              </a:rPr>
              <a:t>. storebranch_id: identifier of the store branch</a:t>
            </a:r>
            <a:endParaRPr sz="700">
              <a:latin typeface="Montserrat Light"/>
              <a:ea typeface="Montserrat Light"/>
              <a:cs typeface="Montserrat Light"/>
              <a:sym typeface="Montserrat Light"/>
            </a:endParaRPr>
          </a:p>
          <a:p>
            <a:pPr indent="0" lvl="0" marL="0" rtl="0" algn="l">
              <a:spcBef>
                <a:spcPts val="0"/>
              </a:spcBef>
              <a:spcAft>
                <a:spcPts val="0"/>
              </a:spcAft>
              <a:buNone/>
            </a:pPr>
            <a:r>
              <a:rPr lang="en" sz="700">
                <a:latin typeface="Montserrat Light"/>
                <a:ea typeface="Montserrat Light"/>
                <a:cs typeface="Montserrat Light"/>
                <a:sym typeface="Montserrat Light"/>
              </a:rPr>
              <a:t>. store: identifier of the store in which the branch belongs to</a:t>
            </a:r>
            <a:endParaRPr sz="700">
              <a:latin typeface="Montserrat Light"/>
              <a:ea typeface="Montserrat Light"/>
              <a:cs typeface="Montserrat Light"/>
              <a:sym typeface="Montserrat Light"/>
            </a:endParaRPr>
          </a:p>
          <a:p>
            <a:pPr indent="0" lvl="0" marL="0" rtl="0" algn="l">
              <a:spcBef>
                <a:spcPts val="0"/>
              </a:spcBef>
              <a:spcAft>
                <a:spcPts val="0"/>
              </a:spcAft>
              <a:buNone/>
            </a:pPr>
            <a:r>
              <a:rPr lang="en" sz="700">
                <a:latin typeface="Montserrat Light"/>
                <a:ea typeface="Montserrat Light"/>
                <a:cs typeface="Montserrat Light"/>
                <a:sym typeface="Montserrat Light"/>
              </a:rPr>
              <a:t>. city: city in which the branch is located</a:t>
            </a:r>
            <a:endParaRPr sz="700">
              <a:latin typeface="Montserrat Light"/>
              <a:ea typeface="Montserrat Light"/>
              <a:cs typeface="Montserrat Light"/>
              <a:sym typeface="Montserrat Light"/>
            </a:endParaRPr>
          </a:p>
          <a:p>
            <a:pPr indent="0" lvl="0" marL="0" rtl="0" algn="l">
              <a:spcBef>
                <a:spcPts val="0"/>
              </a:spcBef>
              <a:spcAft>
                <a:spcPts val="0"/>
              </a:spcAft>
              <a:buNone/>
            </a:pPr>
            <a:r>
              <a:t/>
            </a:r>
            <a:endParaRPr sz="800">
              <a:latin typeface="Montserrat Light"/>
              <a:ea typeface="Montserrat Light"/>
              <a:cs typeface="Montserrat Light"/>
              <a:sym typeface="Montserrat Light"/>
            </a:endParaRPr>
          </a:p>
          <a:p>
            <a:pPr indent="0" lvl="0" marL="0" rtl="0" algn="l">
              <a:spcBef>
                <a:spcPts val="0"/>
              </a:spcBef>
              <a:spcAft>
                <a:spcPts val="0"/>
              </a:spcAft>
              <a:buNone/>
            </a:pPr>
            <a:r>
              <a:rPr b="1" lang="en" sz="800">
                <a:latin typeface="Montserrat"/>
                <a:ea typeface="Montserrat"/>
                <a:cs typeface="Montserrat"/>
                <a:sym typeface="Montserrat"/>
              </a:rPr>
              <a:t>(D) shoppers table</a:t>
            </a:r>
            <a:endParaRPr b="1" sz="800">
              <a:latin typeface="Montserrat"/>
              <a:ea typeface="Montserrat"/>
              <a:cs typeface="Montserrat"/>
              <a:sym typeface="Montserrat"/>
            </a:endParaRPr>
          </a:p>
          <a:p>
            <a:pPr indent="0" lvl="0" marL="0" rtl="0" algn="l">
              <a:spcBef>
                <a:spcPts val="0"/>
              </a:spcBef>
              <a:spcAft>
                <a:spcPts val="0"/>
              </a:spcAft>
              <a:buNone/>
            </a:pPr>
            <a:r>
              <a:rPr lang="en" sz="700">
                <a:latin typeface="Montserrat Light"/>
                <a:ea typeface="Montserrat Light"/>
                <a:cs typeface="Montserrat Light"/>
                <a:sym typeface="Montserrat Light"/>
              </a:rPr>
              <a:t>. shopper_id: identifier of the shopper</a:t>
            </a:r>
            <a:endParaRPr sz="700">
              <a:latin typeface="Montserrat Light"/>
              <a:ea typeface="Montserrat Light"/>
              <a:cs typeface="Montserrat Light"/>
              <a:sym typeface="Montserrat Light"/>
            </a:endParaRPr>
          </a:p>
          <a:p>
            <a:pPr indent="0" lvl="0" marL="0" rtl="0" algn="l">
              <a:spcBef>
                <a:spcPts val="0"/>
              </a:spcBef>
              <a:spcAft>
                <a:spcPts val="0"/>
              </a:spcAft>
              <a:buNone/>
            </a:pPr>
            <a:r>
              <a:rPr lang="en" sz="700">
                <a:latin typeface="Montserrat Light"/>
                <a:ea typeface="Montserrat Light"/>
                <a:cs typeface="Montserrat Light"/>
                <a:sym typeface="Montserrat Light"/>
              </a:rPr>
              <a:t>. seniority: level of shopper's experience</a:t>
            </a:r>
            <a:endParaRPr sz="700">
              <a:latin typeface="Montserrat Light"/>
              <a:ea typeface="Montserrat Light"/>
              <a:cs typeface="Montserrat Light"/>
              <a:sym typeface="Montserrat Light"/>
            </a:endParaRPr>
          </a:p>
          <a:p>
            <a:pPr indent="0" lvl="0" marL="0" rtl="0" algn="l">
              <a:spcBef>
                <a:spcPts val="0"/>
              </a:spcBef>
              <a:spcAft>
                <a:spcPts val="0"/>
              </a:spcAft>
              <a:buNone/>
            </a:pPr>
            <a:r>
              <a:rPr lang="en" sz="700">
                <a:latin typeface="Montserrat Light"/>
                <a:ea typeface="Montserrat Light"/>
                <a:cs typeface="Montserrat Light"/>
                <a:sym typeface="Montserrat Light"/>
              </a:rPr>
              <a:t>. found_rate: historic percentage of the products that the shopper found</a:t>
            </a:r>
            <a:endParaRPr sz="700">
              <a:latin typeface="Montserrat Light"/>
              <a:ea typeface="Montserrat Light"/>
              <a:cs typeface="Montserrat Light"/>
              <a:sym typeface="Montserrat Light"/>
            </a:endParaRPr>
          </a:p>
          <a:p>
            <a:pPr indent="0" lvl="0" marL="0" rtl="0" algn="l">
              <a:spcBef>
                <a:spcPts val="0"/>
              </a:spcBef>
              <a:spcAft>
                <a:spcPts val="0"/>
              </a:spcAft>
              <a:buNone/>
            </a:pPr>
            <a:r>
              <a:rPr lang="en" sz="700">
                <a:latin typeface="Montserrat Light"/>
                <a:ea typeface="Montserrat Light"/>
                <a:cs typeface="Montserrat Light"/>
                <a:sym typeface="Montserrat Light"/>
              </a:rPr>
              <a:t>. picking _speed: historic velocity of the shopper's picking of products, in minutes per product</a:t>
            </a:r>
            <a:endParaRPr sz="700">
              <a:latin typeface="Montserrat Light"/>
              <a:ea typeface="Montserrat Light"/>
              <a:cs typeface="Montserrat Light"/>
              <a:sym typeface="Montserrat Light"/>
            </a:endParaRPr>
          </a:p>
          <a:p>
            <a:pPr indent="0" lvl="0" marL="0" rtl="0" algn="l">
              <a:spcBef>
                <a:spcPts val="0"/>
              </a:spcBef>
              <a:spcAft>
                <a:spcPts val="0"/>
              </a:spcAft>
              <a:buNone/>
            </a:pPr>
            <a:r>
              <a:rPr lang="en" sz="700">
                <a:latin typeface="Montserrat Light"/>
                <a:ea typeface="Montserrat Light"/>
                <a:cs typeface="Montserrat Light"/>
                <a:sym typeface="Montserrat Light"/>
              </a:rPr>
              <a:t>. accepted_rate: historic percentage of orders accepted by the shopper</a:t>
            </a:r>
            <a:endParaRPr sz="700">
              <a:latin typeface="Montserrat Light"/>
              <a:ea typeface="Montserrat Light"/>
              <a:cs typeface="Montserrat Light"/>
              <a:sym typeface="Montserrat Light"/>
            </a:endParaRPr>
          </a:p>
          <a:p>
            <a:pPr indent="0" lvl="0" marL="0" rtl="0" algn="l">
              <a:spcBef>
                <a:spcPts val="0"/>
              </a:spcBef>
              <a:spcAft>
                <a:spcPts val="0"/>
              </a:spcAft>
              <a:buNone/>
            </a:pPr>
            <a:r>
              <a:rPr lang="en" sz="700">
                <a:latin typeface="Montserrat Light"/>
                <a:ea typeface="Montserrat Light"/>
                <a:cs typeface="Montserrat Light"/>
                <a:sym typeface="Montserrat Light"/>
              </a:rPr>
              <a:t>. rating: historic customer's evaluation/rating of the shopper</a:t>
            </a:r>
            <a:endParaRPr sz="700">
              <a:latin typeface="Montserrat Light"/>
              <a:ea typeface="Montserrat Light"/>
              <a:cs typeface="Montserrat Light"/>
              <a:sym typeface="Montserrat Light"/>
            </a:endParaRPr>
          </a:p>
          <a:p>
            <a:pPr indent="0" lvl="0" marL="0" rtl="0" algn="l">
              <a:spcBef>
                <a:spcPts val="0"/>
              </a:spcBef>
              <a:spcAft>
                <a:spcPts val="0"/>
              </a:spcAft>
              <a:buNone/>
            </a:pPr>
            <a:r>
              <a:t/>
            </a:r>
            <a:endParaRPr sz="800">
              <a:solidFill>
                <a:srgbClr val="FFFFFF"/>
              </a:solidFill>
              <a:latin typeface="Montserrat Light"/>
              <a:ea typeface="Montserrat Light"/>
              <a:cs typeface="Montserrat Light"/>
              <a:sym typeface="Montserrat Light"/>
            </a:endParaRPr>
          </a:p>
        </p:txBody>
      </p:sp>
      <p:pic>
        <p:nvPicPr>
          <p:cNvPr id="104" name="Google Shape;104;p16"/>
          <p:cNvPicPr preferRelativeResize="0"/>
          <p:nvPr/>
        </p:nvPicPr>
        <p:blipFill>
          <a:blip r:embed="rId3">
            <a:alphaModFix/>
          </a:blip>
          <a:stretch>
            <a:fillRect/>
          </a:stretch>
        </p:blipFill>
        <p:spPr>
          <a:xfrm rot="-5400000">
            <a:off x="6017112" y="2009212"/>
            <a:ext cx="5136101" cy="1117675"/>
          </a:xfrm>
          <a:prstGeom prst="rect">
            <a:avLst/>
          </a:prstGeom>
          <a:noFill/>
          <a:ln>
            <a:noFill/>
          </a:ln>
        </p:spPr>
      </p:pic>
      <p:sp>
        <p:nvSpPr>
          <p:cNvPr id="105" name="Google Shape;105;p16"/>
          <p:cNvSpPr/>
          <p:nvPr/>
        </p:nvSpPr>
        <p:spPr>
          <a:xfrm>
            <a:off x="-7400" y="-37000"/>
            <a:ext cx="333900" cy="5232300"/>
          </a:xfrm>
          <a:prstGeom prst="rect">
            <a:avLst/>
          </a:prstGeom>
          <a:solidFill>
            <a:srgbClr val="F941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56" name="Shape 256"/>
        <p:cNvGrpSpPr/>
        <p:nvPr/>
      </p:nvGrpSpPr>
      <p:grpSpPr>
        <a:xfrm>
          <a:off x="0" y="0"/>
          <a:ext cx="0" cy="0"/>
          <a:chOff x="0" y="0"/>
          <a:chExt cx="0" cy="0"/>
        </a:xfrm>
      </p:grpSpPr>
      <p:sp>
        <p:nvSpPr>
          <p:cNvPr id="257" name="Google Shape;257;p34"/>
          <p:cNvSpPr txBox="1"/>
          <p:nvPr/>
        </p:nvSpPr>
        <p:spPr>
          <a:xfrm>
            <a:off x="476700" y="196100"/>
            <a:ext cx="7479000" cy="373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None/>
            </a:pPr>
            <a:r>
              <a:rPr lang="en" sz="1200">
                <a:latin typeface="Montserrat Light"/>
                <a:ea typeface="Montserrat Light"/>
                <a:cs typeface="Montserrat Light"/>
                <a:sym typeface="Montserrat Light"/>
              </a:rPr>
              <a:t>Relationship between tables</a:t>
            </a:r>
            <a:endParaRPr sz="1200">
              <a:solidFill>
                <a:srgbClr val="F9413F"/>
              </a:solidFill>
              <a:latin typeface="Montserrat Light"/>
              <a:ea typeface="Montserrat Light"/>
              <a:cs typeface="Montserrat Light"/>
              <a:sym typeface="Montserrat Light"/>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sz="800">
              <a:solidFill>
                <a:srgbClr val="FFFFFF"/>
              </a:solidFill>
              <a:latin typeface="Montserrat Light"/>
              <a:ea typeface="Montserrat Light"/>
              <a:cs typeface="Montserrat Light"/>
              <a:sym typeface="Montserrat Light"/>
            </a:endParaRPr>
          </a:p>
        </p:txBody>
      </p:sp>
      <p:sp>
        <p:nvSpPr>
          <p:cNvPr id="258" name="Google Shape;258;p34"/>
          <p:cNvSpPr/>
          <p:nvPr/>
        </p:nvSpPr>
        <p:spPr>
          <a:xfrm>
            <a:off x="-7400" y="-37000"/>
            <a:ext cx="333900" cy="5232300"/>
          </a:xfrm>
          <a:prstGeom prst="rect">
            <a:avLst/>
          </a:prstGeom>
          <a:solidFill>
            <a:srgbClr val="F941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9" name="Google Shape;259;p34"/>
          <p:cNvPicPr preferRelativeResize="0"/>
          <p:nvPr/>
        </p:nvPicPr>
        <p:blipFill>
          <a:blip r:embed="rId3">
            <a:alphaModFix/>
          </a:blip>
          <a:stretch>
            <a:fillRect/>
          </a:stretch>
        </p:blipFill>
        <p:spPr>
          <a:xfrm>
            <a:off x="1419275" y="569900"/>
            <a:ext cx="6305450" cy="4438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63" name="Shape 263"/>
        <p:cNvGrpSpPr/>
        <p:nvPr/>
      </p:nvGrpSpPr>
      <p:grpSpPr>
        <a:xfrm>
          <a:off x="0" y="0"/>
          <a:ext cx="0" cy="0"/>
          <a:chOff x="0" y="0"/>
          <a:chExt cx="0" cy="0"/>
        </a:xfrm>
      </p:grpSpPr>
      <p:sp>
        <p:nvSpPr>
          <p:cNvPr id="264" name="Google Shape;264;p35"/>
          <p:cNvSpPr txBox="1"/>
          <p:nvPr/>
        </p:nvSpPr>
        <p:spPr>
          <a:xfrm>
            <a:off x="476700" y="196100"/>
            <a:ext cx="7479000" cy="373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None/>
            </a:pPr>
            <a:r>
              <a:rPr lang="en" sz="1200">
                <a:latin typeface="Montserrat Light"/>
                <a:ea typeface="Montserrat Light"/>
                <a:cs typeface="Montserrat Light"/>
                <a:sym typeface="Montserrat Light"/>
              </a:rPr>
              <a:t>Sales dashboard - KPI view</a:t>
            </a:r>
            <a:endParaRPr sz="1200">
              <a:solidFill>
                <a:srgbClr val="F9413F"/>
              </a:solidFill>
              <a:latin typeface="Montserrat Light"/>
              <a:ea typeface="Montserrat Light"/>
              <a:cs typeface="Montserrat Light"/>
              <a:sym typeface="Montserrat Light"/>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sz="800">
              <a:solidFill>
                <a:srgbClr val="FFFFFF"/>
              </a:solidFill>
              <a:latin typeface="Montserrat Light"/>
              <a:ea typeface="Montserrat Light"/>
              <a:cs typeface="Montserrat Light"/>
              <a:sym typeface="Montserrat Light"/>
            </a:endParaRPr>
          </a:p>
        </p:txBody>
      </p:sp>
      <p:sp>
        <p:nvSpPr>
          <p:cNvPr id="265" name="Google Shape;265;p35"/>
          <p:cNvSpPr/>
          <p:nvPr/>
        </p:nvSpPr>
        <p:spPr>
          <a:xfrm>
            <a:off x="-7400" y="-37000"/>
            <a:ext cx="333900" cy="5232300"/>
          </a:xfrm>
          <a:prstGeom prst="rect">
            <a:avLst/>
          </a:prstGeom>
          <a:solidFill>
            <a:srgbClr val="F941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6" name="Google Shape;266;p35"/>
          <p:cNvPicPr preferRelativeResize="0"/>
          <p:nvPr/>
        </p:nvPicPr>
        <p:blipFill>
          <a:blip r:embed="rId3">
            <a:alphaModFix/>
          </a:blip>
          <a:stretch>
            <a:fillRect/>
          </a:stretch>
        </p:blipFill>
        <p:spPr>
          <a:xfrm>
            <a:off x="762425" y="569900"/>
            <a:ext cx="7619127" cy="426879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70" name="Shape 270"/>
        <p:cNvGrpSpPr/>
        <p:nvPr/>
      </p:nvGrpSpPr>
      <p:grpSpPr>
        <a:xfrm>
          <a:off x="0" y="0"/>
          <a:ext cx="0" cy="0"/>
          <a:chOff x="0" y="0"/>
          <a:chExt cx="0" cy="0"/>
        </a:xfrm>
      </p:grpSpPr>
      <p:sp>
        <p:nvSpPr>
          <p:cNvPr id="271" name="Google Shape;271;p36"/>
          <p:cNvSpPr txBox="1"/>
          <p:nvPr/>
        </p:nvSpPr>
        <p:spPr>
          <a:xfrm>
            <a:off x="476700" y="196100"/>
            <a:ext cx="7479000" cy="373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None/>
            </a:pPr>
            <a:r>
              <a:rPr lang="en" sz="1200">
                <a:latin typeface="Montserrat Light"/>
                <a:ea typeface="Montserrat Light"/>
                <a:cs typeface="Montserrat Light"/>
                <a:sym typeface="Montserrat Light"/>
              </a:rPr>
              <a:t>Sales dashboard - ABC classification view</a:t>
            </a:r>
            <a:endParaRPr sz="1200">
              <a:solidFill>
                <a:srgbClr val="F9413F"/>
              </a:solidFill>
              <a:latin typeface="Montserrat Light"/>
              <a:ea typeface="Montserrat Light"/>
              <a:cs typeface="Montserrat Light"/>
              <a:sym typeface="Montserrat Light"/>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sz="800">
              <a:solidFill>
                <a:srgbClr val="FFFFFF"/>
              </a:solidFill>
              <a:latin typeface="Montserrat Light"/>
              <a:ea typeface="Montserrat Light"/>
              <a:cs typeface="Montserrat Light"/>
              <a:sym typeface="Montserrat Light"/>
            </a:endParaRPr>
          </a:p>
        </p:txBody>
      </p:sp>
      <p:sp>
        <p:nvSpPr>
          <p:cNvPr id="272" name="Google Shape;272;p36"/>
          <p:cNvSpPr/>
          <p:nvPr/>
        </p:nvSpPr>
        <p:spPr>
          <a:xfrm>
            <a:off x="-7400" y="-37000"/>
            <a:ext cx="333900" cy="5232300"/>
          </a:xfrm>
          <a:prstGeom prst="rect">
            <a:avLst/>
          </a:prstGeom>
          <a:solidFill>
            <a:srgbClr val="F941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3" name="Google Shape;273;p36"/>
          <p:cNvPicPr preferRelativeResize="0"/>
          <p:nvPr/>
        </p:nvPicPr>
        <p:blipFill>
          <a:blip r:embed="rId3">
            <a:alphaModFix/>
          </a:blip>
          <a:stretch>
            <a:fillRect/>
          </a:stretch>
        </p:blipFill>
        <p:spPr>
          <a:xfrm>
            <a:off x="742100" y="536475"/>
            <a:ext cx="7659806" cy="4268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77" name="Shape 277"/>
        <p:cNvGrpSpPr/>
        <p:nvPr/>
      </p:nvGrpSpPr>
      <p:grpSpPr>
        <a:xfrm>
          <a:off x="0" y="0"/>
          <a:ext cx="0" cy="0"/>
          <a:chOff x="0" y="0"/>
          <a:chExt cx="0" cy="0"/>
        </a:xfrm>
      </p:grpSpPr>
      <p:sp>
        <p:nvSpPr>
          <p:cNvPr id="278" name="Google Shape;278;p37"/>
          <p:cNvSpPr txBox="1"/>
          <p:nvPr/>
        </p:nvSpPr>
        <p:spPr>
          <a:xfrm>
            <a:off x="476700" y="196100"/>
            <a:ext cx="7479000" cy="373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None/>
            </a:pPr>
            <a:r>
              <a:rPr lang="en" sz="1200">
                <a:latin typeface="Montserrat Light"/>
                <a:ea typeface="Montserrat Light"/>
                <a:cs typeface="Montserrat Light"/>
                <a:sym typeface="Montserrat Light"/>
              </a:rPr>
              <a:t>Sales dashboard - </a:t>
            </a:r>
            <a:r>
              <a:rPr lang="en" sz="1200">
                <a:latin typeface="Montserrat Light"/>
                <a:ea typeface="Montserrat Light"/>
                <a:cs typeface="Montserrat Light"/>
                <a:sym typeface="Montserrat Light"/>
              </a:rPr>
              <a:t>Shoppers</a:t>
            </a:r>
            <a:r>
              <a:rPr lang="en" sz="1200">
                <a:latin typeface="Montserrat Light"/>
                <a:ea typeface="Montserrat Light"/>
                <a:cs typeface="Montserrat Light"/>
                <a:sym typeface="Montserrat Light"/>
              </a:rPr>
              <a:t> view</a:t>
            </a:r>
            <a:endParaRPr sz="1200">
              <a:solidFill>
                <a:srgbClr val="F9413F"/>
              </a:solidFill>
              <a:latin typeface="Montserrat Light"/>
              <a:ea typeface="Montserrat Light"/>
              <a:cs typeface="Montserrat Light"/>
              <a:sym typeface="Montserrat Light"/>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sz="800">
              <a:solidFill>
                <a:srgbClr val="FFFFFF"/>
              </a:solidFill>
              <a:latin typeface="Montserrat Light"/>
              <a:ea typeface="Montserrat Light"/>
              <a:cs typeface="Montserrat Light"/>
              <a:sym typeface="Montserrat Light"/>
            </a:endParaRPr>
          </a:p>
        </p:txBody>
      </p:sp>
      <p:sp>
        <p:nvSpPr>
          <p:cNvPr id="279" name="Google Shape;279;p37"/>
          <p:cNvSpPr/>
          <p:nvPr/>
        </p:nvSpPr>
        <p:spPr>
          <a:xfrm>
            <a:off x="-7400" y="-37000"/>
            <a:ext cx="333900" cy="5232300"/>
          </a:xfrm>
          <a:prstGeom prst="rect">
            <a:avLst/>
          </a:prstGeom>
          <a:solidFill>
            <a:srgbClr val="F941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0" name="Google Shape;280;p37"/>
          <p:cNvPicPr preferRelativeResize="0"/>
          <p:nvPr/>
        </p:nvPicPr>
        <p:blipFill>
          <a:blip r:embed="rId3">
            <a:alphaModFix/>
          </a:blip>
          <a:stretch>
            <a:fillRect/>
          </a:stretch>
        </p:blipFill>
        <p:spPr>
          <a:xfrm>
            <a:off x="760375" y="569900"/>
            <a:ext cx="7623231" cy="4268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84" name="Shape 284"/>
        <p:cNvGrpSpPr/>
        <p:nvPr/>
      </p:nvGrpSpPr>
      <p:grpSpPr>
        <a:xfrm>
          <a:off x="0" y="0"/>
          <a:ext cx="0" cy="0"/>
          <a:chOff x="0" y="0"/>
          <a:chExt cx="0" cy="0"/>
        </a:xfrm>
      </p:grpSpPr>
      <p:sp>
        <p:nvSpPr>
          <p:cNvPr id="285" name="Google Shape;285;p38"/>
          <p:cNvSpPr txBox="1"/>
          <p:nvPr/>
        </p:nvSpPr>
        <p:spPr>
          <a:xfrm>
            <a:off x="476700" y="196100"/>
            <a:ext cx="7479000" cy="373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None/>
            </a:pPr>
            <a:r>
              <a:rPr lang="en" sz="1200">
                <a:latin typeface="Montserrat Light"/>
                <a:ea typeface="Montserrat Light"/>
                <a:cs typeface="Montserrat Light"/>
                <a:sym typeface="Montserrat Light"/>
              </a:rPr>
              <a:t>Sales dashboard - Report view</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sz="800">
              <a:solidFill>
                <a:srgbClr val="FFFFFF"/>
              </a:solidFill>
              <a:latin typeface="Montserrat Light"/>
              <a:ea typeface="Montserrat Light"/>
              <a:cs typeface="Montserrat Light"/>
              <a:sym typeface="Montserrat Light"/>
            </a:endParaRPr>
          </a:p>
        </p:txBody>
      </p:sp>
      <p:sp>
        <p:nvSpPr>
          <p:cNvPr id="286" name="Google Shape;286;p38"/>
          <p:cNvSpPr/>
          <p:nvPr/>
        </p:nvSpPr>
        <p:spPr>
          <a:xfrm>
            <a:off x="-7400" y="-37000"/>
            <a:ext cx="333900" cy="5232300"/>
          </a:xfrm>
          <a:prstGeom prst="rect">
            <a:avLst/>
          </a:prstGeom>
          <a:solidFill>
            <a:srgbClr val="F941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7" name="Google Shape;287;p38"/>
          <p:cNvPicPr preferRelativeResize="0"/>
          <p:nvPr/>
        </p:nvPicPr>
        <p:blipFill>
          <a:blip r:embed="rId3">
            <a:alphaModFix/>
          </a:blip>
          <a:stretch>
            <a:fillRect/>
          </a:stretch>
        </p:blipFill>
        <p:spPr>
          <a:xfrm>
            <a:off x="3581125" y="144988"/>
            <a:ext cx="3805100" cy="4853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91" name="Shape 291"/>
        <p:cNvGrpSpPr/>
        <p:nvPr/>
      </p:nvGrpSpPr>
      <p:grpSpPr>
        <a:xfrm>
          <a:off x="0" y="0"/>
          <a:ext cx="0" cy="0"/>
          <a:chOff x="0" y="0"/>
          <a:chExt cx="0" cy="0"/>
        </a:xfrm>
      </p:grpSpPr>
      <p:sp>
        <p:nvSpPr>
          <p:cNvPr id="292" name="Google Shape;292;p39"/>
          <p:cNvSpPr txBox="1"/>
          <p:nvPr/>
        </p:nvSpPr>
        <p:spPr>
          <a:xfrm>
            <a:off x="476700" y="196100"/>
            <a:ext cx="7479000" cy="373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None/>
            </a:pPr>
            <a:r>
              <a:rPr lang="en" sz="1200">
                <a:latin typeface="Montserrat Light"/>
                <a:ea typeface="Montserrat Light"/>
                <a:cs typeface="Montserrat Light"/>
                <a:sym typeface="Montserrat Light"/>
              </a:rPr>
              <a:t>(1) Calculate the number of orders per day of the week, distinguishing their status</a:t>
            </a:r>
            <a:endParaRPr sz="1200">
              <a:solidFill>
                <a:srgbClr val="F9413F"/>
              </a:solidFill>
              <a:latin typeface="Montserrat Light"/>
              <a:ea typeface="Montserrat Light"/>
              <a:cs typeface="Montserrat Light"/>
              <a:sym typeface="Montserrat Light"/>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sz="800">
              <a:solidFill>
                <a:srgbClr val="FFFFFF"/>
              </a:solidFill>
              <a:latin typeface="Montserrat Light"/>
              <a:ea typeface="Montserrat Light"/>
              <a:cs typeface="Montserrat Light"/>
              <a:sym typeface="Montserrat Light"/>
            </a:endParaRPr>
          </a:p>
        </p:txBody>
      </p:sp>
      <p:sp>
        <p:nvSpPr>
          <p:cNvPr id="293" name="Google Shape;293;p39"/>
          <p:cNvSpPr/>
          <p:nvPr/>
        </p:nvSpPr>
        <p:spPr>
          <a:xfrm>
            <a:off x="-7400" y="-37000"/>
            <a:ext cx="333900" cy="5232300"/>
          </a:xfrm>
          <a:prstGeom prst="rect">
            <a:avLst/>
          </a:prstGeom>
          <a:solidFill>
            <a:srgbClr val="F941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4" name="Google Shape;294;p39"/>
          <p:cNvPicPr preferRelativeResize="0"/>
          <p:nvPr/>
        </p:nvPicPr>
        <p:blipFill>
          <a:blip r:embed="rId3">
            <a:alphaModFix/>
          </a:blip>
          <a:stretch>
            <a:fillRect/>
          </a:stretch>
        </p:blipFill>
        <p:spPr>
          <a:xfrm>
            <a:off x="6295875" y="923750"/>
            <a:ext cx="1885050" cy="4055725"/>
          </a:xfrm>
          <a:prstGeom prst="rect">
            <a:avLst/>
          </a:prstGeom>
          <a:noFill/>
          <a:ln>
            <a:noFill/>
          </a:ln>
        </p:spPr>
      </p:pic>
      <p:sp>
        <p:nvSpPr>
          <p:cNvPr id="295" name="Google Shape;295;p39"/>
          <p:cNvSpPr txBox="1"/>
          <p:nvPr/>
        </p:nvSpPr>
        <p:spPr>
          <a:xfrm>
            <a:off x="826025" y="630500"/>
            <a:ext cx="4506600" cy="373800"/>
          </a:xfrm>
          <a:prstGeom prst="rect">
            <a:avLst/>
          </a:prstGeom>
          <a:noFill/>
          <a:ln>
            <a:noFill/>
          </a:ln>
        </p:spPr>
        <p:txBody>
          <a:bodyPr anchorCtr="0" anchor="t" bIns="19050" lIns="19050" spcFirstLastPara="1" rIns="19050" wrap="square" tIns="19050">
            <a:noAutofit/>
          </a:bodyPr>
          <a:lstStyle/>
          <a:p>
            <a:pPr indent="0" lvl="0" marL="0" rtl="0" algn="ctr">
              <a:spcBef>
                <a:spcPts val="0"/>
              </a:spcBef>
              <a:spcAft>
                <a:spcPts val="0"/>
              </a:spcAft>
              <a:buNone/>
            </a:pPr>
            <a:r>
              <a:rPr lang="en" sz="1200">
                <a:latin typeface="Montserrat Light"/>
                <a:ea typeface="Montserrat Light"/>
                <a:cs typeface="Montserrat Light"/>
                <a:sym typeface="Montserrat Light"/>
              </a:rPr>
              <a:t>On dashboard</a:t>
            </a:r>
            <a:endParaRPr sz="1200">
              <a:solidFill>
                <a:srgbClr val="F9413F"/>
              </a:solidFill>
              <a:latin typeface="Montserrat Light"/>
              <a:ea typeface="Montserrat Light"/>
              <a:cs typeface="Montserrat Light"/>
              <a:sym typeface="Montserrat Light"/>
            </a:endParaRPr>
          </a:p>
          <a:p>
            <a:pPr indent="0" lvl="0" marL="0" rtl="0" algn="ctr">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ctr">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ctr">
              <a:spcBef>
                <a:spcPts val="0"/>
              </a:spcBef>
              <a:spcAft>
                <a:spcPts val="0"/>
              </a:spcAft>
              <a:buNone/>
            </a:pPr>
            <a:r>
              <a:t/>
            </a:r>
            <a:endParaRPr sz="800">
              <a:solidFill>
                <a:srgbClr val="FFFFFF"/>
              </a:solidFill>
              <a:latin typeface="Montserrat Light"/>
              <a:ea typeface="Montserrat Light"/>
              <a:cs typeface="Montserrat Light"/>
              <a:sym typeface="Montserrat Light"/>
            </a:endParaRPr>
          </a:p>
        </p:txBody>
      </p:sp>
      <p:sp>
        <p:nvSpPr>
          <p:cNvPr id="296" name="Google Shape;296;p39"/>
          <p:cNvSpPr txBox="1"/>
          <p:nvPr/>
        </p:nvSpPr>
        <p:spPr>
          <a:xfrm>
            <a:off x="5832150" y="630500"/>
            <a:ext cx="2812500" cy="373800"/>
          </a:xfrm>
          <a:prstGeom prst="rect">
            <a:avLst/>
          </a:prstGeom>
          <a:noFill/>
          <a:ln>
            <a:noFill/>
          </a:ln>
        </p:spPr>
        <p:txBody>
          <a:bodyPr anchorCtr="0" anchor="t" bIns="19050" lIns="19050" spcFirstLastPara="1" rIns="19050" wrap="square" tIns="19050">
            <a:noAutofit/>
          </a:bodyPr>
          <a:lstStyle/>
          <a:p>
            <a:pPr indent="0" lvl="0" marL="0" rtl="0" algn="ctr">
              <a:spcBef>
                <a:spcPts val="0"/>
              </a:spcBef>
              <a:spcAft>
                <a:spcPts val="0"/>
              </a:spcAft>
              <a:buNone/>
            </a:pPr>
            <a:r>
              <a:rPr lang="en" sz="1200">
                <a:latin typeface="Montserrat Light"/>
                <a:ea typeface="Montserrat Light"/>
                <a:cs typeface="Montserrat Light"/>
                <a:sym typeface="Montserrat Light"/>
              </a:rPr>
              <a:t>On report page</a:t>
            </a:r>
            <a:endParaRPr sz="1200">
              <a:solidFill>
                <a:srgbClr val="F9413F"/>
              </a:solidFill>
              <a:latin typeface="Montserrat Light"/>
              <a:ea typeface="Montserrat Light"/>
              <a:cs typeface="Montserrat Light"/>
              <a:sym typeface="Montserrat Light"/>
            </a:endParaRPr>
          </a:p>
          <a:p>
            <a:pPr indent="0" lvl="0" marL="0" rtl="0" algn="ctr">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ctr">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ctr">
              <a:spcBef>
                <a:spcPts val="0"/>
              </a:spcBef>
              <a:spcAft>
                <a:spcPts val="0"/>
              </a:spcAft>
              <a:buNone/>
            </a:pPr>
            <a:r>
              <a:t/>
            </a:r>
            <a:endParaRPr sz="800">
              <a:solidFill>
                <a:srgbClr val="FFFFFF"/>
              </a:solidFill>
              <a:latin typeface="Montserrat Light"/>
              <a:ea typeface="Montserrat Light"/>
              <a:cs typeface="Montserrat Light"/>
              <a:sym typeface="Montserrat Light"/>
            </a:endParaRPr>
          </a:p>
        </p:txBody>
      </p:sp>
      <p:pic>
        <p:nvPicPr>
          <p:cNvPr id="297" name="Google Shape;297;p39"/>
          <p:cNvPicPr preferRelativeResize="0"/>
          <p:nvPr/>
        </p:nvPicPr>
        <p:blipFill>
          <a:blip r:embed="rId4">
            <a:alphaModFix/>
          </a:blip>
          <a:stretch>
            <a:fillRect/>
          </a:stretch>
        </p:blipFill>
        <p:spPr>
          <a:xfrm>
            <a:off x="478900" y="923750"/>
            <a:ext cx="5664574" cy="188057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01" name="Shape 301"/>
        <p:cNvGrpSpPr/>
        <p:nvPr/>
      </p:nvGrpSpPr>
      <p:grpSpPr>
        <a:xfrm>
          <a:off x="0" y="0"/>
          <a:ext cx="0" cy="0"/>
          <a:chOff x="0" y="0"/>
          <a:chExt cx="0" cy="0"/>
        </a:xfrm>
      </p:grpSpPr>
      <p:sp>
        <p:nvSpPr>
          <p:cNvPr id="302" name="Google Shape;302;p40"/>
          <p:cNvSpPr txBox="1"/>
          <p:nvPr/>
        </p:nvSpPr>
        <p:spPr>
          <a:xfrm>
            <a:off x="476700" y="196100"/>
            <a:ext cx="7479000" cy="373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None/>
            </a:pPr>
            <a:r>
              <a:rPr lang="en" sz="1200">
                <a:latin typeface="Montserrat Light"/>
                <a:ea typeface="Montserrat Light"/>
                <a:cs typeface="Montserrat Light"/>
                <a:sym typeface="Montserrat Light"/>
              </a:rPr>
              <a:t>(2) Calculate the cancelation rate grouped by each store</a:t>
            </a:r>
            <a:endParaRPr sz="1200">
              <a:solidFill>
                <a:srgbClr val="F9413F"/>
              </a:solidFill>
              <a:latin typeface="Montserrat Light"/>
              <a:ea typeface="Montserrat Light"/>
              <a:cs typeface="Montserrat Light"/>
              <a:sym typeface="Montserrat Light"/>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sz="800">
              <a:solidFill>
                <a:srgbClr val="FFFFFF"/>
              </a:solidFill>
              <a:latin typeface="Montserrat Light"/>
              <a:ea typeface="Montserrat Light"/>
              <a:cs typeface="Montserrat Light"/>
              <a:sym typeface="Montserrat Light"/>
            </a:endParaRPr>
          </a:p>
        </p:txBody>
      </p:sp>
      <p:sp>
        <p:nvSpPr>
          <p:cNvPr id="303" name="Google Shape;303;p40"/>
          <p:cNvSpPr/>
          <p:nvPr/>
        </p:nvSpPr>
        <p:spPr>
          <a:xfrm>
            <a:off x="-7400" y="-37000"/>
            <a:ext cx="333900" cy="5232300"/>
          </a:xfrm>
          <a:prstGeom prst="rect">
            <a:avLst/>
          </a:prstGeom>
          <a:solidFill>
            <a:srgbClr val="F941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0"/>
          <p:cNvSpPr txBox="1"/>
          <p:nvPr/>
        </p:nvSpPr>
        <p:spPr>
          <a:xfrm>
            <a:off x="826025" y="630500"/>
            <a:ext cx="4506600" cy="373800"/>
          </a:xfrm>
          <a:prstGeom prst="rect">
            <a:avLst/>
          </a:prstGeom>
          <a:noFill/>
          <a:ln>
            <a:noFill/>
          </a:ln>
        </p:spPr>
        <p:txBody>
          <a:bodyPr anchorCtr="0" anchor="t" bIns="19050" lIns="19050" spcFirstLastPara="1" rIns="19050" wrap="square" tIns="19050">
            <a:noAutofit/>
          </a:bodyPr>
          <a:lstStyle/>
          <a:p>
            <a:pPr indent="0" lvl="0" marL="0" rtl="0" algn="ctr">
              <a:spcBef>
                <a:spcPts val="0"/>
              </a:spcBef>
              <a:spcAft>
                <a:spcPts val="0"/>
              </a:spcAft>
              <a:buNone/>
            </a:pPr>
            <a:r>
              <a:rPr lang="en" sz="1200">
                <a:latin typeface="Montserrat Light"/>
                <a:ea typeface="Montserrat Light"/>
                <a:cs typeface="Montserrat Light"/>
                <a:sym typeface="Montserrat Light"/>
              </a:rPr>
              <a:t>On dashboard</a:t>
            </a:r>
            <a:endParaRPr sz="1200">
              <a:solidFill>
                <a:srgbClr val="F9413F"/>
              </a:solidFill>
              <a:latin typeface="Montserrat Light"/>
              <a:ea typeface="Montserrat Light"/>
              <a:cs typeface="Montserrat Light"/>
              <a:sym typeface="Montserrat Light"/>
            </a:endParaRPr>
          </a:p>
          <a:p>
            <a:pPr indent="0" lvl="0" marL="0" rtl="0" algn="ctr">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ctr">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ctr">
              <a:spcBef>
                <a:spcPts val="0"/>
              </a:spcBef>
              <a:spcAft>
                <a:spcPts val="0"/>
              </a:spcAft>
              <a:buNone/>
            </a:pPr>
            <a:r>
              <a:t/>
            </a:r>
            <a:endParaRPr sz="800">
              <a:solidFill>
                <a:srgbClr val="FFFFFF"/>
              </a:solidFill>
              <a:latin typeface="Montserrat Light"/>
              <a:ea typeface="Montserrat Light"/>
              <a:cs typeface="Montserrat Light"/>
              <a:sym typeface="Montserrat Light"/>
            </a:endParaRPr>
          </a:p>
        </p:txBody>
      </p:sp>
      <p:sp>
        <p:nvSpPr>
          <p:cNvPr id="305" name="Google Shape;305;p40"/>
          <p:cNvSpPr txBox="1"/>
          <p:nvPr/>
        </p:nvSpPr>
        <p:spPr>
          <a:xfrm>
            <a:off x="5832150" y="630500"/>
            <a:ext cx="2812500" cy="373800"/>
          </a:xfrm>
          <a:prstGeom prst="rect">
            <a:avLst/>
          </a:prstGeom>
          <a:noFill/>
          <a:ln>
            <a:noFill/>
          </a:ln>
        </p:spPr>
        <p:txBody>
          <a:bodyPr anchorCtr="0" anchor="t" bIns="19050" lIns="19050" spcFirstLastPara="1" rIns="19050" wrap="square" tIns="19050">
            <a:noAutofit/>
          </a:bodyPr>
          <a:lstStyle/>
          <a:p>
            <a:pPr indent="0" lvl="0" marL="0" rtl="0" algn="ctr">
              <a:spcBef>
                <a:spcPts val="0"/>
              </a:spcBef>
              <a:spcAft>
                <a:spcPts val="0"/>
              </a:spcAft>
              <a:buNone/>
            </a:pPr>
            <a:r>
              <a:rPr lang="en" sz="1200">
                <a:latin typeface="Montserrat Light"/>
                <a:ea typeface="Montserrat Light"/>
                <a:cs typeface="Montserrat Light"/>
                <a:sym typeface="Montserrat Light"/>
              </a:rPr>
              <a:t>On report page</a:t>
            </a:r>
            <a:endParaRPr sz="1200">
              <a:solidFill>
                <a:srgbClr val="F9413F"/>
              </a:solidFill>
              <a:latin typeface="Montserrat Light"/>
              <a:ea typeface="Montserrat Light"/>
              <a:cs typeface="Montserrat Light"/>
              <a:sym typeface="Montserrat Light"/>
            </a:endParaRPr>
          </a:p>
          <a:p>
            <a:pPr indent="0" lvl="0" marL="0" rtl="0" algn="ctr">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ctr">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ctr">
              <a:spcBef>
                <a:spcPts val="0"/>
              </a:spcBef>
              <a:spcAft>
                <a:spcPts val="0"/>
              </a:spcAft>
              <a:buNone/>
            </a:pPr>
            <a:r>
              <a:t/>
            </a:r>
            <a:endParaRPr sz="800">
              <a:solidFill>
                <a:srgbClr val="FFFFFF"/>
              </a:solidFill>
              <a:latin typeface="Montserrat Light"/>
              <a:ea typeface="Montserrat Light"/>
              <a:cs typeface="Montserrat Light"/>
              <a:sym typeface="Montserrat Light"/>
            </a:endParaRPr>
          </a:p>
        </p:txBody>
      </p:sp>
      <p:pic>
        <p:nvPicPr>
          <p:cNvPr id="306" name="Google Shape;306;p40"/>
          <p:cNvPicPr preferRelativeResize="0"/>
          <p:nvPr/>
        </p:nvPicPr>
        <p:blipFill>
          <a:blip r:embed="rId3">
            <a:alphaModFix/>
          </a:blip>
          <a:stretch>
            <a:fillRect/>
          </a:stretch>
        </p:blipFill>
        <p:spPr>
          <a:xfrm>
            <a:off x="5673038" y="1064900"/>
            <a:ext cx="3130737" cy="1506850"/>
          </a:xfrm>
          <a:prstGeom prst="rect">
            <a:avLst/>
          </a:prstGeom>
          <a:noFill/>
          <a:ln>
            <a:noFill/>
          </a:ln>
        </p:spPr>
      </p:pic>
      <p:pic>
        <p:nvPicPr>
          <p:cNvPr id="307" name="Google Shape;307;p40"/>
          <p:cNvPicPr preferRelativeResize="0"/>
          <p:nvPr/>
        </p:nvPicPr>
        <p:blipFill>
          <a:blip r:embed="rId4">
            <a:alphaModFix/>
          </a:blip>
          <a:stretch>
            <a:fillRect/>
          </a:stretch>
        </p:blipFill>
        <p:spPr>
          <a:xfrm>
            <a:off x="592073" y="1004300"/>
            <a:ext cx="4049524" cy="1845426"/>
          </a:xfrm>
          <a:prstGeom prst="rect">
            <a:avLst/>
          </a:prstGeom>
          <a:noFill/>
          <a:ln>
            <a:noFill/>
          </a:ln>
        </p:spPr>
      </p:pic>
      <p:pic>
        <p:nvPicPr>
          <p:cNvPr id="308" name="Google Shape;308;p40"/>
          <p:cNvPicPr preferRelativeResize="0"/>
          <p:nvPr/>
        </p:nvPicPr>
        <p:blipFill>
          <a:blip r:embed="rId5">
            <a:alphaModFix/>
          </a:blip>
          <a:stretch>
            <a:fillRect/>
          </a:stretch>
        </p:blipFill>
        <p:spPr>
          <a:xfrm>
            <a:off x="592075" y="3002125"/>
            <a:ext cx="4049526" cy="199633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12" name="Shape 312"/>
        <p:cNvGrpSpPr/>
        <p:nvPr/>
      </p:nvGrpSpPr>
      <p:grpSpPr>
        <a:xfrm>
          <a:off x="0" y="0"/>
          <a:ext cx="0" cy="0"/>
          <a:chOff x="0" y="0"/>
          <a:chExt cx="0" cy="0"/>
        </a:xfrm>
      </p:grpSpPr>
      <p:sp>
        <p:nvSpPr>
          <p:cNvPr id="313" name="Google Shape;313;p41"/>
          <p:cNvSpPr txBox="1"/>
          <p:nvPr/>
        </p:nvSpPr>
        <p:spPr>
          <a:xfrm>
            <a:off x="476700" y="196100"/>
            <a:ext cx="7479000" cy="373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None/>
            </a:pPr>
            <a:r>
              <a:rPr lang="en" sz="1200">
                <a:latin typeface="Montserrat Light"/>
                <a:ea typeface="Montserrat Light"/>
                <a:cs typeface="Montserrat Light"/>
                <a:sym typeface="Montserrat Light"/>
              </a:rPr>
              <a:t>(3) Calculate the average found rate of the orders grouped by store and city</a:t>
            </a:r>
            <a:endParaRPr sz="1200">
              <a:solidFill>
                <a:srgbClr val="F9413F"/>
              </a:solidFill>
              <a:latin typeface="Montserrat Light"/>
              <a:ea typeface="Montserrat Light"/>
              <a:cs typeface="Montserrat Light"/>
              <a:sym typeface="Montserrat Light"/>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sz="800">
              <a:solidFill>
                <a:srgbClr val="FFFFFF"/>
              </a:solidFill>
              <a:latin typeface="Montserrat Light"/>
              <a:ea typeface="Montserrat Light"/>
              <a:cs typeface="Montserrat Light"/>
              <a:sym typeface="Montserrat Light"/>
            </a:endParaRPr>
          </a:p>
        </p:txBody>
      </p:sp>
      <p:sp>
        <p:nvSpPr>
          <p:cNvPr id="314" name="Google Shape;314;p41"/>
          <p:cNvSpPr/>
          <p:nvPr/>
        </p:nvSpPr>
        <p:spPr>
          <a:xfrm>
            <a:off x="-7400" y="-37000"/>
            <a:ext cx="333900" cy="5232300"/>
          </a:xfrm>
          <a:prstGeom prst="rect">
            <a:avLst/>
          </a:prstGeom>
          <a:solidFill>
            <a:srgbClr val="F941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1"/>
          <p:cNvSpPr txBox="1"/>
          <p:nvPr/>
        </p:nvSpPr>
        <p:spPr>
          <a:xfrm>
            <a:off x="826025" y="630500"/>
            <a:ext cx="4506600" cy="373800"/>
          </a:xfrm>
          <a:prstGeom prst="rect">
            <a:avLst/>
          </a:prstGeom>
          <a:noFill/>
          <a:ln>
            <a:noFill/>
          </a:ln>
        </p:spPr>
        <p:txBody>
          <a:bodyPr anchorCtr="0" anchor="t" bIns="19050" lIns="19050" spcFirstLastPara="1" rIns="19050" wrap="square" tIns="19050">
            <a:noAutofit/>
          </a:bodyPr>
          <a:lstStyle/>
          <a:p>
            <a:pPr indent="0" lvl="0" marL="0" rtl="0" algn="ctr">
              <a:spcBef>
                <a:spcPts val="0"/>
              </a:spcBef>
              <a:spcAft>
                <a:spcPts val="0"/>
              </a:spcAft>
              <a:buNone/>
            </a:pPr>
            <a:r>
              <a:rPr lang="en" sz="1200">
                <a:latin typeface="Montserrat Light"/>
                <a:ea typeface="Montserrat Light"/>
                <a:cs typeface="Montserrat Light"/>
                <a:sym typeface="Montserrat Light"/>
              </a:rPr>
              <a:t>On dashboard</a:t>
            </a:r>
            <a:endParaRPr sz="1200">
              <a:solidFill>
                <a:srgbClr val="F9413F"/>
              </a:solidFill>
              <a:latin typeface="Montserrat Light"/>
              <a:ea typeface="Montserrat Light"/>
              <a:cs typeface="Montserrat Light"/>
              <a:sym typeface="Montserrat Light"/>
            </a:endParaRPr>
          </a:p>
          <a:p>
            <a:pPr indent="0" lvl="0" marL="0" rtl="0" algn="ctr">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ctr">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ctr">
              <a:spcBef>
                <a:spcPts val="0"/>
              </a:spcBef>
              <a:spcAft>
                <a:spcPts val="0"/>
              </a:spcAft>
              <a:buNone/>
            </a:pPr>
            <a:r>
              <a:t/>
            </a:r>
            <a:endParaRPr sz="800">
              <a:solidFill>
                <a:srgbClr val="FFFFFF"/>
              </a:solidFill>
              <a:latin typeface="Montserrat Light"/>
              <a:ea typeface="Montserrat Light"/>
              <a:cs typeface="Montserrat Light"/>
              <a:sym typeface="Montserrat Light"/>
            </a:endParaRPr>
          </a:p>
        </p:txBody>
      </p:sp>
      <p:sp>
        <p:nvSpPr>
          <p:cNvPr id="316" name="Google Shape;316;p41"/>
          <p:cNvSpPr txBox="1"/>
          <p:nvPr/>
        </p:nvSpPr>
        <p:spPr>
          <a:xfrm>
            <a:off x="5832150" y="630500"/>
            <a:ext cx="2812500" cy="373800"/>
          </a:xfrm>
          <a:prstGeom prst="rect">
            <a:avLst/>
          </a:prstGeom>
          <a:noFill/>
          <a:ln>
            <a:noFill/>
          </a:ln>
        </p:spPr>
        <p:txBody>
          <a:bodyPr anchorCtr="0" anchor="t" bIns="19050" lIns="19050" spcFirstLastPara="1" rIns="19050" wrap="square" tIns="19050">
            <a:noAutofit/>
          </a:bodyPr>
          <a:lstStyle/>
          <a:p>
            <a:pPr indent="0" lvl="0" marL="0" rtl="0" algn="ctr">
              <a:spcBef>
                <a:spcPts val="0"/>
              </a:spcBef>
              <a:spcAft>
                <a:spcPts val="0"/>
              </a:spcAft>
              <a:buNone/>
            </a:pPr>
            <a:r>
              <a:rPr lang="en" sz="1200">
                <a:latin typeface="Montserrat Light"/>
                <a:ea typeface="Montserrat Light"/>
                <a:cs typeface="Montserrat Light"/>
                <a:sym typeface="Montserrat Light"/>
              </a:rPr>
              <a:t>On report page</a:t>
            </a:r>
            <a:endParaRPr sz="1200">
              <a:solidFill>
                <a:srgbClr val="F9413F"/>
              </a:solidFill>
              <a:latin typeface="Montserrat Light"/>
              <a:ea typeface="Montserrat Light"/>
              <a:cs typeface="Montserrat Light"/>
              <a:sym typeface="Montserrat Light"/>
            </a:endParaRPr>
          </a:p>
          <a:p>
            <a:pPr indent="0" lvl="0" marL="0" rtl="0" algn="ctr">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ctr">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ctr">
              <a:spcBef>
                <a:spcPts val="0"/>
              </a:spcBef>
              <a:spcAft>
                <a:spcPts val="0"/>
              </a:spcAft>
              <a:buNone/>
            </a:pPr>
            <a:r>
              <a:t/>
            </a:r>
            <a:endParaRPr sz="800">
              <a:solidFill>
                <a:srgbClr val="FFFFFF"/>
              </a:solidFill>
              <a:latin typeface="Montserrat Light"/>
              <a:ea typeface="Montserrat Light"/>
              <a:cs typeface="Montserrat Light"/>
              <a:sym typeface="Montserrat Light"/>
            </a:endParaRPr>
          </a:p>
        </p:txBody>
      </p:sp>
      <p:pic>
        <p:nvPicPr>
          <p:cNvPr id="317" name="Google Shape;317;p41"/>
          <p:cNvPicPr preferRelativeResize="0"/>
          <p:nvPr/>
        </p:nvPicPr>
        <p:blipFill>
          <a:blip r:embed="rId3">
            <a:alphaModFix/>
          </a:blip>
          <a:stretch>
            <a:fillRect/>
          </a:stretch>
        </p:blipFill>
        <p:spPr>
          <a:xfrm>
            <a:off x="5899037" y="1064900"/>
            <a:ext cx="2678722" cy="3834400"/>
          </a:xfrm>
          <a:prstGeom prst="rect">
            <a:avLst/>
          </a:prstGeom>
          <a:noFill/>
          <a:ln>
            <a:noFill/>
          </a:ln>
        </p:spPr>
      </p:pic>
      <p:pic>
        <p:nvPicPr>
          <p:cNvPr id="318" name="Google Shape;318;p41"/>
          <p:cNvPicPr preferRelativeResize="0"/>
          <p:nvPr/>
        </p:nvPicPr>
        <p:blipFill>
          <a:blip r:embed="rId4">
            <a:alphaModFix/>
          </a:blip>
          <a:stretch>
            <a:fillRect/>
          </a:stretch>
        </p:blipFill>
        <p:spPr>
          <a:xfrm>
            <a:off x="796525" y="1064900"/>
            <a:ext cx="4565601" cy="22614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22" name="Shape 322"/>
        <p:cNvGrpSpPr/>
        <p:nvPr/>
      </p:nvGrpSpPr>
      <p:grpSpPr>
        <a:xfrm>
          <a:off x="0" y="0"/>
          <a:ext cx="0" cy="0"/>
          <a:chOff x="0" y="0"/>
          <a:chExt cx="0" cy="0"/>
        </a:xfrm>
      </p:grpSpPr>
      <p:sp>
        <p:nvSpPr>
          <p:cNvPr id="323" name="Google Shape;323;p42"/>
          <p:cNvSpPr txBox="1"/>
          <p:nvPr/>
        </p:nvSpPr>
        <p:spPr>
          <a:xfrm>
            <a:off x="476700" y="196100"/>
            <a:ext cx="8386800" cy="373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None/>
            </a:pPr>
            <a:r>
              <a:rPr lang="en" sz="1200">
                <a:latin typeface="Montserrat Light"/>
                <a:ea typeface="Montserrat Light"/>
                <a:cs typeface="Montserrat Light"/>
                <a:sym typeface="Montserrat Light"/>
              </a:rPr>
              <a:t>(4) Determine top 3 selling products_ids in total volume delivered to customer</a:t>
            </a:r>
            <a:endParaRPr sz="1200">
              <a:solidFill>
                <a:srgbClr val="F9413F"/>
              </a:solidFill>
              <a:latin typeface="Montserrat Light"/>
              <a:ea typeface="Montserrat Light"/>
              <a:cs typeface="Montserrat Light"/>
              <a:sym typeface="Montserrat Light"/>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ctr">
              <a:spcBef>
                <a:spcPts val="0"/>
              </a:spcBef>
              <a:spcAft>
                <a:spcPts val="0"/>
              </a:spcAft>
              <a:buNone/>
            </a:pPr>
            <a:r>
              <a:rPr lang="en" sz="1200">
                <a:latin typeface="Montserrat Light"/>
                <a:ea typeface="Montserrat Light"/>
                <a:cs typeface="Montserrat Light"/>
                <a:sym typeface="Montserrat Light"/>
              </a:rPr>
              <a:t>On dashboard</a:t>
            </a:r>
            <a:endParaRPr sz="1200">
              <a:solidFill>
                <a:srgbClr val="F9413F"/>
              </a:solidFill>
              <a:latin typeface="Montserrat Light"/>
              <a:ea typeface="Montserrat Light"/>
              <a:cs typeface="Montserrat Light"/>
              <a:sym typeface="Montserrat Light"/>
            </a:endParaRPr>
          </a:p>
          <a:p>
            <a:pPr indent="0" lvl="0" marL="0" rtl="0" algn="ctr">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ctr">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ctr">
              <a:spcBef>
                <a:spcPts val="0"/>
              </a:spcBef>
              <a:spcAft>
                <a:spcPts val="0"/>
              </a:spcAft>
              <a:buNone/>
            </a:pPr>
            <a:r>
              <a:t/>
            </a:r>
            <a:endParaRPr sz="800">
              <a:solidFill>
                <a:srgbClr val="FFFFFF"/>
              </a:solidFill>
              <a:latin typeface="Montserrat Light"/>
              <a:ea typeface="Montserrat Light"/>
              <a:cs typeface="Montserrat Light"/>
              <a:sym typeface="Montserrat Light"/>
            </a:endParaRPr>
          </a:p>
          <a:p>
            <a:pPr indent="0" lvl="0" marL="0" rtl="0" algn="l">
              <a:spcBef>
                <a:spcPts val="0"/>
              </a:spcBef>
              <a:spcAft>
                <a:spcPts val="0"/>
              </a:spcAft>
              <a:buNone/>
            </a:pPr>
            <a:r>
              <a:t/>
            </a:r>
            <a:endParaRPr sz="800">
              <a:solidFill>
                <a:srgbClr val="FFFFFF"/>
              </a:solidFill>
              <a:latin typeface="Montserrat Light"/>
              <a:ea typeface="Montserrat Light"/>
              <a:cs typeface="Montserrat Light"/>
              <a:sym typeface="Montserrat Light"/>
            </a:endParaRPr>
          </a:p>
        </p:txBody>
      </p:sp>
      <p:sp>
        <p:nvSpPr>
          <p:cNvPr id="324" name="Google Shape;324;p42"/>
          <p:cNvSpPr/>
          <p:nvPr/>
        </p:nvSpPr>
        <p:spPr>
          <a:xfrm>
            <a:off x="-7400" y="-37000"/>
            <a:ext cx="333900" cy="5232300"/>
          </a:xfrm>
          <a:prstGeom prst="rect">
            <a:avLst/>
          </a:prstGeom>
          <a:solidFill>
            <a:srgbClr val="F941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5" name="Google Shape;325;p42"/>
          <p:cNvPicPr preferRelativeResize="0"/>
          <p:nvPr/>
        </p:nvPicPr>
        <p:blipFill>
          <a:blip r:embed="rId3">
            <a:alphaModFix/>
          </a:blip>
          <a:stretch>
            <a:fillRect/>
          </a:stretch>
        </p:blipFill>
        <p:spPr>
          <a:xfrm>
            <a:off x="1791488" y="1071625"/>
            <a:ext cx="5757224" cy="1948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29" name="Shape 329"/>
        <p:cNvGrpSpPr/>
        <p:nvPr/>
      </p:nvGrpSpPr>
      <p:grpSpPr>
        <a:xfrm>
          <a:off x="0" y="0"/>
          <a:ext cx="0" cy="0"/>
          <a:chOff x="0" y="0"/>
          <a:chExt cx="0" cy="0"/>
        </a:xfrm>
      </p:grpSpPr>
      <p:sp>
        <p:nvSpPr>
          <p:cNvPr id="330" name="Google Shape;330;p43"/>
          <p:cNvSpPr txBox="1"/>
          <p:nvPr/>
        </p:nvSpPr>
        <p:spPr>
          <a:xfrm>
            <a:off x="476700" y="196100"/>
            <a:ext cx="7479000" cy="373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None/>
            </a:pPr>
            <a:r>
              <a:rPr lang="en" sz="1200">
                <a:latin typeface="Montserrat Light"/>
                <a:ea typeface="Montserrat Light"/>
                <a:cs typeface="Montserrat Light"/>
                <a:sym typeface="Montserrat Light"/>
              </a:rPr>
              <a:t>(</a:t>
            </a:r>
            <a:r>
              <a:rPr lang="en" sz="1200">
                <a:latin typeface="Montserrat Light"/>
                <a:ea typeface="Montserrat Light"/>
                <a:cs typeface="Montserrat Light"/>
                <a:sym typeface="Montserrat Light"/>
              </a:rPr>
              <a:t>5) Calculate the % of delivered orders that were created and delivered in different days, grouped by hour of creation</a:t>
            </a:r>
            <a:endParaRPr sz="1200">
              <a:solidFill>
                <a:srgbClr val="F9413F"/>
              </a:solidFill>
              <a:latin typeface="Montserrat Light"/>
              <a:ea typeface="Montserrat Light"/>
              <a:cs typeface="Montserrat Light"/>
              <a:sym typeface="Montserrat Light"/>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sz="800">
              <a:solidFill>
                <a:srgbClr val="FFFFFF"/>
              </a:solidFill>
              <a:latin typeface="Montserrat Light"/>
              <a:ea typeface="Montserrat Light"/>
              <a:cs typeface="Montserrat Light"/>
              <a:sym typeface="Montserrat Light"/>
            </a:endParaRPr>
          </a:p>
        </p:txBody>
      </p:sp>
      <p:sp>
        <p:nvSpPr>
          <p:cNvPr id="331" name="Google Shape;331;p43"/>
          <p:cNvSpPr/>
          <p:nvPr/>
        </p:nvSpPr>
        <p:spPr>
          <a:xfrm>
            <a:off x="-7400" y="-37000"/>
            <a:ext cx="333900" cy="5232300"/>
          </a:xfrm>
          <a:prstGeom prst="rect">
            <a:avLst/>
          </a:prstGeom>
          <a:solidFill>
            <a:srgbClr val="F941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3"/>
          <p:cNvSpPr txBox="1"/>
          <p:nvPr/>
        </p:nvSpPr>
        <p:spPr>
          <a:xfrm>
            <a:off x="826025" y="630500"/>
            <a:ext cx="4506600" cy="373800"/>
          </a:xfrm>
          <a:prstGeom prst="rect">
            <a:avLst/>
          </a:prstGeom>
          <a:noFill/>
          <a:ln>
            <a:noFill/>
          </a:ln>
        </p:spPr>
        <p:txBody>
          <a:bodyPr anchorCtr="0" anchor="t" bIns="19050" lIns="19050" spcFirstLastPara="1" rIns="19050" wrap="square" tIns="19050">
            <a:noAutofit/>
          </a:bodyPr>
          <a:lstStyle/>
          <a:p>
            <a:pPr indent="0" lvl="0" marL="0" rtl="0" algn="ctr">
              <a:spcBef>
                <a:spcPts val="0"/>
              </a:spcBef>
              <a:spcAft>
                <a:spcPts val="0"/>
              </a:spcAft>
              <a:buNone/>
            </a:pPr>
            <a:r>
              <a:rPr lang="en" sz="1200">
                <a:latin typeface="Montserrat Light"/>
                <a:ea typeface="Montserrat Light"/>
                <a:cs typeface="Montserrat Light"/>
                <a:sym typeface="Montserrat Light"/>
              </a:rPr>
              <a:t>On dashboard</a:t>
            </a:r>
            <a:endParaRPr sz="1200">
              <a:solidFill>
                <a:srgbClr val="F9413F"/>
              </a:solidFill>
              <a:latin typeface="Montserrat Light"/>
              <a:ea typeface="Montserrat Light"/>
              <a:cs typeface="Montserrat Light"/>
              <a:sym typeface="Montserrat Light"/>
            </a:endParaRPr>
          </a:p>
          <a:p>
            <a:pPr indent="0" lvl="0" marL="0" rtl="0" algn="ctr">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ctr">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ctr">
              <a:spcBef>
                <a:spcPts val="0"/>
              </a:spcBef>
              <a:spcAft>
                <a:spcPts val="0"/>
              </a:spcAft>
              <a:buNone/>
            </a:pPr>
            <a:r>
              <a:t/>
            </a:r>
            <a:endParaRPr sz="800">
              <a:solidFill>
                <a:srgbClr val="FFFFFF"/>
              </a:solidFill>
              <a:latin typeface="Montserrat Light"/>
              <a:ea typeface="Montserrat Light"/>
              <a:cs typeface="Montserrat Light"/>
              <a:sym typeface="Montserrat Light"/>
            </a:endParaRPr>
          </a:p>
        </p:txBody>
      </p:sp>
      <p:sp>
        <p:nvSpPr>
          <p:cNvPr id="333" name="Google Shape;333;p43"/>
          <p:cNvSpPr txBox="1"/>
          <p:nvPr/>
        </p:nvSpPr>
        <p:spPr>
          <a:xfrm>
            <a:off x="5832150" y="630500"/>
            <a:ext cx="2812500" cy="373800"/>
          </a:xfrm>
          <a:prstGeom prst="rect">
            <a:avLst/>
          </a:prstGeom>
          <a:noFill/>
          <a:ln>
            <a:noFill/>
          </a:ln>
        </p:spPr>
        <p:txBody>
          <a:bodyPr anchorCtr="0" anchor="t" bIns="19050" lIns="19050" spcFirstLastPara="1" rIns="19050" wrap="square" tIns="19050">
            <a:noAutofit/>
          </a:bodyPr>
          <a:lstStyle/>
          <a:p>
            <a:pPr indent="0" lvl="0" marL="0" rtl="0" algn="ctr">
              <a:spcBef>
                <a:spcPts val="0"/>
              </a:spcBef>
              <a:spcAft>
                <a:spcPts val="0"/>
              </a:spcAft>
              <a:buNone/>
            </a:pPr>
            <a:r>
              <a:rPr lang="en" sz="1200">
                <a:latin typeface="Montserrat Light"/>
                <a:ea typeface="Montserrat Light"/>
                <a:cs typeface="Montserrat Light"/>
                <a:sym typeface="Montserrat Light"/>
              </a:rPr>
              <a:t>On report page</a:t>
            </a:r>
            <a:endParaRPr sz="1200">
              <a:solidFill>
                <a:srgbClr val="F9413F"/>
              </a:solidFill>
              <a:latin typeface="Montserrat Light"/>
              <a:ea typeface="Montserrat Light"/>
              <a:cs typeface="Montserrat Light"/>
              <a:sym typeface="Montserrat Light"/>
            </a:endParaRPr>
          </a:p>
          <a:p>
            <a:pPr indent="0" lvl="0" marL="0" rtl="0" algn="ctr">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ctr">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ctr">
              <a:spcBef>
                <a:spcPts val="0"/>
              </a:spcBef>
              <a:spcAft>
                <a:spcPts val="0"/>
              </a:spcAft>
              <a:buNone/>
            </a:pPr>
            <a:r>
              <a:t/>
            </a:r>
            <a:endParaRPr sz="800">
              <a:solidFill>
                <a:srgbClr val="FFFFFF"/>
              </a:solidFill>
              <a:latin typeface="Montserrat Light"/>
              <a:ea typeface="Montserrat Light"/>
              <a:cs typeface="Montserrat Light"/>
              <a:sym typeface="Montserrat Light"/>
            </a:endParaRPr>
          </a:p>
        </p:txBody>
      </p:sp>
      <p:pic>
        <p:nvPicPr>
          <p:cNvPr id="334" name="Google Shape;334;p43"/>
          <p:cNvPicPr preferRelativeResize="0"/>
          <p:nvPr/>
        </p:nvPicPr>
        <p:blipFill>
          <a:blip r:embed="rId3">
            <a:alphaModFix/>
          </a:blip>
          <a:stretch>
            <a:fillRect/>
          </a:stretch>
        </p:blipFill>
        <p:spPr>
          <a:xfrm>
            <a:off x="6584304" y="1004300"/>
            <a:ext cx="1308200" cy="4038950"/>
          </a:xfrm>
          <a:prstGeom prst="rect">
            <a:avLst/>
          </a:prstGeom>
          <a:noFill/>
          <a:ln>
            <a:noFill/>
          </a:ln>
        </p:spPr>
      </p:pic>
      <p:pic>
        <p:nvPicPr>
          <p:cNvPr id="335" name="Google Shape;335;p43"/>
          <p:cNvPicPr preferRelativeResize="0"/>
          <p:nvPr/>
        </p:nvPicPr>
        <p:blipFill>
          <a:blip r:embed="rId4">
            <a:alphaModFix/>
          </a:blip>
          <a:stretch>
            <a:fillRect/>
          </a:stretch>
        </p:blipFill>
        <p:spPr>
          <a:xfrm>
            <a:off x="555536" y="1004300"/>
            <a:ext cx="5799726" cy="172354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9" name="Shape 109"/>
        <p:cNvGrpSpPr/>
        <p:nvPr/>
      </p:nvGrpSpPr>
      <p:grpSpPr>
        <a:xfrm>
          <a:off x="0" y="0"/>
          <a:ext cx="0" cy="0"/>
          <a:chOff x="0" y="0"/>
          <a:chExt cx="0" cy="0"/>
        </a:xfrm>
      </p:grpSpPr>
      <p:sp>
        <p:nvSpPr>
          <p:cNvPr id="110" name="Google Shape;110;p17"/>
          <p:cNvSpPr txBox="1"/>
          <p:nvPr/>
        </p:nvSpPr>
        <p:spPr>
          <a:xfrm>
            <a:off x="430150" y="188700"/>
            <a:ext cx="7395600" cy="47661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None/>
            </a:pPr>
            <a:r>
              <a:rPr lang="en" sz="1200">
                <a:latin typeface="Montserrat Light"/>
                <a:ea typeface="Montserrat Light"/>
                <a:cs typeface="Montserrat Light"/>
                <a:sym typeface="Montserrat Light"/>
              </a:rPr>
              <a:t>The goal is to answer the following questions regarding our operation. You must use SQL queries and plot the output of the SQL queries of the questions 1 to 6 using a graphic tool (ex.: Excel, Tableau, PowerBI).</a:t>
            </a:r>
            <a:endParaRPr sz="1200">
              <a:latin typeface="Montserrat Light"/>
              <a:ea typeface="Montserrat Light"/>
              <a:cs typeface="Montserrat Light"/>
              <a:sym typeface="Montserrat Light"/>
            </a:endParaRPr>
          </a:p>
          <a:p>
            <a:pPr indent="0" lvl="0" marL="0" rtl="0" algn="l">
              <a:spcBef>
                <a:spcPts val="0"/>
              </a:spcBef>
              <a:spcAft>
                <a:spcPts val="0"/>
              </a:spcAft>
              <a:buNone/>
            </a:pPr>
            <a:r>
              <a:t/>
            </a:r>
            <a:endParaRPr sz="800">
              <a:latin typeface="Montserrat Light"/>
              <a:ea typeface="Montserrat Light"/>
              <a:cs typeface="Montserrat Light"/>
              <a:sym typeface="Montserrat Light"/>
            </a:endParaRPr>
          </a:p>
          <a:p>
            <a:pPr indent="0" lvl="0" marL="0" rtl="0" algn="l">
              <a:spcBef>
                <a:spcPts val="0"/>
              </a:spcBef>
              <a:spcAft>
                <a:spcPts val="0"/>
              </a:spcAft>
              <a:buNone/>
            </a:pPr>
            <a:r>
              <a:rPr lang="en" sz="1000">
                <a:latin typeface="Montserrat Light"/>
                <a:ea typeface="Montserrat Light"/>
                <a:cs typeface="Montserrat Light"/>
                <a:sym typeface="Montserrat Light"/>
              </a:rPr>
              <a:t>As deliverable files, we will ask you for a .sql file with the queries used and a short management report explaining your main conclusions (use the graphics to support your conclusions and make sure they are included in the report).</a:t>
            </a:r>
            <a:endParaRPr sz="1000">
              <a:latin typeface="Montserrat Light"/>
              <a:ea typeface="Montserrat Light"/>
              <a:cs typeface="Montserrat Light"/>
              <a:sym typeface="Montserrat Light"/>
            </a:endParaRPr>
          </a:p>
          <a:p>
            <a:pPr indent="0" lvl="0" marL="0" rtl="0" algn="l">
              <a:spcBef>
                <a:spcPts val="0"/>
              </a:spcBef>
              <a:spcAft>
                <a:spcPts val="0"/>
              </a:spcAft>
              <a:buNone/>
            </a:pPr>
            <a:r>
              <a:t/>
            </a:r>
            <a:endParaRPr sz="1000">
              <a:latin typeface="Montserrat Light"/>
              <a:ea typeface="Montserrat Light"/>
              <a:cs typeface="Montserrat Light"/>
              <a:sym typeface="Montserrat Light"/>
            </a:endParaRPr>
          </a:p>
          <a:p>
            <a:pPr indent="0" lvl="0" marL="0" rtl="0" algn="l">
              <a:spcBef>
                <a:spcPts val="0"/>
              </a:spcBef>
              <a:spcAft>
                <a:spcPts val="0"/>
              </a:spcAft>
              <a:buNone/>
            </a:pPr>
            <a:r>
              <a:t/>
            </a:r>
            <a:endParaRPr sz="1000">
              <a:latin typeface="Montserrat Light"/>
              <a:ea typeface="Montserrat Light"/>
              <a:cs typeface="Montserrat Light"/>
              <a:sym typeface="Montserrat Light"/>
            </a:endParaRPr>
          </a:p>
          <a:p>
            <a:pPr indent="0" lvl="0" marL="0" rtl="0" algn="l">
              <a:spcBef>
                <a:spcPts val="0"/>
              </a:spcBef>
              <a:spcAft>
                <a:spcPts val="0"/>
              </a:spcAft>
              <a:buNone/>
            </a:pPr>
            <a:r>
              <a:t/>
            </a:r>
            <a:endParaRPr sz="1000">
              <a:latin typeface="Montserrat Light"/>
              <a:ea typeface="Montserrat Light"/>
              <a:cs typeface="Montserrat Light"/>
              <a:sym typeface="Montserrat Light"/>
            </a:endParaRPr>
          </a:p>
          <a:p>
            <a:pPr indent="0" lvl="0" marL="0" rtl="0" algn="l">
              <a:spcBef>
                <a:spcPts val="0"/>
              </a:spcBef>
              <a:spcAft>
                <a:spcPts val="0"/>
              </a:spcAft>
              <a:buNone/>
            </a:pPr>
            <a:r>
              <a:rPr b="1" lang="en" sz="1000">
                <a:latin typeface="Montserrat"/>
                <a:ea typeface="Montserrat"/>
                <a:cs typeface="Montserrat"/>
                <a:sym typeface="Montserrat"/>
              </a:rPr>
              <a:t>Questions:</a:t>
            </a:r>
            <a:endParaRPr b="1" sz="1000">
              <a:latin typeface="Montserrat"/>
              <a:ea typeface="Montserrat"/>
              <a:cs typeface="Montserrat"/>
              <a:sym typeface="Montserrat"/>
            </a:endParaRPr>
          </a:p>
          <a:p>
            <a:pPr indent="0" lvl="0" marL="0" rtl="0" algn="l">
              <a:spcBef>
                <a:spcPts val="0"/>
              </a:spcBef>
              <a:spcAft>
                <a:spcPts val="0"/>
              </a:spcAft>
              <a:buNone/>
            </a:pPr>
            <a:r>
              <a:t/>
            </a:r>
            <a:endParaRPr sz="1000">
              <a:latin typeface="Montserrat Light"/>
              <a:ea typeface="Montserrat Light"/>
              <a:cs typeface="Montserrat Light"/>
              <a:sym typeface="Montserrat Light"/>
            </a:endParaRPr>
          </a:p>
          <a:p>
            <a:pPr indent="0" lvl="0" marL="0" rtl="0" algn="l">
              <a:spcBef>
                <a:spcPts val="0"/>
              </a:spcBef>
              <a:spcAft>
                <a:spcPts val="0"/>
              </a:spcAft>
              <a:buNone/>
            </a:pPr>
            <a:r>
              <a:rPr b="1" lang="en" sz="1000">
                <a:latin typeface="Montserrat"/>
                <a:ea typeface="Montserrat"/>
                <a:cs typeface="Montserrat"/>
                <a:sym typeface="Montserrat"/>
              </a:rPr>
              <a:t>(1)</a:t>
            </a:r>
            <a:r>
              <a:rPr lang="en" sz="1000">
                <a:latin typeface="Montserrat Light"/>
                <a:ea typeface="Montserrat Light"/>
                <a:cs typeface="Montserrat Light"/>
                <a:sym typeface="Montserrat Light"/>
              </a:rPr>
              <a:t> Calculate the number of </a:t>
            </a:r>
            <a:r>
              <a:rPr i="1" lang="en" sz="1000" u="sng">
                <a:latin typeface="Montserrat Light"/>
                <a:ea typeface="Montserrat Light"/>
                <a:cs typeface="Montserrat Light"/>
                <a:sym typeface="Montserrat Light"/>
              </a:rPr>
              <a:t>orders per day of the week</a:t>
            </a:r>
            <a:r>
              <a:rPr lang="en" sz="1000">
                <a:latin typeface="Montserrat Light"/>
                <a:ea typeface="Montserrat Light"/>
                <a:cs typeface="Montserrat Light"/>
                <a:sym typeface="Montserrat Light"/>
              </a:rPr>
              <a:t>, distinguishing their status</a:t>
            </a:r>
            <a:endParaRPr sz="1000">
              <a:latin typeface="Montserrat Light"/>
              <a:ea typeface="Montserrat Light"/>
              <a:cs typeface="Montserrat Light"/>
              <a:sym typeface="Montserrat Light"/>
            </a:endParaRPr>
          </a:p>
          <a:p>
            <a:pPr indent="0" lvl="0" marL="0" rtl="0" algn="l">
              <a:spcBef>
                <a:spcPts val="0"/>
              </a:spcBef>
              <a:spcAft>
                <a:spcPts val="0"/>
              </a:spcAft>
              <a:buNone/>
            </a:pPr>
            <a:r>
              <a:t/>
            </a:r>
            <a:endParaRPr sz="1000">
              <a:latin typeface="Montserrat Light"/>
              <a:ea typeface="Montserrat Light"/>
              <a:cs typeface="Montserrat Light"/>
              <a:sym typeface="Montserrat Light"/>
            </a:endParaRPr>
          </a:p>
          <a:p>
            <a:pPr indent="0" lvl="0" marL="0" rtl="0" algn="l">
              <a:spcBef>
                <a:spcPts val="0"/>
              </a:spcBef>
              <a:spcAft>
                <a:spcPts val="0"/>
              </a:spcAft>
              <a:buNone/>
            </a:pPr>
            <a:r>
              <a:rPr b="1" lang="en" sz="1000">
                <a:latin typeface="Montserrat"/>
                <a:ea typeface="Montserrat"/>
                <a:cs typeface="Montserrat"/>
                <a:sym typeface="Montserrat"/>
              </a:rPr>
              <a:t>(2)</a:t>
            </a:r>
            <a:r>
              <a:rPr lang="en" sz="1000">
                <a:latin typeface="Montserrat Light"/>
                <a:ea typeface="Montserrat Light"/>
                <a:cs typeface="Montserrat Light"/>
                <a:sym typeface="Montserrat Light"/>
              </a:rPr>
              <a:t> Calculate the </a:t>
            </a:r>
            <a:r>
              <a:rPr i="1" lang="en" sz="1000" u="sng">
                <a:latin typeface="Montserrat Light"/>
                <a:ea typeface="Montserrat Light"/>
                <a:cs typeface="Montserrat Light"/>
                <a:sym typeface="Montserrat Light"/>
              </a:rPr>
              <a:t>cancelation rate</a:t>
            </a:r>
            <a:r>
              <a:rPr lang="en" sz="1000">
                <a:latin typeface="Montserrat Light"/>
                <a:ea typeface="Montserrat Light"/>
                <a:cs typeface="Montserrat Light"/>
                <a:sym typeface="Montserrat Light"/>
              </a:rPr>
              <a:t> grouped by each store</a:t>
            </a:r>
            <a:endParaRPr sz="1000">
              <a:latin typeface="Montserrat Light"/>
              <a:ea typeface="Montserrat Light"/>
              <a:cs typeface="Montserrat Light"/>
              <a:sym typeface="Montserrat Light"/>
            </a:endParaRPr>
          </a:p>
          <a:p>
            <a:pPr indent="0" lvl="0" marL="0" rtl="0" algn="l">
              <a:spcBef>
                <a:spcPts val="0"/>
              </a:spcBef>
              <a:spcAft>
                <a:spcPts val="0"/>
              </a:spcAft>
              <a:buNone/>
            </a:pPr>
            <a:r>
              <a:t/>
            </a:r>
            <a:endParaRPr sz="1000">
              <a:latin typeface="Montserrat Light"/>
              <a:ea typeface="Montserrat Light"/>
              <a:cs typeface="Montserrat Light"/>
              <a:sym typeface="Montserrat Light"/>
            </a:endParaRPr>
          </a:p>
          <a:p>
            <a:pPr indent="0" lvl="0" marL="0" rtl="0" algn="l">
              <a:spcBef>
                <a:spcPts val="0"/>
              </a:spcBef>
              <a:spcAft>
                <a:spcPts val="0"/>
              </a:spcAft>
              <a:buNone/>
            </a:pPr>
            <a:r>
              <a:rPr b="1" lang="en" sz="1000">
                <a:latin typeface="Montserrat"/>
                <a:ea typeface="Montserrat"/>
                <a:cs typeface="Montserrat"/>
                <a:sym typeface="Montserrat"/>
              </a:rPr>
              <a:t>(3)</a:t>
            </a:r>
            <a:r>
              <a:rPr lang="en" sz="1000">
                <a:latin typeface="Montserrat Light"/>
                <a:ea typeface="Montserrat Light"/>
                <a:cs typeface="Montserrat Light"/>
                <a:sym typeface="Montserrat Light"/>
              </a:rPr>
              <a:t> Calculate the </a:t>
            </a:r>
            <a:r>
              <a:rPr i="1" lang="en" sz="1000" u="sng">
                <a:latin typeface="Montserrat Light"/>
                <a:ea typeface="Montserrat Light"/>
                <a:cs typeface="Montserrat Light"/>
                <a:sym typeface="Montserrat Light"/>
              </a:rPr>
              <a:t>average found rate(*)</a:t>
            </a:r>
            <a:r>
              <a:rPr lang="en" sz="1000">
                <a:latin typeface="Montserrat Light"/>
                <a:ea typeface="Montserrat Light"/>
                <a:cs typeface="Montserrat Light"/>
                <a:sym typeface="Montserrat Light"/>
              </a:rPr>
              <a:t> of the orders grouped by store and city</a:t>
            </a:r>
            <a:endParaRPr sz="1000">
              <a:latin typeface="Montserrat Light"/>
              <a:ea typeface="Montserrat Light"/>
              <a:cs typeface="Montserrat Light"/>
              <a:sym typeface="Montserrat Light"/>
            </a:endParaRPr>
          </a:p>
          <a:p>
            <a:pPr indent="0" lvl="0" marL="0" rtl="0" algn="l">
              <a:spcBef>
                <a:spcPts val="0"/>
              </a:spcBef>
              <a:spcAft>
                <a:spcPts val="0"/>
              </a:spcAft>
              <a:buNone/>
            </a:pPr>
            <a:r>
              <a:t/>
            </a:r>
            <a:endParaRPr sz="1000">
              <a:latin typeface="Montserrat Light"/>
              <a:ea typeface="Montserrat Light"/>
              <a:cs typeface="Montserrat Light"/>
              <a:sym typeface="Montserrat Light"/>
            </a:endParaRPr>
          </a:p>
          <a:p>
            <a:pPr indent="0" lvl="0" marL="0" rtl="0" algn="l">
              <a:spcBef>
                <a:spcPts val="0"/>
              </a:spcBef>
              <a:spcAft>
                <a:spcPts val="0"/>
              </a:spcAft>
              <a:buNone/>
            </a:pPr>
            <a:r>
              <a:rPr b="1" lang="en" sz="1000">
                <a:latin typeface="Montserrat"/>
                <a:ea typeface="Montserrat"/>
                <a:cs typeface="Montserrat"/>
                <a:sym typeface="Montserrat"/>
              </a:rPr>
              <a:t>(4)</a:t>
            </a:r>
            <a:r>
              <a:rPr lang="en" sz="1000">
                <a:latin typeface="Montserrat Light"/>
                <a:ea typeface="Montserrat Light"/>
                <a:cs typeface="Montserrat Light"/>
                <a:sym typeface="Montserrat Light"/>
              </a:rPr>
              <a:t> Determine </a:t>
            </a:r>
            <a:r>
              <a:rPr i="1" lang="en" sz="1000" u="sng">
                <a:latin typeface="Montserrat Light"/>
                <a:ea typeface="Montserrat Light"/>
                <a:cs typeface="Montserrat Light"/>
                <a:sym typeface="Montserrat Light"/>
              </a:rPr>
              <a:t>top 3 selling products_ids</a:t>
            </a:r>
            <a:r>
              <a:rPr lang="en" sz="1000">
                <a:latin typeface="Montserrat Light"/>
                <a:ea typeface="Montserrat Light"/>
                <a:cs typeface="Montserrat Light"/>
                <a:sym typeface="Montserrat Light"/>
              </a:rPr>
              <a:t> in total volume delivered to customer</a:t>
            </a:r>
            <a:endParaRPr sz="1000">
              <a:latin typeface="Montserrat Light"/>
              <a:ea typeface="Montserrat Light"/>
              <a:cs typeface="Montserrat Light"/>
              <a:sym typeface="Montserrat Light"/>
            </a:endParaRPr>
          </a:p>
          <a:p>
            <a:pPr indent="0" lvl="0" marL="0" rtl="0" algn="l">
              <a:spcBef>
                <a:spcPts val="0"/>
              </a:spcBef>
              <a:spcAft>
                <a:spcPts val="0"/>
              </a:spcAft>
              <a:buNone/>
            </a:pPr>
            <a:r>
              <a:t/>
            </a:r>
            <a:endParaRPr sz="1000">
              <a:latin typeface="Montserrat Light"/>
              <a:ea typeface="Montserrat Light"/>
              <a:cs typeface="Montserrat Light"/>
              <a:sym typeface="Montserrat Light"/>
            </a:endParaRPr>
          </a:p>
          <a:p>
            <a:pPr indent="0" lvl="0" marL="0" rtl="0" algn="l">
              <a:spcBef>
                <a:spcPts val="0"/>
              </a:spcBef>
              <a:spcAft>
                <a:spcPts val="0"/>
              </a:spcAft>
              <a:buNone/>
            </a:pPr>
            <a:r>
              <a:rPr b="1" lang="en" sz="1000">
                <a:latin typeface="Montserrat"/>
                <a:ea typeface="Montserrat"/>
                <a:cs typeface="Montserrat"/>
                <a:sym typeface="Montserrat"/>
              </a:rPr>
              <a:t>(5)</a:t>
            </a:r>
            <a:r>
              <a:rPr lang="en" sz="1000">
                <a:latin typeface="Montserrat Light"/>
                <a:ea typeface="Montserrat Light"/>
                <a:cs typeface="Montserrat Light"/>
                <a:sym typeface="Montserrat Light"/>
              </a:rPr>
              <a:t> Calculate the </a:t>
            </a:r>
            <a:r>
              <a:rPr i="1" lang="en" sz="1000" u="sng">
                <a:latin typeface="Montserrat Light"/>
                <a:ea typeface="Montserrat Light"/>
                <a:cs typeface="Montserrat Light"/>
                <a:sym typeface="Montserrat Light"/>
              </a:rPr>
              <a:t>% of delivered orders that were created and delivered in different days</a:t>
            </a:r>
            <a:r>
              <a:rPr lang="en" sz="1000">
                <a:latin typeface="Montserrat Light"/>
                <a:ea typeface="Montserrat Light"/>
                <a:cs typeface="Montserrat Light"/>
                <a:sym typeface="Montserrat Light"/>
              </a:rPr>
              <a:t>, grouped by hour of creation</a:t>
            </a:r>
            <a:endParaRPr sz="1000">
              <a:latin typeface="Montserrat Light"/>
              <a:ea typeface="Montserrat Light"/>
              <a:cs typeface="Montserrat Light"/>
              <a:sym typeface="Montserrat Light"/>
            </a:endParaRPr>
          </a:p>
          <a:p>
            <a:pPr indent="0" lvl="0" marL="0" rtl="0" algn="l">
              <a:spcBef>
                <a:spcPts val="0"/>
              </a:spcBef>
              <a:spcAft>
                <a:spcPts val="0"/>
              </a:spcAft>
              <a:buNone/>
            </a:pPr>
            <a:r>
              <a:t/>
            </a:r>
            <a:endParaRPr sz="1000">
              <a:latin typeface="Montserrat Light"/>
              <a:ea typeface="Montserrat Light"/>
              <a:cs typeface="Montserrat Light"/>
              <a:sym typeface="Montserrat Light"/>
            </a:endParaRPr>
          </a:p>
          <a:p>
            <a:pPr indent="0" lvl="0" marL="0" rtl="0" algn="l">
              <a:spcBef>
                <a:spcPts val="0"/>
              </a:spcBef>
              <a:spcAft>
                <a:spcPts val="0"/>
              </a:spcAft>
              <a:buNone/>
            </a:pPr>
            <a:r>
              <a:rPr b="1" lang="en" sz="1000">
                <a:latin typeface="Montserrat"/>
                <a:ea typeface="Montserrat"/>
                <a:cs typeface="Montserrat"/>
                <a:sym typeface="Montserrat"/>
              </a:rPr>
              <a:t>(6)</a:t>
            </a:r>
            <a:r>
              <a:rPr lang="en" sz="1000">
                <a:latin typeface="Montserrat Light"/>
                <a:ea typeface="Montserrat Light"/>
                <a:cs typeface="Montserrat Light"/>
                <a:sym typeface="Montserrat Light"/>
              </a:rPr>
              <a:t> Calculate </a:t>
            </a:r>
            <a:r>
              <a:rPr i="1" lang="en" sz="1000" u="sng">
                <a:latin typeface="Montserrat Light"/>
                <a:ea typeface="Montserrat Light"/>
                <a:cs typeface="Montserrat Light"/>
                <a:sym typeface="Montserrat Light"/>
              </a:rPr>
              <a:t>how many products there are in each partition of the ABC Sales Curve(**)</a:t>
            </a:r>
            <a:r>
              <a:rPr lang="en" sz="1000">
                <a:latin typeface="Montserrat Light"/>
                <a:ea typeface="Montserrat Light"/>
                <a:cs typeface="Montserrat Light"/>
                <a:sym typeface="Montserrat Light"/>
              </a:rPr>
              <a:t> grouped by store</a:t>
            </a:r>
            <a:endParaRPr sz="1000">
              <a:latin typeface="Montserrat Light"/>
              <a:ea typeface="Montserrat Light"/>
              <a:cs typeface="Montserrat Light"/>
              <a:sym typeface="Montserrat Light"/>
            </a:endParaRPr>
          </a:p>
          <a:p>
            <a:pPr indent="0" lvl="0" marL="0" rtl="0" algn="l">
              <a:spcBef>
                <a:spcPts val="0"/>
              </a:spcBef>
              <a:spcAft>
                <a:spcPts val="0"/>
              </a:spcAft>
              <a:buNone/>
            </a:pPr>
            <a:r>
              <a:t/>
            </a:r>
            <a:endParaRPr sz="1000">
              <a:latin typeface="Montserrat Light"/>
              <a:ea typeface="Montserrat Light"/>
              <a:cs typeface="Montserrat Light"/>
              <a:sym typeface="Montserrat Light"/>
            </a:endParaRPr>
          </a:p>
          <a:p>
            <a:pPr indent="0" lvl="0" marL="0" rtl="0" algn="l">
              <a:spcBef>
                <a:spcPts val="0"/>
              </a:spcBef>
              <a:spcAft>
                <a:spcPts val="0"/>
              </a:spcAft>
              <a:buNone/>
            </a:pPr>
            <a:r>
              <a:rPr b="1" lang="en" sz="1000">
                <a:latin typeface="Montserrat"/>
                <a:ea typeface="Montserrat"/>
                <a:cs typeface="Montserrat"/>
                <a:sym typeface="Montserrat"/>
              </a:rPr>
              <a:t>(7) </a:t>
            </a:r>
            <a:r>
              <a:rPr lang="en" sz="1000">
                <a:latin typeface="Montserrat Light"/>
                <a:ea typeface="Montserrat Light"/>
                <a:cs typeface="Montserrat Light"/>
                <a:sym typeface="Montserrat Light"/>
              </a:rPr>
              <a:t>Calculate the </a:t>
            </a:r>
            <a:r>
              <a:rPr i="1" lang="en" sz="1000" u="sng">
                <a:latin typeface="Montserrat Light"/>
                <a:ea typeface="Montserrat Light"/>
                <a:cs typeface="Montserrat Light"/>
                <a:sym typeface="Montserrat Light"/>
              </a:rPr>
              <a:t>% of delivered orders in which the picker_id and driver_id are different</a:t>
            </a:r>
            <a:endParaRPr i="1" sz="1000" u="sng">
              <a:latin typeface="Montserrat Light"/>
              <a:ea typeface="Montserrat Light"/>
              <a:cs typeface="Montserrat Light"/>
              <a:sym typeface="Montserrat Light"/>
            </a:endParaRPr>
          </a:p>
          <a:p>
            <a:pPr indent="0" lvl="0" marL="0" rtl="0" algn="l">
              <a:spcBef>
                <a:spcPts val="0"/>
              </a:spcBef>
              <a:spcAft>
                <a:spcPts val="0"/>
              </a:spcAft>
              <a:buNone/>
            </a:pPr>
            <a:r>
              <a:t/>
            </a:r>
            <a:endParaRPr sz="1000">
              <a:latin typeface="Montserrat Light"/>
              <a:ea typeface="Montserrat Light"/>
              <a:cs typeface="Montserrat Light"/>
              <a:sym typeface="Montserrat Light"/>
            </a:endParaRPr>
          </a:p>
          <a:p>
            <a:pPr indent="0" lvl="0" marL="0" rtl="0" algn="l">
              <a:spcBef>
                <a:spcPts val="0"/>
              </a:spcBef>
              <a:spcAft>
                <a:spcPts val="0"/>
              </a:spcAft>
              <a:buNone/>
            </a:pPr>
            <a:r>
              <a:rPr lang="en" sz="800">
                <a:latin typeface="Montserrat Light"/>
                <a:ea typeface="Montserrat Light"/>
                <a:cs typeface="Montserrat Light"/>
                <a:sym typeface="Montserrat Light"/>
              </a:rPr>
              <a:t>(*) Found Rate: ratio between the amount of product ids the customer requested (regardless of how much of each product was requested) and the quantity of product ids the shopper found (again, regardless of the how much of each product was found)</a:t>
            </a:r>
            <a:endParaRPr sz="800">
              <a:latin typeface="Montserrat Light"/>
              <a:ea typeface="Montserrat Light"/>
              <a:cs typeface="Montserrat Light"/>
              <a:sym typeface="Montserrat Light"/>
            </a:endParaRPr>
          </a:p>
          <a:p>
            <a:pPr indent="0" lvl="0" marL="0" rtl="0" algn="l">
              <a:spcBef>
                <a:spcPts val="0"/>
              </a:spcBef>
              <a:spcAft>
                <a:spcPts val="0"/>
              </a:spcAft>
              <a:buNone/>
            </a:pPr>
            <a:r>
              <a:rPr lang="en" sz="800">
                <a:latin typeface="Montserrat Light"/>
                <a:ea typeface="Montserrat Light"/>
                <a:cs typeface="Montserrat Light"/>
                <a:sym typeface="Montserrat Light"/>
              </a:rPr>
              <a:t>(**) ABC Sales Curve: curve that classifies products in value sold, where A curve represents 80% of the total sales value, B curve 15% and C curve 5%</a:t>
            </a:r>
            <a:endParaRPr sz="800">
              <a:latin typeface="Montserrat Light"/>
              <a:ea typeface="Montserrat Light"/>
              <a:cs typeface="Montserrat Light"/>
              <a:sym typeface="Montserrat Light"/>
            </a:endParaRPr>
          </a:p>
          <a:p>
            <a:pPr indent="0" lvl="0" marL="0" rtl="0" algn="l">
              <a:spcBef>
                <a:spcPts val="0"/>
              </a:spcBef>
              <a:spcAft>
                <a:spcPts val="0"/>
              </a:spcAft>
              <a:buNone/>
            </a:pPr>
            <a:r>
              <a:t/>
            </a:r>
            <a:endParaRPr b="1" sz="800">
              <a:latin typeface="Montserrat"/>
              <a:ea typeface="Montserrat"/>
              <a:cs typeface="Montserrat"/>
              <a:sym typeface="Montserrat"/>
            </a:endParaRPr>
          </a:p>
          <a:p>
            <a:pPr indent="0" lvl="0" marL="0" rtl="0" algn="l">
              <a:spcBef>
                <a:spcPts val="0"/>
              </a:spcBef>
              <a:spcAft>
                <a:spcPts val="0"/>
              </a:spcAft>
              <a:buNone/>
            </a:pPr>
            <a:r>
              <a:t/>
            </a:r>
            <a:endParaRPr sz="800">
              <a:solidFill>
                <a:srgbClr val="FFFFFF"/>
              </a:solidFill>
              <a:latin typeface="Montserrat Light"/>
              <a:ea typeface="Montserrat Light"/>
              <a:cs typeface="Montserrat Light"/>
              <a:sym typeface="Montserrat Light"/>
            </a:endParaRPr>
          </a:p>
        </p:txBody>
      </p:sp>
      <p:pic>
        <p:nvPicPr>
          <p:cNvPr id="111" name="Google Shape;111;p17"/>
          <p:cNvPicPr preferRelativeResize="0"/>
          <p:nvPr/>
        </p:nvPicPr>
        <p:blipFill>
          <a:blip r:embed="rId3">
            <a:alphaModFix/>
          </a:blip>
          <a:stretch>
            <a:fillRect/>
          </a:stretch>
        </p:blipFill>
        <p:spPr>
          <a:xfrm rot="-5400000">
            <a:off x="6017112" y="2009212"/>
            <a:ext cx="5136101" cy="1117675"/>
          </a:xfrm>
          <a:prstGeom prst="rect">
            <a:avLst/>
          </a:prstGeom>
          <a:noFill/>
          <a:ln>
            <a:noFill/>
          </a:ln>
        </p:spPr>
      </p:pic>
      <p:sp>
        <p:nvSpPr>
          <p:cNvPr id="112" name="Google Shape;112;p17"/>
          <p:cNvSpPr/>
          <p:nvPr/>
        </p:nvSpPr>
        <p:spPr>
          <a:xfrm>
            <a:off x="-7400" y="-37000"/>
            <a:ext cx="333900" cy="5232300"/>
          </a:xfrm>
          <a:prstGeom prst="rect">
            <a:avLst/>
          </a:prstGeom>
          <a:solidFill>
            <a:srgbClr val="F941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39" name="Shape 339"/>
        <p:cNvGrpSpPr/>
        <p:nvPr/>
      </p:nvGrpSpPr>
      <p:grpSpPr>
        <a:xfrm>
          <a:off x="0" y="0"/>
          <a:ext cx="0" cy="0"/>
          <a:chOff x="0" y="0"/>
          <a:chExt cx="0" cy="0"/>
        </a:xfrm>
      </p:grpSpPr>
      <p:sp>
        <p:nvSpPr>
          <p:cNvPr id="340" name="Google Shape;340;p44"/>
          <p:cNvSpPr txBox="1"/>
          <p:nvPr/>
        </p:nvSpPr>
        <p:spPr>
          <a:xfrm>
            <a:off x="476700" y="196100"/>
            <a:ext cx="8158500" cy="373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None/>
            </a:pPr>
            <a:r>
              <a:rPr lang="en" sz="1200">
                <a:latin typeface="Montserrat Light"/>
                <a:ea typeface="Montserrat Light"/>
                <a:cs typeface="Montserrat Light"/>
                <a:sym typeface="Montserrat Light"/>
              </a:rPr>
              <a:t>(6) Calculate how many products there are in each partition of the ABC Sales Curve grouped by store</a:t>
            </a:r>
            <a:endParaRPr sz="1200">
              <a:solidFill>
                <a:srgbClr val="F9413F"/>
              </a:solidFill>
              <a:latin typeface="Montserrat Light"/>
              <a:ea typeface="Montserrat Light"/>
              <a:cs typeface="Montserrat Light"/>
              <a:sym typeface="Montserrat Light"/>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sz="800">
              <a:solidFill>
                <a:srgbClr val="FFFFFF"/>
              </a:solidFill>
              <a:latin typeface="Montserrat Light"/>
              <a:ea typeface="Montserrat Light"/>
              <a:cs typeface="Montserrat Light"/>
              <a:sym typeface="Montserrat Light"/>
            </a:endParaRPr>
          </a:p>
        </p:txBody>
      </p:sp>
      <p:sp>
        <p:nvSpPr>
          <p:cNvPr id="341" name="Google Shape;341;p44"/>
          <p:cNvSpPr/>
          <p:nvPr/>
        </p:nvSpPr>
        <p:spPr>
          <a:xfrm>
            <a:off x="-7400" y="-37000"/>
            <a:ext cx="333900" cy="5232300"/>
          </a:xfrm>
          <a:prstGeom prst="rect">
            <a:avLst/>
          </a:prstGeom>
          <a:solidFill>
            <a:srgbClr val="F941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4"/>
          <p:cNvSpPr txBox="1"/>
          <p:nvPr/>
        </p:nvSpPr>
        <p:spPr>
          <a:xfrm>
            <a:off x="2318700" y="569900"/>
            <a:ext cx="4506600" cy="373800"/>
          </a:xfrm>
          <a:prstGeom prst="rect">
            <a:avLst/>
          </a:prstGeom>
          <a:noFill/>
          <a:ln>
            <a:noFill/>
          </a:ln>
        </p:spPr>
        <p:txBody>
          <a:bodyPr anchorCtr="0" anchor="t" bIns="19050" lIns="19050" spcFirstLastPara="1" rIns="19050" wrap="square" tIns="19050">
            <a:noAutofit/>
          </a:bodyPr>
          <a:lstStyle/>
          <a:p>
            <a:pPr indent="0" lvl="0" marL="0" rtl="0" algn="ctr">
              <a:spcBef>
                <a:spcPts val="0"/>
              </a:spcBef>
              <a:spcAft>
                <a:spcPts val="0"/>
              </a:spcAft>
              <a:buNone/>
            </a:pPr>
            <a:r>
              <a:rPr lang="en" sz="1200">
                <a:latin typeface="Montserrat Light"/>
                <a:ea typeface="Montserrat Light"/>
                <a:cs typeface="Montserrat Light"/>
                <a:sym typeface="Montserrat Light"/>
              </a:rPr>
              <a:t>On dashboard</a:t>
            </a:r>
            <a:endParaRPr sz="1200">
              <a:solidFill>
                <a:srgbClr val="F9413F"/>
              </a:solidFill>
              <a:latin typeface="Montserrat Light"/>
              <a:ea typeface="Montserrat Light"/>
              <a:cs typeface="Montserrat Light"/>
              <a:sym typeface="Montserrat Light"/>
            </a:endParaRPr>
          </a:p>
          <a:p>
            <a:pPr indent="0" lvl="0" marL="0" rtl="0" algn="ctr">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ctr">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ctr">
              <a:spcBef>
                <a:spcPts val="0"/>
              </a:spcBef>
              <a:spcAft>
                <a:spcPts val="0"/>
              </a:spcAft>
              <a:buNone/>
            </a:pPr>
            <a:r>
              <a:t/>
            </a:r>
            <a:endParaRPr sz="800">
              <a:solidFill>
                <a:srgbClr val="FFFFFF"/>
              </a:solidFill>
              <a:latin typeface="Montserrat Light"/>
              <a:ea typeface="Montserrat Light"/>
              <a:cs typeface="Montserrat Light"/>
              <a:sym typeface="Montserrat Light"/>
            </a:endParaRPr>
          </a:p>
        </p:txBody>
      </p:sp>
      <p:pic>
        <p:nvPicPr>
          <p:cNvPr id="343" name="Google Shape;343;p44"/>
          <p:cNvPicPr preferRelativeResize="0"/>
          <p:nvPr/>
        </p:nvPicPr>
        <p:blipFill>
          <a:blip r:embed="rId3">
            <a:alphaModFix/>
          </a:blip>
          <a:stretch>
            <a:fillRect/>
          </a:stretch>
        </p:blipFill>
        <p:spPr>
          <a:xfrm>
            <a:off x="2312850" y="850825"/>
            <a:ext cx="4486206" cy="3895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47" name="Shape 347"/>
        <p:cNvGrpSpPr/>
        <p:nvPr/>
      </p:nvGrpSpPr>
      <p:grpSpPr>
        <a:xfrm>
          <a:off x="0" y="0"/>
          <a:ext cx="0" cy="0"/>
          <a:chOff x="0" y="0"/>
          <a:chExt cx="0" cy="0"/>
        </a:xfrm>
      </p:grpSpPr>
      <p:sp>
        <p:nvSpPr>
          <p:cNvPr id="348" name="Google Shape;348;p45"/>
          <p:cNvSpPr txBox="1"/>
          <p:nvPr/>
        </p:nvSpPr>
        <p:spPr>
          <a:xfrm>
            <a:off x="476700" y="196100"/>
            <a:ext cx="8386800" cy="373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None/>
            </a:pPr>
            <a:r>
              <a:rPr lang="en" sz="1200">
                <a:latin typeface="Montserrat Light"/>
                <a:ea typeface="Montserrat Light"/>
                <a:cs typeface="Montserrat Light"/>
                <a:sym typeface="Montserrat Light"/>
              </a:rPr>
              <a:t>(7) Calculate the % of delivered orders in which the picker_id and driver_id are different</a:t>
            </a:r>
            <a:endParaRPr sz="1200">
              <a:solidFill>
                <a:srgbClr val="F9413F"/>
              </a:solidFill>
              <a:latin typeface="Montserrat Light"/>
              <a:ea typeface="Montserrat Light"/>
              <a:cs typeface="Montserrat Light"/>
              <a:sym typeface="Montserrat Light"/>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ctr">
              <a:spcBef>
                <a:spcPts val="0"/>
              </a:spcBef>
              <a:spcAft>
                <a:spcPts val="0"/>
              </a:spcAft>
              <a:buNone/>
            </a:pPr>
            <a:r>
              <a:t/>
            </a:r>
            <a:endParaRPr sz="1200">
              <a:solidFill>
                <a:srgbClr val="F9413F"/>
              </a:solidFill>
              <a:latin typeface="Montserrat Light"/>
              <a:ea typeface="Montserrat Light"/>
              <a:cs typeface="Montserrat Light"/>
              <a:sym typeface="Montserrat Light"/>
            </a:endParaRPr>
          </a:p>
          <a:p>
            <a:pPr indent="0" lvl="0" marL="0" rtl="0" algn="ctr">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ctr">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ctr">
              <a:spcBef>
                <a:spcPts val="0"/>
              </a:spcBef>
              <a:spcAft>
                <a:spcPts val="0"/>
              </a:spcAft>
              <a:buNone/>
            </a:pPr>
            <a:r>
              <a:t/>
            </a:r>
            <a:endParaRPr sz="800">
              <a:solidFill>
                <a:srgbClr val="FFFFFF"/>
              </a:solidFill>
              <a:latin typeface="Montserrat Light"/>
              <a:ea typeface="Montserrat Light"/>
              <a:cs typeface="Montserrat Light"/>
              <a:sym typeface="Montserrat Light"/>
            </a:endParaRPr>
          </a:p>
          <a:p>
            <a:pPr indent="0" lvl="0" marL="0" rtl="0" algn="l">
              <a:spcBef>
                <a:spcPts val="0"/>
              </a:spcBef>
              <a:spcAft>
                <a:spcPts val="0"/>
              </a:spcAft>
              <a:buNone/>
            </a:pPr>
            <a:r>
              <a:t/>
            </a:r>
            <a:endParaRPr sz="800">
              <a:solidFill>
                <a:srgbClr val="FFFFFF"/>
              </a:solidFill>
              <a:latin typeface="Montserrat Light"/>
              <a:ea typeface="Montserrat Light"/>
              <a:cs typeface="Montserrat Light"/>
              <a:sym typeface="Montserrat Light"/>
            </a:endParaRPr>
          </a:p>
        </p:txBody>
      </p:sp>
      <p:sp>
        <p:nvSpPr>
          <p:cNvPr id="349" name="Google Shape;349;p45"/>
          <p:cNvSpPr/>
          <p:nvPr/>
        </p:nvSpPr>
        <p:spPr>
          <a:xfrm>
            <a:off x="-7400" y="-37000"/>
            <a:ext cx="333900" cy="5232300"/>
          </a:xfrm>
          <a:prstGeom prst="rect">
            <a:avLst/>
          </a:prstGeom>
          <a:solidFill>
            <a:srgbClr val="F941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5"/>
          <p:cNvSpPr txBox="1"/>
          <p:nvPr/>
        </p:nvSpPr>
        <p:spPr>
          <a:xfrm>
            <a:off x="2369800" y="872225"/>
            <a:ext cx="4506600" cy="373800"/>
          </a:xfrm>
          <a:prstGeom prst="rect">
            <a:avLst/>
          </a:prstGeom>
          <a:noFill/>
          <a:ln>
            <a:noFill/>
          </a:ln>
        </p:spPr>
        <p:txBody>
          <a:bodyPr anchorCtr="0" anchor="t" bIns="19050" lIns="19050" spcFirstLastPara="1" rIns="19050" wrap="square" tIns="19050">
            <a:noAutofit/>
          </a:bodyPr>
          <a:lstStyle/>
          <a:p>
            <a:pPr indent="0" lvl="0" marL="0" rtl="0" algn="ctr">
              <a:spcBef>
                <a:spcPts val="0"/>
              </a:spcBef>
              <a:spcAft>
                <a:spcPts val="0"/>
              </a:spcAft>
              <a:buNone/>
            </a:pPr>
            <a:r>
              <a:rPr lang="en" sz="1200">
                <a:latin typeface="Montserrat Light"/>
                <a:ea typeface="Montserrat Light"/>
                <a:cs typeface="Montserrat Light"/>
                <a:sym typeface="Montserrat Light"/>
              </a:rPr>
              <a:t>On dashboard</a:t>
            </a:r>
            <a:endParaRPr sz="1200">
              <a:solidFill>
                <a:srgbClr val="F9413F"/>
              </a:solidFill>
              <a:latin typeface="Montserrat Light"/>
              <a:ea typeface="Montserrat Light"/>
              <a:cs typeface="Montserrat Light"/>
              <a:sym typeface="Montserrat Light"/>
            </a:endParaRPr>
          </a:p>
          <a:p>
            <a:pPr indent="0" lvl="0" marL="0" rtl="0" algn="ctr">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ctr">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ctr">
              <a:spcBef>
                <a:spcPts val="0"/>
              </a:spcBef>
              <a:spcAft>
                <a:spcPts val="0"/>
              </a:spcAft>
              <a:buNone/>
            </a:pPr>
            <a:r>
              <a:t/>
            </a:r>
            <a:endParaRPr sz="800">
              <a:solidFill>
                <a:srgbClr val="FFFFFF"/>
              </a:solidFill>
              <a:latin typeface="Montserrat Light"/>
              <a:ea typeface="Montserrat Light"/>
              <a:cs typeface="Montserrat Light"/>
              <a:sym typeface="Montserrat Light"/>
            </a:endParaRPr>
          </a:p>
        </p:txBody>
      </p:sp>
      <p:pic>
        <p:nvPicPr>
          <p:cNvPr id="351" name="Google Shape;351;p45"/>
          <p:cNvPicPr preferRelativeResize="0"/>
          <p:nvPr/>
        </p:nvPicPr>
        <p:blipFill>
          <a:blip r:embed="rId3">
            <a:alphaModFix/>
          </a:blip>
          <a:stretch>
            <a:fillRect/>
          </a:stretch>
        </p:blipFill>
        <p:spPr>
          <a:xfrm>
            <a:off x="2688738" y="1246025"/>
            <a:ext cx="3766515" cy="359267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55" name="Shape 355"/>
        <p:cNvGrpSpPr/>
        <p:nvPr/>
      </p:nvGrpSpPr>
      <p:grpSpPr>
        <a:xfrm>
          <a:off x="0" y="0"/>
          <a:ext cx="0" cy="0"/>
          <a:chOff x="0" y="0"/>
          <a:chExt cx="0" cy="0"/>
        </a:xfrm>
      </p:grpSpPr>
      <p:sp>
        <p:nvSpPr>
          <p:cNvPr id="356" name="Google Shape;356;p46"/>
          <p:cNvSpPr txBox="1"/>
          <p:nvPr>
            <p:ph type="title"/>
          </p:nvPr>
        </p:nvSpPr>
        <p:spPr>
          <a:xfrm>
            <a:off x="529650" y="2484450"/>
            <a:ext cx="8084700" cy="1893600"/>
          </a:xfrm>
          <a:prstGeom prst="rect">
            <a:avLst/>
          </a:prstGeom>
          <a:noFill/>
          <a:ln>
            <a:noFill/>
          </a:ln>
        </p:spPr>
        <p:txBody>
          <a:bodyPr anchorCtr="0" anchor="t" bIns="19050" lIns="19050" spcFirstLastPara="1" rIns="19050" wrap="square" tIns="19050">
            <a:noAutofit/>
          </a:bodyPr>
          <a:lstStyle/>
          <a:p>
            <a:pPr indent="0" lvl="0" marL="0" marR="0" rtl="0" algn="l">
              <a:lnSpc>
                <a:spcPct val="115000"/>
              </a:lnSpc>
              <a:spcBef>
                <a:spcPts val="0"/>
              </a:spcBef>
              <a:spcAft>
                <a:spcPts val="0"/>
              </a:spcAft>
              <a:buClr>
                <a:srgbClr val="FF614B"/>
              </a:buClr>
              <a:buSzPts val="5300"/>
              <a:buFont typeface="Play"/>
              <a:buNone/>
            </a:pPr>
            <a:r>
              <a:rPr lang="en" sz="5700">
                <a:solidFill>
                  <a:srgbClr val="F9413F"/>
                </a:solidFill>
                <a:latin typeface="Helvetica Neue"/>
                <a:ea typeface="Helvetica Neue"/>
                <a:cs typeface="Helvetica Neue"/>
                <a:sym typeface="Helvetica Neue"/>
              </a:rPr>
              <a:t>Google Sheets</a:t>
            </a:r>
            <a:endParaRPr sz="5700">
              <a:solidFill>
                <a:srgbClr val="F9413F"/>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FF614B"/>
              </a:buClr>
              <a:buSzPts val="5300"/>
              <a:buFont typeface="Play"/>
              <a:buNone/>
            </a:pPr>
            <a:r>
              <a:rPr lang="en" sz="4000">
                <a:solidFill>
                  <a:srgbClr val="F9413F"/>
                </a:solidFill>
                <a:latin typeface="Helvetica Neue"/>
                <a:ea typeface="Helvetica Neue"/>
                <a:cs typeface="Helvetica Neue"/>
                <a:sym typeface="Helvetica Neue"/>
              </a:rPr>
              <a:t>Q6 - ABC classification</a:t>
            </a:r>
            <a:endParaRPr b="1" sz="5000">
              <a:solidFill>
                <a:srgbClr val="F9413F"/>
              </a:solidFill>
              <a:latin typeface="Helvetica Neue"/>
              <a:ea typeface="Helvetica Neue"/>
              <a:cs typeface="Helvetica Neue"/>
              <a:sym typeface="Helvetica Neue"/>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60" name="Shape 360"/>
        <p:cNvGrpSpPr/>
        <p:nvPr/>
      </p:nvGrpSpPr>
      <p:grpSpPr>
        <a:xfrm>
          <a:off x="0" y="0"/>
          <a:ext cx="0" cy="0"/>
          <a:chOff x="0" y="0"/>
          <a:chExt cx="0" cy="0"/>
        </a:xfrm>
      </p:grpSpPr>
      <p:sp>
        <p:nvSpPr>
          <p:cNvPr id="361" name="Google Shape;361;p47"/>
          <p:cNvSpPr txBox="1"/>
          <p:nvPr/>
        </p:nvSpPr>
        <p:spPr>
          <a:xfrm>
            <a:off x="476700" y="196100"/>
            <a:ext cx="8172000" cy="373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None/>
            </a:pPr>
            <a:r>
              <a:rPr lang="en" sz="1200">
                <a:latin typeface="Montserrat Light"/>
                <a:ea typeface="Montserrat Light"/>
                <a:cs typeface="Montserrat Light"/>
                <a:sym typeface="Montserrat Light"/>
              </a:rPr>
              <a:t>(6) Calculate how many products there are in each partition of the ABC Sales Curve grouped by store</a:t>
            </a:r>
            <a:endParaRPr sz="1200">
              <a:solidFill>
                <a:srgbClr val="F9413F"/>
              </a:solidFill>
              <a:latin typeface="Montserrat Light"/>
              <a:ea typeface="Montserrat Light"/>
              <a:cs typeface="Montserrat Light"/>
              <a:sym typeface="Montserrat Light"/>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b="1" sz="1200">
              <a:solidFill>
                <a:srgbClr val="F9413F"/>
              </a:solidFill>
              <a:latin typeface="Montserrat"/>
              <a:ea typeface="Montserrat"/>
              <a:cs typeface="Montserrat"/>
              <a:sym typeface="Montserrat"/>
            </a:endParaRPr>
          </a:p>
          <a:p>
            <a:pPr indent="0" lvl="0" marL="0" rtl="0" algn="l">
              <a:spcBef>
                <a:spcPts val="0"/>
              </a:spcBef>
              <a:spcAft>
                <a:spcPts val="0"/>
              </a:spcAft>
              <a:buNone/>
            </a:pPr>
            <a:r>
              <a:t/>
            </a:r>
            <a:endParaRPr sz="800">
              <a:solidFill>
                <a:srgbClr val="FFFFFF"/>
              </a:solidFill>
              <a:latin typeface="Montserrat Light"/>
              <a:ea typeface="Montserrat Light"/>
              <a:cs typeface="Montserrat Light"/>
              <a:sym typeface="Montserrat Light"/>
            </a:endParaRPr>
          </a:p>
        </p:txBody>
      </p:sp>
      <p:sp>
        <p:nvSpPr>
          <p:cNvPr id="362" name="Google Shape;362;p47"/>
          <p:cNvSpPr/>
          <p:nvPr/>
        </p:nvSpPr>
        <p:spPr>
          <a:xfrm>
            <a:off x="-7400" y="-37000"/>
            <a:ext cx="333900" cy="5232300"/>
          </a:xfrm>
          <a:prstGeom prst="rect">
            <a:avLst/>
          </a:prstGeom>
          <a:solidFill>
            <a:srgbClr val="F941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7"/>
          <p:cNvSpPr txBox="1"/>
          <p:nvPr/>
        </p:nvSpPr>
        <p:spPr>
          <a:xfrm>
            <a:off x="1134750" y="2055800"/>
            <a:ext cx="6855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Data modelling: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https://docs.google.com/spreadsheets/d/1Eo0yo_YeiuQkxnZJo-Xz80ulc88GWF6-RkvOGj49cRo/edit#gid=830354728</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67" name="Shape 367"/>
        <p:cNvGrpSpPr/>
        <p:nvPr/>
      </p:nvGrpSpPr>
      <p:grpSpPr>
        <a:xfrm>
          <a:off x="0" y="0"/>
          <a:ext cx="0" cy="0"/>
          <a:chOff x="0" y="0"/>
          <a:chExt cx="0" cy="0"/>
        </a:xfrm>
      </p:grpSpPr>
      <p:sp>
        <p:nvSpPr>
          <p:cNvPr id="368" name="Google Shape;368;p48"/>
          <p:cNvSpPr txBox="1"/>
          <p:nvPr>
            <p:ph type="title"/>
          </p:nvPr>
        </p:nvSpPr>
        <p:spPr>
          <a:xfrm>
            <a:off x="789425" y="2031375"/>
            <a:ext cx="7473900" cy="825300"/>
          </a:xfrm>
          <a:prstGeom prst="rect">
            <a:avLst/>
          </a:prstGeom>
          <a:noFill/>
          <a:ln>
            <a:noFill/>
          </a:ln>
        </p:spPr>
        <p:txBody>
          <a:bodyPr anchorCtr="0" anchor="t" bIns="19050" lIns="19050" spcFirstLastPara="1" rIns="19050" wrap="square" tIns="19050">
            <a:noAutofit/>
          </a:bodyPr>
          <a:lstStyle/>
          <a:p>
            <a:pPr indent="0" lvl="0" marL="0" marR="0" rtl="0" algn="l">
              <a:lnSpc>
                <a:spcPct val="115000"/>
              </a:lnSpc>
              <a:spcBef>
                <a:spcPts val="0"/>
              </a:spcBef>
              <a:spcAft>
                <a:spcPts val="0"/>
              </a:spcAft>
              <a:buClr>
                <a:srgbClr val="FF614B"/>
              </a:buClr>
              <a:buSzPts val="5300"/>
              <a:buFont typeface="Play"/>
              <a:buNone/>
            </a:pPr>
            <a:r>
              <a:rPr lang="en" sz="6000">
                <a:solidFill>
                  <a:srgbClr val="F9413F"/>
                </a:solidFill>
                <a:latin typeface="Helvetica Neue"/>
                <a:ea typeface="Helvetica Neue"/>
                <a:cs typeface="Helvetica Neue"/>
                <a:sym typeface="Helvetica Neue"/>
              </a:rPr>
              <a:t>Thank you</a:t>
            </a:r>
            <a:endParaRPr b="1" sz="6000">
              <a:solidFill>
                <a:srgbClr val="F9413F"/>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FF614B"/>
              </a:buClr>
              <a:buSzPts val="5300"/>
              <a:buFont typeface="Play"/>
              <a:buNone/>
            </a:pPr>
            <a:r>
              <a:t/>
            </a:r>
            <a:endParaRPr sz="2000">
              <a:solidFill>
                <a:srgbClr val="F4F6F8"/>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6" name="Shape 116"/>
        <p:cNvGrpSpPr/>
        <p:nvPr/>
      </p:nvGrpSpPr>
      <p:grpSpPr>
        <a:xfrm>
          <a:off x="0" y="0"/>
          <a:ext cx="0" cy="0"/>
          <a:chOff x="0" y="0"/>
          <a:chExt cx="0" cy="0"/>
        </a:xfrm>
      </p:grpSpPr>
      <p:sp>
        <p:nvSpPr>
          <p:cNvPr id="117" name="Google Shape;117;p18"/>
          <p:cNvSpPr txBox="1"/>
          <p:nvPr/>
        </p:nvSpPr>
        <p:spPr>
          <a:xfrm>
            <a:off x="476688" y="196100"/>
            <a:ext cx="7395600" cy="47661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None/>
            </a:pPr>
            <a:r>
              <a:rPr lang="en" sz="1200">
                <a:latin typeface="Montserrat Light"/>
                <a:ea typeface="Montserrat Light"/>
                <a:cs typeface="Montserrat Light"/>
                <a:sym typeface="Montserrat Light"/>
              </a:rPr>
              <a:t>Observations:</a:t>
            </a:r>
            <a:endParaRPr sz="1200">
              <a:latin typeface="Montserrat Light"/>
              <a:ea typeface="Montserrat Light"/>
              <a:cs typeface="Montserrat Light"/>
              <a:sym typeface="Montserrat Light"/>
            </a:endParaRPr>
          </a:p>
          <a:p>
            <a:pPr indent="0" lvl="0" marL="0" rtl="0" algn="l">
              <a:spcBef>
                <a:spcPts val="0"/>
              </a:spcBef>
              <a:spcAft>
                <a:spcPts val="0"/>
              </a:spcAft>
              <a:buNone/>
            </a:pPr>
            <a:r>
              <a:t/>
            </a:r>
            <a:endParaRPr sz="1200">
              <a:latin typeface="Montserrat Light"/>
              <a:ea typeface="Montserrat Light"/>
              <a:cs typeface="Montserrat Light"/>
              <a:sym typeface="Montserrat Light"/>
            </a:endParaRPr>
          </a:p>
          <a:p>
            <a:pPr indent="0" lvl="0" marL="0" rtl="0" algn="l">
              <a:spcBef>
                <a:spcPts val="0"/>
              </a:spcBef>
              <a:spcAft>
                <a:spcPts val="0"/>
              </a:spcAft>
              <a:buNone/>
            </a:pPr>
            <a:r>
              <a:rPr lang="en" sz="1200">
                <a:latin typeface="Montserrat Light"/>
                <a:ea typeface="Montserrat Light"/>
                <a:cs typeface="Montserrat Light"/>
                <a:sym typeface="Montserrat Light"/>
              </a:rPr>
              <a:t>I choose to use WAMP as the web development environment in order to create a MySQL database alongside dBeaver as the SQL client and Microsoft Power BI as the data visualization tool.</a:t>
            </a:r>
            <a:endParaRPr sz="1200">
              <a:latin typeface="Montserrat Light"/>
              <a:ea typeface="Montserrat Light"/>
              <a:cs typeface="Montserrat Light"/>
              <a:sym typeface="Montserrat Light"/>
            </a:endParaRPr>
          </a:p>
          <a:p>
            <a:pPr indent="0" lvl="0" marL="0" rtl="0" algn="l">
              <a:spcBef>
                <a:spcPts val="0"/>
              </a:spcBef>
              <a:spcAft>
                <a:spcPts val="0"/>
              </a:spcAft>
              <a:buNone/>
            </a:pPr>
            <a:r>
              <a:t/>
            </a:r>
            <a:endParaRPr sz="1200">
              <a:latin typeface="Montserrat Light"/>
              <a:ea typeface="Montserrat Light"/>
              <a:cs typeface="Montserrat Light"/>
              <a:sym typeface="Montserrat Light"/>
            </a:endParaRPr>
          </a:p>
          <a:p>
            <a:pPr indent="0" lvl="0" marL="0" rtl="0" algn="l">
              <a:spcBef>
                <a:spcPts val="0"/>
              </a:spcBef>
              <a:spcAft>
                <a:spcPts val="0"/>
              </a:spcAft>
              <a:buNone/>
            </a:pPr>
            <a:r>
              <a:rPr lang="en" sz="1200">
                <a:latin typeface="Montserrat Light"/>
                <a:ea typeface="Montserrat Light"/>
                <a:cs typeface="Montserrat Light"/>
                <a:sym typeface="Montserrat Light"/>
              </a:rPr>
              <a:t>Some data modelling has been made on MySQL and Google Sheets. The others have been done on power query.</a:t>
            </a:r>
            <a:endParaRPr sz="1200">
              <a:latin typeface="Montserrat Light"/>
              <a:ea typeface="Montserrat Light"/>
              <a:cs typeface="Montserrat Light"/>
              <a:sym typeface="Montserrat Light"/>
            </a:endParaRPr>
          </a:p>
          <a:p>
            <a:pPr indent="0" lvl="0" marL="0" rtl="0" algn="l">
              <a:spcBef>
                <a:spcPts val="0"/>
              </a:spcBef>
              <a:spcAft>
                <a:spcPts val="0"/>
              </a:spcAft>
              <a:buNone/>
            </a:pPr>
            <a:r>
              <a:t/>
            </a:r>
            <a:endParaRPr sz="1200">
              <a:latin typeface="Montserrat Light"/>
              <a:ea typeface="Montserrat Light"/>
              <a:cs typeface="Montserrat Light"/>
              <a:sym typeface="Montserrat Light"/>
            </a:endParaRPr>
          </a:p>
          <a:p>
            <a:pPr indent="0" lvl="0" marL="0" rtl="0" algn="l">
              <a:spcBef>
                <a:spcPts val="0"/>
              </a:spcBef>
              <a:spcAft>
                <a:spcPts val="0"/>
              </a:spcAft>
              <a:buNone/>
            </a:pPr>
            <a:r>
              <a:t/>
            </a:r>
            <a:endParaRPr sz="800">
              <a:solidFill>
                <a:srgbClr val="FFFFFF"/>
              </a:solidFill>
              <a:latin typeface="Montserrat Light"/>
              <a:ea typeface="Montserrat Light"/>
              <a:cs typeface="Montserrat Light"/>
              <a:sym typeface="Montserrat Light"/>
            </a:endParaRPr>
          </a:p>
        </p:txBody>
      </p:sp>
      <p:sp>
        <p:nvSpPr>
          <p:cNvPr id="118" name="Google Shape;118;p18"/>
          <p:cNvSpPr/>
          <p:nvPr/>
        </p:nvSpPr>
        <p:spPr>
          <a:xfrm>
            <a:off x="-7400" y="-37000"/>
            <a:ext cx="333900" cy="5232300"/>
          </a:xfrm>
          <a:prstGeom prst="rect">
            <a:avLst/>
          </a:prstGeom>
          <a:solidFill>
            <a:srgbClr val="F941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9" name="Google Shape;119;p18"/>
          <p:cNvPicPr preferRelativeResize="0"/>
          <p:nvPr/>
        </p:nvPicPr>
        <p:blipFill>
          <a:blip r:embed="rId3">
            <a:alphaModFix/>
          </a:blip>
          <a:stretch>
            <a:fillRect/>
          </a:stretch>
        </p:blipFill>
        <p:spPr>
          <a:xfrm rot="-5400000">
            <a:off x="6017112" y="2009212"/>
            <a:ext cx="5136101" cy="1117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23" name="Shape 123"/>
        <p:cNvGrpSpPr/>
        <p:nvPr/>
      </p:nvGrpSpPr>
      <p:grpSpPr>
        <a:xfrm>
          <a:off x="0" y="0"/>
          <a:ext cx="0" cy="0"/>
          <a:chOff x="0" y="0"/>
          <a:chExt cx="0" cy="0"/>
        </a:xfrm>
      </p:grpSpPr>
      <p:sp>
        <p:nvSpPr>
          <p:cNvPr id="124" name="Google Shape;124;p19"/>
          <p:cNvSpPr txBox="1"/>
          <p:nvPr>
            <p:ph type="title"/>
          </p:nvPr>
        </p:nvSpPr>
        <p:spPr>
          <a:xfrm>
            <a:off x="789425" y="2031375"/>
            <a:ext cx="7473900" cy="825300"/>
          </a:xfrm>
          <a:prstGeom prst="rect">
            <a:avLst/>
          </a:prstGeom>
          <a:noFill/>
          <a:ln>
            <a:noFill/>
          </a:ln>
        </p:spPr>
        <p:txBody>
          <a:bodyPr anchorCtr="0" anchor="t" bIns="19050" lIns="19050" spcFirstLastPara="1" rIns="19050" wrap="square" tIns="19050">
            <a:noAutofit/>
          </a:bodyPr>
          <a:lstStyle/>
          <a:p>
            <a:pPr indent="0" lvl="0" marL="0" marR="0" rtl="0" algn="l">
              <a:lnSpc>
                <a:spcPct val="115000"/>
              </a:lnSpc>
              <a:spcBef>
                <a:spcPts val="0"/>
              </a:spcBef>
              <a:spcAft>
                <a:spcPts val="0"/>
              </a:spcAft>
              <a:buClr>
                <a:srgbClr val="FF614B"/>
              </a:buClr>
              <a:buSzPts val="5300"/>
              <a:buFont typeface="Play"/>
              <a:buNone/>
            </a:pPr>
            <a:r>
              <a:rPr lang="en" sz="6000">
                <a:solidFill>
                  <a:srgbClr val="F9413F"/>
                </a:solidFill>
                <a:latin typeface="Helvetica Neue"/>
                <a:ea typeface="Helvetica Neue"/>
                <a:cs typeface="Helvetica Neue"/>
                <a:sym typeface="Helvetica Neue"/>
              </a:rPr>
              <a:t>Insights &amp; </a:t>
            </a:r>
            <a:r>
              <a:rPr lang="en" sz="6000">
                <a:solidFill>
                  <a:srgbClr val="F9413F"/>
                </a:solidFill>
                <a:latin typeface="Helvetica Neue"/>
                <a:ea typeface="Helvetica Neue"/>
                <a:cs typeface="Helvetica Neue"/>
                <a:sym typeface="Helvetica Neue"/>
              </a:rPr>
              <a:t>Results</a:t>
            </a:r>
            <a:endParaRPr b="1" sz="6000">
              <a:solidFill>
                <a:srgbClr val="F9413F"/>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8" name="Shape 128"/>
        <p:cNvGrpSpPr/>
        <p:nvPr/>
      </p:nvGrpSpPr>
      <p:grpSpPr>
        <a:xfrm>
          <a:off x="0" y="0"/>
          <a:ext cx="0" cy="0"/>
          <a:chOff x="0" y="0"/>
          <a:chExt cx="0" cy="0"/>
        </a:xfrm>
      </p:grpSpPr>
      <p:sp>
        <p:nvSpPr>
          <p:cNvPr id="129" name="Google Shape;129;p20"/>
          <p:cNvSpPr txBox="1"/>
          <p:nvPr/>
        </p:nvSpPr>
        <p:spPr>
          <a:xfrm>
            <a:off x="392206" y="3053700"/>
            <a:ext cx="2503200" cy="69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3300">
                <a:solidFill>
                  <a:srgbClr val="FF2828"/>
                </a:solidFill>
                <a:latin typeface="Work Sans"/>
                <a:ea typeface="Work Sans"/>
                <a:cs typeface="Work Sans"/>
                <a:sym typeface="Work Sans"/>
              </a:rPr>
              <a:t>4,53%</a:t>
            </a:r>
            <a:endParaRPr sz="3300">
              <a:solidFill>
                <a:srgbClr val="FF2828"/>
              </a:solidFill>
              <a:latin typeface="Work Sans"/>
              <a:ea typeface="Work Sans"/>
              <a:cs typeface="Work Sans"/>
              <a:sym typeface="Work Sans"/>
            </a:endParaRPr>
          </a:p>
        </p:txBody>
      </p:sp>
      <p:sp>
        <p:nvSpPr>
          <p:cNvPr id="130" name="Google Shape;130;p20"/>
          <p:cNvSpPr txBox="1"/>
          <p:nvPr/>
        </p:nvSpPr>
        <p:spPr>
          <a:xfrm>
            <a:off x="392200" y="3661225"/>
            <a:ext cx="22491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C</a:t>
            </a:r>
            <a:r>
              <a:rPr lang="en" sz="1200">
                <a:latin typeface="Helvetica Neue"/>
                <a:ea typeface="Helvetica Neue"/>
                <a:cs typeface="Helvetica Neue"/>
                <a:sym typeface="Helvetica Neue"/>
              </a:rPr>
              <a:t>ancelation rate of orders. </a:t>
            </a:r>
            <a:endParaRPr sz="1200">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It peaks on Wednesdays and </a:t>
            </a:r>
            <a:r>
              <a:rPr lang="en" sz="1200">
                <a:latin typeface="Helvetica Neue"/>
                <a:ea typeface="Helvetica Neue"/>
                <a:cs typeface="Helvetica Neue"/>
                <a:sym typeface="Helvetica Neue"/>
              </a:rPr>
              <a:t>Thursdays.</a:t>
            </a:r>
            <a:endParaRPr sz="1200">
              <a:latin typeface="Helvetica Neue"/>
              <a:ea typeface="Helvetica Neue"/>
              <a:cs typeface="Helvetica Neue"/>
              <a:sym typeface="Helvetica Neue"/>
            </a:endParaRPr>
          </a:p>
        </p:txBody>
      </p:sp>
      <p:sp>
        <p:nvSpPr>
          <p:cNvPr id="131" name="Google Shape;131;p20"/>
          <p:cNvSpPr txBox="1"/>
          <p:nvPr/>
        </p:nvSpPr>
        <p:spPr>
          <a:xfrm>
            <a:off x="3865498" y="1455338"/>
            <a:ext cx="1548900" cy="121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Orders made. </a:t>
            </a:r>
            <a:endParaRPr sz="1200">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5,466 were completed and other 1,174 were still pending.</a:t>
            </a:r>
            <a:endParaRPr b="1" sz="1200">
              <a:solidFill>
                <a:srgbClr val="000000"/>
              </a:solidFill>
              <a:latin typeface="Helvetica Neue"/>
              <a:ea typeface="Helvetica Neue"/>
              <a:cs typeface="Helvetica Neue"/>
              <a:sym typeface="Helvetica Neue"/>
            </a:endParaRPr>
          </a:p>
        </p:txBody>
      </p:sp>
      <p:sp>
        <p:nvSpPr>
          <p:cNvPr id="132" name="Google Shape;132;p20"/>
          <p:cNvSpPr txBox="1"/>
          <p:nvPr/>
        </p:nvSpPr>
        <p:spPr>
          <a:xfrm>
            <a:off x="6068847" y="1438088"/>
            <a:ext cx="28473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Average amount spent per order</a:t>
            </a:r>
            <a:endParaRPr sz="1200">
              <a:latin typeface="Helvetica Neue"/>
              <a:ea typeface="Helvetica Neue"/>
              <a:cs typeface="Helvetica Neue"/>
              <a:sym typeface="Helvetica Neue"/>
            </a:endParaRPr>
          </a:p>
        </p:txBody>
      </p:sp>
      <p:sp>
        <p:nvSpPr>
          <p:cNvPr id="133" name="Google Shape;133;p20"/>
          <p:cNvSpPr txBox="1"/>
          <p:nvPr/>
        </p:nvSpPr>
        <p:spPr>
          <a:xfrm>
            <a:off x="3865500" y="741613"/>
            <a:ext cx="1887600" cy="69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3300">
                <a:solidFill>
                  <a:srgbClr val="FF2828"/>
                </a:solidFill>
                <a:latin typeface="Work Sans"/>
                <a:ea typeface="Work Sans"/>
                <a:cs typeface="Work Sans"/>
                <a:sym typeface="Work Sans"/>
              </a:rPr>
              <a:t>6,955</a:t>
            </a:r>
            <a:endParaRPr sz="3300">
              <a:solidFill>
                <a:srgbClr val="FF2828"/>
              </a:solidFill>
              <a:latin typeface="Work Sans"/>
              <a:ea typeface="Work Sans"/>
              <a:cs typeface="Work Sans"/>
              <a:sym typeface="Work Sans"/>
            </a:endParaRPr>
          </a:p>
        </p:txBody>
      </p:sp>
      <p:sp>
        <p:nvSpPr>
          <p:cNvPr id="134" name="Google Shape;134;p20"/>
          <p:cNvSpPr txBox="1"/>
          <p:nvPr/>
        </p:nvSpPr>
        <p:spPr>
          <a:xfrm>
            <a:off x="6036150" y="724375"/>
            <a:ext cx="2986800" cy="69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3300">
                <a:solidFill>
                  <a:srgbClr val="FF2828"/>
                </a:solidFill>
                <a:latin typeface="Work Sans"/>
                <a:ea typeface="Work Sans"/>
                <a:cs typeface="Work Sans"/>
                <a:sym typeface="Work Sans"/>
              </a:rPr>
              <a:t>R$ 226,57</a:t>
            </a:r>
            <a:endParaRPr sz="3300">
              <a:solidFill>
                <a:srgbClr val="FF2828"/>
              </a:solidFill>
              <a:latin typeface="Work Sans"/>
              <a:ea typeface="Work Sans"/>
              <a:cs typeface="Work Sans"/>
              <a:sym typeface="Work Sans"/>
            </a:endParaRPr>
          </a:p>
        </p:txBody>
      </p:sp>
      <p:sp>
        <p:nvSpPr>
          <p:cNvPr id="135" name="Google Shape;135;p20"/>
          <p:cNvSpPr txBox="1"/>
          <p:nvPr/>
        </p:nvSpPr>
        <p:spPr>
          <a:xfrm>
            <a:off x="183300" y="150425"/>
            <a:ext cx="3682200" cy="279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6F61"/>
              </a:buClr>
              <a:buSzPts val="3800"/>
              <a:buFont typeface="Montserrat"/>
              <a:buNone/>
            </a:pPr>
            <a:r>
              <a:rPr b="1" lang="en" sz="2000">
                <a:solidFill>
                  <a:srgbClr val="FF614B"/>
                </a:solidFill>
                <a:latin typeface="Helvetica Neue"/>
                <a:ea typeface="Helvetica Neue"/>
                <a:cs typeface="Helvetica Neue"/>
                <a:sym typeface="Helvetica Neue"/>
              </a:rPr>
              <a:t>.</a:t>
            </a:r>
            <a:r>
              <a:rPr b="1" lang="en" sz="1800">
                <a:latin typeface="Helvetica Neue"/>
                <a:ea typeface="Helvetica Neue"/>
                <a:cs typeface="Helvetica Neue"/>
                <a:sym typeface="Helvetica Neue"/>
              </a:rPr>
              <a:t>Insights</a:t>
            </a:r>
            <a:endParaRPr b="1" sz="1000">
              <a:solidFill>
                <a:srgbClr val="000000"/>
              </a:solidFill>
              <a:latin typeface="Helvetica Neue"/>
              <a:ea typeface="Helvetica Neue"/>
              <a:cs typeface="Helvetica Neue"/>
              <a:sym typeface="Helvetica Neue"/>
            </a:endParaRPr>
          </a:p>
        </p:txBody>
      </p:sp>
      <p:sp>
        <p:nvSpPr>
          <p:cNvPr id="136" name="Google Shape;136;p20"/>
          <p:cNvSpPr txBox="1"/>
          <p:nvPr/>
        </p:nvSpPr>
        <p:spPr>
          <a:xfrm>
            <a:off x="392200" y="1417075"/>
            <a:ext cx="29868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Total amount of products ordered (regardless the order status)</a:t>
            </a:r>
            <a:endParaRPr b="1" sz="1200">
              <a:latin typeface="Helvetica Neue"/>
              <a:ea typeface="Helvetica Neue"/>
              <a:cs typeface="Helvetica Neue"/>
              <a:sym typeface="Helvetica Neue"/>
            </a:endParaRPr>
          </a:p>
        </p:txBody>
      </p:sp>
      <p:sp>
        <p:nvSpPr>
          <p:cNvPr id="137" name="Google Shape;137;p20"/>
          <p:cNvSpPr txBox="1"/>
          <p:nvPr/>
        </p:nvSpPr>
        <p:spPr>
          <a:xfrm>
            <a:off x="392200" y="724375"/>
            <a:ext cx="3682200" cy="69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3300">
                <a:solidFill>
                  <a:srgbClr val="FF2828"/>
                </a:solidFill>
                <a:latin typeface="Work Sans"/>
                <a:ea typeface="Work Sans"/>
                <a:cs typeface="Work Sans"/>
                <a:sym typeface="Work Sans"/>
              </a:rPr>
              <a:t>R$ 1.553.860</a:t>
            </a:r>
            <a:endParaRPr sz="3300">
              <a:solidFill>
                <a:srgbClr val="FF2828"/>
              </a:solidFill>
              <a:latin typeface="Work Sans"/>
              <a:ea typeface="Work Sans"/>
              <a:cs typeface="Work Sans"/>
              <a:sym typeface="Work Sans"/>
            </a:endParaRPr>
          </a:p>
        </p:txBody>
      </p:sp>
      <p:sp>
        <p:nvSpPr>
          <p:cNvPr id="138" name="Google Shape;138;p20"/>
          <p:cNvSpPr txBox="1"/>
          <p:nvPr/>
        </p:nvSpPr>
        <p:spPr>
          <a:xfrm>
            <a:off x="6068847" y="3639788"/>
            <a:ext cx="28473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Is the total amount of orders that were cancelled.</a:t>
            </a:r>
            <a:endParaRPr sz="1200">
              <a:latin typeface="Helvetica Neue"/>
              <a:ea typeface="Helvetica Neue"/>
              <a:cs typeface="Helvetica Neue"/>
              <a:sym typeface="Helvetica Neue"/>
            </a:endParaRPr>
          </a:p>
        </p:txBody>
      </p:sp>
      <p:sp>
        <p:nvSpPr>
          <p:cNvPr id="139" name="Google Shape;139;p20"/>
          <p:cNvSpPr txBox="1"/>
          <p:nvPr/>
        </p:nvSpPr>
        <p:spPr>
          <a:xfrm>
            <a:off x="6068850" y="3053700"/>
            <a:ext cx="3060900" cy="69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3300">
                <a:solidFill>
                  <a:srgbClr val="FF2828"/>
                </a:solidFill>
                <a:latin typeface="Work Sans"/>
                <a:ea typeface="Work Sans"/>
                <a:cs typeface="Work Sans"/>
                <a:sym typeface="Work Sans"/>
              </a:rPr>
              <a:t>R$ 65.790</a:t>
            </a:r>
            <a:endParaRPr sz="3300">
              <a:solidFill>
                <a:srgbClr val="FF2828"/>
              </a:solidFill>
              <a:latin typeface="Work Sans"/>
              <a:ea typeface="Work Sans"/>
              <a:cs typeface="Work Sans"/>
              <a:sym typeface="Work Sans"/>
            </a:endParaRPr>
          </a:p>
        </p:txBody>
      </p:sp>
      <p:sp>
        <p:nvSpPr>
          <p:cNvPr id="140" name="Google Shape;140;p20"/>
          <p:cNvSpPr txBox="1"/>
          <p:nvPr/>
        </p:nvSpPr>
        <p:spPr>
          <a:xfrm>
            <a:off x="3557706" y="3053700"/>
            <a:ext cx="2503200" cy="69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3300">
                <a:solidFill>
                  <a:srgbClr val="FF2828"/>
                </a:solidFill>
                <a:latin typeface="Work Sans"/>
                <a:ea typeface="Work Sans"/>
                <a:cs typeface="Work Sans"/>
                <a:sym typeface="Work Sans"/>
              </a:rPr>
              <a:t>0</a:t>
            </a:r>
            <a:r>
              <a:rPr b="1" lang="en" sz="3300">
                <a:solidFill>
                  <a:srgbClr val="FF2828"/>
                </a:solidFill>
                <a:latin typeface="Work Sans"/>
                <a:ea typeface="Work Sans"/>
                <a:cs typeface="Work Sans"/>
                <a:sym typeface="Work Sans"/>
              </a:rPr>
              <a:t>%</a:t>
            </a:r>
            <a:endParaRPr sz="3300">
              <a:solidFill>
                <a:srgbClr val="FF2828"/>
              </a:solidFill>
              <a:latin typeface="Work Sans"/>
              <a:ea typeface="Work Sans"/>
              <a:cs typeface="Work Sans"/>
              <a:sym typeface="Work Sans"/>
            </a:endParaRPr>
          </a:p>
        </p:txBody>
      </p:sp>
      <p:sp>
        <p:nvSpPr>
          <p:cNvPr id="141" name="Google Shape;141;p20"/>
          <p:cNvSpPr txBox="1"/>
          <p:nvPr/>
        </p:nvSpPr>
        <p:spPr>
          <a:xfrm>
            <a:off x="3557700" y="3639800"/>
            <a:ext cx="2249100" cy="143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Cancelation rate of orders when the creation of the order is the same as the delivery date, meaning that this delay is one of the key factors for </a:t>
            </a:r>
            <a:r>
              <a:rPr lang="en" sz="1200">
                <a:latin typeface="Helvetica Neue"/>
                <a:ea typeface="Helvetica Neue"/>
                <a:cs typeface="Helvetica Neue"/>
                <a:sym typeface="Helvetica Neue"/>
              </a:rPr>
              <a:t>cancellations</a:t>
            </a:r>
            <a:r>
              <a:rPr lang="en" sz="1200">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5" name="Shape 145"/>
        <p:cNvGrpSpPr/>
        <p:nvPr/>
      </p:nvGrpSpPr>
      <p:grpSpPr>
        <a:xfrm>
          <a:off x="0" y="0"/>
          <a:ext cx="0" cy="0"/>
          <a:chOff x="0" y="0"/>
          <a:chExt cx="0" cy="0"/>
        </a:xfrm>
      </p:grpSpPr>
      <p:sp>
        <p:nvSpPr>
          <p:cNvPr id="146" name="Google Shape;146;p21"/>
          <p:cNvSpPr txBox="1"/>
          <p:nvPr/>
        </p:nvSpPr>
        <p:spPr>
          <a:xfrm>
            <a:off x="359906" y="2773125"/>
            <a:ext cx="2503200" cy="69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3300">
                <a:solidFill>
                  <a:srgbClr val="FF2828"/>
                </a:solidFill>
                <a:latin typeface="Work Sans"/>
                <a:ea typeface="Work Sans"/>
                <a:cs typeface="Work Sans"/>
                <a:sym typeface="Work Sans"/>
              </a:rPr>
              <a:t>R$599,90</a:t>
            </a:r>
            <a:endParaRPr sz="3300">
              <a:solidFill>
                <a:srgbClr val="FF2828"/>
              </a:solidFill>
              <a:latin typeface="Work Sans"/>
              <a:ea typeface="Work Sans"/>
              <a:cs typeface="Work Sans"/>
              <a:sym typeface="Work Sans"/>
            </a:endParaRPr>
          </a:p>
        </p:txBody>
      </p:sp>
      <p:sp>
        <p:nvSpPr>
          <p:cNvPr id="147" name="Google Shape;147;p21"/>
          <p:cNvSpPr txBox="1"/>
          <p:nvPr/>
        </p:nvSpPr>
        <p:spPr>
          <a:xfrm>
            <a:off x="359900" y="3462925"/>
            <a:ext cx="2003100" cy="100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Price range, defined by the cheapest product (R$0,09) and the most expensive (R$ 599,99)</a:t>
            </a:r>
            <a:endParaRPr sz="1200">
              <a:latin typeface="Helvetica Neue"/>
              <a:ea typeface="Helvetica Neue"/>
              <a:cs typeface="Helvetica Neue"/>
              <a:sym typeface="Helvetica Neue"/>
            </a:endParaRPr>
          </a:p>
        </p:txBody>
      </p:sp>
      <p:sp>
        <p:nvSpPr>
          <p:cNvPr id="148" name="Google Shape;148;p21"/>
          <p:cNvSpPr txBox="1"/>
          <p:nvPr/>
        </p:nvSpPr>
        <p:spPr>
          <a:xfrm>
            <a:off x="3083395" y="1438100"/>
            <a:ext cx="22491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Different products were sold and delivered to customers</a:t>
            </a:r>
            <a:endParaRPr b="1" sz="1200">
              <a:solidFill>
                <a:srgbClr val="000000"/>
              </a:solidFill>
              <a:latin typeface="Helvetica Neue"/>
              <a:ea typeface="Helvetica Neue"/>
              <a:cs typeface="Helvetica Neue"/>
              <a:sym typeface="Helvetica Neue"/>
            </a:endParaRPr>
          </a:p>
        </p:txBody>
      </p:sp>
      <p:sp>
        <p:nvSpPr>
          <p:cNvPr id="149" name="Google Shape;149;p21"/>
          <p:cNvSpPr txBox="1"/>
          <p:nvPr/>
        </p:nvSpPr>
        <p:spPr>
          <a:xfrm>
            <a:off x="5625900" y="1444475"/>
            <a:ext cx="29868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Considering the top 100 products by ordering volume, the price is inferior than R$ 10,00 for 96% of them</a:t>
            </a:r>
            <a:endParaRPr sz="1200">
              <a:latin typeface="Helvetica Neue"/>
              <a:ea typeface="Helvetica Neue"/>
              <a:cs typeface="Helvetica Neue"/>
              <a:sym typeface="Helvetica Neue"/>
            </a:endParaRPr>
          </a:p>
        </p:txBody>
      </p:sp>
      <p:sp>
        <p:nvSpPr>
          <p:cNvPr id="150" name="Google Shape;150;p21"/>
          <p:cNvSpPr txBox="1"/>
          <p:nvPr/>
        </p:nvSpPr>
        <p:spPr>
          <a:xfrm>
            <a:off x="3083400" y="724375"/>
            <a:ext cx="1887600" cy="69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3300">
                <a:solidFill>
                  <a:srgbClr val="FF2828"/>
                </a:solidFill>
                <a:latin typeface="Work Sans"/>
                <a:ea typeface="Work Sans"/>
                <a:cs typeface="Work Sans"/>
                <a:sym typeface="Work Sans"/>
              </a:rPr>
              <a:t>17,526</a:t>
            </a:r>
            <a:endParaRPr sz="3300">
              <a:solidFill>
                <a:srgbClr val="FF2828"/>
              </a:solidFill>
              <a:latin typeface="Work Sans"/>
              <a:ea typeface="Work Sans"/>
              <a:cs typeface="Work Sans"/>
              <a:sym typeface="Work Sans"/>
            </a:endParaRPr>
          </a:p>
        </p:txBody>
      </p:sp>
      <p:sp>
        <p:nvSpPr>
          <p:cNvPr id="151" name="Google Shape;151;p21"/>
          <p:cNvSpPr txBox="1"/>
          <p:nvPr/>
        </p:nvSpPr>
        <p:spPr>
          <a:xfrm>
            <a:off x="5625900" y="724375"/>
            <a:ext cx="3060900" cy="69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3300">
                <a:solidFill>
                  <a:srgbClr val="FF2828"/>
                </a:solidFill>
                <a:latin typeface="Work Sans"/>
                <a:ea typeface="Work Sans"/>
                <a:cs typeface="Work Sans"/>
                <a:sym typeface="Work Sans"/>
              </a:rPr>
              <a:t>96%</a:t>
            </a:r>
            <a:endParaRPr sz="3300">
              <a:solidFill>
                <a:srgbClr val="FF2828"/>
              </a:solidFill>
              <a:latin typeface="Work Sans"/>
              <a:ea typeface="Work Sans"/>
              <a:cs typeface="Work Sans"/>
              <a:sym typeface="Work Sans"/>
            </a:endParaRPr>
          </a:p>
        </p:txBody>
      </p:sp>
      <p:sp>
        <p:nvSpPr>
          <p:cNvPr id="152" name="Google Shape;152;p21"/>
          <p:cNvSpPr txBox="1"/>
          <p:nvPr/>
        </p:nvSpPr>
        <p:spPr>
          <a:xfrm>
            <a:off x="3018400" y="2773125"/>
            <a:ext cx="1548900" cy="69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3300">
                <a:solidFill>
                  <a:srgbClr val="FF2828"/>
                </a:solidFill>
                <a:latin typeface="Work Sans"/>
                <a:ea typeface="Work Sans"/>
                <a:cs typeface="Work Sans"/>
                <a:sym typeface="Work Sans"/>
              </a:rPr>
              <a:t>19,060</a:t>
            </a:r>
            <a:endParaRPr sz="3300">
              <a:solidFill>
                <a:srgbClr val="FF2828"/>
              </a:solidFill>
              <a:latin typeface="Work Sans"/>
              <a:ea typeface="Work Sans"/>
              <a:cs typeface="Work Sans"/>
              <a:sym typeface="Work Sans"/>
            </a:endParaRPr>
          </a:p>
        </p:txBody>
      </p:sp>
      <p:sp>
        <p:nvSpPr>
          <p:cNvPr id="153" name="Google Shape;153;p21"/>
          <p:cNvSpPr txBox="1"/>
          <p:nvPr/>
        </p:nvSpPr>
        <p:spPr>
          <a:xfrm>
            <a:off x="183300" y="150425"/>
            <a:ext cx="3682200" cy="279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6F61"/>
              </a:buClr>
              <a:buSzPts val="3800"/>
              <a:buFont typeface="Montserrat"/>
              <a:buNone/>
            </a:pPr>
            <a:r>
              <a:rPr b="1" lang="en" sz="2000">
                <a:solidFill>
                  <a:srgbClr val="FF614B"/>
                </a:solidFill>
                <a:latin typeface="Helvetica Neue"/>
                <a:ea typeface="Helvetica Neue"/>
                <a:cs typeface="Helvetica Neue"/>
                <a:sym typeface="Helvetica Neue"/>
              </a:rPr>
              <a:t>.</a:t>
            </a:r>
            <a:r>
              <a:rPr b="1" lang="en" sz="1800">
                <a:latin typeface="Helvetica Neue"/>
                <a:ea typeface="Helvetica Neue"/>
                <a:cs typeface="Helvetica Neue"/>
                <a:sym typeface="Helvetica Neue"/>
              </a:rPr>
              <a:t>Insights</a:t>
            </a:r>
            <a:endParaRPr b="1" sz="1000">
              <a:solidFill>
                <a:srgbClr val="000000"/>
              </a:solidFill>
              <a:latin typeface="Helvetica Neue"/>
              <a:ea typeface="Helvetica Neue"/>
              <a:cs typeface="Helvetica Neue"/>
              <a:sym typeface="Helvetica Neue"/>
            </a:endParaRPr>
          </a:p>
        </p:txBody>
      </p:sp>
      <p:sp>
        <p:nvSpPr>
          <p:cNvPr id="154" name="Google Shape;154;p21"/>
          <p:cNvSpPr txBox="1"/>
          <p:nvPr/>
        </p:nvSpPr>
        <p:spPr>
          <a:xfrm>
            <a:off x="392200" y="1417063"/>
            <a:ext cx="22491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Average price of the products</a:t>
            </a:r>
            <a:endParaRPr b="1" sz="1200">
              <a:latin typeface="Helvetica Neue"/>
              <a:ea typeface="Helvetica Neue"/>
              <a:cs typeface="Helvetica Neue"/>
              <a:sym typeface="Helvetica Neue"/>
            </a:endParaRPr>
          </a:p>
        </p:txBody>
      </p:sp>
      <p:sp>
        <p:nvSpPr>
          <p:cNvPr id="155" name="Google Shape;155;p21"/>
          <p:cNvSpPr txBox="1"/>
          <p:nvPr/>
        </p:nvSpPr>
        <p:spPr>
          <a:xfrm>
            <a:off x="392200" y="724375"/>
            <a:ext cx="2363700" cy="69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3300">
                <a:solidFill>
                  <a:srgbClr val="FF2828"/>
                </a:solidFill>
                <a:latin typeface="Work Sans"/>
                <a:ea typeface="Work Sans"/>
                <a:cs typeface="Work Sans"/>
                <a:sym typeface="Work Sans"/>
              </a:rPr>
              <a:t>R$ 10,00</a:t>
            </a:r>
            <a:endParaRPr sz="3300">
              <a:solidFill>
                <a:srgbClr val="FF2828"/>
              </a:solidFill>
              <a:latin typeface="Work Sans"/>
              <a:ea typeface="Work Sans"/>
              <a:cs typeface="Work Sans"/>
              <a:sym typeface="Work Sans"/>
            </a:endParaRPr>
          </a:p>
        </p:txBody>
      </p:sp>
      <p:sp>
        <p:nvSpPr>
          <p:cNvPr id="156" name="Google Shape;156;p21"/>
          <p:cNvSpPr txBox="1"/>
          <p:nvPr/>
        </p:nvSpPr>
        <p:spPr>
          <a:xfrm>
            <a:off x="3018400" y="3534750"/>
            <a:ext cx="22491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Number of products that found quantity was </a:t>
            </a:r>
            <a:r>
              <a:rPr lang="en" sz="1200">
                <a:latin typeface="Helvetica Neue"/>
                <a:ea typeface="Helvetica Neue"/>
                <a:cs typeface="Helvetica Neue"/>
                <a:sym typeface="Helvetica Neue"/>
              </a:rPr>
              <a:t>below the quantity required in the order</a:t>
            </a:r>
            <a:endParaRPr sz="1200">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0" name="Shape 160"/>
        <p:cNvGrpSpPr/>
        <p:nvPr/>
      </p:nvGrpSpPr>
      <p:grpSpPr>
        <a:xfrm>
          <a:off x="0" y="0"/>
          <a:ext cx="0" cy="0"/>
          <a:chOff x="0" y="0"/>
          <a:chExt cx="0" cy="0"/>
        </a:xfrm>
      </p:grpSpPr>
      <p:sp>
        <p:nvSpPr>
          <p:cNvPr id="161" name="Google Shape;161;p22"/>
          <p:cNvSpPr txBox="1"/>
          <p:nvPr/>
        </p:nvSpPr>
        <p:spPr>
          <a:xfrm>
            <a:off x="183300" y="150425"/>
            <a:ext cx="1656600" cy="279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6F61"/>
              </a:buClr>
              <a:buSzPts val="3800"/>
              <a:buFont typeface="Montserrat"/>
              <a:buNone/>
            </a:pPr>
            <a:r>
              <a:rPr b="1" lang="en" sz="2000">
                <a:solidFill>
                  <a:srgbClr val="FF614B"/>
                </a:solidFill>
                <a:latin typeface="Helvetica Neue"/>
                <a:ea typeface="Helvetica Neue"/>
                <a:cs typeface="Helvetica Neue"/>
                <a:sym typeface="Helvetica Neue"/>
              </a:rPr>
              <a:t>.</a:t>
            </a:r>
            <a:r>
              <a:rPr b="1" lang="en" sz="1800">
                <a:latin typeface="Helvetica Neue"/>
                <a:ea typeface="Helvetica Neue"/>
                <a:cs typeface="Helvetica Neue"/>
                <a:sym typeface="Helvetica Neue"/>
              </a:rPr>
              <a:t>Insights</a:t>
            </a:r>
            <a:endParaRPr b="1" sz="1000">
              <a:solidFill>
                <a:srgbClr val="000000"/>
              </a:solidFill>
              <a:latin typeface="Helvetica Neue"/>
              <a:ea typeface="Helvetica Neue"/>
              <a:cs typeface="Helvetica Neue"/>
              <a:sym typeface="Helvetica Neue"/>
            </a:endParaRPr>
          </a:p>
        </p:txBody>
      </p:sp>
      <p:sp>
        <p:nvSpPr>
          <p:cNvPr id="162" name="Google Shape;162;p22"/>
          <p:cNvSpPr txBox="1"/>
          <p:nvPr/>
        </p:nvSpPr>
        <p:spPr>
          <a:xfrm>
            <a:off x="362675" y="3137900"/>
            <a:ext cx="46125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Sunday, Monday and Tuesday are the days that concentrates nearly 60% of all orders. The other 40% are distributed almost evenly by the rest of the week.</a:t>
            </a:r>
            <a:endParaRPr sz="1200">
              <a:latin typeface="Helvetica Neue"/>
              <a:ea typeface="Helvetica Neue"/>
              <a:cs typeface="Helvetica Neue"/>
              <a:sym typeface="Helvetica Neue"/>
            </a:endParaRPr>
          </a:p>
        </p:txBody>
      </p:sp>
      <p:sp>
        <p:nvSpPr>
          <p:cNvPr id="163" name="Google Shape;163;p22"/>
          <p:cNvSpPr txBox="1"/>
          <p:nvPr/>
        </p:nvSpPr>
        <p:spPr>
          <a:xfrm>
            <a:off x="183300" y="522950"/>
            <a:ext cx="8662800" cy="91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200">
                <a:solidFill>
                  <a:srgbClr val="FF2828"/>
                </a:solidFill>
                <a:latin typeface="Work Sans"/>
                <a:ea typeface="Work Sans"/>
                <a:cs typeface="Work Sans"/>
                <a:sym typeface="Work Sans"/>
              </a:rPr>
              <a:t>Sunday is the </a:t>
            </a:r>
            <a:r>
              <a:rPr b="1" lang="en" sz="2200">
                <a:solidFill>
                  <a:srgbClr val="FF2828"/>
                </a:solidFill>
                <a:latin typeface="Work Sans"/>
                <a:ea typeface="Work Sans"/>
                <a:cs typeface="Work Sans"/>
                <a:sym typeface="Work Sans"/>
              </a:rPr>
              <a:t>prefered</a:t>
            </a:r>
            <a:r>
              <a:rPr b="1" lang="en" sz="2200">
                <a:solidFill>
                  <a:srgbClr val="FF2828"/>
                </a:solidFill>
                <a:latin typeface="Work Sans"/>
                <a:ea typeface="Work Sans"/>
                <a:cs typeface="Work Sans"/>
                <a:sym typeface="Work Sans"/>
              </a:rPr>
              <a:t> day to order, but not to get delivered effectively. People order from 8am to 6pm.</a:t>
            </a:r>
            <a:endParaRPr sz="2200">
              <a:solidFill>
                <a:srgbClr val="FF2828"/>
              </a:solidFill>
              <a:latin typeface="Work Sans"/>
              <a:ea typeface="Work Sans"/>
              <a:cs typeface="Work Sans"/>
              <a:sym typeface="Work Sans"/>
            </a:endParaRPr>
          </a:p>
        </p:txBody>
      </p:sp>
      <p:pic>
        <p:nvPicPr>
          <p:cNvPr id="164" name="Google Shape;164;p22"/>
          <p:cNvPicPr preferRelativeResize="0"/>
          <p:nvPr/>
        </p:nvPicPr>
        <p:blipFill rotWithShape="1">
          <a:blip r:embed="rId3">
            <a:alphaModFix/>
          </a:blip>
          <a:srcRect b="46814" l="0" r="0" t="0"/>
          <a:stretch/>
        </p:blipFill>
        <p:spPr>
          <a:xfrm>
            <a:off x="375425" y="1528187"/>
            <a:ext cx="4612400" cy="1543750"/>
          </a:xfrm>
          <a:prstGeom prst="rect">
            <a:avLst/>
          </a:prstGeom>
          <a:noFill/>
          <a:ln>
            <a:noFill/>
          </a:ln>
        </p:spPr>
      </p:pic>
      <p:pic>
        <p:nvPicPr>
          <p:cNvPr id="165" name="Google Shape;165;p22"/>
          <p:cNvPicPr preferRelativeResize="0"/>
          <p:nvPr/>
        </p:nvPicPr>
        <p:blipFill>
          <a:blip r:embed="rId4">
            <a:alphaModFix/>
          </a:blip>
          <a:stretch>
            <a:fillRect/>
          </a:stretch>
        </p:blipFill>
        <p:spPr>
          <a:xfrm>
            <a:off x="5862286" y="1528176"/>
            <a:ext cx="2448676" cy="1047125"/>
          </a:xfrm>
          <a:prstGeom prst="rect">
            <a:avLst/>
          </a:prstGeom>
          <a:noFill/>
          <a:ln>
            <a:noFill/>
          </a:ln>
        </p:spPr>
      </p:pic>
      <p:sp>
        <p:nvSpPr>
          <p:cNvPr id="166" name="Google Shape;166;p22"/>
          <p:cNvSpPr txBox="1"/>
          <p:nvPr/>
        </p:nvSpPr>
        <p:spPr>
          <a:xfrm>
            <a:off x="5463100" y="2526985"/>
            <a:ext cx="3486900" cy="69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About 79% of all orders are made with the </a:t>
            </a:r>
            <a:r>
              <a:rPr lang="en" sz="1000">
                <a:latin typeface="Helvetica Neue"/>
                <a:ea typeface="Helvetica Neue"/>
                <a:cs typeface="Helvetica Neue"/>
                <a:sym typeface="Helvetica Neue"/>
              </a:rPr>
              <a:t>expectation</a:t>
            </a:r>
            <a:r>
              <a:rPr lang="en" sz="1000">
                <a:latin typeface="Helvetica Neue"/>
                <a:ea typeface="Helvetica Neue"/>
                <a:cs typeface="Helvetica Neue"/>
                <a:sym typeface="Helvetica Neue"/>
              </a:rPr>
              <a:t> to have it delivered in the same day. Those orders are concentrated between 6am and 6pm.</a:t>
            </a:r>
            <a:endParaRPr sz="1000">
              <a:latin typeface="Helvetica Neue"/>
              <a:ea typeface="Helvetica Neue"/>
              <a:cs typeface="Helvetica Neue"/>
              <a:sym typeface="Helvetica Neue"/>
            </a:endParaRPr>
          </a:p>
        </p:txBody>
      </p:sp>
      <p:pic>
        <p:nvPicPr>
          <p:cNvPr id="167" name="Google Shape;167;p22"/>
          <p:cNvPicPr preferRelativeResize="0"/>
          <p:nvPr/>
        </p:nvPicPr>
        <p:blipFill>
          <a:blip r:embed="rId5">
            <a:alphaModFix/>
          </a:blip>
          <a:stretch>
            <a:fillRect/>
          </a:stretch>
        </p:blipFill>
        <p:spPr>
          <a:xfrm>
            <a:off x="5862275" y="3257075"/>
            <a:ext cx="2550550" cy="1115525"/>
          </a:xfrm>
          <a:prstGeom prst="rect">
            <a:avLst/>
          </a:prstGeom>
          <a:noFill/>
          <a:ln>
            <a:noFill/>
          </a:ln>
        </p:spPr>
      </p:pic>
      <p:sp>
        <p:nvSpPr>
          <p:cNvPr id="168" name="Google Shape;168;p22"/>
          <p:cNvSpPr txBox="1"/>
          <p:nvPr/>
        </p:nvSpPr>
        <p:spPr>
          <a:xfrm>
            <a:off x="5526325" y="4311110"/>
            <a:ext cx="3486900" cy="69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However, about 21% of the orders are place late during the day, from 7pm till midnight.</a:t>
            </a:r>
            <a:r>
              <a:rPr lang="en" sz="1000">
                <a:latin typeface="Helvetica Neue"/>
                <a:ea typeface="Helvetica Neue"/>
                <a:cs typeface="Helvetica Neue"/>
                <a:sym typeface="Helvetica Neue"/>
              </a:rPr>
              <a:t> Then, many of them will lead to cancellations, probably due to out of stock items.</a:t>
            </a:r>
            <a:endParaRPr sz="1000">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2" name="Shape 172"/>
        <p:cNvGrpSpPr/>
        <p:nvPr/>
      </p:nvGrpSpPr>
      <p:grpSpPr>
        <a:xfrm>
          <a:off x="0" y="0"/>
          <a:ext cx="0" cy="0"/>
          <a:chOff x="0" y="0"/>
          <a:chExt cx="0" cy="0"/>
        </a:xfrm>
      </p:grpSpPr>
      <p:sp>
        <p:nvSpPr>
          <p:cNvPr id="173" name="Google Shape;173;p23"/>
          <p:cNvSpPr txBox="1"/>
          <p:nvPr/>
        </p:nvSpPr>
        <p:spPr>
          <a:xfrm>
            <a:off x="183300" y="150425"/>
            <a:ext cx="1656600" cy="279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6F61"/>
              </a:buClr>
              <a:buSzPts val="3800"/>
              <a:buFont typeface="Montserrat"/>
              <a:buNone/>
            </a:pPr>
            <a:r>
              <a:rPr b="1" lang="en" sz="2000">
                <a:solidFill>
                  <a:srgbClr val="FF614B"/>
                </a:solidFill>
                <a:latin typeface="Helvetica Neue"/>
                <a:ea typeface="Helvetica Neue"/>
                <a:cs typeface="Helvetica Neue"/>
                <a:sym typeface="Helvetica Neue"/>
              </a:rPr>
              <a:t>.</a:t>
            </a:r>
            <a:r>
              <a:rPr b="1" lang="en" sz="1800">
                <a:latin typeface="Helvetica Neue"/>
                <a:ea typeface="Helvetica Neue"/>
                <a:cs typeface="Helvetica Neue"/>
                <a:sym typeface="Helvetica Neue"/>
              </a:rPr>
              <a:t>Insights</a:t>
            </a:r>
            <a:endParaRPr b="1" sz="1000">
              <a:solidFill>
                <a:srgbClr val="000000"/>
              </a:solidFill>
              <a:latin typeface="Helvetica Neue"/>
              <a:ea typeface="Helvetica Neue"/>
              <a:cs typeface="Helvetica Neue"/>
              <a:sym typeface="Helvetica Neue"/>
            </a:endParaRPr>
          </a:p>
        </p:txBody>
      </p:sp>
      <p:sp>
        <p:nvSpPr>
          <p:cNvPr id="174" name="Google Shape;174;p23"/>
          <p:cNvSpPr txBox="1"/>
          <p:nvPr/>
        </p:nvSpPr>
        <p:spPr>
          <a:xfrm>
            <a:off x="457200" y="1371113"/>
            <a:ext cx="83889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Looking at the chart below is easy to see a direct relationship between the </a:t>
            </a:r>
            <a:r>
              <a:rPr lang="en" sz="1200">
                <a:latin typeface="Helvetica Neue"/>
                <a:ea typeface="Helvetica Neue"/>
                <a:cs typeface="Helvetica Neue"/>
                <a:sym typeface="Helvetica Neue"/>
              </a:rPr>
              <a:t>quantity of products and its total amount, which is something around 3,5x. Those 3 products have a very similar unit price that seems to be an attractive price for customers.</a:t>
            </a:r>
            <a:endParaRPr sz="1200">
              <a:latin typeface="Helvetica Neue"/>
              <a:ea typeface="Helvetica Neue"/>
              <a:cs typeface="Helvetica Neue"/>
              <a:sym typeface="Helvetica Neue"/>
            </a:endParaRPr>
          </a:p>
        </p:txBody>
      </p:sp>
      <p:sp>
        <p:nvSpPr>
          <p:cNvPr id="175" name="Google Shape;175;p23"/>
          <p:cNvSpPr txBox="1"/>
          <p:nvPr/>
        </p:nvSpPr>
        <p:spPr>
          <a:xfrm>
            <a:off x="183300" y="522950"/>
            <a:ext cx="8662800" cy="91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200">
                <a:solidFill>
                  <a:srgbClr val="FF2828"/>
                </a:solidFill>
                <a:latin typeface="Work Sans"/>
                <a:ea typeface="Work Sans"/>
                <a:cs typeface="Work Sans"/>
                <a:sym typeface="Work Sans"/>
              </a:rPr>
              <a:t>Between R$3,00 and R$4,00 is the number that drags converts higher.</a:t>
            </a:r>
            <a:endParaRPr sz="2200">
              <a:solidFill>
                <a:srgbClr val="FF2828"/>
              </a:solidFill>
              <a:latin typeface="Work Sans"/>
              <a:ea typeface="Work Sans"/>
              <a:cs typeface="Work Sans"/>
              <a:sym typeface="Work Sans"/>
            </a:endParaRPr>
          </a:p>
        </p:txBody>
      </p:sp>
      <p:pic>
        <p:nvPicPr>
          <p:cNvPr id="176" name="Google Shape;176;p23"/>
          <p:cNvPicPr preferRelativeResize="0"/>
          <p:nvPr/>
        </p:nvPicPr>
        <p:blipFill>
          <a:blip r:embed="rId3">
            <a:alphaModFix/>
          </a:blip>
          <a:stretch>
            <a:fillRect/>
          </a:stretch>
        </p:blipFill>
        <p:spPr>
          <a:xfrm>
            <a:off x="1898925" y="2213538"/>
            <a:ext cx="550545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