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B1D656-1CC8-4A63-9039-C2503F7031F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82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99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46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10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184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49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43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01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790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75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3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277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52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869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82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225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09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2D93-D6F4-42EE-AC1A-A57B0B05CDE0}" type="datetimeFigureOut">
              <a:rPr lang="pl-PL" smtClean="0"/>
              <a:t>28.10.2022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86A9-523C-4A2E-9BB3-2CFAD27FC4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840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FF8C-466C-6B3C-D084-E2E124484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Badanie optymalizacji k8s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CA993-008D-8E7D-9C55-1C9AF01D8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pobłocki</a:t>
            </a:r>
          </a:p>
          <a:p>
            <a:r>
              <a:rPr lang="pl-PL" dirty="0"/>
              <a:t>Adam żebrowski</a:t>
            </a:r>
          </a:p>
          <a:p>
            <a:r>
              <a:rPr lang="pl-PL" dirty="0"/>
              <a:t>Tomasz wolak</a:t>
            </a:r>
          </a:p>
        </p:txBody>
      </p:sp>
    </p:spTree>
    <p:extLst>
      <p:ext uri="{BB962C8B-B14F-4D97-AF65-F5344CB8AC3E}">
        <p14:creationId xmlns:p14="http://schemas.microsoft.com/office/powerpoint/2010/main" val="90636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BB26-E365-53E8-FAB4-DEB48655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SKRYPT MIERZĄCY CZAS W POSTMANIE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2B59E-AAE2-0BB6-A42F-C0538DC4F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949627"/>
            <a:ext cx="5891213" cy="24840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EF611-2643-DCBE-009F-094F966F7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W celu pomiaru czasu wykorzystujemy funkcjonalność testów w Postmanie, pozwalającą wykonywać kod JavaScript tuż po każdym wysłanym zapytaniu.</a:t>
            </a:r>
          </a:p>
          <a:p>
            <a:r>
              <a:rPr lang="pl-PL" dirty="0"/>
              <a:t>Sumujemy czas pojedynczych zapytań, podliczając sumę i wyświetlając niezbędne dla danego testu informacje.</a:t>
            </a:r>
          </a:p>
        </p:txBody>
      </p:sp>
    </p:spTree>
    <p:extLst>
      <p:ext uri="{BB962C8B-B14F-4D97-AF65-F5344CB8AC3E}">
        <p14:creationId xmlns:p14="http://schemas.microsoft.com/office/powerpoint/2010/main" val="362075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44D670-4EFB-C9CD-DB1D-7CEEE17C7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BBBC34A-D04D-9C80-57F3-E0B093E6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9113793" cy="2572339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Dziękujemy za czas poświęcony na zapoznanie się z prezentacją</a:t>
            </a:r>
          </a:p>
          <a:p>
            <a:r>
              <a:rPr lang="pl-PL" dirty="0">
                <a:solidFill>
                  <a:schemeClr val="bg1"/>
                </a:solidFill>
              </a:rPr>
              <a:t>Autorzy:</a:t>
            </a:r>
          </a:p>
          <a:p>
            <a:r>
              <a:rPr lang="pl-PL" dirty="0">
                <a:solidFill>
                  <a:schemeClr val="bg1"/>
                </a:solidFill>
              </a:rPr>
              <a:t>	Jakub Pobłocki</a:t>
            </a:r>
          </a:p>
          <a:p>
            <a:r>
              <a:rPr lang="pl-PL" dirty="0">
                <a:solidFill>
                  <a:schemeClr val="bg1"/>
                </a:solidFill>
              </a:rPr>
              <a:t>		Tomasz Wolak</a:t>
            </a:r>
          </a:p>
          <a:p>
            <a:r>
              <a:rPr lang="pl-PL" sz="900" dirty="0">
                <a:solidFill>
                  <a:schemeClr val="bg1"/>
                </a:solidFill>
              </a:rPr>
              <a:t>Adam Żebrowski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2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2A96-5D73-DDAC-74A8-CB6B9B4D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ŚRODOWISKA BADANIA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C2E3-5FF6-B274-1655-AC064164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Stworzyliśmy serwis wystawiający na świat informację m.in. o playlistach i piosenkach związanych ze Spotify poprzez REST API</a:t>
            </a:r>
          </a:p>
          <a:p>
            <a:r>
              <a:rPr lang="pl-PL" dirty="0"/>
              <a:t>Aplikację zdeployowaliśmy za pomocą Kubernetesa na publicznej chmurze Azure</a:t>
            </a:r>
          </a:p>
          <a:p>
            <a:r>
              <a:rPr lang="pl-PL" dirty="0"/>
              <a:t>Do naszych badań użyliśmy narzędzia Postman.</a:t>
            </a:r>
          </a:p>
        </p:txBody>
      </p:sp>
    </p:spTree>
    <p:extLst>
      <p:ext uri="{BB962C8B-B14F-4D97-AF65-F5344CB8AC3E}">
        <p14:creationId xmlns:p14="http://schemas.microsoft.com/office/powerpoint/2010/main" val="35519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AA8E-F335-D4A7-52D0-F259F585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badań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9807-46AB-C00D-5A9D-C56E8866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Przedmiotem badań jest czas odpowiedzi na krótką bądź średnią serię zapytań. </a:t>
            </a:r>
          </a:p>
          <a:p>
            <a:r>
              <a:rPr lang="pl-PL" dirty="0"/>
              <a:t>Badamy jak szybko serwer - postawiony na różnych infrastruktuach - jest w stanie odpowiedzieć na żądania.</a:t>
            </a:r>
          </a:p>
          <a:p>
            <a:r>
              <a:rPr lang="pl-PL" dirty="0"/>
              <a:t>Prowadząc badania, zmieniamy jedynie infrastrukturę, natomiast aplikacja i konfiguracja testowa pozostają bez zmian.</a:t>
            </a:r>
          </a:p>
        </p:txBody>
      </p:sp>
    </p:spTree>
    <p:extLst>
      <p:ext uri="{BB962C8B-B14F-4D97-AF65-F5344CB8AC3E}">
        <p14:creationId xmlns:p14="http://schemas.microsoft.com/office/powerpoint/2010/main" val="233342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465A-D98F-6FFC-5412-2EC5945F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15" y="0"/>
            <a:ext cx="9905998" cy="1478570"/>
          </a:xfrm>
        </p:spPr>
        <p:txBody>
          <a:bodyPr/>
          <a:lstStyle/>
          <a:p>
            <a:r>
              <a:rPr lang="pl-PL" dirty="0"/>
              <a:t>Przykład zapytania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1A526-67B0-D632-DB01-1C0F9571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047704"/>
            <a:ext cx="9905998" cy="5512770"/>
          </a:xfrm>
        </p:spPr>
      </p:pic>
    </p:spTree>
    <p:extLst>
      <p:ext uri="{BB962C8B-B14F-4D97-AF65-F5344CB8AC3E}">
        <p14:creationId xmlns:p14="http://schemas.microsoft.com/office/powerpoint/2010/main" val="389814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465A-D98F-6FFC-5412-2EC5945F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56" y="220662"/>
            <a:ext cx="9905955" cy="1773601"/>
          </a:xfrm>
        </p:spPr>
        <p:txBody>
          <a:bodyPr/>
          <a:lstStyle/>
          <a:p>
            <a:r>
              <a:rPr lang="pl-PL" dirty="0"/>
              <a:t>Konfiguracja badania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317ECA-0098-5E5B-D56C-F7A2F8EE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5194662"/>
            <a:ext cx="9904459" cy="1371599"/>
          </a:xfrm>
        </p:spPr>
        <p:txBody>
          <a:bodyPr/>
          <a:lstStyle/>
          <a:p>
            <a:r>
              <a:rPr lang="pl-PL" dirty="0"/>
              <a:t>Przykładowe badanie testowe – seria 10 zapytań o playlisty z odstępem 5000ms (5sekund). Jest to przykład testu „</a:t>
            </a:r>
            <a:r>
              <a:rPr lang="pl-PL" dirty="0">
                <a:highlight>
                  <a:srgbClr val="008000"/>
                </a:highlight>
              </a:rPr>
              <a:t>małego obciążenia</a:t>
            </a:r>
            <a:r>
              <a:rPr lang="pl-PL" dirty="0"/>
              <a:t>” z uwagi na odstępy. „</a:t>
            </a:r>
            <a:r>
              <a:rPr lang="pl-PL" dirty="0">
                <a:highlight>
                  <a:srgbClr val="FF0000"/>
                </a:highlight>
              </a:rPr>
              <a:t>Dużym obciążeniem</a:t>
            </a:r>
            <a:r>
              <a:rPr lang="pl-PL" dirty="0"/>
              <a:t>” jest dla nas badanie 10 zapytań z odstępem 100ms (0,1s).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F2DA25-37D6-F5BE-3F1B-B1D08F08058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1522322"/>
            <a:ext cx="9737725" cy="3541713"/>
          </a:xfrm>
        </p:spPr>
      </p:pic>
    </p:spTree>
    <p:extLst>
      <p:ext uri="{BB962C8B-B14F-4D97-AF65-F5344CB8AC3E}">
        <p14:creationId xmlns:p14="http://schemas.microsoft.com/office/powerpoint/2010/main" val="372670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465A-D98F-6FFC-5412-2EC5945F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15" y="0"/>
            <a:ext cx="9905998" cy="1478570"/>
          </a:xfrm>
        </p:spPr>
        <p:txBody>
          <a:bodyPr/>
          <a:lstStyle/>
          <a:p>
            <a:r>
              <a:rPr lang="pl-PL" dirty="0"/>
              <a:t>Badanie – </a:t>
            </a:r>
            <a:r>
              <a:rPr lang="pl-PL" dirty="0">
                <a:highlight>
                  <a:srgbClr val="FF00FF"/>
                </a:highlight>
              </a:rPr>
              <a:t>1 pod </a:t>
            </a:r>
            <a:r>
              <a:rPr lang="pl-PL" dirty="0"/>
              <a:t>– </a:t>
            </a:r>
            <a:r>
              <a:rPr lang="pl-PL" dirty="0">
                <a:highlight>
                  <a:srgbClr val="00FF00"/>
                </a:highlight>
              </a:rPr>
              <a:t>małe obciążenie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F31567-0DAA-4392-D8E6-9AAABB1B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6" y="1652741"/>
            <a:ext cx="10875792" cy="4613286"/>
          </a:xfrm>
        </p:spPr>
      </p:pic>
    </p:spTree>
    <p:extLst>
      <p:ext uri="{BB962C8B-B14F-4D97-AF65-F5344CB8AC3E}">
        <p14:creationId xmlns:p14="http://schemas.microsoft.com/office/powerpoint/2010/main" val="410208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465A-D98F-6FFC-5412-2EC5945F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– </a:t>
            </a:r>
            <a:r>
              <a:rPr lang="pl-PL" dirty="0">
                <a:highlight>
                  <a:srgbClr val="000080"/>
                </a:highlight>
              </a:rPr>
              <a:t>WIELE PODÓW &amp; LOADBALANCER</a:t>
            </a:r>
            <a:r>
              <a:rPr lang="pl-PL" dirty="0"/>
              <a:t>– </a:t>
            </a:r>
            <a:r>
              <a:rPr lang="pl-PL" dirty="0">
                <a:highlight>
                  <a:srgbClr val="00FF00"/>
                </a:highlight>
              </a:rPr>
              <a:t>małe obciążenie</a:t>
            </a:r>
            <a:endParaRPr lang="pl-P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D46A75-F282-75A7-F659-87E15CE6D0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" b="4007"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22BF82-E3ED-4E36-882F-8CA83A24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W przypadku małego ruchu, różnice pomiędzy </a:t>
            </a:r>
            <a:r>
              <a:rPr lang="pl-PL" sz="2000" dirty="0">
                <a:highlight>
                  <a:srgbClr val="FF00FF"/>
                </a:highlight>
              </a:rPr>
              <a:t>infrastrukturą z 1 podem</a:t>
            </a:r>
            <a:r>
              <a:rPr lang="pl-PL" sz="2000" dirty="0"/>
              <a:t>, a </a:t>
            </a:r>
            <a:r>
              <a:rPr lang="pl-PL" sz="2000" dirty="0">
                <a:highlight>
                  <a:srgbClr val="000080"/>
                </a:highlight>
              </a:rPr>
              <a:t>infrastrukturą z wieloma podami</a:t>
            </a:r>
            <a:r>
              <a:rPr lang="pl-PL" sz="2000" dirty="0"/>
              <a:t>  są bardzo niewielkie. 1623ms vs 1678ms</a:t>
            </a:r>
          </a:p>
          <a:p>
            <a:r>
              <a:rPr lang="pl-PL" sz="2000" dirty="0"/>
              <a:t>Przy małym obciążeniu rozdzielanie nakładu pracy load balancerem nie wpływa korzystnie na optymalne działanie aplikacji.</a:t>
            </a:r>
          </a:p>
        </p:txBody>
      </p:sp>
    </p:spTree>
    <p:extLst>
      <p:ext uri="{BB962C8B-B14F-4D97-AF65-F5344CB8AC3E}">
        <p14:creationId xmlns:p14="http://schemas.microsoft.com/office/powerpoint/2010/main" val="274986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465A-D98F-6FFC-5412-2EC5945F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15" y="0"/>
            <a:ext cx="9905998" cy="1478570"/>
          </a:xfrm>
        </p:spPr>
        <p:txBody>
          <a:bodyPr/>
          <a:lstStyle/>
          <a:p>
            <a:r>
              <a:rPr lang="pl-PL" dirty="0"/>
              <a:t>Badanie – </a:t>
            </a:r>
            <a:r>
              <a:rPr lang="pl-PL" dirty="0">
                <a:highlight>
                  <a:srgbClr val="000080"/>
                </a:highlight>
              </a:rPr>
              <a:t>WIELE PODÓW &amp; LOADBALANCER</a:t>
            </a:r>
            <a:r>
              <a:rPr lang="pl-PL" dirty="0"/>
              <a:t>– </a:t>
            </a:r>
            <a:r>
              <a:rPr lang="pl-PL" dirty="0">
                <a:highlight>
                  <a:srgbClr val="FF0000"/>
                </a:highlight>
              </a:rPr>
              <a:t>DUŻE obciążenie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844D26-CD72-85A5-FBDD-BD100E9C9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5" y="1548239"/>
            <a:ext cx="11935010" cy="4630284"/>
          </a:xfrm>
        </p:spPr>
      </p:pic>
    </p:spTree>
    <p:extLst>
      <p:ext uri="{BB962C8B-B14F-4D97-AF65-F5344CB8AC3E}">
        <p14:creationId xmlns:p14="http://schemas.microsoft.com/office/powerpoint/2010/main" val="94474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AF2D-878B-B92B-F81E-D29787DD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2744-BB9E-7BED-F29C-8F863439E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 większych obciążeniach aplikacji, infrastruktura wykorzystująca Load Balancer i wiele podów okazuje się znacznie lepsza.</a:t>
            </a:r>
          </a:p>
          <a:p>
            <a:r>
              <a:rPr lang="pl-PL" dirty="0"/>
              <a:t>Już przy zaledwie 3 replikach i ruchu rzędu 10zapytań w odstępach 100ms, infrastruktura wykorzystująca możliwości LoadBalancingu jest o 10-15% wydajniejsza. </a:t>
            </a:r>
          </a:p>
        </p:txBody>
      </p:sp>
    </p:spTree>
    <p:extLst>
      <p:ext uri="{BB962C8B-B14F-4D97-AF65-F5344CB8AC3E}">
        <p14:creationId xmlns:p14="http://schemas.microsoft.com/office/powerpoint/2010/main" val="394951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310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Badanie optymalizacji k8s</vt:lpstr>
      <vt:lpstr>Opis ŚRODOWISKA BADANIA</vt:lpstr>
      <vt:lpstr>Opis badań</vt:lpstr>
      <vt:lpstr>Przykład zapytania </vt:lpstr>
      <vt:lpstr>Konfiguracja badania</vt:lpstr>
      <vt:lpstr>Badanie – 1 pod – małe obciążenie</vt:lpstr>
      <vt:lpstr>Badanie – WIELE PODÓW &amp; LOADBALANCER– małe obciążenie</vt:lpstr>
      <vt:lpstr>Badanie – WIELE PODÓW &amp; LOADBALANCER– DUŻE obciążenie</vt:lpstr>
      <vt:lpstr>WNIOSKI</vt:lpstr>
      <vt:lpstr>SKRYPT MIERZĄCY CZAS W POSTMANIE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Badanie optymalizacji k8s</dc:title>
  <dc:creator>Jakub 67200</dc:creator>
  <cp:lastModifiedBy>Jakub 67200</cp:lastModifiedBy>
  <cp:revision>17</cp:revision>
  <dcterms:created xsi:type="dcterms:W3CDTF">2022-10-28T19:58:34Z</dcterms:created>
  <dcterms:modified xsi:type="dcterms:W3CDTF">2022-10-28T21:19:02Z</dcterms:modified>
</cp:coreProperties>
</file>