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6" r:id="rId4"/>
    <p:sldId id="261" r:id="rId5"/>
    <p:sldId id="264" r:id="rId6"/>
    <p:sldId id="265" r:id="rId7"/>
    <p:sldId id="262" r:id="rId8"/>
    <p:sldId id="263"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de-DE"/>
              <a:t>Mastertitelformat bearbeiten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13D2906-FC32-4FE7-8746-AC28734A42C0}" type="datetimeFigureOut">
              <a:rPr lang="de-DE" smtClean="0"/>
              <a:t>18.05.2020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3061075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de-DE"/>
              <a:t>Mastertitelformat bearbeiten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13D2906-FC32-4FE7-8746-AC28734A42C0}" type="datetimeFigureOut">
              <a:rPr lang="de-DE" smtClean="0"/>
              <a:t>18.05.2020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371724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13D2906-FC32-4FE7-8746-AC28734A42C0}" type="datetimeFigureOut">
              <a:rPr lang="de-DE" smtClean="0"/>
              <a:t>18.05.2020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389764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13D2906-FC32-4FE7-8746-AC28734A42C0}" type="datetimeFigureOut">
              <a:rPr lang="de-DE" smtClean="0"/>
              <a:t>18.05.2020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C9F4017-26C6-4DD1-B627-2AF6307C1EF2}" type="slidenum">
              <a:rPr lang="de-DE" smtClean="0"/>
              <a:t>‹Nr.›</a:t>
            </a:fld>
            <a:endParaRPr lang="de-DE"/>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5210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13D2906-FC32-4FE7-8746-AC28734A42C0}" type="datetimeFigureOut">
              <a:rPr lang="de-DE" smtClean="0"/>
              <a:t>18.05.2020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361153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de-DE"/>
              <a:t>Mastertitelformat bearbeiten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513D2906-FC32-4FE7-8746-AC28734A42C0}" type="datetimeFigureOut">
              <a:rPr lang="de-DE" smtClean="0"/>
              <a:t>18.05.2020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973231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de-DE"/>
              <a:t>Mastertitelformat bearbeiten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513D2906-FC32-4FE7-8746-AC28734A42C0}" type="datetimeFigureOut">
              <a:rPr lang="de-DE" smtClean="0"/>
              <a:t>18.05.2020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2924976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13D2906-FC32-4FE7-8746-AC28734A42C0}" type="datetimeFigureOut">
              <a:rPr lang="de-DE" smtClean="0"/>
              <a:t>18.05.2020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4220893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13D2906-FC32-4FE7-8746-AC28734A42C0}" type="datetimeFigureOut">
              <a:rPr lang="de-DE" smtClean="0"/>
              <a:t>18.05.2020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46399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13D2906-FC32-4FE7-8746-AC28734A42C0}" type="datetimeFigureOut">
              <a:rPr lang="de-DE" smtClean="0"/>
              <a:t>18.05.2020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394507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13D2906-FC32-4FE7-8746-AC28734A42C0}" type="datetimeFigureOut">
              <a:rPr lang="de-DE" smtClean="0"/>
              <a:t>18.05.2020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395849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13D2906-FC32-4FE7-8746-AC28734A42C0}" type="datetimeFigureOut">
              <a:rPr lang="de-DE" smtClean="0"/>
              <a:t>18.05.2020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1588761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13D2906-FC32-4FE7-8746-AC28734A42C0}" type="datetimeFigureOut">
              <a:rPr lang="de-DE" smtClean="0"/>
              <a:t>18.05.2020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212285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13D2906-FC32-4FE7-8746-AC28734A42C0}" type="datetimeFigureOut">
              <a:rPr lang="de-DE" smtClean="0"/>
              <a:t>18.05.2020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38343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D2906-FC32-4FE7-8746-AC28734A42C0}" type="datetimeFigureOut">
              <a:rPr lang="de-DE" smtClean="0"/>
              <a:t>18.05.2020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39100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13D2906-FC32-4FE7-8746-AC28734A42C0}" type="datetimeFigureOut">
              <a:rPr lang="de-DE" smtClean="0"/>
              <a:t>18.05.2020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383123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de-DE"/>
              <a:t>Mastertitelformat bearbeiten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13D2906-FC32-4FE7-8746-AC28734A42C0}" type="datetimeFigureOut">
              <a:rPr lang="de-DE" smtClean="0"/>
              <a:t>18.05.2020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C9F4017-26C6-4DD1-B627-2AF6307C1EF2}" type="slidenum">
              <a:rPr lang="de-DE" smtClean="0"/>
              <a:t>‹Nr.›</a:t>
            </a:fld>
            <a:endParaRPr lang="de-DE"/>
          </a:p>
        </p:txBody>
      </p:sp>
    </p:spTree>
    <p:extLst>
      <p:ext uri="{BB962C8B-B14F-4D97-AF65-F5344CB8AC3E}">
        <p14:creationId xmlns:p14="http://schemas.microsoft.com/office/powerpoint/2010/main" val="132531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3D2906-FC32-4FE7-8746-AC28734A42C0}" type="datetimeFigureOut">
              <a:rPr lang="de-DE" smtClean="0"/>
              <a:t>18.05.2020</a:t>
            </a:fld>
            <a:endParaRPr lang="de-DE"/>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de-D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9F4017-26C6-4DD1-B627-2AF6307C1EF2}" type="slidenum">
              <a:rPr lang="de-DE" smtClean="0"/>
              <a:t>‹Nr.›</a:t>
            </a:fld>
            <a:endParaRPr lang="de-DE"/>
          </a:p>
        </p:txBody>
      </p:sp>
    </p:spTree>
    <p:extLst>
      <p:ext uri="{BB962C8B-B14F-4D97-AF65-F5344CB8AC3E}">
        <p14:creationId xmlns:p14="http://schemas.microsoft.com/office/powerpoint/2010/main" val="32409736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wikipedia.org/wiki/Mischverfassung#Die_r%C3%B6mische_Mischverfassung_nach_Polybios" TargetMode="External"/><Relationship Id="rId7" Type="http://schemas.openxmlformats.org/officeDocument/2006/relationships/hyperlink" Target="https://m.bpb.de/175898/prinzipien-republikanischen-denkens" TargetMode="External"/><Relationship Id="rId2" Type="http://schemas.openxmlformats.org/officeDocument/2006/relationships/hyperlink" Target="https://www.projekt-gutenberg.org/aristote/politik/chap007.html" TargetMode="External"/><Relationship Id="rId1" Type="http://schemas.openxmlformats.org/officeDocument/2006/relationships/slideLayout" Target="../slideLayouts/slideLayout2.xml"/><Relationship Id="rId6" Type="http://schemas.openxmlformats.org/officeDocument/2006/relationships/hyperlink" Target="https://de.wikipedia.org/wiki/R%C3%B6mische_Republik" TargetMode="External"/><Relationship Id="rId5" Type="http://schemas.openxmlformats.org/officeDocument/2006/relationships/hyperlink" Target="http://classics.mit.edu/Aristotle/politics.4.four.html(17.05.2020)" TargetMode="External"/><Relationship Id="rId4" Type="http://schemas.openxmlformats.org/officeDocument/2006/relationships/hyperlink" Target="https://de.wikipedia.org/wiki/Politi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Freeform: Shape 8">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6EC79B-B97E-4B60-AFB1-2D15BD76D0CC}"/>
              </a:ext>
            </a:extLst>
          </p:cNvPr>
          <p:cNvSpPr>
            <a:spLocks noGrp="1"/>
          </p:cNvSpPr>
          <p:nvPr>
            <p:ph type="ctrTitle"/>
          </p:nvPr>
        </p:nvSpPr>
        <p:spPr>
          <a:xfrm>
            <a:off x="-193552" y="1963024"/>
            <a:ext cx="8993603" cy="2701256"/>
          </a:xfrm>
        </p:spPr>
        <p:txBody>
          <a:bodyPr vert="horz" lIns="91440" tIns="45720" rIns="91440" bIns="45720" rtlCol="0" anchor="ctr">
            <a:normAutofit/>
          </a:bodyPr>
          <a:lstStyle/>
          <a:p>
            <a:r>
              <a:rPr lang="en-US" kern="1200" dirty="0">
                <a:solidFill>
                  <a:schemeClr val="tx1"/>
                </a:solidFill>
                <a:latin typeface="+mj-lt"/>
                <a:ea typeface="+mj-ea"/>
                <a:cs typeface="+mj-cs"/>
              </a:rPr>
              <a:t>MISCHVERFASSUNGEN</a:t>
            </a:r>
          </a:p>
        </p:txBody>
      </p:sp>
      <p:sp>
        <p:nvSpPr>
          <p:cNvPr id="3" name="Rechteck 2">
            <a:extLst>
              <a:ext uri="{FF2B5EF4-FFF2-40B4-BE49-F238E27FC236}">
                <a16:creationId xmlns:a16="http://schemas.microsoft.com/office/drawing/2014/main" id="{21226D9F-4B4C-4F0F-9116-9879F94A3A2C}"/>
              </a:ext>
            </a:extLst>
          </p:cNvPr>
          <p:cNvSpPr/>
          <p:nvPr/>
        </p:nvSpPr>
        <p:spPr>
          <a:xfrm>
            <a:off x="2868689" y="4294948"/>
            <a:ext cx="2869119" cy="369332"/>
          </a:xfrm>
          <a:prstGeom prst="rect">
            <a:avLst/>
          </a:prstGeom>
        </p:spPr>
        <p:txBody>
          <a:bodyPr wrap="none">
            <a:spAutoFit/>
          </a:bodyPr>
          <a:lstStyle/>
          <a:p>
            <a:r>
              <a:rPr lang="de-DE" dirty="0"/>
              <a:t>Referent: Alexander Kugler</a:t>
            </a:r>
          </a:p>
        </p:txBody>
      </p:sp>
    </p:spTree>
    <p:extLst>
      <p:ext uri="{BB962C8B-B14F-4D97-AF65-F5344CB8AC3E}">
        <p14:creationId xmlns:p14="http://schemas.microsoft.com/office/powerpoint/2010/main" val="3853446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C6D5F-2307-4131-9E0A-BC0281B0EE4E}"/>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E66BB6D2-33CD-4D17-B093-B1EE70B95BE1}"/>
              </a:ext>
            </a:extLst>
          </p:cNvPr>
          <p:cNvSpPr>
            <a:spLocks noGrp="1"/>
          </p:cNvSpPr>
          <p:nvPr>
            <p:ph idx="1"/>
          </p:nvPr>
        </p:nvSpPr>
        <p:spPr/>
        <p:txBody>
          <a:bodyPr>
            <a:normAutofit lnSpcReduction="10000"/>
          </a:bodyPr>
          <a:lstStyle/>
          <a:p>
            <a:r>
              <a:rPr lang="de-DE" dirty="0">
                <a:hlinkClick r:id="rId2"/>
              </a:rPr>
              <a:t>https://www.projekt-gutenberg.org/aristote/politik/chap007.html</a:t>
            </a:r>
            <a:r>
              <a:rPr lang="de-DE" dirty="0"/>
              <a:t> (17.05.2020)</a:t>
            </a:r>
          </a:p>
          <a:p>
            <a:r>
              <a:rPr lang="de-DE" b="1" u="sng" dirty="0">
                <a:effectLst/>
                <a:hlinkClick r:id="rId3"/>
              </a:rPr>
              <a:t>https://de.wikipedia.org/wiki/Mischverfassung#Die_r%C3%B6mische_Mischverfassung_nach_Polybios</a:t>
            </a:r>
            <a:r>
              <a:rPr lang="de-DE" b="1" u="sng" dirty="0">
                <a:effectLst/>
              </a:rPr>
              <a:t> </a:t>
            </a:r>
            <a:r>
              <a:rPr lang="de-DE" dirty="0"/>
              <a:t>(17.05.2020)</a:t>
            </a:r>
            <a:endParaRPr lang="de-DE" dirty="0">
              <a:effectLst/>
            </a:endParaRPr>
          </a:p>
          <a:p>
            <a:r>
              <a:rPr lang="de-DE" b="1" u="sng" dirty="0">
                <a:effectLst/>
                <a:hlinkClick r:id="rId4"/>
              </a:rPr>
              <a:t>https://de.wikipedia.org/wiki/Politie</a:t>
            </a:r>
            <a:r>
              <a:rPr lang="de-DE" dirty="0"/>
              <a:t>(17.05.2020)</a:t>
            </a:r>
            <a:endParaRPr lang="de-DE" dirty="0">
              <a:effectLst/>
            </a:endParaRPr>
          </a:p>
          <a:p>
            <a:r>
              <a:rPr lang="de-DE" b="1" u="sng" dirty="0">
                <a:effectLst/>
                <a:hlinkClick r:id="rId5"/>
              </a:rPr>
              <a:t>http://classics.mit.edu/Aristotle/politics.4.four.html </a:t>
            </a:r>
            <a:r>
              <a:rPr lang="de-DE" dirty="0">
                <a:hlinkClick r:id="rId5"/>
              </a:rPr>
              <a:t>(17.05.2020)</a:t>
            </a:r>
            <a:endParaRPr lang="de-DE" dirty="0"/>
          </a:p>
          <a:p>
            <a:r>
              <a:rPr lang="de-DE" dirty="0">
                <a:hlinkClick r:id="rId6"/>
              </a:rPr>
              <a:t>https://de.wikipedia.org/wiki/R%C3%B6mische_Republik</a:t>
            </a:r>
            <a:r>
              <a:rPr lang="de-DE" dirty="0"/>
              <a:t> (17.05.2020)</a:t>
            </a:r>
          </a:p>
          <a:p>
            <a:r>
              <a:rPr lang="de-DE" dirty="0">
                <a:hlinkClick r:id="rId7"/>
              </a:rPr>
              <a:t>https://m.bpb.de/175898/prinzipien-republikanischen-denkens</a:t>
            </a:r>
            <a:r>
              <a:rPr lang="de-DE" dirty="0"/>
              <a:t> (17.05.2020)</a:t>
            </a:r>
          </a:p>
          <a:p>
            <a:r>
              <a:rPr lang="de-DE" dirty="0" err="1"/>
              <a:t>Vierecke,Andreas</a:t>
            </a:r>
            <a:r>
              <a:rPr lang="de-DE" dirty="0"/>
              <a:t>/</a:t>
            </a:r>
            <a:r>
              <a:rPr lang="de-DE" dirty="0" err="1"/>
              <a:t>Mayerhofer,Bernd</a:t>
            </a:r>
            <a:r>
              <a:rPr lang="de-DE" dirty="0"/>
              <a:t>/</a:t>
            </a:r>
            <a:r>
              <a:rPr lang="de-DE" dirty="0" err="1"/>
              <a:t>Kohut,Franz</a:t>
            </a:r>
            <a:r>
              <a:rPr lang="de-DE" dirty="0"/>
              <a:t> (2015):dtv-Atlas Politik , 4.Auflage,München</a:t>
            </a:r>
          </a:p>
          <a:p>
            <a:r>
              <a:rPr lang="de-DE" dirty="0"/>
              <a:t>Abb.1 entnommen aus: dtv-Atlas Politik, Seite 24, Abbildung C</a:t>
            </a:r>
          </a:p>
          <a:p>
            <a:pPr marL="36900" indent="0">
              <a:buNone/>
            </a:pPr>
            <a:endParaRPr lang="de-DE" dirty="0"/>
          </a:p>
          <a:p>
            <a:endParaRPr lang="de-DE" dirty="0"/>
          </a:p>
          <a:p>
            <a:pPr lvl="0"/>
            <a:endParaRPr lang="de-DE" dirty="0"/>
          </a:p>
          <a:p>
            <a:endParaRPr lang="de-DE" dirty="0"/>
          </a:p>
        </p:txBody>
      </p:sp>
    </p:spTree>
    <p:extLst>
      <p:ext uri="{BB962C8B-B14F-4D97-AF65-F5344CB8AC3E}">
        <p14:creationId xmlns:p14="http://schemas.microsoft.com/office/powerpoint/2010/main" val="405238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FCFBFC-92B2-460B-9EF0-06D5076B4E34}"/>
              </a:ext>
            </a:extLst>
          </p:cNvPr>
          <p:cNvSpPr>
            <a:spLocks noGrp="1"/>
          </p:cNvSpPr>
          <p:nvPr>
            <p:ph type="title"/>
          </p:nvPr>
        </p:nvSpPr>
        <p:spPr/>
        <p:txBody>
          <a:bodyPr>
            <a:normAutofit/>
          </a:bodyPr>
          <a:lstStyle/>
          <a:p>
            <a:r>
              <a:rPr lang="en-US" dirty="0">
                <a:solidFill>
                  <a:schemeClr val="tx1"/>
                </a:solidFill>
              </a:rPr>
              <a:t>Die </a:t>
            </a:r>
            <a:r>
              <a:rPr lang="en-US" dirty="0" err="1">
                <a:solidFill>
                  <a:schemeClr val="tx1"/>
                </a:solidFill>
              </a:rPr>
              <a:t>Verfassungsformen</a:t>
            </a:r>
            <a:r>
              <a:rPr lang="en-US" dirty="0">
                <a:solidFill>
                  <a:schemeClr val="tx1"/>
                </a:solidFill>
              </a:rPr>
              <a:t> </a:t>
            </a:r>
            <a:r>
              <a:rPr lang="en-US" dirty="0" err="1">
                <a:solidFill>
                  <a:schemeClr val="tx1"/>
                </a:solidFill>
              </a:rPr>
              <a:t>nach</a:t>
            </a:r>
            <a:r>
              <a:rPr lang="en-US" dirty="0">
                <a:solidFill>
                  <a:schemeClr val="tx1"/>
                </a:solidFill>
              </a:rPr>
              <a:t> Aristoteles</a:t>
            </a:r>
            <a:endParaRPr lang="de-DE" dirty="0">
              <a:solidFill>
                <a:schemeClr val="tx1"/>
              </a:solidFill>
            </a:endParaRPr>
          </a:p>
        </p:txBody>
      </p:sp>
      <p:sp>
        <p:nvSpPr>
          <p:cNvPr id="11" name="Inhaltsplatzhalter 10">
            <a:extLst>
              <a:ext uri="{FF2B5EF4-FFF2-40B4-BE49-F238E27FC236}">
                <a16:creationId xmlns:a16="http://schemas.microsoft.com/office/drawing/2014/main" id="{A01797AC-EF3B-4E28-B7B1-E7D894EB6B8E}"/>
              </a:ext>
            </a:extLst>
          </p:cNvPr>
          <p:cNvSpPr>
            <a:spLocks noGrp="1"/>
          </p:cNvSpPr>
          <p:nvPr>
            <p:ph idx="1"/>
          </p:nvPr>
        </p:nvSpPr>
        <p:spPr/>
        <p:txBody>
          <a:bodyPr/>
          <a:lstStyle/>
          <a:p>
            <a:pPr marL="36900" indent="0">
              <a:buNone/>
            </a:pPr>
            <a:endParaRPr lang="de-DE" dirty="0"/>
          </a:p>
          <a:p>
            <a:endParaRPr lang="de-DE" dirty="0"/>
          </a:p>
          <a:p>
            <a:endParaRPr lang="de-DE" dirty="0"/>
          </a:p>
        </p:txBody>
      </p:sp>
      <p:pic>
        <p:nvPicPr>
          <p:cNvPr id="13" name="Grafik 12" descr="Ein Bild, das Screenshot enthält.&#10;&#10;Automatisch generierte Beschreibung">
            <a:extLst>
              <a:ext uri="{FF2B5EF4-FFF2-40B4-BE49-F238E27FC236}">
                <a16:creationId xmlns:a16="http://schemas.microsoft.com/office/drawing/2014/main" id="{919E14A9-1A8B-496A-82C3-D93485869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331" y="1950365"/>
            <a:ext cx="8313673" cy="4344564"/>
          </a:xfrm>
          <a:prstGeom prst="rect">
            <a:avLst/>
          </a:prstGeom>
        </p:spPr>
      </p:pic>
    </p:spTree>
    <p:extLst>
      <p:ext uri="{BB962C8B-B14F-4D97-AF65-F5344CB8AC3E}">
        <p14:creationId xmlns:p14="http://schemas.microsoft.com/office/powerpoint/2010/main" val="266648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D6C79C-2ED2-401B-B601-0105403E67D5}"/>
              </a:ext>
            </a:extLst>
          </p:cNvPr>
          <p:cNvSpPr>
            <a:spLocks noGrp="1"/>
          </p:cNvSpPr>
          <p:nvPr>
            <p:ph type="title"/>
          </p:nvPr>
        </p:nvSpPr>
        <p:spPr/>
        <p:txBody>
          <a:bodyPr/>
          <a:lstStyle/>
          <a:p>
            <a:r>
              <a:rPr lang="de-DE" dirty="0">
                <a:solidFill>
                  <a:schemeClr val="tx1"/>
                </a:solidFill>
              </a:rPr>
              <a:t>Grundlagen der Verfassung</a:t>
            </a:r>
          </a:p>
        </p:txBody>
      </p:sp>
      <p:sp>
        <p:nvSpPr>
          <p:cNvPr id="3" name="Inhaltsplatzhalter 2">
            <a:extLst>
              <a:ext uri="{FF2B5EF4-FFF2-40B4-BE49-F238E27FC236}">
                <a16:creationId xmlns:a16="http://schemas.microsoft.com/office/drawing/2014/main" id="{293040F5-7C88-41E6-8CA5-95DE74B1D7A4}"/>
              </a:ext>
            </a:extLst>
          </p:cNvPr>
          <p:cNvSpPr>
            <a:spLocks noGrp="1"/>
          </p:cNvSpPr>
          <p:nvPr>
            <p:ph idx="1"/>
          </p:nvPr>
        </p:nvSpPr>
        <p:spPr>
          <a:xfrm>
            <a:off x="913795" y="1732449"/>
            <a:ext cx="10353762" cy="4592850"/>
          </a:xfrm>
        </p:spPr>
        <p:txBody>
          <a:bodyPr>
            <a:normAutofit fontScale="92500" lnSpcReduction="10000"/>
          </a:bodyPr>
          <a:lstStyle/>
          <a:p>
            <a:r>
              <a:rPr lang="de-DE" dirty="0">
                <a:solidFill>
                  <a:schemeClr val="tx1"/>
                </a:solidFill>
              </a:rPr>
              <a:t>Grundaufgabe: Ordnung und Verteilung von Ämtern unter Bürgern nach Macht oder Gleichheit</a:t>
            </a:r>
          </a:p>
          <a:p>
            <a:pPr marL="36900" indent="0">
              <a:buNone/>
            </a:pPr>
            <a:endParaRPr lang="de-DE" dirty="0">
              <a:solidFill>
                <a:schemeClr val="tx1"/>
              </a:solidFill>
            </a:endParaRPr>
          </a:p>
          <a:p>
            <a:r>
              <a:rPr lang="de-DE" dirty="0">
                <a:solidFill>
                  <a:schemeClr val="tx1"/>
                </a:solidFill>
              </a:rPr>
              <a:t>Verteilung, Anzahl und Machtverhältnisse beeinflussen Form der Verfassung</a:t>
            </a:r>
            <a:endParaRPr lang="ru-RU" dirty="0">
              <a:solidFill>
                <a:schemeClr val="tx1"/>
              </a:solidFill>
            </a:endParaRPr>
          </a:p>
          <a:p>
            <a:endParaRPr lang="de-DE" dirty="0">
              <a:solidFill>
                <a:schemeClr val="tx1"/>
              </a:solidFill>
            </a:endParaRPr>
          </a:p>
          <a:p>
            <a:r>
              <a:rPr lang="de-DE" dirty="0">
                <a:solidFill>
                  <a:schemeClr val="tx1"/>
                </a:solidFill>
              </a:rPr>
              <a:t>Verfassung kein Schriftliches Dokument</a:t>
            </a:r>
          </a:p>
          <a:p>
            <a:endParaRPr lang="de-DE" dirty="0">
              <a:solidFill>
                <a:schemeClr val="tx1"/>
              </a:solidFill>
            </a:endParaRPr>
          </a:p>
          <a:p>
            <a:r>
              <a:rPr lang="de-DE" dirty="0">
                <a:solidFill>
                  <a:schemeClr val="tx1"/>
                </a:solidFill>
              </a:rPr>
              <a:t>Verfassungen können innerhalb ihres Typus verschiedene Ausprägungen haben</a:t>
            </a:r>
          </a:p>
          <a:p>
            <a:endParaRPr lang="de-DE" dirty="0">
              <a:solidFill>
                <a:schemeClr val="tx1"/>
              </a:solidFill>
            </a:endParaRPr>
          </a:p>
          <a:p>
            <a:r>
              <a:rPr lang="de-DE" dirty="0">
                <a:solidFill>
                  <a:schemeClr val="tx1"/>
                </a:solidFill>
              </a:rPr>
              <a:t>Konstituierendes Element des Staates: Menschen (Klassen)</a:t>
            </a:r>
          </a:p>
          <a:p>
            <a:pPr lvl="1"/>
            <a:r>
              <a:rPr lang="de-DE" dirty="0">
                <a:solidFill>
                  <a:schemeClr val="tx1"/>
                </a:solidFill>
              </a:rPr>
              <a:t>Unterscheidung nach Beruf</a:t>
            </a:r>
          </a:p>
          <a:p>
            <a:pPr lvl="1"/>
            <a:r>
              <a:rPr lang="de-DE" dirty="0">
                <a:solidFill>
                  <a:schemeClr val="tx1"/>
                </a:solidFill>
              </a:rPr>
              <a:t>Unterscheidung nach Wohlstand</a:t>
            </a:r>
          </a:p>
          <a:p>
            <a:pPr lvl="1"/>
            <a:endParaRPr lang="de-DE" dirty="0">
              <a:solidFill>
                <a:schemeClr val="tx1"/>
              </a:solidFill>
            </a:endParaRPr>
          </a:p>
        </p:txBody>
      </p:sp>
    </p:spTree>
    <p:extLst>
      <p:ext uri="{BB962C8B-B14F-4D97-AF65-F5344CB8AC3E}">
        <p14:creationId xmlns:p14="http://schemas.microsoft.com/office/powerpoint/2010/main" val="293862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8DB288-6B99-47EC-98B7-49A44670B309}"/>
              </a:ext>
            </a:extLst>
          </p:cNvPr>
          <p:cNvSpPr>
            <a:spLocks noGrp="1"/>
          </p:cNvSpPr>
          <p:nvPr>
            <p:ph type="title"/>
          </p:nvPr>
        </p:nvSpPr>
        <p:spPr/>
        <p:txBody>
          <a:bodyPr/>
          <a:lstStyle/>
          <a:p>
            <a:r>
              <a:rPr lang="de-DE" dirty="0">
                <a:solidFill>
                  <a:schemeClr val="tx1"/>
                </a:solidFill>
              </a:rPr>
              <a:t>Die Demokratie – Eine Entartung ?</a:t>
            </a:r>
          </a:p>
        </p:txBody>
      </p:sp>
      <p:sp>
        <p:nvSpPr>
          <p:cNvPr id="3" name="Inhaltsplatzhalter 2">
            <a:extLst>
              <a:ext uri="{FF2B5EF4-FFF2-40B4-BE49-F238E27FC236}">
                <a16:creationId xmlns:a16="http://schemas.microsoft.com/office/drawing/2014/main" id="{2E956E84-D1B9-4ED3-8015-61A2824C52F2}"/>
              </a:ext>
            </a:extLst>
          </p:cNvPr>
          <p:cNvSpPr>
            <a:spLocks noGrp="1"/>
          </p:cNvSpPr>
          <p:nvPr>
            <p:ph idx="1"/>
          </p:nvPr>
        </p:nvSpPr>
        <p:spPr>
          <a:xfrm>
            <a:off x="913795" y="1732449"/>
            <a:ext cx="10353762" cy="4718685"/>
          </a:xfrm>
        </p:spPr>
        <p:txBody>
          <a:bodyPr>
            <a:normAutofit fontScale="92500" lnSpcReduction="20000"/>
          </a:bodyPr>
          <a:lstStyle/>
          <a:p>
            <a:r>
              <a:rPr lang="de-DE" dirty="0">
                <a:solidFill>
                  <a:schemeClr val="tx1"/>
                </a:solidFill>
              </a:rPr>
              <a:t>Mildeste Entartung der 3 Abarten</a:t>
            </a:r>
          </a:p>
          <a:p>
            <a:pPr marL="36900" indent="0">
              <a:buNone/>
            </a:pPr>
            <a:endParaRPr lang="de-DE" dirty="0">
              <a:solidFill>
                <a:schemeClr val="tx1"/>
              </a:solidFill>
            </a:endParaRPr>
          </a:p>
          <a:p>
            <a:r>
              <a:rPr lang="de-DE" dirty="0">
                <a:solidFill>
                  <a:schemeClr val="tx1"/>
                </a:solidFill>
              </a:rPr>
              <a:t>Mildeste Ausprägung: </a:t>
            </a:r>
          </a:p>
          <a:p>
            <a:pPr lvl="1"/>
            <a:r>
              <a:rPr lang="de-DE" dirty="0">
                <a:solidFill>
                  <a:schemeClr val="tx1"/>
                </a:solidFill>
              </a:rPr>
              <a:t>Geteilte Herrschaft zwischen Reich und Arm </a:t>
            </a:r>
          </a:p>
          <a:p>
            <a:pPr lvl="1"/>
            <a:r>
              <a:rPr lang="de-DE" dirty="0">
                <a:solidFill>
                  <a:schemeClr val="tx1"/>
                </a:solidFill>
              </a:rPr>
              <a:t>Befolgung der Gesetze</a:t>
            </a:r>
          </a:p>
          <a:p>
            <a:pPr marL="36900" indent="0">
              <a:buNone/>
            </a:pPr>
            <a:endParaRPr lang="de-DE" dirty="0">
              <a:solidFill>
                <a:schemeClr val="tx1"/>
              </a:solidFill>
            </a:endParaRPr>
          </a:p>
          <a:p>
            <a:r>
              <a:rPr lang="de-DE" dirty="0">
                <a:solidFill>
                  <a:schemeClr val="tx1"/>
                </a:solidFill>
              </a:rPr>
              <a:t>Härteste Ausprägung: </a:t>
            </a:r>
          </a:p>
          <a:p>
            <a:pPr lvl="1"/>
            <a:r>
              <a:rPr lang="de-DE" dirty="0">
                <a:solidFill>
                  <a:schemeClr val="tx1"/>
                </a:solidFill>
              </a:rPr>
              <a:t>Beteiligung „Aller“ an der Demokratie</a:t>
            </a:r>
          </a:p>
          <a:p>
            <a:pPr lvl="1"/>
            <a:r>
              <a:rPr lang="de-DE" dirty="0">
                <a:solidFill>
                  <a:schemeClr val="tx1"/>
                </a:solidFill>
              </a:rPr>
              <a:t>gesetzlose Herrschaft</a:t>
            </a:r>
          </a:p>
          <a:p>
            <a:pPr lvl="1"/>
            <a:r>
              <a:rPr lang="de-DE" dirty="0">
                <a:solidFill>
                  <a:schemeClr val="tx1"/>
                </a:solidFill>
              </a:rPr>
              <a:t>Aktivität der Demagogen, Tendenz zur Tyrannis</a:t>
            </a:r>
          </a:p>
          <a:p>
            <a:endParaRPr lang="de-DE" dirty="0">
              <a:solidFill>
                <a:schemeClr val="tx1"/>
              </a:solidFill>
            </a:endParaRPr>
          </a:p>
          <a:p>
            <a:pPr marL="36900" indent="0">
              <a:buNone/>
            </a:pPr>
            <a:endParaRPr lang="de-DE" dirty="0">
              <a:solidFill>
                <a:schemeClr val="tx1"/>
              </a:solidFill>
            </a:endParaRPr>
          </a:p>
          <a:p>
            <a:pPr marL="36900" indent="0">
              <a:buNone/>
            </a:pPr>
            <a:r>
              <a:rPr lang="de-DE" dirty="0">
                <a:solidFill>
                  <a:schemeClr val="tx1"/>
                </a:solidFill>
                <a:sym typeface="Wingdings" panose="05000000000000000000" pitchFamily="2" charset="2"/>
              </a:rPr>
              <a:t> Frage: Weswegen ist die Demokratie keine geeignete Form?</a:t>
            </a:r>
            <a:endParaRPr lang="de-DE" dirty="0">
              <a:solidFill>
                <a:schemeClr val="tx1"/>
              </a:solidFill>
            </a:endParaRPr>
          </a:p>
        </p:txBody>
      </p:sp>
    </p:spTree>
    <p:extLst>
      <p:ext uri="{BB962C8B-B14F-4D97-AF65-F5344CB8AC3E}">
        <p14:creationId xmlns:p14="http://schemas.microsoft.com/office/powerpoint/2010/main" val="406576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5F2138-1B8C-480C-9137-06055BFC4878}"/>
              </a:ext>
            </a:extLst>
          </p:cNvPr>
          <p:cNvSpPr>
            <a:spLocks noGrp="1"/>
          </p:cNvSpPr>
          <p:nvPr>
            <p:ph type="title"/>
          </p:nvPr>
        </p:nvSpPr>
        <p:spPr/>
        <p:txBody>
          <a:bodyPr/>
          <a:lstStyle/>
          <a:p>
            <a:r>
              <a:rPr lang="de-DE" dirty="0">
                <a:solidFill>
                  <a:schemeClr val="tx1"/>
                </a:solidFill>
              </a:rPr>
              <a:t>Das Ungleichgewicht der Vermögen</a:t>
            </a:r>
          </a:p>
        </p:txBody>
      </p:sp>
      <p:sp>
        <p:nvSpPr>
          <p:cNvPr id="3" name="Inhaltsplatzhalter 2">
            <a:extLst>
              <a:ext uri="{FF2B5EF4-FFF2-40B4-BE49-F238E27FC236}">
                <a16:creationId xmlns:a16="http://schemas.microsoft.com/office/drawing/2014/main" id="{31396174-99E8-4C57-9B92-A4B1C58613E1}"/>
              </a:ext>
            </a:extLst>
          </p:cNvPr>
          <p:cNvSpPr>
            <a:spLocks noGrp="1"/>
          </p:cNvSpPr>
          <p:nvPr>
            <p:ph idx="1"/>
          </p:nvPr>
        </p:nvSpPr>
        <p:spPr/>
        <p:txBody>
          <a:bodyPr/>
          <a:lstStyle/>
          <a:p>
            <a:r>
              <a:rPr lang="de-DE" dirty="0">
                <a:solidFill>
                  <a:schemeClr val="tx1"/>
                </a:solidFill>
              </a:rPr>
              <a:t>„Sonach können die Einen nicht herrschen und nur in </a:t>
            </a:r>
            <a:r>
              <a:rPr lang="de-DE" dirty="0" err="1">
                <a:solidFill>
                  <a:schemeClr val="tx1"/>
                </a:solidFill>
              </a:rPr>
              <a:t>sclavischer</a:t>
            </a:r>
            <a:r>
              <a:rPr lang="de-DE" dirty="0">
                <a:solidFill>
                  <a:schemeClr val="tx1"/>
                </a:solidFill>
              </a:rPr>
              <a:t> Weise gehorchen und die Anderen können keiner Art von Herrschaft gehorchen und selbst nur in despotischer Weise herrschen.“ (Kapitel 11)</a:t>
            </a:r>
          </a:p>
          <a:p>
            <a:endParaRPr lang="de-DE" dirty="0">
              <a:solidFill>
                <a:schemeClr val="tx1"/>
              </a:solidFill>
            </a:endParaRPr>
          </a:p>
          <a:p>
            <a:pPr marL="36900" indent="0">
              <a:buNone/>
            </a:pPr>
            <a:r>
              <a:rPr lang="de-DE" dirty="0">
                <a:solidFill>
                  <a:schemeClr val="tx1"/>
                </a:solidFill>
                <a:sym typeface="Wingdings" panose="05000000000000000000" pitchFamily="2" charset="2"/>
              </a:rPr>
              <a:t> Unfähigkeit der Armen, alleine (auf gute Art und Weise) zu herrschen</a:t>
            </a:r>
          </a:p>
          <a:p>
            <a:pPr marL="36900" indent="0">
              <a:buNone/>
            </a:pPr>
            <a:endParaRPr lang="de-DE" dirty="0">
              <a:solidFill>
                <a:schemeClr val="tx1"/>
              </a:solidFill>
              <a:sym typeface="Wingdings" panose="05000000000000000000" pitchFamily="2" charset="2"/>
            </a:endParaRPr>
          </a:p>
          <a:p>
            <a:pPr marL="36900" indent="0">
              <a:buNone/>
            </a:pPr>
            <a:r>
              <a:rPr lang="de-DE" dirty="0">
                <a:solidFill>
                  <a:schemeClr val="tx1"/>
                </a:solidFill>
                <a:sym typeface="Wingdings" panose="05000000000000000000" pitchFamily="2" charset="2"/>
              </a:rPr>
              <a:t>Aber: Reiche können ebenso nicht gehorchen</a:t>
            </a:r>
          </a:p>
          <a:p>
            <a:pPr>
              <a:buFont typeface="Wingdings" panose="05000000000000000000" pitchFamily="2" charset="2"/>
              <a:buChar char="à"/>
            </a:pPr>
            <a:endParaRPr lang="de-DE" dirty="0">
              <a:solidFill>
                <a:schemeClr val="tx1"/>
              </a:solidFill>
              <a:sym typeface="Wingdings" panose="05000000000000000000" pitchFamily="2" charset="2"/>
            </a:endParaRPr>
          </a:p>
          <a:p>
            <a:pPr marL="36900" indent="0">
              <a:buNone/>
            </a:pPr>
            <a:r>
              <a:rPr lang="de-DE" dirty="0">
                <a:solidFill>
                  <a:schemeClr val="tx1"/>
                </a:solidFill>
                <a:sym typeface="Wingdings" panose="05000000000000000000" pitchFamily="2" charset="2"/>
              </a:rPr>
              <a:t> Klasse erforderlich, welche nicht die Disziplinlosigkeit der Reichen mitbringt, aber auch nicht die Unterwürfigkeit der Armen</a:t>
            </a:r>
            <a:endParaRPr lang="de-DE" dirty="0">
              <a:solidFill>
                <a:schemeClr val="tx1"/>
              </a:solidFill>
            </a:endParaRPr>
          </a:p>
          <a:p>
            <a:endParaRPr lang="de-DE" dirty="0">
              <a:solidFill>
                <a:schemeClr val="tx1"/>
              </a:solidFill>
            </a:endParaRPr>
          </a:p>
        </p:txBody>
      </p:sp>
    </p:spTree>
    <p:extLst>
      <p:ext uri="{BB962C8B-B14F-4D97-AF65-F5344CB8AC3E}">
        <p14:creationId xmlns:p14="http://schemas.microsoft.com/office/powerpoint/2010/main" val="411610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22FECD-377E-43FE-9FCC-6C78CFA6417D}"/>
              </a:ext>
            </a:extLst>
          </p:cNvPr>
          <p:cNvSpPr>
            <a:spLocks noGrp="1"/>
          </p:cNvSpPr>
          <p:nvPr>
            <p:ph type="title"/>
          </p:nvPr>
        </p:nvSpPr>
        <p:spPr/>
        <p:txBody>
          <a:bodyPr/>
          <a:lstStyle/>
          <a:p>
            <a:r>
              <a:rPr lang="de-DE" dirty="0">
                <a:solidFill>
                  <a:schemeClr val="tx1"/>
                </a:solidFill>
              </a:rPr>
              <a:t>Die Rolle der Mittelschicht als Schiedsrichter</a:t>
            </a:r>
          </a:p>
        </p:txBody>
      </p:sp>
      <p:pic>
        <p:nvPicPr>
          <p:cNvPr id="4" name="Inhaltsplatzhalt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16298" y="1580050"/>
            <a:ext cx="7348756" cy="5050180"/>
          </a:xfrm>
        </p:spPr>
      </p:pic>
      <p:sp>
        <p:nvSpPr>
          <p:cNvPr id="5" name="Rechteck 4">
            <a:extLst>
              <a:ext uri="{FF2B5EF4-FFF2-40B4-BE49-F238E27FC236}">
                <a16:creationId xmlns:a16="http://schemas.microsoft.com/office/drawing/2014/main" id="{47E212A7-52EF-47B7-B938-54A62C7F83FA}"/>
              </a:ext>
            </a:extLst>
          </p:cNvPr>
          <p:cNvSpPr/>
          <p:nvPr/>
        </p:nvSpPr>
        <p:spPr>
          <a:xfrm>
            <a:off x="9922068" y="6260898"/>
            <a:ext cx="763029" cy="369332"/>
          </a:xfrm>
          <a:prstGeom prst="rect">
            <a:avLst/>
          </a:prstGeom>
        </p:spPr>
        <p:txBody>
          <a:bodyPr wrap="none">
            <a:spAutoFit/>
          </a:bodyPr>
          <a:lstStyle/>
          <a:p>
            <a:r>
              <a:rPr lang="de-DE" dirty="0"/>
              <a:t>Abb.1</a:t>
            </a:r>
          </a:p>
        </p:txBody>
      </p:sp>
    </p:spTree>
    <p:extLst>
      <p:ext uri="{BB962C8B-B14F-4D97-AF65-F5344CB8AC3E}">
        <p14:creationId xmlns:p14="http://schemas.microsoft.com/office/powerpoint/2010/main" val="363908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784F53-67B9-42A1-B0D6-F125A882CF2E}"/>
              </a:ext>
            </a:extLst>
          </p:cNvPr>
          <p:cNvSpPr>
            <a:spLocks noGrp="1"/>
          </p:cNvSpPr>
          <p:nvPr>
            <p:ph type="title"/>
          </p:nvPr>
        </p:nvSpPr>
        <p:spPr/>
        <p:txBody>
          <a:bodyPr>
            <a:normAutofit fontScale="90000"/>
          </a:bodyPr>
          <a:lstStyle/>
          <a:p>
            <a:r>
              <a:rPr lang="de-DE" dirty="0">
                <a:solidFill>
                  <a:schemeClr val="tx1"/>
                </a:solidFill>
              </a:rPr>
              <a:t>Der Mittelstand als Garant einer guten Verfassung</a:t>
            </a:r>
          </a:p>
        </p:txBody>
      </p:sp>
      <p:sp>
        <p:nvSpPr>
          <p:cNvPr id="3" name="Inhaltsplatzhalter 2">
            <a:extLst>
              <a:ext uri="{FF2B5EF4-FFF2-40B4-BE49-F238E27FC236}">
                <a16:creationId xmlns:a16="http://schemas.microsoft.com/office/drawing/2014/main" id="{95EE0C67-C53B-4E08-B83F-B9F4F6D2BB93}"/>
              </a:ext>
            </a:extLst>
          </p:cNvPr>
          <p:cNvSpPr>
            <a:spLocks noGrp="1"/>
          </p:cNvSpPr>
          <p:nvPr>
            <p:ph idx="1"/>
          </p:nvPr>
        </p:nvSpPr>
        <p:spPr>
          <a:xfrm>
            <a:off x="913795" y="1732449"/>
            <a:ext cx="10353762" cy="4869687"/>
          </a:xfrm>
        </p:spPr>
        <p:txBody>
          <a:bodyPr>
            <a:normAutofit/>
          </a:bodyPr>
          <a:lstStyle/>
          <a:p>
            <a:r>
              <a:rPr lang="de-DE" dirty="0">
                <a:solidFill>
                  <a:schemeClr val="tx1"/>
                </a:solidFill>
              </a:rPr>
              <a:t>„Es ist also klar, dass diejenige Staatsgemeinschaft die beste ist, welche auf dem Mittelstande beruht und dass diejenigen Staaten geeignet sind, gut regiert zu werden, wo der Mittelstand zahlreich ist und weitaus stärker, als die beiden anderen, und wenn dies nicht, doch wenigstens stärker, als jeder einzelne von den beiden anderen; denn dann </a:t>
            </a:r>
            <a:r>
              <a:rPr lang="de-DE" dirty="0" err="1">
                <a:solidFill>
                  <a:schemeClr val="tx1"/>
                </a:solidFill>
              </a:rPr>
              <a:t>giebt</a:t>
            </a:r>
            <a:r>
              <a:rPr lang="de-DE" dirty="0">
                <a:solidFill>
                  <a:schemeClr val="tx1"/>
                </a:solidFill>
              </a:rPr>
              <a:t> der Mittelstand durch seinen Hinzutritt den Ausschlag und verhindert die </a:t>
            </a:r>
            <a:r>
              <a:rPr lang="de-DE" dirty="0" err="1">
                <a:solidFill>
                  <a:schemeClr val="tx1"/>
                </a:solidFill>
              </a:rPr>
              <a:t>Uebermacht</a:t>
            </a:r>
            <a:r>
              <a:rPr lang="de-DE" dirty="0">
                <a:solidFill>
                  <a:schemeClr val="tx1"/>
                </a:solidFill>
              </a:rPr>
              <a:t> des einen, oder des anderen seiner Gegensätze.“ (Kapitel 11)</a:t>
            </a:r>
          </a:p>
          <a:p>
            <a:pPr marL="36900" indent="0">
              <a:buNone/>
            </a:pPr>
            <a:endParaRPr lang="de-DE" dirty="0">
              <a:solidFill>
                <a:schemeClr val="tx1"/>
              </a:solidFill>
            </a:endParaRPr>
          </a:p>
          <a:p>
            <a:pPr marL="36900" indent="0">
              <a:buNone/>
            </a:pPr>
            <a:endParaRPr lang="de-DE" dirty="0">
              <a:solidFill>
                <a:schemeClr val="tx1"/>
              </a:solidFill>
            </a:endParaRPr>
          </a:p>
          <a:p>
            <a:pPr marL="36900" indent="0">
              <a:buNone/>
            </a:pPr>
            <a:r>
              <a:rPr lang="de-DE" dirty="0">
                <a:solidFill>
                  <a:schemeClr val="tx1"/>
                </a:solidFill>
                <a:sym typeface="Wingdings" panose="05000000000000000000" pitchFamily="2" charset="2"/>
              </a:rPr>
              <a:t> Mittelstand verhindert ein Ungleichgewicht zugunsten einer der anderen Gruppen und stellt so die Balance und die Qualität der Verfassung sicher</a:t>
            </a:r>
            <a:endParaRPr lang="de-DE" dirty="0">
              <a:solidFill>
                <a:schemeClr val="tx1"/>
              </a:solidFill>
            </a:endParaRPr>
          </a:p>
        </p:txBody>
      </p:sp>
    </p:spTree>
    <p:extLst>
      <p:ext uri="{BB962C8B-B14F-4D97-AF65-F5344CB8AC3E}">
        <p14:creationId xmlns:p14="http://schemas.microsoft.com/office/powerpoint/2010/main" val="397648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27DA4-7170-4481-9E47-DA554C9E265A}"/>
              </a:ext>
            </a:extLst>
          </p:cNvPr>
          <p:cNvSpPr>
            <a:spLocks noGrp="1"/>
          </p:cNvSpPr>
          <p:nvPr>
            <p:ph type="title"/>
          </p:nvPr>
        </p:nvSpPr>
        <p:spPr/>
        <p:txBody>
          <a:bodyPr/>
          <a:lstStyle/>
          <a:p>
            <a:r>
              <a:rPr lang="de-DE" dirty="0">
                <a:solidFill>
                  <a:schemeClr val="tx1"/>
                </a:solidFill>
              </a:rPr>
              <a:t>Die Politie als (eine) Lösung</a:t>
            </a:r>
          </a:p>
        </p:txBody>
      </p:sp>
      <p:sp>
        <p:nvSpPr>
          <p:cNvPr id="3" name="Inhaltsplatzhalter 2">
            <a:extLst>
              <a:ext uri="{FF2B5EF4-FFF2-40B4-BE49-F238E27FC236}">
                <a16:creationId xmlns:a16="http://schemas.microsoft.com/office/drawing/2014/main" id="{24370CF8-9EC5-4CE2-AE05-8829E3A37DBD}"/>
              </a:ext>
            </a:extLst>
          </p:cNvPr>
          <p:cNvSpPr>
            <a:spLocks noGrp="1"/>
          </p:cNvSpPr>
          <p:nvPr>
            <p:ph idx="1"/>
          </p:nvPr>
        </p:nvSpPr>
        <p:spPr>
          <a:xfrm>
            <a:off x="913795" y="1732449"/>
            <a:ext cx="10353762" cy="4869687"/>
          </a:xfrm>
        </p:spPr>
        <p:txBody>
          <a:bodyPr>
            <a:normAutofit lnSpcReduction="10000"/>
          </a:bodyPr>
          <a:lstStyle/>
          <a:p>
            <a:r>
              <a:rPr lang="de-DE" dirty="0">
                <a:solidFill>
                  <a:schemeClr val="tx1"/>
                </a:solidFill>
              </a:rPr>
              <a:t>Mischform aus Demokratie und Oligarchie</a:t>
            </a:r>
          </a:p>
          <a:p>
            <a:pPr marL="36900" indent="0">
              <a:buNone/>
            </a:pPr>
            <a:endParaRPr lang="de-DE" dirty="0">
              <a:solidFill>
                <a:schemeClr val="tx1"/>
              </a:solidFill>
            </a:endParaRPr>
          </a:p>
          <a:p>
            <a:r>
              <a:rPr lang="de-DE" dirty="0">
                <a:solidFill>
                  <a:schemeClr val="tx1"/>
                </a:solidFill>
              </a:rPr>
              <a:t>Entnahme und Kombination von Elementen der Oligarchie und Demokratie</a:t>
            </a:r>
          </a:p>
          <a:p>
            <a:pPr lvl="1"/>
            <a:r>
              <a:rPr lang="de-DE" dirty="0">
                <a:solidFill>
                  <a:schemeClr val="tx1"/>
                </a:solidFill>
              </a:rPr>
              <a:t>Erhöhte Teilnehmerzahl (Arme und Reiche)</a:t>
            </a:r>
          </a:p>
          <a:p>
            <a:pPr lvl="1"/>
            <a:r>
              <a:rPr lang="de-DE" dirty="0">
                <a:solidFill>
                  <a:schemeClr val="tx1"/>
                </a:solidFill>
              </a:rPr>
              <a:t>Kombinierte Verfahren (Wahl, Entlohnung nach Vermögen)</a:t>
            </a:r>
          </a:p>
          <a:p>
            <a:pPr lvl="1"/>
            <a:r>
              <a:rPr lang="de-DE" dirty="0">
                <a:solidFill>
                  <a:schemeClr val="tx1"/>
                </a:solidFill>
              </a:rPr>
              <a:t>Verringerte Hürden zur Partizipation (</a:t>
            </a:r>
            <a:r>
              <a:rPr lang="de-DE" dirty="0" err="1">
                <a:solidFill>
                  <a:schemeClr val="tx1"/>
                </a:solidFill>
              </a:rPr>
              <a:t>v.a</a:t>
            </a:r>
            <a:r>
              <a:rPr lang="de-DE" dirty="0">
                <a:solidFill>
                  <a:schemeClr val="tx1"/>
                </a:solidFill>
              </a:rPr>
              <a:t> im Bezug auf Vermögen)</a:t>
            </a:r>
          </a:p>
          <a:p>
            <a:pPr marL="36900" indent="0">
              <a:buNone/>
            </a:pPr>
            <a:endParaRPr lang="de-DE" dirty="0">
              <a:solidFill>
                <a:schemeClr val="tx1"/>
              </a:solidFill>
            </a:endParaRPr>
          </a:p>
          <a:p>
            <a:pPr marL="36900" indent="0">
              <a:buNone/>
            </a:pPr>
            <a:r>
              <a:rPr lang="de-DE" dirty="0">
                <a:solidFill>
                  <a:schemeClr val="tx1"/>
                </a:solidFill>
              </a:rPr>
              <a:t>„</a:t>
            </a:r>
            <a:r>
              <a:rPr lang="de-DE" dirty="0" err="1">
                <a:solidFill>
                  <a:schemeClr val="tx1"/>
                </a:solidFill>
              </a:rPr>
              <a:t>Ueberall</a:t>
            </a:r>
            <a:r>
              <a:rPr lang="de-DE" dirty="0">
                <a:solidFill>
                  <a:schemeClr val="tx1"/>
                </a:solidFill>
              </a:rPr>
              <a:t> </a:t>
            </a:r>
            <a:r>
              <a:rPr lang="de-DE" dirty="0" err="1">
                <a:solidFill>
                  <a:schemeClr val="tx1"/>
                </a:solidFill>
              </a:rPr>
              <a:t>geniesst</a:t>
            </a:r>
            <a:r>
              <a:rPr lang="de-DE" dirty="0">
                <a:solidFill>
                  <a:schemeClr val="tx1"/>
                </a:solidFill>
              </a:rPr>
              <a:t> der Schiedsrichter das meiste Vertrauen und der Schiedsrichter ist hier der Mittelstand. Je besser die Verfassung gemischt ist, um so dauerhafter wird sie sein.“ (Kapitel 12)</a:t>
            </a:r>
          </a:p>
          <a:p>
            <a:pPr marL="36900" indent="0">
              <a:buNone/>
            </a:pPr>
            <a:endParaRPr lang="de-DE" dirty="0">
              <a:solidFill>
                <a:schemeClr val="tx1"/>
              </a:solidFill>
            </a:endParaRPr>
          </a:p>
          <a:p>
            <a:r>
              <a:rPr lang="de-DE" dirty="0">
                <a:solidFill>
                  <a:schemeClr val="tx1"/>
                </a:solidFill>
              </a:rPr>
              <a:t>Keine ideale Verfassung, aber eine bessere und stabilere, als die Demokratie und Oligarchie</a:t>
            </a:r>
          </a:p>
        </p:txBody>
      </p:sp>
    </p:spTree>
    <p:extLst>
      <p:ext uri="{BB962C8B-B14F-4D97-AF65-F5344CB8AC3E}">
        <p14:creationId xmlns:p14="http://schemas.microsoft.com/office/powerpoint/2010/main" val="115216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A42A9-4E35-4D13-A380-552DC1BC029F}"/>
              </a:ext>
            </a:extLst>
          </p:cNvPr>
          <p:cNvSpPr>
            <a:spLocks noGrp="1"/>
          </p:cNvSpPr>
          <p:nvPr>
            <p:ph type="title"/>
          </p:nvPr>
        </p:nvSpPr>
        <p:spPr/>
        <p:txBody>
          <a:bodyPr/>
          <a:lstStyle/>
          <a:p>
            <a:r>
              <a:rPr lang="de-DE" dirty="0">
                <a:solidFill>
                  <a:schemeClr val="tx1"/>
                </a:solidFill>
              </a:rPr>
              <a:t>Mischverfassung in der Praxis</a:t>
            </a:r>
          </a:p>
        </p:txBody>
      </p:sp>
      <p:sp>
        <p:nvSpPr>
          <p:cNvPr id="7" name="Inhaltsplatzhalter 6">
            <a:extLst>
              <a:ext uri="{FF2B5EF4-FFF2-40B4-BE49-F238E27FC236}">
                <a16:creationId xmlns:a16="http://schemas.microsoft.com/office/drawing/2014/main" id="{DF38CE22-7045-4E2C-A76A-9CAB51386248}"/>
              </a:ext>
            </a:extLst>
          </p:cNvPr>
          <p:cNvSpPr>
            <a:spLocks noGrp="1"/>
          </p:cNvSpPr>
          <p:nvPr>
            <p:ph idx="1"/>
          </p:nvPr>
        </p:nvSpPr>
        <p:spPr/>
        <p:txBody>
          <a:bodyPr/>
          <a:lstStyle/>
          <a:p>
            <a:r>
              <a:rPr lang="de-DE" dirty="0">
                <a:solidFill>
                  <a:schemeClr val="tx1"/>
                </a:solidFill>
              </a:rPr>
              <a:t>Verfassung der Römischen Republik ( ??? – 27.v.Chr) als Beispiel einer Mischverfassung in der Praxis</a:t>
            </a:r>
          </a:p>
          <a:p>
            <a:endParaRPr lang="de-DE" dirty="0">
              <a:solidFill>
                <a:schemeClr val="tx1"/>
              </a:solidFill>
            </a:endParaRPr>
          </a:p>
          <a:p>
            <a:r>
              <a:rPr lang="de-DE" dirty="0">
                <a:solidFill>
                  <a:schemeClr val="tx1"/>
                </a:solidFill>
              </a:rPr>
              <a:t>Verwendung von Elementen aus der Monarchie, Aristokratie und Demokratie</a:t>
            </a:r>
          </a:p>
          <a:p>
            <a:pPr lvl="1"/>
            <a:r>
              <a:rPr lang="de-DE" dirty="0" err="1">
                <a:solidFill>
                  <a:schemeClr val="tx1"/>
                </a:solidFill>
              </a:rPr>
              <a:t>Consulat</a:t>
            </a:r>
            <a:r>
              <a:rPr lang="de-DE" dirty="0">
                <a:solidFill>
                  <a:schemeClr val="tx1"/>
                </a:solidFill>
              </a:rPr>
              <a:t> (Konsul): Monarchisches Element</a:t>
            </a:r>
          </a:p>
          <a:p>
            <a:pPr lvl="1"/>
            <a:r>
              <a:rPr lang="de-DE" dirty="0">
                <a:solidFill>
                  <a:schemeClr val="tx1"/>
                </a:solidFill>
              </a:rPr>
              <a:t>Senat: Aristokratisches Element</a:t>
            </a:r>
          </a:p>
          <a:p>
            <a:pPr lvl="1"/>
            <a:r>
              <a:rPr lang="de-DE" dirty="0">
                <a:solidFill>
                  <a:schemeClr val="tx1"/>
                </a:solidFill>
              </a:rPr>
              <a:t>Volksversammlung: Demokratisches Element</a:t>
            </a:r>
          </a:p>
        </p:txBody>
      </p:sp>
    </p:spTree>
    <p:extLst>
      <p:ext uri="{BB962C8B-B14F-4D97-AF65-F5344CB8AC3E}">
        <p14:creationId xmlns:p14="http://schemas.microsoft.com/office/powerpoint/2010/main" val="1941418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iefer">
  <a:themeElements>
    <a:clrScheme name="Schiefer">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chiefer">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iefer">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Breitbild</PresentationFormat>
  <Paragraphs>74</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Calisto MT</vt:lpstr>
      <vt:lpstr>Wingdings</vt:lpstr>
      <vt:lpstr>Wingdings 2</vt:lpstr>
      <vt:lpstr>Schiefer</vt:lpstr>
      <vt:lpstr>MISCHVERFASSUNGEN</vt:lpstr>
      <vt:lpstr>Die Verfassungsformen nach Aristoteles</vt:lpstr>
      <vt:lpstr>Grundlagen der Verfassung</vt:lpstr>
      <vt:lpstr>Die Demokratie – Eine Entartung ?</vt:lpstr>
      <vt:lpstr>Das Ungleichgewicht der Vermögen</vt:lpstr>
      <vt:lpstr>Die Rolle der Mittelschicht als Schiedsrichter</vt:lpstr>
      <vt:lpstr>Der Mittelstand als Garant einer guten Verfassung</vt:lpstr>
      <vt:lpstr>Die Politie als (eine) Lösung</vt:lpstr>
      <vt:lpstr>Mischverfassung in der Praxis</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Mischverfassungen</dc:title>
  <dc:creator>Dat Alex</dc:creator>
  <cp:lastModifiedBy>Dat Alex</cp:lastModifiedBy>
  <cp:revision>25</cp:revision>
  <dcterms:created xsi:type="dcterms:W3CDTF">2020-05-17T15:55:50Z</dcterms:created>
  <dcterms:modified xsi:type="dcterms:W3CDTF">2020-05-18T08:01:15Z</dcterms:modified>
</cp:coreProperties>
</file>