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58" r:id="rId5"/>
    <p:sldId id="259" r:id="rId6"/>
    <p:sldId id="260" r:id="rId7"/>
    <p:sldId id="267" r:id="rId8"/>
    <p:sldId id="268" r:id="rId9"/>
    <p:sldId id="269" r:id="rId10"/>
    <p:sldId id="270" r:id="rId11"/>
    <p:sldId id="271" r:id="rId12"/>
    <p:sldId id="272" r:id="rId13"/>
    <p:sldId id="274" r:id="rId14"/>
    <p:sldId id="27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E7E6E6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" autoAdjust="0"/>
    <p:restoredTop sz="94660"/>
  </p:normalViewPr>
  <p:slideViewPr>
    <p:cSldViewPr snapToGrid="0">
      <p:cViewPr varScale="1">
        <p:scale>
          <a:sx n="207" d="100"/>
          <a:sy n="207" d="100"/>
        </p:scale>
        <p:origin x="1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6D5BD-4F7E-FDCD-DCD7-A2ED8E9AD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680D89-1087-FC62-934E-721A7675E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A30565-31AE-61BB-D529-477A5702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49DF-E248-4A97-B78B-29CD1228F7A2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91D7B2-2F4C-C573-8297-5981EA57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7A3680-C465-578A-5C18-D90C4A8B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D865-0B38-47F6-8C88-D2907068D1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28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0AD17-9D9D-BF99-5287-F83580B7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6244C4-A005-38F5-596E-CEFA9DD5D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889E5-34BC-831C-F57F-CE9BBFF9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49DF-E248-4A97-B78B-29CD1228F7A2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7C5CE1-1DB2-E8D9-490F-874B2BD7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476648-92A7-E8AF-4C25-3C2B7F5D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D865-0B38-47F6-8C88-D2907068D1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94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93B661-8099-7FB8-DE4C-BD7359E48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EBC83A-A72D-D17D-8B40-BE89F4A8C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2618A0-BD8A-FEE9-91DE-5C51F52C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49DF-E248-4A97-B78B-29CD1228F7A2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973C5-4F99-F3E9-8A79-92479D23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328FF5-322A-0049-DE67-3868FFB6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D865-0B38-47F6-8C88-D2907068D1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55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C500B-A791-F45E-7F64-7A03BF0D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9B041-DB3B-C64C-80E6-E0F8F7359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68E308-A0C8-6D72-C5B2-7971AF3C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49DF-E248-4A97-B78B-29CD1228F7A2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FBA6A9-57F4-497D-BE69-6BAAFC8C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03EF52-3A2A-7862-6858-FF4F508D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D865-0B38-47F6-8C88-D2907068D1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1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191D9-E625-70DB-92D4-B1014F064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9B8635-899F-4448-D4F1-108ED6571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6A691A-43B4-C958-447C-25E1D13D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49DF-E248-4A97-B78B-29CD1228F7A2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E84A6-2C98-B599-4B14-92996C98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962771-9D91-5E05-5798-20230C70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D865-0B38-47F6-8C88-D2907068D1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73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24246-97C4-C39F-2F21-8874BB92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92C8E-E0D3-1CBC-90BE-BAE02FD22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9D8FF6-11C5-602F-1D93-76E308CAD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D54ECD-0577-ADC4-A7CC-2EB606B4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49DF-E248-4A97-B78B-29CD1228F7A2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54B4AC-9735-AECB-2B39-4CB4BA47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631276-6A77-397F-3788-6A5A1D98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D865-0B38-47F6-8C88-D2907068D1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98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53AC8-C1A1-E44A-BA3B-4DF743FA6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E6F081-6916-E545-DF32-B6F533F4F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0ABA30-A98D-E264-089F-43D7A323B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F02609-BCC0-8330-2209-E11DB9946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73C1E3-BA47-D535-4C59-74CF7EBF7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46D60A-16F6-A918-B77B-FD78ADFE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49DF-E248-4A97-B78B-29CD1228F7A2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BA2637-DDBB-1BE4-13BB-63E92035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1437F1-3959-C96B-0225-652BF9F8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D865-0B38-47F6-8C88-D2907068D1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7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50F6D-FC5B-6B54-A100-B6B34F45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87B29E-A35D-5AE0-6BC7-5ADDDC85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49DF-E248-4A97-B78B-29CD1228F7A2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505C45-C03E-9358-9385-1EAA8AC8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90A7C2-CCEF-EFA1-9990-EAE4D368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D865-0B38-47F6-8C88-D2907068D1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64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C32DD5-AF32-0FFA-038A-E0927F5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49DF-E248-4A97-B78B-29CD1228F7A2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569ED9-7EA9-61A6-2E51-86B60FFF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E9272C-51DC-FD8E-3906-C3D68B21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D865-0B38-47F6-8C88-D2907068D1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22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6CB1E-EC26-06E0-E968-7093C5CF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B3202B-178A-D068-084D-4CDC003A4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CD00B4-94E0-62BC-1908-72746CD63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63A246-3F94-C868-2007-E809FB22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49DF-E248-4A97-B78B-29CD1228F7A2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99F56A-9F91-EA0A-838B-787EA4FB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021826-BA19-8E91-B613-4324B98D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D865-0B38-47F6-8C88-D2907068D1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964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1AFCE-4FB8-99AB-8632-8FB1370B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54EFA9-D48B-5D8C-6FC7-E0ED7EC6B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076F73-8E73-2F07-E313-7DC69B031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F2F106-A250-A133-42D3-B6EDC119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49DF-E248-4A97-B78B-29CD1228F7A2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5C18A3-7710-EE33-2679-FD14E0321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C2657D-270F-5D46-0EA7-208145A6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D865-0B38-47F6-8C88-D2907068D1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70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203BC4-E145-2A69-0754-ADFD78081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55D0E5-4471-5D96-9D9C-318FAEE21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3B9AE6-6426-075C-FB8A-0886C68FD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049DF-E248-4A97-B78B-29CD1228F7A2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0EF000-4124-A64B-C9F3-194F3731D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9D50CF-49BA-3394-6FE4-0A7AE9B72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DD865-0B38-47F6-8C88-D2907068D1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45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-prize/2022-entries/tree/main/open-division/prize1-msm/prize1a-msm-gpu/yrrid/yrrid-ms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159A7-FE4A-6F9D-2928-394B18946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多卡多路</a:t>
            </a:r>
            <a:r>
              <a:rPr lang="en-US" altLang="zh-CN" dirty="0"/>
              <a:t>NTT</a:t>
            </a:r>
            <a:r>
              <a:rPr lang="zh-CN" altLang="en-US" dirty="0"/>
              <a:t>的具体实现</a:t>
            </a:r>
          </a:p>
        </p:txBody>
      </p:sp>
    </p:spTree>
    <p:extLst>
      <p:ext uri="{BB962C8B-B14F-4D97-AF65-F5344CB8AC3E}">
        <p14:creationId xmlns:p14="http://schemas.microsoft.com/office/powerpoint/2010/main" val="3741887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B76A7-3B41-0E13-FCCD-1119AC59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多卡</a:t>
            </a:r>
            <a:r>
              <a:rPr lang="zh-CN" altLang="en-US" dirty="0"/>
              <a:t>实现思路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17F51E-7684-8206-5252-02A20B12D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、列：但是，传输完毕之后算第二个列时的读数据索引会乱掉。以下图的第二个</a:t>
            </a:r>
            <a:r>
              <a:rPr lang="en-US" altLang="zh-CN" dirty="0"/>
              <a:t>GPU</a:t>
            </a:r>
            <a:r>
              <a:rPr lang="zh-CN" altLang="en-US" dirty="0"/>
              <a:t>为例，此时的数据索引并不是顺序的，所以单列了一个针对多卡实现的</a:t>
            </a:r>
            <a:r>
              <a:rPr lang="en-US" altLang="zh-CN" dirty="0"/>
              <a:t>NTT_COL2</a:t>
            </a:r>
            <a:r>
              <a:rPr lang="zh-CN" altLang="en-US" dirty="0"/>
              <a:t>函数用于处理这个情况。</a:t>
            </a:r>
            <a:endParaRPr lang="en-US" altLang="zh-CN" dirty="0"/>
          </a:p>
        </p:txBody>
      </p:sp>
      <p:graphicFrame>
        <p:nvGraphicFramePr>
          <p:cNvPr id="4" name="表格 7">
            <a:extLst>
              <a:ext uri="{FF2B5EF4-FFF2-40B4-BE49-F238E27FC236}">
                <a16:creationId xmlns:a16="http://schemas.microsoft.com/office/drawing/2014/main" id="{1CA3FA47-4261-D948-B534-01B0B76152CF}"/>
              </a:ext>
            </a:extLst>
          </p:cNvPr>
          <p:cNvGraphicFramePr>
            <a:graphicFrameLocks noGrp="1"/>
          </p:cNvGraphicFramePr>
          <p:nvPr/>
        </p:nvGraphicFramePr>
        <p:xfrm>
          <a:off x="1198963" y="3146724"/>
          <a:ext cx="3522784" cy="3602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348">
                  <a:extLst>
                    <a:ext uri="{9D8B030D-6E8A-4147-A177-3AD203B41FA5}">
                      <a16:colId xmlns:a16="http://schemas.microsoft.com/office/drawing/2014/main" val="2731678475"/>
                    </a:ext>
                  </a:extLst>
                </a:gridCol>
                <a:gridCol w="440348">
                  <a:extLst>
                    <a:ext uri="{9D8B030D-6E8A-4147-A177-3AD203B41FA5}">
                      <a16:colId xmlns:a16="http://schemas.microsoft.com/office/drawing/2014/main" val="1085184619"/>
                    </a:ext>
                  </a:extLst>
                </a:gridCol>
                <a:gridCol w="440348">
                  <a:extLst>
                    <a:ext uri="{9D8B030D-6E8A-4147-A177-3AD203B41FA5}">
                      <a16:colId xmlns:a16="http://schemas.microsoft.com/office/drawing/2014/main" val="3639596503"/>
                    </a:ext>
                  </a:extLst>
                </a:gridCol>
                <a:gridCol w="440348">
                  <a:extLst>
                    <a:ext uri="{9D8B030D-6E8A-4147-A177-3AD203B41FA5}">
                      <a16:colId xmlns:a16="http://schemas.microsoft.com/office/drawing/2014/main" val="2133338774"/>
                    </a:ext>
                  </a:extLst>
                </a:gridCol>
                <a:gridCol w="440348">
                  <a:extLst>
                    <a:ext uri="{9D8B030D-6E8A-4147-A177-3AD203B41FA5}">
                      <a16:colId xmlns:a16="http://schemas.microsoft.com/office/drawing/2014/main" val="851062421"/>
                    </a:ext>
                  </a:extLst>
                </a:gridCol>
                <a:gridCol w="440348">
                  <a:extLst>
                    <a:ext uri="{9D8B030D-6E8A-4147-A177-3AD203B41FA5}">
                      <a16:colId xmlns:a16="http://schemas.microsoft.com/office/drawing/2014/main" val="3542152609"/>
                    </a:ext>
                  </a:extLst>
                </a:gridCol>
                <a:gridCol w="440348">
                  <a:extLst>
                    <a:ext uri="{9D8B030D-6E8A-4147-A177-3AD203B41FA5}">
                      <a16:colId xmlns:a16="http://schemas.microsoft.com/office/drawing/2014/main" val="3338155962"/>
                    </a:ext>
                  </a:extLst>
                </a:gridCol>
                <a:gridCol w="440348">
                  <a:extLst>
                    <a:ext uri="{9D8B030D-6E8A-4147-A177-3AD203B41FA5}">
                      <a16:colId xmlns:a16="http://schemas.microsoft.com/office/drawing/2014/main" val="386354154"/>
                    </a:ext>
                  </a:extLst>
                </a:gridCol>
              </a:tblGrid>
              <a:tr h="450283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435638"/>
                  </a:ext>
                </a:extLst>
              </a:tr>
              <a:tr h="450283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975885"/>
                  </a:ext>
                </a:extLst>
              </a:tr>
              <a:tr h="450283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948164"/>
                  </a:ext>
                </a:extLst>
              </a:tr>
              <a:tr h="450283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585342"/>
                  </a:ext>
                </a:extLst>
              </a:tr>
              <a:tr h="450283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485995"/>
                  </a:ext>
                </a:extLst>
              </a:tr>
              <a:tr h="450283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461322"/>
                  </a:ext>
                </a:extLst>
              </a:tr>
              <a:tr h="450283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04564"/>
                  </a:ext>
                </a:extLst>
              </a:tr>
              <a:tr h="450283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137870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DA4551-4435-9F42-A85B-93DF451B84BA}"/>
              </a:ext>
            </a:extLst>
          </p:cNvPr>
          <p:cNvCxnSpPr/>
          <p:nvPr/>
        </p:nvCxnSpPr>
        <p:spPr>
          <a:xfrm>
            <a:off x="4827776" y="4928335"/>
            <a:ext cx="27432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648B68-21BD-554E-AAD0-37679C58A513}"/>
              </a:ext>
            </a:extLst>
          </p:cNvPr>
          <p:cNvSpPr txBox="1"/>
          <p:nvPr/>
        </p:nvSpPr>
        <p:spPr>
          <a:xfrm>
            <a:off x="5490668" y="4491535"/>
            <a:ext cx="101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all2all</a:t>
            </a:r>
          </a:p>
        </p:txBody>
      </p:sp>
      <p:graphicFrame>
        <p:nvGraphicFramePr>
          <p:cNvPr id="14" name="表格 7">
            <a:extLst>
              <a:ext uri="{FF2B5EF4-FFF2-40B4-BE49-F238E27FC236}">
                <a16:creationId xmlns:a16="http://schemas.microsoft.com/office/drawing/2014/main" id="{ED2021AB-F687-6F4E-BB52-6F2B3A078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86794"/>
              </p:ext>
            </p:extLst>
          </p:nvPr>
        </p:nvGraphicFramePr>
        <p:xfrm>
          <a:off x="7961036" y="3127203"/>
          <a:ext cx="3522784" cy="3602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348">
                  <a:extLst>
                    <a:ext uri="{9D8B030D-6E8A-4147-A177-3AD203B41FA5}">
                      <a16:colId xmlns:a16="http://schemas.microsoft.com/office/drawing/2014/main" val="2731678475"/>
                    </a:ext>
                  </a:extLst>
                </a:gridCol>
                <a:gridCol w="440348">
                  <a:extLst>
                    <a:ext uri="{9D8B030D-6E8A-4147-A177-3AD203B41FA5}">
                      <a16:colId xmlns:a16="http://schemas.microsoft.com/office/drawing/2014/main" val="1085184619"/>
                    </a:ext>
                  </a:extLst>
                </a:gridCol>
                <a:gridCol w="440348">
                  <a:extLst>
                    <a:ext uri="{9D8B030D-6E8A-4147-A177-3AD203B41FA5}">
                      <a16:colId xmlns:a16="http://schemas.microsoft.com/office/drawing/2014/main" val="3639596503"/>
                    </a:ext>
                  </a:extLst>
                </a:gridCol>
                <a:gridCol w="440348">
                  <a:extLst>
                    <a:ext uri="{9D8B030D-6E8A-4147-A177-3AD203B41FA5}">
                      <a16:colId xmlns:a16="http://schemas.microsoft.com/office/drawing/2014/main" val="2133338774"/>
                    </a:ext>
                  </a:extLst>
                </a:gridCol>
                <a:gridCol w="440348">
                  <a:extLst>
                    <a:ext uri="{9D8B030D-6E8A-4147-A177-3AD203B41FA5}">
                      <a16:colId xmlns:a16="http://schemas.microsoft.com/office/drawing/2014/main" val="851062421"/>
                    </a:ext>
                  </a:extLst>
                </a:gridCol>
                <a:gridCol w="440348">
                  <a:extLst>
                    <a:ext uri="{9D8B030D-6E8A-4147-A177-3AD203B41FA5}">
                      <a16:colId xmlns:a16="http://schemas.microsoft.com/office/drawing/2014/main" val="3542152609"/>
                    </a:ext>
                  </a:extLst>
                </a:gridCol>
                <a:gridCol w="440348">
                  <a:extLst>
                    <a:ext uri="{9D8B030D-6E8A-4147-A177-3AD203B41FA5}">
                      <a16:colId xmlns:a16="http://schemas.microsoft.com/office/drawing/2014/main" val="3338155962"/>
                    </a:ext>
                  </a:extLst>
                </a:gridCol>
                <a:gridCol w="440348">
                  <a:extLst>
                    <a:ext uri="{9D8B030D-6E8A-4147-A177-3AD203B41FA5}">
                      <a16:colId xmlns:a16="http://schemas.microsoft.com/office/drawing/2014/main" val="386354154"/>
                    </a:ext>
                  </a:extLst>
                </a:gridCol>
              </a:tblGrid>
              <a:tr h="450283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435638"/>
                  </a:ext>
                </a:extLst>
              </a:tr>
              <a:tr h="450283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975885"/>
                  </a:ext>
                </a:extLst>
              </a:tr>
              <a:tr h="450283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>
                              <a:lumMod val="75000"/>
                            </a:schemeClr>
                          </a:solidFill>
                          <a:highlight>
                            <a:srgbClr val="00FFFF"/>
                          </a:highlight>
                        </a:rPr>
                        <a:t>0</a:t>
                      </a:r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>
                              <a:lumMod val="75000"/>
                            </a:schemeClr>
                          </a:solidFill>
                          <a:highlight>
                            <a:srgbClr val="00FFFF"/>
                          </a:highlight>
                        </a:rPr>
                        <a:t>1</a:t>
                      </a:r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>
                              <a:lumMod val="75000"/>
                            </a:schemeClr>
                          </a:solidFill>
                          <a:highlight>
                            <a:srgbClr val="00FFFF"/>
                          </a:highlight>
                        </a:rPr>
                        <a:t>4</a:t>
                      </a:r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>
                              <a:lumMod val="75000"/>
                            </a:schemeClr>
                          </a:solidFill>
                          <a:highlight>
                            <a:srgbClr val="00FFFF"/>
                          </a:highlight>
                        </a:rPr>
                        <a:t>5</a:t>
                      </a:r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>
                              <a:lumMod val="75000"/>
                            </a:schemeClr>
                          </a:solidFill>
                          <a:highlight>
                            <a:srgbClr val="00FFFF"/>
                          </a:highlight>
                        </a:rPr>
                        <a:t>8</a:t>
                      </a:r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kern="1200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1800" kern="1200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948164"/>
                  </a:ext>
                </a:extLst>
              </a:tr>
              <a:tr h="450283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>
                              <a:lumMod val="75000"/>
                            </a:schemeClr>
                          </a:solidFill>
                          <a:highlight>
                            <a:srgbClr val="00FFFF"/>
                          </a:highlight>
                        </a:rPr>
                        <a:t>2</a:t>
                      </a:r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>
                              <a:lumMod val="75000"/>
                            </a:schemeClr>
                          </a:solidFill>
                          <a:highlight>
                            <a:srgbClr val="00FFFF"/>
                          </a:highlight>
                        </a:rPr>
                        <a:t>3</a:t>
                      </a:r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>
                              <a:lumMod val="75000"/>
                            </a:schemeClr>
                          </a:solidFill>
                          <a:highlight>
                            <a:srgbClr val="00FFFF"/>
                          </a:highlight>
                        </a:rPr>
                        <a:t>6</a:t>
                      </a:r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>
                              <a:lumMod val="75000"/>
                            </a:schemeClr>
                          </a:solidFill>
                          <a:highlight>
                            <a:srgbClr val="00FFFF"/>
                          </a:highlight>
                        </a:rPr>
                        <a:t>7</a:t>
                      </a:r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>
                              <a:lumMod val="75000"/>
                            </a:schemeClr>
                          </a:solidFill>
                          <a:highlight>
                            <a:srgbClr val="00FFFF"/>
                          </a:highlight>
                        </a:rPr>
                        <a:t>10</a:t>
                      </a:r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1800" kern="1200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1800" kern="1200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zh-CN" altLang="en-US" sz="1800" kern="1200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585342"/>
                  </a:ext>
                </a:extLst>
              </a:tr>
              <a:tr h="450283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485995"/>
                  </a:ext>
                </a:extLst>
              </a:tr>
              <a:tr h="450283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461322"/>
                  </a:ext>
                </a:extLst>
              </a:tr>
              <a:tr h="450283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04564"/>
                  </a:ext>
                </a:extLst>
              </a:tr>
              <a:tr h="450283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137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972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B76A7-3B41-0E13-FCCD-1119AC59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多卡</a:t>
            </a:r>
            <a:r>
              <a:rPr lang="zh-CN" altLang="en-US" dirty="0"/>
              <a:t>实现思路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17F51E-7684-8206-5252-02A20B12D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、行：</a:t>
            </a:r>
            <a:r>
              <a:rPr lang="zh-CN" altLang="en-CN" dirty="0"/>
              <a:t>在</a:t>
            </a:r>
            <a:r>
              <a:rPr lang="zh-CN" altLang="en-US" dirty="0"/>
              <a:t>第二个列算完了之后，将数据按照正确的顺序存回去，作为列</a:t>
            </a:r>
            <a:r>
              <a:rPr lang="en-US" altLang="zh-CN" dirty="0"/>
              <a:t>-</a:t>
            </a:r>
            <a:r>
              <a:rPr lang="zh-CN" altLang="en-US" dirty="0"/>
              <a:t>列</a:t>
            </a:r>
            <a:r>
              <a:rPr lang="en-US" altLang="zh-CN" dirty="0"/>
              <a:t>-</a:t>
            </a:r>
            <a:r>
              <a:rPr lang="zh-CN" altLang="en-US" dirty="0"/>
              <a:t>行中行的输入，此时让每个</a:t>
            </a:r>
            <a:r>
              <a:rPr lang="en-US" altLang="zh-CN" dirty="0"/>
              <a:t>GPU</a:t>
            </a:r>
            <a:r>
              <a:rPr lang="zh-CN" altLang="en-US" dirty="0"/>
              <a:t>正常计算即可。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7932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B76A7-3B41-0E13-FCCD-1119AC59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多卡</a:t>
            </a:r>
            <a:r>
              <a:rPr lang="zh-CN" altLang="en-US" dirty="0"/>
              <a:t>实现思路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17F51E-7684-8206-5252-02A20B12D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到此，我们的多卡实现就算完成了。</a:t>
            </a:r>
            <a:r>
              <a:rPr lang="zh-CN" altLang="en-CN" dirty="0"/>
              <a:t>但是</a:t>
            </a:r>
            <a:r>
              <a:rPr lang="zh-CN" altLang="en-US" dirty="0"/>
              <a:t>，此时的通信开销很大，我们想要掩盖一部分的通信开销，因此引入多路</a:t>
            </a:r>
            <a:r>
              <a:rPr lang="en-US" altLang="zh-CN" dirty="0"/>
              <a:t>NTT</a:t>
            </a:r>
            <a:r>
              <a:rPr lang="zh-CN" altLang="en-US" dirty="0"/>
              <a:t>并行的策略</a:t>
            </a:r>
            <a:r>
              <a:rPr lang="en-US" altLang="zh-CN" dirty="0"/>
              <a:t>:</a:t>
            </a:r>
            <a:r>
              <a:rPr lang="zh-CN" altLang="en-US" dirty="0"/>
              <a:t>同时计算多个</a:t>
            </a:r>
            <a:r>
              <a:rPr lang="en-US" altLang="zh-CN" dirty="0"/>
              <a:t>NTT</a:t>
            </a:r>
            <a:r>
              <a:rPr lang="zh-CN" altLang="en-US" dirty="0"/>
              <a:t>。这样在通信的同时也会有一部分的计算任务在进行。</a:t>
            </a:r>
            <a:endParaRPr lang="en-US" altLang="zh-CN" dirty="0"/>
          </a:p>
          <a:p>
            <a:r>
              <a:rPr lang="zh-CN" altLang="en-US" dirty="0"/>
              <a:t>假定是</a:t>
            </a:r>
            <a:r>
              <a:rPr lang="en-US" altLang="zh-CN" dirty="0"/>
              <a:t>4</a:t>
            </a:r>
            <a:r>
              <a:rPr lang="zh-CN" altLang="en-US" dirty="0"/>
              <a:t>路</a:t>
            </a:r>
            <a:r>
              <a:rPr lang="en-US" altLang="zh-CN" dirty="0"/>
              <a:t>NTT</a:t>
            </a:r>
            <a:r>
              <a:rPr lang="zh-CN" altLang="en-US" dirty="0"/>
              <a:t>的并行。我们最初的实现方法是不细粒度地调度这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NTT</a:t>
            </a:r>
            <a:r>
              <a:rPr lang="zh-CN" altLang="en-US" dirty="0"/>
              <a:t>的具体计算顺序，而是让它们同时并行，由</a:t>
            </a:r>
            <a:r>
              <a:rPr lang="en-US" altLang="zh-CN" dirty="0"/>
              <a:t>GPU</a:t>
            </a:r>
            <a:r>
              <a:rPr lang="zh-CN" altLang="en-US" dirty="0"/>
              <a:t>内核来自行调度。</a:t>
            </a:r>
            <a:endParaRPr lang="en-US" altLang="zh-CN" dirty="0"/>
          </a:p>
          <a:p>
            <a:r>
              <a:rPr lang="zh-CN" altLang="en-US" dirty="0"/>
              <a:t>但是我们发现这种方法的掩盖效果并不好。这是</a:t>
            </a:r>
            <a:r>
              <a:rPr lang="zh-CN" altLang="en-CN" dirty="0"/>
              <a:t>我们</a:t>
            </a:r>
            <a:r>
              <a:rPr lang="zh-CN" altLang="en-US" dirty="0"/>
              <a:t>会遇到</a:t>
            </a:r>
            <a:r>
              <a:rPr lang="en-US" altLang="zh-CN" dirty="0"/>
              <a:t>4</a:t>
            </a:r>
            <a:r>
              <a:rPr lang="zh-CN" altLang="en-US" dirty="0"/>
              <a:t>路</a:t>
            </a:r>
            <a:r>
              <a:rPr lang="en-US" altLang="zh-CN" dirty="0"/>
              <a:t>NTT</a:t>
            </a:r>
            <a:r>
              <a:rPr lang="zh-CN" altLang="en-US" dirty="0"/>
              <a:t>同时发生通信的情况，也就是需要同时进行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all2all</a:t>
            </a:r>
            <a:r>
              <a:rPr lang="zh-CN" altLang="en-US" dirty="0"/>
              <a:t>通信，而</a:t>
            </a:r>
            <a:r>
              <a:rPr lang="en-US" altLang="zh-CN" dirty="0"/>
              <a:t>PCIE</a:t>
            </a:r>
            <a:r>
              <a:rPr lang="zh-CN" altLang="en-US" dirty="0"/>
              <a:t>传输是串行顺序的，这种情况会导致</a:t>
            </a:r>
            <a:r>
              <a:rPr lang="en-US" altLang="zh-CN" dirty="0"/>
              <a:t>4</a:t>
            </a:r>
            <a:r>
              <a:rPr lang="zh-CN" altLang="en-US" dirty="0"/>
              <a:t>个通信在</a:t>
            </a:r>
            <a:r>
              <a:rPr lang="en-US" altLang="zh-CN" dirty="0"/>
              <a:t>PCIE</a:t>
            </a:r>
            <a:r>
              <a:rPr lang="zh-CN" altLang="en-US" dirty="0"/>
              <a:t>传输线路上挤来挤去，降低效率。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6882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B76A7-3B41-0E13-FCCD-1119AC59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多卡</a:t>
            </a:r>
            <a:r>
              <a:rPr lang="zh-CN" altLang="en-US" dirty="0"/>
              <a:t>实现思路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17F51E-7684-8206-5252-02A20B12D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CN" dirty="0"/>
              <a:t>因此</a:t>
            </a:r>
            <a:r>
              <a:rPr lang="zh-CN" altLang="en-US" dirty="0"/>
              <a:t>，我们决定对这</a:t>
            </a:r>
            <a:r>
              <a:rPr lang="en-US" altLang="zh-CN" dirty="0"/>
              <a:t>4</a:t>
            </a:r>
            <a:r>
              <a:rPr lang="zh-CN" altLang="en-US" dirty="0"/>
              <a:t>路</a:t>
            </a:r>
            <a:r>
              <a:rPr lang="en-US" altLang="zh-CN" dirty="0"/>
              <a:t>NTT</a:t>
            </a:r>
            <a:r>
              <a:rPr lang="zh-CN" altLang="en-US" dirty="0"/>
              <a:t>的计算顺序进行细粒度的调度，尽可能掩盖通信开销，同时避免上述的通信挤占问题。</a:t>
            </a:r>
            <a:endParaRPr lang="en-US" altLang="zh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1DBFF-0613-C548-A449-679434AB1A31}"/>
              </a:ext>
            </a:extLst>
          </p:cNvPr>
          <p:cNvSpPr/>
          <p:nvPr/>
        </p:nvSpPr>
        <p:spPr>
          <a:xfrm>
            <a:off x="1240514" y="2871089"/>
            <a:ext cx="1042288" cy="2877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COL1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78A3D7-E771-FC49-99BC-F325111D73A9}"/>
              </a:ext>
            </a:extLst>
          </p:cNvPr>
          <p:cNvSpPr/>
          <p:nvPr/>
        </p:nvSpPr>
        <p:spPr>
          <a:xfrm>
            <a:off x="2396836" y="2871089"/>
            <a:ext cx="1900200" cy="2738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all2all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543595-601F-9C4F-8FD1-3F239E59E99C}"/>
              </a:ext>
            </a:extLst>
          </p:cNvPr>
          <p:cNvSpPr/>
          <p:nvPr/>
        </p:nvSpPr>
        <p:spPr>
          <a:xfrm>
            <a:off x="2396836" y="3279920"/>
            <a:ext cx="1042288" cy="2877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COL1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3269B9-A40B-784D-BEE3-A659FD731D54}"/>
              </a:ext>
            </a:extLst>
          </p:cNvPr>
          <p:cNvSpPr/>
          <p:nvPr/>
        </p:nvSpPr>
        <p:spPr>
          <a:xfrm>
            <a:off x="2396836" y="3697560"/>
            <a:ext cx="1042288" cy="2877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COL1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09E874-EDD1-DD4E-ABF0-3A704071DC9D}"/>
              </a:ext>
            </a:extLst>
          </p:cNvPr>
          <p:cNvSpPr/>
          <p:nvPr/>
        </p:nvSpPr>
        <p:spPr>
          <a:xfrm>
            <a:off x="2395770" y="4120245"/>
            <a:ext cx="1042288" cy="2877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COL1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1ABDC6-E9CA-8042-A19F-6762CA8F6341}"/>
              </a:ext>
            </a:extLst>
          </p:cNvPr>
          <p:cNvCxnSpPr/>
          <p:nvPr/>
        </p:nvCxnSpPr>
        <p:spPr>
          <a:xfrm>
            <a:off x="2327563" y="2685650"/>
            <a:ext cx="0" cy="24426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CF91F84-063C-2046-ACAA-178CD3BDCA8E}"/>
              </a:ext>
            </a:extLst>
          </p:cNvPr>
          <p:cNvSpPr/>
          <p:nvPr/>
        </p:nvSpPr>
        <p:spPr>
          <a:xfrm>
            <a:off x="4313826" y="3256371"/>
            <a:ext cx="1778708" cy="2877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all2all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C54F73-8D58-484C-B423-DC4362223C8E}"/>
              </a:ext>
            </a:extLst>
          </p:cNvPr>
          <p:cNvCxnSpPr/>
          <p:nvPr/>
        </p:nvCxnSpPr>
        <p:spPr>
          <a:xfrm>
            <a:off x="4308757" y="2763976"/>
            <a:ext cx="0" cy="24426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45F0CD7-11DD-494F-8774-503DCEDF931E}"/>
              </a:ext>
            </a:extLst>
          </p:cNvPr>
          <p:cNvSpPr/>
          <p:nvPr/>
        </p:nvSpPr>
        <p:spPr>
          <a:xfrm>
            <a:off x="1530455" y="5249688"/>
            <a:ext cx="1677925" cy="5527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GLOBAl_SYNC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792B41-AA2D-C64F-BD0B-C2C4B29D7E38}"/>
              </a:ext>
            </a:extLst>
          </p:cNvPr>
          <p:cNvSpPr/>
          <p:nvPr/>
        </p:nvSpPr>
        <p:spPr>
          <a:xfrm>
            <a:off x="4338863" y="2871090"/>
            <a:ext cx="1471773" cy="2877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COL2+ROW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47E4FC-06AD-0240-893D-6680A7E78F11}"/>
              </a:ext>
            </a:extLst>
          </p:cNvPr>
          <p:cNvSpPr/>
          <p:nvPr/>
        </p:nvSpPr>
        <p:spPr>
          <a:xfrm>
            <a:off x="3590455" y="5262612"/>
            <a:ext cx="1677925" cy="5527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GLOBAl_SYNC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487C9C-995C-C444-B97D-DA25E14B1CBB}"/>
              </a:ext>
            </a:extLst>
          </p:cNvPr>
          <p:cNvCxnSpPr/>
          <p:nvPr/>
        </p:nvCxnSpPr>
        <p:spPr>
          <a:xfrm>
            <a:off x="6096795" y="2819949"/>
            <a:ext cx="0" cy="24426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8B5722F-F344-FD4F-B6CB-5C67C8B6FAA2}"/>
              </a:ext>
            </a:extLst>
          </p:cNvPr>
          <p:cNvSpPr/>
          <p:nvPr/>
        </p:nvSpPr>
        <p:spPr>
          <a:xfrm>
            <a:off x="5438479" y="5262612"/>
            <a:ext cx="1677925" cy="5527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GLOBAl_SYNC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CCC691-C645-2F42-A9B8-5D33C2C5C016}"/>
              </a:ext>
            </a:extLst>
          </p:cNvPr>
          <p:cNvSpPr/>
          <p:nvPr/>
        </p:nvSpPr>
        <p:spPr>
          <a:xfrm>
            <a:off x="6101057" y="3697559"/>
            <a:ext cx="1783766" cy="2877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all2all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A035A5-F9D3-9444-84A1-3D57EEDBED86}"/>
              </a:ext>
            </a:extLst>
          </p:cNvPr>
          <p:cNvSpPr/>
          <p:nvPr/>
        </p:nvSpPr>
        <p:spPr>
          <a:xfrm>
            <a:off x="6101057" y="3248913"/>
            <a:ext cx="1471773" cy="2877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COL2+ROW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D0029E-EC20-D54A-AF47-05C241A7DCF4}"/>
              </a:ext>
            </a:extLst>
          </p:cNvPr>
          <p:cNvCxnSpPr/>
          <p:nvPr/>
        </p:nvCxnSpPr>
        <p:spPr>
          <a:xfrm>
            <a:off x="7884823" y="2779962"/>
            <a:ext cx="0" cy="24426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362ED39-D018-A24D-86B6-17DE3A52FF2C}"/>
              </a:ext>
            </a:extLst>
          </p:cNvPr>
          <p:cNvSpPr/>
          <p:nvPr/>
        </p:nvSpPr>
        <p:spPr>
          <a:xfrm>
            <a:off x="7226516" y="5262611"/>
            <a:ext cx="1677925" cy="5527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GLOBAl_SYNC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167CB6-967A-5546-A3FE-27F6E5863ACF}"/>
              </a:ext>
            </a:extLst>
          </p:cNvPr>
          <p:cNvSpPr/>
          <p:nvPr/>
        </p:nvSpPr>
        <p:spPr>
          <a:xfrm>
            <a:off x="7884824" y="4041280"/>
            <a:ext cx="1783766" cy="2877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all2all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902581-4476-6F44-BFFB-1723E5531076}"/>
              </a:ext>
            </a:extLst>
          </p:cNvPr>
          <p:cNvSpPr/>
          <p:nvPr/>
        </p:nvSpPr>
        <p:spPr>
          <a:xfrm>
            <a:off x="9696852" y="4041280"/>
            <a:ext cx="1471773" cy="2877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COL2+ROW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D5846A-0B20-8344-9097-B0E86C430292}"/>
              </a:ext>
            </a:extLst>
          </p:cNvPr>
          <p:cNvCxnSpPr/>
          <p:nvPr/>
        </p:nvCxnSpPr>
        <p:spPr>
          <a:xfrm>
            <a:off x="9668590" y="2819949"/>
            <a:ext cx="0" cy="24426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9796A05-8486-204D-ACD6-20133BC3A7D0}"/>
              </a:ext>
            </a:extLst>
          </p:cNvPr>
          <p:cNvSpPr/>
          <p:nvPr/>
        </p:nvSpPr>
        <p:spPr>
          <a:xfrm>
            <a:off x="9011587" y="5295154"/>
            <a:ext cx="1677925" cy="5527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GLOBAl_SYNC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6D91FE-888E-0E4E-BF10-69D2B8CD36A9}"/>
              </a:ext>
            </a:extLst>
          </p:cNvPr>
          <p:cNvSpPr/>
          <p:nvPr/>
        </p:nvSpPr>
        <p:spPr>
          <a:xfrm>
            <a:off x="7913085" y="3712176"/>
            <a:ext cx="1471773" cy="2877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COL2+ROW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BEF598-141D-C948-8852-CC59DBEB74C2}"/>
              </a:ext>
            </a:extLst>
          </p:cNvPr>
          <p:cNvSpPr/>
          <p:nvPr/>
        </p:nvSpPr>
        <p:spPr>
          <a:xfrm>
            <a:off x="128954" y="2871089"/>
            <a:ext cx="1042288" cy="28774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NTT1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4E7784-662C-A740-A8C6-B43C17870A70}"/>
              </a:ext>
            </a:extLst>
          </p:cNvPr>
          <p:cNvSpPr/>
          <p:nvPr/>
        </p:nvSpPr>
        <p:spPr>
          <a:xfrm>
            <a:off x="121210" y="3283239"/>
            <a:ext cx="1042288" cy="28774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NTT2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B05BD3-7999-EA46-B9B5-84A5117161A9}"/>
              </a:ext>
            </a:extLst>
          </p:cNvPr>
          <p:cNvSpPr/>
          <p:nvPr/>
        </p:nvSpPr>
        <p:spPr>
          <a:xfrm>
            <a:off x="116028" y="3763107"/>
            <a:ext cx="1042288" cy="28774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NTT3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D0BB65-9827-EE41-807A-B594CB50E3B5}"/>
              </a:ext>
            </a:extLst>
          </p:cNvPr>
          <p:cNvSpPr/>
          <p:nvPr/>
        </p:nvSpPr>
        <p:spPr>
          <a:xfrm>
            <a:off x="116028" y="4195364"/>
            <a:ext cx="1042288" cy="28774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NTT4</a:t>
            </a:r>
          </a:p>
        </p:txBody>
      </p:sp>
    </p:spTree>
    <p:extLst>
      <p:ext uri="{BB962C8B-B14F-4D97-AF65-F5344CB8AC3E}">
        <p14:creationId xmlns:p14="http://schemas.microsoft.com/office/powerpoint/2010/main" val="3435054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B76A7-3B41-0E13-FCCD-1119AC59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17F51E-7684-8206-5252-02A20B12D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CN" dirty="0"/>
              <a:t>具体</a:t>
            </a:r>
            <a:r>
              <a:rPr lang="zh-CN" altLang="en-US" dirty="0"/>
              <a:t>的编译方法与测试数据，可见</a:t>
            </a:r>
            <a:r>
              <a:rPr lang="en-US" altLang="zh-CN" dirty="0" err="1"/>
              <a:t>README.md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719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159A7-FE4A-6F9D-2928-394B18946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CN" dirty="0"/>
              <a:t>单卡部分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06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1AFAE-0B48-422D-4BC7-7EC2869B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030A3-319E-8706-8D4B-00616AEB4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009"/>
            <a:ext cx="11133779" cy="4520674"/>
          </a:xfrm>
        </p:spPr>
        <p:txBody>
          <a:bodyPr/>
          <a:lstStyle/>
          <a:p>
            <a:r>
              <a:rPr lang="zh-CN" altLang="en-US" dirty="0"/>
              <a:t>采用三维</a:t>
            </a:r>
            <a:r>
              <a:rPr lang="en-US" altLang="zh-CN" dirty="0"/>
              <a:t>NTT</a:t>
            </a:r>
            <a:r>
              <a:rPr lang="zh-CN" altLang="en-US" dirty="0"/>
              <a:t>的实现方法。  （为列、列、行的组织方式）</a:t>
            </a:r>
            <a:r>
              <a:rPr lang="en-US" altLang="zh-CN" dirty="0"/>
              <a:t>4-step</a:t>
            </a:r>
            <a:r>
              <a:rPr lang="zh-CN" altLang="en-US" dirty="0"/>
              <a:t>算法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3E38756-2129-0D80-C40D-CADE8641CF2A}"/>
              </a:ext>
            </a:extLst>
          </p:cNvPr>
          <p:cNvGraphicFramePr>
            <a:graphicFrameLocks noGrp="1"/>
          </p:cNvGraphicFramePr>
          <p:nvPr/>
        </p:nvGraphicFramePr>
        <p:xfrm>
          <a:off x="1878381" y="436263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316784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421526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381559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354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43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97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48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58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48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461322"/>
                  </a:ext>
                </a:extLst>
              </a:tr>
            </a:tbl>
          </a:graphicData>
        </a:graphic>
      </p:graphicFrame>
      <p:sp>
        <p:nvSpPr>
          <p:cNvPr id="7" name="椭圆 6">
            <a:extLst>
              <a:ext uri="{FF2B5EF4-FFF2-40B4-BE49-F238E27FC236}">
                <a16:creationId xmlns:a16="http://schemas.microsoft.com/office/drawing/2014/main" id="{F587A306-9AD2-5AF5-CE31-13D86D83A0C9}"/>
              </a:ext>
            </a:extLst>
          </p:cNvPr>
          <p:cNvSpPr/>
          <p:nvPr/>
        </p:nvSpPr>
        <p:spPr>
          <a:xfrm>
            <a:off x="1558138" y="4155034"/>
            <a:ext cx="9019641" cy="563270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5BED61B-73C2-12C3-810A-9BB9A0132999}"/>
              </a:ext>
            </a:extLst>
          </p:cNvPr>
          <p:cNvSpPr/>
          <p:nvPr/>
        </p:nvSpPr>
        <p:spPr>
          <a:xfrm>
            <a:off x="2092147" y="4155034"/>
            <a:ext cx="1477671" cy="256027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DB74390-F387-F365-8429-F9B94A1FA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85" y="1930849"/>
            <a:ext cx="5818957" cy="198108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C8D564A-2BC4-6BA0-6907-4653F5D8DBC1}"/>
              </a:ext>
            </a:extLst>
          </p:cNvPr>
          <p:cNvSpPr/>
          <p:nvPr/>
        </p:nvSpPr>
        <p:spPr>
          <a:xfrm>
            <a:off x="838200" y="3276095"/>
            <a:ext cx="5047872" cy="369394"/>
          </a:xfrm>
          <a:prstGeom prst="rect">
            <a:avLst/>
          </a:prstGeom>
          <a:solidFill>
            <a:schemeClr val="accent6">
              <a:alpha val="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0EC612A-9113-BD52-1517-8D97CA884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320" y="2277010"/>
            <a:ext cx="5211344" cy="1774223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6CD13B9-3D41-AE24-C632-BFF932D1F37E}"/>
              </a:ext>
            </a:extLst>
          </p:cNvPr>
          <p:cNvCxnSpPr/>
          <p:nvPr/>
        </p:nvCxnSpPr>
        <p:spPr>
          <a:xfrm>
            <a:off x="5812095" y="3480207"/>
            <a:ext cx="1501796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92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01600-9F9B-B07A-3D0C-C04AF8F2F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参数定义</a:t>
            </a:r>
            <a:r>
              <a:rPr lang="en-US" altLang="zh-CN" sz="3200" dirty="0"/>
              <a:t>(</a:t>
            </a:r>
            <a:r>
              <a:rPr lang="en-US" altLang="zh-CN" sz="3200" dirty="0" err="1"/>
              <a:t>parameter.cuh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877A36-09BF-F30C-9CAB-325FCF769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LOGN</a:t>
            </a:r>
            <a:r>
              <a:rPr lang="zh-CN" altLang="en-US" dirty="0"/>
              <a:t>变量定义了输入规模。</a:t>
            </a:r>
            <a:endParaRPr lang="en-US" altLang="zh-CN" dirty="0"/>
          </a:p>
          <a:p>
            <a:r>
              <a:rPr lang="en-US" altLang="zh-CN" dirty="0"/>
              <a:t>const uint32_t </a:t>
            </a:r>
            <a:r>
              <a:rPr lang="en-US" altLang="zh-CN" dirty="0" err="1"/>
              <a:t>LOGN_array</a:t>
            </a:r>
            <a:r>
              <a:rPr lang="en-US" altLang="zh-CN" dirty="0"/>
              <a:t>[3]</a:t>
            </a:r>
            <a:r>
              <a:rPr lang="zh-CN" altLang="en-US" dirty="0"/>
              <a:t>数组定义了三个维度在各自维度上的大小</a:t>
            </a:r>
            <a:r>
              <a:rPr lang="en-US" altLang="zh-CN" dirty="0"/>
              <a:t>(</a:t>
            </a:r>
            <a:r>
              <a:rPr lang="zh-CN" altLang="en-US" dirty="0"/>
              <a:t>具体数值可作调整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B2DFE4-59C6-7572-8D49-81C3D85F4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009" y="1009888"/>
            <a:ext cx="4191097" cy="1045683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4576B46-C027-4E15-86A1-EE4892832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13225"/>
              </p:ext>
            </p:extLst>
          </p:nvPr>
        </p:nvGraphicFramePr>
        <p:xfrm>
          <a:off x="2890434" y="368991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316784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421526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381559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354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43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97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48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58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48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461322"/>
                  </a:ext>
                </a:extLst>
              </a:tr>
            </a:tbl>
          </a:graphicData>
        </a:graphic>
      </p:graphicFrame>
      <p:sp>
        <p:nvSpPr>
          <p:cNvPr id="10" name="左大括号 9">
            <a:extLst>
              <a:ext uri="{FF2B5EF4-FFF2-40B4-BE49-F238E27FC236}">
                <a16:creationId xmlns:a16="http://schemas.microsoft.com/office/drawing/2014/main" id="{F12ACF16-E73A-D5FC-1D01-E4E871F2D31D}"/>
              </a:ext>
            </a:extLst>
          </p:cNvPr>
          <p:cNvSpPr/>
          <p:nvPr/>
        </p:nvSpPr>
        <p:spPr>
          <a:xfrm>
            <a:off x="2244045" y="3730553"/>
            <a:ext cx="573350" cy="22250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7997DB-B46F-171A-4F79-263C6B220511}"/>
              </a:ext>
            </a:extLst>
          </p:cNvPr>
          <p:cNvSpPr txBox="1"/>
          <p:nvPr/>
        </p:nvSpPr>
        <p:spPr>
          <a:xfrm>
            <a:off x="368998" y="4617764"/>
            <a:ext cx="183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2^LOGN_array[2]</a:t>
            </a:r>
            <a:endParaRPr lang="zh-CN" altLang="en-US" dirty="0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71078AAF-44C3-DC47-33ED-DFE1A8DEE7E6}"/>
              </a:ext>
            </a:extLst>
          </p:cNvPr>
          <p:cNvSpPr/>
          <p:nvPr/>
        </p:nvSpPr>
        <p:spPr>
          <a:xfrm rot="5400000">
            <a:off x="6743369" y="-566781"/>
            <a:ext cx="279975" cy="79858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EF82658-435D-A361-20C3-41259C88CB58}"/>
              </a:ext>
            </a:extLst>
          </p:cNvPr>
          <p:cNvSpPr txBox="1"/>
          <p:nvPr/>
        </p:nvSpPr>
        <p:spPr>
          <a:xfrm>
            <a:off x="5251632" y="2921270"/>
            <a:ext cx="359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2^(</a:t>
            </a:r>
            <a:r>
              <a:rPr lang="en-US" altLang="zh-CN" dirty="0" err="1"/>
              <a:t>LOGN_array</a:t>
            </a:r>
            <a:r>
              <a:rPr lang="en-US" altLang="zh-CN" dirty="0"/>
              <a:t>[0]+</a:t>
            </a:r>
            <a:r>
              <a:rPr lang="en-US" altLang="zh-CN" dirty="0" err="1"/>
              <a:t>LOGN_array</a:t>
            </a:r>
            <a:r>
              <a:rPr lang="en-US" altLang="zh-CN" dirty="0"/>
              <a:t>[1])</a:t>
            </a:r>
            <a:endParaRPr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E9C295C8-8EFC-F3D3-9133-3E56C1BCD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500913"/>
              </p:ext>
            </p:extLst>
          </p:nvPr>
        </p:nvGraphicFramePr>
        <p:xfrm>
          <a:off x="5387575" y="4804929"/>
          <a:ext cx="3798214" cy="1006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107">
                  <a:extLst>
                    <a:ext uri="{9D8B030D-6E8A-4147-A177-3AD203B41FA5}">
                      <a16:colId xmlns:a16="http://schemas.microsoft.com/office/drawing/2014/main" val="1744774096"/>
                    </a:ext>
                  </a:extLst>
                </a:gridCol>
                <a:gridCol w="1899107">
                  <a:extLst>
                    <a:ext uri="{9D8B030D-6E8A-4147-A177-3AD203B41FA5}">
                      <a16:colId xmlns:a16="http://schemas.microsoft.com/office/drawing/2014/main" val="2201496265"/>
                    </a:ext>
                  </a:extLst>
                </a:gridCol>
              </a:tblGrid>
              <a:tr h="5032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365663"/>
                  </a:ext>
                </a:extLst>
              </a:tr>
              <a:tr h="5032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323131"/>
                  </a:ext>
                </a:extLst>
              </a:tr>
            </a:tbl>
          </a:graphicData>
        </a:graphic>
      </p:graphicFrame>
      <p:sp>
        <p:nvSpPr>
          <p:cNvPr id="15" name="左大括号 14">
            <a:extLst>
              <a:ext uri="{FF2B5EF4-FFF2-40B4-BE49-F238E27FC236}">
                <a16:creationId xmlns:a16="http://schemas.microsoft.com/office/drawing/2014/main" id="{77681177-DC20-D932-9B71-B8D8769DF4F7}"/>
              </a:ext>
            </a:extLst>
          </p:cNvPr>
          <p:cNvSpPr/>
          <p:nvPr/>
        </p:nvSpPr>
        <p:spPr>
          <a:xfrm>
            <a:off x="5028727" y="4841013"/>
            <a:ext cx="285293" cy="942074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CD696A1-78F3-A156-9C51-4BBEEDD5925B}"/>
              </a:ext>
            </a:extLst>
          </p:cNvPr>
          <p:cNvSpPr txBox="1"/>
          <p:nvPr/>
        </p:nvSpPr>
        <p:spPr>
          <a:xfrm>
            <a:off x="3196082" y="5061082"/>
            <a:ext cx="187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2^LOGN_array[1]</a:t>
            </a:r>
            <a:endParaRPr lang="zh-CN" altLang="en-US" dirty="0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878DA1E8-AE58-CE0C-32CB-7D0B73B432CC}"/>
              </a:ext>
            </a:extLst>
          </p:cNvPr>
          <p:cNvSpPr/>
          <p:nvPr/>
        </p:nvSpPr>
        <p:spPr>
          <a:xfrm rot="5400000">
            <a:off x="7137008" y="2714246"/>
            <a:ext cx="336388" cy="3761173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0CB9EE8-ADE1-9744-7416-434EE69F95B5}"/>
              </a:ext>
            </a:extLst>
          </p:cNvPr>
          <p:cNvSpPr txBox="1"/>
          <p:nvPr/>
        </p:nvSpPr>
        <p:spPr>
          <a:xfrm>
            <a:off x="6537003" y="4118191"/>
            <a:ext cx="187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2^LOGN_array[0]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289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9C2F6-9D9A-7500-36E8-72EE13EE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参数定义 </a:t>
            </a:r>
            <a:r>
              <a:rPr lang="en-US" altLang="zh-CN" sz="4400" dirty="0"/>
              <a:t>(</a:t>
            </a:r>
            <a:r>
              <a:rPr lang="en-US" altLang="zh-CN" sz="4400" dirty="0" err="1"/>
              <a:t>parameter_g.cuh</a:t>
            </a:r>
            <a:r>
              <a:rPr lang="en-US" altLang="zh-CN" sz="4400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7F9AA-2977-1C84-B55E-39567BFD3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预设为常量，方便循环展开</a:t>
            </a:r>
            <a:endParaRPr lang="en-US" altLang="zh-CN" dirty="0"/>
          </a:p>
          <a:p>
            <a:r>
              <a:rPr lang="en-US" altLang="zh-CN" dirty="0" err="1"/>
              <a:t>base_omega</a:t>
            </a:r>
            <a:r>
              <a:rPr lang="zh-CN" altLang="en-US" dirty="0"/>
              <a:t>：在</a:t>
            </a:r>
            <a:r>
              <a:rPr lang="en-US" altLang="zh-CN" dirty="0"/>
              <a:t>constant memory</a:t>
            </a:r>
            <a:r>
              <a:rPr lang="zh-CN" altLang="en-US" dirty="0"/>
              <a:t>中预存一部分蝴蝶因子，提高访存效率，具体的长度可以作调整。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ntt_nums</a:t>
            </a:r>
            <a:r>
              <a:rPr lang="zh-CN" altLang="en-US" dirty="0"/>
              <a:t>：用于决定总共有几路</a:t>
            </a:r>
            <a:r>
              <a:rPr lang="en-US" altLang="zh-CN" dirty="0"/>
              <a:t>NTT</a:t>
            </a:r>
            <a:r>
              <a:rPr lang="zh-CN" altLang="en-US" dirty="0"/>
              <a:t>在运行，在后面的多卡部分会详细讲解。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BCF6BE-9308-A913-16E9-EBAFA586B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550" y="1454131"/>
            <a:ext cx="4750044" cy="7429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73C484-5F40-5B21-C5F1-9CF697950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159" y="3360045"/>
            <a:ext cx="6758575" cy="49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5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B76A7-3B41-0E13-FCCD-1119AC59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大整数运算</a:t>
            </a:r>
            <a:r>
              <a:rPr lang="en-US" altLang="zh-CN" dirty="0"/>
              <a:t>(</a:t>
            </a:r>
            <a:r>
              <a:rPr lang="en-US" altLang="zh-CN" dirty="0" err="1"/>
              <a:t>bigint</a:t>
            </a:r>
            <a:r>
              <a:rPr lang="en-US" altLang="zh-CN" sz="4400" dirty="0" err="1"/>
              <a:t>.cuh</a:t>
            </a:r>
            <a:r>
              <a:rPr lang="en-US" altLang="zh-CN" sz="4400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17F51E-7684-8206-5252-02A20B12D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en-US" altLang="zh-CN" dirty="0" err="1"/>
              <a:t>github</a:t>
            </a:r>
            <a:r>
              <a:rPr lang="zh-CN" altLang="en-US" dirty="0"/>
              <a:t>上的一个开源实现：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https://github.com/z-prize/2022-entries/tree/main/open-division/prize1-msm/prize1a-msm-gpu/yrrid/yrrid-msm</a:t>
            </a:r>
            <a:endParaRPr lang="en-US" altLang="zh-CN" dirty="0"/>
          </a:p>
          <a:p>
            <a:r>
              <a:rPr lang="zh-CN" altLang="en-US" dirty="0"/>
              <a:t>要调用其中的乘法运算，需要保证输入都已经在蒙哥马利域上，并在全部计算完之后转出去。</a:t>
            </a:r>
          </a:p>
        </p:txBody>
      </p:sp>
    </p:spTree>
    <p:extLst>
      <p:ext uri="{BB962C8B-B14F-4D97-AF65-F5344CB8AC3E}">
        <p14:creationId xmlns:p14="http://schemas.microsoft.com/office/powerpoint/2010/main" val="1455022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159A7-FE4A-6F9D-2928-394B18946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CN" dirty="0"/>
              <a:t>多卡部分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77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B76A7-3B41-0E13-FCCD-1119AC59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多卡</a:t>
            </a:r>
            <a:r>
              <a:rPr lang="zh-CN" altLang="en-US" dirty="0"/>
              <a:t>实现思路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17F51E-7684-8206-5252-02A20B12D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CN" dirty="0"/>
              <a:t>引入</a:t>
            </a:r>
            <a:r>
              <a:rPr lang="en-US" altLang="zh-CN" dirty="0"/>
              <a:t>all-to-all</a:t>
            </a:r>
            <a:r>
              <a:rPr lang="zh-CN" altLang="en-US" dirty="0"/>
              <a:t>通信，完成多卡上的</a:t>
            </a:r>
            <a:r>
              <a:rPr lang="en-US" altLang="zh-CN" dirty="0"/>
              <a:t>NTT</a:t>
            </a:r>
            <a:r>
              <a:rPr lang="zh-CN" altLang="en-US" dirty="0"/>
              <a:t>计算。</a:t>
            </a:r>
            <a:endParaRPr lang="en-US" altLang="zh-CN" dirty="0"/>
          </a:p>
          <a:p>
            <a:r>
              <a:rPr lang="zh-CN" altLang="en-US" dirty="0"/>
              <a:t>我们按照列</a:t>
            </a:r>
            <a:r>
              <a:rPr lang="en-US" altLang="zh-CN" dirty="0"/>
              <a:t>-</a:t>
            </a:r>
            <a:r>
              <a:rPr lang="zh-CN" altLang="en-US" dirty="0"/>
              <a:t>列</a:t>
            </a:r>
            <a:r>
              <a:rPr lang="en-US" altLang="zh-CN" dirty="0"/>
              <a:t>-</a:t>
            </a:r>
            <a:r>
              <a:rPr lang="zh-CN" altLang="en-US" dirty="0"/>
              <a:t>行的计算流程来理解多卡实现思想。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、列：将</a:t>
            </a:r>
            <a:r>
              <a:rPr lang="en-US" altLang="zh-CN" dirty="0"/>
              <a:t>NTT</a:t>
            </a:r>
            <a:r>
              <a:rPr lang="zh-CN" altLang="en-US" dirty="0"/>
              <a:t>的二维输入矩阵按列进行切割，平均分给每个</a:t>
            </a:r>
            <a:r>
              <a:rPr lang="en-US" altLang="zh-CN" dirty="0"/>
              <a:t>GPU</a:t>
            </a:r>
            <a:r>
              <a:rPr lang="zh-CN" altLang="en-US" dirty="0"/>
              <a:t>，让每个</a:t>
            </a:r>
            <a:r>
              <a:rPr lang="en-US" altLang="zh-CN" dirty="0"/>
              <a:t>GPU</a:t>
            </a:r>
            <a:r>
              <a:rPr lang="zh-CN" altLang="en-US" dirty="0"/>
              <a:t>分别负责计算其中的某些列。（</a:t>
            </a:r>
            <a:r>
              <a:rPr lang="zh-CN" altLang="en-US" dirty="0">
                <a:solidFill>
                  <a:srgbClr val="FF0000"/>
                </a:solidFill>
              </a:rPr>
              <a:t>注意：代码在这里对输入进行了简化处理，要求在多卡情况下的输入必须是按列排布的，而不是按行排布；但单卡的输入数据则可以是按行排布的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144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B76A7-3B41-0E13-FCCD-1119AC59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多卡</a:t>
            </a:r>
            <a:r>
              <a:rPr lang="zh-CN" altLang="en-US" dirty="0"/>
              <a:t>实现思路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17F51E-7684-8206-5252-02A20B12D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、列：</a:t>
            </a:r>
            <a:r>
              <a:rPr lang="zh-CN" altLang="en-CN" dirty="0"/>
              <a:t>在</a:t>
            </a:r>
            <a:r>
              <a:rPr lang="zh-CN" altLang="en-US" dirty="0"/>
              <a:t>第一个列计算完毕之后，引入</a:t>
            </a:r>
            <a:r>
              <a:rPr lang="en-US" altLang="zh-CN" dirty="0"/>
              <a:t>all-to-all</a:t>
            </a:r>
            <a:r>
              <a:rPr lang="zh-CN" altLang="en-US" dirty="0"/>
              <a:t>通信，在所有的</a:t>
            </a:r>
            <a:r>
              <a:rPr lang="en-US" altLang="zh-CN" dirty="0"/>
              <a:t>GPU</a:t>
            </a:r>
            <a:r>
              <a:rPr lang="zh-CN" altLang="en-US" dirty="0"/>
              <a:t>之间交换数据，交换完毕之后，每个</a:t>
            </a:r>
            <a:r>
              <a:rPr lang="en-US" altLang="zh-CN" dirty="0"/>
              <a:t>GPU</a:t>
            </a:r>
            <a:r>
              <a:rPr lang="zh-CN" altLang="en-US" dirty="0"/>
              <a:t>都得到了各自的数据。</a:t>
            </a:r>
            <a:r>
              <a:rPr lang="zh-CN" altLang="en-CN" dirty="0"/>
              <a:t>以下图</a:t>
            </a:r>
            <a:r>
              <a:rPr lang="zh-CN" altLang="en-US" dirty="0"/>
              <a:t>为例，有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GPU</a:t>
            </a:r>
            <a:r>
              <a:rPr lang="zh-CN" altLang="en-US" dirty="0"/>
              <a:t>，初始每个</a:t>
            </a:r>
            <a:r>
              <a:rPr lang="en-US" altLang="zh-CN" dirty="0"/>
              <a:t>GPU</a:t>
            </a:r>
            <a:r>
              <a:rPr lang="zh-CN" altLang="en-US" dirty="0"/>
              <a:t>分到</a:t>
            </a:r>
            <a:r>
              <a:rPr lang="en-US" altLang="zh-CN" dirty="0"/>
              <a:t>2</a:t>
            </a:r>
            <a:r>
              <a:rPr lang="zh-CN" altLang="en-US" dirty="0"/>
              <a:t>列的数据。</a:t>
            </a:r>
            <a:endParaRPr lang="en-US" altLang="zh-CN" dirty="0"/>
          </a:p>
        </p:txBody>
      </p:sp>
      <p:graphicFrame>
        <p:nvGraphicFramePr>
          <p:cNvPr id="4" name="表格 7">
            <a:extLst>
              <a:ext uri="{FF2B5EF4-FFF2-40B4-BE49-F238E27FC236}">
                <a16:creationId xmlns:a16="http://schemas.microsoft.com/office/drawing/2014/main" id="{1CA3FA47-4261-D948-B534-01B0B7615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176681"/>
              </p:ext>
            </p:extLst>
          </p:nvPr>
        </p:nvGraphicFramePr>
        <p:xfrm>
          <a:off x="1198963" y="3146724"/>
          <a:ext cx="3522784" cy="3602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348">
                  <a:extLst>
                    <a:ext uri="{9D8B030D-6E8A-4147-A177-3AD203B41FA5}">
                      <a16:colId xmlns:a16="http://schemas.microsoft.com/office/drawing/2014/main" val="2731678475"/>
                    </a:ext>
                  </a:extLst>
                </a:gridCol>
                <a:gridCol w="440348">
                  <a:extLst>
                    <a:ext uri="{9D8B030D-6E8A-4147-A177-3AD203B41FA5}">
                      <a16:colId xmlns:a16="http://schemas.microsoft.com/office/drawing/2014/main" val="1085184619"/>
                    </a:ext>
                  </a:extLst>
                </a:gridCol>
                <a:gridCol w="440348">
                  <a:extLst>
                    <a:ext uri="{9D8B030D-6E8A-4147-A177-3AD203B41FA5}">
                      <a16:colId xmlns:a16="http://schemas.microsoft.com/office/drawing/2014/main" val="3639596503"/>
                    </a:ext>
                  </a:extLst>
                </a:gridCol>
                <a:gridCol w="440348">
                  <a:extLst>
                    <a:ext uri="{9D8B030D-6E8A-4147-A177-3AD203B41FA5}">
                      <a16:colId xmlns:a16="http://schemas.microsoft.com/office/drawing/2014/main" val="2133338774"/>
                    </a:ext>
                  </a:extLst>
                </a:gridCol>
                <a:gridCol w="440348">
                  <a:extLst>
                    <a:ext uri="{9D8B030D-6E8A-4147-A177-3AD203B41FA5}">
                      <a16:colId xmlns:a16="http://schemas.microsoft.com/office/drawing/2014/main" val="851062421"/>
                    </a:ext>
                  </a:extLst>
                </a:gridCol>
                <a:gridCol w="440348">
                  <a:extLst>
                    <a:ext uri="{9D8B030D-6E8A-4147-A177-3AD203B41FA5}">
                      <a16:colId xmlns:a16="http://schemas.microsoft.com/office/drawing/2014/main" val="3542152609"/>
                    </a:ext>
                  </a:extLst>
                </a:gridCol>
                <a:gridCol w="440348">
                  <a:extLst>
                    <a:ext uri="{9D8B030D-6E8A-4147-A177-3AD203B41FA5}">
                      <a16:colId xmlns:a16="http://schemas.microsoft.com/office/drawing/2014/main" val="3338155962"/>
                    </a:ext>
                  </a:extLst>
                </a:gridCol>
                <a:gridCol w="440348">
                  <a:extLst>
                    <a:ext uri="{9D8B030D-6E8A-4147-A177-3AD203B41FA5}">
                      <a16:colId xmlns:a16="http://schemas.microsoft.com/office/drawing/2014/main" val="386354154"/>
                    </a:ext>
                  </a:extLst>
                </a:gridCol>
              </a:tblGrid>
              <a:tr h="450283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435638"/>
                  </a:ext>
                </a:extLst>
              </a:tr>
              <a:tr h="450283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975885"/>
                  </a:ext>
                </a:extLst>
              </a:tr>
              <a:tr h="450283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948164"/>
                  </a:ext>
                </a:extLst>
              </a:tr>
              <a:tr h="450283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585342"/>
                  </a:ext>
                </a:extLst>
              </a:tr>
              <a:tr h="450283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485995"/>
                  </a:ext>
                </a:extLst>
              </a:tr>
              <a:tr h="450283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461322"/>
                  </a:ext>
                </a:extLst>
              </a:tr>
              <a:tr h="450283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04564"/>
                  </a:ext>
                </a:extLst>
              </a:tr>
              <a:tr h="450283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137870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DA4551-4435-9F42-A85B-93DF451B84BA}"/>
              </a:ext>
            </a:extLst>
          </p:cNvPr>
          <p:cNvCxnSpPr/>
          <p:nvPr/>
        </p:nvCxnSpPr>
        <p:spPr>
          <a:xfrm>
            <a:off x="4827776" y="4928335"/>
            <a:ext cx="27432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648B68-21BD-554E-AAD0-37679C58A513}"/>
              </a:ext>
            </a:extLst>
          </p:cNvPr>
          <p:cNvSpPr txBox="1"/>
          <p:nvPr/>
        </p:nvSpPr>
        <p:spPr>
          <a:xfrm>
            <a:off x="5490668" y="4491535"/>
            <a:ext cx="101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all2all</a:t>
            </a:r>
          </a:p>
        </p:txBody>
      </p:sp>
      <p:graphicFrame>
        <p:nvGraphicFramePr>
          <p:cNvPr id="14" name="表格 7">
            <a:extLst>
              <a:ext uri="{FF2B5EF4-FFF2-40B4-BE49-F238E27FC236}">
                <a16:creationId xmlns:a16="http://schemas.microsoft.com/office/drawing/2014/main" id="{ED2021AB-F687-6F4E-BB52-6F2B3A078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486684"/>
              </p:ext>
            </p:extLst>
          </p:nvPr>
        </p:nvGraphicFramePr>
        <p:xfrm>
          <a:off x="7961036" y="3127203"/>
          <a:ext cx="3522784" cy="3602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348">
                  <a:extLst>
                    <a:ext uri="{9D8B030D-6E8A-4147-A177-3AD203B41FA5}">
                      <a16:colId xmlns:a16="http://schemas.microsoft.com/office/drawing/2014/main" val="2731678475"/>
                    </a:ext>
                  </a:extLst>
                </a:gridCol>
                <a:gridCol w="440348">
                  <a:extLst>
                    <a:ext uri="{9D8B030D-6E8A-4147-A177-3AD203B41FA5}">
                      <a16:colId xmlns:a16="http://schemas.microsoft.com/office/drawing/2014/main" val="1085184619"/>
                    </a:ext>
                  </a:extLst>
                </a:gridCol>
                <a:gridCol w="440348">
                  <a:extLst>
                    <a:ext uri="{9D8B030D-6E8A-4147-A177-3AD203B41FA5}">
                      <a16:colId xmlns:a16="http://schemas.microsoft.com/office/drawing/2014/main" val="3639596503"/>
                    </a:ext>
                  </a:extLst>
                </a:gridCol>
                <a:gridCol w="440348">
                  <a:extLst>
                    <a:ext uri="{9D8B030D-6E8A-4147-A177-3AD203B41FA5}">
                      <a16:colId xmlns:a16="http://schemas.microsoft.com/office/drawing/2014/main" val="2133338774"/>
                    </a:ext>
                  </a:extLst>
                </a:gridCol>
                <a:gridCol w="440348">
                  <a:extLst>
                    <a:ext uri="{9D8B030D-6E8A-4147-A177-3AD203B41FA5}">
                      <a16:colId xmlns:a16="http://schemas.microsoft.com/office/drawing/2014/main" val="851062421"/>
                    </a:ext>
                  </a:extLst>
                </a:gridCol>
                <a:gridCol w="440348">
                  <a:extLst>
                    <a:ext uri="{9D8B030D-6E8A-4147-A177-3AD203B41FA5}">
                      <a16:colId xmlns:a16="http://schemas.microsoft.com/office/drawing/2014/main" val="3542152609"/>
                    </a:ext>
                  </a:extLst>
                </a:gridCol>
                <a:gridCol w="440348">
                  <a:extLst>
                    <a:ext uri="{9D8B030D-6E8A-4147-A177-3AD203B41FA5}">
                      <a16:colId xmlns:a16="http://schemas.microsoft.com/office/drawing/2014/main" val="3338155962"/>
                    </a:ext>
                  </a:extLst>
                </a:gridCol>
                <a:gridCol w="440348">
                  <a:extLst>
                    <a:ext uri="{9D8B030D-6E8A-4147-A177-3AD203B41FA5}">
                      <a16:colId xmlns:a16="http://schemas.microsoft.com/office/drawing/2014/main" val="386354154"/>
                    </a:ext>
                  </a:extLst>
                </a:gridCol>
              </a:tblGrid>
              <a:tr h="450283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435638"/>
                  </a:ext>
                </a:extLst>
              </a:tr>
              <a:tr h="450283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975885"/>
                  </a:ext>
                </a:extLst>
              </a:tr>
              <a:tr h="450283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948164"/>
                  </a:ext>
                </a:extLst>
              </a:tr>
              <a:tr h="450283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585342"/>
                  </a:ext>
                </a:extLst>
              </a:tr>
              <a:tr h="450283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485995"/>
                  </a:ext>
                </a:extLst>
              </a:tr>
              <a:tr h="450283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461322"/>
                  </a:ext>
                </a:extLst>
              </a:tr>
              <a:tr h="450283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04564"/>
                  </a:ext>
                </a:extLst>
              </a:tr>
              <a:tr h="450283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137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724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811</Words>
  <Application>Microsoft Macintosh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多卡多路NTT的具体实现</vt:lpstr>
      <vt:lpstr>单卡部分</vt:lpstr>
      <vt:lpstr>整体架构</vt:lpstr>
      <vt:lpstr>参数定义(parameter.cuh)</vt:lpstr>
      <vt:lpstr>参数定义 (parameter_g.cuh)</vt:lpstr>
      <vt:lpstr>大整数运算(bigint.cuh)</vt:lpstr>
      <vt:lpstr>多卡部分</vt:lpstr>
      <vt:lpstr>多卡实现思路</vt:lpstr>
      <vt:lpstr>多卡实现思路</vt:lpstr>
      <vt:lpstr>多卡实现思路</vt:lpstr>
      <vt:lpstr>多卡实现思路</vt:lpstr>
      <vt:lpstr>多卡实现思路</vt:lpstr>
      <vt:lpstr>多卡实现思路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NTT的具体实现</dc:title>
  <dc:creator>. 梦醉诺坎普</dc:creator>
  <cp:lastModifiedBy>Microsoft Office User</cp:lastModifiedBy>
  <cp:revision>12</cp:revision>
  <dcterms:created xsi:type="dcterms:W3CDTF">2023-10-10T11:35:58Z</dcterms:created>
  <dcterms:modified xsi:type="dcterms:W3CDTF">2024-03-22T08:26:30Z</dcterms:modified>
</cp:coreProperties>
</file>