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aleway ExtraBold"/>
      <p:bold r:id="rId32"/>
      <p:boldItalic r:id="rId33"/>
    </p:embeddedFont>
    <p:embeddedFont>
      <p:font typeface="Nunito"/>
      <p:regular r:id="rId34"/>
      <p:bold r:id="rId35"/>
      <p:italic r:id="rId36"/>
      <p:boldItalic r:id="rId37"/>
    </p:embeddedFont>
    <p:embeddedFont>
      <p:font typeface="Lato"/>
      <p:regular r:id="rId38"/>
      <p:bold r:id="rId39"/>
      <p:italic r:id="rId40"/>
      <p:boldItalic r:id="rId41"/>
    </p:embeddedFont>
    <p:embeddedFont>
      <p:font typeface="Maven Pro"/>
      <p:regular r:id="rId42"/>
      <p:bold r:id="rId43"/>
    </p:embeddedFont>
    <p:embeddedFont>
      <p:font typeface="Lato Black"/>
      <p:bold r:id="rId44"/>
      <p:boldItalic r:id="rId45"/>
    </p:embeddedFont>
    <p:embeddedFont>
      <p:font typeface="Nuni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MavenPro-regular.fntdata"/><Relationship Id="rId41" Type="http://schemas.openxmlformats.org/officeDocument/2006/relationships/font" Target="fonts/Lato-boldItalic.fntdata"/><Relationship Id="rId44" Type="http://schemas.openxmlformats.org/officeDocument/2006/relationships/font" Target="fonts/LatoBlack-bold.fntdata"/><Relationship Id="rId43" Type="http://schemas.openxmlformats.org/officeDocument/2006/relationships/font" Target="fonts/MavenPro-bold.fntdata"/><Relationship Id="rId46" Type="http://schemas.openxmlformats.org/officeDocument/2006/relationships/font" Target="fonts/NunitoMedium-regular.fntdata"/><Relationship Id="rId45" Type="http://schemas.openxmlformats.org/officeDocument/2006/relationships/font" Target="fonts/La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italic.fntdata"/><Relationship Id="rId47" Type="http://schemas.openxmlformats.org/officeDocument/2006/relationships/font" Target="fonts/NunitoMedium-bold.fntdata"/><Relationship Id="rId49" Type="http://schemas.openxmlformats.org/officeDocument/2006/relationships/font" Target="fonts/Nuni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RalewayExtraBold-boldItalic.fntdata"/><Relationship Id="rId32" Type="http://schemas.openxmlformats.org/officeDocument/2006/relationships/font" Target="fonts/RalewayExtraBold-bold.fntdata"/><Relationship Id="rId35" Type="http://schemas.openxmlformats.org/officeDocument/2006/relationships/font" Target="fonts/Nunito-bold.fntdata"/><Relationship Id="rId34" Type="http://schemas.openxmlformats.org/officeDocument/2006/relationships/font" Target="fonts/Nunito-regular.fntdata"/><Relationship Id="rId37" Type="http://schemas.openxmlformats.org/officeDocument/2006/relationships/font" Target="fonts/Nunito-boldItalic.fntdata"/><Relationship Id="rId36" Type="http://schemas.openxmlformats.org/officeDocument/2006/relationships/font" Target="fonts/Nunito-italic.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29" Type="http://schemas.openxmlformats.org/officeDocument/2006/relationships/font" Target="fonts/Raleway-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4a8a25480c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4a8a2548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a8a25480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4a8a2548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a4565da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4a4565da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367eef38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367eef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367eef388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367eef3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4a8a25480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4a8a2548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a4565da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a4565da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a7ed758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a7ed758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push/>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hyperlink" Target="https://es.wikipedia.org/wiki/Variable_aleatoria" TargetMode="External"/><Relationship Id="rId6" Type="http://schemas.openxmlformats.org/officeDocument/2006/relationships/hyperlink" Target="https://es.wikipedia.org/wiki/Variable_estad%C3%ADstica#Seg%C3%BAn_la_medici%C3%B3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5.jpg"/><Relationship Id="rId4" Type="http://schemas.openxmlformats.org/officeDocument/2006/relationships/hyperlink" Target="https://data.world/datacrunch/prevalence-of-vision-problems-in-the-u-s/" TargetMode="External"/><Relationship Id="rId5" Type="http://schemas.openxmlformats.org/officeDocument/2006/relationships/hyperlink" Target="https://www.kaggle.com/datasets/mscgeorges/myopia-stu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34278" y="1545258"/>
            <a:ext cx="5361300" cy="1448100"/>
          </a:xfrm>
          <a:prstGeom prst="rect">
            <a:avLst/>
          </a:prstGeom>
        </p:spPr>
        <p:txBody>
          <a:bodyPr anchorCtr="0" anchor="ctr" bIns="91425" lIns="91425" spcFirstLastPara="1" rIns="91425" wrap="square" tIns="91425">
            <a:normAutofit fontScale="90000"/>
          </a:bodyPr>
          <a:lstStyle/>
          <a:p>
            <a:pPr indent="0" lvl="0" marL="0" rtl="0" algn="l">
              <a:lnSpc>
                <a:spcPct val="135714"/>
              </a:lnSpc>
              <a:spcBef>
                <a:spcPts val="0"/>
              </a:spcBef>
              <a:spcAft>
                <a:spcPts val="0"/>
              </a:spcAft>
              <a:buClr>
                <a:schemeClr val="dk2"/>
              </a:buClr>
              <a:buSzPct val="104761"/>
              <a:buFont typeface="Arial"/>
              <a:buNone/>
            </a:pPr>
            <a:r>
              <a:t/>
            </a:r>
            <a:endParaRPr sz="1050">
              <a:solidFill>
                <a:srgbClr val="569CD6"/>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s"/>
              <a:t>Relevancia de los defectos ópticos en la actualidad y mejor </a:t>
            </a:r>
            <a:r>
              <a:rPr lang="es"/>
              <a:t>solución</a:t>
            </a:r>
            <a:r>
              <a:rPr lang="es"/>
              <a:t> económica.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22"/>
          <p:cNvSpPr txBox="1"/>
          <p:nvPr>
            <p:ph idx="1" type="body"/>
          </p:nvPr>
        </p:nvSpPr>
        <p:spPr>
          <a:xfrm>
            <a:off x="133975" y="1351900"/>
            <a:ext cx="4773900" cy="17196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b="1" lang="es" sz="3000">
                <a:solidFill>
                  <a:schemeClr val="dk1"/>
                </a:solidFill>
              </a:rPr>
              <a:t>Muestra de 618 niñ@s.</a:t>
            </a:r>
            <a:endParaRPr sz="3000">
              <a:solidFill>
                <a:schemeClr val="dk1"/>
              </a:solidFill>
            </a:endParaRPr>
          </a:p>
          <a:p>
            <a:pPr indent="0" lvl="0" marL="0" rtl="0" algn="l">
              <a:spcBef>
                <a:spcPts val="1600"/>
              </a:spcBef>
              <a:spcAft>
                <a:spcPts val="1200"/>
              </a:spcAft>
              <a:buClr>
                <a:schemeClr val="dk2"/>
              </a:buClr>
              <a:buSzPts val="1100"/>
              <a:buFont typeface="Arial"/>
              <a:buNone/>
            </a:pPr>
            <a:r>
              <a:t/>
            </a:r>
            <a:endParaRPr sz="1800">
              <a:solidFill>
                <a:srgbClr val="000000"/>
              </a:solidFill>
            </a:endParaRPr>
          </a:p>
        </p:txBody>
      </p:sp>
      <p:pic>
        <p:nvPicPr>
          <p:cNvPr id="344" name="Google Shape;344;p22"/>
          <p:cNvPicPr preferRelativeResize="0"/>
          <p:nvPr/>
        </p:nvPicPr>
        <p:blipFill>
          <a:blip r:embed="rId3">
            <a:alphaModFix/>
          </a:blip>
          <a:stretch>
            <a:fillRect/>
          </a:stretch>
        </p:blipFill>
        <p:spPr>
          <a:xfrm>
            <a:off x="5167850" y="204700"/>
            <a:ext cx="3724326" cy="2482884"/>
          </a:xfrm>
          <a:prstGeom prst="rect">
            <a:avLst/>
          </a:prstGeom>
          <a:noFill/>
          <a:ln>
            <a:noFill/>
          </a:ln>
        </p:spPr>
      </p:pic>
      <p:sp>
        <p:nvSpPr>
          <p:cNvPr id="345" name="Google Shape;345;p22"/>
          <p:cNvSpPr txBox="1"/>
          <p:nvPr/>
        </p:nvSpPr>
        <p:spPr>
          <a:xfrm>
            <a:off x="1004625" y="2888325"/>
            <a:ext cx="7613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Datos importantes a destacar de la muestra: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El 13.11% de la muestra son miopes.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Datos de padres y </a:t>
            </a:r>
            <a:r>
              <a:rPr lang="es">
                <a:latin typeface="Nunito"/>
                <a:ea typeface="Nunito"/>
                <a:cs typeface="Nunito"/>
                <a:sym typeface="Nunito"/>
              </a:rPr>
              <a:t>madres</a:t>
            </a:r>
            <a:r>
              <a:rPr lang="es">
                <a:latin typeface="Nunito"/>
                <a:ea typeface="Nunito"/>
                <a:cs typeface="Nunito"/>
                <a:sym typeface="Nunito"/>
              </a:rPr>
              <a:t> miopes.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Nos quedaremos de la muestra solo con el valor de longitud axial*¹ y la </a:t>
            </a:r>
            <a:r>
              <a:rPr lang="es">
                <a:latin typeface="Nunito"/>
                <a:ea typeface="Nunito"/>
                <a:cs typeface="Nunito"/>
                <a:sym typeface="Nunito"/>
              </a:rPr>
              <a:t>refracción</a:t>
            </a:r>
            <a:r>
              <a:rPr lang="es">
                <a:latin typeface="Nunito"/>
                <a:ea typeface="Nunito"/>
                <a:cs typeface="Nunito"/>
                <a:sym typeface="Nunito"/>
              </a:rPr>
              <a:t> del equivalente </a:t>
            </a:r>
            <a:r>
              <a:rPr lang="es">
                <a:latin typeface="Nunito"/>
                <a:ea typeface="Nunito"/>
                <a:cs typeface="Nunito"/>
                <a:sym typeface="Nunito"/>
              </a:rPr>
              <a:t>esférico</a:t>
            </a:r>
            <a:r>
              <a:rPr lang="es">
                <a:latin typeface="Nunito"/>
                <a:ea typeface="Nunito"/>
                <a:cs typeface="Nunito"/>
                <a:sym typeface="Nunito"/>
              </a:rPr>
              <a:t>*² de cada niñ@, ya que son los valores que pueden destacar respecto de los demás.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2"/>
          <p:cNvSpPr txBox="1"/>
          <p:nvPr/>
        </p:nvSpPr>
        <p:spPr>
          <a:xfrm>
            <a:off x="3484825" y="4337700"/>
            <a:ext cx="551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a:ea typeface="Nunito"/>
                <a:cs typeface="Nunito"/>
                <a:sym typeface="Nunito"/>
              </a:rPr>
              <a:t>*¹  </a:t>
            </a:r>
            <a:r>
              <a:rPr lang="es" sz="800">
                <a:solidFill>
                  <a:srgbClr val="1F1F1F"/>
                </a:solidFill>
                <a:highlight>
                  <a:srgbClr val="FFFFFF"/>
                </a:highlight>
              </a:rPr>
              <a:t>La</a:t>
            </a:r>
            <a:r>
              <a:rPr lang="es" sz="800">
                <a:solidFill>
                  <a:srgbClr val="1F1F1F"/>
                </a:solidFill>
                <a:highlight>
                  <a:srgbClr val="FFFFFF"/>
                </a:highlight>
              </a:rPr>
              <a:t> longitud axial del ojo </a:t>
            </a:r>
            <a:r>
              <a:rPr lang="es" sz="800">
                <a:solidFill>
                  <a:srgbClr val="1F1F1F"/>
                </a:solidFill>
              </a:rPr>
              <a:t>se mide a partir de la superficie corneal hasta la retina.</a:t>
            </a:r>
            <a:endParaRPr sz="800">
              <a:solidFill>
                <a:srgbClr val="1F1F1F"/>
              </a:solidFill>
            </a:endParaRPr>
          </a:p>
          <a:p>
            <a:pPr indent="0" lvl="0" marL="0" rtl="0" algn="l">
              <a:spcBef>
                <a:spcPts val="0"/>
              </a:spcBef>
              <a:spcAft>
                <a:spcPts val="0"/>
              </a:spcAft>
              <a:buNone/>
            </a:pPr>
            <a:r>
              <a:rPr lang="es" sz="800">
                <a:latin typeface="Nunito"/>
                <a:ea typeface="Nunito"/>
                <a:cs typeface="Nunito"/>
                <a:sym typeface="Nunito"/>
              </a:rPr>
              <a:t>*² </a:t>
            </a:r>
            <a:r>
              <a:rPr lang="es" sz="1200">
                <a:solidFill>
                  <a:srgbClr val="121C23"/>
                </a:solidFill>
                <a:highlight>
                  <a:srgbClr val="FFFFFF"/>
                </a:highlight>
              </a:rPr>
              <a:t> </a:t>
            </a:r>
            <a:r>
              <a:rPr lang="es" sz="800">
                <a:solidFill>
                  <a:srgbClr val="121C23"/>
                </a:solidFill>
                <a:highlight>
                  <a:srgbClr val="FFFFFF"/>
                </a:highlight>
              </a:rPr>
              <a:t>El equivalente esférico es la potencia esférica con la que el paciente con astigmatismo-miopico o astigmatismo-hipermetropico alcanzaría mejor Agudeza Visual.</a:t>
            </a:r>
            <a:endParaRPr sz="100">
              <a:solidFill>
                <a:srgbClr val="1F1F1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23"/>
          <p:cNvSpPr txBox="1"/>
          <p:nvPr>
            <p:ph idx="1" type="subTitle"/>
          </p:nvPr>
        </p:nvSpPr>
        <p:spPr>
          <a:xfrm>
            <a:off x="811800" y="36250"/>
            <a:ext cx="7520400" cy="858600"/>
          </a:xfrm>
          <a:prstGeom prst="rect">
            <a:avLst/>
          </a:prstGeom>
          <a:ln>
            <a:noFill/>
          </a:ln>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b="1" lang="es" sz="3000">
                <a:solidFill>
                  <a:schemeClr val="dk1"/>
                </a:solidFill>
              </a:rPr>
              <a:t>Análisis muestra de niños</a:t>
            </a:r>
            <a:endParaRPr sz="1800"/>
          </a:p>
        </p:txBody>
      </p:sp>
      <p:pic>
        <p:nvPicPr>
          <p:cNvPr id="352" name="Google Shape;352;p23"/>
          <p:cNvPicPr preferRelativeResize="0"/>
          <p:nvPr/>
        </p:nvPicPr>
        <p:blipFill>
          <a:blip r:embed="rId3">
            <a:alphaModFix/>
          </a:blip>
          <a:stretch>
            <a:fillRect/>
          </a:stretch>
        </p:blipFill>
        <p:spPr>
          <a:xfrm>
            <a:off x="152400" y="1452323"/>
            <a:ext cx="4419600" cy="3512628"/>
          </a:xfrm>
          <a:prstGeom prst="rect">
            <a:avLst/>
          </a:prstGeom>
          <a:noFill/>
          <a:ln>
            <a:noFill/>
          </a:ln>
        </p:spPr>
      </p:pic>
      <p:sp>
        <p:nvSpPr>
          <p:cNvPr id="353" name="Google Shape;353;p23"/>
          <p:cNvSpPr txBox="1"/>
          <p:nvPr/>
        </p:nvSpPr>
        <p:spPr>
          <a:xfrm>
            <a:off x="4745825" y="1815650"/>
            <a:ext cx="4169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Entre toda la muestra, solo el 13,11% tienen </a:t>
            </a:r>
            <a:r>
              <a:rPr lang="es">
                <a:latin typeface="Nunito"/>
                <a:ea typeface="Nunito"/>
                <a:cs typeface="Nunito"/>
                <a:sym typeface="Nunito"/>
              </a:rPr>
              <a:t>miopía (81 niñ@s)</a:t>
            </a:r>
            <a:r>
              <a:rPr lang="es">
                <a:latin typeface="Nunito"/>
                <a:ea typeface="Nunito"/>
                <a:cs typeface="Nunito"/>
                <a:sym typeface="Nunito"/>
              </a:rPr>
              <a:t>.</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354" name="Google Shape;354;p23"/>
          <p:cNvSpPr txBox="1"/>
          <p:nvPr/>
        </p:nvSpPr>
        <p:spPr>
          <a:xfrm>
            <a:off x="4745825" y="2646950"/>
            <a:ext cx="4013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En los niños es mayoritaria la miopía pero no por muchos valores 46-35</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24"/>
          <p:cNvSpPr txBox="1"/>
          <p:nvPr>
            <p:ph idx="1" type="subTitle"/>
          </p:nvPr>
        </p:nvSpPr>
        <p:spPr>
          <a:xfrm>
            <a:off x="811800" y="36250"/>
            <a:ext cx="7520400" cy="858600"/>
          </a:xfrm>
          <a:prstGeom prst="rect">
            <a:avLst/>
          </a:prstGeom>
          <a:ln>
            <a:noFill/>
          </a:ln>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b="1" lang="es" sz="3000">
                <a:solidFill>
                  <a:schemeClr val="dk1"/>
                </a:solidFill>
              </a:rPr>
              <a:t>Análisis muestra de niños</a:t>
            </a:r>
            <a:endParaRPr sz="1800"/>
          </a:p>
        </p:txBody>
      </p:sp>
      <p:sp>
        <p:nvSpPr>
          <p:cNvPr id="360" name="Google Shape;360;p24"/>
          <p:cNvSpPr txBox="1"/>
          <p:nvPr/>
        </p:nvSpPr>
        <p:spPr>
          <a:xfrm>
            <a:off x="427750" y="1343925"/>
            <a:ext cx="4169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Existe una probabilidad grande de que los niños puedan tener </a:t>
            </a:r>
            <a:r>
              <a:rPr lang="es">
                <a:latin typeface="Nunito"/>
                <a:ea typeface="Nunito"/>
                <a:cs typeface="Nunito"/>
                <a:sym typeface="Nunito"/>
              </a:rPr>
              <a:t>miopía</a:t>
            </a:r>
            <a:r>
              <a:rPr lang="es">
                <a:latin typeface="Nunito"/>
                <a:ea typeface="Nunito"/>
                <a:cs typeface="Nunito"/>
                <a:sym typeface="Nunito"/>
              </a:rPr>
              <a:t> si el padre o la madre son miopes.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361" name="Google Shape;361;p24"/>
          <p:cNvSpPr txBox="1"/>
          <p:nvPr/>
        </p:nvSpPr>
        <p:spPr>
          <a:xfrm>
            <a:off x="427750" y="2158250"/>
            <a:ext cx="401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Si la madre es miope y el padre no, la probabilidad de que el niño o niña sea miope es del 25,88%</a:t>
            </a:r>
            <a:endParaRPr>
              <a:latin typeface="Nunito"/>
              <a:ea typeface="Nunito"/>
              <a:cs typeface="Nunito"/>
              <a:sym typeface="Nunito"/>
            </a:endParaRPr>
          </a:p>
        </p:txBody>
      </p:sp>
      <p:pic>
        <p:nvPicPr>
          <p:cNvPr id="362" name="Google Shape;362;p24"/>
          <p:cNvPicPr preferRelativeResize="0"/>
          <p:nvPr/>
        </p:nvPicPr>
        <p:blipFill rotWithShape="1">
          <a:blip r:embed="rId3">
            <a:alphaModFix/>
          </a:blip>
          <a:srcRect b="0" l="48437" r="19245" t="0"/>
          <a:stretch/>
        </p:blipFill>
        <p:spPr>
          <a:xfrm>
            <a:off x="4736475" y="1549219"/>
            <a:ext cx="520635" cy="1214827"/>
          </a:xfrm>
          <a:prstGeom prst="rect">
            <a:avLst/>
          </a:prstGeom>
          <a:noFill/>
          <a:ln>
            <a:noFill/>
          </a:ln>
        </p:spPr>
      </p:pic>
      <p:pic>
        <p:nvPicPr>
          <p:cNvPr id="363" name="Google Shape;363;p24"/>
          <p:cNvPicPr preferRelativeResize="0"/>
          <p:nvPr/>
        </p:nvPicPr>
        <p:blipFill rotWithShape="1">
          <a:blip r:embed="rId3">
            <a:alphaModFix/>
          </a:blip>
          <a:srcRect b="0" l="80395" r="0" t="48113"/>
          <a:stretch/>
        </p:blipFill>
        <p:spPr>
          <a:xfrm>
            <a:off x="7212334" y="1154950"/>
            <a:ext cx="186340" cy="493950"/>
          </a:xfrm>
          <a:prstGeom prst="rect">
            <a:avLst/>
          </a:prstGeom>
          <a:noFill/>
          <a:ln>
            <a:noFill/>
          </a:ln>
        </p:spPr>
      </p:pic>
      <p:pic>
        <p:nvPicPr>
          <p:cNvPr id="364" name="Google Shape;364;p24"/>
          <p:cNvPicPr preferRelativeResize="0"/>
          <p:nvPr/>
        </p:nvPicPr>
        <p:blipFill rotWithShape="1">
          <a:blip r:embed="rId3">
            <a:alphaModFix/>
          </a:blip>
          <a:srcRect b="0" l="18638" r="51367" t="0"/>
          <a:stretch/>
        </p:blipFill>
        <p:spPr>
          <a:xfrm>
            <a:off x="4772362" y="2917723"/>
            <a:ext cx="448860" cy="1047536"/>
          </a:xfrm>
          <a:prstGeom prst="rect">
            <a:avLst/>
          </a:prstGeom>
          <a:noFill/>
          <a:ln>
            <a:noFill/>
          </a:ln>
        </p:spPr>
      </p:pic>
      <p:pic>
        <p:nvPicPr>
          <p:cNvPr id="365" name="Google Shape;365;p24"/>
          <p:cNvPicPr preferRelativeResize="0"/>
          <p:nvPr/>
        </p:nvPicPr>
        <p:blipFill rotWithShape="1">
          <a:blip r:embed="rId3">
            <a:alphaModFix/>
          </a:blip>
          <a:srcRect b="0" l="0" r="82822" t="34836"/>
          <a:stretch/>
        </p:blipFill>
        <p:spPr>
          <a:xfrm>
            <a:off x="6989124" y="1175582"/>
            <a:ext cx="148293" cy="463195"/>
          </a:xfrm>
          <a:prstGeom prst="rect">
            <a:avLst/>
          </a:prstGeom>
          <a:noFill/>
          <a:ln>
            <a:noFill/>
          </a:ln>
        </p:spPr>
      </p:pic>
      <p:cxnSp>
        <p:nvCxnSpPr>
          <p:cNvPr id="366" name="Google Shape;366;p24"/>
          <p:cNvCxnSpPr>
            <a:stCxn id="362" idx="0"/>
            <a:endCxn id="365" idx="1"/>
          </p:cNvCxnSpPr>
          <p:nvPr/>
        </p:nvCxnSpPr>
        <p:spPr>
          <a:xfrm rot="-5400000">
            <a:off x="5921992" y="482119"/>
            <a:ext cx="141900" cy="1992300"/>
          </a:xfrm>
          <a:prstGeom prst="bentConnector2">
            <a:avLst/>
          </a:prstGeom>
          <a:noFill/>
          <a:ln cap="flat" cmpd="sng" w="9525">
            <a:solidFill>
              <a:schemeClr val="dk2"/>
            </a:solidFill>
            <a:prstDash val="solid"/>
            <a:round/>
            <a:headEnd len="med" w="med" type="none"/>
            <a:tailEnd len="med" w="med" type="none"/>
          </a:ln>
        </p:spPr>
      </p:cxnSp>
      <p:pic>
        <p:nvPicPr>
          <p:cNvPr id="367" name="Google Shape;367;p24"/>
          <p:cNvPicPr preferRelativeResize="0"/>
          <p:nvPr/>
        </p:nvPicPr>
        <p:blipFill rotWithShape="1">
          <a:blip r:embed="rId3">
            <a:alphaModFix/>
          </a:blip>
          <a:srcRect b="0" l="80395" r="0" t="48113"/>
          <a:stretch/>
        </p:blipFill>
        <p:spPr>
          <a:xfrm>
            <a:off x="7212334" y="3990252"/>
            <a:ext cx="186340" cy="493950"/>
          </a:xfrm>
          <a:prstGeom prst="rect">
            <a:avLst/>
          </a:prstGeom>
          <a:noFill/>
          <a:ln>
            <a:noFill/>
          </a:ln>
        </p:spPr>
      </p:pic>
      <p:pic>
        <p:nvPicPr>
          <p:cNvPr id="368" name="Google Shape;368;p24"/>
          <p:cNvPicPr preferRelativeResize="0"/>
          <p:nvPr/>
        </p:nvPicPr>
        <p:blipFill rotWithShape="1">
          <a:blip r:embed="rId3">
            <a:alphaModFix/>
          </a:blip>
          <a:srcRect b="0" l="0" r="82822" t="34836"/>
          <a:stretch/>
        </p:blipFill>
        <p:spPr>
          <a:xfrm>
            <a:off x="6989124" y="4010883"/>
            <a:ext cx="148293" cy="463195"/>
          </a:xfrm>
          <a:prstGeom prst="rect">
            <a:avLst/>
          </a:prstGeom>
          <a:noFill/>
          <a:ln>
            <a:noFill/>
          </a:ln>
        </p:spPr>
      </p:pic>
      <p:cxnSp>
        <p:nvCxnSpPr>
          <p:cNvPr id="369" name="Google Shape;369;p24"/>
          <p:cNvCxnSpPr>
            <a:stCxn id="364" idx="2"/>
            <a:endCxn id="368" idx="1"/>
          </p:cNvCxnSpPr>
          <p:nvPr/>
        </p:nvCxnSpPr>
        <p:spPr>
          <a:xfrm flipH="1" rot="-5400000">
            <a:off x="5854342" y="3107709"/>
            <a:ext cx="277200" cy="1992300"/>
          </a:xfrm>
          <a:prstGeom prst="bentConnector2">
            <a:avLst/>
          </a:prstGeom>
          <a:noFill/>
          <a:ln cap="flat" cmpd="sng" w="9525">
            <a:solidFill>
              <a:schemeClr val="dk2"/>
            </a:solidFill>
            <a:prstDash val="solid"/>
            <a:round/>
            <a:headEnd len="med" w="med" type="none"/>
            <a:tailEnd len="med" w="med" type="none"/>
          </a:ln>
        </p:spPr>
      </p:cxnSp>
      <p:sp>
        <p:nvSpPr>
          <p:cNvPr id="370" name="Google Shape;370;p24"/>
          <p:cNvSpPr txBox="1"/>
          <p:nvPr/>
        </p:nvSpPr>
        <p:spPr>
          <a:xfrm>
            <a:off x="7604996" y="1294728"/>
            <a:ext cx="15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Nunito Medium"/>
                <a:ea typeface="Nunito Medium"/>
                <a:cs typeface="Nunito Medium"/>
                <a:sym typeface="Nunito Medium"/>
              </a:rPr>
              <a:t>25,88%</a:t>
            </a:r>
            <a:endParaRPr sz="1100">
              <a:latin typeface="Nunito Medium"/>
              <a:ea typeface="Nunito Medium"/>
              <a:cs typeface="Nunito Medium"/>
              <a:sym typeface="Nunito Medium"/>
            </a:endParaRPr>
          </a:p>
        </p:txBody>
      </p:sp>
      <p:sp>
        <p:nvSpPr>
          <p:cNvPr id="371" name="Google Shape;371;p24"/>
          <p:cNvSpPr txBox="1"/>
          <p:nvPr/>
        </p:nvSpPr>
        <p:spPr>
          <a:xfrm>
            <a:off x="7604996" y="4043552"/>
            <a:ext cx="15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Nunito"/>
                <a:ea typeface="Nunito"/>
                <a:cs typeface="Nunito"/>
                <a:sym typeface="Nunito"/>
              </a:rPr>
              <a:t>26,29%</a:t>
            </a:r>
            <a:endParaRPr sz="1100">
              <a:latin typeface="Nunito"/>
              <a:ea typeface="Nunito"/>
              <a:cs typeface="Nunito"/>
              <a:sym typeface="Nunito"/>
            </a:endParaRPr>
          </a:p>
        </p:txBody>
      </p:sp>
      <p:pic>
        <p:nvPicPr>
          <p:cNvPr id="372" name="Google Shape;372;p24"/>
          <p:cNvPicPr preferRelativeResize="0"/>
          <p:nvPr/>
        </p:nvPicPr>
        <p:blipFill rotWithShape="1">
          <a:blip r:embed="rId3">
            <a:alphaModFix/>
          </a:blip>
          <a:srcRect b="0" l="80395" r="0" t="48113"/>
          <a:stretch/>
        </p:blipFill>
        <p:spPr>
          <a:xfrm>
            <a:off x="6681680" y="2512749"/>
            <a:ext cx="178071" cy="493950"/>
          </a:xfrm>
          <a:prstGeom prst="rect">
            <a:avLst/>
          </a:prstGeom>
          <a:noFill/>
          <a:ln>
            <a:noFill/>
          </a:ln>
        </p:spPr>
      </p:pic>
      <p:pic>
        <p:nvPicPr>
          <p:cNvPr id="373" name="Google Shape;373;p24"/>
          <p:cNvPicPr preferRelativeResize="0"/>
          <p:nvPr/>
        </p:nvPicPr>
        <p:blipFill rotWithShape="1">
          <a:blip r:embed="rId3">
            <a:alphaModFix/>
          </a:blip>
          <a:srcRect b="0" l="0" r="82822" t="34836"/>
          <a:stretch/>
        </p:blipFill>
        <p:spPr>
          <a:xfrm>
            <a:off x="6468376" y="2533380"/>
            <a:ext cx="141713" cy="463195"/>
          </a:xfrm>
          <a:prstGeom prst="rect">
            <a:avLst/>
          </a:prstGeom>
          <a:noFill/>
          <a:ln>
            <a:noFill/>
          </a:ln>
        </p:spPr>
      </p:pic>
      <p:cxnSp>
        <p:nvCxnSpPr>
          <p:cNvPr id="374" name="Google Shape;374;p24"/>
          <p:cNvCxnSpPr/>
          <p:nvPr/>
        </p:nvCxnSpPr>
        <p:spPr>
          <a:xfrm>
            <a:off x="5250505" y="2302228"/>
            <a:ext cx="1048500" cy="334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75" name="Google Shape;375;p24"/>
          <p:cNvCxnSpPr/>
          <p:nvPr/>
        </p:nvCxnSpPr>
        <p:spPr>
          <a:xfrm flipH="1" rot="10800000">
            <a:off x="5221314" y="3046985"/>
            <a:ext cx="1077600" cy="394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376" name="Google Shape;376;p24"/>
          <p:cNvSpPr txBox="1"/>
          <p:nvPr/>
        </p:nvSpPr>
        <p:spPr>
          <a:xfrm>
            <a:off x="7072937" y="2604643"/>
            <a:ext cx="153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Nunito Medium"/>
                <a:ea typeface="Nunito Medium"/>
                <a:cs typeface="Nunito Medium"/>
                <a:sym typeface="Nunito Medium"/>
              </a:rPr>
              <a:t>52,26</a:t>
            </a:r>
            <a:r>
              <a:rPr lang="es" sz="1300">
                <a:latin typeface="Nunito Medium"/>
                <a:ea typeface="Nunito Medium"/>
                <a:cs typeface="Nunito Medium"/>
                <a:sym typeface="Nunito Medium"/>
              </a:rPr>
              <a:t>%</a:t>
            </a:r>
            <a:endParaRPr sz="1300">
              <a:latin typeface="Nunito Medium"/>
              <a:ea typeface="Nunito Medium"/>
              <a:cs typeface="Nunito Medium"/>
              <a:sym typeface="Nunito Medium"/>
            </a:endParaRPr>
          </a:p>
        </p:txBody>
      </p:sp>
      <p:sp>
        <p:nvSpPr>
          <p:cNvPr id="377" name="Google Shape;377;p24"/>
          <p:cNvSpPr txBox="1"/>
          <p:nvPr/>
        </p:nvSpPr>
        <p:spPr>
          <a:xfrm>
            <a:off x="427750" y="2907150"/>
            <a:ext cx="401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Si el padre es miope y la madre no, la probabilidad de que el niño o niña sea miope es del 26,29%</a:t>
            </a:r>
            <a:endParaRPr>
              <a:latin typeface="Nunito"/>
              <a:ea typeface="Nunito"/>
              <a:cs typeface="Nunito"/>
              <a:sym typeface="Nunito"/>
            </a:endParaRPr>
          </a:p>
        </p:txBody>
      </p:sp>
      <p:sp>
        <p:nvSpPr>
          <p:cNvPr id="378" name="Google Shape;378;p24"/>
          <p:cNvSpPr txBox="1"/>
          <p:nvPr/>
        </p:nvSpPr>
        <p:spPr>
          <a:xfrm>
            <a:off x="427750" y="3652900"/>
            <a:ext cx="401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Si el padre y la madre son miopes, la probabilidad de que el niño o niña sea miope es del 52.26%</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25"/>
          <p:cNvSpPr txBox="1"/>
          <p:nvPr>
            <p:ph idx="1" type="subTitle"/>
          </p:nvPr>
        </p:nvSpPr>
        <p:spPr>
          <a:xfrm>
            <a:off x="811800" y="36275"/>
            <a:ext cx="7520400" cy="858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b="1" lang="es" sz="3000">
                <a:solidFill>
                  <a:schemeClr val="dk1"/>
                </a:solidFill>
              </a:rPr>
              <a:t>Análisis muestra de niños</a:t>
            </a:r>
            <a:endParaRPr sz="1800"/>
          </a:p>
        </p:txBody>
      </p:sp>
      <p:sp>
        <p:nvSpPr>
          <p:cNvPr id="384" name="Google Shape;384;p25"/>
          <p:cNvSpPr txBox="1"/>
          <p:nvPr/>
        </p:nvSpPr>
        <p:spPr>
          <a:xfrm>
            <a:off x="1365575" y="661225"/>
            <a:ext cx="6838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La longitud axial nos deja dudas de si </a:t>
            </a:r>
            <a:r>
              <a:rPr lang="es">
                <a:latin typeface="Nunito"/>
                <a:ea typeface="Nunito"/>
                <a:cs typeface="Nunito"/>
                <a:sym typeface="Nunito"/>
              </a:rPr>
              <a:t>está</a:t>
            </a:r>
            <a:r>
              <a:rPr lang="es">
                <a:latin typeface="Nunito"/>
                <a:ea typeface="Nunito"/>
                <a:cs typeface="Nunito"/>
                <a:sym typeface="Nunito"/>
              </a:rPr>
              <a:t> relacionada o no con la miopía.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El coeficiente de </a:t>
            </a:r>
            <a:r>
              <a:rPr lang="es">
                <a:latin typeface="Nunito"/>
                <a:ea typeface="Nunito"/>
                <a:cs typeface="Nunito"/>
                <a:sym typeface="Nunito"/>
              </a:rPr>
              <a:t>correlación* entre</a:t>
            </a:r>
            <a:r>
              <a:rPr lang="es">
                <a:latin typeface="Nunito"/>
                <a:ea typeface="Nunito"/>
                <a:cs typeface="Nunito"/>
                <a:sym typeface="Nunito"/>
              </a:rPr>
              <a:t> ambas es de -0.31, por el </a:t>
            </a:r>
            <a:r>
              <a:rPr lang="es">
                <a:latin typeface="Nunito"/>
                <a:ea typeface="Nunito"/>
                <a:cs typeface="Nunito"/>
                <a:sym typeface="Nunito"/>
              </a:rPr>
              <a:t>cual entendemos</a:t>
            </a:r>
            <a:r>
              <a:rPr lang="es">
                <a:latin typeface="Nunito"/>
                <a:ea typeface="Nunito"/>
                <a:cs typeface="Nunito"/>
                <a:sym typeface="Nunito"/>
              </a:rPr>
              <a:t> que tienen una correlación negativa y que a una refracción negativa </a:t>
            </a:r>
            <a:r>
              <a:rPr lang="es">
                <a:latin typeface="Nunito"/>
                <a:ea typeface="Nunito"/>
                <a:cs typeface="Nunito"/>
                <a:sym typeface="Nunito"/>
              </a:rPr>
              <a:t>(siempre a los miopes se le corrige con dioptrías negativas), mayor es la longitud axial del ojo.</a:t>
            </a:r>
            <a:endParaRPr>
              <a:latin typeface="Nunito"/>
              <a:ea typeface="Nunito"/>
              <a:cs typeface="Nunito"/>
              <a:sym typeface="Nunito"/>
            </a:endParaRPr>
          </a:p>
        </p:txBody>
      </p:sp>
      <p:pic>
        <p:nvPicPr>
          <p:cNvPr id="385" name="Google Shape;385;p25"/>
          <p:cNvPicPr preferRelativeResize="0"/>
          <p:nvPr/>
        </p:nvPicPr>
        <p:blipFill>
          <a:blip r:embed="rId3">
            <a:alphaModFix/>
          </a:blip>
          <a:stretch>
            <a:fillRect/>
          </a:stretch>
        </p:blipFill>
        <p:spPr>
          <a:xfrm>
            <a:off x="635350" y="1872350"/>
            <a:ext cx="3670950" cy="2809450"/>
          </a:xfrm>
          <a:prstGeom prst="rect">
            <a:avLst/>
          </a:prstGeom>
          <a:noFill/>
          <a:ln>
            <a:noFill/>
          </a:ln>
        </p:spPr>
      </p:pic>
      <p:pic>
        <p:nvPicPr>
          <p:cNvPr id="386" name="Google Shape;386;p25"/>
          <p:cNvPicPr preferRelativeResize="0"/>
          <p:nvPr/>
        </p:nvPicPr>
        <p:blipFill>
          <a:blip r:embed="rId4">
            <a:alphaModFix/>
          </a:blip>
          <a:stretch>
            <a:fillRect/>
          </a:stretch>
        </p:blipFill>
        <p:spPr>
          <a:xfrm>
            <a:off x="4855700" y="1872350"/>
            <a:ext cx="3821000" cy="3122025"/>
          </a:xfrm>
          <a:prstGeom prst="rect">
            <a:avLst/>
          </a:prstGeom>
          <a:noFill/>
          <a:ln>
            <a:noFill/>
          </a:ln>
        </p:spPr>
      </p:pic>
      <p:sp>
        <p:nvSpPr>
          <p:cNvPr id="387" name="Google Shape;387;p25"/>
          <p:cNvSpPr txBox="1"/>
          <p:nvPr/>
        </p:nvSpPr>
        <p:spPr>
          <a:xfrm>
            <a:off x="256975" y="4681800"/>
            <a:ext cx="442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600">
                <a:solidFill>
                  <a:srgbClr val="1F1F1F"/>
                </a:solidFill>
                <a:highlight>
                  <a:srgbClr val="FFFFFF"/>
                </a:highlight>
              </a:rPr>
              <a:t>* El c</a:t>
            </a:r>
            <a:r>
              <a:rPr lang="es" sz="600">
                <a:solidFill>
                  <a:srgbClr val="1F1F1F"/>
                </a:solidFill>
                <a:highlight>
                  <a:srgbClr val="FFFFFF"/>
                </a:highlight>
              </a:rPr>
              <a:t>oeficiente de correlación es una medida de dependencia lineal entre dos </a:t>
            </a:r>
            <a:r>
              <a:rPr lang="es" sz="600">
                <a:solidFill>
                  <a:srgbClr val="1F1F1F"/>
                </a:solidFill>
                <a:highlight>
                  <a:srgbClr val="FFFFFF"/>
                </a:highlight>
                <a:uFill>
                  <a:noFill/>
                </a:uFill>
                <a:hlinkClick r:id="rId5">
                  <a:extLst>
                    <a:ext uri="{A12FA001-AC4F-418D-AE19-62706E023703}">
                      <ahyp:hlinkClr val="tx"/>
                    </a:ext>
                  </a:extLst>
                </a:hlinkClick>
              </a:rPr>
              <a:t>variables aleatorias</a:t>
            </a:r>
            <a:r>
              <a:rPr lang="es" sz="600">
                <a:solidFill>
                  <a:srgbClr val="1F1F1F"/>
                </a:solidFill>
                <a:highlight>
                  <a:srgbClr val="FFFFFF"/>
                </a:highlight>
              </a:rPr>
              <a:t> </a:t>
            </a:r>
            <a:r>
              <a:rPr lang="es" sz="600">
                <a:solidFill>
                  <a:srgbClr val="1F1F1F"/>
                </a:solidFill>
                <a:highlight>
                  <a:srgbClr val="FFFFFF"/>
                </a:highlight>
                <a:uFill>
                  <a:noFill/>
                </a:uFill>
                <a:hlinkClick r:id="rId6">
                  <a:extLst>
                    <a:ext uri="{A12FA001-AC4F-418D-AE19-62706E023703}">
                      <ahyp:hlinkClr val="tx"/>
                    </a:ext>
                  </a:extLst>
                </a:hlinkClick>
              </a:rPr>
              <a:t>cuantitativas</a:t>
            </a:r>
            <a:r>
              <a:rPr lang="es" sz="600">
                <a:solidFill>
                  <a:srgbClr val="1F1F1F"/>
                </a:solidFill>
              </a:rPr>
              <a:t> y su valor tiene que estar entre -1 y 1(siendo 1 una correlación positiva perfecta y -1 una correlación negativa perfecta, si es muy cercana a 0 no se </a:t>
            </a:r>
            <a:r>
              <a:rPr lang="es" sz="600">
                <a:solidFill>
                  <a:srgbClr val="1F1F1F"/>
                </a:solidFill>
              </a:rPr>
              <a:t>consideran</a:t>
            </a:r>
            <a:r>
              <a:rPr lang="es" sz="600">
                <a:solidFill>
                  <a:srgbClr val="1F1F1F"/>
                </a:solidFill>
              </a:rPr>
              <a:t> que tienen relación </a:t>
            </a:r>
            <a:r>
              <a:rPr lang="es" sz="600">
                <a:solidFill>
                  <a:srgbClr val="1F1F1F"/>
                </a:solidFill>
              </a:rPr>
              <a:t>entre sí</a:t>
            </a:r>
            <a:r>
              <a:rPr lang="es" sz="600">
                <a:solidFill>
                  <a:srgbClr val="1F1F1F"/>
                </a:solidFill>
              </a:rPr>
              <a:t>.)</a:t>
            </a:r>
            <a:endParaRPr sz="600">
              <a:solidFill>
                <a:srgbClr val="1F1F1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26"/>
          <p:cNvPicPr preferRelativeResize="0"/>
          <p:nvPr/>
        </p:nvPicPr>
        <p:blipFill>
          <a:blip r:embed="rId3">
            <a:alphaModFix/>
          </a:blip>
          <a:stretch>
            <a:fillRect/>
          </a:stretch>
        </p:blipFill>
        <p:spPr>
          <a:xfrm>
            <a:off x="2629125" y="162726"/>
            <a:ext cx="3885749" cy="4400351"/>
          </a:xfrm>
          <a:prstGeom prst="rect">
            <a:avLst/>
          </a:prstGeom>
          <a:noFill/>
          <a:ln>
            <a:noFill/>
          </a:ln>
        </p:spPr>
      </p:pic>
      <p:sp>
        <p:nvSpPr>
          <p:cNvPr id="393" name="Google Shape;393;p26"/>
          <p:cNvSpPr txBox="1"/>
          <p:nvPr/>
        </p:nvSpPr>
        <p:spPr>
          <a:xfrm>
            <a:off x="2855550" y="687397"/>
            <a:ext cx="3432900" cy="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solidFill>
                  <a:schemeClr val="lt2"/>
                </a:solidFill>
                <a:latin typeface="Raleway"/>
                <a:ea typeface="Raleway"/>
                <a:cs typeface="Raleway"/>
                <a:sym typeface="Raleway"/>
              </a:rPr>
              <a:t>Conclusiones</a:t>
            </a:r>
            <a:endParaRPr b="1" sz="3000">
              <a:solidFill>
                <a:schemeClr val="lt2"/>
              </a:solidFill>
              <a:latin typeface="Raleway"/>
              <a:ea typeface="Raleway"/>
              <a:cs typeface="Raleway"/>
              <a:sym typeface="Raleway"/>
            </a:endParaRPr>
          </a:p>
        </p:txBody>
      </p:sp>
      <p:sp>
        <p:nvSpPr>
          <p:cNvPr id="394" name="Google Shape;394;p26"/>
          <p:cNvSpPr txBox="1"/>
          <p:nvPr>
            <p:ph idx="4294967295" type="body"/>
          </p:nvPr>
        </p:nvSpPr>
        <p:spPr>
          <a:xfrm>
            <a:off x="2737650" y="1080900"/>
            <a:ext cx="3550800" cy="3327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Hay relación directa entre miopía en los padres y madres de los niños.</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La longitud axial tiene una correlación negativa con la miopía pero necesitaríamos una muestra mayor con un lapso de tiempo también mayor para corroborarlo y así estar seguros de invertir en soluciones para evitar el aumento de este factor.</a:t>
            </a:r>
            <a:endParaRPr b="1" sz="1400">
              <a:solidFill>
                <a:schemeClr val="dk1"/>
              </a:solidFill>
              <a:latin typeface="Raleway"/>
              <a:ea typeface="Raleway"/>
              <a:cs typeface="Raleway"/>
              <a:sym typeface="Raleway"/>
            </a:endParaRPr>
          </a:p>
          <a:p>
            <a:pPr indent="0" lvl="0" marL="457200" rtl="0" algn="l">
              <a:lnSpc>
                <a:spcPct val="100000"/>
              </a:lnSpc>
              <a:spcBef>
                <a:spcPts val="700"/>
              </a:spcBef>
              <a:spcAft>
                <a:spcPts val="0"/>
              </a:spcAft>
              <a:buNone/>
            </a:pPr>
            <a:r>
              <a:t/>
            </a:r>
            <a:endParaRPr b="1" sz="1400">
              <a:solidFill>
                <a:schemeClr val="dk1"/>
              </a:solidFill>
              <a:latin typeface="Raleway"/>
              <a:ea typeface="Raleway"/>
              <a:cs typeface="Raleway"/>
              <a:sym typeface="Raleway"/>
            </a:endParaRPr>
          </a:p>
          <a:p>
            <a:pPr indent="0" lvl="0" marL="0" rtl="0" algn="l">
              <a:lnSpc>
                <a:spcPct val="100000"/>
              </a:lnSpc>
              <a:spcBef>
                <a:spcPts val="700"/>
              </a:spcBef>
              <a:spcAft>
                <a:spcPts val="700"/>
              </a:spcAft>
              <a:buNone/>
            </a:pPr>
            <a:r>
              <a:rPr lang="es"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27"/>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400" name="Google Shape;400;p27"/>
          <p:cNvSpPr txBox="1"/>
          <p:nvPr>
            <p:ph type="title"/>
          </p:nvPr>
        </p:nvSpPr>
        <p:spPr>
          <a:xfrm>
            <a:off x="5530700" y="2371100"/>
            <a:ext cx="3908700" cy="28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Soluciones </a:t>
            </a:r>
            <a:r>
              <a:rPr lang="es"/>
              <a:t>económicas</a:t>
            </a:r>
            <a:r>
              <a:rPr lang="es"/>
              <a:t> a problemas visuales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28"/>
          <p:cNvSpPr/>
          <p:nvPr/>
        </p:nvSpPr>
        <p:spPr>
          <a:xfrm>
            <a:off x="2187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txBox="1"/>
          <p:nvPr>
            <p:ph idx="4294967295" type="body"/>
          </p:nvPr>
        </p:nvSpPr>
        <p:spPr>
          <a:xfrm>
            <a:off x="476350" y="529650"/>
            <a:ext cx="4151100" cy="4208400"/>
          </a:xfrm>
          <a:prstGeom prst="rect">
            <a:avLst/>
          </a:prstGeom>
        </p:spPr>
        <p:txBody>
          <a:bodyPr anchorCtr="0" anchor="ctr" bIns="91425" lIns="91425" spcFirstLastPara="1" rIns="91425" wrap="square" tIns="91425">
            <a:normAutofit fontScale="70000" lnSpcReduction="20000"/>
          </a:bodyPr>
          <a:lstStyle/>
          <a:p>
            <a:pPr indent="-308610" lvl="0" marL="457200" rtl="0" algn="l">
              <a:lnSpc>
                <a:spcPct val="100000"/>
              </a:lnSpc>
              <a:spcBef>
                <a:spcPts val="0"/>
              </a:spcBef>
              <a:spcAft>
                <a:spcPts val="0"/>
              </a:spcAft>
              <a:buClr>
                <a:schemeClr val="lt1"/>
              </a:buClr>
              <a:buSzPct val="100000"/>
              <a:buChar char="●"/>
            </a:pPr>
            <a:r>
              <a:rPr b="1" lang="es" sz="1800">
                <a:solidFill>
                  <a:schemeClr val="lt1"/>
                </a:solidFill>
              </a:rPr>
              <a:t>La </a:t>
            </a:r>
            <a:r>
              <a:rPr b="1" lang="es" sz="1800">
                <a:solidFill>
                  <a:schemeClr val="lt1"/>
                </a:solidFill>
              </a:rPr>
              <a:t>ópticas</a:t>
            </a:r>
            <a:r>
              <a:rPr b="1" lang="es" sz="1800">
                <a:solidFill>
                  <a:schemeClr val="lt1"/>
                </a:solidFill>
              </a:rPr>
              <a:t> analizadas:</a:t>
            </a:r>
            <a:endParaRPr b="1" sz="1800">
              <a:solidFill>
                <a:schemeClr val="lt1"/>
              </a:solidFill>
            </a:endParaRPr>
          </a:p>
          <a:p>
            <a:pPr indent="0" lvl="0" marL="0" rtl="0" algn="l">
              <a:lnSpc>
                <a:spcPct val="100000"/>
              </a:lnSpc>
              <a:spcBef>
                <a:spcPts val="1600"/>
              </a:spcBef>
              <a:spcAft>
                <a:spcPts val="0"/>
              </a:spcAft>
              <a:buNone/>
            </a:pPr>
            <a:r>
              <a:rPr b="1" lang="es" sz="1800">
                <a:solidFill>
                  <a:schemeClr val="lt1"/>
                </a:solidFill>
              </a:rPr>
              <a:t>1 .	Alain Afflelou</a:t>
            </a:r>
            <a:endParaRPr b="1" sz="1800">
              <a:solidFill>
                <a:schemeClr val="lt1"/>
              </a:solidFill>
            </a:endParaRPr>
          </a:p>
          <a:p>
            <a:pPr indent="-308610" lvl="0" marL="457200" rtl="0" algn="l">
              <a:lnSpc>
                <a:spcPct val="100000"/>
              </a:lnSpc>
              <a:spcBef>
                <a:spcPts val="1600"/>
              </a:spcBef>
              <a:spcAft>
                <a:spcPts val="0"/>
              </a:spcAft>
              <a:buClr>
                <a:schemeClr val="lt1"/>
              </a:buClr>
              <a:buSzPct val="100000"/>
              <a:buChar char="-"/>
            </a:pPr>
            <a:r>
              <a:rPr b="1" lang="es" sz="1800">
                <a:solidFill>
                  <a:schemeClr val="lt1"/>
                </a:solidFill>
              </a:rPr>
              <a:t>Gran empresa de </a:t>
            </a:r>
            <a:r>
              <a:rPr b="1" lang="es" sz="1800">
                <a:solidFill>
                  <a:schemeClr val="lt1"/>
                </a:solidFill>
              </a:rPr>
              <a:t>óptica</a:t>
            </a:r>
            <a:r>
              <a:rPr b="1" lang="es" sz="1800">
                <a:solidFill>
                  <a:schemeClr val="lt1"/>
                </a:solidFill>
              </a:rPr>
              <a:t> en Europa (Fund.1972).</a:t>
            </a:r>
            <a:endParaRPr b="1" sz="1800">
              <a:solidFill>
                <a:schemeClr val="lt1"/>
              </a:solidFill>
            </a:endParaRPr>
          </a:p>
          <a:p>
            <a:pPr indent="0" lvl="0" marL="0" rtl="0" algn="l">
              <a:lnSpc>
                <a:spcPct val="100000"/>
              </a:lnSpc>
              <a:spcBef>
                <a:spcPts val="1600"/>
              </a:spcBef>
              <a:spcAft>
                <a:spcPts val="0"/>
              </a:spcAft>
              <a:buNone/>
            </a:pPr>
            <a:r>
              <a:rPr b="1" lang="es" sz="1800">
                <a:solidFill>
                  <a:schemeClr val="lt1"/>
                </a:solidFill>
              </a:rPr>
              <a:t>2.	Grey Hounders</a:t>
            </a:r>
            <a:endParaRPr b="1" sz="1800">
              <a:solidFill>
                <a:schemeClr val="lt1"/>
              </a:solidFill>
            </a:endParaRPr>
          </a:p>
          <a:p>
            <a:pPr indent="-308610" lvl="0" marL="457200" rtl="0" algn="l">
              <a:lnSpc>
                <a:spcPct val="100000"/>
              </a:lnSpc>
              <a:spcBef>
                <a:spcPts val="1600"/>
              </a:spcBef>
              <a:spcAft>
                <a:spcPts val="0"/>
              </a:spcAft>
              <a:buClr>
                <a:schemeClr val="lt1"/>
              </a:buClr>
              <a:buSzPct val="100000"/>
              <a:buChar char="-"/>
            </a:pPr>
            <a:r>
              <a:rPr b="1" lang="es" sz="1800">
                <a:solidFill>
                  <a:schemeClr val="lt1"/>
                </a:solidFill>
              </a:rPr>
              <a:t>Óptica</a:t>
            </a:r>
            <a:r>
              <a:rPr b="1" lang="es" sz="1800">
                <a:solidFill>
                  <a:schemeClr val="lt1"/>
                </a:solidFill>
              </a:rPr>
              <a:t> de reciente apertura (2018).</a:t>
            </a:r>
            <a:endParaRPr b="1" sz="1800">
              <a:solidFill>
                <a:schemeClr val="lt1"/>
              </a:solidFill>
            </a:endParaRPr>
          </a:p>
          <a:p>
            <a:pPr indent="0" lvl="0" marL="0" rtl="0" algn="l">
              <a:lnSpc>
                <a:spcPct val="100000"/>
              </a:lnSpc>
              <a:spcBef>
                <a:spcPts val="1600"/>
              </a:spcBef>
              <a:spcAft>
                <a:spcPts val="0"/>
              </a:spcAft>
              <a:buNone/>
            </a:pPr>
            <a:r>
              <a:rPr b="1" lang="es" sz="1800">
                <a:solidFill>
                  <a:schemeClr val="lt1"/>
                </a:solidFill>
              </a:rPr>
              <a:t>3.	Opticalia</a:t>
            </a:r>
            <a:endParaRPr b="1" sz="1800">
              <a:solidFill>
                <a:schemeClr val="lt1"/>
              </a:solidFill>
            </a:endParaRPr>
          </a:p>
          <a:p>
            <a:pPr indent="-308610" lvl="0" marL="457200" rtl="0" algn="l">
              <a:lnSpc>
                <a:spcPct val="100000"/>
              </a:lnSpc>
              <a:spcBef>
                <a:spcPts val="1600"/>
              </a:spcBef>
              <a:spcAft>
                <a:spcPts val="0"/>
              </a:spcAft>
              <a:buClr>
                <a:schemeClr val="lt1"/>
              </a:buClr>
              <a:buSzPct val="100000"/>
              <a:buChar char="-"/>
            </a:pPr>
            <a:r>
              <a:rPr b="1" lang="es" sz="1800">
                <a:solidFill>
                  <a:schemeClr val="lt1"/>
                </a:solidFill>
              </a:rPr>
              <a:t>Empresa creada en 2008 con tiendas en España y </a:t>
            </a:r>
            <a:r>
              <a:rPr b="1" lang="es" sz="1800">
                <a:solidFill>
                  <a:schemeClr val="lt1"/>
                </a:solidFill>
              </a:rPr>
              <a:t>sudamérica</a:t>
            </a:r>
            <a:endParaRPr b="1" sz="1800">
              <a:solidFill>
                <a:schemeClr val="lt1"/>
              </a:solidFill>
            </a:endParaRPr>
          </a:p>
          <a:p>
            <a:pPr indent="0" lvl="0" marL="0" rtl="0" algn="l">
              <a:lnSpc>
                <a:spcPct val="100000"/>
              </a:lnSpc>
              <a:spcBef>
                <a:spcPts val="1600"/>
              </a:spcBef>
              <a:spcAft>
                <a:spcPts val="0"/>
              </a:spcAft>
              <a:buNone/>
            </a:pPr>
            <a:r>
              <a:rPr b="1" lang="es" sz="1800">
                <a:solidFill>
                  <a:schemeClr val="lt1"/>
                </a:solidFill>
              </a:rPr>
              <a:t>4.	Óptica Universitaria</a:t>
            </a:r>
            <a:endParaRPr b="1" sz="1800">
              <a:solidFill>
                <a:schemeClr val="lt1"/>
              </a:solidFill>
            </a:endParaRPr>
          </a:p>
          <a:p>
            <a:pPr indent="-308610" lvl="0" marL="457200" rtl="0" algn="l">
              <a:lnSpc>
                <a:spcPct val="100000"/>
              </a:lnSpc>
              <a:spcBef>
                <a:spcPts val="1600"/>
              </a:spcBef>
              <a:spcAft>
                <a:spcPts val="0"/>
              </a:spcAft>
              <a:buClr>
                <a:schemeClr val="lt1"/>
              </a:buClr>
              <a:buSzPct val="100000"/>
              <a:buChar char="-"/>
            </a:pPr>
            <a:r>
              <a:rPr b="1" lang="es" sz="1800">
                <a:solidFill>
                  <a:schemeClr val="lt1"/>
                </a:solidFill>
              </a:rPr>
              <a:t>Empresa recientemente adquirida </a:t>
            </a:r>
            <a:r>
              <a:rPr b="1" lang="es" sz="1800">
                <a:solidFill>
                  <a:schemeClr val="lt1"/>
                </a:solidFill>
              </a:rPr>
              <a:t>por un grupo</a:t>
            </a:r>
            <a:r>
              <a:rPr b="1" lang="es" sz="1800">
                <a:solidFill>
                  <a:schemeClr val="lt1"/>
                </a:solidFill>
              </a:rPr>
              <a:t> alemán de gran prestigio. (Fund.1992)</a:t>
            </a:r>
            <a:endParaRPr b="1" sz="1800">
              <a:solidFill>
                <a:schemeClr val="lt1"/>
              </a:solidFill>
            </a:endParaRPr>
          </a:p>
          <a:p>
            <a:pPr indent="0" lvl="0" marL="0" rtl="0" algn="l">
              <a:lnSpc>
                <a:spcPct val="100000"/>
              </a:lnSpc>
              <a:spcBef>
                <a:spcPts val="1600"/>
              </a:spcBef>
              <a:spcAft>
                <a:spcPts val="1600"/>
              </a:spcAft>
              <a:buNone/>
            </a:pPr>
            <a:r>
              <a:t/>
            </a:r>
            <a:endParaRPr>
              <a:solidFill>
                <a:schemeClr val="lt1"/>
              </a:solidFill>
            </a:endParaRPr>
          </a:p>
        </p:txBody>
      </p:sp>
      <p:pic>
        <p:nvPicPr>
          <p:cNvPr id="407" name="Google Shape;407;p28"/>
          <p:cNvPicPr preferRelativeResize="0"/>
          <p:nvPr/>
        </p:nvPicPr>
        <p:blipFill>
          <a:blip r:embed="rId3">
            <a:alphaModFix/>
          </a:blip>
          <a:stretch>
            <a:fillRect/>
          </a:stretch>
        </p:blipFill>
        <p:spPr>
          <a:xfrm>
            <a:off x="4811450" y="686300"/>
            <a:ext cx="4332550" cy="30379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29"/>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txBox="1"/>
          <p:nvPr>
            <p:ph idx="4294967295" type="body"/>
          </p:nvPr>
        </p:nvSpPr>
        <p:spPr>
          <a:xfrm>
            <a:off x="481300" y="529650"/>
            <a:ext cx="4151100" cy="40842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0"/>
              </a:spcBef>
              <a:spcAft>
                <a:spcPts val="0"/>
              </a:spcAft>
              <a:buClr>
                <a:schemeClr val="lt1"/>
              </a:buClr>
              <a:buSzPts val="1800"/>
              <a:buChar char="●"/>
            </a:pPr>
            <a:r>
              <a:rPr b="1" lang="es" sz="1800">
                <a:solidFill>
                  <a:schemeClr val="lt1"/>
                </a:solidFill>
              </a:rPr>
              <a:t>Las </a:t>
            </a:r>
            <a:r>
              <a:rPr b="1" lang="es" sz="1800">
                <a:solidFill>
                  <a:schemeClr val="lt1"/>
                </a:solidFill>
              </a:rPr>
              <a:t>ópticas</a:t>
            </a:r>
            <a:r>
              <a:rPr b="1" lang="es" sz="1800">
                <a:solidFill>
                  <a:schemeClr val="lt1"/>
                </a:solidFill>
              </a:rPr>
              <a:t> estudiadas tienen en sus páginas web </a:t>
            </a:r>
            <a:r>
              <a:rPr b="1" lang="es" sz="1800">
                <a:solidFill>
                  <a:schemeClr val="lt1"/>
                </a:solidFill>
              </a:rPr>
              <a:t>mayoría</a:t>
            </a:r>
            <a:r>
              <a:rPr b="1" lang="es" sz="1800">
                <a:solidFill>
                  <a:schemeClr val="lt1"/>
                </a:solidFill>
              </a:rPr>
              <a:t> de productos de monturas y cristales.</a:t>
            </a:r>
            <a:endParaRPr b="1" sz="1800">
              <a:solidFill>
                <a:schemeClr val="lt1"/>
              </a:solidFill>
            </a:endParaRPr>
          </a:p>
          <a:p>
            <a:pPr indent="-342900" lvl="0" marL="457200" rtl="0" algn="l">
              <a:lnSpc>
                <a:spcPct val="100000"/>
              </a:lnSpc>
              <a:spcBef>
                <a:spcPts val="0"/>
              </a:spcBef>
              <a:spcAft>
                <a:spcPts val="0"/>
              </a:spcAft>
              <a:buClr>
                <a:schemeClr val="lt1"/>
              </a:buClr>
              <a:buSzPts val="1800"/>
              <a:buChar char="●"/>
            </a:pPr>
            <a:r>
              <a:rPr b="1" lang="es" sz="1800">
                <a:solidFill>
                  <a:schemeClr val="lt1"/>
                </a:solidFill>
              </a:rPr>
              <a:t>En </a:t>
            </a:r>
            <a:r>
              <a:rPr b="1" lang="es" sz="1800">
                <a:solidFill>
                  <a:schemeClr val="lt1"/>
                </a:solidFill>
              </a:rPr>
              <a:t>cuanto a los</a:t>
            </a:r>
            <a:r>
              <a:rPr b="1" lang="es" sz="1800">
                <a:solidFill>
                  <a:schemeClr val="lt1"/>
                </a:solidFill>
              </a:rPr>
              <a:t> precios se ve claramente que el precio medio de todo los productos es más </a:t>
            </a:r>
            <a:r>
              <a:rPr b="1" lang="es" sz="1800">
                <a:solidFill>
                  <a:schemeClr val="lt1"/>
                </a:solidFill>
              </a:rPr>
              <a:t>económico en la óptica de más reciente apertura.</a:t>
            </a:r>
            <a:endParaRPr b="1" sz="1800">
              <a:solidFill>
                <a:schemeClr val="lt1"/>
              </a:solidFill>
            </a:endParaRPr>
          </a:p>
          <a:p>
            <a:pPr indent="0" lvl="0" marL="0" rtl="0" algn="l">
              <a:lnSpc>
                <a:spcPct val="100000"/>
              </a:lnSpc>
              <a:spcBef>
                <a:spcPts val="1600"/>
              </a:spcBef>
              <a:spcAft>
                <a:spcPts val="1600"/>
              </a:spcAft>
              <a:buNone/>
            </a:pPr>
            <a:r>
              <a:t/>
            </a:r>
            <a:endParaRPr>
              <a:solidFill>
                <a:schemeClr val="lt1"/>
              </a:solidFill>
            </a:endParaRPr>
          </a:p>
        </p:txBody>
      </p:sp>
      <p:pic>
        <p:nvPicPr>
          <p:cNvPr id="414" name="Google Shape;414;p29"/>
          <p:cNvPicPr preferRelativeResize="0"/>
          <p:nvPr/>
        </p:nvPicPr>
        <p:blipFill>
          <a:blip r:embed="rId3">
            <a:alphaModFix/>
          </a:blip>
          <a:stretch>
            <a:fillRect/>
          </a:stretch>
        </p:blipFill>
        <p:spPr>
          <a:xfrm>
            <a:off x="5256225" y="297900"/>
            <a:ext cx="3358513" cy="2273850"/>
          </a:xfrm>
          <a:prstGeom prst="rect">
            <a:avLst/>
          </a:prstGeom>
          <a:noFill/>
          <a:ln>
            <a:noFill/>
          </a:ln>
        </p:spPr>
      </p:pic>
      <p:pic>
        <p:nvPicPr>
          <p:cNvPr id="415" name="Google Shape;415;p29"/>
          <p:cNvPicPr preferRelativeResize="0"/>
          <p:nvPr/>
        </p:nvPicPr>
        <p:blipFill>
          <a:blip r:embed="rId4">
            <a:alphaModFix/>
          </a:blip>
          <a:stretch>
            <a:fillRect/>
          </a:stretch>
        </p:blipFill>
        <p:spPr>
          <a:xfrm>
            <a:off x="4864475" y="2567450"/>
            <a:ext cx="4151100" cy="231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30"/>
          <p:cNvSpPr txBox="1"/>
          <p:nvPr>
            <p:ph idx="1" type="body"/>
          </p:nvPr>
        </p:nvSpPr>
        <p:spPr>
          <a:xfrm>
            <a:off x="2021250" y="65450"/>
            <a:ext cx="5101500" cy="12699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b="1" lang="es" sz="3000">
                <a:solidFill>
                  <a:schemeClr val="dk1"/>
                </a:solidFill>
              </a:rPr>
              <a:t>Análisis</a:t>
            </a:r>
            <a:r>
              <a:rPr b="1" lang="es" sz="3000">
                <a:solidFill>
                  <a:schemeClr val="dk1"/>
                </a:solidFill>
              </a:rPr>
              <a:t> ópticas (Lentes de contacto)</a:t>
            </a:r>
            <a:endParaRPr b="1" sz="3000">
              <a:solidFill>
                <a:schemeClr val="dk1"/>
              </a:solidFill>
            </a:endParaRPr>
          </a:p>
          <a:p>
            <a:pPr indent="0" lvl="0" marL="0" rtl="0" algn="ctr">
              <a:spcBef>
                <a:spcPts val="1600"/>
              </a:spcBef>
              <a:spcAft>
                <a:spcPts val="0"/>
              </a:spcAft>
              <a:buNone/>
            </a:pPr>
            <a:r>
              <a:t/>
            </a:r>
            <a:endParaRPr b="1" sz="3000">
              <a:solidFill>
                <a:schemeClr val="dk1"/>
              </a:solidFill>
            </a:endParaRPr>
          </a:p>
          <a:p>
            <a:pPr indent="0" lvl="0" marL="0" rtl="0" algn="ctr">
              <a:spcBef>
                <a:spcPts val="1600"/>
              </a:spcBef>
              <a:spcAft>
                <a:spcPts val="1200"/>
              </a:spcAft>
              <a:buClr>
                <a:schemeClr val="dk2"/>
              </a:buClr>
              <a:buSzPct val="61111"/>
              <a:buFont typeface="Arial"/>
              <a:buNone/>
            </a:pPr>
            <a:r>
              <a:t/>
            </a:r>
            <a:endParaRPr sz="1800">
              <a:solidFill>
                <a:srgbClr val="000000"/>
              </a:solidFill>
            </a:endParaRPr>
          </a:p>
        </p:txBody>
      </p:sp>
      <p:pic>
        <p:nvPicPr>
          <p:cNvPr id="421" name="Google Shape;421;p30"/>
          <p:cNvPicPr preferRelativeResize="0"/>
          <p:nvPr/>
        </p:nvPicPr>
        <p:blipFill>
          <a:blip r:embed="rId3">
            <a:alphaModFix/>
          </a:blip>
          <a:stretch>
            <a:fillRect/>
          </a:stretch>
        </p:blipFill>
        <p:spPr>
          <a:xfrm>
            <a:off x="132625" y="1913075"/>
            <a:ext cx="3166149" cy="2550675"/>
          </a:xfrm>
          <a:prstGeom prst="rect">
            <a:avLst/>
          </a:prstGeom>
          <a:noFill/>
          <a:ln>
            <a:noFill/>
          </a:ln>
        </p:spPr>
      </p:pic>
      <p:sp>
        <p:nvSpPr>
          <p:cNvPr id="422" name="Google Shape;422;p30"/>
          <p:cNvSpPr txBox="1"/>
          <p:nvPr/>
        </p:nvSpPr>
        <p:spPr>
          <a:xfrm>
            <a:off x="1216625" y="647875"/>
            <a:ext cx="7364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En variedad de </a:t>
            </a:r>
            <a:r>
              <a:rPr lang="es">
                <a:latin typeface="Nunito"/>
                <a:ea typeface="Nunito"/>
                <a:cs typeface="Nunito"/>
                <a:sym typeface="Nunito"/>
              </a:rPr>
              <a:t>productos</a:t>
            </a:r>
            <a:r>
              <a:rPr lang="es">
                <a:latin typeface="Nunito"/>
                <a:ea typeface="Nunito"/>
                <a:cs typeface="Nunito"/>
                <a:sym typeface="Nunito"/>
              </a:rPr>
              <a:t> las </a:t>
            </a:r>
            <a:r>
              <a:rPr lang="es">
                <a:latin typeface="Nunito"/>
                <a:ea typeface="Nunito"/>
                <a:cs typeface="Nunito"/>
                <a:sym typeface="Nunito"/>
              </a:rPr>
              <a:t>ópticas</a:t>
            </a:r>
            <a:r>
              <a:rPr lang="es">
                <a:latin typeface="Nunito"/>
                <a:ea typeface="Nunito"/>
                <a:cs typeface="Nunito"/>
                <a:sym typeface="Nunito"/>
              </a:rPr>
              <a:t> recientes se quedan un poco escasas.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Respecto a LC los precios oscilan alrededor de 5-6 €, no es algo relevante para tomar una decisión a la hora de comprar una tienda concreta.</a:t>
            </a:r>
            <a:endParaRPr>
              <a:latin typeface="Nunito"/>
              <a:ea typeface="Nunito"/>
              <a:cs typeface="Nunito"/>
              <a:sym typeface="Nunito"/>
            </a:endParaRPr>
          </a:p>
        </p:txBody>
      </p:sp>
      <p:pic>
        <p:nvPicPr>
          <p:cNvPr id="423" name="Google Shape;423;p30"/>
          <p:cNvPicPr preferRelativeResize="0"/>
          <p:nvPr/>
        </p:nvPicPr>
        <p:blipFill>
          <a:blip r:embed="rId4">
            <a:alphaModFix/>
          </a:blip>
          <a:stretch>
            <a:fillRect/>
          </a:stretch>
        </p:blipFill>
        <p:spPr>
          <a:xfrm>
            <a:off x="3420962" y="1804625"/>
            <a:ext cx="2955424" cy="2999825"/>
          </a:xfrm>
          <a:prstGeom prst="rect">
            <a:avLst/>
          </a:prstGeom>
          <a:noFill/>
          <a:ln>
            <a:noFill/>
          </a:ln>
        </p:spPr>
      </p:pic>
      <p:sp>
        <p:nvSpPr>
          <p:cNvPr id="424" name="Google Shape;424;p30"/>
          <p:cNvSpPr txBox="1"/>
          <p:nvPr/>
        </p:nvSpPr>
        <p:spPr>
          <a:xfrm>
            <a:off x="6459050" y="2491725"/>
            <a:ext cx="288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Precio medio de LC:</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Alain Afflelou 42,25 €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Grey Hounders 39,89 €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Opticalia 46,17 €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O.Universitaria 46,56 €</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31"/>
          <p:cNvSpPr txBox="1"/>
          <p:nvPr>
            <p:ph idx="1" type="body"/>
          </p:nvPr>
        </p:nvSpPr>
        <p:spPr>
          <a:xfrm>
            <a:off x="2021250" y="65450"/>
            <a:ext cx="5101500" cy="12699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b="1" lang="es" sz="3000">
                <a:solidFill>
                  <a:schemeClr val="dk1"/>
                </a:solidFill>
              </a:rPr>
              <a:t>Análisis ópticas (Montura + Cristales)</a:t>
            </a:r>
            <a:endParaRPr b="1" sz="3000">
              <a:solidFill>
                <a:schemeClr val="dk1"/>
              </a:solidFill>
            </a:endParaRPr>
          </a:p>
          <a:p>
            <a:pPr indent="0" lvl="0" marL="0" rtl="0" algn="ctr">
              <a:spcBef>
                <a:spcPts val="1600"/>
              </a:spcBef>
              <a:spcAft>
                <a:spcPts val="0"/>
              </a:spcAft>
              <a:buNone/>
            </a:pPr>
            <a:r>
              <a:t/>
            </a:r>
            <a:endParaRPr b="1" sz="3000">
              <a:solidFill>
                <a:schemeClr val="dk1"/>
              </a:solidFill>
            </a:endParaRPr>
          </a:p>
          <a:p>
            <a:pPr indent="0" lvl="0" marL="0" rtl="0" algn="ctr">
              <a:spcBef>
                <a:spcPts val="1600"/>
              </a:spcBef>
              <a:spcAft>
                <a:spcPts val="1200"/>
              </a:spcAft>
              <a:buClr>
                <a:schemeClr val="dk2"/>
              </a:buClr>
              <a:buSzPct val="61111"/>
              <a:buFont typeface="Arial"/>
              <a:buNone/>
            </a:pPr>
            <a:r>
              <a:t/>
            </a:r>
            <a:endParaRPr sz="1800">
              <a:solidFill>
                <a:srgbClr val="000000"/>
              </a:solidFill>
            </a:endParaRPr>
          </a:p>
        </p:txBody>
      </p:sp>
      <p:sp>
        <p:nvSpPr>
          <p:cNvPr id="430" name="Google Shape;430;p31"/>
          <p:cNvSpPr txBox="1"/>
          <p:nvPr/>
        </p:nvSpPr>
        <p:spPr>
          <a:xfrm>
            <a:off x="1078200" y="638575"/>
            <a:ext cx="3847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En gafas todo cambia, hay</a:t>
            </a:r>
            <a:r>
              <a:rPr lang="es">
                <a:latin typeface="Nunito"/>
                <a:ea typeface="Nunito"/>
                <a:cs typeface="Nunito"/>
                <a:sym typeface="Nunito"/>
              </a:rPr>
              <a:t> un claro ganador.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Estos precios </a:t>
            </a:r>
            <a:r>
              <a:rPr lang="es">
                <a:latin typeface="Nunito"/>
                <a:ea typeface="Nunito"/>
                <a:cs typeface="Nunito"/>
                <a:sym typeface="Nunito"/>
              </a:rPr>
              <a:t>económicos</a:t>
            </a:r>
            <a:r>
              <a:rPr lang="es">
                <a:latin typeface="Nunito"/>
                <a:ea typeface="Nunito"/>
                <a:cs typeface="Nunito"/>
                <a:sym typeface="Nunito"/>
              </a:rPr>
              <a:t> </a:t>
            </a:r>
            <a:r>
              <a:rPr lang="es">
                <a:latin typeface="Nunito"/>
                <a:ea typeface="Nunito"/>
                <a:cs typeface="Nunito"/>
                <a:sym typeface="Nunito"/>
              </a:rPr>
              <a:t>también</a:t>
            </a:r>
            <a:r>
              <a:rPr lang="es">
                <a:latin typeface="Nunito"/>
                <a:ea typeface="Nunito"/>
                <a:cs typeface="Nunito"/>
                <a:sym typeface="Nunito"/>
              </a:rPr>
              <a:t> se justifican porque la oferta en gafas de Grey Hounders es mucho </a:t>
            </a:r>
            <a:r>
              <a:rPr lang="es">
                <a:latin typeface="Nunito"/>
                <a:ea typeface="Nunito"/>
                <a:cs typeface="Nunito"/>
                <a:sym typeface="Nunito"/>
              </a:rPr>
              <a:t>más</a:t>
            </a:r>
            <a:r>
              <a:rPr lang="es">
                <a:latin typeface="Nunito"/>
                <a:ea typeface="Nunito"/>
                <a:cs typeface="Nunito"/>
                <a:sym typeface="Nunito"/>
              </a:rPr>
              <a:t> escasa en cuanto a cantidad de producto se refiere.</a:t>
            </a:r>
            <a:endParaRPr>
              <a:latin typeface="Nunito"/>
              <a:ea typeface="Nunito"/>
              <a:cs typeface="Nunito"/>
              <a:sym typeface="Nunito"/>
            </a:endParaRPr>
          </a:p>
        </p:txBody>
      </p:sp>
      <p:sp>
        <p:nvSpPr>
          <p:cNvPr id="431" name="Google Shape;431;p31"/>
          <p:cNvSpPr txBox="1"/>
          <p:nvPr/>
        </p:nvSpPr>
        <p:spPr>
          <a:xfrm>
            <a:off x="4968350" y="3224575"/>
            <a:ext cx="326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La medias de precio de cada empresa son las siguientes: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Alain Afflelou 116,08 €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Grey Hounders 42,75 €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Opticalia 101,93 €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Óptica Universitaria 62,61€</a:t>
            </a:r>
            <a:endParaRPr>
              <a:latin typeface="Nunito"/>
              <a:ea typeface="Nunito"/>
              <a:cs typeface="Nunito"/>
              <a:sym typeface="Nunito"/>
            </a:endParaRPr>
          </a:p>
        </p:txBody>
      </p:sp>
      <p:pic>
        <p:nvPicPr>
          <p:cNvPr id="432" name="Google Shape;432;p31"/>
          <p:cNvPicPr preferRelativeResize="0"/>
          <p:nvPr/>
        </p:nvPicPr>
        <p:blipFill>
          <a:blip r:embed="rId3">
            <a:alphaModFix/>
          </a:blip>
          <a:stretch>
            <a:fillRect/>
          </a:stretch>
        </p:blipFill>
        <p:spPr>
          <a:xfrm>
            <a:off x="4883288" y="638563"/>
            <a:ext cx="4180025" cy="2329850"/>
          </a:xfrm>
          <a:prstGeom prst="rect">
            <a:avLst/>
          </a:prstGeom>
          <a:noFill/>
          <a:ln>
            <a:noFill/>
          </a:ln>
        </p:spPr>
      </p:pic>
      <p:pic>
        <p:nvPicPr>
          <p:cNvPr id="433" name="Google Shape;433;p31"/>
          <p:cNvPicPr preferRelativeResize="0"/>
          <p:nvPr/>
        </p:nvPicPr>
        <p:blipFill>
          <a:blip r:embed="rId4">
            <a:alphaModFix/>
          </a:blip>
          <a:stretch>
            <a:fillRect/>
          </a:stretch>
        </p:blipFill>
        <p:spPr>
          <a:xfrm>
            <a:off x="647875" y="2331775"/>
            <a:ext cx="3539100" cy="281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mt="18000"/>
          </a:blip>
          <a:stretch>
            <a:fillRect/>
          </a:stretch>
        </p:blipFill>
        <p:spPr>
          <a:xfrm>
            <a:off x="0" y="0"/>
            <a:ext cx="9144000" cy="5143501"/>
          </a:xfrm>
          <a:prstGeom prst="rect">
            <a:avLst/>
          </a:prstGeom>
          <a:noFill/>
          <a:ln>
            <a:noFill/>
          </a:ln>
        </p:spPr>
      </p:pic>
      <p:sp>
        <p:nvSpPr>
          <p:cNvPr id="283" name="Google Shape;283;p14"/>
          <p:cNvSpPr txBox="1"/>
          <p:nvPr>
            <p:ph idx="4294967295" type="title"/>
          </p:nvPr>
        </p:nvSpPr>
        <p:spPr>
          <a:xfrm>
            <a:off x="1973400" y="1038000"/>
            <a:ext cx="5197200" cy="3067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569CD6"/>
              </a:solidFill>
              <a:highlight>
                <a:srgbClr val="1F1F1F"/>
              </a:highlight>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Lato"/>
              <a:buChar char="●"/>
            </a:pPr>
            <a:r>
              <a:rPr b="0" lang="es" sz="1800">
                <a:latin typeface="Lato"/>
                <a:ea typeface="Lato"/>
                <a:cs typeface="Lato"/>
                <a:sym typeface="Lato"/>
              </a:rPr>
              <a:t>Evaluar las distintas enfermedades oculares en una muestra grande (EEUU).</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s" sz="1800">
                <a:latin typeface="Lato"/>
                <a:ea typeface="Lato"/>
                <a:cs typeface="Lato"/>
                <a:sym typeface="Lato"/>
              </a:rPr>
              <a:t>Evaluar en un espectro de 600 niñ@s como puede repercutir ciertos valores en su miopía.</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s" sz="1800">
                <a:latin typeface="Lato"/>
                <a:ea typeface="Lato"/>
                <a:cs typeface="Lato"/>
                <a:sym typeface="Lato"/>
              </a:rPr>
              <a:t>Soluciones más económicas:</a:t>
            </a:r>
            <a:endParaRPr b="0" sz="1800">
              <a:latin typeface="Lato"/>
              <a:ea typeface="Lato"/>
              <a:cs typeface="Lato"/>
              <a:sym typeface="Lato"/>
            </a:endParaRPr>
          </a:p>
          <a:p>
            <a:pPr indent="0" lvl="0" marL="457200" rtl="0" algn="l">
              <a:lnSpc>
                <a:spcPct val="115000"/>
              </a:lnSpc>
              <a:spcBef>
                <a:spcPts val="1600"/>
              </a:spcBef>
              <a:spcAft>
                <a:spcPts val="1600"/>
              </a:spcAft>
              <a:buNone/>
            </a:pPr>
            <a:r>
              <a:rPr b="0" lang="es" sz="1800">
                <a:latin typeface="Lato"/>
                <a:ea typeface="Lato"/>
                <a:cs typeface="Lato"/>
                <a:sym typeface="Lato"/>
              </a:rPr>
              <a:t>Monturas con cristales y lentes de contacto en el sector de la óptica  </a:t>
            </a:r>
            <a:endParaRPr b="0" sz="1800">
              <a:latin typeface="Lato"/>
              <a:ea typeface="Lato"/>
              <a:cs typeface="Lato"/>
              <a:sym typeface="Lato"/>
            </a:endParaRPr>
          </a:p>
        </p:txBody>
      </p:sp>
      <p:sp>
        <p:nvSpPr>
          <p:cNvPr id="284" name="Google Shape;284;p14"/>
          <p:cNvSpPr txBox="1"/>
          <p:nvPr/>
        </p:nvSpPr>
        <p:spPr>
          <a:xfrm>
            <a:off x="2272650" y="476150"/>
            <a:ext cx="4389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900">
                <a:latin typeface="Lato Black"/>
                <a:ea typeface="Lato Black"/>
                <a:cs typeface="Lato Black"/>
                <a:sym typeface="Lato Black"/>
              </a:rPr>
              <a:t>OBJETIVOS</a:t>
            </a:r>
            <a:endParaRPr sz="2900">
              <a:latin typeface="Lato Black"/>
              <a:ea typeface="Lato Black"/>
              <a:cs typeface="Lato Black"/>
              <a:sym typeface="Lato Black"/>
            </a:endParaRPr>
          </a:p>
          <a:p>
            <a:pPr indent="0" lvl="0" marL="0" rtl="0" algn="ctr">
              <a:spcBef>
                <a:spcPts val="0"/>
              </a:spcBef>
              <a:spcAft>
                <a:spcPts val="0"/>
              </a:spcAft>
              <a:buNone/>
            </a:pPr>
            <a:r>
              <a:t/>
            </a:r>
            <a:endParaRPr sz="2900">
              <a:latin typeface="Lato Black"/>
              <a:ea typeface="Lato Black"/>
              <a:cs typeface="Lato Black"/>
              <a:sym typeface="Lato Black"/>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7" name="Shape 437"/>
        <p:cNvGrpSpPr/>
        <p:nvPr/>
      </p:nvGrpSpPr>
      <p:grpSpPr>
        <a:xfrm>
          <a:off x="0" y="0"/>
          <a:ext cx="0" cy="0"/>
          <a:chOff x="0" y="0"/>
          <a:chExt cx="0" cy="0"/>
        </a:xfrm>
      </p:grpSpPr>
      <p:pic>
        <p:nvPicPr>
          <p:cNvPr id="438" name="Google Shape;438;p32"/>
          <p:cNvPicPr preferRelativeResize="0"/>
          <p:nvPr/>
        </p:nvPicPr>
        <p:blipFill>
          <a:blip r:embed="rId3">
            <a:alphaModFix/>
          </a:blip>
          <a:stretch>
            <a:fillRect/>
          </a:stretch>
        </p:blipFill>
        <p:spPr>
          <a:xfrm>
            <a:off x="2629125" y="162726"/>
            <a:ext cx="3885749" cy="4400351"/>
          </a:xfrm>
          <a:prstGeom prst="rect">
            <a:avLst/>
          </a:prstGeom>
          <a:noFill/>
          <a:ln>
            <a:noFill/>
          </a:ln>
        </p:spPr>
      </p:pic>
      <p:sp>
        <p:nvSpPr>
          <p:cNvPr id="439" name="Google Shape;439;p32"/>
          <p:cNvSpPr txBox="1"/>
          <p:nvPr/>
        </p:nvSpPr>
        <p:spPr>
          <a:xfrm>
            <a:off x="2855550" y="687397"/>
            <a:ext cx="3432900" cy="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solidFill>
                  <a:schemeClr val="lt2"/>
                </a:solidFill>
                <a:latin typeface="Raleway"/>
                <a:ea typeface="Raleway"/>
                <a:cs typeface="Raleway"/>
                <a:sym typeface="Raleway"/>
              </a:rPr>
              <a:t>Conclusiones</a:t>
            </a:r>
            <a:endParaRPr b="1" sz="3000">
              <a:solidFill>
                <a:schemeClr val="lt2"/>
              </a:solidFill>
              <a:latin typeface="Raleway"/>
              <a:ea typeface="Raleway"/>
              <a:cs typeface="Raleway"/>
              <a:sym typeface="Raleway"/>
            </a:endParaRPr>
          </a:p>
        </p:txBody>
      </p:sp>
      <p:sp>
        <p:nvSpPr>
          <p:cNvPr id="440" name="Google Shape;440;p32"/>
          <p:cNvSpPr txBox="1"/>
          <p:nvPr>
            <p:ph idx="4294967295" type="body"/>
          </p:nvPr>
        </p:nvSpPr>
        <p:spPr>
          <a:xfrm>
            <a:off x="2737650" y="1080900"/>
            <a:ext cx="3550800" cy="332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Las ópticas de reciente apertura tienen precios más económicos en montura y cristales.</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El producto ofrecido por estas ópticas emergentes es escaso. Si estás buscando marcas más estilo que precio este no sería la opción más acertada</a:t>
            </a:r>
            <a:endParaRPr b="1" sz="1400">
              <a:solidFill>
                <a:schemeClr val="dk1"/>
              </a:solidFill>
              <a:latin typeface="Raleway"/>
              <a:ea typeface="Raleway"/>
              <a:cs typeface="Raleway"/>
              <a:sym typeface="Raleway"/>
            </a:endParaRPr>
          </a:p>
          <a:p>
            <a:pPr indent="0" lvl="0" marL="0" rtl="0" algn="l">
              <a:lnSpc>
                <a:spcPct val="100000"/>
              </a:lnSpc>
              <a:spcBef>
                <a:spcPts val="700"/>
              </a:spcBef>
              <a:spcAft>
                <a:spcPts val="700"/>
              </a:spcAft>
              <a:buNone/>
            </a:pPr>
            <a:r>
              <a:rPr lang="es"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3"/>
          <p:cNvSpPr txBox="1"/>
          <p:nvPr>
            <p:ph type="title"/>
          </p:nvPr>
        </p:nvSpPr>
        <p:spPr>
          <a:xfrm>
            <a:off x="363550" y="266500"/>
            <a:ext cx="4654500" cy="382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i="1" lang="es" sz="1700">
                <a:solidFill>
                  <a:schemeClr val="accent5"/>
                </a:solidFill>
              </a:rPr>
              <a:t>Conclusiones generales de todas las </a:t>
            </a:r>
            <a:r>
              <a:rPr i="1" lang="es" sz="1700">
                <a:solidFill>
                  <a:schemeClr val="accent5"/>
                </a:solidFill>
              </a:rPr>
              <a:t>hipótesis</a:t>
            </a:r>
            <a:r>
              <a:rPr i="1" lang="es" sz="1700">
                <a:solidFill>
                  <a:schemeClr val="accent5"/>
                </a:solidFill>
              </a:rPr>
              <a:t>.</a:t>
            </a:r>
            <a:endParaRPr i="1" sz="1700">
              <a:solidFill>
                <a:schemeClr val="accent5"/>
              </a:solidFill>
            </a:endParaRPr>
          </a:p>
          <a:p>
            <a:pPr indent="-317500" lvl="0" marL="457200" rtl="0" algn="l">
              <a:lnSpc>
                <a:spcPct val="115000"/>
              </a:lnSpc>
              <a:spcBef>
                <a:spcPts val="1000"/>
              </a:spcBef>
              <a:spcAft>
                <a:spcPts val="0"/>
              </a:spcAft>
              <a:buClr>
                <a:schemeClr val="accent5"/>
              </a:buClr>
              <a:buSzPts val="1400"/>
              <a:buChar char="●"/>
            </a:pPr>
            <a:r>
              <a:rPr lang="es" sz="1400">
                <a:solidFill>
                  <a:schemeClr val="accent5"/>
                </a:solidFill>
              </a:rPr>
              <a:t>Hay predominancia de la </a:t>
            </a:r>
            <a:r>
              <a:rPr lang="es" sz="1400">
                <a:solidFill>
                  <a:schemeClr val="accent5"/>
                </a:solidFill>
              </a:rPr>
              <a:t>miopía</a:t>
            </a:r>
            <a:r>
              <a:rPr lang="es" sz="1400">
                <a:solidFill>
                  <a:schemeClr val="accent5"/>
                </a:solidFill>
              </a:rPr>
              <a:t> sobre todos los problemas visuales.</a:t>
            </a:r>
            <a:endParaRPr sz="1400">
              <a:solidFill>
                <a:schemeClr val="accent5"/>
              </a:solidFill>
            </a:endParaRPr>
          </a:p>
          <a:p>
            <a:pPr indent="-317500" lvl="0" marL="457200" rtl="0" algn="l">
              <a:lnSpc>
                <a:spcPct val="115000"/>
              </a:lnSpc>
              <a:spcBef>
                <a:spcPts val="0"/>
              </a:spcBef>
              <a:spcAft>
                <a:spcPts val="0"/>
              </a:spcAft>
              <a:buClr>
                <a:schemeClr val="accent5"/>
              </a:buClr>
              <a:buSzPts val="1400"/>
              <a:buChar char="●"/>
            </a:pPr>
            <a:r>
              <a:rPr lang="es" sz="1400">
                <a:solidFill>
                  <a:schemeClr val="accent5"/>
                </a:solidFill>
              </a:rPr>
              <a:t>El factor </a:t>
            </a:r>
            <a:r>
              <a:rPr lang="es" sz="1400">
                <a:solidFill>
                  <a:schemeClr val="accent5"/>
                </a:solidFill>
              </a:rPr>
              <a:t>genético</a:t>
            </a:r>
            <a:r>
              <a:rPr lang="es" sz="1400">
                <a:solidFill>
                  <a:schemeClr val="accent5"/>
                </a:solidFill>
              </a:rPr>
              <a:t> en el desarrollo de la </a:t>
            </a:r>
            <a:r>
              <a:rPr lang="es" sz="1400">
                <a:solidFill>
                  <a:schemeClr val="accent5"/>
                </a:solidFill>
              </a:rPr>
              <a:t>miopía</a:t>
            </a:r>
            <a:r>
              <a:rPr lang="es" sz="1400">
                <a:solidFill>
                  <a:schemeClr val="accent5"/>
                </a:solidFill>
              </a:rPr>
              <a:t> tiene relevancia, mientras que la longitud axial </a:t>
            </a:r>
            <a:r>
              <a:rPr lang="es" sz="1400">
                <a:solidFill>
                  <a:schemeClr val="accent5"/>
                </a:solidFill>
              </a:rPr>
              <a:t>está</a:t>
            </a:r>
            <a:r>
              <a:rPr lang="es" sz="1400">
                <a:solidFill>
                  <a:schemeClr val="accent5"/>
                </a:solidFill>
              </a:rPr>
              <a:t> correlacionada con la </a:t>
            </a:r>
            <a:r>
              <a:rPr lang="es" sz="1400">
                <a:solidFill>
                  <a:schemeClr val="accent5"/>
                </a:solidFill>
              </a:rPr>
              <a:t>miopía</a:t>
            </a:r>
            <a:r>
              <a:rPr lang="es" sz="1400">
                <a:solidFill>
                  <a:schemeClr val="accent5"/>
                </a:solidFill>
              </a:rPr>
              <a:t> pero se </a:t>
            </a:r>
            <a:r>
              <a:rPr lang="es" sz="1400">
                <a:solidFill>
                  <a:schemeClr val="accent5"/>
                </a:solidFill>
              </a:rPr>
              <a:t>necesitaría</a:t>
            </a:r>
            <a:r>
              <a:rPr lang="es" sz="1400">
                <a:solidFill>
                  <a:schemeClr val="accent5"/>
                </a:solidFill>
              </a:rPr>
              <a:t> un lapso de tiempo mayor entre muestras para poder corroborarlo .</a:t>
            </a:r>
            <a:endParaRPr sz="1400">
              <a:solidFill>
                <a:schemeClr val="accent5"/>
              </a:solidFill>
            </a:endParaRPr>
          </a:p>
          <a:p>
            <a:pPr indent="-317500" lvl="0" marL="457200" rtl="0" algn="l">
              <a:lnSpc>
                <a:spcPct val="115000"/>
              </a:lnSpc>
              <a:spcBef>
                <a:spcPts val="0"/>
              </a:spcBef>
              <a:spcAft>
                <a:spcPts val="0"/>
              </a:spcAft>
              <a:buClr>
                <a:schemeClr val="accent5"/>
              </a:buClr>
              <a:buSzPts val="1400"/>
              <a:buChar char="●"/>
            </a:pPr>
            <a:r>
              <a:rPr lang="es" sz="1400">
                <a:solidFill>
                  <a:schemeClr val="accent5"/>
                </a:solidFill>
              </a:rPr>
              <a:t>Las </a:t>
            </a:r>
            <a:r>
              <a:rPr lang="es" sz="1400">
                <a:solidFill>
                  <a:schemeClr val="accent5"/>
                </a:solidFill>
              </a:rPr>
              <a:t>ópticas</a:t>
            </a:r>
            <a:r>
              <a:rPr lang="es" sz="1400">
                <a:solidFill>
                  <a:schemeClr val="accent5"/>
                </a:solidFill>
              </a:rPr>
              <a:t> de aperturas más recientes tienen precios </a:t>
            </a:r>
            <a:r>
              <a:rPr lang="es" sz="1400">
                <a:solidFill>
                  <a:schemeClr val="accent5"/>
                </a:solidFill>
              </a:rPr>
              <a:t>más</a:t>
            </a:r>
            <a:r>
              <a:rPr lang="es" sz="1400">
                <a:solidFill>
                  <a:schemeClr val="accent5"/>
                </a:solidFill>
              </a:rPr>
              <a:t> </a:t>
            </a:r>
            <a:r>
              <a:rPr lang="es" sz="1400">
                <a:solidFill>
                  <a:schemeClr val="accent5"/>
                </a:solidFill>
              </a:rPr>
              <a:t>económicos</a:t>
            </a:r>
            <a:r>
              <a:rPr lang="es" sz="1400">
                <a:solidFill>
                  <a:schemeClr val="accent5"/>
                </a:solidFill>
              </a:rPr>
              <a:t> solo en promociones de monturas y cristales debido a una menor oferta de producto.</a:t>
            </a:r>
            <a:endParaRPr sz="1400">
              <a:solidFill>
                <a:schemeClr val="accent5"/>
              </a:solidFill>
            </a:endParaRPr>
          </a:p>
        </p:txBody>
      </p:sp>
      <p:pic>
        <p:nvPicPr>
          <p:cNvPr id="446" name="Google Shape;446;p33"/>
          <p:cNvPicPr preferRelativeResize="0"/>
          <p:nvPr/>
        </p:nvPicPr>
        <p:blipFill>
          <a:blip r:embed="rId3">
            <a:alphaModFix amt="70000"/>
          </a:blip>
          <a:stretch>
            <a:fillRect/>
          </a:stretch>
        </p:blipFill>
        <p:spPr>
          <a:xfrm>
            <a:off x="5127800" y="2922875"/>
            <a:ext cx="3929601" cy="206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34"/>
          <p:cNvPicPr preferRelativeResize="0"/>
          <p:nvPr/>
        </p:nvPicPr>
        <p:blipFill>
          <a:blip r:embed="rId3">
            <a:alphaModFix amt="14000"/>
          </a:blip>
          <a:stretch>
            <a:fillRect/>
          </a:stretch>
        </p:blipFill>
        <p:spPr>
          <a:xfrm>
            <a:off x="0" y="0"/>
            <a:ext cx="9143997" cy="5143501"/>
          </a:xfrm>
          <a:prstGeom prst="rect">
            <a:avLst/>
          </a:prstGeom>
          <a:noFill/>
          <a:ln>
            <a:noFill/>
          </a:ln>
          <a:effectLst>
            <a:outerShdw blurRad="57150" rotWithShape="0" algn="bl" dir="5400000" dist="19050">
              <a:srgbClr val="000000">
                <a:alpha val="50000"/>
              </a:srgbClr>
            </a:outerShdw>
          </a:effectLst>
        </p:spPr>
      </p:pic>
      <p:sp>
        <p:nvSpPr>
          <p:cNvPr id="452" name="Google Shape;452;p34"/>
          <p:cNvSpPr txBox="1"/>
          <p:nvPr>
            <p:ph type="title"/>
          </p:nvPr>
        </p:nvSpPr>
        <p:spPr>
          <a:xfrm>
            <a:off x="354450" y="104625"/>
            <a:ext cx="5736000" cy="36351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b="0" lang="es" sz="1800">
                <a:solidFill>
                  <a:schemeClr val="accent1"/>
                </a:solidFill>
              </a:rPr>
              <a:t>Muchas gracias por la atención y antes de ir a una </a:t>
            </a:r>
            <a:r>
              <a:rPr b="0" lang="es" sz="1800">
                <a:solidFill>
                  <a:schemeClr val="accent1"/>
                </a:solidFill>
              </a:rPr>
              <a:t>óptica </a:t>
            </a:r>
            <a:r>
              <a:rPr b="0" lang="es" sz="1800">
                <a:solidFill>
                  <a:schemeClr val="accent1"/>
                </a:solidFill>
              </a:rPr>
              <a:t>si </a:t>
            </a:r>
            <a:r>
              <a:rPr b="0" lang="es" sz="1800">
                <a:solidFill>
                  <a:schemeClr val="accent1"/>
                </a:solidFill>
              </a:rPr>
              <a:t>queréis siempre estoy abierto</a:t>
            </a:r>
            <a:r>
              <a:rPr b="0" lang="es" sz="1800">
                <a:solidFill>
                  <a:schemeClr val="accent1"/>
                </a:solidFill>
              </a:rPr>
              <a:t> a preguntas.</a:t>
            </a:r>
            <a:endParaRPr sz="4200">
              <a:solidFill>
                <a:schemeClr val="accent1"/>
              </a:solidFill>
            </a:endParaRPr>
          </a:p>
        </p:txBody>
      </p:sp>
      <p:sp>
        <p:nvSpPr>
          <p:cNvPr id="453" name="Google Shape;453;p34"/>
          <p:cNvSpPr txBox="1"/>
          <p:nvPr/>
        </p:nvSpPr>
        <p:spPr>
          <a:xfrm>
            <a:off x="272075" y="4641175"/>
            <a:ext cx="87957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chemeClr val="dk2"/>
                </a:solidFill>
                <a:latin typeface="Lato"/>
                <a:ea typeface="Lato"/>
                <a:cs typeface="Lato"/>
                <a:sym typeface="Lato"/>
              </a:rPr>
              <a:t>Fuentes</a:t>
            </a:r>
            <a:r>
              <a:rPr lang="es" sz="800">
                <a:solidFill>
                  <a:schemeClr val="dk2"/>
                </a:solidFill>
                <a:latin typeface="Lato"/>
                <a:ea typeface="Lato"/>
                <a:cs typeface="Lato"/>
                <a:sym typeface="Lato"/>
              </a:rPr>
              <a:t>:</a:t>
            </a:r>
            <a:r>
              <a:rPr lang="es" sz="800">
                <a:solidFill>
                  <a:schemeClr val="lt2"/>
                </a:solidFill>
                <a:latin typeface="Lato"/>
                <a:ea typeface="Lato"/>
                <a:cs typeface="Lato"/>
                <a:sym typeface="Lato"/>
              </a:rPr>
              <a:t> </a:t>
            </a:r>
            <a:endParaRPr sz="800">
              <a:solidFill>
                <a:schemeClr val="lt2"/>
              </a:solidFill>
              <a:latin typeface="Lato"/>
              <a:ea typeface="Lato"/>
              <a:cs typeface="Lato"/>
              <a:sym typeface="Lato"/>
            </a:endParaRPr>
          </a:p>
          <a:p>
            <a:pPr indent="-279400" lvl="0" marL="457200" rtl="0" algn="l">
              <a:spcBef>
                <a:spcPts val="0"/>
              </a:spcBef>
              <a:spcAft>
                <a:spcPts val="0"/>
              </a:spcAft>
              <a:buSzPts val="800"/>
              <a:buChar char="●"/>
            </a:pPr>
            <a:r>
              <a:rPr lang="es" sz="800">
                <a:solidFill>
                  <a:srgbClr val="1F2328"/>
                </a:solidFill>
              </a:rPr>
              <a:t>"</a:t>
            </a:r>
            <a:r>
              <a:rPr lang="es" sz="800" u="sng">
                <a:solidFill>
                  <a:schemeClr val="hlink"/>
                </a:solidFill>
                <a:hlinkClick r:id="rId4"/>
              </a:rPr>
              <a:t>https://data.world/datacrunch/prevalence-of-vision-problems-in-the-u-s/</a:t>
            </a:r>
            <a:r>
              <a:rPr lang="es" sz="800">
                <a:solidFill>
                  <a:srgbClr val="1F2328"/>
                </a:solidFill>
              </a:rPr>
              <a:t>" , "Vault Analytics" Prevelance of Eye Diseases in US.csv</a:t>
            </a:r>
            <a:endParaRPr sz="800">
              <a:solidFill>
                <a:srgbClr val="1F2328"/>
              </a:solidFill>
            </a:endParaRPr>
          </a:p>
          <a:p>
            <a:pPr indent="-279400" lvl="0" marL="457200" rtl="0" algn="l">
              <a:lnSpc>
                <a:spcPct val="115000"/>
              </a:lnSpc>
              <a:spcBef>
                <a:spcPts val="0"/>
              </a:spcBef>
              <a:spcAft>
                <a:spcPts val="0"/>
              </a:spcAft>
              <a:buClr>
                <a:srgbClr val="1F2328"/>
              </a:buClr>
              <a:buSzPts val="800"/>
              <a:buChar char="●"/>
            </a:pPr>
            <a:r>
              <a:rPr lang="es" sz="800">
                <a:solidFill>
                  <a:srgbClr val="1F2328"/>
                </a:solidFill>
              </a:rPr>
              <a:t>"</a:t>
            </a:r>
            <a:r>
              <a:rPr lang="es" sz="800" u="sng">
                <a:solidFill>
                  <a:schemeClr val="hlink"/>
                </a:solidFill>
                <a:hlinkClick r:id="rId5"/>
              </a:rPr>
              <a:t>https://www.kaggle.com/datasets/mscgeorges/myopia-study</a:t>
            </a:r>
            <a:r>
              <a:rPr lang="es" sz="800">
                <a:solidFill>
                  <a:srgbClr val="1F2328"/>
                </a:solidFill>
              </a:rPr>
              <a:t>", "Zadnik K, Mutti DO, Friedman NE, Qualley PA, Jones LA, Qui P, Kim HS, Hsu JC, Moeschberger ML. Ocular predictors of the onset of juvenile myopia. Invest Ophthalmol Vis Sci. 1999 Aug;40(9):1936-43. PMID: 10440246." myopia.csv</a:t>
            </a:r>
            <a:endParaRPr sz="800">
              <a:solidFill>
                <a:srgbClr val="1F2328"/>
              </a:solidFill>
            </a:endParaRPr>
          </a:p>
          <a:p>
            <a:pPr indent="-279400" lvl="0" marL="457200" rtl="0" algn="l">
              <a:lnSpc>
                <a:spcPct val="115000"/>
              </a:lnSpc>
              <a:spcBef>
                <a:spcPts val="0"/>
              </a:spcBef>
              <a:spcAft>
                <a:spcPts val="0"/>
              </a:spcAft>
              <a:buClr>
                <a:srgbClr val="1F2328"/>
              </a:buClr>
              <a:buSzPts val="800"/>
              <a:buChar char="●"/>
            </a:pPr>
            <a:r>
              <a:rPr lang="es" sz="800">
                <a:solidFill>
                  <a:srgbClr val="1F2328"/>
                </a:solidFill>
              </a:rPr>
              <a:t>Información de ópticas en España obtenida en sus respectivas </a:t>
            </a:r>
            <a:r>
              <a:rPr lang="es" sz="800">
                <a:solidFill>
                  <a:srgbClr val="1F2328"/>
                </a:solidFill>
              </a:rPr>
              <a:t>páginas</a:t>
            </a:r>
            <a:r>
              <a:rPr lang="es" sz="800">
                <a:solidFill>
                  <a:srgbClr val="1F2328"/>
                </a:solidFill>
              </a:rPr>
              <a:t> web(Alain Afflelou, Óptica Universitaria, Opticalia, Greyhounders)</a:t>
            </a:r>
            <a:endParaRPr sz="800">
              <a:solidFill>
                <a:srgbClr val="1F2328"/>
              </a:solidFill>
            </a:endParaRPr>
          </a:p>
          <a:p>
            <a:pPr indent="0" lvl="0" marL="0" rtl="0" algn="l">
              <a:spcBef>
                <a:spcPts val="0"/>
              </a:spcBef>
              <a:spcAft>
                <a:spcPts val="0"/>
              </a:spcAft>
              <a:buNone/>
            </a:pPr>
            <a:r>
              <a:t/>
            </a:r>
            <a:endParaRPr sz="1200">
              <a:solidFill>
                <a:schemeClr val="lt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398200" y="162731"/>
            <a:ext cx="4254600" cy="4818038"/>
          </a:xfrm>
          <a:prstGeom prst="rect">
            <a:avLst/>
          </a:prstGeom>
          <a:noFill/>
          <a:ln>
            <a:noFill/>
          </a:ln>
        </p:spPr>
      </p:pic>
      <p:sp>
        <p:nvSpPr>
          <p:cNvPr id="290" name="Google Shape;290;p15"/>
          <p:cNvSpPr txBox="1"/>
          <p:nvPr/>
        </p:nvSpPr>
        <p:spPr>
          <a:xfrm>
            <a:off x="1809050" y="551622"/>
            <a:ext cx="3432900" cy="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solidFill>
                  <a:schemeClr val="lt2"/>
                </a:solidFill>
                <a:latin typeface="Raleway"/>
                <a:ea typeface="Raleway"/>
                <a:cs typeface="Raleway"/>
                <a:sym typeface="Raleway"/>
              </a:rPr>
              <a:t>Hipótesis</a:t>
            </a:r>
            <a:r>
              <a:rPr b="1" lang="es" sz="3000">
                <a:solidFill>
                  <a:schemeClr val="lt2"/>
                </a:solidFill>
                <a:latin typeface="Raleway"/>
                <a:ea typeface="Raleway"/>
                <a:cs typeface="Raleway"/>
                <a:sym typeface="Raleway"/>
              </a:rPr>
              <a:t> inicial</a:t>
            </a:r>
            <a:endParaRPr b="1" sz="3000">
              <a:solidFill>
                <a:schemeClr val="lt2"/>
              </a:solidFill>
              <a:latin typeface="Raleway"/>
              <a:ea typeface="Raleway"/>
              <a:cs typeface="Raleway"/>
              <a:sym typeface="Raleway"/>
            </a:endParaRPr>
          </a:p>
        </p:txBody>
      </p:sp>
      <p:sp>
        <p:nvSpPr>
          <p:cNvPr id="291" name="Google Shape;291;p15"/>
          <p:cNvSpPr txBox="1"/>
          <p:nvPr>
            <p:ph idx="4294967295" type="body"/>
          </p:nvPr>
        </p:nvSpPr>
        <p:spPr>
          <a:xfrm>
            <a:off x="1736000" y="1178175"/>
            <a:ext cx="3579000" cy="332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Miopía</a:t>
            </a:r>
            <a:r>
              <a:rPr b="1" lang="es" sz="1400">
                <a:solidFill>
                  <a:schemeClr val="dk1"/>
                </a:solidFill>
                <a:latin typeface="Raleway"/>
                <a:ea typeface="Raleway"/>
                <a:cs typeface="Raleway"/>
                <a:sym typeface="Raleway"/>
              </a:rPr>
              <a:t> predominante.</a:t>
            </a:r>
            <a:br>
              <a:rPr lang="es" sz="1400">
                <a:latin typeface="Raleway"/>
                <a:ea typeface="Raleway"/>
                <a:cs typeface="Raleway"/>
                <a:sym typeface="Raleway"/>
              </a:rPr>
            </a:br>
            <a:r>
              <a:rPr lang="es" sz="1200">
                <a:latin typeface="Raleway"/>
                <a:ea typeface="Raleway"/>
                <a:cs typeface="Raleway"/>
                <a:sym typeface="Raleway"/>
              </a:rPr>
              <a:t>La miopía destaca como problema visual entre los muchos existentes.</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Parentesco familiar y otros factores.</a:t>
            </a:r>
            <a:br>
              <a:rPr lang="es" sz="1400">
                <a:latin typeface="Raleway"/>
                <a:ea typeface="Raleway"/>
                <a:cs typeface="Raleway"/>
                <a:sym typeface="Raleway"/>
              </a:rPr>
            </a:br>
            <a:r>
              <a:rPr lang="es" sz="1200">
                <a:latin typeface="Raleway"/>
                <a:ea typeface="Raleway"/>
                <a:cs typeface="Raleway"/>
                <a:sym typeface="Raleway"/>
              </a:rPr>
              <a:t>El tener un padre o madre con miopía tiene probabilidad </a:t>
            </a:r>
            <a:r>
              <a:rPr lang="es" sz="1200">
                <a:latin typeface="Raleway"/>
                <a:ea typeface="Raleway"/>
                <a:cs typeface="Raleway"/>
                <a:sym typeface="Raleway"/>
              </a:rPr>
              <a:t>más</a:t>
            </a:r>
            <a:r>
              <a:rPr lang="es" sz="1200">
                <a:latin typeface="Raleway"/>
                <a:ea typeface="Raleway"/>
                <a:cs typeface="Raleway"/>
                <a:sym typeface="Raleway"/>
              </a:rPr>
              <a:t> alta de tenerla.</a:t>
            </a:r>
            <a:endParaRPr sz="1200">
              <a:latin typeface="Raleway"/>
              <a:ea typeface="Raleway"/>
              <a:cs typeface="Raleway"/>
              <a:sym typeface="Raleway"/>
            </a:endParaRPr>
          </a:p>
          <a:p>
            <a:pPr indent="-317500" lvl="0" marL="457200" rtl="0" algn="l">
              <a:lnSpc>
                <a:spcPct val="100000"/>
              </a:lnSpc>
              <a:spcBef>
                <a:spcPts val="700"/>
              </a:spcBef>
              <a:spcAft>
                <a:spcPts val="700"/>
              </a:spcAft>
              <a:buClr>
                <a:schemeClr val="dk1"/>
              </a:buClr>
              <a:buSzPts val="1400"/>
              <a:buFont typeface="Raleway"/>
              <a:buChar char="➔"/>
            </a:pPr>
            <a:r>
              <a:rPr b="1" lang="es" sz="1400">
                <a:solidFill>
                  <a:schemeClr val="dk1"/>
                </a:solidFill>
                <a:latin typeface="Raleway"/>
                <a:ea typeface="Raleway"/>
                <a:cs typeface="Raleway"/>
                <a:sym typeface="Raleway"/>
              </a:rPr>
              <a:t>Tiendas abiertas recientemente tienen precios más </a:t>
            </a:r>
            <a:r>
              <a:rPr b="1" lang="es" sz="1400">
                <a:solidFill>
                  <a:schemeClr val="dk1"/>
                </a:solidFill>
                <a:latin typeface="Raleway"/>
                <a:ea typeface="Raleway"/>
                <a:cs typeface="Raleway"/>
                <a:sym typeface="Raleway"/>
              </a:rPr>
              <a:t>económicos y competitivos</a:t>
            </a:r>
            <a:r>
              <a:rPr b="1" lang="es" sz="1400">
                <a:solidFill>
                  <a:schemeClr val="dk1"/>
                </a:solidFill>
                <a:latin typeface="Raleway"/>
                <a:ea typeface="Raleway"/>
                <a:cs typeface="Raleway"/>
                <a:sym typeface="Raleway"/>
              </a:rPr>
              <a:t>.</a:t>
            </a:r>
            <a:br>
              <a:rPr lang="es" sz="1400">
                <a:latin typeface="Raleway"/>
                <a:ea typeface="Raleway"/>
                <a:cs typeface="Raleway"/>
                <a:sym typeface="Raleway"/>
              </a:rPr>
            </a:br>
            <a:r>
              <a:rPr lang="es" sz="1200">
                <a:latin typeface="Raleway"/>
                <a:ea typeface="Raleway"/>
                <a:cs typeface="Raleway"/>
                <a:sym typeface="Raleway"/>
              </a:rPr>
              <a:t>Estrategias de marketing más agresivas para atraer a clientes.</a:t>
            </a:r>
            <a:endParaRPr sz="1200">
              <a:solidFill>
                <a:schemeClr val="dk2"/>
              </a:solidFill>
              <a:latin typeface="Raleway"/>
              <a:ea typeface="Raleway"/>
              <a:cs typeface="Raleway"/>
              <a:sym typeface="Raleway"/>
            </a:endParaRPr>
          </a:p>
        </p:txBody>
      </p:sp>
      <p:sp>
        <p:nvSpPr>
          <p:cNvPr id="292" name="Google Shape;292;p15"/>
          <p:cNvSpPr txBox="1"/>
          <p:nvPr/>
        </p:nvSpPr>
        <p:spPr>
          <a:xfrm>
            <a:off x="5703375" y="1585425"/>
            <a:ext cx="3375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000">
                <a:solidFill>
                  <a:schemeClr val="lt1"/>
                </a:solidFill>
                <a:latin typeface="Raleway ExtraBold"/>
                <a:ea typeface="Raleway ExtraBold"/>
                <a:cs typeface="Raleway ExtraBold"/>
                <a:sym typeface="Raleway ExtraBold"/>
              </a:rPr>
              <a:t>Pero antes de empezar a analizar…</a:t>
            </a:r>
            <a:endParaRPr sz="3000">
              <a:solidFill>
                <a:schemeClr val="lt1"/>
              </a:solidFill>
              <a:latin typeface="Raleway ExtraBold"/>
              <a:ea typeface="Raleway ExtraBold"/>
              <a:cs typeface="Raleway ExtraBold"/>
              <a:sym typeface="Raleway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1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345900" y="506925"/>
            <a:ext cx="8046900" cy="7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poco de </a:t>
            </a:r>
            <a:r>
              <a:rPr lang="es"/>
              <a:t>anatomía</a:t>
            </a:r>
            <a:endParaRPr>
              <a:solidFill>
                <a:schemeClr val="accent5"/>
              </a:solidFill>
            </a:endParaRPr>
          </a:p>
        </p:txBody>
      </p:sp>
      <p:sp>
        <p:nvSpPr>
          <p:cNvPr id="298" name="Google Shape;298;p16"/>
          <p:cNvSpPr txBox="1"/>
          <p:nvPr>
            <p:ph type="title"/>
          </p:nvPr>
        </p:nvSpPr>
        <p:spPr>
          <a:xfrm>
            <a:off x="1549975" y="1280925"/>
            <a:ext cx="4435800" cy="80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t>
            </a:r>
            <a:r>
              <a:rPr lang="es"/>
              <a:t>Qué</a:t>
            </a:r>
            <a:r>
              <a:rPr lang="es"/>
              <a:t> es la </a:t>
            </a:r>
            <a:r>
              <a:rPr lang="es"/>
              <a:t>miopía</a:t>
            </a:r>
            <a:r>
              <a:rPr lang="es"/>
              <a:t>?</a:t>
            </a:r>
            <a:endParaRPr>
              <a:solidFill>
                <a:schemeClr val="accent5"/>
              </a:solidFill>
            </a:endParaRPr>
          </a:p>
        </p:txBody>
      </p:sp>
      <p:sp>
        <p:nvSpPr>
          <p:cNvPr id="299" name="Google Shape;299;p16"/>
          <p:cNvSpPr txBox="1"/>
          <p:nvPr>
            <p:ph type="title"/>
          </p:nvPr>
        </p:nvSpPr>
        <p:spPr>
          <a:xfrm>
            <a:off x="2403550" y="2157625"/>
            <a:ext cx="5931600" cy="9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la </a:t>
            </a:r>
            <a:r>
              <a:rPr lang="es"/>
              <a:t>hipermetropía</a:t>
            </a:r>
            <a:r>
              <a:rPr lang="es"/>
              <a:t>?</a:t>
            </a:r>
            <a:endParaRPr>
              <a:solidFill>
                <a:schemeClr val="accent5"/>
              </a:solidFill>
            </a:endParaRPr>
          </a:p>
        </p:txBody>
      </p:sp>
      <p:pic>
        <p:nvPicPr>
          <p:cNvPr id="300" name="Google Shape;300;p16"/>
          <p:cNvPicPr preferRelativeResize="0"/>
          <p:nvPr/>
        </p:nvPicPr>
        <p:blipFill>
          <a:blip r:embed="rId3">
            <a:alphaModFix/>
          </a:blip>
          <a:stretch>
            <a:fillRect/>
          </a:stretch>
        </p:blipFill>
        <p:spPr>
          <a:xfrm>
            <a:off x="393000" y="3139400"/>
            <a:ext cx="3389238" cy="1730675"/>
          </a:xfrm>
          <a:prstGeom prst="rect">
            <a:avLst/>
          </a:prstGeom>
          <a:noFill/>
          <a:ln>
            <a:noFill/>
          </a:ln>
        </p:spPr>
      </p:pic>
      <p:pic>
        <p:nvPicPr>
          <p:cNvPr id="301" name="Google Shape;301;p16"/>
          <p:cNvPicPr preferRelativeResize="0"/>
          <p:nvPr/>
        </p:nvPicPr>
        <p:blipFill>
          <a:blip r:embed="rId4">
            <a:alphaModFix/>
          </a:blip>
          <a:stretch>
            <a:fillRect/>
          </a:stretch>
        </p:blipFill>
        <p:spPr>
          <a:xfrm>
            <a:off x="4304625" y="2817276"/>
            <a:ext cx="2234100" cy="2234124"/>
          </a:xfrm>
          <a:prstGeom prst="rect">
            <a:avLst/>
          </a:prstGeom>
          <a:noFill/>
          <a:ln>
            <a:noFill/>
          </a:ln>
        </p:spPr>
      </p:pic>
      <p:pic>
        <p:nvPicPr>
          <p:cNvPr id="302" name="Google Shape;302;p16"/>
          <p:cNvPicPr preferRelativeResize="0"/>
          <p:nvPr/>
        </p:nvPicPr>
        <p:blipFill rotWithShape="1">
          <a:blip r:embed="rId5">
            <a:alphaModFix/>
          </a:blip>
          <a:srcRect b="0" l="50196" r="0" t="0"/>
          <a:stretch/>
        </p:blipFill>
        <p:spPr>
          <a:xfrm>
            <a:off x="6964399" y="3195825"/>
            <a:ext cx="1805199" cy="123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6" name="Shape 306"/>
        <p:cNvGrpSpPr/>
        <p:nvPr/>
      </p:nvGrpSpPr>
      <p:grpSpPr>
        <a:xfrm>
          <a:off x="0" y="0"/>
          <a:ext cx="0" cy="0"/>
          <a:chOff x="0" y="0"/>
          <a:chExt cx="0" cy="0"/>
        </a:xfrm>
      </p:grpSpPr>
      <p:sp>
        <p:nvSpPr>
          <p:cNvPr id="307" name="Google Shape;307;p17"/>
          <p:cNvSpPr txBox="1"/>
          <p:nvPr>
            <p:ph type="title"/>
          </p:nvPr>
        </p:nvSpPr>
        <p:spPr>
          <a:xfrm>
            <a:off x="611125" y="1101700"/>
            <a:ext cx="89715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 </a:t>
            </a:r>
            <a:r>
              <a:rPr lang="es"/>
              <a:t>análisis</a:t>
            </a:r>
            <a:r>
              <a:rPr lang="es"/>
              <a:t>:</a:t>
            </a:r>
            <a:endParaRPr/>
          </a:p>
          <a:p>
            <a:pPr indent="-457200" lvl="0" marL="457200" rtl="0" algn="l">
              <a:spcBef>
                <a:spcPts val="1000"/>
              </a:spcBef>
              <a:spcAft>
                <a:spcPts val="0"/>
              </a:spcAft>
              <a:buSzPts val="3600"/>
              <a:buChar char="●"/>
            </a:pPr>
            <a:r>
              <a:rPr lang="es"/>
              <a:t>Muestra EEUU en su totalidad.</a:t>
            </a:r>
            <a:endParaRPr/>
          </a:p>
          <a:p>
            <a:pPr indent="-457200" lvl="0" marL="457200" rtl="0" algn="l">
              <a:spcBef>
                <a:spcPts val="0"/>
              </a:spcBef>
              <a:spcAft>
                <a:spcPts val="0"/>
              </a:spcAft>
              <a:buSzPts val="3600"/>
              <a:buChar char="●"/>
            </a:pPr>
            <a:r>
              <a:rPr lang="es"/>
              <a:t>Muestra de prevalencia por cada estado.</a:t>
            </a:r>
            <a:endParaRPr/>
          </a:p>
          <a:p>
            <a:pPr indent="0" lvl="0" marL="457200" rtl="0" algn="l">
              <a:spcBef>
                <a:spcPts val="1000"/>
              </a:spcBef>
              <a:spcAft>
                <a:spcPts val="0"/>
              </a:spcAft>
              <a:buNone/>
            </a:pPr>
            <a:r>
              <a:t/>
            </a:r>
            <a:endParaRPr/>
          </a:p>
          <a:p>
            <a:pPr indent="0" lvl="0" marL="0" rtl="0" algn="ctr">
              <a:spcBef>
                <a:spcPts val="1000"/>
              </a:spcBef>
              <a:spcAft>
                <a:spcPts val="1000"/>
              </a:spcAft>
              <a:buNone/>
            </a:pPr>
            <a:r>
              <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2549400" y="-2324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sz="2400"/>
              <a:t>Datos </a:t>
            </a:r>
            <a:r>
              <a:rPr b="0" lang="es" sz="2400"/>
              <a:t>EEUU </a:t>
            </a:r>
            <a:r>
              <a:rPr b="0" lang="es" sz="2400"/>
              <a:t>y </a:t>
            </a:r>
            <a:r>
              <a:rPr b="0" lang="es" sz="2400"/>
              <a:t>análisis</a:t>
            </a:r>
            <a:endParaRPr b="0" sz="2400">
              <a:solidFill>
                <a:schemeClr val="dk2"/>
              </a:solidFill>
            </a:endParaRPr>
          </a:p>
        </p:txBody>
      </p:sp>
      <p:pic>
        <p:nvPicPr>
          <p:cNvPr id="313" name="Google Shape;313;p18"/>
          <p:cNvPicPr preferRelativeResize="0"/>
          <p:nvPr/>
        </p:nvPicPr>
        <p:blipFill>
          <a:blip r:embed="rId3">
            <a:alphaModFix/>
          </a:blip>
          <a:stretch>
            <a:fillRect/>
          </a:stretch>
        </p:blipFill>
        <p:spPr>
          <a:xfrm>
            <a:off x="156875" y="801150"/>
            <a:ext cx="3987925" cy="3761400"/>
          </a:xfrm>
          <a:prstGeom prst="rect">
            <a:avLst/>
          </a:prstGeom>
          <a:noFill/>
          <a:ln>
            <a:noFill/>
          </a:ln>
        </p:spPr>
      </p:pic>
      <p:sp>
        <p:nvSpPr>
          <p:cNvPr id="314" name="Google Shape;314;p18"/>
          <p:cNvSpPr txBox="1"/>
          <p:nvPr>
            <p:ph type="title"/>
          </p:nvPr>
        </p:nvSpPr>
        <p:spPr>
          <a:xfrm>
            <a:off x="4243725" y="801150"/>
            <a:ext cx="4683300" cy="1572900"/>
          </a:xfrm>
          <a:prstGeom prst="rect">
            <a:avLst/>
          </a:prstGeom>
        </p:spPr>
        <p:txBody>
          <a:bodyPr anchorCtr="0" anchor="ctr" bIns="91425" lIns="91425" spcFirstLastPara="1" rIns="91425" wrap="square" tIns="91425">
            <a:normAutofit fontScale="90000"/>
          </a:bodyPr>
          <a:lstStyle/>
          <a:p>
            <a:pPr indent="-365760" lvl="0" marL="457200" rtl="0" algn="l">
              <a:spcBef>
                <a:spcPts val="0"/>
              </a:spcBef>
              <a:spcAft>
                <a:spcPts val="0"/>
              </a:spcAft>
              <a:buSzPct val="100000"/>
              <a:buChar char="●"/>
            </a:pPr>
            <a:r>
              <a:rPr b="0" lang="es" sz="2400"/>
              <a:t>Prevalencia de la </a:t>
            </a:r>
            <a:r>
              <a:rPr b="0" lang="es" sz="2400"/>
              <a:t>miopía</a:t>
            </a:r>
            <a:r>
              <a:rPr b="0" lang="es" sz="2400"/>
              <a:t> sobre el resto de problemas visuales. (23.9%)</a:t>
            </a:r>
            <a:endParaRPr b="0" sz="2400"/>
          </a:p>
          <a:p>
            <a:pPr indent="0" lvl="0" marL="457200" rtl="0" algn="l">
              <a:spcBef>
                <a:spcPts val="0"/>
              </a:spcBef>
              <a:spcAft>
                <a:spcPts val="0"/>
              </a:spcAft>
              <a:buNone/>
            </a:pPr>
            <a:r>
              <a:t/>
            </a:r>
            <a:endParaRPr b="0" sz="2400"/>
          </a:p>
        </p:txBody>
      </p:sp>
      <p:sp>
        <p:nvSpPr>
          <p:cNvPr id="315" name="Google Shape;315;p18"/>
          <p:cNvSpPr txBox="1"/>
          <p:nvPr/>
        </p:nvSpPr>
        <p:spPr>
          <a:xfrm>
            <a:off x="4243725" y="1953500"/>
            <a:ext cx="4490700" cy="2031900"/>
          </a:xfrm>
          <a:prstGeom prst="rect">
            <a:avLst/>
          </a:prstGeom>
          <a:noFill/>
          <a:ln>
            <a:noFill/>
          </a:ln>
        </p:spPr>
        <p:txBody>
          <a:bodyPr anchorCtr="0" anchor="t" bIns="91425" lIns="91425" spcFirstLastPara="1" rIns="91425" wrap="square" tIns="91425">
            <a:spAutoFit/>
          </a:bodyPr>
          <a:lstStyle/>
          <a:p>
            <a:pPr indent="-365125" lvl="0" marL="457200" rtl="0" algn="l">
              <a:spcBef>
                <a:spcPts val="0"/>
              </a:spcBef>
              <a:spcAft>
                <a:spcPts val="0"/>
              </a:spcAft>
              <a:buSzPts val="2150"/>
              <a:buFont typeface="Nunito"/>
              <a:buChar char="●"/>
            </a:pPr>
            <a:r>
              <a:rPr lang="es" sz="2400">
                <a:solidFill>
                  <a:schemeClr val="dk2"/>
                </a:solidFill>
                <a:latin typeface="Maven Pro"/>
                <a:ea typeface="Maven Pro"/>
                <a:cs typeface="Maven Pro"/>
                <a:sym typeface="Maven Pro"/>
              </a:rPr>
              <a:t>Dato preocupante que solo el 36.69% de la muestra no tiene ningún problema visual (solo un 13% más que el total de miopes)</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2574150" y="-3313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sz="2400"/>
              <a:t>Datos EEUU y análisis</a:t>
            </a:r>
            <a:endParaRPr b="0" sz="2400">
              <a:solidFill>
                <a:schemeClr val="dk2"/>
              </a:solidFill>
            </a:endParaRPr>
          </a:p>
        </p:txBody>
      </p:sp>
      <p:pic>
        <p:nvPicPr>
          <p:cNvPr id="321" name="Google Shape;321;p19"/>
          <p:cNvPicPr preferRelativeResize="0"/>
          <p:nvPr/>
        </p:nvPicPr>
        <p:blipFill>
          <a:blip r:embed="rId3">
            <a:alphaModFix/>
          </a:blip>
          <a:stretch>
            <a:fillRect/>
          </a:stretch>
        </p:blipFill>
        <p:spPr>
          <a:xfrm>
            <a:off x="68438" y="0"/>
            <a:ext cx="7572869" cy="5143501"/>
          </a:xfrm>
          <a:prstGeom prst="rect">
            <a:avLst/>
          </a:prstGeom>
          <a:noFill/>
          <a:ln>
            <a:noFill/>
          </a:ln>
        </p:spPr>
      </p:pic>
      <p:cxnSp>
        <p:nvCxnSpPr>
          <p:cNvPr id="322" name="Google Shape;322;p19"/>
          <p:cNvCxnSpPr>
            <a:stCxn id="323" idx="1"/>
          </p:cNvCxnSpPr>
          <p:nvPr/>
        </p:nvCxnSpPr>
        <p:spPr>
          <a:xfrm flipH="1">
            <a:off x="6676575" y="590950"/>
            <a:ext cx="618300" cy="2004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19"/>
          <p:cNvSpPr txBox="1"/>
          <p:nvPr/>
        </p:nvSpPr>
        <p:spPr>
          <a:xfrm>
            <a:off x="7294875" y="67600"/>
            <a:ext cx="169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Porcentaje que no tiene </a:t>
            </a:r>
            <a:r>
              <a:rPr lang="es">
                <a:latin typeface="Nunito"/>
                <a:ea typeface="Nunito"/>
                <a:cs typeface="Nunito"/>
                <a:sym typeface="Nunito"/>
              </a:rPr>
              <a:t>ningún</a:t>
            </a:r>
            <a:r>
              <a:rPr lang="es">
                <a:latin typeface="Nunito"/>
                <a:ea typeface="Nunito"/>
                <a:cs typeface="Nunito"/>
                <a:sym typeface="Nunito"/>
              </a:rPr>
              <a:t> tipo de problema visual (</a:t>
            </a:r>
            <a:r>
              <a:rPr lang="es">
                <a:latin typeface="Nunito"/>
                <a:ea typeface="Nunito"/>
                <a:cs typeface="Nunito"/>
                <a:sym typeface="Nunito"/>
              </a:rPr>
              <a:t>Emétrope</a:t>
            </a:r>
            <a:r>
              <a:rPr lang="es">
                <a:latin typeface="Nunito"/>
                <a:ea typeface="Nunito"/>
                <a:cs typeface="Nunito"/>
                <a:sym typeface="Nunito"/>
              </a:rPr>
              <a:t>).</a:t>
            </a:r>
            <a:endParaRPr>
              <a:latin typeface="Nunito"/>
              <a:ea typeface="Nunito"/>
              <a:cs typeface="Nunito"/>
              <a:sym typeface="Nunito"/>
            </a:endParaRPr>
          </a:p>
        </p:txBody>
      </p:sp>
      <p:cxnSp>
        <p:nvCxnSpPr>
          <p:cNvPr id="324" name="Google Shape;324;p19"/>
          <p:cNvCxnSpPr>
            <a:stCxn id="325" idx="1"/>
          </p:cNvCxnSpPr>
          <p:nvPr/>
        </p:nvCxnSpPr>
        <p:spPr>
          <a:xfrm rot="10800000">
            <a:off x="6671950" y="2331425"/>
            <a:ext cx="751500" cy="11901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19"/>
          <p:cNvSpPr txBox="1"/>
          <p:nvPr/>
        </p:nvSpPr>
        <p:spPr>
          <a:xfrm>
            <a:off x="7423450" y="3105875"/>
            <a:ext cx="153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Porcentaje de </a:t>
            </a:r>
            <a:r>
              <a:rPr lang="es">
                <a:latin typeface="Nunito"/>
                <a:ea typeface="Nunito"/>
                <a:cs typeface="Nunito"/>
                <a:sym typeface="Nunito"/>
              </a:rPr>
              <a:t>miopía</a:t>
            </a:r>
            <a:r>
              <a:rPr lang="es">
                <a:latin typeface="Nunito"/>
                <a:ea typeface="Nunito"/>
                <a:cs typeface="Nunito"/>
                <a:sym typeface="Nunito"/>
              </a:rPr>
              <a:t> en cada estado.</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0"/>
          <p:cNvPicPr preferRelativeResize="0"/>
          <p:nvPr/>
        </p:nvPicPr>
        <p:blipFill rotWithShape="1">
          <a:blip r:embed="rId3">
            <a:alphaModFix/>
          </a:blip>
          <a:srcRect b="0" l="0" r="0" t="0"/>
          <a:stretch/>
        </p:blipFill>
        <p:spPr>
          <a:xfrm>
            <a:off x="0" y="459938"/>
            <a:ext cx="6636524" cy="4223626"/>
          </a:xfrm>
          <a:prstGeom prst="rect">
            <a:avLst/>
          </a:prstGeom>
          <a:noFill/>
          <a:ln>
            <a:noFill/>
          </a:ln>
        </p:spPr>
      </p:pic>
      <p:sp>
        <p:nvSpPr>
          <p:cNvPr id="331" name="Google Shape;331;p20"/>
          <p:cNvSpPr txBox="1"/>
          <p:nvPr/>
        </p:nvSpPr>
        <p:spPr>
          <a:xfrm>
            <a:off x="6636525" y="1463900"/>
            <a:ext cx="2404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En todos los estados la </a:t>
            </a:r>
            <a:r>
              <a:rPr lang="es">
                <a:latin typeface="Nunito"/>
                <a:ea typeface="Nunito"/>
                <a:cs typeface="Nunito"/>
                <a:sym typeface="Nunito"/>
              </a:rPr>
              <a:t>miopía</a:t>
            </a:r>
            <a:r>
              <a:rPr lang="es">
                <a:latin typeface="Nunito"/>
                <a:ea typeface="Nunito"/>
                <a:cs typeface="Nunito"/>
                <a:sym typeface="Nunito"/>
              </a:rPr>
              <a:t> es la que prevalece por encima de todos los problemas visuales.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21"/>
          <p:cNvPicPr preferRelativeResize="0"/>
          <p:nvPr/>
        </p:nvPicPr>
        <p:blipFill>
          <a:blip r:embed="rId3">
            <a:alphaModFix/>
          </a:blip>
          <a:stretch>
            <a:fillRect/>
          </a:stretch>
        </p:blipFill>
        <p:spPr>
          <a:xfrm>
            <a:off x="2629125" y="162726"/>
            <a:ext cx="3885749" cy="4400351"/>
          </a:xfrm>
          <a:prstGeom prst="rect">
            <a:avLst/>
          </a:prstGeom>
          <a:noFill/>
          <a:ln>
            <a:noFill/>
          </a:ln>
        </p:spPr>
      </p:pic>
      <p:sp>
        <p:nvSpPr>
          <p:cNvPr id="337" name="Google Shape;337;p21"/>
          <p:cNvSpPr txBox="1"/>
          <p:nvPr/>
        </p:nvSpPr>
        <p:spPr>
          <a:xfrm>
            <a:off x="2855550" y="687397"/>
            <a:ext cx="3432900" cy="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3000">
                <a:solidFill>
                  <a:schemeClr val="lt2"/>
                </a:solidFill>
                <a:latin typeface="Raleway"/>
                <a:ea typeface="Raleway"/>
                <a:cs typeface="Raleway"/>
                <a:sym typeface="Raleway"/>
              </a:rPr>
              <a:t>Conclusiones</a:t>
            </a:r>
            <a:endParaRPr b="1" sz="3000">
              <a:solidFill>
                <a:schemeClr val="lt2"/>
              </a:solidFill>
              <a:latin typeface="Raleway"/>
              <a:ea typeface="Raleway"/>
              <a:cs typeface="Raleway"/>
              <a:sym typeface="Raleway"/>
            </a:endParaRPr>
          </a:p>
        </p:txBody>
      </p:sp>
      <p:sp>
        <p:nvSpPr>
          <p:cNvPr id="338" name="Google Shape;338;p21"/>
          <p:cNvSpPr txBox="1"/>
          <p:nvPr>
            <p:ph idx="4294967295" type="body"/>
          </p:nvPr>
        </p:nvSpPr>
        <p:spPr>
          <a:xfrm>
            <a:off x="2855550" y="1258775"/>
            <a:ext cx="3550800" cy="332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La </a:t>
            </a:r>
            <a:r>
              <a:rPr b="1" lang="es" sz="1400">
                <a:solidFill>
                  <a:schemeClr val="dk1"/>
                </a:solidFill>
                <a:latin typeface="Raleway"/>
                <a:ea typeface="Raleway"/>
                <a:cs typeface="Raleway"/>
                <a:sym typeface="Raleway"/>
              </a:rPr>
              <a:t>miopía</a:t>
            </a:r>
            <a:r>
              <a:rPr b="1" lang="es" sz="1400">
                <a:solidFill>
                  <a:schemeClr val="dk1"/>
                </a:solidFill>
                <a:latin typeface="Raleway"/>
                <a:ea typeface="Raleway"/>
                <a:cs typeface="Raleway"/>
                <a:sym typeface="Raleway"/>
              </a:rPr>
              <a:t> es predominante en EEUU en cuanto a problemas visuales.</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En todos los estados la miopía es la que mayor prevalencia tiene respecto a otras enfermedades.</a:t>
            </a:r>
            <a:endParaRPr b="1" sz="1400">
              <a:solidFill>
                <a:schemeClr val="dk1"/>
              </a:solidFill>
              <a:latin typeface="Raleway"/>
              <a:ea typeface="Raleway"/>
              <a:cs typeface="Raleway"/>
              <a:sym typeface="Raleway"/>
            </a:endParaRPr>
          </a:p>
          <a:p>
            <a:pPr indent="0" lvl="0" marL="0" rtl="0" algn="l">
              <a:lnSpc>
                <a:spcPct val="100000"/>
              </a:lnSpc>
              <a:spcBef>
                <a:spcPts val="700"/>
              </a:spcBef>
              <a:spcAft>
                <a:spcPts val="700"/>
              </a:spcAft>
              <a:buNone/>
            </a:pPr>
            <a:r>
              <a:rPr lang="es"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