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1" r:id="rId2"/>
    <p:sldId id="257" r:id="rId3"/>
    <p:sldId id="258" r:id="rId4"/>
    <p:sldId id="259" r:id="rId5"/>
    <p:sldId id="260" r:id="rId6"/>
    <p:sldId id="271" r:id="rId7"/>
    <p:sldId id="262" r:id="rId8"/>
    <p:sldId id="263" r:id="rId9"/>
    <p:sldId id="264" r:id="rId10"/>
    <p:sldId id="265" r:id="rId11"/>
    <p:sldId id="266" r:id="rId12"/>
    <p:sldId id="267" r:id="rId13"/>
    <p:sldId id="268" r:id="rId14"/>
    <p:sldId id="269" r:id="rId15"/>
    <p:sldId id="270" r:id="rId16"/>
    <p:sldId id="274" r:id="rId1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62" y="1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ajd tytułowy">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pl-PL"/>
              <a:t>Kliknij, aby edytować styl</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pl-PL"/>
              <a:t>Kliknij, aby edytować styl wzorca podtytułu</a:t>
            </a:r>
            <a:endParaRPr lang="en-US" dirty="0"/>
          </a:p>
        </p:txBody>
      </p:sp>
      <p:sp>
        <p:nvSpPr>
          <p:cNvPr id="4" name="Date Placeholder 3"/>
          <p:cNvSpPr>
            <a:spLocks noGrp="1"/>
          </p:cNvSpPr>
          <p:nvPr>
            <p:ph type="dt" sz="half" idx="10"/>
          </p:nvPr>
        </p:nvSpPr>
        <p:spPr/>
        <p:txBody>
          <a:bodyPr/>
          <a:lstStyle>
            <a:lvl1pPr algn="l">
              <a:defRPr/>
            </a:lvl1pPr>
          </a:lstStyle>
          <a:p>
            <a:fld id="{EFB999E8-BC1B-4A03-9154-7ECAB5879013}" type="datetimeFigureOut">
              <a:rPr lang="pl-PL" smtClean="0"/>
              <a:t>19.02.2023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D1FF26-B0E1-4940-A502-2DEB0EE45451}" type="slidenum">
              <a:rPr lang="pl-PL" smtClean="0"/>
              <a:t>‹#›</a:t>
            </a:fld>
            <a:endParaRPr lang="pl-P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9015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Vertical Text Placeholder 2"/>
          <p:cNvSpPr>
            <a:spLocks noGrp="1"/>
          </p:cNvSpPr>
          <p:nvPr>
            <p:ph type="body" orient="vert" idx="1"/>
          </p:nvPr>
        </p:nvSpPr>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EFB999E8-BC1B-4A03-9154-7ECAB5879013}" type="datetimeFigureOut">
              <a:rPr lang="pl-PL" smtClean="0"/>
              <a:t>19.02.2023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D1FF26-B0E1-4940-A502-2DEB0EE45451}" type="slidenum">
              <a:rPr lang="pl-PL" smtClean="0"/>
              <a:t>‹#›</a:t>
            </a:fld>
            <a:endParaRPr lang="pl-PL"/>
          </a:p>
        </p:txBody>
      </p:sp>
    </p:spTree>
    <p:extLst>
      <p:ext uri="{BB962C8B-B14F-4D97-AF65-F5344CB8AC3E}">
        <p14:creationId xmlns:p14="http://schemas.microsoft.com/office/powerpoint/2010/main" val="1195810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ytuł pionowy i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pl-PL"/>
              <a:t>Kliknij, aby edytować styl</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EFB999E8-BC1B-4A03-9154-7ECAB5879013}" type="datetimeFigureOut">
              <a:rPr lang="pl-PL" smtClean="0"/>
              <a:t>19.02.2023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D1FF26-B0E1-4940-A502-2DEB0EE45451}" type="slidenum">
              <a:rPr lang="pl-PL" smtClean="0"/>
              <a:t>‹#›</a:t>
            </a:fld>
            <a:endParaRPr lang="pl-PL"/>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979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Content Placeholder 2"/>
          <p:cNvSpPr>
            <a:spLocks noGrp="1"/>
          </p:cNvSpPr>
          <p:nvPr>
            <p:ph idx="1"/>
          </p:nvPr>
        </p:nvSpPr>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10"/>
          </p:nvPr>
        </p:nvSpPr>
        <p:spPr/>
        <p:txBody>
          <a:bodyPr/>
          <a:lstStyle/>
          <a:p>
            <a:fld id="{EFB999E8-BC1B-4A03-9154-7ECAB5879013}" type="datetimeFigureOut">
              <a:rPr lang="pl-PL" smtClean="0"/>
              <a:t>19.02.2023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D1FF26-B0E1-4940-A502-2DEB0EE45451}" type="slidenum">
              <a:rPr lang="pl-PL" smtClean="0"/>
              <a:t>‹#›</a:t>
            </a:fld>
            <a:endParaRPr lang="pl-PL"/>
          </a:p>
        </p:txBody>
      </p:sp>
    </p:spTree>
    <p:extLst>
      <p:ext uri="{BB962C8B-B14F-4D97-AF65-F5344CB8AC3E}">
        <p14:creationId xmlns:p14="http://schemas.microsoft.com/office/powerpoint/2010/main" val="1297690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Nagłówek sekcji">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pl-PL"/>
              <a:t>Kliknij, aby edytować styl</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l-PL"/>
              <a:t>Edytuj style wzorca tekstu</a:t>
            </a:r>
          </a:p>
        </p:txBody>
      </p:sp>
      <p:sp>
        <p:nvSpPr>
          <p:cNvPr id="4" name="Date Placeholder 3"/>
          <p:cNvSpPr>
            <a:spLocks noGrp="1"/>
          </p:cNvSpPr>
          <p:nvPr>
            <p:ph type="dt" sz="half" idx="10"/>
          </p:nvPr>
        </p:nvSpPr>
        <p:spPr/>
        <p:txBody>
          <a:bodyPr/>
          <a:lstStyle/>
          <a:p>
            <a:fld id="{EFB999E8-BC1B-4A03-9154-7ECAB5879013}" type="datetimeFigureOut">
              <a:rPr lang="pl-PL" smtClean="0"/>
              <a:t>19.02.2023</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D1FF26-B0E1-4940-A502-2DEB0EE45451}" type="slidenum">
              <a:rPr lang="pl-PL" smtClean="0"/>
              <a:t>‹#›</a:t>
            </a:fld>
            <a:endParaRPr lang="pl-PL"/>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680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pl-PL"/>
              <a:t>Kliknij, aby edytować styl</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Date Placeholder 4"/>
          <p:cNvSpPr>
            <a:spLocks noGrp="1"/>
          </p:cNvSpPr>
          <p:nvPr>
            <p:ph type="dt" sz="half" idx="10"/>
          </p:nvPr>
        </p:nvSpPr>
        <p:spPr/>
        <p:txBody>
          <a:bodyPr/>
          <a:lstStyle/>
          <a:p>
            <a:fld id="{EFB999E8-BC1B-4A03-9154-7ECAB5879013}" type="datetimeFigureOut">
              <a:rPr lang="pl-PL" smtClean="0"/>
              <a:t>19.02.2023</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D1FF26-B0E1-4940-A502-2DEB0EE45451}" type="slidenum">
              <a:rPr lang="pl-PL" smtClean="0"/>
              <a:t>‹#›</a:t>
            </a:fld>
            <a:endParaRPr lang="pl-PL"/>
          </a:p>
        </p:txBody>
      </p:sp>
    </p:spTree>
    <p:extLst>
      <p:ext uri="{BB962C8B-B14F-4D97-AF65-F5344CB8AC3E}">
        <p14:creationId xmlns:p14="http://schemas.microsoft.com/office/powerpoint/2010/main" val="2537519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pl-PL"/>
              <a:t>Kliknij, aby edytować styl</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Edytuj style wzorca tekstu</a:t>
            </a:r>
          </a:p>
        </p:txBody>
      </p:sp>
      <p:sp>
        <p:nvSpPr>
          <p:cNvPr id="4" name="Content Placeholder 3"/>
          <p:cNvSpPr>
            <a:spLocks noGrp="1"/>
          </p:cNvSpPr>
          <p:nvPr>
            <p:ph sz="half" idx="2"/>
          </p:nvPr>
        </p:nvSpPr>
        <p:spPr>
          <a:xfrm>
            <a:off x="1024128" y="2967788"/>
            <a:ext cx="4754880" cy="3341572"/>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pl-PL"/>
              <a:t>Edytuj style wzorca tekstu</a:t>
            </a:r>
          </a:p>
        </p:txBody>
      </p:sp>
      <p:sp>
        <p:nvSpPr>
          <p:cNvPr id="6" name="Content Placeholder 5"/>
          <p:cNvSpPr>
            <a:spLocks noGrp="1"/>
          </p:cNvSpPr>
          <p:nvPr>
            <p:ph sz="quarter" idx="4"/>
          </p:nvPr>
        </p:nvSpPr>
        <p:spPr>
          <a:xfrm>
            <a:off x="5990888" y="2967788"/>
            <a:ext cx="4754880" cy="3341572"/>
          </a:xfrm>
        </p:spPr>
        <p:txBody>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7" name="Date Placeholder 6"/>
          <p:cNvSpPr>
            <a:spLocks noGrp="1"/>
          </p:cNvSpPr>
          <p:nvPr>
            <p:ph type="dt" sz="half" idx="10"/>
          </p:nvPr>
        </p:nvSpPr>
        <p:spPr/>
        <p:txBody>
          <a:bodyPr/>
          <a:lstStyle/>
          <a:p>
            <a:fld id="{EFB999E8-BC1B-4A03-9154-7ECAB5879013}" type="datetimeFigureOut">
              <a:rPr lang="pl-PL" smtClean="0"/>
              <a:t>19.02.2023</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D1FF26-B0E1-4940-A502-2DEB0EE45451}" type="slidenum">
              <a:rPr lang="pl-PL" smtClean="0"/>
              <a:t>‹#›</a:t>
            </a:fld>
            <a:endParaRPr lang="pl-PL"/>
          </a:p>
        </p:txBody>
      </p:sp>
    </p:spTree>
    <p:extLst>
      <p:ext uri="{BB962C8B-B14F-4D97-AF65-F5344CB8AC3E}">
        <p14:creationId xmlns:p14="http://schemas.microsoft.com/office/powerpoint/2010/main" val="4264322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l-PL"/>
              <a:t>Kliknij, aby edytować styl</a:t>
            </a:r>
            <a:endParaRPr lang="en-US" dirty="0"/>
          </a:p>
        </p:txBody>
      </p:sp>
      <p:sp>
        <p:nvSpPr>
          <p:cNvPr id="3" name="Date Placeholder 2"/>
          <p:cNvSpPr>
            <a:spLocks noGrp="1"/>
          </p:cNvSpPr>
          <p:nvPr>
            <p:ph type="dt" sz="half" idx="10"/>
          </p:nvPr>
        </p:nvSpPr>
        <p:spPr/>
        <p:txBody>
          <a:bodyPr/>
          <a:lstStyle/>
          <a:p>
            <a:fld id="{EFB999E8-BC1B-4A03-9154-7ECAB5879013}" type="datetimeFigureOut">
              <a:rPr lang="pl-PL" smtClean="0"/>
              <a:t>19.02.2023</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D1FF26-B0E1-4940-A502-2DEB0EE45451}" type="slidenum">
              <a:rPr lang="pl-PL" smtClean="0"/>
              <a:t>‹#›</a:t>
            </a:fld>
            <a:endParaRPr lang="pl-PL"/>
          </a:p>
        </p:txBody>
      </p:sp>
    </p:spTree>
    <p:extLst>
      <p:ext uri="{BB962C8B-B14F-4D97-AF65-F5344CB8AC3E}">
        <p14:creationId xmlns:p14="http://schemas.microsoft.com/office/powerpoint/2010/main" val="1338942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Pust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999E8-BC1B-4A03-9154-7ECAB5879013}" type="datetimeFigureOut">
              <a:rPr lang="pl-PL" smtClean="0"/>
              <a:t>19.02.2023</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BD1FF26-B0E1-4940-A502-2DEB0EE45451}" type="slidenum">
              <a:rPr lang="pl-PL" smtClean="0"/>
              <a:t>‹#›</a:t>
            </a:fld>
            <a:endParaRPr lang="pl-PL"/>
          </a:p>
        </p:txBody>
      </p:sp>
    </p:spTree>
    <p:extLst>
      <p:ext uri="{BB962C8B-B14F-4D97-AF65-F5344CB8AC3E}">
        <p14:creationId xmlns:p14="http://schemas.microsoft.com/office/powerpoint/2010/main" val="19873172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pl-PL"/>
              <a:t>Kliknij, aby edytować styl</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l-PL"/>
              <a:t>Edytuj style wzorca tekstu</a:t>
            </a:r>
          </a:p>
        </p:txBody>
      </p:sp>
      <p:sp>
        <p:nvSpPr>
          <p:cNvPr id="5" name="Date Placeholder 4"/>
          <p:cNvSpPr>
            <a:spLocks noGrp="1"/>
          </p:cNvSpPr>
          <p:nvPr>
            <p:ph type="dt" sz="half" idx="10"/>
          </p:nvPr>
        </p:nvSpPr>
        <p:spPr/>
        <p:txBody>
          <a:bodyPr/>
          <a:lstStyle/>
          <a:p>
            <a:fld id="{EFB999E8-BC1B-4A03-9154-7ECAB5879013}" type="datetimeFigureOut">
              <a:rPr lang="pl-PL" smtClean="0"/>
              <a:t>19.02.2023</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D1FF26-B0E1-4940-A502-2DEB0EE45451}" type="slidenum">
              <a:rPr lang="pl-PL" smtClean="0"/>
              <a:t>‹#›</a:t>
            </a:fld>
            <a:endParaRPr lang="pl-PL"/>
          </a:p>
        </p:txBody>
      </p:sp>
    </p:spTree>
    <p:extLst>
      <p:ext uri="{BB962C8B-B14F-4D97-AF65-F5344CB8AC3E}">
        <p14:creationId xmlns:p14="http://schemas.microsoft.com/office/powerpoint/2010/main" val="4007956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Obraz z podpisem">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pl-PL"/>
              <a:t>Kliknij, aby edytować styl</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l-PL"/>
              <a:t>Kliknij ikonę, aby dodać obraz</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Edytuj style wzorca tekstu</a:t>
            </a:r>
          </a:p>
        </p:txBody>
      </p:sp>
      <p:sp>
        <p:nvSpPr>
          <p:cNvPr id="5" name="Date Placeholder 4"/>
          <p:cNvSpPr>
            <a:spLocks noGrp="1"/>
          </p:cNvSpPr>
          <p:nvPr>
            <p:ph type="dt" sz="half" idx="10"/>
          </p:nvPr>
        </p:nvSpPr>
        <p:spPr/>
        <p:txBody>
          <a:bodyPr/>
          <a:lstStyle/>
          <a:p>
            <a:fld id="{EFB999E8-BC1B-4A03-9154-7ECAB5879013}" type="datetimeFigureOut">
              <a:rPr lang="pl-PL" smtClean="0"/>
              <a:t>19.02.2023</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D1FF26-B0E1-4940-A502-2DEB0EE45451}" type="slidenum">
              <a:rPr lang="pl-PL" smtClean="0"/>
              <a:t>‹#›</a:t>
            </a:fld>
            <a:endParaRPr lang="pl-PL"/>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45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pl-PL"/>
              <a:t>Kliknij, aby edytować styl</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pl-PL"/>
              <a:t>Edytuj style wzorca tekstu</a:t>
            </a:r>
          </a:p>
          <a:p>
            <a:pPr lvl="1"/>
            <a:r>
              <a:rPr lang="pl-PL"/>
              <a:t>Drugi poziom</a:t>
            </a:r>
          </a:p>
          <a:p>
            <a:pPr lvl="2"/>
            <a:r>
              <a:rPr lang="pl-PL"/>
              <a:t>Trzeci poziom</a:t>
            </a:r>
          </a:p>
          <a:p>
            <a:pPr lvl="3"/>
            <a:r>
              <a:rPr lang="pl-PL"/>
              <a:t>Czwarty poziom</a:t>
            </a:r>
          </a:p>
          <a:p>
            <a:pPr lvl="4"/>
            <a:r>
              <a:rPr lang="pl-PL"/>
              <a:t>Piąty poziom</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FB999E8-BC1B-4A03-9154-7ECAB5879013}" type="datetimeFigureOut">
              <a:rPr lang="pl-PL" smtClean="0"/>
              <a:t>19.02.2023</a:t>
            </a:fld>
            <a:endParaRPr lang="pl-PL"/>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pl-PL"/>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BD1FF26-B0E1-4940-A502-2DEB0EE45451}" type="slidenum">
              <a:rPr lang="pl-PL" smtClean="0"/>
              <a:t>‹#›</a:t>
            </a:fld>
            <a:endParaRPr lang="pl-PL"/>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8578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 Id="rId5" Type="http://schemas.openxmlformats.org/officeDocument/2006/relationships/image" Target="../media/image31.png"/><Relationship Id="rId4" Type="http://schemas.openxmlformats.org/officeDocument/2006/relationships/image" Target="../media/image30.png"/></Relationships>
</file>

<file path=ppt/slides/_rels/slide1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FC20A57-F613-3564-4EF2-8B6F53224555}"/>
              </a:ext>
            </a:extLst>
          </p:cNvPr>
          <p:cNvSpPr>
            <a:spLocks noGrp="1"/>
          </p:cNvSpPr>
          <p:nvPr>
            <p:ph type="title"/>
          </p:nvPr>
        </p:nvSpPr>
        <p:spPr/>
        <p:txBody>
          <a:bodyPr/>
          <a:lstStyle/>
          <a:p>
            <a:r>
              <a:rPr lang="pl-PL" dirty="0" err="1"/>
              <a:t>DelaunaY’s</a:t>
            </a:r>
            <a:r>
              <a:rPr lang="pl-PL" dirty="0"/>
              <a:t> </a:t>
            </a:r>
            <a:r>
              <a:rPr lang="pl-PL" dirty="0" err="1"/>
              <a:t>Triangulation</a:t>
            </a:r>
            <a:r>
              <a:rPr lang="pl-PL" dirty="0"/>
              <a:t> Of Simple </a:t>
            </a:r>
            <a:r>
              <a:rPr lang="pl-PL" dirty="0" err="1"/>
              <a:t>Polygon</a:t>
            </a:r>
            <a:r>
              <a:rPr lang="pl-PL" dirty="0"/>
              <a:t> </a:t>
            </a:r>
          </a:p>
        </p:txBody>
      </p:sp>
      <p:sp>
        <p:nvSpPr>
          <p:cNvPr id="3" name="Symbol zastępczy tekstu 2">
            <a:extLst>
              <a:ext uri="{FF2B5EF4-FFF2-40B4-BE49-F238E27FC236}">
                <a16:creationId xmlns:a16="http://schemas.microsoft.com/office/drawing/2014/main" id="{C7E29272-32E2-C882-5597-543ACFE2D1E7}"/>
              </a:ext>
            </a:extLst>
          </p:cNvPr>
          <p:cNvSpPr>
            <a:spLocks noGrp="1"/>
          </p:cNvSpPr>
          <p:nvPr>
            <p:ph type="body" idx="1"/>
          </p:nvPr>
        </p:nvSpPr>
        <p:spPr/>
        <p:txBody>
          <a:bodyPr/>
          <a:lstStyle/>
          <a:p>
            <a:r>
              <a:rPr lang="pl-PL" dirty="0"/>
              <a:t>Przemysław Rola</a:t>
            </a:r>
          </a:p>
        </p:txBody>
      </p:sp>
    </p:spTree>
    <p:extLst>
      <p:ext uri="{BB962C8B-B14F-4D97-AF65-F5344CB8AC3E}">
        <p14:creationId xmlns:p14="http://schemas.microsoft.com/office/powerpoint/2010/main" val="642367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0EE825C-8A60-63AC-0520-25E56209D9FF}"/>
              </a:ext>
            </a:extLst>
          </p:cNvPr>
          <p:cNvSpPr>
            <a:spLocks noGrp="1"/>
          </p:cNvSpPr>
          <p:nvPr>
            <p:ph type="title"/>
          </p:nvPr>
        </p:nvSpPr>
        <p:spPr/>
        <p:txBody>
          <a:bodyPr/>
          <a:lstStyle/>
          <a:p>
            <a:r>
              <a:rPr lang="pl-PL" dirty="0"/>
              <a:t>2 Edge </a:t>
            </a:r>
            <a:r>
              <a:rPr lang="pl-PL" dirty="0" err="1"/>
              <a:t>recovery</a:t>
            </a:r>
            <a:endParaRPr lang="pl-PL" dirty="0"/>
          </a:p>
        </p:txBody>
      </p:sp>
      <p:pic>
        <p:nvPicPr>
          <p:cNvPr id="6" name="Symbol zastępczy zawartości 5">
            <a:extLst>
              <a:ext uri="{FF2B5EF4-FFF2-40B4-BE49-F238E27FC236}">
                <a16:creationId xmlns:a16="http://schemas.microsoft.com/office/drawing/2014/main" id="{BBDD242B-B311-522B-9CD5-EE38E684659E}"/>
              </a:ext>
            </a:extLst>
          </p:cNvPr>
          <p:cNvPicPr>
            <a:picLocks noGrp="1" noChangeAspect="1"/>
          </p:cNvPicPr>
          <p:nvPr>
            <p:ph sz="half" idx="1"/>
          </p:nvPr>
        </p:nvPicPr>
        <p:blipFill>
          <a:blip r:embed="rId2"/>
          <a:stretch>
            <a:fillRect/>
          </a:stretch>
        </p:blipFill>
        <p:spPr>
          <a:xfrm>
            <a:off x="5683624" y="1983607"/>
            <a:ext cx="5609754" cy="3750900"/>
          </a:xfrm>
        </p:spPr>
      </p:pic>
      <p:sp>
        <p:nvSpPr>
          <p:cNvPr id="4" name="Symbol zastępczy zawartości 3">
            <a:extLst>
              <a:ext uri="{FF2B5EF4-FFF2-40B4-BE49-F238E27FC236}">
                <a16:creationId xmlns:a16="http://schemas.microsoft.com/office/drawing/2014/main" id="{BD75CB0B-1EC7-ACBB-7D6F-CC74FDFCD5C7}"/>
              </a:ext>
            </a:extLst>
          </p:cNvPr>
          <p:cNvSpPr>
            <a:spLocks noGrp="1"/>
          </p:cNvSpPr>
          <p:nvPr>
            <p:ph sz="half" idx="2"/>
          </p:nvPr>
        </p:nvSpPr>
        <p:spPr>
          <a:xfrm>
            <a:off x="762896" y="2249424"/>
            <a:ext cx="4754880" cy="4023360"/>
          </a:xfrm>
        </p:spPr>
        <p:txBody>
          <a:bodyPr/>
          <a:lstStyle/>
          <a:p>
            <a:r>
              <a:rPr lang="pl-PL" dirty="0"/>
              <a:t>Odzyskiwanie krawędzi jest potrzebne, ponieważ triangulacja nie ma narzuconych z góry krawędzi które ma utworzyć. Dlatego też zdarzyć się może iż taka krawędź z wielokąta może zniknąć.</a:t>
            </a:r>
          </a:p>
        </p:txBody>
      </p:sp>
    </p:spTree>
    <p:extLst>
      <p:ext uri="{BB962C8B-B14F-4D97-AF65-F5344CB8AC3E}">
        <p14:creationId xmlns:p14="http://schemas.microsoft.com/office/powerpoint/2010/main" val="2126459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B65EDB2-484F-D09B-D59D-42EA7CC76EAE}"/>
              </a:ext>
            </a:extLst>
          </p:cNvPr>
          <p:cNvSpPr>
            <a:spLocks noGrp="1"/>
          </p:cNvSpPr>
          <p:nvPr>
            <p:ph type="title"/>
          </p:nvPr>
        </p:nvSpPr>
        <p:spPr/>
        <p:txBody>
          <a:bodyPr/>
          <a:lstStyle/>
          <a:p>
            <a:r>
              <a:rPr lang="pl-PL" dirty="0"/>
              <a:t>2 Odzyskiwanie Krawędzi</a:t>
            </a:r>
          </a:p>
        </p:txBody>
      </p:sp>
      <p:pic>
        <p:nvPicPr>
          <p:cNvPr id="8" name="Symbol zastępczy zawartości 7">
            <a:extLst>
              <a:ext uri="{FF2B5EF4-FFF2-40B4-BE49-F238E27FC236}">
                <a16:creationId xmlns:a16="http://schemas.microsoft.com/office/drawing/2014/main" id="{A8458446-E2AE-C402-0E98-B5B2029A688C}"/>
              </a:ext>
            </a:extLst>
          </p:cNvPr>
          <p:cNvPicPr>
            <a:picLocks noGrp="1" noChangeAspect="1"/>
          </p:cNvPicPr>
          <p:nvPr>
            <p:ph sz="half" idx="1"/>
          </p:nvPr>
        </p:nvPicPr>
        <p:blipFill>
          <a:blip r:embed="rId2"/>
          <a:stretch>
            <a:fillRect/>
          </a:stretch>
        </p:blipFill>
        <p:spPr>
          <a:xfrm>
            <a:off x="1192306" y="1744352"/>
            <a:ext cx="3026335" cy="2019567"/>
          </a:xfrm>
        </p:spPr>
      </p:pic>
      <p:sp>
        <p:nvSpPr>
          <p:cNvPr id="4" name="Symbol zastępczy zawartości 3">
            <a:extLst>
              <a:ext uri="{FF2B5EF4-FFF2-40B4-BE49-F238E27FC236}">
                <a16:creationId xmlns:a16="http://schemas.microsoft.com/office/drawing/2014/main" id="{005166AD-DACD-79D9-7BC5-E9BCC3117404}"/>
              </a:ext>
            </a:extLst>
          </p:cNvPr>
          <p:cNvSpPr>
            <a:spLocks noGrp="1"/>
          </p:cNvSpPr>
          <p:nvPr>
            <p:ph sz="half" idx="2"/>
          </p:nvPr>
        </p:nvSpPr>
        <p:spPr>
          <a:xfrm>
            <a:off x="5989320" y="4105834"/>
            <a:ext cx="5448666" cy="2203525"/>
          </a:xfrm>
        </p:spPr>
        <p:txBody>
          <a:bodyPr>
            <a:normAutofit fontScale="85000" lnSpcReduction="20000"/>
          </a:bodyPr>
          <a:lstStyle/>
          <a:p>
            <a:r>
              <a:rPr lang="en-US" dirty="0"/>
              <a:t>If the </a:t>
            </a:r>
            <a:r>
              <a:rPr lang="pl-PL" dirty="0"/>
              <a:t>E</a:t>
            </a:r>
            <a:r>
              <a:rPr lang="en-US" dirty="0" err="1"/>
              <a:t>dge</a:t>
            </a:r>
            <a:r>
              <a:rPr lang="en-US" dirty="0"/>
              <a:t> of the polygon is not found, it checks what </a:t>
            </a:r>
            <a:r>
              <a:rPr lang="pl-PL" dirty="0"/>
              <a:t>E</a:t>
            </a:r>
            <a:r>
              <a:rPr lang="en-US" dirty="0" err="1"/>
              <a:t>dges</a:t>
            </a:r>
            <a:r>
              <a:rPr lang="en-US" dirty="0"/>
              <a:t> intersect it. 
This is done by finding a </a:t>
            </a:r>
            <a:r>
              <a:rPr lang="pl-PL" dirty="0"/>
              <a:t>Face</a:t>
            </a:r>
            <a:r>
              <a:rPr lang="en-US" dirty="0"/>
              <a:t> containing the starting </a:t>
            </a:r>
            <a:r>
              <a:rPr lang="pl-PL" dirty="0"/>
              <a:t>P</a:t>
            </a:r>
            <a:r>
              <a:rPr lang="en-US" dirty="0" err="1"/>
              <a:t>oint</a:t>
            </a:r>
            <a:r>
              <a:rPr lang="en-US" dirty="0"/>
              <a:t> of the </a:t>
            </a:r>
            <a:r>
              <a:rPr lang="pl-PL" dirty="0"/>
              <a:t>E</a:t>
            </a:r>
            <a:r>
              <a:rPr lang="en-US" dirty="0" err="1"/>
              <a:t>dge</a:t>
            </a:r>
            <a:r>
              <a:rPr lang="en-US" dirty="0"/>
              <a:t> (slightly shifted along the </a:t>
            </a:r>
            <a:r>
              <a:rPr lang="pl-PL" dirty="0"/>
              <a:t>E</a:t>
            </a:r>
            <a:r>
              <a:rPr lang="en-US" dirty="0" err="1"/>
              <a:t>dges</a:t>
            </a:r>
            <a:r>
              <a:rPr lang="en-US" dirty="0"/>
              <a:t> so that the wrong choice does not occur). And then we visit the next walls that were adjacent to those.
Then the diagonals in quadrilaterals formed from adjacent two </a:t>
            </a:r>
            <a:r>
              <a:rPr lang="pl-PL" dirty="0"/>
              <a:t>F</a:t>
            </a:r>
            <a:r>
              <a:rPr lang="en-US" dirty="0"/>
              <a:t>aces to colliding </a:t>
            </a:r>
            <a:r>
              <a:rPr lang="pl-PL" dirty="0"/>
              <a:t>E</a:t>
            </a:r>
            <a:r>
              <a:rPr lang="en-US" dirty="0" err="1"/>
              <a:t>dges</a:t>
            </a:r>
            <a:r>
              <a:rPr lang="en-US" dirty="0"/>
              <a:t> are replaced.</a:t>
            </a:r>
            <a:endParaRPr lang="pl-PL" dirty="0"/>
          </a:p>
        </p:txBody>
      </p:sp>
      <p:pic>
        <p:nvPicPr>
          <p:cNvPr id="10" name="Obraz 9">
            <a:extLst>
              <a:ext uri="{FF2B5EF4-FFF2-40B4-BE49-F238E27FC236}">
                <a16:creationId xmlns:a16="http://schemas.microsoft.com/office/drawing/2014/main" id="{AE34915A-FF84-36E9-9030-3F38AB2C3849}"/>
              </a:ext>
            </a:extLst>
          </p:cNvPr>
          <p:cNvPicPr>
            <a:picLocks noChangeAspect="1"/>
          </p:cNvPicPr>
          <p:nvPr/>
        </p:nvPicPr>
        <p:blipFill>
          <a:blip r:embed="rId3"/>
          <a:stretch>
            <a:fillRect/>
          </a:stretch>
        </p:blipFill>
        <p:spPr>
          <a:xfrm>
            <a:off x="3810446" y="1254701"/>
            <a:ext cx="4791888" cy="2994929"/>
          </a:xfrm>
          <a:prstGeom prst="rect">
            <a:avLst/>
          </a:prstGeom>
        </p:spPr>
      </p:pic>
      <p:pic>
        <p:nvPicPr>
          <p:cNvPr id="12" name="Obraz 11">
            <a:extLst>
              <a:ext uri="{FF2B5EF4-FFF2-40B4-BE49-F238E27FC236}">
                <a16:creationId xmlns:a16="http://schemas.microsoft.com/office/drawing/2014/main" id="{6DD60C98-B412-177D-A855-22E0C725A435}"/>
              </a:ext>
            </a:extLst>
          </p:cNvPr>
          <p:cNvPicPr>
            <a:picLocks noChangeAspect="1"/>
          </p:cNvPicPr>
          <p:nvPr/>
        </p:nvPicPr>
        <p:blipFill>
          <a:blip r:embed="rId4"/>
          <a:stretch>
            <a:fillRect/>
          </a:stretch>
        </p:blipFill>
        <p:spPr>
          <a:xfrm>
            <a:off x="8275597" y="1744352"/>
            <a:ext cx="3026335" cy="2095155"/>
          </a:xfrm>
          <a:prstGeom prst="rect">
            <a:avLst/>
          </a:prstGeom>
        </p:spPr>
      </p:pic>
      <p:pic>
        <p:nvPicPr>
          <p:cNvPr id="14" name="Obraz 13">
            <a:extLst>
              <a:ext uri="{FF2B5EF4-FFF2-40B4-BE49-F238E27FC236}">
                <a16:creationId xmlns:a16="http://schemas.microsoft.com/office/drawing/2014/main" id="{A3E01BA5-A1B1-2069-64E7-D336B05E9BC8}"/>
              </a:ext>
            </a:extLst>
          </p:cNvPr>
          <p:cNvPicPr>
            <a:picLocks noChangeAspect="1"/>
          </p:cNvPicPr>
          <p:nvPr/>
        </p:nvPicPr>
        <p:blipFill>
          <a:blip r:embed="rId5"/>
          <a:stretch>
            <a:fillRect/>
          </a:stretch>
        </p:blipFill>
        <p:spPr>
          <a:xfrm>
            <a:off x="890068" y="3700743"/>
            <a:ext cx="4705350" cy="3257550"/>
          </a:xfrm>
          <a:prstGeom prst="rect">
            <a:avLst/>
          </a:prstGeom>
        </p:spPr>
      </p:pic>
    </p:spTree>
    <p:extLst>
      <p:ext uri="{BB962C8B-B14F-4D97-AF65-F5344CB8AC3E}">
        <p14:creationId xmlns:p14="http://schemas.microsoft.com/office/powerpoint/2010/main" val="25075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A9357E-3A44-9AE1-0A22-52ECB6E99603}"/>
              </a:ext>
            </a:extLst>
          </p:cNvPr>
          <p:cNvSpPr>
            <a:spLocks noGrp="1"/>
          </p:cNvSpPr>
          <p:nvPr>
            <p:ph type="title"/>
          </p:nvPr>
        </p:nvSpPr>
        <p:spPr/>
        <p:txBody>
          <a:bodyPr/>
          <a:lstStyle/>
          <a:p>
            <a:r>
              <a:rPr lang="pl-PL" dirty="0" err="1"/>
              <a:t>Check</a:t>
            </a:r>
            <a:r>
              <a:rPr lang="pl-PL" dirty="0"/>
              <a:t> </a:t>
            </a:r>
            <a:r>
              <a:rPr lang="pl-PL" dirty="0" err="1"/>
              <a:t>crossings</a:t>
            </a:r>
            <a:endParaRPr lang="pl-PL" dirty="0"/>
          </a:p>
        </p:txBody>
      </p:sp>
      <p:sp>
        <p:nvSpPr>
          <p:cNvPr id="3" name="Symbol zastępczy zawartości 2">
            <a:extLst>
              <a:ext uri="{FF2B5EF4-FFF2-40B4-BE49-F238E27FC236}">
                <a16:creationId xmlns:a16="http://schemas.microsoft.com/office/drawing/2014/main" id="{E6BB64CD-2B5E-C612-4B43-8C0058C7FA8F}"/>
              </a:ext>
            </a:extLst>
          </p:cNvPr>
          <p:cNvSpPr>
            <a:spLocks noGrp="1"/>
          </p:cNvSpPr>
          <p:nvPr>
            <p:ph sz="half" idx="1"/>
          </p:nvPr>
        </p:nvSpPr>
        <p:spPr>
          <a:xfrm>
            <a:off x="887325" y="2185416"/>
            <a:ext cx="4966628" cy="4023360"/>
          </a:xfrm>
        </p:spPr>
        <p:txBody>
          <a:bodyPr>
            <a:normAutofit fontScale="92500" lnSpcReduction="10000"/>
          </a:bodyPr>
          <a:lstStyle/>
          <a:p>
            <a:r>
              <a:rPr lang="en-US" sz="2600" dirty="0"/>
              <a:t>Again, we use the orient function, this time for pairs of points, checking if the segments created from them intersect.
To determine the intersection, the results of the orient function must be different signs after for points in one segment relative to another.
Due to the assumptions of a straight polygon, and the fact that we are looking for more vertices, we can exclude a situation where the point lies in the middle of the lost edge.</a:t>
            </a:r>
            <a:endParaRPr lang="pl-PL" dirty="0"/>
          </a:p>
        </p:txBody>
      </p:sp>
      <p:sp>
        <p:nvSpPr>
          <p:cNvPr id="13" name="pole tekstowe 12">
            <a:extLst>
              <a:ext uri="{FF2B5EF4-FFF2-40B4-BE49-F238E27FC236}">
                <a16:creationId xmlns:a16="http://schemas.microsoft.com/office/drawing/2014/main" id="{B5E55670-05B8-F149-F37A-45A4F9C6F316}"/>
              </a:ext>
            </a:extLst>
          </p:cNvPr>
          <p:cNvSpPr txBox="1"/>
          <p:nvPr/>
        </p:nvSpPr>
        <p:spPr>
          <a:xfrm>
            <a:off x="6252700" y="5981238"/>
            <a:ext cx="4966628" cy="923330"/>
          </a:xfrm>
          <a:prstGeom prst="rect">
            <a:avLst/>
          </a:prstGeom>
          <a:noFill/>
        </p:spPr>
        <p:txBody>
          <a:bodyPr wrap="square" rtlCol="0">
            <a:spAutoFit/>
          </a:bodyPr>
          <a:lstStyle/>
          <a:p>
            <a:r>
              <a:rPr lang="en-US" dirty="0"/>
              <a:t>In the figure (p1,q1) is the lost edge and (p2,q2) is the edge of the current triangulation. 
</a:t>
            </a:r>
            <a:endParaRPr lang="pl-PL" dirty="0"/>
          </a:p>
        </p:txBody>
      </p:sp>
      <p:pic>
        <p:nvPicPr>
          <p:cNvPr id="9" name="Symbol zastępczy zawartości 8">
            <a:extLst>
              <a:ext uri="{FF2B5EF4-FFF2-40B4-BE49-F238E27FC236}">
                <a16:creationId xmlns:a16="http://schemas.microsoft.com/office/drawing/2014/main" id="{524D62EA-DE12-8B92-5B1E-D9FDE3E11BCF}"/>
              </a:ext>
            </a:extLst>
          </p:cNvPr>
          <p:cNvPicPr>
            <a:picLocks noGrp="1" noChangeAspect="1"/>
          </p:cNvPicPr>
          <p:nvPr>
            <p:ph sz="half" idx="2"/>
          </p:nvPr>
        </p:nvPicPr>
        <p:blipFill>
          <a:blip r:embed="rId2"/>
          <a:stretch>
            <a:fillRect/>
          </a:stretch>
        </p:blipFill>
        <p:spPr>
          <a:xfrm>
            <a:off x="6464766" y="1794044"/>
            <a:ext cx="4754562" cy="3948800"/>
          </a:xfrm>
        </p:spPr>
      </p:pic>
    </p:spTree>
    <p:extLst>
      <p:ext uri="{BB962C8B-B14F-4D97-AF65-F5344CB8AC3E}">
        <p14:creationId xmlns:p14="http://schemas.microsoft.com/office/powerpoint/2010/main" val="13205553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00AFAA-CC64-0622-5724-00121DBE83DA}"/>
              </a:ext>
            </a:extLst>
          </p:cNvPr>
          <p:cNvSpPr>
            <a:spLocks noGrp="1"/>
          </p:cNvSpPr>
          <p:nvPr>
            <p:ph type="title"/>
          </p:nvPr>
        </p:nvSpPr>
        <p:spPr/>
        <p:txBody>
          <a:bodyPr/>
          <a:lstStyle/>
          <a:p>
            <a:r>
              <a:rPr lang="pl-PL" dirty="0"/>
              <a:t>3 </a:t>
            </a:r>
            <a:r>
              <a:rPr lang="pl-PL" dirty="0" err="1"/>
              <a:t>Removing</a:t>
            </a:r>
            <a:r>
              <a:rPr lang="pl-PL" dirty="0"/>
              <a:t> </a:t>
            </a:r>
            <a:r>
              <a:rPr lang="pl-PL" dirty="0" err="1"/>
              <a:t>outer</a:t>
            </a:r>
            <a:r>
              <a:rPr lang="pl-PL" dirty="0"/>
              <a:t> </a:t>
            </a:r>
            <a:r>
              <a:rPr lang="pl-PL" dirty="0" err="1"/>
              <a:t>triangles</a:t>
            </a:r>
            <a:endParaRPr lang="pl-PL" dirty="0"/>
          </a:p>
        </p:txBody>
      </p:sp>
      <p:sp>
        <p:nvSpPr>
          <p:cNvPr id="3" name="Symbol zastępczy zawartości 2">
            <a:extLst>
              <a:ext uri="{FF2B5EF4-FFF2-40B4-BE49-F238E27FC236}">
                <a16:creationId xmlns:a16="http://schemas.microsoft.com/office/drawing/2014/main" id="{DE396B61-0035-F519-CDE9-74B2A04E5ABD}"/>
              </a:ext>
            </a:extLst>
          </p:cNvPr>
          <p:cNvSpPr>
            <a:spLocks noGrp="1"/>
          </p:cNvSpPr>
          <p:nvPr>
            <p:ph sz="half" idx="1"/>
          </p:nvPr>
        </p:nvSpPr>
        <p:spPr/>
        <p:txBody>
          <a:bodyPr/>
          <a:lstStyle/>
          <a:p>
            <a:pPr marL="0" indent="0">
              <a:buNone/>
            </a:pPr>
            <a:r>
              <a:rPr lang="en-US" dirty="0"/>
              <a:t>Having full triangulation, you should get rid of unnecessary triangles:
</a:t>
            </a:r>
            <a:r>
              <a:rPr lang="en-US" u="dotted" dirty="0">
                <a:uFill>
                  <a:solidFill>
                    <a:schemeClr val="accent1"/>
                  </a:solidFill>
                </a:uFill>
              </a:rPr>
              <a:t>arising by contact</a:t>
            </a:r>
            <a:r>
              <a:rPr lang="pl-PL" u="dotted" dirty="0">
                <a:uFill>
                  <a:solidFill>
                    <a:schemeClr val="accent1"/>
                  </a:solidFill>
                </a:uFill>
              </a:rPr>
              <a:t> </a:t>
            </a:r>
            <a:r>
              <a:rPr lang="en-US" u="dotted" dirty="0">
                <a:uFill>
                  <a:solidFill>
                    <a:schemeClr val="accent1"/>
                  </a:solidFill>
                </a:uFill>
              </a:rPr>
              <a:t>with auxiliary</a:t>
            </a:r>
            <a:r>
              <a:rPr lang="pl-PL" u="dotted" dirty="0">
                <a:uFill>
                  <a:solidFill>
                    <a:schemeClr val="accent1"/>
                  </a:solidFill>
                </a:uFill>
              </a:rPr>
              <a:t> </a:t>
            </a:r>
            <a:r>
              <a:rPr lang="en-US" u="dotted" dirty="0">
                <a:uFill>
                  <a:solidFill>
                    <a:schemeClr val="accent1"/>
                  </a:solidFill>
                </a:uFill>
              </a:rPr>
              <a:t>vertices</a:t>
            </a:r>
            <a:endParaRPr lang="pl-PL" u="dotted" dirty="0">
              <a:uFill>
                <a:solidFill>
                  <a:schemeClr val="accent1"/>
                </a:solidFill>
              </a:uFill>
            </a:endParaRPr>
          </a:p>
          <a:p>
            <a:pPr marL="0" indent="0">
              <a:buNone/>
            </a:pPr>
            <a:r>
              <a:rPr lang="en-US" u="dotted" dirty="0">
                <a:uFill>
                  <a:solidFill>
                    <a:srgbClr val="FF0000"/>
                  </a:solidFill>
                </a:uFill>
              </a:rPr>
              <a:t>whose vertices are part of a polygon, but</a:t>
            </a:r>
            <a:r>
              <a:rPr lang="pl-PL" u="dotted" dirty="0">
                <a:uFill>
                  <a:solidFill>
                    <a:srgbClr val="FF0000"/>
                  </a:solidFill>
                </a:uFill>
              </a:rPr>
              <a:t> t</a:t>
            </a:r>
            <a:r>
              <a:rPr lang="en-US" u="dotted" dirty="0">
                <a:uFill>
                  <a:solidFill>
                    <a:srgbClr val="FF0000"/>
                  </a:solidFill>
                </a:uFill>
              </a:rPr>
              <a:t>heir </a:t>
            </a:r>
            <a:r>
              <a:rPr lang="pl-PL" u="dotted" dirty="0">
                <a:uFill>
                  <a:solidFill>
                    <a:srgbClr val="FF0000"/>
                  </a:solidFill>
                </a:uFill>
              </a:rPr>
              <a:t>Face</a:t>
            </a:r>
            <a:r>
              <a:rPr lang="en-US" u="dotted" dirty="0">
                <a:uFill>
                  <a:solidFill>
                    <a:srgbClr val="FF0000"/>
                  </a:solidFill>
                </a:uFill>
              </a:rPr>
              <a:t> is outside.</a:t>
            </a:r>
            <a:endParaRPr lang="pl-PL" u="dotted" dirty="0">
              <a:uFill>
                <a:solidFill>
                  <a:srgbClr val="FF0000"/>
                </a:solidFill>
              </a:uFill>
            </a:endParaRPr>
          </a:p>
        </p:txBody>
      </p:sp>
      <p:pic>
        <p:nvPicPr>
          <p:cNvPr id="1028" name="Picture 4">
            <a:extLst>
              <a:ext uri="{FF2B5EF4-FFF2-40B4-BE49-F238E27FC236}">
                <a16:creationId xmlns:a16="http://schemas.microsoft.com/office/drawing/2014/main" id="{76141A90-686C-B0DA-9BF0-7327E2295E45}"/>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4000" t="4494" r="3350" b="4972"/>
          <a:stretch/>
        </p:blipFill>
        <p:spPr bwMode="auto">
          <a:xfrm>
            <a:off x="10349754" y="2010752"/>
            <a:ext cx="1385045" cy="1025468"/>
          </a:xfrm>
          <a:prstGeom prst="rect">
            <a:avLst/>
          </a:prstGeom>
          <a:noFill/>
          <a:extLst>
            <a:ext uri="{909E8E84-426E-40DD-AFC4-6F175D3DCCD1}">
              <a14:hiddenFill xmlns:a14="http://schemas.microsoft.com/office/drawing/2010/main">
                <a:solidFill>
                  <a:srgbClr val="FFFFFF"/>
                </a:solidFill>
              </a14:hiddenFill>
            </a:ext>
          </a:extLst>
        </p:spPr>
      </p:pic>
      <p:pic>
        <p:nvPicPr>
          <p:cNvPr id="7" name="Symbol zastępczy zawartości 6">
            <a:extLst>
              <a:ext uri="{FF2B5EF4-FFF2-40B4-BE49-F238E27FC236}">
                <a16:creationId xmlns:a16="http://schemas.microsoft.com/office/drawing/2014/main" id="{022A3576-9CA7-66EF-DA4D-6A5793900CD1}"/>
              </a:ext>
            </a:extLst>
          </p:cNvPr>
          <p:cNvPicPr>
            <a:picLocks noGrp="1" noChangeAspect="1"/>
          </p:cNvPicPr>
          <p:nvPr>
            <p:ph sz="half" idx="2"/>
          </p:nvPr>
        </p:nvPicPr>
        <p:blipFill>
          <a:blip r:embed="rId3"/>
          <a:stretch>
            <a:fillRect/>
          </a:stretch>
        </p:blipFill>
        <p:spPr>
          <a:xfrm>
            <a:off x="5884164" y="2695561"/>
            <a:ext cx="4490104" cy="3402117"/>
          </a:xfrm>
        </p:spPr>
      </p:pic>
    </p:spTree>
    <p:extLst>
      <p:ext uri="{BB962C8B-B14F-4D97-AF65-F5344CB8AC3E}">
        <p14:creationId xmlns:p14="http://schemas.microsoft.com/office/powerpoint/2010/main" val="601605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F57DC1B-F4CF-2604-43FE-B86D455D2FD1}"/>
              </a:ext>
            </a:extLst>
          </p:cNvPr>
          <p:cNvSpPr>
            <a:spLocks noGrp="1"/>
          </p:cNvSpPr>
          <p:nvPr>
            <p:ph type="title"/>
          </p:nvPr>
        </p:nvSpPr>
        <p:spPr/>
        <p:txBody>
          <a:bodyPr/>
          <a:lstStyle/>
          <a:p>
            <a:r>
              <a:rPr lang="pl-PL" dirty="0" err="1"/>
              <a:t>Finding</a:t>
            </a:r>
            <a:r>
              <a:rPr lang="pl-PL" dirty="0"/>
              <a:t> Inner </a:t>
            </a:r>
            <a:r>
              <a:rPr lang="pl-PL" dirty="0" err="1"/>
              <a:t>Faces</a:t>
            </a:r>
            <a:endParaRPr lang="pl-PL" dirty="0"/>
          </a:p>
        </p:txBody>
      </p:sp>
      <p:sp>
        <p:nvSpPr>
          <p:cNvPr id="3" name="Symbol zastępczy zawartości 2">
            <a:extLst>
              <a:ext uri="{FF2B5EF4-FFF2-40B4-BE49-F238E27FC236}">
                <a16:creationId xmlns:a16="http://schemas.microsoft.com/office/drawing/2014/main" id="{35037589-30BB-E920-6B01-7978BC859800}"/>
              </a:ext>
            </a:extLst>
          </p:cNvPr>
          <p:cNvSpPr>
            <a:spLocks noGrp="1"/>
          </p:cNvSpPr>
          <p:nvPr>
            <p:ph sz="half" idx="1"/>
          </p:nvPr>
        </p:nvSpPr>
        <p:spPr>
          <a:xfrm>
            <a:off x="1024128" y="2084832"/>
            <a:ext cx="4754880" cy="4023360"/>
          </a:xfrm>
        </p:spPr>
        <p:txBody>
          <a:bodyPr>
            <a:normAutofit/>
          </a:bodyPr>
          <a:lstStyle/>
          <a:p>
            <a:r>
              <a:rPr lang="en-US" sz="2400" dirty="0"/>
              <a:t>First, we will create a collection of all the outer edges </a:t>
            </a:r>
            <a:r>
              <a:rPr lang="pl-PL" sz="2400" dirty="0"/>
              <a:t>-</a:t>
            </a:r>
            <a:r>
              <a:rPr lang="en-US" sz="2400" dirty="0"/>
              <a:t> EDGES.
Then we find the first </a:t>
            </a:r>
            <a:r>
              <a:rPr lang="pl-PL" sz="2400" dirty="0"/>
              <a:t>Face</a:t>
            </a:r>
            <a:r>
              <a:rPr lang="en-US" sz="2400" dirty="0"/>
              <a:t> that contains one of the outer edges, and proceed to the DFS on the </a:t>
            </a:r>
            <a:r>
              <a:rPr lang="pl-PL" sz="2400" dirty="0" err="1"/>
              <a:t>Faces</a:t>
            </a:r>
            <a:r>
              <a:rPr lang="en-US" sz="2400" dirty="0"/>
              <a:t>.
The condition for moving to the next </a:t>
            </a:r>
            <a:r>
              <a:rPr lang="pl-PL" sz="2400" dirty="0"/>
              <a:t>Face</a:t>
            </a:r>
            <a:r>
              <a:rPr lang="en-US" sz="2400" dirty="0"/>
              <a:t> is the neighborhood with it with an edge not included in EDGES.
Each visited wall is marked as</a:t>
            </a:r>
            <a:r>
              <a:rPr lang="pl-PL" sz="2400" dirty="0"/>
              <a:t> </a:t>
            </a:r>
            <a:r>
              <a:rPr lang="en-US" sz="2400" i="1" dirty="0"/>
              <a:t>visited</a:t>
            </a:r>
            <a:r>
              <a:rPr lang="en-US" sz="2400" dirty="0"/>
              <a:t>.</a:t>
            </a:r>
            <a:endParaRPr lang="pl-PL" sz="2400" i="1" dirty="0"/>
          </a:p>
        </p:txBody>
      </p:sp>
      <p:pic>
        <p:nvPicPr>
          <p:cNvPr id="2050" name="Picture 2">
            <a:extLst>
              <a:ext uri="{FF2B5EF4-FFF2-40B4-BE49-F238E27FC236}">
                <a16:creationId xmlns:a16="http://schemas.microsoft.com/office/drawing/2014/main" id="{8E872A9A-AF36-429A-88BC-73381926C02C}"/>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4200" t="4077" r="3073" b="4813"/>
          <a:stretch/>
        </p:blipFill>
        <p:spPr bwMode="auto">
          <a:xfrm>
            <a:off x="6154271" y="1667435"/>
            <a:ext cx="2841812" cy="211567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E3DC26B6-4BDB-271D-73E3-084909E9B6F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000" t="3583" r="2941" b="4497"/>
          <a:stretch/>
        </p:blipFill>
        <p:spPr bwMode="auto">
          <a:xfrm>
            <a:off x="9070042" y="1667435"/>
            <a:ext cx="2841812" cy="2126868"/>
          </a:xfrm>
          <a:prstGeom prst="rect">
            <a:avLst/>
          </a:prstGeom>
          <a:noFill/>
          <a:extLst>
            <a:ext uri="{909E8E84-426E-40DD-AFC4-6F175D3DCCD1}">
              <a14:hiddenFill xmlns:a14="http://schemas.microsoft.com/office/drawing/2010/main">
                <a:solidFill>
                  <a:srgbClr val="FFFFFF"/>
                </a:solidFill>
              </a14:hiddenFill>
            </a:ext>
          </a:extLst>
        </p:spPr>
      </p:pic>
      <p:pic>
        <p:nvPicPr>
          <p:cNvPr id="11" name="Obraz 10">
            <a:extLst>
              <a:ext uri="{FF2B5EF4-FFF2-40B4-BE49-F238E27FC236}">
                <a16:creationId xmlns:a16="http://schemas.microsoft.com/office/drawing/2014/main" id="{E60FDF9D-A322-7C28-9132-EA5DEAA72917}"/>
              </a:ext>
            </a:extLst>
          </p:cNvPr>
          <p:cNvPicPr>
            <a:picLocks noChangeAspect="1"/>
          </p:cNvPicPr>
          <p:nvPr/>
        </p:nvPicPr>
        <p:blipFill rotWithShape="1">
          <a:blip r:embed="rId4"/>
          <a:srcRect l="4000" t="3062" r="2760" b="4732"/>
          <a:stretch/>
        </p:blipFill>
        <p:spPr>
          <a:xfrm>
            <a:off x="6154271" y="3978832"/>
            <a:ext cx="2841812" cy="2129360"/>
          </a:xfrm>
          <a:prstGeom prst="rect">
            <a:avLst/>
          </a:prstGeom>
        </p:spPr>
      </p:pic>
      <p:pic>
        <p:nvPicPr>
          <p:cNvPr id="2056" name="Picture 8">
            <a:extLst>
              <a:ext uri="{FF2B5EF4-FFF2-40B4-BE49-F238E27FC236}">
                <a16:creationId xmlns:a16="http://schemas.microsoft.com/office/drawing/2014/main" id="{065CBCEB-EF0F-27F1-7E3C-82E2330F9CF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000" t="3061" r="2399" b="4972"/>
          <a:stretch/>
        </p:blipFill>
        <p:spPr bwMode="auto">
          <a:xfrm>
            <a:off x="9054944" y="4013106"/>
            <a:ext cx="2856910" cy="2126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812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DAB85EA-0BD1-77AF-F0AD-A69E0668A4B7}"/>
              </a:ext>
            </a:extLst>
          </p:cNvPr>
          <p:cNvSpPr>
            <a:spLocks noGrp="1"/>
          </p:cNvSpPr>
          <p:nvPr>
            <p:ph type="title"/>
          </p:nvPr>
        </p:nvSpPr>
        <p:spPr/>
        <p:txBody>
          <a:bodyPr/>
          <a:lstStyle/>
          <a:p>
            <a:r>
              <a:rPr lang="pl-PL" dirty="0"/>
              <a:t>DELETE</a:t>
            </a:r>
          </a:p>
        </p:txBody>
      </p:sp>
      <p:sp>
        <p:nvSpPr>
          <p:cNvPr id="3" name="Symbol zastępczy zawartości 2">
            <a:extLst>
              <a:ext uri="{FF2B5EF4-FFF2-40B4-BE49-F238E27FC236}">
                <a16:creationId xmlns:a16="http://schemas.microsoft.com/office/drawing/2014/main" id="{6FEFB635-E05C-97E0-6FDC-0967E5A45F11}"/>
              </a:ext>
            </a:extLst>
          </p:cNvPr>
          <p:cNvSpPr>
            <a:spLocks noGrp="1"/>
          </p:cNvSpPr>
          <p:nvPr>
            <p:ph sz="half" idx="1"/>
          </p:nvPr>
        </p:nvSpPr>
        <p:spPr/>
        <p:txBody>
          <a:bodyPr/>
          <a:lstStyle/>
          <a:p>
            <a:r>
              <a:rPr lang="en-US" dirty="0"/>
              <a:t>Finally, we go through a set of edges and check which ones have not been visited. They are detached from each other and removed.
</a:t>
            </a:r>
            <a:endParaRPr lang="pl-PL" dirty="0"/>
          </a:p>
          <a:p>
            <a:r>
              <a:rPr lang="en-US" dirty="0"/>
              <a:t>The result should be an input polygon with triangulation edges appended.
</a:t>
            </a:r>
            <a:endParaRPr lang="pl-PL" dirty="0"/>
          </a:p>
        </p:txBody>
      </p:sp>
      <p:pic>
        <p:nvPicPr>
          <p:cNvPr id="3074" name="Picture 2">
            <a:extLst>
              <a:ext uri="{FF2B5EF4-FFF2-40B4-BE49-F238E27FC236}">
                <a16:creationId xmlns:a16="http://schemas.microsoft.com/office/drawing/2014/main" id="{91C02090-B190-81DF-EDD8-B8597F44A17B}"/>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3746" t="3872" r="2923" b="5298"/>
          <a:stretch/>
        </p:blipFill>
        <p:spPr bwMode="auto">
          <a:xfrm>
            <a:off x="6412995" y="2286000"/>
            <a:ext cx="4437529" cy="3272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37813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BBD0044-103C-2D61-910E-28FE3D6FAE66}"/>
              </a:ext>
            </a:extLst>
          </p:cNvPr>
          <p:cNvSpPr>
            <a:spLocks noGrp="1"/>
          </p:cNvSpPr>
          <p:nvPr>
            <p:ph type="title"/>
          </p:nvPr>
        </p:nvSpPr>
        <p:spPr>
          <a:xfrm>
            <a:off x="381000" y="4960138"/>
            <a:ext cx="7772400" cy="1463040"/>
          </a:xfrm>
        </p:spPr>
        <p:txBody>
          <a:bodyPr>
            <a:normAutofit/>
          </a:bodyPr>
          <a:lstStyle/>
          <a:p>
            <a:br>
              <a:rPr lang="pl-PL" sz="1600" dirty="0"/>
            </a:br>
            <a:br>
              <a:rPr lang="pl-PL" sz="1600" dirty="0"/>
            </a:br>
            <a:br>
              <a:rPr lang="pl-PL" sz="1600" dirty="0"/>
            </a:br>
            <a:r>
              <a:rPr lang="pl-PL" sz="1600" dirty="0"/>
              <a:t>Source:</a:t>
            </a:r>
            <a:br>
              <a:rPr lang="pl-PL" sz="1600" dirty="0"/>
            </a:br>
            <a:r>
              <a:rPr lang="pl-PL" sz="1600" dirty="0" err="1"/>
              <a:t>Lectures</a:t>
            </a:r>
            <a:r>
              <a:rPr lang="pl-PL" sz="1600" dirty="0"/>
              <a:t> on </a:t>
            </a:r>
            <a:r>
              <a:rPr lang="pl-PL" sz="1600" dirty="0" err="1"/>
              <a:t>geometric</a:t>
            </a:r>
            <a:r>
              <a:rPr lang="pl-PL" sz="1600" dirty="0"/>
              <a:t> </a:t>
            </a:r>
            <a:r>
              <a:rPr lang="pl-PL" sz="1600" dirty="0" err="1"/>
              <a:t>algorithms</a:t>
            </a:r>
            <a:r>
              <a:rPr lang="pl-PL" sz="1600" dirty="0"/>
              <a:t> </a:t>
            </a:r>
            <a:r>
              <a:rPr lang="pl-PL" sz="1600" dirty="0" err="1"/>
              <a:t>Agh</a:t>
            </a:r>
            <a:r>
              <a:rPr lang="pl-PL" sz="1600" dirty="0"/>
              <a:t> </a:t>
            </a:r>
            <a:r>
              <a:rPr lang="pl-PL" sz="1600" dirty="0" err="1"/>
              <a:t>cracov</a:t>
            </a:r>
            <a:r>
              <a:rPr lang="pl-PL" sz="1600" dirty="0"/>
              <a:t> </a:t>
            </a:r>
            <a:r>
              <a:rPr lang="pl-PL" sz="1600" dirty="0" err="1"/>
              <a:t>phD</a:t>
            </a:r>
            <a:r>
              <a:rPr lang="pl-PL" sz="1600" dirty="0"/>
              <a:t>. B. </a:t>
            </a:r>
            <a:r>
              <a:rPr lang="pl-PL" sz="1600" dirty="0" err="1"/>
              <a:t>Głut</a:t>
            </a:r>
            <a:br>
              <a:rPr lang="pl-PL" sz="1800" dirty="0"/>
            </a:br>
            <a:r>
              <a:rPr lang="pl-PL" sz="1600" dirty="0">
                <a:solidFill>
                  <a:srgbClr val="000000"/>
                </a:solidFill>
                <a:effectLst/>
                <a:ea typeface="Calibri" panose="020F0502020204030204" pitchFamily="34" charset="0"/>
                <a:cs typeface="Gill Sans MT" panose="020B0502020104020203" pitchFamily="34" charset="-18"/>
              </a:rPr>
              <a:t>Wikipedia</a:t>
            </a:r>
            <a:endParaRPr lang="pl-PL" sz="2000" dirty="0"/>
          </a:p>
        </p:txBody>
      </p:sp>
      <p:sp>
        <p:nvSpPr>
          <p:cNvPr id="3" name="Symbol zastępczy obrazu 2">
            <a:extLst>
              <a:ext uri="{FF2B5EF4-FFF2-40B4-BE49-F238E27FC236}">
                <a16:creationId xmlns:a16="http://schemas.microsoft.com/office/drawing/2014/main" id="{CEDFE663-61CF-DF27-FFB5-95E3D3A9470E}"/>
              </a:ext>
            </a:extLst>
          </p:cNvPr>
          <p:cNvSpPr>
            <a:spLocks noGrp="1"/>
          </p:cNvSpPr>
          <p:nvPr>
            <p:ph type="pic" idx="1"/>
          </p:nvPr>
        </p:nvSpPr>
        <p:spPr/>
      </p:sp>
      <p:sp>
        <p:nvSpPr>
          <p:cNvPr id="4" name="Symbol zastępczy tekstu 3">
            <a:extLst>
              <a:ext uri="{FF2B5EF4-FFF2-40B4-BE49-F238E27FC236}">
                <a16:creationId xmlns:a16="http://schemas.microsoft.com/office/drawing/2014/main" id="{42FCF5EA-88CC-EA9C-EFFE-DE3557A7FC24}"/>
              </a:ext>
            </a:extLst>
          </p:cNvPr>
          <p:cNvSpPr>
            <a:spLocks noGrp="1"/>
          </p:cNvSpPr>
          <p:nvPr>
            <p:ph type="body" sz="half" idx="2"/>
          </p:nvPr>
        </p:nvSpPr>
        <p:spPr/>
        <p:txBody>
          <a:bodyPr/>
          <a:lstStyle/>
          <a:p>
            <a:endParaRPr lang="pl-PL"/>
          </a:p>
        </p:txBody>
      </p:sp>
      <p:sp>
        <p:nvSpPr>
          <p:cNvPr id="5" name="Rectangle 1">
            <a:extLst>
              <a:ext uri="{FF2B5EF4-FFF2-40B4-BE49-F238E27FC236}">
                <a16:creationId xmlns:a16="http://schemas.microsoft.com/office/drawing/2014/main" id="{2C06BE87-44EC-68C1-5FA7-A4BB7A563915}"/>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a:ln>
                  <a:noFill/>
                </a:ln>
                <a:solidFill>
                  <a:schemeClr val="tx1"/>
                </a:solidFill>
                <a:effectLst/>
                <a:latin typeface="Arial" panose="020B0604020202020204" pitchFamily="34" charset="0"/>
              </a:rPr>
              <a:t>source</a:t>
            </a:r>
          </a:p>
        </p:txBody>
      </p:sp>
      <p:sp>
        <p:nvSpPr>
          <p:cNvPr id="6" name="Rectangle 2">
            <a:extLst>
              <a:ext uri="{FF2B5EF4-FFF2-40B4-BE49-F238E27FC236}">
                <a16:creationId xmlns:a16="http://schemas.microsoft.com/office/drawing/2014/main" id="{F73F6A78-2767-C313-3FED-8D5519B81847}"/>
              </a:ext>
            </a:extLst>
          </p:cNvPr>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a:ln>
                  <a:noFill/>
                </a:ln>
                <a:solidFill>
                  <a:schemeClr val="tx1"/>
                </a:solidFill>
                <a:effectLst/>
                <a:latin typeface="Arial" panose="020B0604020202020204" pitchFamily="34" charset="0"/>
              </a:rPr>
              <a:t>source</a:t>
            </a:r>
          </a:p>
        </p:txBody>
      </p:sp>
      <p:sp>
        <p:nvSpPr>
          <p:cNvPr id="7" name="Rectangle 3">
            <a:extLst>
              <a:ext uri="{FF2B5EF4-FFF2-40B4-BE49-F238E27FC236}">
                <a16:creationId xmlns:a16="http://schemas.microsoft.com/office/drawing/2014/main" id="{82512999-8F22-2177-96F1-EABD8034D71A}"/>
              </a:ext>
            </a:extLst>
          </p:cNvPr>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pl-PL" altLang="pl-PL" sz="1800" b="0" i="0" u="none" strike="noStrike" cap="none" normalizeH="0" baseline="0">
                <a:ln>
                  <a:noFill/>
                </a:ln>
                <a:solidFill>
                  <a:schemeClr val="tx1"/>
                </a:solidFill>
                <a:effectLst/>
                <a:latin typeface="Arial" panose="020B0604020202020204" pitchFamily="34" charset="0"/>
              </a:rPr>
              <a:t>source</a:t>
            </a:r>
          </a:p>
        </p:txBody>
      </p:sp>
    </p:spTree>
    <p:extLst>
      <p:ext uri="{BB962C8B-B14F-4D97-AF65-F5344CB8AC3E}">
        <p14:creationId xmlns:p14="http://schemas.microsoft.com/office/powerpoint/2010/main" val="3300206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p:cNvSpPr>
            <a:spLocks noGrp="1"/>
          </p:cNvSpPr>
          <p:nvPr>
            <p:ph type="title"/>
          </p:nvPr>
        </p:nvSpPr>
        <p:spPr/>
        <p:txBody>
          <a:bodyPr/>
          <a:lstStyle/>
          <a:p>
            <a:r>
              <a:rPr lang="pl-PL" dirty="0" err="1"/>
              <a:t>Algorythm</a:t>
            </a:r>
            <a:r>
              <a:rPr lang="pl-PL" dirty="0"/>
              <a:t> </a:t>
            </a:r>
            <a:r>
              <a:rPr lang="pl-PL" dirty="0" err="1"/>
              <a:t>Description</a:t>
            </a:r>
            <a:r>
              <a:rPr lang="pl-PL" dirty="0"/>
              <a:t>:</a:t>
            </a:r>
          </a:p>
        </p:txBody>
      </p:sp>
      <p:sp>
        <p:nvSpPr>
          <p:cNvPr id="3" name="pole tekstowe 2">
            <a:extLst>
              <a:ext uri="{FF2B5EF4-FFF2-40B4-BE49-F238E27FC236}">
                <a16:creationId xmlns:a16="http://schemas.microsoft.com/office/drawing/2014/main" id="{07BE36C4-1AC7-7EA3-4FB4-0FE8F3EB877B}"/>
              </a:ext>
            </a:extLst>
          </p:cNvPr>
          <p:cNvSpPr txBox="1"/>
          <p:nvPr/>
        </p:nvSpPr>
        <p:spPr>
          <a:xfrm>
            <a:off x="636495" y="2008096"/>
            <a:ext cx="10694894" cy="3108543"/>
          </a:xfrm>
          <a:prstGeom prst="rect">
            <a:avLst/>
          </a:prstGeom>
          <a:noFill/>
        </p:spPr>
        <p:txBody>
          <a:bodyPr wrap="square" rtlCol="0">
            <a:spAutoFit/>
          </a:bodyPr>
          <a:lstStyle/>
          <a:p>
            <a:r>
              <a:rPr lang="pl-PL" sz="2000" kern="150" dirty="0">
                <a:effectLst/>
                <a:ea typeface="DejaVu Sans"/>
                <a:cs typeface="FreeSans"/>
              </a:rPr>
              <a:t>1 INITIAL TRIANGULATION </a:t>
            </a:r>
            <a:r>
              <a:rPr lang="pl-PL" sz="2000" kern="150" dirty="0">
                <a:ea typeface="DejaVu Sans"/>
                <a:cs typeface="FreeSans"/>
              </a:rPr>
              <a:t>–</a:t>
            </a:r>
            <a:r>
              <a:rPr lang="pl-PL" sz="2000" kern="150" dirty="0">
                <a:effectLst/>
                <a:ea typeface="DejaVu Sans"/>
                <a:cs typeface="FreeSans"/>
              </a:rPr>
              <a:t> First place </a:t>
            </a:r>
            <a:r>
              <a:rPr lang="pl-PL" sz="2000" kern="150" dirty="0" err="1">
                <a:effectLst/>
                <a:ea typeface="DejaVu Sans"/>
                <a:cs typeface="FreeSans"/>
              </a:rPr>
              <a:t>points</a:t>
            </a:r>
            <a:r>
              <a:rPr lang="pl-PL" sz="2000" kern="150" dirty="0">
                <a:effectLst/>
                <a:ea typeface="DejaVu Sans"/>
                <a:cs typeface="FreeSans"/>
              </a:rPr>
              <a:t> on </a:t>
            </a:r>
            <a:r>
              <a:rPr lang="pl-PL" sz="2000" kern="150" dirty="0" err="1">
                <a:effectLst/>
                <a:ea typeface="DejaVu Sans"/>
                <a:cs typeface="FreeSans"/>
              </a:rPr>
              <a:t>edges</a:t>
            </a:r>
            <a:r>
              <a:rPr lang="pl-PL" sz="2000" kern="150" dirty="0">
                <a:effectLst/>
                <a:ea typeface="DejaVu Sans"/>
                <a:cs typeface="FreeSans"/>
              </a:rPr>
              <a:t> of </a:t>
            </a:r>
            <a:r>
              <a:rPr lang="pl-PL" sz="2000" kern="150" dirty="0" err="1">
                <a:effectLst/>
                <a:ea typeface="DejaVu Sans"/>
                <a:cs typeface="FreeSans"/>
              </a:rPr>
              <a:t>polygon</a:t>
            </a:r>
            <a:r>
              <a:rPr lang="pl-PL" sz="2000" kern="150" dirty="0">
                <a:effectLst/>
                <a:ea typeface="DejaVu Sans"/>
                <a:cs typeface="FreeSans"/>
              </a:rPr>
              <a:t>. </a:t>
            </a:r>
            <a:r>
              <a:rPr lang="pl-PL" sz="2000" kern="150" dirty="0" err="1">
                <a:effectLst/>
                <a:ea typeface="DejaVu Sans"/>
                <a:cs typeface="FreeSans"/>
              </a:rPr>
              <a:t>Create</a:t>
            </a:r>
            <a:r>
              <a:rPr lang="pl-PL" sz="2000" kern="150" dirty="0">
                <a:effectLst/>
                <a:ea typeface="DejaVu Sans"/>
                <a:cs typeface="FreeSans"/>
              </a:rPr>
              <a:t> </a:t>
            </a:r>
            <a:r>
              <a:rPr lang="pl-PL" sz="2000" kern="150" dirty="0" err="1">
                <a:effectLst/>
                <a:ea typeface="DejaVu Sans"/>
                <a:cs typeface="FreeSans"/>
              </a:rPr>
              <a:t>triangulation</a:t>
            </a:r>
            <a:r>
              <a:rPr lang="pl-PL" sz="2000" kern="150" dirty="0">
                <a:effectLst/>
                <a:ea typeface="DejaVu Sans"/>
                <a:cs typeface="FreeSans"/>
              </a:rPr>
              <a:t> </a:t>
            </a:r>
            <a:r>
              <a:rPr lang="pl-PL" sz="2000" kern="150" dirty="0" err="1">
                <a:effectLst/>
                <a:ea typeface="DejaVu Sans"/>
                <a:cs typeface="FreeSans"/>
              </a:rPr>
              <a:t>based</a:t>
            </a:r>
            <a:r>
              <a:rPr lang="pl-PL" sz="2000" kern="150" dirty="0">
                <a:effectLst/>
                <a:ea typeface="DejaVu Sans"/>
                <a:cs typeface="FreeSans"/>
              </a:rPr>
              <a:t> </a:t>
            </a:r>
            <a:r>
              <a:rPr lang="pl-PL" sz="2000" kern="150" dirty="0" err="1">
                <a:effectLst/>
                <a:ea typeface="DejaVu Sans"/>
                <a:cs typeface="FreeSans"/>
              </a:rPr>
              <a:t>only</a:t>
            </a:r>
            <a:r>
              <a:rPr lang="pl-PL" sz="2000" kern="150" dirty="0">
                <a:effectLst/>
                <a:ea typeface="DejaVu Sans"/>
                <a:cs typeface="FreeSans"/>
              </a:rPr>
              <a:t> on </a:t>
            </a:r>
            <a:r>
              <a:rPr lang="pl-PL" sz="2000" kern="150" dirty="0" err="1">
                <a:effectLst/>
                <a:ea typeface="DejaVu Sans"/>
                <a:cs typeface="FreeSans"/>
              </a:rPr>
              <a:t>Delaunay’s</a:t>
            </a:r>
            <a:r>
              <a:rPr lang="pl-PL" sz="2000" kern="150" dirty="0">
                <a:effectLst/>
                <a:ea typeface="DejaVu Sans"/>
                <a:cs typeface="FreeSans"/>
              </a:rPr>
              <a:t> </a:t>
            </a:r>
            <a:r>
              <a:rPr lang="pl-PL" sz="2000" kern="150" dirty="0" err="1">
                <a:effectLst/>
                <a:ea typeface="DejaVu Sans"/>
                <a:cs typeface="FreeSans"/>
              </a:rPr>
              <a:t>rules</a:t>
            </a:r>
            <a:r>
              <a:rPr lang="pl-PL" sz="2000" kern="150" dirty="0">
                <a:effectLst/>
                <a:ea typeface="DejaVu Sans"/>
                <a:cs typeface="FreeSans"/>
              </a:rPr>
              <a:t>. </a:t>
            </a:r>
          </a:p>
          <a:p>
            <a:r>
              <a:rPr lang="pl-PL" sz="2000" kern="150" dirty="0">
                <a:effectLst/>
                <a:ea typeface="DejaVu Sans"/>
                <a:cs typeface="FreeSans"/>
              </a:rPr>
              <a:t> </a:t>
            </a:r>
          </a:p>
          <a:p>
            <a:r>
              <a:rPr lang="pl-PL" sz="2000" kern="150" dirty="0">
                <a:ea typeface="DejaVu Sans"/>
                <a:cs typeface="FreeSans"/>
              </a:rPr>
              <a:t>2 EDGE RECOVERY – </a:t>
            </a:r>
            <a:r>
              <a:rPr lang="pl-PL" sz="2000" kern="150" dirty="0" err="1">
                <a:ea typeface="DejaVu Sans"/>
                <a:cs typeface="FreeSans"/>
              </a:rPr>
              <a:t>Next</a:t>
            </a:r>
            <a:r>
              <a:rPr lang="pl-PL" sz="2000" kern="150" dirty="0">
                <a:ea typeface="DejaVu Sans"/>
                <a:cs typeface="FreeSans"/>
              </a:rPr>
              <a:t> </a:t>
            </a:r>
            <a:r>
              <a:rPr lang="pl-PL" sz="2000" kern="150" dirty="0" err="1">
                <a:ea typeface="DejaVu Sans"/>
                <a:cs typeface="FreeSans"/>
              </a:rPr>
              <a:t>is</a:t>
            </a:r>
            <a:r>
              <a:rPr lang="pl-PL" sz="2000" kern="150" dirty="0">
                <a:ea typeface="DejaVu Sans"/>
                <a:cs typeface="FreeSans"/>
              </a:rPr>
              <a:t> </a:t>
            </a:r>
            <a:r>
              <a:rPr lang="pl-PL" sz="2000" kern="150" dirty="0" err="1">
                <a:ea typeface="DejaVu Sans"/>
                <a:cs typeface="FreeSans"/>
              </a:rPr>
              <a:t>needed</a:t>
            </a:r>
            <a:r>
              <a:rPr lang="pl-PL" sz="2000" kern="150" dirty="0">
                <a:ea typeface="DejaVu Sans"/>
                <a:cs typeface="FreeSans"/>
              </a:rPr>
              <a:t> to </a:t>
            </a:r>
            <a:r>
              <a:rPr lang="pl-PL" sz="2000" kern="150" dirty="0" err="1">
                <a:ea typeface="DejaVu Sans"/>
                <a:cs typeface="FreeSans"/>
              </a:rPr>
              <a:t>check</a:t>
            </a:r>
            <a:r>
              <a:rPr lang="pl-PL" sz="2000" kern="150" dirty="0">
                <a:ea typeface="DejaVu Sans"/>
                <a:cs typeface="FreeSans"/>
              </a:rPr>
              <a:t> </a:t>
            </a:r>
            <a:r>
              <a:rPr lang="pl-PL" sz="2000" kern="150" dirty="0" err="1">
                <a:ea typeface="DejaVu Sans"/>
                <a:cs typeface="FreeSans"/>
              </a:rPr>
              <a:t>if</a:t>
            </a:r>
            <a:r>
              <a:rPr lang="pl-PL" sz="2000" kern="150" dirty="0">
                <a:ea typeface="DejaVu Sans"/>
                <a:cs typeface="FreeSans"/>
              </a:rPr>
              <a:t> </a:t>
            </a:r>
            <a:r>
              <a:rPr lang="pl-PL" sz="2000" kern="150" dirty="0" err="1">
                <a:ea typeface="DejaVu Sans"/>
                <a:cs typeface="FreeSans"/>
              </a:rPr>
              <a:t>all</a:t>
            </a:r>
            <a:r>
              <a:rPr lang="pl-PL" sz="2000" kern="150" dirty="0">
                <a:ea typeface="DejaVu Sans"/>
                <a:cs typeface="FreeSans"/>
              </a:rPr>
              <a:t> </a:t>
            </a:r>
            <a:r>
              <a:rPr lang="pl-PL" sz="2000" kern="150" dirty="0" err="1">
                <a:ea typeface="DejaVu Sans"/>
                <a:cs typeface="FreeSans"/>
              </a:rPr>
              <a:t>Edges</a:t>
            </a:r>
            <a:r>
              <a:rPr lang="pl-PL" sz="2000" kern="150" dirty="0">
                <a:ea typeface="DejaVu Sans"/>
                <a:cs typeface="FreeSans"/>
              </a:rPr>
              <a:t> from </a:t>
            </a:r>
            <a:r>
              <a:rPr lang="pl-PL" sz="2000" kern="150" dirty="0" err="1">
                <a:ea typeface="DejaVu Sans"/>
                <a:cs typeface="FreeSans"/>
              </a:rPr>
              <a:t>input</a:t>
            </a:r>
            <a:r>
              <a:rPr lang="pl-PL" sz="2000" kern="150" dirty="0">
                <a:ea typeface="DejaVu Sans"/>
                <a:cs typeface="FreeSans"/>
              </a:rPr>
              <a:t> </a:t>
            </a:r>
            <a:r>
              <a:rPr lang="pl-PL" sz="2000" kern="150" dirty="0" err="1">
                <a:ea typeface="DejaVu Sans"/>
                <a:cs typeface="FreeSans"/>
              </a:rPr>
              <a:t>polygon</a:t>
            </a:r>
            <a:r>
              <a:rPr lang="pl-PL" sz="2000" kern="150" dirty="0">
                <a:ea typeface="DejaVu Sans"/>
                <a:cs typeface="FreeSans"/>
              </a:rPr>
              <a:t> </a:t>
            </a:r>
            <a:r>
              <a:rPr lang="pl-PL" sz="2000" kern="150" dirty="0" err="1">
                <a:ea typeface="DejaVu Sans"/>
                <a:cs typeface="FreeSans"/>
              </a:rPr>
              <a:t>are</a:t>
            </a:r>
            <a:r>
              <a:rPr lang="pl-PL" sz="2000" kern="150" dirty="0">
                <a:ea typeface="DejaVu Sans"/>
                <a:cs typeface="FreeSans"/>
              </a:rPr>
              <a:t> in </a:t>
            </a:r>
            <a:r>
              <a:rPr lang="pl-PL" sz="2000" kern="150" dirty="0" err="1">
                <a:ea typeface="DejaVu Sans"/>
                <a:cs typeface="FreeSans"/>
              </a:rPr>
              <a:t>created</a:t>
            </a:r>
            <a:r>
              <a:rPr lang="pl-PL" sz="2000" kern="150" dirty="0">
                <a:ea typeface="DejaVu Sans"/>
                <a:cs typeface="FreeSans"/>
              </a:rPr>
              <a:t> </a:t>
            </a:r>
            <a:r>
              <a:rPr lang="pl-PL" sz="2000" kern="150" dirty="0" err="1">
                <a:ea typeface="DejaVu Sans"/>
                <a:cs typeface="FreeSans"/>
              </a:rPr>
              <a:t>Triangulation</a:t>
            </a:r>
            <a:r>
              <a:rPr lang="pl-PL" sz="2000" kern="150" dirty="0">
                <a:ea typeface="DejaVu Sans"/>
                <a:cs typeface="FreeSans"/>
              </a:rPr>
              <a:t>. </a:t>
            </a:r>
            <a:r>
              <a:rPr lang="pl-PL" sz="2000" kern="150" dirty="0" err="1">
                <a:ea typeface="DejaVu Sans"/>
                <a:cs typeface="FreeSans"/>
              </a:rPr>
              <a:t>If</a:t>
            </a:r>
            <a:r>
              <a:rPr lang="pl-PL" sz="2000" kern="150" dirty="0">
                <a:ea typeface="DejaVu Sans"/>
                <a:cs typeface="FreeSans"/>
              </a:rPr>
              <a:t> not, </a:t>
            </a:r>
            <a:r>
              <a:rPr lang="pl-PL" sz="2000" kern="150" dirty="0" err="1">
                <a:ea typeface="DejaVu Sans"/>
                <a:cs typeface="FreeSans"/>
              </a:rPr>
              <a:t>they</a:t>
            </a:r>
            <a:r>
              <a:rPr lang="pl-PL" sz="2000" kern="150" dirty="0">
                <a:ea typeface="DejaVu Sans"/>
                <a:cs typeface="FreeSans"/>
              </a:rPr>
              <a:t> </a:t>
            </a:r>
            <a:r>
              <a:rPr lang="pl-PL" sz="2000" kern="150" dirty="0" err="1">
                <a:ea typeface="DejaVu Sans"/>
                <a:cs typeface="FreeSans"/>
              </a:rPr>
              <a:t>must</a:t>
            </a:r>
            <a:r>
              <a:rPr lang="pl-PL" sz="2000" kern="150" dirty="0">
                <a:ea typeface="DejaVu Sans"/>
                <a:cs typeface="FreeSans"/>
              </a:rPr>
              <a:t> be </a:t>
            </a:r>
            <a:r>
              <a:rPr lang="pl-PL" sz="2000" kern="150" dirty="0" err="1">
                <a:ea typeface="DejaVu Sans"/>
                <a:cs typeface="FreeSans"/>
              </a:rPr>
              <a:t>recovered</a:t>
            </a:r>
            <a:r>
              <a:rPr lang="pl-PL" sz="2000" kern="150" dirty="0">
                <a:ea typeface="DejaVu Sans"/>
                <a:cs typeface="FreeSans"/>
              </a:rPr>
              <a:t> by </a:t>
            </a:r>
            <a:r>
              <a:rPr lang="pl-PL" sz="2000" kern="150" dirty="0" err="1">
                <a:ea typeface="DejaVu Sans"/>
                <a:cs typeface="FreeSans"/>
              </a:rPr>
              <a:t>changing</a:t>
            </a:r>
            <a:r>
              <a:rPr lang="pl-PL" sz="2000" kern="150" dirty="0">
                <a:ea typeface="DejaVu Sans"/>
                <a:cs typeface="FreeSans"/>
              </a:rPr>
              <a:t> </a:t>
            </a:r>
            <a:r>
              <a:rPr lang="pl-PL" sz="2000" kern="150" dirty="0" err="1">
                <a:ea typeface="DejaVu Sans"/>
                <a:cs typeface="FreeSans"/>
              </a:rPr>
              <a:t>diagonals</a:t>
            </a:r>
            <a:r>
              <a:rPr lang="pl-PL" sz="2000" kern="150" dirty="0">
                <a:ea typeface="DejaVu Sans"/>
                <a:cs typeface="FreeSans"/>
              </a:rPr>
              <a:t> in </a:t>
            </a:r>
            <a:r>
              <a:rPr lang="pl-PL" sz="2000" kern="150" dirty="0" err="1">
                <a:ea typeface="DejaVu Sans"/>
                <a:cs typeface="FreeSans"/>
              </a:rPr>
              <a:t>pairs</a:t>
            </a:r>
            <a:r>
              <a:rPr lang="pl-PL" sz="2000" kern="150" dirty="0">
                <a:ea typeface="DejaVu Sans"/>
                <a:cs typeface="FreeSans"/>
              </a:rPr>
              <a:t> of </a:t>
            </a:r>
            <a:r>
              <a:rPr lang="pl-PL" sz="2000" kern="150" dirty="0" err="1">
                <a:ea typeface="DejaVu Sans"/>
                <a:cs typeface="FreeSans"/>
              </a:rPr>
              <a:t>triangles</a:t>
            </a:r>
            <a:r>
              <a:rPr lang="pl-PL" sz="2000" kern="150" dirty="0">
                <a:ea typeface="DejaVu Sans"/>
                <a:cs typeface="FreeSans"/>
              </a:rPr>
              <a:t>.</a:t>
            </a:r>
            <a:r>
              <a:rPr lang="pl-PL" sz="2000" kern="150" dirty="0">
                <a:effectLst/>
                <a:ea typeface="DejaVu Sans"/>
                <a:cs typeface="FreeSans"/>
              </a:rPr>
              <a:t> </a:t>
            </a:r>
          </a:p>
          <a:p>
            <a:r>
              <a:rPr lang="pl-PL" sz="2000" kern="150" dirty="0">
                <a:effectLst/>
                <a:ea typeface="DejaVu Sans"/>
                <a:cs typeface="FreeSans"/>
              </a:rPr>
              <a:t> </a:t>
            </a:r>
          </a:p>
          <a:p>
            <a:r>
              <a:rPr lang="pl-PL" sz="2000" kern="150" dirty="0">
                <a:ea typeface="DejaVu Sans"/>
                <a:cs typeface="FreeSans"/>
              </a:rPr>
              <a:t>3 ERASING – In the end the </a:t>
            </a:r>
            <a:r>
              <a:rPr lang="pl-PL" sz="2000" kern="150" dirty="0" err="1">
                <a:ea typeface="DejaVu Sans"/>
                <a:cs typeface="FreeSans"/>
              </a:rPr>
              <a:t>added</a:t>
            </a:r>
            <a:r>
              <a:rPr lang="pl-PL" sz="2000" kern="150" dirty="0">
                <a:ea typeface="DejaVu Sans"/>
                <a:cs typeface="FreeSans"/>
              </a:rPr>
              <a:t> </a:t>
            </a:r>
            <a:r>
              <a:rPr lang="pl-PL" sz="2000" kern="150" dirty="0" err="1">
                <a:ea typeface="DejaVu Sans"/>
                <a:cs typeface="FreeSans"/>
              </a:rPr>
              <a:t>Points</a:t>
            </a:r>
            <a:r>
              <a:rPr lang="pl-PL" sz="2000" kern="150" dirty="0">
                <a:ea typeface="DejaVu Sans"/>
                <a:cs typeface="FreeSans"/>
              </a:rPr>
              <a:t> as </a:t>
            </a:r>
            <a:r>
              <a:rPr lang="pl-PL" sz="2000" kern="150" dirty="0" err="1">
                <a:ea typeface="DejaVu Sans"/>
                <a:cs typeface="FreeSans"/>
              </a:rPr>
              <a:t>well</a:t>
            </a:r>
            <a:r>
              <a:rPr lang="pl-PL" sz="2000" kern="150" dirty="0">
                <a:ea typeface="DejaVu Sans"/>
                <a:cs typeface="FreeSans"/>
              </a:rPr>
              <a:t> as </a:t>
            </a:r>
            <a:r>
              <a:rPr lang="pl-PL" sz="2000" kern="150" dirty="0" err="1">
                <a:ea typeface="DejaVu Sans"/>
                <a:cs typeface="FreeSans"/>
              </a:rPr>
              <a:t>all</a:t>
            </a:r>
            <a:r>
              <a:rPr lang="pl-PL" sz="2000" kern="150" dirty="0">
                <a:ea typeface="DejaVu Sans"/>
                <a:cs typeface="FreeSans"/>
              </a:rPr>
              <a:t> </a:t>
            </a:r>
            <a:r>
              <a:rPr lang="pl-PL" sz="2000" kern="150" dirty="0" err="1">
                <a:ea typeface="DejaVu Sans"/>
                <a:cs typeface="FreeSans"/>
              </a:rPr>
              <a:t>Edges</a:t>
            </a:r>
            <a:r>
              <a:rPr lang="pl-PL" sz="2000" kern="150" dirty="0">
                <a:ea typeface="DejaVu Sans"/>
                <a:cs typeface="FreeSans"/>
              </a:rPr>
              <a:t> not in the interior of </a:t>
            </a:r>
            <a:r>
              <a:rPr lang="pl-PL" sz="2000" kern="150" dirty="0" err="1">
                <a:ea typeface="DejaVu Sans"/>
                <a:cs typeface="FreeSans"/>
              </a:rPr>
              <a:t>polygon</a:t>
            </a:r>
            <a:r>
              <a:rPr lang="pl-PL" sz="2000" kern="150" dirty="0">
                <a:ea typeface="DejaVu Sans"/>
                <a:cs typeface="FreeSans"/>
              </a:rPr>
              <a:t> </a:t>
            </a:r>
            <a:r>
              <a:rPr lang="pl-PL" sz="2000" kern="150" dirty="0" err="1">
                <a:ea typeface="DejaVu Sans"/>
                <a:cs typeface="FreeSans"/>
              </a:rPr>
              <a:t>must</a:t>
            </a:r>
            <a:r>
              <a:rPr lang="pl-PL" sz="2000" kern="150" dirty="0">
                <a:ea typeface="DejaVu Sans"/>
                <a:cs typeface="FreeSans"/>
              </a:rPr>
              <a:t> be </a:t>
            </a:r>
            <a:r>
              <a:rPr lang="pl-PL" sz="2000" kern="150" dirty="0" err="1">
                <a:ea typeface="DejaVu Sans"/>
                <a:cs typeface="FreeSans"/>
              </a:rPr>
              <a:t>erased</a:t>
            </a:r>
            <a:r>
              <a:rPr lang="pl-PL" sz="2000" kern="150" dirty="0">
                <a:ea typeface="DejaVu Sans"/>
                <a:cs typeface="FreeSans"/>
              </a:rPr>
              <a:t>.</a:t>
            </a:r>
            <a:endParaRPr lang="pl-PL" sz="2000" kern="150" dirty="0">
              <a:effectLst/>
              <a:ea typeface="DejaVu Sans"/>
              <a:cs typeface="FreeSans"/>
            </a:endParaRPr>
          </a:p>
          <a:p>
            <a:endParaRPr lang="pl-PL" sz="1800" kern="150" dirty="0">
              <a:effectLst/>
              <a:ea typeface="DejaVu Sans"/>
              <a:cs typeface="FreeSans"/>
            </a:endParaRPr>
          </a:p>
          <a:p>
            <a:endParaRPr lang="pl-PL" sz="1800" kern="150" dirty="0">
              <a:effectLst/>
              <a:ea typeface="DejaVu Sans"/>
              <a:cs typeface="FreeSans"/>
            </a:endParaRPr>
          </a:p>
        </p:txBody>
      </p:sp>
    </p:spTree>
    <p:extLst>
      <p:ext uri="{BB962C8B-B14F-4D97-AF65-F5344CB8AC3E}">
        <p14:creationId xmlns:p14="http://schemas.microsoft.com/office/powerpoint/2010/main" val="16886527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ADF724B-A58A-246E-EAC9-283E35394070}"/>
              </a:ext>
            </a:extLst>
          </p:cNvPr>
          <p:cNvSpPr>
            <a:spLocks noGrp="1"/>
          </p:cNvSpPr>
          <p:nvPr>
            <p:ph type="title"/>
          </p:nvPr>
        </p:nvSpPr>
        <p:spPr>
          <a:xfrm>
            <a:off x="1024127" y="548640"/>
            <a:ext cx="9720072" cy="1499616"/>
          </a:xfrm>
        </p:spPr>
        <p:txBody>
          <a:bodyPr/>
          <a:lstStyle/>
          <a:p>
            <a:r>
              <a:rPr lang="pl-PL" sz="5400" kern="150" dirty="0">
                <a:effectLst/>
                <a:ea typeface="DejaVu Sans"/>
                <a:cs typeface="FreeSans"/>
              </a:rPr>
              <a:t>1 INITIAL TRIANGULATION</a:t>
            </a:r>
            <a:endParaRPr lang="pl-PL" dirty="0"/>
          </a:p>
        </p:txBody>
      </p:sp>
      <p:sp>
        <p:nvSpPr>
          <p:cNvPr id="3" name="Symbol zastępczy zawartości 2">
            <a:extLst>
              <a:ext uri="{FF2B5EF4-FFF2-40B4-BE49-F238E27FC236}">
                <a16:creationId xmlns:a16="http://schemas.microsoft.com/office/drawing/2014/main" id="{4925F39A-74A8-418C-6BB7-EEC089FDA076}"/>
              </a:ext>
            </a:extLst>
          </p:cNvPr>
          <p:cNvSpPr>
            <a:spLocks noGrp="1"/>
          </p:cNvSpPr>
          <p:nvPr>
            <p:ph idx="1"/>
          </p:nvPr>
        </p:nvSpPr>
        <p:spPr>
          <a:xfrm>
            <a:off x="1024127" y="2286000"/>
            <a:ext cx="5215307" cy="4023360"/>
          </a:xfrm>
        </p:spPr>
        <p:txBody>
          <a:bodyPr>
            <a:normAutofit lnSpcReduction="10000"/>
          </a:bodyPr>
          <a:lstStyle/>
          <a:p>
            <a:r>
              <a:rPr lang="pl-PL" sz="2400" kern="150" dirty="0">
                <a:effectLst/>
                <a:ea typeface="DejaVu Sans"/>
                <a:cs typeface="FreeSans"/>
              </a:rPr>
              <a:t>We start with </a:t>
            </a:r>
            <a:r>
              <a:rPr lang="pl-PL" sz="2400" kern="150" dirty="0" err="1">
                <a:ea typeface="DejaVu Sans"/>
                <a:cs typeface="FreeSans"/>
              </a:rPr>
              <a:t>basic</a:t>
            </a:r>
            <a:r>
              <a:rPr lang="pl-PL" sz="2400" kern="150" dirty="0">
                <a:ea typeface="DejaVu Sans"/>
                <a:cs typeface="FreeSans"/>
              </a:rPr>
              <a:t> </a:t>
            </a:r>
            <a:r>
              <a:rPr lang="pl-PL" sz="2400" kern="150" dirty="0" err="1">
                <a:ea typeface="DejaVu Sans"/>
                <a:cs typeface="FreeSans"/>
              </a:rPr>
              <a:t>assumption</a:t>
            </a:r>
            <a:r>
              <a:rPr lang="pl-PL" sz="2400" kern="150" dirty="0">
                <a:ea typeface="DejaVu Sans"/>
                <a:cs typeface="FreeSans"/>
              </a:rPr>
              <a:t>: </a:t>
            </a:r>
            <a:r>
              <a:rPr lang="pl-PL" sz="2400" kern="150" dirty="0" err="1">
                <a:ea typeface="DejaVu Sans"/>
                <a:cs typeface="FreeSans"/>
              </a:rPr>
              <a:t>having</a:t>
            </a:r>
            <a:r>
              <a:rPr lang="pl-PL" sz="2400" kern="150" dirty="0">
                <a:ea typeface="DejaVu Sans"/>
                <a:cs typeface="FreeSans"/>
              </a:rPr>
              <a:t> </a:t>
            </a:r>
            <a:r>
              <a:rPr lang="pl-PL" sz="2400" kern="150" dirty="0" err="1">
                <a:ea typeface="DejaVu Sans"/>
                <a:cs typeface="FreeSans"/>
              </a:rPr>
              <a:t>traingulation</a:t>
            </a:r>
            <a:r>
              <a:rPr lang="pl-PL" sz="2400" kern="150" dirty="0">
                <a:ea typeface="DejaVu Sans"/>
                <a:cs typeface="FreeSans"/>
              </a:rPr>
              <a:t> </a:t>
            </a:r>
            <a:r>
              <a:rPr lang="pl-PL" sz="2400" kern="150" dirty="0" err="1">
                <a:effectLst/>
                <a:ea typeface="DejaVu Sans"/>
                <a:cs typeface="FreeSans"/>
              </a:rPr>
              <a:t>T</a:t>
            </a:r>
            <a:r>
              <a:rPr lang="pl-PL" sz="2400" kern="150" baseline="-25000" dirty="0" err="1">
                <a:effectLst/>
                <a:ea typeface="DejaVu Sans"/>
                <a:cs typeface="FreeSans"/>
              </a:rPr>
              <a:t>n</a:t>
            </a:r>
            <a:r>
              <a:rPr lang="pl-PL" sz="2400" kern="150" baseline="-25000" dirty="0">
                <a:effectLst/>
                <a:ea typeface="DejaVu Sans"/>
                <a:cs typeface="FreeSans"/>
              </a:rPr>
              <a:t>  </a:t>
            </a:r>
            <a:r>
              <a:rPr lang="pl-PL" sz="2400" kern="150" dirty="0">
                <a:effectLst/>
                <a:ea typeface="DejaVu Sans"/>
                <a:cs typeface="FreeSans"/>
              </a:rPr>
              <a:t>with n </a:t>
            </a:r>
            <a:r>
              <a:rPr lang="pl-PL" sz="2400" kern="150" dirty="0" err="1">
                <a:effectLst/>
                <a:ea typeface="DejaVu Sans"/>
                <a:cs typeface="FreeSans"/>
              </a:rPr>
              <a:t>points</a:t>
            </a:r>
            <a:r>
              <a:rPr lang="pl-PL" sz="2400" kern="150" dirty="0">
                <a:ea typeface="DejaVu Sans"/>
                <a:cs typeface="FreeSans"/>
              </a:rPr>
              <a:t>, </a:t>
            </a:r>
            <a:r>
              <a:rPr lang="pl-PL" sz="2400" kern="150" dirty="0" err="1">
                <a:ea typeface="DejaVu Sans"/>
                <a:cs typeface="FreeSans"/>
              </a:rPr>
              <a:t>which</a:t>
            </a:r>
            <a:r>
              <a:rPr lang="pl-PL" sz="2400" kern="150" dirty="0">
                <a:ea typeface="DejaVu Sans"/>
                <a:cs typeface="FreeSans"/>
              </a:rPr>
              <a:t> </a:t>
            </a:r>
            <a:r>
              <a:rPr lang="pl-PL" sz="2400" kern="150" dirty="0" err="1">
                <a:ea typeface="DejaVu Sans"/>
                <a:cs typeface="FreeSans"/>
              </a:rPr>
              <a:t>fulfills</a:t>
            </a:r>
            <a:r>
              <a:rPr lang="pl-PL" sz="2400" kern="150" dirty="0">
                <a:ea typeface="DejaVu Sans"/>
                <a:cs typeface="FreeSans"/>
              </a:rPr>
              <a:t> </a:t>
            </a:r>
            <a:r>
              <a:rPr lang="pl-PL" sz="2400" kern="150" dirty="0" err="1">
                <a:ea typeface="DejaVu Sans"/>
                <a:cs typeface="FreeSans"/>
              </a:rPr>
              <a:t>all</a:t>
            </a:r>
            <a:r>
              <a:rPr lang="pl-PL" sz="2400" kern="150" dirty="0">
                <a:ea typeface="DejaVu Sans"/>
                <a:cs typeface="FreeSans"/>
              </a:rPr>
              <a:t> </a:t>
            </a:r>
            <a:r>
              <a:rPr lang="pl-PL" sz="2400" kern="150" dirty="0" err="1">
                <a:ea typeface="DejaVu Sans"/>
                <a:cs typeface="FreeSans"/>
              </a:rPr>
              <a:t>Delaunay’s</a:t>
            </a:r>
            <a:r>
              <a:rPr lang="pl-PL" sz="2400" kern="150" dirty="0">
                <a:ea typeface="DejaVu Sans"/>
                <a:cs typeface="FreeSans"/>
              </a:rPr>
              <a:t> </a:t>
            </a:r>
            <a:r>
              <a:rPr lang="pl-PL" sz="2400" kern="150" dirty="0" err="1">
                <a:ea typeface="DejaVu Sans"/>
                <a:cs typeface="FreeSans"/>
              </a:rPr>
              <a:t>rules</a:t>
            </a:r>
            <a:r>
              <a:rPr lang="pl-PL" sz="2400" kern="150" dirty="0">
                <a:ea typeface="DejaVu Sans"/>
                <a:cs typeface="FreeSans"/>
              </a:rPr>
              <a:t>. Then we </a:t>
            </a:r>
            <a:r>
              <a:rPr lang="pl-PL" sz="2400" kern="150" dirty="0" err="1">
                <a:ea typeface="DejaVu Sans"/>
                <a:cs typeface="FreeSans"/>
              </a:rPr>
              <a:t>add</a:t>
            </a:r>
            <a:r>
              <a:rPr lang="pl-PL" sz="2400" kern="150" dirty="0">
                <a:ea typeface="DejaVu Sans"/>
                <a:cs typeface="FreeSans"/>
              </a:rPr>
              <a:t> </a:t>
            </a:r>
            <a:r>
              <a:rPr lang="pl-PL" sz="2400" kern="150" dirty="0" err="1">
                <a:ea typeface="DejaVu Sans"/>
                <a:cs typeface="FreeSans"/>
              </a:rPr>
              <a:t>another</a:t>
            </a:r>
            <a:r>
              <a:rPr lang="pl-PL" sz="2400" kern="150" dirty="0">
                <a:ea typeface="DejaVu Sans"/>
                <a:cs typeface="FreeSans"/>
              </a:rPr>
              <a:t> point in </a:t>
            </a:r>
            <a:r>
              <a:rPr lang="pl-PL" sz="2400" kern="150" dirty="0" err="1">
                <a:ea typeface="DejaVu Sans"/>
                <a:cs typeface="FreeSans"/>
              </a:rPr>
              <a:t>that</a:t>
            </a:r>
            <a:r>
              <a:rPr lang="pl-PL" sz="2400" kern="150" dirty="0">
                <a:ea typeface="DejaVu Sans"/>
                <a:cs typeface="FreeSans"/>
              </a:rPr>
              <a:t> </a:t>
            </a:r>
            <a:r>
              <a:rPr lang="pl-PL" sz="2400" kern="150" dirty="0" err="1">
                <a:ea typeface="DejaVu Sans"/>
                <a:cs typeface="FreeSans"/>
              </a:rPr>
              <a:t>way</a:t>
            </a:r>
            <a:r>
              <a:rPr lang="pl-PL" sz="2400" kern="150" dirty="0">
                <a:ea typeface="DejaVu Sans"/>
                <a:cs typeface="FreeSans"/>
              </a:rPr>
              <a:t>, </a:t>
            </a:r>
            <a:r>
              <a:rPr lang="pl-PL" sz="2400" kern="150" dirty="0" err="1">
                <a:ea typeface="DejaVu Sans"/>
                <a:cs typeface="FreeSans"/>
              </a:rPr>
              <a:t>that</a:t>
            </a:r>
            <a:r>
              <a:rPr lang="pl-PL" sz="2400" kern="150" dirty="0">
                <a:ea typeface="DejaVu Sans"/>
                <a:cs typeface="FreeSans"/>
              </a:rPr>
              <a:t> </a:t>
            </a:r>
            <a:r>
              <a:rPr lang="pl-PL" sz="2400" kern="150" dirty="0">
                <a:effectLst/>
                <a:ea typeface="DejaVu Sans"/>
                <a:cs typeface="FreeSans"/>
              </a:rPr>
              <a:t>T</a:t>
            </a:r>
            <a:r>
              <a:rPr lang="pl-PL" sz="2400" kern="150" baseline="-25000" dirty="0">
                <a:effectLst/>
                <a:ea typeface="DejaVu Sans"/>
                <a:cs typeface="FreeSans"/>
              </a:rPr>
              <a:t>n+1</a:t>
            </a:r>
            <a:r>
              <a:rPr lang="pl-PL" sz="2400" kern="150" dirty="0">
                <a:effectLst/>
                <a:ea typeface="DejaVu Sans"/>
                <a:cs typeface="FreeSans"/>
              </a:rPr>
              <a:t> </a:t>
            </a:r>
            <a:r>
              <a:rPr lang="pl-PL" sz="2400" kern="150" dirty="0" err="1">
                <a:effectLst/>
                <a:ea typeface="DejaVu Sans"/>
                <a:cs typeface="FreeSans"/>
              </a:rPr>
              <a:t>fulfills</a:t>
            </a:r>
            <a:r>
              <a:rPr lang="pl-PL" sz="2400" kern="150" dirty="0">
                <a:effectLst/>
                <a:ea typeface="DejaVu Sans"/>
                <a:cs typeface="FreeSans"/>
              </a:rPr>
              <a:t> </a:t>
            </a:r>
            <a:r>
              <a:rPr lang="pl-PL" sz="2400" kern="150" dirty="0" err="1">
                <a:effectLst/>
                <a:ea typeface="DejaVu Sans"/>
                <a:cs typeface="FreeSans"/>
              </a:rPr>
              <a:t>this</a:t>
            </a:r>
            <a:r>
              <a:rPr lang="pl-PL" sz="2400" kern="150" dirty="0">
                <a:effectLst/>
                <a:ea typeface="DejaVu Sans"/>
                <a:cs typeface="FreeSans"/>
              </a:rPr>
              <a:t> </a:t>
            </a:r>
            <a:r>
              <a:rPr lang="pl-PL" sz="2400" kern="150" dirty="0" err="1">
                <a:effectLst/>
                <a:ea typeface="DejaVu Sans"/>
                <a:cs typeface="FreeSans"/>
              </a:rPr>
              <a:t>rules</a:t>
            </a:r>
            <a:r>
              <a:rPr lang="pl-PL" sz="2400" kern="150" dirty="0">
                <a:effectLst/>
                <a:ea typeface="DejaVu Sans"/>
                <a:cs typeface="FreeSans"/>
              </a:rPr>
              <a:t> as </a:t>
            </a:r>
            <a:r>
              <a:rPr lang="pl-PL" sz="2400" kern="150" dirty="0" err="1">
                <a:ea typeface="DejaVu Sans"/>
                <a:cs typeface="FreeSans"/>
              </a:rPr>
              <a:t>well</a:t>
            </a:r>
            <a:r>
              <a:rPr lang="pl-PL" sz="2400" kern="150" dirty="0">
                <a:ea typeface="DejaVu Sans"/>
                <a:cs typeface="FreeSans"/>
              </a:rPr>
              <a:t>.</a:t>
            </a:r>
            <a:r>
              <a:rPr lang="pl-PL" sz="2400" kern="150" dirty="0">
                <a:effectLst/>
                <a:ea typeface="DejaVu Sans"/>
                <a:cs typeface="FreeSans"/>
              </a:rPr>
              <a:t> </a:t>
            </a:r>
          </a:p>
          <a:p>
            <a:r>
              <a:rPr lang="pl-PL" sz="2400" kern="150" dirty="0">
                <a:effectLst/>
                <a:ea typeface="DejaVu Sans"/>
                <a:cs typeface="FreeSans"/>
              </a:rPr>
              <a:t>To </a:t>
            </a:r>
            <a:r>
              <a:rPr lang="pl-PL" sz="2400" kern="150" dirty="0" err="1">
                <a:effectLst/>
                <a:ea typeface="DejaVu Sans"/>
                <a:cs typeface="FreeSans"/>
              </a:rPr>
              <a:t>begin</a:t>
            </a:r>
            <a:r>
              <a:rPr lang="pl-PL" sz="2400" kern="150" dirty="0">
                <a:effectLst/>
                <a:ea typeface="DejaVu Sans"/>
                <a:cs typeface="FreeSans"/>
              </a:rPr>
              <a:t> with, we </a:t>
            </a:r>
            <a:r>
              <a:rPr lang="pl-PL" sz="2400" kern="150" dirty="0" err="1">
                <a:effectLst/>
                <a:ea typeface="DejaVu Sans"/>
                <a:cs typeface="FreeSans"/>
              </a:rPr>
              <a:t>create</a:t>
            </a:r>
            <a:r>
              <a:rPr lang="pl-PL" sz="2400" kern="150" dirty="0">
                <a:effectLst/>
                <a:ea typeface="DejaVu Sans"/>
                <a:cs typeface="FreeSans"/>
              </a:rPr>
              <a:t> </a:t>
            </a:r>
            <a:r>
              <a:rPr lang="pl-PL" sz="2400" kern="150" dirty="0" err="1">
                <a:effectLst/>
                <a:ea typeface="DejaVu Sans"/>
                <a:cs typeface="FreeSans"/>
              </a:rPr>
              <a:t>starting</a:t>
            </a:r>
            <a:r>
              <a:rPr lang="pl-PL" sz="2400" kern="150" dirty="0">
                <a:effectLst/>
                <a:ea typeface="DejaVu Sans"/>
                <a:cs typeface="FreeSans"/>
              </a:rPr>
              <a:t> </a:t>
            </a:r>
            <a:r>
              <a:rPr lang="pl-PL" sz="2400" kern="150" dirty="0" err="1">
                <a:effectLst/>
                <a:ea typeface="DejaVu Sans"/>
                <a:cs typeface="FreeSans"/>
              </a:rPr>
              <a:t>space</a:t>
            </a:r>
            <a:r>
              <a:rPr lang="pl-PL" sz="2400" kern="150" dirty="0">
                <a:effectLst/>
                <a:ea typeface="DejaVu Sans"/>
                <a:cs typeface="FreeSans"/>
              </a:rPr>
              <a:t> by </a:t>
            </a:r>
            <a:r>
              <a:rPr lang="pl-PL" sz="2400" kern="150" dirty="0" err="1">
                <a:effectLst/>
                <a:ea typeface="DejaVu Sans"/>
                <a:cs typeface="FreeSans"/>
              </a:rPr>
              <a:t>making</a:t>
            </a:r>
            <a:r>
              <a:rPr lang="pl-PL" sz="2400" kern="150" dirty="0">
                <a:effectLst/>
                <a:ea typeface="DejaVu Sans"/>
                <a:cs typeface="FreeSans"/>
              </a:rPr>
              <a:t> </a:t>
            </a:r>
            <a:r>
              <a:rPr lang="pl-PL" sz="2400" kern="150" dirty="0" err="1">
                <a:effectLst/>
                <a:ea typeface="DejaVu Sans"/>
                <a:cs typeface="FreeSans"/>
              </a:rPr>
              <a:t>four</a:t>
            </a:r>
            <a:r>
              <a:rPr lang="pl-PL" sz="2400" kern="150" dirty="0">
                <a:effectLst/>
                <a:ea typeface="DejaVu Sans"/>
                <a:cs typeface="FreeSans"/>
              </a:rPr>
              <a:t> </a:t>
            </a:r>
            <a:r>
              <a:rPr lang="pl-PL" sz="2400" kern="150" dirty="0" err="1">
                <a:effectLst/>
                <a:ea typeface="DejaVu Sans"/>
                <a:cs typeface="FreeSans"/>
              </a:rPr>
              <a:t>points</a:t>
            </a:r>
            <a:r>
              <a:rPr lang="pl-PL" sz="2400" kern="150" dirty="0">
                <a:effectLst/>
                <a:ea typeface="DejaVu Sans"/>
                <a:cs typeface="FreeSans"/>
              </a:rPr>
              <a:t> </a:t>
            </a:r>
            <a:r>
              <a:rPr lang="pl-PL" sz="2400" kern="150" dirty="0" err="1">
                <a:effectLst/>
                <a:ea typeface="DejaVu Sans"/>
                <a:cs typeface="FreeSans"/>
              </a:rPr>
              <a:t>that</a:t>
            </a:r>
            <a:r>
              <a:rPr lang="pl-PL" sz="2400" kern="150" dirty="0">
                <a:effectLst/>
                <a:ea typeface="DejaVu Sans"/>
                <a:cs typeface="FreeSans"/>
              </a:rPr>
              <a:t> </a:t>
            </a:r>
            <a:r>
              <a:rPr lang="pl-PL" sz="2400" kern="150" dirty="0" err="1">
                <a:effectLst/>
                <a:ea typeface="DejaVu Sans"/>
                <a:cs typeface="FreeSans"/>
              </a:rPr>
              <a:t>are</a:t>
            </a:r>
            <a:r>
              <a:rPr lang="pl-PL" sz="2400" kern="150" dirty="0">
                <a:effectLst/>
                <a:ea typeface="DejaVu Sans"/>
                <a:cs typeface="FreeSans"/>
              </a:rPr>
              <a:t> on the </a:t>
            </a:r>
            <a:r>
              <a:rPr lang="pl-PL" sz="2400" kern="150" dirty="0" err="1">
                <a:effectLst/>
                <a:ea typeface="DejaVu Sans"/>
                <a:cs typeface="FreeSans"/>
              </a:rPr>
              <a:t>outermost</a:t>
            </a:r>
            <a:r>
              <a:rPr lang="pl-PL" sz="2400" kern="150" dirty="0">
                <a:effectLst/>
                <a:ea typeface="DejaVu Sans"/>
                <a:cs typeface="FreeSans"/>
              </a:rPr>
              <a:t> of </a:t>
            </a:r>
            <a:r>
              <a:rPr lang="pl-PL" sz="2400" kern="150" dirty="0" err="1">
                <a:effectLst/>
                <a:ea typeface="DejaVu Sans"/>
                <a:cs typeface="FreeSans"/>
              </a:rPr>
              <a:t>all</a:t>
            </a:r>
            <a:r>
              <a:rPr lang="pl-PL" sz="2400" kern="150" dirty="0">
                <a:effectLst/>
                <a:ea typeface="DejaVu Sans"/>
                <a:cs typeface="FreeSans"/>
              </a:rPr>
              <a:t> </a:t>
            </a:r>
            <a:r>
              <a:rPr lang="pl-PL" sz="2400" kern="150" dirty="0" err="1">
                <a:effectLst/>
                <a:ea typeface="DejaVu Sans"/>
                <a:cs typeface="FreeSans"/>
              </a:rPr>
              <a:t>points</a:t>
            </a:r>
            <a:r>
              <a:rPr lang="pl-PL" sz="2400" kern="150" dirty="0">
                <a:effectLst/>
                <a:ea typeface="DejaVu Sans"/>
                <a:cs typeface="FreeSans"/>
              </a:rPr>
              <a:t> </a:t>
            </a:r>
            <a:r>
              <a:rPr lang="pl-PL" sz="2400" kern="150" dirty="0" err="1">
                <a:effectLst/>
                <a:ea typeface="DejaVu Sans"/>
                <a:cs typeface="FreeSans"/>
              </a:rPr>
              <a:t>coordinates</a:t>
            </a:r>
            <a:r>
              <a:rPr lang="pl-PL" sz="2400" kern="150" dirty="0">
                <a:effectLst/>
                <a:ea typeface="DejaVu Sans"/>
                <a:cs typeface="FreeSans"/>
              </a:rPr>
              <a:t> of </a:t>
            </a:r>
            <a:r>
              <a:rPr lang="pl-PL" sz="2400" kern="150" dirty="0" err="1">
                <a:effectLst/>
                <a:ea typeface="DejaVu Sans"/>
                <a:cs typeface="FreeSans"/>
              </a:rPr>
              <a:t>polygon</a:t>
            </a:r>
            <a:r>
              <a:rPr lang="pl-PL" sz="2400" kern="150" dirty="0">
                <a:ea typeface="DejaVu Sans"/>
                <a:cs typeface="FreeSans"/>
              </a:rPr>
              <a:t> + 10% of </a:t>
            </a:r>
            <a:r>
              <a:rPr lang="pl-PL" sz="2400" kern="150" dirty="0" err="1">
                <a:ea typeface="DejaVu Sans"/>
                <a:cs typeface="FreeSans"/>
              </a:rPr>
              <a:t>difference</a:t>
            </a:r>
            <a:r>
              <a:rPr lang="pl-PL" sz="2400" kern="150" dirty="0">
                <a:ea typeface="DejaVu Sans"/>
                <a:cs typeface="FreeSans"/>
              </a:rPr>
              <a:t> </a:t>
            </a:r>
            <a:r>
              <a:rPr lang="pl-PL" sz="2400" kern="150" dirty="0" err="1">
                <a:ea typeface="DejaVu Sans"/>
                <a:cs typeface="FreeSans"/>
              </a:rPr>
              <a:t>between</a:t>
            </a:r>
            <a:r>
              <a:rPr lang="pl-PL" sz="2400" kern="150" dirty="0">
                <a:ea typeface="DejaVu Sans"/>
                <a:cs typeface="FreeSans"/>
              </a:rPr>
              <a:t> max and min in order to </a:t>
            </a:r>
            <a:r>
              <a:rPr lang="pl-PL" sz="2400" kern="150" dirty="0" err="1">
                <a:ea typeface="DejaVu Sans"/>
                <a:cs typeface="FreeSans"/>
              </a:rPr>
              <a:t>don’t</a:t>
            </a:r>
            <a:r>
              <a:rPr lang="pl-PL" sz="2400" kern="150" dirty="0">
                <a:ea typeface="DejaVu Sans"/>
                <a:cs typeface="FreeSans"/>
              </a:rPr>
              <a:t> </a:t>
            </a:r>
            <a:r>
              <a:rPr lang="pl-PL" sz="2400" kern="150" dirty="0" err="1">
                <a:ea typeface="DejaVu Sans"/>
                <a:cs typeface="FreeSans"/>
              </a:rPr>
              <a:t>let</a:t>
            </a:r>
            <a:r>
              <a:rPr lang="pl-PL" sz="2400" kern="150" dirty="0">
                <a:ea typeface="DejaVu Sans"/>
                <a:cs typeface="FreeSans"/>
              </a:rPr>
              <a:t> the point be on </a:t>
            </a:r>
            <a:r>
              <a:rPr lang="pl-PL" sz="2400" kern="150" dirty="0" err="1">
                <a:ea typeface="DejaVu Sans"/>
                <a:cs typeface="FreeSans"/>
              </a:rPr>
              <a:t>edges</a:t>
            </a:r>
            <a:r>
              <a:rPr lang="pl-PL" sz="2400" kern="150" dirty="0">
                <a:ea typeface="DejaVu Sans"/>
                <a:cs typeface="FreeSans"/>
              </a:rPr>
              <a:t> with end of </a:t>
            </a:r>
            <a:r>
              <a:rPr lang="pl-PL" sz="2400" kern="150" dirty="0" err="1">
                <a:ea typeface="DejaVu Sans"/>
                <a:cs typeface="FreeSans"/>
              </a:rPr>
              <a:t>working</a:t>
            </a:r>
            <a:r>
              <a:rPr lang="pl-PL" sz="2400" kern="150" dirty="0">
                <a:ea typeface="DejaVu Sans"/>
                <a:cs typeface="FreeSans"/>
              </a:rPr>
              <a:t> </a:t>
            </a:r>
            <a:r>
              <a:rPr lang="pl-PL" sz="2400" kern="150" dirty="0" err="1">
                <a:ea typeface="DejaVu Sans"/>
                <a:cs typeface="FreeSans"/>
              </a:rPr>
              <a:t>space</a:t>
            </a:r>
            <a:r>
              <a:rPr lang="pl-PL" sz="2400" kern="150" dirty="0">
                <a:ea typeface="DejaVu Sans"/>
                <a:cs typeface="FreeSans"/>
              </a:rPr>
              <a:t>.</a:t>
            </a:r>
            <a:endParaRPr lang="pl-PL" sz="2400" kern="150" dirty="0">
              <a:effectLst/>
              <a:ea typeface="DejaVu Sans"/>
              <a:cs typeface="FreeSans"/>
            </a:endParaRPr>
          </a:p>
          <a:p>
            <a:endParaRPr lang="pl-PL" dirty="0"/>
          </a:p>
        </p:txBody>
      </p:sp>
      <p:pic>
        <p:nvPicPr>
          <p:cNvPr id="1028" name="Picture 4">
            <a:extLst>
              <a:ext uri="{FF2B5EF4-FFF2-40B4-BE49-F238E27FC236}">
                <a16:creationId xmlns:a16="http://schemas.microsoft.com/office/drawing/2014/main" id="{AED0274D-9274-6056-697D-0536C43F80B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249" t="4972" r="2986" b="6166"/>
          <a:stretch/>
        </p:blipFill>
        <p:spPr bwMode="auto">
          <a:xfrm>
            <a:off x="6483632" y="1660487"/>
            <a:ext cx="4928439" cy="3616132"/>
          </a:xfrm>
          <a:prstGeom prst="rect">
            <a:avLst/>
          </a:prstGeom>
          <a:noFill/>
          <a:extLst>
            <a:ext uri="{909E8E84-426E-40DD-AFC4-6F175D3DCCD1}">
              <a14:hiddenFill xmlns:a14="http://schemas.microsoft.com/office/drawing/2010/main">
                <a:solidFill>
                  <a:srgbClr val="FFFFFF"/>
                </a:solidFill>
              </a14:hiddenFill>
            </a:ext>
          </a:extLst>
        </p:spPr>
      </p:pic>
      <p:sp>
        <p:nvSpPr>
          <p:cNvPr id="4" name="pole tekstowe 3">
            <a:extLst>
              <a:ext uri="{FF2B5EF4-FFF2-40B4-BE49-F238E27FC236}">
                <a16:creationId xmlns:a16="http://schemas.microsoft.com/office/drawing/2014/main" id="{B4C1A456-208B-E8D9-6D37-CB458C7EDBED}"/>
              </a:ext>
            </a:extLst>
          </p:cNvPr>
          <p:cNvSpPr txBox="1"/>
          <p:nvPr/>
        </p:nvSpPr>
        <p:spPr>
          <a:xfrm>
            <a:off x="6454588" y="5091953"/>
            <a:ext cx="4957483" cy="369332"/>
          </a:xfrm>
          <a:prstGeom prst="rect">
            <a:avLst/>
          </a:prstGeom>
          <a:noFill/>
        </p:spPr>
        <p:txBody>
          <a:bodyPr wrap="square" rtlCol="0">
            <a:spAutoFit/>
          </a:bodyPr>
          <a:lstStyle/>
          <a:p>
            <a:pPr algn="ctr"/>
            <a:r>
              <a:rPr lang="pl-PL" dirty="0" err="1"/>
              <a:t>Starting</a:t>
            </a:r>
            <a:r>
              <a:rPr lang="pl-PL" dirty="0"/>
              <a:t> </a:t>
            </a:r>
            <a:r>
              <a:rPr lang="pl-PL" dirty="0" err="1"/>
              <a:t>points</a:t>
            </a:r>
            <a:endParaRPr lang="pl-PL" dirty="0"/>
          </a:p>
        </p:txBody>
      </p:sp>
    </p:spTree>
    <p:extLst>
      <p:ext uri="{BB962C8B-B14F-4D97-AF65-F5344CB8AC3E}">
        <p14:creationId xmlns:p14="http://schemas.microsoft.com/office/powerpoint/2010/main" val="224907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ytuł 2">
            <a:extLst>
              <a:ext uri="{FF2B5EF4-FFF2-40B4-BE49-F238E27FC236}">
                <a16:creationId xmlns:a16="http://schemas.microsoft.com/office/drawing/2014/main" id="{1511DA47-1886-F3BD-C6D1-A5799663816B}"/>
              </a:ext>
            </a:extLst>
          </p:cNvPr>
          <p:cNvSpPr>
            <a:spLocks noGrp="1"/>
          </p:cNvSpPr>
          <p:nvPr>
            <p:ph type="title"/>
          </p:nvPr>
        </p:nvSpPr>
        <p:spPr/>
        <p:txBody>
          <a:bodyPr/>
          <a:lstStyle/>
          <a:p>
            <a:r>
              <a:rPr lang="pl-PL" dirty="0" err="1"/>
              <a:t>Adding</a:t>
            </a:r>
            <a:r>
              <a:rPr lang="pl-PL" dirty="0"/>
              <a:t> </a:t>
            </a:r>
            <a:r>
              <a:rPr lang="pl-PL" dirty="0" err="1"/>
              <a:t>new</a:t>
            </a:r>
            <a:r>
              <a:rPr lang="pl-PL" dirty="0"/>
              <a:t> Point</a:t>
            </a:r>
          </a:p>
        </p:txBody>
      </p:sp>
      <p:sp>
        <p:nvSpPr>
          <p:cNvPr id="4" name="Symbol zastępczy tekstu 3">
            <a:extLst>
              <a:ext uri="{FF2B5EF4-FFF2-40B4-BE49-F238E27FC236}">
                <a16:creationId xmlns:a16="http://schemas.microsoft.com/office/drawing/2014/main" id="{D59916FF-B054-D0F0-058E-E59AA308BFFA}"/>
              </a:ext>
            </a:extLst>
          </p:cNvPr>
          <p:cNvSpPr>
            <a:spLocks noGrp="1"/>
          </p:cNvSpPr>
          <p:nvPr>
            <p:ph type="body" idx="1"/>
          </p:nvPr>
        </p:nvSpPr>
        <p:spPr>
          <a:xfrm>
            <a:off x="513139" y="2179636"/>
            <a:ext cx="3600000" cy="822960"/>
          </a:xfrm>
        </p:spPr>
        <p:txBody>
          <a:bodyPr>
            <a:normAutofit/>
          </a:bodyPr>
          <a:lstStyle/>
          <a:p>
            <a:r>
              <a:rPr lang="pl-PL" dirty="0"/>
              <a:t>1 </a:t>
            </a:r>
            <a:r>
              <a:rPr lang="pl-PL" dirty="0" err="1"/>
              <a:t>Searching</a:t>
            </a:r>
            <a:r>
              <a:rPr lang="pl-PL" dirty="0"/>
              <a:t> for face </a:t>
            </a:r>
            <a:r>
              <a:rPr lang="pl-PL" dirty="0" err="1"/>
              <a:t>that</a:t>
            </a:r>
            <a:r>
              <a:rPr lang="pl-PL" dirty="0"/>
              <a:t> </a:t>
            </a:r>
            <a:r>
              <a:rPr lang="pl-PL" dirty="0" err="1"/>
              <a:t>covers</a:t>
            </a:r>
            <a:r>
              <a:rPr lang="pl-PL" dirty="0"/>
              <a:t> </a:t>
            </a:r>
            <a:r>
              <a:rPr lang="pl-PL" dirty="0" err="1"/>
              <a:t>searched</a:t>
            </a:r>
            <a:r>
              <a:rPr lang="pl-PL" dirty="0"/>
              <a:t> point</a:t>
            </a:r>
          </a:p>
        </p:txBody>
      </p:sp>
      <p:sp>
        <p:nvSpPr>
          <p:cNvPr id="6" name="Symbol zastępczy tekstu 5">
            <a:extLst>
              <a:ext uri="{FF2B5EF4-FFF2-40B4-BE49-F238E27FC236}">
                <a16:creationId xmlns:a16="http://schemas.microsoft.com/office/drawing/2014/main" id="{C0E20FB0-F9A1-08D0-86A1-0D6584D425A6}"/>
              </a:ext>
            </a:extLst>
          </p:cNvPr>
          <p:cNvSpPr>
            <a:spLocks noGrp="1"/>
          </p:cNvSpPr>
          <p:nvPr>
            <p:ph type="body" sz="quarter" idx="3"/>
          </p:nvPr>
        </p:nvSpPr>
        <p:spPr>
          <a:xfrm>
            <a:off x="7840073" y="2172409"/>
            <a:ext cx="3818965" cy="822960"/>
          </a:xfrm>
        </p:spPr>
        <p:txBody>
          <a:bodyPr>
            <a:normAutofit/>
          </a:bodyPr>
          <a:lstStyle/>
          <a:p>
            <a:r>
              <a:rPr lang="pl-PL" dirty="0"/>
              <a:t>3 </a:t>
            </a:r>
            <a:r>
              <a:rPr lang="pl-PL" dirty="0" err="1"/>
              <a:t>Connecting</a:t>
            </a:r>
            <a:r>
              <a:rPr lang="pl-PL" dirty="0"/>
              <a:t> </a:t>
            </a:r>
            <a:r>
              <a:rPr lang="pl-PL" dirty="0" err="1"/>
              <a:t>all</a:t>
            </a:r>
            <a:r>
              <a:rPr lang="pl-PL" dirty="0"/>
              <a:t> </a:t>
            </a:r>
            <a:r>
              <a:rPr lang="pl-PL" dirty="0" err="1"/>
              <a:t>points</a:t>
            </a:r>
            <a:r>
              <a:rPr lang="pl-PL" dirty="0"/>
              <a:t> of </a:t>
            </a:r>
            <a:r>
              <a:rPr lang="pl-PL" dirty="0" err="1"/>
              <a:t>found</a:t>
            </a:r>
            <a:r>
              <a:rPr lang="pl-PL" dirty="0"/>
              <a:t> </a:t>
            </a:r>
            <a:r>
              <a:rPr lang="pl-PL" dirty="0" err="1"/>
              <a:t>faces</a:t>
            </a:r>
            <a:r>
              <a:rPr lang="pl-PL" dirty="0"/>
              <a:t> to the </a:t>
            </a:r>
            <a:r>
              <a:rPr lang="pl-PL" dirty="0" err="1"/>
              <a:t>new</a:t>
            </a:r>
            <a:r>
              <a:rPr lang="pl-PL" dirty="0"/>
              <a:t> point</a:t>
            </a:r>
          </a:p>
        </p:txBody>
      </p:sp>
      <p:pic>
        <p:nvPicPr>
          <p:cNvPr id="20" name="Symbol zastępczy zawartości 19">
            <a:extLst>
              <a:ext uri="{FF2B5EF4-FFF2-40B4-BE49-F238E27FC236}">
                <a16:creationId xmlns:a16="http://schemas.microsoft.com/office/drawing/2014/main" id="{98076A9B-A569-23AD-E368-9D30E67849F5}"/>
              </a:ext>
            </a:extLst>
          </p:cNvPr>
          <p:cNvPicPr>
            <a:picLocks noGrp="1" noChangeAspect="1"/>
          </p:cNvPicPr>
          <p:nvPr>
            <p:ph sz="quarter" idx="4"/>
          </p:nvPr>
        </p:nvPicPr>
        <p:blipFill rotWithShape="1">
          <a:blip r:embed="rId2"/>
          <a:srcRect l="5181" t="6179" r="3553" b="6366"/>
          <a:stretch/>
        </p:blipFill>
        <p:spPr>
          <a:xfrm>
            <a:off x="7999661" y="2995369"/>
            <a:ext cx="3679200" cy="267131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Symbol zastępczy tekstu 3">
            <a:extLst>
              <a:ext uri="{FF2B5EF4-FFF2-40B4-BE49-F238E27FC236}">
                <a16:creationId xmlns:a16="http://schemas.microsoft.com/office/drawing/2014/main" id="{57C6A39A-7F44-5BA1-BD0F-37B1F2C60285}"/>
              </a:ext>
            </a:extLst>
          </p:cNvPr>
          <p:cNvSpPr txBox="1">
            <a:spLocks/>
          </p:cNvSpPr>
          <p:nvPr/>
        </p:nvSpPr>
        <p:spPr>
          <a:xfrm>
            <a:off x="3889910" y="2179636"/>
            <a:ext cx="3882489" cy="978343"/>
          </a:xfrm>
          <a:prstGeom prst="rect">
            <a:avLst/>
          </a:prstGeom>
        </p:spPr>
        <p:txBody>
          <a:bodyPr vert="horz" lIns="137160" tIns="45720" rIns="137160" bIns="45720" rtlCol="0" anchor="ctr">
            <a:normAutofit fontScale="32500" lnSpcReduction="20000"/>
          </a:bodyPr>
          <a:lstStyle>
            <a:lvl1pPr marL="0" indent="0" algn="l" defTabSz="914400" rtl="0" eaLnBrk="1" latinLnBrk="0" hangingPunct="1">
              <a:lnSpc>
                <a:spcPct val="90000"/>
              </a:lnSpc>
              <a:spcBef>
                <a:spcPts val="0"/>
              </a:spcBef>
              <a:spcAft>
                <a:spcPts val="0"/>
              </a:spcAft>
              <a:buClr>
                <a:schemeClr val="accent1"/>
              </a:buClr>
              <a:buSzPct val="100000"/>
              <a:buFont typeface="Tw Cen MT" panose="020B0602020104020603" pitchFamily="34" charset="0"/>
              <a:buNone/>
              <a:defRPr sz="2300" b="0" kern="1200" cap="none" baseline="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Wingdings 3" pitchFamily="18" charset="2"/>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Wingdings 3" pitchFamily="18" charset="2"/>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Wingdings 3" pitchFamily="18" charset="2"/>
              <a:buNone/>
              <a:defRPr sz="1600" b="1" kern="1200">
                <a:solidFill>
                  <a:schemeClr val="tx1"/>
                </a:solidFill>
                <a:latin typeface="+mn-lt"/>
                <a:ea typeface="+mn-ea"/>
                <a:cs typeface="+mn-cs"/>
              </a:defRPr>
            </a:lvl9pPr>
          </a:lstStyle>
          <a:p>
            <a:r>
              <a:rPr lang="pl-PL" sz="6400" dirty="0"/>
              <a:t>2 </a:t>
            </a:r>
            <a:r>
              <a:rPr lang="pl-PL" sz="6600" dirty="0" err="1"/>
              <a:t>Searching</a:t>
            </a:r>
            <a:r>
              <a:rPr lang="pl-PL" sz="6600" dirty="0"/>
              <a:t> for</a:t>
            </a:r>
            <a:r>
              <a:rPr lang="pl-PL" sz="6400" dirty="0"/>
              <a:t> </a:t>
            </a:r>
            <a:r>
              <a:rPr lang="pl-PL" sz="6400" dirty="0" err="1"/>
              <a:t>all</a:t>
            </a:r>
            <a:r>
              <a:rPr lang="pl-PL" sz="6400" dirty="0"/>
              <a:t> </a:t>
            </a:r>
            <a:r>
              <a:rPr lang="pl-PL" sz="6400" dirty="0" err="1"/>
              <a:t>neigbouring</a:t>
            </a:r>
            <a:r>
              <a:rPr lang="pl-PL" sz="6400" dirty="0"/>
              <a:t> </a:t>
            </a:r>
            <a:r>
              <a:rPr lang="pl-PL" sz="6400" dirty="0" err="1"/>
              <a:t>faces</a:t>
            </a:r>
            <a:r>
              <a:rPr lang="pl-PL" sz="6400" dirty="0"/>
              <a:t> </a:t>
            </a:r>
            <a:r>
              <a:rPr lang="pl-PL" sz="6400" dirty="0" err="1"/>
              <a:t>which</a:t>
            </a:r>
            <a:r>
              <a:rPr lang="pl-PL" sz="6400" dirty="0"/>
              <a:t> point </a:t>
            </a:r>
            <a:r>
              <a:rPr lang="pl-PL" sz="6400" dirty="0" err="1"/>
              <a:t>is</a:t>
            </a:r>
            <a:r>
              <a:rPr lang="pl-PL" sz="6400" dirty="0"/>
              <a:t> in </a:t>
            </a:r>
            <a:r>
              <a:rPr lang="pl-PL" sz="6400" dirty="0" err="1"/>
              <a:t>their</a:t>
            </a:r>
            <a:r>
              <a:rPr lang="pl-PL" sz="6400" dirty="0"/>
              <a:t> </a:t>
            </a:r>
            <a:r>
              <a:rPr lang="pl-PL" sz="6400" dirty="0" err="1"/>
              <a:t>circumscribed</a:t>
            </a:r>
            <a:r>
              <a:rPr lang="pl-PL" sz="6400" dirty="0"/>
              <a:t> </a:t>
            </a:r>
            <a:r>
              <a:rPr lang="pl-PL" sz="6400" dirty="0" err="1"/>
              <a:t>circle</a:t>
            </a:r>
            <a:endParaRPr lang="pl-PL" sz="6400" dirty="0"/>
          </a:p>
          <a:p>
            <a:r>
              <a:rPr lang="pl-PL" dirty="0"/>
              <a:t> </a:t>
            </a:r>
          </a:p>
        </p:txBody>
      </p:sp>
      <p:pic>
        <p:nvPicPr>
          <p:cNvPr id="12" name="Symbol zastępczy zawartości 11">
            <a:extLst>
              <a:ext uri="{FF2B5EF4-FFF2-40B4-BE49-F238E27FC236}">
                <a16:creationId xmlns:a16="http://schemas.microsoft.com/office/drawing/2014/main" id="{A19438A3-8594-CCE7-616E-E84BC73AD18A}"/>
              </a:ext>
            </a:extLst>
          </p:cNvPr>
          <p:cNvPicPr>
            <a:picLocks noGrp="1" noChangeAspect="1"/>
          </p:cNvPicPr>
          <p:nvPr>
            <p:ph sz="half" idx="2"/>
          </p:nvPr>
        </p:nvPicPr>
        <p:blipFill rotWithShape="1">
          <a:blip r:embed="rId3"/>
          <a:srcRect l="4869" t="5088" r="3457" b="6098"/>
          <a:stretch/>
        </p:blipFill>
        <p:spPr>
          <a:xfrm>
            <a:off x="94041" y="3002596"/>
            <a:ext cx="3636281" cy="26692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Obraz 17">
            <a:extLst>
              <a:ext uri="{FF2B5EF4-FFF2-40B4-BE49-F238E27FC236}">
                <a16:creationId xmlns:a16="http://schemas.microsoft.com/office/drawing/2014/main" id="{1CB593C2-32D1-C5A3-DDFD-BBD9409377CE}"/>
              </a:ext>
            </a:extLst>
          </p:cNvPr>
          <p:cNvPicPr>
            <a:picLocks noChangeAspect="1"/>
          </p:cNvPicPr>
          <p:nvPr/>
        </p:nvPicPr>
        <p:blipFill rotWithShape="1">
          <a:blip r:embed="rId4"/>
          <a:srcRect l="4000" t="4255" r="2992" b="6704"/>
          <a:stretch/>
        </p:blipFill>
        <p:spPr>
          <a:xfrm>
            <a:off x="3993334" y="3002596"/>
            <a:ext cx="3679906" cy="266927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122455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B6A24BF-5B53-1A31-A211-EEDA44256DE9}"/>
              </a:ext>
            </a:extLst>
          </p:cNvPr>
          <p:cNvSpPr>
            <a:spLocks noGrp="1"/>
          </p:cNvSpPr>
          <p:nvPr>
            <p:ph type="title"/>
          </p:nvPr>
        </p:nvSpPr>
        <p:spPr/>
        <p:txBody>
          <a:bodyPr/>
          <a:lstStyle/>
          <a:p>
            <a:r>
              <a:rPr lang="pl-PL" dirty="0" err="1"/>
              <a:t>Search</a:t>
            </a:r>
            <a:r>
              <a:rPr lang="pl-PL" dirty="0"/>
              <a:t> for point</a:t>
            </a:r>
          </a:p>
        </p:txBody>
      </p:sp>
      <p:pic>
        <p:nvPicPr>
          <p:cNvPr id="8" name="Symbol zastępczy zawartości 7">
            <a:extLst>
              <a:ext uri="{FF2B5EF4-FFF2-40B4-BE49-F238E27FC236}">
                <a16:creationId xmlns:a16="http://schemas.microsoft.com/office/drawing/2014/main" id="{D5A73BE0-C60F-C303-0CA9-21D240C88F65}"/>
              </a:ext>
            </a:extLst>
          </p:cNvPr>
          <p:cNvPicPr>
            <a:picLocks noGrp="1" noChangeAspect="1"/>
          </p:cNvPicPr>
          <p:nvPr>
            <p:ph sz="half" idx="2"/>
          </p:nvPr>
        </p:nvPicPr>
        <p:blipFill>
          <a:blip r:embed="rId2"/>
          <a:stretch>
            <a:fillRect/>
          </a:stretch>
        </p:blipFill>
        <p:spPr>
          <a:xfrm>
            <a:off x="6266329" y="289254"/>
            <a:ext cx="3906232" cy="2383863"/>
          </a:xfrm>
        </p:spPr>
      </p:pic>
      <p:sp>
        <p:nvSpPr>
          <p:cNvPr id="5" name="Symbol zastępczy tekstu 4">
            <a:extLst>
              <a:ext uri="{FF2B5EF4-FFF2-40B4-BE49-F238E27FC236}">
                <a16:creationId xmlns:a16="http://schemas.microsoft.com/office/drawing/2014/main" id="{599E0A4D-8366-D9BC-EB79-6732B70CF8A7}"/>
              </a:ext>
            </a:extLst>
          </p:cNvPr>
          <p:cNvSpPr>
            <a:spLocks noGrp="1"/>
          </p:cNvSpPr>
          <p:nvPr>
            <p:ph type="body" sz="quarter" idx="3"/>
          </p:nvPr>
        </p:nvSpPr>
        <p:spPr>
          <a:xfrm>
            <a:off x="9708777" y="1481185"/>
            <a:ext cx="2301547" cy="658648"/>
          </a:xfrm>
        </p:spPr>
        <p:txBody>
          <a:bodyPr/>
          <a:lstStyle/>
          <a:p>
            <a:pPr algn="ctr"/>
            <a:r>
              <a:rPr lang="pl-PL" dirty="0" err="1"/>
              <a:t>Starting</a:t>
            </a:r>
            <a:r>
              <a:rPr lang="pl-PL" dirty="0"/>
              <a:t> Face</a:t>
            </a:r>
          </a:p>
        </p:txBody>
      </p:sp>
      <p:sp>
        <p:nvSpPr>
          <p:cNvPr id="6" name="Symbol zastępczy zawartości 5">
            <a:extLst>
              <a:ext uri="{FF2B5EF4-FFF2-40B4-BE49-F238E27FC236}">
                <a16:creationId xmlns:a16="http://schemas.microsoft.com/office/drawing/2014/main" id="{74937E77-3133-1357-752C-BADE1C38BE71}"/>
              </a:ext>
            </a:extLst>
          </p:cNvPr>
          <p:cNvSpPr>
            <a:spLocks noGrp="1"/>
          </p:cNvSpPr>
          <p:nvPr>
            <p:ph sz="quarter" idx="4"/>
          </p:nvPr>
        </p:nvSpPr>
        <p:spPr>
          <a:xfrm>
            <a:off x="253293" y="2025585"/>
            <a:ext cx="4271082" cy="4497763"/>
          </a:xfrm>
        </p:spPr>
        <p:txBody>
          <a:bodyPr>
            <a:normAutofit fontScale="92500" lnSpcReduction="20000"/>
          </a:bodyPr>
          <a:lstStyle/>
          <a:p>
            <a:r>
              <a:rPr lang="en-US" sz="2400" dirty="0"/>
              <a:t>The </a:t>
            </a:r>
            <a:r>
              <a:rPr lang="en-US" sz="2400" i="1" dirty="0"/>
              <a:t>orient</a:t>
            </a:r>
            <a:r>
              <a:rPr lang="en-US" sz="2400" dirty="0"/>
              <a:t> function can give </a:t>
            </a:r>
            <a:r>
              <a:rPr lang="en-US" sz="2400" dirty="0">
                <a:solidFill>
                  <a:srgbClr val="FF0000"/>
                </a:solidFill>
              </a:rPr>
              <a:t>positive</a:t>
            </a:r>
            <a:r>
              <a:rPr lang="en-US" sz="2400" dirty="0"/>
              <a:t>, </a:t>
            </a:r>
            <a:r>
              <a:rPr lang="en-US" sz="2400" dirty="0">
                <a:solidFill>
                  <a:schemeClr val="accent2"/>
                </a:solidFill>
              </a:rPr>
              <a:t>negative</a:t>
            </a:r>
            <a:r>
              <a:rPr lang="en-US" sz="2400" dirty="0"/>
              <a:t> or </a:t>
            </a:r>
            <a:r>
              <a:rPr lang="pl-PL" sz="2400" dirty="0" err="1"/>
              <a:t>value</a:t>
            </a:r>
            <a:r>
              <a:rPr lang="pl-PL" sz="2400" dirty="0"/>
              <a:t> 0</a:t>
            </a:r>
            <a:r>
              <a:rPr lang="en-US" sz="2400" dirty="0"/>
              <a:t>,</a:t>
            </a:r>
            <a:br>
              <a:rPr lang="en-US" sz="2400" dirty="0"/>
            </a:br>
            <a:r>
              <a:rPr lang="en-US" sz="2400" dirty="0"/>
              <a:t>depending on the position of the point relative to the edge.
For a </a:t>
            </a:r>
            <a:r>
              <a:rPr lang="pl-PL" sz="2400" dirty="0"/>
              <a:t>Face</a:t>
            </a:r>
            <a:r>
              <a:rPr lang="en-US" sz="2400" dirty="0"/>
              <a:t> containing the searched point, all </a:t>
            </a:r>
            <a:r>
              <a:rPr lang="pl-PL" sz="2400" dirty="0"/>
              <a:t>of </a:t>
            </a:r>
            <a:r>
              <a:rPr lang="pl-PL" sz="2400" dirty="0" err="1"/>
              <a:t>its</a:t>
            </a:r>
            <a:r>
              <a:rPr lang="pl-PL" sz="2400" dirty="0"/>
              <a:t> </a:t>
            </a:r>
            <a:r>
              <a:rPr lang="en-US" sz="2400" dirty="0"/>
              <a:t>edges will have a non-negative value of the orient function.
In the case of 0 we are dealing with</a:t>
            </a:r>
            <a:r>
              <a:rPr lang="pl-PL" sz="2400" dirty="0"/>
              <a:t> </a:t>
            </a:r>
            <a:r>
              <a:rPr lang="en-US" sz="2400" dirty="0"/>
              <a:t>a point lying on the edge (but this does not change our further conduct)
In the case of a negative value, we go to the adjacent wall, because it is in its direction that the point is located</a:t>
            </a:r>
            <a:endParaRPr lang="pl-PL" sz="2400" dirty="0"/>
          </a:p>
        </p:txBody>
      </p:sp>
      <p:pic>
        <p:nvPicPr>
          <p:cNvPr id="12" name="Obraz 11">
            <a:extLst>
              <a:ext uri="{FF2B5EF4-FFF2-40B4-BE49-F238E27FC236}">
                <a16:creationId xmlns:a16="http://schemas.microsoft.com/office/drawing/2014/main" id="{517E5FFE-BCBF-A2D2-6343-95087B426A08}"/>
              </a:ext>
            </a:extLst>
          </p:cNvPr>
          <p:cNvPicPr>
            <a:picLocks noChangeAspect="1"/>
          </p:cNvPicPr>
          <p:nvPr/>
        </p:nvPicPr>
        <p:blipFill>
          <a:blip r:embed="rId3"/>
          <a:stretch>
            <a:fillRect/>
          </a:stretch>
        </p:blipFill>
        <p:spPr>
          <a:xfrm>
            <a:off x="4428566" y="2025585"/>
            <a:ext cx="3538257" cy="2159299"/>
          </a:xfrm>
          <a:prstGeom prst="rect">
            <a:avLst/>
          </a:prstGeom>
        </p:spPr>
      </p:pic>
      <p:pic>
        <p:nvPicPr>
          <p:cNvPr id="14" name="Obraz 13">
            <a:extLst>
              <a:ext uri="{FF2B5EF4-FFF2-40B4-BE49-F238E27FC236}">
                <a16:creationId xmlns:a16="http://schemas.microsoft.com/office/drawing/2014/main" id="{1991BD77-D61E-15BE-7A31-81E1540373A0}"/>
              </a:ext>
            </a:extLst>
          </p:cNvPr>
          <p:cNvPicPr>
            <a:picLocks noChangeAspect="1"/>
          </p:cNvPicPr>
          <p:nvPr/>
        </p:nvPicPr>
        <p:blipFill>
          <a:blip r:embed="rId4"/>
          <a:stretch>
            <a:fillRect/>
          </a:stretch>
        </p:blipFill>
        <p:spPr>
          <a:xfrm>
            <a:off x="7879976" y="3138318"/>
            <a:ext cx="3624000" cy="2211625"/>
          </a:xfrm>
          <a:prstGeom prst="rect">
            <a:avLst/>
          </a:prstGeom>
        </p:spPr>
      </p:pic>
      <p:pic>
        <p:nvPicPr>
          <p:cNvPr id="16" name="Obraz 15">
            <a:extLst>
              <a:ext uri="{FF2B5EF4-FFF2-40B4-BE49-F238E27FC236}">
                <a16:creationId xmlns:a16="http://schemas.microsoft.com/office/drawing/2014/main" id="{EC67AABB-2D4F-C1C5-E998-326CCC77C807}"/>
              </a:ext>
            </a:extLst>
          </p:cNvPr>
          <p:cNvPicPr>
            <a:picLocks noChangeAspect="1"/>
          </p:cNvPicPr>
          <p:nvPr/>
        </p:nvPicPr>
        <p:blipFill>
          <a:blip r:embed="rId5"/>
          <a:stretch>
            <a:fillRect/>
          </a:stretch>
        </p:blipFill>
        <p:spPr>
          <a:xfrm>
            <a:off x="5202608" y="4270293"/>
            <a:ext cx="3538259" cy="2159300"/>
          </a:xfrm>
          <a:prstGeom prst="rect">
            <a:avLst/>
          </a:prstGeom>
        </p:spPr>
      </p:pic>
    </p:spTree>
    <p:extLst>
      <p:ext uri="{BB962C8B-B14F-4D97-AF65-F5344CB8AC3E}">
        <p14:creationId xmlns:p14="http://schemas.microsoft.com/office/powerpoint/2010/main" val="3090175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EB43F1E-97BE-6758-3365-D7507D5164CA}"/>
              </a:ext>
            </a:extLst>
          </p:cNvPr>
          <p:cNvSpPr>
            <a:spLocks noGrp="1"/>
          </p:cNvSpPr>
          <p:nvPr>
            <p:ph type="title"/>
          </p:nvPr>
        </p:nvSpPr>
        <p:spPr/>
        <p:txBody>
          <a:bodyPr/>
          <a:lstStyle/>
          <a:p>
            <a:r>
              <a:rPr lang="pl-PL" dirty="0" err="1"/>
              <a:t>Starting</a:t>
            </a:r>
            <a:r>
              <a:rPr lang="pl-PL" dirty="0"/>
              <a:t> Face</a:t>
            </a:r>
          </a:p>
        </p:txBody>
      </p:sp>
      <p:sp>
        <p:nvSpPr>
          <p:cNvPr id="3" name="Symbol zastępczy zawartości 2">
            <a:extLst>
              <a:ext uri="{FF2B5EF4-FFF2-40B4-BE49-F238E27FC236}">
                <a16:creationId xmlns:a16="http://schemas.microsoft.com/office/drawing/2014/main" id="{E1DD539F-C59E-931C-FC5A-BB25349E3CB8}"/>
              </a:ext>
            </a:extLst>
          </p:cNvPr>
          <p:cNvSpPr>
            <a:spLocks noGrp="1"/>
          </p:cNvSpPr>
          <p:nvPr>
            <p:ph sz="half" idx="1"/>
          </p:nvPr>
        </p:nvSpPr>
        <p:spPr/>
        <p:txBody>
          <a:bodyPr>
            <a:normAutofit lnSpcReduction="10000"/>
          </a:bodyPr>
          <a:lstStyle/>
          <a:p>
            <a:r>
              <a:rPr lang="en-US" dirty="0"/>
              <a:t>To shorten the number of iterations every time we look for a wall, we can always start from the middle wall.
To achieve this, we store the </a:t>
            </a:r>
            <a:r>
              <a:rPr lang="pl-PL" dirty="0"/>
              <a:t>face</a:t>
            </a:r>
            <a:r>
              <a:rPr lang="en-US" dirty="0"/>
              <a:t> that is in the middle, but if we change it, we select a new middle one among the newly created ones.
For simplicity's sake, I assumed that the middle wall is the one in which the geometric center of the entire triangulation field is contained.
</a:t>
            </a:r>
            <a:endParaRPr lang="pl-PL" dirty="0"/>
          </a:p>
        </p:txBody>
      </p:sp>
      <p:pic>
        <p:nvPicPr>
          <p:cNvPr id="14" name="Symbol zastępczy zawartości 13">
            <a:extLst>
              <a:ext uri="{FF2B5EF4-FFF2-40B4-BE49-F238E27FC236}">
                <a16:creationId xmlns:a16="http://schemas.microsoft.com/office/drawing/2014/main" id="{09740E7D-4C3B-6B95-4E33-E23E2B2CFE3F}"/>
              </a:ext>
            </a:extLst>
          </p:cNvPr>
          <p:cNvPicPr>
            <a:picLocks noGrp="1" noChangeAspect="1"/>
          </p:cNvPicPr>
          <p:nvPr>
            <p:ph sz="half" idx="2"/>
          </p:nvPr>
        </p:nvPicPr>
        <p:blipFill>
          <a:blip r:embed="rId2"/>
          <a:stretch>
            <a:fillRect/>
          </a:stretch>
        </p:blipFill>
        <p:spPr>
          <a:xfrm>
            <a:off x="8988276" y="777444"/>
            <a:ext cx="2522172" cy="1955333"/>
          </a:xfrm>
        </p:spPr>
      </p:pic>
      <p:pic>
        <p:nvPicPr>
          <p:cNvPr id="20" name="Obraz 19">
            <a:extLst>
              <a:ext uri="{FF2B5EF4-FFF2-40B4-BE49-F238E27FC236}">
                <a16:creationId xmlns:a16="http://schemas.microsoft.com/office/drawing/2014/main" id="{2D16831A-BE6B-21D2-08C6-EB1FACC2F4A9}"/>
              </a:ext>
            </a:extLst>
          </p:cNvPr>
          <p:cNvPicPr>
            <a:picLocks noChangeAspect="1"/>
          </p:cNvPicPr>
          <p:nvPr/>
        </p:nvPicPr>
        <p:blipFill>
          <a:blip r:embed="rId3"/>
          <a:stretch>
            <a:fillRect/>
          </a:stretch>
        </p:blipFill>
        <p:spPr>
          <a:xfrm>
            <a:off x="6238346" y="1755110"/>
            <a:ext cx="2812924" cy="2132817"/>
          </a:xfrm>
          <a:prstGeom prst="rect">
            <a:avLst/>
          </a:prstGeom>
        </p:spPr>
      </p:pic>
      <p:pic>
        <p:nvPicPr>
          <p:cNvPr id="22" name="Obraz 21">
            <a:extLst>
              <a:ext uri="{FF2B5EF4-FFF2-40B4-BE49-F238E27FC236}">
                <a16:creationId xmlns:a16="http://schemas.microsoft.com/office/drawing/2014/main" id="{D53DEC94-595E-297C-4D26-5B8A7DF45256}"/>
              </a:ext>
            </a:extLst>
          </p:cNvPr>
          <p:cNvPicPr>
            <a:picLocks noChangeAspect="1"/>
          </p:cNvPicPr>
          <p:nvPr/>
        </p:nvPicPr>
        <p:blipFill>
          <a:blip r:embed="rId4"/>
          <a:stretch>
            <a:fillRect/>
          </a:stretch>
        </p:blipFill>
        <p:spPr>
          <a:xfrm>
            <a:off x="8877257" y="3062498"/>
            <a:ext cx="2633191" cy="2000608"/>
          </a:xfrm>
          <a:prstGeom prst="rect">
            <a:avLst/>
          </a:prstGeom>
        </p:spPr>
      </p:pic>
      <p:pic>
        <p:nvPicPr>
          <p:cNvPr id="24" name="Obraz 23">
            <a:extLst>
              <a:ext uri="{FF2B5EF4-FFF2-40B4-BE49-F238E27FC236}">
                <a16:creationId xmlns:a16="http://schemas.microsoft.com/office/drawing/2014/main" id="{DE80B215-9795-9980-DEEF-EBEEA79587B5}"/>
              </a:ext>
            </a:extLst>
          </p:cNvPr>
          <p:cNvPicPr>
            <a:picLocks noChangeAspect="1"/>
          </p:cNvPicPr>
          <p:nvPr/>
        </p:nvPicPr>
        <p:blipFill>
          <a:blip r:embed="rId5"/>
          <a:stretch>
            <a:fillRect/>
          </a:stretch>
        </p:blipFill>
        <p:spPr>
          <a:xfrm>
            <a:off x="6355085" y="4390602"/>
            <a:ext cx="2633191" cy="2004449"/>
          </a:xfrm>
          <a:prstGeom prst="rect">
            <a:avLst/>
          </a:prstGeom>
        </p:spPr>
      </p:pic>
    </p:spTree>
    <p:extLst>
      <p:ext uri="{BB962C8B-B14F-4D97-AF65-F5344CB8AC3E}">
        <p14:creationId xmlns:p14="http://schemas.microsoft.com/office/powerpoint/2010/main" val="3570081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0D92A5-40BE-4C14-C8E3-2CCDDD1AF1CE}"/>
              </a:ext>
            </a:extLst>
          </p:cNvPr>
          <p:cNvSpPr>
            <a:spLocks noGrp="1"/>
          </p:cNvSpPr>
          <p:nvPr>
            <p:ph type="title"/>
          </p:nvPr>
        </p:nvSpPr>
        <p:spPr>
          <a:xfrm>
            <a:off x="1024128" y="585216"/>
            <a:ext cx="10070592" cy="1499616"/>
          </a:xfrm>
        </p:spPr>
        <p:txBody>
          <a:bodyPr>
            <a:normAutofit/>
          </a:bodyPr>
          <a:lstStyle/>
          <a:p>
            <a:r>
              <a:rPr lang="en-US" dirty="0"/>
              <a:t>Search for all faces </a:t>
            </a:r>
            <a:r>
              <a:rPr lang="pl-PL" dirty="0"/>
              <a:t>With</a:t>
            </a:r>
            <a:r>
              <a:rPr lang="en-US" dirty="0"/>
              <a:t> circle</a:t>
            </a:r>
            <a:br>
              <a:rPr lang="pl-PL" dirty="0"/>
            </a:br>
            <a:r>
              <a:rPr lang="en-US" dirty="0"/>
              <a:t>Containing a point</a:t>
            </a:r>
            <a:endParaRPr lang="pl-PL" dirty="0"/>
          </a:p>
        </p:txBody>
      </p:sp>
      <p:sp>
        <p:nvSpPr>
          <p:cNvPr id="4" name="Symbol zastępczy zawartości 3">
            <a:extLst>
              <a:ext uri="{FF2B5EF4-FFF2-40B4-BE49-F238E27FC236}">
                <a16:creationId xmlns:a16="http://schemas.microsoft.com/office/drawing/2014/main" id="{08769FAB-8296-C1B6-94E9-94A652B5803F}"/>
              </a:ext>
            </a:extLst>
          </p:cNvPr>
          <p:cNvSpPr>
            <a:spLocks noGrp="1"/>
          </p:cNvSpPr>
          <p:nvPr>
            <p:ph sz="half" idx="2"/>
          </p:nvPr>
        </p:nvSpPr>
        <p:spPr>
          <a:xfrm>
            <a:off x="5989319" y="2286000"/>
            <a:ext cx="5261207" cy="4023360"/>
          </a:xfrm>
        </p:spPr>
        <p:txBody>
          <a:bodyPr>
            <a:normAutofit/>
          </a:bodyPr>
          <a:lstStyle/>
          <a:p>
            <a:r>
              <a:rPr lang="en-US" sz="2400" dirty="0"/>
              <a:t>After finding the </a:t>
            </a:r>
            <a:r>
              <a:rPr lang="pl-PL" sz="2400" dirty="0"/>
              <a:t>Face</a:t>
            </a:r>
            <a:r>
              <a:rPr lang="en-US" sz="2400" dirty="0"/>
              <a:t> in which the point is located, we start finding all the </a:t>
            </a:r>
            <a:r>
              <a:rPr lang="pl-PL" sz="2400" dirty="0" err="1"/>
              <a:t>Faces</a:t>
            </a:r>
            <a:r>
              <a:rPr lang="en-US" sz="2400" dirty="0"/>
              <a:t> that will need to be changed. 
The system is based on BFS on the </a:t>
            </a:r>
            <a:r>
              <a:rPr lang="pl-PL" sz="2400" dirty="0"/>
              <a:t>face</a:t>
            </a:r>
            <a:r>
              <a:rPr lang="en-US" sz="2400" dirty="0"/>
              <a:t> graph – we take the first </a:t>
            </a:r>
            <a:r>
              <a:rPr lang="pl-PL" sz="2400" dirty="0"/>
              <a:t>face</a:t>
            </a:r>
            <a:r>
              <a:rPr lang="en-US" sz="2400" dirty="0"/>
              <a:t> from the queue, check it for the circle condition, and if there is a point in it, then all the </a:t>
            </a:r>
            <a:r>
              <a:rPr lang="pl-PL" sz="2400" dirty="0" err="1"/>
              <a:t>neigbouring</a:t>
            </a:r>
            <a:r>
              <a:rPr lang="pl-PL" sz="2400" dirty="0"/>
              <a:t> </a:t>
            </a:r>
            <a:r>
              <a:rPr lang="pl-PL" sz="2400" dirty="0" err="1"/>
              <a:t>faces</a:t>
            </a:r>
            <a:r>
              <a:rPr lang="en-US" sz="2400" dirty="0"/>
              <a:t> not yet visited are added to the queue.</a:t>
            </a:r>
            <a:endParaRPr lang="pl-PL" sz="2400" dirty="0"/>
          </a:p>
        </p:txBody>
      </p:sp>
      <p:pic>
        <p:nvPicPr>
          <p:cNvPr id="6" name="Symbol zastępczy zawartości 5">
            <a:extLst>
              <a:ext uri="{FF2B5EF4-FFF2-40B4-BE49-F238E27FC236}">
                <a16:creationId xmlns:a16="http://schemas.microsoft.com/office/drawing/2014/main" id="{84FD5A0E-668E-E4AE-A5E3-154EF9D69A8C}"/>
              </a:ext>
            </a:extLst>
          </p:cNvPr>
          <p:cNvPicPr>
            <a:picLocks noGrp="1" noChangeAspect="1"/>
          </p:cNvPicPr>
          <p:nvPr>
            <p:ph sz="half" idx="1"/>
          </p:nvPr>
        </p:nvPicPr>
        <p:blipFill>
          <a:blip r:embed="rId2"/>
          <a:stretch>
            <a:fillRect/>
          </a:stretch>
        </p:blipFill>
        <p:spPr>
          <a:xfrm>
            <a:off x="189070" y="1819295"/>
            <a:ext cx="2885824" cy="2607527"/>
          </a:xfrm>
        </p:spPr>
      </p:pic>
      <p:pic>
        <p:nvPicPr>
          <p:cNvPr id="8" name="Obraz 7">
            <a:extLst>
              <a:ext uri="{FF2B5EF4-FFF2-40B4-BE49-F238E27FC236}">
                <a16:creationId xmlns:a16="http://schemas.microsoft.com/office/drawing/2014/main" id="{BAD606F7-7204-EEED-2263-D6F91D0050B7}"/>
              </a:ext>
            </a:extLst>
          </p:cNvPr>
          <p:cNvPicPr>
            <a:picLocks noChangeAspect="1"/>
          </p:cNvPicPr>
          <p:nvPr/>
        </p:nvPicPr>
        <p:blipFill>
          <a:blip r:embed="rId3"/>
          <a:stretch>
            <a:fillRect/>
          </a:stretch>
        </p:blipFill>
        <p:spPr>
          <a:xfrm>
            <a:off x="3137648" y="1990595"/>
            <a:ext cx="2617694" cy="1926913"/>
          </a:xfrm>
          <a:prstGeom prst="rect">
            <a:avLst/>
          </a:prstGeom>
        </p:spPr>
      </p:pic>
      <p:pic>
        <p:nvPicPr>
          <p:cNvPr id="10" name="Obraz 9">
            <a:extLst>
              <a:ext uri="{FF2B5EF4-FFF2-40B4-BE49-F238E27FC236}">
                <a16:creationId xmlns:a16="http://schemas.microsoft.com/office/drawing/2014/main" id="{A6BD768C-FFA3-33E7-4CD5-47BCBDEB33DA}"/>
              </a:ext>
            </a:extLst>
          </p:cNvPr>
          <p:cNvPicPr>
            <a:picLocks noChangeAspect="1"/>
          </p:cNvPicPr>
          <p:nvPr/>
        </p:nvPicPr>
        <p:blipFill>
          <a:blip r:embed="rId4"/>
          <a:stretch>
            <a:fillRect/>
          </a:stretch>
        </p:blipFill>
        <p:spPr>
          <a:xfrm>
            <a:off x="941473" y="4015287"/>
            <a:ext cx="3978716" cy="2899522"/>
          </a:xfrm>
          <a:prstGeom prst="rect">
            <a:avLst/>
          </a:prstGeom>
        </p:spPr>
      </p:pic>
    </p:spTree>
    <p:extLst>
      <p:ext uri="{BB962C8B-B14F-4D97-AF65-F5344CB8AC3E}">
        <p14:creationId xmlns:p14="http://schemas.microsoft.com/office/powerpoint/2010/main" val="2188004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2973CCE-2ABF-AA9C-F8D7-17FD55367ACC}"/>
              </a:ext>
            </a:extLst>
          </p:cNvPr>
          <p:cNvSpPr>
            <a:spLocks noGrp="1"/>
          </p:cNvSpPr>
          <p:nvPr>
            <p:ph type="title"/>
          </p:nvPr>
        </p:nvSpPr>
        <p:spPr/>
        <p:txBody>
          <a:bodyPr/>
          <a:lstStyle/>
          <a:p>
            <a:r>
              <a:rPr lang="pl-PL" dirty="0"/>
              <a:t>Face </a:t>
            </a:r>
            <a:r>
              <a:rPr lang="pl-PL" dirty="0" err="1"/>
              <a:t>MERging</a:t>
            </a:r>
            <a:endParaRPr lang="pl-PL" dirty="0"/>
          </a:p>
        </p:txBody>
      </p:sp>
      <p:pic>
        <p:nvPicPr>
          <p:cNvPr id="6" name="Symbol zastępczy zawartości 5">
            <a:extLst>
              <a:ext uri="{FF2B5EF4-FFF2-40B4-BE49-F238E27FC236}">
                <a16:creationId xmlns:a16="http://schemas.microsoft.com/office/drawing/2014/main" id="{AAE5EE6B-0B65-7DFC-D009-B8B0EE8AE099}"/>
              </a:ext>
            </a:extLst>
          </p:cNvPr>
          <p:cNvPicPr>
            <a:picLocks noGrp="1" noChangeAspect="1"/>
          </p:cNvPicPr>
          <p:nvPr>
            <p:ph sz="half" idx="1"/>
          </p:nvPr>
        </p:nvPicPr>
        <p:blipFill>
          <a:blip r:embed="rId2"/>
          <a:stretch>
            <a:fillRect/>
          </a:stretch>
        </p:blipFill>
        <p:spPr>
          <a:xfrm>
            <a:off x="896471" y="2968220"/>
            <a:ext cx="4481186" cy="3037583"/>
          </a:xfrm>
        </p:spPr>
      </p:pic>
      <p:sp>
        <p:nvSpPr>
          <p:cNvPr id="4" name="Symbol zastępczy zawartości 3">
            <a:extLst>
              <a:ext uri="{FF2B5EF4-FFF2-40B4-BE49-F238E27FC236}">
                <a16:creationId xmlns:a16="http://schemas.microsoft.com/office/drawing/2014/main" id="{DFB2A358-E165-202C-AC2C-4444DEFB1DAC}"/>
              </a:ext>
            </a:extLst>
          </p:cNvPr>
          <p:cNvSpPr>
            <a:spLocks noGrp="1"/>
          </p:cNvSpPr>
          <p:nvPr>
            <p:ph sz="half" idx="2"/>
          </p:nvPr>
        </p:nvSpPr>
        <p:spPr>
          <a:xfrm>
            <a:off x="896471" y="1789900"/>
            <a:ext cx="10139082" cy="1380565"/>
          </a:xfrm>
        </p:spPr>
        <p:txBody>
          <a:bodyPr/>
          <a:lstStyle/>
          <a:p>
            <a:r>
              <a:rPr lang="en-US" dirty="0"/>
              <a:t>It consists in removing the inner edges in the resulting polygon from the adjacent </a:t>
            </a:r>
            <a:r>
              <a:rPr lang="pl-PL" dirty="0" err="1"/>
              <a:t>Faces</a:t>
            </a:r>
            <a:r>
              <a:rPr lang="en-US" dirty="0"/>
              <a:t>. The correct result is a closed cycle of </a:t>
            </a:r>
            <a:r>
              <a:rPr lang="pl-PL" dirty="0"/>
              <a:t>E</a:t>
            </a:r>
            <a:r>
              <a:rPr lang="en-US" dirty="0" err="1"/>
              <a:t>dges</a:t>
            </a:r>
            <a:r>
              <a:rPr lang="en-US" dirty="0"/>
              <a:t> of the outer </a:t>
            </a:r>
            <a:r>
              <a:rPr lang="pl-PL" dirty="0"/>
              <a:t>E</a:t>
            </a:r>
            <a:r>
              <a:rPr lang="en-US" dirty="0" err="1"/>
              <a:t>dges</a:t>
            </a:r>
            <a:r>
              <a:rPr lang="en-US" dirty="0"/>
              <a:t> of triangles.
</a:t>
            </a:r>
            <a:endParaRPr lang="pl-PL" dirty="0"/>
          </a:p>
        </p:txBody>
      </p:sp>
      <p:pic>
        <p:nvPicPr>
          <p:cNvPr id="8" name="Obraz 7">
            <a:extLst>
              <a:ext uri="{FF2B5EF4-FFF2-40B4-BE49-F238E27FC236}">
                <a16:creationId xmlns:a16="http://schemas.microsoft.com/office/drawing/2014/main" id="{0AB31C80-FA82-33E2-0A33-A548F925E5BC}"/>
              </a:ext>
            </a:extLst>
          </p:cNvPr>
          <p:cNvPicPr>
            <a:picLocks noChangeAspect="1"/>
          </p:cNvPicPr>
          <p:nvPr/>
        </p:nvPicPr>
        <p:blipFill>
          <a:blip r:embed="rId3"/>
          <a:stretch>
            <a:fillRect/>
          </a:stretch>
        </p:blipFill>
        <p:spPr>
          <a:xfrm>
            <a:off x="6096000" y="2968220"/>
            <a:ext cx="4673292" cy="3167802"/>
          </a:xfrm>
          <a:prstGeom prst="rect">
            <a:avLst/>
          </a:prstGeom>
        </p:spPr>
      </p:pic>
    </p:spTree>
    <p:extLst>
      <p:ext uri="{BB962C8B-B14F-4D97-AF65-F5344CB8AC3E}">
        <p14:creationId xmlns:p14="http://schemas.microsoft.com/office/powerpoint/2010/main" val="246607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CC2B393-89A8-4FC7-EB32-7F5176B509B9}"/>
              </a:ext>
            </a:extLst>
          </p:cNvPr>
          <p:cNvSpPr>
            <a:spLocks noGrp="1"/>
          </p:cNvSpPr>
          <p:nvPr>
            <p:ph type="title"/>
          </p:nvPr>
        </p:nvSpPr>
        <p:spPr/>
        <p:txBody>
          <a:bodyPr/>
          <a:lstStyle/>
          <a:p>
            <a:r>
              <a:rPr lang="pl-PL" dirty="0"/>
              <a:t>Connection of </a:t>
            </a:r>
            <a:r>
              <a:rPr lang="pl-PL" dirty="0" err="1"/>
              <a:t>vertices</a:t>
            </a:r>
            <a:endParaRPr lang="pl-PL" dirty="0"/>
          </a:p>
        </p:txBody>
      </p:sp>
      <p:pic>
        <p:nvPicPr>
          <p:cNvPr id="6" name="Symbol zastępczy zawartości 5">
            <a:extLst>
              <a:ext uri="{FF2B5EF4-FFF2-40B4-BE49-F238E27FC236}">
                <a16:creationId xmlns:a16="http://schemas.microsoft.com/office/drawing/2014/main" id="{1A47DBF6-E6C6-E782-FC1E-C76D1A9CE81D}"/>
              </a:ext>
            </a:extLst>
          </p:cNvPr>
          <p:cNvPicPr>
            <a:picLocks noGrp="1" noChangeAspect="1"/>
          </p:cNvPicPr>
          <p:nvPr>
            <p:ph sz="half" idx="1"/>
          </p:nvPr>
        </p:nvPicPr>
        <p:blipFill>
          <a:blip r:embed="rId2"/>
          <a:stretch>
            <a:fillRect/>
          </a:stretch>
        </p:blipFill>
        <p:spPr>
          <a:xfrm>
            <a:off x="1447800" y="3121470"/>
            <a:ext cx="5488028" cy="3736530"/>
          </a:xfrm>
        </p:spPr>
      </p:pic>
      <p:sp>
        <p:nvSpPr>
          <p:cNvPr id="4" name="Symbol zastępczy zawartości 3">
            <a:extLst>
              <a:ext uri="{FF2B5EF4-FFF2-40B4-BE49-F238E27FC236}">
                <a16:creationId xmlns:a16="http://schemas.microsoft.com/office/drawing/2014/main" id="{7FA6CB28-A785-058B-6538-DFC32A25DB26}"/>
              </a:ext>
            </a:extLst>
          </p:cNvPr>
          <p:cNvSpPr>
            <a:spLocks noGrp="1"/>
          </p:cNvSpPr>
          <p:nvPr>
            <p:ph sz="half" idx="2"/>
          </p:nvPr>
        </p:nvSpPr>
        <p:spPr>
          <a:xfrm>
            <a:off x="6884894" y="2286000"/>
            <a:ext cx="3859306" cy="4023360"/>
          </a:xfrm>
        </p:spPr>
        <p:txBody>
          <a:bodyPr/>
          <a:lstStyle/>
          <a:p>
            <a:r>
              <a:rPr lang="en-US" dirty="0"/>
              <a:t>Then all the </a:t>
            </a:r>
            <a:r>
              <a:rPr lang="pl-PL" dirty="0"/>
              <a:t>v</a:t>
            </a:r>
            <a:r>
              <a:rPr lang="en-US" dirty="0" err="1"/>
              <a:t>ertices</a:t>
            </a:r>
            <a:r>
              <a:rPr lang="en-US" dirty="0"/>
              <a:t> of the polygon are connected to the new </a:t>
            </a:r>
            <a:r>
              <a:rPr lang="pl-PL" dirty="0"/>
              <a:t>Point</a:t>
            </a:r>
            <a:r>
              <a:rPr lang="en-US" dirty="0"/>
              <a:t>, forming new </a:t>
            </a:r>
            <a:r>
              <a:rPr lang="pl-PL" dirty="0"/>
              <a:t>F</a:t>
            </a:r>
            <a:r>
              <a:rPr lang="en-US" dirty="0"/>
              <a:t>aces.
</a:t>
            </a:r>
            <a:endParaRPr lang="pl-PL" dirty="0"/>
          </a:p>
          <a:p>
            <a:endParaRPr lang="pl-PL" dirty="0"/>
          </a:p>
          <a:p>
            <a:endParaRPr lang="pl-PL" dirty="0"/>
          </a:p>
          <a:p>
            <a:r>
              <a:rPr lang="en-US" dirty="0"/>
              <a:t>After this step, we begin to add another </a:t>
            </a:r>
            <a:r>
              <a:rPr lang="pl-PL" dirty="0"/>
              <a:t>point</a:t>
            </a:r>
            <a:r>
              <a:rPr lang="en-US" dirty="0"/>
              <a:t>.
</a:t>
            </a:r>
            <a:endParaRPr lang="pl-PL" dirty="0"/>
          </a:p>
        </p:txBody>
      </p:sp>
      <p:pic>
        <p:nvPicPr>
          <p:cNvPr id="3" name="Obraz 2">
            <a:extLst>
              <a:ext uri="{FF2B5EF4-FFF2-40B4-BE49-F238E27FC236}">
                <a16:creationId xmlns:a16="http://schemas.microsoft.com/office/drawing/2014/main" id="{861C59EE-A756-6074-4853-AADA403A8A7B}"/>
              </a:ext>
            </a:extLst>
          </p:cNvPr>
          <p:cNvPicPr>
            <a:picLocks noChangeAspect="1"/>
          </p:cNvPicPr>
          <p:nvPr/>
        </p:nvPicPr>
        <p:blipFill>
          <a:blip r:embed="rId3"/>
          <a:stretch>
            <a:fillRect/>
          </a:stretch>
        </p:blipFill>
        <p:spPr>
          <a:xfrm>
            <a:off x="537882" y="1879429"/>
            <a:ext cx="2286001" cy="1549571"/>
          </a:xfrm>
          <a:prstGeom prst="rect">
            <a:avLst/>
          </a:prstGeom>
        </p:spPr>
      </p:pic>
    </p:spTree>
    <p:extLst>
      <p:ext uri="{BB962C8B-B14F-4D97-AF65-F5344CB8AC3E}">
        <p14:creationId xmlns:p14="http://schemas.microsoft.com/office/powerpoint/2010/main" val="38632199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ny">
  <a:themeElements>
    <a:clrScheme name="Integralny">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ny">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ny">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1239</TotalTime>
  <Words>980</Words>
  <Application>Microsoft Office PowerPoint</Application>
  <PresentationFormat>Panoramiczny</PresentationFormat>
  <Paragraphs>50</Paragraphs>
  <Slides>16</Slides>
  <Notes>0</Notes>
  <HiddenSlides>0</HiddenSlides>
  <MMClips>0</MMClips>
  <ScaleCrop>false</ScaleCrop>
  <HeadingPairs>
    <vt:vector size="6" baseType="variant">
      <vt:variant>
        <vt:lpstr>Używane czcionki</vt:lpstr>
      </vt:variant>
      <vt:variant>
        <vt:i4>4</vt:i4>
      </vt:variant>
      <vt:variant>
        <vt:lpstr>Motyw</vt:lpstr>
      </vt:variant>
      <vt:variant>
        <vt:i4>1</vt:i4>
      </vt:variant>
      <vt:variant>
        <vt:lpstr>Tytuły slajdów</vt:lpstr>
      </vt:variant>
      <vt:variant>
        <vt:i4>16</vt:i4>
      </vt:variant>
    </vt:vector>
  </HeadingPairs>
  <TitlesOfParts>
    <vt:vector size="21" baseType="lpstr">
      <vt:lpstr>Arial</vt:lpstr>
      <vt:lpstr>Tw Cen MT</vt:lpstr>
      <vt:lpstr>Tw Cen MT Condensed</vt:lpstr>
      <vt:lpstr>Wingdings 3</vt:lpstr>
      <vt:lpstr>Integralny</vt:lpstr>
      <vt:lpstr>DelaunaY’s Triangulation Of Simple Polygon </vt:lpstr>
      <vt:lpstr>Algorythm Description:</vt:lpstr>
      <vt:lpstr>1 INITIAL TRIANGULATION</vt:lpstr>
      <vt:lpstr>Adding new Point</vt:lpstr>
      <vt:lpstr>Search for point</vt:lpstr>
      <vt:lpstr>Starting Face</vt:lpstr>
      <vt:lpstr>Search for all faces With circle Containing a point</vt:lpstr>
      <vt:lpstr>Face MERging</vt:lpstr>
      <vt:lpstr>Connection of vertices</vt:lpstr>
      <vt:lpstr>2 Edge recovery</vt:lpstr>
      <vt:lpstr>2 Odzyskiwanie Krawędzi</vt:lpstr>
      <vt:lpstr>Check crossings</vt:lpstr>
      <vt:lpstr>3 Removing outer triangles</vt:lpstr>
      <vt:lpstr>Finding Inner Faces</vt:lpstr>
      <vt:lpstr>DELETE</vt:lpstr>
      <vt:lpstr>   Source: Lectures on geometric algorithms Agh cracov phD. B. Głut Wikipedia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Triangulacje rutututu</dc:title>
  <dc:creator>Julek</dc:creator>
  <cp:lastModifiedBy>Przemek</cp:lastModifiedBy>
  <cp:revision>16</cp:revision>
  <dcterms:created xsi:type="dcterms:W3CDTF">2023-01-03T20:01:47Z</dcterms:created>
  <dcterms:modified xsi:type="dcterms:W3CDTF">2023-02-19T14:29:46Z</dcterms:modified>
</cp:coreProperties>
</file>