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36576000" cy="2743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86"/>
    <a:srgbClr val="333F48"/>
    <a:srgbClr val="323F48"/>
    <a:srgbClr val="CBCFD2"/>
    <a:srgbClr val="BFD7E1"/>
    <a:srgbClr val="007373"/>
    <a:srgbClr val="BF5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7" autoAdjust="0"/>
    <p:restoredTop sz="94660"/>
  </p:normalViewPr>
  <p:slideViewPr>
    <p:cSldViewPr snapToGrid="0">
      <p:cViewPr>
        <p:scale>
          <a:sx n="25" d="100"/>
          <a:sy n="25" d="100"/>
        </p:scale>
        <p:origin x="306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07436570428696"/>
          <c:y val="5.0925925925925923E-2"/>
          <c:w val="0.78714085739282591"/>
          <c:h val="0.77326407115777174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Sheet1!$B$1:$G$1</c:f>
              <c:numCache>
                <c:formatCode>General</c:formatCode>
                <c:ptCount val="6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  <c:pt idx="5">
                  <c:v>600</c:v>
                </c:pt>
              </c:numCache>
            </c:numRef>
          </c:xVal>
          <c:yVal>
            <c:numRef>
              <c:f>Sheet1!$B$2:$G$2</c:f>
              <c:numCache>
                <c:formatCode>General</c:formatCode>
                <c:ptCount val="6"/>
                <c:pt idx="0">
                  <c:v>0.14090909090909093</c:v>
                </c:pt>
                <c:pt idx="1">
                  <c:v>5.8461538461538468E-2</c:v>
                </c:pt>
                <c:pt idx="2">
                  <c:v>2.9607843137254904E-2</c:v>
                </c:pt>
                <c:pt idx="3">
                  <c:v>1.49009900990099E-2</c:v>
                </c:pt>
                <c:pt idx="4">
                  <c:v>7.4751243781094531E-3</c:v>
                </c:pt>
                <c:pt idx="5">
                  <c:v>4.9889258028792917E-3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48-4379-8197-D8EE429460C8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Sheet1!$B$1:$G$1</c:f>
              <c:numCache>
                <c:formatCode>General</c:formatCode>
                <c:ptCount val="6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  <c:pt idx="5">
                  <c:v>600</c:v>
                </c:pt>
              </c:numCache>
            </c:numRef>
          </c:xVal>
          <c:yVal>
            <c:numRef>
              <c:f>Sheet1!$B$3:$G$3</c:f>
              <c:numCache>
                <c:formatCode>General</c:formatCode>
                <c:ptCount val="6"/>
                <c:pt idx="5">
                  <c:v>2.1000000000000001E-2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48-4379-8197-D8EE429460C8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Sheet1!$B$1:$G$1</c:f>
              <c:numCache>
                <c:formatCode>General</c:formatCode>
                <c:ptCount val="6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  <c:pt idx="5">
                  <c:v>600</c:v>
                </c:pt>
              </c:numCache>
            </c:numRef>
          </c:xVal>
          <c:yVal>
            <c:numRef>
              <c:f>Sheet1!$B$4:$G$4</c:f>
              <c:numCache>
                <c:formatCode>General</c:formatCode>
                <c:ptCount val="6"/>
                <c:pt idx="4">
                  <c:v>2.1000000000000001E-2</c:v>
                </c:pt>
                <c:pt idx="5">
                  <c:v>2.1000000000000001E-2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348-4379-8197-D8EE42946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207272"/>
        <c:axId val="316212520"/>
      </c:scatterChart>
      <c:valAx>
        <c:axId val="316207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latin typeface="Myriad Pro" panose="020B0503030403020204" pitchFamily="34" charset="0"/>
                  </a:rPr>
                  <a:t>#</a:t>
                </a:r>
                <a:r>
                  <a:rPr lang="en-US" sz="1600" baseline="0">
                    <a:latin typeface="Myriad Pro" panose="020B0503030403020204" pitchFamily="34" charset="0"/>
                  </a:rPr>
                  <a:t> of reference images, N</a:t>
                </a:r>
                <a:endParaRPr lang="en-US" sz="1600">
                  <a:latin typeface="Myriad Pro" panose="020B0503030403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+mn-ea"/>
                <a:cs typeface="+mn-cs"/>
              </a:defRPr>
            </a:pPr>
            <a:endParaRPr lang="en-US"/>
          </a:p>
        </c:txPr>
        <c:crossAx val="316212520"/>
        <c:crosses val="autoZero"/>
        <c:crossBetween val="midCat"/>
      </c:valAx>
      <c:valAx>
        <c:axId val="31621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latin typeface="Myriad Pro" panose="020B0503030403020204" pitchFamily="34" charset="0"/>
                    <a:cs typeface="Myanmar Text" panose="020B0502040204020203" pitchFamily="34" charset="0"/>
                  </a:rPr>
                  <a:t>mAP</a:t>
                </a:r>
              </a:p>
            </c:rich>
          </c:tx>
          <c:layout>
            <c:manualLayout>
              <c:xMode val="edge"/>
              <c:yMode val="edge"/>
              <c:x val="2.5000000000000001E-2"/>
              <c:y val="0.295787037037037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+mn-ea"/>
                <a:cs typeface="+mn-cs"/>
              </a:defRPr>
            </a:pPr>
            <a:endParaRPr lang="en-US"/>
          </a:p>
        </c:txPr>
        <c:crossAx val="316207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546281714785646"/>
          <c:y val="0.1309642023913678"/>
          <c:w val="0.40346421871395427"/>
          <c:h val="5.48825362346948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3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0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7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7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4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8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1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2A4-1C0A-4B08-AE3E-EFA6CE72E92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02A4-1C0A-4B08-AE3E-EFA6CE72E92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7D3A4-B3AA-4C1F-87E8-16BCF37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9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8.jpg"/><Relationship Id="rId2" Type="http://schemas.openxmlformats.org/officeDocument/2006/relationships/image" Target="../media/image1.jpg"/><Relationship Id="rId16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jpg"/><Relationship Id="rId15" Type="http://schemas.openxmlformats.org/officeDocument/2006/relationships/image" Target="../media/image11.jpg"/><Relationship Id="rId10" Type="http://schemas.openxmlformats.org/officeDocument/2006/relationships/chart" Target="../charts/chart1.xml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64966" y="19226305"/>
            <a:ext cx="11430000" cy="7748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12256" y="22804549"/>
            <a:ext cx="9953745" cy="1812313"/>
          </a:xfrm>
          <a:prstGeom prst="rect">
            <a:avLst/>
          </a:prstGeom>
          <a:solidFill>
            <a:schemeClr val="bg1"/>
          </a:solidFill>
          <a:ln w="38100">
            <a:solidFill>
              <a:srgbClr val="CBCFD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5822" y="440550"/>
            <a:ext cx="35661600" cy="3657600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" y="564585"/>
            <a:ext cx="36045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 Survey of Techniques for Fine-Grained Pill Image Matching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4208" y="2046031"/>
            <a:ext cx="6266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Adam Allevato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95104" y="2046031"/>
            <a:ext cx="6266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Andrew Sharp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49096" y="2905250"/>
            <a:ext cx="10096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The University of Texas at Austin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5822" y="4571998"/>
            <a:ext cx="11430000" cy="14180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73000" y="4572000"/>
            <a:ext cx="11430000" cy="2240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687422" y="4572000"/>
            <a:ext cx="11430000" cy="2240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825" y="4707137"/>
            <a:ext cx="1064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5F86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Pill Image Recognition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079425" y="4707137"/>
            <a:ext cx="1064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5F86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Results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65003" y="4707137"/>
            <a:ext cx="1064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5F86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Experimental Setup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965003" y="6081980"/>
            <a:ext cx="1064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323F48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Preprocessing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079425" y="6081980"/>
            <a:ext cx="1064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err="1">
                <a:solidFill>
                  <a:srgbClr val="323F48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mAP</a:t>
            </a:r>
            <a:endParaRPr lang="en-US" sz="4800" i="1" dirty="0">
              <a:solidFill>
                <a:srgbClr val="323F48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79425" y="15129300"/>
            <a:ext cx="1064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323F48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Best Matches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965003" y="16419032"/>
            <a:ext cx="10645994" cy="2900100"/>
          </a:xfrm>
          <a:prstGeom prst="rect">
            <a:avLst/>
          </a:prstGeom>
          <a:solidFill>
            <a:schemeClr val="bg1"/>
          </a:solidFill>
          <a:ln w="38100">
            <a:solidFill>
              <a:srgbClr val="CBCFD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963625" y="20038350"/>
            <a:ext cx="10645994" cy="2900100"/>
          </a:xfrm>
          <a:prstGeom prst="rect">
            <a:avLst/>
          </a:prstGeom>
          <a:solidFill>
            <a:schemeClr val="bg1"/>
          </a:solidFill>
          <a:ln w="38100">
            <a:solidFill>
              <a:srgbClr val="CBCFD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63625" y="16566540"/>
            <a:ext cx="1064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23F48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LeNet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963625" y="20241904"/>
            <a:ext cx="1064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323F48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CaffeNet</a:t>
            </a:r>
            <a:endParaRPr lang="en-US" sz="4800" dirty="0">
              <a:solidFill>
                <a:srgbClr val="323F48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963625" y="15463170"/>
            <a:ext cx="1064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323F48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Approaches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41871" y="9714280"/>
            <a:ext cx="3735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323F48"/>
                </a:solidFill>
              </a:rPr>
              <a:t>2 reference images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85458" y="9589666"/>
            <a:ext cx="4328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323F48"/>
                </a:solidFill>
              </a:rPr>
              <a:t>5 CQ images: taken by</a:t>
            </a:r>
          </a:p>
          <a:p>
            <a:pPr algn="ctr"/>
            <a:r>
              <a:rPr lang="en-US" sz="3600" dirty="0">
                <a:solidFill>
                  <a:srgbClr val="323F48"/>
                </a:solidFill>
              </a:rPr>
              <a:t>Cellphone cameras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7824" y="8593568"/>
            <a:ext cx="1064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323F48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Dataset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67" y="10912540"/>
            <a:ext cx="2521196" cy="185203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24" y="10912540"/>
            <a:ext cx="2520651" cy="18520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73655" y="5711170"/>
            <a:ext cx="10620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23F48"/>
                </a:solidFill>
              </a:rPr>
              <a:t>- Goal: </a:t>
            </a:r>
            <a:r>
              <a:rPr lang="en-US" sz="3600" dirty="0">
                <a:solidFill>
                  <a:srgbClr val="323F48"/>
                </a:solidFill>
              </a:rPr>
              <a:t>Produce a system to identify cellphone-camera pictures of consumer medication</a:t>
            </a:r>
          </a:p>
          <a:p>
            <a:r>
              <a:rPr lang="en-US" sz="3600" b="1" dirty="0">
                <a:solidFill>
                  <a:srgbClr val="323F48"/>
                </a:solidFill>
              </a:rPr>
              <a:t>- Input: </a:t>
            </a:r>
            <a:r>
              <a:rPr lang="en-US" sz="3600" dirty="0">
                <a:solidFill>
                  <a:srgbClr val="323F48"/>
                </a:solidFill>
              </a:rPr>
              <a:t>M consumer-quality (CQ) images and N high-quality reference (Ref) images</a:t>
            </a:r>
            <a:endParaRPr lang="en-US" sz="3600" b="1" dirty="0">
              <a:solidFill>
                <a:srgbClr val="323F48"/>
              </a:solidFill>
            </a:endParaRPr>
          </a:p>
          <a:p>
            <a:r>
              <a:rPr lang="en-US" sz="3600" b="1" dirty="0">
                <a:solidFill>
                  <a:srgbClr val="323F48"/>
                </a:solidFill>
              </a:rPr>
              <a:t>- Output: </a:t>
            </a:r>
            <a:r>
              <a:rPr lang="en-US" sz="3600" dirty="0">
                <a:solidFill>
                  <a:srgbClr val="323F48"/>
                </a:solidFill>
              </a:rPr>
              <a:t>M x N matrix of similarity ranks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67353" y="11152765"/>
            <a:ext cx="1727737" cy="147349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81" y="10739364"/>
            <a:ext cx="1423083" cy="115316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81" y="11956751"/>
            <a:ext cx="1423083" cy="115316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63" y="11956751"/>
            <a:ext cx="1423083" cy="11564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63" y="10739364"/>
            <a:ext cx="1423083" cy="115316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979430" y="13412234"/>
            <a:ext cx="8408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323F48"/>
                </a:solidFill>
              </a:rPr>
              <a:t>1000 pills, 2000 ref images, 5000 CQ images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079425" y="6934128"/>
            <a:ext cx="10620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23F48"/>
                </a:solidFill>
              </a:rPr>
              <a:t>-Based on </a:t>
            </a:r>
            <a:r>
              <a:rPr lang="en-US" sz="3600" b="1" dirty="0">
                <a:solidFill>
                  <a:srgbClr val="323F48"/>
                </a:solidFill>
              </a:rPr>
              <a:t>top 2 </a:t>
            </a:r>
            <a:r>
              <a:rPr lang="en-US" sz="3600" dirty="0">
                <a:solidFill>
                  <a:srgbClr val="323F48"/>
                </a:solidFill>
              </a:rPr>
              <a:t>ranks</a:t>
            </a:r>
          </a:p>
          <a:p>
            <a:r>
              <a:rPr lang="en-US" sz="3600" dirty="0">
                <a:solidFill>
                  <a:srgbClr val="323F48"/>
                </a:solidFill>
              </a:rPr>
              <a:t>(pill front and back)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0008" y="14376451"/>
            <a:ext cx="1064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323F48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Dataset Challenges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10322" y="9735849"/>
            <a:ext cx="61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3F48"/>
                </a:solidFill>
              </a:rPr>
              <a:t>&amp;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824" y="19410907"/>
            <a:ext cx="1064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5F86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Key Idea: Siamese Networks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6968" y="20357749"/>
            <a:ext cx="10620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23F48"/>
                </a:solidFill>
              </a:rPr>
              <a:t>- Learn a mapping into an </a:t>
            </a:r>
            <a:r>
              <a:rPr lang="en-US" sz="3600" i="1" dirty="0">
                <a:solidFill>
                  <a:srgbClr val="323F48"/>
                </a:solidFill>
              </a:rPr>
              <a:t>arbitrary </a:t>
            </a:r>
            <a:r>
              <a:rPr lang="en-US" sz="3600" dirty="0">
                <a:solidFill>
                  <a:srgbClr val="323F48"/>
                </a:solidFill>
              </a:rPr>
              <a:t>N-dim feature space</a:t>
            </a:r>
          </a:p>
          <a:p>
            <a:r>
              <a:rPr lang="en-US" sz="3600" dirty="0">
                <a:solidFill>
                  <a:srgbClr val="323F48"/>
                </a:solidFill>
              </a:rPr>
              <a:t>- Minimize </a:t>
            </a:r>
            <a:r>
              <a:rPr lang="en-US" sz="3600" i="1" dirty="0">
                <a:solidFill>
                  <a:srgbClr val="323F48"/>
                </a:solidFill>
              </a:rPr>
              <a:t>contrastive loss</a:t>
            </a:r>
            <a:r>
              <a:rPr lang="en-US" sz="3600" dirty="0">
                <a:solidFill>
                  <a:srgbClr val="323F48"/>
                </a:solidFill>
              </a:rPr>
              <a:t> (Y=1 if similar pair, else Y=0):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747917" y="21480576"/>
                <a:ext cx="6553589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𝑚𝑎𝑟𝑔𝑖𝑛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917" y="21480576"/>
                <a:ext cx="6553589" cy="10384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8845638" y="21795156"/>
            <a:ext cx="2339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F48"/>
                </a:solidFill>
              </a:rPr>
              <a:t>[Chopra et al. 06]</a:t>
            </a:r>
          </a:p>
        </p:txBody>
      </p:sp>
      <p:graphicFrame>
        <p:nvGraphicFramePr>
          <p:cNvPr id="66" name="Chart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312457"/>
              </p:ext>
            </p:extLst>
          </p:nvPr>
        </p:nvGraphicFramePr>
        <p:xfrm>
          <a:off x="27216327" y="8796867"/>
          <a:ext cx="5743575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0935822" y="6912977"/>
                <a:ext cx="4048159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𝑀𝑇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5822" y="6912977"/>
                <a:ext cx="4048159" cy="11890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12933817" y="6944250"/>
            <a:ext cx="1062016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23F48"/>
                </a:solidFill>
              </a:rPr>
              <a:t>- Selective Search                       </a:t>
            </a:r>
            <a:r>
              <a:rPr lang="en-US" sz="3600" dirty="0">
                <a:solidFill>
                  <a:srgbClr val="323F48"/>
                </a:solidFill>
              </a:rPr>
              <a:t>        was used to crop consumer-quality images</a:t>
            </a:r>
          </a:p>
          <a:p>
            <a:r>
              <a:rPr lang="en-US" sz="3600" dirty="0">
                <a:solidFill>
                  <a:srgbClr val="323F48"/>
                </a:solidFill>
              </a:rPr>
              <a:t>- Networks were tested on selective search images (SS) and raw images (Full), as well as both together </a:t>
            </a:r>
            <a:r>
              <a:rPr lang="en-US" sz="3600">
                <a:solidFill>
                  <a:srgbClr val="323F48"/>
                </a:solidFill>
              </a:rPr>
              <a:t>(Comb)</a:t>
            </a:r>
            <a:endParaRPr lang="en-US" sz="3600" dirty="0">
              <a:solidFill>
                <a:srgbClr val="323F48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409787" y="22973800"/>
            <a:ext cx="1981548" cy="661174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Network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409787" y="23773495"/>
            <a:ext cx="1981548" cy="661174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Network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617998" y="24773336"/>
            <a:ext cx="9953746" cy="1812313"/>
          </a:xfrm>
          <a:prstGeom prst="rect">
            <a:avLst/>
          </a:prstGeom>
          <a:solidFill>
            <a:schemeClr val="bg1"/>
          </a:solidFill>
          <a:ln w="38100">
            <a:solidFill>
              <a:srgbClr val="CBCFD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09787" y="25361682"/>
            <a:ext cx="1981548" cy="661174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Network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893276" y="23076474"/>
            <a:ext cx="2451129" cy="1173211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Contrastive</a:t>
            </a:r>
          </a:p>
          <a:p>
            <a:pPr algn="ctr"/>
            <a:r>
              <a:rPr lang="en-US" sz="3600" dirty="0"/>
              <a:t>Loss</a:t>
            </a:r>
          </a:p>
        </p:txBody>
      </p:sp>
      <p:cxnSp>
        <p:nvCxnSpPr>
          <p:cNvPr id="72" name="Straight Arrow Connector 71"/>
          <p:cNvCxnSpPr>
            <a:stCxn id="73" idx="3"/>
            <a:endCxn id="111" idx="1"/>
          </p:cNvCxnSpPr>
          <p:nvPr/>
        </p:nvCxnSpPr>
        <p:spPr>
          <a:xfrm flipV="1">
            <a:off x="5391335" y="23298207"/>
            <a:ext cx="404660" cy="6180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 rot="16200000">
            <a:off x="238039" y="23243858"/>
            <a:ext cx="1917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BCFD2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TRAIN</a:t>
            </a:r>
          </a:p>
        </p:txBody>
      </p:sp>
      <p:sp>
        <p:nvSpPr>
          <p:cNvPr id="84" name="TextBox 83"/>
          <p:cNvSpPr txBox="1"/>
          <p:nvPr/>
        </p:nvSpPr>
        <p:spPr>
          <a:xfrm rot="16200000">
            <a:off x="238040" y="25263995"/>
            <a:ext cx="1917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BCFD2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TEST</a:t>
            </a:r>
          </a:p>
        </p:txBody>
      </p:sp>
      <p:cxnSp>
        <p:nvCxnSpPr>
          <p:cNvPr id="87" name="Straight Arrow Connector 86"/>
          <p:cNvCxnSpPr>
            <a:stCxn id="74" idx="3"/>
            <a:endCxn id="90" idx="1"/>
          </p:cNvCxnSpPr>
          <p:nvPr/>
        </p:nvCxnSpPr>
        <p:spPr>
          <a:xfrm>
            <a:off x="5391335" y="24104082"/>
            <a:ext cx="404660" cy="5005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795995" y="23779860"/>
            <a:ext cx="2720691" cy="658454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N-D Feature</a:t>
            </a:r>
          </a:p>
        </p:txBody>
      </p:sp>
      <p:cxnSp>
        <p:nvCxnSpPr>
          <p:cNvPr id="97" name="Straight Arrow Connector 96"/>
          <p:cNvCxnSpPr>
            <a:stCxn id="90" idx="3"/>
            <a:endCxn id="80" idx="1"/>
          </p:cNvCxnSpPr>
          <p:nvPr/>
        </p:nvCxnSpPr>
        <p:spPr>
          <a:xfrm flipV="1">
            <a:off x="8516686" y="23663080"/>
            <a:ext cx="376590" cy="446007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818993" y="25364402"/>
            <a:ext cx="2720691" cy="658454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N-D Feature</a:t>
            </a:r>
          </a:p>
        </p:txBody>
      </p:sp>
      <p:cxnSp>
        <p:nvCxnSpPr>
          <p:cNvPr id="101" name="Straight Arrow Connector 100"/>
          <p:cNvCxnSpPr>
            <a:stCxn id="77" idx="3"/>
            <a:endCxn id="100" idx="1"/>
          </p:cNvCxnSpPr>
          <p:nvPr/>
        </p:nvCxnSpPr>
        <p:spPr>
          <a:xfrm>
            <a:off x="5391335" y="25692269"/>
            <a:ext cx="427658" cy="1360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0" idx="3"/>
          </p:cNvCxnSpPr>
          <p:nvPr/>
        </p:nvCxnSpPr>
        <p:spPr>
          <a:xfrm flipV="1">
            <a:off x="8539684" y="25692269"/>
            <a:ext cx="353592" cy="1360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795995" y="22968980"/>
            <a:ext cx="2720691" cy="658454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N-D Feature</a:t>
            </a:r>
          </a:p>
        </p:txBody>
      </p:sp>
      <p:cxnSp>
        <p:nvCxnSpPr>
          <p:cNvPr id="113" name="Straight Arrow Connector 112"/>
          <p:cNvCxnSpPr>
            <a:stCxn id="111" idx="3"/>
            <a:endCxn id="80" idx="1"/>
          </p:cNvCxnSpPr>
          <p:nvPr/>
        </p:nvCxnSpPr>
        <p:spPr>
          <a:xfrm>
            <a:off x="8516686" y="23298207"/>
            <a:ext cx="376590" cy="364873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039647" y="23391369"/>
            <a:ext cx="90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23F48"/>
                </a:solidFill>
              </a:rPr>
              <a:t>Pair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737929" y="24836053"/>
            <a:ext cx="159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323F48"/>
                </a:solidFill>
              </a:rPr>
              <a:t>Images</a:t>
            </a:r>
          </a:p>
        </p:txBody>
      </p:sp>
      <p:cxnSp>
        <p:nvCxnSpPr>
          <p:cNvPr id="118" name="Straight Arrow Connector 117"/>
          <p:cNvCxnSpPr>
            <a:stCxn id="116" idx="3"/>
            <a:endCxn id="74" idx="1"/>
          </p:cNvCxnSpPr>
          <p:nvPr/>
        </p:nvCxnSpPr>
        <p:spPr>
          <a:xfrm>
            <a:off x="2943023" y="23714535"/>
            <a:ext cx="466764" cy="389547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2943023" y="23298207"/>
            <a:ext cx="466764" cy="416328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77" idx="1"/>
          </p:cNvCxnSpPr>
          <p:nvPr/>
        </p:nvCxnSpPr>
        <p:spPr>
          <a:xfrm>
            <a:off x="2943023" y="25692269"/>
            <a:ext cx="466764" cy="0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893276" y="24987250"/>
            <a:ext cx="0" cy="1365250"/>
          </a:xfrm>
          <a:prstGeom prst="line">
            <a:avLst/>
          </a:prstGeom>
          <a:ln w="5715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893276" y="26352500"/>
            <a:ext cx="1421879" cy="0"/>
          </a:xfrm>
          <a:prstGeom prst="line">
            <a:avLst/>
          </a:prstGeom>
          <a:ln w="5715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0328305" y="25339288"/>
            <a:ext cx="1144726" cy="661174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Rank</a:t>
            </a:r>
          </a:p>
        </p:txBody>
      </p:sp>
      <p:cxnSp>
        <p:nvCxnSpPr>
          <p:cNvPr id="133" name="Straight Arrow Connector 132"/>
          <p:cNvCxnSpPr>
            <a:endCxn id="132" idx="1"/>
          </p:cNvCxnSpPr>
          <p:nvPr/>
        </p:nvCxnSpPr>
        <p:spPr>
          <a:xfrm>
            <a:off x="10000547" y="25669875"/>
            <a:ext cx="327758" cy="0"/>
          </a:xfrm>
          <a:prstGeom prst="straightConnector1">
            <a:avLst/>
          </a:prstGeom>
          <a:ln w="76200">
            <a:solidFill>
              <a:srgbClr val="CBCF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0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46" y="25383179"/>
            <a:ext cx="657226" cy="657226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70" y="22877493"/>
            <a:ext cx="649624" cy="649624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78" y="23902115"/>
            <a:ext cx="650952" cy="650952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43" y="25616231"/>
            <a:ext cx="659741" cy="659741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860" y="25882978"/>
            <a:ext cx="650927" cy="650927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69" y="25020532"/>
            <a:ext cx="308539" cy="308539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763" y="25961559"/>
            <a:ext cx="309720" cy="30972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122" y="25374826"/>
            <a:ext cx="305582" cy="305582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416" y="25204115"/>
            <a:ext cx="315133" cy="315133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83" y="25482384"/>
            <a:ext cx="315777" cy="315777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12999977" y="17321019"/>
            <a:ext cx="5229657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23F48"/>
                </a:solidFill>
              </a:rPr>
              <a:t>8 layers</a:t>
            </a:r>
          </a:p>
          <a:p>
            <a:r>
              <a:rPr lang="en-US" sz="3600" dirty="0">
                <a:solidFill>
                  <a:srgbClr val="323F48"/>
                </a:solidFill>
              </a:rPr>
              <a:t>Siamese configuration</a:t>
            </a:r>
          </a:p>
          <a:p>
            <a:r>
              <a:rPr lang="en-US" sz="3600" dirty="0">
                <a:solidFill>
                  <a:srgbClr val="323F48"/>
                </a:solidFill>
              </a:rPr>
              <a:t>2-dimensional mapping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8115535" y="17295638"/>
            <a:ext cx="5229657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23F48"/>
                </a:solidFill>
              </a:rPr>
              <a:t>Trained from scratch</a:t>
            </a:r>
          </a:p>
          <a:p>
            <a:r>
              <a:rPr lang="en-US" sz="3600" dirty="0">
                <a:solidFill>
                  <a:srgbClr val="323F48"/>
                </a:solidFill>
              </a:rPr>
              <a:t>20000 iterations</a:t>
            </a:r>
          </a:p>
          <a:p>
            <a:r>
              <a:rPr lang="en-US" sz="3600" dirty="0">
                <a:solidFill>
                  <a:srgbClr val="323F48"/>
                </a:solidFill>
              </a:rPr>
              <a:t>1 round of hard negative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2999977" y="20973086"/>
            <a:ext cx="5229657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23F48"/>
                </a:solidFill>
              </a:rPr>
              <a:t>21 layers</a:t>
            </a:r>
          </a:p>
          <a:p>
            <a:r>
              <a:rPr lang="en-US" sz="3600" dirty="0">
                <a:solidFill>
                  <a:srgbClr val="323F48"/>
                </a:solidFill>
              </a:rPr>
              <a:t>Siamese configuration</a:t>
            </a:r>
          </a:p>
          <a:p>
            <a:r>
              <a:rPr lang="en-US" sz="3600" dirty="0">
                <a:solidFill>
                  <a:srgbClr val="323F48"/>
                </a:solidFill>
              </a:rPr>
              <a:t>20-dimensional mapping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8115535" y="20947705"/>
            <a:ext cx="5229657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23F48"/>
                </a:solidFill>
              </a:rPr>
              <a:t>Fine-tuned last layer</a:t>
            </a:r>
          </a:p>
          <a:p>
            <a:r>
              <a:rPr lang="en-US" sz="3600" dirty="0">
                <a:solidFill>
                  <a:srgbClr val="323F48"/>
                </a:solidFill>
              </a:rPr>
              <a:t>10000 iterations</a:t>
            </a:r>
          </a:p>
          <a:p>
            <a:r>
              <a:rPr lang="en-US" sz="3600" dirty="0">
                <a:solidFill>
                  <a:srgbClr val="323F48"/>
                </a:solidFill>
              </a:rPr>
              <a:t>Mirrored training images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000224" y="15595496"/>
            <a:ext cx="10620164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23F48"/>
                </a:solidFill>
              </a:rPr>
              <a:t>- Matching</a:t>
            </a:r>
            <a:r>
              <a:rPr lang="en-US" sz="3600" dirty="0">
                <a:solidFill>
                  <a:srgbClr val="323F48"/>
                </a:solidFill>
              </a:rPr>
              <a:t>: Classes are unknown at training time</a:t>
            </a:r>
          </a:p>
          <a:p>
            <a:r>
              <a:rPr lang="en-US" sz="3600" b="1" dirty="0">
                <a:solidFill>
                  <a:srgbClr val="323F48"/>
                </a:solidFill>
              </a:rPr>
              <a:t>- Fine-Grained: </a:t>
            </a:r>
            <a:r>
              <a:rPr lang="en-US" sz="3600" dirty="0">
                <a:solidFill>
                  <a:srgbClr val="323F48"/>
                </a:solidFill>
              </a:rPr>
              <a:t>Differences between pills are small</a:t>
            </a:r>
            <a:endParaRPr lang="en-US" sz="3600" b="1" dirty="0">
              <a:solidFill>
                <a:srgbClr val="323F48"/>
              </a:solidFill>
            </a:endParaRPr>
          </a:p>
          <a:p>
            <a:r>
              <a:rPr lang="en-US" sz="3600" b="1" dirty="0">
                <a:solidFill>
                  <a:srgbClr val="323F48"/>
                </a:solidFill>
              </a:rPr>
              <a:t>- Small Dataset</a:t>
            </a:r>
            <a:r>
              <a:rPr lang="en-US" sz="3600" dirty="0">
                <a:solidFill>
                  <a:srgbClr val="323F48"/>
                </a:solidFill>
              </a:rPr>
              <a:t>: Near zero-shot matching task</a:t>
            </a:r>
          </a:p>
          <a:p>
            <a:r>
              <a:rPr lang="en-US" sz="3600" b="1" dirty="0">
                <a:solidFill>
                  <a:srgbClr val="323F48"/>
                </a:solidFill>
              </a:rPr>
              <a:t>- Many Classes</a:t>
            </a:r>
            <a:r>
              <a:rPr lang="en-US" sz="3600" dirty="0">
                <a:solidFill>
                  <a:srgbClr val="323F48"/>
                </a:solidFill>
              </a:rPr>
              <a:t>: 1000-way matching</a:t>
            </a:r>
          </a:p>
          <a:p>
            <a:r>
              <a:rPr lang="en-US" sz="3600" b="1" dirty="0">
                <a:solidFill>
                  <a:srgbClr val="323F48"/>
                </a:solidFill>
              </a:rPr>
              <a:t>- Incomplete Data: </a:t>
            </a:r>
            <a:r>
              <a:rPr lang="en-US" sz="3600" dirty="0">
                <a:solidFill>
                  <a:srgbClr val="323F48"/>
                </a:solidFill>
              </a:rPr>
              <a:t>Need to infer back of pill from front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6373488" y="7035220"/>
            <a:ext cx="3219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F48"/>
                </a:solidFill>
              </a:rPr>
              <a:t>[</a:t>
            </a:r>
            <a:r>
              <a:rPr lang="da-DK" sz="2400" dirty="0">
                <a:solidFill>
                  <a:srgbClr val="333F48"/>
                </a:solidFill>
              </a:rPr>
              <a:t>J. R. R. Uijlings et al. 13</a:t>
            </a:r>
            <a:r>
              <a:rPr lang="en-US" sz="2400" dirty="0">
                <a:solidFill>
                  <a:srgbClr val="333F48"/>
                </a:solidFill>
              </a:rPr>
              <a:t>]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5079426" y="16566540"/>
            <a:ext cx="106201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23F48"/>
                </a:solidFill>
              </a:rPr>
              <a:t>        CQ            Ref 1       Ref 2       Ref 3       Ref 4       Ref 5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2931881" y="23537200"/>
            <a:ext cx="10645994" cy="2900100"/>
          </a:xfrm>
          <a:prstGeom prst="rect">
            <a:avLst/>
          </a:prstGeom>
          <a:solidFill>
            <a:schemeClr val="bg1"/>
          </a:solidFill>
          <a:ln w="38100">
            <a:solidFill>
              <a:srgbClr val="CBCFD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931881" y="23740754"/>
            <a:ext cx="1064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23F48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Hard Negative Mining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968233" y="24471936"/>
            <a:ext cx="5857076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23F48"/>
                </a:solidFill>
              </a:rPr>
              <a:t>- Test networks on training set</a:t>
            </a:r>
          </a:p>
          <a:p>
            <a:r>
              <a:rPr lang="en-US" sz="3600" dirty="0">
                <a:solidFill>
                  <a:srgbClr val="323F48"/>
                </a:solidFill>
              </a:rPr>
              <a:t>- Generate new training pairs</a:t>
            </a:r>
          </a:p>
          <a:p>
            <a:r>
              <a:rPr lang="en-US" sz="3600" dirty="0">
                <a:solidFill>
                  <a:srgbClr val="323F48"/>
                </a:solidFill>
              </a:rPr>
              <a:t>from false matches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8682183" y="24722188"/>
            <a:ext cx="1730345" cy="661174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Training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0526" y="23848740"/>
            <a:ext cx="2072487" cy="661174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Network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9944879" y="25666475"/>
            <a:ext cx="2072487" cy="661174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New Pairs</a:t>
            </a:r>
          </a:p>
        </p:txBody>
      </p:sp>
      <p:cxnSp>
        <p:nvCxnSpPr>
          <p:cNvPr id="3" name="Elbow Connector 2"/>
          <p:cNvCxnSpPr>
            <a:stCxn id="95" idx="0"/>
            <a:endCxn id="96" idx="1"/>
          </p:cNvCxnSpPr>
          <p:nvPr/>
        </p:nvCxnSpPr>
        <p:spPr>
          <a:xfrm rot="5400000" flipH="1" flipV="1">
            <a:off x="19492511" y="24234173"/>
            <a:ext cx="542861" cy="433170"/>
          </a:xfrm>
          <a:prstGeom prst="bentConnector2">
            <a:avLst/>
          </a:prstGeom>
          <a:ln w="76200">
            <a:solidFill>
              <a:srgbClr val="005F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1564600" y="24722188"/>
            <a:ext cx="1787409" cy="661174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Matches</a:t>
            </a:r>
          </a:p>
        </p:txBody>
      </p:sp>
      <p:cxnSp>
        <p:nvCxnSpPr>
          <p:cNvPr id="103" name="Elbow Connector 102"/>
          <p:cNvCxnSpPr>
            <a:stCxn id="96" idx="3"/>
            <a:endCxn id="99" idx="0"/>
          </p:cNvCxnSpPr>
          <p:nvPr/>
        </p:nvCxnSpPr>
        <p:spPr>
          <a:xfrm>
            <a:off x="22053013" y="24179327"/>
            <a:ext cx="405292" cy="542861"/>
          </a:xfrm>
          <a:prstGeom prst="bentConnector2">
            <a:avLst/>
          </a:prstGeom>
          <a:ln w="76200">
            <a:solidFill>
              <a:srgbClr val="005F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9" idx="2"/>
            <a:endCxn id="98" idx="3"/>
          </p:cNvCxnSpPr>
          <p:nvPr/>
        </p:nvCxnSpPr>
        <p:spPr>
          <a:xfrm rot="5400000">
            <a:off x="21930986" y="25469743"/>
            <a:ext cx="613700" cy="440939"/>
          </a:xfrm>
          <a:prstGeom prst="bentConnector2">
            <a:avLst/>
          </a:prstGeom>
          <a:ln w="76200">
            <a:solidFill>
              <a:srgbClr val="005F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8" idx="1"/>
            <a:endCxn id="95" idx="2"/>
          </p:cNvCxnSpPr>
          <p:nvPr/>
        </p:nvCxnSpPr>
        <p:spPr>
          <a:xfrm rot="10800000">
            <a:off x="19547357" y="25383362"/>
            <a:ext cx="397523" cy="613700"/>
          </a:xfrm>
          <a:prstGeom prst="bentConnector2">
            <a:avLst/>
          </a:prstGeom>
          <a:ln w="76200">
            <a:solidFill>
              <a:srgbClr val="005F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2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329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Myanmar Text</vt:lpstr>
      <vt:lpstr>Myriad Arabic</vt:lpstr>
      <vt:lpstr>Myriad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Allevato</dc:creator>
  <cp:lastModifiedBy>Adam Allevato</cp:lastModifiedBy>
  <cp:revision>21</cp:revision>
  <dcterms:created xsi:type="dcterms:W3CDTF">2016-04-24T21:44:19Z</dcterms:created>
  <dcterms:modified xsi:type="dcterms:W3CDTF">2016-04-26T03:35:32Z</dcterms:modified>
</cp:coreProperties>
</file>