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71" r:id="rId2"/>
    <p:sldId id="279" r:id="rId3"/>
    <p:sldId id="281" r:id="rId4"/>
    <p:sldId id="280" r:id="rId5"/>
    <p:sldId id="257" r:id="rId6"/>
    <p:sldId id="275" r:id="rId7"/>
    <p:sldId id="276"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 id="283"/>
            <p14:sldId id="284"/>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p:scale>
          <a:sx n="63" d="100"/>
          <a:sy n="63" d="100"/>
        </p:scale>
        <p:origin x="84" y="1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2/28/2022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2/28/2022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csharp-programming-language/" TargetMode="External"/><Relationship Id="rId2" Type="http://schemas.openxmlformats.org/officeDocument/2006/relationships/hyperlink" Target="https://www.geeksforgeeks.org/common-language-runtime-clr-in-c-shar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DD8AAB-5F90-4829-9167-3C6E986F4391}"/>
              </a:ext>
            </a:extLst>
          </p:cNvPr>
          <p:cNvSpPr>
            <a:spLocks noGrp="1"/>
          </p:cNvSpPr>
          <p:nvPr>
            <p:ph type="title"/>
          </p:nvPr>
        </p:nvSpPr>
        <p:spPr/>
        <p:txBody>
          <a:bodyPr/>
          <a:lstStyle/>
          <a:p>
            <a:r>
              <a:rPr lang="en-IN" b="1" dirty="0">
                <a:latin typeface="Aharoni" panose="020B0604020202020204" pitchFamily="2" charset="-79"/>
                <a:cs typeface="Aharoni" panose="020B0604020202020204" pitchFamily="2" charset="-79"/>
              </a:rPr>
              <a:t>INTRODUCTION TO .NET FRAMEWORK</a:t>
            </a:r>
            <a:endParaRPr lang="en-US" b="1" dirty="0">
              <a:latin typeface="Aharoni" panose="020B0604020202020204" pitchFamily="2" charset="-79"/>
              <a:cs typeface="Aharoni" panose="020B0604020202020204" pitchFamily="2" charset="-79"/>
            </a:endParaRPr>
          </a:p>
        </p:txBody>
      </p:sp>
      <p:sp>
        <p:nvSpPr>
          <p:cNvPr id="9" name="TextBox 8">
            <a:extLst>
              <a:ext uri="{FF2B5EF4-FFF2-40B4-BE49-F238E27FC236}">
                <a16:creationId xmlns:a16="http://schemas.microsoft.com/office/drawing/2014/main" id="{01EAA5BE-CF61-401D-9FE5-414D6170EA8A}"/>
              </a:ext>
            </a:extLst>
          </p:cNvPr>
          <p:cNvSpPr txBox="1"/>
          <p:nvPr/>
        </p:nvSpPr>
        <p:spPr>
          <a:xfrm>
            <a:off x="390525" y="1533525"/>
            <a:ext cx="6600825" cy="3693319"/>
          </a:xfrm>
          <a:prstGeom prst="rect">
            <a:avLst/>
          </a:prstGeom>
          <a:noFill/>
        </p:spPr>
        <p:txBody>
          <a:bodyPr wrap="square" rtlCol="0">
            <a:spAutoFit/>
          </a:bodyPr>
          <a:lstStyle/>
          <a:p>
            <a:r>
              <a:rPr lang="en-IN" sz="1800" kern="1200" dirty="0">
                <a:solidFill>
                  <a:schemeClr val="tx1"/>
                </a:solidFill>
                <a:latin typeface="+mn-lt"/>
                <a:ea typeface="+mn-ea"/>
                <a:cs typeface="+mn-cs"/>
              </a:rPr>
              <a:t>   </a:t>
            </a:r>
            <a:r>
              <a:rPr lang="en-IN" sz="1800" kern="1200" dirty="0" err="1">
                <a:solidFill>
                  <a:schemeClr val="tx1"/>
                </a:solidFill>
                <a:latin typeface="+mn-lt"/>
                <a:ea typeface="+mn-ea"/>
                <a:cs typeface="+mn-cs"/>
              </a:rPr>
              <a:t>.</a:t>
            </a:r>
            <a:r>
              <a:rPr lang="en-IN" dirty="0" err="1"/>
              <a:t>Net</a:t>
            </a:r>
            <a:r>
              <a:rPr lang="en-IN" dirty="0"/>
              <a:t> framework is a software development platform         developed by Microsoft for building and running windows applications</a:t>
            </a:r>
          </a:p>
          <a:p>
            <a:endParaRPr lang="en-IN" sz="1800" kern="1200" dirty="0">
              <a:solidFill>
                <a:schemeClr val="tx1"/>
              </a:solidFill>
              <a:latin typeface="+mn-lt"/>
              <a:ea typeface="+mn-ea"/>
              <a:cs typeface="+mn-cs"/>
            </a:endParaRPr>
          </a:p>
          <a:p>
            <a:r>
              <a:rPr lang="en-IN" dirty="0"/>
              <a:t>The </a:t>
            </a:r>
            <a:r>
              <a:rPr lang="en-IN" dirty="0" err="1"/>
              <a:t>.Net</a:t>
            </a:r>
            <a:r>
              <a:rPr lang="en-IN" dirty="0"/>
              <a:t> framework </a:t>
            </a:r>
            <a:r>
              <a:rPr lang="en-IN" dirty="0" err="1"/>
              <a:t>conists</a:t>
            </a:r>
            <a:r>
              <a:rPr lang="en-IN" dirty="0"/>
              <a:t> of developer </a:t>
            </a:r>
            <a:r>
              <a:rPr lang="en-IN" dirty="0" err="1"/>
              <a:t>tools,programming</a:t>
            </a:r>
            <a:r>
              <a:rPr lang="en-IN" dirty="0"/>
              <a:t> </a:t>
            </a:r>
            <a:r>
              <a:rPr lang="en-IN" dirty="0" err="1"/>
              <a:t>languages,and</a:t>
            </a:r>
            <a:r>
              <a:rPr lang="en-IN" dirty="0"/>
              <a:t> libraries to build desktop and web applications</a:t>
            </a:r>
          </a:p>
          <a:p>
            <a:endParaRPr lang="en-IN" sz="1800" kern="1200" dirty="0">
              <a:solidFill>
                <a:schemeClr val="tx1"/>
              </a:solidFill>
              <a:latin typeface="+mn-lt"/>
              <a:ea typeface="+mn-ea"/>
              <a:cs typeface="+mn-cs"/>
            </a:endParaRPr>
          </a:p>
          <a:p>
            <a:endParaRPr lang="en-IN" dirty="0"/>
          </a:p>
          <a:p>
            <a:r>
              <a:rPr lang="en-IN" sz="1800" kern="1200" dirty="0">
                <a:solidFill>
                  <a:schemeClr val="tx1"/>
                </a:solidFill>
                <a:latin typeface="+mn-lt"/>
                <a:ea typeface="+mn-ea"/>
                <a:cs typeface="+mn-cs"/>
              </a:rPr>
              <a:t>It is also used to build </a:t>
            </a:r>
            <a:r>
              <a:rPr lang="en-IN" sz="1800" kern="1200" dirty="0" err="1">
                <a:solidFill>
                  <a:schemeClr val="tx1"/>
                </a:solidFill>
                <a:latin typeface="+mn-lt"/>
                <a:ea typeface="+mn-ea"/>
                <a:cs typeface="+mn-cs"/>
              </a:rPr>
              <a:t>websites,web</a:t>
            </a:r>
            <a:r>
              <a:rPr lang="en-IN" sz="1800" kern="1200" dirty="0">
                <a:solidFill>
                  <a:schemeClr val="tx1"/>
                </a:solidFill>
                <a:latin typeface="+mn-lt"/>
                <a:ea typeface="+mn-ea"/>
                <a:cs typeface="+mn-cs"/>
              </a:rPr>
              <a:t> </a:t>
            </a:r>
            <a:r>
              <a:rPr lang="en-IN" sz="1800" kern="1200" dirty="0" err="1">
                <a:solidFill>
                  <a:schemeClr val="tx1"/>
                </a:solidFill>
                <a:latin typeface="+mn-lt"/>
                <a:ea typeface="+mn-ea"/>
                <a:cs typeface="+mn-cs"/>
              </a:rPr>
              <a:t>services,and</a:t>
            </a:r>
            <a:r>
              <a:rPr lang="en-IN" sz="1800" kern="1200" dirty="0">
                <a:solidFill>
                  <a:schemeClr val="tx1"/>
                </a:solidFill>
                <a:latin typeface="+mn-lt"/>
                <a:ea typeface="+mn-ea"/>
                <a:cs typeface="+mn-cs"/>
              </a:rPr>
              <a:t> games</a:t>
            </a:r>
          </a:p>
          <a:p>
            <a:endParaRPr lang="en-IN" dirty="0"/>
          </a:p>
          <a:p>
            <a:r>
              <a:rPr lang="en-IN" dirty="0"/>
              <a:t>The </a:t>
            </a:r>
            <a:r>
              <a:rPr lang="en-IN" dirty="0" err="1"/>
              <a:t>.Net</a:t>
            </a:r>
            <a:r>
              <a:rPr lang="en-IN" dirty="0"/>
              <a:t> framework support more than 60 programming languages such as </a:t>
            </a:r>
            <a:r>
              <a:rPr lang="en-IN" dirty="0" err="1"/>
              <a:t>c#,F#,VB.NET,J#,VC</a:t>
            </a:r>
            <a:r>
              <a:rPr lang="en-IN" dirty="0"/>
              <a:t>++,</a:t>
            </a:r>
            <a:r>
              <a:rPr lang="en-IN" dirty="0" err="1"/>
              <a:t>python,smalltalk,cobra</a:t>
            </a:r>
            <a:r>
              <a:rPr lang="en-IN" dirty="0"/>
              <a:t>,….etc,</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23BE-708D-4E10-A326-C73B26F006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8161FF-757C-4AD6-9243-D4618C09B869}"/>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12153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2CC-1DEA-4818-BA9C-D941092AB4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A6C50F-5024-4906-AA60-A801614971AF}"/>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68787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25D11-047B-42F0-83CA-4934A9A6BC65}"/>
              </a:ext>
            </a:extLst>
          </p:cNvPr>
          <p:cNvSpPr>
            <a:spLocks noGrp="1"/>
          </p:cNvSpPr>
          <p:nvPr>
            <p:ph type="title"/>
          </p:nvPr>
        </p:nvSpPr>
        <p:spPr/>
        <p:txBody>
          <a:bodyPr/>
          <a:lstStyle/>
          <a:p>
            <a:endParaRPr lang="en-US"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89357FBA-35E0-416F-86A9-411108AAA32C}"/>
              </a:ext>
            </a:extLst>
          </p:cNvPr>
          <p:cNvSpPr txBox="1"/>
          <p:nvPr/>
        </p:nvSpPr>
        <p:spPr>
          <a:xfrm>
            <a:off x="257175" y="1209675"/>
            <a:ext cx="10144125" cy="3416320"/>
          </a:xfrm>
          <a:prstGeom prst="rect">
            <a:avLst/>
          </a:prstGeom>
          <a:noFill/>
        </p:spPr>
        <p:txBody>
          <a:bodyPr wrap="square" rtlCol="0">
            <a:spAutoFit/>
          </a:bodyPr>
          <a:lstStyle/>
          <a:p>
            <a:r>
              <a:rPr lang="en-IN" dirty="0"/>
              <a:t>            </a:t>
            </a:r>
          </a:p>
          <a:p>
            <a:endParaRPr lang="en-IN" sz="1800" kern="1200" dirty="0">
              <a:solidFill>
                <a:schemeClr val="tx1"/>
              </a:solidFill>
              <a:latin typeface="+mn-lt"/>
              <a:ea typeface="+mn-ea"/>
              <a:cs typeface="+mn-cs"/>
            </a:endParaRPr>
          </a:p>
          <a:p>
            <a:r>
              <a:rPr lang="en-IN" dirty="0"/>
              <a:t>              The .NET framework is composed of four main components:</a:t>
            </a:r>
          </a:p>
          <a:p>
            <a:r>
              <a:rPr lang="en-IN" sz="1800" kern="1200" dirty="0">
                <a:solidFill>
                  <a:schemeClr val="tx1"/>
                </a:solidFill>
                <a:latin typeface="+mn-lt"/>
                <a:ea typeface="+mn-ea"/>
                <a:cs typeface="+mn-cs"/>
              </a:rPr>
              <a:t>     </a:t>
            </a:r>
          </a:p>
          <a:p>
            <a:r>
              <a:rPr lang="en-IN" dirty="0"/>
              <a:t>                      </a:t>
            </a:r>
          </a:p>
          <a:p>
            <a:r>
              <a:rPr lang="en-IN" sz="1800" kern="1200" dirty="0">
                <a:solidFill>
                  <a:schemeClr val="tx1"/>
                </a:solidFill>
                <a:latin typeface="+mn-lt"/>
                <a:ea typeface="+mn-ea"/>
                <a:cs typeface="+mn-cs"/>
              </a:rPr>
              <a:t>                  1.Common Language Runtime (CLR)</a:t>
            </a:r>
          </a:p>
          <a:p>
            <a:r>
              <a:rPr lang="en-IN" dirty="0"/>
              <a:t>                   </a:t>
            </a:r>
          </a:p>
          <a:p>
            <a:r>
              <a:rPr lang="en-IN" sz="1800" kern="1200" dirty="0">
                <a:solidFill>
                  <a:schemeClr val="tx1"/>
                </a:solidFill>
                <a:latin typeface="+mn-lt"/>
                <a:ea typeface="+mn-ea"/>
                <a:cs typeface="+mn-cs"/>
              </a:rPr>
              <a:t>                  2.Framework Class Library(FCL)</a:t>
            </a:r>
          </a:p>
          <a:p>
            <a:endParaRPr lang="en-IN" dirty="0"/>
          </a:p>
          <a:p>
            <a:r>
              <a:rPr lang="en-IN" sz="1800" kern="1200" dirty="0">
                <a:solidFill>
                  <a:schemeClr val="tx1"/>
                </a:solidFill>
                <a:latin typeface="+mn-lt"/>
                <a:ea typeface="+mn-ea"/>
                <a:cs typeface="+mn-cs"/>
              </a:rPr>
              <a:t>                  3.Core Languages(</a:t>
            </a:r>
            <a:r>
              <a:rPr lang="en-IN" sz="1800" kern="1200" dirty="0" err="1">
                <a:solidFill>
                  <a:schemeClr val="tx1"/>
                </a:solidFill>
                <a:latin typeface="+mn-lt"/>
                <a:ea typeface="+mn-ea"/>
                <a:cs typeface="+mn-cs"/>
              </a:rPr>
              <a:t>winforms,ASP.NET,ADO.NET</a:t>
            </a:r>
            <a:r>
              <a:rPr lang="en-IN" sz="1800" kern="1200" dirty="0">
                <a:solidFill>
                  <a:schemeClr val="tx1"/>
                </a:solidFill>
                <a:latin typeface="+mn-lt"/>
                <a:ea typeface="+mn-ea"/>
                <a:cs typeface="+mn-cs"/>
              </a:rPr>
              <a:t>)</a:t>
            </a:r>
          </a:p>
          <a:p>
            <a:endParaRPr lang="en-IN" dirty="0"/>
          </a:p>
          <a:p>
            <a:r>
              <a:rPr lang="en-IN" sz="1800" kern="1200" dirty="0">
                <a:solidFill>
                  <a:schemeClr val="tx1"/>
                </a:solidFill>
                <a:latin typeface="+mn-lt"/>
                <a:ea typeface="+mn-ea"/>
                <a:cs typeface="+mn-cs"/>
              </a:rPr>
              <a:t>                  4.Other Modules (</a:t>
            </a:r>
            <a:r>
              <a:rPr lang="en-IN" sz="1800" kern="1200" dirty="0" err="1">
                <a:solidFill>
                  <a:schemeClr val="tx1"/>
                </a:solidFill>
                <a:latin typeface="+mn-lt"/>
                <a:ea typeface="+mn-ea"/>
                <a:cs typeface="+mn-cs"/>
              </a:rPr>
              <a:t>WCF,WPF,WF,Card</a:t>
            </a:r>
            <a:r>
              <a:rPr lang="en-IN" sz="1800" kern="1200" dirty="0">
                <a:solidFill>
                  <a:schemeClr val="tx1"/>
                </a:solidFill>
                <a:latin typeface="+mn-lt"/>
                <a:ea typeface="+mn-ea"/>
                <a:cs typeface="+mn-cs"/>
              </a:rPr>
              <a:t> </a:t>
            </a:r>
            <a:r>
              <a:rPr lang="en-IN" sz="1800" kern="1200" dirty="0" err="1">
                <a:solidFill>
                  <a:schemeClr val="tx1"/>
                </a:solidFill>
                <a:latin typeface="+mn-lt"/>
                <a:ea typeface="+mn-ea"/>
                <a:cs typeface="+mn-cs"/>
              </a:rPr>
              <a:t>Space,LINQ,Entity</a:t>
            </a:r>
            <a:r>
              <a:rPr lang="en-IN" sz="1800" kern="1200" dirty="0">
                <a:solidFill>
                  <a:schemeClr val="tx1"/>
                </a:solidFill>
                <a:latin typeface="+mn-lt"/>
                <a:ea typeface="+mn-ea"/>
                <a:cs typeface="+mn-cs"/>
              </a:rPr>
              <a:t> </a:t>
            </a:r>
            <a:r>
              <a:rPr lang="en-IN" sz="1800" kern="1200" dirty="0" err="1">
                <a:solidFill>
                  <a:schemeClr val="tx1"/>
                </a:solidFill>
                <a:latin typeface="+mn-lt"/>
                <a:ea typeface="+mn-ea"/>
                <a:cs typeface="+mn-cs"/>
              </a:rPr>
              <a:t>Framework,..etc</a:t>
            </a:r>
            <a:r>
              <a:rPr lang="en-IN" sz="1800" kern="1200" dirty="0">
                <a:solidFill>
                  <a:schemeClr val="tx1"/>
                </a:solidFill>
                <a:latin typeface="+mn-lt"/>
                <a:ea typeface="+mn-ea"/>
                <a:cs typeface="+mn-cs"/>
              </a:rPr>
              <a:t>)</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5D6D81-26D1-42E9-A850-9B37164F1627}"/>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B9DE5F2E-7C6A-4925-9F42-6C072D037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352550"/>
            <a:ext cx="7820025" cy="467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6BFEF066-6C8D-4522-BFFD-D4085A264CBA}"/>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CLR(common language runtime)</a:t>
            </a:r>
            <a:endParaRPr lang="en-US" dirty="0">
              <a:latin typeface="Aharoni" panose="02010803020104030203" pitchFamily="2" charset="-79"/>
              <a:cs typeface="Aharoni" panose="02010803020104030203" pitchFamily="2" charset="-79"/>
            </a:endParaRPr>
          </a:p>
        </p:txBody>
      </p:sp>
      <p:sp>
        <p:nvSpPr>
          <p:cNvPr id="31" name="TextBox 30">
            <a:extLst>
              <a:ext uri="{FF2B5EF4-FFF2-40B4-BE49-F238E27FC236}">
                <a16:creationId xmlns:a16="http://schemas.microsoft.com/office/drawing/2014/main" id="{F44BBC81-C2A2-4AB2-92EF-686BB9FE7CDE}"/>
              </a:ext>
            </a:extLst>
          </p:cNvPr>
          <p:cNvSpPr txBox="1"/>
          <p:nvPr/>
        </p:nvSpPr>
        <p:spPr>
          <a:xfrm>
            <a:off x="521207" y="1166842"/>
            <a:ext cx="10299193" cy="2862322"/>
          </a:xfrm>
          <a:prstGeom prst="rect">
            <a:avLst/>
          </a:prstGeom>
          <a:noFill/>
        </p:spPr>
        <p:txBody>
          <a:bodyPr wrap="square">
            <a:spAutoFit/>
          </a:bodyPr>
          <a:lstStyle/>
          <a:p>
            <a:pPr algn="l" fontAlgn="base"/>
            <a:endParaRPr lang="en-US" b="0" i="0" dirty="0">
              <a:solidFill>
                <a:srgbClr val="273239"/>
              </a:solidFill>
              <a:effectLst/>
              <a:latin typeface="sofia-pro"/>
            </a:endParaRPr>
          </a:p>
          <a:p>
            <a:pPr algn="l" fontAlgn="base"/>
            <a:r>
              <a:rPr lang="en-US" b="0" i="0" dirty="0">
                <a:solidFill>
                  <a:srgbClr val="273239"/>
                </a:solidFill>
                <a:effectLst/>
                <a:latin typeface="var(--font-din)"/>
              </a:rPr>
              <a:t>The </a:t>
            </a:r>
            <a:r>
              <a:rPr lang="en-US" u="sng" dirty="0">
                <a:solidFill>
                  <a:srgbClr val="273239"/>
                </a:solidFill>
                <a:latin typeface="var(--font-din)"/>
              </a:rPr>
              <a:t>CLR </a:t>
            </a:r>
            <a:r>
              <a:rPr lang="en-US" b="0" i="0" dirty="0">
                <a:solidFill>
                  <a:srgbClr val="273239"/>
                </a:solidFill>
                <a:effectLst/>
                <a:latin typeface="var(--font-din)"/>
              </a:rPr>
              <a:t>in the </a:t>
            </a:r>
            <a:r>
              <a:rPr lang="en-US" u="sng" dirty="0">
                <a:solidFill>
                  <a:srgbClr val="273239"/>
                </a:solidFill>
                <a:latin typeface="var(--font-din)"/>
              </a:rPr>
              <a:t>.NET Framework </a:t>
            </a:r>
            <a:r>
              <a:rPr lang="en-US" b="0" i="0" dirty="0">
                <a:solidFill>
                  <a:srgbClr val="273239"/>
                </a:solidFill>
                <a:effectLst/>
                <a:latin typeface="var(--font-din)"/>
              </a:rPr>
              <a:t>is the Virtual Machine component that handles program execution for various languages such as C#, F#, Visual Basic .NET, etc. The managed execution environment is provided by giving various services such as memory management, security handling, exception handling, garbage collection, thread management, etc.</a:t>
            </a:r>
            <a:br>
              <a:rPr lang="en-US" b="0" i="0" dirty="0">
                <a:solidFill>
                  <a:srgbClr val="273239"/>
                </a:solidFill>
                <a:effectLst/>
                <a:latin typeface="var(--font-din)"/>
              </a:rPr>
            </a:br>
            <a:r>
              <a:rPr lang="en-US" b="0" i="0" dirty="0">
                <a:solidFill>
                  <a:srgbClr val="273239"/>
                </a:solidFill>
                <a:effectLst/>
                <a:latin typeface="var(--font-din)"/>
              </a:rPr>
              <a:t>The Common Language Runtime implements the VES (Virtual Execution System) which is a run time system that provides a managed code execution environment. The VES is defined in Microsoft’s implementation of the CLI (Common Language Infrastructure).</a:t>
            </a:r>
          </a:p>
          <a:p>
            <a:pPr algn="ctr" fontAlgn="base"/>
            <a:r>
              <a:rPr lang="en-US" b="1" i="0" dirty="0">
                <a:solidFill>
                  <a:srgbClr val="273239"/>
                </a:solidFill>
                <a:effectLst/>
                <a:latin typeface="var(--font-din)"/>
              </a:rPr>
              <a:t>Architecture of Common Language Runtime</a:t>
            </a:r>
          </a:p>
          <a:p>
            <a:pPr algn="l" fontAlgn="base"/>
            <a:r>
              <a:rPr lang="en-US" b="0" i="0" dirty="0">
                <a:solidFill>
                  <a:srgbClr val="273239"/>
                </a:solidFill>
                <a:effectLst/>
                <a:latin typeface="var(--font-din)"/>
              </a:rPr>
              <a:t>A diagram that demonstrates the architecture of Common Language Runtime is given as follows:</a:t>
            </a: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8304E0-2A51-4836-A90B-C62E2B54A236}"/>
              </a:ext>
            </a:extLst>
          </p:cNvPr>
          <p:cNvSpPr>
            <a:spLocks noGrp="1"/>
          </p:cNvSpPr>
          <p:nvPr>
            <p:ph type="title"/>
          </p:nvPr>
        </p:nvSpPr>
        <p:spPr/>
        <p:txBody>
          <a:bodyPr/>
          <a:lstStyle/>
          <a:p>
            <a:endParaRPr lang="en-US"/>
          </a:p>
        </p:txBody>
      </p:sp>
      <p:pic>
        <p:nvPicPr>
          <p:cNvPr id="3074" name="Picture 2" descr="Lightbox">
            <a:extLst>
              <a:ext uri="{FF2B5EF4-FFF2-40B4-BE49-F238E27FC236}">
                <a16:creationId xmlns:a16="http://schemas.microsoft.com/office/drawing/2014/main" id="{100A7420-1B5F-4851-9558-05AF53AA0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248" y="1504291"/>
            <a:ext cx="5141851" cy="490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937AEF-118C-484D-86BB-833B378E6AE7}"/>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FCL(framework class library)</a:t>
            </a:r>
            <a:endParaRPr lang="en-US" dirty="0">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9DB66F2F-994F-4F9E-B8B6-D99804DC2CB1}"/>
              </a:ext>
            </a:extLst>
          </p:cNvPr>
          <p:cNvSpPr txBox="1"/>
          <p:nvPr/>
        </p:nvSpPr>
        <p:spPr>
          <a:xfrm>
            <a:off x="304799" y="1428750"/>
            <a:ext cx="9934575" cy="2031325"/>
          </a:xfrm>
          <a:prstGeom prst="rect">
            <a:avLst/>
          </a:prstGeom>
          <a:noFill/>
        </p:spPr>
        <p:txBody>
          <a:bodyPr wrap="square" rtlCol="0">
            <a:spAutoFit/>
          </a:bodyPr>
          <a:lstStyle/>
          <a:p>
            <a:r>
              <a:rPr lang="en-US" b="0" i="0" dirty="0">
                <a:effectLst/>
              </a:rPr>
              <a:t>         </a:t>
            </a:r>
          </a:p>
          <a:p>
            <a:r>
              <a:rPr lang="en-US" b="0" i="0" dirty="0">
                <a:solidFill>
                  <a:srgbClr val="273239"/>
                </a:solidFill>
                <a:effectLst/>
                <a:latin typeface="urw-din"/>
              </a:rPr>
              <a:t>The Framework Class Library or FCL provides the system functionality in the  as it has various classes, data types, interfaces, etc.</a:t>
            </a:r>
          </a:p>
          <a:p>
            <a:r>
              <a:rPr lang="en-US" b="0" i="0" dirty="0">
                <a:solidFill>
                  <a:srgbClr val="273239"/>
                </a:solidFill>
                <a:effectLst/>
                <a:latin typeface="urw-din"/>
              </a:rPr>
              <a:t> to perform multiple functions and build different types of applications such as desktop applications, web applications, mobile applications, etc. </a:t>
            </a:r>
          </a:p>
          <a:p>
            <a:r>
              <a:rPr lang="en-US" b="0" i="0" dirty="0">
                <a:solidFill>
                  <a:srgbClr val="273239"/>
                </a:solidFill>
                <a:effectLst/>
                <a:latin typeface="urw-din"/>
              </a:rPr>
              <a:t>The Framework Class Library is integrated with the </a:t>
            </a:r>
            <a:r>
              <a:rPr lang="en-US" b="0" i="0" u="sng" dirty="0">
                <a:effectLst/>
                <a:latin typeface="urw-din"/>
                <a:hlinkClick r:id="rId2"/>
              </a:rPr>
              <a:t>Common Language Runtime (CLR)</a:t>
            </a:r>
            <a:r>
              <a:rPr lang="en-US" b="0" i="0" dirty="0">
                <a:solidFill>
                  <a:srgbClr val="273239"/>
                </a:solidFill>
                <a:effectLst/>
                <a:latin typeface="urw-din"/>
              </a:rPr>
              <a:t> of the .NET framework and is used by all the .NET languages such as </a:t>
            </a:r>
            <a:r>
              <a:rPr lang="en-US" b="1" i="0" u="sng" dirty="0">
                <a:effectLst/>
                <a:latin typeface="urw-din"/>
                <a:hlinkClick r:id="rId3"/>
              </a:rPr>
              <a:t>C#</a:t>
            </a:r>
            <a:r>
              <a:rPr lang="en-US" b="0" i="0" dirty="0">
                <a:solidFill>
                  <a:srgbClr val="273239"/>
                </a:solidFill>
                <a:effectLst/>
                <a:latin typeface="urw-din"/>
              </a:rPr>
              <a:t>, F#, Visual Basic .NET, etc. </a:t>
            </a:r>
            <a:endParaRPr lang="en-US" sz="1800" kern="1200" dirty="0">
              <a:solidFill>
                <a:schemeClr val="tx1"/>
              </a:solidFill>
              <a:latin typeface="+mn-lt"/>
              <a:ea typeface="+mn-ea"/>
              <a:cs typeface="+mn-cs"/>
            </a:endParaRPr>
          </a:p>
        </p:txBody>
      </p:sp>
      <p:pic>
        <p:nvPicPr>
          <p:cNvPr id="4100" name="Picture 4" descr="Framework of the proposed FCL-Net approach. | Download Scientific Diagram">
            <a:extLst>
              <a:ext uri="{FF2B5EF4-FFF2-40B4-BE49-F238E27FC236}">
                <a16:creationId xmlns:a16="http://schemas.microsoft.com/office/drawing/2014/main" id="{BC257EAA-4E05-47B6-B82B-E9ED23295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3429000"/>
            <a:ext cx="4859057" cy="353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36C028-28EE-4785-B6AF-3AB5B12DFAFC}"/>
              </a:ext>
            </a:extLst>
          </p:cNvPr>
          <p:cNvSpPr>
            <a:spLocks noGrp="1"/>
          </p:cNvSpPr>
          <p:nvPr>
            <p:ph type="title"/>
          </p:nvPr>
        </p:nvSpPr>
        <p:spPr/>
        <p:txBody>
          <a:bodyPr/>
          <a:lstStyle/>
          <a:p>
            <a:endParaRPr lang="en-US"/>
          </a:p>
        </p:txBody>
      </p:sp>
      <p:sp>
        <p:nvSpPr>
          <p:cNvPr id="21" name="TextBox 20">
            <a:extLst>
              <a:ext uri="{FF2B5EF4-FFF2-40B4-BE49-F238E27FC236}">
                <a16:creationId xmlns:a16="http://schemas.microsoft.com/office/drawing/2014/main" id="{41F1A7CC-28D7-4D08-9C6A-66ADAE506CCB}"/>
              </a:ext>
            </a:extLst>
          </p:cNvPr>
          <p:cNvSpPr txBox="1"/>
          <p:nvPr/>
        </p:nvSpPr>
        <p:spPr>
          <a:xfrm>
            <a:off x="1019175" y="1895475"/>
            <a:ext cx="8858250" cy="4801314"/>
          </a:xfrm>
          <a:prstGeom prst="rect">
            <a:avLst/>
          </a:prstGeom>
          <a:noFill/>
        </p:spPr>
        <p:txBody>
          <a:bodyPr wrap="square">
            <a:spAutoFit/>
          </a:bodyPr>
          <a:lstStyle/>
          <a:p>
            <a:r>
              <a:rPr lang="en-US" b="0" i="0" dirty="0">
                <a:solidFill>
                  <a:srgbClr val="202124"/>
                </a:solidFill>
                <a:effectLst/>
                <a:latin typeface="arial" panose="020B0604020202020204" pitchFamily="34" charset="0"/>
              </a:rPr>
              <a:t>Windows Forms (WinForms) is </a:t>
            </a:r>
            <a:r>
              <a:rPr lang="en-US" b="1" i="0" dirty="0">
                <a:solidFill>
                  <a:srgbClr val="202124"/>
                </a:solidFill>
                <a:effectLst/>
                <a:latin typeface="arial" panose="020B0604020202020204" pitchFamily="34" charset="0"/>
              </a:rPr>
              <a:t>a free and open-source graphical (GUI) class library included</a:t>
            </a:r>
            <a:r>
              <a:rPr lang="en-US" b="0" i="0" dirty="0">
                <a:solidFill>
                  <a:srgbClr val="202124"/>
                </a:solidFill>
                <a:effectLst/>
                <a:latin typeface="arial" panose="020B0604020202020204" pitchFamily="34" charset="0"/>
              </a:rPr>
              <a:t> as a part of Microsoft . NET, . NET Framework or Mono Framework, providing a platform to write client applications for desktop, laptop, and tablet PCs. ... NET Core framework.</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ASP</a:t>
            </a:r>
          </a:p>
          <a:p>
            <a:endParaRPr lang="en-US" dirty="0">
              <a:solidFill>
                <a:srgbClr val="202124"/>
              </a:solidFill>
              <a:latin typeface="arial" panose="020B0604020202020204" pitchFamily="34" charset="0"/>
            </a:endParaRPr>
          </a:p>
          <a:p>
            <a:r>
              <a:rPr lang="en-US" b="0" i="0" dirty="0">
                <a:solidFill>
                  <a:srgbClr val="212529"/>
                </a:solidFill>
                <a:effectLst/>
                <a:latin typeface="Segoe UI" panose="020B0502040204020203" pitchFamily="34" charset="0"/>
              </a:rPr>
              <a:t>ASP.NET Core is the open-source version of ASP.NET, that runs on macOS, Linux, and Windows. ASP.NET Core was first released in 2016 and is a re-design of earlier Windows-only versions of ASP.NET.</a:t>
            </a:r>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LINQ</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LINQ is a data querying API that </a:t>
            </a:r>
            <a:r>
              <a:rPr lang="en-US" b="1" i="0" dirty="0">
                <a:solidFill>
                  <a:srgbClr val="202124"/>
                </a:solidFill>
                <a:effectLst/>
                <a:latin typeface="arial" panose="020B0604020202020204" pitchFamily="34" charset="0"/>
              </a:rPr>
              <a:t>provides querying capabilities to .</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NET languages</a:t>
            </a:r>
            <a:r>
              <a:rPr lang="en-US" b="0" i="0" dirty="0">
                <a:solidFill>
                  <a:srgbClr val="202124"/>
                </a:solidFill>
                <a:effectLst/>
                <a:latin typeface="arial" panose="020B0604020202020204" pitchFamily="34" charset="0"/>
              </a:rPr>
              <a:t> with a syntax similar to a SQL. LINQ queries use C# collections to return data. LINQ in C# is used to work with data access from sources such as objects, data sets, SQL Server, and XML.</a:t>
            </a:r>
            <a:endParaRPr lang="en-US" dirty="0"/>
          </a:p>
        </p:txBody>
      </p:sp>
      <p:sp>
        <p:nvSpPr>
          <p:cNvPr id="6" name="TextBox 5">
            <a:extLst>
              <a:ext uri="{FF2B5EF4-FFF2-40B4-BE49-F238E27FC236}">
                <a16:creationId xmlns:a16="http://schemas.microsoft.com/office/drawing/2014/main" id="{9D70AFAA-D646-49D0-AAE3-4872CCE506DC}"/>
              </a:ext>
            </a:extLst>
          </p:cNvPr>
          <p:cNvSpPr txBox="1"/>
          <p:nvPr/>
        </p:nvSpPr>
        <p:spPr>
          <a:xfrm>
            <a:off x="1590674" y="1126415"/>
            <a:ext cx="2924175" cy="369332"/>
          </a:xfrm>
          <a:prstGeom prst="rect">
            <a:avLst/>
          </a:prstGeom>
          <a:noFill/>
        </p:spPr>
        <p:txBody>
          <a:bodyPr wrap="square" rtlCol="0">
            <a:spAutoFit/>
          </a:bodyPr>
          <a:lstStyle/>
          <a:p>
            <a:r>
              <a:rPr lang="en-US" sz="1800" kern="1200" dirty="0" err="1">
                <a:solidFill>
                  <a:schemeClr val="tx1"/>
                </a:solidFill>
                <a:latin typeface="+mn-lt"/>
                <a:ea typeface="+mn-ea"/>
                <a:cs typeface="+mn-cs"/>
              </a:rPr>
              <a:t>WINForms</a:t>
            </a:r>
            <a:endParaRPr lang="en-US" sz="1800" kern="1200" dirty="0">
              <a:solidFill>
                <a:schemeClr val="tx1"/>
              </a:solidFill>
              <a:latin typeface="+mn-lt"/>
              <a:ea typeface="+mn-ea"/>
              <a:cs typeface="+mn-cs"/>
            </a:endParaRPr>
          </a:p>
        </p:txBody>
      </p:sp>
      <p:sp>
        <p:nvSpPr>
          <p:cNvPr id="24" name="TextBox 23">
            <a:extLst>
              <a:ext uri="{FF2B5EF4-FFF2-40B4-BE49-F238E27FC236}">
                <a16:creationId xmlns:a16="http://schemas.microsoft.com/office/drawing/2014/main" id="{C0FFB79F-B553-4B55-BB6B-F0C8D7635FB5}"/>
              </a:ext>
            </a:extLst>
          </p:cNvPr>
          <p:cNvSpPr txBox="1"/>
          <p:nvPr/>
        </p:nvSpPr>
        <p:spPr>
          <a:xfrm>
            <a:off x="3048000" y="3244334"/>
            <a:ext cx="6096000" cy="369332"/>
          </a:xfrm>
          <a:prstGeom prst="rect">
            <a:avLst/>
          </a:prstGeom>
          <a:noFill/>
        </p:spPr>
        <p:txBody>
          <a:bodyPr wrap="square">
            <a:spAutoFit/>
          </a:bodyPr>
          <a:lstStyle/>
          <a:p>
            <a:r>
              <a:rPr lang="en-US" b="0" i="0" dirty="0">
                <a:solidFill>
                  <a:srgbClr val="202124"/>
                </a:solidFill>
                <a:effectLst/>
                <a:latin typeface="arial" panose="020B0604020202020204" pitchFamily="34" charset="0"/>
              </a:rPr>
              <a:t>a</a:t>
            </a:r>
            <a:endParaRPr lang="en-US"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2FDC3E4-818F-458D-8426-B5A29B02AA26}"/>
              </a:ext>
            </a:extLst>
          </p:cNvPr>
          <p:cNvSpPr txBox="1"/>
          <p:nvPr/>
        </p:nvSpPr>
        <p:spPr>
          <a:xfrm>
            <a:off x="521207" y="1524000"/>
            <a:ext cx="8086725" cy="4247317"/>
          </a:xfrm>
          <a:prstGeom prst="rect">
            <a:avLst/>
          </a:prstGeom>
          <a:noFill/>
        </p:spPr>
        <p:txBody>
          <a:bodyPr wrap="square" rtlCol="0">
            <a:spAutoFit/>
          </a:bodyPr>
          <a:lstStyle/>
          <a:p>
            <a:r>
              <a:rPr lang="en-US" b="0" i="0" dirty="0">
                <a:solidFill>
                  <a:srgbClr val="4D5156"/>
                </a:solidFill>
                <a:effectLst/>
                <a:latin typeface="arial" panose="020B0604020202020204" pitchFamily="34" charset="0"/>
              </a:rPr>
              <a:t> Common Language Runtime, the virtual machine component of Microsoft .NET Framework, manages the execution of .NET programs. Just-in-time compilation converts the managed code into machine instructions which are then executed on the CPU of the computer. </a:t>
            </a:r>
          </a:p>
          <a:p>
            <a:endParaRPr lang="en-US" sz="1800" kern="1200" dirty="0">
              <a:solidFill>
                <a:srgbClr val="4D5156"/>
              </a:solidFill>
              <a:latin typeface="arial" panose="020B0604020202020204" pitchFamily="34" charset="0"/>
              <a:ea typeface="+mn-ea"/>
              <a:cs typeface="+mn-cs"/>
            </a:endParaRPr>
          </a:p>
          <a:p>
            <a:r>
              <a:rPr lang="en-US" dirty="0">
                <a:solidFill>
                  <a:srgbClr val="4D5156"/>
                </a:solidFill>
                <a:latin typeface="arial" panose="020B0604020202020204" pitchFamily="34" charset="0"/>
              </a:rPr>
              <a:t>.NET CLR FUNCTIONS</a:t>
            </a:r>
          </a:p>
          <a:p>
            <a:pPr algn="l">
              <a:buFont typeface="Arial" panose="020B0604020202020204" pitchFamily="34" charset="0"/>
              <a:buChar char="•"/>
            </a:pPr>
            <a:r>
              <a:rPr lang="en-US" b="0" i="0" dirty="0">
                <a:solidFill>
                  <a:srgbClr val="202124"/>
                </a:solidFill>
                <a:effectLst/>
                <a:latin typeface="arial" panose="020B0604020202020204" pitchFamily="34" charset="0"/>
              </a:rPr>
              <a:t>Convert code into CLI.</a:t>
            </a:r>
          </a:p>
          <a:p>
            <a:pPr algn="l">
              <a:buFont typeface="Arial" panose="020B0604020202020204" pitchFamily="34" charset="0"/>
              <a:buChar char="•"/>
            </a:pPr>
            <a:r>
              <a:rPr lang="en-US" b="0" i="0" dirty="0">
                <a:solidFill>
                  <a:srgbClr val="202124"/>
                </a:solidFill>
                <a:effectLst/>
                <a:latin typeface="arial" panose="020B0604020202020204" pitchFamily="34" charset="0"/>
              </a:rPr>
              <a:t>Exception handling.</a:t>
            </a:r>
          </a:p>
          <a:p>
            <a:pPr algn="l">
              <a:buFont typeface="Arial" panose="020B0604020202020204" pitchFamily="34" charset="0"/>
              <a:buChar char="•"/>
            </a:pPr>
            <a:r>
              <a:rPr lang="en-US" b="0" i="0" dirty="0">
                <a:solidFill>
                  <a:srgbClr val="202124"/>
                </a:solidFill>
                <a:effectLst/>
                <a:latin typeface="arial" panose="020B0604020202020204" pitchFamily="34" charset="0"/>
              </a:rPr>
              <a:t>Type safety.</a:t>
            </a:r>
          </a:p>
          <a:p>
            <a:pPr algn="l">
              <a:buFont typeface="Arial" panose="020B0604020202020204" pitchFamily="34" charset="0"/>
              <a:buChar char="•"/>
            </a:pPr>
            <a:r>
              <a:rPr lang="en-US" b="0" i="0" dirty="0">
                <a:solidFill>
                  <a:srgbClr val="202124"/>
                </a:solidFill>
                <a:effectLst/>
                <a:latin typeface="arial" panose="020B0604020202020204" pitchFamily="34" charset="0"/>
              </a:rPr>
              <a:t>Memory management (using the Garbage Collector)</a:t>
            </a:r>
          </a:p>
          <a:p>
            <a:pPr algn="l">
              <a:buFont typeface="Arial" panose="020B0604020202020204" pitchFamily="34" charset="0"/>
              <a:buChar char="•"/>
            </a:pPr>
            <a:r>
              <a:rPr lang="en-US" b="0" i="0" dirty="0">
                <a:solidFill>
                  <a:srgbClr val="202124"/>
                </a:solidFill>
                <a:effectLst/>
                <a:latin typeface="arial" panose="020B0604020202020204" pitchFamily="34" charset="0"/>
              </a:rPr>
              <a:t>Security.</a:t>
            </a:r>
          </a:p>
          <a:p>
            <a:pPr algn="l">
              <a:buFont typeface="Arial" panose="020B0604020202020204" pitchFamily="34" charset="0"/>
              <a:buChar char="•"/>
            </a:pPr>
            <a:r>
              <a:rPr lang="en-US" b="0" i="0" dirty="0">
                <a:solidFill>
                  <a:srgbClr val="202124"/>
                </a:solidFill>
                <a:effectLst/>
                <a:latin typeface="arial" panose="020B0604020202020204" pitchFamily="34" charset="0"/>
              </a:rPr>
              <a:t>Improved performance.</a:t>
            </a:r>
          </a:p>
          <a:p>
            <a:pPr algn="l">
              <a:buFont typeface="Arial" panose="020B0604020202020204" pitchFamily="34" charset="0"/>
              <a:buChar char="•"/>
            </a:pPr>
            <a:r>
              <a:rPr lang="en-US" b="0" i="0" dirty="0">
                <a:solidFill>
                  <a:srgbClr val="202124"/>
                </a:solidFill>
                <a:effectLst/>
                <a:latin typeface="arial" panose="020B0604020202020204" pitchFamily="34" charset="0"/>
              </a:rPr>
              <a:t>Language independency.</a:t>
            </a:r>
          </a:p>
          <a:p>
            <a:pPr algn="l">
              <a:buFont typeface="Arial" panose="020B0604020202020204" pitchFamily="34" charset="0"/>
              <a:buChar char="•"/>
            </a:pPr>
            <a:r>
              <a:rPr lang="en-US" b="0" i="0" dirty="0">
                <a:solidFill>
                  <a:srgbClr val="202124"/>
                </a:solidFill>
                <a:effectLst/>
                <a:latin typeface="arial" panose="020B0604020202020204" pitchFamily="34" charset="0"/>
              </a:rPr>
              <a:t>Platform independency.</a:t>
            </a:r>
          </a:p>
          <a:p>
            <a:endParaRPr lang="en-US" sz="1800" kern="1200" dirty="0">
              <a:solidFill>
                <a:schemeClr val="tx1"/>
              </a:solidFill>
              <a:latin typeface="+mn-lt"/>
              <a:ea typeface="+mn-ea"/>
              <a:cs typeface="+mn-cs"/>
            </a:endParaRPr>
          </a:p>
        </p:txBody>
      </p:sp>
      <p:sp>
        <p:nvSpPr>
          <p:cNvPr id="24" name="Title 23">
            <a:extLst>
              <a:ext uri="{FF2B5EF4-FFF2-40B4-BE49-F238E27FC236}">
                <a16:creationId xmlns:a16="http://schemas.microsoft.com/office/drawing/2014/main" id="{56F8F312-09B7-4D24-9046-47922E6816D6}"/>
              </a:ext>
            </a:extLst>
          </p:cNvPr>
          <p:cNvSpPr>
            <a:spLocks noGrp="1"/>
          </p:cNvSpPr>
          <p:nvPr>
            <p:ph type="title"/>
          </p:nvPr>
        </p:nvSpPr>
        <p:spPr/>
        <p:txBody>
          <a:bodyPr/>
          <a:lstStyle/>
          <a:p>
            <a:r>
              <a:rPr lang="en-IN" dirty="0"/>
              <a:t>.NET CLR</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59C4B-11C9-4262-ADD2-B850E9EB7185}"/>
              </a:ext>
            </a:extLst>
          </p:cNvPr>
          <p:cNvSpPr>
            <a:spLocks noGrp="1"/>
          </p:cNvSpPr>
          <p:nvPr>
            <p:ph type="title"/>
          </p:nvPr>
        </p:nvSpPr>
        <p:spPr/>
        <p:txBody>
          <a:bodyPr/>
          <a:lstStyle/>
          <a:p>
            <a:endParaRPr lang="en-US" dirty="0"/>
          </a:p>
        </p:txBody>
      </p:sp>
      <p:sp>
        <p:nvSpPr>
          <p:cNvPr id="6" name="TextBox 5">
            <a:extLst>
              <a:ext uri="{FF2B5EF4-FFF2-40B4-BE49-F238E27FC236}">
                <a16:creationId xmlns:a16="http://schemas.microsoft.com/office/drawing/2014/main" id="{0FC4AD62-4B31-4BA2-896F-6B9A48AAA7BB}"/>
              </a:ext>
            </a:extLst>
          </p:cNvPr>
          <p:cNvSpPr txBox="1"/>
          <p:nvPr/>
        </p:nvSpPr>
        <p:spPr>
          <a:xfrm>
            <a:off x="261468" y="1503677"/>
            <a:ext cx="10156028" cy="2031325"/>
          </a:xfrm>
          <a:prstGeom prst="rect">
            <a:avLst/>
          </a:prstGeom>
          <a:noFill/>
        </p:spPr>
        <p:txBody>
          <a:bodyPr wrap="square" rtlCol="0">
            <a:spAutoFit/>
          </a:bodyPr>
          <a:lstStyle/>
          <a:p>
            <a:r>
              <a:rPr lang="en-US" dirty="0"/>
              <a:t>.NET </a:t>
            </a:r>
            <a:r>
              <a:rPr lang="en-US" sz="1800" kern="1200" dirty="0">
                <a:solidFill>
                  <a:schemeClr val="tx1"/>
                </a:solidFill>
                <a:latin typeface="+mn-lt"/>
                <a:ea typeface="+mn-ea"/>
                <a:cs typeface="+mn-cs"/>
              </a:rPr>
              <a:t>CLR VERSIONS</a:t>
            </a:r>
          </a:p>
          <a:p>
            <a:r>
              <a:rPr lang="en-US" b="0" i="0" dirty="0">
                <a:solidFill>
                  <a:srgbClr val="202124"/>
                </a:solidFill>
                <a:effectLst/>
                <a:latin typeface="arial" panose="020B0604020202020204" pitchFamily="34" charset="0"/>
              </a:rPr>
              <a:t>The CLR Version tool (Clrver.exe) </a:t>
            </a:r>
            <a:r>
              <a:rPr lang="en-US" b="1" i="0" dirty="0">
                <a:solidFill>
                  <a:srgbClr val="202124"/>
                </a:solidFill>
                <a:effectLst/>
                <a:latin typeface="arial" panose="020B0604020202020204" pitchFamily="34" charset="0"/>
              </a:rPr>
              <a:t>reports all the installed versions of</a:t>
            </a:r>
            <a:r>
              <a:rPr lang="en-US" b="0" i="0" dirty="0">
                <a:solidFill>
                  <a:srgbClr val="202124"/>
                </a:solidFill>
                <a:effectLst/>
                <a:latin typeface="arial" panose="020B0604020202020204" pitchFamily="34" charset="0"/>
              </a:rPr>
              <a:t> the common language runtime (CLR) on the computer. This tool is automatically installed with Visual Studio. To run the tool, use Visual Studio Developer Command Prompt or Visual Studio Developer PowerShell</a:t>
            </a:r>
            <a:endParaRPr lang="en-US" b="0" i="0" dirty="0">
              <a:effectLst/>
            </a:endParaRPr>
          </a:p>
          <a:p>
            <a:endParaRPr lang="en-US" dirty="0"/>
          </a:p>
          <a:p>
            <a:r>
              <a:rPr lang="en-US" dirty="0"/>
              <a:t>.NET CLR STRUCTURE</a:t>
            </a:r>
          </a:p>
          <a:p>
            <a:endParaRPr lang="en-US" dirty="0"/>
          </a:p>
        </p:txBody>
      </p:sp>
      <p:pic>
        <p:nvPicPr>
          <p:cNvPr id="5122" name="Picture 2">
            <a:extLst>
              <a:ext uri="{FF2B5EF4-FFF2-40B4-BE49-F238E27FC236}">
                <a16:creationId xmlns:a16="http://schemas.microsoft.com/office/drawing/2014/main" id="{BA20F084-8BAB-4653-97B8-908150CB5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534" y="3429000"/>
            <a:ext cx="4184786" cy="358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6024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{CF59DF66-E0D2-412E-964D-B5282823B915}tf10001108_win32</Template>
  <TotalTime>79</TotalTime>
  <Words>686</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Aharoni</vt:lpstr>
      <vt:lpstr>Arial</vt:lpstr>
      <vt:lpstr>Arial</vt:lpstr>
      <vt:lpstr>Calibri</vt:lpstr>
      <vt:lpstr>Segoe UI</vt:lpstr>
      <vt:lpstr>Segoe UI Light</vt:lpstr>
      <vt:lpstr>sofia-pro</vt:lpstr>
      <vt:lpstr>urw-din</vt:lpstr>
      <vt:lpstr>var(--font-din)</vt:lpstr>
      <vt:lpstr>WelcomeDoc</vt:lpstr>
      <vt:lpstr>INTRODUCTION TO .NET FRAMEWORK</vt:lpstr>
      <vt:lpstr>PowerPoint Presentation</vt:lpstr>
      <vt:lpstr>PowerPoint Presentation</vt:lpstr>
      <vt:lpstr>CLR(common language runtime)</vt:lpstr>
      <vt:lpstr>PowerPoint Presentation</vt:lpstr>
      <vt:lpstr>FCL(framework class library)</vt:lpstr>
      <vt:lpstr>PowerPoint Presentation</vt:lpstr>
      <vt:lpstr>.NET CLR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Kukatla Vishalakshmi</dc:creator>
  <cp:keywords/>
  <cp:lastModifiedBy>Kukatla Vishalakshmi</cp:lastModifiedBy>
  <cp:revision>1</cp:revision>
  <dcterms:created xsi:type="dcterms:W3CDTF">2022-02-28T09:18:22Z</dcterms:created>
  <dcterms:modified xsi:type="dcterms:W3CDTF">2022-02-28T10:37:47Z</dcterms:modified>
  <cp:version/>
</cp:coreProperties>
</file>