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sldIdLst>
    <p:sldId id="257" r:id="rId3"/>
    <p:sldId id="256" r:id="rId4"/>
    <p:sldId id="258" r:id="rId5"/>
    <p:sldId id="259" r:id="rId6"/>
    <p:sldId id="377" r:id="rId7"/>
    <p:sldId id="260" r:id="rId8"/>
    <p:sldId id="292" r:id="rId9"/>
    <p:sldId id="395" r:id="rId10"/>
    <p:sldId id="274" r:id="rId11"/>
    <p:sldId id="261" r:id="rId12"/>
    <p:sldId id="311" r:id="rId13"/>
    <p:sldId id="327" r:id="rId14"/>
    <p:sldId id="284" r:id="rId15"/>
    <p:sldId id="317" r:id="rId16"/>
    <p:sldId id="320" r:id="rId17"/>
    <p:sldId id="290" r:id="rId18"/>
    <p:sldId id="291" r:id="rId19"/>
    <p:sldId id="338" r:id="rId20"/>
    <p:sldId id="337" r:id="rId21"/>
    <p:sldId id="335" r:id="rId22"/>
    <p:sldId id="323" r:id="rId23"/>
    <p:sldId id="341" r:id="rId24"/>
    <p:sldId id="339" r:id="rId25"/>
    <p:sldId id="319" r:id="rId26"/>
    <p:sldId id="333" r:id="rId27"/>
    <p:sldId id="328" r:id="rId28"/>
    <p:sldId id="329" r:id="rId29"/>
    <p:sldId id="331" r:id="rId30"/>
    <p:sldId id="334" r:id="rId31"/>
    <p:sldId id="321" r:id="rId32"/>
    <p:sldId id="32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1D45A8-E1F0-4BA7-85A8-87D5113F517A}">
          <p14:sldIdLst>
            <p14:sldId id="257"/>
            <p14:sldId id="256"/>
            <p14:sldId id="258"/>
            <p14:sldId id="259"/>
            <p14:sldId id="377"/>
            <p14:sldId id="260"/>
            <p14:sldId id="292"/>
            <p14:sldId id="395"/>
            <p14:sldId id="274"/>
            <p14:sldId id="261"/>
            <p14:sldId id="311"/>
            <p14:sldId id="327"/>
          </p14:sldIdLst>
        </p14:section>
        <p14:section name="Utilidades" id="{5C2BC212-F550-4CAA-914D-7E5AACD84C29}">
          <p14:sldIdLst>
            <p14:sldId id="284"/>
            <p14:sldId id="317"/>
            <p14:sldId id="320"/>
            <p14:sldId id="290"/>
            <p14:sldId id="291"/>
            <p14:sldId id="338"/>
            <p14:sldId id="337"/>
            <p14:sldId id="335"/>
            <p14:sldId id="323"/>
            <p14:sldId id="341"/>
            <p14:sldId id="339"/>
            <p14:sldId id="319"/>
            <p14:sldId id="333"/>
            <p14:sldId id="328"/>
            <p14:sldId id="329"/>
            <p14:sldId id="331"/>
            <p14:sldId id="334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5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23357-7F09-4876-8D62-EFD83313D9A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B0A89-1C02-4170-A3AC-6E4DD876E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74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0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t>27/04/10</a:t>
            </a:r>
          </a:p>
        </p:txBody>
      </p:sp>
      <p:sp>
        <p:nvSpPr>
          <p:cNvPr id="17411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fld id="{658DA3FB-7622-41E4-B67B-E4FB2481DEF7}" type="slidenum">
              <a:rPr lang="es-ES" altLang="en-US" sz="1200" smtClean="0">
                <a:solidFill>
                  <a:srgbClr val="000000"/>
                </a:solidFill>
                <a:latin typeface="Calibri" panose="020F0502020204030204" pitchFamily="34" charset="0"/>
              </a:rPr>
              <a:pPr>
                <a:buClrTx/>
                <a:buFontTx/>
                <a:buNone/>
              </a:pPr>
              <a:t>1</a:t>
            </a:fld>
            <a:endParaRPr lang="es-E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7412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637B606-9956-44C6-B98D-A6B9061D20B2}" type="slidenum">
              <a:rPr lang="en-GB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GB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7413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14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2588" cy="409098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3149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0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t>27/04/10</a:t>
            </a:r>
          </a:p>
        </p:txBody>
      </p:sp>
      <p:sp>
        <p:nvSpPr>
          <p:cNvPr id="221187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fld id="{29E6F4F1-6D5B-482D-A0E7-80C27E010E62}" type="slidenum">
              <a:rPr lang="es-ES" altLang="en-US" sz="1200" smtClean="0">
                <a:solidFill>
                  <a:srgbClr val="000000"/>
                </a:solidFill>
                <a:latin typeface="Calibri" panose="020F0502020204030204" pitchFamily="34" charset="0"/>
              </a:rPr>
              <a:pPr>
                <a:buClrTx/>
                <a:buFontTx/>
                <a:buNone/>
              </a:pPr>
              <a:t>16</a:t>
            </a:fld>
            <a:endParaRPr lang="es-E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21188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FF767B2-987B-4F11-9E97-7802D260F4EB}" type="slidenum">
              <a:rPr lang="en-GB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16</a:t>
            </a:fld>
            <a:endParaRPr lang="en-GB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21189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21190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2588" cy="409098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06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0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t>27/04/10</a:t>
            </a:r>
          </a:p>
        </p:txBody>
      </p:sp>
      <p:sp>
        <p:nvSpPr>
          <p:cNvPr id="223235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fld id="{B040C4BD-5049-4E3E-B91F-41856C421831}" type="slidenum">
              <a:rPr lang="es-ES" altLang="en-US" sz="1200" smtClean="0">
                <a:solidFill>
                  <a:srgbClr val="000000"/>
                </a:solidFill>
                <a:latin typeface="Calibri" panose="020F0502020204030204" pitchFamily="34" charset="0"/>
              </a:rPr>
              <a:pPr>
                <a:buClrTx/>
                <a:buFontTx/>
                <a:buNone/>
              </a:pPr>
              <a:t>17</a:t>
            </a:fld>
            <a:endParaRPr lang="es-E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23236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4651785-A8F2-4788-8986-FF9F43923773}" type="slidenum">
              <a:rPr lang="en-GB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17</a:t>
            </a:fld>
            <a:endParaRPr lang="en-GB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23237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23238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2588" cy="409098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2803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D395E-6B3C-49A9-9F06-FBAA37B47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6BBF7-F87E-4624-A8A3-5E4791BD6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AA1D1-1B60-4067-B44A-1F4AACB0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CA3-A265-418E-B052-A0CD89100D4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36782-CE65-42E1-B75C-CE48ECFC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D2E08-4F7D-4B92-A60B-4A5C6F7E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994F-E358-47E5-86A4-AFB494F6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7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1E1B-A09D-458E-A007-6C0DB829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FE544-4FA7-465F-B779-AF0CFBBBC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4E664-26AB-4CD1-A67E-C755BA9B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CA3-A265-418E-B052-A0CD89100D4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A6E51-F255-48FB-900A-B3B971DC6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11DD3-E8A3-4F8D-B8E9-70189E99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994F-E358-47E5-86A4-AFB494F6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2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B3365F-112D-47A2-B803-4AFAE47DF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E8DF0-8A91-42DB-946E-4D6E8EC02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E0F0C-24B4-4B4A-9029-7DAACBF3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CA3-A265-418E-B052-A0CD89100D4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4C892-A74E-42C6-A14E-7C028E919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408D7-F22A-46DF-8534-23253FE4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994F-E358-47E5-86A4-AFB494F6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48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27/04/10</a:t>
            </a: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n-US"/>
              <a:t>Taller de Algoritmos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A2069-7DD0-4D7C-9365-FAAC84B24D0C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166266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27/04/10</a:t>
            </a: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n-US"/>
              <a:t>Taller de Algoritmos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00AB17-32E0-4804-B0A3-39839BE87094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859545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27/04/10</a:t>
            </a: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n-US"/>
              <a:t>Taller de Algoritmos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9E827D-68A6-422E-98D4-AB806259073A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857592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8125"/>
            <a:ext cx="5181600" cy="46688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8125"/>
            <a:ext cx="5181600" cy="46688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27/04/10</a:t>
            </a:r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n-US"/>
              <a:t>Taller de Algoritmos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888252-59D7-4D11-8A4F-BD4E803FD898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828095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-1"/>
            <a:ext cx="10515600" cy="1281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0812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332037"/>
            <a:ext cx="5157787" cy="38576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50812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332037"/>
            <a:ext cx="5183188" cy="38576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27/04/10</a:t>
            </a:r>
            <a:endParaRPr lang="es-E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n-US"/>
              <a:t>Taller de Algoritmos 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43E82E-EB73-4C8E-AE05-AFFBA8811178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12081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27/04/10</a:t>
            </a:r>
            <a:endParaRPr lang="es-E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n-US"/>
              <a:t>Taller de Algoritmos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A3775-5806-4F99-A4A1-C740D91BDDF8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269394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27/04/10</a:t>
            </a:r>
            <a:endParaRPr lang="es-E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n-US"/>
              <a:t>Taller de Algoritmos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18F485-C1BD-4D6A-BB57-049A28ECCC41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728660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27/04/10</a:t>
            </a:r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n-US"/>
              <a:t>Taller de Algoritmos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9C0430-A330-4DCC-BEF2-AF4F467AFE2D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69805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2B91A-5BCF-4FD5-8FED-33A48EC43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5919B-407C-409A-B7CC-3ED296081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63647-4566-4C9D-B735-D4C2E592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CA3-A265-418E-B052-A0CD89100D4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DD876-DA10-4D86-BC0E-39604C20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A10B1-3647-441A-A883-CB62EFA2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994F-E358-47E5-86A4-AFB494F6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511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27/04/10</a:t>
            </a:r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n-US"/>
              <a:t>Taller de Algoritmos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F0A1B2-52E3-4CEC-B6C6-17F66FDD222B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9336739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27/04/10</a:t>
            </a: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n-US"/>
              <a:t>Taller de Algoritmos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7999F-2BC3-40D3-8750-159DBC4D6D2D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8679149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27/04/10</a:t>
            </a: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n-US"/>
              <a:t>Taller de Algoritmos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752DC-15C5-4BE3-8F11-7F17EC720743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58330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079D-45CD-43F9-BDA8-DF893032C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5CE20-4ECB-4E94-BF66-B6883CDB4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403A4-96C2-4A04-8CF5-D3A9EF50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CA3-A265-418E-B052-A0CD89100D4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46592-1AE2-45B0-82F8-C50F84AC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140A8-EA96-47E6-86B4-B775D0EA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994F-E358-47E5-86A4-AFB494F6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0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5DEC-1C06-45D7-939D-4607DE55A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74F9-2834-4FE9-9A3C-16403C773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6E341-82EB-40F2-9D54-BFB4783F0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11EFB-B30F-4492-88C5-1D8CF135D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CA3-A265-418E-B052-A0CD89100D4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345DB-0CF4-416A-A0C7-AF3C84711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C5FA6-3BF5-4464-B2E4-63364E8D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994F-E358-47E5-86A4-AFB494F6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2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4BD7-828E-4335-9C3C-3F3977DCC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C5068-A6AE-4E96-9808-0859833C5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9CDD6-9785-4A4C-A88A-EA14BC56B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6E09BD-EC79-4ADB-B5FC-BC465C5BA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B69A7C-C7CE-4115-A99C-BFF4A41C5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D1FE78-098C-444B-9270-3D88BFF5E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CA3-A265-418E-B052-A0CD89100D4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EEA55-57FA-4A72-AE14-E15BD60C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F55938-56D0-422E-9EAB-7E3B48B2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994F-E358-47E5-86A4-AFB494F6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8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50DA-5E80-4393-B8EB-174A1BD9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5A85F-75A2-4009-87F7-076CCAA0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CA3-A265-418E-B052-A0CD89100D4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D11F0-D457-4B98-93C8-3A51E29D7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7F175-5445-480B-9F31-881BD20B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994F-E358-47E5-86A4-AFB494F6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2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DA1A20-655C-48F1-9244-460FE88E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CA3-A265-418E-B052-A0CD89100D4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A9ECD-2190-431A-88DC-AEA123F3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9D98A-3E60-4783-95E7-42BDC934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994F-E358-47E5-86A4-AFB494F6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4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063F1-43D1-463B-B6C9-F957DD85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4835A-7970-4D6F-8B78-36C9203E1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050C5-04C0-49A6-A716-92F79794F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369D2-AF77-47C8-A82E-55883560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CA3-A265-418E-B052-A0CD89100D4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B0A48-542C-45F8-9E46-9F5B152AE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994CF-6409-481A-8DEF-FEF0DBF4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994F-E358-47E5-86A4-AFB494F6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4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0B33-44B3-4033-BEA8-2EDE2478A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6CA5C-22CC-446C-8F9A-75B1C934E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4640A-8D3C-4B7C-8542-C2B7CF607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51EE3-D43B-4569-BD9F-4A8CFFB7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CA3-A265-418E-B052-A0CD89100D4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BD685-589F-4CDC-BB1A-D9E69D805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6B70D-A65D-463A-B5B0-EB2789CD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994F-E358-47E5-86A4-AFB494F6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1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CE225-8784-4184-8D2C-D20EF5CA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7789B-D809-4681-A62E-9ED6BDE23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F8A39-9EA1-4DF0-9F75-34B0D7161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E1CA3-A265-418E-B052-A0CD89100D4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09A90-24F5-4045-930F-50CFF58F6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EA3E7-24D2-447E-B65C-A7BB2ED91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B994F-E358-47E5-86A4-AFB494F6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6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400" y="3"/>
            <a:ext cx="10566400" cy="1279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400" y="1508125"/>
            <a:ext cx="10566400" cy="4668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74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27/04/10</a:t>
            </a: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s-ES" altLang="en-US"/>
              <a:t>Taller de Algoritmos 3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1279525"/>
            <a:ext cx="71120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787400" y="1279525"/>
            <a:ext cx="11404600" cy="228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1281115"/>
            <a:ext cx="711200" cy="2270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4BB42FA-496C-4D85-BFE6-4892F876365F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85946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" TargetMode="Externa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generics/" TargetMode="External"/><Relationship Id="rId2" Type="http://schemas.openxmlformats.org/officeDocument/2006/relationships/hyperlink" Target="https://docs.oracle.com/javase/tutorial/java/nutsandbolts/switch.html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docs.oracle.com/javase/tutorial/uiswing/index.html" TargetMode="External"/><Relationship Id="rId4" Type="http://schemas.openxmlformats.org/officeDocument/2006/relationships/hyperlink" Target="https://docs.oracle.com/javase/tutorial/essential/io/file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cumentation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4438651" y="5394722"/>
            <a:ext cx="5029200" cy="514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525"/>
              </a:spcBef>
              <a:buClrTx/>
            </a:pPr>
            <a:r>
              <a:rPr lang="es-ES" altLang="en-US" sz="1951">
                <a:solidFill>
                  <a:srgbClr val="FFFFFF"/>
                </a:solidFill>
                <a:latin typeface="Tw Cen MT" panose="020B0602020104020603" pitchFamily="34" charset="0"/>
              </a:rPr>
              <a:t>Taller de Algoritmos 3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438650" y="1483519"/>
            <a:ext cx="4857751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ES" altLang="en-US" sz="3300" dirty="0">
                <a:solidFill>
                  <a:srgbClr val="000000"/>
                </a:solidFill>
                <a:latin typeface="Tw Cen MT" panose="020B0602020104020603" pitchFamily="34" charset="0"/>
              </a:rPr>
              <a:t>INTRODUCCIÓN A LA POO EN JAVA (cont.)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6031710" y="3507581"/>
            <a:ext cx="298013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23900" indent="-2667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buFont typeface="Times New Roman" panose="02020603050405020304" pitchFamily="18" charset="0"/>
              <a:buChar char="–"/>
            </a:pPr>
            <a:r>
              <a:rPr lang="es-ES" altLang="en-US" sz="1500" dirty="0">
                <a:solidFill>
                  <a:srgbClr val="000000"/>
                </a:solidFill>
                <a:latin typeface="Tw Cen MT" panose="020B0602020104020603" pitchFamily="34" charset="0"/>
              </a:rPr>
              <a:t>Prof. Fernando Torre Mora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s-ES" altLang="en-US" sz="1500" dirty="0">
                <a:solidFill>
                  <a:srgbClr val="000000"/>
                </a:solidFill>
                <a:latin typeface="Tw Cen MT" panose="020B0602020104020603" pitchFamily="34" charset="0"/>
              </a:rPr>
              <a:t>Prof. Carolina </a:t>
            </a:r>
            <a:r>
              <a:rPr lang="es-ES" altLang="en-US" sz="1500" dirty="0" err="1">
                <a:solidFill>
                  <a:srgbClr val="000000"/>
                </a:solidFill>
                <a:latin typeface="Tw Cen MT" panose="020B0602020104020603" pitchFamily="34" charset="0"/>
              </a:rPr>
              <a:t>Matinez</a:t>
            </a:r>
            <a:endParaRPr lang="es-ES" altLang="en-US" sz="1500" dirty="0">
              <a:solidFill>
                <a:srgbClr val="000000"/>
              </a:solidFill>
              <a:latin typeface="Tw Cen MT" panose="020B0602020104020603" pitchFamily="34" charset="0"/>
            </a:endParaRP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s-ES" altLang="en-US" sz="1500" dirty="0" err="1">
                <a:solidFill>
                  <a:srgbClr val="000000"/>
                </a:solidFill>
                <a:latin typeface="Tw Cen MT" panose="020B0602020104020603" pitchFamily="34" charset="0"/>
              </a:rPr>
              <a:t>Prof</a:t>
            </a:r>
            <a:r>
              <a:rPr lang="es-ES" altLang="en-US" sz="1500" dirty="0">
                <a:solidFill>
                  <a:srgbClr val="000000"/>
                </a:solidFill>
                <a:latin typeface="Tw Cen MT" panose="020B0602020104020603" pitchFamily="34" charset="0"/>
              </a:rPr>
              <a:t> </a:t>
            </a:r>
            <a:r>
              <a:rPr lang="es-ES" altLang="en-US" sz="1500" dirty="0" err="1">
                <a:solidFill>
                  <a:srgbClr val="000000"/>
                </a:solidFill>
                <a:latin typeface="Tw Cen MT" panose="020B0602020104020603" pitchFamily="34" charset="0"/>
              </a:rPr>
              <a:t>Hector</a:t>
            </a:r>
            <a:r>
              <a:rPr lang="es-ES" altLang="en-US" sz="1500" dirty="0">
                <a:solidFill>
                  <a:srgbClr val="000000"/>
                </a:solidFill>
                <a:latin typeface="Tw Cen MT" panose="020B0602020104020603" pitchFamily="34" charset="0"/>
              </a:rPr>
              <a:t> Palacios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s-ES" altLang="en-US" sz="1500" dirty="0">
                <a:solidFill>
                  <a:srgbClr val="000000"/>
                </a:solidFill>
                <a:latin typeface="Tw Cen MT" panose="020B0602020104020603" pitchFamily="34" charset="0"/>
              </a:rPr>
              <a:t>Prof. Eduardo Blanco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s-ES" altLang="en-US" sz="1500" dirty="0">
                <a:solidFill>
                  <a:srgbClr val="000000"/>
                </a:solidFill>
                <a:latin typeface="Tw Cen MT" panose="020B0602020104020603" pitchFamily="34" charset="0"/>
              </a:rPr>
              <a:t>Prof. </a:t>
            </a:r>
            <a:r>
              <a:rPr lang="es-ES" altLang="en-US" sz="1500" dirty="0" err="1">
                <a:solidFill>
                  <a:srgbClr val="000000"/>
                </a:solidFill>
                <a:latin typeface="Tw Cen MT" panose="020B0602020104020603" pitchFamily="34" charset="0"/>
              </a:rPr>
              <a:t>Blai</a:t>
            </a:r>
            <a:r>
              <a:rPr lang="es-ES" altLang="en-US" sz="1500" dirty="0">
                <a:solidFill>
                  <a:srgbClr val="000000"/>
                </a:solidFill>
                <a:latin typeface="Tw Cen MT" panose="020B0602020104020603" pitchFamily="34" charset="0"/>
              </a:rPr>
              <a:t> Bonet</a:t>
            </a:r>
          </a:p>
        </p:txBody>
      </p:sp>
    </p:spTree>
    <p:extLst>
      <p:ext uri="{BB962C8B-B14F-4D97-AF65-F5344CB8AC3E}">
        <p14:creationId xmlns:p14="http://schemas.microsoft.com/office/powerpoint/2010/main" val="10529240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Objetivos de la clase</a:t>
            </a:r>
            <a:r>
              <a:rPr lang="es-VE" baseline="0" dirty="0"/>
              <a:t> de hoy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VE" dirty="0"/>
              <a:t>Manejo de Excepciones</a:t>
            </a:r>
          </a:p>
          <a:p>
            <a:r>
              <a:rPr lang="es-VE" dirty="0"/>
              <a:t>Buenas prácticas de herencia</a:t>
            </a:r>
          </a:p>
          <a:p>
            <a:pPr lvl="1" rtl="0" eaLnBrk="1" latinLnBrk="0" hangingPunct="1"/>
            <a:r>
              <a:rPr lang="es-VE" dirty="0"/>
              <a:t>Cuándo usar modificadores de acceso</a:t>
            </a:r>
            <a:endParaRPr lang="en-US" dirty="0"/>
          </a:p>
          <a:p>
            <a:pPr lvl="1" rtl="0" eaLnBrk="1" latinLnBrk="0" hangingPunct="1"/>
            <a:r>
              <a:rPr lang="es-VE" dirty="0"/>
              <a:t>Constructores</a:t>
            </a:r>
            <a:endParaRPr lang="en-US" dirty="0">
              <a:effectLst/>
            </a:endParaRPr>
          </a:p>
          <a:p>
            <a:pPr lvl="1" rtl="0" eaLnBrk="1" latinLnBrk="0" hangingPunct="1"/>
            <a:r>
              <a:rPr lang="es-VE" dirty="0"/>
              <a:t>Uso de </a:t>
            </a:r>
            <a:r>
              <a:rPr lang="es-V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rtl="0" eaLnBrk="1" latinLnBrk="0" hangingPunct="1"/>
            <a:r>
              <a:rPr lang="es-VE" dirty="0"/>
              <a:t>Clases abstractas</a:t>
            </a:r>
            <a:endParaRPr lang="en-US" dirty="0">
              <a:effectLst/>
            </a:endParaRPr>
          </a:p>
          <a:p>
            <a:r>
              <a:rPr lang="es-VE" dirty="0"/>
              <a:t>Uso de utilidades de Java</a:t>
            </a:r>
          </a:p>
          <a:p>
            <a:pPr lvl="1"/>
            <a:r>
              <a:rPr lang="es-VE" dirty="0"/>
              <a:t>Lectura y</a:t>
            </a:r>
            <a:r>
              <a:rPr lang="es-VE" baseline="0" dirty="0"/>
              <a:t> procesamiento </a:t>
            </a:r>
            <a:r>
              <a:rPr lang="es-VE" dirty="0"/>
              <a:t>de </a:t>
            </a:r>
            <a:r>
              <a:rPr lang="es-VE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Strings</a:t>
            </a:r>
            <a:endParaRPr lang="es-V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VE" dirty="0"/>
              <a:t>Clases contenedoras</a:t>
            </a:r>
          </a:p>
          <a:p>
            <a:pPr lvl="1"/>
            <a:r>
              <a:rPr lang="es-VE" dirty="0"/>
              <a:t>Colecciones heterogéneas</a:t>
            </a:r>
          </a:p>
          <a:p>
            <a:pPr lvl="1"/>
            <a:r>
              <a:rPr lang="es-VE" dirty="0"/>
              <a:t>Clases anidadas</a:t>
            </a:r>
          </a:p>
          <a:p>
            <a:r>
              <a:rPr lang="es-VE" dirty="0"/>
              <a:t>Procesamiento de Argumentos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>
              <a:defRPr/>
            </a:pPr>
            <a:fld id="{5000AB17-32E0-4804-B0A3-39839BE87094}" type="slidenum">
              <a:rPr lang="es-ES" altLang="en-US">
                <a:solidFill>
                  <a:prstClr val="white"/>
                </a:solidFill>
                <a:latin typeface="Calibri" panose="020F0502020204030204"/>
              </a:rPr>
              <a:pPr defTabSz="457189">
                <a:defRPr/>
              </a:pPr>
              <a:t>10</a:t>
            </a:fld>
            <a:endParaRPr lang="es-ES" alt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89675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18F485-C1BD-4D6A-BB57-049A28ECCC41}" type="slidenum">
              <a:rPr lang="es-ES" altLang="en-US" smtClean="0"/>
              <a:pPr>
                <a:defRPr/>
              </a:pPr>
              <a:t>11</a:t>
            </a:fld>
            <a:endParaRPr lang="es-ES" altLang="en-US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s-VE" dirty="0"/>
              <a:t>Arreglemos el problema de que</a:t>
            </a:r>
            <a:r>
              <a:rPr lang="es-VE" baseline="0" dirty="0"/>
              <a:t> el juego es demasiado sencillo</a:t>
            </a:r>
            <a:endParaRPr lang="es-V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V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LandVehicle</a:t>
            </a:r>
            <a:r>
              <a:rPr lang="es-VE" dirty="0"/>
              <a:t> está definida como una interfaz a pesar de ser un concepto general del cual la bicicleta “es una”</a:t>
            </a:r>
          </a:p>
          <a:p>
            <a:pPr lvl="1"/>
            <a:r>
              <a:rPr lang="es-VE" dirty="0"/>
              <a:t>Redefina </a:t>
            </a:r>
            <a:r>
              <a:rPr lang="es-VE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LandVehicle</a:t>
            </a:r>
            <a:r>
              <a:rPr lang="es-VE" dirty="0"/>
              <a:t> como una clase abstracta</a:t>
            </a:r>
          </a:p>
          <a:p>
            <a:pPr lvl="1"/>
            <a:r>
              <a:rPr lang="es-VE" dirty="0"/>
              <a:t>Haga que </a:t>
            </a:r>
            <a:r>
              <a:rPr lang="es-VE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Bicycle</a:t>
            </a:r>
            <a:r>
              <a:rPr lang="es-VE" dirty="0"/>
              <a:t> herede de ella</a:t>
            </a:r>
          </a:p>
          <a:p>
            <a:r>
              <a:rPr lang="es-VE" dirty="0"/>
              <a:t>Incluya en la nueva clase abstracta un atributo o método estático que indique el número de ruedas</a:t>
            </a:r>
          </a:p>
          <a:p>
            <a:r>
              <a:rPr lang="es-VE" dirty="0"/>
              <a:t>Cree una nueva subclase concreta que defina un vehículo de cuatro ruedas de su elección y cumpla con el contrato de la nueva clase abstracta de la forma más mínima posible</a:t>
            </a:r>
          </a:p>
          <a:p>
            <a:r>
              <a:rPr lang="es-VE" dirty="0"/>
              <a:t>Defina</a:t>
            </a:r>
            <a:r>
              <a:rPr lang="es-VE" baseline="0" dirty="0"/>
              <a:t> una función “tracción” que reciba esta</a:t>
            </a:r>
            <a:r>
              <a:rPr lang="es-VE" dirty="0"/>
              <a:t> clase abstracta </a:t>
            </a:r>
            <a:r>
              <a:rPr lang="es-VE" baseline="0" dirty="0"/>
              <a:t>y un indicador de terreno</a:t>
            </a:r>
            <a:r>
              <a:rPr lang="es-VE" dirty="0"/>
              <a:t> numérico, </a:t>
            </a:r>
            <a:r>
              <a:rPr lang="es-VE" baseline="0" dirty="0"/>
              <a:t>y modifique la velocidad del vehículo dependiendo del número de ruedas</a:t>
            </a:r>
          </a:p>
          <a:p>
            <a:pPr lvl="1"/>
            <a:r>
              <a:rPr lang="es-VE" dirty="0"/>
              <a:t>Agregue al </a:t>
            </a:r>
            <a:r>
              <a:rPr lang="es-VE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VE" dirty="0"/>
              <a:t> una invocación de esta función para probarla</a:t>
            </a:r>
          </a:p>
        </p:txBody>
      </p:sp>
    </p:spTree>
    <p:extLst>
      <p:ext uri="{BB962C8B-B14F-4D97-AF65-F5344CB8AC3E}">
        <p14:creationId xmlns:p14="http://schemas.microsoft.com/office/powerpoint/2010/main" val="949989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18F485-C1BD-4D6A-BB57-049A28ECCC41}" type="slidenum">
              <a:rPr lang="es-ES" altLang="en-US" smtClean="0"/>
              <a:pPr>
                <a:defRPr/>
              </a:pPr>
              <a:t>12</a:t>
            </a:fld>
            <a:endParaRPr lang="es-ES" altLang="en-US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Posible</a:t>
            </a:r>
            <a:r>
              <a:rPr lang="en-US" dirty="0"/>
              <a:t> </a:t>
            </a:r>
            <a:r>
              <a:rPr lang="en-US" dirty="0" err="1"/>
              <a:t>implementación</a:t>
            </a:r>
            <a:r>
              <a:rPr lang="en-US" dirty="0"/>
              <a:t> de la </a:t>
            </a:r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traccion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/**Aplica una penalización por terreno y pendiente</a:t>
            </a:r>
            <a:b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 * al vehículo dado.</a:t>
            </a:r>
            <a:b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 * @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 v</a:t>
            </a:r>
            <a:b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 * 	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Vehiculo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 a penalizar</a:t>
            </a:r>
            <a:b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 * @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disminucion</a:t>
            </a:r>
            <a:b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 * 	Número de millas por hora a restar por rueda</a:t>
            </a:r>
            <a:b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traccion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LandVehicleClass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 v,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disminucion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v.applyBrakes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disminucion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v.numWheels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/**…*/</a:t>
            </a:r>
            <a:b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b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	Carro q = new Carro();</a:t>
            </a:r>
            <a:b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 generador = new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(true){</a:t>
            </a:r>
            <a:b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 terreno =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generador.nextDouble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()*10;</a:t>
            </a:r>
            <a:b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traccion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(t, terreno);</a:t>
            </a:r>
            <a:b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traccion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(q, terreno);</a:t>
            </a:r>
            <a:b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		...</a:t>
            </a:r>
            <a:b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42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VE" dirty="0"/>
              <a:t>Utilidades de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85783" lvl="1" indent="-228594" algn="l">
              <a:buClr>
                <a:srgbClr val="5B9BD5"/>
              </a:buClr>
              <a:buFont typeface="Wingdings" panose="05000000000000000000" pitchFamily="2" charset="2"/>
              <a:buChar char="§"/>
            </a:pPr>
            <a:r>
              <a:rPr lang="es-VE" sz="2400" dirty="0">
                <a:solidFill>
                  <a:prstClr val="black"/>
                </a:solidFill>
              </a:rPr>
              <a:t>Lectura y procesamiento de </a:t>
            </a:r>
            <a:r>
              <a:rPr lang="es-VE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</a:t>
            </a:r>
            <a:endParaRPr lang="es-VE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783" lvl="1" indent="-228594" algn="l">
              <a:buClr>
                <a:srgbClr val="5B9BD5"/>
              </a:buClr>
              <a:buFont typeface="Wingdings" panose="05000000000000000000" pitchFamily="2" charset="2"/>
              <a:buChar char="§"/>
            </a:pPr>
            <a:r>
              <a:rPr lang="es-VE" sz="2400" dirty="0">
                <a:solidFill>
                  <a:prstClr val="black"/>
                </a:solidFill>
              </a:rPr>
              <a:t>Clases contenedoras</a:t>
            </a:r>
          </a:p>
          <a:p>
            <a:pPr marL="685783" lvl="1" indent="-228594" algn="l">
              <a:buClr>
                <a:srgbClr val="5B9BD5"/>
              </a:buClr>
              <a:buFont typeface="Wingdings" panose="05000000000000000000" pitchFamily="2" charset="2"/>
              <a:buChar char="§"/>
            </a:pPr>
            <a:r>
              <a:rPr lang="es-VE" sz="2400" dirty="0">
                <a:solidFill>
                  <a:prstClr val="black"/>
                </a:solidFill>
              </a:rPr>
              <a:t>Colecciones heterogéneas</a:t>
            </a:r>
          </a:p>
          <a:p>
            <a:pPr marL="685783" lvl="1" indent="-228594" algn="l">
              <a:buClr>
                <a:srgbClr val="5B9BD5"/>
              </a:buClr>
              <a:buFont typeface="Wingdings" panose="05000000000000000000" pitchFamily="2" charset="2"/>
              <a:buChar char="§"/>
            </a:pPr>
            <a:r>
              <a:rPr lang="es-VE" sz="2400" dirty="0"/>
              <a:t>Clases anidadas</a:t>
            </a:r>
          </a:p>
        </p:txBody>
      </p:sp>
    </p:spTree>
    <p:extLst>
      <p:ext uri="{BB962C8B-B14F-4D97-AF65-F5344CB8AC3E}">
        <p14:creationId xmlns:p14="http://schemas.microsoft.com/office/powerpoint/2010/main" val="2775702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Procesamiento de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VE" dirty="0" err="1"/>
                  <a:t>Búsque</a:t>
                </a:r>
                <a:r>
                  <a:rPr lang="es-VE" dirty="0"/>
                  <a:t> la clase </a:t>
                </a:r>
                <a:r>
                  <a:rPr lang="es-VE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r>
                  <a:rPr lang="es-VE" dirty="0"/>
                  <a:t> en el API</a:t>
                </a:r>
              </a:p>
              <a:p>
                <a:r>
                  <a:rPr lang="es-VE" dirty="0"/>
                  <a:t>Funciones comunes:</a:t>
                </a:r>
              </a:p>
              <a:p>
                <a:pPr lvl="1"/>
                <a:r>
                  <a:rPr lang="es-VE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trim</a:t>
                </a:r>
                <a:r>
                  <a:rPr lang="es-VE" dirty="0"/>
                  <a:t>: eliminar espacios en blanco al principio y al final del </a:t>
                </a:r>
                <a:r>
                  <a:rPr lang="es-VE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s-VE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r>
                  <a:rPr lang="es-VE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substring</a:t>
                </a:r>
                <a:r>
                  <a:rPr lang="es-VE" dirty="0"/>
                  <a:t>: obtiene el </a:t>
                </a:r>
                <a:r>
                  <a:rPr lang="es-VE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r>
                  <a:rPr lang="es-VE" dirty="0"/>
                  <a:t> entre el </a:t>
                </a:r>
                <a14:m>
                  <m:oMath xmlns:m="http://schemas.openxmlformats.org/officeDocument/2006/math">
                    <m:r>
                      <a:rPr lang="es-VE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VE" dirty="0"/>
                  <a:t>-</a:t>
                </a:r>
                <a:r>
                  <a:rPr lang="es-VE" dirty="0" err="1"/>
                  <a:t>ésimo</a:t>
                </a:r>
                <a:r>
                  <a:rPr lang="es-VE" dirty="0"/>
                  <a:t> y el </a:t>
                </a:r>
                <a14:m>
                  <m:oMath xmlns:m="http://schemas.openxmlformats.org/officeDocument/2006/math">
                    <m:r>
                      <a:rPr lang="es-VE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VE" dirty="0"/>
                  <a:t>-</a:t>
                </a:r>
                <a:r>
                  <a:rPr lang="es-VE" dirty="0" err="1"/>
                  <a:t>ésimo</a:t>
                </a:r>
                <a:r>
                  <a:rPr lang="es-VE" dirty="0"/>
                  <a:t> </a:t>
                </a:r>
                <a:r>
                  <a:rPr lang="es-VE" dirty="0" err="1"/>
                  <a:t>caracter</a:t>
                </a:r>
                <a:endParaRPr lang="es-VE" dirty="0"/>
              </a:p>
              <a:p>
                <a:pPr lvl="1"/>
                <a:r>
                  <a:rPr lang="es-VE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split</a:t>
                </a:r>
                <a:r>
                  <a:rPr lang="es-VE" dirty="0"/>
                  <a:t>: divide al </a:t>
                </a:r>
                <a:r>
                  <a:rPr lang="es-VE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r>
                  <a:rPr lang="es-VE" dirty="0"/>
                  <a:t> en varios </a:t>
                </a:r>
                <a:r>
                  <a:rPr lang="es-VE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strings</a:t>
                </a:r>
                <a:r>
                  <a:rPr lang="es-VE" dirty="0"/>
                  <a:t> usando un </a:t>
                </a:r>
                <a:r>
                  <a:rPr lang="es-VE" dirty="0" err="1"/>
                  <a:t>caracter</a:t>
                </a:r>
                <a:r>
                  <a:rPr lang="es-VE" dirty="0"/>
                  <a:t> como separador</a:t>
                </a:r>
              </a:p>
              <a:p>
                <a:r>
                  <a:rPr lang="es-VE" dirty="0"/>
                  <a:t>Conversión a otros tipos:</a:t>
                </a:r>
              </a:p>
              <a:p>
                <a:pPr lvl="1"/>
                <a:r>
                  <a:rPr lang="es-VE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Integer.parseInt</a:t>
                </a:r>
                <a:r>
                  <a:rPr lang="es-V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s-VE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r>
                  <a:rPr lang="es-V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 </a:t>
                </a:r>
                <a:r>
                  <a:rPr lang="es-VE" dirty="0"/>
                  <a:t>Convierte al </a:t>
                </a:r>
                <a:r>
                  <a:rPr lang="es-VE" dirty="0" err="1"/>
                  <a:t>String</a:t>
                </a:r>
                <a:r>
                  <a:rPr lang="es-VE" dirty="0"/>
                  <a:t> a entero</a:t>
                </a:r>
              </a:p>
              <a:p>
                <a:pPr lvl="1"/>
                <a:r>
                  <a:rPr lang="es-VE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Double.parseDouble</a:t>
                </a:r>
                <a:r>
                  <a:rPr lang="es-V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s-VE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r>
                  <a:rPr lang="es-V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 </a:t>
                </a:r>
                <a:r>
                  <a:rPr lang="es-VE" dirty="0"/>
                  <a:t>Convierte al </a:t>
                </a:r>
                <a:r>
                  <a:rPr lang="es-VE" dirty="0" err="1"/>
                  <a:t>String</a:t>
                </a:r>
                <a:r>
                  <a:rPr lang="es-VE" dirty="0"/>
                  <a:t> a </a:t>
                </a:r>
                <a:r>
                  <a:rPr lang="es-VE" dirty="0" err="1"/>
                  <a:t>double</a:t>
                </a:r>
                <a:endParaRPr lang="es-VE" dirty="0"/>
              </a:p>
              <a:p>
                <a:pPr lvl="1"/>
                <a:r>
                  <a:rPr lang="es-VE" dirty="0"/>
                  <a:t>Ver el API del tipo al que se vaya a convertir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0" t="-2611" r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00AB17-32E0-4804-B0A3-39839BE87094}" type="slidenum">
              <a:rPr lang="es-ES" altLang="en-US" smtClean="0"/>
              <a:pPr>
                <a:defRPr/>
              </a:pPr>
              <a:t>14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286072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Personalicemos el juego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VE" dirty="0"/>
              <a:t>Modifique el </a:t>
            </a:r>
            <a:r>
              <a:rPr lang="es-V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VE" dirty="0"/>
              <a:t> para que solicite los nombres de los jugadores al comenzar, e imprima el nombre del ganador al terminar</a:t>
            </a:r>
          </a:p>
          <a:p>
            <a:pPr lvl="1"/>
            <a:r>
              <a:rPr lang="es-VE" dirty="0" err="1"/>
              <a:t>Sanée</a:t>
            </a:r>
            <a:r>
              <a:rPr lang="es-VE" dirty="0"/>
              <a:t> los nombres leídos usando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  <a:r>
              <a:rPr lang="es-VE" dirty="0"/>
              <a:t>. ¿Qué problemas pueden ocurrir si no hace esto?</a:t>
            </a:r>
          </a:p>
          <a:p>
            <a:pPr lvl="1"/>
            <a:r>
              <a:rPr lang="es-VE" dirty="0"/>
              <a:t>¿Puede recibir ambos nombres en la misma entrada, separados por una coma? Discuta las ventajas y desventajas de esta alternativa</a:t>
            </a:r>
          </a:p>
          <a:p>
            <a:r>
              <a:rPr lang="es-VE" dirty="0"/>
              <a:t>¿Es necesario cambiar los </a:t>
            </a:r>
            <a:r>
              <a:rPr lang="es-V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System.in.read</a:t>
            </a:r>
            <a:r>
              <a:rPr lang="es-V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VE" dirty="0"/>
              <a:t>existentes por </a:t>
            </a:r>
            <a:r>
              <a:rPr lang="es-V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s-V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s-VE" dirty="0"/>
              <a:t>s? Discuta las ventajas y desventajas de este cambio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00AB17-32E0-4804-B0A3-39839BE87094}" type="slidenum">
              <a:rPr lang="es-ES" altLang="en-US" smtClean="0"/>
              <a:pPr>
                <a:defRPr/>
              </a:pPr>
              <a:t>15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923258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Text Box 1"/>
          <p:cNvSpPr txBox="1">
            <a:spLocks noChangeArrowheads="1"/>
          </p:cNvSpPr>
          <p:nvPr/>
        </p:nvSpPr>
        <p:spPr bwMode="auto">
          <a:xfrm>
            <a:off x="1524000" y="1271589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0000"/>
              </a:lnSpc>
              <a:buClrTx/>
              <a:buFontTx/>
              <a:buNone/>
            </a:pPr>
            <a:fld id="{995770D7-EC80-4B33-97F7-0F610BDED64D}" type="slidenum">
              <a:rPr lang="en-GB" altLang="en-US" sz="1200" b="1">
                <a:solidFill>
                  <a:srgbClr val="FFFFFF"/>
                </a:solidFill>
                <a:latin typeface="Tw Cen MT" panose="020B0602020104020603" pitchFamily="34" charset="0"/>
              </a:rPr>
              <a:pPr algn="ctr" eaLnBrk="1" hangingPunct="1">
                <a:lnSpc>
                  <a:spcPct val="80000"/>
                </a:lnSpc>
                <a:buClrTx/>
                <a:buFontTx/>
                <a:buNone/>
              </a:pPr>
              <a:t>16</a:t>
            </a:fld>
            <a:endParaRPr lang="en-GB" altLang="en-US" sz="1200" b="1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Text Box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000" tIns="46800" rIns="90000" bIns="46800" rtlCol="0" anchor="b">
            <a:norm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2000"/>
              </a:lnSpc>
              <a:buClrTx/>
              <a:buFontTx/>
              <a:buNone/>
            </a:pPr>
            <a:r>
              <a:rPr lang="en-GB" altLang="en-US" sz="4400" dirty="0" err="1">
                <a:solidFill>
                  <a:srgbClr val="775F55"/>
                </a:solidFill>
                <a:latin typeface="Tw Cen MT" panose="020B0602020104020603" pitchFamily="34" charset="0"/>
              </a:rPr>
              <a:t>Colecciones</a:t>
            </a:r>
            <a:r>
              <a:rPr lang="en-GB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 </a:t>
            </a:r>
            <a:r>
              <a:rPr lang="en-GB" altLang="en-US" sz="4400" dirty="0" err="1">
                <a:solidFill>
                  <a:srgbClr val="775F55"/>
                </a:solidFill>
                <a:latin typeface="Tw Cen MT" panose="020B0602020104020603" pitchFamily="34" charset="0"/>
              </a:rPr>
              <a:t>Heterogéneas</a:t>
            </a:r>
            <a:endParaRPr lang="en-GB" altLang="en-US" sz="4400" dirty="0">
              <a:solidFill>
                <a:srgbClr val="775F55"/>
              </a:solidFill>
              <a:latin typeface="Tw Cen MT" panose="020B0602020104020603" pitchFamily="34" charset="0"/>
            </a:endParaRPr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000" tIns="46800" rIns="90000" bIns="46800" rtlCol="0">
            <a:normAutofit/>
          </a:bodyPr>
          <a:lstStyle>
            <a:lvl1pPr marL="288925" indent="-28892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8925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8925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8925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8925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8925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8925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8925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8925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8925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2000"/>
              </a:lnSpc>
              <a:spcBef>
                <a:spcPts val="551"/>
              </a:spcBef>
              <a:buClr>
                <a:srgbClr val="DD8047"/>
              </a:buClr>
              <a:buSzPct val="124000"/>
              <a:buFont typeface="Wingdings" panose="05000000000000000000" pitchFamily="2" charset="2"/>
              <a:buChar char=""/>
            </a:pPr>
            <a:r>
              <a:rPr lang="en-GB" altLang="en-US" sz="2200">
                <a:solidFill>
                  <a:srgbClr val="000000"/>
                </a:solidFill>
                <a:latin typeface="Tw Cen MT" panose="020B0602020104020603" pitchFamily="34" charset="0"/>
              </a:rPr>
              <a:t>Hasta ahora un array sólo podía contener elementos del mismo tipo (colección homogénea)</a:t>
            </a:r>
            <a:r>
              <a:rPr lang="ar-SA" altLang="en-US" sz="220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‏</a:t>
            </a:r>
            <a:endParaRPr lang="en-GB" altLang="en-US" sz="2200">
              <a:solidFill>
                <a:srgbClr val="000000"/>
              </a:solidFill>
              <a:latin typeface="Tw Cen MT" panose="020B0602020104020603" pitchFamily="34" charset="0"/>
            </a:endParaRPr>
          </a:p>
          <a:p>
            <a:pPr>
              <a:lnSpc>
                <a:spcPct val="102000"/>
              </a:lnSpc>
              <a:spcBef>
                <a:spcPts val="551"/>
              </a:spcBef>
              <a:buClr>
                <a:srgbClr val="DD8047"/>
              </a:buClr>
              <a:buSzPct val="124000"/>
              <a:buFont typeface="Wingdings" panose="05000000000000000000" pitchFamily="2" charset="2"/>
              <a:buChar char=""/>
            </a:pPr>
            <a:r>
              <a:rPr lang="en-GB" altLang="en-US" sz="2200">
                <a:solidFill>
                  <a:srgbClr val="000000"/>
                </a:solidFill>
                <a:latin typeface="Tw Cen MT" panose="020B0602020104020603" pitchFamily="34" charset="0"/>
              </a:rPr>
              <a:t>Utilizando polimorfismo se pueden tener elementos de </a:t>
            </a:r>
            <a:br>
              <a:rPr lang="en-GB" altLang="en-US" sz="2200">
                <a:solidFill>
                  <a:srgbClr val="000000"/>
                </a:solidFill>
                <a:latin typeface="Tw Cen MT" panose="020B0602020104020603" pitchFamily="34" charset="0"/>
              </a:rPr>
            </a:br>
            <a:r>
              <a:rPr lang="en-GB" altLang="en-US" sz="2200">
                <a:solidFill>
                  <a:srgbClr val="000000"/>
                </a:solidFill>
                <a:latin typeface="Tw Cen MT" panose="020B0602020104020603" pitchFamily="34" charset="0"/>
              </a:rPr>
              <a:t>distinto tipo en un array (colección heterogénea)</a:t>
            </a:r>
            <a:r>
              <a:rPr lang="ar-SA" altLang="en-US" sz="220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‏</a:t>
            </a:r>
            <a:endParaRPr lang="en-GB" altLang="en-US" sz="2200">
              <a:solidFill>
                <a:srgbClr val="000000"/>
              </a:solidFill>
              <a:latin typeface="Tw Cen MT" panose="020B0602020104020603" pitchFamily="34" charset="0"/>
            </a:endParaRPr>
          </a:p>
          <a:p>
            <a:pPr>
              <a:lnSpc>
                <a:spcPct val="102000"/>
              </a:lnSpc>
              <a:spcBef>
                <a:spcPts val="500"/>
              </a:spcBef>
              <a:buClr>
                <a:srgbClr val="DD8047"/>
              </a:buClr>
              <a:buSzPct val="124000"/>
              <a:buFont typeface="Wingdings" panose="05000000000000000000" pitchFamily="2" charset="2"/>
              <a:buChar char=""/>
            </a:pPr>
            <a:r>
              <a:rPr lang="en-GB" altLang="en-US" sz="2200">
                <a:solidFill>
                  <a:srgbClr val="000000"/>
                </a:solidFill>
                <a:latin typeface="Tw Cen MT" panose="020B0602020104020603" pitchFamily="34" charset="0"/>
              </a:rPr>
              <a:t>Se crean utilizando arrays definidos con el tipo superclase</a:t>
            </a:r>
            <a:br>
              <a:rPr lang="en-GB" altLang="en-US" sz="2200">
                <a:solidFill>
                  <a:srgbClr val="000000"/>
                </a:solidFill>
                <a:latin typeface="Tw Cen MT" panose="020B0602020104020603" pitchFamily="34" charset="0"/>
              </a:rPr>
            </a:br>
            <a:br>
              <a:rPr lang="en-GB" altLang="en-US" sz="2000">
                <a:solidFill>
                  <a:srgbClr val="000000"/>
                </a:solidFill>
                <a:latin typeface="Tw Cen MT" panose="020B0602020104020603" pitchFamily="34" charset="0"/>
              </a:rPr>
            </a:br>
            <a:r>
              <a:rPr lang="en-GB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Mascota[] listaMascotas = new Mascota[5];</a:t>
            </a:r>
            <a:br>
              <a:rPr lang="en-GB" altLang="en-US" sz="20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listaMascotas[0] = new Mascota();</a:t>
            </a:r>
            <a:br>
              <a:rPr lang="en-GB" altLang="en-US" sz="20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listaMascotas[1] = new Gato(); </a:t>
            </a:r>
            <a:br>
              <a:rPr lang="en-GB" altLang="en-US" sz="20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listaMascotas[2] = new Raton(); </a:t>
            </a:r>
            <a:br>
              <a:rPr lang="en-GB" altLang="en-US" sz="20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listaMascotas[3] = new Raton(); </a:t>
            </a:r>
            <a:br>
              <a:rPr lang="en-GB" altLang="en-US" sz="20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listaMascotas[4] = new Gato(); </a:t>
            </a:r>
          </a:p>
        </p:txBody>
      </p:sp>
    </p:spTree>
    <p:extLst>
      <p:ext uri="{BB962C8B-B14F-4D97-AF65-F5344CB8AC3E}">
        <p14:creationId xmlns:p14="http://schemas.microsoft.com/office/powerpoint/2010/main" val="392256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ext Box 1"/>
          <p:cNvSpPr txBox="1">
            <a:spLocks noChangeArrowheads="1"/>
          </p:cNvSpPr>
          <p:nvPr/>
        </p:nvSpPr>
        <p:spPr bwMode="auto">
          <a:xfrm>
            <a:off x="9740902" y="6248402"/>
            <a:ext cx="530225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CBEB9AF5-C1B4-4C58-B795-48A2B158E94C}" type="slidenum">
              <a:rPr lang="en-GB" altLang="en-US" sz="1400" b="1">
                <a:solidFill>
                  <a:srgbClr val="FFFFFF"/>
                </a:solidFill>
                <a:latin typeface="Tw Cen MT" panose="020B0602020104020603" pitchFamily="34" charset="0"/>
              </a:rPr>
              <a:pPr algn="ctr" eaLnBrk="1" hangingPunct="1">
                <a:buClrTx/>
                <a:buFontTx/>
                <a:buNone/>
              </a:pPr>
              <a:t>17</a:t>
            </a:fld>
            <a:endParaRPr lang="en-GB" altLang="en-US" sz="1400" b="1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Text Box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000" tIns="46800" rIns="90000" bIns="46800" rtlCol="0" anchor="b">
            <a:norm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2000"/>
              </a:lnSpc>
              <a:buClrTx/>
              <a:buFontTx/>
              <a:buNone/>
            </a:pPr>
            <a:r>
              <a:rPr lang="en-GB" altLang="en-US" sz="3600" dirty="0" err="1">
                <a:solidFill>
                  <a:srgbClr val="775F55"/>
                </a:solidFill>
                <a:latin typeface="Tw Cen MT" panose="020B0602020104020603" pitchFamily="34" charset="0"/>
              </a:rPr>
              <a:t>Ejemplo</a:t>
            </a:r>
            <a:r>
              <a:rPr lang="en-GB" altLang="en-US" sz="3600" dirty="0">
                <a:solidFill>
                  <a:srgbClr val="775F55"/>
                </a:solidFill>
                <a:latin typeface="Tw Cen MT" panose="020B0602020104020603" pitchFamily="34" charset="0"/>
              </a:rPr>
              <a:t> de </a:t>
            </a:r>
            <a:r>
              <a:rPr lang="en-GB" altLang="en-US" sz="3600" dirty="0" err="1">
                <a:solidFill>
                  <a:srgbClr val="775F55"/>
                </a:solidFill>
                <a:latin typeface="Tw Cen MT" panose="020B0602020104020603" pitchFamily="34" charset="0"/>
              </a:rPr>
              <a:t>Colecciones</a:t>
            </a:r>
            <a:r>
              <a:rPr lang="en-GB" altLang="en-US" sz="3600" dirty="0">
                <a:solidFill>
                  <a:srgbClr val="775F55"/>
                </a:solidFill>
                <a:latin typeface="Tw Cen MT" panose="020B0602020104020603" pitchFamily="34" charset="0"/>
              </a:rPr>
              <a:t> </a:t>
            </a:r>
            <a:r>
              <a:rPr lang="en-GB" altLang="en-US" sz="3600" dirty="0" err="1">
                <a:solidFill>
                  <a:srgbClr val="775F55"/>
                </a:solidFill>
                <a:latin typeface="Tw Cen MT" panose="020B0602020104020603" pitchFamily="34" charset="0"/>
              </a:rPr>
              <a:t>Heterogéneas</a:t>
            </a:r>
            <a:endParaRPr lang="en-GB" altLang="en-US" sz="3600" dirty="0">
              <a:solidFill>
                <a:srgbClr val="775F55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sz="half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000" tIns="46800" rIns="90000" bIns="46800" rtlCol="0">
            <a:normAutofit/>
          </a:bodyPr>
          <a:lstStyle>
            <a:lvl1pPr marL="288925" indent="-28892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8925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8925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8925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8925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8925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8925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8925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8925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8925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2000"/>
              </a:lnSpc>
              <a:spcBef>
                <a:spcPts val="500"/>
              </a:spcBef>
              <a:buClr>
                <a:srgbClr val="DD8047"/>
              </a:buClr>
              <a:buSzPct val="136000"/>
              <a:buFont typeface="Wingdings" panose="05000000000000000000" pitchFamily="2" charset="2"/>
              <a:buChar char=""/>
            </a:pPr>
            <a:r>
              <a:rPr lang="en-GB" altLang="en-US" sz="2000">
                <a:solidFill>
                  <a:srgbClr val="000000"/>
                </a:solidFill>
                <a:latin typeface="Tw Cen MT" panose="020B0602020104020603" pitchFamily="34" charset="0"/>
              </a:rPr>
              <a:t>Se consigue tratar a todos los elementos por igual, aunque alguno tenga un tratamiento especial</a:t>
            </a:r>
          </a:p>
          <a:p>
            <a:pPr>
              <a:spcBef>
                <a:spcPts val="351"/>
              </a:spcBef>
              <a:buClrTx/>
              <a:buNone/>
            </a:pPr>
            <a:endParaRPr lang="en-GB" altLang="en-US" sz="14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351"/>
              </a:spcBef>
              <a:buClrTx/>
              <a:buNone/>
            </a:pPr>
            <a:r>
              <a:rPr lang="en-GB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class Empleado</a:t>
            </a:r>
          </a:p>
          <a:p>
            <a:pPr>
              <a:spcBef>
                <a:spcPts val="351"/>
              </a:spcBef>
              <a:buClrTx/>
              <a:buNone/>
            </a:pPr>
            <a:r>
              <a:rPr lang="en-GB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br>
              <a:rPr lang="en-GB" altLang="en-US" sz="14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  <a:br>
              <a:rPr lang="en-GB" altLang="en-US" sz="14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int salario;</a:t>
            </a:r>
            <a:br>
              <a:rPr lang="en-GB" altLang="en-US" sz="14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int calcularVacaciones(){...}</a:t>
            </a:r>
          </a:p>
          <a:p>
            <a:pPr>
              <a:spcBef>
                <a:spcPts val="351"/>
              </a:spcBef>
              <a:buClrTx/>
              <a:buNone/>
            </a:pPr>
            <a:r>
              <a:rPr lang="en-GB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ts val="351"/>
              </a:spcBef>
              <a:buClrTx/>
              <a:buNone/>
            </a:pPr>
            <a:r>
              <a:rPr lang="en-GB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class Jefe extends Empleado</a:t>
            </a:r>
          </a:p>
          <a:p>
            <a:pPr>
              <a:spcBef>
                <a:spcPts val="351"/>
              </a:spcBef>
              <a:buClrTx/>
              <a:buNone/>
            </a:pPr>
            <a:r>
              <a:rPr lang="en-GB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br>
              <a:rPr lang="en-GB" altLang="en-US" sz="14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int numTrabajadores;</a:t>
            </a:r>
            <a:br>
              <a:rPr lang="en-GB" altLang="en-US" sz="14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int calcularVacaciones(){...}</a:t>
            </a:r>
          </a:p>
          <a:p>
            <a:pPr>
              <a:spcBef>
                <a:spcPts val="351"/>
              </a:spcBef>
              <a:buClrTx/>
              <a:buNone/>
            </a:pPr>
            <a:r>
              <a:rPr lang="en-GB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" name="Text Box 4"/>
          <p:cNvSpPr txBox="1">
            <a:spLocks noGrp="1" noChangeArrowheads="1"/>
          </p:cNvSpPr>
          <p:nvPr>
            <p:ph sz="half" idx="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000" tIns="46800" rIns="90000" bIns="46800" rtlCol="0">
            <a:norm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GB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GB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buClrTx/>
              <a:buFontTx/>
              <a:buNone/>
            </a:pPr>
            <a:r>
              <a:rPr lang="en-GB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Empleado</a:t>
            </a:r>
            <a:r>
              <a:rPr lang="en-GB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[] </a:t>
            </a:r>
            <a:r>
              <a:rPr lang="en-GB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lista</a:t>
            </a:r>
            <a:r>
              <a:rPr lang="en-GB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new </a:t>
            </a:r>
            <a:r>
              <a:rPr lang="en-GB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Empleado</a:t>
            </a:r>
            <a:r>
              <a:rPr lang="en-GB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[100];</a:t>
            </a:r>
            <a:br>
              <a:rPr lang="en-GB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lista</a:t>
            </a:r>
            <a:r>
              <a:rPr lang="en-GB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[0] = new </a:t>
            </a:r>
            <a:r>
              <a:rPr lang="en-GB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Empleado</a:t>
            </a:r>
            <a:r>
              <a:rPr lang="en-GB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br>
              <a:rPr lang="en-GB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lista</a:t>
            </a:r>
            <a:r>
              <a:rPr lang="en-GB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[1] = new </a:t>
            </a:r>
            <a:r>
              <a:rPr lang="en-GB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Empleado</a:t>
            </a:r>
            <a:r>
              <a:rPr lang="en-GB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br>
              <a:rPr lang="en-GB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  <a:br>
              <a:rPr lang="en-GB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lista</a:t>
            </a:r>
            <a:r>
              <a:rPr lang="en-GB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[56] = new Jefe();</a:t>
            </a:r>
            <a:br>
              <a:rPr lang="en-GB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  <a:br>
              <a:rPr lang="en-GB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lista</a:t>
            </a:r>
            <a:r>
              <a:rPr lang="en-GB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[99] = new </a:t>
            </a:r>
            <a:r>
              <a:rPr lang="en-GB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Empleado</a:t>
            </a:r>
            <a:r>
              <a:rPr lang="en-GB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br>
              <a:rPr lang="en-GB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 (</a:t>
            </a:r>
            <a:r>
              <a:rPr lang="en-GB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GB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GB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lang="en-GB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GB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lang="en-GB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lista.length</a:t>
            </a:r>
            <a:r>
              <a:rPr lang="en-GB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GB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GB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++){</a:t>
            </a:r>
            <a:br>
              <a:rPr lang="en-GB" altLang="en-US" sz="14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System</a:t>
            </a:r>
            <a:r>
              <a:rPr lang="en-GB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.out.println</a:t>
            </a:r>
            <a:r>
              <a:rPr lang="en-GB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pPr eaLnBrk="1" hangingPunct="1">
              <a:buClrTx/>
              <a:buFontTx/>
              <a:buNone/>
            </a:pPr>
            <a:r>
              <a:rPr lang="en-GB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GB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lista</a:t>
            </a:r>
            <a:r>
              <a:rPr lang="en-GB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GB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GB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].</a:t>
            </a:r>
            <a:r>
              <a:rPr lang="en-GB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calcularVacaciones</a:t>
            </a:r>
            <a:r>
              <a:rPr lang="en-GB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  <a:br>
              <a:rPr lang="en-GB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37464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Agreguemos contrincantes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/>
              <a:t>Solicite al usuario un número de contrincantes y cree un arreglo de vehículos terrestres de ese tamaño</a:t>
            </a:r>
          </a:p>
          <a:p>
            <a:pPr lvl="1"/>
            <a:r>
              <a:rPr lang="es-VE" dirty="0"/>
              <a:t>Recuerde inicializar todos los vehículos del arreglo</a:t>
            </a:r>
          </a:p>
          <a:p>
            <a:r>
              <a:rPr lang="es-VE" dirty="0"/>
              <a:t>Modifique la llamada a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traccion</a:t>
            </a:r>
            <a:r>
              <a:rPr lang="es-VE" dirty="0"/>
              <a:t> para asegurarse de que sea llamada para cada contrincante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888252-59D7-4D11-8A4F-BD4E803FD898}" type="slidenum">
              <a:rPr lang="es-ES" altLang="en-US" smtClean="0"/>
              <a:pPr>
                <a:defRPr/>
              </a:pPr>
              <a:t>18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01144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Colecciones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VE" dirty="0"/>
              <a:t>Una colección es una clase usada para agrupar múltiples elementos juntos.</a:t>
            </a:r>
          </a:p>
          <a:p>
            <a:r>
              <a:rPr lang="es-VE" dirty="0"/>
              <a:t>Las colecciones normalmente implementan la interfaz de java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es-VE" dirty="0"/>
              <a:t>. Consúltela en el API</a:t>
            </a:r>
          </a:p>
          <a:p>
            <a:r>
              <a:rPr lang="es-VE" dirty="0"/>
              <a:t>Las colecciones así definidas tienen una serie del algoritmos y métodos de acceso predefinidos que pueden ser usados</a:t>
            </a:r>
          </a:p>
          <a:p>
            <a:r>
              <a:rPr lang="es-VE" dirty="0"/>
              <a:t>Cada Colección ofrece garantías distintas sobre el orden de sus elementos </a:t>
            </a:r>
          </a:p>
          <a:p>
            <a:pPr lvl="1"/>
            <a:r>
              <a:rPr lang="es-VE" dirty="0"/>
              <a:t>Ejemplo: puede usarse un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es-VE" dirty="0"/>
              <a:t> para asegurarse que un conjunto de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Strings</a:t>
            </a:r>
            <a:r>
              <a:rPr lang="es-VE" dirty="0"/>
              <a:t> tiene uno y solo uno de cada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VE" dirty="0"/>
              <a:t> y sea accedido siempre en orden alfabético</a:t>
            </a:r>
          </a:p>
          <a:p>
            <a:r>
              <a:rPr lang="es-VE" dirty="0"/>
              <a:t>Las llamadas a la interfaz </a:t>
            </a:r>
            <a:r>
              <a:rPr lang="es-V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es-VE" dirty="0"/>
              <a:t> seguirán funcionando aunque se decida cambiar la estructura de datos más adelante</a:t>
            </a:r>
          </a:p>
          <a:p>
            <a:pPr lvl="1"/>
            <a:r>
              <a:rPr lang="es-VE" dirty="0"/>
              <a:t>Ejemplo: puedo decidir que no me importa el orden de los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Strings</a:t>
            </a:r>
            <a:r>
              <a:rPr lang="es-VE" dirty="0"/>
              <a:t>, pero quiero seguir teniendo uno y solo uno. Cambio la inicialización a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s-VE" dirty="0"/>
              <a:t> y sigue funcionando.</a:t>
            </a:r>
          </a:p>
          <a:p>
            <a:r>
              <a:rPr lang="es-VE" dirty="0"/>
              <a:t>Para recorrer una colección, se usa un </a:t>
            </a:r>
            <a:r>
              <a:rPr lang="es-V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endParaRPr lang="es-V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888252-59D7-4D11-8A4F-BD4E803FD898}" type="slidenum">
              <a:rPr lang="es-ES" altLang="en-US" smtClean="0"/>
              <a:pPr>
                <a:defRPr/>
              </a:pPr>
              <a:t>19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62106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Repaso de la clase anterior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VE" dirty="0"/>
              <a:t>Introducción a Java</a:t>
            </a:r>
          </a:p>
          <a:p>
            <a:pPr lvl="1"/>
            <a:r>
              <a:rPr lang="es-VE" dirty="0"/>
              <a:t>Imprimir por </a:t>
            </a:r>
            <a:r>
              <a:rPr lang="es-VE" dirty="0" err="1"/>
              <a:t>cónsola</a:t>
            </a:r>
            <a:endParaRPr lang="es-VE" dirty="0"/>
          </a:p>
          <a:p>
            <a:pPr lvl="1"/>
            <a:r>
              <a:rPr lang="es-VE" dirty="0" err="1"/>
              <a:t>Main</a:t>
            </a:r>
            <a:endParaRPr lang="es-VE" dirty="0"/>
          </a:p>
          <a:p>
            <a:pPr lvl="1"/>
            <a:r>
              <a:rPr lang="es-VE" dirty="0" err="1"/>
              <a:t>Javadoc</a:t>
            </a:r>
            <a:endParaRPr lang="es-VE" dirty="0"/>
          </a:p>
          <a:p>
            <a:r>
              <a:rPr lang="es-VE" dirty="0"/>
              <a:t>Programación Orientada a Objetos (POO)</a:t>
            </a:r>
          </a:p>
          <a:p>
            <a:pPr lvl="1"/>
            <a:r>
              <a:rPr lang="es-VE" dirty="0"/>
              <a:t>Clases y Métodos</a:t>
            </a:r>
          </a:p>
          <a:p>
            <a:pPr lvl="2"/>
            <a:r>
              <a:rPr lang="es-VE" dirty="0"/>
              <a:t>Encapsulamiento</a:t>
            </a:r>
          </a:p>
          <a:p>
            <a:pPr lvl="1"/>
            <a:r>
              <a:rPr lang="es-VE" dirty="0"/>
              <a:t>Herencia</a:t>
            </a:r>
          </a:p>
          <a:p>
            <a:pPr lvl="2"/>
            <a:r>
              <a:rPr lang="es-VE" dirty="0" err="1"/>
              <a:t>Sobrescritura</a:t>
            </a:r>
            <a:r>
              <a:rPr lang="es-VE" dirty="0"/>
              <a:t> de métodos</a:t>
            </a:r>
          </a:p>
          <a:p>
            <a:pPr lvl="2"/>
            <a:r>
              <a:rPr lang="es-VE" dirty="0"/>
              <a:t>Polimorfismo</a:t>
            </a:r>
          </a:p>
          <a:p>
            <a:pPr lvl="2"/>
            <a:r>
              <a:rPr lang="es-VE" dirty="0"/>
              <a:t>Herencia Múltiple (Interfaces)</a:t>
            </a:r>
          </a:p>
          <a:p>
            <a:pPr lvl="1"/>
            <a:r>
              <a:rPr lang="es-VE" dirty="0"/>
              <a:t>Sobrecarga de métodos</a:t>
            </a:r>
          </a:p>
          <a:p>
            <a:r>
              <a:rPr lang="es-VE" dirty="0"/>
              <a:t>Acceder al API</a:t>
            </a:r>
          </a:p>
          <a:p>
            <a:r>
              <a:rPr lang="es-VE" dirty="0"/>
              <a:t>Creación de un juego sencillo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>
              <a:defRPr/>
            </a:pPr>
            <a:fld id="{5000AB17-32E0-4804-B0A3-39839BE87094}" type="slidenum">
              <a:rPr lang="es-ES" altLang="en-US">
                <a:solidFill>
                  <a:prstClr val="white"/>
                </a:solidFill>
                <a:latin typeface="Calibri" panose="020F0502020204030204"/>
              </a:rPr>
              <a:pPr defTabSz="457189">
                <a:defRPr/>
              </a:pPr>
              <a:t>2</a:t>
            </a:fld>
            <a:endParaRPr lang="es-ES" altLang="en-US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89821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Clases Contenedoras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/>
              <a:t>Una clase contenedora es cualquier clase que existe con el propósito único de contener un grupo de objetos</a:t>
            </a:r>
          </a:p>
          <a:p>
            <a:pPr lvl="1"/>
            <a:r>
              <a:rPr lang="es-VE" dirty="0"/>
              <a:t>Puede definir operaciones que sólo tienen sentido sobre grupos de objetos como “actualizar todos”</a:t>
            </a:r>
          </a:p>
          <a:p>
            <a:pPr lvl="1"/>
            <a:r>
              <a:rPr lang="es-VE" dirty="0"/>
              <a:t>Puede definir una forma especial de acceder al contenido</a:t>
            </a:r>
          </a:p>
          <a:p>
            <a:pPr lvl="1"/>
            <a:r>
              <a:rPr lang="es-VE" dirty="0"/>
              <a:t>También permite controlar qué acciones se hacen sobre los objetos contenidos</a:t>
            </a:r>
          </a:p>
          <a:p>
            <a:r>
              <a:rPr lang="es-VE" dirty="0"/>
              <a:t>Todas las colecciones son contenedores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00AB17-32E0-4804-B0A3-39839BE87094}" type="slidenum">
              <a:rPr lang="es-ES" altLang="en-US" smtClean="0"/>
              <a:pPr>
                <a:defRPr/>
              </a:pPr>
              <a:t>20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820919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Clases Anidadas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VE" dirty="0"/>
              <a:t>Busquen el API de </a:t>
            </a:r>
            <a:r>
              <a:rPr lang="es-V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AbstractList.iterator</a:t>
            </a:r>
            <a:r>
              <a:rPr lang="es-V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s-VE" dirty="0"/>
              <a:t> y el de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endParaRPr lang="es-VE" dirty="0"/>
          </a:p>
          <a:p>
            <a:pPr lvl="1"/>
            <a:r>
              <a:rPr lang="es-VE" dirty="0"/>
              <a:t>Observen que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VE" dirty="0"/>
              <a:t>es una 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s-VE" dirty="0"/>
              <a:t> pero casi no tiene clases herederas</a:t>
            </a:r>
          </a:p>
          <a:p>
            <a:pPr lvl="1"/>
            <a:r>
              <a:rPr lang="es-VE" dirty="0"/>
              <a:t>¿Como pueden todas las colecciones devolver un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VE" dirty="0"/>
              <a:t>entonces?</a:t>
            </a:r>
          </a:p>
          <a:p>
            <a:pPr lvl="1"/>
            <a:r>
              <a:rPr lang="es-VE" dirty="0"/>
              <a:t>Cada colección define una clase </a:t>
            </a:r>
            <a:r>
              <a:rPr lang="es-VE" i="1" dirty="0"/>
              <a:t>privada</a:t>
            </a:r>
            <a:r>
              <a:rPr lang="es-VE" dirty="0"/>
              <a:t> que implementa la interfaz dentro del cuerpo de la clase</a:t>
            </a:r>
          </a:p>
          <a:p>
            <a:r>
              <a:rPr lang="es-VE" dirty="0"/>
              <a:t>Las clases anidadas tiene acceso a todos los atributos y métodos </a:t>
            </a:r>
            <a:r>
              <a:rPr lang="es-VE" b="1" dirty="0"/>
              <a:t>de la instancia </a:t>
            </a:r>
            <a:r>
              <a:rPr lang="es-VE" dirty="0"/>
              <a:t>que las crea</a:t>
            </a:r>
          </a:p>
          <a:p>
            <a:r>
              <a:rPr lang="es-VE" dirty="0"/>
              <a:t>Las clases anidadas</a:t>
            </a:r>
            <a:r>
              <a:rPr lang="es-VE" baseline="0" dirty="0"/>
              <a:t> se pueden usar en cualquier caso donde haya una clase que sólo</a:t>
            </a:r>
            <a:r>
              <a:rPr lang="es-VE" dirty="0"/>
              <a:t> sea necesitada por otra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00AB17-32E0-4804-B0A3-39839BE87094}" type="slidenum">
              <a:rPr lang="es-ES" altLang="en-US" smtClean="0"/>
              <a:pPr>
                <a:defRPr/>
              </a:pPr>
              <a:t>21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324083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Ejemplo de clase anidada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4551" y="1508125"/>
            <a:ext cx="7924800" cy="53498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ContenedorDeArreglo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 Iterable&lt;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&gt;{</a:t>
            </a:r>
            <a:b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[] a;</a:t>
            </a:r>
          </a:p>
          <a:p>
            <a:pPr marL="0" indent="0">
              <a:buNone/>
            </a:pP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marL="0" indent="0">
              <a:buNone/>
            </a:pP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	/**…*/</a:t>
            </a:r>
            <a:b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getIterator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Itr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	/**Nadie va a ver esto*/</a:t>
            </a:r>
            <a:b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Itr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&gt;{</a:t>
            </a:r>
            <a:b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 i=0;</a:t>
            </a:r>
          </a:p>
          <a:p>
            <a:pPr marL="0" indent="0">
              <a:buNone/>
            </a:pP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 i &lt;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NoSuchElementException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			try{</a:t>
            </a:r>
            <a:b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 = a[i];</a:t>
            </a:r>
            <a:b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				i++;</a:t>
            </a:r>
            <a:b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			}catch(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ArrayIndexOutOfBoundsException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 e){</a:t>
            </a:r>
            <a:b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NoSuchElementException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  <a:b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		...</a:t>
            </a:r>
          </a:p>
          <a:p>
            <a:pPr marL="0" indent="0">
              <a:buNone/>
            </a:pP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00AB17-32E0-4804-B0A3-39839BE87094}" type="slidenum">
              <a:rPr lang="es-ES" altLang="en-US" smtClean="0"/>
              <a:pPr>
                <a:defRPr/>
              </a:pPr>
              <a:t>22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79912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/>
              <a:t>Nota sobre las funciones de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VE" dirty="0"/>
              <a:t>Varias colecciones y contenedores usan funciones de hash</a:t>
            </a:r>
          </a:p>
          <a:p>
            <a:r>
              <a:rPr lang="es-VE" dirty="0"/>
              <a:t>Una función de Hash es una función que asigna un identificador numérico no-único a un objeto</a:t>
            </a:r>
          </a:p>
          <a:p>
            <a:pPr lvl="1"/>
            <a:r>
              <a:rPr lang="es-VE" dirty="0"/>
              <a:t>Siempre hay menos valores de hash posibles que objetos posibles</a:t>
            </a:r>
          </a:p>
          <a:p>
            <a:r>
              <a:rPr lang="es-VE" dirty="0"/>
              <a:t>Se usan para agrupar objetos de forma automática y así acceder a ellos de forma eficiente</a:t>
            </a:r>
          </a:p>
          <a:p>
            <a:r>
              <a:rPr lang="es-VE" dirty="0"/>
              <a:t>Todos los objetos de java tienen una función Hash definida en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es-VE" dirty="0"/>
          </a:p>
          <a:p>
            <a:pPr lvl="1"/>
            <a:r>
              <a:rPr lang="es-VE" dirty="0"/>
              <a:t>Cualquier clase puede definir su propia función Hash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00AB17-32E0-4804-B0A3-39839BE87094}" type="slidenum">
              <a:rPr lang="es-ES" altLang="en-US" smtClean="0"/>
              <a:pPr>
                <a:defRPr/>
              </a:pPr>
              <a:t>23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723746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VE" sz="3200" dirty="0"/>
              <a:t>Arreglemos el problema de que no hay una buena indicación de quien va ganando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VE" dirty="0"/>
              <a:t>Defina una nueva clase Pista de Carreras que contenga:</a:t>
            </a:r>
          </a:p>
          <a:p>
            <a:pPr lvl="1"/>
            <a:r>
              <a:rPr lang="es-VE" dirty="0"/>
              <a:t>Un 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VE" dirty="0"/>
              <a:t> “terreno” llenado de números aleatorios</a:t>
            </a:r>
          </a:p>
          <a:p>
            <a:pPr lvl="1"/>
            <a:r>
              <a:rPr lang="es-VE" dirty="0"/>
              <a:t>Un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LandVehicleClass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VE" dirty="0"/>
              <a:t>“</a:t>
            </a:r>
            <a:r>
              <a:rPr lang="es-VE" dirty="0" err="1"/>
              <a:t>posicion</a:t>
            </a:r>
            <a:r>
              <a:rPr lang="es-VE" dirty="0"/>
              <a:t>” en donde se almacenará la posición de cada corredor en “terreno” (e indicará a qué terreno se está enfrentando)</a:t>
            </a:r>
          </a:p>
          <a:p>
            <a:r>
              <a:rPr lang="es-VE" dirty="0"/>
              <a:t>Modifique el </a:t>
            </a:r>
            <a:r>
              <a:rPr lang="es-VE" dirty="0" err="1"/>
              <a:t>Main</a:t>
            </a:r>
            <a:r>
              <a:rPr lang="es-VE" dirty="0"/>
              <a:t> para usar esta información en su llamada a “tracción” y modificar la posición acorde con la rapidez que lleva cada jugador </a:t>
            </a:r>
          </a:p>
          <a:p>
            <a:pPr lvl="1"/>
            <a:r>
              <a:rPr lang="es-VE" dirty="0"/>
              <a:t>Deberá iterar sobre el arreglo de contrincantes y llamar a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posicion.get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(contrincante[i])</a:t>
            </a:r>
          </a:p>
          <a:p>
            <a:r>
              <a:rPr lang="es-VE" dirty="0"/>
              <a:t>Agregue en el </a:t>
            </a:r>
            <a:r>
              <a:rPr lang="es-VE" dirty="0" err="1"/>
              <a:t>main</a:t>
            </a:r>
            <a:r>
              <a:rPr lang="es-VE" dirty="0"/>
              <a:t> un ciclo que imprima cada posición del terreno (usando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terreno.iterator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s-VE" dirty="0"/>
              <a:t>) y, junto a las posiciones correspondientes, los corredores que están en ella</a:t>
            </a:r>
          </a:p>
          <a:p>
            <a:r>
              <a:rPr lang="es-VE" dirty="0"/>
              <a:t>Arregle el mensaje de salida del </a:t>
            </a:r>
            <a:r>
              <a:rPr lang="es-VE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VE" dirty="0"/>
              <a:t> para indicar quién llegó primero al final de la pista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00AB17-32E0-4804-B0A3-39839BE87094}" type="slidenum">
              <a:rPr lang="es-ES" altLang="en-US" smtClean="0"/>
              <a:pPr>
                <a:defRPr/>
              </a:pPr>
              <a:t>24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610315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VE" dirty="0"/>
              <a:t>Procesamiento de Argumentos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VE" dirty="0"/>
              <a:t>Si estás viendo esto, sí nos alcanzó el tiempo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572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Procesamiento de Argumentos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VE" dirty="0"/>
              <a:t>Todo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VE" dirty="0"/>
              <a:t> recibe un arreglo de argumentos (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VE" dirty="0" err="1"/>
              <a:t>s</a:t>
            </a:r>
            <a:r>
              <a:rPr lang="es-VE" dirty="0"/>
              <a:t>) del sistema operativo</a:t>
            </a:r>
          </a:p>
          <a:p>
            <a:pPr lvl="1"/>
            <a:r>
              <a:rPr lang="es-VE" dirty="0"/>
              <a:t>Puede tener cualquier nombre pero por convención se usa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s-VE" dirty="0"/>
              <a:t> o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endParaRPr lang="es-V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VE" dirty="0"/>
              <a:t>Los argumentos son aquellos con los que se llama al programa desde </a:t>
            </a:r>
            <a:r>
              <a:rPr lang="es-VE" dirty="0" err="1"/>
              <a:t>cónsola</a:t>
            </a:r>
            <a:r>
              <a:rPr lang="es-VE" dirty="0"/>
              <a:t> (p.ej. Si la llamada fue 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java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 uno dos</a:t>
            </a:r>
            <a:r>
              <a:rPr lang="es-VE" dirty="0"/>
              <a:t>, entonces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s-VE" dirty="0"/>
              <a:t> será “uno” y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s-VE" dirty="0"/>
              <a:t> será “dos”)</a:t>
            </a:r>
          </a:p>
          <a:p>
            <a:r>
              <a:rPr lang="es-VE" dirty="0"/>
              <a:t>El arreglo puede tener cualquier longitud</a:t>
            </a:r>
          </a:p>
          <a:p>
            <a:pPr lvl="1"/>
            <a:r>
              <a:rPr lang="es-VE" dirty="0"/>
              <a:t>La longitud se revisa con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args.length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VE" dirty="0"/>
              <a:t>(</a:t>
            </a:r>
            <a:r>
              <a:rPr lang="es-VE" dirty="0" err="1"/>
              <a:t>length</a:t>
            </a:r>
            <a:r>
              <a:rPr lang="es-VE" dirty="0"/>
              <a:t> es un atributo de todo arreglo)</a:t>
            </a:r>
          </a:p>
          <a:p>
            <a:r>
              <a:rPr lang="es-VE" dirty="0"/>
              <a:t>Es buena práctica informar al usuario si no introdujo los argumentos como se esperaba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00AB17-32E0-4804-B0A3-39839BE87094}" type="slidenum">
              <a:rPr lang="es-ES" altLang="en-US" smtClean="0"/>
              <a:pPr>
                <a:defRPr/>
              </a:pPr>
              <a:t>26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04804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/>
              <a:t>Ejemplo: revisar si hay un argumento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V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V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V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V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V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HolaUsuario</a:t>
            </a:r>
            <a:r>
              <a:rPr lang="es-V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s-VE" sz="1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VE" sz="190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s-V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s-V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V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V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V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V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V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V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s-V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s-V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s-VE" sz="1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VE" sz="1900">
                <a:latin typeface="Courier New" panose="02070309020205020404" pitchFamily="49" charset="0"/>
                <a:cs typeface="Courier New" panose="02070309020205020404" pitchFamily="49" charset="0"/>
              </a:rPr>
              <a:t>        if</a:t>
            </a:r>
            <a:r>
              <a:rPr lang="es-V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V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args.length</a:t>
            </a:r>
            <a:r>
              <a:rPr lang="es-V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&gt;0)</a:t>
            </a:r>
            <a:br>
              <a:rPr lang="es-VE" sz="1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VE" sz="1900">
                <a:latin typeface="Courier New" panose="02070309020205020404" pitchFamily="49" charset="0"/>
                <a:cs typeface="Courier New" panose="02070309020205020404" pitchFamily="49" charset="0"/>
              </a:rPr>
              <a:t>            System</a:t>
            </a:r>
            <a:r>
              <a:rPr lang="es-V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.out.println</a:t>
            </a:r>
            <a:r>
              <a:rPr lang="es-V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(“Hola ”+</a:t>
            </a:r>
            <a:r>
              <a:rPr lang="es-V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s-V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[0]+“!”);</a:t>
            </a:r>
            <a:br>
              <a:rPr lang="es-VE" sz="1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VE" sz="190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  <a:br>
              <a:rPr lang="es-VE" sz="1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VE" sz="1900">
                <a:latin typeface="Courier New" panose="02070309020205020404" pitchFamily="49" charset="0"/>
                <a:cs typeface="Courier New" panose="02070309020205020404" pitchFamily="49" charset="0"/>
              </a:rPr>
              <a:t>            System</a:t>
            </a:r>
            <a:r>
              <a:rPr lang="es-V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.out.println</a:t>
            </a:r>
            <a:r>
              <a:rPr lang="es-V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(“No tiene nombre?”)</a:t>
            </a:r>
            <a:br>
              <a:rPr lang="es-VE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V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es-VE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V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00AB17-32E0-4804-B0A3-39839BE87094}" type="slidenum">
              <a:rPr lang="es-ES" altLang="en-US" smtClean="0"/>
              <a:pPr>
                <a:defRPr/>
              </a:pPr>
              <a:t>27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82915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/>
              <a:t>Ejemplo: revisar todos los argumentos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V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V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V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V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V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HolaUsuarios</a:t>
            </a:r>
            <a:r>
              <a:rPr lang="es-V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s-VE" sz="1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VE" sz="190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s-V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s-V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V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V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V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V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V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V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s-V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s-V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s-VE" sz="1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VE" sz="1900">
                <a:latin typeface="Courier New" panose="02070309020205020404" pitchFamily="49" charset="0"/>
                <a:cs typeface="Courier New" panose="02070309020205020404" pitchFamily="49" charset="0"/>
              </a:rPr>
              <a:t>        if</a:t>
            </a:r>
            <a:r>
              <a:rPr lang="es-V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V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args.length</a:t>
            </a:r>
            <a:r>
              <a:rPr lang="es-V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==0)</a:t>
            </a:r>
            <a:br>
              <a:rPr lang="es-VE" sz="1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VE" sz="1900">
                <a:latin typeface="Courier New" panose="02070309020205020404" pitchFamily="49" charset="0"/>
                <a:cs typeface="Courier New" panose="02070309020205020404" pitchFamily="49" charset="0"/>
              </a:rPr>
              <a:t>            System</a:t>
            </a:r>
            <a:r>
              <a:rPr lang="es-V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.out.println</a:t>
            </a:r>
            <a:r>
              <a:rPr lang="es-V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(“No hay nadie?”)</a:t>
            </a:r>
            <a:br>
              <a:rPr lang="es-VE" sz="1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VE" sz="1900">
                <a:latin typeface="Courier New" panose="02070309020205020404" pitchFamily="49" charset="0"/>
                <a:cs typeface="Courier New" panose="02070309020205020404" pitchFamily="49" charset="0"/>
              </a:rPr>
              <a:t>        for</a:t>
            </a:r>
            <a:r>
              <a:rPr lang="es-V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V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V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i=0; i&lt;</a:t>
            </a:r>
            <a:r>
              <a:rPr lang="es-V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args.length</a:t>
            </a:r>
            <a:r>
              <a:rPr lang="es-V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s-V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s-V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s-VE" sz="1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VE" sz="1900">
                <a:latin typeface="Courier New" panose="02070309020205020404" pitchFamily="49" charset="0"/>
                <a:cs typeface="Courier New" panose="02070309020205020404" pitchFamily="49" charset="0"/>
              </a:rPr>
              <a:t>            System</a:t>
            </a:r>
            <a:r>
              <a:rPr lang="es-V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.out.println</a:t>
            </a:r>
            <a:r>
              <a:rPr lang="es-V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(“Hola ”+</a:t>
            </a:r>
            <a:r>
              <a:rPr lang="es-V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s-V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[i]+“!”);</a:t>
            </a:r>
            <a:br>
              <a:rPr lang="es-VE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V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es-VE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V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00AB17-32E0-4804-B0A3-39839BE87094}" type="slidenum">
              <a:rPr lang="es-ES" altLang="en-US" smtClean="0"/>
              <a:pPr>
                <a:defRPr/>
              </a:pPr>
              <a:t>28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980103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/>
              <a:t>Restrinjamos la carrera de forma lógica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/>
              <a:t>Defina un argumento que decida si la carrera es de bicicletas, tándems, o vehículos de cuatro ruedas.</a:t>
            </a:r>
          </a:p>
          <a:p>
            <a:r>
              <a:rPr lang="es-VE" dirty="0"/>
              <a:t>Recuerde agregarlo a la documentación del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VE" dirty="0"/>
              <a:t> e imprimir si el usuario no introdujo una de las opciones válidas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00AB17-32E0-4804-B0A3-39839BE87094}" type="slidenum">
              <a:rPr lang="es-ES" altLang="en-US" smtClean="0"/>
              <a:pPr>
                <a:defRPr/>
              </a:pPr>
              <a:t>29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26468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/>
              <a:t>Descarguen el juego que hicimos la clase pasada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4551" y="1508128"/>
            <a:ext cx="7924800" cy="2322513"/>
          </a:xfrm>
        </p:spPr>
        <p:txBody>
          <a:bodyPr>
            <a:normAutofit/>
          </a:bodyPr>
          <a:lstStyle/>
          <a:p>
            <a:r>
              <a:rPr lang="es-VE" dirty="0"/>
              <a:t>Vayan al Moodle</a:t>
            </a:r>
          </a:p>
          <a:p>
            <a:r>
              <a:rPr lang="es-VE" dirty="0"/>
              <a:t>Descargue el archivo BicycleGame.tar</a:t>
            </a:r>
          </a:p>
          <a:p>
            <a:r>
              <a:rPr lang="es-VE" dirty="0"/>
              <a:t>Extráiganlo</a:t>
            </a:r>
          </a:p>
          <a:p>
            <a:r>
              <a:rPr lang="es-VE" dirty="0"/>
              <a:t>Compilen con </a:t>
            </a:r>
            <a:r>
              <a:rPr lang="es-V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s-V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*.java</a:t>
            </a:r>
            <a:endParaRPr lang="es-V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>
              <a:defRPr/>
            </a:pPr>
            <a:fld id="{5000AB17-32E0-4804-B0A3-39839BE87094}" type="slidenum">
              <a:rPr lang="es-ES" altLang="en-US">
                <a:solidFill>
                  <a:prstClr val="white"/>
                </a:solidFill>
                <a:latin typeface="Calibri" panose="020F0502020204030204"/>
              </a:rPr>
              <a:pPr defTabSz="457189">
                <a:defRPr/>
              </a:pPr>
              <a:t>3</a:t>
            </a:fld>
            <a:endParaRPr lang="es-ES" alt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2" descr="Image result for tandem bi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95226" y="3830639"/>
            <a:ext cx="4801549" cy="234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59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VE" dirty="0"/>
              <a:t>Java aún tiene más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VE" dirty="0"/>
              <a:t>Consulte el tutorial oficial de Java </a:t>
            </a:r>
            <a:r>
              <a:rPr lang="en-US" dirty="0">
                <a:hlinkClick r:id="rId2"/>
              </a:rPr>
              <a:t>https://docs.oracle.com/javase/tutorial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00AB17-32E0-4804-B0A3-39839BE87094}" type="slidenum">
              <a:rPr lang="es-ES" altLang="en-US" smtClean="0"/>
              <a:pPr>
                <a:defRPr/>
              </a:pPr>
              <a:t>30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551895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/>
              <a:t>Tutoriales fuertemente sugeridos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switch</a:t>
            </a:r>
            <a:r>
              <a:rPr lang="es-VE" dirty="0">
                <a:hlinkClick r:id="rId2"/>
              </a:rPr>
              <a:t> &amp; </a:t>
            </a:r>
            <a:r>
              <a:rPr lang="es-VE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case</a:t>
            </a:r>
            <a:r>
              <a:rPr lang="es-VE" dirty="0">
                <a:hlinkClick r:id="rId2"/>
              </a:rPr>
              <a:t> </a:t>
            </a:r>
            <a:endParaRPr lang="es-VE" dirty="0"/>
          </a:p>
          <a:p>
            <a:pPr lvl="1"/>
            <a:r>
              <a:rPr lang="es-VE" dirty="0"/>
              <a:t>Adapte el </a:t>
            </a:r>
            <a:r>
              <a:rPr lang="es-V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VE" dirty="0"/>
              <a:t> para usar esta estructura de control</a:t>
            </a:r>
          </a:p>
          <a:p>
            <a:pPr lvl="1"/>
            <a:r>
              <a:rPr lang="es-VE" dirty="0"/>
              <a:t>Esto hace que sea más fácil de mantener</a:t>
            </a:r>
          </a:p>
          <a:p>
            <a:r>
              <a:rPr lang="es-VE" dirty="0">
                <a:hlinkClick r:id="rId3"/>
              </a:rPr>
              <a:t>Contenedores Genéricos</a:t>
            </a:r>
            <a:endParaRPr lang="es-VE" dirty="0"/>
          </a:p>
          <a:p>
            <a:pPr lvl="1"/>
            <a:r>
              <a:rPr lang="es-VE" dirty="0"/>
              <a:t>Adapte “Pista” para permitir especificar que todos los corredores son de tipo </a:t>
            </a:r>
            <a:r>
              <a:rPr lang="es-VE" dirty="0" err="1"/>
              <a:t>Bicycle</a:t>
            </a:r>
            <a:endParaRPr lang="es-VE" dirty="0"/>
          </a:p>
          <a:p>
            <a:r>
              <a:rPr lang="es-VE" dirty="0">
                <a:hlinkClick r:id="rId4"/>
              </a:rPr>
              <a:t>Manejo de archivos</a:t>
            </a:r>
            <a:endParaRPr lang="es-VE" dirty="0"/>
          </a:p>
          <a:p>
            <a:pPr lvl="1"/>
            <a:r>
              <a:rPr lang="es-VE" dirty="0"/>
              <a:t>Guarde y cargue las preferencias del jugador en un archivo de texto que usted defina</a:t>
            </a:r>
          </a:p>
          <a:p>
            <a:r>
              <a:rPr lang="es-VE" dirty="0">
                <a:hlinkClick r:id="rId5"/>
              </a:rPr>
              <a:t>Interfaces gráficas</a:t>
            </a:r>
            <a:endParaRPr lang="es-VE" dirty="0"/>
          </a:p>
          <a:p>
            <a:pPr lvl="1"/>
            <a:r>
              <a:rPr lang="es-VE" dirty="0"/>
              <a:t>Esta es la única forma de poder detectar una tecla sin presionar “</a:t>
            </a:r>
            <a:r>
              <a:rPr lang="es-VE" dirty="0" err="1"/>
              <a:t>Enter</a:t>
            </a:r>
            <a:r>
              <a:rPr lang="es-VE" dirty="0"/>
              <a:t>” (el requisito de presionar “</a:t>
            </a:r>
            <a:r>
              <a:rPr lang="es-VE" dirty="0" err="1"/>
              <a:t>Enter</a:t>
            </a:r>
            <a:r>
              <a:rPr lang="es-VE" dirty="0"/>
              <a:t>” es impuesto por la </a:t>
            </a:r>
            <a:r>
              <a:rPr lang="es-VE" dirty="0" err="1"/>
              <a:t>cónsola</a:t>
            </a:r>
            <a:r>
              <a:rPr lang="es-VE" dirty="0"/>
              <a:t>, no por Java)</a:t>
            </a:r>
          </a:p>
          <a:p>
            <a:pPr lvl="1"/>
            <a:r>
              <a:rPr lang="es-VE" dirty="0"/>
              <a:t>Esto no será requerido para el resto del curso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00AB17-32E0-4804-B0A3-39839BE87094}" type="slidenum">
              <a:rPr lang="es-ES" altLang="en-US" smtClean="0"/>
              <a:pPr>
                <a:defRPr/>
              </a:pPr>
              <a:t>31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81266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Cómo jugar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>
              <a:defRPr/>
            </a:pPr>
            <a:fld id="{5000AB17-32E0-4804-B0A3-39839BE87094}" type="slidenum">
              <a:rPr lang="es-ES" altLang="en-US">
                <a:solidFill>
                  <a:prstClr val="white"/>
                </a:solidFill>
                <a:latin typeface="Calibri" panose="020F0502020204030204"/>
              </a:rPr>
              <a:pPr defTabSz="457189">
                <a:defRPr/>
              </a:pPr>
              <a:t>4</a:t>
            </a:fld>
            <a:endParaRPr lang="es-ES" alt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28" name="Picture 4" descr="Image result for qwerty ke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1" y="2574578"/>
            <a:ext cx="7924800" cy="253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69543" y="4058786"/>
            <a:ext cx="771525" cy="1266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28856" y="4692198"/>
            <a:ext cx="771525" cy="1266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10671" y="5325608"/>
            <a:ext cx="108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89"/>
            <a:r>
              <a:rPr lang="es-VE" dirty="0">
                <a:solidFill>
                  <a:prstClr val="black"/>
                </a:solidFill>
                <a:latin typeface="Calibri" panose="020F0502020204030204"/>
              </a:rPr>
              <a:t>Jugador 1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69986" y="5959021"/>
            <a:ext cx="108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89"/>
            <a:r>
              <a:rPr lang="es-VE" dirty="0">
                <a:solidFill>
                  <a:prstClr val="black"/>
                </a:solidFill>
                <a:latin typeface="Calibri" panose="020F0502020204030204"/>
              </a:rPr>
              <a:t>Jugador 2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5067831" y="4083277"/>
            <a:ext cx="771525" cy="12668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08959" y="5350100"/>
            <a:ext cx="108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89"/>
            <a:r>
              <a:rPr lang="es-VE" dirty="0">
                <a:solidFill>
                  <a:prstClr val="black"/>
                </a:solidFill>
                <a:latin typeface="Calibri" panose="020F0502020204030204"/>
              </a:rPr>
              <a:t>Jugador 2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2384124" y="4058786"/>
            <a:ext cx="771525" cy="12668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225254" y="5325608"/>
            <a:ext cx="108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89"/>
            <a:r>
              <a:rPr lang="es-VE" dirty="0">
                <a:solidFill>
                  <a:prstClr val="black"/>
                </a:solidFill>
                <a:latin typeface="Calibri" panose="020F0502020204030204"/>
              </a:rPr>
              <a:t>Jugador 1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430487" y="4445002"/>
            <a:ext cx="867228" cy="2132301"/>
            <a:chOff x="2906486" y="4445000"/>
            <a:chExt cx="867228" cy="2132301"/>
          </a:xfrm>
        </p:grpSpPr>
        <p:sp>
          <p:nvSpPr>
            <p:cNvPr id="7" name="Octagon 6"/>
            <p:cNvSpPr/>
            <p:nvPr/>
          </p:nvSpPr>
          <p:spPr>
            <a:xfrm>
              <a:off x="2906486" y="5710073"/>
              <a:ext cx="867228" cy="867228"/>
            </a:xfrm>
            <a:prstGeom prst="octag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r>
                <a:rPr lang="es-VE" dirty="0">
                  <a:solidFill>
                    <a:prstClr val="white"/>
                  </a:solidFill>
                  <a:latin typeface="Calibri" panose="020F0502020204030204"/>
                </a:rPr>
                <a:t>Salir</a:t>
              </a: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276600" y="4445000"/>
              <a:ext cx="150213" cy="150213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352800" y="4603750"/>
              <a:ext cx="0" cy="114623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ontent Placeholder 2"/>
          <p:cNvSpPr txBox="1">
            <a:spLocks/>
          </p:cNvSpPr>
          <p:nvPr/>
        </p:nvSpPr>
        <p:spPr>
          <a:xfrm>
            <a:off x="2114551" y="1508126"/>
            <a:ext cx="7924800" cy="4668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D7D31"/>
              </a:buClr>
            </a:pPr>
            <a:endParaRPr lang="es-VE" dirty="0">
              <a:solidFill>
                <a:prstClr val="black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119116" y="1508125"/>
            <a:ext cx="7924800" cy="10664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ED7D31"/>
              </a:buClr>
              <a:buNone/>
            </a:pPr>
            <a:r>
              <a:rPr lang="es-VE" dirty="0">
                <a:solidFill>
                  <a:prstClr val="black"/>
                </a:solidFill>
              </a:rPr>
              <a:t>Usted y un compañero están en una bicicleta tándem (bicicleta de dos puestos) tratando de pedalear con la misma fuerza. </a:t>
            </a:r>
          </a:p>
        </p:txBody>
      </p:sp>
    </p:spTree>
    <p:extLst>
      <p:ext uri="{BB962C8B-B14F-4D97-AF65-F5344CB8AC3E}">
        <p14:creationId xmlns:p14="http://schemas.microsoft.com/office/powerpoint/2010/main" val="60877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itle 1">
            <a:extLst>
              <a:ext uri="{FF2B5EF4-FFF2-40B4-BE49-F238E27FC236}">
                <a16:creationId xmlns:a16="http://schemas.microsoft.com/office/drawing/2014/main" id="{8BB505C2-8F6A-442C-8824-1A3C5C8BE8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VE" altLang="en-US" dirty="0"/>
              <a:t>¿Qué hace este juego?</a:t>
            </a:r>
            <a:endParaRPr lang="en-US" altLang="en-US" dirty="0"/>
          </a:p>
        </p:txBody>
      </p:sp>
      <p:sp>
        <p:nvSpPr>
          <p:cNvPr id="161795" name="Content Placeholder 2">
            <a:extLst>
              <a:ext uri="{FF2B5EF4-FFF2-40B4-BE49-F238E27FC236}">
                <a16:creationId xmlns:a16="http://schemas.microsoft.com/office/drawing/2014/main" id="{2B073A0C-5522-4D88-B08D-A1A6CA20E0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90506" indent="-290506">
              <a:buClr>
                <a:srgbClr val="DD8047"/>
              </a:buClr>
              <a:buSzPct val="60000"/>
              <a:buFont typeface="Wingdings" panose="05000000000000000000" pitchFamily="2" charset="2"/>
              <a:buChar char=""/>
              <a:tabLst>
                <a:tab pos="290506" algn="l"/>
                <a:tab pos="747695" algn="l"/>
                <a:tab pos="1204883" algn="l"/>
                <a:tab pos="1662072" algn="l"/>
                <a:tab pos="2119260" algn="l"/>
                <a:tab pos="2576449" algn="l"/>
                <a:tab pos="3033637" algn="l"/>
                <a:tab pos="3490826" algn="l"/>
                <a:tab pos="3948015" algn="l"/>
                <a:tab pos="4405203" algn="l"/>
                <a:tab pos="4862392" algn="l"/>
                <a:tab pos="5319580" algn="l"/>
                <a:tab pos="5776769" algn="l"/>
                <a:tab pos="6233957" algn="l"/>
                <a:tab pos="6691146" algn="l"/>
                <a:tab pos="7148335" algn="l"/>
                <a:tab pos="7605523" algn="l"/>
                <a:tab pos="8062712" algn="l"/>
                <a:tab pos="8519900" algn="l"/>
                <a:tab pos="8977089" algn="l"/>
                <a:tab pos="9434277" algn="l"/>
              </a:tabLst>
            </a:pPr>
            <a:r>
              <a:rPr lang="es-VE" altLang="en-US" dirty="0"/>
              <a:t>El programa mide quien pedalea más fuerte y lo felicita</a:t>
            </a:r>
          </a:p>
          <a:p>
            <a:pPr marL="611173" lvl="1" indent="-250819">
              <a:lnSpc>
                <a:spcPct val="102000"/>
              </a:lnSpc>
              <a:buClr>
                <a:srgbClr val="94B6D2"/>
              </a:buClr>
              <a:buSzPct val="70000"/>
              <a:buFont typeface="Wingdings 2" panose="05020102010507070707" pitchFamily="18" charset="2"/>
              <a:buChar char=""/>
              <a:tabLst>
                <a:tab pos="290506" algn="l"/>
                <a:tab pos="747695" algn="l"/>
                <a:tab pos="1204883" algn="l"/>
                <a:tab pos="1662072" algn="l"/>
                <a:tab pos="2119260" algn="l"/>
                <a:tab pos="2576449" algn="l"/>
                <a:tab pos="3033637" algn="l"/>
                <a:tab pos="3490826" algn="l"/>
                <a:tab pos="3948015" algn="l"/>
                <a:tab pos="4405203" algn="l"/>
                <a:tab pos="4862392" algn="l"/>
                <a:tab pos="5319580" algn="l"/>
                <a:tab pos="5776769" algn="l"/>
                <a:tab pos="6233957" algn="l"/>
                <a:tab pos="6691146" algn="l"/>
                <a:tab pos="7148335" algn="l"/>
                <a:tab pos="7605523" algn="l"/>
                <a:tab pos="8062712" algn="l"/>
                <a:tab pos="8519900" algn="l"/>
                <a:tab pos="8977089" algn="l"/>
                <a:tab pos="9434277" algn="l"/>
              </a:tabLst>
            </a:pPr>
            <a:r>
              <a:rPr lang="es-VE" altLang="en-US" dirty="0"/>
              <a:t>Observe qué métodos nuevos se </a:t>
            </a:r>
            <a:r>
              <a:rPr lang="es-VE" altLang="en-US" dirty="0" err="1"/>
              <a:t>deifnen</a:t>
            </a:r>
            <a:endParaRPr lang="es-VE" altLang="en-US" dirty="0"/>
          </a:p>
          <a:p>
            <a:pPr marL="1068361" lvl="2" indent="-250819">
              <a:lnSpc>
                <a:spcPct val="102000"/>
              </a:lnSpc>
              <a:buClr>
                <a:srgbClr val="94B6D2"/>
              </a:buClr>
              <a:buSzPct val="70000"/>
              <a:buFont typeface="Wingdings 2" panose="05020102010507070707" pitchFamily="18" charset="2"/>
              <a:buChar char=""/>
              <a:tabLst>
                <a:tab pos="290506" algn="l"/>
                <a:tab pos="747695" algn="l"/>
                <a:tab pos="1204883" algn="l"/>
                <a:tab pos="1662072" algn="l"/>
                <a:tab pos="2119260" algn="l"/>
                <a:tab pos="2576449" algn="l"/>
                <a:tab pos="3033637" algn="l"/>
                <a:tab pos="3490826" algn="l"/>
                <a:tab pos="3948015" algn="l"/>
                <a:tab pos="4405203" algn="l"/>
                <a:tab pos="4862392" algn="l"/>
                <a:tab pos="5319580" algn="l"/>
                <a:tab pos="5776769" algn="l"/>
                <a:tab pos="6233957" algn="l"/>
                <a:tab pos="6691146" algn="l"/>
                <a:tab pos="7148335" algn="l"/>
                <a:tab pos="7605523" algn="l"/>
                <a:tab pos="8062712" algn="l"/>
                <a:tab pos="8519900" algn="l"/>
                <a:tab pos="8977089" algn="l"/>
                <a:tab pos="9434277" algn="l"/>
              </a:tabLst>
            </a:pPr>
            <a:r>
              <a:rPr lang="es-VE" altLang="en-US" dirty="0"/>
              <a:t>Observe que no se accede o modifican directamente los atributos de una clase desde fuera de la clase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050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/>
              <a:t>¿Qué problemas tiene este juego?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VE" dirty="0"/>
              <a:t>Malos controles</a:t>
            </a:r>
          </a:p>
          <a:p>
            <a:pPr lvl="1"/>
            <a:r>
              <a:rPr lang="es-VE" dirty="0"/>
              <a:t>Hay que presionar “</a:t>
            </a:r>
            <a:r>
              <a:rPr lang="es-VE" dirty="0" err="1"/>
              <a:t>Enter</a:t>
            </a:r>
            <a:r>
              <a:rPr lang="es-VE" dirty="0"/>
              <a:t>”</a:t>
            </a:r>
          </a:p>
          <a:p>
            <a:pPr lvl="1"/>
            <a:r>
              <a:rPr lang="es-VE" dirty="0"/>
              <a:t>No hay forma de cambiar la velocidad</a:t>
            </a:r>
          </a:p>
          <a:p>
            <a:r>
              <a:rPr lang="es-VE" dirty="0"/>
              <a:t>Es aburrido</a:t>
            </a:r>
          </a:p>
          <a:p>
            <a:pPr lvl="1"/>
            <a:r>
              <a:rPr lang="es-VE" dirty="0"/>
              <a:t>No hay contrincantes</a:t>
            </a:r>
          </a:p>
          <a:p>
            <a:pPr lvl="1"/>
            <a:r>
              <a:rPr lang="es-VE" dirty="0"/>
              <a:t>No hay una buena indicación de quién va “ganando”</a:t>
            </a:r>
          </a:p>
          <a:p>
            <a:r>
              <a:rPr lang="es-VE" dirty="0"/>
              <a:t>Es muy simple</a:t>
            </a:r>
          </a:p>
          <a:p>
            <a:pPr lvl="1"/>
            <a:r>
              <a:rPr lang="es-VE" dirty="0"/>
              <a:t>No da opciones</a:t>
            </a:r>
          </a:p>
          <a:p>
            <a:pPr lvl="1"/>
            <a:r>
              <a:rPr lang="es-VE" dirty="0"/>
              <a:t>No hay personalización</a:t>
            </a:r>
          </a:p>
          <a:p>
            <a:r>
              <a:rPr lang="es-VE" dirty="0"/>
              <a:t>El </a:t>
            </a:r>
            <a:r>
              <a:rPr lang="es-VE" dirty="0" err="1"/>
              <a:t>Main</a:t>
            </a:r>
            <a:r>
              <a:rPr lang="es-VE" dirty="0"/>
              <a:t> es difícil de mantener</a:t>
            </a:r>
          </a:p>
          <a:p>
            <a:pPr lvl="1"/>
            <a:r>
              <a:rPr lang="es-VE" dirty="0"/>
              <a:t>Comandos repetidos en varios “</a:t>
            </a:r>
            <a:r>
              <a:rPr lang="es-VE" dirty="0" err="1"/>
              <a:t>if”s</a:t>
            </a:r>
            <a:endParaRPr lang="es-VE" dirty="0"/>
          </a:p>
          <a:p>
            <a:r>
              <a:rPr lang="es-VE" dirty="0"/>
              <a:t>¡La bicicleta no se mueve! (rapidez=0)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>
              <a:defRPr/>
            </a:pPr>
            <a:fld id="{5000AB17-32E0-4804-B0A3-39839BE87094}" type="slidenum">
              <a:rPr lang="es-ES" altLang="en-US">
                <a:solidFill>
                  <a:prstClr val="white"/>
                </a:solidFill>
                <a:latin typeface="Calibri" panose="020F0502020204030204"/>
              </a:rPr>
              <a:pPr defTabSz="457189">
                <a:defRPr/>
              </a:pPr>
              <a:t>6</a:t>
            </a:fld>
            <a:endParaRPr lang="es-ES" altLang="en-US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1185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Tarea 0 (no evaluada)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/>
              <a:t>Para el próximo laboratorio, por favor completen el juego, corrigiendo estos problemas con los conocimientos aprendidos hoy de la mejor manera que considere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>
              <a:defRPr/>
            </a:pPr>
            <a:fld id="{5000AB17-32E0-4804-B0A3-39839BE87094}" type="slidenum">
              <a:rPr lang="es-ES" altLang="en-US">
                <a:solidFill>
                  <a:prstClr val="white"/>
                </a:solidFill>
                <a:latin typeface="Calibri" panose="020F0502020204030204"/>
              </a:rPr>
              <a:pPr defTabSz="457189">
                <a:defRPr/>
              </a:pPr>
              <a:t>7</a:t>
            </a:fld>
            <a:endParaRPr lang="es-ES" alt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0317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itle 1">
            <a:extLst>
              <a:ext uri="{FF2B5EF4-FFF2-40B4-BE49-F238E27FC236}">
                <a16:creationId xmlns:a16="http://schemas.microsoft.com/office/drawing/2014/main" id="{8BB505C2-8F6A-442C-8824-1A3C5C8BE8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altLang="en-US" dirty="0"/>
              <a:t>¿Qué debería hacer este juego?</a:t>
            </a:r>
            <a:endParaRPr lang="en-US" altLang="en-US" dirty="0"/>
          </a:p>
        </p:txBody>
      </p:sp>
      <p:sp>
        <p:nvSpPr>
          <p:cNvPr id="161795" name="Content Placeholder 2">
            <a:extLst>
              <a:ext uri="{FF2B5EF4-FFF2-40B4-BE49-F238E27FC236}">
                <a16:creationId xmlns:a16="http://schemas.microsoft.com/office/drawing/2014/main" id="{2B073A0C-5522-4D88-B08D-A1A6CA20E0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90506" indent="-290506">
              <a:buClr>
                <a:srgbClr val="DD8047"/>
              </a:buClr>
              <a:buSzPct val="60000"/>
              <a:buFont typeface="Wingdings" panose="05000000000000000000" pitchFamily="2" charset="2"/>
              <a:buChar char=""/>
              <a:tabLst>
                <a:tab pos="290506" algn="l"/>
                <a:tab pos="747695" algn="l"/>
                <a:tab pos="1204883" algn="l"/>
                <a:tab pos="1662072" algn="l"/>
                <a:tab pos="2119260" algn="l"/>
                <a:tab pos="2576449" algn="l"/>
                <a:tab pos="3033637" algn="l"/>
                <a:tab pos="3490826" algn="l"/>
                <a:tab pos="3948015" algn="l"/>
                <a:tab pos="4405203" algn="l"/>
                <a:tab pos="4862392" algn="l"/>
                <a:tab pos="5319580" algn="l"/>
                <a:tab pos="5776769" algn="l"/>
                <a:tab pos="6233957" algn="l"/>
                <a:tab pos="6691146" algn="l"/>
                <a:tab pos="7148335" algn="l"/>
                <a:tab pos="7605523" algn="l"/>
                <a:tab pos="8062712" algn="l"/>
                <a:tab pos="8519900" algn="l"/>
                <a:tab pos="8977089" algn="l"/>
                <a:tab pos="9434277" algn="l"/>
              </a:tabLst>
            </a:pPr>
            <a:r>
              <a:rPr lang="es-VE" altLang="en-US" dirty="0"/>
              <a:t>El juego debería estimular que ambos pedaleen con la misma fuerza</a:t>
            </a:r>
          </a:p>
          <a:p>
            <a:pPr marL="290506" indent="-290506">
              <a:buClr>
                <a:srgbClr val="DD8047"/>
              </a:buClr>
              <a:buSzPct val="60000"/>
              <a:buFont typeface="Wingdings" panose="05000000000000000000" pitchFamily="2" charset="2"/>
              <a:buChar char=""/>
              <a:tabLst>
                <a:tab pos="290506" algn="l"/>
                <a:tab pos="747695" algn="l"/>
                <a:tab pos="1204883" algn="l"/>
                <a:tab pos="1662072" algn="l"/>
                <a:tab pos="2119260" algn="l"/>
                <a:tab pos="2576449" algn="l"/>
                <a:tab pos="3033637" algn="l"/>
                <a:tab pos="3490826" algn="l"/>
                <a:tab pos="3948015" algn="l"/>
                <a:tab pos="4405203" algn="l"/>
                <a:tab pos="4862392" algn="l"/>
                <a:tab pos="5319580" algn="l"/>
                <a:tab pos="5776769" algn="l"/>
                <a:tab pos="6233957" algn="l"/>
                <a:tab pos="6691146" algn="l"/>
                <a:tab pos="7148335" algn="l"/>
                <a:tab pos="7605523" algn="l"/>
                <a:tab pos="8062712" algn="l"/>
                <a:tab pos="8519900" algn="l"/>
                <a:tab pos="8977089" algn="l"/>
                <a:tab pos="9434277" algn="l"/>
              </a:tabLst>
            </a:pPr>
            <a:r>
              <a:rPr lang="es-VE" altLang="en-US" dirty="0"/>
              <a:t>Modifique el programa para que mida el tiempo (en iteraciones) durante el cual las cadencias son iguales y, si es más de la mitad del tiempo de juego, imprime “felicitaciones”</a:t>
            </a:r>
          </a:p>
        </p:txBody>
      </p:sp>
    </p:spTree>
    <p:extLst>
      <p:ext uri="{BB962C8B-B14F-4D97-AF65-F5344CB8AC3E}">
        <p14:creationId xmlns:p14="http://schemas.microsoft.com/office/powerpoint/2010/main" val="1044635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/>
              <a:t>Observe cómo está documentado el código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VE" sz="2400" dirty="0"/>
              <a:t>Abran los archivos de código. Observen los comentarios que acompañan a cada clase, método, y atributo.</a:t>
            </a:r>
          </a:p>
          <a:p>
            <a:r>
              <a:rPr lang="es-VE" sz="2400" dirty="0"/>
              <a:t>Estos comentarios, con dos asteriscos, pueden ser usados por </a:t>
            </a:r>
            <a:r>
              <a:rPr lang="es-VE" sz="2400" dirty="0" err="1"/>
              <a:t>javadoc</a:t>
            </a:r>
            <a:r>
              <a:rPr lang="es-VE" sz="2400" dirty="0"/>
              <a:t>.</a:t>
            </a:r>
          </a:p>
          <a:p>
            <a:pPr lvl="1"/>
            <a:r>
              <a:rPr lang="es-VE" sz="2000" dirty="0"/>
              <a:t>Pruebe </a:t>
            </a:r>
            <a:r>
              <a:rPr lang="es-V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javadoc</a:t>
            </a:r>
            <a:r>
              <a:rPr lang="es-V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*.java</a:t>
            </a:r>
            <a:r>
              <a:rPr lang="es-VE" sz="2000" dirty="0"/>
              <a:t> en </a:t>
            </a:r>
            <a:r>
              <a:rPr lang="es-VE" sz="2000" dirty="0" err="1"/>
              <a:t>cónsola</a:t>
            </a:r>
            <a:endParaRPr lang="es-VE" sz="2000" dirty="0"/>
          </a:p>
          <a:p>
            <a:r>
              <a:rPr lang="es-VE" sz="2400" dirty="0"/>
              <a:t>Abra los archivos </a:t>
            </a:r>
            <a:r>
              <a:rPr lang="es-VE" sz="2400" dirty="0" err="1"/>
              <a:t>html</a:t>
            </a:r>
            <a:r>
              <a:rPr lang="es-VE" sz="2400" dirty="0"/>
              <a:t> creados. Observe que los comentarios de tipo </a:t>
            </a:r>
            <a:r>
              <a:rPr lang="es-V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{@link ___}</a:t>
            </a:r>
            <a:r>
              <a:rPr lang="es-VE" sz="2400" dirty="0"/>
              <a:t> se han convertido en hipervínculos navegables. Pruébelos. </a:t>
            </a:r>
          </a:p>
          <a:p>
            <a:r>
              <a:rPr lang="es-VE" sz="2400" dirty="0"/>
              <a:t>En el sitio oficial hay una guía de estilo de cómo escribir buena documentación para Java y cómo usar estos </a:t>
            </a:r>
            <a:r>
              <a:rPr lang="es-VE" sz="2400" i="1" dirty="0" err="1"/>
              <a:t>tags</a:t>
            </a:r>
            <a:r>
              <a:rPr lang="es-VE" sz="2400" dirty="0"/>
              <a:t>. Se recomienda leerla: </a:t>
            </a:r>
            <a:r>
              <a:rPr lang="es-VE" sz="2400" dirty="0">
                <a:hlinkClick r:id="rId2"/>
              </a:rPr>
              <a:t>http://www.oracle.com/technetwork/java/javase/documentation/</a:t>
            </a:r>
            <a:r>
              <a:rPr lang="es-VE" sz="2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>
              <a:defRPr/>
            </a:pPr>
            <a:fld id="{5000AB17-32E0-4804-B0A3-39839BE87094}" type="slidenum">
              <a:rPr lang="es-ES" altLang="en-US">
                <a:solidFill>
                  <a:prstClr val="white"/>
                </a:solidFill>
                <a:latin typeface="Calibri" panose="020F0502020204030204"/>
              </a:rPr>
              <a:pPr defTabSz="457189">
                <a:defRPr/>
              </a:pPr>
              <a:t>9</a:t>
            </a:fld>
            <a:endParaRPr lang="es-ES" alt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2338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1816</Words>
  <Application>Microsoft Office PowerPoint</Application>
  <PresentationFormat>Widescreen</PresentationFormat>
  <Paragraphs>237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Courier New</vt:lpstr>
      <vt:lpstr>Tahoma</vt:lpstr>
      <vt:lpstr>Times New Roman</vt:lpstr>
      <vt:lpstr>Tw Cen MT</vt:lpstr>
      <vt:lpstr>Wingdings</vt:lpstr>
      <vt:lpstr>Wingdings 2</vt:lpstr>
      <vt:lpstr>Office Theme</vt:lpstr>
      <vt:lpstr>1_Office Theme</vt:lpstr>
      <vt:lpstr>PowerPoint Presentation</vt:lpstr>
      <vt:lpstr>Repaso de la clase anterior</vt:lpstr>
      <vt:lpstr>Descarguen el juego que hicimos la clase pasada</vt:lpstr>
      <vt:lpstr>Cómo jugar</vt:lpstr>
      <vt:lpstr>¿Qué hace este juego?</vt:lpstr>
      <vt:lpstr>¿Qué problemas tiene este juego?</vt:lpstr>
      <vt:lpstr>Tarea 0 (no evaluada)</vt:lpstr>
      <vt:lpstr>¿Qué debería hacer este juego?</vt:lpstr>
      <vt:lpstr>Observe cómo está documentado el código</vt:lpstr>
      <vt:lpstr>Objetivos de la clase de hoy</vt:lpstr>
      <vt:lpstr>Arreglemos el problema de que el juego es demasiado sencillo</vt:lpstr>
      <vt:lpstr>Posible implementación de la función traccion</vt:lpstr>
      <vt:lpstr>Utilidades de Java</vt:lpstr>
      <vt:lpstr>Procesamiento de Strings</vt:lpstr>
      <vt:lpstr>Personalicemos el juego</vt:lpstr>
      <vt:lpstr>Colecciones Heterogéneas</vt:lpstr>
      <vt:lpstr>Ejemplo de Colecciones Heterogéneas</vt:lpstr>
      <vt:lpstr>Agreguemos contrincantes</vt:lpstr>
      <vt:lpstr>Colecciones</vt:lpstr>
      <vt:lpstr>Clases Contenedoras</vt:lpstr>
      <vt:lpstr>Clases Anidadas</vt:lpstr>
      <vt:lpstr>Ejemplo de clase anidada</vt:lpstr>
      <vt:lpstr>Nota sobre las funciones de Hash</vt:lpstr>
      <vt:lpstr>Arreglemos el problema de que no hay una buena indicación de quien va ganando</vt:lpstr>
      <vt:lpstr>Procesamiento de Argumentos</vt:lpstr>
      <vt:lpstr>Procesamiento de Argumentos</vt:lpstr>
      <vt:lpstr>Ejemplo: revisar si hay un argumento</vt:lpstr>
      <vt:lpstr>Ejemplo: revisar todos los argumentos</vt:lpstr>
      <vt:lpstr>Restrinjamos la carrera de forma lógica</vt:lpstr>
      <vt:lpstr>Java aún tiene más</vt:lpstr>
      <vt:lpstr>Tutoriales fuertemente sugeridos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Torre</dc:creator>
  <cp:lastModifiedBy>Fernando Torre</cp:lastModifiedBy>
  <cp:revision>3</cp:revision>
  <dcterms:created xsi:type="dcterms:W3CDTF">2020-01-17T14:45:14Z</dcterms:created>
  <dcterms:modified xsi:type="dcterms:W3CDTF">2020-01-17T14:56:00Z</dcterms:modified>
</cp:coreProperties>
</file>