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tx>
        <c:rich>
          <a:bodyPr/>
          <a:lstStyle/>
          <a:p>
            <a:pPr>
              <a:defRPr/>
            </a:pPr>
            <a:r>
              <a:rPr lang="zh-CN" altLang="en-US" dirty="0" smtClean="0"/>
              <a:t>测试饼状图</a:t>
            </a:r>
            <a:endParaRPr lang="zh-CN" altLang="en-US" dirty="0"/>
          </a:p>
        </c:rich>
      </c:tx>
      <c:layout>
        <c:manualLayout>
          <c:xMode val="edge"/>
          <c:yMode val="edge"/>
          <c:x val="0.24970952708734651"/>
          <c:y val="4.1964579131618593E-2"/>
        </c:manualLayout>
      </c:layout>
    </c:title>
    <c:plotArea>
      <c:layout/>
      <c:pieChart>
        <c:varyColors val="1"/>
        <c:ser>
          <c:idx val="0"/>
          <c:order val="0"/>
          <c:tx>
            <c:strRef>
              <c:f>Sheet0!$B$1</c:f>
              <c:strCache>
                <c:ptCount val="1"/>
                <c:pt idx="0">
                  <c:v>测试系列1</c:v>
                </c:pt>
              </c:strCache>
            </c:strRef>
          </c:tx>
          <c:dLbls>
            <c:numFmt formatCode="0.00%" sourceLinked="0"/>
            <c:dLblPos val="bestFit"/>
            <c:showVal val="1"/>
            <c:showLeaderLines val="1"/>
          </c:dLbls>
          <c:cat>
            <c:strRef>
              <c:f>Sheet0!$A$2:$A$6</c:f>
              <c:strCache>
                <c:ptCount val="5"/>
                <c:pt idx="0">
                  <c:v>测试类型1</c:v>
                </c:pt>
                <c:pt idx="1">
                  <c:v>测试类型2</c:v>
                </c:pt>
                <c:pt idx="2">
                  <c:v>测试类型3</c:v>
                </c:pt>
                <c:pt idx="3">
                  <c:v>测试类型4</c:v>
                </c:pt>
                <c:pt idx="4">
                  <c:v>测试类型5</c:v>
                </c:pt>
              </c:strCache>
            </c:strRef>
          </c:cat>
          <c:val>
            <c:numRef>
              <c:f>Sheet0!$B$2:$B$6</c:f>
              <c:numCache>
                <c:formatCode>General</c:formatCode>
                <c:ptCount val="5"/>
                <c:pt idx="0">
                  <c:v>0.21000000000000002</c:v>
                </c:pt>
                <c:pt idx="1">
                  <c:v>0.31000000000000005</c:v>
                </c:pt>
                <c:pt idx="2">
                  <c:v>0.21000000000000002</c:v>
                </c:pt>
                <c:pt idx="3">
                  <c:v>0.11</c:v>
                </c:pt>
                <c:pt idx="4">
                  <c:v>0.15000000000000002</c:v>
                </c:pt>
              </c:numCache>
            </c:numRef>
          </c:val>
        </c:ser>
        <c:dLbls>
          <c:showVal val="1"/>
        </c:dLbls>
        <c:firstSliceAng val="0"/>
      </c:pieChart>
    </c:plotArea>
    <c:legend>
      <c:legendPos val="r"/>
      <c:layout>
        <c:manualLayout>
          <c:xMode val="edge"/>
          <c:yMode val="edge"/>
          <c:x val="0.68710793869315245"/>
          <c:y val="0.2178153906971412"/>
          <c:w val="0.24432772825695037"/>
          <c:h val="0.57613852576661095"/>
        </c:manualLayout>
      </c:layout>
      <c:txPr>
        <a:bodyPr/>
        <a:lstStyle/>
        <a:p>
          <a:pPr>
            <a:defRPr sz="1100"/>
          </a:pPr>
          <a:endParaRPr lang="zh-CN"/>
        </a:p>
      </c:txPr>
    </c:legend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tx>
        <c:rich>
          <a:bodyPr/>
          <a:lstStyle/>
          <a:p>
            <a:pPr>
              <a:defRPr/>
            </a:pPr>
            <a:r>
              <a:rPr lang="zh-CN" altLang="en-US" dirty="0" smtClean="0"/>
              <a:t>测试柱</a:t>
            </a:r>
            <a:r>
              <a:rPr lang="zh-CN" altLang="en-US" smtClean="0"/>
              <a:t>状图二</a:t>
            </a:r>
            <a:endParaRPr lang="zh-CN" altLang="en-US" dirty="0"/>
          </a:p>
        </c:rich>
      </c:tx>
      <c:layout/>
    </c:title>
    <c:plotArea>
      <c:layout/>
      <c:barChart>
        <c:barDir val="col"/>
        <c:grouping val="clustered"/>
        <c:ser>
          <c:idx val="1"/>
          <c:order val="0"/>
          <c:tx>
            <c:strRef>
              <c:f>Sheet0!$B$1</c:f>
              <c:strCache>
                <c:ptCount val="1"/>
                <c:pt idx="0">
                  <c:v>测试系列1</c:v>
                </c:pt>
              </c:strCache>
            </c:strRef>
          </c:tx>
          <c:cat>
            <c:strRef>
              <c:f>Sheet0!$A$2:$A$4</c:f>
              <c:strCache>
                <c:ptCount val="3"/>
                <c:pt idx="0">
                  <c:v>测试类型1</c:v>
                </c:pt>
                <c:pt idx="1">
                  <c:v>测试类型2</c:v>
                </c:pt>
                <c:pt idx="2">
                  <c:v>测试类型3</c:v>
                </c:pt>
              </c:strCache>
            </c:strRef>
          </c:cat>
          <c:val>
            <c:numRef>
              <c:f>Sheet0!$B$2:$B$4</c:f>
              <c:numCache>
                <c:formatCode>General</c:formatCode>
                <c:ptCount val="3"/>
                <c:pt idx="0">
                  <c:v>0.21000000000000002</c:v>
                </c:pt>
                <c:pt idx="1">
                  <c:v>0.31000000000000005</c:v>
                </c:pt>
                <c:pt idx="2">
                  <c:v>0.41000000000000003</c:v>
                </c:pt>
              </c:numCache>
            </c:numRef>
          </c:val>
        </c:ser>
        <c:axId val="133818624"/>
        <c:axId val="133963776"/>
      </c:barChart>
      <c:catAx>
        <c:axId val="133818624"/>
        <c:scaling>
          <c:orientation val="minMax"/>
        </c:scaling>
        <c:axPos val="b"/>
        <c:tickLblPos val="nextTo"/>
        <c:crossAx val="133963776"/>
        <c:crosses val="autoZero"/>
        <c:auto val="1"/>
        <c:lblAlgn val="ctr"/>
        <c:lblOffset val="100"/>
      </c:catAx>
      <c:valAx>
        <c:axId val="133963776"/>
        <c:scaling>
          <c:orientation val="minMax"/>
        </c:scaling>
        <c:axPos val="l"/>
        <c:majorGridlines/>
        <c:numFmt formatCode="General" sourceLinked="1"/>
        <c:tickLblPos val="nextTo"/>
        <c:crossAx val="133818624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100"/>
      </a:pPr>
      <a:endParaRPr lang="zh-CN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tx>
        <c:rich>
          <a:bodyPr/>
          <a:lstStyle/>
          <a:p>
            <a:pPr>
              <a:defRPr/>
            </a:pPr>
            <a:r>
              <a:rPr lang="zh-CN" dirty="0"/>
              <a:t>测试柱状图</a:t>
            </a:r>
          </a:p>
        </c:rich>
      </c:tx>
      <c:layout>
        <c:manualLayout>
          <c:xMode val="edge"/>
          <c:yMode val="edge"/>
          <c:x val="0.15515186989740673"/>
          <c:y val="3.8858463782649622E-2"/>
        </c:manualLayout>
      </c:layout>
    </c:title>
    <c:plotArea>
      <c:layout/>
      <c:barChart>
        <c:barDir val="col"/>
        <c:grouping val="clustered"/>
        <c:ser>
          <c:idx val="0"/>
          <c:order val="0"/>
          <c:tx>
            <c:strRef>
              <c:f>Sheet0!$B$1</c:f>
              <c:strCache>
                <c:ptCount val="1"/>
                <c:pt idx="0">
                  <c:v>测试系列1</c:v>
                </c:pt>
              </c:strCache>
            </c:strRef>
          </c:tx>
          <c:dLbls>
            <c:numFmt formatCode="0.00%" sourceLinked="0"/>
            <c:showVal val="1"/>
          </c:dLbls>
          <c:cat>
            <c:strRef>
              <c:f>Sheet0!$A$2:$A$6</c:f>
              <c:strCache>
                <c:ptCount val="5"/>
                <c:pt idx="0">
                  <c:v>测试类型1</c:v>
                </c:pt>
                <c:pt idx="1">
                  <c:v>测试类型2</c:v>
                </c:pt>
                <c:pt idx="2">
                  <c:v>测试类型3</c:v>
                </c:pt>
                <c:pt idx="3">
                  <c:v>测试类型4</c:v>
                </c:pt>
                <c:pt idx="4">
                  <c:v>测试类型5</c:v>
                </c:pt>
              </c:strCache>
            </c:strRef>
          </c:cat>
          <c:val>
            <c:numRef>
              <c:f>Sheet0!$B$2:$B$6</c:f>
              <c:numCache>
                <c:formatCode>General</c:formatCode>
                <c:ptCount val="5"/>
                <c:pt idx="0">
                  <c:v>0.21000000000000002</c:v>
                </c:pt>
                <c:pt idx="1">
                  <c:v>0.31000000000000005</c:v>
                </c:pt>
                <c:pt idx="2">
                  <c:v>0.41000000000000003</c:v>
                </c:pt>
                <c:pt idx="3">
                  <c:v>0.51</c:v>
                </c:pt>
                <c:pt idx="4">
                  <c:v>0.6100000000000001</c:v>
                </c:pt>
              </c:numCache>
            </c:numRef>
          </c:val>
        </c:ser>
        <c:ser>
          <c:idx val="1"/>
          <c:order val="1"/>
          <c:tx>
            <c:strRef>
              <c:f>Sheet0!$C$1</c:f>
              <c:strCache>
                <c:ptCount val="1"/>
                <c:pt idx="0">
                  <c:v>测试系列2</c:v>
                </c:pt>
              </c:strCache>
            </c:strRef>
          </c:tx>
          <c:dLbls>
            <c:numFmt formatCode="0.00%" sourceLinked="0"/>
            <c:showVal val="1"/>
          </c:dLbls>
          <c:cat>
            <c:strRef>
              <c:f>Sheet0!$A$2:$A$6</c:f>
              <c:strCache>
                <c:ptCount val="5"/>
                <c:pt idx="0">
                  <c:v>测试类型1</c:v>
                </c:pt>
                <c:pt idx="1">
                  <c:v>测试类型2</c:v>
                </c:pt>
                <c:pt idx="2">
                  <c:v>测试类型3</c:v>
                </c:pt>
                <c:pt idx="3">
                  <c:v>测试类型4</c:v>
                </c:pt>
                <c:pt idx="4">
                  <c:v>测试类型5</c:v>
                </c:pt>
              </c:strCache>
            </c:strRef>
          </c:cat>
          <c:val>
            <c:numRef>
              <c:f>Sheet0!$C$2:$C$6</c:f>
              <c:numCache>
                <c:formatCode>General</c:formatCode>
                <c:ptCount val="5"/>
                <c:pt idx="0">
                  <c:v>0.6100000000000001</c:v>
                </c:pt>
                <c:pt idx="1">
                  <c:v>0.51</c:v>
                </c:pt>
                <c:pt idx="2">
                  <c:v>0.41000000000000003</c:v>
                </c:pt>
                <c:pt idx="3">
                  <c:v>0.31000000000000005</c:v>
                </c:pt>
                <c:pt idx="4">
                  <c:v>0.21000000000000002</c:v>
                </c:pt>
              </c:numCache>
            </c:numRef>
          </c:val>
        </c:ser>
        <c:dLbls>
          <c:showVal val="1"/>
        </c:dLbls>
        <c:axId val="133985408"/>
        <c:axId val="133986944"/>
      </c:barChart>
      <c:catAx>
        <c:axId val="133985408"/>
        <c:scaling>
          <c:orientation val="minMax"/>
        </c:scaling>
        <c:axPos val="b"/>
        <c:tickLblPos val="nextTo"/>
        <c:crossAx val="133986944"/>
        <c:crosses val="autoZero"/>
        <c:auto val="1"/>
        <c:lblAlgn val="ctr"/>
        <c:lblOffset val="100"/>
      </c:catAx>
      <c:valAx>
        <c:axId val="133986944"/>
        <c:scaling>
          <c:orientation val="minMax"/>
        </c:scaling>
        <c:axPos val="l"/>
        <c:numFmt formatCode="0.00%" sourceLinked="0"/>
        <c:tickLblPos val="nextTo"/>
        <c:crossAx val="13398540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9902288716494476"/>
          <c:y val="0.34839022311872081"/>
          <c:w val="0.23383078345939096"/>
          <c:h val="0.26671484050612687"/>
        </c:manualLayout>
      </c:layout>
    </c:legend>
    <c:plotVisOnly val="1"/>
  </c:chart>
  <c:txPr>
    <a:bodyPr/>
    <a:lstStyle/>
    <a:p>
      <a:pPr>
        <a:defRPr sz="1200"/>
      </a:pPr>
      <a:endParaRPr lang="zh-CN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tx>
        <c:rich>
          <a:bodyPr/>
          <a:lstStyle/>
          <a:p>
            <a:pPr>
              <a:defRPr/>
            </a:pPr>
            <a:r>
              <a:rPr lang="zh-CN" altLang="en-US" dirty="0" smtClean="0"/>
              <a:t>测试饼状图</a:t>
            </a:r>
            <a:endParaRPr lang="zh-CN" altLang="en-US" dirty="0"/>
          </a:p>
        </c:rich>
      </c:tx>
      <c:layout>
        <c:manualLayout>
          <c:xMode val="edge"/>
          <c:yMode val="edge"/>
          <c:x val="0.24970952708734645"/>
          <c:y val="4.1964579131618593E-2"/>
        </c:manualLayout>
      </c:layout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Lbls>
            <c:numFmt formatCode="0.00%" sourceLinked="0"/>
            <c:dLblPos val="bestFit"/>
            <c:showVal val="1"/>
            <c:showLeaderLines val="1"/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1.0000000000000005E-2</c:v>
                </c:pt>
                <c:pt idx="1">
                  <c:v>1.0000000000000005E-2</c:v>
                </c:pt>
                <c:pt idx="2">
                  <c:v>1.0000000000000005E-2</c:v>
                </c:pt>
                <c:pt idx="3">
                  <c:v>0.4</c:v>
                </c:pt>
              </c:numCache>
            </c:numRef>
          </c:val>
        </c:ser>
        <c:dLbls>
          <c:showVal val="1"/>
        </c:dLbls>
        <c:firstSliceAng val="0"/>
      </c:pieChart>
    </c:plotArea>
    <c:legend>
      <c:legendPos val="r"/>
      <c:layout>
        <c:manualLayout>
          <c:xMode val="edge"/>
          <c:yMode val="edge"/>
          <c:x val="0.68710793869315223"/>
          <c:y val="0.21781539069714106"/>
          <c:w val="0.24432772825695037"/>
          <c:h val="0.57613852576661118"/>
        </c:manualLayout>
      </c:layout>
      <c:txPr>
        <a:bodyPr/>
        <a:lstStyle/>
        <a:p>
          <a:pPr>
            <a:defRPr sz="1100"/>
          </a:pPr>
          <a:endParaRPr lang="zh-CN"/>
        </a:p>
      </c:txPr>
    </c:legend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785794"/>
            <a:ext cx="7772400" cy="1470025"/>
          </a:xfrm>
        </p:spPr>
        <p:txBody>
          <a:bodyPr/>
          <a:lstStyle/>
          <a:p>
            <a:r>
              <a:rPr lang="en-US"/>
              <a:t>第一页：标题</a:t>
            </a:r>
            <a:endParaRPr lang="zh-CN" alt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785918" y="2714620"/>
            <a:ext cx="421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第一页文本</a:t>
            </a:r>
            <a:r>
              <a:rPr lang="en-US" dirty="0" smtClean="0">
                <a:solidFill>
                  <a:srgbClr val="FF0000"/>
                </a:solidFill>
              </a:rPr>
              <a:t>${0}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500166" y="3643314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第一页表格1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第一页表格2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第一页表格3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${0}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${1}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${2}</a:t>
                      </a:r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第二页：标题</a:t>
            </a:r>
            <a:endParaRPr lang="zh-CN" altLang="en-US" dirty="0" smtClean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57158" y="3286124"/>
          <a:ext cx="8329644" cy="774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411"/>
                <a:gridCol w="2082411"/>
                <a:gridCol w="2082411"/>
                <a:gridCol w="2082411"/>
              </a:tblGrid>
              <a:tr h="378615">
                <a:tc>
                  <a:txBody>
                    <a:bodyPr/>
                    <a:lstStyle/>
                    <a:p>
                      <a:r>
                        <a:rPr lang="en-US" dirty="0"/>
                        <a:t>第二页表格1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第二页表格2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第二页表格3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第二页表格3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86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>
                          <a:solidFill>
                            <a:srgbClr val="FF0000"/>
                          </a:solidFill>
                        </a:rPr>
                        <a:t>第二页表格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${0}</a:t>
                      </a:r>
                      <a:endParaRPr lang="en-US" altLang="zh-CN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第二页表格</a:t>
                      </a:r>
                      <a:r>
                        <a:rPr lang="en-US" dirty="0" smtClean="0"/>
                        <a:t>${1}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 smtClean="0"/>
                        <a:t>第二页表格</a:t>
                      </a:r>
                      <a:r>
                        <a:rPr lang="en-US" sz="2000" b="1" dirty="0" smtClean="0"/>
                        <a:t>${2}</a:t>
                      </a:r>
                      <a:endParaRPr lang="en-US" altLang="zh-CN" sz="2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第二页表格</a:t>
                      </a:r>
                      <a:r>
                        <a:rPr lang="en-US" dirty="0" smtClean="0"/>
                        <a:t>${3}</a:t>
                      </a:r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-214346" y="1428736"/>
            <a:ext cx="628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</a:t>
            </a:r>
            <a:r>
              <a:rPr lang="en-US" dirty="0" err="1" smtClean="0"/>
              <a:t>第二页文本</a:t>
            </a:r>
            <a:r>
              <a:rPr lang="en-US" dirty="0" smtClean="0"/>
              <a:t>${0}</a:t>
            </a:r>
            <a:endParaRPr lang="en-US" dirty="0"/>
          </a:p>
          <a:p>
            <a:r>
              <a:rPr lang="en-US" smtClean="0"/>
              <a:t>               第 </a:t>
            </a:r>
            <a:r>
              <a:rPr lang="en-US" dirty="0" smtClean="0"/>
              <a:t>二 个 替 换${1}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6" name="内容占位符 3"/>
          <p:cNvGraphicFramePr>
            <a:graphicFrameLocks/>
          </p:cNvGraphicFramePr>
          <p:nvPr/>
        </p:nvGraphicFramePr>
        <p:xfrm>
          <a:off x="4572000" y="1500174"/>
          <a:ext cx="3857652" cy="2543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图表 6"/>
          <p:cNvGraphicFramePr/>
          <p:nvPr/>
        </p:nvGraphicFramePr>
        <p:xfrm>
          <a:off x="714348" y="4000504"/>
          <a:ext cx="3071834" cy="207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内容占位符 3"/>
          <p:cNvGraphicFramePr>
            <a:graphicFrameLocks/>
          </p:cNvGraphicFramePr>
          <p:nvPr/>
        </p:nvGraphicFramePr>
        <p:xfrm>
          <a:off x="500034" y="1571612"/>
          <a:ext cx="4071966" cy="26432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642910" y="1571612"/>
          <a:ext cx="5186370" cy="33289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80</Words>
  <PresentationFormat>全屏显示(4:3)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第一页：标题</vt:lpstr>
      <vt:lpstr>第二页：标题</vt:lpstr>
      <vt:lpstr>幻灯片 3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user</cp:lastModifiedBy>
  <cp:revision>33</cp:revision>
  <dcterms:created xsi:type="dcterms:W3CDTF">2019-03-05T09:15:26Z</dcterms:created>
  <dcterms:modified xsi:type="dcterms:W3CDTF">2019-04-08T16:29:22Z</dcterms:modified>
</cp:coreProperties>
</file>