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317" r:id="rId7"/>
    <p:sldId id="273" r:id="rId8"/>
    <p:sldId id="264" r:id="rId9"/>
    <p:sldId id="319" r:id="rId10"/>
    <p:sldId id="320" r:id="rId11"/>
    <p:sldId id="321" r:id="rId12"/>
    <p:sldId id="322" r:id="rId13"/>
    <p:sldId id="263" r:id="rId14"/>
    <p:sldId id="331" r:id="rId15"/>
    <p:sldId id="324" r:id="rId16"/>
    <p:sldId id="326" r:id="rId17"/>
    <p:sldId id="327" r:id="rId18"/>
    <p:sldId id="328" r:id="rId19"/>
    <p:sldId id="330" r:id="rId20"/>
    <p:sldId id="329" r:id="rId21"/>
    <p:sldId id="332" r:id="rId22"/>
    <p:sldId id="333" r:id="rId23"/>
    <p:sldId id="334" r:id="rId24"/>
    <p:sldId id="299"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2760"/>
    <a:srgbClr val="50BFC0"/>
    <a:srgbClr val="43308A"/>
    <a:srgbClr val="494091"/>
    <a:srgbClr val="09AAE9"/>
    <a:srgbClr val="0120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13" autoAdjust="0"/>
    <p:restoredTop sz="94660"/>
  </p:normalViewPr>
  <p:slideViewPr>
    <p:cSldViewPr snapToGrid="0">
      <p:cViewPr>
        <p:scale>
          <a:sx n="50" d="100"/>
          <a:sy n="50" d="100"/>
        </p:scale>
        <p:origin x="-498" y="-1758"/>
      </p:cViewPr>
      <p:guideLst>
        <p:guide orient="horz" pos="2160"/>
        <p:guide pos="3805"/>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CEA2B-B5EC-4CF3-8A4E-981D0B4BBD1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48BE6-A3F1-47D7-81C4-E93A96438B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0499" y="185016"/>
            <a:ext cx="10515600" cy="511175"/>
          </a:xfrm>
        </p:spPr>
        <p:txBody>
          <a:bodyPr>
            <a:normAutofit/>
          </a:bodyPr>
          <a:lstStyle>
            <a:lvl1pPr>
              <a:defRPr sz="2800" b="1">
                <a:solidFill>
                  <a:schemeClr val="bg1"/>
                </a:solidFill>
              </a:defRPr>
            </a:lvl1p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6" name="矩形 5"/>
          <p:cNvSpPr/>
          <p:nvPr userDrawn="1"/>
        </p:nvSpPr>
        <p:spPr>
          <a:xfrm>
            <a:off x="0" y="812800"/>
            <a:ext cx="12192000" cy="590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286F203-D686-42EE-B414-81B4EEEA848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F96AE-F380-40A1-91E5-56168E4488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7" name="矩形 6"/>
          <p:cNvSpPr/>
          <p:nvPr userDrawn="1"/>
        </p:nvSpPr>
        <p:spPr>
          <a:xfrm>
            <a:off x="127814" y="2735425"/>
            <a:ext cx="775136" cy="230832"/>
          </a:xfrm>
          <a:prstGeom prst="rect">
            <a:avLst/>
          </a:prstGeom>
        </p:spPr>
        <p:txBody>
          <a:bodyPr wrap="square">
            <a:spAutoFit/>
          </a:bodyPr>
          <a:lstStyle/>
          <a:p>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模板下载：</a:t>
            </a:r>
            <a:r>
              <a:rPr lang="en-US" altLang="zh-CN" sz="100" dirty="0">
                <a:solidFill>
                  <a:srgbClr val="362760"/>
                </a:solidFill>
                <a:latin typeface="Calibri" panose="020F0502020204030204"/>
                <a:ea typeface="宋体" panose="02010600030101010101" pitchFamily="2" charset="-122"/>
              </a:rPr>
              <a:t>www.1ppt.com/moban/          </a:t>
            </a:r>
            <a:r>
              <a:rPr lang="zh-CN" altLang="en-US" sz="100" dirty="0">
                <a:solidFill>
                  <a:srgbClr val="362760"/>
                </a:solidFill>
                <a:latin typeface="Calibri" panose="020F0502020204030204"/>
                <a:ea typeface="宋体" panose="02010600030101010101" pitchFamily="2" charset="-122"/>
              </a:rPr>
              <a:t>行业</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模板：</a:t>
            </a:r>
            <a:r>
              <a:rPr lang="en-US" altLang="zh-CN" sz="100" dirty="0">
                <a:solidFill>
                  <a:srgbClr val="362760"/>
                </a:solidFill>
                <a:latin typeface="Calibri" panose="020F0502020204030204"/>
                <a:ea typeface="宋体" panose="02010600030101010101" pitchFamily="2" charset="-122"/>
              </a:rPr>
              <a:t>www.1ppt.com/hangye/ </a:t>
            </a:r>
            <a:endParaRPr lang="en-US" altLang="zh-CN" sz="100" dirty="0">
              <a:solidFill>
                <a:srgbClr val="362760"/>
              </a:solidFill>
              <a:latin typeface="Calibri" panose="020F0502020204030204"/>
              <a:ea typeface="宋体" panose="02010600030101010101" pitchFamily="2" charset="-122"/>
            </a:endParaRPr>
          </a:p>
          <a:p>
            <a:r>
              <a:rPr lang="zh-CN" altLang="en-US" sz="100" dirty="0">
                <a:solidFill>
                  <a:srgbClr val="362760"/>
                </a:solidFill>
                <a:latin typeface="Calibri" panose="020F0502020204030204"/>
                <a:ea typeface="宋体" panose="02010600030101010101" pitchFamily="2" charset="-122"/>
              </a:rPr>
              <a:t>节日</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模板：</a:t>
            </a:r>
            <a:r>
              <a:rPr lang="en-US" altLang="zh-CN" sz="100" dirty="0">
                <a:solidFill>
                  <a:srgbClr val="362760"/>
                </a:solidFill>
                <a:latin typeface="Calibri" panose="020F0502020204030204"/>
                <a:ea typeface="宋体" panose="02010600030101010101" pitchFamily="2" charset="-122"/>
              </a:rPr>
              <a:t>www.1ppt.com/jieri/          PPT</a:t>
            </a:r>
            <a:r>
              <a:rPr lang="zh-CN" altLang="en-US" sz="100" dirty="0">
                <a:solidFill>
                  <a:srgbClr val="362760"/>
                </a:solidFill>
                <a:latin typeface="Calibri" panose="020F0502020204030204"/>
                <a:ea typeface="宋体" panose="02010600030101010101" pitchFamily="2" charset="-122"/>
              </a:rPr>
              <a:t>素材：</a:t>
            </a:r>
            <a:r>
              <a:rPr lang="en-US" altLang="zh-CN" sz="100" dirty="0">
                <a:solidFill>
                  <a:srgbClr val="362760"/>
                </a:solidFill>
                <a:latin typeface="Calibri" panose="020F0502020204030204"/>
                <a:ea typeface="宋体" panose="02010600030101010101" pitchFamily="2" charset="-122"/>
              </a:rPr>
              <a:t>www.1ppt.com/sucai/</a:t>
            </a:r>
            <a:endParaRPr lang="en-US" altLang="zh-CN" sz="100" dirty="0">
              <a:solidFill>
                <a:srgbClr val="362760"/>
              </a:solidFill>
              <a:latin typeface="Calibri" panose="020F0502020204030204"/>
              <a:ea typeface="宋体" panose="02010600030101010101" pitchFamily="2" charset="-122"/>
            </a:endParaRPr>
          </a:p>
          <a:p>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背景图片：</a:t>
            </a:r>
            <a:r>
              <a:rPr lang="en-US" altLang="zh-CN" sz="100" dirty="0">
                <a:solidFill>
                  <a:srgbClr val="362760"/>
                </a:solidFill>
                <a:latin typeface="Calibri" panose="020F0502020204030204"/>
                <a:ea typeface="宋体" panose="02010600030101010101" pitchFamily="2" charset="-122"/>
              </a:rPr>
              <a:t>www.1ppt.com/beijing/        PPT</a:t>
            </a:r>
            <a:r>
              <a:rPr lang="zh-CN" altLang="en-US" sz="100" dirty="0">
                <a:solidFill>
                  <a:srgbClr val="362760"/>
                </a:solidFill>
                <a:latin typeface="Calibri" panose="020F0502020204030204"/>
                <a:ea typeface="宋体" panose="02010600030101010101" pitchFamily="2" charset="-122"/>
              </a:rPr>
              <a:t>图表：</a:t>
            </a:r>
            <a:r>
              <a:rPr lang="en-US" altLang="zh-CN" sz="100" dirty="0">
                <a:solidFill>
                  <a:srgbClr val="362760"/>
                </a:solidFill>
                <a:latin typeface="Calibri" panose="020F0502020204030204"/>
                <a:ea typeface="宋体" panose="02010600030101010101" pitchFamily="2" charset="-122"/>
              </a:rPr>
              <a:t>www.1ppt.com/tubiao/      </a:t>
            </a:r>
            <a:endParaRPr lang="en-US" altLang="zh-CN" sz="100" dirty="0">
              <a:solidFill>
                <a:srgbClr val="362760"/>
              </a:solidFill>
              <a:latin typeface="Calibri" panose="020F0502020204030204"/>
              <a:ea typeface="宋体" panose="02010600030101010101" pitchFamily="2" charset="-122"/>
            </a:endParaRPr>
          </a:p>
          <a:p>
            <a:r>
              <a:rPr lang="zh-CN" altLang="en-US" sz="100" dirty="0">
                <a:solidFill>
                  <a:srgbClr val="362760"/>
                </a:solidFill>
                <a:latin typeface="Calibri" panose="020F0502020204030204"/>
                <a:ea typeface="宋体" panose="02010600030101010101" pitchFamily="2" charset="-122"/>
              </a:rPr>
              <a:t>精美</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下载：</a:t>
            </a:r>
            <a:r>
              <a:rPr lang="en-US" altLang="zh-CN" sz="100" dirty="0">
                <a:solidFill>
                  <a:srgbClr val="362760"/>
                </a:solidFill>
                <a:latin typeface="Calibri" panose="020F0502020204030204"/>
                <a:ea typeface="宋体" panose="02010600030101010101" pitchFamily="2" charset="-122"/>
              </a:rPr>
              <a:t>www.1ppt.com/xiazai/         PPT</a:t>
            </a:r>
            <a:r>
              <a:rPr lang="zh-CN" altLang="en-US" sz="100" dirty="0">
                <a:solidFill>
                  <a:srgbClr val="362760"/>
                </a:solidFill>
                <a:latin typeface="Calibri" panose="020F0502020204030204"/>
                <a:ea typeface="宋体" panose="02010600030101010101" pitchFamily="2" charset="-122"/>
              </a:rPr>
              <a:t>教程： </a:t>
            </a:r>
            <a:r>
              <a:rPr lang="en-US" altLang="zh-CN" sz="100" dirty="0">
                <a:solidFill>
                  <a:srgbClr val="362760"/>
                </a:solidFill>
                <a:latin typeface="Calibri" panose="020F0502020204030204"/>
                <a:ea typeface="宋体" panose="02010600030101010101" pitchFamily="2" charset="-122"/>
              </a:rPr>
              <a:t>www.1ppt.com/powerpoint/      </a:t>
            </a:r>
            <a:endParaRPr lang="en-US" altLang="zh-CN" sz="100" dirty="0">
              <a:solidFill>
                <a:srgbClr val="362760"/>
              </a:solidFill>
              <a:latin typeface="Calibri" panose="020F0502020204030204"/>
              <a:ea typeface="宋体" panose="02010600030101010101" pitchFamily="2" charset="-122"/>
            </a:endParaRPr>
          </a:p>
          <a:p>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课件：</a:t>
            </a:r>
            <a:r>
              <a:rPr lang="en-US" altLang="zh-CN" sz="100" dirty="0">
                <a:solidFill>
                  <a:srgbClr val="362760"/>
                </a:solidFill>
                <a:latin typeface="Calibri" panose="020F0502020204030204"/>
                <a:ea typeface="宋体" panose="02010600030101010101" pitchFamily="2" charset="-122"/>
              </a:rPr>
              <a:t>www.1ppt.com/kejian/             </a:t>
            </a:r>
            <a:r>
              <a:rPr lang="zh-CN" altLang="en-US" sz="100" dirty="0">
                <a:solidFill>
                  <a:srgbClr val="362760"/>
                </a:solidFill>
                <a:latin typeface="Calibri" panose="020F0502020204030204"/>
                <a:ea typeface="宋体" panose="02010600030101010101" pitchFamily="2" charset="-122"/>
              </a:rPr>
              <a:t>字体下载：</a:t>
            </a:r>
            <a:r>
              <a:rPr lang="en-US" altLang="zh-CN" sz="100" dirty="0">
                <a:solidFill>
                  <a:srgbClr val="362760"/>
                </a:solidFill>
                <a:latin typeface="Calibri" panose="020F0502020204030204"/>
                <a:ea typeface="宋体" panose="02010600030101010101" pitchFamily="2" charset="-122"/>
              </a:rPr>
              <a:t>www.1ppt.com/ziti/</a:t>
            </a:r>
            <a:endParaRPr lang="en-US" altLang="zh-CN" sz="100" dirty="0">
              <a:solidFill>
                <a:srgbClr val="362760"/>
              </a:solidFill>
              <a:latin typeface="Calibri" panose="020F0502020204030204"/>
              <a:ea typeface="宋体" panose="02010600030101010101" pitchFamily="2" charset="-122"/>
            </a:endParaRPr>
          </a:p>
          <a:p>
            <a:r>
              <a:rPr lang="zh-CN" altLang="en-US" sz="100" dirty="0">
                <a:solidFill>
                  <a:srgbClr val="362760"/>
                </a:solidFill>
                <a:latin typeface="Calibri" panose="020F0502020204030204"/>
                <a:ea typeface="宋体" panose="02010600030101010101" pitchFamily="2" charset="-122"/>
              </a:rPr>
              <a:t>工作总结</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a:t>
            </a:r>
            <a:r>
              <a:rPr lang="en-US" altLang="zh-CN" sz="100" dirty="0">
                <a:solidFill>
                  <a:srgbClr val="362760"/>
                </a:solidFill>
                <a:latin typeface="Calibri" panose="020F0502020204030204"/>
                <a:ea typeface="宋体" panose="02010600030101010101" pitchFamily="2" charset="-122"/>
              </a:rPr>
              <a:t>www.1ppt.com/xiazai/zongjie/ </a:t>
            </a:r>
            <a:r>
              <a:rPr lang="zh-CN" altLang="en-US" sz="100" dirty="0">
                <a:solidFill>
                  <a:srgbClr val="362760"/>
                </a:solidFill>
                <a:latin typeface="Calibri" panose="020F0502020204030204"/>
                <a:ea typeface="宋体" panose="02010600030101010101" pitchFamily="2" charset="-122"/>
              </a:rPr>
              <a:t>工作计划：</a:t>
            </a:r>
            <a:r>
              <a:rPr lang="en-US" altLang="zh-CN" sz="100" dirty="0">
                <a:solidFill>
                  <a:srgbClr val="362760"/>
                </a:solidFill>
                <a:latin typeface="Calibri" panose="020F0502020204030204"/>
                <a:ea typeface="宋体" panose="02010600030101010101" pitchFamily="2" charset="-122"/>
              </a:rPr>
              <a:t>www.1ppt.com/xiazai/jihua/</a:t>
            </a:r>
            <a:endParaRPr lang="en-US" altLang="zh-CN" sz="100" dirty="0">
              <a:solidFill>
                <a:srgbClr val="362760"/>
              </a:solidFill>
              <a:latin typeface="Calibri" panose="020F0502020204030204"/>
              <a:ea typeface="宋体" panose="02010600030101010101" pitchFamily="2" charset="-122"/>
            </a:endParaRPr>
          </a:p>
          <a:p>
            <a:r>
              <a:rPr lang="zh-CN" altLang="en-US" sz="100" dirty="0">
                <a:solidFill>
                  <a:srgbClr val="362760"/>
                </a:solidFill>
                <a:latin typeface="Calibri" panose="020F0502020204030204"/>
                <a:ea typeface="宋体" panose="02010600030101010101" pitchFamily="2" charset="-122"/>
              </a:rPr>
              <a:t>商务</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模板：</a:t>
            </a:r>
            <a:r>
              <a:rPr lang="en-US" altLang="zh-CN" sz="100" dirty="0">
                <a:solidFill>
                  <a:srgbClr val="362760"/>
                </a:solidFill>
                <a:latin typeface="Calibri" panose="020F0502020204030204"/>
                <a:ea typeface="宋体" panose="02010600030101010101" pitchFamily="2" charset="-122"/>
              </a:rPr>
              <a:t>www.1ppt.com/moban/shangwu/  </a:t>
            </a:r>
            <a:r>
              <a:rPr lang="zh-CN" altLang="en-US" sz="100" dirty="0">
                <a:solidFill>
                  <a:srgbClr val="362760"/>
                </a:solidFill>
                <a:latin typeface="Calibri" panose="020F0502020204030204"/>
                <a:ea typeface="宋体" panose="02010600030101010101" pitchFamily="2" charset="-122"/>
              </a:rPr>
              <a:t>个人简历</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a:t>
            </a:r>
            <a:r>
              <a:rPr lang="en-US" altLang="zh-CN" sz="100" dirty="0">
                <a:solidFill>
                  <a:srgbClr val="362760"/>
                </a:solidFill>
                <a:latin typeface="Calibri" panose="020F0502020204030204"/>
                <a:ea typeface="宋体" panose="02010600030101010101" pitchFamily="2" charset="-122"/>
              </a:rPr>
              <a:t>www.1ppt.com/xiazai/jianli/  </a:t>
            </a:r>
            <a:endParaRPr lang="en-US" altLang="zh-CN" sz="100" dirty="0">
              <a:solidFill>
                <a:srgbClr val="362760"/>
              </a:solidFill>
              <a:latin typeface="Calibri" panose="020F0502020204030204"/>
              <a:ea typeface="宋体" panose="02010600030101010101" pitchFamily="2" charset="-122"/>
            </a:endParaRPr>
          </a:p>
          <a:p>
            <a:r>
              <a:rPr lang="zh-CN" altLang="en-US" sz="100" dirty="0">
                <a:solidFill>
                  <a:srgbClr val="362760"/>
                </a:solidFill>
                <a:latin typeface="Calibri" panose="020F0502020204030204"/>
                <a:ea typeface="宋体" panose="02010600030101010101" pitchFamily="2" charset="-122"/>
              </a:rPr>
              <a:t>毕业答辩</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a:t>
            </a:r>
            <a:r>
              <a:rPr lang="en-US" altLang="zh-CN" sz="100" dirty="0">
                <a:solidFill>
                  <a:srgbClr val="362760"/>
                </a:solidFill>
                <a:latin typeface="Calibri" panose="020F0502020204030204"/>
                <a:ea typeface="宋体" panose="02010600030101010101" pitchFamily="2" charset="-122"/>
              </a:rPr>
              <a:t>www.1ppt.com/xiazai/dabian/  </a:t>
            </a:r>
            <a:r>
              <a:rPr lang="zh-CN" altLang="en-US" sz="100" dirty="0">
                <a:solidFill>
                  <a:srgbClr val="362760"/>
                </a:solidFill>
                <a:latin typeface="Calibri" panose="020F0502020204030204"/>
                <a:ea typeface="宋体" panose="02010600030101010101" pitchFamily="2" charset="-122"/>
              </a:rPr>
              <a:t>工作汇报</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a:t>
            </a:r>
            <a:r>
              <a:rPr lang="en-US" altLang="zh-CN" sz="100" dirty="0">
                <a:solidFill>
                  <a:srgbClr val="362760"/>
                </a:solidFill>
                <a:latin typeface="Calibri" panose="020F0502020204030204"/>
                <a:ea typeface="宋体" panose="02010600030101010101" pitchFamily="2" charset="-122"/>
              </a:rPr>
              <a:t>www.1ppt.com/xiazai/huibao/    </a:t>
            </a:r>
            <a:endParaRPr lang="en-US" altLang="zh-CN" sz="100" dirty="0">
              <a:solidFill>
                <a:srgbClr val="362760"/>
              </a:solidFill>
              <a:latin typeface="Calibri" panose="020F0502020204030204"/>
              <a:ea typeface="宋体" panose="02010600030101010101" pitchFamily="2" charset="-122"/>
            </a:endParaRPr>
          </a:p>
          <a:p>
            <a:r>
              <a:rPr lang="en-US" altLang="zh-CN" sz="100" dirty="0">
                <a:solidFill>
                  <a:srgbClr val="362760"/>
                </a:solidFill>
                <a:latin typeface="Calibri" panose="020F0502020204030204"/>
                <a:ea typeface="宋体" panose="02010600030101010101" pitchFamily="2" charset="-122"/>
              </a:rPr>
              <a:t> </a:t>
            </a:r>
            <a:endParaRPr lang="en-US" altLang="zh-CN" sz="100" dirty="0">
              <a:solidFill>
                <a:srgbClr val="362760"/>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765764" y="1509648"/>
            <a:ext cx="10660380" cy="2122805"/>
          </a:xfrm>
          <a:prstGeom prst="rect">
            <a:avLst/>
          </a:prstGeom>
          <a:noFill/>
          <a:effectLst>
            <a:outerShdw blurRad="63500" sx="102000" sy="102000" algn="ctr" rotWithShape="0">
              <a:prstClr val="black">
                <a:alpha val="50000"/>
              </a:prstClr>
            </a:outerShdw>
          </a:effectLst>
        </p:spPr>
        <p:txBody>
          <a:bodyPr wrap="none" rtlCol="0">
            <a:spAutoFit/>
          </a:bodyPr>
          <a:lstStyle/>
          <a:p>
            <a:pPr algn="ctr"/>
            <a:r>
              <a:rPr lang="zh-CN" sz="6600" i="1"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rPr>
              <a:t>基于</a:t>
            </a:r>
            <a:r>
              <a:rPr lang="en-US" altLang="zh-CN" sz="6600" i="1"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rPr>
              <a:t>“</a:t>
            </a:r>
            <a:r>
              <a:rPr lang="zh-CN" altLang="en-US" sz="6600" i="1"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rPr>
              <a:t>互联网</a:t>
            </a:r>
            <a:r>
              <a:rPr lang="en-US" altLang="zh-CN" sz="6600" i="1"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rPr>
              <a:t>+”</a:t>
            </a:r>
            <a:r>
              <a:rPr lang="zh-CN" altLang="en-US" sz="6600" i="1"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rPr>
              <a:t>的掌上医院</a:t>
            </a:r>
            <a:endParaRPr lang="zh-CN" altLang="en-US" sz="6600" i="1"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endParaRPr>
          </a:p>
          <a:p>
            <a:pPr algn="ctr"/>
            <a:r>
              <a:rPr lang="zh-CN" altLang="en-US" sz="6600" i="1"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rPr>
              <a:t>智慧平台的实现</a:t>
            </a:r>
            <a:endParaRPr lang="zh-CN" altLang="en-US" sz="6600" i="1"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endParaRPr>
          </a:p>
        </p:txBody>
      </p:sp>
      <p:sp>
        <p:nvSpPr>
          <p:cNvPr id="4" name="矩形 3"/>
          <p:cNvSpPr/>
          <p:nvPr/>
        </p:nvSpPr>
        <p:spPr>
          <a:xfrm>
            <a:off x="4593592" y="4774469"/>
            <a:ext cx="2011680" cy="1014730"/>
          </a:xfrm>
          <a:prstGeom prst="rect">
            <a:avLst/>
          </a:prstGeom>
        </p:spPr>
        <p:txBody>
          <a:bodyPr wrap="none">
            <a:spAutoFit/>
          </a:bodyPr>
          <a:lstStyle/>
          <a:p>
            <a:pPr algn="l"/>
            <a:r>
              <a:rPr lang="zh-CN" altLang="en-US" sz="2000" dirty="0">
                <a:solidFill>
                  <a:schemeClr val="bg1"/>
                </a:solidFill>
                <a:effectLst>
                  <a:outerShdw blurRad="38100" dist="38100" dir="2700000" algn="tl">
                    <a:srgbClr val="000000">
                      <a:alpha val="43137"/>
                    </a:srgbClr>
                  </a:outerShdw>
                </a:effectLst>
                <a:latin typeface="+mj-ea"/>
              </a:rPr>
              <a:t>汇报人</a:t>
            </a:r>
            <a:r>
              <a:rPr lang="en-US" altLang="zh-CN" sz="2000" dirty="0">
                <a:solidFill>
                  <a:schemeClr val="bg1"/>
                </a:solidFill>
                <a:effectLst>
                  <a:outerShdw blurRad="38100" dist="38100" dir="2700000" algn="tl">
                    <a:srgbClr val="000000">
                      <a:alpha val="43137"/>
                    </a:srgbClr>
                  </a:outerShdw>
                </a:effectLst>
                <a:latin typeface="+mj-ea"/>
              </a:rPr>
              <a:t>		</a:t>
            </a:r>
            <a:endParaRPr lang="zh-CN" altLang="en-US" sz="2000" dirty="0">
              <a:solidFill>
                <a:schemeClr val="bg1"/>
              </a:solidFill>
              <a:effectLst>
                <a:outerShdw blurRad="38100" dist="38100" dir="2700000" algn="tl">
                  <a:srgbClr val="000000">
                    <a:alpha val="43137"/>
                  </a:srgbClr>
                </a:outerShdw>
              </a:effectLst>
              <a:latin typeface="+mj-ea"/>
            </a:endParaRPr>
          </a:p>
          <a:p>
            <a:pPr algn="l"/>
            <a:r>
              <a:rPr lang="zh-CN" altLang="en-US" sz="2000" dirty="0">
                <a:solidFill>
                  <a:schemeClr val="bg1"/>
                </a:solidFill>
                <a:effectLst>
                  <a:outerShdw blurRad="38100" dist="38100" dir="2700000" algn="tl">
                    <a:srgbClr val="000000">
                      <a:alpha val="43137"/>
                    </a:srgbClr>
                  </a:outerShdw>
                </a:effectLst>
                <a:latin typeface="+mj-ea"/>
              </a:rPr>
              <a:t>班级</a:t>
            </a:r>
            <a:r>
              <a:rPr lang="en-US" altLang="zh-CN" sz="2000" dirty="0">
                <a:solidFill>
                  <a:schemeClr val="bg1"/>
                </a:solidFill>
                <a:effectLst>
                  <a:outerShdw blurRad="38100" dist="38100" dir="2700000" algn="tl">
                    <a:srgbClr val="000000">
                      <a:alpha val="43137"/>
                    </a:srgbClr>
                  </a:outerShdw>
                </a:effectLst>
                <a:latin typeface="+mj-ea"/>
              </a:rPr>
              <a:t>		</a:t>
            </a:r>
            <a:endParaRPr lang="en-US" altLang="zh-CN" sz="2000" dirty="0">
              <a:solidFill>
                <a:schemeClr val="bg1"/>
              </a:solidFill>
              <a:effectLst>
                <a:outerShdw blurRad="38100" dist="38100" dir="2700000" algn="tl">
                  <a:srgbClr val="000000">
                    <a:alpha val="43137"/>
                  </a:srgbClr>
                </a:outerShdw>
              </a:effectLst>
              <a:latin typeface="+mj-ea"/>
            </a:endParaRPr>
          </a:p>
          <a:p>
            <a:pPr algn="l"/>
            <a:r>
              <a:rPr lang="zh-CN" altLang="en-US" sz="2000" dirty="0">
                <a:solidFill>
                  <a:schemeClr val="bg1"/>
                </a:solidFill>
                <a:effectLst>
                  <a:outerShdw blurRad="38100" dist="38100" dir="2700000" algn="tl">
                    <a:srgbClr val="000000">
                      <a:alpha val="43137"/>
                    </a:srgbClr>
                  </a:outerShdw>
                </a:effectLst>
                <a:latin typeface="+mj-ea"/>
              </a:rPr>
              <a:t>指导教师</a:t>
            </a:r>
            <a:r>
              <a:rPr lang="en-US" altLang="zh-CN" sz="2000" dirty="0">
                <a:solidFill>
                  <a:schemeClr val="bg1"/>
                </a:solidFill>
                <a:effectLst>
                  <a:outerShdw blurRad="38100" dist="38100" dir="2700000" algn="tl">
                    <a:srgbClr val="000000">
                      <a:alpha val="43137"/>
                    </a:srgbClr>
                  </a:outerShdw>
                </a:effectLst>
                <a:latin typeface="+mj-ea"/>
              </a:rPr>
              <a:t>	</a:t>
            </a:r>
            <a:endParaRPr lang="zh-CN" altLang="en-US" sz="2000" dirty="0">
              <a:solidFill>
                <a:schemeClr val="bg1"/>
              </a:solidFill>
              <a:effectLst>
                <a:outerShdw blurRad="38100" dist="38100" dir="2700000" algn="tl">
                  <a:srgbClr val="000000">
                    <a:alpha val="43137"/>
                  </a:srgbClr>
                </a:outerShdw>
              </a:effectLst>
              <a:latin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02 </a:t>
            </a:r>
            <a:r>
              <a:rPr lang="zh-CN" altLang="en-US" dirty="0">
                <a:latin typeface="微软雅黑" panose="020B0503020204020204" pitchFamily="34" charset="-122"/>
                <a:ea typeface="微软雅黑" panose="020B0503020204020204" pitchFamily="34" charset="-122"/>
                <a:sym typeface="+mn-ea"/>
              </a:rPr>
              <a:t>实习任务与完成情况</a:t>
            </a:r>
            <a:endParaRPr lang="zh-CN" altLang="en-US" dirty="0"/>
          </a:p>
        </p:txBody>
      </p:sp>
      <p:sp>
        <p:nvSpPr>
          <p:cNvPr id="4" name="文本框 3"/>
          <p:cNvSpPr txBox="1"/>
          <p:nvPr/>
        </p:nvSpPr>
        <p:spPr>
          <a:xfrm>
            <a:off x="1409700" y="1212850"/>
            <a:ext cx="9429115" cy="49542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功能概述</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200000"/>
              </a:lnSpc>
            </a:pPr>
            <a:r>
              <a:rPr lang="zh-CN" altLang="en-US">
                <a:sym typeface="+mn-ea"/>
              </a:rPr>
              <a:t>以下重点阐述智能患者服务平台，其功能主要分为：预约挂号、支付、查询、住院服务、</a:t>
            </a:r>
            <a:r>
              <a:rPr lang="zh-CN" altLang="en-US">
                <a:sym typeface="+mn-ea"/>
              </a:rPr>
              <a:t>院前模块</a:t>
            </a:r>
            <a:r>
              <a:rPr lang="zh-CN" altLang="en-US">
                <a:sym typeface="+mn-ea"/>
              </a:rPr>
              <a:t>等。</a:t>
            </a:r>
            <a:endParaRPr lang="zh-CN" altLang="en-US">
              <a:sym typeface="+mn-ea"/>
            </a:endParaRPr>
          </a:p>
          <a:p>
            <a:pPr>
              <a:lnSpc>
                <a:spcPct val="200000"/>
              </a:lnSpc>
            </a:pPr>
            <a:r>
              <a:rPr lang="zh-CN" altLang="en-US">
                <a:sym typeface="+mn-ea"/>
              </a:rPr>
              <a:t>1.预约挂号模块：通过申领的就诊卡在线上提前预约并缴费，免去线下排队挂号的烦恼。</a:t>
            </a:r>
            <a:endParaRPr lang="zh-CN" altLang="en-US">
              <a:sym typeface="+mn-ea"/>
            </a:endParaRPr>
          </a:p>
          <a:p>
            <a:pPr>
              <a:lnSpc>
                <a:spcPct val="200000"/>
              </a:lnSpc>
            </a:pPr>
            <a:r>
              <a:rPr lang="zh-CN" altLang="en-US">
                <a:sym typeface="+mn-ea"/>
              </a:rPr>
              <a:t>2.支付模块：通过绑定的医保卡和其它支付方式，直接在线上缴费或者退款，节省了线下排队缴费和人工审核退费的时间。</a:t>
            </a:r>
            <a:endParaRPr lang="zh-CN" altLang="en-US">
              <a:sym typeface="+mn-ea"/>
            </a:endParaRPr>
          </a:p>
          <a:p>
            <a:pPr>
              <a:lnSpc>
                <a:spcPct val="200000"/>
              </a:lnSpc>
            </a:pPr>
            <a:r>
              <a:rPr lang="zh-CN" altLang="en-US">
                <a:sym typeface="+mn-ea"/>
              </a:rPr>
              <a:t>3.查询模块：提供各种医疗服务信息的查询功能。</a:t>
            </a:r>
            <a:endParaRPr lang="zh-CN" altLang="en-US">
              <a:sym typeface="+mn-ea"/>
            </a:endParaRPr>
          </a:p>
          <a:p>
            <a:pPr>
              <a:lnSpc>
                <a:spcPct val="200000"/>
              </a:lnSpc>
            </a:pPr>
            <a:r>
              <a:rPr lang="zh-CN" altLang="en-US">
                <a:sym typeface="+mn-ea"/>
              </a:rPr>
              <a:t>4.住院服务模块：提供患者住院期间的所有住院费用统一查询的功能。</a:t>
            </a:r>
            <a:endParaRPr lang="zh-CN" altLang="en-US">
              <a:sym typeface="+mn-ea"/>
            </a:endParaRPr>
          </a:p>
          <a:p>
            <a:pPr>
              <a:lnSpc>
                <a:spcPct val="200000"/>
              </a:lnSpc>
            </a:pPr>
            <a:r>
              <a:rPr lang="zh-CN" altLang="en-US">
                <a:sym typeface="+mn-ea"/>
              </a:rPr>
              <a:t>5.院前模块：展示医院、科室和专家的介绍信息，提供就医指南、医院导航等功能。</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02 </a:t>
            </a:r>
            <a:r>
              <a:rPr lang="zh-CN" altLang="en-US" dirty="0">
                <a:latin typeface="微软雅黑" panose="020B0503020204020204" pitchFamily="34" charset="-122"/>
                <a:ea typeface="微软雅黑" panose="020B0503020204020204" pitchFamily="34" charset="-122"/>
                <a:sym typeface="+mn-ea"/>
              </a:rPr>
              <a:t>实习任务与完成情况</a:t>
            </a:r>
            <a:endParaRPr lang="zh-CN" altLang="en-US" dirty="0"/>
          </a:p>
        </p:txBody>
      </p:sp>
      <p:sp>
        <p:nvSpPr>
          <p:cNvPr id="39" name="文本框 38"/>
          <p:cNvSpPr txBox="1"/>
          <p:nvPr/>
        </p:nvSpPr>
        <p:spPr>
          <a:xfrm>
            <a:off x="1423670" y="1214120"/>
            <a:ext cx="3027680" cy="521970"/>
          </a:xfrm>
          <a:prstGeom prst="rect">
            <a:avLst/>
          </a:prstGeom>
          <a:noFill/>
        </p:spPr>
        <p:txBody>
          <a:bodyPr wrap="none" rtlCol="0" anchor="t">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系统总体框架结构</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147482599"/>
          <p:cNvPicPr>
            <a:picLocks noChangeAspect="1"/>
          </p:cNvPicPr>
          <p:nvPr/>
        </p:nvPicPr>
        <p:blipFill>
          <a:blip r:embed="rId1"/>
          <a:stretch>
            <a:fillRect/>
          </a:stretch>
        </p:blipFill>
        <p:spPr>
          <a:xfrm>
            <a:off x="3218180" y="2139950"/>
            <a:ext cx="4460240" cy="35223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02 </a:t>
            </a:r>
            <a:r>
              <a:rPr lang="zh-CN" altLang="en-US" dirty="0">
                <a:latin typeface="微软雅黑" panose="020B0503020204020204" pitchFamily="34" charset="-122"/>
                <a:ea typeface="微软雅黑" panose="020B0503020204020204" pitchFamily="34" charset="-122"/>
                <a:sym typeface="+mn-ea"/>
              </a:rPr>
              <a:t>实习任务与完成情况</a:t>
            </a:r>
            <a:endParaRPr lang="zh-CN" altLang="en-US" dirty="0"/>
          </a:p>
        </p:txBody>
      </p:sp>
      <p:sp>
        <p:nvSpPr>
          <p:cNvPr id="4" name="文本框 3"/>
          <p:cNvSpPr txBox="1"/>
          <p:nvPr/>
        </p:nvSpPr>
        <p:spPr>
          <a:xfrm>
            <a:off x="1403985" y="924560"/>
            <a:ext cx="867346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系统界面实现</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147482598"/>
          <p:cNvPicPr>
            <a:picLocks noChangeAspect="1"/>
          </p:cNvPicPr>
          <p:nvPr/>
        </p:nvPicPr>
        <p:blipFill>
          <a:blip r:embed="rId1"/>
          <a:stretch>
            <a:fillRect/>
          </a:stretch>
        </p:blipFill>
        <p:spPr>
          <a:xfrm>
            <a:off x="2474595" y="1975485"/>
            <a:ext cx="7242810" cy="36868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02 </a:t>
            </a:r>
            <a:r>
              <a:rPr lang="zh-CN" altLang="en-US" dirty="0">
                <a:latin typeface="微软雅黑" panose="020B0503020204020204" pitchFamily="34" charset="-122"/>
                <a:ea typeface="微软雅黑" panose="020B0503020204020204" pitchFamily="34" charset="-122"/>
                <a:sym typeface="+mn-ea"/>
              </a:rPr>
              <a:t>实习任务与完成情况</a:t>
            </a:r>
            <a:endParaRPr lang="zh-CN" altLang="en-US" dirty="0"/>
          </a:p>
        </p:txBody>
      </p:sp>
      <p:sp>
        <p:nvSpPr>
          <p:cNvPr id="4" name="文本框 3"/>
          <p:cNvSpPr txBox="1"/>
          <p:nvPr/>
        </p:nvSpPr>
        <p:spPr>
          <a:xfrm>
            <a:off x="1403985" y="924560"/>
            <a:ext cx="867346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系统界面实现</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门诊费用记录</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查询界面</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1278890" y="1504950"/>
            <a:ext cx="9634855" cy="5095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02 </a:t>
            </a:r>
            <a:r>
              <a:rPr lang="zh-CN" altLang="en-US" dirty="0">
                <a:latin typeface="微软雅黑" panose="020B0503020204020204" pitchFamily="34" charset="-122"/>
                <a:ea typeface="微软雅黑" panose="020B0503020204020204" pitchFamily="34" charset="-122"/>
                <a:sym typeface="+mn-ea"/>
              </a:rPr>
              <a:t>实习任务与完成情况</a:t>
            </a:r>
            <a:endParaRPr lang="zh-CN" altLang="en-US" dirty="0"/>
          </a:p>
        </p:txBody>
      </p:sp>
      <p:sp>
        <p:nvSpPr>
          <p:cNvPr id="4" name="文本框 3"/>
          <p:cNvSpPr txBox="1"/>
          <p:nvPr/>
        </p:nvSpPr>
        <p:spPr>
          <a:xfrm>
            <a:off x="1403985" y="924560"/>
            <a:ext cx="867346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系统界面实现-住院充值记录查询界面</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1400175" y="1446530"/>
            <a:ext cx="9305925" cy="5276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02 </a:t>
            </a:r>
            <a:r>
              <a:rPr lang="zh-CN" altLang="en-US" dirty="0">
                <a:latin typeface="微软雅黑" panose="020B0503020204020204" pitchFamily="34" charset="-122"/>
                <a:ea typeface="微软雅黑" panose="020B0503020204020204" pitchFamily="34" charset="-122"/>
                <a:sym typeface="+mn-ea"/>
              </a:rPr>
              <a:t>实习任务与完成情况</a:t>
            </a:r>
            <a:endParaRPr lang="zh-CN" altLang="en-US" dirty="0"/>
          </a:p>
        </p:txBody>
      </p:sp>
      <p:sp>
        <p:nvSpPr>
          <p:cNvPr id="4" name="文本框 3"/>
          <p:cNvSpPr txBox="1"/>
          <p:nvPr/>
        </p:nvSpPr>
        <p:spPr>
          <a:xfrm>
            <a:off x="1403985" y="924560"/>
            <a:ext cx="867346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系统界面实现-住院充值记录查询界面</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1081405" y="1488440"/>
            <a:ext cx="10029825" cy="5186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02 </a:t>
            </a:r>
            <a:r>
              <a:rPr lang="zh-CN" altLang="en-US" dirty="0">
                <a:latin typeface="微软雅黑" panose="020B0503020204020204" pitchFamily="34" charset="-122"/>
                <a:ea typeface="微软雅黑" panose="020B0503020204020204" pitchFamily="34" charset="-122"/>
                <a:sym typeface="+mn-ea"/>
              </a:rPr>
              <a:t>实习任务与完成情况</a:t>
            </a:r>
            <a:endParaRPr lang="zh-CN" altLang="en-US" dirty="0"/>
          </a:p>
        </p:txBody>
      </p:sp>
      <p:sp>
        <p:nvSpPr>
          <p:cNvPr id="4" name="文本框 3"/>
          <p:cNvSpPr txBox="1"/>
          <p:nvPr/>
        </p:nvSpPr>
        <p:spPr>
          <a:xfrm>
            <a:off x="1403985" y="924560"/>
            <a:ext cx="867346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系统界面实现</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医技预约记录查询界面</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4629150" y="1446530"/>
            <a:ext cx="2934335" cy="5177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02 </a:t>
            </a:r>
            <a:r>
              <a:rPr lang="zh-CN" altLang="en-US" dirty="0">
                <a:latin typeface="微软雅黑" panose="020B0503020204020204" pitchFamily="34" charset="-122"/>
                <a:ea typeface="微软雅黑" panose="020B0503020204020204" pitchFamily="34" charset="-122"/>
                <a:sym typeface="+mn-ea"/>
              </a:rPr>
              <a:t>实习任务与完成情况</a:t>
            </a:r>
            <a:endParaRPr lang="zh-CN" altLang="en-US" dirty="0"/>
          </a:p>
        </p:txBody>
      </p:sp>
      <p:sp>
        <p:nvSpPr>
          <p:cNvPr id="4" name="文本框 3"/>
          <p:cNvSpPr txBox="1"/>
          <p:nvPr/>
        </p:nvSpPr>
        <p:spPr>
          <a:xfrm>
            <a:off x="1403985" y="924560"/>
            <a:ext cx="867346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系统界面实现</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-51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医助后台界面</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1485900" y="1412875"/>
            <a:ext cx="9219565" cy="5309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02 </a:t>
            </a:r>
            <a:r>
              <a:rPr lang="zh-CN" altLang="en-US" dirty="0">
                <a:latin typeface="微软雅黑" panose="020B0503020204020204" pitchFamily="34" charset="-122"/>
                <a:ea typeface="微软雅黑" panose="020B0503020204020204" pitchFamily="34" charset="-122"/>
                <a:sym typeface="+mn-ea"/>
              </a:rPr>
              <a:t>实习任务与完成情况</a:t>
            </a:r>
            <a:endParaRPr lang="zh-CN" altLang="en-US" dirty="0"/>
          </a:p>
        </p:txBody>
      </p:sp>
      <p:sp>
        <p:nvSpPr>
          <p:cNvPr id="4" name="文本框 3"/>
          <p:cNvSpPr txBox="1"/>
          <p:nvPr/>
        </p:nvSpPr>
        <p:spPr>
          <a:xfrm>
            <a:off x="1403985" y="924560"/>
            <a:ext cx="867346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系统界面实现</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实名认证界面</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1403985" y="1442085"/>
            <a:ext cx="2420620" cy="5242560"/>
          </a:xfrm>
          <a:prstGeom prst="rect">
            <a:avLst/>
          </a:prstGeom>
        </p:spPr>
      </p:pic>
      <p:pic>
        <p:nvPicPr>
          <p:cNvPr id="7" name="图片 6"/>
          <p:cNvPicPr>
            <a:picLocks noChangeAspect="1"/>
          </p:cNvPicPr>
          <p:nvPr/>
        </p:nvPicPr>
        <p:blipFill>
          <a:blip r:embed="rId2"/>
          <a:stretch>
            <a:fillRect/>
          </a:stretch>
        </p:blipFill>
        <p:spPr>
          <a:xfrm>
            <a:off x="4884420" y="1442085"/>
            <a:ext cx="2423160" cy="5247005"/>
          </a:xfrm>
          <a:prstGeom prst="rect">
            <a:avLst/>
          </a:prstGeom>
        </p:spPr>
      </p:pic>
      <p:pic>
        <p:nvPicPr>
          <p:cNvPr id="8" name="图片 7"/>
          <p:cNvPicPr>
            <a:picLocks noChangeAspect="1"/>
          </p:cNvPicPr>
          <p:nvPr/>
        </p:nvPicPr>
        <p:blipFill>
          <a:blip r:embed="rId3"/>
          <a:stretch>
            <a:fillRect/>
          </a:stretch>
        </p:blipFill>
        <p:spPr>
          <a:xfrm>
            <a:off x="8291195" y="1460500"/>
            <a:ext cx="2414905" cy="5228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8"/>
          <p:cNvSpPr>
            <a:spLocks noChangeArrowheads="1"/>
          </p:cNvSpPr>
          <p:nvPr/>
        </p:nvSpPr>
        <p:spPr bwMode="auto">
          <a:xfrm>
            <a:off x="3619547" y="2378911"/>
            <a:ext cx="323088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6000" b="1" dirty="0">
                <a:solidFill>
                  <a:schemeClr val="bg1"/>
                </a:solidFill>
                <a:latin typeface="微软雅黑" panose="020B0503020204020204" pitchFamily="34" charset="-122"/>
                <a:ea typeface="微软雅黑" panose="020B0503020204020204" pitchFamily="34" charset="-122"/>
                <a:sym typeface="+mn-ea"/>
              </a:rPr>
              <a:t>实习总结</a:t>
            </a:r>
            <a:endParaRPr lang="zh-CN" altLang="en-US" sz="6000" b="1" dirty="0">
              <a:solidFill>
                <a:schemeClr val="bg1"/>
              </a:solidFill>
              <a:latin typeface="Impact" panose="020B0806030902050204" pitchFamily="34" charset="0"/>
              <a:ea typeface="微软雅黑" panose="020B0503020204020204" pitchFamily="34" charset="-122"/>
              <a:sym typeface="方正大黑简体" pitchFamily="65" charset="-122"/>
            </a:endParaRPr>
          </a:p>
        </p:txBody>
      </p:sp>
      <p:sp>
        <p:nvSpPr>
          <p:cNvPr id="6" name="标题层"/>
          <p:cNvSpPr txBox="1"/>
          <p:nvPr/>
        </p:nvSpPr>
        <p:spPr bwMode="auto">
          <a:xfrm>
            <a:off x="1283945" y="1901483"/>
            <a:ext cx="2242115" cy="1967230"/>
          </a:xfrm>
          <a:prstGeom prst="rect">
            <a:avLst/>
          </a:prstGeom>
          <a:noFill/>
          <a:effectLst/>
        </p:spPr>
        <p:txBody>
          <a:bodyPr wrap="square" lIns="121908" tIns="60954" rIns="121908" bIns="60954">
            <a:spAutoFit/>
          </a:bodyPr>
          <a:lstStyle/>
          <a:p>
            <a:pPr algn="r" defTabSz="1218565">
              <a:defRPr/>
            </a:pPr>
            <a:r>
              <a:rPr lang="en-US" altLang="zh-CN"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rPr>
              <a:t>03</a:t>
            </a:r>
            <a:endParaRPr lang="zh-CN" altLang="en-US"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25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925199" y="2090382"/>
            <a:ext cx="2292900" cy="229290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rgbClr val="494091"/>
              </a:solidFill>
            </a:endParaRPr>
          </a:p>
        </p:txBody>
      </p:sp>
      <p:grpSp>
        <p:nvGrpSpPr>
          <p:cNvPr id="3" name="组合 2"/>
          <p:cNvGrpSpPr/>
          <p:nvPr/>
        </p:nvGrpSpPr>
        <p:grpSpPr>
          <a:xfrm>
            <a:off x="5097766" y="1292779"/>
            <a:ext cx="797603" cy="797603"/>
            <a:chOff x="3529981" y="507683"/>
            <a:chExt cx="598350" cy="598350"/>
          </a:xfrm>
        </p:grpSpPr>
        <p:sp>
          <p:nvSpPr>
            <p:cNvPr id="4" name="椭圆 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b="1">
                <a:solidFill>
                  <a:srgbClr val="494091"/>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4"/>
            <p:cNvSpPr txBox="1"/>
            <p:nvPr/>
          </p:nvSpPr>
          <p:spPr>
            <a:xfrm>
              <a:off x="3572604" y="556752"/>
              <a:ext cx="537780" cy="500213"/>
            </a:xfrm>
            <a:prstGeom prst="rect">
              <a:avLst/>
            </a:prstGeom>
            <a:noFill/>
          </p:spPr>
          <p:txBody>
            <a:bodyPr wrap="none" rtlCol="0" anchor="ctr">
              <a:spAutoFit/>
            </a:bodyPr>
            <a:lstStyle/>
            <a:p>
              <a:pPr algn="ctr"/>
              <a:r>
                <a:rPr lang="en-US" altLang="zh-CN"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01</a:t>
              </a:r>
              <a:endParaRPr lang="zh-CN" altLang="en-US"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sp>
        <p:nvSpPr>
          <p:cNvPr id="7" name="TextBox 34"/>
          <p:cNvSpPr txBox="1"/>
          <p:nvPr/>
        </p:nvSpPr>
        <p:spPr>
          <a:xfrm>
            <a:off x="2294890" y="2433955"/>
            <a:ext cx="1553845" cy="1323340"/>
          </a:xfrm>
          <a:prstGeom prst="rect">
            <a:avLst/>
          </a:prstGeom>
          <a:noFill/>
        </p:spPr>
        <p:txBody>
          <a:bodyPr wrap="none" rtlCol="0" anchor="ctr">
            <a:spAutoFit/>
          </a:bodyPr>
          <a:lstStyle/>
          <a:p>
            <a:pPr algn="ctr">
              <a:lnSpc>
                <a:spcPct val="150000"/>
              </a:lnSpc>
            </a:pPr>
            <a:r>
              <a:rPr lang="zh-CN" altLang="en-US" sz="8000" b="1" baseline="12000" dirty="0">
                <a:solidFill>
                  <a:srgbClr val="494091"/>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目录</a:t>
            </a:r>
            <a:endParaRPr lang="zh-CN" altLang="en-US" sz="8000" b="1" baseline="12000" dirty="0">
              <a:solidFill>
                <a:srgbClr val="494091"/>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sp>
        <p:nvSpPr>
          <p:cNvPr id="9" name="矩形 8"/>
          <p:cNvSpPr/>
          <p:nvPr/>
        </p:nvSpPr>
        <p:spPr>
          <a:xfrm>
            <a:off x="6373660" y="1432572"/>
            <a:ext cx="2316480" cy="521970"/>
          </a:xfrm>
          <a:prstGeom prst="rect">
            <a:avLst/>
          </a:prstGeom>
        </p:spPr>
        <p:txBody>
          <a:bodyPr wrap="none">
            <a:spAutoFit/>
          </a:bodyPr>
          <a:lstStyle/>
          <a:p>
            <a:r>
              <a:rPr lang="zh-CN" sz="2800" dirty="0">
                <a:solidFill>
                  <a:schemeClr val="bg1"/>
                </a:solidFill>
                <a:latin typeface="微软雅黑" panose="020B0503020204020204" pitchFamily="34" charset="-122"/>
                <a:ea typeface="微软雅黑" panose="020B0503020204020204" pitchFamily="34" charset="-122"/>
              </a:rPr>
              <a:t>实习基本情况</a:t>
            </a:r>
            <a:endParaRPr lang="zh-CN" sz="28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6327940" y="2880580"/>
            <a:ext cx="3383280" cy="521970"/>
          </a:xfrm>
          <a:prstGeom prst="rect">
            <a:avLst/>
          </a:prstGeom>
        </p:spPr>
        <p:txBody>
          <a:bodyPr wrap="none">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实习任务与完成情况</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97715" y="2788150"/>
            <a:ext cx="797603" cy="797603"/>
            <a:chOff x="3529981" y="507683"/>
            <a:chExt cx="598350" cy="598350"/>
          </a:xfrm>
        </p:grpSpPr>
        <p:sp>
          <p:nvSpPr>
            <p:cNvPr id="13" name="椭圆 12"/>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b="1">
                <a:solidFill>
                  <a:srgbClr val="494091"/>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TextBox 48"/>
            <p:cNvSpPr txBox="1"/>
            <p:nvPr/>
          </p:nvSpPr>
          <p:spPr>
            <a:xfrm>
              <a:off x="3563858" y="596389"/>
              <a:ext cx="537780" cy="500213"/>
            </a:xfrm>
            <a:prstGeom prst="rect">
              <a:avLst/>
            </a:prstGeom>
            <a:noFill/>
          </p:spPr>
          <p:txBody>
            <a:bodyPr wrap="none" rtlCol="0" anchor="ctr">
              <a:spAutoFit/>
            </a:bodyPr>
            <a:lstStyle/>
            <a:p>
              <a:pPr algn="ctr"/>
              <a:r>
                <a:rPr lang="en-US" altLang="zh-CN"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02</a:t>
              </a:r>
              <a:endParaRPr lang="zh-CN" altLang="en-US"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grpSp>
        <p:nvGrpSpPr>
          <p:cNvPr id="23" name="组合 22"/>
          <p:cNvGrpSpPr/>
          <p:nvPr/>
        </p:nvGrpSpPr>
        <p:grpSpPr>
          <a:xfrm>
            <a:off x="5083348" y="4251313"/>
            <a:ext cx="797603" cy="797603"/>
            <a:chOff x="3529981" y="507683"/>
            <a:chExt cx="598350" cy="598350"/>
          </a:xfrm>
        </p:grpSpPr>
        <p:sp>
          <p:nvSpPr>
            <p:cNvPr id="24" name="椭圆 2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b="1">
                <a:solidFill>
                  <a:srgbClr val="494091"/>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TextBox 57"/>
            <p:cNvSpPr txBox="1"/>
            <p:nvPr/>
          </p:nvSpPr>
          <p:spPr>
            <a:xfrm>
              <a:off x="3574805" y="581026"/>
              <a:ext cx="537780" cy="500213"/>
            </a:xfrm>
            <a:prstGeom prst="rect">
              <a:avLst/>
            </a:prstGeom>
            <a:noFill/>
          </p:spPr>
          <p:txBody>
            <a:bodyPr wrap="none" rtlCol="0" anchor="ctr">
              <a:spAutoFit/>
            </a:bodyPr>
            <a:lstStyle/>
            <a:p>
              <a:pPr algn="ctr"/>
              <a:r>
                <a:rPr lang="en-US" altLang="zh-CN"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03</a:t>
              </a:r>
              <a:endParaRPr lang="zh-CN" altLang="en-US"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sp>
        <p:nvSpPr>
          <p:cNvPr id="26" name="矩形 25"/>
          <p:cNvSpPr/>
          <p:nvPr/>
        </p:nvSpPr>
        <p:spPr>
          <a:xfrm>
            <a:off x="6276929" y="4345734"/>
            <a:ext cx="1605280" cy="521970"/>
          </a:xfrm>
          <a:prstGeom prst="rect">
            <a:avLst/>
          </a:prstGeom>
        </p:spPr>
        <p:txBody>
          <a:bodyPr wrap="none">
            <a:spAutoFit/>
          </a:bodyPr>
          <a:lstStyle/>
          <a:p>
            <a:pPr algn="l"/>
            <a:r>
              <a:rPr lang="zh-CN" altLang="en-US" sz="2800" dirty="0">
                <a:solidFill>
                  <a:schemeClr val="bg1"/>
                </a:solidFill>
                <a:latin typeface="微软雅黑" panose="020B0503020204020204" pitchFamily="34" charset="-122"/>
                <a:ea typeface="微软雅黑" panose="020B0503020204020204" pitchFamily="34" charset="-122"/>
              </a:rPr>
              <a:t>实习总结</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3" fill="hold" nodeType="afterEffect" p14:presetBounceEnd="60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60000">
                                          <p:cBhvr additive="base">
                                            <p:cTn id="13" dur="125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14" dur="1250" fill="hold"/>
                                            <p:tgtEl>
                                              <p:spTgt spid="3"/>
                                            </p:tgtEl>
                                            <p:attrNameLst>
                                              <p:attrName>ppt_y</p:attrName>
                                            </p:attrNameLst>
                                          </p:cBhvr>
                                          <p:tavLst>
                                            <p:tav tm="0">
                                              <p:val>
                                                <p:strVal val="0-#ppt_h/2"/>
                                              </p:val>
                                            </p:tav>
                                            <p:tav tm="100000">
                                              <p:val>
                                                <p:strVal val="#ppt_y"/>
                                              </p:val>
                                            </p:tav>
                                          </p:tavLst>
                                        </p:anim>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750"/>
                                            <p:tgtEl>
                                              <p:spTgt spid="9"/>
                                            </p:tgtEl>
                                          </p:cBhvr>
                                        </p:animEffect>
                                      </p:childTnLst>
                                    </p:cTn>
                                  </p:par>
                                </p:childTnLst>
                              </p:cTn>
                            </p:par>
                            <p:par>
                              <p:cTn id="19" fill="hold">
                                <p:stCondLst>
                                  <p:cond delay="3000"/>
                                </p:stCondLst>
                                <p:childTnLst>
                                  <p:par>
                                    <p:cTn id="20" presetID="2" presetClass="entr" presetSubtype="3" fill="hold" nodeType="afterEffect" p14:presetBounceEnd="60000">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14:bounceEnd="60000">
                                          <p:cBhvr additive="base">
                                            <p:cTn id="22" dur="1250" fill="hold"/>
                                            <p:tgtEl>
                                              <p:spTgt spid="12"/>
                                            </p:tgtEl>
                                            <p:attrNameLst>
                                              <p:attrName>ppt_x</p:attrName>
                                            </p:attrNameLst>
                                          </p:cBhvr>
                                          <p:tavLst>
                                            <p:tav tm="0">
                                              <p:val>
                                                <p:strVal val="1+#ppt_w/2"/>
                                              </p:val>
                                            </p:tav>
                                            <p:tav tm="100000">
                                              <p:val>
                                                <p:strVal val="#ppt_x"/>
                                              </p:val>
                                            </p:tav>
                                          </p:tavLst>
                                        </p:anim>
                                        <p:anim calcmode="lin" valueType="num" p14:bounceEnd="60000">
                                          <p:cBhvr additive="base">
                                            <p:cTn id="23" dur="1250" fill="hold"/>
                                            <p:tgtEl>
                                              <p:spTgt spid="12"/>
                                            </p:tgtEl>
                                            <p:attrNameLst>
                                              <p:attrName>ppt_y</p:attrName>
                                            </p:attrNameLst>
                                          </p:cBhvr>
                                          <p:tavLst>
                                            <p:tav tm="0">
                                              <p:val>
                                                <p:strVal val="0-#ppt_h/2"/>
                                              </p:val>
                                            </p:tav>
                                            <p:tav tm="100000">
                                              <p:val>
                                                <p:strVal val="#ppt_y"/>
                                              </p:val>
                                            </p:tav>
                                          </p:tavLst>
                                        </p:anim>
                                      </p:childTnLst>
                                    </p:cTn>
                                  </p:par>
                                </p:childTnLst>
                              </p:cTn>
                            </p:par>
                            <p:par>
                              <p:cTn id="24" fill="hold">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750"/>
                                            <p:tgtEl>
                                              <p:spTgt spid="10"/>
                                            </p:tgtEl>
                                          </p:cBhvr>
                                        </p:animEffect>
                                      </p:childTnLst>
                                    </p:cTn>
                                  </p:par>
                                </p:childTnLst>
                              </p:cTn>
                            </p:par>
                            <p:par>
                              <p:cTn id="28" fill="hold">
                                <p:stCondLst>
                                  <p:cond delay="5500"/>
                                </p:stCondLst>
                                <p:childTnLst>
                                  <p:par>
                                    <p:cTn id="29" presetID="2" presetClass="entr" presetSubtype="3" fill="hold" nodeType="afterEffect" p14:presetBounceEnd="60000">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12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1250" fill="hold"/>
                                            <p:tgtEl>
                                              <p:spTgt spid="23"/>
                                            </p:tgtEl>
                                            <p:attrNameLst>
                                              <p:attrName>ppt_y</p:attrName>
                                            </p:attrNameLst>
                                          </p:cBhvr>
                                          <p:tavLst>
                                            <p:tav tm="0">
                                              <p:val>
                                                <p:strVal val="0-#ppt_h/2"/>
                                              </p:val>
                                            </p:tav>
                                            <p:tav tm="100000">
                                              <p:val>
                                                <p:strVal val="#ppt_y"/>
                                              </p:val>
                                            </p:tav>
                                          </p:tavLst>
                                        </p:anim>
                                      </p:childTnLst>
                                    </p:cTn>
                                  </p:par>
                                </p:childTnLst>
                              </p:cTn>
                            </p:par>
                            <p:par>
                              <p:cTn id="33" fill="hold">
                                <p:stCondLst>
                                  <p:cond delay="7000"/>
                                </p:stCondLst>
                                <p:childTnLst>
                                  <p:par>
                                    <p:cTn id="34" presetID="22" presetClass="entr" presetSubtype="8"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3"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250" fill="hold"/>
                                            <p:tgtEl>
                                              <p:spTgt spid="3"/>
                                            </p:tgtEl>
                                            <p:attrNameLst>
                                              <p:attrName>ppt_x</p:attrName>
                                            </p:attrNameLst>
                                          </p:cBhvr>
                                          <p:tavLst>
                                            <p:tav tm="0">
                                              <p:val>
                                                <p:strVal val="1+#ppt_w/2"/>
                                              </p:val>
                                            </p:tav>
                                            <p:tav tm="100000">
                                              <p:val>
                                                <p:strVal val="#ppt_x"/>
                                              </p:val>
                                            </p:tav>
                                          </p:tavLst>
                                        </p:anim>
                                        <p:anim calcmode="lin" valueType="num">
                                          <p:cBhvr additive="base">
                                            <p:cTn id="14" dur="1250" fill="hold"/>
                                            <p:tgtEl>
                                              <p:spTgt spid="3"/>
                                            </p:tgtEl>
                                            <p:attrNameLst>
                                              <p:attrName>ppt_y</p:attrName>
                                            </p:attrNameLst>
                                          </p:cBhvr>
                                          <p:tavLst>
                                            <p:tav tm="0">
                                              <p:val>
                                                <p:strVal val="0-#ppt_h/2"/>
                                              </p:val>
                                            </p:tav>
                                            <p:tav tm="100000">
                                              <p:val>
                                                <p:strVal val="#ppt_y"/>
                                              </p:val>
                                            </p:tav>
                                          </p:tavLst>
                                        </p:anim>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750"/>
                                            <p:tgtEl>
                                              <p:spTgt spid="9"/>
                                            </p:tgtEl>
                                          </p:cBhvr>
                                        </p:animEffect>
                                      </p:childTnLst>
                                    </p:cTn>
                                  </p:par>
                                </p:childTnLst>
                              </p:cTn>
                            </p:par>
                            <p:par>
                              <p:cTn id="19" fill="hold">
                                <p:stCondLst>
                                  <p:cond delay="3000"/>
                                </p:stCondLst>
                                <p:childTnLst>
                                  <p:par>
                                    <p:cTn id="20" presetID="2" presetClass="entr" presetSubtype="3"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1250" fill="hold"/>
                                            <p:tgtEl>
                                              <p:spTgt spid="12"/>
                                            </p:tgtEl>
                                            <p:attrNameLst>
                                              <p:attrName>ppt_x</p:attrName>
                                            </p:attrNameLst>
                                          </p:cBhvr>
                                          <p:tavLst>
                                            <p:tav tm="0">
                                              <p:val>
                                                <p:strVal val="1+#ppt_w/2"/>
                                              </p:val>
                                            </p:tav>
                                            <p:tav tm="100000">
                                              <p:val>
                                                <p:strVal val="#ppt_x"/>
                                              </p:val>
                                            </p:tav>
                                          </p:tavLst>
                                        </p:anim>
                                        <p:anim calcmode="lin" valueType="num">
                                          <p:cBhvr additive="base">
                                            <p:cTn id="23" dur="1250" fill="hold"/>
                                            <p:tgtEl>
                                              <p:spTgt spid="12"/>
                                            </p:tgtEl>
                                            <p:attrNameLst>
                                              <p:attrName>ppt_y</p:attrName>
                                            </p:attrNameLst>
                                          </p:cBhvr>
                                          <p:tavLst>
                                            <p:tav tm="0">
                                              <p:val>
                                                <p:strVal val="0-#ppt_h/2"/>
                                              </p:val>
                                            </p:tav>
                                            <p:tav tm="100000">
                                              <p:val>
                                                <p:strVal val="#ppt_y"/>
                                              </p:val>
                                            </p:tav>
                                          </p:tavLst>
                                        </p:anim>
                                      </p:childTnLst>
                                    </p:cTn>
                                  </p:par>
                                </p:childTnLst>
                              </p:cTn>
                            </p:par>
                            <p:par>
                              <p:cTn id="24" fill="hold">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750"/>
                                            <p:tgtEl>
                                              <p:spTgt spid="10"/>
                                            </p:tgtEl>
                                          </p:cBhvr>
                                        </p:animEffect>
                                      </p:childTnLst>
                                    </p:cTn>
                                  </p:par>
                                </p:childTnLst>
                              </p:cTn>
                            </p:par>
                            <p:par>
                              <p:cTn id="28" fill="hold">
                                <p:stCondLst>
                                  <p:cond delay="5500"/>
                                </p:stCondLst>
                                <p:childTnLst>
                                  <p:par>
                                    <p:cTn id="29" presetID="2" presetClass="entr" presetSubtype="3"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1250" fill="hold"/>
                                            <p:tgtEl>
                                              <p:spTgt spid="23"/>
                                            </p:tgtEl>
                                            <p:attrNameLst>
                                              <p:attrName>ppt_x</p:attrName>
                                            </p:attrNameLst>
                                          </p:cBhvr>
                                          <p:tavLst>
                                            <p:tav tm="0">
                                              <p:val>
                                                <p:strVal val="1+#ppt_w/2"/>
                                              </p:val>
                                            </p:tav>
                                            <p:tav tm="100000">
                                              <p:val>
                                                <p:strVal val="#ppt_x"/>
                                              </p:val>
                                            </p:tav>
                                          </p:tavLst>
                                        </p:anim>
                                        <p:anim calcmode="lin" valueType="num">
                                          <p:cBhvr additive="base">
                                            <p:cTn id="32" dur="1250" fill="hold"/>
                                            <p:tgtEl>
                                              <p:spTgt spid="23"/>
                                            </p:tgtEl>
                                            <p:attrNameLst>
                                              <p:attrName>ppt_y</p:attrName>
                                            </p:attrNameLst>
                                          </p:cBhvr>
                                          <p:tavLst>
                                            <p:tav tm="0">
                                              <p:val>
                                                <p:strVal val="0-#ppt_h/2"/>
                                              </p:val>
                                            </p:tav>
                                            <p:tav tm="100000">
                                              <p:val>
                                                <p:strVal val="#ppt_y"/>
                                              </p:val>
                                            </p:tav>
                                          </p:tavLst>
                                        </p:anim>
                                      </p:childTnLst>
                                    </p:cTn>
                                  </p:par>
                                </p:childTnLst>
                              </p:cTn>
                            </p:par>
                            <p:par>
                              <p:cTn id="33" fill="hold">
                                <p:stCondLst>
                                  <p:cond delay="7000"/>
                                </p:stCondLst>
                                <p:childTnLst>
                                  <p:par>
                                    <p:cTn id="34" presetID="22" presetClass="entr" presetSubtype="8"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p:bldP spid="26"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03 </a:t>
            </a:r>
            <a:r>
              <a:rPr lang="zh-CN" altLang="en-US" dirty="0">
                <a:latin typeface="微软雅黑" panose="020B0503020204020204" pitchFamily="34" charset="-122"/>
                <a:ea typeface="微软雅黑" panose="020B0503020204020204" pitchFamily="34" charset="-122"/>
                <a:sym typeface="+mn-ea"/>
              </a:rPr>
              <a:t>实习总结</a:t>
            </a:r>
            <a:endParaRPr lang="zh-CN" altLang="en-US" dirty="0"/>
          </a:p>
        </p:txBody>
      </p:sp>
      <p:sp>
        <p:nvSpPr>
          <p:cNvPr id="4" name="文本框 3"/>
          <p:cNvSpPr txBox="1"/>
          <p:nvPr/>
        </p:nvSpPr>
        <p:spPr>
          <a:xfrm>
            <a:off x="1403985" y="924560"/>
            <a:ext cx="8673465" cy="467741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实习的收获</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zh-CN" altLang="en-US">
                <a:sym typeface="+mn-ea"/>
              </a:rPr>
              <a:t>学习了</a:t>
            </a:r>
            <a:r>
              <a:rPr lang="en-US" altLang="zh-CN">
                <a:sym typeface="+mn-ea"/>
              </a:rPr>
              <a:t>SSM</a:t>
            </a:r>
            <a:r>
              <a:rPr lang="zh-CN" altLang="en-US">
                <a:sym typeface="+mn-ea"/>
              </a:rPr>
              <a:t>框架、</a:t>
            </a:r>
            <a:r>
              <a:rPr lang="en-US" altLang="zh-CN">
                <a:sym typeface="+mn-ea"/>
              </a:rPr>
              <a:t>SpringBoot</a:t>
            </a:r>
            <a:r>
              <a:rPr lang="zh-CN" altLang="en-US">
                <a:sym typeface="+mn-ea"/>
              </a:rPr>
              <a:t>框架、日志框架等开发技能，运用这些技能，可使代码编写更简洁、更易于管理和测试，通过任务实践深刻体会到</a:t>
            </a:r>
            <a:r>
              <a:rPr lang="en-US" altLang="zh-CN">
                <a:sym typeface="+mn-ea"/>
              </a:rPr>
              <a:t>SpringBoot</a:t>
            </a:r>
            <a:r>
              <a:rPr lang="zh-CN" altLang="en-US">
                <a:sym typeface="+mn-ea"/>
              </a:rPr>
              <a:t>项目相较于传统J2EE应用的优越性，也认识到基于</a:t>
            </a:r>
            <a:r>
              <a:rPr lang="en-US" altLang="zh-CN">
                <a:sym typeface="+mn-ea"/>
              </a:rPr>
              <a:t>SpringBoot</a:t>
            </a:r>
            <a:r>
              <a:rPr lang="zh-CN" altLang="en-US">
                <a:sym typeface="+mn-ea"/>
              </a:rPr>
              <a:t>开发</a:t>
            </a:r>
            <a:r>
              <a:rPr lang="en-US" altLang="zh-CN">
                <a:sym typeface="+mn-ea"/>
              </a:rPr>
              <a:t>J</a:t>
            </a:r>
            <a:r>
              <a:rPr lang="zh-CN" altLang="en-US">
                <a:sym typeface="+mn-ea"/>
              </a:rPr>
              <a:t>ava应用的重要意义。</a:t>
            </a:r>
            <a:endParaRPr lang="zh-CN" altLang="en-US">
              <a:sym typeface="+mn-ea"/>
            </a:endParaRPr>
          </a:p>
          <a:p>
            <a:pPr marL="285750" indent="-285750">
              <a:buFont typeface="Arial" panose="020B0604020202020204" pitchFamily="34" charset="0"/>
              <a:buChar char="•"/>
            </a:pPr>
            <a:r>
              <a:rPr lang="zh-CN" altLang="en-US">
                <a:sym typeface="+mn-ea"/>
              </a:rPr>
              <a:t>通过参与大型项目开发不仅学习到了很多技术也了解了整个项目的大体开发流程，包括需求分析、数据库设计、详细设计、代码编写、测试、项目维护等方面，使自己不仅从一个代码编写人员的角度还从一个宏观整体的角度来看待整个项目开发，加深了对软件开发概念的理解。</a:t>
            </a:r>
            <a:endParaRPr lang="zh-CN" altLang="en-US">
              <a:sym typeface="+mn-ea"/>
            </a:endParaRPr>
          </a:p>
          <a:p>
            <a:pPr marL="285750" indent="-285750">
              <a:buFont typeface="Arial" panose="020B0604020202020204" pitchFamily="34" charset="0"/>
              <a:buChar char="•"/>
            </a:pPr>
            <a:r>
              <a:rPr lang="zh-CN" altLang="en-US">
                <a:sym typeface="+mn-ea"/>
              </a:rPr>
              <a:t>其它</a:t>
            </a:r>
            <a:endParaRPr lang="zh-CN" altLang="en-US">
              <a:sym typeface="+mn-ea"/>
            </a:endParaRPr>
          </a:p>
          <a:p>
            <a:pPr lvl="1"/>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自学能力、</a:t>
            </a:r>
            <a:r>
              <a:rPr lang="zh-CN" altLang="en-US">
                <a:sym typeface="+mn-ea"/>
              </a:rPr>
              <a:t>适应能力</a:t>
            </a:r>
            <a:endParaRPr lang="zh-CN" altLang="en-US">
              <a:sym typeface="+mn-ea"/>
            </a:endParaRPr>
          </a:p>
          <a:p>
            <a:pPr lvl="1"/>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排错能力</a:t>
            </a:r>
            <a:r>
              <a:rPr lang="en-US" altLang="zh-CN">
                <a:sym typeface="+mn-ea"/>
              </a:rPr>
              <a:t> </a:t>
            </a:r>
            <a:r>
              <a:rPr lang="zh-CN" altLang="en-US">
                <a:sym typeface="+mn-ea"/>
              </a:rPr>
              <a:t>查找资料</a:t>
            </a:r>
            <a:r>
              <a:rPr lang="en-US" altLang="zh-CN">
                <a:sym typeface="+mn-ea"/>
              </a:rPr>
              <a:t> </a:t>
            </a:r>
            <a:r>
              <a:rPr lang="zh-CN" altLang="en-US">
                <a:sym typeface="+mn-ea"/>
              </a:rPr>
              <a:t>信息检索</a:t>
            </a:r>
            <a:endParaRPr lang="zh-CN" altLang="en-US">
              <a:sym typeface="+mn-ea"/>
            </a:endParaRPr>
          </a:p>
          <a:p>
            <a:pPr lvl="1"/>
            <a:r>
              <a:rPr lang="zh-CN" altLang="en-US">
                <a:sym typeface="+mn-ea"/>
              </a:rPr>
              <a:t>代码开发规范</a:t>
            </a:r>
            <a:endParaRPr lang="zh-CN" altLang="en-US">
              <a:sym typeface="+mn-ea"/>
            </a:endParaRPr>
          </a:p>
          <a:p>
            <a:pPr lvl="1"/>
            <a:r>
              <a:rPr lang="zh-CN" altLang="en-US">
                <a:sym typeface="+mn-ea"/>
              </a:rPr>
              <a:t>阅读源码，知其所以然</a:t>
            </a:r>
            <a:endParaRPr lang="zh-CN" altLang="en-US">
              <a:sym typeface="+mn-ea"/>
            </a:endParaRPr>
          </a:p>
          <a:p>
            <a:pPr lvl="1"/>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沟通能力</a:t>
            </a:r>
            <a:r>
              <a:rPr lang="en-US" altLang="zh-CN">
                <a:sym typeface="+mn-ea"/>
              </a:rPr>
              <a:t> </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03 </a:t>
            </a:r>
            <a:r>
              <a:rPr lang="zh-CN" altLang="en-US" dirty="0">
                <a:latin typeface="微软雅黑" panose="020B0503020204020204" pitchFamily="34" charset="-122"/>
                <a:ea typeface="微软雅黑" panose="020B0503020204020204" pitchFamily="34" charset="-122"/>
                <a:sym typeface="+mn-ea"/>
              </a:rPr>
              <a:t>实习总结</a:t>
            </a:r>
            <a:endParaRPr lang="zh-CN" altLang="en-US" dirty="0"/>
          </a:p>
        </p:txBody>
      </p:sp>
      <p:sp>
        <p:nvSpPr>
          <p:cNvPr id="4" name="文本框 3"/>
          <p:cNvSpPr txBox="1"/>
          <p:nvPr/>
        </p:nvSpPr>
        <p:spPr>
          <a:xfrm>
            <a:off x="1403985" y="924560"/>
            <a:ext cx="9448800" cy="3723005"/>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问题与探讨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a:latin typeface="微软雅黑" panose="020B0503020204020204" pitchFamily="34" charset="-122"/>
                <a:ea typeface="微软雅黑" panose="020B0503020204020204" pitchFamily="34" charset="-122"/>
                <a:cs typeface="微软雅黑" panose="020B0503020204020204" pitchFamily="34" charset="-122"/>
                <a:sym typeface="+mn-ea"/>
              </a:rPr>
              <a:t>本掌上医院平台实现了互联网医疗服务的所有基本功能，由于本人能力有限，如果要想迸一步继续完善开发，可以从以下几个思路进行完善：</a:t>
            </a:r>
            <a:endParaRPr>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a:latin typeface="微软雅黑" panose="020B0503020204020204" pitchFamily="34" charset="-122"/>
              <a:ea typeface="微软雅黑" panose="020B0503020204020204" pitchFamily="34" charset="-122"/>
              <a:cs typeface="微软雅黑" panose="020B0503020204020204" pitchFamily="34" charset="-122"/>
              <a:sym typeface="+mn-ea"/>
            </a:endParaRPr>
          </a:p>
          <a:p>
            <a:r>
              <a:rPr>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代码性能优化</a:t>
            </a:r>
            <a:endParaRPr>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atin typeface="微软雅黑" panose="020B0503020204020204" pitchFamily="34" charset="-122"/>
                <a:ea typeface="微软雅黑" panose="020B0503020204020204" pitchFamily="34" charset="-122"/>
                <a:cs typeface="微软雅黑" panose="020B0503020204020204" pitchFamily="34" charset="-122"/>
                <a:sym typeface="+mn-ea"/>
              </a:rPr>
              <a:t>比如降低代码耦合度、尽量重用对象、尽可能使用局部变量、尽量采用懒加载的策略等等</a:t>
            </a:r>
            <a:endParaRPr lang="zh-CN">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a:latin typeface="微软雅黑" panose="020B0503020204020204" pitchFamily="34" charset="-122"/>
              <a:ea typeface="微软雅黑" panose="020B0503020204020204" pitchFamily="34" charset="-122"/>
              <a:cs typeface="微软雅黑" panose="020B0503020204020204" pitchFamily="34" charset="-122"/>
              <a:sym typeface="+mn-ea"/>
            </a:endParaRPr>
          </a:p>
          <a:p>
            <a:r>
              <a:rPr>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完善高并发场景</a:t>
            </a:r>
            <a:endParaRPr>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atin typeface="微软雅黑" panose="020B0503020204020204" pitchFamily="34" charset="-122"/>
                <a:ea typeface="微软雅黑" panose="020B0503020204020204" pitchFamily="34" charset="-122"/>
                <a:cs typeface="微软雅黑" panose="020B0503020204020204" pitchFamily="34" charset="-122"/>
                <a:sym typeface="+mn-ea"/>
              </a:rPr>
              <a:t>有些功能模块没有考虑多线程使用场景，这会导致多人访问时的效率低下，可以使用</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Redis</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缓存或者</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MQ</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（消息队列）等解决</a:t>
            </a:r>
            <a:endParaRPr>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3014345" y="2275205"/>
            <a:ext cx="6163310" cy="2306955"/>
          </a:xfrm>
          <a:prstGeom prst="rect">
            <a:avLst/>
          </a:prstGeom>
          <a:noFill/>
          <a:effectLst>
            <a:outerShdw blurRad="63500" sx="102000" sy="102000" algn="ctr" rotWithShape="0">
              <a:prstClr val="black">
                <a:alpha val="50000"/>
              </a:prstClr>
            </a:outerShdw>
          </a:effectLst>
        </p:spPr>
        <p:txBody>
          <a:bodyPr wrap="square" rtlCol="0">
            <a:spAutoFit/>
          </a:bodyPr>
          <a:lstStyle/>
          <a:p>
            <a:pPr algn="ctr"/>
            <a:r>
              <a:rPr lang="zh-CN" altLang="en-US" sz="7200" dirty="0">
                <a:solidFill>
                  <a:schemeClr val="bg1"/>
                </a:solidFill>
                <a:latin typeface="+mj-ea"/>
                <a:ea typeface="+mj-ea"/>
              </a:rPr>
              <a:t>谢谢各位</a:t>
            </a:r>
            <a:endParaRPr lang="zh-CN" altLang="en-US" sz="7200" dirty="0">
              <a:solidFill>
                <a:schemeClr val="bg1"/>
              </a:solidFill>
              <a:latin typeface="+mj-ea"/>
              <a:ea typeface="+mj-ea"/>
            </a:endParaRPr>
          </a:p>
          <a:p>
            <a:pPr algn="ctr"/>
            <a:r>
              <a:rPr lang="zh-CN" altLang="en-US" sz="7200" dirty="0">
                <a:solidFill>
                  <a:schemeClr val="bg1"/>
                </a:solidFill>
                <a:latin typeface="+mj-ea"/>
                <a:ea typeface="+mj-ea"/>
              </a:rPr>
              <a:t>老师的指导！</a:t>
            </a:r>
            <a:endParaRPr lang="zh-CN" altLang="en-US" sz="7200"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8"/>
          <p:cNvSpPr>
            <a:spLocks noChangeArrowheads="1"/>
          </p:cNvSpPr>
          <p:nvPr/>
        </p:nvSpPr>
        <p:spPr bwMode="auto">
          <a:xfrm>
            <a:off x="3619547" y="2378911"/>
            <a:ext cx="475488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buFont typeface="Arial" panose="020B0604020202020204" pitchFamily="34" charset="0"/>
              <a:buNone/>
            </a:pPr>
            <a:r>
              <a:rPr lang="zh-CN" sz="6000" b="1" dirty="0">
                <a:solidFill>
                  <a:schemeClr val="bg1"/>
                </a:solidFill>
                <a:latin typeface="微软雅黑" panose="020B0503020204020204" pitchFamily="34" charset="-122"/>
                <a:ea typeface="微软雅黑" panose="020B0503020204020204" pitchFamily="34" charset="-122"/>
                <a:sym typeface="+mn-ea"/>
              </a:rPr>
              <a:t>实习基本情况</a:t>
            </a:r>
            <a:endParaRPr lang="zh-CN" altLang="en-US" sz="6000" b="1" dirty="0">
              <a:solidFill>
                <a:schemeClr val="bg1"/>
              </a:solidFill>
              <a:latin typeface="Impact" panose="020B0806030902050204" pitchFamily="34" charset="0"/>
              <a:ea typeface="微软雅黑" panose="020B0503020204020204" pitchFamily="34" charset="-122"/>
              <a:sym typeface="方正大黑简体" pitchFamily="65" charset="-122"/>
            </a:endParaRPr>
          </a:p>
        </p:txBody>
      </p:sp>
      <p:sp>
        <p:nvSpPr>
          <p:cNvPr id="6" name="标题层"/>
          <p:cNvSpPr txBox="1"/>
          <p:nvPr/>
        </p:nvSpPr>
        <p:spPr bwMode="auto">
          <a:xfrm>
            <a:off x="1283945" y="1901483"/>
            <a:ext cx="2242115" cy="1969758"/>
          </a:xfrm>
          <a:prstGeom prst="rect">
            <a:avLst/>
          </a:prstGeom>
          <a:noFill/>
          <a:effectLst/>
        </p:spPr>
        <p:txBody>
          <a:bodyPr wrap="square" lIns="121908" tIns="60954" rIns="121908" bIns="60954">
            <a:spAutoFit/>
          </a:bodyPr>
          <a:lstStyle/>
          <a:p>
            <a:pPr algn="r" defTabSz="1218565">
              <a:defRPr/>
            </a:pPr>
            <a:r>
              <a:rPr lang="en-US" altLang="zh-CN"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rPr>
              <a:t>01</a:t>
            </a:r>
            <a:endParaRPr lang="zh-CN" altLang="en-US"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25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01 </a:t>
            </a:r>
            <a:r>
              <a:rPr lang="zh-CN" dirty="0">
                <a:latin typeface="微软雅黑" panose="020B0503020204020204" pitchFamily="34" charset="-122"/>
                <a:ea typeface="微软雅黑" panose="020B0503020204020204" pitchFamily="34" charset="-122"/>
                <a:sym typeface="+mn-ea"/>
              </a:rPr>
              <a:t>实习基本情况</a:t>
            </a:r>
            <a:endParaRPr lang="zh-CN" altLang="en-US" dirty="0"/>
          </a:p>
        </p:txBody>
      </p:sp>
      <p:sp>
        <p:nvSpPr>
          <p:cNvPr id="4" name="文本框 3"/>
          <p:cNvSpPr txBox="1"/>
          <p:nvPr/>
        </p:nvSpPr>
        <p:spPr>
          <a:xfrm>
            <a:off x="1367155" y="1212850"/>
            <a:ext cx="8673465" cy="3753485"/>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实习单位</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XXX</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科技股份有限公司杭州分公司</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实习时间</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实习从</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2021</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29</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日开始，</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2021</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17</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日结束</a:t>
            </a:r>
            <a:endParaRPr lang="en-US" altLang="zh-CN">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月份以前每周一至周四，</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月份以后</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每周一至周五，</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上午</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9:00</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到下午</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6:00</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01 </a:t>
            </a:r>
            <a:r>
              <a:rPr lang="zh-CN" dirty="0">
                <a:latin typeface="微软雅黑" panose="020B0503020204020204" pitchFamily="34" charset="-122"/>
                <a:ea typeface="微软雅黑" panose="020B0503020204020204" pitchFamily="34" charset="-122"/>
                <a:sym typeface="+mn-ea"/>
              </a:rPr>
              <a:t>实习基本情况</a:t>
            </a:r>
            <a:endParaRPr lang="zh-CN" altLang="en-US" dirty="0"/>
          </a:p>
        </p:txBody>
      </p:sp>
      <p:sp>
        <p:nvSpPr>
          <p:cNvPr id="4" name="文本框 3"/>
          <p:cNvSpPr txBox="1"/>
          <p:nvPr/>
        </p:nvSpPr>
        <p:spPr>
          <a:xfrm>
            <a:off x="1398905" y="1212850"/>
            <a:ext cx="8673465" cy="329184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实习项目简介</a:t>
            </a:r>
            <a:endParaRPr lang="zh-CN" altLang="en-US" sz="2800" b="1"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智能患者服务平台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智康从医院的实际需求出发，同时提供掌上医院APP、微信公众号以及支付宝服务窗3种患者移动端解决方案，患者可通过智能手机进行预约挂号、手机支付、排队叫号、门诊记录查询、检查检验报告查询以及医院各类医疗服务信息的获取。</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a:p>
            <a:r>
              <a:rPr lang="en-US" altLang="zh-CN"/>
              <a:t>51</a:t>
            </a:r>
            <a:r>
              <a:rPr lang="zh-CN" altLang="en-US"/>
              <a:t>医助后台</a:t>
            </a:r>
            <a:endParaRPr lang="zh-CN" altLang="en-US"/>
          </a:p>
          <a:p>
            <a:r>
              <a:rPr lang="zh-CN" altLang="en-US"/>
              <a:t>掌上医院后台管理平台，建立管家式的医疗健康服务体系，提供患者服务、数据服务、门诊服务、内容管理等模块的功能，方便医院进行互联网运营管理。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510595" y="4403368"/>
            <a:ext cx="4983765" cy="880481"/>
            <a:chOff x="4033795" y="1002711"/>
            <a:chExt cx="3738310" cy="660360"/>
          </a:xfrm>
        </p:grpSpPr>
        <p:grpSp>
          <p:nvGrpSpPr>
            <p:cNvPr id="10" name="Group 29"/>
            <p:cNvGrpSpPr/>
            <p:nvPr/>
          </p:nvGrpSpPr>
          <p:grpSpPr>
            <a:xfrm>
              <a:off x="4399178" y="1002711"/>
              <a:ext cx="3372927" cy="571474"/>
              <a:chOff x="798970" y="1691546"/>
              <a:chExt cx="1860430" cy="571474"/>
            </a:xfrm>
          </p:grpSpPr>
          <p:sp>
            <p:nvSpPr>
              <p:cNvPr id="63" name="Text Placeholder 3"/>
              <p:cNvSpPr txBox="1"/>
              <p:nvPr/>
            </p:nvSpPr>
            <p:spPr>
              <a:xfrm>
                <a:off x="798970" y="1691546"/>
                <a:ext cx="395661" cy="24193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sz="2100" dirty="0">
                    <a:solidFill>
                      <a:schemeClr val="accent2"/>
                    </a:solidFill>
                    <a:latin typeface="+mn-ea"/>
                  </a:rPr>
                  <a:t>第</a:t>
                </a:r>
                <a:r>
                  <a:rPr lang="en-US" altLang="zh-CN" sz="2100" dirty="0">
                    <a:solidFill>
                      <a:schemeClr val="accent2"/>
                    </a:solidFill>
                    <a:latin typeface="+mn-ea"/>
                  </a:rPr>
                  <a:t>3</a:t>
                </a:r>
                <a:r>
                  <a:rPr lang="zh-CN" altLang="en-US" sz="2100" dirty="0">
                    <a:solidFill>
                      <a:schemeClr val="accent2"/>
                    </a:solidFill>
                    <a:latin typeface="+mn-ea"/>
                  </a:rPr>
                  <a:t>阶段</a:t>
                </a:r>
                <a:endParaRPr lang="zh-CN" altLang="en-US" sz="2100" dirty="0">
                  <a:solidFill>
                    <a:schemeClr val="accent2"/>
                  </a:solidFill>
                  <a:latin typeface="+mn-ea"/>
                </a:endParaRPr>
              </a:p>
            </p:txBody>
          </p:sp>
          <p:sp>
            <p:nvSpPr>
              <p:cNvPr id="64" name="Text Placeholder 3"/>
              <p:cNvSpPr txBox="1"/>
              <p:nvPr/>
            </p:nvSpPr>
            <p:spPr>
              <a:xfrm>
                <a:off x="798970" y="2069894"/>
                <a:ext cx="1860430" cy="19312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a:sym typeface="+mn-ea"/>
                  </a:rPr>
                  <a:t>系统开发和实施</a:t>
                </a:r>
                <a:endParaRPr lang="en-US" dirty="0">
                  <a:solidFill>
                    <a:schemeClr val="tx1">
                      <a:lumMod val="65000"/>
                      <a:lumOff val="35000"/>
                    </a:schemeClr>
                  </a:solidFill>
                  <a:latin typeface="+mn-ea"/>
                </a:endParaRPr>
              </a:p>
            </p:txBody>
          </p:sp>
        </p:grpSp>
        <p:sp>
          <p:nvSpPr>
            <p:cNvPr id="31" name="Rectangle 30"/>
            <p:cNvSpPr/>
            <p:nvPr/>
          </p:nvSpPr>
          <p:spPr>
            <a:xfrm>
              <a:off x="4033795" y="1236031"/>
              <a:ext cx="49" cy="427040"/>
            </a:xfrm>
            <a:prstGeom prst="rect">
              <a:avLst/>
            </a:prstGeom>
          </p:spPr>
          <p:txBody>
            <a:bodyPr wrap="none" lIns="0" tIns="0" rIns="0" bIns="0">
              <a:spAutoFit/>
            </a:bodyPr>
            <a:lstStyle/>
            <a:p>
              <a:endParaRPr lang="en-US" sz="3700" dirty="0">
                <a:solidFill>
                  <a:schemeClr val="accent2"/>
                </a:solidFill>
                <a:latin typeface="+mn-ea"/>
              </a:endParaRPr>
            </a:p>
          </p:txBody>
        </p:sp>
      </p:grpSp>
      <p:grpSp>
        <p:nvGrpSpPr>
          <p:cNvPr id="53" name="Group 52"/>
          <p:cNvGrpSpPr/>
          <p:nvPr/>
        </p:nvGrpSpPr>
        <p:grpSpPr>
          <a:xfrm>
            <a:off x="1510480" y="2347238"/>
            <a:ext cx="6431983" cy="880481"/>
            <a:chOff x="4033795" y="1002711"/>
            <a:chExt cx="4824615" cy="660360"/>
          </a:xfrm>
        </p:grpSpPr>
        <p:grpSp>
          <p:nvGrpSpPr>
            <p:cNvPr id="54" name="Group 29"/>
            <p:cNvGrpSpPr/>
            <p:nvPr/>
          </p:nvGrpSpPr>
          <p:grpSpPr>
            <a:xfrm>
              <a:off x="4399178" y="1002711"/>
              <a:ext cx="4459232" cy="569351"/>
              <a:chOff x="798970" y="1691546"/>
              <a:chExt cx="2459611" cy="569351"/>
            </a:xfrm>
          </p:grpSpPr>
          <p:sp>
            <p:nvSpPr>
              <p:cNvPr id="56" name="Text Placeholder 3"/>
              <p:cNvSpPr txBox="1"/>
              <p:nvPr/>
            </p:nvSpPr>
            <p:spPr>
              <a:xfrm>
                <a:off x="798970" y="1691546"/>
                <a:ext cx="395661" cy="24193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2100" dirty="0">
                    <a:solidFill>
                      <a:schemeClr val="tx2">
                        <a:lumMod val="75000"/>
                      </a:schemeClr>
                    </a:solidFill>
                    <a:latin typeface="+mn-ea"/>
                  </a:rPr>
                  <a:t>第</a:t>
                </a:r>
                <a:r>
                  <a:rPr lang="en-US" sz="2100" dirty="0">
                    <a:solidFill>
                      <a:schemeClr val="tx2">
                        <a:lumMod val="75000"/>
                      </a:schemeClr>
                    </a:solidFill>
                    <a:latin typeface="+mn-ea"/>
                  </a:rPr>
                  <a:t>1</a:t>
                </a:r>
                <a:r>
                  <a:rPr lang="zh-CN" altLang="en-US" sz="2100" dirty="0">
                    <a:solidFill>
                      <a:schemeClr val="tx2">
                        <a:lumMod val="75000"/>
                      </a:schemeClr>
                    </a:solidFill>
                    <a:latin typeface="+mn-ea"/>
                  </a:rPr>
                  <a:t>阶段</a:t>
                </a:r>
                <a:endParaRPr lang="zh-CN" altLang="en-US" sz="2100" dirty="0">
                  <a:solidFill>
                    <a:schemeClr val="tx2">
                      <a:lumMod val="75000"/>
                    </a:schemeClr>
                  </a:solidFill>
                  <a:latin typeface="+mn-ea"/>
                </a:endParaRPr>
              </a:p>
            </p:txBody>
          </p:sp>
          <p:sp>
            <p:nvSpPr>
              <p:cNvPr id="57" name="Text Placeholder 3"/>
              <p:cNvSpPr txBox="1"/>
              <p:nvPr/>
            </p:nvSpPr>
            <p:spPr>
              <a:xfrm>
                <a:off x="798970" y="2072313"/>
                <a:ext cx="2459611" cy="18858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a:sym typeface="+mn-ea"/>
                  </a:rPr>
                  <a:t>由企业指导老师布置学习任务、介绍项目概况，了解实习要求</a:t>
                </a:r>
                <a:endParaRPr lang="en-US" dirty="0">
                  <a:solidFill>
                    <a:schemeClr val="tx1">
                      <a:lumMod val="50000"/>
                      <a:lumOff val="50000"/>
                    </a:schemeClr>
                  </a:solidFill>
                  <a:latin typeface="+mn-ea"/>
                </a:endParaRPr>
              </a:p>
            </p:txBody>
          </p:sp>
        </p:grpSp>
        <p:sp>
          <p:nvSpPr>
            <p:cNvPr id="55" name="Rectangle 54"/>
            <p:cNvSpPr/>
            <p:nvPr/>
          </p:nvSpPr>
          <p:spPr>
            <a:xfrm>
              <a:off x="4033795" y="1236031"/>
              <a:ext cx="49" cy="427040"/>
            </a:xfrm>
            <a:prstGeom prst="rect">
              <a:avLst/>
            </a:prstGeom>
          </p:spPr>
          <p:txBody>
            <a:bodyPr wrap="none" lIns="0" tIns="0" rIns="0" bIns="0">
              <a:spAutoFit/>
            </a:bodyPr>
            <a:lstStyle/>
            <a:p>
              <a:endParaRPr lang="en-US" sz="3700" dirty="0">
                <a:solidFill>
                  <a:schemeClr val="tx2">
                    <a:lumMod val="75000"/>
                  </a:schemeClr>
                </a:solidFill>
                <a:latin typeface="+mn-ea"/>
              </a:endParaRPr>
            </a:p>
          </p:txBody>
        </p:sp>
      </p:grpSp>
      <p:grpSp>
        <p:nvGrpSpPr>
          <p:cNvPr id="58" name="Group 57"/>
          <p:cNvGrpSpPr/>
          <p:nvPr/>
        </p:nvGrpSpPr>
        <p:grpSpPr>
          <a:xfrm>
            <a:off x="1537785" y="3402995"/>
            <a:ext cx="9410135" cy="880481"/>
            <a:chOff x="4033795" y="1825002"/>
            <a:chExt cx="7058519" cy="660360"/>
          </a:xfrm>
        </p:grpSpPr>
        <p:grpSp>
          <p:nvGrpSpPr>
            <p:cNvPr id="59" name="Group 29"/>
            <p:cNvGrpSpPr/>
            <p:nvPr/>
          </p:nvGrpSpPr>
          <p:grpSpPr>
            <a:xfrm>
              <a:off x="4399178" y="1825002"/>
              <a:ext cx="6693136" cy="566975"/>
              <a:chOff x="798970" y="1691546"/>
              <a:chExt cx="3691782" cy="566975"/>
            </a:xfrm>
          </p:grpSpPr>
          <p:sp>
            <p:nvSpPr>
              <p:cNvPr id="61" name="Text Placeholder 3"/>
              <p:cNvSpPr txBox="1"/>
              <p:nvPr/>
            </p:nvSpPr>
            <p:spPr>
              <a:xfrm>
                <a:off x="798970" y="1691546"/>
                <a:ext cx="395661" cy="24193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2100" dirty="0">
                    <a:solidFill>
                      <a:schemeClr val="accent5"/>
                    </a:solidFill>
                    <a:latin typeface="+mn-ea"/>
                  </a:rPr>
                  <a:t>第</a:t>
                </a:r>
                <a:r>
                  <a:rPr lang="en-US" altLang="zh-CN" sz="2100" dirty="0">
                    <a:solidFill>
                      <a:schemeClr val="accent5"/>
                    </a:solidFill>
                    <a:latin typeface="+mn-ea"/>
                  </a:rPr>
                  <a:t>2</a:t>
                </a:r>
                <a:r>
                  <a:rPr lang="zh-CN" altLang="en-US" sz="2100" dirty="0">
                    <a:solidFill>
                      <a:schemeClr val="accent5"/>
                    </a:solidFill>
                    <a:latin typeface="+mn-ea"/>
                  </a:rPr>
                  <a:t>阶段</a:t>
                </a:r>
                <a:endParaRPr lang="en-US" sz="2100" dirty="0">
                  <a:solidFill>
                    <a:schemeClr val="accent5"/>
                  </a:solidFill>
                  <a:latin typeface="+mn-ea"/>
                </a:endParaRPr>
              </a:p>
            </p:txBody>
          </p:sp>
          <p:sp>
            <p:nvSpPr>
              <p:cNvPr id="62" name="Text Placeholder 3"/>
              <p:cNvSpPr txBox="1"/>
              <p:nvPr/>
            </p:nvSpPr>
            <p:spPr>
              <a:xfrm>
                <a:off x="798970" y="2074212"/>
                <a:ext cx="3691782" cy="18430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a:sym typeface="+mn-ea"/>
                  </a:rPr>
                  <a:t>基本理论学习及基本技能的训练，主要内容有</a:t>
                </a:r>
                <a:r>
                  <a:rPr lang="en-US" altLang="zh-CN">
                    <a:sym typeface="+mn-ea"/>
                  </a:rPr>
                  <a:t>SSM</a:t>
                </a:r>
                <a:r>
                  <a:rPr lang="zh-CN" altLang="en-US">
                    <a:sym typeface="+mn-ea"/>
                  </a:rPr>
                  <a:t>框架、</a:t>
                </a:r>
                <a:r>
                  <a:rPr lang="en-US" altLang="zh-CN">
                    <a:sym typeface="+mn-ea"/>
                  </a:rPr>
                  <a:t>SpringBoot</a:t>
                </a:r>
                <a:r>
                  <a:rPr lang="zh-CN" altLang="en-US">
                    <a:sym typeface="+mn-ea"/>
                  </a:rPr>
                  <a:t>框架</a:t>
                </a:r>
                <a:r>
                  <a:rPr lang="zh-CN" altLang="en-US">
                    <a:sym typeface="+mn-ea"/>
                  </a:rPr>
                  <a:t>、日志框架等</a:t>
                </a:r>
                <a:endParaRPr lang="en-US" dirty="0">
                  <a:solidFill>
                    <a:schemeClr val="tx1">
                      <a:lumMod val="50000"/>
                      <a:lumOff val="50000"/>
                    </a:schemeClr>
                  </a:solidFill>
                  <a:latin typeface="+mn-ea"/>
                </a:endParaRPr>
              </a:p>
            </p:txBody>
          </p:sp>
        </p:grpSp>
        <p:sp>
          <p:nvSpPr>
            <p:cNvPr id="60" name="Rectangle 59"/>
            <p:cNvSpPr/>
            <p:nvPr/>
          </p:nvSpPr>
          <p:spPr>
            <a:xfrm>
              <a:off x="4033795" y="2058322"/>
              <a:ext cx="49" cy="427040"/>
            </a:xfrm>
            <a:prstGeom prst="rect">
              <a:avLst/>
            </a:prstGeom>
          </p:spPr>
          <p:txBody>
            <a:bodyPr wrap="none" lIns="0" tIns="0" rIns="0" bIns="0">
              <a:spAutoFit/>
            </a:bodyPr>
            <a:lstStyle/>
            <a:p>
              <a:endParaRPr lang="en-US" sz="3700" dirty="0">
                <a:solidFill>
                  <a:schemeClr val="bg2"/>
                </a:solidFill>
                <a:latin typeface="+mn-ea"/>
              </a:endParaRPr>
            </a:p>
          </p:txBody>
        </p:sp>
      </p:grpSp>
      <p:grpSp>
        <p:nvGrpSpPr>
          <p:cNvPr id="65" name="Group 64"/>
          <p:cNvGrpSpPr/>
          <p:nvPr/>
        </p:nvGrpSpPr>
        <p:grpSpPr>
          <a:xfrm>
            <a:off x="1510481" y="5402995"/>
            <a:ext cx="4983763" cy="880481"/>
            <a:chOff x="4033795" y="1825002"/>
            <a:chExt cx="3738309" cy="660360"/>
          </a:xfrm>
        </p:grpSpPr>
        <p:grpSp>
          <p:nvGrpSpPr>
            <p:cNvPr id="81" name="Group 29"/>
            <p:cNvGrpSpPr/>
            <p:nvPr/>
          </p:nvGrpSpPr>
          <p:grpSpPr>
            <a:xfrm>
              <a:off x="4399178" y="1825002"/>
              <a:ext cx="3372926" cy="571474"/>
              <a:chOff x="798970" y="1691546"/>
              <a:chExt cx="1860430" cy="571474"/>
            </a:xfrm>
          </p:grpSpPr>
          <p:sp>
            <p:nvSpPr>
              <p:cNvPr id="83" name="Text Placeholder 3"/>
              <p:cNvSpPr txBox="1"/>
              <p:nvPr/>
            </p:nvSpPr>
            <p:spPr>
              <a:xfrm>
                <a:off x="798970" y="1691546"/>
                <a:ext cx="395661" cy="24193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sz="2100" dirty="0">
                    <a:solidFill>
                      <a:schemeClr val="accent1"/>
                    </a:solidFill>
                    <a:latin typeface="+mn-ea"/>
                  </a:rPr>
                  <a:t>第</a:t>
                </a:r>
                <a:r>
                  <a:rPr lang="en-US" altLang="zh-CN" sz="2100" dirty="0">
                    <a:solidFill>
                      <a:schemeClr val="accent1"/>
                    </a:solidFill>
                    <a:latin typeface="+mn-ea"/>
                  </a:rPr>
                  <a:t>4</a:t>
                </a:r>
                <a:r>
                  <a:rPr lang="zh-CN" altLang="en-US" sz="2100" dirty="0">
                    <a:solidFill>
                      <a:schemeClr val="accent1"/>
                    </a:solidFill>
                    <a:latin typeface="+mn-ea"/>
                  </a:rPr>
                  <a:t>阶段</a:t>
                </a:r>
                <a:endParaRPr lang="zh-CN" altLang="en-US" sz="2100" dirty="0">
                  <a:solidFill>
                    <a:schemeClr val="accent1"/>
                  </a:solidFill>
                  <a:latin typeface="+mn-ea"/>
                </a:endParaRPr>
              </a:p>
            </p:txBody>
          </p:sp>
          <p:sp>
            <p:nvSpPr>
              <p:cNvPr id="84" name="Text Placeholder 3"/>
              <p:cNvSpPr txBox="1"/>
              <p:nvPr/>
            </p:nvSpPr>
            <p:spPr>
              <a:xfrm>
                <a:off x="798970" y="2069894"/>
                <a:ext cx="1860430" cy="19312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a:sym typeface="+mn-ea"/>
                  </a:rPr>
                  <a:t>测试和总结</a:t>
                </a:r>
                <a:endParaRPr lang="en-US" dirty="0">
                  <a:solidFill>
                    <a:schemeClr val="tx1">
                      <a:lumMod val="50000"/>
                      <a:lumOff val="50000"/>
                    </a:schemeClr>
                  </a:solidFill>
                  <a:latin typeface="+mn-ea"/>
                </a:endParaRPr>
              </a:p>
            </p:txBody>
          </p:sp>
        </p:grpSp>
        <p:sp>
          <p:nvSpPr>
            <p:cNvPr id="82" name="Rectangle 81"/>
            <p:cNvSpPr/>
            <p:nvPr/>
          </p:nvSpPr>
          <p:spPr>
            <a:xfrm>
              <a:off x="4033795" y="2058322"/>
              <a:ext cx="49" cy="427040"/>
            </a:xfrm>
            <a:prstGeom prst="rect">
              <a:avLst/>
            </a:prstGeom>
          </p:spPr>
          <p:txBody>
            <a:bodyPr wrap="none" lIns="0" tIns="0" rIns="0" bIns="0">
              <a:spAutoFit/>
            </a:bodyPr>
            <a:lstStyle/>
            <a:p>
              <a:endParaRPr lang="en-US" sz="3700" dirty="0">
                <a:solidFill>
                  <a:schemeClr val="accent1"/>
                </a:solidFill>
                <a:latin typeface="+mn-ea"/>
              </a:endParaRPr>
            </a:p>
          </p:txBody>
        </p:sp>
      </p:grpSp>
      <p:sp>
        <p:nvSpPr>
          <p:cNvPr id="85" name="TextBox 84"/>
          <p:cNvSpPr txBox="1"/>
          <p:nvPr/>
        </p:nvSpPr>
        <p:spPr>
          <a:xfrm>
            <a:off x="1494155" y="1821815"/>
            <a:ext cx="1533525" cy="200025"/>
          </a:xfrm>
          <a:prstGeom prst="rect">
            <a:avLst/>
          </a:prstGeom>
          <a:noFill/>
        </p:spPr>
        <p:txBody>
          <a:bodyPr wrap="square" lIns="0" tIns="0" rIns="0" bIns="0" rtlCol="0">
            <a:spAutoFit/>
          </a:bodyPr>
          <a:lstStyle/>
          <a:p>
            <a:pPr algn="just"/>
            <a:r>
              <a:rPr lang="zh-CN" altLang="en-US" sz="1300">
                <a:sym typeface="+mn-ea"/>
              </a:rPr>
              <a:t>实习分</a:t>
            </a:r>
            <a:r>
              <a:rPr lang="en-US" altLang="zh-CN" sz="1300">
                <a:sym typeface="+mn-ea"/>
              </a:rPr>
              <a:t>4</a:t>
            </a:r>
            <a:r>
              <a:rPr lang="zh-CN" altLang="en-US" sz="1300">
                <a:sym typeface="+mn-ea"/>
              </a:rPr>
              <a:t>个阶段进行</a:t>
            </a:r>
            <a:endParaRPr lang="zh-CN" altLang="en-US" sz="1300" dirty="0">
              <a:solidFill>
                <a:schemeClr val="tx1">
                  <a:lumMod val="50000"/>
                  <a:lumOff val="50000"/>
                </a:schemeClr>
              </a:solidFill>
              <a:latin typeface="+mn-ea"/>
            </a:endParaRPr>
          </a:p>
        </p:txBody>
      </p:sp>
      <p:cxnSp>
        <p:nvCxnSpPr>
          <p:cNvPr id="86" name="Straight Connector 85"/>
          <p:cNvCxnSpPr/>
          <p:nvPr/>
        </p:nvCxnSpPr>
        <p:spPr>
          <a:xfrm>
            <a:off x="1042999" y="2120970"/>
            <a:ext cx="10104735"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493875" y="2307975"/>
            <a:ext cx="402121" cy="401104"/>
            <a:chOff x="-959970" y="1422605"/>
            <a:chExt cx="596900" cy="595313"/>
          </a:xfrm>
        </p:grpSpPr>
        <p:sp>
          <p:nvSpPr>
            <p:cNvPr id="46" name="Oval 77"/>
            <p:cNvSpPr>
              <a:spLocks noChangeArrowheads="1"/>
            </p:cNvSpPr>
            <p:nvPr/>
          </p:nvSpPr>
          <p:spPr bwMode="auto">
            <a:xfrm>
              <a:off x="-959970" y="1422605"/>
              <a:ext cx="596900" cy="595313"/>
            </a:xfrm>
            <a:prstGeom prst="ellipse">
              <a:avLst/>
            </a:prstGeom>
            <a:solidFill>
              <a:schemeClr val="tx2">
                <a:lumMod val="75000"/>
              </a:schemeClr>
            </a:solidFill>
            <a:ln>
              <a:noFill/>
            </a:ln>
          </p:spPr>
          <p:txBody>
            <a:bodyPr vert="horz" wrap="square" lIns="91440" tIns="45720" rIns="91440" bIns="45720" numCol="1" anchor="t" anchorCtr="0" compatLnSpc="1"/>
            <a:lstStyle/>
            <a:p>
              <a:endParaRPr lang="en-US">
                <a:latin typeface="+mn-ea"/>
              </a:endParaRPr>
            </a:p>
          </p:txBody>
        </p:sp>
        <p:sp>
          <p:nvSpPr>
            <p:cNvPr id="47"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grpSp>
        <p:nvGrpSpPr>
          <p:cNvPr id="48" name="组合 47"/>
          <p:cNvGrpSpPr/>
          <p:nvPr/>
        </p:nvGrpSpPr>
        <p:grpSpPr>
          <a:xfrm>
            <a:off x="1518507" y="3363731"/>
            <a:ext cx="402121" cy="401104"/>
            <a:chOff x="-959970" y="1422605"/>
            <a:chExt cx="596900" cy="595313"/>
          </a:xfrm>
        </p:grpSpPr>
        <p:sp>
          <p:nvSpPr>
            <p:cNvPr id="49" name="Oval 77"/>
            <p:cNvSpPr>
              <a:spLocks noChangeArrowheads="1"/>
            </p:cNvSpPr>
            <p:nvPr/>
          </p:nvSpPr>
          <p:spPr bwMode="auto">
            <a:xfrm>
              <a:off x="-959970" y="1422605"/>
              <a:ext cx="596900" cy="595313"/>
            </a:xfrm>
            <a:prstGeom prst="ellipse">
              <a:avLst/>
            </a:prstGeom>
            <a:solidFill>
              <a:schemeClr val="accent5"/>
            </a:solidFill>
            <a:ln>
              <a:noFill/>
            </a:ln>
          </p:spPr>
          <p:txBody>
            <a:bodyPr vert="horz" wrap="square" lIns="91440" tIns="45720" rIns="91440" bIns="45720" numCol="1" anchor="t" anchorCtr="0" compatLnSpc="1"/>
            <a:lstStyle/>
            <a:p>
              <a:endParaRPr lang="en-US">
                <a:latin typeface="+mn-ea"/>
              </a:endParaRPr>
            </a:p>
          </p:txBody>
        </p:sp>
        <p:sp>
          <p:nvSpPr>
            <p:cNvPr id="50"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grpSp>
        <p:nvGrpSpPr>
          <p:cNvPr id="51" name="组合 50"/>
          <p:cNvGrpSpPr/>
          <p:nvPr/>
        </p:nvGrpSpPr>
        <p:grpSpPr>
          <a:xfrm>
            <a:off x="1491202" y="5363733"/>
            <a:ext cx="402121" cy="401104"/>
            <a:chOff x="-959970" y="1422605"/>
            <a:chExt cx="596900" cy="595313"/>
          </a:xfrm>
        </p:grpSpPr>
        <p:sp>
          <p:nvSpPr>
            <p:cNvPr id="52" name="Oval 77"/>
            <p:cNvSpPr>
              <a:spLocks noChangeArrowheads="1"/>
            </p:cNvSpPr>
            <p:nvPr/>
          </p:nvSpPr>
          <p:spPr bwMode="auto">
            <a:xfrm>
              <a:off x="-959970" y="1422605"/>
              <a:ext cx="596900" cy="595313"/>
            </a:xfrm>
            <a:prstGeom prst="ellipse">
              <a:avLst/>
            </a:prstGeom>
            <a:solidFill>
              <a:schemeClr val="accent1"/>
            </a:solidFill>
            <a:ln>
              <a:noFill/>
            </a:ln>
          </p:spPr>
          <p:txBody>
            <a:bodyPr vert="horz" wrap="square" lIns="91440" tIns="45720" rIns="91440" bIns="45720" numCol="1" anchor="t" anchorCtr="0" compatLnSpc="1"/>
            <a:lstStyle/>
            <a:p>
              <a:endParaRPr lang="en-US">
                <a:latin typeface="+mn-ea"/>
              </a:endParaRPr>
            </a:p>
          </p:txBody>
        </p:sp>
        <p:sp>
          <p:nvSpPr>
            <p:cNvPr id="66"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grpSp>
        <p:nvGrpSpPr>
          <p:cNvPr id="67" name="组合 66"/>
          <p:cNvGrpSpPr/>
          <p:nvPr/>
        </p:nvGrpSpPr>
        <p:grpSpPr>
          <a:xfrm>
            <a:off x="1510682" y="4364105"/>
            <a:ext cx="402121" cy="401104"/>
            <a:chOff x="-959970" y="1422605"/>
            <a:chExt cx="596900" cy="595313"/>
          </a:xfrm>
        </p:grpSpPr>
        <p:sp>
          <p:nvSpPr>
            <p:cNvPr id="68" name="Oval 77"/>
            <p:cNvSpPr>
              <a:spLocks noChangeArrowheads="1"/>
            </p:cNvSpPr>
            <p:nvPr/>
          </p:nvSpPr>
          <p:spPr bwMode="auto">
            <a:xfrm>
              <a:off x="-959970" y="1422605"/>
              <a:ext cx="596900" cy="595313"/>
            </a:xfrm>
            <a:prstGeom prst="ellipse">
              <a:avLst/>
            </a:prstGeom>
            <a:solidFill>
              <a:schemeClr val="accent2"/>
            </a:solidFill>
            <a:ln>
              <a:noFill/>
            </a:ln>
          </p:spPr>
          <p:txBody>
            <a:bodyPr vert="horz" wrap="square" lIns="91440" tIns="45720" rIns="91440" bIns="45720" numCol="1" anchor="t" anchorCtr="0" compatLnSpc="1"/>
            <a:lstStyle/>
            <a:p>
              <a:endParaRPr lang="en-US">
                <a:latin typeface="+mn-ea"/>
              </a:endParaRPr>
            </a:p>
          </p:txBody>
        </p:sp>
        <p:sp>
          <p:nvSpPr>
            <p:cNvPr id="69"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sp>
        <p:nvSpPr>
          <p:cNvPr id="3" name="标题 2"/>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01 </a:t>
            </a:r>
            <a:r>
              <a:rPr lang="zh-CN" dirty="0">
                <a:latin typeface="微软雅黑" panose="020B0503020204020204" pitchFamily="34" charset="-122"/>
                <a:ea typeface="微软雅黑" panose="020B0503020204020204" pitchFamily="34" charset="-122"/>
                <a:sym typeface="+mn-ea"/>
              </a:rPr>
              <a:t>实习基本情况</a:t>
            </a:r>
            <a:endParaRPr lang="zh-CN" altLang="en-US" dirty="0"/>
          </a:p>
        </p:txBody>
      </p:sp>
      <p:sp>
        <p:nvSpPr>
          <p:cNvPr id="4" name="文本框 3"/>
          <p:cNvSpPr txBox="1"/>
          <p:nvPr/>
        </p:nvSpPr>
        <p:spPr>
          <a:xfrm>
            <a:off x="1388110" y="1201420"/>
            <a:ext cx="1605280" cy="521970"/>
          </a:xfrm>
          <a:prstGeom prst="rect">
            <a:avLst/>
          </a:prstGeom>
          <a:noFill/>
        </p:spPr>
        <p:txBody>
          <a:bodyPr wrap="none" rtlCol="0" anchor="t">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实习过程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0-#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accel="50000" decel="50000" fill="hold" nodeType="afterEffect">
                                  <p:stCondLst>
                                    <p:cond delay="0"/>
                                  </p:stCondLst>
                                  <p:childTnLst>
                                    <p:set>
                                      <p:cBhvr>
                                        <p:cTn id="15" dur="1" fill="hold">
                                          <p:stCondLst>
                                            <p:cond delay="0"/>
                                          </p:stCondLst>
                                        </p:cTn>
                                        <p:tgtEl>
                                          <p:spTgt spid="58"/>
                                        </p:tgtEl>
                                        <p:attrNameLst>
                                          <p:attrName>style.visibility</p:attrName>
                                        </p:attrNameLst>
                                      </p:cBhvr>
                                      <p:to>
                                        <p:strVal val="visible"/>
                                      </p:to>
                                    </p:set>
                                    <p:anim calcmode="lin" valueType="num">
                                      <p:cBhvr additive="base">
                                        <p:cTn id="16" dur="500" fill="hold"/>
                                        <p:tgtEl>
                                          <p:spTgt spid="58"/>
                                        </p:tgtEl>
                                        <p:attrNameLst>
                                          <p:attrName>ppt_x</p:attrName>
                                        </p:attrNameLst>
                                      </p:cBhvr>
                                      <p:tavLst>
                                        <p:tav tm="0">
                                          <p:val>
                                            <p:strVal val="0-#ppt_w/2"/>
                                          </p:val>
                                        </p:tav>
                                        <p:tav tm="100000">
                                          <p:val>
                                            <p:strVal val="#ppt_x"/>
                                          </p:val>
                                        </p:tav>
                                      </p:tavLst>
                                    </p:anim>
                                    <p:anim calcmode="lin" valueType="num">
                                      <p:cBhvr additive="base">
                                        <p:cTn id="17" dur="500" fill="hold"/>
                                        <p:tgtEl>
                                          <p:spTgt spid="58"/>
                                        </p:tgtEl>
                                        <p:attrNameLst>
                                          <p:attrName>ppt_y</p:attrName>
                                        </p:attrNameLst>
                                      </p:cBhvr>
                                      <p:tavLst>
                                        <p:tav tm="0">
                                          <p:val>
                                            <p:strVal val="#ppt_y"/>
                                          </p:val>
                                        </p:tav>
                                        <p:tav tm="100000">
                                          <p:val>
                                            <p:strVal val="#ppt_y"/>
                                          </p:val>
                                        </p:tav>
                                      </p:tavLst>
                                    </p:anim>
                                  </p:childTnLst>
                                </p:cTn>
                              </p:par>
                              <p:par>
                                <p:cTn id="18" presetID="2" presetClass="entr" presetSubtype="8" accel="50000" decel="5000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500" fill="hold"/>
                                        <p:tgtEl>
                                          <p:spTgt spid="48"/>
                                        </p:tgtEl>
                                        <p:attrNameLst>
                                          <p:attrName>ppt_x</p:attrName>
                                        </p:attrNameLst>
                                      </p:cBhvr>
                                      <p:tavLst>
                                        <p:tav tm="0">
                                          <p:val>
                                            <p:strVal val="0-#ppt_w/2"/>
                                          </p:val>
                                        </p:tav>
                                        <p:tav tm="100000">
                                          <p:val>
                                            <p:strVal val="#ppt_x"/>
                                          </p:val>
                                        </p:tav>
                                      </p:tavLst>
                                    </p:anim>
                                    <p:anim calcmode="lin" valueType="num">
                                      <p:cBhvr additive="base">
                                        <p:cTn id="21" dur="500" fill="hold"/>
                                        <p:tgtEl>
                                          <p:spTgt spid="48"/>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accel="50000" decel="5000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0-#ppt_w/2"/>
                                          </p:val>
                                        </p:tav>
                                        <p:tav tm="100000">
                                          <p:val>
                                            <p:strVal val="#ppt_x"/>
                                          </p:val>
                                        </p:tav>
                                      </p:tavLst>
                                    </p:anim>
                                    <p:anim calcmode="lin" valueType="num">
                                      <p:cBhvr additive="base">
                                        <p:cTn id="26" dur="500" fill="hold"/>
                                        <p:tgtEl>
                                          <p:spTgt spid="65"/>
                                        </p:tgtEl>
                                        <p:attrNameLst>
                                          <p:attrName>ppt_y</p:attrName>
                                        </p:attrNameLst>
                                      </p:cBhvr>
                                      <p:tavLst>
                                        <p:tav tm="0">
                                          <p:val>
                                            <p:strVal val="#ppt_y"/>
                                          </p:val>
                                        </p:tav>
                                        <p:tav tm="100000">
                                          <p:val>
                                            <p:strVal val="#ppt_y"/>
                                          </p:val>
                                        </p:tav>
                                      </p:tavLst>
                                    </p:anim>
                                  </p:childTnLst>
                                </p:cTn>
                              </p:par>
                              <p:par>
                                <p:cTn id="27" presetID="2" presetClass="entr" presetSubtype="8" accel="50000" decel="5000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ppt_x</p:attrName>
                                        </p:attrNameLst>
                                      </p:cBhvr>
                                      <p:tavLst>
                                        <p:tav tm="0">
                                          <p:val>
                                            <p:strVal val="0-#ppt_w/2"/>
                                          </p:val>
                                        </p:tav>
                                        <p:tav tm="100000">
                                          <p:val>
                                            <p:strVal val="#ppt_x"/>
                                          </p:val>
                                        </p:tav>
                                      </p:tavLst>
                                    </p:anim>
                                    <p:anim calcmode="lin" valueType="num">
                                      <p:cBhvr additive="base">
                                        <p:cTn id="30" dur="500" fill="hold"/>
                                        <p:tgtEl>
                                          <p:spTgt spid="51"/>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accel="50000" decel="5000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1+#ppt_w/2"/>
                                          </p:val>
                                        </p:tav>
                                        <p:tav tm="100000">
                                          <p:val>
                                            <p:strVal val="#ppt_x"/>
                                          </p:val>
                                        </p:tav>
                                      </p:tavLst>
                                    </p:anim>
                                    <p:anim calcmode="lin" valueType="num">
                                      <p:cBhvr additive="base">
                                        <p:cTn id="35" dur="500" fill="hold"/>
                                        <p:tgtEl>
                                          <p:spTgt spid="36"/>
                                        </p:tgtEl>
                                        <p:attrNameLst>
                                          <p:attrName>ppt_y</p:attrName>
                                        </p:attrNameLst>
                                      </p:cBhvr>
                                      <p:tavLst>
                                        <p:tav tm="0">
                                          <p:val>
                                            <p:strVal val="#ppt_y"/>
                                          </p:val>
                                        </p:tav>
                                        <p:tav tm="100000">
                                          <p:val>
                                            <p:strVal val="#ppt_y"/>
                                          </p:val>
                                        </p:tav>
                                      </p:tavLst>
                                    </p:anim>
                                  </p:childTnLst>
                                </p:cTn>
                              </p:par>
                              <p:par>
                                <p:cTn id="36" presetID="2" presetClass="entr" presetSubtype="2" accel="50000" decel="50000" fill="hold" nodeType="withEffect">
                                  <p:stCondLst>
                                    <p:cond delay="0"/>
                                  </p:stCondLst>
                                  <p:childTnLst>
                                    <p:set>
                                      <p:cBhvr>
                                        <p:cTn id="37" dur="1" fill="hold">
                                          <p:stCondLst>
                                            <p:cond delay="0"/>
                                          </p:stCondLst>
                                        </p:cTn>
                                        <p:tgtEl>
                                          <p:spTgt spid="67"/>
                                        </p:tgtEl>
                                        <p:attrNameLst>
                                          <p:attrName>style.visibility</p:attrName>
                                        </p:attrNameLst>
                                      </p:cBhvr>
                                      <p:to>
                                        <p:strVal val="visible"/>
                                      </p:to>
                                    </p:set>
                                    <p:anim calcmode="lin" valueType="num">
                                      <p:cBhvr additive="base">
                                        <p:cTn id="38" dur="500" fill="hold"/>
                                        <p:tgtEl>
                                          <p:spTgt spid="67"/>
                                        </p:tgtEl>
                                        <p:attrNameLst>
                                          <p:attrName>ppt_x</p:attrName>
                                        </p:attrNameLst>
                                      </p:cBhvr>
                                      <p:tavLst>
                                        <p:tav tm="0">
                                          <p:val>
                                            <p:strVal val="1+#ppt_w/2"/>
                                          </p:val>
                                        </p:tav>
                                        <p:tav tm="100000">
                                          <p:val>
                                            <p:strVal val="#ppt_x"/>
                                          </p:val>
                                        </p:tav>
                                      </p:tavLst>
                                    </p:anim>
                                    <p:anim calcmode="lin" valueType="num">
                                      <p:cBhvr additive="base">
                                        <p:cTn id="39" dur="500" fill="hold"/>
                                        <p:tgtEl>
                                          <p:spTgt spid="67"/>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18" presetClass="entr" presetSubtype="3" fill="hold" nodeType="after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strips(upRight)">
                                      <p:cBhvr>
                                        <p:cTn id="43" dur="500"/>
                                        <p:tgtEl>
                                          <p:spTgt spid="86"/>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8"/>
          <p:cNvSpPr>
            <a:spLocks noChangeArrowheads="1"/>
          </p:cNvSpPr>
          <p:nvPr/>
        </p:nvSpPr>
        <p:spPr bwMode="auto">
          <a:xfrm>
            <a:off x="3619547" y="2378911"/>
            <a:ext cx="704088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6000" b="1" dirty="0">
                <a:solidFill>
                  <a:schemeClr val="bg1"/>
                </a:solidFill>
                <a:latin typeface="微软雅黑" panose="020B0503020204020204" pitchFamily="34" charset="-122"/>
                <a:ea typeface="微软雅黑" panose="020B0503020204020204" pitchFamily="34" charset="-122"/>
                <a:sym typeface="+mn-ea"/>
              </a:rPr>
              <a:t>实习任务与完成情况</a:t>
            </a:r>
            <a:endParaRPr lang="zh-CN" altLang="en-US" sz="6000" b="1" dirty="0">
              <a:solidFill>
                <a:schemeClr val="bg1"/>
              </a:solidFill>
              <a:latin typeface="Impact" panose="020B0806030902050204" pitchFamily="34" charset="0"/>
              <a:ea typeface="微软雅黑" panose="020B0503020204020204" pitchFamily="34" charset="-122"/>
              <a:sym typeface="方正大黑简体" pitchFamily="65" charset="-122"/>
            </a:endParaRPr>
          </a:p>
        </p:txBody>
      </p:sp>
      <p:sp>
        <p:nvSpPr>
          <p:cNvPr id="6" name="标题层"/>
          <p:cNvSpPr txBox="1"/>
          <p:nvPr/>
        </p:nvSpPr>
        <p:spPr bwMode="auto">
          <a:xfrm>
            <a:off x="1283945" y="1901483"/>
            <a:ext cx="2242115" cy="1967230"/>
          </a:xfrm>
          <a:prstGeom prst="rect">
            <a:avLst/>
          </a:prstGeom>
          <a:noFill/>
          <a:effectLst/>
        </p:spPr>
        <p:txBody>
          <a:bodyPr wrap="square" lIns="121908" tIns="60954" rIns="121908" bIns="60954">
            <a:spAutoFit/>
          </a:bodyPr>
          <a:lstStyle/>
          <a:p>
            <a:pPr algn="r" defTabSz="1218565">
              <a:defRPr/>
            </a:pPr>
            <a:r>
              <a:rPr lang="en-US" altLang="zh-CN"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rPr>
              <a:t>02</a:t>
            </a:r>
            <a:endParaRPr lang="zh-CN" altLang="en-US"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25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02 </a:t>
            </a:r>
            <a:r>
              <a:rPr lang="zh-CN" altLang="en-US" dirty="0">
                <a:latin typeface="微软雅黑" panose="020B0503020204020204" pitchFamily="34" charset="-122"/>
                <a:ea typeface="微软雅黑" panose="020B0503020204020204" pitchFamily="34" charset="-122"/>
                <a:sym typeface="+mn-ea"/>
              </a:rPr>
              <a:t>实习任务与完成情况</a:t>
            </a:r>
            <a:endParaRPr lang="zh-CN" altLang="en-US" dirty="0"/>
          </a:p>
        </p:txBody>
      </p:sp>
      <p:sp>
        <p:nvSpPr>
          <p:cNvPr id="4" name="文本框 3"/>
          <p:cNvSpPr txBox="1"/>
          <p:nvPr/>
        </p:nvSpPr>
        <p:spPr>
          <a:xfrm>
            <a:off x="1398905" y="1212850"/>
            <a:ext cx="8673465" cy="3723005"/>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本人承担的主要工作</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在实习公司我的岗位是Java开发实习生，主要从事的是配合团队参与医疗小程序的后端开发工作，完成项目经理分配的功能任务</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1)学习SSM框架、SpringBoot框架等相关技术，为开发工作做准备</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2)智能患者服务平台开发</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个人中心、自助服务模块的一些简单功能的实现</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3)51医助后台开发</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在掌上医院后台管理平台实现对前台一些模块功能的补充</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4)撰写接口文档</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核对补充接口文档以方便后期人员查看和维护</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sym typeface="+mn-ea"/>
              </a:rPr>
              <a:t>02 </a:t>
            </a:r>
            <a:r>
              <a:rPr lang="zh-CN" altLang="en-US" dirty="0">
                <a:latin typeface="微软雅黑" panose="020B0503020204020204" pitchFamily="34" charset="-122"/>
                <a:ea typeface="微软雅黑" panose="020B0503020204020204" pitchFamily="34" charset="-122"/>
                <a:sym typeface="+mn-ea"/>
              </a:rPr>
              <a:t>实习任务与完成情况</a:t>
            </a:r>
            <a:endParaRPr lang="zh-CN" altLang="en-US" dirty="0"/>
          </a:p>
        </p:txBody>
      </p:sp>
      <p:sp>
        <p:nvSpPr>
          <p:cNvPr id="4" name="文本框 3"/>
          <p:cNvSpPr txBox="1"/>
          <p:nvPr/>
        </p:nvSpPr>
        <p:spPr>
          <a:xfrm>
            <a:off x="1409700" y="1212850"/>
            <a:ext cx="8673465" cy="3446145"/>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相关技术</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Spring</a:t>
            </a:r>
            <a:endParaRPr lang="en-US" altLang="zh-CN">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SpringMVC</a:t>
            </a:r>
            <a:endParaRPr lang="en-US" altLang="zh-CN">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Mybatis</a:t>
            </a:r>
            <a:endParaRPr lang="en-US" altLang="zh-CN">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SpringBoot</a:t>
            </a:r>
            <a:r>
              <a:rPr lang="zh-CN" altLang="en-US">
                <a:sym typeface="+mn-ea"/>
              </a:rPr>
              <a:t>框架</a:t>
            </a:r>
            <a:endParaRPr lang="zh-CN" altLang="en-US">
              <a:sym typeface="+mn-ea"/>
            </a:endParaRPr>
          </a:p>
          <a:p>
            <a:pPr marL="285750" indent="-285750">
              <a:buFont typeface="Arial" panose="020B0604020202020204" pitchFamily="34" charset="0"/>
              <a:buChar char="•"/>
            </a:pPr>
            <a:endParaRPr lang="zh-CN" altLang="en-US">
              <a:sym typeface="+mn-ea"/>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Log4j</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等日志</a:t>
            </a:r>
            <a:r>
              <a:rPr lang="zh-CN" altLang="en-US">
                <a:sym typeface="+mn-ea"/>
              </a:rPr>
              <a:t>框架</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tags/tag1.xml><?xml version="1.0" encoding="utf-8"?>
<p:tagLst xmlns:p="http://schemas.openxmlformats.org/presentationml/2006/main">
  <p:tag name="ISPRING_PRESENTATION_TITLE" val="时尚几何年终工作总结计划PPT模板"/>
</p:tagLst>
</file>

<file path=ppt/theme/theme1.xml><?xml version="1.0" encoding="utf-8"?>
<a:theme xmlns:a="http://schemas.openxmlformats.org/drawingml/2006/main" name="第一PPT，www.1ppt.com">
  <a:themeElements>
    <a:clrScheme name="自定义 3286">
      <a:dk1>
        <a:sysClr val="windowText" lastClr="000000"/>
      </a:dk1>
      <a:lt1>
        <a:sysClr val="window" lastClr="FFFFFF"/>
      </a:lt1>
      <a:dk2>
        <a:srgbClr val="43308A"/>
      </a:dk2>
      <a:lt2>
        <a:srgbClr val="50BFC0"/>
      </a:lt2>
      <a:accent1>
        <a:srgbClr val="50BFC0"/>
      </a:accent1>
      <a:accent2>
        <a:srgbClr val="43308A"/>
      </a:accent2>
      <a:accent3>
        <a:srgbClr val="50BFC0"/>
      </a:accent3>
      <a:accent4>
        <a:srgbClr val="43308A"/>
      </a:accent4>
      <a:accent5>
        <a:srgbClr val="50BFC0"/>
      </a:accent5>
      <a:accent6>
        <a:srgbClr val="43308A"/>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1743</Words>
  <Application>WPS 演示</Application>
  <PresentationFormat>自定义</PresentationFormat>
  <Paragraphs>179</Paragraphs>
  <Slides>22</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Calibri</vt:lpstr>
      <vt:lpstr>方正细谭黑简体</vt:lpstr>
      <vt:lpstr>黑体</vt:lpstr>
      <vt:lpstr>微软雅黑</vt:lpstr>
      <vt:lpstr>Impact</vt:lpstr>
      <vt:lpstr>方正大黑简体</vt:lpstr>
      <vt:lpstr>Arial Unicode MS</vt:lpstr>
      <vt:lpstr>Arial Black</vt:lpstr>
      <vt:lpstr>第一PPT，www.1ppt.com</vt:lpstr>
      <vt:lpstr>PowerPoint 演示文稿</vt:lpstr>
      <vt:lpstr>PowerPoint 演示文稿</vt:lpstr>
      <vt:lpstr>PowerPoint 演示文稿</vt:lpstr>
      <vt:lpstr>01 实习基本情况</vt:lpstr>
      <vt:lpstr>01 实习基本情况</vt:lpstr>
      <vt:lpstr>01 实习基本情况</vt:lpstr>
      <vt:lpstr>PowerPoint 演示文稿</vt:lpstr>
      <vt:lpstr>02 实习任务与完成情况</vt:lpstr>
      <vt:lpstr>02 实习任务与完成情况</vt:lpstr>
      <vt:lpstr>02 实习任务与完成情况</vt:lpstr>
      <vt:lpstr>02 实习任务与完成情况</vt:lpstr>
      <vt:lpstr>02 实习任务与完成情况</vt:lpstr>
      <vt:lpstr>02 实习任务与完成情况</vt:lpstr>
      <vt:lpstr>02 实习任务与完成情况</vt:lpstr>
      <vt:lpstr>02 实习任务与完成情况</vt:lpstr>
      <vt:lpstr>02 实习任务与完成情况</vt:lpstr>
      <vt:lpstr>02 实习任务与完成情况</vt:lpstr>
      <vt:lpstr>02 实习任务与完成情况</vt:lpstr>
      <vt:lpstr>PowerPoint 演示文稿</vt:lpstr>
      <vt:lpstr>03 实习总结</vt:lpstr>
      <vt:lpstr>03 实习总结</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彩色多边形</dc:title>
  <dc:creator>第一PPT</dc:creator>
  <cp:keywords>www.1ppt.com</cp:keywords>
  <dc:description>www.1ppt.com</dc:description>
  <cp:lastModifiedBy>K</cp:lastModifiedBy>
  <cp:revision>77</cp:revision>
  <dcterms:created xsi:type="dcterms:W3CDTF">2015-05-05T08:02:00Z</dcterms:created>
  <dcterms:modified xsi:type="dcterms:W3CDTF">2024-12-26T08:22:55Z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B89CC6436B4C4E77988FFA8C672B1A97</vt:lpwstr>
  </property>
</Properties>
</file>