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9" r:id="rId4"/>
    <p:sldId id="328" r:id="rId5"/>
    <p:sldId id="326" r:id="rId6"/>
    <p:sldId id="329" r:id="rId7"/>
    <p:sldId id="307" r:id="rId8"/>
    <p:sldId id="330" r:id="rId9"/>
    <p:sldId id="331" r:id="rId10"/>
    <p:sldId id="332" r:id="rId11"/>
    <p:sldId id="333" r:id="rId12"/>
    <p:sldId id="259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82971" autoAdjust="0"/>
  </p:normalViewPr>
  <p:slideViewPr>
    <p:cSldViewPr snapToGrid="0">
      <p:cViewPr varScale="1">
        <p:scale>
          <a:sx n="97" d="100"/>
          <a:sy n="97" d="100"/>
        </p:scale>
        <p:origin x="42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2020/10/5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2020/10/5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2020/10/5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2020/10/5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2020/10/5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2020/10/5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2020/10/5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2020/10/5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2020/10/5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2020/10/5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2020/10/5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2020/10/5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26615" y="1365475"/>
            <a:ext cx="584208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电商用户行为数据分析系统的设计与实现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3214926" y="3367650"/>
            <a:ext cx="3581430" cy="13849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  辩 人：</a:t>
            </a:r>
            <a:r>
              <a:rPr lang="en-US" altLang="zh-CN" sz="28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</a:t>
            </a:r>
          </a:p>
          <a:p>
            <a:r>
              <a:rPr lang="zh-CN" altLang="en-US" sz="28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指导老师：大海哥</a:t>
            </a:r>
            <a:endParaRPr lang="en-US" altLang="zh-CN" sz="2800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答辩时间：</a:t>
            </a:r>
            <a:r>
              <a:rPr lang="en-US" altLang="zh-CN" sz="28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2021.6.10</a:t>
            </a:r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CF562E-82B3-4CDA-9DBC-1A680E8A6546}"/>
              </a:ext>
            </a:extLst>
          </p:cNvPr>
          <p:cNvSpPr/>
          <p:nvPr/>
        </p:nvSpPr>
        <p:spPr>
          <a:xfrm>
            <a:off x="507560" y="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五、总结和展望</a:t>
            </a:r>
            <a:r>
              <a:rPr lang="en-US" altLang="zh-CN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2FB2DF-BA6D-426D-AD98-A95DA0B42B00}"/>
              </a:ext>
            </a:extLst>
          </p:cNvPr>
          <p:cNvSpPr/>
          <p:nvPr/>
        </p:nvSpPr>
        <p:spPr>
          <a:xfrm>
            <a:off x="1271096" y="854677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增加业务数据的分析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1F00BA-97C3-4D95-AC21-F5E526C38197}"/>
              </a:ext>
            </a:extLst>
          </p:cNvPr>
          <p:cNvSpPr/>
          <p:nvPr/>
        </p:nvSpPr>
        <p:spPr>
          <a:xfrm>
            <a:off x="1271095" y="1826975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元数据管理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2D6ACA-F475-4078-8EE9-E78DFC803610}"/>
              </a:ext>
            </a:extLst>
          </p:cNvPr>
          <p:cNvSpPr/>
          <p:nvPr/>
        </p:nvSpPr>
        <p:spPr>
          <a:xfrm>
            <a:off x="1256185" y="3961313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即席查询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922BD2-F99F-4D0E-B202-E4AB7994055E}"/>
              </a:ext>
            </a:extLst>
          </p:cNvPr>
          <p:cNvSpPr/>
          <p:nvPr/>
        </p:nvSpPr>
        <p:spPr>
          <a:xfrm>
            <a:off x="1271095" y="2854861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质量监控</a:t>
            </a:r>
            <a:endParaRPr lang="zh-CN" altLang="en-US" sz="2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472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CF562E-82B3-4CDA-9DBC-1A680E8A6546}"/>
              </a:ext>
            </a:extLst>
          </p:cNvPr>
          <p:cNvSpPr/>
          <p:nvPr/>
        </p:nvSpPr>
        <p:spPr>
          <a:xfrm>
            <a:off x="559666" y="983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六、致谢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BEC06B56-6E5F-4629-AA7A-8F8877CA0FFD}"/>
              </a:ext>
            </a:extLst>
          </p:cNvPr>
          <p:cNvSpPr txBox="1"/>
          <p:nvPr/>
        </p:nvSpPr>
        <p:spPr>
          <a:xfrm>
            <a:off x="2193149" y="1786920"/>
            <a:ext cx="4069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致谢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042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491230" y="7162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91230" y="14255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1230" y="213614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1230" y="281813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347845" y="742950"/>
            <a:ext cx="3489869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4347845" y="1492250"/>
            <a:ext cx="3489869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系统需求分析</a:t>
            </a:r>
          </a:p>
        </p:txBody>
      </p:sp>
      <p:sp>
        <p:nvSpPr>
          <p:cNvPr id="14" name="对角圆角矩形 13"/>
          <p:cNvSpPr/>
          <p:nvPr/>
        </p:nvSpPr>
        <p:spPr>
          <a:xfrm>
            <a:off x="4347845" y="2202815"/>
            <a:ext cx="3489869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系统总体设计</a:t>
            </a:r>
            <a:endParaRPr lang="zh-CN" altLang="en-US" sz="2400" dirty="0"/>
          </a:p>
        </p:txBody>
      </p:sp>
      <p:sp>
        <p:nvSpPr>
          <p:cNvPr id="15" name="对角圆角矩形 14"/>
          <p:cNvSpPr/>
          <p:nvPr/>
        </p:nvSpPr>
        <p:spPr>
          <a:xfrm>
            <a:off x="4347845" y="2860675"/>
            <a:ext cx="3489869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项目演示</a:t>
            </a:r>
          </a:p>
        </p:txBody>
      </p:sp>
      <p:sp>
        <p:nvSpPr>
          <p:cNvPr id="16" name="矩形 15"/>
          <p:cNvSpPr/>
          <p:nvPr/>
        </p:nvSpPr>
        <p:spPr>
          <a:xfrm>
            <a:off x="3529965" y="6273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endParaRPr lang="en-US" altLang="zh-CN" sz="40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9490" y="13341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endParaRPr lang="en-US" altLang="zh-CN" sz="40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230" y="2040890"/>
            <a:ext cx="57023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endParaRPr lang="en-US" altLang="zh-CN" sz="40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3561" y="2745105"/>
            <a:ext cx="6976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endParaRPr lang="en-US" altLang="zh-CN" sz="40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44996" y="743585"/>
            <a:ext cx="33318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研究目的和意义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73F818-B4DB-4412-9F0F-499680AFA3B9}"/>
              </a:ext>
            </a:extLst>
          </p:cNvPr>
          <p:cNvSpPr/>
          <p:nvPr/>
        </p:nvSpPr>
        <p:spPr>
          <a:xfrm>
            <a:off x="3491230" y="3586532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角圆角矩形 13">
            <a:extLst>
              <a:ext uri="{FF2B5EF4-FFF2-40B4-BE49-F238E27FC236}">
                <a16:creationId xmlns:a16="http://schemas.microsoft.com/office/drawing/2014/main" id="{F9F776EF-D247-491F-A6CF-CFCD0077827D}"/>
              </a:ext>
            </a:extLst>
          </p:cNvPr>
          <p:cNvSpPr/>
          <p:nvPr/>
        </p:nvSpPr>
        <p:spPr>
          <a:xfrm>
            <a:off x="4347845" y="3653207"/>
            <a:ext cx="3489869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总结和展望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4E9D27-E9A1-40F4-A1B9-FCF99801548F}"/>
              </a:ext>
            </a:extLst>
          </p:cNvPr>
          <p:cNvSpPr/>
          <p:nvPr/>
        </p:nvSpPr>
        <p:spPr>
          <a:xfrm>
            <a:off x="3491230" y="3491282"/>
            <a:ext cx="57023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endParaRPr lang="en-US" altLang="zh-CN" sz="40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B5F693-A856-4477-BEA7-563E21455E22}"/>
              </a:ext>
            </a:extLst>
          </p:cNvPr>
          <p:cNvSpPr/>
          <p:nvPr/>
        </p:nvSpPr>
        <p:spPr>
          <a:xfrm>
            <a:off x="3491230" y="435737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对角圆角矩形 14">
            <a:extLst>
              <a:ext uri="{FF2B5EF4-FFF2-40B4-BE49-F238E27FC236}">
                <a16:creationId xmlns:a16="http://schemas.microsoft.com/office/drawing/2014/main" id="{22694BCE-2172-40C4-A92C-C42775DE03DA}"/>
              </a:ext>
            </a:extLst>
          </p:cNvPr>
          <p:cNvSpPr/>
          <p:nvPr/>
        </p:nvSpPr>
        <p:spPr>
          <a:xfrm>
            <a:off x="4347845" y="4399915"/>
            <a:ext cx="3489869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致谢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E743F1-B933-4773-A28C-05F4E3E1E399}"/>
              </a:ext>
            </a:extLst>
          </p:cNvPr>
          <p:cNvSpPr/>
          <p:nvPr/>
        </p:nvSpPr>
        <p:spPr>
          <a:xfrm>
            <a:off x="3413561" y="4284345"/>
            <a:ext cx="6976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</a:t>
            </a:r>
            <a:endParaRPr lang="en-US" altLang="zh-CN" sz="40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 animBg="1"/>
      <p:bldP spid="23" grpId="0" animBg="1"/>
      <p:bldP spid="25" grpId="0"/>
      <p:bldP spid="22" grpId="0" animBg="1"/>
      <p:bldP spid="24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20A942-A6B3-4053-BF24-03087CE18B21}"/>
              </a:ext>
            </a:extLst>
          </p:cNvPr>
          <p:cNvSpPr/>
          <p:nvPr/>
        </p:nvSpPr>
        <p:spPr>
          <a:xfrm>
            <a:off x="326275" y="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一、研究目的和意义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7112F3-1C97-4803-AA95-FF842C346D9D}"/>
              </a:ext>
            </a:extLst>
          </p:cNvPr>
          <p:cNvSpPr txBox="1"/>
          <p:nvPr/>
        </p:nvSpPr>
        <p:spPr>
          <a:xfrm>
            <a:off x="455941" y="2847966"/>
            <a:ext cx="8068627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随着海量数据的增长，其结构也越来越复杂，所以建立一个数据分析平台势在必行。那什么是数据分析呢？数据分析是将大数据量数据经过深入的研究得出一系列的网站指标，</a:t>
            </a:r>
            <a:r>
              <a:rPr lang="zh-CN" altLang="en-US" b="1" dirty="0">
                <a:latin typeface="+mn-ea"/>
              </a:rPr>
              <a:t>期望这些指标能够让网站工作人员了解网站各方面的运作情况，然后对网站的不足之处做出正确的判断，及时纠正，为网站创造更多的收益价值。</a:t>
            </a:r>
            <a:endParaRPr lang="en-US" altLang="zh-CN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E8666-822A-41DF-9A6C-540EA0FC5D7E}"/>
              </a:ext>
            </a:extLst>
          </p:cNvPr>
          <p:cNvSpPr/>
          <p:nvPr/>
        </p:nvSpPr>
        <p:spPr>
          <a:xfrm>
            <a:off x="455942" y="563812"/>
            <a:ext cx="8068626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现如今，随着人们对互联网行业的深入研究以及其飞速发展，使得互联网技术在这几年得到了极大的普及，特别是像淘宝，京东等这样的电商网站的产生，让互联网逐步成为人们日常生活中必不可少的一部分，其丰富多彩的商品选择，飞速的快递传递，便利了人们的生活，提高了人们的生活品质，使人们越来越离不开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428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20A942-A6B3-4053-BF24-03087CE18B21}"/>
              </a:ext>
            </a:extLst>
          </p:cNvPr>
          <p:cNvSpPr/>
          <p:nvPr/>
        </p:nvSpPr>
        <p:spPr>
          <a:xfrm>
            <a:off x="454515" y="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二、系统需求分析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2E8153-E28F-4CB7-9FE2-28ABD9BC9B9F}"/>
              </a:ext>
            </a:extLst>
          </p:cNvPr>
          <p:cNvSpPr/>
          <p:nvPr/>
        </p:nvSpPr>
        <p:spPr>
          <a:xfrm>
            <a:off x="454515" y="486470"/>
            <a:ext cx="449353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</a:pPr>
            <a:r>
              <a:rPr lang="zh-CN" altLang="en-US" sz="2400" kern="100" dirty="0">
                <a:solidFill>
                  <a:srgbClr val="000000"/>
                </a:solidFill>
                <a:latin typeface="+mn-ea"/>
              </a:rPr>
              <a:t>需求一：</a:t>
            </a:r>
            <a:r>
              <a:rPr lang="zh-CN" altLang="zh-CN" sz="2400" kern="100" dirty="0">
                <a:solidFill>
                  <a:srgbClr val="000000"/>
                </a:solidFill>
                <a:latin typeface="+mn-ea"/>
              </a:rPr>
              <a:t>用户行为数据采集功能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26BA0B-813B-49B6-9EA2-F279140D1BF3}"/>
              </a:ext>
            </a:extLst>
          </p:cNvPr>
          <p:cNvSpPr/>
          <p:nvPr/>
        </p:nvSpPr>
        <p:spPr>
          <a:xfrm>
            <a:off x="1629424" y="1543083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要求时效性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5B78CB-3654-485F-833B-73BF23796918}"/>
              </a:ext>
            </a:extLst>
          </p:cNvPr>
          <p:cNvSpPr/>
          <p:nvPr/>
        </p:nvSpPr>
        <p:spPr>
          <a:xfrm>
            <a:off x="1629424" y="2758525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具有缓存功能</a:t>
            </a:r>
            <a:endParaRPr lang="zh-CN" altLang="en-US" sz="2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825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20A942-A6B3-4053-BF24-03087CE18B21}"/>
              </a:ext>
            </a:extLst>
          </p:cNvPr>
          <p:cNvSpPr/>
          <p:nvPr/>
        </p:nvSpPr>
        <p:spPr>
          <a:xfrm>
            <a:off x="454515" y="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二、系统需求分析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CF4946-A7E9-4EA3-991B-E49CEC5E2574}"/>
              </a:ext>
            </a:extLst>
          </p:cNvPr>
          <p:cNvSpPr/>
          <p:nvPr/>
        </p:nvSpPr>
        <p:spPr>
          <a:xfrm>
            <a:off x="908584" y="1109436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统计当日、当周、当月的活跃设备数</a:t>
            </a:r>
            <a:endParaRPr lang="zh-CN" altLang="zh-CN" kern="100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BB8D23-02D9-4A3C-ACFF-C9CCED3EA1B7}"/>
              </a:ext>
            </a:extLst>
          </p:cNvPr>
          <p:cNvSpPr/>
          <p:nvPr/>
        </p:nvSpPr>
        <p:spPr>
          <a:xfrm>
            <a:off x="454515" y="400110"/>
            <a:ext cx="387798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</a:pPr>
            <a:r>
              <a:rPr lang="zh-CN" altLang="en-US" sz="2400" kern="100" dirty="0">
                <a:solidFill>
                  <a:srgbClr val="000000"/>
                </a:solidFill>
                <a:latin typeface="+mn-ea"/>
              </a:rPr>
              <a:t>需求二：</a:t>
            </a:r>
            <a:r>
              <a:rPr lang="zh-CN" altLang="zh-CN" sz="2400" kern="100" dirty="0">
                <a:solidFill>
                  <a:srgbClr val="000000"/>
                </a:solidFill>
                <a:latin typeface="+mn-ea"/>
              </a:rPr>
              <a:t>数据仓库分析功能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53D197-D907-4265-A037-3E41B0AB1056}"/>
              </a:ext>
            </a:extLst>
          </p:cNvPr>
          <p:cNvSpPr/>
          <p:nvPr/>
        </p:nvSpPr>
        <p:spPr>
          <a:xfrm>
            <a:off x="908584" y="1568344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每日新增设备数</a:t>
            </a:r>
            <a:endParaRPr lang="zh-CN" altLang="zh-CN" kern="1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D434E-79B1-4D5B-8850-A03C2EDB4981}"/>
              </a:ext>
            </a:extLst>
          </p:cNvPr>
          <p:cNvSpPr/>
          <p:nvPr/>
        </p:nvSpPr>
        <p:spPr>
          <a:xfrm>
            <a:off x="908584" y="2027252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沉默用户数</a:t>
            </a:r>
            <a:endParaRPr lang="zh-CN" altLang="zh-CN" kern="1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B76DC-3E40-45A4-95E2-D2123EEAEBAE}"/>
              </a:ext>
            </a:extLst>
          </p:cNvPr>
          <p:cNvSpPr/>
          <p:nvPr/>
        </p:nvSpPr>
        <p:spPr>
          <a:xfrm>
            <a:off x="908584" y="2486160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本周回流用户数</a:t>
            </a:r>
            <a:endParaRPr lang="zh-CN" altLang="zh-CN" kern="1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5C950F-EED6-4538-8B79-828BE5E5F0F1}"/>
              </a:ext>
            </a:extLst>
          </p:cNvPr>
          <p:cNvSpPr/>
          <p:nvPr/>
        </p:nvSpPr>
        <p:spPr>
          <a:xfrm>
            <a:off x="908584" y="2980612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流失用户数</a:t>
            </a:r>
            <a:endParaRPr lang="zh-CN" altLang="zh-CN" kern="1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3779A-6974-4957-B995-5B44DCA1BAAA}"/>
              </a:ext>
            </a:extLst>
          </p:cNvPr>
          <p:cNvSpPr/>
          <p:nvPr/>
        </p:nvSpPr>
        <p:spPr>
          <a:xfrm>
            <a:off x="908584" y="3520913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留存率</a:t>
            </a:r>
            <a:endParaRPr lang="zh-CN" altLang="zh-CN" kern="1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453550-F03B-471B-8FC1-BB8A91114999}"/>
              </a:ext>
            </a:extLst>
          </p:cNvPr>
          <p:cNvSpPr/>
          <p:nvPr/>
        </p:nvSpPr>
        <p:spPr>
          <a:xfrm>
            <a:off x="908584" y="4061214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最近连续</a:t>
            </a:r>
            <a:r>
              <a:rPr lang="en-US" altLang="zh-CN" kern="1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周活跃用户数</a:t>
            </a:r>
            <a:endParaRPr lang="zh-CN" altLang="zh-CN" kern="100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1B39DE-7F38-4AB1-829D-ED85992FC777}"/>
              </a:ext>
            </a:extLst>
          </p:cNvPr>
          <p:cNvSpPr/>
          <p:nvPr/>
        </p:nvSpPr>
        <p:spPr>
          <a:xfrm>
            <a:off x="905921" y="4601515"/>
            <a:ext cx="357020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最近</a:t>
            </a:r>
            <a:r>
              <a:rPr lang="en-US" altLang="zh-CN" kern="100" dirty="0">
                <a:solidFill>
                  <a:srgbClr val="000000"/>
                </a:solidFill>
                <a:latin typeface="+mn-ea"/>
              </a:rPr>
              <a:t>7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天内连续</a:t>
            </a:r>
            <a:r>
              <a:rPr lang="en-US" altLang="zh-CN" kern="1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+mn-ea"/>
              </a:rPr>
              <a:t>天活跃用户数</a:t>
            </a:r>
            <a:endParaRPr lang="zh-CN" altLang="zh-CN" kern="1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93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3" grpId="0"/>
      <p:bldP spid="5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20A942-A6B3-4053-BF24-03087CE18B21}"/>
              </a:ext>
            </a:extLst>
          </p:cNvPr>
          <p:cNvSpPr/>
          <p:nvPr/>
        </p:nvSpPr>
        <p:spPr>
          <a:xfrm>
            <a:off x="454515" y="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二、系统需求分析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58359-8B5A-4A90-A72F-0A4DE0AD1D99}"/>
              </a:ext>
            </a:extLst>
          </p:cNvPr>
          <p:cNvSpPr/>
          <p:nvPr/>
        </p:nvSpPr>
        <p:spPr>
          <a:xfrm>
            <a:off x="454515" y="400110"/>
            <a:ext cx="233910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</a:pPr>
            <a:r>
              <a:rPr lang="zh-CN" altLang="en-US" sz="2400" kern="100" dirty="0">
                <a:solidFill>
                  <a:srgbClr val="000000"/>
                </a:solidFill>
                <a:latin typeface="+mn-ea"/>
              </a:rPr>
              <a:t>需求三：可视化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4FA314-BE7C-4C80-99AF-9735DF0E4296}"/>
              </a:ext>
            </a:extLst>
          </p:cNvPr>
          <p:cNvSpPr/>
          <p:nvPr/>
        </p:nvSpPr>
        <p:spPr>
          <a:xfrm>
            <a:off x="1031596" y="1743306"/>
            <a:ext cx="176202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latin typeface="+mn-ea"/>
              </a:rPr>
              <a:t>开源免费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33E8A7-1DD5-4F6B-9FD0-3F8497A02E2F}"/>
              </a:ext>
            </a:extLst>
          </p:cNvPr>
          <p:cNvSpPr/>
          <p:nvPr/>
        </p:nvSpPr>
        <p:spPr>
          <a:xfrm>
            <a:off x="1031596" y="3096335"/>
            <a:ext cx="237757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latin typeface="+mn-ea"/>
              </a:rPr>
              <a:t>配置简单方便</a:t>
            </a:r>
            <a:endParaRPr lang="zh-CN" altLang="zh-CN" sz="2400" kern="1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38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CF562E-82B3-4CDA-9DBC-1A680E8A6546}"/>
              </a:ext>
            </a:extLst>
          </p:cNvPr>
          <p:cNvSpPr/>
          <p:nvPr/>
        </p:nvSpPr>
        <p:spPr>
          <a:xfrm>
            <a:off x="454515" y="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三、系统总体设计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D5D42E-B0F7-4CB9-93FD-25A1F2672DAB}"/>
              </a:ext>
            </a:extLst>
          </p:cNvPr>
          <p:cNvSpPr/>
          <p:nvPr/>
        </p:nvSpPr>
        <p:spPr>
          <a:xfrm>
            <a:off x="12327" y="437553"/>
            <a:ext cx="9131673" cy="47059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BE917-ECE3-4CF7-945A-F9A254A90F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50" y="4134220"/>
            <a:ext cx="4122841" cy="92971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68E915E-791E-4CE2-B8D8-9EB1A57EF0E5}"/>
              </a:ext>
            </a:extLst>
          </p:cNvPr>
          <p:cNvSpPr/>
          <p:nvPr/>
        </p:nvSpPr>
        <p:spPr>
          <a:xfrm>
            <a:off x="6075279" y="2930390"/>
            <a:ext cx="898670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13C21E-8B34-4F31-9A11-6E71068BF9BA}"/>
              </a:ext>
            </a:extLst>
          </p:cNvPr>
          <p:cNvSpPr/>
          <p:nvPr/>
        </p:nvSpPr>
        <p:spPr>
          <a:xfrm>
            <a:off x="5257740" y="2928415"/>
            <a:ext cx="664096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43C06D-A8A4-44B3-ADBD-7D233B1BB2DF}"/>
              </a:ext>
            </a:extLst>
          </p:cNvPr>
          <p:cNvSpPr/>
          <p:nvPr/>
        </p:nvSpPr>
        <p:spPr>
          <a:xfrm>
            <a:off x="7040967" y="762290"/>
            <a:ext cx="1095330" cy="37308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3CA434-0DFF-4DC4-92BA-B193367727DE}"/>
              </a:ext>
            </a:extLst>
          </p:cNvPr>
          <p:cNvSpPr/>
          <p:nvPr/>
        </p:nvSpPr>
        <p:spPr>
          <a:xfrm>
            <a:off x="8349930" y="754211"/>
            <a:ext cx="754790" cy="402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C45F1C-C1DC-42DA-AC06-7332C8D56DA9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5921836" y="3114957"/>
            <a:ext cx="153443" cy="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F61873-BF80-4F74-B52F-4A3CECA3B315}"/>
              </a:ext>
            </a:extLst>
          </p:cNvPr>
          <p:cNvCxnSpPr>
            <a:cxnSpLocks/>
          </p:cNvCxnSpPr>
          <p:nvPr/>
        </p:nvCxnSpPr>
        <p:spPr>
          <a:xfrm>
            <a:off x="7006982" y="3109708"/>
            <a:ext cx="86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ADEFDC0-A661-481E-84AF-8A56FCF60C52}"/>
              </a:ext>
            </a:extLst>
          </p:cNvPr>
          <p:cNvSpPr/>
          <p:nvPr/>
        </p:nvSpPr>
        <p:spPr>
          <a:xfrm>
            <a:off x="5300116" y="4596320"/>
            <a:ext cx="898670" cy="38967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8752CB8-8437-4598-82CF-4CC2E3142EC3}"/>
              </a:ext>
            </a:extLst>
          </p:cNvPr>
          <p:cNvSpPr/>
          <p:nvPr/>
        </p:nvSpPr>
        <p:spPr>
          <a:xfrm>
            <a:off x="4211660" y="4580685"/>
            <a:ext cx="999284" cy="4234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4F8B79-3D10-4730-A667-C0B30D758EDB}"/>
              </a:ext>
            </a:extLst>
          </p:cNvPr>
          <p:cNvSpPr/>
          <p:nvPr/>
        </p:nvSpPr>
        <p:spPr>
          <a:xfrm>
            <a:off x="53588" y="2465724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1DA72C-93FE-4750-A00D-CA02F62FAC98}"/>
              </a:ext>
            </a:extLst>
          </p:cNvPr>
          <p:cNvSpPr/>
          <p:nvPr/>
        </p:nvSpPr>
        <p:spPr>
          <a:xfrm>
            <a:off x="1488396" y="2442815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1ADD2D5-47C0-47D7-B19D-B033B4CE1CA8}"/>
              </a:ext>
            </a:extLst>
          </p:cNvPr>
          <p:cNvSpPr/>
          <p:nvPr/>
        </p:nvSpPr>
        <p:spPr>
          <a:xfrm>
            <a:off x="723914" y="2939025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endParaRPr lang="zh-CN" altLang="en-US" sz="1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5B2847-5F6B-4516-81EA-CDC595AE7D2E}"/>
              </a:ext>
            </a:extLst>
          </p:cNvPr>
          <p:cNvSpPr/>
          <p:nvPr/>
        </p:nvSpPr>
        <p:spPr>
          <a:xfrm>
            <a:off x="1488395" y="3435235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EC13173-CF1E-4BAE-8C7A-F155A0A23D14}"/>
              </a:ext>
            </a:extLst>
          </p:cNvPr>
          <p:cNvSpPr/>
          <p:nvPr/>
        </p:nvSpPr>
        <p:spPr>
          <a:xfrm>
            <a:off x="2619965" y="2442815"/>
            <a:ext cx="693583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AABE4E-F7D9-4FEB-8A0F-1C4C20A41ACA}"/>
              </a:ext>
            </a:extLst>
          </p:cNvPr>
          <p:cNvSpPr/>
          <p:nvPr/>
        </p:nvSpPr>
        <p:spPr>
          <a:xfrm>
            <a:off x="2619965" y="3435235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7777ED-A55B-404B-BBEF-48823145DA71}"/>
              </a:ext>
            </a:extLst>
          </p:cNvPr>
          <p:cNvSpPr/>
          <p:nvPr/>
        </p:nvSpPr>
        <p:spPr>
          <a:xfrm>
            <a:off x="3428121" y="2442815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85BFA9E-98F6-4204-BD7E-688D912E5030}"/>
              </a:ext>
            </a:extLst>
          </p:cNvPr>
          <p:cNvSpPr/>
          <p:nvPr/>
        </p:nvSpPr>
        <p:spPr>
          <a:xfrm>
            <a:off x="3428121" y="3435235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2D590F8-0DAF-4522-BD2D-416E3A51CB9B}"/>
              </a:ext>
            </a:extLst>
          </p:cNvPr>
          <p:cNvSpPr/>
          <p:nvPr/>
        </p:nvSpPr>
        <p:spPr>
          <a:xfrm>
            <a:off x="4310175" y="2442815"/>
            <a:ext cx="74060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02532B-DD28-4A40-93A5-090474796720}"/>
              </a:ext>
            </a:extLst>
          </p:cNvPr>
          <p:cNvSpPr/>
          <p:nvPr/>
        </p:nvSpPr>
        <p:spPr>
          <a:xfrm>
            <a:off x="4310174" y="2939025"/>
            <a:ext cx="747814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F4D43F-FFCB-4EB9-9C86-F74F9CB9F8D5}"/>
              </a:ext>
            </a:extLst>
          </p:cNvPr>
          <p:cNvSpPr/>
          <p:nvPr/>
        </p:nvSpPr>
        <p:spPr>
          <a:xfrm>
            <a:off x="4303708" y="3435235"/>
            <a:ext cx="74060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E9E366-4B9F-4884-8717-4CBFC6468E09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553721" y="3125567"/>
            <a:ext cx="17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E511FB-BCFE-475D-879F-0855D68E5FBB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 flipV="1">
            <a:off x="1353821" y="2629357"/>
            <a:ext cx="134575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E8463BE-7D04-4D12-A77C-1C4344151ADB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1353821" y="3125567"/>
            <a:ext cx="134574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21174C-F305-4C71-915D-84F7CE12128D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2499042" y="2629357"/>
            <a:ext cx="120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554AF57-2CAE-4934-BC7D-2E4B1CA50040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2499041" y="3621777"/>
            <a:ext cx="120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DF0324-0A41-4C34-A60E-5CA0DA55622D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3313548" y="2629357"/>
            <a:ext cx="11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BF46FC8-DA44-47BD-8387-A451187D0276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3313549" y="3621777"/>
            <a:ext cx="11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64DA6F5-684A-40A8-BE71-6BB5D935AF4D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>
            <a:off x="4121704" y="2629357"/>
            <a:ext cx="135211" cy="49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DCC443D-F34A-44CF-A2E6-199805ABFEC8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4121704" y="3128437"/>
            <a:ext cx="135211" cy="49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CC346B7-5BE6-40DD-9DD3-BA13C533A6F3}"/>
              </a:ext>
            </a:extLst>
          </p:cNvPr>
          <p:cNvSpPr/>
          <p:nvPr/>
        </p:nvSpPr>
        <p:spPr>
          <a:xfrm>
            <a:off x="4256915" y="2366414"/>
            <a:ext cx="825596" cy="15240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FEA5A5C-53B1-4761-BB7E-E5279B61469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5082511" y="3114957"/>
            <a:ext cx="193891" cy="1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上下 55">
            <a:extLst>
              <a:ext uri="{FF2B5EF4-FFF2-40B4-BE49-F238E27FC236}">
                <a16:creationId xmlns:a16="http://schemas.microsoft.com/office/drawing/2014/main" id="{3A1DDB31-89B5-4EC3-96D8-E206F522A6EC}"/>
              </a:ext>
            </a:extLst>
          </p:cNvPr>
          <p:cNvSpPr/>
          <p:nvPr/>
        </p:nvSpPr>
        <p:spPr>
          <a:xfrm>
            <a:off x="4583477" y="3904915"/>
            <a:ext cx="203128" cy="6757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CC9B226-1C92-4558-9D7A-F252685CE250}"/>
              </a:ext>
            </a:extLst>
          </p:cNvPr>
          <p:cNvSpPr/>
          <p:nvPr/>
        </p:nvSpPr>
        <p:spPr>
          <a:xfrm>
            <a:off x="7097521" y="2297254"/>
            <a:ext cx="996581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EFD9865-7C6E-4351-99E7-DD825C01F44A}"/>
              </a:ext>
            </a:extLst>
          </p:cNvPr>
          <p:cNvSpPr/>
          <p:nvPr/>
        </p:nvSpPr>
        <p:spPr>
          <a:xfrm>
            <a:off x="7097521" y="2731998"/>
            <a:ext cx="996581" cy="3730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D16D148-AF07-4595-BE90-4BD3ABDA732F}"/>
              </a:ext>
            </a:extLst>
          </p:cNvPr>
          <p:cNvSpPr/>
          <p:nvPr/>
        </p:nvSpPr>
        <p:spPr>
          <a:xfrm>
            <a:off x="7097521" y="3166742"/>
            <a:ext cx="996581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E3719A9-BDB5-4847-BEE6-22471FBA6FB3}"/>
              </a:ext>
            </a:extLst>
          </p:cNvPr>
          <p:cNvSpPr/>
          <p:nvPr/>
        </p:nvSpPr>
        <p:spPr>
          <a:xfrm>
            <a:off x="7093005" y="3601486"/>
            <a:ext cx="996581" cy="3730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6B37D6D-195E-4C71-8B6B-E4083D884A4E}"/>
              </a:ext>
            </a:extLst>
          </p:cNvPr>
          <p:cNvSpPr/>
          <p:nvPr/>
        </p:nvSpPr>
        <p:spPr>
          <a:xfrm>
            <a:off x="7093004" y="4036230"/>
            <a:ext cx="996581" cy="3730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62A1D66-B2B1-418B-BC81-3C7DBF453FD1}"/>
              </a:ext>
            </a:extLst>
          </p:cNvPr>
          <p:cNvSpPr/>
          <p:nvPr/>
        </p:nvSpPr>
        <p:spPr>
          <a:xfrm>
            <a:off x="7054993" y="1847281"/>
            <a:ext cx="1081304" cy="261399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7257996-7694-42CF-BDAA-2FBBD1136AC3}"/>
              </a:ext>
            </a:extLst>
          </p:cNvPr>
          <p:cNvCxnSpPr>
            <a:cxnSpLocks/>
            <a:stCxn id="79" idx="0"/>
            <a:endCxn id="19" idx="2"/>
          </p:cNvCxnSpPr>
          <p:nvPr/>
        </p:nvCxnSpPr>
        <p:spPr>
          <a:xfrm flipH="1" flipV="1">
            <a:off x="7588632" y="1135374"/>
            <a:ext cx="4407" cy="17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892DCA3-4B49-4550-A7B7-3F3E54F2EAA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136297" y="948832"/>
            <a:ext cx="213633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>
            <a:extLst>
              <a:ext uri="{FF2B5EF4-FFF2-40B4-BE49-F238E27FC236}">
                <a16:creationId xmlns:a16="http://schemas.microsoft.com/office/drawing/2014/main" id="{54098680-418E-44D1-884C-04C90F135F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298" y="479117"/>
            <a:ext cx="4156985" cy="1676940"/>
          </a:xfrm>
          <a:prstGeom prst="rect">
            <a:avLst/>
          </a:prstGeom>
          <a:ln w="3175">
            <a:solidFill>
              <a:srgbClr val="E7E6E6">
                <a:lumMod val="75000"/>
              </a:srgbClr>
            </a:solidFill>
          </a:ln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id="{608559C6-5CE0-462D-B69F-7023EA08B33E}"/>
              </a:ext>
            </a:extLst>
          </p:cNvPr>
          <p:cNvSpPr/>
          <p:nvPr/>
        </p:nvSpPr>
        <p:spPr>
          <a:xfrm>
            <a:off x="6992956" y="2041050"/>
            <a:ext cx="11913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B7A9DA8-DA31-4156-86B6-E580DD80DE44}"/>
              </a:ext>
            </a:extLst>
          </p:cNvPr>
          <p:cNvSpPr/>
          <p:nvPr/>
        </p:nvSpPr>
        <p:spPr>
          <a:xfrm>
            <a:off x="7049781" y="1308766"/>
            <a:ext cx="1086515" cy="387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DBC09B6-25AA-43EE-9AFA-F2517C6FCFCE}"/>
              </a:ext>
            </a:extLst>
          </p:cNvPr>
          <p:cNvCxnSpPr>
            <a:cxnSpLocks/>
            <a:stCxn id="64" idx="0"/>
            <a:endCxn id="79" idx="2"/>
          </p:cNvCxnSpPr>
          <p:nvPr/>
        </p:nvCxnSpPr>
        <p:spPr>
          <a:xfrm flipH="1" flipV="1">
            <a:off x="7593039" y="1696260"/>
            <a:ext cx="2606" cy="15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7158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5" grpId="0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CF562E-82B3-4CDA-9DBC-1A680E8A6546}"/>
              </a:ext>
            </a:extLst>
          </p:cNvPr>
          <p:cNvSpPr/>
          <p:nvPr/>
        </p:nvSpPr>
        <p:spPr>
          <a:xfrm>
            <a:off x="509662" y="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四、项目演示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E046D2-DAA8-40C9-8D39-FCBA30EE6CB3}"/>
              </a:ext>
            </a:extLst>
          </p:cNvPr>
          <p:cNvSpPr/>
          <p:nvPr/>
        </p:nvSpPr>
        <p:spPr>
          <a:xfrm>
            <a:off x="676375" y="1047561"/>
            <a:ext cx="155683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启动集群</a:t>
            </a:r>
            <a:endParaRPr lang="zh-CN" altLang="zh-CN" sz="2000" b="1" kern="100" dirty="0">
              <a:effectLst/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C9FDC3-FA91-4451-AA76-87E67B5731BD}"/>
              </a:ext>
            </a:extLst>
          </p:cNvPr>
          <p:cNvSpPr/>
          <p:nvPr/>
        </p:nvSpPr>
        <p:spPr>
          <a:xfrm>
            <a:off x="676375" y="2164545"/>
            <a:ext cx="266611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执行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Azkaban</a:t>
            </a:r>
            <a:r>
              <a:rPr lang="zh-CN" altLang="en-US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任务</a:t>
            </a:r>
            <a:endParaRPr lang="zh-CN" altLang="zh-CN" sz="2000" b="1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5F60A9-A795-4BEC-AFF6-5C817D84B75B}"/>
              </a:ext>
            </a:extLst>
          </p:cNvPr>
          <p:cNvSpPr/>
          <p:nvPr/>
        </p:nvSpPr>
        <p:spPr>
          <a:xfrm>
            <a:off x="676375" y="3354826"/>
            <a:ext cx="345799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Wingdings" panose="05000000000000000000" pitchFamily="2" charset="2"/>
              <a:buChar char="Ø"/>
            </a:pPr>
            <a:r>
              <a:rPr lang="zh-CN" altLang="en-US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观察</a:t>
            </a:r>
            <a:r>
              <a:rPr lang="en-US" altLang="zh-CN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Superset</a:t>
            </a:r>
            <a:r>
              <a:rPr lang="zh-CN" altLang="en-US" sz="20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可视化数据</a:t>
            </a:r>
            <a:endParaRPr lang="zh-CN" altLang="zh-CN" sz="2000" b="1" kern="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31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CF562E-82B3-4CDA-9DBC-1A680E8A6546}"/>
              </a:ext>
            </a:extLst>
          </p:cNvPr>
          <p:cNvSpPr/>
          <p:nvPr/>
        </p:nvSpPr>
        <p:spPr>
          <a:xfrm>
            <a:off x="478063" y="-475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五、总结和展望</a:t>
            </a:r>
            <a:r>
              <a:rPr lang="en-US" altLang="zh-CN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000" dirty="0"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814037-53DC-411F-95F8-2C97FD8233E7}"/>
              </a:ext>
            </a:extLst>
          </p:cNvPr>
          <p:cNvSpPr/>
          <p:nvPr/>
        </p:nvSpPr>
        <p:spPr>
          <a:xfrm>
            <a:off x="1008308" y="1146955"/>
            <a:ext cx="5089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完成了采集用户行为数据通道搭建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00D24C-00B1-4C74-B465-5BA18C604779}"/>
              </a:ext>
            </a:extLst>
          </p:cNvPr>
          <p:cNvSpPr/>
          <p:nvPr/>
        </p:nvSpPr>
        <p:spPr>
          <a:xfrm>
            <a:off x="1008308" y="2260013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完成了数仓搭建和指标分析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6295E1-86C3-4458-9054-9C62054F7751}"/>
              </a:ext>
            </a:extLst>
          </p:cNvPr>
          <p:cNvSpPr/>
          <p:nvPr/>
        </p:nvSpPr>
        <p:spPr>
          <a:xfrm>
            <a:off x="1008308" y="3373071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完成指标的可视化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7801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全屏显示(16:9)</PresentationFormat>
  <Paragraphs>95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思源黑体 Medium</vt:lpstr>
      <vt:lpstr>宋体</vt:lpstr>
      <vt:lpstr>微软雅黑</vt:lpstr>
      <vt:lpstr>微软雅黑 Light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2020-10-05T06:11:57Z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