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317" r:id="rId7"/>
    <p:sldId id="319" r:id="rId8"/>
    <p:sldId id="320" r:id="rId9"/>
    <p:sldId id="344" r:id="rId10"/>
    <p:sldId id="345" r:id="rId11"/>
    <p:sldId id="332" r:id="rId12"/>
    <p:sldId id="333" r:id="rId13"/>
    <p:sldId id="360" r:id="rId14"/>
    <p:sldId id="342" r:id="rId15"/>
    <p:sldId id="346" r:id="rId16"/>
    <p:sldId id="359" r:id="rId17"/>
    <p:sldId id="361" r:id="rId18"/>
    <p:sldId id="356" r:id="rId19"/>
    <p:sldId id="350" r:id="rId20"/>
    <p:sldId id="358" r:id="rId21"/>
    <p:sldId id="351" r:id="rId22"/>
    <p:sldId id="357" r:id="rId23"/>
    <p:sldId id="343" r:id="rId24"/>
    <p:sldId id="347" r:id="rId25"/>
    <p:sldId id="349" r:id="rId26"/>
    <p:sldId id="299" r:id="rId27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2760"/>
    <a:srgbClr val="50BFC0"/>
    <a:srgbClr val="43308A"/>
    <a:srgbClr val="494091"/>
    <a:srgbClr val="09AAE9"/>
    <a:srgbClr val="0120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13" autoAdjust="0"/>
    <p:restoredTop sz="94660"/>
  </p:normalViewPr>
  <p:slideViewPr>
    <p:cSldViewPr snapToGrid="0">
      <p:cViewPr>
        <p:scale>
          <a:sx n="50" d="100"/>
          <a:sy n="50" d="100"/>
        </p:scale>
        <p:origin x="-498" y="-175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gs" Target="tags/tag3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CEA2B-B5EC-4CF3-8A4E-981D0B4BBD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48BE6-A3F1-47D7-81C4-E93A96438B2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48BE6-A3F1-47D7-81C4-E93A96438B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My First Template</a:t>
            </a:r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My First Template</a:t>
            </a:r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48BE6-A3F1-47D7-81C4-E93A96438B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>
                <a:sym typeface="+mn-ea"/>
              </a:rPr>
              <a:t>时效性</a:t>
            </a:r>
            <a:r>
              <a:rPr lang="zh-CN" altLang="en-US">
                <a:sym typeface="+mn-ea"/>
              </a:rPr>
              <a:t>：</a:t>
            </a:r>
            <a:r>
              <a:rPr lang="en-US"/>
              <a:t>数据采集系统需要具备数据的快速查询以及处理的特点</a:t>
            </a: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My First Template</a:t>
            </a:r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>
                <a:sym typeface="+mn-ea"/>
              </a:rPr>
              <a:t>时效性</a:t>
            </a:r>
            <a:r>
              <a:rPr lang="zh-CN" altLang="en-US">
                <a:sym typeface="+mn-ea"/>
              </a:rPr>
              <a:t>：</a:t>
            </a:r>
            <a:r>
              <a:rPr lang="en-US"/>
              <a:t>数据采集系统需要具备数据的快速查询以及处理的特点</a:t>
            </a: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My First Template</a:t>
            </a:r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My First Template</a:t>
            </a:r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My First Template</a:t>
            </a:r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>
                <a:sym typeface="+mn-ea"/>
              </a:rPr>
              <a:t>时效性</a:t>
            </a:r>
            <a:r>
              <a:rPr lang="zh-CN" altLang="en-US">
                <a:sym typeface="+mn-ea"/>
              </a:rPr>
              <a:t>：</a:t>
            </a:r>
            <a:r>
              <a:rPr lang="en-US"/>
              <a:t>数据采集系统需要具备数据的快速查询以及处理的特点</a:t>
            </a: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My First Template</a:t>
            </a:r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>
                <a:sym typeface="+mn-ea"/>
              </a:rPr>
              <a:t>时效性</a:t>
            </a:r>
            <a:r>
              <a:rPr lang="zh-CN" altLang="en-US">
                <a:sym typeface="+mn-ea"/>
              </a:rPr>
              <a:t>：</a:t>
            </a:r>
            <a:r>
              <a:rPr lang="en-US"/>
              <a:t>数据采集系统需要具备数据的快速查询以及处理的特点</a:t>
            </a: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My First Template</a:t>
            </a:r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>
                <a:sym typeface="+mn-ea"/>
              </a:rPr>
              <a:t>时效性</a:t>
            </a:r>
            <a:r>
              <a:rPr lang="zh-CN" altLang="en-US">
                <a:sym typeface="+mn-ea"/>
              </a:rPr>
              <a:t>：</a:t>
            </a:r>
            <a:r>
              <a:rPr lang="en-US"/>
              <a:t>数据采集系统需要具备数据的快速查询以及处理的特点</a:t>
            </a: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My First Template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48BE6-A3F1-47D7-81C4-E93A96438B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>
                <a:sym typeface="+mn-ea"/>
              </a:rPr>
              <a:t>时效性</a:t>
            </a:r>
            <a:r>
              <a:rPr lang="zh-CN" altLang="en-US">
                <a:sym typeface="+mn-ea"/>
              </a:rPr>
              <a:t>：</a:t>
            </a:r>
            <a:r>
              <a:rPr lang="en-US"/>
              <a:t>数据采集系统需要具备数据的快速查询以及处理的特点</a:t>
            </a: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My First Template</a:t>
            </a:r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48BE6-A3F1-47D7-81C4-E93A96438B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>
                <a:sym typeface="+mn-ea"/>
              </a:rPr>
              <a:t>时效性</a:t>
            </a:r>
            <a:r>
              <a:rPr lang="zh-CN" altLang="en-US">
                <a:sym typeface="+mn-ea"/>
              </a:rPr>
              <a:t>：</a:t>
            </a:r>
            <a:r>
              <a:rPr lang="en-US"/>
              <a:t>数据采集系统需要具备数据的快速查询以及处理的特点</a:t>
            </a: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My First Template</a:t>
            </a:r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>
                <a:sym typeface="+mn-ea"/>
              </a:rPr>
              <a:t>时效性</a:t>
            </a:r>
            <a:r>
              <a:rPr lang="zh-CN" altLang="en-US">
                <a:sym typeface="+mn-ea"/>
              </a:rPr>
              <a:t>：</a:t>
            </a:r>
            <a:r>
              <a:rPr lang="en-US"/>
              <a:t>数据采集系统需要具备数据的快速查询以及处理的特点</a:t>
            </a: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My First Template</a:t>
            </a:r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48BE6-A3F1-47D7-81C4-E93A96438B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48BE6-A3F1-47D7-81C4-E93A96438B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My First Template</a:t>
            </a: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48BE6-A3F1-47D7-81C4-E93A96438B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>
                <a:sym typeface="+mn-ea"/>
              </a:rPr>
              <a:t>时效性</a:t>
            </a:r>
            <a:r>
              <a:rPr lang="zh-CN" altLang="en-US">
                <a:sym typeface="+mn-ea"/>
              </a:rPr>
              <a:t>：</a:t>
            </a:r>
            <a:r>
              <a:rPr lang="en-US"/>
              <a:t>数据采集系统需要具备数据的快速查询以及处理的特点</a:t>
            </a: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My First Template</a:t>
            </a: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>
                <a:sym typeface="+mn-ea"/>
              </a:rPr>
              <a:t>时效性</a:t>
            </a:r>
            <a:r>
              <a:rPr lang="zh-CN" altLang="en-US">
                <a:sym typeface="+mn-ea"/>
              </a:rPr>
              <a:t>：</a:t>
            </a:r>
            <a:r>
              <a:rPr lang="en-US"/>
              <a:t>数据采集系统需要具备数据的快速查询以及处理的特点</a:t>
            </a: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My First Template</a:t>
            </a:r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>
                <a:sym typeface="+mn-ea"/>
              </a:rPr>
              <a:t>时效性</a:t>
            </a:r>
            <a:r>
              <a:rPr lang="zh-CN" altLang="en-US">
                <a:sym typeface="+mn-ea"/>
              </a:rPr>
              <a:t>：</a:t>
            </a:r>
            <a:r>
              <a:rPr lang="en-US"/>
              <a:t>数据采集系统需要具备数据的快速查询以及处理的特点</a:t>
            </a: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My First Template</a:t>
            </a:r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48BE6-A3F1-47D7-81C4-E93A96438B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499" y="185016"/>
            <a:ext cx="10515600" cy="511175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812800"/>
            <a:ext cx="12192000" cy="5908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F203-D686-42EE-B414-81B4EEEA848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F96AE-F380-40A1-91E5-56168E4488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27814" y="273542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rgbClr val="362760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rgbClr val="362760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srgbClr val="362760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srgbClr val="362760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srgbClr val="362760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rgbClr val="362760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rgbClr val="362760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srgbClr val="362760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rgbClr val="362760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srgbClr val="362760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rgbClr val="362760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rgbClr val="362760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srgbClr val="362760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srgbClr val="362760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srgbClr val="362760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srgbClr val="362760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rgbClr val="362760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srgbClr val="362760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srgbClr val="362760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srgbClr val="362760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srgbClr val="362760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rgbClr val="362760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srgbClr val="362760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rgbClr val="362760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srgbClr val="362760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srgbClr val="362760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srgbClr val="362760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srgbClr val="362760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srgbClr val="362760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rgbClr val="362760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srgbClr val="362760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srgbClr val="362760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srgbClr val="362760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srgbClr val="362760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rgbClr val="362760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srgbClr val="362760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rgbClr val="362760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srgbClr val="362760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srgbClr val="362760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srgbClr val="362760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 dirty="0">
              <a:solidFill>
                <a:srgbClr val="362760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rgbClr val="362760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srgbClr val="362760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rgbClr val="362760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rgbClr val="362760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srgbClr val="362760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srgbClr val="362760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rgbClr val="362760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srgbClr val="362760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 dirty="0">
              <a:solidFill>
                <a:srgbClr val="362760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rgbClr val="362760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srgbClr val="362760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rgbClr val="362760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srgbClr val="362760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srgbClr val="362760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srgbClr val="362760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rgbClr val="362760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srgbClr val="362760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 dirty="0">
              <a:solidFill>
                <a:srgbClr val="362760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srgbClr val="362760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dirty="0">
              <a:solidFill>
                <a:srgbClr val="362760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tags" Target="../tags/tag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/>
          <p:cNvSpPr txBox="1"/>
          <p:nvPr/>
        </p:nvSpPr>
        <p:spPr>
          <a:xfrm>
            <a:off x="975314" y="1509648"/>
            <a:ext cx="10241280" cy="212280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5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zh-CN" sz="66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细谭黑简体" panose="02000000000000000000" pitchFamily="2" charset="-122"/>
                <a:ea typeface="方正细谭黑简体" panose="02000000000000000000" pitchFamily="2" charset="-122"/>
              </a:rPr>
              <a:t>基于</a:t>
            </a:r>
            <a:r>
              <a:rPr lang="en-US" altLang="zh-CN" sz="66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细谭黑简体" panose="02000000000000000000" pitchFamily="2" charset="-122"/>
                <a:ea typeface="方正细谭黑简体" panose="02000000000000000000" pitchFamily="2" charset="-122"/>
              </a:rPr>
              <a:t>Hadoop</a:t>
            </a:r>
            <a:r>
              <a:rPr lang="zh-CN" altLang="en-US" sz="66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细谭黑简体" panose="02000000000000000000" pitchFamily="2" charset="-122"/>
                <a:ea typeface="方正细谭黑简体" panose="02000000000000000000" pitchFamily="2" charset="-122"/>
              </a:rPr>
              <a:t>的</a:t>
            </a:r>
            <a:r>
              <a:rPr sz="66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细谭黑简体" panose="02000000000000000000" pitchFamily="2" charset="-122"/>
                <a:ea typeface="方正细谭黑简体" panose="02000000000000000000" pitchFamily="2" charset="-122"/>
              </a:rPr>
              <a:t>电商用户行为</a:t>
            </a:r>
            <a:endParaRPr sz="66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细谭黑简体" panose="02000000000000000000" pitchFamily="2" charset="-122"/>
              <a:ea typeface="方正细谭黑简体" panose="02000000000000000000" pitchFamily="2" charset="-122"/>
            </a:endParaRPr>
          </a:p>
          <a:p>
            <a:pPr algn="ctr"/>
            <a:r>
              <a:rPr sz="66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细谭黑简体" panose="02000000000000000000" pitchFamily="2" charset="-122"/>
                <a:ea typeface="方正细谭黑简体" panose="02000000000000000000" pitchFamily="2" charset="-122"/>
              </a:rPr>
              <a:t>数据分析系统的设计与实现</a:t>
            </a:r>
            <a:endParaRPr sz="66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细谭黑简体" panose="02000000000000000000" pitchFamily="2" charset="-122"/>
              <a:ea typeface="方正细谭黑简体" panose="02000000000000000000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93592" y="4774469"/>
            <a:ext cx="2011680" cy="1014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答辩人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		</a:t>
            </a:r>
            <a:endParaRPr lang="zh-CN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  <a:p>
            <a:pPr algn="l"/>
            <a:r>
              <a:rPr lang="zh-CN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班级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		</a:t>
            </a:r>
            <a:endParaRPr lang="en-US" altLang="zh-CN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  <a:p>
            <a:pPr algn="l"/>
            <a:r>
              <a:rPr lang="zh-CN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指导教师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	</a:t>
            </a:r>
            <a:endParaRPr lang="zh-CN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03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系统总体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810" y="1328420"/>
            <a:ext cx="11929745" cy="3853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03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系统总体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4565" y="4135755"/>
            <a:ext cx="7263130" cy="246824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4886960" y="3806190"/>
            <a:ext cx="2418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消费层Flume配置分析</a:t>
            </a:r>
            <a:endParaRPr lang="zh-CN" altLang="en-US"/>
          </a:p>
        </p:txBody>
      </p:sp>
      <p:pic>
        <p:nvPicPr>
          <p:cNvPr id="1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865" y="1219835"/>
            <a:ext cx="7542530" cy="248793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4886960" y="890905"/>
            <a:ext cx="2418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采集层Flume配置分析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8"/>
          <p:cNvSpPr>
            <a:spLocks noChangeArrowheads="1"/>
          </p:cNvSpPr>
          <p:nvPr/>
        </p:nvSpPr>
        <p:spPr bwMode="auto">
          <a:xfrm>
            <a:off x="3619547" y="2378911"/>
            <a:ext cx="323088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结果展示</a:t>
            </a:r>
            <a:endParaRPr lang="zh-CN" altLang="en-US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标题层"/>
          <p:cNvSpPr txBox="1"/>
          <p:nvPr/>
        </p:nvSpPr>
        <p:spPr bwMode="auto">
          <a:xfrm>
            <a:off x="1283945" y="1901483"/>
            <a:ext cx="2242115" cy="1967230"/>
          </a:xfrm>
          <a:prstGeom prst="rect">
            <a:avLst/>
          </a:prstGeom>
          <a:noFill/>
          <a:effectLst/>
        </p:spPr>
        <p:txBody>
          <a:bodyPr wrap="square" lIns="121908" tIns="60954" rIns="121908" bIns="60954">
            <a:spAutoFit/>
          </a:bodyPr>
          <a:lstStyle/>
          <a:p>
            <a:pPr algn="r" defTabSz="1218565">
              <a:defRPr/>
            </a:pPr>
            <a:r>
              <a:rPr lang="en-US" altLang="zh-CN" sz="12000" kern="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04</a:t>
            </a:r>
            <a:endParaRPr lang="zh-CN" altLang="en-US" sz="12000" kern="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2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04 结果展示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51405" y="2218055"/>
            <a:ext cx="867346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kern="0" dirty="0"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  <a:sym typeface="+mn-ea"/>
              </a:rPr>
              <a:t>启动集群</a:t>
            </a:r>
            <a:endParaRPr lang="zh-CN" altLang="en-US" sz="2400" b="1" kern="0" dirty="0">
              <a:solidFill>
                <a:srgbClr val="000000"/>
              </a:solidFill>
              <a:effectLst/>
              <a:latin typeface="+mn-ea"/>
              <a:cs typeface="Times New Roman" panose="02020603050405020304" pitchFamily="18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kern="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  <a:sym typeface="+mn-ea"/>
              </a:rPr>
              <a:t>执行</a:t>
            </a:r>
            <a:r>
              <a:rPr lang="en-US" altLang="zh-CN" sz="2400" b="1" kern="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  <a:sym typeface="+mn-ea"/>
              </a:rPr>
              <a:t>Azkaban</a:t>
            </a:r>
            <a:r>
              <a:rPr lang="zh-CN" altLang="en-US" sz="2400" b="1" kern="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  <a:sym typeface="+mn-ea"/>
              </a:rPr>
              <a:t>任务调度</a:t>
            </a:r>
            <a:endParaRPr lang="zh-CN" altLang="en-US" sz="2400" b="1" kern="0" dirty="0">
              <a:solidFill>
                <a:srgbClr val="000000"/>
              </a:solidFill>
              <a:latin typeface="+mn-ea"/>
              <a:cs typeface="Times New Roman" panose="02020603050405020304" pitchFamily="18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kern="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  <a:sym typeface="+mn-ea"/>
              </a:rPr>
              <a:t>Superset</a:t>
            </a:r>
            <a:r>
              <a:rPr lang="zh-CN" altLang="en-US" sz="2400" b="1" kern="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  <a:sym typeface="+mn-ea"/>
              </a:rPr>
              <a:t>可视化展示</a:t>
            </a:r>
            <a:endParaRPr lang="zh-CN" altLang="en-US" sz="2400" b="1" kern="0" dirty="0">
              <a:solidFill>
                <a:srgbClr val="000000"/>
              </a:solidFill>
              <a:latin typeface="+mn-ea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04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结果展示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9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5865" y="763905"/>
            <a:ext cx="6288405" cy="5928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5073" y="1435100"/>
            <a:ext cx="3095625" cy="4691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04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结果展示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1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2175" y="1556385"/>
            <a:ext cx="10407650" cy="48463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4550410" y="1109345"/>
            <a:ext cx="3091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HDFS上的Hive数据仓库目录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04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结果展示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7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1905" y="1472565"/>
            <a:ext cx="9357995" cy="506857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5073015" y="978535"/>
            <a:ext cx="1338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ADS</a:t>
            </a:r>
            <a:r>
              <a:rPr lang="zh-CN" altLang="en-US"/>
              <a:t>层指标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04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结果展示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6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20850" y="929005"/>
            <a:ext cx="8749665" cy="5727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04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结果展示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0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115" y="1493520"/>
            <a:ext cx="10605770" cy="4153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04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结果展示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14500" y="894715"/>
            <a:ext cx="8763635" cy="57251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925199" y="2090382"/>
            <a:ext cx="2292900" cy="229290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  <a:lumOff val="5000"/>
                </a:schemeClr>
              </a:gs>
              <a:gs pos="0">
                <a:schemeClr val="bg1">
                  <a:lumMod val="75000"/>
                </a:schemeClr>
              </a:gs>
              <a:gs pos="70000">
                <a:srgbClr val="FAFAFA"/>
              </a:gs>
            </a:gsLst>
            <a:lin ang="8100000" scaled="1"/>
            <a:tileRect/>
          </a:gradFill>
          <a:ln w="25400">
            <a:solidFill>
              <a:schemeClr val="bg1"/>
            </a:solidFill>
          </a:ln>
          <a:effectLst>
            <a:outerShdw blurRad="254000" dist="1905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35">
              <a:solidFill>
                <a:srgbClr val="49409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076811" y="437434"/>
            <a:ext cx="797603" cy="797603"/>
            <a:chOff x="3529981" y="507683"/>
            <a:chExt cx="598350" cy="598350"/>
          </a:xfrm>
        </p:grpSpPr>
        <p:sp>
          <p:nvSpPr>
            <p:cNvPr id="4" name="椭圆 3"/>
            <p:cNvSpPr/>
            <p:nvPr/>
          </p:nvSpPr>
          <p:spPr>
            <a:xfrm>
              <a:off x="3529981" y="507683"/>
              <a:ext cx="598350" cy="59835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  <a:lumOff val="5000"/>
                  </a:schemeClr>
                </a:gs>
                <a:gs pos="0">
                  <a:schemeClr val="bg1">
                    <a:lumMod val="75000"/>
                  </a:schemeClr>
                </a:gs>
                <a:gs pos="70000">
                  <a:srgbClr val="FAFAFA"/>
                </a:gs>
              </a:gsLst>
              <a:lin ang="8100000" scaled="1"/>
              <a:tileRect/>
            </a:gradFill>
            <a:ln w="25400">
              <a:solidFill>
                <a:schemeClr val="bg1"/>
              </a:solidFill>
            </a:ln>
            <a:effectLst>
              <a:outerShdw blurRad="254000" dist="190500" dir="810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5" b="1">
                <a:solidFill>
                  <a:srgbClr val="49409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572604" y="556752"/>
              <a:ext cx="537780" cy="50021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3735" b="1" dirty="0">
                  <a:solidFill>
                    <a:srgbClr val="494091"/>
                  </a:solidFill>
                  <a:effectLst>
                    <a:innerShdw blurRad="63500" dist="50800" dir="18900000">
                      <a:prstClr val="black">
                        <a:alpha val="30000"/>
                      </a:prstClr>
                    </a:inn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01</a:t>
              </a:r>
              <a:endParaRPr lang="zh-CN" altLang="en-US" sz="3735" b="1" dirty="0">
                <a:solidFill>
                  <a:srgbClr val="494091"/>
                </a:solidFill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7" name="TextBox 34"/>
          <p:cNvSpPr txBox="1"/>
          <p:nvPr/>
        </p:nvSpPr>
        <p:spPr>
          <a:xfrm>
            <a:off x="2294890" y="2433955"/>
            <a:ext cx="1553845" cy="132334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8000" b="1" baseline="12000" dirty="0">
                <a:solidFill>
                  <a:srgbClr val="494091"/>
                </a:solidFill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8000" b="1" baseline="12000" dirty="0">
              <a:solidFill>
                <a:srgbClr val="494091"/>
              </a:solidFill>
              <a:effectLst>
                <a:innerShdw blurRad="63500" dist="50800" dir="18900000">
                  <a:prstClr val="black">
                    <a:alpha val="3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301905" y="575322"/>
            <a:ext cx="26720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研究目的和意义</a:t>
            </a:r>
            <a:endParaRPr 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301905" y="1636615"/>
            <a:ext cx="23164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系统需求分析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071680" y="1544185"/>
            <a:ext cx="797603" cy="797603"/>
            <a:chOff x="3529981" y="507683"/>
            <a:chExt cx="598350" cy="598350"/>
          </a:xfrm>
        </p:grpSpPr>
        <p:sp>
          <p:nvSpPr>
            <p:cNvPr id="13" name="椭圆 12"/>
            <p:cNvSpPr/>
            <p:nvPr/>
          </p:nvSpPr>
          <p:spPr>
            <a:xfrm>
              <a:off x="3529981" y="507683"/>
              <a:ext cx="598350" cy="59835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  <a:lumOff val="5000"/>
                  </a:schemeClr>
                </a:gs>
                <a:gs pos="0">
                  <a:schemeClr val="bg1">
                    <a:lumMod val="75000"/>
                  </a:schemeClr>
                </a:gs>
                <a:gs pos="70000">
                  <a:srgbClr val="FAFAFA"/>
                </a:gs>
              </a:gsLst>
              <a:lin ang="8100000" scaled="1"/>
              <a:tileRect/>
            </a:gradFill>
            <a:ln w="25400">
              <a:solidFill>
                <a:schemeClr val="bg1"/>
              </a:solidFill>
            </a:ln>
            <a:effectLst>
              <a:outerShdw blurRad="254000" dist="190500" dir="810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5" b="1">
                <a:solidFill>
                  <a:srgbClr val="49409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4" name="TextBox 48"/>
            <p:cNvSpPr txBox="1"/>
            <p:nvPr/>
          </p:nvSpPr>
          <p:spPr>
            <a:xfrm>
              <a:off x="3563858" y="596389"/>
              <a:ext cx="537780" cy="50021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3735" b="1" dirty="0">
                  <a:solidFill>
                    <a:srgbClr val="494091"/>
                  </a:solidFill>
                  <a:effectLst>
                    <a:innerShdw blurRad="63500" dist="50800" dir="18900000">
                      <a:prstClr val="black">
                        <a:alpha val="30000"/>
                      </a:prstClr>
                    </a:inn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02</a:t>
              </a:r>
              <a:endParaRPr lang="zh-CN" altLang="en-US" sz="3735" b="1" dirty="0">
                <a:solidFill>
                  <a:srgbClr val="494091"/>
                </a:solidFill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073823" y="2672068"/>
            <a:ext cx="797603" cy="797603"/>
            <a:chOff x="3529981" y="507683"/>
            <a:chExt cx="598350" cy="598350"/>
          </a:xfrm>
        </p:grpSpPr>
        <p:sp>
          <p:nvSpPr>
            <p:cNvPr id="24" name="椭圆 23"/>
            <p:cNvSpPr/>
            <p:nvPr/>
          </p:nvSpPr>
          <p:spPr>
            <a:xfrm>
              <a:off x="3529981" y="507683"/>
              <a:ext cx="598350" cy="59835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  <a:lumOff val="5000"/>
                  </a:schemeClr>
                </a:gs>
                <a:gs pos="0">
                  <a:schemeClr val="bg1">
                    <a:lumMod val="75000"/>
                  </a:schemeClr>
                </a:gs>
                <a:gs pos="70000">
                  <a:srgbClr val="FAFAFA"/>
                </a:gs>
              </a:gsLst>
              <a:lin ang="8100000" scaled="1"/>
              <a:tileRect/>
            </a:gradFill>
            <a:ln w="25400">
              <a:solidFill>
                <a:schemeClr val="bg1"/>
              </a:solidFill>
            </a:ln>
            <a:effectLst>
              <a:outerShdw blurRad="254000" dist="190500" dir="810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5" b="1">
                <a:solidFill>
                  <a:srgbClr val="49409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5" name="TextBox 57"/>
            <p:cNvSpPr txBox="1"/>
            <p:nvPr/>
          </p:nvSpPr>
          <p:spPr>
            <a:xfrm>
              <a:off x="3574805" y="581026"/>
              <a:ext cx="537780" cy="50021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3735" b="1" dirty="0">
                  <a:solidFill>
                    <a:srgbClr val="494091"/>
                  </a:solidFill>
                  <a:effectLst>
                    <a:innerShdw blurRad="63500" dist="50800" dir="18900000">
                      <a:prstClr val="black">
                        <a:alpha val="30000"/>
                      </a:prstClr>
                    </a:inn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03</a:t>
              </a:r>
              <a:endParaRPr lang="zh-CN" altLang="en-US" sz="3735" b="1" dirty="0">
                <a:solidFill>
                  <a:srgbClr val="494091"/>
                </a:solidFill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6267404" y="2766489"/>
            <a:ext cx="23164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系统总体设计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073823" y="3779508"/>
            <a:ext cx="797603" cy="797603"/>
            <a:chOff x="3529981" y="507683"/>
            <a:chExt cx="598350" cy="598350"/>
          </a:xfrm>
        </p:grpSpPr>
        <p:sp>
          <p:nvSpPr>
            <p:cNvPr id="8" name="椭圆 7"/>
            <p:cNvSpPr/>
            <p:nvPr/>
          </p:nvSpPr>
          <p:spPr>
            <a:xfrm>
              <a:off x="3529981" y="507683"/>
              <a:ext cx="598350" cy="59835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  <a:lumOff val="5000"/>
                  </a:schemeClr>
                </a:gs>
                <a:gs pos="0">
                  <a:schemeClr val="bg1">
                    <a:lumMod val="75000"/>
                  </a:schemeClr>
                </a:gs>
                <a:gs pos="70000">
                  <a:srgbClr val="FAFAFA"/>
                </a:gs>
              </a:gsLst>
              <a:lin ang="8100000" scaled="1"/>
              <a:tileRect/>
            </a:gradFill>
            <a:ln w="25400">
              <a:solidFill>
                <a:schemeClr val="bg1"/>
              </a:solidFill>
            </a:ln>
            <a:effectLst>
              <a:outerShdw blurRad="254000" dist="190500" dir="810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135" b="1">
                <a:solidFill>
                  <a:srgbClr val="49409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" name="TextBox 57"/>
            <p:cNvSpPr txBox="1"/>
            <p:nvPr/>
          </p:nvSpPr>
          <p:spPr>
            <a:xfrm>
              <a:off x="3576930" y="581278"/>
              <a:ext cx="533532" cy="4997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p>
              <a:pPr algn="ctr"/>
              <a:r>
                <a:rPr lang="en-US" altLang="zh-CN" sz="3735" b="1" dirty="0">
                  <a:solidFill>
                    <a:srgbClr val="494091"/>
                  </a:solidFill>
                  <a:effectLst>
                    <a:innerShdw blurRad="63500" dist="50800" dir="18900000">
                      <a:prstClr val="black">
                        <a:alpha val="30000"/>
                      </a:prstClr>
                    </a:inn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04</a:t>
              </a:r>
              <a:endParaRPr lang="zh-CN" altLang="en-US" sz="3735" b="1" dirty="0">
                <a:solidFill>
                  <a:srgbClr val="494091"/>
                </a:solidFill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6267404" y="3873929"/>
            <a:ext cx="1605280" cy="52197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结果展示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5073823" y="4933938"/>
            <a:ext cx="797603" cy="797603"/>
            <a:chOff x="3529981" y="507683"/>
            <a:chExt cx="598350" cy="598350"/>
          </a:xfrm>
        </p:grpSpPr>
        <p:sp>
          <p:nvSpPr>
            <p:cNvPr id="17" name="椭圆 16"/>
            <p:cNvSpPr/>
            <p:nvPr/>
          </p:nvSpPr>
          <p:spPr>
            <a:xfrm>
              <a:off x="3529981" y="507683"/>
              <a:ext cx="598350" cy="59835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  <a:lumOff val="5000"/>
                  </a:schemeClr>
                </a:gs>
                <a:gs pos="0">
                  <a:schemeClr val="bg1">
                    <a:lumMod val="75000"/>
                  </a:schemeClr>
                </a:gs>
                <a:gs pos="70000">
                  <a:srgbClr val="FAFAFA"/>
                </a:gs>
              </a:gsLst>
              <a:lin ang="8100000" scaled="1"/>
              <a:tileRect/>
            </a:gradFill>
            <a:ln w="25400">
              <a:solidFill>
                <a:schemeClr val="bg1"/>
              </a:solidFill>
            </a:ln>
            <a:effectLst>
              <a:outerShdw blurRad="254000" dist="190500" dir="810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5" b="1">
                <a:solidFill>
                  <a:srgbClr val="49409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8" name="TextBox 57"/>
            <p:cNvSpPr txBox="1"/>
            <p:nvPr/>
          </p:nvSpPr>
          <p:spPr>
            <a:xfrm>
              <a:off x="3576930" y="581278"/>
              <a:ext cx="533532" cy="4997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3735" b="1" dirty="0">
                  <a:solidFill>
                    <a:srgbClr val="494091"/>
                  </a:solidFill>
                  <a:effectLst>
                    <a:innerShdw blurRad="63500" dist="50800" dir="18900000">
                      <a:prstClr val="black">
                        <a:alpha val="30000"/>
                      </a:prstClr>
                    </a:inn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05</a:t>
              </a:r>
              <a:endParaRPr lang="zh-CN" altLang="en-US" sz="3735" b="1" dirty="0">
                <a:solidFill>
                  <a:srgbClr val="494091"/>
                </a:solidFill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6267404" y="5028359"/>
            <a:ext cx="8940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3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3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4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7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0" presetID="2" presetClass="entr" presetSubtype="3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2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3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2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" dur="75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29" presetID="2" presetClass="entr" presetSubtype="3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1" dur="12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2" dur="12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3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" dur="75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9" grpId="0"/>
          <p:bldP spid="10" grpId="0"/>
          <p:bldP spid="2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3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7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0" presetID="2" presetClass="entr" presetSubtype="3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2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" dur="75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29" presetID="2" presetClass="entr" presetSubtype="3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2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2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3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" dur="75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9" grpId="0"/>
          <p:bldP spid="10" grpId="0"/>
          <p:bldP spid="26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04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结果展示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9090" y="836295"/>
            <a:ext cx="8973820" cy="5803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8"/>
          <p:cNvSpPr>
            <a:spLocks noChangeArrowheads="1"/>
          </p:cNvSpPr>
          <p:nvPr/>
        </p:nvSpPr>
        <p:spPr bwMode="auto">
          <a:xfrm>
            <a:off x="3619547" y="2378911"/>
            <a:ext cx="170688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总结</a:t>
            </a:r>
            <a:endParaRPr lang="zh-CN" altLang="en-US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标题层"/>
          <p:cNvSpPr txBox="1"/>
          <p:nvPr/>
        </p:nvSpPr>
        <p:spPr bwMode="auto">
          <a:xfrm>
            <a:off x="1283945" y="1901483"/>
            <a:ext cx="2242115" cy="1967230"/>
          </a:xfrm>
          <a:prstGeom prst="rect">
            <a:avLst/>
          </a:prstGeom>
          <a:noFill/>
          <a:effectLst/>
        </p:spPr>
        <p:txBody>
          <a:bodyPr wrap="square" lIns="121908" tIns="60954" rIns="121908" bIns="60954">
            <a:spAutoFit/>
          </a:bodyPr>
          <a:lstStyle/>
          <a:p>
            <a:pPr algn="r" defTabSz="1218565">
              <a:defRPr/>
            </a:pPr>
            <a:r>
              <a:rPr lang="en-US" altLang="zh-CN" sz="12000" kern="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05</a:t>
            </a:r>
            <a:endParaRPr lang="zh-CN" altLang="en-US" sz="12000" kern="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2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05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总结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97990" y="1805305"/>
            <a:ext cx="8673465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完成的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工作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完成了用户行为数据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采集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通道搭建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完成了数仓搭建和指标分析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完成需求指标的可视化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05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总结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13865" y="1899920"/>
            <a:ext cx="867346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待改进的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地方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增加业务数据的分析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实现实时分析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查询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/>
          <p:cNvSpPr txBox="1"/>
          <p:nvPr/>
        </p:nvSpPr>
        <p:spPr>
          <a:xfrm>
            <a:off x="3014345" y="2275205"/>
            <a:ext cx="6163310" cy="119888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5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solidFill>
                  <a:schemeClr val="bg1"/>
                </a:solidFill>
                <a:latin typeface="+mj-ea"/>
                <a:ea typeface="+mj-ea"/>
              </a:rPr>
              <a:t>谢谢！</a:t>
            </a:r>
            <a:endParaRPr lang="zh-CN" altLang="en-US" sz="7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8"/>
          <p:cNvSpPr>
            <a:spLocks noChangeArrowheads="1"/>
          </p:cNvSpPr>
          <p:nvPr/>
        </p:nvSpPr>
        <p:spPr bwMode="auto">
          <a:xfrm>
            <a:off x="3619547" y="2378911"/>
            <a:ext cx="551688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研究目的和意义</a:t>
            </a:r>
            <a:endParaRPr lang="zh-CN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标题层"/>
          <p:cNvSpPr txBox="1"/>
          <p:nvPr/>
        </p:nvSpPr>
        <p:spPr bwMode="auto">
          <a:xfrm>
            <a:off x="1283945" y="1901483"/>
            <a:ext cx="2242115" cy="1969758"/>
          </a:xfrm>
          <a:prstGeom prst="rect">
            <a:avLst/>
          </a:prstGeom>
          <a:noFill/>
          <a:effectLst/>
        </p:spPr>
        <p:txBody>
          <a:bodyPr wrap="square" lIns="121908" tIns="60954" rIns="121908" bIns="60954">
            <a:spAutoFit/>
          </a:bodyPr>
          <a:lstStyle/>
          <a:p>
            <a:pPr algn="r" defTabSz="1218565">
              <a:defRPr/>
            </a:pPr>
            <a:r>
              <a:rPr lang="en-US" altLang="zh-CN" sz="12000" kern="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zh-CN" altLang="en-US" sz="12000" kern="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2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01 </a:t>
            </a: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研究目的和意义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03680" y="1611630"/>
            <a:ext cx="8673465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现如今，随着人们对互联网行业的深入研究以及其飞速发展，使得互联网技术在这几年得到了极大的普及，特别是像淘宝，京东等这样的电商网站的产生，让互联网逐步成为人们日常生活中必不可少的一部分，其丰富多彩的商品选择，飞速的快递传递，便利了人们的生活，提高了人们的生活品质，使人们越来越离不开它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随着海量数据的增长，其结构也越来越复杂，所以建立一个数据分析平台势在必行。那什么是数据分析呢？数据分析是将大数据量数据经过深入的研究得出一系列的网站指标，期望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这些指标能够让网站工作人员了解网站各方面的运作情况，然后对网站的不足之处做出正确的判断，及时纠正，为网站创造更多的收益价值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8"/>
          <p:cNvSpPr>
            <a:spLocks noChangeArrowheads="1"/>
          </p:cNvSpPr>
          <p:nvPr/>
        </p:nvSpPr>
        <p:spPr bwMode="auto">
          <a:xfrm>
            <a:off x="3619547" y="2378911"/>
            <a:ext cx="475488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系统需求分析</a:t>
            </a:r>
            <a:endParaRPr lang="zh-CN" altLang="en-US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标题层"/>
          <p:cNvSpPr txBox="1"/>
          <p:nvPr/>
        </p:nvSpPr>
        <p:spPr bwMode="auto">
          <a:xfrm>
            <a:off x="1283945" y="1901483"/>
            <a:ext cx="2242115" cy="1967230"/>
          </a:xfrm>
          <a:prstGeom prst="rect">
            <a:avLst/>
          </a:prstGeom>
          <a:noFill/>
          <a:effectLst/>
        </p:spPr>
        <p:txBody>
          <a:bodyPr wrap="square" lIns="121908" tIns="60954" rIns="121908" bIns="60954">
            <a:spAutoFit/>
          </a:bodyPr>
          <a:lstStyle/>
          <a:p>
            <a:pPr algn="r" defTabSz="1218565">
              <a:defRPr/>
            </a:pPr>
            <a:r>
              <a:rPr lang="en-US" altLang="zh-CN" sz="12000" kern="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02</a:t>
            </a:r>
            <a:endParaRPr lang="zh-CN" altLang="en-US" sz="12000" kern="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2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系统需求分析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98905" y="1212850"/>
            <a:ext cx="8673465" cy="1783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需求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：用户行为数据采集功能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保证数据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时效性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具备缓存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功能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系统需求分析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98905" y="1212850"/>
            <a:ext cx="8673465" cy="5107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需求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：数据仓库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分析功能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kern="100" dirty="0">
                <a:solidFill>
                  <a:srgbClr val="000000"/>
                </a:solidFill>
                <a:latin typeface="+mn-ea"/>
                <a:sym typeface="+mn-ea"/>
              </a:rPr>
              <a:t>活跃设备数（</a:t>
            </a:r>
            <a:r>
              <a:rPr lang="zh-CN" altLang="zh-CN" kern="100" dirty="0">
                <a:solidFill>
                  <a:srgbClr val="000000"/>
                </a:solidFill>
                <a:latin typeface="+mn-ea"/>
                <a:sym typeface="+mn-ea"/>
              </a:rPr>
              <a:t>当日、本周、本月）</a:t>
            </a:r>
            <a:endParaRPr lang="zh-CN" altLang="zh-CN" kern="100" dirty="0">
              <a:solidFill>
                <a:srgbClr val="000000"/>
              </a:solidFill>
              <a:latin typeface="+mn-ea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kern="100" dirty="0">
                <a:solidFill>
                  <a:srgbClr val="000000"/>
                </a:solidFill>
                <a:latin typeface="+mn-ea"/>
                <a:sym typeface="+mn-ea"/>
              </a:rPr>
              <a:t>每日新增设备数</a:t>
            </a:r>
            <a:endParaRPr lang="zh-CN" altLang="zh-CN" kern="100" dirty="0">
              <a:solidFill>
                <a:srgbClr val="000000"/>
              </a:solidFill>
              <a:latin typeface="+mn-ea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kern="100" dirty="0">
                <a:solidFill>
                  <a:srgbClr val="000000"/>
                </a:solidFill>
                <a:latin typeface="+mn-ea"/>
                <a:sym typeface="+mn-ea"/>
              </a:rPr>
              <a:t>沉默</a:t>
            </a:r>
            <a:r>
              <a:rPr lang="zh-CN" altLang="zh-CN" kern="100" dirty="0">
                <a:solidFill>
                  <a:srgbClr val="000000"/>
                </a:solidFill>
                <a:latin typeface="+mn-ea"/>
                <a:sym typeface="+mn-ea"/>
              </a:rPr>
              <a:t>设备</a:t>
            </a:r>
            <a:r>
              <a:rPr lang="zh-CN" altLang="zh-CN" kern="100" dirty="0">
                <a:solidFill>
                  <a:srgbClr val="000000"/>
                </a:solidFill>
                <a:latin typeface="+mn-ea"/>
                <a:sym typeface="+mn-ea"/>
              </a:rPr>
              <a:t>数</a:t>
            </a:r>
            <a:endParaRPr lang="zh-CN" altLang="zh-CN" kern="100" dirty="0">
              <a:solidFill>
                <a:srgbClr val="000000"/>
              </a:solidFill>
              <a:latin typeface="+mn-ea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流失</a:t>
            </a:r>
            <a:r>
              <a:rPr lang="zh-CN" altLang="zh-CN" kern="100" dirty="0">
                <a:solidFill>
                  <a:srgbClr val="000000"/>
                </a:solidFill>
                <a:latin typeface="+mn-ea"/>
                <a:sym typeface="+mn-ea"/>
              </a:rPr>
              <a:t>设备数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kern="100" dirty="0">
                <a:solidFill>
                  <a:srgbClr val="000000"/>
                </a:solidFill>
                <a:latin typeface="+mn-ea"/>
                <a:sym typeface="+mn-ea"/>
              </a:rPr>
              <a:t>本周回流</a:t>
            </a:r>
            <a:r>
              <a:rPr lang="zh-CN" altLang="zh-CN" kern="100" dirty="0">
                <a:solidFill>
                  <a:srgbClr val="000000"/>
                </a:solidFill>
                <a:latin typeface="+mn-ea"/>
                <a:sym typeface="+mn-ea"/>
              </a:rPr>
              <a:t>设备数</a:t>
            </a:r>
            <a:endParaRPr lang="zh-CN" altLang="zh-CN" kern="100" dirty="0">
              <a:solidFill>
                <a:srgbClr val="000000"/>
              </a:solidFill>
              <a:latin typeface="+mn-ea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留存率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kern="100" dirty="0">
                <a:solidFill>
                  <a:srgbClr val="000000"/>
                </a:solidFill>
                <a:latin typeface="+mn-ea"/>
                <a:sym typeface="+mn-ea"/>
              </a:rPr>
              <a:t>最近连续</a:t>
            </a:r>
            <a:r>
              <a:rPr lang="en-US" altLang="zh-CN" kern="100" dirty="0">
                <a:solidFill>
                  <a:srgbClr val="000000"/>
                </a:solidFill>
                <a:latin typeface="+mn-ea"/>
                <a:sym typeface="+mn-ea"/>
              </a:rPr>
              <a:t>3</a:t>
            </a:r>
            <a:r>
              <a:rPr lang="zh-CN" altLang="zh-CN" kern="100" dirty="0">
                <a:solidFill>
                  <a:srgbClr val="000000"/>
                </a:solidFill>
                <a:latin typeface="+mn-ea"/>
                <a:sym typeface="+mn-ea"/>
              </a:rPr>
              <a:t>周活跃</a:t>
            </a:r>
            <a:r>
              <a:rPr lang="zh-CN" altLang="zh-CN" kern="100" dirty="0">
                <a:solidFill>
                  <a:srgbClr val="000000"/>
                </a:solidFill>
                <a:latin typeface="+mn-ea"/>
                <a:sym typeface="+mn-ea"/>
              </a:rPr>
              <a:t>设备数</a:t>
            </a:r>
            <a:endParaRPr lang="zh-CN" altLang="zh-CN" kern="100" dirty="0">
              <a:solidFill>
                <a:srgbClr val="000000"/>
              </a:solidFill>
              <a:latin typeface="+mn-ea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kern="100" dirty="0">
                <a:solidFill>
                  <a:srgbClr val="000000"/>
                </a:solidFill>
                <a:latin typeface="+mn-ea"/>
                <a:sym typeface="+mn-ea"/>
              </a:rPr>
              <a:t>最近</a:t>
            </a:r>
            <a:r>
              <a:rPr lang="en-US" altLang="zh-CN" kern="100" dirty="0">
                <a:solidFill>
                  <a:srgbClr val="000000"/>
                </a:solidFill>
                <a:latin typeface="+mn-ea"/>
                <a:sym typeface="+mn-ea"/>
              </a:rPr>
              <a:t>7</a:t>
            </a:r>
            <a:r>
              <a:rPr lang="zh-CN" altLang="zh-CN" kern="100" dirty="0">
                <a:solidFill>
                  <a:srgbClr val="000000"/>
                </a:solidFill>
                <a:latin typeface="+mn-ea"/>
                <a:sym typeface="+mn-ea"/>
              </a:rPr>
              <a:t>天内连续</a:t>
            </a:r>
            <a:r>
              <a:rPr lang="en-US" altLang="zh-CN" kern="100" dirty="0">
                <a:solidFill>
                  <a:srgbClr val="000000"/>
                </a:solidFill>
                <a:latin typeface="+mn-ea"/>
                <a:sym typeface="+mn-ea"/>
              </a:rPr>
              <a:t>3</a:t>
            </a:r>
            <a:r>
              <a:rPr lang="zh-CN" altLang="zh-CN" kern="100" dirty="0">
                <a:solidFill>
                  <a:srgbClr val="000000"/>
                </a:solidFill>
                <a:latin typeface="+mn-ea"/>
                <a:sym typeface="+mn-ea"/>
              </a:rPr>
              <a:t>天活跃</a:t>
            </a:r>
            <a:r>
              <a:rPr lang="zh-CN" altLang="zh-CN" kern="100" dirty="0">
                <a:solidFill>
                  <a:srgbClr val="000000"/>
                </a:solidFill>
                <a:latin typeface="+mn-ea"/>
                <a:sym typeface="+mn-ea"/>
              </a:rPr>
              <a:t>设备数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系统需求分析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98905" y="1212850"/>
            <a:ext cx="8673465" cy="1783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需求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：数据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可视化功能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工具开源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免费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配置简单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8"/>
          <p:cNvSpPr>
            <a:spLocks noChangeArrowheads="1"/>
          </p:cNvSpPr>
          <p:nvPr/>
        </p:nvSpPr>
        <p:spPr bwMode="auto">
          <a:xfrm>
            <a:off x="3619547" y="2378911"/>
            <a:ext cx="475488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系统总体设计</a:t>
            </a:r>
            <a:endParaRPr lang="zh-CN" altLang="en-US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标题层"/>
          <p:cNvSpPr txBox="1"/>
          <p:nvPr/>
        </p:nvSpPr>
        <p:spPr bwMode="auto">
          <a:xfrm>
            <a:off x="1283945" y="1901483"/>
            <a:ext cx="2242115" cy="1967230"/>
          </a:xfrm>
          <a:prstGeom prst="rect">
            <a:avLst/>
          </a:prstGeom>
          <a:noFill/>
          <a:effectLst/>
        </p:spPr>
        <p:txBody>
          <a:bodyPr wrap="square" lIns="121908" tIns="60954" rIns="121908" bIns="60954">
            <a:spAutoFit/>
          </a:bodyPr>
          <a:lstStyle/>
          <a:p>
            <a:pPr algn="r" defTabSz="1218565">
              <a:defRPr/>
            </a:pPr>
            <a:r>
              <a:rPr lang="en-US" altLang="zh-CN" sz="12000" kern="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03</a:t>
            </a:r>
            <a:endParaRPr lang="zh-CN" altLang="en-US" sz="12000" kern="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2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ldLvl="0" animBg="1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5427,&quot;width&quot;:8292}"/>
</p:tagLst>
</file>

<file path=ppt/tags/tag2.xml><?xml version="1.0" encoding="utf-8"?>
<p:tagLst xmlns:p="http://schemas.openxmlformats.org/presentationml/2006/main">
  <p:tag name="KSO_WM_UNIT_PLACING_PICTURE_USER_VIEWPORT" val="{&quot;height&quot;:10133,&quot;width&quot;:15510}"/>
</p:tagLst>
</file>

<file path=ppt/tags/tag3.xml><?xml version="1.0" encoding="utf-8"?>
<p:tagLst xmlns:p="http://schemas.openxmlformats.org/presentationml/2006/main">
  <p:tag name="ISPRING_PRESENTATION_TITLE" val="时尚几何年终工作总结计划PPT模板"/>
  <p:tag name="COMMONDATA" val="eyJoZGlkIjoiYTEzNDUwZjUwYjFlOWM4ZjhmNTM0MzllM2QyZDY2ZWYifQ=="/>
</p:tagLst>
</file>

<file path=ppt/theme/theme1.xml><?xml version="1.0" encoding="utf-8"?>
<a:theme xmlns:a="http://schemas.openxmlformats.org/drawingml/2006/main" name="第一PPT，www.1ppt.com">
  <a:themeElements>
    <a:clrScheme name="自定义 3286">
      <a:dk1>
        <a:sysClr val="windowText" lastClr="000000"/>
      </a:dk1>
      <a:lt1>
        <a:sysClr val="window" lastClr="FFFFFF"/>
      </a:lt1>
      <a:dk2>
        <a:srgbClr val="43308A"/>
      </a:dk2>
      <a:lt2>
        <a:srgbClr val="50BFC0"/>
      </a:lt2>
      <a:accent1>
        <a:srgbClr val="50BFC0"/>
      </a:accent1>
      <a:accent2>
        <a:srgbClr val="43308A"/>
      </a:accent2>
      <a:accent3>
        <a:srgbClr val="50BFC0"/>
      </a:accent3>
      <a:accent4>
        <a:srgbClr val="43308A"/>
      </a:accent4>
      <a:accent5>
        <a:srgbClr val="50BFC0"/>
      </a:accent5>
      <a:accent6>
        <a:srgbClr val="43308A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802</Words>
  <Application>WPS 演示</Application>
  <PresentationFormat>自定义</PresentationFormat>
  <Paragraphs>145</Paragraphs>
  <Slides>24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6" baseType="lpstr">
      <vt:lpstr>Arial</vt:lpstr>
      <vt:lpstr>宋体</vt:lpstr>
      <vt:lpstr>Wingdings</vt:lpstr>
      <vt:lpstr>Calibri</vt:lpstr>
      <vt:lpstr>方正细谭黑简体</vt:lpstr>
      <vt:lpstr>黑体</vt:lpstr>
      <vt:lpstr>微软雅黑</vt:lpstr>
      <vt:lpstr>Impact</vt:lpstr>
      <vt:lpstr>Arial Unicode MS</vt:lpstr>
      <vt:lpstr>Arial Black</vt:lpstr>
      <vt:lpstr>Times New Roman</vt:lpstr>
      <vt:lpstr>第一PPT，www.1ppt.com</vt:lpstr>
      <vt:lpstr>PowerPoint 演示文稿</vt:lpstr>
      <vt:lpstr>PowerPoint 演示文稿</vt:lpstr>
      <vt:lpstr>PowerPoint 演示文稿</vt:lpstr>
      <vt:lpstr>01 研究目的和意义</vt:lpstr>
      <vt:lpstr>PowerPoint 演示文稿</vt:lpstr>
      <vt:lpstr>02 系统需求分析</vt:lpstr>
      <vt:lpstr>02 系统需求分析</vt:lpstr>
      <vt:lpstr>02 系统需求分析</vt:lpstr>
      <vt:lpstr>PowerPoint 演示文稿</vt:lpstr>
      <vt:lpstr>03 系统总体设计</vt:lpstr>
      <vt:lpstr>03 系统总体设计</vt:lpstr>
      <vt:lpstr>PowerPoint 演示文稿</vt:lpstr>
      <vt:lpstr>04 结果展示</vt:lpstr>
      <vt:lpstr>04 结果展示</vt:lpstr>
      <vt:lpstr>04 结果展示</vt:lpstr>
      <vt:lpstr>04 结果展示</vt:lpstr>
      <vt:lpstr>04 结果展示</vt:lpstr>
      <vt:lpstr>04 结果展示</vt:lpstr>
      <vt:lpstr>04 结果展示</vt:lpstr>
      <vt:lpstr>04 结果展示</vt:lpstr>
      <vt:lpstr>PowerPoint 演示文稿</vt:lpstr>
      <vt:lpstr>05 总结</vt:lpstr>
      <vt:lpstr>05 总结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第一PPT，www.1ppt.com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彩色多边形</dc:title>
  <dc:creator>第一PPT</dc:creator>
  <cp:keywords>www.1ppt.com</cp:keywords>
  <dc:description>www.1ppt.com</dc:description>
  <cp:lastModifiedBy>K</cp:lastModifiedBy>
  <cp:revision>84</cp:revision>
  <dcterms:created xsi:type="dcterms:W3CDTF">2015-05-05T08:02:00Z</dcterms:created>
  <dcterms:modified xsi:type="dcterms:W3CDTF">2024-12-26T07:49:36Z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2052-12.1.0.19302</vt:lpwstr>
  </property>
  <property fmtid="{D5CDD505-2E9C-101B-9397-08002B2CF9AE}" pid="3" name="ICV">
    <vt:lpwstr>246C03F3524C4882A1840B48A48BA74E</vt:lpwstr>
  </property>
</Properties>
</file>