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80" r:id="rId4"/>
    <p:sldId id="283" r:id="rId5"/>
    <p:sldId id="282" r:id="rId6"/>
    <p:sldId id="258" r:id="rId7"/>
    <p:sldId id="260" r:id="rId8"/>
    <p:sldId id="259" r:id="rId9"/>
    <p:sldId id="264" r:id="rId10"/>
    <p:sldId id="263" r:id="rId12"/>
    <p:sldId id="261" r:id="rId13"/>
    <p:sldId id="262"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28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章 志怡" initials="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6" autoAdjust="0"/>
  </p:normalViewPr>
  <p:slideViewPr>
    <p:cSldViewPr>
      <p:cViewPr varScale="1">
        <p:scale>
          <a:sx n="66" d="100"/>
          <a:sy n="66" d="100"/>
        </p:scale>
        <p:origin x="1293" y="33"/>
      </p:cViewPr>
      <p:guideLst>
        <p:guide orient="horz" pos="2193"/>
        <p:guide pos="284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F630D-7EFF-4055-8515-AE34DE044A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EA4B7-1036-4AB0-B0A8-0AD465C7F4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effectLst/>
              </a:rPr>
              <a:t>目前增强现实的开发工具有 </a:t>
            </a:r>
            <a:r>
              <a:rPr lang="en-US" altLang="zh-CN" dirty="0" err="1">
                <a:effectLst/>
              </a:rPr>
              <a:t>arToolKit</a:t>
            </a:r>
            <a:r>
              <a:rPr lang="zh-CN" altLang="en-US" dirty="0">
                <a:effectLst/>
              </a:rPr>
              <a:t>、 </a:t>
            </a:r>
            <a:r>
              <a:rPr lang="en-US" altLang="zh-CN" dirty="0" err="1">
                <a:effectLst/>
              </a:rPr>
              <a:t>Unifeye</a:t>
            </a:r>
            <a:r>
              <a:rPr lang="zh-CN" altLang="en-US" dirty="0">
                <a:effectLst/>
              </a:rPr>
              <a:t>、 </a:t>
            </a:r>
            <a:r>
              <a:rPr lang="en-US" altLang="zh-CN" dirty="0">
                <a:effectLst/>
              </a:rPr>
              <a:t>Vuforia</a:t>
            </a:r>
            <a:r>
              <a:rPr lang="zh-CN" altLang="en-US" dirty="0">
                <a:effectLst/>
              </a:rPr>
              <a:t>等软件，本文所</a:t>
            </a:r>
            <a:endParaRPr lang="zh-CN" altLang="en-US" dirty="0">
              <a:effectLst/>
            </a:endParaRPr>
          </a:p>
          <a:p>
            <a:r>
              <a:rPr lang="zh-CN" altLang="en-US" dirty="0">
                <a:effectLst/>
              </a:rPr>
              <a:t>用的主要是 </a:t>
            </a:r>
            <a:r>
              <a:rPr lang="en-US" altLang="zh-CN" dirty="0">
                <a:effectLst/>
              </a:rPr>
              <a:t>Vuforia </a:t>
            </a:r>
            <a:r>
              <a:rPr lang="en-US" altLang="zh-CN" dirty="0" err="1">
                <a:effectLst/>
              </a:rPr>
              <a:t>sdK</a:t>
            </a:r>
            <a:r>
              <a:rPr lang="zh-CN" altLang="en-US" dirty="0">
                <a:effectLst/>
              </a:rPr>
              <a:t>，是一个增强现实（</a:t>
            </a:r>
            <a:r>
              <a:rPr lang="en-US" altLang="zh-CN" dirty="0">
                <a:effectLst/>
              </a:rPr>
              <a:t>AR</a:t>
            </a:r>
            <a:r>
              <a:rPr lang="zh-CN" altLang="en-US" dirty="0">
                <a:effectLst/>
              </a:rPr>
              <a:t>）套件，它</a:t>
            </a:r>
            <a:endParaRPr lang="zh-CN" altLang="en-US" dirty="0">
              <a:effectLst/>
            </a:endParaRPr>
          </a:p>
          <a:p>
            <a:r>
              <a:rPr lang="zh-CN" altLang="en-US" dirty="0">
                <a:effectLst/>
              </a:rPr>
              <a:t>提供了许多免费的功能，可以省去开发中的一些底层算法如识别算法和三维注册跟踪</a:t>
            </a:r>
            <a:endParaRPr lang="zh-CN" altLang="en-US" dirty="0">
              <a:effectLst/>
            </a:endParaRPr>
          </a:p>
          <a:p>
            <a:r>
              <a:rPr lang="zh-CN" altLang="en-US" dirty="0">
                <a:effectLst/>
              </a:rPr>
              <a:t>等。本文通过 </a:t>
            </a:r>
            <a:r>
              <a:rPr lang="en-US" altLang="zh-CN" dirty="0">
                <a:effectLst/>
              </a:rPr>
              <a:t>Vuforia </a:t>
            </a:r>
            <a:r>
              <a:rPr lang="en-US" altLang="zh-CN" dirty="0" err="1">
                <a:effectLst/>
              </a:rPr>
              <a:t>sdK</a:t>
            </a:r>
            <a:r>
              <a:rPr lang="zh-CN" altLang="en-US" dirty="0">
                <a:effectLst/>
              </a:rPr>
              <a:t>在 </a:t>
            </a:r>
            <a:r>
              <a:rPr lang="en-US" altLang="zh-CN" dirty="0">
                <a:effectLst/>
              </a:rPr>
              <a:t>Unity3D</a:t>
            </a:r>
            <a:r>
              <a:rPr lang="zh-CN" altLang="en-US" dirty="0">
                <a:effectLst/>
              </a:rPr>
              <a:t>平台上实现开发</a:t>
            </a:r>
            <a:endParaRPr lang="en-US" altLang="zh-CN" dirty="0">
              <a:effectLst/>
            </a:endParaRPr>
          </a:p>
          <a:p>
            <a:pPr algn="l"/>
            <a:r>
              <a:rPr lang="en-US" altLang="zh-CN" b="0" i="0" dirty="0">
                <a:solidFill>
                  <a:srgbClr val="000000"/>
                </a:solidFill>
                <a:effectLst/>
                <a:latin typeface="Verdana" panose="020B0604030504040204" pitchFamily="34" charset="0"/>
              </a:rPr>
              <a:t>VUFORIA </a:t>
            </a:r>
            <a:r>
              <a:rPr lang="zh-CN" altLang="en-US" b="0" i="0" dirty="0">
                <a:solidFill>
                  <a:srgbClr val="000000"/>
                </a:solidFill>
                <a:effectLst/>
                <a:latin typeface="Verdana" panose="020B0604030504040204" pitchFamily="34" charset="0"/>
              </a:rPr>
              <a:t>主要用来做图像识别，先把图片上至网站，然后网站分析生成数据包</a:t>
            </a:r>
            <a:endParaRPr lang="zh-CN" altLang="en-US" b="0" i="0" dirty="0">
              <a:solidFill>
                <a:srgbClr val="000000"/>
              </a:solidFill>
              <a:effectLst/>
              <a:latin typeface="Verdana" panose="020B0604030504040204" pitchFamily="34" charset="0"/>
            </a:endParaRPr>
          </a:p>
          <a:p>
            <a:pPr algn="l"/>
            <a:r>
              <a:rPr lang="zh-CN" altLang="en-US" b="0" i="0" dirty="0">
                <a:solidFill>
                  <a:srgbClr val="000000"/>
                </a:solidFill>
                <a:effectLst/>
                <a:latin typeface="Verdana" panose="020B0604030504040204" pitchFamily="34" charset="0"/>
              </a:rPr>
              <a:t>在</a:t>
            </a:r>
            <a:r>
              <a:rPr lang="en-US" altLang="zh-CN" b="0" i="0" dirty="0">
                <a:solidFill>
                  <a:srgbClr val="000000"/>
                </a:solidFill>
                <a:effectLst/>
                <a:latin typeface="Verdana" panose="020B0604030504040204" pitchFamily="34" charset="0"/>
              </a:rPr>
              <a:t>UNITY</a:t>
            </a:r>
            <a:r>
              <a:rPr lang="zh-CN" altLang="en-US" b="0" i="0" dirty="0">
                <a:solidFill>
                  <a:srgbClr val="000000"/>
                </a:solidFill>
                <a:effectLst/>
                <a:latin typeface="Verdana" panose="020B0604030504040204" pitchFamily="34" charset="0"/>
              </a:rPr>
              <a:t>中导入</a:t>
            </a:r>
            <a:r>
              <a:rPr lang="en-US" altLang="zh-CN" b="0" i="0" dirty="0">
                <a:solidFill>
                  <a:srgbClr val="000000"/>
                </a:solidFill>
                <a:effectLst/>
                <a:latin typeface="Verdana" panose="020B0604030504040204" pitchFamily="34" charset="0"/>
              </a:rPr>
              <a:t>VUFORIA SDK</a:t>
            </a:r>
            <a:r>
              <a:rPr lang="zh-CN" altLang="en-US" b="0" i="0" dirty="0">
                <a:solidFill>
                  <a:srgbClr val="000000"/>
                </a:solidFill>
                <a:effectLst/>
                <a:latin typeface="Verdana" panose="020B0604030504040204" pitchFamily="34" charset="0"/>
              </a:rPr>
              <a:t>和数据包后，就可以正常使用了</a:t>
            </a:r>
            <a:endParaRPr lang="zh-CN" altLang="en-US" b="0" i="0" dirty="0">
              <a:solidFill>
                <a:srgbClr val="000000"/>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997EA4B7-1036-4AB0-B0A8-0AD465C7F4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bg1"/>
        </a:solidFill>
        <a:effectLst/>
      </p:bgPr>
    </p:bg>
    <p:spTree>
      <p:nvGrpSpPr>
        <p:cNvPr id="1" name=""/>
        <p:cNvGrpSpPr/>
        <p:nvPr/>
      </p:nvGrpSpPr>
      <p:grpSpPr>
        <a:xfrm>
          <a:off x="0" y="0"/>
          <a:ext cx="0" cy="0"/>
          <a:chOff x="0" y="0"/>
          <a:chExt cx="0" cy="0"/>
        </a:xfrm>
      </p:grpSpPr>
      <p:grpSp>
        <p:nvGrpSpPr>
          <p:cNvPr id="3074" name="组合 9"/>
          <p:cNvGrpSpPr/>
          <p:nvPr userDrawn="1"/>
        </p:nvGrpSpPr>
        <p:grpSpPr>
          <a:xfrm rot="10800000">
            <a:off x="0" y="0"/>
            <a:ext cx="9144000" cy="6858000"/>
            <a:chOff x="1638892" y="-39624"/>
            <a:chExt cx="7933199" cy="5143501"/>
          </a:xfrm>
        </p:grpSpPr>
        <p:sp>
          <p:nvSpPr>
            <p:cNvPr id="8" name="矩形 7"/>
            <p:cNvSpPr/>
            <p:nvPr/>
          </p:nvSpPr>
          <p:spPr>
            <a:xfrm>
              <a:off x="3229663" y="-38037"/>
              <a:ext cx="1586640" cy="5143502"/>
            </a:xfrm>
            <a:prstGeom prst="rect">
              <a:avLst/>
            </a:prstGeom>
            <a:solidFill>
              <a:srgbClr val="8EBBE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 name="矩形 8"/>
            <p:cNvSpPr/>
            <p:nvPr/>
          </p:nvSpPr>
          <p:spPr>
            <a:xfrm>
              <a:off x="4812172" y="-39624"/>
              <a:ext cx="1586640" cy="5143501"/>
            </a:xfrm>
            <a:prstGeom prst="rect">
              <a:avLst/>
            </a:prstGeom>
            <a:solidFill>
              <a:srgbClr val="B8D6EE"/>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6394679" y="-39624"/>
              <a:ext cx="1586640" cy="5143501"/>
            </a:xfrm>
            <a:prstGeom prst="rect">
              <a:avLst/>
            </a:prstGeom>
            <a:solidFill>
              <a:srgbClr val="DAEC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p:nvSpPr>
          <p:spPr>
            <a:xfrm>
              <a:off x="7982697" y="-39624"/>
              <a:ext cx="1590772" cy="5143501"/>
            </a:xfrm>
            <a:prstGeom prst="rect">
              <a:avLst/>
            </a:prstGeom>
            <a:solidFill>
              <a:srgbClr val="EAF7FD"/>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1640269" y="-38037"/>
              <a:ext cx="1588018" cy="5143502"/>
            </a:xfrm>
            <a:prstGeom prst="rect">
              <a:avLst/>
            </a:prstGeom>
            <a:solidFill>
              <a:srgbClr val="4D6798"/>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13" name="矩形 12"/>
          <p:cNvSpPr/>
          <p:nvPr/>
        </p:nvSpPr>
        <p:spPr>
          <a:xfrm>
            <a:off x="-1587" y="455084"/>
            <a:ext cx="9144000" cy="594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ct val="0"/>
              </a:spcBef>
              <a:spcAft>
                <a:spcPct val="0"/>
              </a:spcAft>
              <a:buClrTx/>
              <a:buSzTx/>
              <a:buFontTx/>
              <a:buNone/>
              <a:defRPr/>
            </a:pPr>
            <a:fld id="{D669989D-4831-4E99-B76E-9A53CB0F3A88}" type="datetimeFigureOut">
              <a:rPr kumimoji="0" lang="zh-CN" altLang="en-US" sz="9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Light" panose="020F0302020204030204" pitchFamily="34" charset="0"/>
              <a:ea typeface="微软雅黑 Light" panose="020B0502040204020203" pitchFamily="34"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Light" panose="020F0302020204030204" pitchFamily="34" charset="0"/>
              </a:rPr>
            </a:fld>
            <a:endParaRPr lang="zh-CN" altLang="en-US" dirty="0">
              <a:latin typeface="Calibri Light" panose="020F0302020204030204" pitchFamily="34" charset="0"/>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605" y="1988820"/>
            <a:ext cx="8468995" cy="1470025"/>
          </a:xfrm>
        </p:spPr>
        <p:txBody>
          <a:bodyPr/>
          <a:lstStyle/>
          <a:p>
            <a:r>
              <a:rPr lang="en-US" altLang="zh-CN" dirty="0"/>
              <a:t>AR</a:t>
            </a:r>
            <a:r>
              <a:rPr lang="zh-CN" altLang="en-US" dirty="0"/>
              <a:t>创新实践题目</a:t>
            </a:r>
            <a:br>
              <a:rPr lang="zh-CN" altLang="en-US" dirty="0"/>
            </a:br>
            <a:r>
              <a:rPr lang="en-US" altLang="zh-CN" dirty="0"/>
              <a:t>-AR助力教育创新</a:t>
            </a:r>
            <a:endParaRPr lang="en-US" altLang="zh-CN" dirty="0"/>
          </a:p>
        </p:txBody>
      </p:sp>
      <p:sp>
        <p:nvSpPr>
          <p:cNvPr id="3" name="副标题 2"/>
          <p:cNvSpPr>
            <a:spLocks noGrp="1"/>
          </p:cNvSpPr>
          <p:nvPr>
            <p:ph type="subTitle" idx="1"/>
          </p:nvPr>
        </p:nvSpPr>
        <p:spPr/>
        <p:txBody>
          <a:bodyPr/>
          <a:lstStyle/>
          <a:p>
            <a:r>
              <a:rPr lang="zh-CN" altLang="en-US" dirty="0"/>
              <a:t>报告人：</a:t>
            </a:r>
            <a:endParaRPr lang="en-US" altLang="zh-CN" dirty="0"/>
          </a:p>
          <a:p>
            <a:r>
              <a:rPr lang="zh-CN" altLang="en-US" dirty="0"/>
              <a:t>团队成员：</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预期成果</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进度安排</a:t>
            </a:r>
            <a:endParaRPr lang="zh-CN" altLang="en-US" dirty="0"/>
          </a:p>
        </p:txBody>
      </p:sp>
      <p:pic>
        <p:nvPicPr>
          <p:cNvPr id="6" name="内容占位符 5"/>
          <p:cNvPicPr>
            <a:picLocks noGrp="1" noChangeAspect="1"/>
          </p:cNvPicPr>
          <p:nvPr>
            <p:ph idx="1"/>
          </p:nvPr>
        </p:nvPicPr>
        <p:blipFill>
          <a:blip r:embed="rId1"/>
          <a:srcRect l="306"/>
          <a:stretch>
            <a:fillRect/>
          </a:stretch>
        </p:blipFill>
        <p:spPr>
          <a:xfrm>
            <a:off x="12065" y="2348865"/>
            <a:ext cx="9131935" cy="2782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7360" y="1475740"/>
            <a:ext cx="8229600" cy="4794885"/>
          </a:xfrm>
        </p:spPr>
        <p:txBody>
          <a:bodyPr/>
          <a:p>
            <a:r>
              <a:rPr lang="zh-CN" altLang="en-US"/>
              <a:t>职业教育教学实践的</a:t>
            </a:r>
            <a:r>
              <a:rPr lang="zh-CN" altLang="en-US"/>
              <a:t>困惑</a:t>
            </a:r>
            <a:endParaRPr lang="zh-CN" altLang="en-US"/>
          </a:p>
          <a:p>
            <a:endParaRPr lang="zh-CN" altLang="en-US"/>
          </a:p>
          <a:p>
            <a:endParaRPr lang="zh-CN" altLang="en-US"/>
          </a:p>
        </p:txBody>
      </p:sp>
      <p:sp>
        <p:nvSpPr>
          <p:cNvPr id="83" name="菱形 82"/>
          <p:cNvSpPr/>
          <p:nvPr/>
        </p:nvSpPr>
        <p:spPr>
          <a:xfrm>
            <a:off x="3189605" y="2832735"/>
            <a:ext cx="2406650" cy="2406650"/>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84" name="椭圆 83"/>
          <p:cNvSpPr/>
          <p:nvPr/>
        </p:nvSpPr>
        <p:spPr>
          <a:xfrm>
            <a:off x="4081780" y="2569210"/>
            <a:ext cx="587375" cy="5873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85" name="椭圆 84"/>
          <p:cNvSpPr/>
          <p:nvPr/>
        </p:nvSpPr>
        <p:spPr>
          <a:xfrm>
            <a:off x="5248593" y="3742373"/>
            <a:ext cx="587375" cy="585788"/>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86" name="椭圆 85"/>
          <p:cNvSpPr/>
          <p:nvPr/>
        </p:nvSpPr>
        <p:spPr>
          <a:xfrm>
            <a:off x="2937193" y="3742373"/>
            <a:ext cx="585788" cy="585788"/>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87" name="椭圆 86"/>
          <p:cNvSpPr/>
          <p:nvPr/>
        </p:nvSpPr>
        <p:spPr>
          <a:xfrm>
            <a:off x="4081780" y="4883785"/>
            <a:ext cx="587375" cy="585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394" name="矩形 101"/>
          <p:cNvSpPr/>
          <p:nvPr/>
        </p:nvSpPr>
        <p:spPr>
          <a:xfrm>
            <a:off x="1278255" y="2556510"/>
            <a:ext cx="2065338" cy="337185"/>
          </a:xfrm>
          <a:prstGeom prst="rect">
            <a:avLst/>
          </a:prstGeom>
          <a:noFill/>
          <a:ln w="9525">
            <a:noFill/>
          </a:ln>
        </p:spPr>
        <p:txBody>
          <a:bodyPr>
            <a:spAutoFit/>
          </a:bodyPr>
          <a:p>
            <a:pPr algn="r" eaLnBrk="1" hangingPunct="1"/>
            <a:r>
              <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rPr>
              <a:t>记不住</a:t>
            </a:r>
            <a:endPar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endParaRPr>
          </a:p>
        </p:txBody>
      </p:sp>
      <p:sp>
        <p:nvSpPr>
          <p:cNvPr id="16395" name="矩形 102"/>
          <p:cNvSpPr/>
          <p:nvPr/>
        </p:nvSpPr>
        <p:spPr>
          <a:xfrm>
            <a:off x="627380" y="2996565"/>
            <a:ext cx="2800350" cy="299085"/>
          </a:xfrm>
          <a:prstGeom prst="rect">
            <a:avLst/>
          </a:prstGeom>
          <a:noFill/>
          <a:ln w="9525">
            <a:noFill/>
          </a:ln>
        </p:spPr>
        <p:txBody>
          <a:bodyPr>
            <a:spAutoFit/>
          </a:bodyPr>
          <a:p>
            <a:pPr eaLnBrk="1" hangingPunct="1">
              <a:lnSpc>
                <a:spcPct val="150000"/>
              </a:lnSpc>
            </a:pPr>
            <a:r>
              <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rPr>
              <a:t>操作繁琐，流程长，消耗人工多，效率</a:t>
            </a:r>
            <a:r>
              <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rPr>
              <a:t>低下</a:t>
            </a:r>
            <a:endPar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endParaRPr>
          </a:p>
        </p:txBody>
      </p:sp>
      <p:sp>
        <p:nvSpPr>
          <p:cNvPr id="16396" name="矩形 103"/>
          <p:cNvSpPr/>
          <p:nvPr/>
        </p:nvSpPr>
        <p:spPr>
          <a:xfrm>
            <a:off x="1327468" y="4418648"/>
            <a:ext cx="2049462" cy="337185"/>
          </a:xfrm>
          <a:prstGeom prst="rect">
            <a:avLst/>
          </a:prstGeom>
          <a:noFill/>
          <a:ln w="9525">
            <a:noFill/>
          </a:ln>
        </p:spPr>
        <p:txBody>
          <a:bodyPr>
            <a:spAutoFit/>
          </a:bodyPr>
          <a:p>
            <a:pPr algn="r" eaLnBrk="1" hangingPunct="1"/>
            <a:r>
              <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rPr>
              <a:t>学不好</a:t>
            </a:r>
            <a:endPar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endParaRPr>
          </a:p>
        </p:txBody>
      </p:sp>
      <p:sp>
        <p:nvSpPr>
          <p:cNvPr id="16397" name="矩形 104"/>
          <p:cNvSpPr/>
          <p:nvPr/>
        </p:nvSpPr>
        <p:spPr>
          <a:xfrm>
            <a:off x="611505" y="4868863"/>
            <a:ext cx="2795588" cy="506730"/>
          </a:xfrm>
          <a:prstGeom prst="rect">
            <a:avLst/>
          </a:prstGeom>
          <a:noFill/>
          <a:ln w="9525">
            <a:noFill/>
          </a:ln>
        </p:spPr>
        <p:txBody>
          <a:bodyPr>
            <a:spAutoFit/>
          </a:bodyPr>
          <a:p>
            <a:pPr eaLnBrk="1" hangingPunct="1">
              <a:lnSpc>
                <a:spcPct val="150000"/>
              </a:lnSpc>
            </a:pPr>
            <a:r>
              <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rPr>
              <a:t>学时不能用，用时不能学，学习针对性不强，</a:t>
            </a:r>
            <a:r>
              <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rPr>
              <a:t>遗忘曲线</a:t>
            </a:r>
            <a:endParaRPr lang="zh-CN" altLang="en-US" sz="900" dirty="0">
              <a:solidFill>
                <a:srgbClr val="404040"/>
              </a:solidFill>
              <a:latin typeface="微软雅黑" panose="020B0503020204020204" charset="-122"/>
              <a:ea typeface="微软雅黑" panose="020B0503020204020204" charset="-122"/>
              <a:sym typeface="微软雅黑 Light" panose="020B0502040204020203" pitchFamily="34" charset="-122"/>
            </a:endParaRPr>
          </a:p>
        </p:txBody>
      </p:sp>
      <p:sp>
        <p:nvSpPr>
          <p:cNvPr id="16398" name="矩形 105"/>
          <p:cNvSpPr/>
          <p:nvPr/>
        </p:nvSpPr>
        <p:spPr>
          <a:xfrm>
            <a:off x="5469255" y="2556510"/>
            <a:ext cx="2112963" cy="337185"/>
          </a:xfrm>
          <a:prstGeom prst="rect">
            <a:avLst/>
          </a:prstGeom>
          <a:noFill/>
          <a:ln w="9525">
            <a:noFill/>
          </a:ln>
        </p:spPr>
        <p:txBody>
          <a:bodyPr>
            <a:spAutoFit/>
          </a:bodyPr>
          <a:p>
            <a:pPr eaLnBrk="1" hangingPunct="1"/>
            <a:r>
              <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rPr>
              <a:t>管不了</a:t>
            </a:r>
            <a:endPar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endParaRPr>
          </a:p>
        </p:txBody>
      </p:sp>
      <p:sp>
        <p:nvSpPr>
          <p:cNvPr id="16400" name="矩形 107"/>
          <p:cNvSpPr/>
          <p:nvPr/>
        </p:nvSpPr>
        <p:spPr>
          <a:xfrm>
            <a:off x="5461318" y="4418648"/>
            <a:ext cx="1835150" cy="337185"/>
          </a:xfrm>
          <a:prstGeom prst="rect">
            <a:avLst/>
          </a:prstGeom>
          <a:noFill/>
          <a:ln w="9525">
            <a:noFill/>
          </a:ln>
        </p:spPr>
        <p:txBody>
          <a:bodyPr>
            <a:spAutoFit/>
          </a:bodyPr>
          <a:p>
            <a:pPr eaLnBrk="1" hangingPunct="1"/>
            <a:r>
              <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rPr>
              <a:t>难沉淀</a:t>
            </a:r>
            <a:endParaRPr lang="zh-CN" altLang="en-US" sz="1600" dirty="0">
              <a:solidFill>
                <a:schemeClr val="accent1"/>
              </a:solidFill>
              <a:latin typeface="微软雅黑" panose="020B0503020204020204" charset="-122"/>
              <a:ea typeface="微软雅黑" panose="020B0503020204020204" charset="-122"/>
              <a:sym typeface="微软雅黑 Light" panose="020B0502040204020203" pitchFamily="34" charset="-122"/>
            </a:endParaRPr>
          </a:p>
        </p:txBody>
      </p:sp>
      <p:sp>
        <p:nvSpPr>
          <p:cNvPr id="16402" name="Freeform 5"/>
          <p:cNvSpPr>
            <a:spLocks noEditPoints="1"/>
          </p:cNvSpPr>
          <p:nvPr/>
        </p:nvSpPr>
        <p:spPr>
          <a:xfrm>
            <a:off x="3037205" y="3885248"/>
            <a:ext cx="306388" cy="282575"/>
          </a:xfrm>
          <a:custGeom>
            <a:avLst/>
            <a:gdLst/>
            <a:ahLst/>
            <a:cxnLst>
              <a:cxn ang="0">
                <a:pos x="154280" y="260838"/>
              </a:cxn>
              <a:cxn ang="0">
                <a:pos x="132551" y="239102"/>
              </a:cxn>
              <a:cxn ang="0">
                <a:pos x="132551" y="43473"/>
              </a:cxn>
              <a:cxn ang="0">
                <a:pos x="154280" y="21737"/>
              </a:cxn>
              <a:cxn ang="0">
                <a:pos x="243372" y="21737"/>
              </a:cxn>
              <a:cxn ang="0">
                <a:pos x="273794" y="0"/>
              </a:cxn>
              <a:cxn ang="0">
                <a:pos x="306388" y="32605"/>
              </a:cxn>
              <a:cxn ang="0">
                <a:pos x="273794" y="65210"/>
              </a:cxn>
              <a:cxn ang="0">
                <a:pos x="243372" y="43473"/>
              </a:cxn>
              <a:cxn ang="0">
                <a:pos x="154280" y="43473"/>
              </a:cxn>
              <a:cxn ang="0">
                <a:pos x="154280" y="130419"/>
              </a:cxn>
              <a:cxn ang="0">
                <a:pos x="221642" y="130419"/>
              </a:cxn>
              <a:cxn ang="0">
                <a:pos x="252064" y="108683"/>
              </a:cxn>
              <a:cxn ang="0">
                <a:pos x="306388" y="108683"/>
              </a:cxn>
              <a:cxn ang="0">
                <a:pos x="306388" y="173892"/>
              </a:cxn>
              <a:cxn ang="0">
                <a:pos x="252064" y="173892"/>
              </a:cxn>
              <a:cxn ang="0">
                <a:pos x="221642" y="152156"/>
              </a:cxn>
              <a:cxn ang="0">
                <a:pos x="154280" y="152156"/>
              </a:cxn>
              <a:cxn ang="0">
                <a:pos x="154280" y="239102"/>
              </a:cxn>
              <a:cxn ang="0">
                <a:pos x="241199" y="239102"/>
              </a:cxn>
              <a:cxn ang="0">
                <a:pos x="241199" y="217365"/>
              </a:cxn>
              <a:cxn ang="0">
                <a:pos x="306388" y="217365"/>
              </a:cxn>
              <a:cxn ang="0">
                <a:pos x="306388" y="282575"/>
              </a:cxn>
              <a:cxn ang="0">
                <a:pos x="241199" y="282575"/>
              </a:cxn>
              <a:cxn ang="0">
                <a:pos x="241199" y="260838"/>
              </a:cxn>
              <a:cxn ang="0">
                <a:pos x="154280" y="260838"/>
              </a:cxn>
              <a:cxn ang="0">
                <a:pos x="80400" y="182587"/>
              </a:cxn>
              <a:cxn ang="0">
                <a:pos x="80400" y="156503"/>
              </a:cxn>
              <a:cxn ang="0">
                <a:pos x="15211" y="158677"/>
              </a:cxn>
              <a:cxn ang="0">
                <a:pos x="0" y="145635"/>
              </a:cxn>
              <a:cxn ang="0">
                <a:pos x="13038" y="130419"/>
              </a:cxn>
              <a:cxn ang="0">
                <a:pos x="78227" y="128246"/>
              </a:cxn>
              <a:cxn ang="0">
                <a:pos x="78227" y="102162"/>
              </a:cxn>
              <a:cxn ang="0">
                <a:pos x="130378" y="141288"/>
              </a:cxn>
              <a:cxn ang="0">
                <a:pos x="80400" y="182587"/>
              </a:cxn>
            </a:cxnLst>
            <a:pathLst>
              <a:path w="705" h="650">
                <a:moveTo>
                  <a:pt x="355" y="600"/>
                </a:moveTo>
                <a:cubicBezTo>
                  <a:pt x="325" y="600"/>
                  <a:pt x="305" y="581"/>
                  <a:pt x="305" y="550"/>
                </a:cubicBezTo>
                <a:cubicBezTo>
                  <a:pt x="305" y="100"/>
                  <a:pt x="305" y="100"/>
                  <a:pt x="305" y="100"/>
                </a:cubicBezTo>
                <a:cubicBezTo>
                  <a:pt x="305" y="70"/>
                  <a:pt x="325" y="50"/>
                  <a:pt x="355" y="50"/>
                </a:cubicBezTo>
                <a:cubicBezTo>
                  <a:pt x="560" y="50"/>
                  <a:pt x="560" y="50"/>
                  <a:pt x="560" y="50"/>
                </a:cubicBezTo>
                <a:cubicBezTo>
                  <a:pt x="570" y="20"/>
                  <a:pt x="600" y="0"/>
                  <a:pt x="630" y="0"/>
                </a:cubicBezTo>
                <a:cubicBezTo>
                  <a:pt x="670" y="0"/>
                  <a:pt x="705" y="35"/>
                  <a:pt x="705" y="75"/>
                </a:cubicBezTo>
                <a:cubicBezTo>
                  <a:pt x="705" y="115"/>
                  <a:pt x="670" y="150"/>
                  <a:pt x="630" y="150"/>
                </a:cubicBezTo>
                <a:cubicBezTo>
                  <a:pt x="595" y="150"/>
                  <a:pt x="570" y="130"/>
                  <a:pt x="560" y="100"/>
                </a:cubicBezTo>
                <a:cubicBezTo>
                  <a:pt x="355" y="100"/>
                  <a:pt x="355" y="100"/>
                  <a:pt x="355" y="100"/>
                </a:cubicBezTo>
                <a:cubicBezTo>
                  <a:pt x="355" y="300"/>
                  <a:pt x="355" y="300"/>
                  <a:pt x="355" y="300"/>
                </a:cubicBezTo>
                <a:cubicBezTo>
                  <a:pt x="510" y="300"/>
                  <a:pt x="510" y="300"/>
                  <a:pt x="510" y="300"/>
                </a:cubicBezTo>
                <a:cubicBezTo>
                  <a:pt x="520" y="270"/>
                  <a:pt x="550" y="250"/>
                  <a:pt x="580" y="250"/>
                </a:cubicBezTo>
                <a:cubicBezTo>
                  <a:pt x="705" y="250"/>
                  <a:pt x="705" y="250"/>
                  <a:pt x="705" y="250"/>
                </a:cubicBezTo>
                <a:cubicBezTo>
                  <a:pt x="705" y="400"/>
                  <a:pt x="705" y="400"/>
                  <a:pt x="705" y="400"/>
                </a:cubicBezTo>
                <a:cubicBezTo>
                  <a:pt x="580" y="400"/>
                  <a:pt x="580" y="400"/>
                  <a:pt x="580" y="400"/>
                </a:cubicBezTo>
                <a:cubicBezTo>
                  <a:pt x="545" y="400"/>
                  <a:pt x="520" y="380"/>
                  <a:pt x="510" y="350"/>
                </a:cubicBezTo>
                <a:cubicBezTo>
                  <a:pt x="355" y="350"/>
                  <a:pt x="355" y="350"/>
                  <a:pt x="355" y="350"/>
                </a:cubicBezTo>
                <a:cubicBezTo>
                  <a:pt x="355" y="550"/>
                  <a:pt x="355" y="550"/>
                  <a:pt x="355" y="550"/>
                </a:cubicBezTo>
                <a:cubicBezTo>
                  <a:pt x="555" y="550"/>
                  <a:pt x="555" y="550"/>
                  <a:pt x="555" y="550"/>
                </a:cubicBezTo>
                <a:cubicBezTo>
                  <a:pt x="555" y="500"/>
                  <a:pt x="555" y="500"/>
                  <a:pt x="555" y="500"/>
                </a:cubicBezTo>
                <a:cubicBezTo>
                  <a:pt x="705" y="500"/>
                  <a:pt x="705" y="500"/>
                  <a:pt x="705" y="500"/>
                </a:cubicBezTo>
                <a:cubicBezTo>
                  <a:pt x="705" y="650"/>
                  <a:pt x="705" y="650"/>
                  <a:pt x="705" y="650"/>
                </a:cubicBezTo>
                <a:cubicBezTo>
                  <a:pt x="555" y="650"/>
                  <a:pt x="555" y="650"/>
                  <a:pt x="555" y="650"/>
                </a:cubicBezTo>
                <a:cubicBezTo>
                  <a:pt x="555" y="600"/>
                  <a:pt x="555" y="600"/>
                  <a:pt x="555" y="600"/>
                </a:cubicBezTo>
                <a:lnTo>
                  <a:pt x="355" y="600"/>
                </a:lnTo>
                <a:close/>
                <a:moveTo>
                  <a:pt x="185" y="420"/>
                </a:moveTo>
                <a:cubicBezTo>
                  <a:pt x="185" y="360"/>
                  <a:pt x="185" y="360"/>
                  <a:pt x="185" y="360"/>
                </a:cubicBezTo>
                <a:cubicBezTo>
                  <a:pt x="35" y="365"/>
                  <a:pt x="35" y="365"/>
                  <a:pt x="35" y="365"/>
                </a:cubicBezTo>
                <a:cubicBezTo>
                  <a:pt x="15" y="365"/>
                  <a:pt x="0" y="350"/>
                  <a:pt x="0" y="335"/>
                </a:cubicBezTo>
                <a:cubicBezTo>
                  <a:pt x="0" y="315"/>
                  <a:pt x="15" y="300"/>
                  <a:pt x="30" y="300"/>
                </a:cubicBezTo>
                <a:cubicBezTo>
                  <a:pt x="180" y="295"/>
                  <a:pt x="180" y="295"/>
                  <a:pt x="180" y="295"/>
                </a:cubicBezTo>
                <a:cubicBezTo>
                  <a:pt x="180" y="235"/>
                  <a:pt x="180" y="235"/>
                  <a:pt x="180" y="235"/>
                </a:cubicBezTo>
                <a:cubicBezTo>
                  <a:pt x="300" y="325"/>
                  <a:pt x="300" y="325"/>
                  <a:pt x="300" y="325"/>
                </a:cubicBezTo>
                <a:lnTo>
                  <a:pt x="185" y="420"/>
                </a:lnTo>
                <a:close/>
              </a:path>
            </a:pathLst>
          </a:custGeom>
          <a:solidFill>
            <a:schemeClr val="bg1">
              <a:alpha val="100000"/>
            </a:schemeClr>
          </a:solidFill>
          <a:ln w="9525">
            <a:noFill/>
          </a:ln>
        </p:spPr>
        <p:txBody>
          <a:bodyPr/>
          <a:p>
            <a:endParaRPr lang="zh-CN" altLang="en-US"/>
          </a:p>
        </p:txBody>
      </p:sp>
      <p:grpSp>
        <p:nvGrpSpPr>
          <p:cNvPr id="112" name="Group 242"/>
          <p:cNvGrpSpPr/>
          <p:nvPr/>
        </p:nvGrpSpPr>
        <p:grpSpPr>
          <a:xfrm>
            <a:off x="4214452" y="5054372"/>
            <a:ext cx="322058" cy="245540"/>
            <a:chOff x="2908300" y="2946400"/>
            <a:chExt cx="447675" cy="341313"/>
          </a:xfrm>
          <a:solidFill>
            <a:schemeClr val="bg1"/>
          </a:solidFill>
        </p:grpSpPr>
        <p:sp>
          <p:nvSpPr>
            <p:cNvPr id="113"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en-AU"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sp>
          <p:nvSpPr>
            <p:cNvPr id="114"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en-AU"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grpSp>
      <p:sp>
        <p:nvSpPr>
          <p:cNvPr id="16404" name="Freeform 9"/>
          <p:cNvSpPr>
            <a:spLocks noEditPoints="1"/>
          </p:cNvSpPr>
          <p:nvPr/>
        </p:nvSpPr>
        <p:spPr>
          <a:xfrm>
            <a:off x="4211955" y="2708910"/>
            <a:ext cx="327025" cy="307975"/>
          </a:xfrm>
          <a:custGeom>
            <a:avLst/>
            <a:gdLst/>
            <a:ahLst/>
            <a:cxnLst>
              <a:cxn ang="0">
                <a:pos x="48612" y="5145"/>
              </a:cxn>
              <a:cxn ang="0">
                <a:pos x="29462" y="6615"/>
              </a:cxn>
              <a:cxn ang="0">
                <a:pos x="0" y="100698"/>
              </a:cxn>
              <a:cxn ang="0">
                <a:pos x="29462" y="194781"/>
              </a:cxn>
              <a:cxn ang="0">
                <a:pos x="48612" y="196986"/>
              </a:cxn>
              <a:cxn ang="0">
                <a:pos x="50821" y="194781"/>
              </a:cxn>
              <a:cxn ang="0">
                <a:pos x="53031" y="178611"/>
              </a:cxn>
              <a:cxn ang="0">
                <a:pos x="27989" y="100698"/>
              </a:cxn>
              <a:cxn ang="0">
                <a:pos x="53031" y="22786"/>
              </a:cxn>
              <a:cxn ang="0">
                <a:pos x="50821" y="6615"/>
              </a:cxn>
              <a:cxn ang="0">
                <a:pos x="48612" y="5145"/>
              </a:cxn>
              <a:cxn ang="0">
                <a:pos x="278413" y="5145"/>
              </a:cxn>
              <a:cxn ang="0">
                <a:pos x="276204" y="6615"/>
              </a:cxn>
              <a:cxn ang="0">
                <a:pos x="273994" y="22786"/>
              </a:cxn>
              <a:cxn ang="0">
                <a:pos x="299036" y="100698"/>
              </a:cxn>
              <a:cxn ang="0">
                <a:pos x="273994" y="178611"/>
              </a:cxn>
              <a:cxn ang="0">
                <a:pos x="276204" y="194781"/>
              </a:cxn>
              <a:cxn ang="0">
                <a:pos x="278413" y="196986"/>
              </a:cxn>
              <a:cxn ang="0">
                <a:pos x="296827" y="194781"/>
              </a:cxn>
              <a:cxn ang="0">
                <a:pos x="327025" y="100698"/>
              </a:cxn>
              <a:cxn ang="0">
                <a:pos x="296827" y="6615"/>
              </a:cxn>
              <a:cxn ang="0">
                <a:pos x="278413" y="5145"/>
              </a:cxn>
              <a:cxn ang="0">
                <a:pos x="181926" y="74237"/>
              </a:cxn>
              <a:cxn ang="0">
                <a:pos x="163513" y="68357"/>
              </a:cxn>
              <a:cxn ang="0">
                <a:pos x="145099" y="74237"/>
              </a:cxn>
              <a:cxn ang="0">
                <a:pos x="135524" y="84528"/>
              </a:cxn>
              <a:cxn ang="0">
                <a:pos x="131105" y="100698"/>
              </a:cxn>
              <a:cxn ang="0">
                <a:pos x="135524" y="116869"/>
              </a:cxn>
              <a:cxn ang="0">
                <a:pos x="145099" y="127159"/>
              </a:cxn>
              <a:cxn ang="0">
                <a:pos x="150991" y="130099"/>
              </a:cxn>
              <a:cxn ang="0">
                <a:pos x="150991" y="295480"/>
              </a:cxn>
              <a:cxn ang="0">
                <a:pos x="163513" y="307975"/>
              </a:cxn>
              <a:cxn ang="0">
                <a:pos x="176034" y="295480"/>
              </a:cxn>
              <a:cxn ang="0">
                <a:pos x="176034" y="130099"/>
              </a:cxn>
              <a:cxn ang="0">
                <a:pos x="181926" y="127159"/>
              </a:cxn>
              <a:cxn ang="0">
                <a:pos x="191501" y="116869"/>
              </a:cxn>
              <a:cxn ang="0">
                <a:pos x="195920" y="100698"/>
              </a:cxn>
              <a:cxn ang="0">
                <a:pos x="191501" y="84528"/>
              </a:cxn>
              <a:cxn ang="0">
                <a:pos x="181926" y="74237"/>
              </a:cxn>
              <a:cxn ang="0">
                <a:pos x="93541" y="46307"/>
              </a:cxn>
              <a:cxn ang="0">
                <a:pos x="74391" y="48512"/>
              </a:cxn>
              <a:cxn ang="0">
                <a:pos x="59660" y="100698"/>
              </a:cxn>
              <a:cxn ang="0">
                <a:pos x="74391" y="152885"/>
              </a:cxn>
              <a:cxn ang="0">
                <a:pos x="93541" y="155825"/>
              </a:cxn>
              <a:cxn ang="0">
                <a:pos x="95751" y="153620"/>
              </a:cxn>
              <a:cxn ang="0">
                <a:pos x="97960" y="138184"/>
              </a:cxn>
              <a:cxn ang="0">
                <a:pos x="88385" y="100698"/>
              </a:cxn>
              <a:cxn ang="0">
                <a:pos x="97960" y="63947"/>
              </a:cxn>
              <a:cxn ang="0">
                <a:pos x="95751" y="48512"/>
              </a:cxn>
              <a:cxn ang="0">
                <a:pos x="93541" y="46307"/>
              </a:cxn>
              <a:cxn ang="0">
                <a:pos x="230538" y="48512"/>
              </a:cxn>
              <a:cxn ang="0">
                <a:pos x="228328" y="63947"/>
              </a:cxn>
              <a:cxn ang="0">
                <a:pos x="238640" y="100698"/>
              </a:cxn>
              <a:cxn ang="0">
                <a:pos x="228328" y="138184"/>
              </a:cxn>
              <a:cxn ang="0">
                <a:pos x="230538" y="152885"/>
              </a:cxn>
              <a:cxn ang="0">
                <a:pos x="233484" y="155825"/>
              </a:cxn>
              <a:cxn ang="0">
                <a:pos x="252634" y="152885"/>
              </a:cxn>
              <a:cxn ang="0">
                <a:pos x="266628" y="100698"/>
              </a:cxn>
              <a:cxn ang="0">
                <a:pos x="252634" y="49247"/>
              </a:cxn>
              <a:cxn ang="0">
                <a:pos x="233484" y="46307"/>
              </a:cxn>
              <a:cxn ang="0">
                <a:pos x="230538" y="48512"/>
              </a:cxn>
            </a:cxnLst>
            <a:pathLst>
              <a:path w="444" h="419">
                <a:moveTo>
                  <a:pt x="66" y="7"/>
                </a:moveTo>
                <a:cubicBezTo>
                  <a:pt x="58" y="0"/>
                  <a:pt x="46" y="1"/>
                  <a:pt x="40" y="9"/>
                </a:cubicBezTo>
                <a:cubicBezTo>
                  <a:pt x="15" y="46"/>
                  <a:pt x="0" y="90"/>
                  <a:pt x="0" y="137"/>
                </a:cubicBezTo>
                <a:cubicBezTo>
                  <a:pt x="0" y="185"/>
                  <a:pt x="15" y="229"/>
                  <a:pt x="40" y="265"/>
                </a:cubicBezTo>
                <a:cubicBezTo>
                  <a:pt x="46" y="273"/>
                  <a:pt x="58" y="275"/>
                  <a:pt x="66" y="268"/>
                </a:cubicBezTo>
                <a:cubicBezTo>
                  <a:pt x="69" y="265"/>
                  <a:pt x="69" y="265"/>
                  <a:pt x="69" y="265"/>
                </a:cubicBezTo>
                <a:cubicBezTo>
                  <a:pt x="75" y="259"/>
                  <a:pt x="77" y="250"/>
                  <a:pt x="72" y="243"/>
                </a:cubicBezTo>
                <a:cubicBezTo>
                  <a:pt x="51" y="213"/>
                  <a:pt x="38" y="177"/>
                  <a:pt x="38" y="137"/>
                </a:cubicBezTo>
                <a:cubicBezTo>
                  <a:pt x="38" y="98"/>
                  <a:pt x="51" y="61"/>
                  <a:pt x="72" y="31"/>
                </a:cubicBezTo>
                <a:cubicBezTo>
                  <a:pt x="77" y="25"/>
                  <a:pt x="75" y="15"/>
                  <a:pt x="69" y="9"/>
                </a:cubicBezTo>
                <a:cubicBezTo>
                  <a:pt x="66" y="7"/>
                  <a:pt x="66" y="7"/>
                  <a:pt x="66" y="7"/>
                </a:cubicBezTo>
                <a:close/>
                <a:moveTo>
                  <a:pt x="378" y="7"/>
                </a:moveTo>
                <a:cubicBezTo>
                  <a:pt x="375" y="9"/>
                  <a:pt x="375" y="9"/>
                  <a:pt x="375" y="9"/>
                </a:cubicBezTo>
                <a:cubicBezTo>
                  <a:pt x="369" y="15"/>
                  <a:pt x="367" y="25"/>
                  <a:pt x="372" y="31"/>
                </a:cubicBezTo>
                <a:cubicBezTo>
                  <a:pt x="393" y="61"/>
                  <a:pt x="406" y="98"/>
                  <a:pt x="406" y="137"/>
                </a:cubicBezTo>
                <a:cubicBezTo>
                  <a:pt x="406" y="177"/>
                  <a:pt x="393" y="213"/>
                  <a:pt x="372" y="243"/>
                </a:cubicBezTo>
                <a:cubicBezTo>
                  <a:pt x="367" y="250"/>
                  <a:pt x="368" y="259"/>
                  <a:pt x="375" y="265"/>
                </a:cubicBezTo>
                <a:cubicBezTo>
                  <a:pt x="378" y="268"/>
                  <a:pt x="378" y="268"/>
                  <a:pt x="378" y="268"/>
                </a:cubicBezTo>
                <a:cubicBezTo>
                  <a:pt x="385" y="275"/>
                  <a:pt x="397" y="273"/>
                  <a:pt x="403" y="265"/>
                </a:cubicBezTo>
                <a:cubicBezTo>
                  <a:pt x="429" y="229"/>
                  <a:pt x="444" y="185"/>
                  <a:pt x="444" y="137"/>
                </a:cubicBezTo>
                <a:cubicBezTo>
                  <a:pt x="444" y="89"/>
                  <a:pt x="429" y="46"/>
                  <a:pt x="403" y="9"/>
                </a:cubicBezTo>
                <a:cubicBezTo>
                  <a:pt x="397" y="1"/>
                  <a:pt x="385" y="0"/>
                  <a:pt x="378" y="7"/>
                </a:cubicBezTo>
                <a:close/>
                <a:moveTo>
                  <a:pt x="247" y="101"/>
                </a:moveTo>
                <a:cubicBezTo>
                  <a:pt x="240" y="96"/>
                  <a:pt x="231" y="93"/>
                  <a:pt x="222" y="93"/>
                </a:cubicBezTo>
                <a:cubicBezTo>
                  <a:pt x="213" y="93"/>
                  <a:pt x="204" y="96"/>
                  <a:pt x="197" y="101"/>
                </a:cubicBezTo>
                <a:cubicBezTo>
                  <a:pt x="192" y="105"/>
                  <a:pt x="187" y="110"/>
                  <a:pt x="184" y="115"/>
                </a:cubicBezTo>
                <a:cubicBezTo>
                  <a:pt x="180" y="122"/>
                  <a:pt x="178" y="129"/>
                  <a:pt x="178" y="137"/>
                </a:cubicBezTo>
                <a:cubicBezTo>
                  <a:pt x="178" y="145"/>
                  <a:pt x="180" y="153"/>
                  <a:pt x="184" y="159"/>
                </a:cubicBezTo>
                <a:cubicBezTo>
                  <a:pt x="187" y="165"/>
                  <a:pt x="191" y="169"/>
                  <a:pt x="197" y="173"/>
                </a:cubicBezTo>
                <a:cubicBezTo>
                  <a:pt x="199" y="175"/>
                  <a:pt x="202" y="176"/>
                  <a:pt x="205" y="177"/>
                </a:cubicBezTo>
                <a:cubicBezTo>
                  <a:pt x="205" y="402"/>
                  <a:pt x="205" y="402"/>
                  <a:pt x="205" y="402"/>
                </a:cubicBezTo>
                <a:cubicBezTo>
                  <a:pt x="205" y="411"/>
                  <a:pt x="212" y="419"/>
                  <a:pt x="222" y="419"/>
                </a:cubicBezTo>
                <a:cubicBezTo>
                  <a:pt x="231" y="419"/>
                  <a:pt x="239" y="411"/>
                  <a:pt x="239" y="402"/>
                </a:cubicBezTo>
                <a:cubicBezTo>
                  <a:pt x="239" y="177"/>
                  <a:pt x="239" y="177"/>
                  <a:pt x="239" y="177"/>
                </a:cubicBezTo>
                <a:cubicBezTo>
                  <a:pt x="242" y="176"/>
                  <a:pt x="245" y="175"/>
                  <a:pt x="247" y="173"/>
                </a:cubicBezTo>
                <a:cubicBezTo>
                  <a:pt x="252" y="169"/>
                  <a:pt x="257" y="165"/>
                  <a:pt x="260" y="159"/>
                </a:cubicBezTo>
                <a:cubicBezTo>
                  <a:pt x="264" y="153"/>
                  <a:pt x="266" y="145"/>
                  <a:pt x="266" y="137"/>
                </a:cubicBezTo>
                <a:cubicBezTo>
                  <a:pt x="266" y="129"/>
                  <a:pt x="264" y="121"/>
                  <a:pt x="260" y="115"/>
                </a:cubicBezTo>
                <a:cubicBezTo>
                  <a:pt x="257" y="110"/>
                  <a:pt x="252" y="105"/>
                  <a:pt x="247" y="101"/>
                </a:cubicBezTo>
                <a:close/>
                <a:moveTo>
                  <a:pt x="127" y="63"/>
                </a:moveTo>
                <a:cubicBezTo>
                  <a:pt x="119" y="56"/>
                  <a:pt x="106" y="57"/>
                  <a:pt x="101" y="66"/>
                </a:cubicBezTo>
                <a:cubicBezTo>
                  <a:pt x="89" y="87"/>
                  <a:pt x="81" y="111"/>
                  <a:pt x="81" y="137"/>
                </a:cubicBezTo>
                <a:cubicBezTo>
                  <a:pt x="81" y="163"/>
                  <a:pt x="88" y="187"/>
                  <a:pt x="101" y="208"/>
                </a:cubicBezTo>
                <a:cubicBezTo>
                  <a:pt x="106" y="217"/>
                  <a:pt x="119" y="219"/>
                  <a:pt x="127" y="212"/>
                </a:cubicBezTo>
                <a:cubicBezTo>
                  <a:pt x="130" y="209"/>
                  <a:pt x="130" y="209"/>
                  <a:pt x="130" y="209"/>
                </a:cubicBezTo>
                <a:cubicBezTo>
                  <a:pt x="136" y="203"/>
                  <a:pt x="137" y="195"/>
                  <a:pt x="133" y="188"/>
                </a:cubicBezTo>
                <a:cubicBezTo>
                  <a:pt x="125" y="173"/>
                  <a:pt x="120" y="156"/>
                  <a:pt x="120" y="137"/>
                </a:cubicBezTo>
                <a:cubicBezTo>
                  <a:pt x="120" y="119"/>
                  <a:pt x="125" y="102"/>
                  <a:pt x="133" y="87"/>
                </a:cubicBezTo>
                <a:cubicBezTo>
                  <a:pt x="137" y="80"/>
                  <a:pt x="136" y="71"/>
                  <a:pt x="130" y="66"/>
                </a:cubicBezTo>
                <a:lnTo>
                  <a:pt x="127" y="63"/>
                </a:lnTo>
                <a:close/>
                <a:moveTo>
                  <a:pt x="313" y="66"/>
                </a:moveTo>
                <a:cubicBezTo>
                  <a:pt x="308" y="71"/>
                  <a:pt x="306" y="80"/>
                  <a:pt x="310" y="87"/>
                </a:cubicBezTo>
                <a:cubicBezTo>
                  <a:pt x="319" y="101"/>
                  <a:pt x="324" y="119"/>
                  <a:pt x="324" y="137"/>
                </a:cubicBezTo>
                <a:cubicBezTo>
                  <a:pt x="324" y="156"/>
                  <a:pt x="319" y="173"/>
                  <a:pt x="310" y="188"/>
                </a:cubicBezTo>
                <a:cubicBezTo>
                  <a:pt x="306" y="195"/>
                  <a:pt x="308" y="203"/>
                  <a:pt x="313" y="208"/>
                </a:cubicBezTo>
                <a:cubicBezTo>
                  <a:pt x="317" y="212"/>
                  <a:pt x="317" y="212"/>
                  <a:pt x="317" y="212"/>
                </a:cubicBezTo>
                <a:cubicBezTo>
                  <a:pt x="325" y="219"/>
                  <a:pt x="337" y="217"/>
                  <a:pt x="343" y="208"/>
                </a:cubicBezTo>
                <a:cubicBezTo>
                  <a:pt x="355" y="187"/>
                  <a:pt x="362" y="163"/>
                  <a:pt x="362" y="137"/>
                </a:cubicBezTo>
                <a:cubicBezTo>
                  <a:pt x="362" y="112"/>
                  <a:pt x="355" y="87"/>
                  <a:pt x="343" y="67"/>
                </a:cubicBezTo>
                <a:cubicBezTo>
                  <a:pt x="338" y="57"/>
                  <a:pt x="325" y="56"/>
                  <a:pt x="317" y="63"/>
                </a:cubicBezTo>
                <a:lnTo>
                  <a:pt x="313" y="66"/>
                </a:lnTo>
                <a:close/>
              </a:path>
            </a:pathLst>
          </a:custGeom>
          <a:solidFill>
            <a:schemeClr val="bg1">
              <a:alpha val="100000"/>
            </a:schemeClr>
          </a:solidFill>
          <a:ln w="9525">
            <a:noFill/>
          </a:ln>
        </p:spPr>
        <p:txBody>
          <a:bodyPr/>
          <a:p>
            <a:endParaRPr lang="zh-CN" altLang="en-US"/>
          </a:p>
        </p:txBody>
      </p:sp>
      <p:grpSp>
        <p:nvGrpSpPr>
          <p:cNvPr id="116" name="Group 14"/>
          <p:cNvGrpSpPr>
            <a:grpSpLocks noChangeAspect="1"/>
          </p:cNvGrpSpPr>
          <p:nvPr/>
        </p:nvGrpSpPr>
        <p:grpSpPr bwMode="auto">
          <a:xfrm>
            <a:off x="5413639" y="3903365"/>
            <a:ext cx="257269" cy="265140"/>
            <a:chOff x="2160" y="878"/>
            <a:chExt cx="1438" cy="1482"/>
          </a:xfrm>
          <a:solidFill>
            <a:schemeClr val="bg1"/>
          </a:solidFill>
        </p:grpSpPr>
        <p:sp>
          <p:nvSpPr>
            <p:cNvPr id="117" name="Freeform 15"/>
            <p:cNvSpPr/>
            <p:nvPr/>
          </p:nvSpPr>
          <p:spPr bwMode="auto">
            <a:xfrm>
              <a:off x="2793" y="878"/>
              <a:ext cx="169" cy="1482"/>
            </a:xfrm>
            <a:custGeom>
              <a:avLst/>
              <a:gdLst>
                <a:gd name="T0" fmla="*/ 36 w 71"/>
                <a:gd name="T1" fmla="*/ 622 h 622"/>
                <a:gd name="T2" fmla="*/ 71 w 71"/>
                <a:gd name="T3" fmla="*/ 586 h 622"/>
                <a:gd name="T4" fmla="*/ 71 w 71"/>
                <a:gd name="T5" fmla="*/ 35 h 622"/>
                <a:gd name="T6" fmla="*/ 36 w 71"/>
                <a:gd name="T7" fmla="*/ 0 h 622"/>
                <a:gd name="T8" fmla="*/ 0 w 71"/>
                <a:gd name="T9" fmla="*/ 35 h 622"/>
                <a:gd name="T10" fmla="*/ 0 w 71"/>
                <a:gd name="T11" fmla="*/ 586 h 622"/>
                <a:gd name="T12" fmla="*/ 36 w 71"/>
                <a:gd name="T13" fmla="*/ 622 h 622"/>
              </a:gdLst>
              <a:ahLst/>
              <a:cxnLst>
                <a:cxn ang="0">
                  <a:pos x="T0" y="T1"/>
                </a:cxn>
                <a:cxn ang="0">
                  <a:pos x="T2" y="T3"/>
                </a:cxn>
                <a:cxn ang="0">
                  <a:pos x="T4" y="T5"/>
                </a:cxn>
                <a:cxn ang="0">
                  <a:pos x="T6" y="T7"/>
                </a:cxn>
                <a:cxn ang="0">
                  <a:pos x="T8" y="T9"/>
                </a:cxn>
                <a:cxn ang="0">
                  <a:pos x="T10" y="T11"/>
                </a:cxn>
                <a:cxn ang="0">
                  <a:pos x="T12" y="T13"/>
                </a:cxn>
              </a:cxnLst>
              <a:rect l="0" t="0" r="r" b="b"/>
              <a:pathLst>
                <a:path w="71" h="622">
                  <a:moveTo>
                    <a:pt x="36" y="622"/>
                  </a:moveTo>
                  <a:cubicBezTo>
                    <a:pt x="55" y="622"/>
                    <a:pt x="71" y="606"/>
                    <a:pt x="71" y="586"/>
                  </a:cubicBezTo>
                  <a:cubicBezTo>
                    <a:pt x="71" y="35"/>
                    <a:pt x="71" y="35"/>
                    <a:pt x="71" y="35"/>
                  </a:cubicBezTo>
                  <a:cubicBezTo>
                    <a:pt x="71" y="15"/>
                    <a:pt x="55" y="0"/>
                    <a:pt x="36" y="0"/>
                  </a:cubicBezTo>
                  <a:cubicBezTo>
                    <a:pt x="16" y="0"/>
                    <a:pt x="0" y="15"/>
                    <a:pt x="0" y="35"/>
                  </a:cubicBezTo>
                  <a:cubicBezTo>
                    <a:pt x="0" y="586"/>
                    <a:pt x="0" y="586"/>
                    <a:pt x="0" y="586"/>
                  </a:cubicBezTo>
                  <a:cubicBezTo>
                    <a:pt x="0" y="606"/>
                    <a:pt x="16" y="622"/>
                    <a:pt x="36" y="622"/>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sp>
          <p:nvSpPr>
            <p:cNvPr id="118" name="Freeform 16"/>
            <p:cNvSpPr/>
            <p:nvPr/>
          </p:nvSpPr>
          <p:spPr bwMode="auto">
            <a:xfrm>
              <a:off x="2160" y="1195"/>
              <a:ext cx="169" cy="846"/>
            </a:xfrm>
            <a:custGeom>
              <a:avLst/>
              <a:gdLst>
                <a:gd name="T0" fmla="*/ 35 w 71"/>
                <a:gd name="T1" fmla="*/ 355 h 355"/>
                <a:gd name="T2" fmla="*/ 71 w 71"/>
                <a:gd name="T3" fmla="*/ 320 h 355"/>
                <a:gd name="T4" fmla="*/ 71 w 71"/>
                <a:gd name="T5" fmla="*/ 35 h 355"/>
                <a:gd name="T6" fmla="*/ 35 w 71"/>
                <a:gd name="T7" fmla="*/ 0 h 355"/>
                <a:gd name="T8" fmla="*/ 0 w 71"/>
                <a:gd name="T9" fmla="*/ 35 h 355"/>
                <a:gd name="T10" fmla="*/ 0 w 71"/>
                <a:gd name="T11" fmla="*/ 320 h 355"/>
                <a:gd name="T12" fmla="*/ 35 w 71"/>
                <a:gd name="T13" fmla="*/ 355 h 355"/>
              </a:gdLst>
              <a:ahLst/>
              <a:cxnLst>
                <a:cxn ang="0">
                  <a:pos x="T0" y="T1"/>
                </a:cxn>
                <a:cxn ang="0">
                  <a:pos x="T2" y="T3"/>
                </a:cxn>
                <a:cxn ang="0">
                  <a:pos x="T4" y="T5"/>
                </a:cxn>
                <a:cxn ang="0">
                  <a:pos x="T6" y="T7"/>
                </a:cxn>
                <a:cxn ang="0">
                  <a:pos x="T8" y="T9"/>
                </a:cxn>
                <a:cxn ang="0">
                  <a:pos x="T10" y="T11"/>
                </a:cxn>
                <a:cxn ang="0">
                  <a:pos x="T12" y="T13"/>
                </a:cxn>
              </a:cxnLst>
              <a:rect l="0" t="0" r="r" b="b"/>
              <a:pathLst>
                <a:path w="71" h="355">
                  <a:moveTo>
                    <a:pt x="35" y="355"/>
                  </a:moveTo>
                  <a:cubicBezTo>
                    <a:pt x="55" y="355"/>
                    <a:pt x="71" y="340"/>
                    <a:pt x="71" y="320"/>
                  </a:cubicBezTo>
                  <a:cubicBezTo>
                    <a:pt x="71" y="35"/>
                    <a:pt x="71" y="35"/>
                    <a:pt x="71" y="35"/>
                  </a:cubicBezTo>
                  <a:cubicBezTo>
                    <a:pt x="71" y="16"/>
                    <a:pt x="55" y="0"/>
                    <a:pt x="35" y="0"/>
                  </a:cubicBezTo>
                  <a:cubicBezTo>
                    <a:pt x="15" y="0"/>
                    <a:pt x="0" y="16"/>
                    <a:pt x="0" y="35"/>
                  </a:cubicBezTo>
                  <a:cubicBezTo>
                    <a:pt x="0" y="320"/>
                    <a:pt x="0" y="320"/>
                    <a:pt x="0" y="320"/>
                  </a:cubicBezTo>
                  <a:cubicBezTo>
                    <a:pt x="0" y="340"/>
                    <a:pt x="15" y="355"/>
                    <a:pt x="35" y="355"/>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sp>
          <p:nvSpPr>
            <p:cNvPr id="119" name="Freeform 17"/>
            <p:cNvSpPr/>
            <p:nvPr/>
          </p:nvSpPr>
          <p:spPr bwMode="auto">
            <a:xfrm>
              <a:off x="2476" y="1450"/>
              <a:ext cx="169" cy="338"/>
            </a:xfrm>
            <a:custGeom>
              <a:avLst/>
              <a:gdLst>
                <a:gd name="T0" fmla="*/ 35 w 71"/>
                <a:gd name="T1" fmla="*/ 142 h 142"/>
                <a:gd name="T2" fmla="*/ 71 w 71"/>
                <a:gd name="T3" fmla="*/ 106 h 142"/>
                <a:gd name="T4" fmla="*/ 71 w 71"/>
                <a:gd name="T5" fmla="*/ 35 h 142"/>
                <a:gd name="T6" fmla="*/ 35 w 71"/>
                <a:gd name="T7" fmla="*/ 0 h 142"/>
                <a:gd name="T8" fmla="*/ 0 w 71"/>
                <a:gd name="T9" fmla="*/ 35 h 142"/>
                <a:gd name="T10" fmla="*/ 0 w 71"/>
                <a:gd name="T11" fmla="*/ 106 h 142"/>
                <a:gd name="T12" fmla="*/ 35 w 71"/>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71" h="142">
                  <a:moveTo>
                    <a:pt x="35" y="142"/>
                  </a:moveTo>
                  <a:cubicBezTo>
                    <a:pt x="55" y="142"/>
                    <a:pt x="71" y="126"/>
                    <a:pt x="71" y="106"/>
                  </a:cubicBezTo>
                  <a:cubicBezTo>
                    <a:pt x="71" y="35"/>
                    <a:pt x="71" y="35"/>
                    <a:pt x="71" y="35"/>
                  </a:cubicBezTo>
                  <a:cubicBezTo>
                    <a:pt x="71" y="15"/>
                    <a:pt x="55" y="0"/>
                    <a:pt x="35" y="0"/>
                  </a:cubicBezTo>
                  <a:cubicBezTo>
                    <a:pt x="16" y="0"/>
                    <a:pt x="0" y="15"/>
                    <a:pt x="0" y="35"/>
                  </a:cubicBezTo>
                  <a:cubicBezTo>
                    <a:pt x="0" y="106"/>
                    <a:pt x="0" y="106"/>
                    <a:pt x="0" y="106"/>
                  </a:cubicBezTo>
                  <a:cubicBezTo>
                    <a:pt x="0" y="126"/>
                    <a:pt x="16" y="142"/>
                    <a:pt x="35" y="142"/>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sp>
          <p:nvSpPr>
            <p:cNvPr id="120" name="Freeform 18"/>
            <p:cNvSpPr/>
            <p:nvPr/>
          </p:nvSpPr>
          <p:spPr bwMode="auto">
            <a:xfrm>
              <a:off x="3112" y="1173"/>
              <a:ext cx="169" cy="889"/>
            </a:xfrm>
            <a:custGeom>
              <a:avLst/>
              <a:gdLst>
                <a:gd name="T0" fmla="*/ 35 w 71"/>
                <a:gd name="T1" fmla="*/ 373 h 373"/>
                <a:gd name="T2" fmla="*/ 71 w 71"/>
                <a:gd name="T3" fmla="*/ 338 h 373"/>
                <a:gd name="T4" fmla="*/ 71 w 71"/>
                <a:gd name="T5" fmla="*/ 36 h 373"/>
                <a:gd name="T6" fmla="*/ 35 w 71"/>
                <a:gd name="T7" fmla="*/ 0 h 373"/>
                <a:gd name="T8" fmla="*/ 0 w 71"/>
                <a:gd name="T9" fmla="*/ 36 h 373"/>
                <a:gd name="T10" fmla="*/ 0 w 71"/>
                <a:gd name="T11" fmla="*/ 338 h 373"/>
                <a:gd name="T12" fmla="*/ 35 w 71"/>
                <a:gd name="T13" fmla="*/ 373 h 373"/>
              </a:gdLst>
              <a:ahLst/>
              <a:cxnLst>
                <a:cxn ang="0">
                  <a:pos x="T0" y="T1"/>
                </a:cxn>
                <a:cxn ang="0">
                  <a:pos x="T2" y="T3"/>
                </a:cxn>
                <a:cxn ang="0">
                  <a:pos x="T4" y="T5"/>
                </a:cxn>
                <a:cxn ang="0">
                  <a:pos x="T6" y="T7"/>
                </a:cxn>
                <a:cxn ang="0">
                  <a:pos x="T8" y="T9"/>
                </a:cxn>
                <a:cxn ang="0">
                  <a:pos x="T10" y="T11"/>
                </a:cxn>
                <a:cxn ang="0">
                  <a:pos x="T12" y="T13"/>
                </a:cxn>
              </a:cxnLst>
              <a:rect l="0" t="0" r="r" b="b"/>
              <a:pathLst>
                <a:path w="71" h="373">
                  <a:moveTo>
                    <a:pt x="35" y="373"/>
                  </a:moveTo>
                  <a:cubicBezTo>
                    <a:pt x="55" y="373"/>
                    <a:pt x="71" y="357"/>
                    <a:pt x="71" y="338"/>
                  </a:cubicBezTo>
                  <a:cubicBezTo>
                    <a:pt x="71" y="36"/>
                    <a:pt x="71" y="36"/>
                    <a:pt x="71" y="36"/>
                  </a:cubicBezTo>
                  <a:cubicBezTo>
                    <a:pt x="71" y="16"/>
                    <a:pt x="55" y="0"/>
                    <a:pt x="35" y="0"/>
                  </a:cubicBezTo>
                  <a:cubicBezTo>
                    <a:pt x="15" y="0"/>
                    <a:pt x="0" y="16"/>
                    <a:pt x="0" y="36"/>
                  </a:cubicBezTo>
                  <a:cubicBezTo>
                    <a:pt x="0" y="338"/>
                    <a:pt x="0" y="338"/>
                    <a:pt x="0" y="338"/>
                  </a:cubicBezTo>
                  <a:cubicBezTo>
                    <a:pt x="0" y="357"/>
                    <a:pt x="15" y="373"/>
                    <a:pt x="35" y="373"/>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sp>
          <p:nvSpPr>
            <p:cNvPr id="121" name="Freeform 19"/>
            <p:cNvSpPr/>
            <p:nvPr/>
          </p:nvSpPr>
          <p:spPr bwMode="auto">
            <a:xfrm>
              <a:off x="3429" y="1342"/>
              <a:ext cx="169" cy="551"/>
            </a:xfrm>
            <a:custGeom>
              <a:avLst/>
              <a:gdLst>
                <a:gd name="T0" fmla="*/ 35 w 71"/>
                <a:gd name="T1" fmla="*/ 0 h 231"/>
                <a:gd name="T2" fmla="*/ 0 w 71"/>
                <a:gd name="T3" fmla="*/ 36 h 231"/>
                <a:gd name="T4" fmla="*/ 0 w 71"/>
                <a:gd name="T5" fmla="*/ 196 h 231"/>
                <a:gd name="T6" fmla="*/ 35 w 71"/>
                <a:gd name="T7" fmla="*/ 231 h 231"/>
                <a:gd name="T8" fmla="*/ 71 w 71"/>
                <a:gd name="T9" fmla="*/ 196 h 231"/>
                <a:gd name="T10" fmla="*/ 71 w 71"/>
                <a:gd name="T11" fmla="*/ 36 h 231"/>
                <a:gd name="T12" fmla="*/ 35 w 71"/>
                <a:gd name="T13" fmla="*/ 0 h 231"/>
              </a:gdLst>
              <a:ahLst/>
              <a:cxnLst>
                <a:cxn ang="0">
                  <a:pos x="T0" y="T1"/>
                </a:cxn>
                <a:cxn ang="0">
                  <a:pos x="T2" y="T3"/>
                </a:cxn>
                <a:cxn ang="0">
                  <a:pos x="T4" y="T5"/>
                </a:cxn>
                <a:cxn ang="0">
                  <a:pos x="T6" y="T7"/>
                </a:cxn>
                <a:cxn ang="0">
                  <a:pos x="T8" y="T9"/>
                </a:cxn>
                <a:cxn ang="0">
                  <a:pos x="T10" y="T11"/>
                </a:cxn>
                <a:cxn ang="0">
                  <a:pos x="T12" y="T13"/>
                </a:cxn>
              </a:cxnLst>
              <a:rect l="0" t="0" r="r" b="b"/>
              <a:pathLst>
                <a:path w="71" h="231">
                  <a:moveTo>
                    <a:pt x="35" y="0"/>
                  </a:moveTo>
                  <a:cubicBezTo>
                    <a:pt x="16" y="0"/>
                    <a:pt x="0" y="16"/>
                    <a:pt x="0" y="36"/>
                  </a:cubicBezTo>
                  <a:cubicBezTo>
                    <a:pt x="0" y="196"/>
                    <a:pt x="0" y="196"/>
                    <a:pt x="0" y="196"/>
                  </a:cubicBezTo>
                  <a:cubicBezTo>
                    <a:pt x="0" y="215"/>
                    <a:pt x="16" y="231"/>
                    <a:pt x="35" y="231"/>
                  </a:cubicBezTo>
                  <a:cubicBezTo>
                    <a:pt x="55" y="231"/>
                    <a:pt x="71" y="215"/>
                    <a:pt x="71" y="196"/>
                  </a:cubicBezTo>
                  <a:cubicBezTo>
                    <a:pt x="71" y="36"/>
                    <a:pt x="71" y="36"/>
                    <a:pt x="71" y="36"/>
                  </a:cubicBezTo>
                  <a:cubicBezTo>
                    <a:pt x="71" y="16"/>
                    <a:pt x="55" y="0"/>
                    <a:pt x="35" y="0"/>
                  </a:cubicBezTo>
                  <a:close/>
                </a:path>
              </a:pathLst>
            </a:custGeom>
            <a:grpFill/>
            <a:ln>
              <a:noFill/>
            </a:ln>
          </p:spPr>
          <p:txBody>
            <a:bodyPr/>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Light" panose="020F0302020204030204" pitchFamily="34" charset="0"/>
                <a:ea typeface="微软雅黑 Light" panose="020B0502040204020203" pitchFamily="34" charset="-122"/>
                <a:cs typeface="+mn-cs"/>
              </a:endParaRPr>
            </a:p>
          </p:txBody>
        </p:sp>
      </p:grpSp>
      <p:sp>
        <p:nvSpPr>
          <p:cNvPr id="16399" name="矩形 106"/>
          <p:cNvSpPr/>
          <p:nvPr/>
        </p:nvSpPr>
        <p:spPr>
          <a:xfrm>
            <a:off x="5526405" y="2997835"/>
            <a:ext cx="3103563" cy="506730"/>
          </a:xfrm>
          <a:prstGeom prst="rect">
            <a:avLst/>
          </a:prstGeom>
          <a:noFill/>
          <a:ln w="9525">
            <a:noFill/>
          </a:ln>
        </p:spPr>
        <p:txBody>
          <a:bodyPr>
            <a:spAutoFit/>
          </a:bodyPr>
          <a:p>
            <a:pPr eaLnBrk="1" hangingPunct="1">
              <a:lnSpc>
                <a:spcPct val="150000"/>
              </a:lnSpc>
            </a:pPr>
            <a:r>
              <a:rPr lang="zh-CN" altLang="en-US" sz="900" dirty="0">
                <a:solidFill>
                  <a:srgbClr val="404040"/>
                </a:solidFill>
                <a:latin typeface="微软雅黑" panose="020B0503020204020204" charset="-122"/>
                <a:ea typeface="微软雅黑" panose="020B0503020204020204" charset="-122"/>
              </a:rPr>
              <a:t>工作过程难以监督，工作质量无法量化和保证，过程管理盲区</a:t>
            </a:r>
            <a:r>
              <a:rPr lang="zh-CN" altLang="en-US" sz="900" dirty="0">
                <a:solidFill>
                  <a:srgbClr val="404040"/>
                </a:solidFill>
                <a:latin typeface="微软雅黑" panose="020B0503020204020204" charset="-122"/>
                <a:ea typeface="微软雅黑" panose="020B0503020204020204" charset="-122"/>
              </a:rPr>
              <a:t>多</a:t>
            </a:r>
            <a:endParaRPr lang="zh-CN" altLang="en-US" sz="900" dirty="0">
              <a:solidFill>
                <a:srgbClr val="404040"/>
              </a:solidFill>
              <a:latin typeface="微软雅黑" panose="020B0503020204020204" charset="-122"/>
              <a:ea typeface="微软雅黑" panose="020B0503020204020204" charset="-122"/>
            </a:endParaRPr>
          </a:p>
        </p:txBody>
      </p:sp>
      <p:sp>
        <p:nvSpPr>
          <p:cNvPr id="4" name="矩形 106"/>
          <p:cNvSpPr/>
          <p:nvPr/>
        </p:nvSpPr>
        <p:spPr>
          <a:xfrm>
            <a:off x="5584190" y="4807585"/>
            <a:ext cx="3103563" cy="299085"/>
          </a:xfrm>
          <a:prstGeom prst="rect">
            <a:avLst/>
          </a:prstGeom>
          <a:noFill/>
          <a:ln w="9525">
            <a:noFill/>
          </a:ln>
        </p:spPr>
        <p:txBody>
          <a:bodyPr>
            <a:spAutoFit/>
          </a:bodyPr>
          <a:p>
            <a:pPr eaLnBrk="1" hangingPunct="1">
              <a:lnSpc>
                <a:spcPct val="150000"/>
              </a:lnSpc>
            </a:pPr>
            <a:r>
              <a:rPr lang="zh-CN" altLang="en-US" sz="900" dirty="0">
                <a:solidFill>
                  <a:srgbClr val="404040"/>
                </a:solidFill>
                <a:latin typeface="微软雅黑" panose="020B0503020204020204" charset="-122"/>
                <a:ea typeface="微软雅黑" panose="020B0503020204020204" charset="-122"/>
              </a:rPr>
              <a:t>难以积累现场操作经验，人员流动性</a:t>
            </a:r>
            <a:r>
              <a:rPr lang="zh-CN" altLang="en-US" sz="900" dirty="0">
                <a:solidFill>
                  <a:srgbClr val="404040"/>
                </a:solidFill>
                <a:latin typeface="微软雅黑" panose="020B0503020204020204" charset="-122"/>
                <a:ea typeface="微软雅黑" panose="020B0503020204020204" charset="-122"/>
              </a:rPr>
              <a:t>大</a:t>
            </a:r>
            <a:endParaRPr lang="zh-CN" altLang="en-US" sz="900" dirty="0">
              <a:solidFill>
                <a:srgbClr val="404040"/>
              </a:solidFill>
              <a:latin typeface="微软雅黑" panose="020B0503020204020204" charset="-122"/>
              <a:ea typeface="微软雅黑" panose="020B0503020204020204" charset="-122"/>
            </a:endParaRPr>
          </a:p>
        </p:txBody>
      </p:sp>
      <p:sp>
        <p:nvSpPr>
          <p:cNvPr id="5" name="标题 4"/>
          <p:cNvSpPr>
            <a:spLocks noGrp="1"/>
          </p:cNvSpPr>
          <p:nvPr>
            <p:ph type="title"/>
          </p:nvPr>
        </p:nvSpPr>
        <p:spPr/>
        <p:txBody>
          <a:bodyPr/>
          <a:p>
            <a:r>
              <a:rPr lang="zh-CN" altLang="en-US" dirty="0"/>
              <a:t>选题背景</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457200" y="673100"/>
            <a:ext cx="4038600" cy="5453380"/>
          </a:xfrm>
        </p:spPr>
        <p:txBody>
          <a:bodyPr/>
          <a:p>
            <a:r>
              <a:rPr lang="zh-CN" altLang="en-US"/>
              <a:t>问题</a:t>
            </a:r>
            <a:r>
              <a:rPr lang="zh-CN" altLang="en-US"/>
              <a:t>在哪？</a:t>
            </a:r>
            <a:endParaRPr lang="zh-CN" altLang="en-US"/>
          </a:p>
        </p:txBody>
      </p:sp>
      <p:sp>
        <p:nvSpPr>
          <p:cNvPr id="4" name="内容占位符 3"/>
          <p:cNvSpPr>
            <a:spLocks noGrp="1"/>
          </p:cNvSpPr>
          <p:nvPr>
            <p:ph sz="half" idx="2"/>
          </p:nvPr>
        </p:nvSpPr>
        <p:spPr>
          <a:xfrm>
            <a:off x="4648200" y="673100"/>
            <a:ext cx="4038600" cy="5453380"/>
          </a:xfrm>
        </p:spPr>
        <p:txBody>
          <a:bodyPr/>
          <a:p>
            <a:r>
              <a:rPr lang="zh-CN" altLang="en-US"/>
              <a:t>增强现实后</a:t>
            </a:r>
            <a:r>
              <a:rPr lang="en-US" altLang="zh-CN"/>
              <a:t>-&gt;</a:t>
            </a:r>
            <a:endParaRPr lang="zh-CN" altLang="en-US"/>
          </a:p>
        </p:txBody>
      </p:sp>
      <p:sp>
        <p:nvSpPr>
          <p:cNvPr id="5" name="椭圆 4"/>
          <p:cNvSpPr/>
          <p:nvPr/>
        </p:nvSpPr>
        <p:spPr>
          <a:xfrm>
            <a:off x="1764030" y="1772920"/>
            <a:ext cx="936625" cy="935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 name="椭圆 5"/>
          <p:cNvSpPr/>
          <p:nvPr/>
        </p:nvSpPr>
        <p:spPr>
          <a:xfrm>
            <a:off x="2700655" y="3573145"/>
            <a:ext cx="936625" cy="935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椭圆 6"/>
          <p:cNvSpPr/>
          <p:nvPr/>
        </p:nvSpPr>
        <p:spPr>
          <a:xfrm>
            <a:off x="827405" y="3573145"/>
            <a:ext cx="936625" cy="935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椭圆 7"/>
          <p:cNvSpPr/>
          <p:nvPr/>
        </p:nvSpPr>
        <p:spPr>
          <a:xfrm>
            <a:off x="7308215" y="3573145"/>
            <a:ext cx="936625" cy="93599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9" name="椭圆 8"/>
          <p:cNvSpPr/>
          <p:nvPr/>
        </p:nvSpPr>
        <p:spPr>
          <a:xfrm>
            <a:off x="5147945" y="3573145"/>
            <a:ext cx="936625" cy="9359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 name="椭圆 9"/>
          <p:cNvSpPr/>
          <p:nvPr/>
        </p:nvSpPr>
        <p:spPr>
          <a:xfrm>
            <a:off x="6198870" y="1701165"/>
            <a:ext cx="936625" cy="9359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1620520" y="3028950"/>
            <a:ext cx="1122045" cy="368300"/>
          </a:xfrm>
          <a:prstGeom prst="rect">
            <a:avLst/>
          </a:prstGeom>
          <a:noFill/>
        </p:spPr>
        <p:txBody>
          <a:bodyPr wrap="square" rtlCol="0">
            <a:spAutoFit/>
          </a:bodyPr>
          <a:p>
            <a:r>
              <a:rPr lang="zh-CN" altLang="en-US"/>
              <a:t>空间</a:t>
            </a:r>
            <a:r>
              <a:rPr lang="zh-CN" altLang="en-US"/>
              <a:t>实体</a:t>
            </a:r>
            <a:endParaRPr lang="zh-CN" altLang="en-US"/>
          </a:p>
        </p:txBody>
      </p:sp>
      <p:sp>
        <p:nvSpPr>
          <p:cNvPr id="12" name="文本框 11"/>
          <p:cNvSpPr txBox="1"/>
          <p:nvPr/>
        </p:nvSpPr>
        <p:spPr>
          <a:xfrm>
            <a:off x="2026920" y="2056765"/>
            <a:ext cx="411480" cy="368300"/>
          </a:xfrm>
          <a:prstGeom prst="rect">
            <a:avLst/>
          </a:prstGeom>
          <a:noFill/>
        </p:spPr>
        <p:txBody>
          <a:bodyPr wrap="none" rtlCol="0">
            <a:spAutoFit/>
          </a:bodyPr>
          <a:p>
            <a:r>
              <a:rPr lang="zh-CN" altLang="en-US">
                <a:solidFill>
                  <a:schemeClr val="bg1"/>
                </a:solidFill>
              </a:rPr>
              <a:t>人</a:t>
            </a:r>
            <a:endParaRPr lang="zh-CN" altLang="en-US">
              <a:solidFill>
                <a:schemeClr val="bg1"/>
              </a:solidFill>
            </a:endParaRPr>
          </a:p>
        </p:txBody>
      </p:sp>
      <p:sp>
        <p:nvSpPr>
          <p:cNvPr id="13" name="文本框 12"/>
          <p:cNvSpPr txBox="1"/>
          <p:nvPr/>
        </p:nvSpPr>
        <p:spPr>
          <a:xfrm>
            <a:off x="1091565" y="3861435"/>
            <a:ext cx="411480" cy="368300"/>
          </a:xfrm>
          <a:prstGeom prst="rect">
            <a:avLst/>
          </a:prstGeom>
          <a:noFill/>
        </p:spPr>
        <p:txBody>
          <a:bodyPr wrap="none" rtlCol="0">
            <a:spAutoFit/>
          </a:bodyPr>
          <a:p>
            <a:r>
              <a:rPr lang="zh-CN" altLang="en-US">
                <a:solidFill>
                  <a:schemeClr val="bg1"/>
                </a:solidFill>
              </a:rPr>
              <a:t>事</a:t>
            </a:r>
            <a:endParaRPr lang="zh-CN" altLang="en-US">
              <a:solidFill>
                <a:schemeClr val="bg1"/>
              </a:solidFill>
            </a:endParaRPr>
          </a:p>
        </p:txBody>
      </p:sp>
      <p:sp>
        <p:nvSpPr>
          <p:cNvPr id="14" name="文本框 13"/>
          <p:cNvSpPr txBox="1"/>
          <p:nvPr/>
        </p:nvSpPr>
        <p:spPr>
          <a:xfrm>
            <a:off x="6461760" y="1985010"/>
            <a:ext cx="411480" cy="368300"/>
          </a:xfrm>
          <a:prstGeom prst="rect">
            <a:avLst/>
          </a:prstGeom>
          <a:noFill/>
        </p:spPr>
        <p:txBody>
          <a:bodyPr wrap="none" rtlCol="0">
            <a:spAutoFit/>
          </a:bodyPr>
          <a:p>
            <a:r>
              <a:rPr lang="zh-CN" altLang="en-US">
                <a:solidFill>
                  <a:schemeClr val="bg1"/>
                </a:solidFill>
              </a:rPr>
              <a:t>人</a:t>
            </a:r>
            <a:endParaRPr lang="zh-CN" altLang="en-US">
              <a:solidFill>
                <a:schemeClr val="bg1"/>
              </a:solidFill>
            </a:endParaRPr>
          </a:p>
        </p:txBody>
      </p:sp>
      <p:sp>
        <p:nvSpPr>
          <p:cNvPr id="15" name="文本框 14"/>
          <p:cNvSpPr txBox="1"/>
          <p:nvPr/>
        </p:nvSpPr>
        <p:spPr>
          <a:xfrm>
            <a:off x="5410200" y="3861435"/>
            <a:ext cx="411480" cy="368300"/>
          </a:xfrm>
          <a:prstGeom prst="rect">
            <a:avLst/>
          </a:prstGeom>
          <a:noFill/>
        </p:spPr>
        <p:txBody>
          <a:bodyPr wrap="none" rtlCol="0">
            <a:spAutoFit/>
          </a:bodyPr>
          <a:p>
            <a:r>
              <a:rPr lang="zh-CN" altLang="en-US">
                <a:solidFill>
                  <a:schemeClr val="bg1"/>
                </a:solidFill>
              </a:rPr>
              <a:t>事</a:t>
            </a:r>
            <a:endParaRPr lang="zh-CN" altLang="en-US">
              <a:solidFill>
                <a:schemeClr val="bg1"/>
              </a:solidFill>
            </a:endParaRPr>
          </a:p>
        </p:txBody>
      </p:sp>
      <p:sp>
        <p:nvSpPr>
          <p:cNvPr id="16" name="文本框 15"/>
          <p:cNvSpPr txBox="1"/>
          <p:nvPr/>
        </p:nvSpPr>
        <p:spPr>
          <a:xfrm>
            <a:off x="2963545" y="3856990"/>
            <a:ext cx="411480" cy="368300"/>
          </a:xfrm>
          <a:prstGeom prst="rect">
            <a:avLst/>
          </a:prstGeom>
          <a:noFill/>
        </p:spPr>
        <p:txBody>
          <a:bodyPr wrap="none" rtlCol="0">
            <a:spAutoFit/>
          </a:bodyPr>
          <a:p>
            <a:r>
              <a:rPr lang="zh-CN" altLang="en-US">
                <a:solidFill>
                  <a:schemeClr val="bg1"/>
                </a:solidFill>
              </a:rPr>
              <a:t>物</a:t>
            </a:r>
            <a:endParaRPr lang="zh-CN" altLang="en-US">
              <a:solidFill>
                <a:schemeClr val="bg1"/>
              </a:solidFill>
            </a:endParaRPr>
          </a:p>
        </p:txBody>
      </p:sp>
      <p:sp>
        <p:nvSpPr>
          <p:cNvPr id="17" name="文本框 16"/>
          <p:cNvSpPr txBox="1"/>
          <p:nvPr/>
        </p:nvSpPr>
        <p:spPr>
          <a:xfrm>
            <a:off x="7570470" y="3856990"/>
            <a:ext cx="411480" cy="368300"/>
          </a:xfrm>
          <a:prstGeom prst="rect">
            <a:avLst/>
          </a:prstGeom>
          <a:noFill/>
        </p:spPr>
        <p:txBody>
          <a:bodyPr wrap="none" rtlCol="0">
            <a:spAutoFit/>
          </a:bodyPr>
          <a:p>
            <a:r>
              <a:rPr lang="zh-CN" altLang="en-US">
                <a:solidFill>
                  <a:schemeClr val="bg1"/>
                </a:solidFill>
              </a:rPr>
              <a:t>物</a:t>
            </a:r>
            <a:endParaRPr lang="zh-CN" altLang="en-US">
              <a:solidFill>
                <a:schemeClr val="bg1"/>
              </a:solidFill>
            </a:endParaRPr>
          </a:p>
        </p:txBody>
      </p:sp>
      <p:sp>
        <p:nvSpPr>
          <p:cNvPr id="18" name="文本框 17"/>
          <p:cNvSpPr txBox="1"/>
          <p:nvPr/>
        </p:nvSpPr>
        <p:spPr>
          <a:xfrm>
            <a:off x="1332230" y="4941570"/>
            <a:ext cx="1788795" cy="368300"/>
          </a:xfrm>
          <a:prstGeom prst="rect">
            <a:avLst/>
          </a:prstGeom>
          <a:noFill/>
        </p:spPr>
        <p:txBody>
          <a:bodyPr wrap="square" rtlCol="0">
            <a:spAutoFit/>
          </a:bodyPr>
          <a:p>
            <a:r>
              <a:rPr lang="zh-CN" altLang="en-US"/>
              <a:t>人、事、物</a:t>
            </a:r>
            <a:r>
              <a:rPr lang="zh-CN" altLang="en-US"/>
              <a:t>孤立</a:t>
            </a:r>
            <a:endParaRPr lang="zh-CN" altLang="en-US"/>
          </a:p>
        </p:txBody>
      </p:sp>
      <p:sp>
        <p:nvSpPr>
          <p:cNvPr id="19" name="文本框 18"/>
          <p:cNvSpPr txBox="1"/>
          <p:nvPr/>
        </p:nvSpPr>
        <p:spPr>
          <a:xfrm>
            <a:off x="6118860" y="3068955"/>
            <a:ext cx="1097280" cy="368300"/>
          </a:xfrm>
          <a:prstGeom prst="rect">
            <a:avLst/>
          </a:prstGeom>
          <a:noFill/>
        </p:spPr>
        <p:txBody>
          <a:bodyPr wrap="none" rtlCol="0">
            <a:spAutoFit/>
          </a:bodyPr>
          <a:p>
            <a:r>
              <a:rPr lang="zh-CN" altLang="en-US"/>
              <a:t>生长</a:t>
            </a:r>
            <a:r>
              <a:rPr lang="zh-CN" altLang="en-US"/>
              <a:t>空间</a:t>
            </a:r>
            <a:endParaRPr lang="zh-CN" altLang="en-US"/>
          </a:p>
        </p:txBody>
      </p:sp>
      <p:cxnSp>
        <p:nvCxnSpPr>
          <p:cNvPr id="20" name="直接箭头连接符 19"/>
          <p:cNvCxnSpPr>
            <a:stCxn id="10" idx="3"/>
            <a:endCxn id="9" idx="0"/>
          </p:cNvCxnSpPr>
          <p:nvPr/>
        </p:nvCxnSpPr>
        <p:spPr>
          <a:xfrm flipH="1">
            <a:off x="5616575" y="2499995"/>
            <a:ext cx="719455" cy="10731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0"/>
            <a:endCxn id="10" idx="5"/>
          </p:cNvCxnSpPr>
          <p:nvPr/>
        </p:nvCxnSpPr>
        <p:spPr>
          <a:xfrm flipH="1" flipV="1">
            <a:off x="6998335" y="2499995"/>
            <a:ext cx="778510" cy="10731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8" idx="2"/>
          </p:cNvCxnSpPr>
          <p:nvPr/>
        </p:nvCxnSpPr>
        <p:spPr>
          <a:xfrm>
            <a:off x="6084570" y="4041140"/>
            <a:ext cx="12236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219700" y="2781300"/>
            <a:ext cx="796290" cy="368300"/>
          </a:xfrm>
          <a:prstGeom prst="rect">
            <a:avLst/>
          </a:prstGeom>
          <a:noFill/>
        </p:spPr>
        <p:txBody>
          <a:bodyPr wrap="square" rtlCol="0">
            <a:spAutoFit/>
          </a:bodyPr>
          <a:p>
            <a:r>
              <a:rPr lang="zh-CN" altLang="en-US"/>
              <a:t>吸引</a:t>
            </a:r>
            <a:endParaRPr lang="zh-CN" altLang="en-US"/>
          </a:p>
        </p:txBody>
      </p:sp>
      <p:sp>
        <p:nvSpPr>
          <p:cNvPr id="24" name="文本框 23"/>
          <p:cNvSpPr txBox="1"/>
          <p:nvPr/>
        </p:nvSpPr>
        <p:spPr>
          <a:xfrm>
            <a:off x="6419850" y="4149090"/>
            <a:ext cx="796290" cy="368300"/>
          </a:xfrm>
          <a:prstGeom prst="rect">
            <a:avLst/>
          </a:prstGeom>
          <a:noFill/>
        </p:spPr>
        <p:txBody>
          <a:bodyPr wrap="square" rtlCol="0">
            <a:spAutoFit/>
          </a:bodyPr>
          <a:p>
            <a:r>
              <a:rPr lang="zh-CN" altLang="en-US"/>
              <a:t>造就</a:t>
            </a:r>
            <a:endParaRPr lang="zh-CN" altLang="en-US"/>
          </a:p>
        </p:txBody>
      </p:sp>
      <p:sp>
        <p:nvSpPr>
          <p:cNvPr id="25" name="文本框 24"/>
          <p:cNvSpPr txBox="1"/>
          <p:nvPr/>
        </p:nvSpPr>
        <p:spPr>
          <a:xfrm>
            <a:off x="7524750" y="2781300"/>
            <a:ext cx="796290" cy="368300"/>
          </a:xfrm>
          <a:prstGeom prst="rect">
            <a:avLst/>
          </a:prstGeom>
          <a:noFill/>
        </p:spPr>
        <p:txBody>
          <a:bodyPr wrap="square" rtlCol="0">
            <a:spAutoFit/>
          </a:bodyPr>
          <a:p>
            <a:r>
              <a:rPr lang="zh-CN" altLang="en-US"/>
              <a:t>推动</a:t>
            </a:r>
            <a:endParaRPr lang="zh-CN" altLang="en-US"/>
          </a:p>
        </p:txBody>
      </p:sp>
      <p:sp>
        <p:nvSpPr>
          <p:cNvPr id="26" name="文本框 25"/>
          <p:cNvSpPr txBox="1"/>
          <p:nvPr/>
        </p:nvSpPr>
        <p:spPr>
          <a:xfrm>
            <a:off x="5724525" y="4941570"/>
            <a:ext cx="2190115" cy="368300"/>
          </a:xfrm>
          <a:prstGeom prst="rect">
            <a:avLst/>
          </a:prstGeom>
          <a:noFill/>
        </p:spPr>
        <p:txBody>
          <a:bodyPr wrap="square" rtlCol="0">
            <a:spAutoFit/>
          </a:bodyPr>
          <a:p>
            <a:r>
              <a:rPr lang="zh-CN" altLang="en-US"/>
              <a:t>技术驱动教学</a:t>
            </a:r>
            <a:r>
              <a:rPr lang="zh-CN" altLang="en-US"/>
              <a:t>变革</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PAOE(D]9UCF2IE26@ND(N@S"/>
          <p:cNvPicPr>
            <a:picLocks noChangeAspect="1"/>
          </p:cNvPicPr>
          <p:nvPr>
            <p:ph idx="1"/>
            <p:custDataLst>
              <p:tags r:id="rId1"/>
            </p:custDataLst>
          </p:nvPr>
        </p:nvPicPr>
        <p:blipFill>
          <a:blip r:embed="rId2"/>
          <a:stretch>
            <a:fillRect/>
          </a:stretch>
        </p:blipFill>
        <p:spPr>
          <a:xfrm>
            <a:off x="107950" y="480695"/>
            <a:ext cx="4434840" cy="2804160"/>
          </a:xfrm>
          <a:prstGeom prst="rect">
            <a:avLst/>
          </a:prstGeom>
        </p:spPr>
      </p:pic>
      <p:pic>
        <p:nvPicPr>
          <p:cNvPr id="7" name="图片 6" descr="H6LFOC_VU$605K8@H[~3W~B"/>
          <p:cNvPicPr>
            <a:picLocks noChangeAspect="1"/>
          </p:cNvPicPr>
          <p:nvPr/>
        </p:nvPicPr>
        <p:blipFill>
          <a:blip r:embed="rId3"/>
          <a:stretch>
            <a:fillRect/>
          </a:stretch>
        </p:blipFill>
        <p:spPr>
          <a:xfrm>
            <a:off x="4542790" y="141605"/>
            <a:ext cx="4301490" cy="3139440"/>
          </a:xfrm>
          <a:prstGeom prst="rect">
            <a:avLst/>
          </a:prstGeom>
        </p:spPr>
      </p:pic>
      <p:sp>
        <p:nvSpPr>
          <p:cNvPr id="26" name="文本框 25"/>
          <p:cNvSpPr txBox="1"/>
          <p:nvPr/>
        </p:nvSpPr>
        <p:spPr>
          <a:xfrm>
            <a:off x="251460" y="4221480"/>
            <a:ext cx="2455545" cy="1014730"/>
          </a:xfrm>
          <a:prstGeom prst="rect">
            <a:avLst/>
          </a:prstGeom>
          <a:noFill/>
        </p:spPr>
        <p:txBody>
          <a:bodyPr wrap="square" rtlCol="0">
            <a:spAutoFit/>
          </a:bodyPr>
          <a:p>
            <a:r>
              <a:rPr lang="zh-CN" altLang="en-US" sz="2000"/>
              <a:t>学习场景与工作实践无限接近直至重叠，即需即学即用</a:t>
            </a:r>
            <a:endParaRPr lang="zh-CN" altLang="en-US" sz="2000"/>
          </a:p>
        </p:txBody>
      </p:sp>
      <p:sp>
        <p:nvSpPr>
          <p:cNvPr id="27" name="文本框 26"/>
          <p:cNvSpPr txBox="1"/>
          <p:nvPr/>
        </p:nvSpPr>
        <p:spPr>
          <a:xfrm>
            <a:off x="7308850" y="4221480"/>
            <a:ext cx="1565910" cy="1014730"/>
          </a:xfrm>
          <a:prstGeom prst="rect">
            <a:avLst/>
          </a:prstGeom>
          <a:noFill/>
        </p:spPr>
        <p:txBody>
          <a:bodyPr wrap="square" rtlCol="0">
            <a:spAutoFit/>
          </a:bodyPr>
          <a:p>
            <a:r>
              <a:rPr lang="zh-CN" altLang="en-US" sz="2000"/>
              <a:t>增强现实助力信息技术教育创新！</a:t>
            </a:r>
            <a:endParaRPr lang="zh-CN" altLang="en-US" sz="2000"/>
          </a:p>
        </p:txBody>
      </p:sp>
      <p:pic>
        <p:nvPicPr>
          <p:cNvPr id="8" name="图片 7"/>
          <p:cNvPicPr>
            <a:picLocks noChangeAspect="1"/>
          </p:cNvPicPr>
          <p:nvPr/>
        </p:nvPicPr>
        <p:blipFill>
          <a:blip r:embed="rId4"/>
          <a:stretch>
            <a:fillRect/>
          </a:stretch>
        </p:blipFill>
        <p:spPr>
          <a:xfrm>
            <a:off x="2771775" y="3281045"/>
            <a:ext cx="4196080" cy="3238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现有方法及不足</a:t>
            </a:r>
            <a:endParaRPr lang="zh-CN" altLang="en-US"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8269" t="22116" r="6683" b="21891"/>
          <a:stretch>
            <a:fillRect/>
          </a:stretch>
        </p:blipFill>
        <p:spPr bwMode="auto">
          <a:xfrm>
            <a:off x="3933010" y="3140968"/>
            <a:ext cx="5184576" cy="14453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201" t="30240" r="9664" b="26406"/>
          <a:stretch>
            <a:fillRect/>
          </a:stretch>
        </p:blipFill>
        <p:spPr bwMode="auto">
          <a:xfrm>
            <a:off x="683568" y="1628800"/>
            <a:ext cx="3816424" cy="14453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971550" y="4869180"/>
            <a:ext cx="6896735" cy="922020"/>
          </a:xfrm>
          <a:prstGeom prst="rect">
            <a:avLst/>
          </a:prstGeom>
          <a:noFill/>
        </p:spPr>
        <p:txBody>
          <a:bodyPr wrap="square" rtlCol="0">
            <a:spAutoFit/>
          </a:bodyPr>
          <a:p>
            <a:r>
              <a:rPr lang="en-US" altLang="zh-CN"/>
              <a:t>        </a:t>
            </a:r>
            <a:r>
              <a:rPr lang="zh-CN" altLang="en-US"/>
              <a:t>我们目前的工作只能做到基于二维空间的识别图片并让其中的图形移动，在三维立体的呈现效果方面尚不理想，需要</a:t>
            </a:r>
            <a:r>
              <a:rPr lang="zh-CN" altLang="en-US"/>
              <a:t>改进。</a:t>
            </a:r>
            <a:endParaRPr lang="zh-CN" altLang="en-US"/>
          </a:p>
          <a:p>
            <a:r>
              <a:rPr lang="en-US" altLang="zh-CN"/>
              <a:t>        </a:t>
            </a:r>
            <a:r>
              <a:rPr lang="zh-CN" altLang="en-US"/>
              <a:t>在丰富性和应用范围方面还不广泛，质量待</a:t>
            </a:r>
            <a:r>
              <a:rPr lang="zh-CN" altLang="en-US"/>
              <a:t>提升。</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我们的目标</a:t>
            </a:r>
            <a:endParaRPr lang="zh-CN" altLang="en-US" dirty="0"/>
          </a:p>
        </p:txBody>
      </p:sp>
      <p:sp>
        <p:nvSpPr>
          <p:cNvPr id="3" name="内容占位符 2"/>
          <p:cNvSpPr>
            <a:spLocks noGrp="1"/>
          </p:cNvSpPr>
          <p:nvPr>
            <p:ph idx="1"/>
          </p:nvPr>
        </p:nvSpPr>
        <p:spPr/>
        <p:txBody>
          <a:bodyPr/>
          <a:lstStyle/>
          <a:p>
            <a:pPr algn="just"/>
            <a:r>
              <a:rPr lang="zh-CN" altLang="en-US" dirty="0">
                <a:effectLst/>
              </a:rPr>
              <a:t>完成</a:t>
            </a:r>
            <a:r>
              <a:rPr lang="zh-CN" altLang="en-US" dirty="0"/>
              <a:t>背景</a:t>
            </a:r>
            <a:r>
              <a:rPr lang="zh-CN" altLang="en-US" dirty="0">
                <a:effectLst/>
              </a:rPr>
              <a:t>场景设计，添加适合的元素</a:t>
            </a:r>
            <a:endParaRPr lang="zh-CN" altLang="en-US" dirty="0">
              <a:effectLst/>
            </a:endParaRPr>
          </a:p>
          <a:p>
            <a:r>
              <a:rPr lang="zh-CN" altLang="en-US" dirty="0">
                <a:effectLst/>
              </a:rPr>
              <a:t>设定</a:t>
            </a:r>
            <a:r>
              <a:rPr lang="en-US" altLang="zh-CN" dirty="0" err="1">
                <a:effectLst/>
              </a:rPr>
              <a:t>Arcamera</a:t>
            </a:r>
            <a:r>
              <a:rPr lang="zh-CN" altLang="en-US" dirty="0">
                <a:effectLst/>
              </a:rPr>
              <a:t>和</a:t>
            </a:r>
            <a:r>
              <a:rPr lang="en-US" altLang="zh-CN" dirty="0" err="1">
                <a:effectLst/>
              </a:rPr>
              <a:t>ImageTarget</a:t>
            </a:r>
            <a:endParaRPr lang="en-US" altLang="zh-CN" dirty="0">
              <a:effectLst/>
            </a:endParaRPr>
          </a:p>
          <a:p>
            <a:r>
              <a:rPr lang="zh-CN" altLang="en-US" dirty="0"/>
              <a:t>构造图像用户界面</a:t>
            </a:r>
            <a:endParaRPr lang="en-US" altLang="zh-CN" dirty="0"/>
          </a:p>
          <a:p>
            <a:r>
              <a:rPr lang="zh-CN" altLang="en-US" dirty="0">
                <a:effectLst/>
              </a:rPr>
              <a:t>对其中的元素新增动画与设定</a:t>
            </a:r>
            <a:endParaRPr lang="en-US" altLang="zh-CN" dirty="0">
              <a:effectLst/>
            </a:endParaRPr>
          </a:p>
          <a:p>
            <a:r>
              <a:rPr lang="en-US" altLang="zh-CN" dirty="0"/>
              <a:t>Android</a:t>
            </a:r>
            <a:r>
              <a:rPr lang="zh-CN" altLang="en-US" dirty="0"/>
              <a:t>发布</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我们的思路</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800" dirty="0"/>
              <a:t>	</a:t>
            </a:r>
            <a:r>
              <a:rPr lang="zh-CN" altLang="en-US" sz="1800" dirty="0"/>
              <a:t>AR识别课本</a:t>
            </a:r>
            <a:endParaRPr lang="zh-CN" altLang="en-US" sz="1800" dirty="0"/>
          </a:p>
          <a:p>
            <a:r>
              <a:rPr lang="zh-CN" altLang="en-US" sz="1800" dirty="0"/>
              <a:t>步骤一：选取适合于利用增强现实技术制作的教材</a:t>
            </a:r>
            <a:r>
              <a:rPr lang="en-US" altLang="zh-CN" sz="1800" dirty="0"/>
              <a:t>(</a:t>
            </a:r>
            <a:r>
              <a:rPr lang="zh-CN" altLang="en-US" sz="1800" dirty="0"/>
              <a:t>如一些理论讲解枯燥乏味、知识点抽象的学科课程</a:t>
            </a:r>
            <a:r>
              <a:rPr lang="en-US" altLang="zh-CN" sz="1800" dirty="0"/>
              <a:t>)</a:t>
            </a:r>
            <a:r>
              <a:rPr lang="zh-CN" altLang="en-US" sz="1800" dirty="0"/>
              <a:t>。</a:t>
            </a:r>
            <a:endParaRPr lang="zh-CN" altLang="en-US" sz="1800" dirty="0"/>
          </a:p>
          <a:p>
            <a:r>
              <a:rPr lang="zh-CN" altLang="en-US" sz="1800" dirty="0"/>
              <a:t>步骤二：学科教材内容的框架重构及制定。根据教学需求，以任务或项目导向的教学理念重构教材编写的思路，并确定支撑学生学习的知识点及对应的多媒体资源展示方式，进而确定教材的逻辑结构。</a:t>
            </a:r>
            <a:endParaRPr lang="zh-CN" altLang="en-US" sz="1800" dirty="0"/>
          </a:p>
          <a:p>
            <a:r>
              <a:rPr lang="zh-CN" altLang="en-US" sz="1800" dirty="0"/>
              <a:t>步骤三：版面及风格设计。根据教材及课程的现有情况，设计符合教材的风格及样式，确定好风格后，动画资源及版面都基于该设计风格开发。</a:t>
            </a:r>
            <a:endParaRPr lang="zh-CN" altLang="en-US" sz="1800" dirty="0"/>
          </a:p>
          <a:p>
            <a:r>
              <a:rPr lang="zh-CN" altLang="en-US" sz="1800" dirty="0"/>
              <a:t>步骤四：沟通教材文字内容及动画资源内容需求。根据教学大纲，编写符合本校学生特点和接受程度的教材文本内容，并同时规划出需要开发的数字化资源。</a:t>
            </a:r>
            <a:endParaRPr lang="zh-CN" altLang="en-US" sz="1800" dirty="0"/>
          </a:p>
          <a:p>
            <a:r>
              <a:rPr lang="zh-CN" altLang="en-US" sz="1800" dirty="0"/>
              <a:t>步骤五：微课程制作。根据教材知识点和高职学生的认知规律，开发配套的数字化资源作为微课程制作素材，数字化资源包括二维、三维动画、视频、三维模型、可交互仿真系统等。有了素材，我们就可以进行微课程的制作。</a:t>
            </a:r>
            <a:endParaRPr lang="zh-CN" altLang="en-US" sz="1800" dirty="0"/>
          </a:p>
          <a:p>
            <a:r>
              <a:rPr lang="zh-CN" altLang="en-US" sz="1800" dirty="0"/>
              <a:t>步骤六：交互设计。根据学科特色，设计具有针对性的软件界面及交互方式。</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相关技术</a:t>
            </a:r>
            <a:endParaRPr lang="zh-CN" altLang="en-US" dirty="0"/>
          </a:p>
        </p:txBody>
      </p:sp>
      <p:sp>
        <p:nvSpPr>
          <p:cNvPr id="5" name="文本框 4"/>
          <p:cNvSpPr txBox="1"/>
          <p:nvPr/>
        </p:nvSpPr>
        <p:spPr>
          <a:xfrm>
            <a:off x="795655" y="1628775"/>
            <a:ext cx="7552690" cy="3538220"/>
          </a:xfrm>
          <a:prstGeom prst="rect">
            <a:avLst/>
          </a:prstGeom>
          <a:noFill/>
        </p:spPr>
        <p:txBody>
          <a:bodyPr wrap="none" rtlCol="0">
            <a:spAutoFit/>
          </a:bodyPr>
          <a:lstStyle/>
          <a:p>
            <a:pPr algn="l"/>
            <a:r>
              <a:rPr lang="zh-CN" altLang="en-US" sz="2800">
                <a:sym typeface="+mn-ea"/>
              </a:rPr>
              <a:t>增强现实</a:t>
            </a:r>
            <a:r>
              <a:rPr lang="en-US" altLang="zh-CN" sz="2800">
                <a:sym typeface="+mn-ea"/>
              </a:rPr>
              <a:t>AR</a:t>
            </a:r>
            <a:endParaRPr lang="zh-CN" altLang="en-US" sz="2800"/>
          </a:p>
          <a:p>
            <a:pPr algn="l"/>
            <a:r>
              <a:rPr lang="zh-CN" altLang="en-US" sz="2800"/>
              <a:t>• 一种将虚拟信息与真实世界巧妙融合的技术，</a:t>
            </a:r>
            <a:endParaRPr lang="zh-CN" altLang="en-US" sz="2800"/>
          </a:p>
          <a:p>
            <a:pPr algn="l"/>
            <a:r>
              <a:rPr lang="zh-CN" altLang="en-US" sz="2800"/>
              <a:t>广泛运用了多媒体、三维建模、实时跟踪及注</a:t>
            </a:r>
            <a:endParaRPr lang="zh-CN" altLang="en-US" sz="2800"/>
          </a:p>
          <a:p>
            <a:pPr algn="l"/>
            <a:r>
              <a:rPr lang="zh-CN" altLang="en-US" sz="2800"/>
              <a:t>册、智能交互、传感等多种技术手段，将计算</a:t>
            </a:r>
            <a:endParaRPr lang="zh-CN" altLang="en-US" sz="2800"/>
          </a:p>
          <a:p>
            <a:pPr algn="l"/>
            <a:r>
              <a:rPr lang="zh-CN" altLang="en-US" sz="2800"/>
              <a:t>机生成的文字、图像、三维模型、音乐、视频</a:t>
            </a:r>
            <a:endParaRPr lang="zh-CN" altLang="en-US" sz="2800"/>
          </a:p>
          <a:p>
            <a:pPr algn="l"/>
            <a:r>
              <a:rPr lang="zh-CN" altLang="en-US" sz="2800"/>
              <a:t>等虚拟信息模拟仿真后，应用到真实世界中，</a:t>
            </a:r>
            <a:endParaRPr lang="zh-CN" altLang="en-US" sz="2800"/>
          </a:p>
          <a:p>
            <a:pPr algn="l"/>
            <a:r>
              <a:rPr lang="zh-CN" altLang="en-US" sz="2800"/>
              <a:t>两种信息互为补充，从而实现对真实世界的</a:t>
            </a:r>
            <a:endParaRPr lang="zh-CN" altLang="en-US" sz="2800"/>
          </a:p>
          <a:p>
            <a:pPr algn="l"/>
            <a:r>
              <a:rPr lang="zh-CN" altLang="en-US" sz="2800"/>
              <a:t>“增强”。</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相关工具（可选）</a:t>
            </a:r>
            <a:endParaRPr lang="zh-CN" altLang="en-US" dirty="0"/>
          </a:p>
        </p:txBody>
      </p:sp>
      <p:sp>
        <p:nvSpPr>
          <p:cNvPr id="3" name="内容占位符 2"/>
          <p:cNvSpPr>
            <a:spLocks noGrp="1"/>
          </p:cNvSpPr>
          <p:nvPr>
            <p:ph idx="1"/>
          </p:nvPr>
        </p:nvSpPr>
        <p:spPr/>
        <p:txBody>
          <a:bodyPr/>
          <a:lstStyle/>
          <a:p>
            <a:r>
              <a:rPr lang="zh-CN" altLang="en-US" dirty="0"/>
              <a:t>Unity3D</a:t>
            </a:r>
            <a:endParaRPr lang="zh-CN" altLang="en-US" dirty="0"/>
          </a:p>
          <a:p>
            <a:r>
              <a:rPr lang="zh-CN" altLang="en-US" dirty="0"/>
              <a:t>Vuforia</a:t>
            </a:r>
            <a:endParaRPr lang="en-US" altLang="zh-CN" dirty="0"/>
          </a:p>
          <a:p>
            <a:r>
              <a:rPr lang="en-US" altLang="zh-CN" dirty="0"/>
              <a:t>Visual studio</a:t>
            </a:r>
            <a:endParaRPr lang="en-US" altLang="zh-CN" dirty="0"/>
          </a:p>
          <a:p>
            <a:r>
              <a:rPr lang="en-US" altLang="zh-CN" dirty="0" err="1"/>
              <a:t>powerpoint</a:t>
            </a:r>
            <a:endParaRPr lang="en-US" altLang="zh-CN" dirty="0"/>
          </a:p>
        </p:txBody>
      </p:sp>
    </p:spTree>
  </p:cSld>
  <p:clrMapOvr>
    <a:masterClrMapping/>
  </p:clrMapOvr>
</p:sld>
</file>

<file path=ppt/tags/tag1.xml><?xml version="1.0" encoding="utf-8"?>
<p:tagLst xmlns:p="http://schemas.openxmlformats.org/presentationml/2006/main">
  <p:tag name="KSO_WM_UNIT_PLACING_PICTURE_USER_VIEWPORT" val="{&quot;height&quot;:7128,&quot;width&quot;:112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WPS 演示</Application>
  <PresentationFormat>全屏显示(4:3)</PresentationFormat>
  <Paragraphs>106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 Light</vt:lpstr>
      <vt:lpstr>微软雅黑 Light</vt:lpstr>
      <vt:lpstr>微软雅黑</vt:lpstr>
      <vt:lpstr>Verdana</vt:lpstr>
      <vt:lpstr>Calibri</vt:lpstr>
      <vt:lpstr>Arial Unicode MS</vt:lpstr>
      <vt:lpstr>等线</vt:lpstr>
      <vt:lpstr>Office 主题</vt:lpstr>
      <vt:lpstr>AR创新实践题目 -AR助力教育创新</vt:lpstr>
      <vt:lpstr>选题背景</vt:lpstr>
      <vt:lpstr>PowerPoint 演示文稿</vt:lpstr>
      <vt:lpstr>PowerPoint 演示文稿</vt:lpstr>
      <vt:lpstr>现有方法及不足</vt:lpstr>
      <vt:lpstr>我们的目标</vt:lpstr>
      <vt:lpstr>我们的思路</vt:lpstr>
      <vt:lpstr>相关技术</vt:lpstr>
      <vt:lpstr>相关工具（可选）</vt:lpstr>
      <vt:lpstr>预期成果</vt:lpstr>
      <vt:lpstr>进度安排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XXX创新实践题目XXX</dc:title>
  <dc:creator>CJZDELL</dc:creator>
  <cp:lastModifiedBy>K</cp:lastModifiedBy>
  <cp:revision>22</cp:revision>
  <dcterms:created xsi:type="dcterms:W3CDTF">2018-03-13T13:05:00Z</dcterms:created>
  <dcterms:modified xsi:type="dcterms:W3CDTF">2024-12-26T06:57:24Z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ABB515919E584609A7C4D9D4D054C847</vt:lpwstr>
  </property>
</Properties>
</file>