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5" r:id="rId5"/>
    <p:sldId id="258" r:id="rId6"/>
    <p:sldId id="266" r:id="rId7"/>
    <p:sldId id="264" r:id="rId8"/>
    <p:sldId id="259" r:id="rId9"/>
    <p:sldId id="267" r:id="rId10"/>
    <p:sldId id="275" r:id="rId11"/>
    <p:sldId id="276" r:id="rId12"/>
    <p:sldId id="277" r:id="rId13"/>
    <p:sldId id="278" r:id="rId14"/>
    <p:sldId id="279" r:id="rId15"/>
    <p:sldId id="273" r:id="rId16"/>
    <p:sldId id="284" r:id="rId17"/>
    <p:sldId id="274" r:id="rId18"/>
    <p:sldId id="260" r:id="rId19"/>
    <p:sldId id="261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章 志怡" initials="章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76C"/>
    <a:srgbClr val="9EA7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D51A-5C3A-4B2F-98A8-B770B891B8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E983-A74A-488A-A723-3151CCC9B1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D51A-5C3A-4B2F-98A8-B770B891B8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E983-A74A-488A-A723-3151CCC9B1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D51A-5C3A-4B2F-98A8-B770B891B8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E983-A74A-488A-A723-3151CCC9B1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D51A-5C3A-4B2F-98A8-B770B891B8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E983-A74A-488A-A723-3151CCC9B1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D51A-5C3A-4B2F-98A8-B770B891B8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E983-A74A-488A-A723-3151CCC9B1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D51A-5C3A-4B2F-98A8-B770B891B8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E983-A74A-488A-A723-3151CCC9B1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D51A-5C3A-4B2F-98A8-B770B891B8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E983-A74A-488A-A723-3151CCC9B1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D51A-5C3A-4B2F-98A8-B770B891B8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E983-A74A-488A-A723-3151CCC9B1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D51A-5C3A-4B2F-98A8-B770B891B8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E983-A74A-488A-A723-3151CCC9B1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D51A-5C3A-4B2F-98A8-B770B891B8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E983-A74A-488A-A723-3151CCC9B1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BD51A-5C3A-4B2F-98A8-B770B891B8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5E983-A74A-488A-A723-3151CCC9B1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BD51A-5C3A-4B2F-98A8-B770B891B8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5E983-A74A-488A-A723-3151CCC9B1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4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tags" Target="../tags/tag59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43.xml"/><Relationship Id="rId13" Type="http://schemas.openxmlformats.org/officeDocument/2006/relationships/tags" Target="../tags/tag42.xml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tags" Target="../tags/tag39.xml"/><Relationship Id="rId1" Type="http://schemas.openxmlformats.org/officeDocument/2006/relationships/tags" Target="../tags/tag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占位符 23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11430" y="635"/>
            <a:ext cx="12179300" cy="6857365"/>
          </a:xfrm>
        </p:spPr>
      </p:pic>
      <p:grpSp>
        <p:nvGrpSpPr>
          <p:cNvPr id="3" name="组合 2"/>
          <p:cNvGrpSpPr/>
          <p:nvPr/>
        </p:nvGrpSpPr>
        <p:grpSpPr>
          <a:xfrm>
            <a:off x="1" y="0"/>
            <a:ext cx="8710862" cy="6986336"/>
            <a:chOff x="1" y="0"/>
            <a:chExt cx="8710862" cy="6986336"/>
          </a:xfrm>
          <a:solidFill>
            <a:schemeClr val="accent1"/>
          </a:solidFill>
        </p:grpSpPr>
        <p:sp>
          <p:nvSpPr>
            <p:cNvPr id="4" name="任意多边形 22"/>
            <p:cNvSpPr/>
            <p:nvPr/>
          </p:nvSpPr>
          <p:spPr>
            <a:xfrm>
              <a:off x="1" y="0"/>
              <a:ext cx="8449973" cy="6858000"/>
            </a:xfrm>
            <a:custGeom>
              <a:avLst/>
              <a:gdLst>
                <a:gd name="connsiteX0" fmla="*/ 0 w 8449973"/>
                <a:gd name="connsiteY0" fmla="*/ 0 h 6858000"/>
                <a:gd name="connsiteX1" fmla="*/ 6092632 w 8449973"/>
                <a:gd name="connsiteY1" fmla="*/ 0 h 6858000"/>
                <a:gd name="connsiteX2" fmla="*/ 8449973 w 8449973"/>
                <a:gd name="connsiteY2" fmla="*/ 4304051 h 6858000"/>
                <a:gd name="connsiteX3" fmla="*/ 3786954 w 8449973"/>
                <a:gd name="connsiteY3" fmla="*/ 6858000 h 6858000"/>
                <a:gd name="connsiteX4" fmla="*/ 0 w 8449973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9973" h="6858000">
                  <a:moveTo>
                    <a:pt x="0" y="0"/>
                  </a:moveTo>
                  <a:lnTo>
                    <a:pt x="6092632" y="0"/>
                  </a:lnTo>
                  <a:lnTo>
                    <a:pt x="8449973" y="4304051"/>
                  </a:lnTo>
                  <a:lnTo>
                    <a:pt x="378695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3994484" y="0"/>
              <a:ext cx="4716379" cy="6986336"/>
              <a:chOff x="3994484" y="0"/>
              <a:chExt cx="4716379" cy="6986336"/>
            </a:xfrm>
            <a:grpFill/>
          </p:grpSpPr>
          <p:cxnSp>
            <p:nvCxnSpPr>
              <p:cNvPr id="2" name="直接连接符 1"/>
              <p:cNvCxnSpPr/>
              <p:nvPr/>
            </p:nvCxnSpPr>
            <p:spPr>
              <a:xfrm>
                <a:off x="6309310" y="0"/>
                <a:ext cx="2396064" cy="439553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/>
              <p:cNvCxnSpPr/>
              <p:nvPr/>
            </p:nvCxnSpPr>
            <p:spPr>
              <a:xfrm flipH="1">
                <a:off x="3994484" y="4395536"/>
                <a:ext cx="4716379" cy="25908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文本框 10"/>
          <p:cNvSpPr txBox="1"/>
          <p:nvPr/>
        </p:nvSpPr>
        <p:spPr>
          <a:xfrm>
            <a:off x="202565" y="1710690"/>
            <a:ext cx="692086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创新实践期中报告</a:t>
            </a:r>
            <a:br>
              <a:rPr lang="zh-CN" altLang="en-US" sz="6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endParaRPr lang="zh-CN" altLang="en-US" sz="6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en-US" altLang="zh-CN" sz="40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			</a:t>
            </a:r>
            <a:r>
              <a:rPr lang="zh-CN" altLang="en-US" sz="40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-AR助力教育创新</a:t>
            </a:r>
            <a:endParaRPr lang="zh-CN" altLang="en-US" sz="40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endParaRPr lang="zh-CN" altLang="en-US" sz="40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0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报告人：</a:t>
            </a:r>
            <a:endParaRPr lang="zh-CN" altLang="en-US" sz="20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sz="20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团队成员：</a:t>
            </a:r>
            <a:endParaRPr lang="zh-CN" altLang="en-US" sz="20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375631" y="2989383"/>
            <a:ext cx="6292524" cy="23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用电脑扫描“金星”图片</a:t>
            </a:r>
            <a:endParaRPr lang="zh-CN" altLang="en-US" sz="3200"/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31875" y="1387475"/>
            <a:ext cx="10321925" cy="5229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识别图片</a:t>
            </a:r>
            <a:endParaRPr lang="zh-CN" altLang="en-US" sz="3200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952500" y="1240790"/>
            <a:ext cx="10540365" cy="5469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用手机扫描“海王星”图片并识别</a:t>
            </a:r>
            <a:endParaRPr lang="zh-CN" altLang="en-US" sz="3200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838200" y="1274445"/>
            <a:ext cx="10779125" cy="5314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用手机扫描“水星”图片并识别</a:t>
            </a:r>
            <a:endParaRPr lang="zh-CN" altLang="en-US" sz="3200"/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873125" y="1351915"/>
            <a:ext cx="10634345" cy="52889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/>
          <p:nvPr>
            <p:custDataLst>
              <p:tags r:id="rId1"/>
            </p:custDataLst>
          </p:nvPr>
        </p:nvSpPr>
        <p:spPr>
          <a:xfrm>
            <a:off x="1541464" y="2547939"/>
            <a:ext cx="1641475" cy="1570037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等线 Light" panose="02010600030101010101" charset="-122"/>
                <a:ea typeface="+mn-ea"/>
                <a:cs typeface="Arial" panose="020B0604020202020204" pitchFamily="34" charset="0"/>
              </a:rPr>
              <a:t>04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等线 Light" panose="02010600030101010101" charset="-122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116264" y="2773364"/>
            <a:ext cx="185877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等线 Light" panose="02010600030101010101" charset="-122"/>
                <a:ea typeface="Meiryo UI" panose="020B0604030504040204" pitchFamily="34" charset="-128"/>
                <a:cs typeface="Arial" panose="020B0604020202020204" pitchFamily="34" charset="0"/>
              </a:rPr>
              <a:t>Part </a:t>
            </a:r>
            <a:r>
              <a:rPr lang="en-US" altLang="zh-CN" sz="3200" smtClean="0">
                <a:solidFill>
                  <a:schemeClr val="accent1"/>
                </a:solidFill>
                <a:latin typeface="等线 Light" panose="02010600030101010101" charset="-122"/>
                <a:cs typeface="Arial" panose="020B0604020202020204" pitchFamily="34" charset="0"/>
              </a:rPr>
              <a:t>Three</a:t>
            </a:r>
            <a:endParaRPr kumimoji="0" lang="zh-CN" altLang="en-US" sz="3200" b="1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等线 Light" panose="02010600030101010101" charset="-122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 rot="9233090">
            <a:off x="8731250" y="2454275"/>
            <a:ext cx="266700" cy="23018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等腰三角形 6"/>
          <p:cNvSpPr/>
          <p:nvPr>
            <p:custDataLst>
              <p:tags r:id="rId4"/>
            </p:custDataLst>
          </p:nvPr>
        </p:nvSpPr>
        <p:spPr>
          <a:xfrm rot="15569576">
            <a:off x="8378826" y="3128963"/>
            <a:ext cx="396875" cy="3429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等腰三角形 7"/>
          <p:cNvSpPr/>
          <p:nvPr>
            <p:custDataLst>
              <p:tags r:id="rId5"/>
            </p:custDataLst>
          </p:nvPr>
        </p:nvSpPr>
        <p:spPr>
          <a:xfrm rot="21371394">
            <a:off x="8247063" y="1804989"/>
            <a:ext cx="266700" cy="23018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等腰三角形 8"/>
          <p:cNvSpPr/>
          <p:nvPr>
            <p:custDataLst>
              <p:tags r:id="rId6"/>
            </p:custDataLst>
          </p:nvPr>
        </p:nvSpPr>
        <p:spPr>
          <a:xfrm rot="12912161">
            <a:off x="9288463" y="3487739"/>
            <a:ext cx="944562" cy="815975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" name="等腰三角形 9"/>
          <p:cNvSpPr/>
          <p:nvPr>
            <p:custDataLst>
              <p:tags r:id="rId7"/>
            </p:custDataLst>
          </p:nvPr>
        </p:nvSpPr>
        <p:spPr>
          <a:xfrm rot="12912161">
            <a:off x="9156700" y="3427413"/>
            <a:ext cx="1176338" cy="1014412"/>
          </a:xfrm>
          <a:prstGeom prst="triangl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 rot="9110320">
            <a:off x="10477500" y="37925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 rot="9110320">
            <a:off x="9388475" y="4295775"/>
            <a:ext cx="115888" cy="11588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3" name="椭圆 12"/>
          <p:cNvSpPr/>
          <p:nvPr>
            <p:custDataLst>
              <p:tags r:id="rId10"/>
            </p:custDataLst>
          </p:nvPr>
        </p:nvSpPr>
        <p:spPr>
          <a:xfrm rot="9110320">
            <a:off x="9505950" y="31321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4" name="等腰三角形 13"/>
          <p:cNvSpPr/>
          <p:nvPr>
            <p:custDataLst>
              <p:tags r:id="rId11"/>
            </p:custDataLst>
          </p:nvPr>
        </p:nvSpPr>
        <p:spPr>
          <a:xfrm rot="18210217">
            <a:off x="7838282" y="2162970"/>
            <a:ext cx="127000" cy="10953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5" name="等腰三角形 14"/>
          <p:cNvSpPr/>
          <p:nvPr>
            <p:custDataLst>
              <p:tags r:id="rId12"/>
            </p:custDataLst>
          </p:nvPr>
        </p:nvSpPr>
        <p:spPr>
          <a:xfrm rot="8748521">
            <a:off x="8196264" y="2314575"/>
            <a:ext cx="128587" cy="109538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cxnSp>
        <p:nvCxnSpPr>
          <p:cNvPr id="16" name="Straight Connector 13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auto">
          <a:xfrm flipH="1">
            <a:off x="1524000" y="4110038"/>
            <a:ext cx="6732588" cy="0"/>
          </a:xfrm>
          <a:prstGeom prst="line">
            <a:avLst/>
          </a:prstGeom>
          <a:noFill/>
          <a:ln w="19050" cap="sq" algn="ctr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本框 1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082926" y="3357564"/>
            <a:ext cx="5032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zh-CN" altLang="en-US"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开发难点</a:t>
            </a:r>
            <a:r>
              <a:rPr lang="zh-CN" altLang="en-US"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zh-CN" altLang="en-US" sz="36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4205" y="1979024"/>
            <a:ext cx="280173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b="1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</a:rPr>
              <a:t>设计</a:t>
            </a:r>
            <a:r>
              <a:rPr lang="zh-CN" altLang="en-US" sz="4400" b="1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</a:rPr>
              <a:t>内容</a:t>
            </a:r>
            <a:endParaRPr lang="zh-CN" altLang="en-US" sz="4400" b="1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624114"/>
            <a:ext cx="12192000" cy="14515"/>
          </a:xfrm>
          <a:prstGeom prst="line">
            <a:avLst/>
          </a:prstGeom>
          <a:ln w="857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802640" y="1464310"/>
            <a:ext cx="905510" cy="4005580"/>
            <a:chOff x="10387" y="1626"/>
            <a:chExt cx="1426" cy="6308"/>
          </a:xfrm>
        </p:grpSpPr>
        <p:pic>
          <p:nvPicPr>
            <p:cNvPr id="24" name="图片 23" descr="序号2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0635" y="3449"/>
              <a:ext cx="931" cy="863"/>
            </a:xfrm>
            <a:prstGeom prst="rect">
              <a:avLst/>
            </a:prstGeom>
          </p:spPr>
        </p:pic>
        <p:pic>
          <p:nvPicPr>
            <p:cNvPr id="25" name="图片 24" descr="序号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635" y="5240"/>
              <a:ext cx="932" cy="894"/>
            </a:xfrm>
            <a:prstGeom prst="rect">
              <a:avLst/>
            </a:prstGeom>
          </p:spPr>
        </p:pic>
        <p:pic>
          <p:nvPicPr>
            <p:cNvPr id="26" name="图片 25" descr="序号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657" y="7062"/>
              <a:ext cx="887" cy="873"/>
            </a:xfrm>
            <a:prstGeom prst="rect">
              <a:avLst/>
            </a:prstGeom>
          </p:spPr>
        </p:pic>
        <p:pic>
          <p:nvPicPr>
            <p:cNvPr id="27" name="图片 26" descr="序号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387" y="1626"/>
              <a:ext cx="1427" cy="895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1891030" y="1510665"/>
            <a:ext cx="75749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/>
              <a:t>。。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/>
          <p:nvPr>
            <p:custDataLst>
              <p:tags r:id="rId1"/>
            </p:custDataLst>
          </p:nvPr>
        </p:nvSpPr>
        <p:spPr>
          <a:xfrm>
            <a:off x="1541464" y="2547939"/>
            <a:ext cx="1641475" cy="1570037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等线 Light" panose="02010600030101010101" charset="-122"/>
                <a:ea typeface="+mn-ea"/>
                <a:cs typeface="Arial" panose="020B0604020202020204" pitchFamily="34" charset="0"/>
              </a:rPr>
              <a:t>05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等线 Light" panose="02010600030101010101" charset="-122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116264" y="2773364"/>
            <a:ext cx="185877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等线 Light" panose="02010600030101010101" charset="-122"/>
                <a:ea typeface="Meiryo UI" panose="020B0604030504040204" pitchFamily="34" charset="-128"/>
                <a:cs typeface="Arial" panose="020B0604020202020204" pitchFamily="34" charset="0"/>
              </a:rPr>
              <a:t>Part </a:t>
            </a:r>
            <a:r>
              <a:rPr lang="en-US" altLang="zh-CN" sz="3200" smtClean="0">
                <a:solidFill>
                  <a:schemeClr val="accent1"/>
                </a:solidFill>
                <a:latin typeface="等线 Light" panose="02010600030101010101" charset="-122"/>
                <a:cs typeface="Arial" panose="020B0604020202020204" pitchFamily="34" charset="0"/>
              </a:rPr>
              <a:t>Three</a:t>
            </a:r>
            <a:endParaRPr kumimoji="0" lang="zh-CN" altLang="en-US" sz="3200" b="1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等线 Light" panose="02010600030101010101" charset="-122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 rot="9233090">
            <a:off x="8731250" y="2454275"/>
            <a:ext cx="266700" cy="23018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等腰三角形 6"/>
          <p:cNvSpPr/>
          <p:nvPr>
            <p:custDataLst>
              <p:tags r:id="rId4"/>
            </p:custDataLst>
          </p:nvPr>
        </p:nvSpPr>
        <p:spPr>
          <a:xfrm rot="15569576">
            <a:off x="8378826" y="3128963"/>
            <a:ext cx="396875" cy="3429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等腰三角形 7"/>
          <p:cNvSpPr/>
          <p:nvPr>
            <p:custDataLst>
              <p:tags r:id="rId5"/>
            </p:custDataLst>
          </p:nvPr>
        </p:nvSpPr>
        <p:spPr>
          <a:xfrm rot="21371394">
            <a:off x="8247063" y="1804989"/>
            <a:ext cx="266700" cy="23018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等腰三角形 8"/>
          <p:cNvSpPr/>
          <p:nvPr>
            <p:custDataLst>
              <p:tags r:id="rId6"/>
            </p:custDataLst>
          </p:nvPr>
        </p:nvSpPr>
        <p:spPr>
          <a:xfrm rot="12912161">
            <a:off x="9288463" y="3487739"/>
            <a:ext cx="944562" cy="815975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" name="等腰三角形 9"/>
          <p:cNvSpPr/>
          <p:nvPr>
            <p:custDataLst>
              <p:tags r:id="rId7"/>
            </p:custDataLst>
          </p:nvPr>
        </p:nvSpPr>
        <p:spPr>
          <a:xfrm rot="12912161">
            <a:off x="9156700" y="3427413"/>
            <a:ext cx="1176338" cy="1014412"/>
          </a:xfrm>
          <a:prstGeom prst="triangl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 rot="9110320">
            <a:off x="10477500" y="37925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 rot="9110320">
            <a:off x="9388475" y="4295775"/>
            <a:ext cx="115888" cy="11588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3" name="椭圆 12"/>
          <p:cNvSpPr/>
          <p:nvPr>
            <p:custDataLst>
              <p:tags r:id="rId10"/>
            </p:custDataLst>
          </p:nvPr>
        </p:nvSpPr>
        <p:spPr>
          <a:xfrm rot="9110320">
            <a:off x="9505950" y="31321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4" name="等腰三角形 13"/>
          <p:cNvSpPr/>
          <p:nvPr>
            <p:custDataLst>
              <p:tags r:id="rId11"/>
            </p:custDataLst>
          </p:nvPr>
        </p:nvSpPr>
        <p:spPr>
          <a:xfrm rot="18210217">
            <a:off x="7838282" y="2162970"/>
            <a:ext cx="127000" cy="10953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5" name="等腰三角形 14"/>
          <p:cNvSpPr/>
          <p:nvPr>
            <p:custDataLst>
              <p:tags r:id="rId12"/>
            </p:custDataLst>
          </p:nvPr>
        </p:nvSpPr>
        <p:spPr>
          <a:xfrm rot="8748521">
            <a:off x="8196264" y="2314575"/>
            <a:ext cx="128587" cy="109538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cxnSp>
        <p:nvCxnSpPr>
          <p:cNvPr id="16" name="Straight Connector 13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auto">
          <a:xfrm flipH="1">
            <a:off x="1524000" y="4110038"/>
            <a:ext cx="6732588" cy="0"/>
          </a:xfrm>
          <a:prstGeom prst="line">
            <a:avLst/>
          </a:prstGeom>
          <a:noFill/>
          <a:ln w="19050" cap="sq" algn="ctr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本框 1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082926" y="3357564"/>
            <a:ext cx="5032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zh-CN" altLang="en-US"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待改进的</a:t>
            </a:r>
            <a:r>
              <a:rPr lang="zh-CN" altLang="en-US"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地方</a:t>
            </a:r>
            <a:endParaRPr lang="zh-CN" altLang="en-US" sz="36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64205" y="1979024"/>
            <a:ext cx="280173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4400" b="1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</a:rPr>
              <a:t>设计</a:t>
            </a:r>
            <a:r>
              <a:rPr lang="zh-CN" altLang="en-US" sz="4400" b="1">
                <a:solidFill>
                  <a:prstClr val="white"/>
                </a:solidFill>
                <a:latin typeface="黑体" panose="02010609060101010101" charset="-122"/>
                <a:ea typeface="黑体" panose="02010609060101010101" charset="-122"/>
              </a:rPr>
              <a:t>内容</a:t>
            </a:r>
            <a:endParaRPr lang="zh-CN" altLang="en-US" sz="4400" b="1">
              <a:solidFill>
                <a:prstClr val="white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49780" y="1024890"/>
            <a:ext cx="757491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buFont typeface="Arial" panose="020B0604020202020204" pitchFamily="34" charset="0"/>
              <a:buNone/>
            </a:pPr>
            <a:r>
              <a:rPr lang="en-US" altLang="zh-CN" sz="2800">
                <a:sym typeface="+mn-ea"/>
              </a:rPr>
              <a:t>3D</a:t>
            </a:r>
            <a:r>
              <a:rPr lang="zh-CN" altLang="en-US" sz="2800">
                <a:sym typeface="+mn-ea"/>
              </a:rPr>
              <a:t>小人的功能只有响应动作，其实还可以作为系统使用指南，指引学生操作，如：在学生进入界面、点击屏幕时弹出对话框告知使用者下一步可以做什么或应该怎么做</a:t>
            </a:r>
            <a:endParaRPr lang="zh-CN" altLang="en-US" sz="280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0" y="624114"/>
            <a:ext cx="12192000" cy="14515"/>
          </a:xfrm>
          <a:prstGeom prst="line">
            <a:avLst/>
          </a:prstGeom>
          <a:ln w="857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802640" y="1464310"/>
            <a:ext cx="905510" cy="4005580"/>
            <a:chOff x="10387" y="1626"/>
            <a:chExt cx="1426" cy="6308"/>
          </a:xfrm>
        </p:grpSpPr>
        <p:pic>
          <p:nvPicPr>
            <p:cNvPr id="24" name="图片 23" descr="序号2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0635" y="3449"/>
              <a:ext cx="931" cy="863"/>
            </a:xfrm>
            <a:prstGeom prst="rect">
              <a:avLst/>
            </a:prstGeom>
          </p:spPr>
        </p:pic>
        <p:pic>
          <p:nvPicPr>
            <p:cNvPr id="25" name="图片 24" descr="序号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635" y="5240"/>
              <a:ext cx="932" cy="894"/>
            </a:xfrm>
            <a:prstGeom prst="rect">
              <a:avLst/>
            </a:prstGeom>
          </p:spPr>
        </p:pic>
        <p:pic>
          <p:nvPicPr>
            <p:cNvPr id="26" name="图片 25" descr="序号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657" y="7062"/>
              <a:ext cx="887" cy="873"/>
            </a:xfrm>
            <a:prstGeom prst="rect">
              <a:avLst/>
            </a:prstGeom>
          </p:spPr>
        </p:pic>
        <p:pic>
          <p:nvPicPr>
            <p:cNvPr id="27" name="图片 26" descr="序号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387" y="1626"/>
              <a:ext cx="1427" cy="895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2049780" y="3169920"/>
            <a:ext cx="75749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800">
                <a:sym typeface="+mn-ea"/>
              </a:rPr>
              <a:t>可以使内容更丰富一些，如：使星球可以通过点击屏幕转动、在小游戏中添加音效等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占位符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>
          <a:xfrm>
            <a:off x="6350" y="635"/>
            <a:ext cx="12179300" cy="685736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" y="0"/>
            <a:ext cx="8710862" cy="6986336"/>
            <a:chOff x="1" y="0"/>
            <a:chExt cx="8710862" cy="6986336"/>
          </a:xfrm>
          <a:solidFill>
            <a:schemeClr val="accent1"/>
          </a:solidFill>
        </p:grpSpPr>
        <p:sp>
          <p:nvSpPr>
            <p:cNvPr id="6" name="任意多边形 22"/>
            <p:cNvSpPr/>
            <p:nvPr/>
          </p:nvSpPr>
          <p:spPr>
            <a:xfrm>
              <a:off x="1" y="0"/>
              <a:ext cx="8449973" cy="6858000"/>
            </a:xfrm>
            <a:custGeom>
              <a:avLst/>
              <a:gdLst>
                <a:gd name="connsiteX0" fmla="*/ 0 w 8449973"/>
                <a:gd name="connsiteY0" fmla="*/ 0 h 6858000"/>
                <a:gd name="connsiteX1" fmla="*/ 6092632 w 8449973"/>
                <a:gd name="connsiteY1" fmla="*/ 0 h 6858000"/>
                <a:gd name="connsiteX2" fmla="*/ 8449973 w 8449973"/>
                <a:gd name="connsiteY2" fmla="*/ 4304051 h 6858000"/>
                <a:gd name="connsiteX3" fmla="*/ 3786954 w 8449973"/>
                <a:gd name="connsiteY3" fmla="*/ 6858000 h 6858000"/>
                <a:gd name="connsiteX4" fmla="*/ 0 w 8449973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9973" h="6858000">
                  <a:moveTo>
                    <a:pt x="0" y="0"/>
                  </a:moveTo>
                  <a:lnTo>
                    <a:pt x="6092632" y="0"/>
                  </a:lnTo>
                  <a:lnTo>
                    <a:pt x="8449973" y="4304051"/>
                  </a:lnTo>
                  <a:lnTo>
                    <a:pt x="3786954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1">
                <a:alpha val="8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994484" y="0"/>
              <a:ext cx="4716379" cy="6986336"/>
              <a:chOff x="3994484" y="0"/>
              <a:chExt cx="4716379" cy="6986336"/>
            </a:xfrm>
            <a:grpFill/>
          </p:grpSpPr>
          <p:cxnSp>
            <p:nvCxnSpPr>
              <p:cNvPr id="8" name="直接连接符 7"/>
              <p:cNvCxnSpPr/>
              <p:nvPr/>
            </p:nvCxnSpPr>
            <p:spPr>
              <a:xfrm>
                <a:off x="6309310" y="0"/>
                <a:ext cx="2396064" cy="4395536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flipH="1">
                <a:off x="3994484" y="4395536"/>
                <a:ext cx="4716379" cy="2590800"/>
              </a:xfrm>
              <a:prstGeom prst="line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文本框 13"/>
          <p:cNvSpPr txBox="1"/>
          <p:nvPr/>
        </p:nvSpPr>
        <p:spPr>
          <a:xfrm>
            <a:off x="1629410" y="2718435"/>
            <a:ext cx="360553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6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Thanks!</a:t>
            </a:r>
            <a:endParaRPr lang="en-US" altLang="zh-CN" sz="6600" b="1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353406" y="4054913"/>
            <a:ext cx="6292524" cy="234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 rot="2700000">
            <a:off x="758216" y="1959354"/>
            <a:ext cx="2713002" cy="2849506"/>
            <a:chOff x="0" y="986971"/>
            <a:chExt cx="4615543" cy="4847774"/>
          </a:xfrm>
        </p:grpSpPr>
        <p:sp>
          <p:nvSpPr>
            <p:cNvPr id="30" name="矩形 29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幼圆" panose="02010509060101010101" pitchFamily="49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chemeClr val="accent1">
                <a:alpha val="78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幼圆" panose="02010509060101010101" pitchFamily="49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 rot="2700000">
            <a:off x="1682637" y="1298875"/>
            <a:ext cx="3798367" cy="3989483"/>
            <a:chOff x="0" y="986971"/>
            <a:chExt cx="4615543" cy="4847774"/>
          </a:xfrm>
        </p:grpSpPr>
        <p:sp>
          <p:nvSpPr>
            <p:cNvPr id="3" name="矩形 2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幼圆" panose="02010509060101010101" pitchFamily="49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rgbClr val="63676C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幼圆" panose="020105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 rot="2700000">
            <a:off x="4446564" y="1323491"/>
            <a:ext cx="1409284" cy="1480191"/>
            <a:chOff x="0" y="986971"/>
            <a:chExt cx="4615543" cy="4847774"/>
          </a:xfrm>
        </p:grpSpPr>
        <p:sp>
          <p:nvSpPr>
            <p:cNvPr id="14" name="矩形 13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幼圆" panose="020105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幼圆" panose="02010509060101010101" pitchFamily="49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 rot="2700000">
            <a:off x="4527979" y="5308566"/>
            <a:ext cx="711925" cy="747743"/>
            <a:chOff x="0" y="986971"/>
            <a:chExt cx="4615543" cy="4847774"/>
          </a:xfrm>
        </p:grpSpPr>
        <p:sp>
          <p:nvSpPr>
            <p:cNvPr id="17" name="矩形 16"/>
            <p:cNvSpPr/>
            <p:nvPr/>
          </p:nvSpPr>
          <p:spPr>
            <a:xfrm>
              <a:off x="449943" y="986971"/>
              <a:ext cx="4165600" cy="4847774"/>
            </a:xfrm>
            <a:prstGeom prst="rect">
              <a:avLst/>
            </a:prstGeom>
            <a:noFill/>
            <a:ln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幼圆" panose="02010509060101010101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1320801"/>
              <a:ext cx="4180114" cy="4180114"/>
            </a:xfrm>
            <a:prstGeom prst="rect">
              <a:avLst/>
            </a:prstGeom>
            <a:solidFill>
              <a:schemeClr val="accent1">
                <a:alpha val="78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幼圆" panose="02010509060101010101" pitchFamily="49" charset="-122"/>
              </a:endParaRPr>
            </a:p>
          </p:txBody>
        </p:sp>
      </p:grp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44194" y="2142420"/>
            <a:ext cx="830868" cy="2189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5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目 录</a:t>
            </a:r>
            <a:endParaRPr lang="en-US" altLang="zh-CN" sz="5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795110" y="2449692"/>
            <a:ext cx="184666" cy="174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/>
          <a:p>
            <a:pPr algn="dist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  <a:cs typeface="宋体" panose="02010600030101010101" pitchFamily="2" charset="-122"/>
              </a:rPr>
              <a:t>CONTENTS</a:t>
            </a:r>
            <a:endParaRPr lang="en-US" altLang="zh-CN" sz="12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3675060" y="2406161"/>
            <a:ext cx="0" cy="174777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n>
                <a:solidFill>
                  <a:schemeClr val="tx1">
                    <a:lumMod val="60000"/>
                    <a:lumOff val="4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293610" y="828675"/>
            <a:ext cx="320040" cy="2753360"/>
            <a:chOff x="11845" y="2798"/>
            <a:chExt cx="504" cy="4528"/>
          </a:xfrm>
        </p:grpSpPr>
        <p:grpSp>
          <p:nvGrpSpPr>
            <p:cNvPr id="57" name="组合 56"/>
            <p:cNvGrpSpPr/>
            <p:nvPr/>
          </p:nvGrpSpPr>
          <p:grpSpPr>
            <a:xfrm>
              <a:off x="11845" y="2798"/>
              <a:ext cx="505" cy="505"/>
              <a:chOff x="4923349" y="1378653"/>
              <a:chExt cx="305414" cy="305414"/>
            </a:xfrm>
            <a:solidFill>
              <a:srgbClr val="E94E60"/>
            </a:solidFill>
          </p:grpSpPr>
          <p:sp>
            <p:nvSpPr>
              <p:cNvPr id="73" name="椭圆 72"/>
              <p:cNvSpPr/>
              <p:nvPr/>
            </p:nvSpPr>
            <p:spPr>
              <a:xfrm>
                <a:off x="4923349" y="1378653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E94E6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5008132" y="1463436"/>
                <a:ext cx="135848" cy="135848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94E6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1845" y="4810"/>
              <a:ext cx="505" cy="505"/>
              <a:chOff x="4923349" y="1378653"/>
              <a:chExt cx="305414" cy="305414"/>
            </a:xfrm>
            <a:solidFill>
              <a:srgbClr val="E94E60"/>
            </a:solidFill>
          </p:grpSpPr>
          <p:sp>
            <p:nvSpPr>
              <p:cNvPr id="23" name="椭圆 22"/>
              <p:cNvSpPr/>
              <p:nvPr/>
            </p:nvSpPr>
            <p:spPr>
              <a:xfrm>
                <a:off x="4923349" y="1378653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E94E6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5008132" y="1463436"/>
                <a:ext cx="135848" cy="135848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94E6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1845" y="6822"/>
              <a:ext cx="505" cy="505"/>
              <a:chOff x="4923349" y="1378653"/>
              <a:chExt cx="305414" cy="305414"/>
            </a:xfrm>
            <a:solidFill>
              <a:srgbClr val="E94E60"/>
            </a:solidFill>
          </p:grpSpPr>
          <p:sp>
            <p:nvSpPr>
              <p:cNvPr id="26" name="椭圆 25"/>
              <p:cNvSpPr/>
              <p:nvPr/>
            </p:nvSpPr>
            <p:spPr>
              <a:xfrm>
                <a:off x="4923349" y="1378653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E94E6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5008132" y="1463436"/>
                <a:ext cx="135848" cy="135848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E94E6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sp>
        <p:nvSpPr>
          <p:cNvPr id="34" name="文本框 9"/>
          <p:cNvSpPr txBox="1"/>
          <p:nvPr/>
        </p:nvSpPr>
        <p:spPr>
          <a:xfrm>
            <a:off x="7976870" y="752475"/>
            <a:ext cx="2328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经典粗宋简" panose="02010609000101010101" pitchFamily="49" charset="-122"/>
              </a:rPr>
              <a:t>目标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经典粗宋简" panose="02010609000101010101" pitchFamily="49" charset="-122"/>
            </a:endParaRPr>
          </a:p>
        </p:txBody>
      </p:sp>
      <p:sp>
        <p:nvSpPr>
          <p:cNvPr id="36" name="文本框 9"/>
          <p:cNvSpPr txBox="1"/>
          <p:nvPr/>
        </p:nvSpPr>
        <p:spPr>
          <a:xfrm>
            <a:off x="7976870" y="1971675"/>
            <a:ext cx="2328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经典粗宋简" panose="02010609000101010101" pitchFamily="49" charset="-122"/>
              </a:rPr>
              <a:t>核心功能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经典粗宋简" panose="02010609000101010101" pitchFamily="49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293610" y="3276600"/>
            <a:ext cx="320040" cy="2733675"/>
            <a:chOff x="11845" y="2798"/>
            <a:chExt cx="504" cy="4528"/>
          </a:xfrm>
        </p:grpSpPr>
        <p:grpSp>
          <p:nvGrpSpPr>
            <p:cNvPr id="5" name="组合 4"/>
            <p:cNvGrpSpPr/>
            <p:nvPr/>
          </p:nvGrpSpPr>
          <p:grpSpPr>
            <a:xfrm>
              <a:off x="11845" y="2798"/>
              <a:ext cx="505" cy="505"/>
              <a:chOff x="4923349" y="1378653"/>
              <a:chExt cx="305414" cy="305414"/>
            </a:xfrm>
            <a:solidFill>
              <a:srgbClr val="E94E60"/>
            </a:solidFill>
          </p:grpSpPr>
          <p:sp>
            <p:nvSpPr>
              <p:cNvPr id="7" name="椭圆 6"/>
              <p:cNvSpPr/>
              <p:nvPr/>
            </p:nvSpPr>
            <p:spPr>
              <a:xfrm>
                <a:off x="4923349" y="1378653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E94E6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008132" y="1463436"/>
                <a:ext cx="135848" cy="135848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rgbClr val="E94E6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1845" y="4810"/>
              <a:ext cx="505" cy="505"/>
              <a:chOff x="4923349" y="1378653"/>
              <a:chExt cx="305414" cy="305414"/>
            </a:xfrm>
            <a:solidFill>
              <a:srgbClr val="E94E60"/>
            </a:solidFill>
          </p:grpSpPr>
          <p:sp>
            <p:nvSpPr>
              <p:cNvPr id="10" name="椭圆 9"/>
              <p:cNvSpPr/>
              <p:nvPr/>
            </p:nvSpPr>
            <p:spPr>
              <a:xfrm>
                <a:off x="4923349" y="1378653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E94E6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5008132" y="1463436"/>
                <a:ext cx="135848" cy="135848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rgbClr val="E94E6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11845" y="6822"/>
              <a:ext cx="505" cy="505"/>
              <a:chOff x="4923349" y="1378653"/>
              <a:chExt cx="305414" cy="305414"/>
            </a:xfrm>
            <a:solidFill>
              <a:srgbClr val="E94E60"/>
            </a:solidFill>
          </p:grpSpPr>
          <p:sp>
            <p:nvSpPr>
              <p:cNvPr id="32" name="椭圆 31"/>
              <p:cNvSpPr/>
              <p:nvPr/>
            </p:nvSpPr>
            <p:spPr>
              <a:xfrm>
                <a:off x="4923349" y="1378653"/>
                <a:ext cx="305414" cy="305414"/>
              </a:xfrm>
              <a:prstGeom prst="ellipse">
                <a:avLst/>
              </a:prstGeom>
              <a:noFill/>
              <a:ln w="63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rgbClr val="E94E6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008132" y="1463436"/>
                <a:ext cx="135848" cy="135848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>
                  <a:solidFill>
                    <a:srgbClr val="E94E6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p:grpSp>
      </p:grpSp>
      <p:sp>
        <p:nvSpPr>
          <p:cNvPr id="40" name="文本框 9"/>
          <p:cNvSpPr txBox="1"/>
          <p:nvPr/>
        </p:nvSpPr>
        <p:spPr>
          <a:xfrm>
            <a:off x="7976870" y="3198495"/>
            <a:ext cx="2328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经典粗宋简" panose="02010609000101010101" pitchFamily="49" charset="-122"/>
              </a:rPr>
              <a:t>阶段成果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经典粗宋简" panose="02010609000101010101" pitchFamily="49" charset="-122"/>
            </a:endParaRPr>
          </a:p>
        </p:txBody>
      </p:sp>
      <p:sp>
        <p:nvSpPr>
          <p:cNvPr id="41" name="文本框 9"/>
          <p:cNvSpPr txBox="1"/>
          <p:nvPr/>
        </p:nvSpPr>
        <p:spPr>
          <a:xfrm>
            <a:off x="7976870" y="4413885"/>
            <a:ext cx="2799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经典粗宋简" panose="02010609000101010101" pitchFamily="49" charset="-122"/>
              </a:rPr>
              <a:t>开发难点分析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经典粗宋简" panose="02010609000101010101" pitchFamily="49" charset="-122"/>
            </a:endParaRPr>
          </a:p>
        </p:txBody>
      </p:sp>
      <p:sp>
        <p:nvSpPr>
          <p:cNvPr id="42" name="文本框 9"/>
          <p:cNvSpPr txBox="1"/>
          <p:nvPr/>
        </p:nvSpPr>
        <p:spPr>
          <a:xfrm>
            <a:off x="7976870" y="5586730"/>
            <a:ext cx="32512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经典粗宋简" panose="02010609000101010101" pitchFamily="49" charset="-122"/>
              </a:rPr>
              <a:t>待改进的地方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经典粗宋简" panose="0201060900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6" presetClass="entr" presetSubtype="4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3"/>
          <p:cNvSpPr txBox="1"/>
          <p:nvPr>
            <p:custDataLst>
              <p:tags r:id="rId1"/>
            </p:custDataLst>
          </p:nvPr>
        </p:nvSpPr>
        <p:spPr>
          <a:xfrm>
            <a:off x="1541464" y="2547939"/>
            <a:ext cx="1641475" cy="1570037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等线 Light" panose="02010600030101010101" charset="-122"/>
                <a:ea typeface="+mn-ea"/>
                <a:cs typeface="Arial" panose="020B0604020202020204" pitchFamily="34" charset="0"/>
              </a:rPr>
              <a:t>01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等线 Light" panose="02010600030101010101" charset="-122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116264" y="2773364"/>
            <a:ext cx="172034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等线 Light" panose="02010600030101010101" charset="-122"/>
                <a:ea typeface="Meiryo UI" panose="020B0604030504040204" pitchFamily="34" charset="-128"/>
                <a:cs typeface="Arial" panose="020B0604020202020204" pitchFamily="34" charset="0"/>
              </a:rPr>
              <a:t>Part One</a:t>
            </a:r>
            <a:endParaRPr kumimoji="0" lang="zh-CN" altLang="en-US" sz="3200" b="1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等线 Light" panose="02010600030101010101" charset="-122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等腰三角形 23"/>
          <p:cNvSpPr/>
          <p:nvPr>
            <p:custDataLst>
              <p:tags r:id="rId3"/>
            </p:custDataLst>
          </p:nvPr>
        </p:nvSpPr>
        <p:spPr>
          <a:xfrm rot="9233090">
            <a:off x="8731250" y="2454275"/>
            <a:ext cx="266700" cy="23018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5" name="等腰三角形 24"/>
          <p:cNvSpPr/>
          <p:nvPr>
            <p:custDataLst>
              <p:tags r:id="rId4"/>
            </p:custDataLst>
          </p:nvPr>
        </p:nvSpPr>
        <p:spPr>
          <a:xfrm rot="15569576">
            <a:off x="8378826" y="3128963"/>
            <a:ext cx="396875" cy="3429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6" name="等腰三角形 25"/>
          <p:cNvSpPr/>
          <p:nvPr>
            <p:custDataLst>
              <p:tags r:id="rId5"/>
            </p:custDataLst>
          </p:nvPr>
        </p:nvSpPr>
        <p:spPr>
          <a:xfrm rot="21371394">
            <a:off x="8247063" y="1804989"/>
            <a:ext cx="266700" cy="23018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7" name="等腰三角形 26"/>
          <p:cNvSpPr/>
          <p:nvPr>
            <p:custDataLst>
              <p:tags r:id="rId6"/>
            </p:custDataLst>
          </p:nvPr>
        </p:nvSpPr>
        <p:spPr>
          <a:xfrm rot="12912161">
            <a:off x="9288463" y="3487739"/>
            <a:ext cx="944562" cy="815975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8" name="等腰三角形 27"/>
          <p:cNvSpPr/>
          <p:nvPr>
            <p:custDataLst>
              <p:tags r:id="rId7"/>
            </p:custDataLst>
          </p:nvPr>
        </p:nvSpPr>
        <p:spPr>
          <a:xfrm rot="12912161">
            <a:off x="9156700" y="3427413"/>
            <a:ext cx="1176338" cy="1014412"/>
          </a:xfrm>
          <a:prstGeom prst="triangl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2" name="椭圆 31"/>
          <p:cNvSpPr/>
          <p:nvPr>
            <p:custDataLst>
              <p:tags r:id="rId8"/>
            </p:custDataLst>
          </p:nvPr>
        </p:nvSpPr>
        <p:spPr>
          <a:xfrm rot="9110320">
            <a:off x="10477500" y="37925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3" name="椭圆 32"/>
          <p:cNvSpPr/>
          <p:nvPr>
            <p:custDataLst>
              <p:tags r:id="rId9"/>
            </p:custDataLst>
          </p:nvPr>
        </p:nvSpPr>
        <p:spPr>
          <a:xfrm rot="9110320">
            <a:off x="9388475" y="4295775"/>
            <a:ext cx="115888" cy="11588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4" name="椭圆 33"/>
          <p:cNvSpPr/>
          <p:nvPr>
            <p:custDataLst>
              <p:tags r:id="rId10"/>
            </p:custDataLst>
          </p:nvPr>
        </p:nvSpPr>
        <p:spPr>
          <a:xfrm rot="9110320">
            <a:off x="9505950" y="31321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5" name="等腰三角形 34"/>
          <p:cNvSpPr/>
          <p:nvPr>
            <p:custDataLst>
              <p:tags r:id="rId11"/>
            </p:custDataLst>
          </p:nvPr>
        </p:nvSpPr>
        <p:spPr>
          <a:xfrm rot="18210217">
            <a:off x="7838282" y="2162970"/>
            <a:ext cx="127000" cy="10953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6" name="等腰三角形 35"/>
          <p:cNvSpPr/>
          <p:nvPr>
            <p:custDataLst>
              <p:tags r:id="rId12"/>
            </p:custDataLst>
          </p:nvPr>
        </p:nvSpPr>
        <p:spPr>
          <a:xfrm rot="8748521">
            <a:off x="8196264" y="2314575"/>
            <a:ext cx="128587" cy="109538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cxnSp>
        <p:nvCxnSpPr>
          <p:cNvPr id="2062" name="Straight Connector 13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auto">
          <a:xfrm flipH="1">
            <a:off x="1524000" y="4110038"/>
            <a:ext cx="6732588" cy="0"/>
          </a:xfrm>
          <a:prstGeom prst="line">
            <a:avLst/>
          </a:prstGeom>
          <a:noFill/>
          <a:ln w="19050" cap="sq" algn="ctr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文本框 1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082926" y="3357564"/>
            <a:ext cx="5032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zh-CN" altLang="en-US"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zh-CN" altLang="en-US" sz="36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 bwMode="auto">
          <a:xfrm>
            <a:off x="8121650" y="888631"/>
            <a:ext cx="4067415" cy="7059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440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3</a:t>
            </a:r>
            <a:endParaRPr lang="en-US" altLang="zh-CN" sz="44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070350" y="888631"/>
            <a:ext cx="4067415" cy="70590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440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2</a:t>
            </a:r>
            <a:endParaRPr lang="en-US" altLang="zh-CN" sz="44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-3810" y="888631"/>
            <a:ext cx="4067415" cy="705906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</a:ln>
        </p:spPr>
        <p:txBody>
          <a:bodyPr wrap="none" lIns="0" tIns="0" rIns="0" bIns="0" anchor="ctr">
            <a:normAutofit/>
          </a:bodyPr>
          <a:lstStyle/>
          <a:p>
            <a:pPr algn="ctr">
              <a:defRPr/>
            </a:pPr>
            <a:endParaRPr lang="zh-CN" altLang="en-US" sz="1400" b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791970" y="888365"/>
            <a:ext cx="10248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mtClean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endParaRPr lang="en-US" altLang="zh-CN" sz="44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17" y="2015206"/>
            <a:ext cx="4078662" cy="3456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14000"/>
              </a:lnSpc>
            </a:pP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运用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AR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技术、利用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Unity3D、Vuforia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等工具，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将平面课本与AR动画相结合，将课本图片转化为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2D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3D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模型，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实现一个可识别八大行星图片并进行教学的教学系统，使增强现实特效尽量逼真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137708" y="2015204"/>
            <a:ext cx="4078662" cy="4297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14000"/>
              </a:lnSpc>
            </a:pP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利用这种技术进行学习，可以为学生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提供强有力的、情境化的学习体验，学生可与书本知识动态的交互，能够切身地体会知识，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让学习过程具有真实感、体验感、沉浸感，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提高学习效率、激发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学习天文学知识的兴趣，可以达到寓教于乐的教学效果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043285" y="2015205"/>
            <a:ext cx="4078662" cy="387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14000"/>
              </a:lnSpc>
            </a:pP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学生看到有标记识别图的某个知识点时，打开配套软件，把该页的识别图放在摄像头下进行扫描，在屏幕上就可以看到相应的星球介绍，并伴随小游戏演示加深学生对行星轨道的了解，三维人物动作增加教学的趣味性</a:t>
            </a:r>
            <a:r>
              <a:rPr lang="en-US" altLang="zh-CN" sz="24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2816860" y="-24130"/>
            <a:ext cx="5911850" cy="912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我们的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3"/>
          <p:cNvSpPr txBox="1"/>
          <p:nvPr>
            <p:custDataLst>
              <p:tags r:id="rId1"/>
            </p:custDataLst>
          </p:nvPr>
        </p:nvSpPr>
        <p:spPr>
          <a:xfrm>
            <a:off x="1541464" y="2547939"/>
            <a:ext cx="1641475" cy="1570037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5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等线 Light" panose="02010600030101010101" charset="-122"/>
                <a:ea typeface="+mn-ea"/>
                <a:cs typeface="Arial" panose="020B0604020202020204" pitchFamily="34" charset="0"/>
              </a:rPr>
              <a:t>02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等线 Light" panose="02010600030101010101" charset="-122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3116264" y="2773364"/>
            <a:ext cx="160428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等线 Light" panose="02010600030101010101" charset="-122"/>
                <a:ea typeface="Meiryo UI" panose="020B0604030504040204" pitchFamily="34" charset="-128"/>
                <a:cs typeface="Arial" panose="020B0604020202020204" pitchFamily="34" charset="0"/>
              </a:rPr>
              <a:t>Part </a:t>
            </a:r>
            <a:r>
              <a:rPr kumimoji="0" lang="en-US" altLang="zh-CN" sz="3200" b="1" i="1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等线 Light" panose="02010600030101010101" charset="-122"/>
                <a:ea typeface="Meiryo UI" panose="020B0604030504040204" pitchFamily="34" charset="-128"/>
                <a:cs typeface="Arial" panose="020B0604020202020204" pitchFamily="34" charset="0"/>
              </a:rPr>
              <a:t>Two</a:t>
            </a:r>
            <a:endParaRPr kumimoji="0" lang="zh-CN" altLang="en-US" sz="3200" b="1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等线 Light" panose="02010600030101010101" charset="-122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等腰三角形 23"/>
          <p:cNvSpPr/>
          <p:nvPr>
            <p:custDataLst>
              <p:tags r:id="rId3"/>
            </p:custDataLst>
          </p:nvPr>
        </p:nvSpPr>
        <p:spPr>
          <a:xfrm rot="9233090">
            <a:off x="8731250" y="2454275"/>
            <a:ext cx="266700" cy="23018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5" name="等腰三角形 24"/>
          <p:cNvSpPr/>
          <p:nvPr>
            <p:custDataLst>
              <p:tags r:id="rId4"/>
            </p:custDataLst>
          </p:nvPr>
        </p:nvSpPr>
        <p:spPr>
          <a:xfrm rot="15569576">
            <a:off x="8378826" y="3128963"/>
            <a:ext cx="396875" cy="3429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6" name="等腰三角形 25"/>
          <p:cNvSpPr/>
          <p:nvPr>
            <p:custDataLst>
              <p:tags r:id="rId5"/>
            </p:custDataLst>
          </p:nvPr>
        </p:nvSpPr>
        <p:spPr>
          <a:xfrm rot="21371394">
            <a:off x="8247063" y="1804989"/>
            <a:ext cx="266700" cy="23018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7" name="等腰三角形 26"/>
          <p:cNvSpPr/>
          <p:nvPr>
            <p:custDataLst>
              <p:tags r:id="rId6"/>
            </p:custDataLst>
          </p:nvPr>
        </p:nvSpPr>
        <p:spPr>
          <a:xfrm rot="12912161">
            <a:off x="9288463" y="3487739"/>
            <a:ext cx="944562" cy="815975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28" name="等腰三角形 27"/>
          <p:cNvSpPr/>
          <p:nvPr>
            <p:custDataLst>
              <p:tags r:id="rId7"/>
            </p:custDataLst>
          </p:nvPr>
        </p:nvSpPr>
        <p:spPr>
          <a:xfrm rot="12912161">
            <a:off x="9156700" y="3427413"/>
            <a:ext cx="1176338" cy="1014412"/>
          </a:xfrm>
          <a:prstGeom prst="triangl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2" name="椭圆 31"/>
          <p:cNvSpPr/>
          <p:nvPr>
            <p:custDataLst>
              <p:tags r:id="rId8"/>
            </p:custDataLst>
          </p:nvPr>
        </p:nvSpPr>
        <p:spPr>
          <a:xfrm rot="9110320">
            <a:off x="10477500" y="37925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3" name="椭圆 32"/>
          <p:cNvSpPr/>
          <p:nvPr>
            <p:custDataLst>
              <p:tags r:id="rId9"/>
            </p:custDataLst>
          </p:nvPr>
        </p:nvSpPr>
        <p:spPr>
          <a:xfrm rot="9110320">
            <a:off x="9388475" y="4295775"/>
            <a:ext cx="115888" cy="11588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4" name="椭圆 33"/>
          <p:cNvSpPr/>
          <p:nvPr>
            <p:custDataLst>
              <p:tags r:id="rId10"/>
            </p:custDataLst>
          </p:nvPr>
        </p:nvSpPr>
        <p:spPr>
          <a:xfrm rot="9110320">
            <a:off x="9505950" y="31321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5" name="等腰三角形 34"/>
          <p:cNvSpPr/>
          <p:nvPr>
            <p:custDataLst>
              <p:tags r:id="rId11"/>
            </p:custDataLst>
          </p:nvPr>
        </p:nvSpPr>
        <p:spPr>
          <a:xfrm rot="18210217">
            <a:off x="7838282" y="2162970"/>
            <a:ext cx="127000" cy="10953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36" name="等腰三角形 35"/>
          <p:cNvSpPr/>
          <p:nvPr>
            <p:custDataLst>
              <p:tags r:id="rId12"/>
            </p:custDataLst>
          </p:nvPr>
        </p:nvSpPr>
        <p:spPr>
          <a:xfrm rot="8748521">
            <a:off x="8196264" y="2314575"/>
            <a:ext cx="128587" cy="109538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cxnSp>
        <p:nvCxnSpPr>
          <p:cNvPr id="2062" name="Straight Connector 13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auto">
          <a:xfrm flipH="1">
            <a:off x="1524000" y="4110038"/>
            <a:ext cx="6732588" cy="0"/>
          </a:xfrm>
          <a:prstGeom prst="line">
            <a:avLst/>
          </a:prstGeom>
          <a:noFill/>
          <a:ln w="19050" cap="sq" algn="ctr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文本框 1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082926" y="3357564"/>
            <a:ext cx="5032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zh-CN" altLang="en-US"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核心功能</a:t>
            </a:r>
            <a:endParaRPr lang="zh-CN" altLang="en-US" sz="36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746874" y="1113820"/>
            <a:ext cx="5473699" cy="3925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endParaRPr lang="en-US" altLang="zh-CN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</a:pPr>
            <a:endParaRPr lang="en-US" altLang="zh-CN" sz="17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</a:pPr>
            <a:endParaRPr lang="en-US" altLang="zh-CN" sz="17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</a:pPr>
            <a:endParaRPr lang="en-US" altLang="zh-CN" sz="17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</a:pPr>
            <a:r>
              <a:rPr lang="en-US" altLang="zh-CN" sz="17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7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17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</a:pPr>
            <a:r>
              <a:rPr lang="zh-CN" altLang="en-US" sz="17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zh-CN" altLang="en-US" sz="17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</a:pPr>
            <a:endParaRPr lang="zh-CN" altLang="en-US" sz="17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</a:pPr>
            <a:endParaRPr lang="en-US" altLang="zh-CN" sz="17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</a:pPr>
            <a:endParaRPr lang="en-US" altLang="zh-CN" sz="17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</a:pPr>
            <a:r>
              <a:rPr lang="zh-CN" altLang="en-US" sz="17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zh-CN" altLang="en-US" sz="17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</a:pPr>
            <a:endParaRPr lang="zh-CN" altLang="en-US" sz="170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300"/>
              </a:lnSpc>
            </a:pPr>
            <a:r>
              <a:rPr lang="zh-CN" altLang="en-US" sz="17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7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6236970" y="1032510"/>
            <a:ext cx="13970" cy="52698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433310" y="1186935"/>
            <a:ext cx="4657725" cy="103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4000"/>
              </a:lnSpc>
            </a:pPr>
            <a:r>
              <a:rPr lang="zh-CN" altLang="en-US">
                <a:sym typeface="+mn-ea"/>
              </a:rPr>
              <a:t>扫描并识别行星图片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显示正确的星球资料卡片，每个星球的卡片旁边都会显示不同的</a:t>
            </a:r>
            <a:r>
              <a:rPr lang="en-US" altLang="zh-CN">
                <a:sym typeface="+mn-ea"/>
              </a:rPr>
              <a:t>3D</a:t>
            </a:r>
            <a:r>
              <a:rPr lang="zh-CN" altLang="en-US">
                <a:sym typeface="+mn-ea"/>
              </a:rPr>
              <a:t>小人</a:t>
            </a:r>
            <a:endParaRPr lang="en-US" altLang="zh-CN" dirty="0">
              <a:latin typeface="等线" panose="02010600030101010101" charset="-122"/>
              <a:sym typeface="+mn-ea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6527800" y="1337310"/>
            <a:ext cx="905510" cy="4005580"/>
            <a:chOff x="10387" y="1626"/>
            <a:chExt cx="1426" cy="6308"/>
          </a:xfrm>
        </p:grpSpPr>
        <p:pic>
          <p:nvPicPr>
            <p:cNvPr id="24" name="图片 23" descr="序号2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0635" y="3449"/>
              <a:ext cx="931" cy="863"/>
            </a:xfrm>
            <a:prstGeom prst="rect">
              <a:avLst/>
            </a:prstGeom>
          </p:spPr>
        </p:pic>
        <p:pic>
          <p:nvPicPr>
            <p:cNvPr id="25" name="图片 24" descr="序号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635" y="5240"/>
              <a:ext cx="932" cy="894"/>
            </a:xfrm>
            <a:prstGeom prst="rect">
              <a:avLst/>
            </a:prstGeom>
          </p:spPr>
        </p:pic>
        <p:pic>
          <p:nvPicPr>
            <p:cNvPr id="26" name="图片 25" descr="序号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657" y="7062"/>
              <a:ext cx="887" cy="873"/>
            </a:xfrm>
            <a:prstGeom prst="rect">
              <a:avLst/>
            </a:prstGeom>
          </p:spPr>
        </p:pic>
        <p:pic>
          <p:nvPicPr>
            <p:cNvPr id="27" name="图片 26" descr="序号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387" y="1626"/>
              <a:ext cx="1427" cy="895"/>
            </a:xfrm>
            <a:prstGeom prst="rect">
              <a:avLst/>
            </a:prstGeom>
          </p:spPr>
        </p:pic>
      </p:grpSp>
      <p:sp>
        <p:nvSpPr>
          <p:cNvPr id="21" name="文本框 20"/>
          <p:cNvSpPr txBox="1"/>
          <p:nvPr/>
        </p:nvSpPr>
        <p:spPr>
          <a:xfrm>
            <a:off x="7433310" y="2572852"/>
            <a:ext cx="4657725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4000"/>
              </a:lnSpc>
            </a:pPr>
            <a:r>
              <a:rPr lang="zh-CN" altLang="en-US">
                <a:sym typeface="+mn-ea"/>
              </a:rPr>
              <a:t>点击小人，会做出有趣的动作</a:t>
            </a:r>
            <a:endParaRPr lang="zh-CN" altLang="en-US" dirty="0">
              <a:latin typeface="等线" panose="0201060003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433945" y="3598060"/>
            <a:ext cx="4657725" cy="721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4000"/>
              </a:lnSpc>
            </a:pPr>
            <a:r>
              <a:rPr lang="zh-CN" altLang="en-US">
                <a:sym typeface="+mn-ea"/>
              </a:rPr>
              <a:t>点击资料卡，显示小游戏界面，拖动星球到正确的行星轨道即可完成小游戏</a:t>
            </a:r>
            <a:endParaRPr lang="zh-CN" altLang="en-US" dirty="0">
              <a:latin typeface="等线" panose="02010600030101010101" charset="-122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433310" y="4862775"/>
            <a:ext cx="4657725" cy="40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4000"/>
              </a:lnSpc>
            </a:pPr>
            <a:r>
              <a:rPr lang="zh-CN" altLang="en-US">
                <a:sym typeface="+mn-ea"/>
              </a:rPr>
              <a:t>点击关闭按钮退出游戏界面</a:t>
            </a:r>
            <a:endParaRPr lang="en-US" altLang="zh-CN" dirty="0">
              <a:latin typeface="等线" panose="02010600030101010101" charset="-122"/>
            </a:endParaRPr>
          </a:p>
        </p:txBody>
      </p:sp>
      <p:pic>
        <p:nvPicPr>
          <p:cNvPr id="2" name="图片 1" descr="src=http___admin3.tmtpost.com_uploads_images_2018_06_ff8c77c60a0d4953de3c904edc424d86_1529936221.jpeg&amp;refer=http___admin3.tmtpost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" y="2315210"/>
            <a:ext cx="6076950" cy="3349625"/>
          </a:xfrm>
          <a:prstGeom prst="rect">
            <a:avLst/>
          </a:prstGeom>
        </p:spPr>
      </p:pic>
      <p:sp>
        <p:nvSpPr>
          <p:cNvPr id="3" name="标题 1"/>
          <p:cNvSpPr>
            <a:spLocks noGrp="1"/>
          </p:cNvSpPr>
          <p:nvPr/>
        </p:nvSpPr>
        <p:spPr>
          <a:xfrm>
            <a:off x="156210" y="1113790"/>
            <a:ext cx="5911850" cy="912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基于AR的行星识别系统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7722870" y="120015"/>
            <a:ext cx="3189605" cy="912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核心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tianebao-e1355422465617"/>
          <p:cNvPicPr>
            <a:picLocks noChangeAspect="1"/>
          </p:cNvPicPr>
          <p:nvPr/>
        </p:nvPicPr>
        <p:blipFill rotWithShape="1">
          <a:blip r:embed="rId1"/>
          <a:srcRect l="341" t="2189" r="341" b="2498"/>
          <a:stretch>
            <a:fillRect/>
          </a:stretch>
        </p:blipFill>
        <p:spPr>
          <a:xfrm>
            <a:off x="-29030" y="-29028"/>
            <a:ext cx="12250059" cy="689428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-29030" y="-25399"/>
            <a:ext cx="6952344" cy="6887028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6705" y="2537460"/>
            <a:ext cx="628015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完成背景场景设计，添加适合的元素</a:t>
            </a:r>
            <a:endParaRPr lang="en-US" altLang="zh-CN" sz="28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设定Arcamera和ImageTarget</a:t>
            </a:r>
            <a:endParaRPr lang="en-US" altLang="zh-CN" sz="28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构造图像用户界面</a:t>
            </a:r>
            <a:endParaRPr lang="en-US" altLang="zh-CN" sz="28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对其中的元素新增动画与设定</a:t>
            </a:r>
            <a:endParaRPr lang="en-US" altLang="zh-CN" sz="28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Android发布</a:t>
            </a:r>
            <a:endParaRPr lang="en-US" altLang="zh-CN" sz="28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86702" y="1392400"/>
            <a:ext cx="428171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设计</a:t>
            </a:r>
            <a:r>
              <a:rPr lang="zh-CN" altLang="en-US" sz="44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内容</a:t>
            </a:r>
            <a:endParaRPr lang="zh-CN" altLang="en-US" sz="4400" b="1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 txBox="1"/>
          <p:nvPr>
            <p:custDataLst>
              <p:tags r:id="rId1"/>
            </p:custDataLst>
          </p:nvPr>
        </p:nvSpPr>
        <p:spPr>
          <a:xfrm>
            <a:off x="1541464" y="2547939"/>
            <a:ext cx="1641475" cy="1570037"/>
          </a:xfrm>
          <a:prstGeom prst="rect">
            <a:avLst/>
          </a:prstGeom>
        </p:spPr>
        <p:txBody>
          <a:bodyPr wrap="none" lIns="0" tIns="0" rIns="0" bIns="0" anchor="ctr"/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5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等线 Light" panose="02010600030101010101" charset="-122"/>
                <a:ea typeface="+mn-ea"/>
                <a:cs typeface="Arial" panose="020B0604020202020204" pitchFamily="34" charset="0"/>
              </a:rPr>
              <a:t>03</a:t>
            </a:r>
            <a:endParaRPr kumimoji="0" lang="en-US" sz="11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等线 Light" panose="02010600030101010101" charset="-122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116264" y="2773364"/>
            <a:ext cx="185877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6000" b="1" i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等线 Light" panose="02010600030101010101" charset="-122"/>
                <a:ea typeface="Meiryo UI" panose="020B0604030504040204" pitchFamily="34" charset="-128"/>
                <a:cs typeface="Arial" panose="020B0604020202020204" pitchFamily="34" charset="0"/>
              </a:rPr>
              <a:t>Part </a:t>
            </a:r>
            <a:r>
              <a:rPr lang="en-US" altLang="zh-CN" sz="3200" smtClean="0">
                <a:solidFill>
                  <a:schemeClr val="accent1"/>
                </a:solidFill>
                <a:latin typeface="等线 Light" panose="02010600030101010101" charset="-122"/>
                <a:cs typeface="Arial" panose="020B0604020202020204" pitchFamily="34" charset="0"/>
              </a:rPr>
              <a:t>Three</a:t>
            </a:r>
            <a:endParaRPr kumimoji="0" lang="zh-CN" altLang="en-US" sz="3200" b="1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等线 Light" panose="02010600030101010101" charset="-122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等腰三角形 5"/>
          <p:cNvSpPr/>
          <p:nvPr>
            <p:custDataLst>
              <p:tags r:id="rId3"/>
            </p:custDataLst>
          </p:nvPr>
        </p:nvSpPr>
        <p:spPr>
          <a:xfrm rot="9233090">
            <a:off x="8731250" y="2454275"/>
            <a:ext cx="266700" cy="230188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7" name="等腰三角形 6"/>
          <p:cNvSpPr/>
          <p:nvPr>
            <p:custDataLst>
              <p:tags r:id="rId4"/>
            </p:custDataLst>
          </p:nvPr>
        </p:nvSpPr>
        <p:spPr>
          <a:xfrm rot="15569576">
            <a:off x="8378826" y="3128963"/>
            <a:ext cx="396875" cy="342900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8" name="等腰三角形 7"/>
          <p:cNvSpPr/>
          <p:nvPr>
            <p:custDataLst>
              <p:tags r:id="rId5"/>
            </p:custDataLst>
          </p:nvPr>
        </p:nvSpPr>
        <p:spPr>
          <a:xfrm rot="21371394">
            <a:off x="8247063" y="1804989"/>
            <a:ext cx="266700" cy="230187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9" name="等腰三角形 8"/>
          <p:cNvSpPr/>
          <p:nvPr>
            <p:custDataLst>
              <p:tags r:id="rId6"/>
            </p:custDataLst>
          </p:nvPr>
        </p:nvSpPr>
        <p:spPr>
          <a:xfrm rot="12912161">
            <a:off x="9288463" y="3487739"/>
            <a:ext cx="944562" cy="815975"/>
          </a:xfrm>
          <a:prstGeom prst="triangl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0" name="等腰三角形 9"/>
          <p:cNvSpPr/>
          <p:nvPr>
            <p:custDataLst>
              <p:tags r:id="rId7"/>
            </p:custDataLst>
          </p:nvPr>
        </p:nvSpPr>
        <p:spPr>
          <a:xfrm rot="12912161">
            <a:off x="9156700" y="3427413"/>
            <a:ext cx="1176338" cy="1014412"/>
          </a:xfrm>
          <a:prstGeom prst="triangl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椭圆 10"/>
          <p:cNvSpPr/>
          <p:nvPr>
            <p:custDataLst>
              <p:tags r:id="rId8"/>
            </p:custDataLst>
          </p:nvPr>
        </p:nvSpPr>
        <p:spPr>
          <a:xfrm rot="9110320">
            <a:off x="10477500" y="37925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2" name="椭圆 11"/>
          <p:cNvSpPr/>
          <p:nvPr>
            <p:custDataLst>
              <p:tags r:id="rId9"/>
            </p:custDataLst>
          </p:nvPr>
        </p:nvSpPr>
        <p:spPr>
          <a:xfrm rot="9110320">
            <a:off x="9388475" y="4295775"/>
            <a:ext cx="115888" cy="115888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3" name="椭圆 12"/>
          <p:cNvSpPr/>
          <p:nvPr>
            <p:custDataLst>
              <p:tags r:id="rId10"/>
            </p:custDataLst>
          </p:nvPr>
        </p:nvSpPr>
        <p:spPr>
          <a:xfrm rot="9110320">
            <a:off x="9505950" y="3132139"/>
            <a:ext cx="114300" cy="115887"/>
          </a:xfrm>
          <a:prstGeom prst="ellips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4" name="等腰三角形 13"/>
          <p:cNvSpPr/>
          <p:nvPr>
            <p:custDataLst>
              <p:tags r:id="rId11"/>
            </p:custDataLst>
          </p:nvPr>
        </p:nvSpPr>
        <p:spPr>
          <a:xfrm rot="18210217">
            <a:off x="7838282" y="2162970"/>
            <a:ext cx="127000" cy="10953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5" name="等腰三角形 14"/>
          <p:cNvSpPr/>
          <p:nvPr>
            <p:custDataLst>
              <p:tags r:id="rId12"/>
            </p:custDataLst>
          </p:nvPr>
        </p:nvSpPr>
        <p:spPr>
          <a:xfrm rot="8748521">
            <a:off x="8196264" y="2314575"/>
            <a:ext cx="128587" cy="109538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C20F"/>
              </a:solidFill>
              <a:effectLst/>
              <a:uLnTx/>
              <a:uFillTx/>
              <a:latin typeface="Calibri" panose="020F0502020204030204"/>
              <a:ea typeface="幼圆" panose="02010509060101010101" pitchFamily="49" charset="-122"/>
              <a:cs typeface="+mn-cs"/>
            </a:endParaRPr>
          </a:p>
        </p:txBody>
      </p:sp>
      <p:cxnSp>
        <p:nvCxnSpPr>
          <p:cNvPr id="16" name="Straight Connector 13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auto">
          <a:xfrm flipH="1">
            <a:off x="1524000" y="4110038"/>
            <a:ext cx="6732588" cy="0"/>
          </a:xfrm>
          <a:prstGeom prst="line">
            <a:avLst/>
          </a:prstGeom>
          <a:noFill/>
          <a:ln w="19050" cap="sq" algn="ctr">
            <a:solidFill>
              <a:schemeClr val="accent1"/>
            </a:solidFill>
            <a:miter lim="800000"/>
            <a:head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本框 16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082926" y="3357564"/>
            <a:ext cx="50323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zh-CN" altLang="en-US" sz="3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阶段成果</a:t>
            </a:r>
            <a:endParaRPr lang="zh-CN" altLang="en-US" sz="36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080" y="1078230"/>
            <a:ext cx="9155430" cy="55956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79650" y="3573145"/>
            <a:ext cx="8082280" cy="4603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pPr algn="l"/>
            <a:r>
              <a:rPr lang="zh-CN" altLang="en-US" sz="2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欢迎使用星球识别系统！让我们带领你进入天文世界吧</a:t>
            </a:r>
            <a:r>
              <a:rPr lang="en-US" altLang="zh-CN" sz="2400"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^-^</a:t>
            </a:r>
            <a:endParaRPr lang="en-US" altLang="zh-CN" sz="2400"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4155" y="33274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系统首页</a:t>
            </a:r>
            <a:endParaRPr lang="zh-CN" altLang="en-US" sz="32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10.xml><?xml version="1.0" encoding="utf-8"?>
<p:tagLst xmlns:p="http://schemas.openxmlformats.org/presentationml/2006/main">
  <p:tag name="MH" val="20170412112352"/>
  <p:tag name="MH_LIBRARY" val="GRAPHIC"/>
  <p:tag name="MH_ORDER" val="Oval 24"/>
</p:tagLst>
</file>

<file path=ppt/tags/tag11.xml><?xml version="1.0" encoding="utf-8"?>
<p:tagLst xmlns:p="http://schemas.openxmlformats.org/presentationml/2006/main">
  <p:tag name="MH" val="20170412112352"/>
  <p:tag name="MH_LIBRARY" val="GRAPHIC"/>
  <p:tag name="MH_ORDER" val="Oval 25"/>
</p:tagLst>
</file>

<file path=ppt/tags/tag12.xml><?xml version="1.0" encoding="utf-8"?>
<p:tagLst xmlns:p="http://schemas.openxmlformats.org/presentationml/2006/main">
  <p:tag name="MH" val="20170412112352"/>
  <p:tag name="MH_LIBRARY" val="GRAPHIC"/>
  <p:tag name="MH_ORDER" val="Isosceles Triangle 26"/>
</p:tagLst>
</file>

<file path=ppt/tags/tag13.xml><?xml version="1.0" encoding="utf-8"?>
<p:tagLst xmlns:p="http://schemas.openxmlformats.org/presentationml/2006/main">
  <p:tag name="MH" val="20170412112352"/>
  <p:tag name="MH_LIBRARY" val="GRAPHIC"/>
  <p:tag name="MH_ORDER" val="Isosceles Triangle 27"/>
</p:tagLst>
</file>

<file path=ppt/tags/tag14.xml><?xml version="1.0" encoding="utf-8"?>
<p:tagLst xmlns:p="http://schemas.openxmlformats.org/presentationml/2006/main">
  <p:tag name="MH" val="20170412112352"/>
  <p:tag name="MH_LIBRARY" val="GRAPHIC"/>
  <p:tag name="MH_ORDER" val="Straight Connector 13"/>
</p:tagLst>
</file>

<file path=ppt/tags/tag15.xml><?xml version="1.0" encoding="utf-8"?>
<p:tagLst xmlns:p="http://schemas.openxmlformats.org/presentationml/2006/main">
  <p:tag name="MH" val="20170412112352"/>
  <p:tag name="MH_LIBRARY" val="GRAPHIC"/>
  <p:tag name="MH_ORDER" val="文本框 16"/>
</p:tagLst>
</file>

<file path=ppt/tags/tag16.xml><?xml version="1.0" encoding="utf-8"?>
<p:tagLst xmlns:p="http://schemas.openxmlformats.org/presentationml/2006/main">
  <p:tag name="MH" val="20170412112352"/>
  <p:tag name="MH_LIBRARY" val="GRAPHIC"/>
  <p:tag name="MH_ORDER" val="Text Placeholder 3"/>
</p:tagLst>
</file>

<file path=ppt/tags/tag17.xml><?xml version="1.0" encoding="utf-8"?>
<p:tagLst xmlns:p="http://schemas.openxmlformats.org/presentationml/2006/main">
  <p:tag name="MH" val="20170412112352"/>
  <p:tag name="MH_LIBRARY" val="GRAPHIC"/>
  <p:tag name="MH_ORDER" val="TextBox 17"/>
</p:tagLst>
</file>

<file path=ppt/tags/tag18.xml><?xml version="1.0" encoding="utf-8"?>
<p:tagLst xmlns:p="http://schemas.openxmlformats.org/presentationml/2006/main">
  <p:tag name="MH" val="20170412112352"/>
  <p:tag name="MH_LIBRARY" val="GRAPHIC"/>
  <p:tag name="MH_ORDER" val="Isosceles Triangle 18"/>
</p:tagLst>
</file>

<file path=ppt/tags/tag19.xml><?xml version="1.0" encoding="utf-8"?>
<p:tagLst xmlns:p="http://schemas.openxmlformats.org/presentationml/2006/main">
  <p:tag name="MH" val="20170412112352"/>
  <p:tag name="MH_LIBRARY" val="GRAPHIC"/>
  <p:tag name="MH_ORDER" val="Isosceles Triangle 19"/>
</p:tagLst>
</file>

<file path=ppt/tags/tag2.xml><?xml version="1.0" encoding="utf-8"?>
<p:tagLst xmlns:p="http://schemas.openxmlformats.org/presentationml/2006/main">
  <p:tag name="MH" val="20170412112352"/>
  <p:tag name="MH_LIBRARY" val="GRAPHIC"/>
  <p:tag name="MH_ORDER" val="Text Placeholder 3"/>
</p:tagLst>
</file>

<file path=ppt/tags/tag20.xml><?xml version="1.0" encoding="utf-8"?>
<p:tagLst xmlns:p="http://schemas.openxmlformats.org/presentationml/2006/main">
  <p:tag name="MH" val="20170412112352"/>
  <p:tag name="MH_LIBRARY" val="GRAPHIC"/>
  <p:tag name="MH_ORDER" val="Isosceles Triangle 20"/>
</p:tagLst>
</file>

<file path=ppt/tags/tag21.xml><?xml version="1.0" encoding="utf-8"?>
<p:tagLst xmlns:p="http://schemas.openxmlformats.org/presentationml/2006/main">
  <p:tag name="MH" val="20170412112352"/>
  <p:tag name="MH_LIBRARY" val="GRAPHIC"/>
  <p:tag name="MH_ORDER" val="Isosceles Triangle 21"/>
</p:tagLst>
</file>

<file path=ppt/tags/tag22.xml><?xml version="1.0" encoding="utf-8"?>
<p:tagLst xmlns:p="http://schemas.openxmlformats.org/presentationml/2006/main">
  <p:tag name="MH" val="20170412112352"/>
  <p:tag name="MH_LIBRARY" val="GRAPHIC"/>
  <p:tag name="MH_ORDER" val="Isosceles Triangle 22"/>
</p:tagLst>
</file>

<file path=ppt/tags/tag23.xml><?xml version="1.0" encoding="utf-8"?>
<p:tagLst xmlns:p="http://schemas.openxmlformats.org/presentationml/2006/main">
  <p:tag name="MH" val="20170412112352"/>
  <p:tag name="MH_LIBRARY" val="GRAPHIC"/>
  <p:tag name="MH_ORDER" val="Oval 23"/>
</p:tagLst>
</file>

<file path=ppt/tags/tag24.xml><?xml version="1.0" encoding="utf-8"?>
<p:tagLst xmlns:p="http://schemas.openxmlformats.org/presentationml/2006/main">
  <p:tag name="MH" val="20170412112352"/>
  <p:tag name="MH_LIBRARY" val="GRAPHIC"/>
  <p:tag name="MH_ORDER" val="Oval 24"/>
</p:tagLst>
</file>

<file path=ppt/tags/tag25.xml><?xml version="1.0" encoding="utf-8"?>
<p:tagLst xmlns:p="http://schemas.openxmlformats.org/presentationml/2006/main">
  <p:tag name="MH" val="20170412112352"/>
  <p:tag name="MH_LIBRARY" val="GRAPHIC"/>
  <p:tag name="MH_ORDER" val="Oval 25"/>
</p:tagLst>
</file>

<file path=ppt/tags/tag26.xml><?xml version="1.0" encoding="utf-8"?>
<p:tagLst xmlns:p="http://schemas.openxmlformats.org/presentationml/2006/main">
  <p:tag name="MH" val="20170412112352"/>
  <p:tag name="MH_LIBRARY" val="GRAPHIC"/>
  <p:tag name="MH_ORDER" val="Isosceles Triangle 26"/>
</p:tagLst>
</file>

<file path=ppt/tags/tag27.xml><?xml version="1.0" encoding="utf-8"?>
<p:tagLst xmlns:p="http://schemas.openxmlformats.org/presentationml/2006/main">
  <p:tag name="MH" val="20170412112352"/>
  <p:tag name="MH_LIBRARY" val="GRAPHIC"/>
  <p:tag name="MH_ORDER" val="Isosceles Triangle 27"/>
</p:tagLst>
</file>

<file path=ppt/tags/tag28.xml><?xml version="1.0" encoding="utf-8"?>
<p:tagLst xmlns:p="http://schemas.openxmlformats.org/presentationml/2006/main">
  <p:tag name="MH" val="20170412112352"/>
  <p:tag name="MH_LIBRARY" val="GRAPHIC"/>
  <p:tag name="MH_ORDER" val="Straight Connector 13"/>
</p:tagLst>
</file>

<file path=ppt/tags/tag29.xml><?xml version="1.0" encoding="utf-8"?>
<p:tagLst xmlns:p="http://schemas.openxmlformats.org/presentationml/2006/main">
  <p:tag name="MH" val="20170412112352"/>
  <p:tag name="MH_LIBRARY" val="GRAPHIC"/>
  <p:tag name="MH_ORDER" val="文本框 16"/>
</p:tagLst>
</file>

<file path=ppt/tags/tag3.xml><?xml version="1.0" encoding="utf-8"?>
<p:tagLst xmlns:p="http://schemas.openxmlformats.org/presentationml/2006/main">
  <p:tag name="MH" val="20170412112352"/>
  <p:tag name="MH_LIBRARY" val="GRAPHIC"/>
  <p:tag name="MH_ORDER" val="TextBox 17"/>
</p:tagLst>
</file>

<file path=ppt/tags/tag30.xml><?xml version="1.0" encoding="utf-8"?>
<p:tagLst xmlns:p="http://schemas.openxmlformats.org/presentationml/2006/main">
  <p:tag name="MH" val="20170412112352"/>
  <p:tag name="MH_LIBRARY" val="GRAPHIC"/>
  <p:tag name="MH_ORDER" val="Text Placeholder 3"/>
</p:tagLst>
</file>

<file path=ppt/tags/tag31.xml><?xml version="1.0" encoding="utf-8"?>
<p:tagLst xmlns:p="http://schemas.openxmlformats.org/presentationml/2006/main">
  <p:tag name="MH" val="20170412112352"/>
  <p:tag name="MH_LIBRARY" val="GRAPHIC"/>
  <p:tag name="MH_ORDER" val="TextBox 17"/>
</p:tagLst>
</file>

<file path=ppt/tags/tag32.xml><?xml version="1.0" encoding="utf-8"?>
<p:tagLst xmlns:p="http://schemas.openxmlformats.org/presentationml/2006/main">
  <p:tag name="MH" val="20170412112352"/>
  <p:tag name="MH_LIBRARY" val="GRAPHIC"/>
  <p:tag name="MH_ORDER" val="Isosceles Triangle 18"/>
</p:tagLst>
</file>

<file path=ppt/tags/tag33.xml><?xml version="1.0" encoding="utf-8"?>
<p:tagLst xmlns:p="http://schemas.openxmlformats.org/presentationml/2006/main">
  <p:tag name="MH" val="20170412112352"/>
  <p:tag name="MH_LIBRARY" val="GRAPHIC"/>
  <p:tag name="MH_ORDER" val="Isosceles Triangle 19"/>
</p:tagLst>
</file>

<file path=ppt/tags/tag34.xml><?xml version="1.0" encoding="utf-8"?>
<p:tagLst xmlns:p="http://schemas.openxmlformats.org/presentationml/2006/main">
  <p:tag name="MH" val="20170412112352"/>
  <p:tag name="MH_LIBRARY" val="GRAPHIC"/>
  <p:tag name="MH_ORDER" val="Isosceles Triangle 20"/>
</p:tagLst>
</file>

<file path=ppt/tags/tag35.xml><?xml version="1.0" encoding="utf-8"?>
<p:tagLst xmlns:p="http://schemas.openxmlformats.org/presentationml/2006/main">
  <p:tag name="MH" val="20170412112352"/>
  <p:tag name="MH_LIBRARY" val="GRAPHIC"/>
  <p:tag name="MH_ORDER" val="Isosceles Triangle 21"/>
</p:tagLst>
</file>

<file path=ppt/tags/tag36.xml><?xml version="1.0" encoding="utf-8"?>
<p:tagLst xmlns:p="http://schemas.openxmlformats.org/presentationml/2006/main">
  <p:tag name="MH" val="20170412112352"/>
  <p:tag name="MH_LIBRARY" val="GRAPHIC"/>
  <p:tag name="MH_ORDER" val="Isosceles Triangle 22"/>
</p:tagLst>
</file>

<file path=ppt/tags/tag37.xml><?xml version="1.0" encoding="utf-8"?>
<p:tagLst xmlns:p="http://schemas.openxmlformats.org/presentationml/2006/main">
  <p:tag name="MH" val="20170412112352"/>
  <p:tag name="MH_LIBRARY" val="GRAPHIC"/>
  <p:tag name="MH_ORDER" val="Oval 23"/>
</p:tagLst>
</file>

<file path=ppt/tags/tag38.xml><?xml version="1.0" encoding="utf-8"?>
<p:tagLst xmlns:p="http://schemas.openxmlformats.org/presentationml/2006/main">
  <p:tag name="MH" val="20170412112352"/>
  <p:tag name="MH_LIBRARY" val="GRAPHIC"/>
  <p:tag name="MH_ORDER" val="Oval 24"/>
</p:tagLst>
</file>

<file path=ppt/tags/tag39.xml><?xml version="1.0" encoding="utf-8"?>
<p:tagLst xmlns:p="http://schemas.openxmlformats.org/presentationml/2006/main">
  <p:tag name="MH" val="20170412112352"/>
  <p:tag name="MH_LIBRARY" val="GRAPHIC"/>
  <p:tag name="MH_ORDER" val="Oval 25"/>
</p:tagLst>
</file>

<file path=ppt/tags/tag4.xml><?xml version="1.0" encoding="utf-8"?>
<p:tagLst xmlns:p="http://schemas.openxmlformats.org/presentationml/2006/main">
  <p:tag name="MH" val="20170412112352"/>
  <p:tag name="MH_LIBRARY" val="GRAPHIC"/>
  <p:tag name="MH_ORDER" val="Isosceles Triangle 18"/>
</p:tagLst>
</file>

<file path=ppt/tags/tag40.xml><?xml version="1.0" encoding="utf-8"?>
<p:tagLst xmlns:p="http://schemas.openxmlformats.org/presentationml/2006/main">
  <p:tag name="MH" val="20170412112352"/>
  <p:tag name="MH_LIBRARY" val="GRAPHIC"/>
  <p:tag name="MH_ORDER" val="Isosceles Triangle 26"/>
</p:tagLst>
</file>

<file path=ppt/tags/tag41.xml><?xml version="1.0" encoding="utf-8"?>
<p:tagLst xmlns:p="http://schemas.openxmlformats.org/presentationml/2006/main">
  <p:tag name="MH" val="20170412112352"/>
  <p:tag name="MH_LIBRARY" val="GRAPHIC"/>
  <p:tag name="MH_ORDER" val="Isosceles Triangle 27"/>
</p:tagLst>
</file>

<file path=ppt/tags/tag42.xml><?xml version="1.0" encoding="utf-8"?>
<p:tagLst xmlns:p="http://schemas.openxmlformats.org/presentationml/2006/main">
  <p:tag name="MH" val="20170412112352"/>
  <p:tag name="MH_LIBRARY" val="GRAPHIC"/>
  <p:tag name="MH_ORDER" val="Straight Connector 13"/>
</p:tagLst>
</file>

<file path=ppt/tags/tag43.xml><?xml version="1.0" encoding="utf-8"?>
<p:tagLst xmlns:p="http://schemas.openxmlformats.org/presentationml/2006/main">
  <p:tag name="MH" val="20170412112352"/>
  <p:tag name="MH_LIBRARY" val="GRAPHIC"/>
  <p:tag name="MH_ORDER" val="文本框 16"/>
</p:tagLst>
</file>

<file path=ppt/tags/tag44.xml><?xml version="1.0" encoding="utf-8"?>
<p:tagLst xmlns:p="http://schemas.openxmlformats.org/presentationml/2006/main">
  <p:tag name="KSO_WM_UNIT_PLACING_PICTURE_USER_VIEWPORT" val="{&quot;height&quot;:7454,&quot;width&quot;:14400}"/>
</p:tagLst>
</file>

<file path=ppt/tags/tag45.xml><?xml version="1.0" encoding="utf-8"?>
<p:tagLst xmlns:p="http://schemas.openxmlformats.org/presentationml/2006/main">
  <p:tag name="MH" val="20170412112352"/>
  <p:tag name="MH_LIBRARY" val="GRAPHIC"/>
  <p:tag name="MH_ORDER" val="Text Placeholder 3"/>
</p:tagLst>
</file>

<file path=ppt/tags/tag46.xml><?xml version="1.0" encoding="utf-8"?>
<p:tagLst xmlns:p="http://schemas.openxmlformats.org/presentationml/2006/main">
  <p:tag name="MH" val="20170412112352"/>
  <p:tag name="MH_LIBRARY" val="GRAPHIC"/>
  <p:tag name="MH_ORDER" val="TextBox 17"/>
</p:tagLst>
</file>

<file path=ppt/tags/tag47.xml><?xml version="1.0" encoding="utf-8"?>
<p:tagLst xmlns:p="http://schemas.openxmlformats.org/presentationml/2006/main">
  <p:tag name="MH" val="20170412112352"/>
  <p:tag name="MH_LIBRARY" val="GRAPHIC"/>
  <p:tag name="MH_ORDER" val="Isosceles Triangle 18"/>
</p:tagLst>
</file>

<file path=ppt/tags/tag48.xml><?xml version="1.0" encoding="utf-8"?>
<p:tagLst xmlns:p="http://schemas.openxmlformats.org/presentationml/2006/main">
  <p:tag name="MH" val="20170412112352"/>
  <p:tag name="MH_LIBRARY" val="GRAPHIC"/>
  <p:tag name="MH_ORDER" val="Isosceles Triangle 19"/>
</p:tagLst>
</file>

<file path=ppt/tags/tag49.xml><?xml version="1.0" encoding="utf-8"?>
<p:tagLst xmlns:p="http://schemas.openxmlformats.org/presentationml/2006/main">
  <p:tag name="MH" val="20170412112352"/>
  <p:tag name="MH_LIBRARY" val="GRAPHIC"/>
  <p:tag name="MH_ORDER" val="Isosceles Triangle 20"/>
</p:tagLst>
</file>

<file path=ppt/tags/tag5.xml><?xml version="1.0" encoding="utf-8"?>
<p:tagLst xmlns:p="http://schemas.openxmlformats.org/presentationml/2006/main">
  <p:tag name="MH" val="20170412112352"/>
  <p:tag name="MH_LIBRARY" val="GRAPHIC"/>
  <p:tag name="MH_ORDER" val="Isosceles Triangle 19"/>
</p:tagLst>
</file>

<file path=ppt/tags/tag50.xml><?xml version="1.0" encoding="utf-8"?>
<p:tagLst xmlns:p="http://schemas.openxmlformats.org/presentationml/2006/main">
  <p:tag name="MH" val="20170412112352"/>
  <p:tag name="MH_LIBRARY" val="GRAPHIC"/>
  <p:tag name="MH_ORDER" val="Isosceles Triangle 21"/>
</p:tagLst>
</file>

<file path=ppt/tags/tag51.xml><?xml version="1.0" encoding="utf-8"?>
<p:tagLst xmlns:p="http://schemas.openxmlformats.org/presentationml/2006/main">
  <p:tag name="MH" val="20170412112352"/>
  <p:tag name="MH_LIBRARY" val="GRAPHIC"/>
  <p:tag name="MH_ORDER" val="Isosceles Triangle 22"/>
</p:tagLst>
</file>

<file path=ppt/tags/tag52.xml><?xml version="1.0" encoding="utf-8"?>
<p:tagLst xmlns:p="http://schemas.openxmlformats.org/presentationml/2006/main">
  <p:tag name="MH" val="20170412112352"/>
  <p:tag name="MH_LIBRARY" val="GRAPHIC"/>
  <p:tag name="MH_ORDER" val="Oval 23"/>
</p:tagLst>
</file>

<file path=ppt/tags/tag53.xml><?xml version="1.0" encoding="utf-8"?>
<p:tagLst xmlns:p="http://schemas.openxmlformats.org/presentationml/2006/main">
  <p:tag name="MH" val="20170412112352"/>
  <p:tag name="MH_LIBRARY" val="GRAPHIC"/>
  <p:tag name="MH_ORDER" val="Oval 24"/>
</p:tagLst>
</file>

<file path=ppt/tags/tag54.xml><?xml version="1.0" encoding="utf-8"?>
<p:tagLst xmlns:p="http://schemas.openxmlformats.org/presentationml/2006/main">
  <p:tag name="MH" val="20170412112352"/>
  <p:tag name="MH_LIBRARY" val="GRAPHIC"/>
  <p:tag name="MH_ORDER" val="Oval 25"/>
</p:tagLst>
</file>

<file path=ppt/tags/tag55.xml><?xml version="1.0" encoding="utf-8"?>
<p:tagLst xmlns:p="http://schemas.openxmlformats.org/presentationml/2006/main">
  <p:tag name="MH" val="20170412112352"/>
  <p:tag name="MH_LIBRARY" val="GRAPHIC"/>
  <p:tag name="MH_ORDER" val="Isosceles Triangle 26"/>
</p:tagLst>
</file>

<file path=ppt/tags/tag56.xml><?xml version="1.0" encoding="utf-8"?>
<p:tagLst xmlns:p="http://schemas.openxmlformats.org/presentationml/2006/main">
  <p:tag name="MH" val="20170412112352"/>
  <p:tag name="MH_LIBRARY" val="GRAPHIC"/>
  <p:tag name="MH_ORDER" val="Isosceles Triangle 27"/>
</p:tagLst>
</file>

<file path=ppt/tags/tag57.xml><?xml version="1.0" encoding="utf-8"?>
<p:tagLst xmlns:p="http://schemas.openxmlformats.org/presentationml/2006/main">
  <p:tag name="MH" val="20170412112352"/>
  <p:tag name="MH_LIBRARY" val="GRAPHIC"/>
  <p:tag name="MH_ORDER" val="Straight Connector 13"/>
</p:tagLst>
</file>

<file path=ppt/tags/tag58.xml><?xml version="1.0" encoding="utf-8"?>
<p:tagLst xmlns:p="http://schemas.openxmlformats.org/presentationml/2006/main">
  <p:tag name="MH" val="20170412112352"/>
  <p:tag name="MH_LIBRARY" val="GRAPHIC"/>
  <p:tag name="MH_ORDER" val="文本框 16"/>
</p:tagLst>
</file>

<file path=ppt/tags/tag59.xml><?xml version="1.0" encoding="utf-8"?>
<p:tagLst xmlns:p="http://schemas.openxmlformats.org/presentationml/2006/main">
  <p:tag name="MH" val="20170412112352"/>
  <p:tag name="MH_LIBRARY" val="GRAPHIC"/>
  <p:tag name="MH_ORDER" val="Text Placeholder 3"/>
</p:tagLst>
</file>

<file path=ppt/tags/tag6.xml><?xml version="1.0" encoding="utf-8"?>
<p:tagLst xmlns:p="http://schemas.openxmlformats.org/presentationml/2006/main">
  <p:tag name="MH" val="20170412112352"/>
  <p:tag name="MH_LIBRARY" val="GRAPHIC"/>
  <p:tag name="MH_ORDER" val="Isosceles Triangle 20"/>
</p:tagLst>
</file>

<file path=ppt/tags/tag60.xml><?xml version="1.0" encoding="utf-8"?>
<p:tagLst xmlns:p="http://schemas.openxmlformats.org/presentationml/2006/main">
  <p:tag name="MH" val="20170412112352"/>
  <p:tag name="MH_LIBRARY" val="GRAPHIC"/>
  <p:tag name="MH_ORDER" val="TextBox 17"/>
</p:tagLst>
</file>

<file path=ppt/tags/tag61.xml><?xml version="1.0" encoding="utf-8"?>
<p:tagLst xmlns:p="http://schemas.openxmlformats.org/presentationml/2006/main">
  <p:tag name="MH" val="20170412112352"/>
  <p:tag name="MH_LIBRARY" val="GRAPHIC"/>
  <p:tag name="MH_ORDER" val="Isosceles Triangle 18"/>
</p:tagLst>
</file>

<file path=ppt/tags/tag62.xml><?xml version="1.0" encoding="utf-8"?>
<p:tagLst xmlns:p="http://schemas.openxmlformats.org/presentationml/2006/main">
  <p:tag name="MH" val="20170412112352"/>
  <p:tag name="MH_LIBRARY" val="GRAPHIC"/>
  <p:tag name="MH_ORDER" val="Isosceles Triangle 19"/>
</p:tagLst>
</file>

<file path=ppt/tags/tag63.xml><?xml version="1.0" encoding="utf-8"?>
<p:tagLst xmlns:p="http://schemas.openxmlformats.org/presentationml/2006/main">
  <p:tag name="MH" val="20170412112352"/>
  <p:tag name="MH_LIBRARY" val="GRAPHIC"/>
  <p:tag name="MH_ORDER" val="Isosceles Triangle 20"/>
</p:tagLst>
</file>

<file path=ppt/tags/tag64.xml><?xml version="1.0" encoding="utf-8"?>
<p:tagLst xmlns:p="http://schemas.openxmlformats.org/presentationml/2006/main">
  <p:tag name="MH" val="20170412112352"/>
  <p:tag name="MH_LIBRARY" val="GRAPHIC"/>
  <p:tag name="MH_ORDER" val="Isosceles Triangle 21"/>
</p:tagLst>
</file>

<file path=ppt/tags/tag65.xml><?xml version="1.0" encoding="utf-8"?>
<p:tagLst xmlns:p="http://schemas.openxmlformats.org/presentationml/2006/main">
  <p:tag name="MH" val="20170412112352"/>
  <p:tag name="MH_LIBRARY" val="GRAPHIC"/>
  <p:tag name="MH_ORDER" val="Isosceles Triangle 22"/>
</p:tagLst>
</file>

<file path=ppt/tags/tag66.xml><?xml version="1.0" encoding="utf-8"?>
<p:tagLst xmlns:p="http://schemas.openxmlformats.org/presentationml/2006/main">
  <p:tag name="MH" val="20170412112352"/>
  <p:tag name="MH_LIBRARY" val="GRAPHIC"/>
  <p:tag name="MH_ORDER" val="Oval 23"/>
</p:tagLst>
</file>

<file path=ppt/tags/tag67.xml><?xml version="1.0" encoding="utf-8"?>
<p:tagLst xmlns:p="http://schemas.openxmlformats.org/presentationml/2006/main">
  <p:tag name="MH" val="20170412112352"/>
  <p:tag name="MH_LIBRARY" val="GRAPHIC"/>
  <p:tag name="MH_ORDER" val="Oval 24"/>
</p:tagLst>
</file>

<file path=ppt/tags/tag68.xml><?xml version="1.0" encoding="utf-8"?>
<p:tagLst xmlns:p="http://schemas.openxmlformats.org/presentationml/2006/main">
  <p:tag name="MH" val="20170412112352"/>
  <p:tag name="MH_LIBRARY" val="GRAPHIC"/>
  <p:tag name="MH_ORDER" val="Oval 25"/>
</p:tagLst>
</file>

<file path=ppt/tags/tag69.xml><?xml version="1.0" encoding="utf-8"?>
<p:tagLst xmlns:p="http://schemas.openxmlformats.org/presentationml/2006/main">
  <p:tag name="MH" val="20170412112352"/>
  <p:tag name="MH_LIBRARY" val="GRAPHIC"/>
  <p:tag name="MH_ORDER" val="Isosceles Triangle 26"/>
</p:tagLst>
</file>

<file path=ppt/tags/tag7.xml><?xml version="1.0" encoding="utf-8"?>
<p:tagLst xmlns:p="http://schemas.openxmlformats.org/presentationml/2006/main">
  <p:tag name="MH" val="20170412112352"/>
  <p:tag name="MH_LIBRARY" val="GRAPHIC"/>
  <p:tag name="MH_ORDER" val="Isosceles Triangle 21"/>
</p:tagLst>
</file>

<file path=ppt/tags/tag70.xml><?xml version="1.0" encoding="utf-8"?>
<p:tagLst xmlns:p="http://schemas.openxmlformats.org/presentationml/2006/main">
  <p:tag name="MH" val="20170412112352"/>
  <p:tag name="MH_LIBRARY" val="GRAPHIC"/>
  <p:tag name="MH_ORDER" val="Isosceles Triangle 27"/>
</p:tagLst>
</file>

<file path=ppt/tags/tag71.xml><?xml version="1.0" encoding="utf-8"?>
<p:tagLst xmlns:p="http://schemas.openxmlformats.org/presentationml/2006/main">
  <p:tag name="MH" val="20170412112352"/>
  <p:tag name="MH_LIBRARY" val="GRAPHIC"/>
  <p:tag name="MH_ORDER" val="Straight Connector 13"/>
</p:tagLst>
</file>

<file path=ppt/tags/tag72.xml><?xml version="1.0" encoding="utf-8"?>
<p:tagLst xmlns:p="http://schemas.openxmlformats.org/presentationml/2006/main">
  <p:tag name="MH" val="20170412112352"/>
  <p:tag name="MH_LIBRARY" val="GRAPHIC"/>
  <p:tag name="MH_ORDER" val="文本框 16"/>
</p:tagLst>
</file>

<file path=ppt/tags/tag8.xml><?xml version="1.0" encoding="utf-8"?>
<p:tagLst xmlns:p="http://schemas.openxmlformats.org/presentationml/2006/main">
  <p:tag name="MH" val="20170412112352"/>
  <p:tag name="MH_LIBRARY" val="GRAPHIC"/>
  <p:tag name="MH_ORDER" val="Isosceles Triangle 22"/>
</p:tagLst>
</file>

<file path=ppt/tags/tag9.xml><?xml version="1.0" encoding="utf-8"?>
<p:tagLst xmlns:p="http://schemas.openxmlformats.org/presentationml/2006/main">
  <p:tag name="MH" val="20170412112352"/>
  <p:tag name="MH_LIBRARY" val="GRAPHIC"/>
  <p:tag name="MH_ORDER" val="Oval 2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</Words>
  <Application>WPS 演示</Application>
  <PresentationFormat>宽屏</PresentationFormat>
  <Paragraphs>122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幼圆</vt:lpstr>
      <vt:lpstr>经典粗宋简</vt:lpstr>
      <vt:lpstr>等线 Light</vt:lpstr>
      <vt:lpstr>Meiryo UI</vt:lpstr>
      <vt:lpstr>Yu Gothic UI</vt:lpstr>
      <vt:lpstr>Calibri</vt:lpstr>
      <vt:lpstr>Calibri</vt:lpstr>
      <vt:lpstr>黑体</vt:lpstr>
      <vt:lpstr>等线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用电脑扫描“金星”图片</vt:lpstr>
      <vt:lpstr>识别图片</vt:lpstr>
      <vt:lpstr>用手机扫描“海王星”图片并识别</vt:lpstr>
      <vt:lpstr>用手机扫描“水星”图片并识别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</cp:lastModifiedBy>
  <cp:revision>23</cp:revision>
  <dcterms:created xsi:type="dcterms:W3CDTF">2019-10-06T05:43:00Z</dcterms:created>
  <dcterms:modified xsi:type="dcterms:W3CDTF">2024-12-26T06:56:55Z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KSOTemplateUUID">
    <vt:lpwstr>v1.0_mb_fwf1mrXKDGuBWP3YR4hFQw==</vt:lpwstr>
  </property>
  <property fmtid="{D5CDD505-2E9C-101B-9397-08002B2CF9AE}" pid="4" name="ICV">
    <vt:lpwstr>87B93484B1E5443598A7E94DBA59D6D0</vt:lpwstr>
  </property>
</Properties>
</file>