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59" r:id="rId6"/>
    <p:sldId id="273" r:id="rId7"/>
    <p:sldId id="318" r:id="rId8"/>
    <p:sldId id="319" r:id="rId9"/>
    <p:sldId id="320" r:id="rId10"/>
    <p:sldId id="317" r:id="rId11"/>
    <p:sldId id="264" r:id="rId12"/>
    <p:sldId id="354" r:id="rId13"/>
    <p:sldId id="296" r:id="rId14"/>
    <p:sldId id="350" r:id="rId15"/>
    <p:sldId id="351" r:id="rId16"/>
    <p:sldId id="352" r:id="rId17"/>
    <p:sldId id="297" r:id="rId18"/>
    <p:sldId id="288" r:id="rId19"/>
    <p:sldId id="321" r:id="rId20"/>
    <p:sldId id="298" r:id="rId21"/>
    <p:sldId id="353" r:id="rId22"/>
    <p:sldId id="355" r:id="rId23"/>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2760"/>
    <a:srgbClr val="50BFC0"/>
    <a:srgbClr val="43308A"/>
    <a:srgbClr val="494091"/>
    <a:srgbClr val="09AAE9"/>
    <a:srgbClr val="0120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13" autoAdjust="0"/>
    <p:restoredTop sz="94660"/>
  </p:normalViewPr>
  <p:slideViewPr>
    <p:cSldViewPr snapToGrid="0">
      <p:cViewPr>
        <p:scale>
          <a:sx n="50" d="100"/>
          <a:sy n="50" d="100"/>
        </p:scale>
        <p:origin x="-498" y="-1758"/>
      </p:cViewPr>
      <p:guideLst>
        <p:guide orient="horz" pos="2160"/>
        <p:guide pos="380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CEA2B-B5EC-4CF3-8A4E-981D0B4BBD1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848BE6-A3F1-47D7-81C4-E93A96438B2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848BE6-A3F1-47D7-81C4-E93A96438B2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24F4D7-21BF-4B9F-909B-69D1BB8ABAC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848BE6-A3F1-47D7-81C4-E93A96438B2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lvl="1"/>
            <a:endParaRPr lang="en-US"/>
          </a:p>
        </p:txBody>
      </p:sp>
      <p:sp>
        <p:nvSpPr>
          <p:cNvPr id="4" name="Header Placeholder 3"/>
          <p:cNvSpPr>
            <a:spLocks noGrp="1"/>
          </p:cNvSpPr>
          <p:nvPr>
            <p:ph type="hdr" sz="quarter" idx="10"/>
          </p:nvPr>
        </p:nvSpPr>
        <p:spPr/>
        <p:txBody>
          <a:bodyPr/>
          <a:lstStyle/>
          <a:p>
            <a:r>
              <a:rPr lang="en-US"/>
              <a:t>My First Template</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lvl="1"/>
            <a:r>
              <a:rPr lang="zh-CN" altLang="en-US"/>
              <a:t>钩子方法：</a:t>
            </a:r>
            <a:r>
              <a:rPr lang="en-US"/>
              <a:t>在抽象类中已经实现，用于判断的逻辑方法</a:t>
            </a:r>
            <a:r>
              <a:rPr lang="zh-CN" altLang="en-US"/>
              <a:t>，</a:t>
            </a:r>
            <a:r>
              <a:rPr lang="en-US">
                <a:sym typeface="+mn-ea"/>
              </a:rPr>
              <a:t>返回值类型为boolean类型</a:t>
            </a:r>
            <a:r>
              <a:rPr lang="zh-CN" altLang="en-US"/>
              <a:t>；在具体子类中</a:t>
            </a:r>
            <a:r>
              <a:rPr lang="en-US"/>
              <a:t>重写</a:t>
            </a:r>
            <a:r>
              <a:rPr lang="zh-CN" altLang="en-US"/>
              <a:t>，并实现抽象方法的</a:t>
            </a:r>
            <a:r>
              <a:rPr lang="en-US"/>
              <a:t>空方法</a:t>
            </a:r>
            <a:endParaRPr lang="en-US"/>
          </a:p>
        </p:txBody>
      </p:sp>
      <p:sp>
        <p:nvSpPr>
          <p:cNvPr id="4" name="Header Placeholder 3"/>
          <p:cNvSpPr>
            <a:spLocks noGrp="1"/>
          </p:cNvSpPr>
          <p:nvPr>
            <p:ph type="hdr" sz="quarter" idx="10"/>
          </p:nvPr>
        </p:nvSpPr>
        <p:spPr/>
        <p:txBody>
          <a:bodyPr/>
          <a:lstStyle/>
          <a:p>
            <a:r>
              <a:rPr lang="en-US"/>
              <a:t>My First Template</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lvl="1"/>
            <a:r>
              <a:rPr lang="zh-CN" altLang="en-US"/>
              <a:t>客户端依赖于抽象类</a:t>
            </a:r>
            <a:r>
              <a:rPr lang="en-US" altLang="zh-CN"/>
              <a:t>-</a:t>
            </a:r>
            <a:r>
              <a:rPr lang="zh-CN" altLang="en-US"/>
              <a:t>豆浆类，抽象类创建</a:t>
            </a:r>
            <a:r>
              <a:rPr lang="en-US" altLang="zh-CN"/>
              <a:t>(</a:t>
            </a:r>
            <a:r>
              <a:rPr lang="zh-CN" altLang="en-US"/>
              <a:t>实例化</a:t>
            </a:r>
            <a:r>
              <a:rPr lang="en-US" altLang="zh-CN"/>
              <a:t>)</a:t>
            </a:r>
            <a:r>
              <a:rPr lang="zh-CN" altLang="en-US"/>
              <a:t>具体子类，调用抽象父类的模板方法，实际上是父类调用子类实现的抽象方法</a:t>
            </a:r>
            <a:endParaRPr lang="zh-CN" altLang="en-US"/>
          </a:p>
          <a:p>
            <a:pPr marL="0" lvl="1"/>
            <a:r>
              <a:rPr lang="zh-CN" altLang="en-US"/>
              <a:t>运行结果：</a:t>
            </a:r>
            <a:r>
              <a:rPr lang="en-US" altLang="zh-CN"/>
              <a:t>1</a:t>
            </a:r>
            <a:r>
              <a:rPr lang="zh-CN" altLang="en-US"/>
              <a:t>、</a:t>
            </a:r>
            <a:r>
              <a:rPr lang="en-US" altLang="zh-CN"/>
              <a:t>3</a:t>
            </a:r>
            <a:r>
              <a:rPr lang="zh-CN" altLang="en-US"/>
              <a:t>、</a:t>
            </a:r>
            <a:r>
              <a:rPr lang="en-US" altLang="zh-CN"/>
              <a:t>4</a:t>
            </a:r>
            <a:r>
              <a:rPr lang="zh-CN" altLang="en-US"/>
              <a:t>步骤是不变的，步骤</a:t>
            </a:r>
            <a:r>
              <a:rPr lang="en-US" altLang="zh-CN"/>
              <a:t>2</a:t>
            </a:r>
            <a:r>
              <a:rPr lang="zh-CN" altLang="en-US"/>
              <a:t>根据豆浆种类加入了不同配料；纯豆浆不加配料，因为在纯豆浆类中重写了钩子方法将返回值设为</a:t>
            </a:r>
            <a:r>
              <a:rPr lang="en-US" altLang="zh-CN"/>
              <a:t>false</a:t>
            </a:r>
            <a:r>
              <a:rPr lang="zh-CN" altLang="en-US"/>
              <a:t>，则它调用父类模板方法，模板方法调用它的</a:t>
            </a:r>
            <a:r>
              <a:rPr lang="en-US" altLang="zh-CN"/>
              <a:t>add</a:t>
            </a:r>
            <a:r>
              <a:rPr lang="zh-CN" altLang="en-US"/>
              <a:t>方法时是一个空实现</a:t>
            </a:r>
            <a:endParaRPr lang="zh-CN" altLang="en-US"/>
          </a:p>
        </p:txBody>
      </p:sp>
      <p:sp>
        <p:nvSpPr>
          <p:cNvPr id="4" name="Header Placeholder 3"/>
          <p:cNvSpPr>
            <a:spLocks noGrp="1"/>
          </p:cNvSpPr>
          <p:nvPr>
            <p:ph type="hdr" sz="quarter" idx="10"/>
          </p:nvPr>
        </p:nvSpPr>
        <p:spPr/>
        <p:txBody>
          <a:bodyPr/>
          <a:lstStyle/>
          <a:p>
            <a:r>
              <a:rPr lang="en-US"/>
              <a:t>My First Template</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848BE6-A3F1-47D7-81C4-E93A96438B2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sym typeface="+mn-ea"/>
              </a:rPr>
              <a:t>优：具体来说就是</a:t>
            </a:r>
            <a:r>
              <a:rPr lang="zh-CN" altLang="en-US" b="1" dirty="0">
                <a:latin typeface="微软雅黑" panose="020B0503020204020204" pitchFamily="34" charset="-122"/>
                <a:ea typeface="微软雅黑" panose="020B0503020204020204" pitchFamily="34" charset="-122"/>
                <a:sym typeface="+mn-ea"/>
              </a:rPr>
              <a:t>封装不变的部分，扩展可变的部分</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提取公共部分的代码封装到父类</a:t>
            </a:r>
            <a:r>
              <a:rPr lang="en-US" altLang="zh-CN"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而</a:t>
            </a:r>
            <a:r>
              <a:rPr lang="zh-CN" altLang="en-US" dirty="0">
                <a:latin typeface="微软雅黑" panose="020B0503020204020204" pitchFamily="34" charset="-122"/>
                <a:ea typeface="微软雅黑" panose="020B0503020204020204" pitchFamily="34" charset="-122"/>
                <a:sym typeface="+mn-ea"/>
              </a:rPr>
              <a:t>将可能会经常发生变化的代码在父类中声明，要求子类必须去重写</a:t>
            </a:r>
            <a:r>
              <a:rPr lang="en-US" altLang="zh-CN" dirty="0">
                <a:latin typeface="微软雅黑" panose="020B0503020204020204" pitchFamily="34" charset="-122"/>
                <a:ea typeface="微软雅黑" panose="020B0503020204020204" pitchFamily="34" charset="-122"/>
                <a:sym typeface="+mn-ea"/>
              </a:rPr>
              <a:t>)</a:t>
            </a:r>
            <a:endParaRPr lang="en-US" altLang="zh-CN" b="1" dirty="0">
              <a:latin typeface="微软雅黑" panose="020B0503020204020204" pitchFamily="34" charset="-122"/>
              <a:ea typeface="微软雅黑" panose="020B0503020204020204" pitchFamily="34" charset="-122"/>
              <a:sym typeface="+mn-ea"/>
            </a:endParaRPr>
          </a:p>
          <a:p>
            <a:r>
              <a:rPr lang="zh-CN" altLang="en-US" b="1" dirty="0">
                <a:latin typeface="微软雅黑" panose="020B0503020204020204" pitchFamily="34" charset="-122"/>
                <a:ea typeface="微软雅黑" panose="020B0503020204020204" pitchFamily="34" charset="-122"/>
                <a:sym typeface="+mn-ea"/>
              </a:rPr>
              <a:t>反向控制</a:t>
            </a:r>
            <a:r>
              <a:rPr lang="en-US" altLang="zh-CN" b="1" dirty="0">
                <a:latin typeface="微软雅黑" panose="020B0503020204020204" pitchFamily="34" charset="-122"/>
                <a:ea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sym typeface="+mn-ea"/>
              </a:rPr>
              <a:t>我们以前写代码时一般是在子类中去调用父类的方法，而现在是通过父类调用子类的方法</a:t>
            </a:r>
            <a:endParaRPr lang="zh-CN" altLang="en-US" dirty="0">
              <a:latin typeface="微软雅黑" panose="020B0503020204020204" pitchFamily="34" charset="-122"/>
              <a:ea typeface="微软雅黑" panose="020B0503020204020204" pitchFamily="34" charset="-122"/>
              <a:sym typeface="+mn-ea"/>
            </a:endParaRPr>
          </a:p>
          <a:p>
            <a:r>
              <a:rPr lang="zh-CN" altLang="en-US" dirty="0">
                <a:latin typeface="微软雅黑" panose="020B0503020204020204" pitchFamily="34" charset="-122"/>
                <a:ea typeface="微软雅黑" panose="020B0503020204020204" pitchFamily="34" charset="-122"/>
                <a:sym typeface="+mn-ea"/>
              </a:rPr>
              <a:t>后期如果要加一些操作，直接定义子类就可以了，不需要对父类和原有子类进行修改，所以符合</a:t>
            </a:r>
            <a:r>
              <a:rPr lang="en-US" altLang="zh-CN" dirty="0">
                <a:latin typeface="微软雅黑" panose="020B0503020204020204" pitchFamily="34" charset="-122"/>
                <a:ea typeface="微软雅黑" panose="020B0503020204020204" pitchFamily="34" charset="-122"/>
                <a:sym typeface="+mn-ea"/>
              </a:rPr>
              <a:t>”</a:t>
            </a:r>
            <a:r>
              <a:rPr lang="zh-CN" altLang="en-US" b="1" dirty="0">
                <a:latin typeface="微软雅黑" panose="020B0503020204020204" pitchFamily="34" charset="-122"/>
                <a:ea typeface="微软雅黑" panose="020B0503020204020204" pitchFamily="34" charset="-122"/>
                <a:sym typeface="+mn-ea"/>
              </a:rPr>
              <a:t>开闭原则</a:t>
            </a:r>
            <a:r>
              <a:rPr lang="zh-CN" altLang="en-US" dirty="0">
                <a:latin typeface="微软雅黑" panose="020B0503020204020204" pitchFamily="34" charset="-122"/>
                <a:ea typeface="微软雅黑" panose="020B0503020204020204" pitchFamily="34" charset="-122"/>
                <a:sym typeface="+mn-ea"/>
              </a:rPr>
              <a:t>”</a:t>
            </a:r>
            <a:endParaRPr lang="zh-CN" altLang="en-US" dirty="0">
              <a:latin typeface="微软雅黑" panose="020B0503020204020204" pitchFamily="34" charset="-122"/>
              <a:ea typeface="微软雅黑" panose="020B0503020204020204" pitchFamily="34" charset="-122"/>
              <a:sym typeface="+mn-ea"/>
            </a:endParaRPr>
          </a:p>
          <a:p>
            <a:endParaRPr lang="zh-CN" altLang="en-US" dirty="0">
              <a:latin typeface="微软雅黑" panose="020B0503020204020204" pitchFamily="34" charset="-122"/>
              <a:ea typeface="微软雅黑" panose="020B0503020204020204" pitchFamily="34" charset="-122"/>
              <a:sym typeface="+mn-ea"/>
            </a:endParaRPr>
          </a:p>
          <a:p>
            <a:r>
              <a:rPr lang="zh-CN" altLang="en-US" dirty="0">
                <a:latin typeface="微软雅黑" panose="020B0503020204020204" pitchFamily="34" charset="-122"/>
                <a:ea typeface="微软雅黑" panose="020B0503020204020204" pitchFamily="34" charset="-122"/>
                <a:sym typeface="+mn-ea"/>
              </a:rPr>
              <a:t>缺：增加个数有限，不会爆炸式地增加，所以还好</a:t>
            </a:r>
            <a:endParaRPr lang="zh-CN" altLang="en-US" dirty="0">
              <a:latin typeface="微软雅黑" panose="020B0503020204020204" pitchFamily="34" charset="-122"/>
              <a:ea typeface="微软雅黑" panose="020B0503020204020204" pitchFamily="34" charset="-122"/>
              <a:sym typeface="+mn-ea"/>
            </a:endParaRPr>
          </a:p>
          <a:p>
            <a:r>
              <a:rPr lang="zh-CN" altLang="en-US" b="1" dirty="0">
                <a:latin typeface="微软雅黑" panose="020B0503020204020204" pitchFamily="34" charset="-122"/>
                <a:ea typeface="微软雅黑" panose="020B0503020204020204" pitchFamily="34" charset="-122"/>
                <a:sym typeface="+mn-ea"/>
              </a:rPr>
              <a:t>反向控制既是优点也是缺点</a:t>
            </a:r>
            <a:r>
              <a:rPr lang="en-US" altLang="zh-CN" b="1" dirty="0">
                <a:latin typeface="微软雅黑" panose="020B0503020204020204" pitchFamily="34" charset="-122"/>
                <a:ea typeface="微软雅黑" panose="020B0503020204020204" pitchFamily="34" charset="-122"/>
                <a:sym typeface="+mn-ea"/>
              </a:rPr>
              <a:t>  </a:t>
            </a:r>
            <a:r>
              <a:rPr lang="zh-CN" altLang="en-US" b="1" dirty="0">
                <a:latin typeface="微软雅黑" panose="020B0503020204020204" pitchFamily="34" charset="-122"/>
                <a:ea typeface="微软雅黑" panose="020B0503020204020204" pitchFamily="34" charset="-122"/>
                <a:sym typeface="+mn-ea"/>
              </a:rPr>
              <a:t>子类对父类产生了影响</a:t>
            </a:r>
            <a:r>
              <a:rPr lang="en-US" altLang="zh-CN" b="1" dirty="0">
                <a:latin typeface="微软雅黑" panose="020B0503020204020204" pitchFamily="34" charset="-122"/>
                <a:ea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sym typeface="+mn-ea"/>
              </a:rPr>
              <a:t>会带来阅读代码的难度</a:t>
            </a:r>
            <a:endParaRPr lang="zh-CN" altLang="en-US" dirty="0">
              <a:latin typeface="微软雅黑" panose="020B0503020204020204" pitchFamily="34" charset="-122"/>
              <a:ea typeface="微软雅黑" panose="020B0503020204020204" pitchFamily="34" charset="-122"/>
              <a:sym typeface="+mn-ea"/>
            </a:endParaRPr>
          </a:p>
          <a:p>
            <a:endParaRPr lang="zh-CN" altLang="en-US" dirty="0">
              <a:latin typeface="微软雅黑" panose="020B0503020204020204" pitchFamily="34" charset="-122"/>
              <a:ea typeface="微软雅黑" panose="020B0503020204020204" pitchFamily="34" charset="-122"/>
              <a:sym typeface="+mn-ea"/>
            </a:endParaRPr>
          </a:p>
          <a:p>
            <a:endParaRPr lang="zh-CN" altLang="en-US" dirty="0">
              <a:latin typeface="微软雅黑" panose="020B0503020204020204" pitchFamily="34" charset="-122"/>
              <a:ea typeface="微软雅黑" panose="020B0503020204020204" pitchFamily="34" charset="-122"/>
              <a:sym typeface="+mn-ea"/>
            </a:endParaRPr>
          </a:p>
        </p:txBody>
      </p:sp>
      <p:sp>
        <p:nvSpPr>
          <p:cNvPr id="4" name="灯片编号占位符 3"/>
          <p:cNvSpPr>
            <a:spLocks noGrp="1"/>
          </p:cNvSpPr>
          <p:nvPr>
            <p:ph type="sldNum" sz="quarter" idx="10"/>
          </p:nvPr>
        </p:nvSpPr>
        <p:spPr/>
        <p:txBody>
          <a:bodyPr/>
          <a:lstStyle/>
          <a:p>
            <a:fld id="{C9CFA826-E658-4CB5-A9AD-3C9DEA137DE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第二点涉及到钩子函数</a:t>
            </a:r>
            <a:endParaRPr lang="zh-CN" altLang="en-US"/>
          </a:p>
        </p:txBody>
      </p:sp>
      <p:sp>
        <p:nvSpPr>
          <p:cNvPr id="4" name="灯片编号占位符 3"/>
          <p:cNvSpPr>
            <a:spLocks noGrp="1"/>
          </p:cNvSpPr>
          <p:nvPr>
            <p:ph type="sldNum" sz="quarter" idx="10"/>
          </p:nvPr>
        </p:nvSpPr>
        <p:spPr/>
        <p:txBody>
          <a:bodyPr/>
          <a:lstStyle/>
          <a:p>
            <a:fld id="{C9CFA826-E658-4CB5-A9AD-3C9DEA137DE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848BE6-A3F1-47D7-81C4-E93A96438B2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lvl="1"/>
            <a:r>
              <a:rPr lang="zh-CN" altLang="en-US" dirty="0" smtClean="0">
                <a:latin typeface="+mj-lt"/>
                <a:sym typeface="+mn-ea"/>
              </a:rPr>
              <a:t>抽象类</a:t>
            </a:r>
            <a:r>
              <a:rPr lang="en-US" altLang="zh-CN" dirty="0" smtClean="0">
                <a:latin typeface="+mj-lt"/>
                <a:sym typeface="+mn-ea"/>
              </a:rPr>
              <a:t>InputStream</a:t>
            </a:r>
            <a:r>
              <a:rPr lang="zh-CN" altLang="en-US" dirty="0" smtClean="0">
                <a:latin typeface="+mj-lt"/>
                <a:sym typeface="+mn-ea"/>
              </a:rPr>
              <a:t>有</a:t>
            </a:r>
            <a:r>
              <a:rPr lang="en-US" altLang="zh-CN" dirty="0" smtClean="0">
                <a:latin typeface="+mj-lt"/>
                <a:sym typeface="+mn-ea"/>
              </a:rPr>
              <a:t>3</a:t>
            </a:r>
            <a:r>
              <a:rPr lang="zh-CN" altLang="en-US" dirty="0" smtClean="0">
                <a:latin typeface="+mj-lt"/>
                <a:sym typeface="+mn-ea"/>
              </a:rPr>
              <a:t>个重载的</a:t>
            </a:r>
            <a:r>
              <a:rPr lang="en-US" altLang="zh-CN" dirty="0" smtClean="0">
                <a:latin typeface="+mj-lt"/>
                <a:sym typeface="+mn-ea"/>
              </a:rPr>
              <a:t>read</a:t>
            </a:r>
            <a:r>
              <a:rPr lang="zh-CN" altLang="en-US" dirty="0" smtClean="0">
                <a:latin typeface="+mj-lt"/>
                <a:sym typeface="+mn-ea"/>
              </a:rPr>
              <a:t>方法：无参</a:t>
            </a:r>
            <a:r>
              <a:rPr lang="en-US" altLang="zh-CN" dirty="0" smtClean="0">
                <a:latin typeface="+mj-lt"/>
                <a:sym typeface="+mn-ea"/>
              </a:rPr>
              <a:t> 1</a:t>
            </a:r>
            <a:r>
              <a:rPr lang="zh-CN" altLang="en-US" dirty="0" smtClean="0">
                <a:latin typeface="+mj-lt"/>
                <a:sym typeface="+mn-ea"/>
              </a:rPr>
              <a:t>个参数</a:t>
            </a:r>
            <a:r>
              <a:rPr lang="en-US" altLang="zh-CN" dirty="0" smtClean="0">
                <a:latin typeface="+mj-lt"/>
                <a:sym typeface="+mn-ea"/>
              </a:rPr>
              <a:t>(</a:t>
            </a:r>
            <a:r>
              <a:rPr lang="zh-CN" altLang="en-US" dirty="0" smtClean="0">
                <a:latin typeface="+mj-lt"/>
                <a:sym typeface="+mn-ea"/>
              </a:rPr>
              <a:t>字节数组</a:t>
            </a:r>
            <a:r>
              <a:rPr lang="en-US" altLang="zh-CN" dirty="0" smtClean="0">
                <a:latin typeface="+mj-lt"/>
                <a:sym typeface="+mn-ea"/>
              </a:rPr>
              <a:t>) 3</a:t>
            </a:r>
            <a:r>
              <a:rPr lang="zh-CN" altLang="en-US" dirty="0" smtClean="0">
                <a:latin typeface="+mj-lt"/>
                <a:sym typeface="+mn-ea"/>
              </a:rPr>
              <a:t>个参数</a:t>
            </a:r>
            <a:endParaRPr lang="zh-CN" altLang="en-US" dirty="0" smtClean="0">
              <a:latin typeface="+mj-lt"/>
              <a:sym typeface="+mn-ea"/>
            </a:endParaRPr>
          </a:p>
          <a:p>
            <a:pPr marL="0" lvl="1"/>
            <a:endParaRPr lang="zh-CN" altLang="en-US" dirty="0" smtClean="0">
              <a:latin typeface="+mj-lt"/>
              <a:sym typeface="+mn-ea"/>
            </a:endParaRPr>
          </a:p>
          <a:p>
            <a:pPr marL="0" lvl="1"/>
            <a:r>
              <a:rPr lang="zh-CN" altLang="en-US" dirty="0" smtClean="0">
                <a:latin typeface="+mj-lt"/>
                <a:sym typeface="+mn-ea"/>
              </a:rPr>
              <a:t>从上面代码可以看到，无参的 `read()` 方法是抽象方法，要求子类必须实现。而 `read(byte b[])` 方法调用了 `read(byte b[], int off, int len)` 方法，所以在此处重点看的方法是带三个参数的方法。 </a:t>
            </a:r>
            <a:endParaRPr lang="zh-CN" altLang="en-US" dirty="0" smtClean="0">
              <a:latin typeface="+mj-lt"/>
              <a:sym typeface="+mn-ea"/>
            </a:endParaRPr>
          </a:p>
          <a:p>
            <a:pPr marL="0" lvl="1"/>
            <a:endParaRPr lang="zh-CN" altLang="en-US" dirty="0" smtClean="0">
              <a:latin typeface="+mj-lt"/>
              <a:sym typeface="+mn-ea"/>
            </a:endParaRPr>
          </a:p>
          <a:p>
            <a:pPr marL="0" lvl="1"/>
            <a:r>
              <a:rPr lang="zh-CN" altLang="en-US" dirty="0" smtClean="0">
                <a:latin typeface="+mj-lt"/>
                <a:sym typeface="+mn-ea"/>
              </a:rPr>
              <a:t>如果想一次性读取多个字节数据，我们要调用1参read()，它又调用了重载的3参read()，而在该方法中的这2行可以看到又调用了无参的抽象 `read()` 方法，所以其根本调用的是子类中的read()，这就是反向控制，而反向控制就是模板方法模式的思想 </a:t>
            </a:r>
            <a:endParaRPr lang="zh-CN" altLang="en-US" dirty="0" smtClean="0">
              <a:latin typeface="+mj-lt"/>
              <a:sym typeface="+mn-ea"/>
            </a:endParaRPr>
          </a:p>
          <a:p>
            <a:pPr marL="0" lvl="1"/>
            <a:endParaRPr lang="zh-CN" altLang="en-US" dirty="0" smtClean="0">
              <a:latin typeface="+mj-lt"/>
              <a:sym typeface="+mn-ea"/>
            </a:endParaRPr>
          </a:p>
          <a:p>
            <a:pPr marL="0" lvl="1"/>
            <a:r>
              <a:rPr lang="zh-CN" altLang="en-US" dirty="0" smtClean="0">
                <a:latin typeface="+mj-lt"/>
                <a:sym typeface="+mn-ea"/>
              </a:rPr>
              <a:t>3参read()就是模板方法，里面定义了算法的框架，就是多次调用read()，并把每次调用获取到的字节数据存到数组里</a:t>
            </a:r>
            <a:endParaRPr lang="zh-CN" altLang="en-US" dirty="0" smtClean="0">
              <a:latin typeface="+mj-lt"/>
              <a:sym typeface="+mn-ea"/>
            </a:endParaRPr>
          </a:p>
          <a:p>
            <a:pPr marL="0" lvl="1"/>
            <a:endParaRPr lang="zh-CN" altLang="en-US" dirty="0" smtClean="0">
              <a:latin typeface="+mj-lt"/>
              <a:sym typeface="+mn-ea"/>
            </a:endParaRPr>
          </a:p>
          <a:p>
            <a:pPr marL="0" lvl="1"/>
            <a:endParaRPr lang="zh-CN" altLang="en-US" dirty="0" smtClean="0">
              <a:latin typeface="+mj-lt"/>
              <a:sym typeface="+mn-ea"/>
            </a:endParaRPr>
          </a:p>
          <a:p>
            <a:pPr marL="0" lvl="1"/>
            <a:r>
              <a:rPr lang="zh-CN" altLang="en-US" dirty="0" smtClean="0">
                <a:latin typeface="+mj-lt"/>
                <a:sym typeface="+mn-ea"/>
              </a:rPr>
              <a:t>其它在源码中的应用：JdbcTemplate中的execute方法</a:t>
            </a:r>
            <a:endParaRPr lang="zh-CN" altLang="en-US" dirty="0" smtClean="0">
              <a:latin typeface="+mj-lt"/>
              <a:sym typeface="+mn-ea"/>
            </a:endParaRPr>
          </a:p>
        </p:txBody>
      </p:sp>
      <p:sp>
        <p:nvSpPr>
          <p:cNvPr id="4" name="Header Placeholder 3"/>
          <p:cNvSpPr>
            <a:spLocks noGrp="1"/>
          </p:cNvSpPr>
          <p:nvPr>
            <p:ph type="hdr" sz="quarter" idx="10"/>
          </p:nvPr>
        </p:nvSpPr>
        <p:spPr/>
        <p:txBody>
          <a:bodyPr/>
          <a:lstStyle/>
          <a:p>
            <a:r>
              <a:rPr lang="en-US"/>
              <a:t>My First Template</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848BE6-A3F1-47D7-81C4-E93A96438B2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848BE6-A3F1-47D7-81C4-E93A96438B2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848BE6-A3F1-47D7-81C4-E93A96438B2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t>在面向对象程序设计过程中，程序员常常会遇到这种情况：设计一个系统时知道了算法所需的关键步骤，而且确定了这些步骤的执行顺序，但某些步骤的具体实现还未知，或者说某些步骤的实现与具体的环境相关。</a:t>
            </a:r>
            <a:endParaRPr lang="en-US"/>
          </a:p>
          <a:p>
            <a:r>
              <a:rPr lang="en-US"/>
              <a:t>例如，去银行办理业务一般要经过以下4个流程：取号、排队、办理具体业务、对银行工作人员进行评分等</a:t>
            </a:r>
            <a:r>
              <a:rPr lang="zh-CN" altLang="en-US"/>
              <a:t>；这里给出了</a:t>
            </a:r>
            <a:r>
              <a:rPr lang="en-US" altLang="zh-CN"/>
              <a:t>3</a:t>
            </a:r>
            <a:r>
              <a:rPr lang="zh-CN" altLang="en-US"/>
              <a:t>个去银行办理业务的人</a:t>
            </a:r>
            <a:r>
              <a:rPr lang="en-US" altLang="zh-CN"/>
              <a:t>A</a:t>
            </a:r>
            <a:r>
              <a:rPr lang="zh-CN" altLang="en-US"/>
              <a:t>、</a:t>
            </a:r>
            <a:r>
              <a:rPr lang="en-US" altLang="zh-CN"/>
              <a:t>B</a:t>
            </a:r>
            <a:r>
              <a:rPr lang="zh-CN" altLang="en-US"/>
              <a:t>、</a:t>
            </a:r>
            <a:r>
              <a:rPr lang="en-US" altLang="zh-CN"/>
              <a:t>C</a:t>
            </a:r>
            <a:r>
              <a:rPr lang="zh-CN" altLang="en-US"/>
              <a:t>各自的业务办理流程，那么我们</a:t>
            </a:r>
            <a:r>
              <a:rPr lang="en-US" altLang="zh-CN" dirty="0">
                <a:latin typeface="微软雅黑" panose="020B0503020204020204" pitchFamily="34" charset="-122"/>
                <a:ea typeface="微软雅黑" panose="020B0503020204020204" pitchFamily="34" charset="-122"/>
                <a:sym typeface="+mn-ea"/>
              </a:rPr>
              <a:t>如何用代码</a:t>
            </a:r>
            <a:r>
              <a:rPr lang="zh-CN" altLang="en-US" dirty="0">
                <a:latin typeface="微软雅黑" panose="020B0503020204020204" pitchFamily="34" charset="-122"/>
                <a:ea typeface="微软雅黑" panose="020B0503020204020204" pitchFamily="34" charset="-122"/>
                <a:sym typeface="+mn-ea"/>
              </a:rPr>
              <a:t>来</a:t>
            </a:r>
            <a:r>
              <a:rPr lang="en-US" altLang="zh-CN" dirty="0">
                <a:latin typeface="微软雅黑" panose="020B0503020204020204" pitchFamily="34" charset="-122"/>
                <a:ea typeface="微软雅黑" panose="020B0503020204020204" pitchFamily="34" charset="-122"/>
                <a:sym typeface="+mn-ea"/>
              </a:rPr>
              <a:t>实现上述功能</a:t>
            </a:r>
            <a:r>
              <a:rPr lang="zh-CN" altLang="en-US" dirty="0">
                <a:latin typeface="微软雅黑" panose="020B0503020204020204" pitchFamily="34" charset="-122"/>
                <a:ea typeface="微软雅黑" panose="020B0503020204020204" pitchFamily="34" charset="-122"/>
                <a:sym typeface="+mn-ea"/>
              </a:rPr>
              <a:t>呢</a:t>
            </a:r>
            <a:endParaRPr lang="zh-CN" altLang="en-US" dirty="0">
              <a:latin typeface="微软雅黑" panose="020B0503020204020204" pitchFamily="34" charset="-122"/>
              <a:ea typeface="微软雅黑" panose="020B0503020204020204" pitchFamily="34" charset="-122"/>
              <a:sym typeface="+mn-ea"/>
            </a:endParaRPr>
          </a:p>
        </p:txBody>
      </p:sp>
      <p:sp>
        <p:nvSpPr>
          <p:cNvPr id="4" name="Header Placeholder 3"/>
          <p:cNvSpPr>
            <a:spLocks noGrp="1"/>
          </p:cNvSpPr>
          <p:nvPr>
            <p:ph type="hdr" sz="quarter" idx="10"/>
          </p:nvPr>
        </p:nvSpPr>
        <p:spPr/>
        <p:txBody>
          <a:bodyPr/>
          <a:lstStyle/>
          <a:p>
            <a:r>
              <a:rPr lang="en-US"/>
              <a:t>My First Template</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t>我们可以思考一下，如果对每个办理人的业务都实现一个类的话，会带来这样的问题：</a:t>
            </a:r>
          </a:p>
          <a:p>
            <a:r>
              <a:t>1. 一方面，取号、排队、评分这样的相同操作会出现很多重复代码，导致代码冗余；如果想修改其中一个操作，那每个人的代码都要修改，非常麻烦</a:t>
            </a:r>
          </a:p>
          <a:p>
            <a:r>
              <a:t>2. 另一方面，如果我们想临时添加一个新办理人，上述操作又要重新实现一遍，又多了一份重复代码</a:t>
            </a:r>
          </a:p>
        </p:txBody>
      </p:sp>
      <p:sp>
        <p:nvSpPr>
          <p:cNvPr id="4" name="Header Placeholder 3"/>
          <p:cNvSpPr>
            <a:spLocks noGrp="1"/>
          </p:cNvSpPr>
          <p:nvPr>
            <p:ph type="hdr" sz="quarter" idx="10"/>
          </p:nvPr>
        </p:nvSpPr>
        <p:spPr/>
        <p:txBody>
          <a:bodyPr/>
          <a:lstStyle/>
          <a:p>
            <a:r>
              <a:rPr lang="en-US"/>
              <a:t>My First Template</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a:t>那么解决方法就是，通过多个子类继承一个父类，对相同功能的代码进行抽取，不同功能部分的代码分别实现</a:t>
            </a:r>
            <a:endParaRPr lang="en-US"/>
          </a:p>
          <a:p>
            <a:endParaRPr lang="en-US"/>
          </a:p>
          <a:p>
            <a:r>
              <a:rPr lang="en-US"/>
              <a:t>很明显我们可以发现，取号、排队和对银行工作人员进行评分的业务对每个客户是一样的，可以在父类中实现</a:t>
            </a:r>
            <a:r>
              <a:rPr lang="zh-CN" altLang="en-US"/>
              <a:t>；</a:t>
            </a:r>
            <a:endParaRPr lang="zh-CN" altLang="en-US"/>
          </a:p>
          <a:p>
            <a:r>
              <a:rPr lang="en-US"/>
              <a:t>但是办理具体业务却因人而异，它可能是存款、取款或者转账等，可以延迟到子类中实现</a:t>
            </a:r>
            <a:endParaRPr lang="en-US"/>
          </a:p>
        </p:txBody>
      </p:sp>
      <p:sp>
        <p:nvSpPr>
          <p:cNvPr id="4" name="Header Placeholder 3"/>
          <p:cNvSpPr>
            <a:spLocks noGrp="1"/>
          </p:cNvSpPr>
          <p:nvPr>
            <p:ph type="hdr" sz="quarter" idx="10"/>
          </p:nvPr>
        </p:nvSpPr>
        <p:spPr/>
        <p:txBody>
          <a:bodyPr/>
          <a:lstStyle/>
          <a:p>
            <a:r>
              <a:rPr lang="en-US"/>
              <a:t>My First Template</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lvl="1"/>
            <a:r>
              <a:rPr lang="zh-CN" altLang="en-US" dirty="0" smtClean="0">
                <a:latin typeface="+mj-lt"/>
                <a:sym typeface="+mn-ea"/>
              </a:rPr>
              <a:t>这样不仅可以达到删减重复代码、只需修改一处代码就可更新所有代码的目的，也能让添加新的办理人的步骤变得更容易</a:t>
            </a:r>
            <a:endParaRPr lang="zh-CN" altLang="en-US" dirty="0" smtClean="0">
              <a:latin typeface="+mj-lt"/>
              <a:sym typeface="+mn-ea"/>
            </a:endParaRPr>
          </a:p>
          <a:p>
            <a:pPr marL="0" lvl="1"/>
            <a:endParaRPr lang="zh-CN" altLang="en-US" dirty="0" smtClean="0">
              <a:latin typeface="+mj-lt"/>
              <a:sym typeface="+mn-ea"/>
            </a:endParaRPr>
          </a:p>
          <a:p>
            <a:pPr marL="0" lvl="1"/>
            <a:r>
              <a:rPr lang="zh-CN" altLang="en-US" dirty="0" smtClean="0">
                <a:latin typeface="+mj-lt"/>
                <a:sym typeface="+mn-ea"/>
              </a:rPr>
              <a:t>一处更改：相同功能的代码只需在抽象类中的具体方法中修改，</a:t>
            </a:r>
            <a:r>
              <a:rPr lang="zh-CN" altLang="en-US" dirty="0" smtClean="0">
                <a:sym typeface="+mn-ea"/>
              </a:rPr>
              <a:t>不同</a:t>
            </a:r>
            <a:r>
              <a:rPr lang="zh-CN" altLang="en-US" dirty="0">
                <a:sym typeface="+mn-ea"/>
              </a:rPr>
              <a:t>功能部分的代码只需修改某个具体子类实现的某个抽象方法</a:t>
            </a:r>
            <a:endParaRPr lang="en-US"/>
          </a:p>
        </p:txBody>
      </p:sp>
      <p:sp>
        <p:nvSpPr>
          <p:cNvPr id="4" name="Header Placeholder 3"/>
          <p:cNvSpPr>
            <a:spLocks noGrp="1"/>
          </p:cNvSpPr>
          <p:nvPr>
            <p:ph type="hdr" sz="quarter" idx="10"/>
          </p:nvPr>
        </p:nvSpPr>
        <p:spPr/>
        <p:txBody>
          <a:bodyPr/>
          <a:lstStyle/>
          <a:p>
            <a:r>
              <a:rPr lang="en-US"/>
              <a:t>My First Template</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b="1"/>
              <a:t>Hook</a:t>
            </a:r>
            <a:r>
              <a:rPr lang="en-US"/>
              <a:t> 在抽象类中已经实现，包括</a:t>
            </a:r>
            <a:r>
              <a:rPr lang="en-US" b="1"/>
              <a:t>用于判断的逻辑方法</a:t>
            </a:r>
            <a:r>
              <a:rPr lang="en-US"/>
              <a:t>和</a:t>
            </a:r>
            <a:r>
              <a:rPr lang="en-US" b="1"/>
              <a:t>需要子类重写的空方法</a:t>
            </a:r>
            <a:r>
              <a:rPr lang="en-US"/>
              <a:t>两种。</a:t>
            </a:r>
            <a:endParaRPr lang="en-US"/>
          </a:p>
          <a:p>
            <a:r>
              <a:rPr lang="en-US"/>
              <a:t>一般钩子方法是用于判断的逻辑方法，这类方法名一般为isXxx，返回值类型为boolean类型</a:t>
            </a:r>
            <a:endParaRPr lang="en-US"/>
          </a:p>
          <a:p>
            <a:r>
              <a:rPr dirty="0">
                <a:solidFill>
                  <a:schemeClr val="accent3"/>
                </a:solidFill>
                <a:latin typeface="+mn-ea"/>
                <a:sym typeface="+mn-ea"/>
              </a:rPr>
              <a:t>空钩子函数仅仅提供一个选项</a:t>
            </a:r>
            <a:endParaRPr dirty="0">
              <a:solidFill>
                <a:schemeClr val="accent3"/>
              </a:solidFill>
              <a:latin typeface="+mn-ea"/>
            </a:endParaRPr>
          </a:p>
          <a:p>
            <a:endParaRPr lang="en-US"/>
          </a:p>
        </p:txBody>
      </p:sp>
      <p:sp>
        <p:nvSpPr>
          <p:cNvPr id="4" name="Header Placeholder 3"/>
          <p:cNvSpPr>
            <a:spLocks noGrp="1"/>
          </p:cNvSpPr>
          <p:nvPr>
            <p:ph type="hdr" sz="quarter" idx="10"/>
          </p:nvPr>
        </p:nvSpPr>
        <p:spPr/>
        <p:txBody>
          <a:bodyPr/>
          <a:lstStyle/>
          <a:p>
            <a:r>
              <a:rPr lang="en-US"/>
              <a:t>My First Template</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a:t>My First Template</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90499" y="185016"/>
            <a:ext cx="10515600" cy="511175"/>
          </a:xfrm>
        </p:spPr>
        <p:txBody>
          <a:bodyPr>
            <a:normAutofit/>
          </a:bodyPr>
          <a:lstStyle>
            <a:lvl1pPr>
              <a:defRPr sz="2800" b="1">
                <a:solidFill>
                  <a:schemeClr val="bg1"/>
                </a:solidFill>
              </a:defRPr>
            </a:lvl1p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6" name="矩形 5"/>
          <p:cNvSpPr/>
          <p:nvPr userDrawn="1"/>
        </p:nvSpPr>
        <p:spPr>
          <a:xfrm>
            <a:off x="0" y="812800"/>
            <a:ext cx="12192000" cy="5908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6286F203-D686-42EE-B414-81B4EEEA848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D6F96AE-F380-40A1-91E5-56168E44889E}"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
        <p:nvSpPr>
          <p:cNvPr id="7" name="矩形 6"/>
          <p:cNvSpPr/>
          <p:nvPr userDrawn="1"/>
        </p:nvSpPr>
        <p:spPr>
          <a:xfrm>
            <a:off x="127814" y="2735425"/>
            <a:ext cx="775136" cy="230832"/>
          </a:xfrm>
          <a:prstGeom prst="rect">
            <a:avLst/>
          </a:prstGeom>
        </p:spPr>
        <p:txBody>
          <a:bodyPr wrap="square">
            <a:spAutoFit/>
          </a:bodyPr>
          <a:lstStyle/>
          <a:p>
            <a:r>
              <a:rPr lang="en-US" altLang="zh-CN" sz="100" dirty="0">
                <a:solidFill>
                  <a:srgbClr val="362760"/>
                </a:solidFill>
                <a:latin typeface="Calibri" panose="020F0502020204030204"/>
                <a:ea typeface="宋体" panose="02010600030101010101" pitchFamily="2" charset="-122"/>
              </a:rPr>
              <a:t>PPT</a:t>
            </a:r>
            <a:r>
              <a:rPr lang="zh-CN" altLang="en-US" sz="100" dirty="0">
                <a:solidFill>
                  <a:srgbClr val="362760"/>
                </a:solidFill>
                <a:latin typeface="Calibri" panose="020F0502020204030204"/>
                <a:ea typeface="宋体" panose="02010600030101010101" pitchFamily="2" charset="-122"/>
              </a:rPr>
              <a:t>模板下载：</a:t>
            </a:r>
            <a:r>
              <a:rPr lang="en-US" altLang="zh-CN" sz="100" dirty="0">
                <a:solidFill>
                  <a:srgbClr val="362760"/>
                </a:solidFill>
                <a:latin typeface="Calibri" panose="020F0502020204030204"/>
                <a:ea typeface="宋体" panose="02010600030101010101" pitchFamily="2" charset="-122"/>
              </a:rPr>
              <a:t>www.1ppt.com/moban/          </a:t>
            </a:r>
            <a:r>
              <a:rPr lang="zh-CN" altLang="en-US" sz="100" dirty="0">
                <a:solidFill>
                  <a:srgbClr val="362760"/>
                </a:solidFill>
                <a:latin typeface="Calibri" panose="020F0502020204030204"/>
                <a:ea typeface="宋体" panose="02010600030101010101" pitchFamily="2" charset="-122"/>
              </a:rPr>
              <a:t>行业</a:t>
            </a:r>
            <a:r>
              <a:rPr lang="en-US" altLang="zh-CN" sz="100" dirty="0">
                <a:solidFill>
                  <a:srgbClr val="362760"/>
                </a:solidFill>
                <a:latin typeface="Calibri" panose="020F0502020204030204"/>
                <a:ea typeface="宋体" panose="02010600030101010101" pitchFamily="2" charset="-122"/>
              </a:rPr>
              <a:t>PPT</a:t>
            </a:r>
            <a:r>
              <a:rPr lang="zh-CN" altLang="en-US" sz="100" dirty="0">
                <a:solidFill>
                  <a:srgbClr val="362760"/>
                </a:solidFill>
                <a:latin typeface="Calibri" panose="020F0502020204030204"/>
                <a:ea typeface="宋体" panose="02010600030101010101" pitchFamily="2" charset="-122"/>
              </a:rPr>
              <a:t>模板：</a:t>
            </a:r>
            <a:r>
              <a:rPr lang="en-US" altLang="zh-CN" sz="100" dirty="0">
                <a:solidFill>
                  <a:srgbClr val="362760"/>
                </a:solidFill>
                <a:latin typeface="Calibri" panose="020F0502020204030204"/>
                <a:ea typeface="宋体" panose="02010600030101010101" pitchFamily="2" charset="-122"/>
              </a:rPr>
              <a:t>www.1ppt.com/hangye/ </a:t>
            </a:r>
            <a:endParaRPr lang="en-US" altLang="zh-CN" sz="100" dirty="0">
              <a:solidFill>
                <a:srgbClr val="362760"/>
              </a:solidFill>
              <a:latin typeface="Calibri" panose="020F0502020204030204"/>
              <a:ea typeface="宋体" panose="02010600030101010101" pitchFamily="2" charset="-122"/>
            </a:endParaRPr>
          </a:p>
          <a:p>
            <a:r>
              <a:rPr lang="zh-CN" altLang="en-US" sz="100" dirty="0">
                <a:solidFill>
                  <a:srgbClr val="362760"/>
                </a:solidFill>
                <a:latin typeface="Calibri" panose="020F0502020204030204"/>
                <a:ea typeface="宋体" panose="02010600030101010101" pitchFamily="2" charset="-122"/>
              </a:rPr>
              <a:t>节日</a:t>
            </a:r>
            <a:r>
              <a:rPr lang="en-US" altLang="zh-CN" sz="100" dirty="0">
                <a:solidFill>
                  <a:srgbClr val="362760"/>
                </a:solidFill>
                <a:latin typeface="Calibri" panose="020F0502020204030204"/>
                <a:ea typeface="宋体" panose="02010600030101010101" pitchFamily="2" charset="-122"/>
              </a:rPr>
              <a:t>PPT</a:t>
            </a:r>
            <a:r>
              <a:rPr lang="zh-CN" altLang="en-US" sz="100" dirty="0">
                <a:solidFill>
                  <a:srgbClr val="362760"/>
                </a:solidFill>
                <a:latin typeface="Calibri" panose="020F0502020204030204"/>
                <a:ea typeface="宋体" panose="02010600030101010101" pitchFamily="2" charset="-122"/>
              </a:rPr>
              <a:t>模板：</a:t>
            </a:r>
            <a:r>
              <a:rPr lang="en-US" altLang="zh-CN" sz="100" dirty="0">
                <a:solidFill>
                  <a:srgbClr val="362760"/>
                </a:solidFill>
                <a:latin typeface="Calibri" panose="020F0502020204030204"/>
                <a:ea typeface="宋体" panose="02010600030101010101" pitchFamily="2" charset="-122"/>
              </a:rPr>
              <a:t>www.1ppt.com/jieri/          PPT</a:t>
            </a:r>
            <a:r>
              <a:rPr lang="zh-CN" altLang="en-US" sz="100" dirty="0">
                <a:solidFill>
                  <a:srgbClr val="362760"/>
                </a:solidFill>
                <a:latin typeface="Calibri" panose="020F0502020204030204"/>
                <a:ea typeface="宋体" panose="02010600030101010101" pitchFamily="2" charset="-122"/>
              </a:rPr>
              <a:t>素材：</a:t>
            </a:r>
            <a:r>
              <a:rPr lang="en-US" altLang="zh-CN" sz="100" dirty="0">
                <a:solidFill>
                  <a:srgbClr val="362760"/>
                </a:solidFill>
                <a:latin typeface="Calibri" panose="020F0502020204030204"/>
                <a:ea typeface="宋体" panose="02010600030101010101" pitchFamily="2" charset="-122"/>
              </a:rPr>
              <a:t>www.1ppt.com/sucai/</a:t>
            </a:r>
            <a:endParaRPr lang="en-US" altLang="zh-CN" sz="100" dirty="0">
              <a:solidFill>
                <a:srgbClr val="362760"/>
              </a:solidFill>
              <a:latin typeface="Calibri" panose="020F0502020204030204"/>
              <a:ea typeface="宋体" panose="02010600030101010101" pitchFamily="2" charset="-122"/>
            </a:endParaRPr>
          </a:p>
          <a:p>
            <a:r>
              <a:rPr lang="en-US" altLang="zh-CN" sz="100" dirty="0">
                <a:solidFill>
                  <a:srgbClr val="362760"/>
                </a:solidFill>
                <a:latin typeface="Calibri" panose="020F0502020204030204"/>
                <a:ea typeface="宋体" panose="02010600030101010101" pitchFamily="2" charset="-122"/>
              </a:rPr>
              <a:t>PPT</a:t>
            </a:r>
            <a:r>
              <a:rPr lang="zh-CN" altLang="en-US" sz="100" dirty="0">
                <a:solidFill>
                  <a:srgbClr val="362760"/>
                </a:solidFill>
                <a:latin typeface="Calibri" panose="020F0502020204030204"/>
                <a:ea typeface="宋体" panose="02010600030101010101" pitchFamily="2" charset="-122"/>
              </a:rPr>
              <a:t>背景图片：</a:t>
            </a:r>
            <a:r>
              <a:rPr lang="en-US" altLang="zh-CN" sz="100" dirty="0">
                <a:solidFill>
                  <a:srgbClr val="362760"/>
                </a:solidFill>
                <a:latin typeface="Calibri" panose="020F0502020204030204"/>
                <a:ea typeface="宋体" panose="02010600030101010101" pitchFamily="2" charset="-122"/>
              </a:rPr>
              <a:t>www.1ppt.com/beijing/        PPT</a:t>
            </a:r>
            <a:r>
              <a:rPr lang="zh-CN" altLang="en-US" sz="100" dirty="0">
                <a:solidFill>
                  <a:srgbClr val="362760"/>
                </a:solidFill>
                <a:latin typeface="Calibri" panose="020F0502020204030204"/>
                <a:ea typeface="宋体" panose="02010600030101010101" pitchFamily="2" charset="-122"/>
              </a:rPr>
              <a:t>图表：</a:t>
            </a:r>
            <a:r>
              <a:rPr lang="en-US" altLang="zh-CN" sz="100" dirty="0">
                <a:solidFill>
                  <a:srgbClr val="362760"/>
                </a:solidFill>
                <a:latin typeface="Calibri" panose="020F0502020204030204"/>
                <a:ea typeface="宋体" panose="02010600030101010101" pitchFamily="2" charset="-122"/>
              </a:rPr>
              <a:t>www.1ppt.com/tubiao/      </a:t>
            </a:r>
            <a:endParaRPr lang="en-US" altLang="zh-CN" sz="100" dirty="0">
              <a:solidFill>
                <a:srgbClr val="362760"/>
              </a:solidFill>
              <a:latin typeface="Calibri" panose="020F0502020204030204"/>
              <a:ea typeface="宋体" panose="02010600030101010101" pitchFamily="2" charset="-122"/>
            </a:endParaRPr>
          </a:p>
          <a:p>
            <a:r>
              <a:rPr lang="zh-CN" altLang="en-US" sz="100" dirty="0">
                <a:solidFill>
                  <a:srgbClr val="362760"/>
                </a:solidFill>
                <a:latin typeface="Calibri" panose="020F0502020204030204"/>
                <a:ea typeface="宋体" panose="02010600030101010101" pitchFamily="2" charset="-122"/>
              </a:rPr>
              <a:t>精美</a:t>
            </a:r>
            <a:r>
              <a:rPr lang="en-US" altLang="zh-CN" sz="100" dirty="0">
                <a:solidFill>
                  <a:srgbClr val="362760"/>
                </a:solidFill>
                <a:latin typeface="Calibri" panose="020F0502020204030204"/>
                <a:ea typeface="宋体" panose="02010600030101010101" pitchFamily="2" charset="-122"/>
              </a:rPr>
              <a:t>PPT</a:t>
            </a:r>
            <a:r>
              <a:rPr lang="zh-CN" altLang="en-US" sz="100" dirty="0">
                <a:solidFill>
                  <a:srgbClr val="362760"/>
                </a:solidFill>
                <a:latin typeface="Calibri" panose="020F0502020204030204"/>
                <a:ea typeface="宋体" panose="02010600030101010101" pitchFamily="2" charset="-122"/>
              </a:rPr>
              <a:t>下载：</a:t>
            </a:r>
            <a:r>
              <a:rPr lang="en-US" altLang="zh-CN" sz="100" dirty="0">
                <a:solidFill>
                  <a:srgbClr val="362760"/>
                </a:solidFill>
                <a:latin typeface="Calibri" panose="020F0502020204030204"/>
                <a:ea typeface="宋体" panose="02010600030101010101" pitchFamily="2" charset="-122"/>
              </a:rPr>
              <a:t>www.1ppt.com/xiazai/         PPT</a:t>
            </a:r>
            <a:r>
              <a:rPr lang="zh-CN" altLang="en-US" sz="100" dirty="0">
                <a:solidFill>
                  <a:srgbClr val="362760"/>
                </a:solidFill>
                <a:latin typeface="Calibri" panose="020F0502020204030204"/>
                <a:ea typeface="宋体" panose="02010600030101010101" pitchFamily="2" charset="-122"/>
              </a:rPr>
              <a:t>教程： </a:t>
            </a:r>
            <a:r>
              <a:rPr lang="en-US" altLang="zh-CN" sz="100" dirty="0">
                <a:solidFill>
                  <a:srgbClr val="362760"/>
                </a:solidFill>
                <a:latin typeface="Calibri" panose="020F0502020204030204"/>
                <a:ea typeface="宋体" panose="02010600030101010101" pitchFamily="2" charset="-122"/>
              </a:rPr>
              <a:t>www.1ppt.com/powerpoint/      </a:t>
            </a:r>
            <a:endParaRPr lang="en-US" altLang="zh-CN" sz="100" dirty="0">
              <a:solidFill>
                <a:srgbClr val="362760"/>
              </a:solidFill>
              <a:latin typeface="Calibri" panose="020F0502020204030204"/>
              <a:ea typeface="宋体" panose="02010600030101010101" pitchFamily="2" charset="-122"/>
            </a:endParaRPr>
          </a:p>
          <a:p>
            <a:r>
              <a:rPr lang="en-US" altLang="zh-CN" sz="100" dirty="0">
                <a:solidFill>
                  <a:srgbClr val="362760"/>
                </a:solidFill>
                <a:latin typeface="Calibri" panose="020F0502020204030204"/>
                <a:ea typeface="宋体" panose="02010600030101010101" pitchFamily="2" charset="-122"/>
              </a:rPr>
              <a:t>PPT</a:t>
            </a:r>
            <a:r>
              <a:rPr lang="zh-CN" altLang="en-US" sz="100" dirty="0">
                <a:solidFill>
                  <a:srgbClr val="362760"/>
                </a:solidFill>
                <a:latin typeface="Calibri" panose="020F0502020204030204"/>
                <a:ea typeface="宋体" panose="02010600030101010101" pitchFamily="2" charset="-122"/>
              </a:rPr>
              <a:t>课件：</a:t>
            </a:r>
            <a:r>
              <a:rPr lang="en-US" altLang="zh-CN" sz="100" dirty="0">
                <a:solidFill>
                  <a:srgbClr val="362760"/>
                </a:solidFill>
                <a:latin typeface="Calibri" panose="020F0502020204030204"/>
                <a:ea typeface="宋体" panose="02010600030101010101" pitchFamily="2" charset="-122"/>
              </a:rPr>
              <a:t>www.1ppt.com/kejian/             </a:t>
            </a:r>
            <a:r>
              <a:rPr lang="zh-CN" altLang="en-US" sz="100" dirty="0">
                <a:solidFill>
                  <a:srgbClr val="362760"/>
                </a:solidFill>
                <a:latin typeface="Calibri" panose="020F0502020204030204"/>
                <a:ea typeface="宋体" panose="02010600030101010101" pitchFamily="2" charset="-122"/>
              </a:rPr>
              <a:t>字体下载：</a:t>
            </a:r>
            <a:r>
              <a:rPr lang="en-US" altLang="zh-CN" sz="100" dirty="0">
                <a:solidFill>
                  <a:srgbClr val="362760"/>
                </a:solidFill>
                <a:latin typeface="Calibri" panose="020F0502020204030204"/>
                <a:ea typeface="宋体" panose="02010600030101010101" pitchFamily="2" charset="-122"/>
              </a:rPr>
              <a:t>www.1ppt.com/ziti/</a:t>
            </a:r>
            <a:endParaRPr lang="en-US" altLang="zh-CN" sz="100" dirty="0">
              <a:solidFill>
                <a:srgbClr val="362760"/>
              </a:solidFill>
              <a:latin typeface="Calibri" panose="020F0502020204030204"/>
              <a:ea typeface="宋体" panose="02010600030101010101" pitchFamily="2" charset="-122"/>
            </a:endParaRPr>
          </a:p>
          <a:p>
            <a:r>
              <a:rPr lang="zh-CN" altLang="en-US" sz="100" dirty="0">
                <a:solidFill>
                  <a:srgbClr val="362760"/>
                </a:solidFill>
                <a:latin typeface="Calibri" panose="020F0502020204030204"/>
                <a:ea typeface="宋体" panose="02010600030101010101" pitchFamily="2" charset="-122"/>
              </a:rPr>
              <a:t>工作总结</a:t>
            </a:r>
            <a:r>
              <a:rPr lang="en-US" altLang="zh-CN" sz="100" dirty="0">
                <a:solidFill>
                  <a:srgbClr val="362760"/>
                </a:solidFill>
                <a:latin typeface="Calibri" panose="020F0502020204030204"/>
                <a:ea typeface="宋体" panose="02010600030101010101" pitchFamily="2" charset="-122"/>
              </a:rPr>
              <a:t>PPT</a:t>
            </a:r>
            <a:r>
              <a:rPr lang="zh-CN" altLang="en-US" sz="100" dirty="0">
                <a:solidFill>
                  <a:srgbClr val="362760"/>
                </a:solidFill>
                <a:latin typeface="Calibri" panose="020F0502020204030204"/>
                <a:ea typeface="宋体" panose="02010600030101010101" pitchFamily="2" charset="-122"/>
              </a:rPr>
              <a:t>：</a:t>
            </a:r>
            <a:r>
              <a:rPr lang="en-US" altLang="zh-CN" sz="100" dirty="0">
                <a:solidFill>
                  <a:srgbClr val="362760"/>
                </a:solidFill>
                <a:latin typeface="Calibri" panose="020F0502020204030204"/>
                <a:ea typeface="宋体" panose="02010600030101010101" pitchFamily="2" charset="-122"/>
              </a:rPr>
              <a:t>www.1ppt.com/xiazai/zongjie/ </a:t>
            </a:r>
            <a:r>
              <a:rPr lang="zh-CN" altLang="en-US" sz="100" dirty="0">
                <a:solidFill>
                  <a:srgbClr val="362760"/>
                </a:solidFill>
                <a:latin typeface="Calibri" panose="020F0502020204030204"/>
                <a:ea typeface="宋体" panose="02010600030101010101" pitchFamily="2" charset="-122"/>
              </a:rPr>
              <a:t>工作计划：</a:t>
            </a:r>
            <a:r>
              <a:rPr lang="en-US" altLang="zh-CN" sz="100" dirty="0">
                <a:solidFill>
                  <a:srgbClr val="362760"/>
                </a:solidFill>
                <a:latin typeface="Calibri" panose="020F0502020204030204"/>
                <a:ea typeface="宋体" panose="02010600030101010101" pitchFamily="2" charset="-122"/>
              </a:rPr>
              <a:t>www.1ppt.com/xiazai/jihua/</a:t>
            </a:r>
            <a:endParaRPr lang="en-US" altLang="zh-CN" sz="100" dirty="0">
              <a:solidFill>
                <a:srgbClr val="362760"/>
              </a:solidFill>
              <a:latin typeface="Calibri" panose="020F0502020204030204"/>
              <a:ea typeface="宋体" panose="02010600030101010101" pitchFamily="2" charset="-122"/>
            </a:endParaRPr>
          </a:p>
          <a:p>
            <a:r>
              <a:rPr lang="zh-CN" altLang="en-US" sz="100" dirty="0">
                <a:solidFill>
                  <a:srgbClr val="362760"/>
                </a:solidFill>
                <a:latin typeface="Calibri" panose="020F0502020204030204"/>
                <a:ea typeface="宋体" panose="02010600030101010101" pitchFamily="2" charset="-122"/>
              </a:rPr>
              <a:t>商务</a:t>
            </a:r>
            <a:r>
              <a:rPr lang="en-US" altLang="zh-CN" sz="100" dirty="0">
                <a:solidFill>
                  <a:srgbClr val="362760"/>
                </a:solidFill>
                <a:latin typeface="Calibri" panose="020F0502020204030204"/>
                <a:ea typeface="宋体" panose="02010600030101010101" pitchFamily="2" charset="-122"/>
              </a:rPr>
              <a:t>PPT</a:t>
            </a:r>
            <a:r>
              <a:rPr lang="zh-CN" altLang="en-US" sz="100" dirty="0">
                <a:solidFill>
                  <a:srgbClr val="362760"/>
                </a:solidFill>
                <a:latin typeface="Calibri" panose="020F0502020204030204"/>
                <a:ea typeface="宋体" panose="02010600030101010101" pitchFamily="2" charset="-122"/>
              </a:rPr>
              <a:t>模板：</a:t>
            </a:r>
            <a:r>
              <a:rPr lang="en-US" altLang="zh-CN" sz="100" dirty="0">
                <a:solidFill>
                  <a:srgbClr val="362760"/>
                </a:solidFill>
                <a:latin typeface="Calibri" panose="020F0502020204030204"/>
                <a:ea typeface="宋体" panose="02010600030101010101" pitchFamily="2" charset="-122"/>
              </a:rPr>
              <a:t>www.1ppt.com/moban/shangwu/  </a:t>
            </a:r>
            <a:r>
              <a:rPr lang="zh-CN" altLang="en-US" sz="100" dirty="0">
                <a:solidFill>
                  <a:srgbClr val="362760"/>
                </a:solidFill>
                <a:latin typeface="Calibri" panose="020F0502020204030204"/>
                <a:ea typeface="宋体" panose="02010600030101010101" pitchFamily="2" charset="-122"/>
              </a:rPr>
              <a:t>个人简历</a:t>
            </a:r>
            <a:r>
              <a:rPr lang="en-US" altLang="zh-CN" sz="100" dirty="0">
                <a:solidFill>
                  <a:srgbClr val="362760"/>
                </a:solidFill>
                <a:latin typeface="Calibri" panose="020F0502020204030204"/>
                <a:ea typeface="宋体" panose="02010600030101010101" pitchFamily="2" charset="-122"/>
              </a:rPr>
              <a:t>PPT</a:t>
            </a:r>
            <a:r>
              <a:rPr lang="zh-CN" altLang="en-US" sz="100" dirty="0">
                <a:solidFill>
                  <a:srgbClr val="362760"/>
                </a:solidFill>
                <a:latin typeface="Calibri" panose="020F0502020204030204"/>
                <a:ea typeface="宋体" panose="02010600030101010101" pitchFamily="2" charset="-122"/>
              </a:rPr>
              <a:t>：</a:t>
            </a:r>
            <a:r>
              <a:rPr lang="en-US" altLang="zh-CN" sz="100" dirty="0">
                <a:solidFill>
                  <a:srgbClr val="362760"/>
                </a:solidFill>
                <a:latin typeface="Calibri" panose="020F0502020204030204"/>
                <a:ea typeface="宋体" panose="02010600030101010101" pitchFamily="2" charset="-122"/>
              </a:rPr>
              <a:t>www.1ppt.com/xiazai/jianli/  </a:t>
            </a:r>
            <a:endParaRPr lang="en-US" altLang="zh-CN" sz="100" dirty="0">
              <a:solidFill>
                <a:srgbClr val="362760"/>
              </a:solidFill>
              <a:latin typeface="Calibri" panose="020F0502020204030204"/>
              <a:ea typeface="宋体" panose="02010600030101010101" pitchFamily="2" charset="-122"/>
            </a:endParaRPr>
          </a:p>
          <a:p>
            <a:r>
              <a:rPr lang="zh-CN" altLang="en-US" sz="100" dirty="0">
                <a:solidFill>
                  <a:srgbClr val="362760"/>
                </a:solidFill>
                <a:latin typeface="Calibri" panose="020F0502020204030204"/>
                <a:ea typeface="宋体" panose="02010600030101010101" pitchFamily="2" charset="-122"/>
              </a:rPr>
              <a:t>毕业答辩</a:t>
            </a:r>
            <a:r>
              <a:rPr lang="en-US" altLang="zh-CN" sz="100" dirty="0">
                <a:solidFill>
                  <a:srgbClr val="362760"/>
                </a:solidFill>
                <a:latin typeface="Calibri" panose="020F0502020204030204"/>
                <a:ea typeface="宋体" panose="02010600030101010101" pitchFamily="2" charset="-122"/>
              </a:rPr>
              <a:t>PPT</a:t>
            </a:r>
            <a:r>
              <a:rPr lang="zh-CN" altLang="en-US" sz="100" dirty="0">
                <a:solidFill>
                  <a:srgbClr val="362760"/>
                </a:solidFill>
                <a:latin typeface="Calibri" panose="020F0502020204030204"/>
                <a:ea typeface="宋体" panose="02010600030101010101" pitchFamily="2" charset="-122"/>
              </a:rPr>
              <a:t>：</a:t>
            </a:r>
            <a:r>
              <a:rPr lang="en-US" altLang="zh-CN" sz="100" dirty="0">
                <a:solidFill>
                  <a:srgbClr val="362760"/>
                </a:solidFill>
                <a:latin typeface="Calibri" panose="020F0502020204030204"/>
                <a:ea typeface="宋体" panose="02010600030101010101" pitchFamily="2" charset="-122"/>
              </a:rPr>
              <a:t>www.1ppt.com/xiazai/dabian/  </a:t>
            </a:r>
            <a:r>
              <a:rPr lang="zh-CN" altLang="en-US" sz="100" dirty="0">
                <a:solidFill>
                  <a:srgbClr val="362760"/>
                </a:solidFill>
                <a:latin typeface="Calibri" panose="020F0502020204030204"/>
                <a:ea typeface="宋体" panose="02010600030101010101" pitchFamily="2" charset="-122"/>
              </a:rPr>
              <a:t>工作汇报</a:t>
            </a:r>
            <a:r>
              <a:rPr lang="en-US" altLang="zh-CN" sz="100" dirty="0">
                <a:solidFill>
                  <a:srgbClr val="362760"/>
                </a:solidFill>
                <a:latin typeface="Calibri" panose="020F0502020204030204"/>
                <a:ea typeface="宋体" panose="02010600030101010101" pitchFamily="2" charset="-122"/>
              </a:rPr>
              <a:t>PPT</a:t>
            </a:r>
            <a:r>
              <a:rPr lang="zh-CN" altLang="en-US" sz="100" dirty="0">
                <a:solidFill>
                  <a:srgbClr val="362760"/>
                </a:solidFill>
                <a:latin typeface="Calibri" panose="020F0502020204030204"/>
                <a:ea typeface="宋体" panose="02010600030101010101" pitchFamily="2" charset="-122"/>
              </a:rPr>
              <a:t>：</a:t>
            </a:r>
            <a:r>
              <a:rPr lang="en-US" altLang="zh-CN" sz="100" dirty="0">
                <a:solidFill>
                  <a:srgbClr val="362760"/>
                </a:solidFill>
                <a:latin typeface="Calibri" panose="020F0502020204030204"/>
                <a:ea typeface="宋体" panose="02010600030101010101" pitchFamily="2" charset="-122"/>
              </a:rPr>
              <a:t>www.1ppt.com/xiazai/huibao/    </a:t>
            </a:r>
            <a:endParaRPr lang="en-US" altLang="zh-CN" sz="100" dirty="0">
              <a:solidFill>
                <a:srgbClr val="362760"/>
              </a:solidFill>
              <a:latin typeface="Calibri" panose="020F0502020204030204"/>
              <a:ea typeface="宋体" panose="02010600030101010101" pitchFamily="2" charset="-122"/>
            </a:endParaRPr>
          </a:p>
          <a:p>
            <a:r>
              <a:rPr lang="en-US" altLang="zh-CN" sz="100" dirty="0">
                <a:solidFill>
                  <a:srgbClr val="362760"/>
                </a:solidFill>
                <a:latin typeface="Calibri" panose="020F0502020204030204"/>
                <a:ea typeface="宋体" panose="02010600030101010101" pitchFamily="2" charset="-122"/>
              </a:rPr>
              <a:t> </a:t>
            </a:r>
            <a:endParaRPr lang="en-US" altLang="zh-CN" sz="100" dirty="0">
              <a:solidFill>
                <a:srgbClr val="362760"/>
              </a:solidFill>
              <a:latin typeface="Calibri" panose="020F0502020204030204"/>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screen">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vmlDrawing" Target="../drawings/vmlDrawing2.vml"/><Relationship Id="rId3" Type="http://schemas.openxmlformats.org/officeDocument/2006/relationships/slideLayout" Target="../slideLayouts/slideLayout1.xml"/><Relationship Id="rId2" Type="http://schemas.openxmlformats.org/officeDocument/2006/relationships/image" Target="../media/image5.emf"/><Relationship Id="rId1"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文本框 40"/>
          <p:cNvSpPr txBox="1"/>
          <p:nvPr/>
        </p:nvSpPr>
        <p:spPr>
          <a:xfrm>
            <a:off x="3478484" y="2060828"/>
            <a:ext cx="5234940" cy="1106805"/>
          </a:xfrm>
          <a:prstGeom prst="rect">
            <a:avLst/>
          </a:prstGeom>
          <a:noFill/>
          <a:effectLst>
            <a:outerShdw blurRad="63500" sx="102000" sy="102000" algn="ctr" rotWithShape="0">
              <a:prstClr val="black">
                <a:alpha val="50000"/>
              </a:prstClr>
            </a:outerShdw>
          </a:effectLst>
        </p:spPr>
        <p:txBody>
          <a:bodyPr wrap="none" rtlCol="0">
            <a:spAutoFit/>
          </a:bodyPr>
          <a:lstStyle/>
          <a:p>
            <a:pPr algn="ctr"/>
            <a:r>
              <a:rPr lang="zh-CN" altLang="en-US" sz="6600" b="1" i="1" dirty="0">
                <a:solidFill>
                  <a:schemeClr val="bg1"/>
                </a:solidFill>
                <a:effectLst>
                  <a:outerShdw blurRad="38100" dist="38100" dir="2700000" algn="tl">
                    <a:srgbClr val="000000">
                      <a:alpha val="43137"/>
                    </a:srgbClr>
                  </a:outerShdw>
                </a:effectLst>
                <a:latin typeface="方正细谭黑简体" panose="02000000000000000000" pitchFamily="2" charset="-122"/>
                <a:ea typeface="方正细谭黑简体" panose="02000000000000000000" pitchFamily="2" charset="-122"/>
              </a:rPr>
              <a:t>模板方法模式</a:t>
            </a:r>
            <a:endParaRPr lang="zh-CN" altLang="en-US" sz="6600" b="1" i="1" dirty="0">
              <a:solidFill>
                <a:schemeClr val="bg1"/>
              </a:solidFill>
              <a:effectLst>
                <a:outerShdw blurRad="38100" dist="38100" dir="2700000" algn="tl">
                  <a:srgbClr val="000000">
                    <a:alpha val="43137"/>
                  </a:srgbClr>
                </a:outerShdw>
              </a:effectLst>
              <a:latin typeface="方正细谭黑简体" panose="02000000000000000000" pitchFamily="2" charset="-122"/>
              <a:ea typeface="方正细谭黑简体" panose="02000000000000000000" pitchFamily="2" charset="-122"/>
            </a:endParaRPr>
          </a:p>
        </p:txBody>
      </p:sp>
      <p:sp>
        <p:nvSpPr>
          <p:cNvPr id="4" name="矩形 3"/>
          <p:cNvSpPr/>
          <p:nvPr/>
        </p:nvSpPr>
        <p:spPr>
          <a:xfrm>
            <a:off x="4144647" y="3903249"/>
            <a:ext cx="3902710" cy="368300"/>
          </a:xfrm>
          <a:prstGeom prst="rect">
            <a:avLst/>
          </a:prstGeom>
        </p:spPr>
        <p:txBody>
          <a:bodyPr wrap="none">
            <a:spAutoFit/>
          </a:bodyPr>
          <a:lstStyle/>
          <a:p>
            <a:pPr algn="ctr"/>
            <a:r>
              <a:rPr lang="zh-CN" altLang="en-US" dirty="0">
                <a:solidFill>
                  <a:schemeClr val="bg1"/>
                </a:solidFill>
                <a:effectLst>
                  <a:outerShdw blurRad="38100" dist="38100" dir="2700000" algn="tl">
                    <a:srgbClr val="000000">
                      <a:alpha val="43137"/>
                    </a:srgbClr>
                  </a:outerShdw>
                </a:effectLst>
                <a:latin typeface="+mj-ea"/>
              </a:rPr>
              <a:t>汇报人：第一</a:t>
            </a:r>
            <a:r>
              <a:rPr lang="en-US" altLang="zh-CN" dirty="0">
                <a:solidFill>
                  <a:schemeClr val="bg1"/>
                </a:solidFill>
                <a:effectLst>
                  <a:outerShdw blurRad="38100" dist="38100" dir="2700000" algn="tl">
                    <a:srgbClr val="000000">
                      <a:alpha val="43137"/>
                    </a:srgbClr>
                  </a:outerShdw>
                </a:effectLst>
                <a:latin typeface="+mj-ea"/>
              </a:rPr>
              <a:t>PPT   </a:t>
            </a:r>
            <a:r>
              <a:rPr lang="zh-CN" altLang="en-US" dirty="0">
                <a:solidFill>
                  <a:schemeClr val="bg1"/>
                </a:solidFill>
                <a:effectLst>
                  <a:outerShdw blurRad="38100" dist="38100" dir="2700000" algn="tl">
                    <a:srgbClr val="000000">
                      <a:alpha val="43137"/>
                    </a:srgbClr>
                  </a:outerShdw>
                </a:effectLst>
                <a:latin typeface="+mj-ea"/>
              </a:rPr>
              <a:t>时间：</a:t>
            </a:r>
            <a:r>
              <a:rPr lang="en-US" altLang="zh-CN" dirty="0">
                <a:solidFill>
                  <a:schemeClr val="bg1"/>
                </a:solidFill>
                <a:effectLst>
                  <a:outerShdw blurRad="38100" dist="38100" dir="2700000" algn="tl">
                    <a:srgbClr val="000000">
                      <a:alpha val="43137"/>
                    </a:srgbClr>
                  </a:outerShdw>
                </a:effectLst>
                <a:latin typeface="+mj-ea"/>
              </a:rPr>
              <a:t>2021.6.18</a:t>
            </a:r>
            <a:endParaRPr lang="en-US" altLang="zh-CN" dirty="0">
              <a:solidFill>
                <a:schemeClr val="bg1"/>
              </a:solidFill>
              <a:effectLst>
                <a:outerShdw blurRad="38100" dist="38100" dir="2700000" algn="tl">
                  <a:srgbClr val="000000">
                    <a:alpha val="43137"/>
                  </a:srgbClr>
                </a:outerShdw>
              </a:effectLst>
              <a:latin typeface="+mj-ea"/>
            </a:endParaRPr>
          </a:p>
        </p:txBody>
      </p:sp>
      <p:sp>
        <p:nvSpPr>
          <p:cNvPr id="5" name="前言"/>
          <p:cNvSpPr>
            <a:spLocks noChangeArrowheads="1"/>
          </p:cNvSpPr>
          <p:nvPr/>
        </p:nvSpPr>
        <p:spPr bwMode="auto">
          <a:xfrm>
            <a:off x="4746877" y="3167681"/>
            <a:ext cx="269875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spcBef>
                <a:spcPct val="0"/>
              </a:spcBef>
              <a:buNone/>
            </a:pPr>
            <a:r>
              <a:rPr lang="en-US" altLang="zh-CN" sz="2800" dirty="0">
                <a:solidFill>
                  <a:schemeClr val="bg1"/>
                </a:solidFill>
                <a:latin typeface="Impact" panose="020B0806030902050204" pitchFamily="34" charset="0"/>
              </a:rPr>
              <a:t>Template Method</a:t>
            </a:r>
            <a:endParaRPr lang="en-US" altLang="zh-CN" sz="2800" dirty="0">
              <a:solidFill>
                <a:schemeClr val="bg1"/>
              </a:solidFill>
              <a:latin typeface="Impact" panose="020B0806030902050204" pitchFamily="34" charset="0"/>
            </a:endParaRPr>
          </a:p>
        </p:txBody>
      </p:sp>
      <p:sp>
        <p:nvSpPr>
          <p:cNvPr id="2" name="Text Placeholder 3"/>
          <p:cNvSpPr txBox="1"/>
          <p:nvPr/>
        </p:nvSpPr>
        <p:spPr>
          <a:xfrm>
            <a:off x="5208270" y="4780915"/>
            <a:ext cx="2402840" cy="516255"/>
          </a:xfrm>
          <a:prstGeom prst="rect">
            <a:avLst/>
          </a:prstGeom>
        </p:spPr>
        <p:txBody>
          <a:bodyPr wrap="square" lIns="0" tIns="0" rIns="0" bIns="0" anchor="t" anchorCtr="0">
            <a:spAutoFit/>
          </a:bodyPr>
          <a:lstStyle>
            <a:defPPr>
              <a:defRPr lang="zh-CN"/>
            </a:defPPr>
            <a:lvl1pPr indent="0" defTabSz="1218565" fontAlgn="ctr">
              <a:lnSpc>
                <a:spcPct val="120000"/>
              </a:lnSpc>
              <a:buNone/>
              <a:defRPr sz="1400" baseline="0">
                <a:solidFill>
                  <a:schemeClr val="tx1">
                    <a:lumMod val="65000"/>
                    <a:lumOff val="35000"/>
                  </a:schemeClr>
                </a:solidFill>
                <a:latin typeface="微软雅黑" panose="020B0503020204020204" pitchFamily="34" charset="-122"/>
                <a:ea typeface="微软雅黑"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zh-CN" altLang="en-US" dirty="0">
                <a:solidFill>
                  <a:schemeClr val="bg1"/>
                </a:solidFill>
                <a:sym typeface="微软雅黑" panose="020B0503020204020204" pitchFamily="34" charset="-122"/>
              </a:rPr>
              <a:t>小组成员</a:t>
            </a:r>
            <a:endParaRPr lang="zh-CN" altLang="en-US" dirty="0">
              <a:solidFill>
                <a:schemeClr val="bg1"/>
              </a:solidFill>
              <a:sym typeface="微软雅黑" panose="020B0503020204020204" pitchFamily="34" charset="-122"/>
            </a:endParaRPr>
          </a:p>
          <a:p>
            <a:endParaRPr lang="en-US" altLang="zh-CN" dirty="0">
              <a:solidFill>
                <a:schemeClr val="bg1"/>
              </a:solidFill>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Effect transition="in" filter="fade">
                                      <p:cBhvr>
                                        <p:cTn id="9" dur="500"/>
                                        <p:tgtEl>
                                          <p:spTgt spid="41"/>
                                        </p:tgtEl>
                                      </p:cBhvr>
                                    </p:animEffect>
                                  </p:childTnLst>
                                </p:cTn>
                              </p:par>
                            </p:childTnLst>
                          </p:cTn>
                        </p:par>
                        <p:par>
                          <p:cTn id="10" fill="hold">
                            <p:stCondLst>
                              <p:cond delay="750"/>
                            </p:stCondLst>
                            <p:childTnLst>
                              <p:par>
                                <p:cTn id="11" presetID="2" presetClass="entr" presetSubtype="2"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par>
                          <p:cTn id="15" fill="hold">
                            <p:stCondLst>
                              <p:cond delay="1250"/>
                            </p:stCondLst>
                            <p:childTnLst>
                              <p:par>
                                <p:cTn id="16" presetID="12" presetClass="entr" presetSubtype="4"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slide(fromBottom)">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ldLvl="0" animBg="1"/>
      <p:bldP spid="5"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30"/>
          <p:cNvSpPr/>
          <p:nvPr/>
        </p:nvSpPr>
        <p:spPr bwMode="auto">
          <a:xfrm rot="4320000">
            <a:off x="4202176" y="767369"/>
            <a:ext cx="1721509" cy="3155692"/>
          </a:xfrm>
          <a:custGeom>
            <a:avLst/>
            <a:gdLst>
              <a:gd name="T0" fmla="*/ 1069 w 1468"/>
              <a:gd name="T1" fmla="*/ 2104 h 2692"/>
              <a:gd name="T2" fmla="*/ 1253 w 1468"/>
              <a:gd name="T3" fmla="*/ 1036 h 2692"/>
              <a:gd name="T4" fmla="*/ 1253 w 1468"/>
              <a:gd name="T5" fmla="*/ 1032 h 2692"/>
              <a:gd name="T6" fmla="*/ 204 w 1468"/>
              <a:gd name="T7" fmla="*/ 0 h 2692"/>
              <a:gd name="T8" fmla="*/ 90 w 1468"/>
              <a:gd name="T9" fmla="*/ 1224 h 2692"/>
              <a:gd name="T10" fmla="*/ 860 w 1468"/>
              <a:gd name="T11" fmla="*/ 2393 h 2692"/>
              <a:gd name="T12" fmla="*/ 1468 w 1468"/>
              <a:gd name="T13" fmla="*/ 2692 h 2692"/>
              <a:gd name="T14" fmla="*/ 1069 w 1468"/>
              <a:gd name="T15" fmla="*/ 2104 h 26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8" h="2692">
                <a:moveTo>
                  <a:pt x="1069" y="2104"/>
                </a:moveTo>
                <a:cubicBezTo>
                  <a:pt x="1099" y="1845"/>
                  <a:pt x="1241" y="1097"/>
                  <a:pt x="1253" y="1036"/>
                </a:cubicBezTo>
                <a:cubicBezTo>
                  <a:pt x="1253" y="1032"/>
                  <a:pt x="1253" y="1032"/>
                  <a:pt x="1253" y="1032"/>
                </a:cubicBezTo>
                <a:cubicBezTo>
                  <a:pt x="204" y="0"/>
                  <a:pt x="204" y="0"/>
                  <a:pt x="204" y="0"/>
                </a:cubicBezTo>
                <a:cubicBezTo>
                  <a:pt x="34" y="392"/>
                  <a:pt x="0" y="821"/>
                  <a:pt x="90" y="1224"/>
                </a:cubicBezTo>
                <a:cubicBezTo>
                  <a:pt x="192" y="1678"/>
                  <a:pt x="454" y="2098"/>
                  <a:pt x="860" y="2393"/>
                </a:cubicBezTo>
                <a:cubicBezTo>
                  <a:pt x="1049" y="2531"/>
                  <a:pt x="1255" y="2630"/>
                  <a:pt x="1468" y="2692"/>
                </a:cubicBezTo>
                <a:cubicBezTo>
                  <a:pt x="1168" y="2531"/>
                  <a:pt x="1049" y="2280"/>
                  <a:pt x="1069" y="2104"/>
                </a:cubicBezTo>
                <a:close/>
              </a:path>
            </a:pathLst>
          </a:custGeom>
          <a:solidFill>
            <a:schemeClr val="tx2"/>
          </a:solidFill>
          <a:ln>
            <a:noFill/>
          </a:ln>
        </p:spPr>
        <p:txBody>
          <a:bodyPr vert="horz" wrap="square" lIns="121908" tIns="60954" rIns="121908" bIns="60954" numCol="1" anchor="t" anchorCtr="0" compatLnSpc="1"/>
          <a:lstStyle/>
          <a:p>
            <a:endParaRPr lang="zh-CN" altLang="en-US"/>
          </a:p>
        </p:txBody>
      </p:sp>
      <p:sp>
        <p:nvSpPr>
          <p:cNvPr id="24" name="文本框 106"/>
          <p:cNvSpPr txBox="1"/>
          <p:nvPr/>
        </p:nvSpPr>
        <p:spPr>
          <a:xfrm>
            <a:off x="416863" y="1196116"/>
            <a:ext cx="3827780" cy="699135"/>
          </a:xfrm>
          <a:prstGeom prst="rect">
            <a:avLst/>
          </a:prstGeom>
          <a:noFill/>
        </p:spPr>
        <p:txBody>
          <a:bodyPr wrap="none" lIns="91431" tIns="45715" rIns="91431" bIns="45715" rtlCol="0">
            <a:spAutoFit/>
          </a:bodyPr>
          <a:lstStyle/>
          <a:p>
            <a:pPr algn="r" defTabSz="1218565">
              <a:spcBef>
                <a:spcPct val="20000"/>
              </a:spcBef>
              <a:defRPr/>
            </a:pPr>
            <a:r>
              <a:rPr lang="zh-CN" altLang="en-US" dirty="0">
                <a:solidFill>
                  <a:schemeClr val="accent6">
                    <a:lumMod val="75000"/>
                  </a:schemeClr>
                </a:solidFill>
                <a:latin typeface="+mn-ea"/>
                <a:sym typeface="+mn-ea"/>
              </a:rPr>
              <a:t>指导思想:</a:t>
            </a:r>
            <a:r>
              <a:rPr lang="zh-CN" altLang="en-US" dirty="0">
                <a:solidFill>
                  <a:schemeClr val="accent6">
                    <a:lumMod val="75000"/>
                  </a:schemeClr>
                </a:solidFill>
                <a:latin typeface="Consolas" panose="020B0609020204030204" charset="0"/>
                <a:cs typeface="Consolas" panose="020B0609020204030204" charset="0"/>
                <a:sym typeface="+mn-ea"/>
              </a:rPr>
              <a:t> </a:t>
            </a:r>
            <a:endParaRPr lang="zh-CN" altLang="en-US" dirty="0">
              <a:solidFill>
                <a:schemeClr val="accent6">
                  <a:lumMod val="75000"/>
                </a:schemeClr>
              </a:solidFill>
              <a:latin typeface="Consolas" panose="020B0609020204030204" charset="0"/>
              <a:cs typeface="Consolas" panose="020B0609020204030204" charset="0"/>
            </a:endParaRPr>
          </a:p>
          <a:p>
            <a:pPr algn="r" defTabSz="1218565">
              <a:spcBef>
                <a:spcPct val="20000"/>
              </a:spcBef>
              <a:defRPr/>
            </a:pPr>
            <a:r>
              <a:rPr lang="zh-CN" altLang="en-US" dirty="0">
                <a:solidFill>
                  <a:schemeClr val="accent6">
                    <a:lumMod val="75000"/>
                  </a:schemeClr>
                </a:solidFill>
                <a:latin typeface="Consolas" panose="020B0609020204030204" charset="0"/>
                <a:cs typeface="Consolas" panose="020B0609020204030204" charset="0"/>
                <a:sym typeface="+mn-ea"/>
              </a:rPr>
              <a:t>Don</a:t>
            </a:r>
            <a:r>
              <a:rPr lang="en-US" altLang="zh-CN" dirty="0">
                <a:solidFill>
                  <a:schemeClr val="accent6">
                    <a:lumMod val="75000"/>
                  </a:schemeClr>
                </a:solidFill>
                <a:latin typeface="Consolas" panose="020B0609020204030204" charset="0"/>
                <a:cs typeface="Consolas" panose="020B0609020204030204" charset="0"/>
                <a:sym typeface="+mn-ea"/>
              </a:rPr>
              <a:t>’</a:t>
            </a:r>
            <a:r>
              <a:rPr lang="zh-CN" altLang="en-US" dirty="0">
                <a:solidFill>
                  <a:schemeClr val="accent6">
                    <a:lumMod val="75000"/>
                  </a:schemeClr>
                </a:solidFill>
                <a:latin typeface="Consolas" panose="020B0609020204030204" charset="0"/>
                <a:cs typeface="Consolas" panose="020B0609020204030204" charset="0"/>
                <a:sym typeface="+mn-ea"/>
              </a:rPr>
              <a:t>t call us we</a:t>
            </a:r>
            <a:r>
              <a:rPr lang="en-US" altLang="zh-CN" dirty="0">
                <a:solidFill>
                  <a:schemeClr val="accent6">
                    <a:lumMod val="75000"/>
                  </a:schemeClr>
                </a:solidFill>
                <a:latin typeface="Consolas" panose="020B0609020204030204" charset="0"/>
                <a:cs typeface="Consolas" panose="020B0609020204030204" charset="0"/>
                <a:sym typeface="+mn-ea"/>
              </a:rPr>
              <a:t>’</a:t>
            </a:r>
            <a:r>
              <a:rPr lang="zh-CN" altLang="en-US" dirty="0">
                <a:solidFill>
                  <a:schemeClr val="accent6">
                    <a:lumMod val="75000"/>
                  </a:schemeClr>
                </a:solidFill>
                <a:latin typeface="Consolas" panose="020B0609020204030204" charset="0"/>
                <a:cs typeface="Consolas" panose="020B0609020204030204" charset="0"/>
                <a:sym typeface="+mn-ea"/>
              </a:rPr>
              <a:t>ll call you.</a:t>
            </a:r>
            <a:endParaRPr lang="en-US" altLang="zh-CN">
              <a:latin typeface="微软雅黑" panose="020B0503020204020204" pitchFamily="34" charset="-122"/>
              <a:ea typeface="微软雅黑" panose="020B0503020204020204" pitchFamily="34" charset="-122"/>
            </a:endParaRPr>
          </a:p>
        </p:txBody>
      </p:sp>
      <p:sp>
        <p:nvSpPr>
          <p:cNvPr id="25" name="Freeform 3824"/>
          <p:cNvSpPr/>
          <p:nvPr/>
        </p:nvSpPr>
        <p:spPr bwMode="auto">
          <a:xfrm>
            <a:off x="1298484" y="4049648"/>
            <a:ext cx="2772022" cy="486384"/>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F47C0D"/>
          </a:solidFill>
          <a:ln w="12700">
            <a:solidFill>
              <a:schemeClr val="bg1">
                <a:lumMod val="50000"/>
              </a:schemeClr>
            </a:solidFill>
          </a:ln>
        </p:spPr>
        <p:txBody>
          <a:bodyPr vert="horz" wrap="square" lIns="91431" tIns="45715" rIns="91431" bIns="45715" numCol="1" anchor="t" anchorCtr="0" compatLnSpc="1"/>
          <a:lstStyle/>
          <a:p>
            <a:endParaRPr lang="zh-CN" altLang="en-US"/>
          </a:p>
        </p:txBody>
      </p:sp>
      <p:sp>
        <p:nvSpPr>
          <p:cNvPr id="26" name="Freeform 3824"/>
          <p:cNvSpPr/>
          <p:nvPr/>
        </p:nvSpPr>
        <p:spPr bwMode="auto">
          <a:xfrm>
            <a:off x="1521320" y="1979807"/>
            <a:ext cx="3141027" cy="450831"/>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B9B824"/>
          </a:solidFill>
          <a:ln w="12700">
            <a:solidFill>
              <a:schemeClr val="bg1">
                <a:lumMod val="50000"/>
              </a:schemeClr>
            </a:solidFill>
          </a:ln>
        </p:spPr>
        <p:txBody>
          <a:bodyPr vert="horz" wrap="square" lIns="91431" tIns="45715" rIns="91431" bIns="45715" numCol="1" anchor="t" anchorCtr="0" compatLnSpc="1"/>
          <a:lstStyle/>
          <a:p>
            <a:endParaRPr lang="zh-CN" altLang="en-US"/>
          </a:p>
        </p:txBody>
      </p:sp>
      <p:sp>
        <p:nvSpPr>
          <p:cNvPr id="27" name="文本框 109"/>
          <p:cNvSpPr txBox="1"/>
          <p:nvPr/>
        </p:nvSpPr>
        <p:spPr>
          <a:xfrm>
            <a:off x="1553692" y="3538418"/>
            <a:ext cx="1553210" cy="367030"/>
          </a:xfrm>
          <a:prstGeom prst="rect">
            <a:avLst/>
          </a:prstGeom>
          <a:noFill/>
        </p:spPr>
        <p:txBody>
          <a:bodyPr wrap="none" lIns="91431" tIns="45715" rIns="91431" bIns="45715" rtlCol="0">
            <a:spAutoFit/>
          </a:bodyPr>
          <a:lstStyle/>
          <a:p>
            <a:pPr algn="r" defTabSz="1218565">
              <a:spcBef>
                <a:spcPct val="20000"/>
              </a:spcBef>
              <a:defRPr/>
            </a:pPr>
            <a:r>
              <a:rPr lang="zh-CN" altLang="en-US" dirty="0">
                <a:solidFill>
                  <a:schemeClr val="accent5">
                    <a:lumMod val="75000"/>
                  </a:schemeClr>
                </a:solidFill>
                <a:latin typeface="+mn-ea"/>
                <a:sym typeface="+mn-ea"/>
              </a:rPr>
              <a:t>高层调用底层</a:t>
            </a:r>
            <a:endParaRPr lang="en-US" altLang="zh-CN">
              <a:latin typeface="微软雅黑" panose="020B0503020204020204" pitchFamily="34" charset="-122"/>
              <a:ea typeface="微软雅黑" panose="020B0503020204020204" pitchFamily="34" charset="-122"/>
            </a:endParaRPr>
          </a:p>
        </p:txBody>
      </p:sp>
      <p:sp>
        <p:nvSpPr>
          <p:cNvPr id="28" name="Freeform 3824"/>
          <p:cNvSpPr/>
          <p:nvPr/>
        </p:nvSpPr>
        <p:spPr bwMode="auto">
          <a:xfrm flipH="1" flipV="1">
            <a:off x="6700019" y="5541237"/>
            <a:ext cx="3273451" cy="73102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 name="connsiteX0" fmla="*/ 11248 w 14292"/>
              <a:gd name="connsiteY0" fmla="*/ 0 h 10000"/>
              <a:gd name="connsiteX1" fmla="*/ 4292 w 14292"/>
              <a:gd name="connsiteY1" fmla="*/ 0 h 10000"/>
              <a:gd name="connsiteX2" fmla="*/ 0 w 14292"/>
              <a:gd name="connsiteY2" fmla="*/ 124 h 10000"/>
              <a:gd name="connsiteX3" fmla="*/ 11224 w 14292"/>
              <a:gd name="connsiteY3" fmla="*/ 124 h 10000"/>
              <a:gd name="connsiteX4" fmla="*/ 14254 w 14292"/>
              <a:gd name="connsiteY4" fmla="*/ 10000 h 10000"/>
              <a:gd name="connsiteX5" fmla="*/ 14292 w 14292"/>
              <a:gd name="connsiteY5" fmla="*/ 9938 h 10000"/>
              <a:gd name="connsiteX6" fmla="*/ 11248 w 14292"/>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292" h="10000">
                <a:moveTo>
                  <a:pt x="11248" y="0"/>
                </a:moveTo>
                <a:lnTo>
                  <a:pt x="4292" y="0"/>
                </a:lnTo>
                <a:lnTo>
                  <a:pt x="0" y="124"/>
                </a:lnTo>
                <a:lnTo>
                  <a:pt x="11224" y="124"/>
                </a:lnTo>
                <a:lnTo>
                  <a:pt x="14254" y="10000"/>
                </a:lnTo>
                <a:cubicBezTo>
                  <a:pt x="14267" y="9979"/>
                  <a:pt x="14279" y="9959"/>
                  <a:pt x="14292" y="9938"/>
                </a:cubicBezTo>
                <a:lnTo>
                  <a:pt x="11248" y="0"/>
                </a:lnTo>
                <a:close/>
              </a:path>
            </a:pathLst>
          </a:custGeom>
          <a:solidFill>
            <a:srgbClr val="CC4209"/>
          </a:solidFill>
          <a:ln w="12700">
            <a:solidFill>
              <a:schemeClr val="bg1">
                <a:lumMod val="50000"/>
              </a:schemeClr>
            </a:solidFill>
          </a:ln>
        </p:spPr>
        <p:txBody>
          <a:bodyPr vert="horz" wrap="square" lIns="91431" tIns="45715" rIns="91431" bIns="45715" numCol="1" anchor="t" anchorCtr="0" compatLnSpc="1"/>
          <a:lstStyle/>
          <a:p>
            <a:endParaRPr lang="zh-CN" altLang="en-US">
              <a:solidFill>
                <a:srgbClr val="CC4209"/>
              </a:solidFill>
            </a:endParaRPr>
          </a:p>
        </p:txBody>
      </p:sp>
      <p:sp>
        <p:nvSpPr>
          <p:cNvPr id="29" name="文本框 111"/>
          <p:cNvSpPr txBox="1"/>
          <p:nvPr/>
        </p:nvSpPr>
        <p:spPr>
          <a:xfrm>
            <a:off x="7883472" y="5723342"/>
            <a:ext cx="1324610" cy="367030"/>
          </a:xfrm>
          <a:prstGeom prst="rect">
            <a:avLst/>
          </a:prstGeom>
          <a:noFill/>
        </p:spPr>
        <p:txBody>
          <a:bodyPr wrap="none" lIns="91431" tIns="45715" rIns="91431" bIns="45715" rtlCol="0">
            <a:spAutoFit/>
          </a:bodyPr>
          <a:lstStyle/>
          <a:p>
            <a:pPr algn="l" defTabSz="1218565">
              <a:spcBef>
                <a:spcPct val="20000"/>
              </a:spcBef>
              <a:defRPr/>
            </a:pPr>
            <a:r>
              <a:rPr lang="zh-CN" altLang="en-US" dirty="0">
                <a:solidFill>
                  <a:schemeClr val="accent5">
                    <a:lumMod val="75000"/>
                  </a:schemeClr>
                </a:solidFill>
                <a:latin typeface="+mn-ea"/>
                <a:sym typeface="+mn-ea"/>
              </a:rPr>
              <a:t>使代码重用</a:t>
            </a:r>
            <a:endParaRPr lang="en-US" altLang="zh-CN">
              <a:latin typeface="微软雅黑" panose="020B0503020204020204" pitchFamily="34" charset="-122"/>
              <a:ea typeface="微软雅黑" panose="020B0503020204020204" pitchFamily="34" charset="-122"/>
            </a:endParaRPr>
          </a:p>
        </p:txBody>
      </p:sp>
      <p:sp>
        <p:nvSpPr>
          <p:cNvPr id="30" name="Freeform 3824"/>
          <p:cNvSpPr/>
          <p:nvPr/>
        </p:nvSpPr>
        <p:spPr bwMode="auto">
          <a:xfrm flipH="1" flipV="1">
            <a:off x="8125511" y="3621023"/>
            <a:ext cx="3181835" cy="73102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 name="connsiteX0" fmla="*/ 10848 w 13892"/>
              <a:gd name="connsiteY0" fmla="*/ 0 h 10000"/>
              <a:gd name="connsiteX1" fmla="*/ 3892 w 13892"/>
              <a:gd name="connsiteY1" fmla="*/ 0 h 10000"/>
              <a:gd name="connsiteX2" fmla="*/ 0 w 13892"/>
              <a:gd name="connsiteY2" fmla="*/ 124 h 10000"/>
              <a:gd name="connsiteX3" fmla="*/ 10824 w 13892"/>
              <a:gd name="connsiteY3" fmla="*/ 124 h 10000"/>
              <a:gd name="connsiteX4" fmla="*/ 13854 w 13892"/>
              <a:gd name="connsiteY4" fmla="*/ 10000 h 10000"/>
              <a:gd name="connsiteX5" fmla="*/ 13892 w 13892"/>
              <a:gd name="connsiteY5" fmla="*/ 9938 h 10000"/>
              <a:gd name="connsiteX6" fmla="*/ 10848 w 13892"/>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92" h="10000">
                <a:moveTo>
                  <a:pt x="10848" y="0"/>
                </a:moveTo>
                <a:lnTo>
                  <a:pt x="3892" y="0"/>
                </a:lnTo>
                <a:lnTo>
                  <a:pt x="0" y="124"/>
                </a:lnTo>
                <a:lnTo>
                  <a:pt x="10824" y="124"/>
                </a:lnTo>
                <a:lnTo>
                  <a:pt x="13854" y="10000"/>
                </a:lnTo>
                <a:cubicBezTo>
                  <a:pt x="13867" y="9979"/>
                  <a:pt x="13879" y="9959"/>
                  <a:pt x="13892" y="9938"/>
                </a:cubicBezTo>
                <a:lnTo>
                  <a:pt x="10848" y="0"/>
                </a:lnTo>
                <a:close/>
              </a:path>
            </a:pathLst>
          </a:custGeom>
          <a:solidFill>
            <a:srgbClr val="A11B5A"/>
          </a:solidFill>
          <a:ln w="12700">
            <a:solidFill>
              <a:schemeClr val="bg1">
                <a:lumMod val="50000"/>
              </a:schemeClr>
            </a:solidFill>
          </a:ln>
        </p:spPr>
        <p:txBody>
          <a:bodyPr vert="horz" wrap="square" lIns="91431" tIns="45715" rIns="91431" bIns="45715" numCol="1" anchor="t" anchorCtr="0" compatLnSpc="1"/>
          <a:lstStyle/>
          <a:p>
            <a:endParaRPr lang="zh-CN" altLang="en-US">
              <a:solidFill>
                <a:srgbClr val="CC4209"/>
              </a:solidFill>
            </a:endParaRPr>
          </a:p>
        </p:txBody>
      </p:sp>
      <p:sp>
        <p:nvSpPr>
          <p:cNvPr id="31" name="文本框 113"/>
          <p:cNvSpPr txBox="1"/>
          <p:nvPr/>
        </p:nvSpPr>
        <p:spPr>
          <a:xfrm>
            <a:off x="8783951" y="3813044"/>
            <a:ext cx="3103245" cy="367030"/>
          </a:xfrm>
          <a:prstGeom prst="rect">
            <a:avLst/>
          </a:prstGeom>
          <a:noFill/>
        </p:spPr>
        <p:txBody>
          <a:bodyPr wrap="none" lIns="91431" tIns="45715" rIns="91431" bIns="45715" rtlCol="0">
            <a:spAutoFit/>
          </a:bodyPr>
          <a:lstStyle/>
          <a:p>
            <a:pPr algn="l" defTabSz="1218565">
              <a:spcBef>
                <a:spcPct val="20000"/>
              </a:spcBef>
              <a:defRPr/>
            </a:pPr>
            <a:r>
              <a:rPr lang="zh-CN" altLang="en-US" dirty="0">
                <a:solidFill>
                  <a:schemeClr val="accent5">
                    <a:lumMod val="75000"/>
                  </a:schemeClr>
                </a:solidFill>
                <a:latin typeface="+mn-ea"/>
                <a:sym typeface="+mn-ea"/>
              </a:rPr>
              <a:t>子类不能改变模板方法- final</a:t>
            </a:r>
            <a:endParaRPr lang="en-US" altLang="zh-CN">
              <a:latin typeface="微软雅黑" panose="020B0503020204020204" pitchFamily="34" charset="-122"/>
              <a:ea typeface="微软雅黑" panose="020B0503020204020204" pitchFamily="34" charset="-122"/>
            </a:endParaRPr>
          </a:p>
        </p:txBody>
      </p:sp>
      <p:sp>
        <p:nvSpPr>
          <p:cNvPr id="32" name="Freeform 3824"/>
          <p:cNvSpPr/>
          <p:nvPr/>
        </p:nvSpPr>
        <p:spPr bwMode="auto">
          <a:xfrm flipH="1">
            <a:off x="7147891" y="1383693"/>
            <a:ext cx="3159094" cy="596112"/>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 name="connsiteX0" fmla="*/ 12405 w 15449"/>
              <a:gd name="connsiteY0" fmla="*/ 330 h 10330"/>
              <a:gd name="connsiteX1" fmla="*/ 5449 w 15449"/>
              <a:gd name="connsiteY1" fmla="*/ 330 h 10330"/>
              <a:gd name="connsiteX2" fmla="*/ 0 w 15449"/>
              <a:gd name="connsiteY2" fmla="*/ 0 h 10330"/>
              <a:gd name="connsiteX3" fmla="*/ 12381 w 15449"/>
              <a:gd name="connsiteY3" fmla="*/ 454 h 10330"/>
              <a:gd name="connsiteX4" fmla="*/ 15411 w 15449"/>
              <a:gd name="connsiteY4" fmla="*/ 10330 h 10330"/>
              <a:gd name="connsiteX5" fmla="*/ 15449 w 15449"/>
              <a:gd name="connsiteY5" fmla="*/ 10268 h 10330"/>
              <a:gd name="connsiteX6" fmla="*/ 12405 w 15449"/>
              <a:gd name="connsiteY6" fmla="*/ 330 h 10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49" h="10330">
                <a:moveTo>
                  <a:pt x="12405" y="330"/>
                </a:moveTo>
                <a:lnTo>
                  <a:pt x="5449" y="330"/>
                </a:lnTo>
                <a:lnTo>
                  <a:pt x="0" y="0"/>
                </a:lnTo>
                <a:lnTo>
                  <a:pt x="12381" y="454"/>
                </a:lnTo>
                <a:lnTo>
                  <a:pt x="15411" y="10330"/>
                </a:lnTo>
                <a:cubicBezTo>
                  <a:pt x="15424" y="10309"/>
                  <a:pt x="15436" y="10289"/>
                  <a:pt x="15449" y="10268"/>
                </a:cubicBezTo>
                <a:lnTo>
                  <a:pt x="12405" y="330"/>
                </a:lnTo>
                <a:close/>
              </a:path>
            </a:pathLst>
          </a:custGeom>
          <a:solidFill>
            <a:srgbClr val="58B7B2"/>
          </a:solidFill>
          <a:ln w="12700">
            <a:solidFill>
              <a:schemeClr val="bg1">
                <a:lumMod val="50000"/>
              </a:schemeClr>
            </a:solidFill>
          </a:ln>
        </p:spPr>
        <p:txBody>
          <a:bodyPr vert="horz" wrap="square" lIns="91431" tIns="45715" rIns="91431" bIns="45715" numCol="1" anchor="t" anchorCtr="0" compatLnSpc="1"/>
          <a:lstStyle/>
          <a:p>
            <a:endParaRPr lang="zh-CN" altLang="en-US"/>
          </a:p>
        </p:txBody>
      </p:sp>
      <p:sp>
        <p:nvSpPr>
          <p:cNvPr id="33" name="文本框 115"/>
          <p:cNvSpPr txBox="1"/>
          <p:nvPr/>
        </p:nvSpPr>
        <p:spPr>
          <a:xfrm>
            <a:off x="7695365" y="888335"/>
            <a:ext cx="2924810" cy="367030"/>
          </a:xfrm>
          <a:prstGeom prst="rect">
            <a:avLst/>
          </a:prstGeom>
          <a:noFill/>
        </p:spPr>
        <p:txBody>
          <a:bodyPr wrap="none" lIns="91431" tIns="45715" rIns="91431" bIns="45715" rtlCol="0">
            <a:spAutoFit/>
          </a:bodyPr>
          <a:lstStyle/>
          <a:p>
            <a:pPr algn="r" defTabSz="1218565">
              <a:spcBef>
                <a:spcPct val="20000"/>
              </a:spcBef>
              <a:defRPr/>
            </a:pPr>
            <a:r>
              <a:rPr lang="zh-CN" altLang="en-US" dirty="0">
                <a:solidFill>
                  <a:schemeClr val="accent2"/>
                </a:solidFill>
                <a:latin typeface="+mn-ea"/>
                <a:sym typeface="+mn-ea"/>
              </a:rPr>
              <a:t>模板模式定义了算法的步骤</a:t>
            </a:r>
            <a:endParaRPr lang="en-US" altLang="zh-CN">
              <a:latin typeface="微软雅黑" panose="020B0503020204020204" pitchFamily="34" charset="-122"/>
              <a:ea typeface="微软雅黑" panose="020B0503020204020204" pitchFamily="34" charset="-122"/>
            </a:endParaRPr>
          </a:p>
        </p:txBody>
      </p:sp>
      <p:sp>
        <p:nvSpPr>
          <p:cNvPr id="34" name="Freeform 29"/>
          <p:cNvSpPr>
            <a:spLocks noEditPoints="1"/>
          </p:cNvSpPr>
          <p:nvPr/>
        </p:nvSpPr>
        <p:spPr bwMode="auto">
          <a:xfrm>
            <a:off x="5345372" y="2794755"/>
            <a:ext cx="1442459" cy="1538524"/>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4"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chemeClr val="bg1">
              <a:lumMod val="50000"/>
            </a:schemeClr>
          </a:solidFill>
          <a:ln>
            <a:noFill/>
          </a:ln>
        </p:spPr>
        <p:txBody>
          <a:bodyPr vert="horz" wrap="square" lIns="91431" tIns="45715" rIns="91431" bIns="45715" numCol="1" anchor="t" anchorCtr="0" compatLnSpc="1"/>
          <a:lstStyle/>
          <a:p>
            <a:endParaRPr lang="zh-CN" altLang="en-US"/>
          </a:p>
        </p:txBody>
      </p:sp>
      <p:grpSp>
        <p:nvGrpSpPr>
          <p:cNvPr id="6" name="组合 5"/>
          <p:cNvGrpSpPr/>
          <p:nvPr/>
        </p:nvGrpSpPr>
        <p:grpSpPr>
          <a:xfrm>
            <a:off x="5376164" y="1255187"/>
            <a:ext cx="3057893" cy="1819325"/>
            <a:chOff x="4032052" y="941389"/>
            <a:chExt cx="2293718" cy="1364494"/>
          </a:xfrm>
        </p:grpSpPr>
        <p:sp>
          <p:nvSpPr>
            <p:cNvPr id="9" name="Freeform 27"/>
            <p:cNvSpPr/>
            <p:nvPr/>
          </p:nvSpPr>
          <p:spPr bwMode="auto">
            <a:xfrm>
              <a:off x="4032052" y="941389"/>
              <a:ext cx="2293718" cy="1364494"/>
            </a:xfrm>
            <a:custGeom>
              <a:avLst/>
              <a:gdLst>
                <a:gd name="T0" fmla="*/ 1978 w 2605"/>
                <a:gd name="T1" fmla="*/ 494 h 1551"/>
                <a:gd name="T2" fmla="*/ 668 w 2605"/>
                <a:gd name="T3" fmla="*/ 0 h 1551"/>
                <a:gd name="T4" fmla="*/ 0 w 2605"/>
                <a:gd name="T5" fmla="*/ 115 h 1551"/>
                <a:gd name="T6" fmla="*/ 668 w 2605"/>
                <a:gd name="T7" fmla="*/ 357 h 1551"/>
                <a:gd name="T8" fmla="*/ 1148 w 2605"/>
                <a:gd name="T9" fmla="*/ 1328 h 1551"/>
                <a:gd name="T10" fmla="*/ 1150 w 2605"/>
                <a:gd name="T11" fmla="*/ 1332 h 1551"/>
                <a:gd name="T12" fmla="*/ 2605 w 2605"/>
                <a:gd name="T13" fmla="*/ 1551 h 1551"/>
                <a:gd name="T14" fmla="*/ 1978 w 2605"/>
                <a:gd name="T15" fmla="*/ 494 h 15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5" h="1551">
                  <a:moveTo>
                    <a:pt x="1978" y="494"/>
                  </a:moveTo>
                  <a:cubicBezTo>
                    <a:pt x="1629" y="186"/>
                    <a:pt x="1170" y="0"/>
                    <a:pt x="668" y="0"/>
                  </a:cubicBezTo>
                  <a:cubicBezTo>
                    <a:pt x="434" y="0"/>
                    <a:pt x="209" y="41"/>
                    <a:pt x="0" y="115"/>
                  </a:cubicBezTo>
                  <a:cubicBezTo>
                    <a:pt x="338" y="69"/>
                    <a:pt x="581" y="202"/>
                    <a:pt x="668" y="357"/>
                  </a:cubicBezTo>
                  <a:cubicBezTo>
                    <a:pt x="797" y="584"/>
                    <a:pt x="1122" y="1273"/>
                    <a:pt x="1148" y="1328"/>
                  </a:cubicBezTo>
                  <a:cubicBezTo>
                    <a:pt x="1150" y="1332"/>
                    <a:pt x="1150" y="1332"/>
                    <a:pt x="1150" y="1332"/>
                  </a:cubicBezTo>
                  <a:cubicBezTo>
                    <a:pt x="2605" y="1551"/>
                    <a:pt x="2605" y="1551"/>
                    <a:pt x="2605" y="1551"/>
                  </a:cubicBezTo>
                  <a:cubicBezTo>
                    <a:pt x="2512" y="1134"/>
                    <a:pt x="2288" y="766"/>
                    <a:pt x="1978" y="494"/>
                  </a:cubicBezTo>
                  <a:close/>
                </a:path>
              </a:pathLst>
            </a:custGeom>
            <a:solidFill>
              <a:schemeClr val="accent4"/>
            </a:solidFill>
            <a:ln>
              <a:noFill/>
            </a:ln>
          </p:spPr>
          <p:txBody>
            <a:bodyPr vert="horz" wrap="square" lIns="91440" tIns="45720" rIns="91440" bIns="45720" numCol="1" anchor="t" anchorCtr="0" compatLnSpc="1"/>
            <a:lstStyle/>
            <a:p>
              <a:endParaRPr lang="zh-CN" altLang="en-US"/>
            </a:p>
          </p:txBody>
        </p:sp>
        <p:sp>
          <p:nvSpPr>
            <p:cNvPr id="38" name="文本框 100"/>
            <p:cNvSpPr txBox="1"/>
            <p:nvPr/>
          </p:nvSpPr>
          <p:spPr>
            <a:xfrm>
              <a:off x="5025072" y="1274708"/>
              <a:ext cx="656996" cy="548227"/>
            </a:xfrm>
            <a:prstGeom prst="rect">
              <a:avLst/>
            </a:prstGeom>
            <a:noFill/>
          </p:spPr>
          <p:txBody>
            <a:bodyPr wrap="none" lIns="68580" tIns="34290" rIns="68580" bIns="34290" rtlCol="0">
              <a:spAutoFit/>
            </a:bodyPr>
            <a:lstStyle/>
            <a:p>
              <a:r>
                <a:rPr lang="en-US" altLang="zh-CN" sz="4300" b="1">
                  <a:solidFill>
                    <a:schemeClr val="bg1"/>
                  </a:solidFill>
                  <a:latin typeface="+mj-lt"/>
                  <a:ea typeface="微软雅黑" panose="020B0503020204020204" pitchFamily="34" charset="-122"/>
                  <a:cs typeface="Arial Unicode MS" panose="020B0604020202020204" charset="-122"/>
                </a:rPr>
                <a:t>02</a:t>
              </a:r>
              <a:endParaRPr lang="zh-CN" altLang="en-US" sz="4300" b="1" dirty="0">
                <a:solidFill>
                  <a:schemeClr val="bg1"/>
                </a:solidFill>
                <a:latin typeface="+mj-lt"/>
                <a:ea typeface="微软雅黑" panose="020B0503020204020204" pitchFamily="34" charset="-122"/>
                <a:cs typeface="Arial Unicode MS" panose="020B0604020202020204" charset="-122"/>
              </a:endParaRPr>
            </a:p>
          </p:txBody>
        </p:sp>
      </p:grpSp>
      <p:grpSp>
        <p:nvGrpSpPr>
          <p:cNvPr id="8" name="组合 7"/>
          <p:cNvGrpSpPr/>
          <p:nvPr/>
        </p:nvGrpSpPr>
        <p:grpSpPr>
          <a:xfrm>
            <a:off x="7051811" y="2194193"/>
            <a:ext cx="1519168" cy="3429977"/>
            <a:chOff x="5288951" y="1645643"/>
            <a:chExt cx="1139524" cy="2572483"/>
          </a:xfrm>
        </p:grpSpPr>
        <p:sp>
          <p:nvSpPr>
            <p:cNvPr id="10" name="Freeform 28"/>
            <p:cNvSpPr/>
            <p:nvPr/>
          </p:nvSpPr>
          <p:spPr bwMode="auto">
            <a:xfrm>
              <a:off x="5288951" y="1645643"/>
              <a:ext cx="1139524" cy="2572483"/>
            </a:xfrm>
            <a:custGeom>
              <a:avLst/>
              <a:gdLst>
                <a:gd name="T0" fmla="*/ 1139 w 1295"/>
                <a:gd name="T1" fmla="*/ 613 h 2922"/>
                <a:gd name="T2" fmla="*/ 826 w 1295"/>
                <a:gd name="T3" fmla="*/ 0 h 2922"/>
                <a:gd name="T4" fmla="*/ 779 w 1295"/>
                <a:gd name="T5" fmla="*/ 710 h 2922"/>
                <a:gd name="T6" fmla="*/ 4 w 1295"/>
                <a:gd name="T7" fmla="*/ 1467 h 2922"/>
                <a:gd name="T8" fmla="*/ 0 w 1295"/>
                <a:gd name="T9" fmla="*/ 1470 h 2922"/>
                <a:gd name="T10" fmla="*/ 242 w 1295"/>
                <a:gd name="T11" fmla="*/ 2922 h 2922"/>
                <a:gd name="T12" fmla="*/ 1054 w 1295"/>
                <a:gd name="T13" fmla="*/ 1998 h 2922"/>
                <a:gd name="T14" fmla="*/ 1139 w 1295"/>
                <a:gd name="T15" fmla="*/ 613 h 29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5" h="2922">
                  <a:moveTo>
                    <a:pt x="1139" y="613"/>
                  </a:moveTo>
                  <a:cubicBezTo>
                    <a:pt x="1067" y="390"/>
                    <a:pt x="962" y="176"/>
                    <a:pt x="826" y="0"/>
                  </a:cubicBezTo>
                  <a:cubicBezTo>
                    <a:pt x="974" y="307"/>
                    <a:pt x="900" y="580"/>
                    <a:pt x="779" y="710"/>
                  </a:cubicBezTo>
                  <a:cubicBezTo>
                    <a:pt x="603" y="903"/>
                    <a:pt x="49" y="1425"/>
                    <a:pt x="4" y="1467"/>
                  </a:cubicBezTo>
                  <a:cubicBezTo>
                    <a:pt x="0" y="1470"/>
                    <a:pt x="0" y="1470"/>
                    <a:pt x="0" y="1470"/>
                  </a:cubicBezTo>
                  <a:cubicBezTo>
                    <a:pt x="242" y="2922"/>
                    <a:pt x="242" y="2922"/>
                    <a:pt x="242" y="2922"/>
                  </a:cubicBezTo>
                  <a:cubicBezTo>
                    <a:pt x="610" y="2704"/>
                    <a:pt x="891" y="2377"/>
                    <a:pt x="1054" y="1998"/>
                  </a:cubicBezTo>
                  <a:cubicBezTo>
                    <a:pt x="1239" y="1571"/>
                    <a:pt x="1295" y="1091"/>
                    <a:pt x="1139" y="613"/>
                  </a:cubicBez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文本框 100"/>
            <p:cNvSpPr txBox="1"/>
            <p:nvPr/>
          </p:nvSpPr>
          <p:spPr>
            <a:xfrm>
              <a:off x="5557572" y="2756390"/>
              <a:ext cx="656996" cy="548227"/>
            </a:xfrm>
            <a:prstGeom prst="rect">
              <a:avLst/>
            </a:prstGeom>
            <a:noFill/>
          </p:spPr>
          <p:txBody>
            <a:bodyPr wrap="none" lIns="68580" tIns="34290" rIns="68580" bIns="34290" rtlCol="0">
              <a:spAutoFit/>
            </a:bodyPr>
            <a:lstStyle/>
            <a:p>
              <a:r>
                <a:rPr lang="en-US" altLang="zh-CN" sz="4300" b="1">
                  <a:solidFill>
                    <a:schemeClr val="bg1"/>
                  </a:solidFill>
                  <a:latin typeface="+mj-lt"/>
                  <a:ea typeface="微软雅黑" panose="020B0503020204020204" pitchFamily="34" charset="-122"/>
                  <a:cs typeface="Arial Unicode MS" panose="020B0604020202020204" charset="-122"/>
                </a:rPr>
                <a:t>03</a:t>
              </a:r>
              <a:endParaRPr lang="zh-CN" altLang="en-US" sz="4300" b="1" dirty="0">
                <a:solidFill>
                  <a:schemeClr val="bg1"/>
                </a:solidFill>
                <a:latin typeface="+mj-lt"/>
                <a:ea typeface="微软雅黑" panose="020B0503020204020204" pitchFamily="34" charset="-122"/>
                <a:cs typeface="Arial Unicode MS" panose="020B0604020202020204" charset="-122"/>
              </a:endParaRPr>
            </a:p>
          </p:txBody>
        </p:sp>
      </p:grpSp>
      <p:grpSp>
        <p:nvGrpSpPr>
          <p:cNvPr id="14" name="组合 13"/>
          <p:cNvGrpSpPr/>
          <p:nvPr/>
        </p:nvGrpSpPr>
        <p:grpSpPr>
          <a:xfrm>
            <a:off x="4616325" y="4567789"/>
            <a:ext cx="3462133" cy="1421549"/>
            <a:chOff x="3462098" y="3425841"/>
            <a:chExt cx="2596938" cy="1066162"/>
          </a:xfrm>
        </p:grpSpPr>
        <p:sp>
          <p:nvSpPr>
            <p:cNvPr id="11" name="Freeform 29"/>
            <p:cNvSpPr/>
            <p:nvPr/>
          </p:nvSpPr>
          <p:spPr bwMode="auto">
            <a:xfrm>
              <a:off x="3462098" y="3425841"/>
              <a:ext cx="2596938" cy="1066162"/>
            </a:xfrm>
            <a:custGeom>
              <a:avLst/>
              <a:gdLst>
                <a:gd name="T0" fmla="*/ 2269 w 2952"/>
                <a:gd name="T1" fmla="*/ 506 h 1208"/>
                <a:gd name="T2" fmla="*/ 1310 w 2952"/>
                <a:gd name="T3" fmla="*/ 2 h 1208"/>
                <a:gd name="T4" fmla="*/ 1306 w 2952"/>
                <a:gd name="T5" fmla="*/ 0 h 1208"/>
                <a:gd name="T6" fmla="*/ 0 w 2952"/>
                <a:gd name="T7" fmla="*/ 678 h 1208"/>
                <a:gd name="T8" fmla="*/ 1129 w 2952"/>
                <a:gd name="T9" fmla="*/ 1165 h 1208"/>
                <a:gd name="T10" fmla="*/ 2479 w 2952"/>
                <a:gd name="T11" fmla="*/ 795 h 1208"/>
                <a:gd name="T12" fmla="*/ 2952 w 2952"/>
                <a:gd name="T13" fmla="*/ 309 h 1208"/>
                <a:gd name="T14" fmla="*/ 2269 w 2952"/>
                <a:gd name="T15" fmla="*/ 506 h 1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52" h="1208">
                  <a:moveTo>
                    <a:pt x="2269" y="506"/>
                  </a:moveTo>
                  <a:cubicBezTo>
                    <a:pt x="2032" y="398"/>
                    <a:pt x="1364" y="31"/>
                    <a:pt x="1310" y="2"/>
                  </a:cubicBezTo>
                  <a:cubicBezTo>
                    <a:pt x="1306" y="0"/>
                    <a:pt x="1306" y="0"/>
                    <a:pt x="1306" y="0"/>
                  </a:cubicBezTo>
                  <a:cubicBezTo>
                    <a:pt x="0" y="678"/>
                    <a:pt x="0" y="678"/>
                    <a:pt x="0" y="678"/>
                  </a:cubicBezTo>
                  <a:cubicBezTo>
                    <a:pt x="321" y="961"/>
                    <a:pt x="718" y="1127"/>
                    <a:pt x="1129" y="1165"/>
                  </a:cubicBezTo>
                  <a:cubicBezTo>
                    <a:pt x="1592" y="1208"/>
                    <a:pt x="2073" y="1090"/>
                    <a:pt x="2479" y="795"/>
                  </a:cubicBezTo>
                  <a:cubicBezTo>
                    <a:pt x="2669" y="657"/>
                    <a:pt x="2826" y="492"/>
                    <a:pt x="2952" y="309"/>
                  </a:cubicBezTo>
                  <a:cubicBezTo>
                    <a:pt x="2706" y="544"/>
                    <a:pt x="2431" y="580"/>
                    <a:pt x="2269" y="506"/>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0" name="文本框 100"/>
            <p:cNvSpPr txBox="1"/>
            <p:nvPr/>
          </p:nvSpPr>
          <p:spPr>
            <a:xfrm>
              <a:off x="4294360" y="3656434"/>
              <a:ext cx="656996" cy="548227"/>
            </a:xfrm>
            <a:prstGeom prst="rect">
              <a:avLst/>
            </a:prstGeom>
            <a:noFill/>
          </p:spPr>
          <p:txBody>
            <a:bodyPr wrap="none" lIns="68580" tIns="34290" rIns="68580" bIns="34290" rtlCol="0">
              <a:spAutoFit/>
            </a:bodyPr>
            <a:lstStyle/>
            <a:p>
              <a:r>
                <a:rPr lang="en-US" altLang="zh-CN" sz="4300" b="1">
                  <a:solidFill>
                    <a:schemeClr val="bg1"/>
                  </a:solidFill>
                  <a:latin typeface="+mj-lt"/>
                  <a:ea typeface="微软雅黑" panose="020B0503020204020204" pitchFamily="34" charset="-122"/>
                  <a:cs typeface="Arial Unicode MS" panose="020B0604020202020204" charset="-122"/>
                </a:rPr>
                <a:t>04</a:t>
              </a:r>
              <a:endParaRPr lang="zh-CN" altLang="en-US" sz="4300" b="1" dirty="0">
                <a:solidFill>
                  <a:schemeClr val="bg1"/>
                </a:solidFill>
                <a:latin typeface="+mj-lt"/>
                <a:ea typeface="微软雅黑" panose="020B0503020204020204" pitchFamily="34" charset="-122"/>
                <a:cs typeface="Arial Unicode MS" panose="020B0604020202020204" charset="-122"/>
              </a:endParaRPr>
            </a:p>
          </p:txBody>
        </p:sp>
      </p:grpSp>
      <p:grpSp>
        <p:nvGrpSpPr>
          <p:cNvPr id="15" name="组合 14"/>
          <p:cNvGrpSpPr/>
          <p:nvPr/>
        </p:nvGrpSpPr>
        <p:grpSpPr>
          <a:xfrm>
            <a:off x="3772239" y="2696297"/>
            <a:ext cx="1721285" cy="3156101"/>
            <a:chOff x="2828951" y="2022222"/>
            <a:chExt cx="1291132" cy="2367076"/>
          </a:xfrm>
        </p:grpSpPr>
        <p:sp>
          <p:nvSpPr>
            <p:cNvPr id="12" name="Freeform 30"/>
            <p:cNvSpPr/>
            <p:nvPr/>
          </p:nvSpPr>
          <p:spPr bwMode="auto">
            <a:xfrm>
              <a:off x="2828951" y="2022222"/>
              <a:ext cx="1291132" cy="2367076"/>
            </a:xfrm>
            <a:custGeom>
              <a:avLst/>
              <a:gdLst>
                <a:gd name="T0" fmla="*/ 1069 w 1468"/>
                <a:gd name="T1" fmla="*/ 2104 h 2692"/>
                <a:gd name="T2" fmla="*/ 1253 w 1468"/>
                <a:gd name="T3" fmla="*/ 1036 h 2692"/>
                <a:gd name="T4" fmla="*/ 1253 w 1468"/>
                <a:gd name="T5" fmla="*/ 1032 h 2692"/>
                <a:gd name="T6" fmla="*/ 204 w 1468"/>
                <a:gd name="T7" fmla="*/ 0 h 2692"/>
                <a:gd name="T8" fmla="*/ 90 w 1468"/>
                <a:gd name="T9" fmla="*/ 1224 h 2692"/>
                <a:gd name="T10" fmla="*/ 860 w 1468"/>
                <a:gd name="T11" fmla="*/ 2393 h 2692"/>
                <a:gd name="T12" fmla="*/ 1468 w 1468"/>
                <a:gd name="T13" fmla="*/ 2692 h 2692"/>
                <a:gd name="T14" fmla="*/ 1069 w 1468"/>
                <a:gd name="T15" fmla="*/ 2104 h 26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8" h="2692">
                  <a:moveTo>
                    <a:pt x="1069" y="2104"/>
                  </a:moveTo>
                  <a:cubicBezTo>
                    <a:pt x="1099" y="1845"/>
                    <a:pt x="1241" y="1097"/>
                    <a:pt x="1253" y="1036"/>
                  </a:cubicBezTo>
                  <a:cubicBezTo>
                    <a:pt x="1253" y="1032"/>
                    <a:pt x="1253" y="1032"/>
                    <a:pt x="1253" y="1032"/>
                  </a:cubicBezTo>
                  <a:cubicBezTo>
                    <a:pt x="204" y="0"/>
                    <a:pt x="204" y="0"/>
                    <a:pt x="204" y="0"/>
                  </a:cubicBezTo>
                  <a:cubicBezTo>
                    <a:pt x="34" y="392"/>
                    <a:pt x="0" y="821"/>
                    <a:pt x="90" y="1224"/>
                  </a:cubicBezTo>
                  <a:cubicBezTo>
                    <a:pt x="192" y="1678"/>
                    <a:pt x="454" y="2098"/>
                    <a:pt x="860" y="2393"/>
                  </a:cubicBezTo>
                  <a:cubicBezTo>
                    <a:pt x="1049" y="2531"/>
                    <a:pt x="1255" y="2630"/>
                    <a:pt x="1468" y="2692"/>
                  </a:cubicBezTo>
                  <a:cubicBezTo>
                    <a:pt x="1168" y="2531"/>
                    <a:pt x="1049" y="2280"/>
                    <a:pt x="1069" y="2104"/>
                  </a:cubicBez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41" name="文本框 100"/>
            <p:cNvSpPr txBox="1"/>
            <p:nvPr/>
          </p:nvSpPr>
          <p:spPr>
            <a:xfrm>
              <a:off x="3108144" y="2789038"/>
              <a:ext cx="656996" cy="548227"/>
            </a:xfrm>
            <a:prstGeom prst="rect">
              <a:avLst/>
            </a:prstGeom>
            <a:noFill/>
          </p:spPr>
          <p:txBody>
            <a:bodyPr wrap="none" lIns="68580" tIns="34290" rIns="68580" bIns="34290" rtlCol="0">
              <a:spAutoFit/>
            </a:bodyPr>
            <a:lstStyle/>
            <a:p>
              <a:r>
                <a:rPr lang="en-US" altLang="zh-CN" sz="4300" b="1">
                  <a:solidFill>
                    <a:schemeClr val="bg1"/>
                  </a:solidFill>
                  <a:latin typeface="+mj-lt"/>
                  <a:ea typeface="微软雅黑" panose="020B0503020204020204" pitchFamily="34" charset="-122"/>
                  <a:cs typeface="Arial Unicode MS" panose="020B0604020202020204" charset="-122"/>
                </a:rPr>
                <a:t>05</a:t>
              </a:r>
              <a:endParaRPr lang="zh-CN" altLang="en-US" sz="4300" b="1" dirty="0">
                <a:solidFill>
                  <a:schemeClr val="bg1"/>
                </a:solidFill>
                <a:latin typeface="+mj-lt"/>
                <a:ea typeface="微软雅黑" panose="020B0503020204020204" pitchFamily="34" charset="-122"/>
                <a:cs typeface="Arial Unicode MS" panose="020B0604020202020204" charset="-122"/>
              </a:endParaRPr>
            </a:p>
          </p:txBody>
        </p:sp>
      </p:grpSp>
      <p:sp>
        <p:nvSpPr>
          <p:cNvPr id="13" name="Freeform 31"/>
          <p:cNvSpPr/>
          <p:nvPr/>
        </p:nvSpPr>
        <p:spPr bwMode="auto">
          <a:xfrm>
            <a:off x="3817880" y="1581231"/>
            <a:ext cx="1773446" cy="2073637"/>
          </a:xfrm>
          <a:custGeom>
            <a:avLst/>
            <a:gdLst>
              <a:gd name="T0" fmla="*/ 977 w 1515"/>
              <a:gd name="T1" fmla="*/ 0 h 1764"/>
              <a:gd name="T2" fmla="*/ 103 w 1515"/>
              <a:gd name="T3" fmla="*/ 1093 h 1764"/>
              <a:gd name="T4" fmla="*/ 6 w 1515"/>
              <a:gd name="T5" fmla="*/ 1764 h 1764"/>
              <a:gd name="T6" fmla="*/ 443 w 1515"/>
              <a:gd name="T7" fmla="*/ 1204 h 1764"/>
              <a:gd name="T8" fmla="*/ 1515 w 1515"/>
              <a:gd name="T9" fmla="*/ 1048 h 1764"/>
              <a:gd name="T10" fmla="*/ 977 w 1515"/>
              <a:gd name="T11" fmla="*/ 0 h 1764"/>
            </a:gdLst>
            <a:ahLst/>
            <a:cxnLst>
              <a:cxn ang="0">
                <a:pos x="T0" y="T1"/>
              </a:cxn>
              <a:cxn ang="0">
                <a:pos x="T2" y="T3"/>
              </a:cxn>
              <a:cxn ang="0">
                <a:pos x="T4" y="T5"/>
              </a:cxn>
              <a:cxn ang="0">
                <a:pos x="T6" y="T7"/>
              </a:cxn>
              <a:cxn ang="0">
                <a:pos x="T8" y="T9"/>
              </a:cxn>
              <a:cxn ang="0">
                <a:pos x="T10" y="T11"/>
              </a:cxn>
            </a:cxnLst>
            <a:rect l="0" t="0" r="r" b="b"/>
            <a:pathLst>
              <a:path w="1515" h="1764">
                <a:moveTo>
                  <a:pt x="977" y="0"/>
                </a:moveTo>
                <a:cubicBezTo>
                  <a:pt x="577" y="238"/>
                  <a:pt x="258" y="616"/>
                  <a:pt x="103" y="1093"/>
                </a:cubicBezTo>
                <a:cubicBezTo>
                  <a:pt x="31" y="1316"/>
                  <a:pt x="0" y="1543"/>
                  <a:pt x="6" y="1764"/>
                </a:cubicBezTo>
                <a:cubicBezTo>
                  <a:pt x="67" y="1429"/>
                  <a:pt x="268" y="1239"/>
                  <a:pt x="443" y="1204"/>
                </a:cubicBezTo>
                <a:cubicBezTo>
                  <a:pt x="698" y="1152"/>
                  <a:pt x="1454" y="1056"/>
                  <a:pt x="1515" y="1048"/>
                </a:cubicBezTo>
                <a:lnTo>
                  <a:pt x="977" y="0"/>
                </a:lnTo>
                <a:close/>
              </a:path>
            </a:pathLst>
          </a:custGeom>
          <a:solidFill>
            <a:schemeClr val="tx2"/>
          </a:solidFill>
          <a:ln>
            <a:noFill/>
          </a:ln>
        </p:spPr>
        <p:txBody>
          <a:bodyPr vert="horz" wrap="square" lIns="121908" tIns="60954" rIns="121908" bIns="60954" numCol="1" anchor="t" anchorCtr="0" compatLnSpc="1"/>
          <a:lstStyle/>
          <a:p>
            <a:endParaRPr lang="zh-CN" altLang="en-US"/>
          </a:p>
        </p:txBody>
      </p:sp>
      <p:sp>
        <p:nvSpPr>
          <p:cNvPr id="37" name="文本框 100"/>
          <p:cNvSpPr txBox="1"/>
          <p:nvPr/>
        </p:nvSpPr>
        <p:spPr>
          <a:xfrm>
            <a:off x="4895154" y="1796819"/>
            <a:ext cx="922029" cy="754042"/>
          </a:xfrm>
          <a:prstGeom prst="rect">
            <a:avLst/>
          </a:prstGeom>
          <a:noFill/>
        </p:spPr>
        <p:txBody>
          <a:bodyPr wrap="none" lIns="91431" tIns="45715" rIns="91431" bIns="45715" rtlCol="0">
            <a:spAutoFit/>
          </a:bodyPr>
          <a:lstStyle/>
          <a:p>
            <a:r>
              <a:rPr lang="en-US" altLang="zh-CN" sz="4300" b="1" dirty="0">
                <a:solidFill>
                  <a:schemeClr val="bg1"/>
                </a:solidFill>
                <a:latin typeface="+mj-lt"/>
                <a:ea typeface="微软雅黑" panose="020B0503020204020204" pitchFamily="34" charset="-122"/>
                <a:cs typeface="Arial Unicode MS" panose="020B0604020202020204" charset="-122"/>
              </a:rPr>
              <a:t>01</a:t>
            </a:r>
            <a:endParaRPr lang="zh-CN" altLang="en-US" sz="4300" b="1" dirty="0">
              <a:solidFill>
                <a:schemeClr val="bg1"/>
              </a:solidFill>
              <a:latin typeface="+mj-lt"/>
              <a:ea typeface="微软雅黑" panose="020B0503020204020204" pitchFamily="34" charset="-122"/>
              <a:cs typeface="Arial Unicode MS" panose="020B0604020202020204" charset="-122"/>
            </a:endParaRPr>
          </a:p>
        </p:txBody>
      </p:sp>
      <p:sp>
        <p:nvSpPr>
          <p:cNvPr id="2" name="标题 1"/>
          <p:cNvSpPr>
            <a:spLocks noGrp="1"/>
          </p:cNvSpPr>
          <p:nvPr>
            <p:ph type="title"/>
          </p:nvPr>
        </p:nvSpPr>
        <p:spPr/>
        <p:txBody>
          <a:bodyPr>
            <a:normAutofit fontScale="90000"/>
          </a:bodyPr>
          <a:lstStyle/>
          <a:p>
            <a:r>
              <a:rPr lang="en-US" altLang="zh-CN" dirty="0">
                <a:sym typeface="+mn-ea"/>
              </a:rPr>
              <a:t>01 </a:t>
            </a:r>
            <a:r>
              <a:rPr lang="zh-CN" altLang="en-US" dirty="0">
                <a:sym typeface="+mn-ea"/>
              </a:rPr>
              <a:t>概述</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10"/>
                                        <p:tgtEl>
                                          <p:spTgt spid="37"/>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10" fill="hold"/>
                                        <p:tgtEl>
                                          <p:spTgt spid="13"/>
                                        </p:tgtEl>
                                        <p:attrNameLst>
                                          <p:attrName>ppt_w</p:attrName>
                                        </p:attrNameLst>
                                      </p:cBhvr>
                                      <p:tavLst>
                                        <p:tav tm="0">
                                          <p:val>
                                            <p:fltVal val="0"/>
                                          </p:val>
                                        </p:tav>
                                        <p:tav tm="100000">
                                          <p:val>
                                            <p:strVal val="#ppt_w"/>
                                          </p:val>
                                        </p:tav>
                                      </p:tavLst>
                                    </p:anim>
                                    <p:anim calcmode="lin" valueType="num">
                                      <p:cBhvr>
                                        <p:cTn id="21" dur="10" fill="hold"/>
                                        <p:tgtEl>
                                          <p:spTgt spid="13"/>
                                        </p:tgtEl>
                                        <p:attrNameLst>
                                          <p:attrName>ppt_h</p:attrName>
                                        </p:attrNameLst>
                                      </p:cBhvr>
                                      <p:tavLst>
                                        <p:tav tm="0">
                                          <p:val>
                                            <p:fltVal val="0"/>
                                          </p:val>
                                        </p:tav>
                                        <p:tav tm="100000">
                                          <p:val>
                                            <p:strVal val="#ppt_h"/>
                                          </p:val>
                                        </p:tav>
                                      </p:tavLst>
                                    </p:anim>
                                    <p:animEffect transition="in" filter="fade">
                                      <p:cBhvr>
                                        <p:cTn id="22" dur="10"/>
                                        <p:tgtEl>
                                          <p:spTgt spid="13"/>
                                        </p:tgtEl>
                                      </p:cBhvr>
                                    </p:animEffect>
                                  </p:childTnLst>
                                </p:cTn>
                              </p:par>
                            </p:childTnLst>
                          </p:cTn>
                        </p:par>
                        <p:par>
                          <p:cTn id="23" fill="hold">
                            <p:stCondLst>
                              <p:cond delay="1500"/>
                            </p:stCondLst>
                            <p:childTnLst>
                              <p:par>
                                <p:cTn id="24" presetID="22" presetClass="entr" presetSubtype="2" fill="hold" grpId="0"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right)">
                                      <p:cBhvr>
                                        <p:cTn id="26" dur="500"/>
                                        <p:tgtEl>
                                          <p:spTgt spid="26"/>
                                        </p:tgtEl>
                                      </p:cBhvr>
                                    </p:animEffect>
                                  </p:childTnLst>
                                </p:cTn>
                              </p:par>
                              <p:par>
                                <p:cTn id="27" presetID="12" presetClass="entr" presetSubtype="8" fill="hold" grpId="0" nodeType="withEffect">
                                  <p:stCondLst>
                                    <p:cond delay="250"/>
                                  </p:stCondLst>
                                  <p:childTnLst>
                                    <p:set>
                                      <p:cBhvr>
                                        <p:cTn id="28" dur="1" fill="hold">
                                          <p:stCondLst>
                                            <p:cond delay="0"/>
                                          </p:stCondLst>
                                        </p:cTn>
                                        <p:tgtEl>
                                          <p:spTgt spid="24"/>
                                        </p:tgtEl>
                                        <p:attrNameLst>
                                          <p:attrName>style.visibility</p:attrName>
                                        </p:attrNameLst>
                                      </p:cBhvr>
                                      <p:to>
                                        <p:strVal val="visible"/>
                                      </p:to>
                                    </p:set>
                                    <p:anim calcmode="lin" valueType="num">
                                      <p:cBhvr additive="base">
                                        <p:cTn id="29" dur="500"/>
                                        <p:tgtEl>
                                          <p:spTgt spid="24"/>
                                        </p:tgtEl>
                                        <p:attrNameLst>
                                          <p:attrName>ppt_x</p:attrName>
                                        </p:attrNameLst>
                                      </p:cBhvr>
                                      <p:tavLst>
                                        <p:tav tm="0">
                                          <p:val>
                                            <p:strVal val="#ppt_x-#ppt_w*1.125000"/>
                                          </p:val>
                                        </p:tav>
                                        <p:tav tm="100000">
                                          <p:val>
                                            <p:strVal val="#ppt_x"/>
                                          </p:val>
                                        </p:tav>
                                      </p:tavLst>
                                    </p:anim>
                                    <p:animEffect transition="in" filter="wipe(right)">
                                      <p:cBhvr>
                                        <p:cTn id="30" dur="500"/>
                                        <p:tgtEl>
                                          <p:spTgt spid="24"/>
                                        </p:tgtEl>
                                      </p:cBhvr>
                                    </p:animEffect>
                                  </p:childTnLst>
                                </p:cTn>
                              </p:par>
                            </p:childTnLst>
                          </p:cTn>
                        </p:par>
                        <p:par>
                          <p:cTn id="31" fill="hold">
                            <p:stCondLst>
                              <p:cond delay="2000"/>
                            </p:stCondLst>
                            <p:childTnLst>
                              <p:par>
                                <p:cTn id="32" presetID="22" presetClass="entr" presetSubtype="8"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par>
                          <p:cTn id="35" fill="hold">
                            <p:stCondLst>
                              <p:cond delay="2500"/>
                            </p:stCondLst>
                            <p:childTnLst>
                              <p:par>
                                <p:cTn id="36" presetID="22" presetClass="entr" presetSubtype="8" fill="hold" grpId="0" nodeType="after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wipe(left)">
                                      <p:cBhvr>
                                        <p:cTn id="38" dur="500"/>
                                        <p:tgtEl>
                                          <p:spTgt spid="32"/>
                                        </p:tgtEl>
                                      </p:cBhvr>
                                    </p:animEffect>
                                  </p:childTnLst>
                                </p:cTn>
                              </p:par>
                              <p:par>
                                <p:cTn id="39" presetID="12" presetClass="entr" presetSubtype="2" fill="hold" grpId="0" nodeType="withEffect">
                                  <p:stCondLst>
                                    <p:cond delay="25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500"/>
                                        <p:tgtEl>
                                          <p:spTgt spid="33"/>
                                        </p:tgtEl>
                                        <p:attrNameLst>
                                          <p:attrName>ppt_x</p:attrName>
                                        </p:attrNameLst>
                                      </p:cBhvr>
                                      <p:tavLst>
                                        <p:tav tm="0">
                                          <p:val>
                                            <p:strVal val="#ppt_x+#ppt_w*1.125000"/>
                                          </p:val>
                                        </p:tav>
                                        <p:tav tm="100000">
                                          <p:val>
                                            <p:strVal val="#ppt_x"/>
                                          </p:val>
                                        </p:tav>
                                      </p:tavLst>
                                    </p:anim>
                                    <p:animEffect transition="in" filter="wipe(left)">
                                      <p:cBhvr>
                                        <p:cTn id="42" dur="500"/>
                                        <p:tgtEl>
                                          <p:spTgt spid="33"/>
                                        </p:tgtEl>
                                      </p:cBhvr>
                                    </p:animEffect>
                                  </p:childTnLst>
                                </p:cTn>
                              </p:par>
                            </p:childTnLst>
                          </p:cTn>
                        </p:par>
                        <p:par>
                          <p:cTn id="43" fill="hold">
                            <p:stCondLst>
                              <p:cond delay="3000"/>
                            </p:stCondLst>
                            <p:childTnLst>
                              <p:par>
                                <p:cTn id="44" presetID="22" presetClass="entr" presetSubtype="1" fill="hold" nodeType="after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wipe(up)">
                                      <p:cBhvr>
                                        <p:cTn id="46" dur="500"/>
                                        <p:tgtEl>
                                          <p:spTgt spid="8"/>
                                        </p:tgtEl>
                                      </p:cBhvr>
                                    </p:animEffect>
                                  </p:childTnLst>
                                </p:cTn>
                              </p:par>
                            </p:childTnLst>
                          </p:cTn>
                        </p:par>
                        <p:par>
                          <p:cTn id="47" fill="hold">
                            <p:stCondLst>
                              <p:cond delay="3500"/>
                            </p:stCondLst>
                            <p:childTnLst>
                              <p:par>
                                <p:cTn id="48" presetID="22" presetClass="entr" presetSubtype="8" fill="hold" grpId="0" nodeType="after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wipe(left)">
                                      <p:cBhvr>
                                        <p:cTn id="50" dur="500"/>
                                        <p:tgtEl>
                                          <p:spTgt spid="30"/>
                                        </p:tgtEl>
                                      </p:cBhvr>
                                    </p:animEffect>
                                  </p:childTnLst>
                                </p:cTn>
                              </p:par>
                              <p:par>
                                <p:cTn id="51" presetID="12" presetClass="entr" presetSubtype="2" fill="hold" grpId="0" nodeType="withEffect">
                                  <p:stCondLst>
                                    <p:cond delay="250"/>
                                  </p:stCondLst>
                                  <p:childTnLst>
                                    <p:set>
                                      <p:cBhvr>
                                        <p:cTn id="52" dur="1" fill="hold">
                                          <p:stCondLst>
                                            <p:cond delay="0"/>
                                          </p:stCondLst>
                                        </p:cTn>
                                        <p:tgtEl>
                                          <p:spTgt spid="31"/>
                                        </p:tgtEl>
                                        <p:attrNameLst>
                                          <p:attrName>style.visibility</p:attrName>
                                        </p:attrNameLst>
                                      </p:cBhvr>
                                      <p:to>
                                        <p:strVal val="visible"/>
                                      </p:to>
                                    </p:set>
                                    <p:anim calcmode="lin" valueType="num">
                                      <p:cBhvr additive="base">
                                        <p:cTn id="53" dur="500"/>
                                        <p:tgtEl>
                                          <p:spTgt spid="31"/>
                                        </p:tgtEl>
                                        <p:attrNameLst>
                                          <p:attrName>ppt_x</p:attrName>
                                        </p:attrNameLst>
                                      </p:cBhvr>
                                      <p:tavLst>
                                        <p:tav tm="0">
                                          <p:val>
                                            <p:strVal val="#ppt_x+#ppt_w*1.125000"/>
                                          </p:val>
                                        </p:tav>
                                        <p:tav tm="100000">
                                          <p:val>
                                            <p:strVal val="#ppt_x"/>
                                          </p:val>
                                        </p:tav>
                                      </p:tavLst>
                                    </p:anim>
                                    <p:animEffect transition="in" filter="wipe(left)">
                                      <p:cBhvr>
                                        <p:cTn id="54" dur="500"/>
                                        <p:tgtEl>
                                          <p:spTgt spid="31"/>
                                        </p:tgtEl>
                                      </p:cBhvr>
                                    </p:animEffect>
                                  </p:childTnLst>
                                </p:cTn>
                              </p:par>
                            </p:childTnLst>
                          </p:cTn>
                        </p:par>
                        <p:par>
                          <p:cTn id="55" fill="hold">
                            <p:stCondLst>
                              <p:cond delay="4000"/>
                            </p:stCondLst>
                            <p:childTnLst>
                              <p:par>
                                <p:cTn id="56" presetID="22" presetClass="entr" presetSubtype="2" fill="hold" nodeType="after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wipe(right)">
                                      <p:cBhvr>
                                        <p:cTn id="58" dur="500"/>
                                        <p:tgtEl>
                                          <p:spTgt spid="14"/>
                                        </p:tgtEl>
                                      </p:cBhvr>
                                    </p:animEffect>
                                  </p:childTnLst>
                                </p:cTn>
                              </p:par>
                            </p:childTnLst>
                          </p:cTn>
                        </p:par>
                        <p:par>
                          <p:cTn id="59" fill="hold">
                            <p:stCondLst>
                              <p:cond delay="4500"/>
                            </p:stCondLst>
                            <p:childTnLst>
                              <p:par>
                                <p:cTn id="60" presetID="22" presetClass="entr" presetSubtype="8" fill="hold" grpId="0" nodeType="after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wipe(left)">
                                      <p:cBhvr>
                                        <p:cTn id="62" dur="500"/>
                                        <p:tgtEl>
                                          <p:spTgt spid="28"/>
                                        </p:tgtEl>
                                      </p:cBhvr>
                                    </p:animEffect>
                                  </p:childTnLst>
                                </p:cTn>
                              </p:par>
                              <p:par>
                                <p:cTn id="63" presetID="12" presetClass="entr" presetSubtype="2" fill="hold" grpId="0" nodeType="withEffect">
                                  <p:stCondLst>
                                    <p:cond delay="250"/>
                                  </p:stCondLst>
                                  <p:childTnLst>
                                    <p:set>
                                      <p:cBhvr>
                                        <p:cTn id="64" dur="1" fill="hold">
                                          <p:stCondLst>
                                            <p:cond delay="0"/>
                                          </p:stCondLst>
                                        </p:cTn>
                                        <p:tgtEl>
                                          <p:spTgt spid="29"/>
                                        </p:tgtEl>
                                        <p:attrNameLst>
                                          <p:attrName>style.visibility</p:attrName>
                                        </p:attrNameLst>
                                      </p:cBhvr>
                                      <p:to>
                                        <p:strVal val="visible"/>
                                      </p:to>
                                    </p:set>
                                    <p:anim calcmode="lin" valueType="num">
                                      <p:cBhvr additive="base">
                                        <p:cTn id="65" dur="500"/>
                                        <p:tgtEl>
                                          <p:spTgt spid="29"/>
                                        </p:tgtEl>
                                        <p:attrNameLst>
                                          <p:attrName>ppt_x</p:attrName>
                                        </p:attrNameLst>
                                      </p:cBhvr>
                                      <p:tavLst>
                                        <p:tav tm="0">
                                          <p:val>
                                            <p:strVal val="#ppt_x+#ppt_w*1.125000"/>
                                          </p:val>
                                        </p:tav>
                                        <p:tav tm="100000">
                                          <p:val>
                                            <p:strVal val="#ppt_x"/>
                                          </p:val>
                                        </p:tav>
                                      </p:tavLst>
                                    </p:anim>
                                    <p:animEffect transition="in" filter="wipe(left)">
                                      <p:cBhvr>
                                        <p:cTn id="66" dur="500"/>
                                        <p:tgtEl>
                                          <p:spTgt spid="29"/>
                                        </p:tgtEl>
                                      </p:cBhvr>
                                    </p:animEffect>
                                  </p:childTnLst>
                                </p:cTn>
                              </p:par>
                            </p:childTnLst>
                          </p:cTn>
                        </p:par>
                        <p:par>
                          <p:cTn id="67" fill="hold">
                            <p:stCondLst>
                              <p:cond delay="5000"/>
                            </p:stCondLst>
                            <p:childTnLst>
                              <p:par>
                                <p:cTn id="68" presetID="22" presetClass="entr" presetSubtype="4" fill="hold" nodeType="after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wipe(down)">
                                      <p:cBhvr>
                                        <p:cTn id="70" dur="500"/>
                                        <p:tgtEl>
                                          <p:spTgt spid="15"/>
                                        </p:tgtEl>
                                      </p:cBhvr>
                                    </p:animEffect>
                                  </p:childTnLst>
                                </p:cTn>
                              </p:par>
                            </p:childTnLst>
                          </p:cTn>
                        </p:par>
                        <p:par>
                          <p:cTn id="71" fill="hold">
                            <p:stCondLst>
                              <p:cond delay="5500"/>
                            </p:stCondLst>
                            <p:childTnLst>
                              <p:par>
                                <p:cTn id="72" presetID="22" presetClass="entr" presetSubtype="2" fill="hold" grpId="0" nodeType="after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wipe(right)">
                                      <p:cBhvr>
                                        <p:cTn id="74" dur="500"/>
                                        <p:tgtEl>
                                          <p:spTgt spid="25"/>
                                        </p:tgtEl>
                                      </p:cBhvr>
                                    </p:animEffect>
                                  </p:childTnLst>
                                </p:cTn>
                              </p:par>
                              <p:par>
                                <p:cTn id="75" presetID="12" presetClass="entr" presetSubtype="8" fill="hold" grpId="0" nodeType="withEffect">
                                  <p:stCondLst>
                                    <p:cond delay="250"/>
                                  </p:stCondLst>
                                  <p:childTnLst>
                                    <p:set>
                                      <p:cBhvr>
                                        <p:cTn id="76" dur="1" fill="hold">
                                          <p:stCondLst>
                                            <p:cond delay="0"/>
                                          </p:stCondLst>
                                        </p:cTn>
                                        <p:tgtEl>
                                          <p:spTgt spid="27"/>
                                        </p:tgtEl>
                                        <p:attrNameLst>
                                          <p:attrName>style.visibility</p:attrName>
                                        </p:attrNameLst>
                                      </p:cBhvr>
                                      <p:to>
                                        <p:strVal val="visible"/>
                                      </p:to>
                                    </p:set>
                                    <p:anim calcmode="lin" valueType="num">
                                      <p:cBhvr additive="base">
                                        <p:cTn id="77" dur="500"/>
                                        <p:tgtEl>
                                          <p:spTgt spid="27"/>
                                        </p:tgtEl>
                                        <p:attrNameLst>
                                          <p:attrName>ppt_x</p:attrName>
                                        </p:attrNameLst>
                                      </p:cBhvr>
                                      <p:tavLst>
                                        <p:tav tm="0">
                                          <p:val>
                                            <p:strVal val="#ppt_x-#ppt_w*1.125000"/>
                                          </p:val>
                                        </p:tav>
                                        <p:tav tm="100000">
                                          <p:val>
                                            <p:strVal val="#ppt_x"/>
                                          </p:val>
                                        </p:tav>
                                      </p:tavLst>
                                    </p:anim>
                                    <p:animEffect transition="in" filter="wipe(right)">
                                      <p:cBhvr>
                                        <p:cTn id="7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24" grpId="0"/>
      <p:bldP spid="25" grpId="0" bldLvl="0" animBg="1"/>
      <p:bldP spid="26" grpId="0" bldLvl="0" animBg="1"/>
      <p:bldP spid="27" grpId="0"/>
      <p:bldP spid="28" grpId="0" bldLvl="0" animBg="1"/>
      <p:bldP spid="29" grpId="0"/>
      <p:bldP spid="30" grpId="0" bldLvl="0" animBg="1"/>
      <p:bldP spid="31" grpId="0"/>
      <p:bldP spid="32" grpId="0" bldLvl="0" animBg="1"/>
      <p:bldP spid="33" grpId="0"/>
      <p:bldP spid="34" grpId="0" bldLvl="0" animBg="1"/>
      <p:bldP spid="13" grpId="0" bldLvl="0" animBg="1"/>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8"/>
          <p:cNvSpPr>
            <a:spLocks noChangeArrowheads="1"/>
          </p:cNvSpPr>
          <p:nvPr/>
        </p:nvSpPr>
        <p:spPr bwMode="auto">
          <a:xfrm>
            <a:off x="3723052" y="2141421"/>
            <a:ext cx="272288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0"/>
              </a:spcBef>
              <a:buFont typeface="Arial" panose="020B0604020202020204" pitchFamily="34" charset="0"/>
              <a:buNone/>
            </a:pPr>
            <a:r>
              <a:rPr lang="zh-CN" altLang="en-US" sz="5000" b="1" dirty="0">
                <a:solidFill>
                  <a:schemeClr val="bg1"/>
                </a:solidFill>
                <a:latin typeface="Impact" panose="020B0806030902050204" pitchFamily="34" charset="0"/>
                <a:ea typeface="微软雅黑" panose="020B0503020204020204" pitchFamily="34" charset="-122"/>
                <a:sym typeface="方正大黑简体" pitchFamily="65" charset="-122"/>
              </a:rPr>
              <a:t>案例实现</a:t>
            </a:r>
            <a:endParaRPr lang="zh-CN" altLang="en-US" sz="5000" b="1" dirty="0">
              <a:solidFill>
                <a:schemeClr val="bg1"/>
              </a:solidFill>
              <a:latin typeface="Impact" panose="020B0806030902050204" pitchFamily="34" charset="0"/>
              <a:ea typeface="微软雅黑" panose="020B0503020204020204" pitchFamily="34" charset="-122"/>
              <a:sym typeface="方正大黑简体" pitchFamily="65" charset="-122"/>
            </a:endParaRPr>
          </a:p>
        </p:txBody>
      </p:sp>
      <p:sp>
        <p:nvSpPr>
          <p:cNvPr id="5" name="前言"/>
          <p:cNvSpPr>
            <a:spLocks noChangeArrowheads="1"/>
          </p:cNvSpPr>
          <p:nvPr/>
        </p:nvSpPr>
        <p:spPr bwMode="auto">
          <a:xfrm>
            <a:off x="3723257" y="3030521"/>
            <a:ext cx="421703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spcBef>
                <a:spcPct val="0"/>
              </a:spcBef>
              <a:buNone/>
            </a:pPr>
            <a:r>
              <a:rPr lang="en-US" altLang="zh-CN" sz="2800" dirty="0">
                <a:solidFill>
                  <a:schemeClr val="bg1"/>
                </a:solidFill>
                <a:latin typeface="Impact" panose="020B0806030902050204" pitchFamily="34" charset="0"/>
              </a:rPr>
              <a:t>THE REALIZATION OF THE CASE</a:t>
            </a:r>
            <a:endParaRPr lang="en-US" altLang="zh-CN" sz="2800" dirty="0">
              <a:solidFill>
                <a:schemeClr val="bg1"/>
              </a:solidFill>
              <a:latin typeface="Impact" panose="020B0806030902050204" pitchFamily="34" charset="0"/>
            </a:endParaRPr>
          </a:p>
        </p:txBody>
      </p:sp>
      <p:sp>
        <p:nvSpPr>
          <p:cNvPr id="6" name="标题层"/>
          <p:cNvSpPr txBox="1"/>
          <p:nvPr/>
        </p:nvSpPr>
        <p:spPr bwMode="auto">
          <a:xfrm>
            <a:off x="1283945" y="1901483"/>
            <a:ext cx="2242115" cy="1969758"/>
          </a:xfrm>
          <a:prstGeom prst="rect">
            <a:avLst/>
          </a:prstGeom>
          <a:noFill/>
          <a:effectLst/>
        </p:spPr>
        <p:txBody>
          <a:bodyPr wrap="square" lIns="121908" tIns="60954" rIns="121908" bIns="60954">
            <a:spAutoFit/>
          </a:bodyPr>
          <a:lstStyle/>
          <a:p>
            <a:pPr algn="r" defTabSz="1218565">
              <a:defRPr/>
            </a:pPr>
            <a:r>
              <a:rPr lang="en-US" altLang="zh-CN" sz="12000" kern="0" dirty="0">
                <a:solidFill>
                  <a:schemeClr val="bg1"/>
                </a:solidFill>
                <a:latin typeface="Impact" panose="020B0806030902050204" pitchFamily="34" charset="0"/>
                <a:ea typeface="微软雅黑" panose="020B0503020204020204" pitchFamily="34" charset="-122"/>
                <a:cs typeface="Arial" panose="020B0604020202020204" pitchFamily="34" charset="0"/>
              </a:rPr>
              <a:t>02</a:t>
            </a:r>
            <a:endParaRPr lang="zh-CN" altLang="en-US" sz="12000" kern="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25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1+#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ym typeface="+mn-ea"/>
              </a:rPr>
              <a:t>02 </a:t>
            </a:r>
            <a:r>
              <a:rPr lang="zh-CN" altLang="en-US" dirty="0">
                <a:sym typeface="+mn-ea"/>
              </a:rPr>
              <a:t>案例实现</a:t>
            </a:r>
            <a:endParaRPr lang="zh-CN" altLang="en-US" dirty="0"/>
          </a:p>
        </p:txBody>
      </p:sp>
      <p:sp>
        <p:nvSpPr>
          <p:cNvPr id="31" name="文本框 31"/>
          <p:cNvSpPr txBox="1"/>
          <p:nvPr/>
        </p:nvSpPr>
        <p:spPr>
          <a:xfrm>
            <a:off x="709295" y="1644650"/>
            <a:ext cx="3867150" cy="3284855"/>
          </a:xfrm>
          <a:prstGeom prst="rect">
            <a:avLst/>
          </a:prstGeom>
          <a:noFill/>
        </p:spPr>
        <p:txBody>
          <a:bodyPr wrap="square" lIns="68580" tIns="34290" rIns="68580" bIns="34290" rtlCol="0">
            <a:spAutoFit/>
          </a:bodyPr>
          <a:p>
            <a:pPr>
              <a:spcBef>
                <a:spcPts val="600"/>
              </a:spcBef>
            </a:pPr>
            <a:r>
              <a:rPr lang="zh-CN" altLang="en-US" sz="2400" b="1" dirty="0">
                <a:latin typeface="微软雅黑" panose="020B0503020204020204" pitchFamily="34" charset="-122"/>
                <a:ea typeface="微软雅黑" panose="020B0503020204020204" pitchFamily="34" charset="-122"/>
                <a:sym typeface="+mn-ea"/>
              </a:rPr>
              <a:t>类图</a:t>
            </a:r>
            <a:endParaRPr lang="en-US" altLang="zh-CN" sz="2400" b="1" dirty="0">
              <a:latin typeface="微软雅黑" panose="020B0503020204020204" pitchFamily="34" charset="-122"/>
              <a:ea typeface="微软雅黑" panose="020B0503020204020204" pitchFamily="34" charset="-122"/>
              <a:sym typeface="+mn-ea"/>
            </a:endParaRPr>
          </a:p>
          <a:p>
            <a:pPr>
              <a:spcBef>
                <a:spcPts val="600"/>
              </a:spcBef>
            </a:pPr>
            <a:endParaRPr lang="zh-CN" altLang="en-US" sz="2400" dirty="0">
              <a:solidFill>
                <a:schemeClr val="tx1"/>
              </a:solidFill>
              <a:latin typeface="微软雅黑" panose="020B0503020204020204" pitchFamily="34" charset="-122"/>
              <a:ea typeface="微软雅黑" panose="020B0503020204020204" pitchFamily="34" charset="-122"/>
            </a:endParaRPr>
          </a:p>
          <a:p>
            <a:pPr marL="800100" lvl="1" indent="-342900">
              <a:spcBef>
                <a:spcPts val="600"/>
              </a:spcBef>
              <a:buFont typeface="Arial" panose="020B0604020202020204" pitchFamily="34" charset="0"/>
              <a:buChar char="•"/>
            </a:pPr>
            <a:r>
              <a:rPr lang="zh-CN" altLang="en-US" sz="2000" dirty="0" smtClean="0">
                <a:sym typeface="+mn-ea"/>
              </a:rPr>
              <a:t>制作豆浆的步骤是固定的，分为选材料、添加配料、浸泡、打碎</a:t>
            </a:r>
            <a:r>
              <a:rPr lang="zh-CN" altLang="en-US" sz="2000" dirty="0" smtClean="0">
                <a:sym typeface="+mn-ea"/>
              </a:rPr>
              <a:t>等步骤</a:t>
            </a:r>
            <a:endParaRPr lang="zh-CN" altLang="en-US" sz="2000" dirty="0" smtClean="0">
              <a:sym typeface="+mn-ea"/>
            </a:endParaRPr>
          </a:p>
          <a:p>
            <a:pPr marL="800100" lvl="1" indent="-342900">
              <a:spcBef>
                <a:spcPts val="600"/>
              </a:spcBef>
              <a:buFont typeface="Arial" panose="020B0604020202020204" pitchFamily="34" charset="0"/>
              <a:buChar char="•"/>
            </a:pPr>
            <a:r>
              <a:rPr lang="zh-CN" altLang="en-US" sz="2000" dirty="0" smtClean="0">
                <a:sym typeface="+mn-ea"/>
              </a:rPr>
              <a:t>不同种类的豆浆添加的配料有所不同</a:t>
            </a:r>
            <a:endParaRPr lang="en-US" altLang="zh-CN" sz="1600" dirty="0">
              <a:solidFill>
                <a:schemeClr val="tx1"/>
              </a:solidFill>
              <a:latin typeface="微软雅黑" panose="020B0503020204020204" pitchFamily="34" charset="-122"/>
              <a:ea typeface="微软雅黑" panose="020B0503020204020204" pitchFamily="34" charset="-122"/>
            </a:endParaRPr>
          </a:p>
          <a:p>
            <a:pPr>
              <a:spcBef>
                <a:spcPts val="600"/>
              </a:spcBef>
            </a:pPr>
            <a:endParaRPr lang="en-US" altLang="zh-CN" sz="1600" dirty="0">
              <a:solidFill>
                <a:schemeClr val="tx1"/>
              </a:solidFill>
              <a:latin typeface="微软雅黑" panose="020B0503020204020204" pitchFamily="34" charset="-122"/>
              <a:ea typeface="微软雅黑" panose="020B0503020204020204" pitchFamily="34" charset="-122"/>
            </a:endParaRPr>
          </a:p>
          <a:p>
            <a:pPr>
              <a:spcBef>
                <a:spcPts val="600"/>
              </a:spcBef>
            </a:pPr>
            <a:endParaRPr lang="en-US" altLang="zh-CN" sz="2000" dirty="0">
              <a:solidFill>
                <a:schemeClr val="tx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492625" y="2555875"/>
            <a:ext cx="2354580" cy="368300"/>
          </a:xfrm>
          <a:prstGeom prst="rect">
            <a:avLst/>
          </a:prstGeom>
          <a:noFill/>
        </p:spPr>
        <p:txBody>
          <a:bodyPr wrap="square" rtlCol="0">
            <a:spAutoFit/>
          </a:bodyPr>
          <a:p>
            <a:endParaRPr lang="zh-CN" altLang="en-US"/>
          </a:p>
        </p:txBody>
      </p:sp>
      <p:graphicFrame>
        <p:nvGraphicFramePr>
          <p:cNvPr id="3" name="对象 2"/>
          <p:cNvGraphicFramePr/>
          <p:nvPr/>
        </p:nvGraphicFramePr>
        <p:xfrm>
          <a:off x="4492625" y="1762125"/>
          <a:ext cx="7043420" cy="3862070"/>
        </p:xfrm>
        <a:graphic>
          <a:graphicData uri="http://schemas.openxmlformats.org/presentationml/2006/ole">
            <mc:AlternateContent xmlns:mc="http://schemas.openxmlformats.org/markup-compatibility/2006">
              <mc:Choice xmlns:v="urn:schemas-microsoft-com:vml" Requires="v">
                <p:oleObj spid="_x0000_s4" name="" r:id="rId1" imgW="3749040" imgH="2071370" progId="Visio.Drawing.15">
                  <p:embed/>
                </p:oleObj>
              </mc:Choice>
              <mc:Fallback>
                <p:oleObj name="" r:id="rId1" imgW="3749040" imgH="2071370" progId="Visio.Drawing.15">
                  <p:embed/>
                  <p:pic>
                    <p:nvPicPr>
                      <p:cNvPr id="0" name="图片 3"/>
                      <p:cNvPicPr/>
                      <p:nvPr/>
                    </p:nvPicPr>
                    <p:blipFill>
                      <a:blip r:embed="rId2"/>
                      <a:stretch>
                        <a:fillRect/>
                      </a:stretch>
                    </p:blipFill>
                    <p:spPr>
                      <a:xfrm>
                        <a:off x="4492625" y="1762125"/>
                        <a:ext cx="7043420" cy="386207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800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1+#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ym typeface="+mn-ea"/>
              </a:rPr>
              <a:t>02 </a:t>
            </a:r>
            <a:r>
              <a:rPr lang="zh-CN" altLang="en-US" dirty="0">
                <a:sym typeface="+mn-ea"/>
              </a:rPr>
              <a:t>案例实现</a:t>
            </a:r>
            <a:endParaRPr lang="zh-CN" altLang="en-US" dirty="0"/>
          </a:p>
        </p:txBody>
      </p:sp>
      <p:sp>
        <p:nvSpPr>
          <p:cNvPr id="7" name="文本框 6"/>
          <p:cNvSpPr txBox="1"/>
          <p:nvPr/>
        </p:nvSpPr>
        <p:spPr>
          <a:xfrm>
            <a:off x="4492625" y="2555875"/>
            <a:ext cx="2354580" cy="368300"/>
          </a:xfrm>
          <a:prstGeom prst="rect">
            <a:avLst/>
          </a:prstGeom>
          <a:noFill/>
        </p:spPr>
        <p:txBody>
          <a:bodyPr wrap="square" rtlCol="0">
            <a:spAutoFit/>
          </a:bodyPr>
          <a:p>
            <a:endParaRPr lang="zh-CN" altLang="en-US"/>
          </a:p>
        </p:txBody>
      </p:sp>
      <p:pic>
        <p:nvPicPr>
          <p:cNvPr id="4" name="图片 3"/>
          <p:cNvPicPr>
            <a:picLocks noChangeAspect="1"/>
          </p:cNvPicPr>
          <p:nvPr/>
        </p:nvPicPr>
        <p:blipFill>
          <a:blip r:embed="rId1"/>
          <a:srcRect l="696" b="2513"/>
          <a:stretch>
            <a:fillRect/>
          </a:stretch>
        </p:blipFill>
        <p:spPr>
          <a:xfrm>
            <a:off x="6406515" y="1083310"/>
            <a:ext cx="4530725" cy="1207135"/>
          </a:xfrm>
          <a:prstGeom prst="rect">
            <a:avLst/>
          </a:prstGeom>
        </p:spPr>
      </p:pic>
      <p:pic>
        <p:nvPicPr>
          <p:cNvPr id="5" name="图片 4"/>
          <p:cNvPicPr>
            <a:picLocks noChangeAspect="1"/>
          </p:cNvPicPr>
          <p:nvPr/>
        </p:nvPicPr>
        <p:blipFill>
          <a:blip r:embed="rId2"/>
          <a:stretch>
            <a:fillRect/>
          </a:stretch>
        </p:blipFill>
        <p:spPr>
          <a:xfrm>
            <a:off x="6380480" y="2598420"/>
            <a:ext cx="4548505" cy="1209675"/>
          </a:xfrm>
          <a:prstGeom prst="rect">
            <a:avLst/>
          </a:prstGeom>
        </p:spPr>
      </p:pic>
      <p:pic>
        <p:nvPicPr>
          <p:cNvPr id="6" name="图片 5"/>
          <p:cNvPicPr>
            <a:picLocks noChangeAspect="1"/>
          </p:cNvPicPr>
          <p:nvPr/>
        </p:nvPicPr>
        <p:blipFill>
          <a:blip r:embed="rId3"/>
          <a:srcRect l="162"/>
          <a:stretch>
            <a:fillRect/>
          </a:stretch>
        </p:blipFill>
        <p:spPr>
          <a:xfrm>
            <a:off x="6380480" y="4116070"/>
            <a:ext cx="3523615" cy="2095500"/>
          </a:xfrm>
          <a:prstGeom prst="rect">
            <a:avLst/>
          </a:prstGeom>
        </p:spPr>
      </p:pic>
      <p:pic>
        <p:nvPicPr>
          <p:cNvPr id="8" name="图片 7"/>
          <p:cNvPicPr>
            <a:picLocks noChangeAspect="1"/>
          </p:cNvPicPr>
          <p:nvPr/>
        </p:nvPicPr>
        <p:blipFill>
          <a:blip r:embed="rId4"/>
          <a:stretch>
            <a:fillRect/>
          </a:stretch>
        </p:blipFill>
        <p:spPr>
          <a:xfrm>
            <a:off x="441325" y="1210945"/>
            <a:ext cx="5495925" cy="5000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ym typeface="+mn-ea"/>
              </a:rPr>
              <a:t>02 </a:t>
            </a:r>
            <a:r>
              <a:rPr lang="zh-CN" altLang="en-US" dirty="0">
                <a:sym typeface="+mn-ea"/>
              </a:rPr>
              <a:t>案例实现</a:t>
            </a:r>
            <a:endParaRPr lang="zh-CN" altLang="en-US" dirty="0"/>
          </a:p>
        </p:txBody>
      </p:sp>
      <p:sp>
        <p:nvSpPr>
          <p:cNvPr id="7" name="文本框 6"/>
          <p:cNvSpPr txBox="1"/>
          <p:nvPr/>
        </p:nvSpPr>
        <p:spPr>
          <a:xfrm>
            <a:off x="4492625" y="2555875"/>
            <a:ext cx="2354580" cy="368300"/>
          </a:xfrm>
          <a:prstGeom prst="rect">
            <a:avLst/>
          </a:prstGeom>
          <a:noFill/>
        </p:spPr>
        <p:txBody>
          <a:bodyPr wrap="square" rtlCol="0">
            <a:spAutoFit/>
          </a:bodyPr>
          <a:p>
            <a:endParaRPr lang="zh-CN" altLang="en-US"/>
          </a:p>
        </p:txBody>
      </p:sp>
      <p:pic>
        <p:nvPicPr>
          <p:cNvPr id="3" name="图片 2"/>
          <p:cNvPicPr>
            <a:picLocks noChangeAspect="1"/>
          </p:cNvPicPr>
          <p:nvPr/>
        </p:nvPicPr>
        <p:blipFill>
          <a:blip r:embed="rId1"/>
          <a:stretch>
            <a:fillRect/>
          </a:stretch>
        </p:blipFill>
        <p:spPr>
          <a:xfrm>
            <a:off x="578485" y="1456690"/>
            <a:ext cx="5322570" cy="3639820"/>
          </a:xfrm>
          <a:prstGeom prst="rect">
            <a:avLst/>
          </a:prstGeom>
        </p:spPr>
      </p:pic>
      <p:pic>
        <p:nvPicPr>
          <p:cNvPr id="4" name="图片 3"/>
          <p:cNvPicPr>
            <a:picLocks noChangeAspect="1"/>
          </p:cNvPicPr>
          <p:nvPr/>
        </p:nvPicPr>
        <p:blipFill>
          <a:blip r:embed="rId2"/>
          <a:stretch>
            <a:fillRect/>
          </a:stretch>
        </p:blipFill>
        <p:spPr>
          <a:xfrm>
            <a:off x="6847205" y="1670050"/>
            <a:ext cx="3668395" cy="3517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8"/>
          <p:cNvSpPr>
            <a:spLocks noChangeArrowheads="1"/>
          </p:cNvSpPr>
          <p:nvPr/>
        </p:nvSpPr>
        <p:spPr bwMode="auto">
          <a:xfrm>
            <a:off x="3598592" y="2109671"/>
            <a:ext cx="526288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0"/>
              </a:spcBef>
              <a:buFont typeface="Arial" panose="020B0604020202020204" pitchFamily="34" charset="0"/>
              <a:buNone/>
            </a:pPr>
            <a:r>
              <a:rPr lang="zh-CN" altLang="en-US" sz="5000" b="1" dirty="0">
                <a:solidFill>
                  <a:schemeClr val="bg1"/>
                </a:solidFill>
                <a:latin typeface="Impact" panose="020B0806030902050204" pitchFamily="34" charset="0"/>
                <a:ea typeface="微软雅黑" panose="020B0503020204020204" pitchFamily="34" charset="-122"/>
                <a:sym typeface="方正大黑简体" pitchFamily="65" charset="-122"/>
              </a:rPr>
              <a:t>优缺点及使用场景</a:t>
            </a:r>
            <a:endParaRPr lang="zh-CN" altLang="en-US" sz="5000" b="1" dirty="0">
              <a:solidFill>
                <a:schemeClr val="bg1"/>
              </a:solidFill>
              <a:latin typeface="Impact" panose="020B0806030902050204" pitchFamily="34" charset="0"/>
              <a:ea typeface="微软雅黑" panose="020B0503020204020204" pitchFamily="34" charset="-122"/>
              <a:sym typeface="方正大黑简体" pitchFamily="65" charset="-122"/>
            </a:endParaRPr>
          </a:p>
        </p:txBody>
      </p:sp>
      <p:sp>
        <p:nvSpPr>
          <p:cNvPr id="5" name="前言"/>
          <p:cNvSpPr>
            <a:spLocks noChangeArrowheads="1"/>
          </p:cNvSpPr>
          <p:nvPr/>
        </p:nvSpPr>
        <p:spPr bwMode="auto">
          <a:xfrm>
            <a:off x="3645152" y="3033696"/>
            <a:ext cx="76073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spcBef>
                <a:spcPct val="0"/>
              </a:spcBef>
              <a:buNone/>
            </a:pPr>
            <a:r>
              <a:rPr lang="en-US" altLang="zh-CN" sz="2800" dirty="0">
                <a:solidFill>
                  <a:schemeClr val="bg1"/>
                </a:solidFill>
                <a:latin typeface="Impact" panose="020B0806030902050204" pitchFamily="34" charset="0"/>
              </a:rPr>
              <a:t>ADVANTAGES AND DISADVANTAGES. USAGE SCENARIOS</a:t>
            </a:r>
            <a:endParaRPr lang="en-US" altLang="zh-CN" sz="2800" dirty="0">
              <a:solidFill>
                <a:schemeClr val="bg1"/>
              </a:solidFill>
              <a:latin typeface="Impact" panose="020B0806030902050204" pitchFamily="34" charset="0"/>
            </a:endParaRPr>
          </a:p>
        </p:txBody>
      </p:sp>
      <p:sp>
        <p:nvSpPr>
          <p:cNvPr id="6" name="标题层"/>
          <p:cNvSpPr txBox="1"/>
          <p:nvPr/>
        </p:nvSpPr>
        <p:spPr bwMode="auto">
          <a:xfrm>
            <a:off x="1283945" y="1901483"/>
            <a:ext cx="2242115" cy="1969758"/>
          </a:xfrm>
          <a:prstGeom prst="rect">
            <a:avLst/>
          </a:prstGeom>
          <a:noFill/>
          <a:effectLst/>
        </p:spPr>
        <p:txBody>
          <a:bodyPr wrap="square" lIns="121908" tIns="60954" rIns="121908" bIns="60954">
            <a:spAutoFit/>
          </a:bodyPr>
          <a:lstStyle/>
          <a:p>
            <a:pPr algn="r" defTabSz="1218565">
              <a:defRPr/>
            </a:pPr>
            <a:r>
              <a:rPr lang="en-US" altLang="zh-CN" sz="12000" kern="0" dirty="0">
                <a:solidFill>
                  <a:schemeClr val="bg1"/>
                </a:solidFill>
                <a:latin typeface="Impact" panose="020B0806030902050204" pitchFamily="34" charset="0"/>
                <a:ea typeface="微软雅黑" panose="020B0503020204020204" pitchFamily="34" charset="-122"/>
                <a:cs typeface="Arial" panose="020B0604020202020204" pitchFamily="34" charset="0"/>
              </a:rPr>
              <a:t>03</a:t>
            </a:r>
            <a:endParaRPr lang="zh-CN" altLang="en-US" sz="12000" kern="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25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1+#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a:spLocks noChangeArrowheads="1"/>
          </p:cNvSpPr>
          <p:nvPr/>
        </p:nvSpPr>
        <p:spPr bwMode="auto">
          <a:xfrm>
            <a:off x="1906905" y="1152525"/>
            <a:ext cx="1723390" cy="1144905"/>
          </a:xfrm>
          <a:prstGeom prst="ellipse">
            <a:avLst/>
          </a:prstGeom>
          <a:solidFill>
            <a:schemeClr val="accent1"/>
          </a:solidFill>
          <a:ln>
            <a:noFill/>
          </a:ln>
          <a:effectLst>
            <a:outerShdw blurRad="50800" dist="38100" dir="2700000" algn="tl" rotWithShape="0">
              <a:prstClr val="black">
                <a:alpha val="40000"/>
              </a:prstClr>
            </a:outerShdw>
          </a:effectLst>
        </p:spPr>
        <p:txBody>
          <a:bodyPr lIns="128245" tIns="64121" rIns="128245" bIns="64121" anchor="ctr"/>
          <a:lstStyle/>
          <a:p>
            <a:pPr>
              <a:lnSpc>
                <a:spcPct val="120000"/>
              </a:lnSpc>
              <a:defRPr/>
            </a:pPr>
            <a:r>
              <a:rPr lang="zh-CN" altLang="en-US" sz="2535" b="1" kern="0" dirty="0">
                <a:solidFill>
                  <a:srgbClr val="FFFFFF"/>
                </a:solidFill>
                <a:latin typeface="微软雅黑" panose="020B0503020204020204" pitchFamily="34" charset="-122"/>
                <a:ea typeface="微软雅黑" panose="020B0503020204020204" pitchFamily="34" charset="-122"/>
              </a:rPr>
              <a:t>  优点</a:t>
            </a:r>
            <a:endParaRPr lang="zh-CN" altLang="en-US" sz="2535" b="1" kern="0" dirty="0">
              <a:solidFill>
                <a:srgbClr val="FFFFFF"/>
              </a:solidFill>
              <a:latin typeface="微软雅黑" panose="020B0503020204020204" pitchFamily="34" charset="-122"/>
              <a:ea typeface="微软雅黑" panose="020B0503020204020204" pitchFamily="34" charset="-122"/>
            </a:endParaRPr>
          </a:p>
        </p:txBody>
      </p:sp>
      <p:sp>
        <p:nvSpPr>
          <p:cNvPr id="5" name="椭圆 4"/>
          <p:cNvSpPr>
            <a:spLocks noChangeArrowheads="1"/>
          </p:cNvSpPr>
          <p:nvPr/>
        </p:nvSpPr>
        <p:spPr bwMode="auto">
          <a:xfrm>
            <a:off x="8247380" y="1177290"/>
            <a:ext cx="1765935" cy="1120140"/>
          </a:xfrm>
          <a:prstGeom prst="ellipse">
            <a:avLst/>
          </a:prstGeom>
          <a:solidFill>
            <a:schemeClr val="accent2"/>
          </a:solidFill>
          <a:ln>
            <a:noFill/>
          </a:ln>
          <a:effectLst>
            <a:outerShdw blurRad="50800" dist="38100" dir="2700000" algn="tl" rotWithShape="0">
              <a:prstClr val="black">
                <a:alpha val="40000"/>
              </a:prstClr>
            </a:outerShdw>
          </a:effectLst>
        </p:spPr>
        <p:txBody>
          <a:bodyPr lIns="128245" tIns="64121" rIns="128245" bIns="64121" anchor="ctr"/>
          <a:lstStyle/>
          <a:p>
            <a:pPr>
              <a:lnSpc>
                <a:spcPct val="120000"/>
              </a:lnSpc>
              <a:defRPr/>
            </a:pPr>
            <a:r>
              <a:rPr lang="zh-CN" altLang="en-US" sz="2535" b="1" kern="0" dirty="0">
                <a:solidFill>
                  <a:srgbClr val="FFFFFF"/>
                </a:solidFill>
                <a:latin typeface="微软雅黑" panose="020B0503020204020204" pitchFamily="34" charset="-122"/>
                <a:ea typeface="微软雅黑" panose="020B0503020204020204" pitchFamily="34" charset="-122"/>
              </a:rPr>
              <a:t>  缺点</a:t>
            </a:r>
            <a:endParaRPr lang="zh-CN" altLang="en-US" sz="2535" b="1" kern="0" dirty="0">
              <a:solidFill>
                <a:srgbClr val="FFFFFF"/>
              </a:solidFill>
              <a:latin typeface="微软雅黑" panose="020B0503020204020204" pitchFamily="34" charset="-122"/>
              <a:ea typeface="微软雅黑" panose="020B0503020204020204" pitchFamily="34" charset="-122"/>
            </a:endParaRPr>
          </a:p>
        </p:txBody>
      </p:sp>
      <p:sp>
        <p:nvSpPr>
          <p:cNvPr id="8" name="TextBox 7"/>
          <p:cNvSpPr txBox="1"/>
          <p:nvPr/>
        </p:nvSpPr>
        <p:spPr bwMode="auto">
          <a:xfrm>
            <a:off x="808355" y="2506980"/>
            <a:ext cx="4746625" cy="3723640"/>
          </a:xfrm>
          <a:prstGeom prst="rect">
            <a:avLst/>
          </a:prstGeom>
          <a:noFill/>
        </p:spPr>
        <p:txBody>
          <a:bodyPr wrap="square" lIns="128245" tIns="64121" rIns="128245" bIns="64121">
            <a:spAutoFit/>
          </a:bodyPr>
          <a:lstStyle/>
          <a:p>
            <a:pPr marL="285750" indent="-285750">
              <a:lnSpc>
                <a:spcPct val="130000"/>
              </a:lnSpc>
              <a:buFont typeface="Arial" panose="020B0604020202020204" pitchFamily="34" charset="0"/>
              <a:buChar char="•"/>
            </a:pPr>
            <a:r>
              <a:rPr lang="zh-CN" altLang="en-US" b="1" dirty="0">
                <a:solidFill>
                  <a:schemeClr val="tx1"/>
                </a:solidFill>
                <a:latin typeface="微软雅黑" panose="020B0503020204020204" pitchFamily="34" charset="-122"/>
                <a:ea typeface="微软雅黑" panose="020B0503020204020204" pitchFamily="34" charset="-122"/>
              </a:rPr>
              <a:t>提高代码复用性</a:t>
            </a:r>
            <a:endParaRPr lang="zh-CN" altLang="en-US" dirty="0">
              <a:solidFill>
                <a:schemeClr val="tx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endParaRPr lang="zh-CN" altLang="en-US" dirty="0">
              <a:solidFill>
                <a:schemeClr val="tx1"/>
              </a:solidFill>
              <a:latin typeface="微软雅黑" panose="020B0503020204020204" pitchFamily="34" charset="-122"/>
              <a:ea typeface="微软雅黑" panose="020B0503020204020204" pitchFamily="34" charset="-122"/>
            </a:endParaRPr>
          </a:p>
          <a:p>
            <a:pPr>
              <a:lnSpc>
                <a:spcPct val="130000"/>
              </a:lnSpc>
            </a:pPr>
            <a:r>
              <a:rPr lang="zh-CN" altLang="en-US" dirty="0">
                <a:solidFill>
                  <a:schemeClr val="tx1"/>
                </a:solidFill>
                <a:latin typeface="微软雅黑" panose="020B0503020204020204" pitchFamily="34" charset="-122"/>
                <a:ea typeface="微软雅黑" panose="020B0503020204020204" pitchFamily="34" charset="-122"/>
              </a:rPr>
              <a:t>  将相同部分的代码放在抽象的父类中，而将不同的代码放入不同的子类中。</a:t>
            </a:r>
            <a:endParaRPr lang="zh-CN" altLang="en-US" dirty="0">
              <a:solidFill>
                <a:schemeClr val="tx1"/>
              </a:solidFill>
              <a:latin typeface="微软雅黑" panose="020B0503020204020204" pitchFamily="34" charset="-122"/>
              <a:ea typeface="微软雅黑" panose="020B0503020204020204" pitchFamily="34" charset="-122"/>
            </a:endParaRPr>
          </a:p>
          <a:p>
            <a:pPr>
              <a:lnSpc>
                <a:spcPct val="130000"/>
              </a:lnSpc>
            </a:pPr>
            <a:endParaRPr lang="zh-CN" altLang="en-US" dirty="0">
              <a:solidFill>
                <a:schemeClr val="tx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zh-CN" altLang="en-US" b="1" dirty="0">
                <a:solidFill>
                  <a:schemeClr val="tx1"/>
                </a:solidFill>
                <a:latin typeface="微软雅黑" panose="020B0503020204020204" pitchFamily="34" charset="-122"/>
                <a:ea typeface="微软雅黑" panose="020B0503020204020204" pitchFamily="34" charset="-122"/>
              </a:rPr>
              <a:t>实现了反向控制</a:t>
            </a:r>
            <a:endParaRPr lang="zh-CN" altLang="en-US" dirty="0">
              <a:solidFill>
                <a:schemeClr val="tx1"/>
              </a:solidFill>
              <a:latin typeface="微软雅黑" panose="020B0503020204020204" pitchFamily="34" charset="-122"/>
              <a:ea typeface="微软雅黑" panose="020B0503020204020204" pitchFamily="34" charset="-122"/>
            </a:endParaRPr>
          </a:p>
          <a:p>
            <a:pPr>
              <a:lnSpc>
                <a:spcPct val="130000"/>
              </a:lnSpc>
            </a:pPr>
            <a:endParaRPr lang="zh-CN" altLang="en-US" dirty="0">
              <a:solidFill>
                <a:schemeClr val="tx1"/>
              </a:solidFill>
              <a:latin typeface="微软雅黑" panose="020B0503020204020204" pitchFamily="34" charset="-122"/>
              <a:ea typeface="微软雅黑" panose="020B0503020204020204" pitchFamily="34" charset="-122"/>
            </a:endParaRPr>
          </a:p>
          <a:p>
            <a:pPr>
              <a:lnSpc>
                <a:spcPct val="130000"/>
              </a:lnSpc>
            </a:pPr>
            <a:r>
              <a:rPr lang="zh-CN" altLang="en-US" dirty="0">
                <a:solidFill>
                  <a:schemeClr val="tx1"/>
                </a:solidFill>
                <a:latin typeface="微软雅黑" panose="020B0503020204020204" pitchFamily="34" charset="-122"/>
                <a:ea typeface="微软雅黑" panose="020B0503020204020204" pitchFamily="34" charset="-122"/>
              </a:rPr>
              <a:t>  通过一个父类调用其子类的操作，通过对子类的具体实现扩展不同的行为，实现了反向控制 ，并符合“开闭原则”。</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9" name="TextBox 8"/>
          <p:cNvSpPr txBox="1"/>
          <p:nvPr/>
        </p:nvSpPr>
        <p:spPr bwMode="auto">
          <a:xfrm>
            <a:off x="6837680" y="2778760"/>
            <a:ext cx="4467860" cy="3004185"/>
          </a:xfrm>
          <a:prstGeom prst="rect">
            <a:avLst/>
          </a:prstGeom>
          <a:noFill/>
        </p:spPr>
        <p:txBody>
          <a:bodyPr wrap="square" lIns="128245" tIns="64121" rIns="128245" bIns="64121">
            <a:spAutoFit/>
          </a:bodyPr>
          <a:lstStyle/>
          <a:p>
            <a:pPr marL="285750" indent="-285750">
              <a:lnSpc>
                <a:spcPct val="130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对每个不同的实现都需要定义一个子类，这会导致类的个数增加，系统更加庞大，设计也更加抽象。</a:t>
            </a:r>
            <a:endParaRPr lang="zh-CN" altLang="en-US" dirty="0">
              <a:solidFill>
                <a:schemeClr val="tx1"/>
              </a:solidFill>
              <a:latin typeface="微软雅黑" panose="020B0503020204020204" pitchFamily="34" charset="-122"/>
              <a:ea typeface="微软雅黑" panose="020B0503020204020204" pitchFamily="34" charset="-122"/>
            </a:endParaRPr>
          </a:p>
          <a:p>
            <a:pPr>
              <a:lnSpc>
                <a:spcPct val="130000"/>
              </a:lnSpc>
            </a:pPr>
            <a:endParaRPr lang="zh-CN" altLang="en-US" dirty="0">
              <a:solidFill>
                <a:schemeClr val="tx1"/>
              </a:solidFill>
              <a:latin typeface="微软雅黑" panose="020B0503020204020204" pitchFamily="34" charset="-122"/>
              <a:ea typeface="微软雅黑" panose="020B0503020204020204" pitchFamily="34" charset="-122"/>
            </a:endParaRPr>
          </a:p>
          <a:p>
            <a:pPr marL="285750" indent="-285750">
              <a:lnSpc>
                <a:spcPct val="130000"/>
              </a:lnSpc>
              <a:buFont typeface="Arial" panose="020B0604020202020204" pitchFamily="34" charset="0"/>
              <a:buChar char="•"/>
            </a:pPr>
            <a:r>
              <a:rPr lang="zh-CN" altLang="en-US" dirty="0">
                <a:solidFill>
                  <a:schemeClr val="tx1"/>
                </a:solidFill>
                <a:latin typeface="微软雅黑" panose="020B0503020204020204" pitchFamily="34" charset="-122"/>
                <a:ea typeface="微软雅黑" panose="020B0503020204020204" pitchFamily="34" charset="-122"/>
              </a:rPr>
              <a:t>父类中的抽象方法由子类实现，子类执行的结果会影响父类的结果，这导致一种反向的控制结构，它提高了代码阅读的难度。</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8" name="标题 17"/>
          <p:cNvSpPr>
            <a:spLocks noGrp="1"/>
          </p:cNvSpPr>
          <p:nvPr>
            <p:ph type="title"/>
          </p:nvPr>
        </p:nvSpPr>
        <p:spPr/>
        <p:txBody>
          <a:bodyPr>
            <a:normAutofit fontScale="90000"/>
          </a:bodyPr>
          <a:lstStyle/>
          <a:p>
            <a:r>
              <a:rPr lang="en-US" altLang="zh-CN" dirty="0">
                <a:sym typeface="+mn-ea"/>
              </a:rPr>
              <a:t>03 </a:t>
            </a:r>
            <a:r>
              <a:rPr lang="zh-CN" altLang="en-US" dirty="0">
                <a:sym typeface="+mn-ea"/>
              </a:rPr>
              <a:t>优缺点及使用场景</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amond(in)">
                                      <p:cBhvr>
                                        <p:cTn id="19" dur="500"/>
                                        <p:tgtEl>
                                          <p:spTgt spid="8"/>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amond(in)">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832985" y="1061720"/>
            <a:ext cx="1981835" cy="1285240"/>
          </a:xfrm>
          <a:prstGeom prst="rect">
            <a:avLst/>
          </a:prstGeom>
          <a:gradFill>
            <a:gsLst>
              <a:gs pos="33000">
                <a:srgbClr val="F9F9F9"/>
              </a:gs>
              <a:gs pos="100000">
                <a:srgbClr val="D7D7D7"/>
              </a:gs>
            </a:gsLst>
            <a:lin ang="5400000" scaled="0"/>
          </a:gradFill>
          <a:ln w="3175" cap="flat" cmpd="sng" algn="ctr">
            <a:solidFill>
              <a:srgbClr val="D7D7D7"/>
            </a:solidFill>
            <a:prstDash val="solid"/>
          </a:ln>
          <a:effectLst>
            <a:outerShdw blurRad="50800" dist="38100" sx="97000" sy="97000" algn="ctr" rotWithShape="0">
              <a:srgbClr val="000000">
                <a:alpha val="40000"/>
              </a:srgbClr>
            </a:outerShdw>
          </a:effectLst>
        </p:spPr>
        <p:txBody>
          <a:bodyPr lIns="128245" tIns="64121" rIns="128245" bIns="64121" anchor="ctr"/>
          <a:lstStyle/>
          <a:p>
            <a:pPr algn="ctr">
              <a:lnSpc>
                <a:spcPct val="120000"/>
              </a:lnSpc>
              <a:defRPr/>
            </a:pPr>
            <a:r>
              <a:rPr lang="zh-CN" altLang="en-US" sz="2400" b="1" kern="0" dirty="0">
                <a:solidFill>
                  <a:schemeClr val="tx1">
                    <a:lumMod val="95000"/>
                    <a:lumOff val="5000"/>
                  </a:schemeClr>
                </a:solidFill>
                <a:latin typeface="微软雅黑" panose="020B0503020204020204" pitchFamily="34" charset="-122"/>
                <a:ea typeface="微软雅黑" panose="020B0503020204020204" pitchFamily="34" charset="-122"/>
              </a:rPr>
              <a:t>使用场景</a:t>
            </a:r>
            <a:endParaRPr lang="zh-CN" altLang="en-US" sz="2400" b="1" kern="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7" name="下箭头 6"/>
          <p:cNvSpPr>
            <a:spLocks noChangeArrowheads="1"/>
          </p:cNvSpPr>
          <p:nvPr/>
        </p:nvSpPr>
        <p:spPr bwMode="auto">
          <a:xfrm>
            <a:off x="5262372" y="2769767"/>
            <a:ext cx="1122776" cy="786535"/>
          </a:xfrm>
          <a:prstGeom prst="downArrow">
            <a:avLst>
              <a:gd name="adj1" fmla="val 50000"/>
              <a:gd name="adj2" fmla="val 50000"/>
            </a:avLst>
          </a:prstGeom>
          <a:solidFill>
            <a:schemeClr val="accent5"/>
          </a:solidFill>
          <a:ln>
            <a:noFill/>
          </a:ln>
          <a:effectLst>
            <a:outerShdw blurRad="50800" dist="38100" dir="2700000" algn="tl" rotWithShape="0">
              <a:prstClr val="black">
                <a:alpha val="40000"/>
              </a:prstClr>
            </a:outerShdw>
          </a:effectLst>
        </p:spPr>
        <p:txBody>
          <a:bodyPr lIns="128245" tIns="64121" rIns="128245" bIns="64121" anchor="ctr"/>
          <a:lstStyle/>
          <a:p>
            <a:pPr>
              <a:lnSpc>
                <a:spcPct val="120000"/>
              </a:lnSpc>
              <a:defRPr/>
            </a:pPr>
            <a:endParaRPr lang="zh-CN" altLang="en-US" sz="2535" b="1" kern="0" dirty="0">
              <a:solidFill>
                <a:sysClr val="window" lastClr="FFFFFF"/>
              </a:solidFill>
              <a:latin typeface="微软雅黑" panose="020B0503020204020204" pitchFamily="34" charset="-122"/>
              <a:ea typeface="微软雅黑" panose="020B0503020204020204" pitchFamily="34" charset="-122"/>
            </a:endParaRPr>
          </a:p>
        </p:txBody>
      </p:sp>
      <p:sp>
        <p:nvSpPr>
          <p:cNvPr id="10" name="TextBox 19"/>
          <p:cNvSpPr txBox="1">
            <a:spLocks noChangeArrowheads="1"/>
          </p:cNvSpPr>
          <p:nvPr/>
        </p:nvSpPr>
        <p:spPr bwMode="auto">
          <a:xfrm>
            <a:off x="736600" y="3979545"/>
            <a:ext cx="10718800" cy="1706880"/>
          </a:xfrm>
          <a:prstGeom prst="rect">
            <a:avLst/>
          </a:prstGeom>
          <a:noFill/>
          <a:ln>
            <a:noFill/>
          </a:ln>
        </p:spPr>
        <p:txBody>
          <a:bodyPr wrap="square" lIns="128245" tIns="64121" rIns="128245" bIns="6412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eaLnBrk="1" hangingPunct="1">
              <a:lnSpc>
                <a:spcPct val="120000"/>
              </a:lnSpc>
              <a:buFont typeface="Arial" panose="020B0604020202020204" pitchFamily="34" charset="0"/>
              <a:buChar char="•"/>
              <a:defRPr/>
            </a:pPr>
            <a:r>
              <a:rPr lang="zh-CN" altLang="en-US" sz="2135" kern="0" dirty="0">
                <a:solidFill>
                  <a:schemeClr val="tx1"/>
                </a:solidFill>
                <a:latin typeface="微软雅黑" panose="020B0503020204020204" pitchFamily="34" charset="-122"/>
                <a:ea typeface="微软雅黑" panose="020B0503020204020204" pitchFamily="34" charset="-122"/>
              </a:rPr>
              <a:t> 算法的整体步骤很固定，但其中个别部分易变时，这时候可以使用模板方法模式，</a:t>
            </a:r>
            <a:r>
              <a:rPr lang="en-US" altLang="zh-CN" sz="2135" kern="0" dirty="0">
                <a:solidFill>
                  <a:schemeClr val="tx1"/>
                </a:solidFill>
                <a:latin typeface="微软雅黑" panose="020B0503020204020204" pitchFamily="34" charset="-122"/>
                <a:ea typeface="微软雅黑" panose="020B0503020204020204" pitchFamily="34" charset="-122"/>
              </a:rPr>
              <a:t> </a:t>
            </a:r>
            <a:r>
              <a:rPr lang="zh-CN" altLang="en-US" sz="2135" kern="0" dirty="0">
                <a:solidFill>
                  <a:schemeClr val="tx1"/>
                </a:solidFill>
                <a:latin typeface="微软雅黑" panose="020B0503020204020204" pitchFamily="34" charset="-122"/>
                <a:ea typeface="微软雅黑" panose="020B0503020204020204" pitchFamily="34" charset="-122"/>
              </a:rPr>
              <a:t>将容易变的部分抽象出来，供子类实现</a:t>
            </a:r>
            <a:endParaRPr lang="zh-CN" altLang="en-US" sz="2135" kern="0"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20000"/>
              </a:lnSpc>
              <a:buFont typeface="Arial" panose="020B0604020202020204" pitchFamily="34" charset="0"/>
              <a:buChar char="•"/>
              <a:defRPr/>
            </a:pPr>
            <a:endParaRPr lang="zh-CN" altLang="en-US" sz="2135" kern="0" dirty="0">
              <a:solidFill>
                <a:schemeClr val="tx1"/>
              </a:solidFill>
              <a:latin typeface="微软雅黑" panose="020B0503020204020204" pitchFamily="34" charset="-122"/>
              <a:ea typeface="微软雅黑" panose="020B0503020204020204" pitchFamily="34" charset="-122"/>
            </a:endParaRPr>
          </a:p>
          <a:p>
            <a:pPr marL="342900" indent="-342900" eaLnBrk="1" hangingPunct="1">
              <a:lnSpc>
                <a:spcPct val="120000"/>
              </a:lnSpc>
              <a:buFont typeface="Arial" panose="020B0604020202020204" pitchFamily="34" charset="0"/>
              <a:buChar char="•"/>
              <a:defRPr/>
            </a:pPr>
            <a:r>
              <a:rPr lang="zh-CN" altLang="en-US" sz="2135" kern="0" dirty="0">
                <a:solidFill>
                  <a:schemeClr val="tx1"/>
                </a:solidFill>
                <a:latin typeface="微软雅黑" panose="020B0503020204020204" pitchFamily="34" charset="-122"/>
                <a:ea typeface="微软雅黑" panose="020B0503020204020204" pitchFamily="34" charset="-122"/>
              </a:rPr>
              <a:t> 需要通过子类来决定父类算法中某个步骤是否执行，实现子类对父类的反向控制</a:t>
            </a:r>
            <a:endParaRPr lang="zh-CN" altLang="en-US" sz="2135" kern="0" dirty="0">
              <a:solidFill>
                <a:schemeClr val="tx1"/>
              </a:solidFill>
              <a:latin typeface="微软雅黑" panose="020B0503020204020204" pitchFamily="34" charset="-122"/>
              <a:ea typeface="微软雅黑" panose="020B0503020204020204" pitchFamily="34" charset="-122"/>
            </a:endParaRPr>
          </a:p>
        </p:txBody>
      </p:sp>
      <p:sp>
        <p:nvSpPr>
          <p:cNvPr id="18" name="标题 17"/>
          <p:cNvSpPr>
            <a:spLocks noGrp="1"/>
          </p:cNvSpPr>
          <p:nvPr>
            <p:ph type="title"/>
          </p:nvPr>
        </p:nvSpPr>
        <p:spPr/>
        <p:txBody>
          <a:bodyPr>
            <a:normAutofit fontScale="90000"/>
          </a:bodyPr>
          <a:lstStyle/>
          <a:p>
            <a:r>
              <a:rPr lang="en-US" altLang="zh-CN" dirty="0">
                <a:sym typeface="+mn-ea"/>
              </a:rPr>
              <a:t>03 </a:t>
            </a:r>
            <a:r>
              <a:rPr lang="zh-CN" altLang="en-US" dirty="0">
                <a:sym typeface="+mn-ea"/>
              </a:rPr>
              <a:t>优缺点及使用场景</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47"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8" presetClass="entr" presetSubtype="16"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diamond(in)">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8"/>
          <p:cNvSpPr>
            <a:spLocks noChangeArrowheads="1"/>
          </p:cNvSpPr>
          <p:nvPr/>
        </p:nvSpPr>
        <p:spPr bwMode="auto">
          <a:xfrm>
            <a:off x="3598592" y="2109671"/>
            <a:ext cx="362712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0"/>
              </a:spcBef>
              <a:buFont typeface="Arial" panose="020B0604020202020204" pitchFamily="34" charset="0"/>
              <a:buNone/>
            </a:pPr>
            <a:r>
              <a:rPr lang="zh-CN" altLang="en-US" sz="5000" b="1" dirty="0">
                <a:solidFill>
                  <a:schemeClr val="bg1"/>
                </a:solidFill>
                <a:latin typeface="Impact" panose="020B0806030902050204" pitchFamily="34" charset="0"/>
                <a:ea typeface="微软雅黑" panose="020B0503020204020204" pitchFamily="34" charset="-122"/>
                <a:sym typeface="方正大黑简体" pitchFamily="65" charset="-122"/>
              </a:rPr>
              <a:t>JDK源码应用</a:t>
            </a:r>
            <a:endParaRPr lang="zh-CN" altLang="en-US" sz="5000" b="1" dirty="0">
              <a:solidFill>
                <a:schemeClr val="bg1"/>
              </a:solidFill>
              <a:latin typeface="Impact" panose="020B0806030902050204" pitchFamily="34" charset="0"/>
              <a:ea typeface="微软雅黑" panose="020B0503020204020204" pitchFamily="34" charset="-122"/>
              <a:sym typeface="方正大黑简体" pitchFamily="65" charset="-122"/>
            </a:endParaRPr>
          </a:p>
        </p:txBody>
      </p:sp>
      <p:sp>
        <p:nvSpPr>
          <p:cNvPr id="5" name="前言"/>
          <p:cNvSpPr>
            <a:spLocks noChangeArrowheads="1"/>
          </p:cNvSpPr>
          <p:nvPr/>
        </p:nvSpPr>
        <p:spPr bwMode="auto">
          <a:xfrm>
            <a:off x="3664202" y="3043221"/>
            <a:ext cx="543687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spcBef>
                <a:spcPct val="0"/>
              </a:spcBef>
              <a:buNone/>
            </a:pPr>
            <a:r>
              <a:rPr lang="en-US" altLang="zh-CN" sz="2800" dirty="0">
                <a:solidFill>
                  <a:schemeClr val="bg1"/>
                </a:solidFill>
                <a:latin typeface="Impact" panose="020B0806030902050204" pitchFamily="34" charset="0"/>
              </a:rPr>
              <a:t>APPLICATION IN THE JDK SOURCE CODE</a:t>
            </a:r>
            <a:endParaRPr lang="en-US" altLang="zh-CN" sz="2800" dirty="0">
              <a:solidFill>
                <a:schemeClr val="bg1"/>
              </a:solidFill>
              <a:latin typeface="Impact" panose="020B0806030902050204" pitchFamily="34" charset="0"/>
            </a:endParaRPr>
          </a:p>
        </p:txBody>
      </p:sp>
      <p:sp>
        <p:nvSpPr>
          <p:cNvPr id="6" name="标题层"/>
          <p:cNvSpPr txBox="1"/>
          <p:nvPr/>
        </p:nvSpPr>
        <p:spPr bwMode="auto">
          <a:xfrm>
            <a:off x="1283945" y="1901483"/>
            <a:ext cx="2242115" cy="1969758"/>
          </a:xfrm>
          <a:prstGeom prst="rect">
            <a:avLst/>
          </a:prstGeom>
          <a:noFill/>
          <a:effectLst/>
        </p:spPr>
        <p:txBody>
          <a:bodyPr wrap="square" lIns="121908" tIns="60954" rIns="121908" bIns="60954">
            <a:spAutoFit/>
          </a:bodyPr>
          <a:lstStyle/>
          <a:p>
            <a:pPr algn="r" defTabSz="1218565">
              <a:defRPr/>
            </a:pPr>
            <a:r>
              <a:rPr lang="en-US" altLang="zh-CN" sz="12000" kern="0" dirty="0">
                <a:solidFill>
                  <a:schemeClr val="bg1"/>
                </a:solidFill>
                <a:latin typeface="Impact" panose="020B0806030902050204" pitchFamily="34" charset="0"/>
                <a:ea typeface="微软雅黑" panose="020B0503020204020204" pitchFamily="34" charset="-122"/>
                <a:cs typeface="Arial" panose="020B0604020202020204" pitchFamily="34" charset="0"/>
              </a:rPr>
              <a:t>04</a:t>
            </a:r>
            <a:endParaRPr lang="zh-CN" altLang="en-US" sz="12000" kern="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25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1+#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latin typeface="Impact" panose="020B0806030902050204" pitchFamily="34" charset="0"/>
                <a:ea typeface="微软雅黑" panose="020B0503020204020204" pitchFamily="34" charset="-122"/>
                <a:sym typeface="方正大黑简体" pitchFamily="65" charset="-122"/>
              </a:rPr>
              <a:t>04  </a:t>
            </a:r>
            <a:r>
              <a:rPr lang="zh-CN" altLang="en-US" dirty="0">
                <a:latin typeface="Impact" panose="020B0806030902050204" pitchFamily="34" charset="0"/>
                <a:ea typeface="微软雅黑" panose="020B0503020204020204" pitchFamily="34" charset="-122"/>
                <a:sym typeface="方正大黑简体" pitchFamily="65" charset="-122"/>
              </a:rPr>
              <a:t>JDK源码应用</a:t>
            </a:r>
            <a:endParaRPr lang="zh-CN" altLang="en-US" dirty="0"/>
          </a:p>
        </p:txBody>
      </p:sp>
      <p:sp>
        <p:nvSpPr>
          <p:cNvPr id="7" name="文本框 6"/>
          <p:cNvSpPr txBox="1"/>
          <p:nvPr/>
        </p:nvSpPr>
        <p:spPr>
          <a:xfrm>
            <a:off x="4492625" y="2555875"/>
            <a:ext cx="2354580" cy="368300"/>
          </a:xfrm>
          <a:prstGeom prst="rect">
            <a:avLst/>
          </a:prstGeom>
          <a:noFill/>
        </p:spPr>
        <p:txBody>
          <a:bodyPr wrap="square" rtlCol="0">
            <a:spAutoFit/>
          </a:bodyPr>
          <a:p>
            <a:endParaRPr lang="zh-CN" altLang="en-US"/>
          </a:p>
        </p:txBody>
      </p:sp>
      <p:pic>
        <p:nvPicPr>
          <p:cNvPr id="6" name="图片 5"/>
          <p:cNvPicPr>
            <a:picLocks noChangeAspect="1"/>
          </p:cNvPicPr>
          <p:nvPr/>
        </p:nvPicPr>
        <p:blipFill>
          <a:blip r:embed="rId1"/>
          <a:stretch>
            <a:fillRect/>
          </a:stretch>
        </p:blipFill>
        <p:spPr>
          <a:xfrm>
            <a:off x="2747010" y="132080"/>
            <a:ext cx="5773420" cy="6101080"/>
          </a:xfrm>
          <a:prstGeom prst="rect">
            <a:avLst/>
          </a:prstGeom>
        </p:spPr>
      </p:pic>
      <p:pic>
        <p:nvPicPr>
          <p:cNvPr id="8" name="图片 7"/>
          <p:cNvPicPr>
            <a:picLocks noChangeAspect="1"/>
          </p:cNvPicPr>
          <p:nvPr/>
        </p:nvPicPr>
        <p:blipFill>
          <a:blip r:embed="rId2"/>
          <a:stretch>
            <a:fillRect/>
          </a:stretch>
        </p:blipFill>
        <p:spPr>
          <a:xfrm>
            <a:off x="2921635" y="6233160"/>
            <a:ext cx="1003300" cy="447675"/>
          </a:xfrm>
          <a:prstGeom prst="rect">
            <a:avLst/>
          </a:prstGeom>
        </p:spPr>
      </p:pic>
      <p:sp>
        <p:nvSpPr>
          <p:cNvPr id="69" name="Text Placeholder 3"/>
          <p:cNvSpPr txBox="1"/>
          <p:nvPr/>
        </p:nvSpPr>
        <p:spPr>
          <a:xfrm>
            <a:off x="7301865" y="1127125"/>
            <a:ext cx="2230120" cy="200025"/>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565">
              <a:spcBef>
                <a:spcPct val="20000"/>
              </a:spcBef>
              <a:defRPr/>
            </a:pPr>
            <a:r>
              <a:rPr lang="zh-CN" altLang="en-US" sz="1300" dirty="0">
                <a:solidFill>
                  <a:srgbClr val="0070C0"/>
                </a:solidFill>
                <a:latin typeface="+mn-ea"/>
              </a:rPr>
              <a:t>抽象方法，要求子类必须重写</a:t>
            </a:r>
            <a:endParaRPr lang="zh-CN" altLang="en-US" sz="1300" dirty="0">
              <a:solidFill>
                <a:srgbClr val="0070C0"/>
              </a:solidFill>
              <a:latin typeface="+mn-ea"/>
            </a:endParaRPr>
          </a:p>
        </p:txBody>
      </p:sp>
      <p:sp>
        <p:nvSpPr>
          <p:cNvPr id="10" name="Text Placeholder 3"/>
          <p:cNvSpPr txBox="1"/>
          <p:nvPr/>
        </p:nvSpPr>
        <p:spPr>
          <a:xfrm>
            <a:off x="4757420" y="3844608"/>
            <a:ext cx="4181475" cy="439420"/>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565">
              <a:spcBef>
                <a:spcPct val="20000"/>
              </a:spcBef>
              <a:defRPr/>
            </a:pPr>
            <a:r>
              <a:rPr lang="zh-CN" altLang="en-US" sz="1300" dirty="0">
                <a:solidFill>
                  <a:srgbClr val="0070C0"/>
                </a:solidFill>
                <a:latin typeface="+mn-ea"/>
              </a:rPr>
              <a:t>调用了无参的read方法，该方法是每次读取一个字节数据</a:t>
            </a:r>
            <a:endParaRPr lang="zh-CN" altLang="en-US" sz="1300" dirty="0">
              <a:solidFill>
                <a:srgbClr val="0070C0"/>
              </a:solidFill>
              <a:latin typeface="+mn-ea"/>
            </a:endParaRPr>
          </a:p>
          <a:p>
            <a:pPr algn="l" defTabSz="1218565">
              <a:spcBef>
                <a:spcPct val="20000"/>
              </a:spcBef>
              <a:defRPr/>
            </a:pPr>
            <a:r>
              <a:rPr lang="zh-CN" altLang="en-US" sz="1300" dirty="0">
                <a:solidFill>
                  <a:srgbClr val="0070C0"/>
                </a:solidFill>
                <a:latin typeface="+mn-ea"/>
              </a:rPr>
              <a:t>其根本就是调用了子类的</a:t>
            </a:r>
            <a:r>
              <a:rPr lang="en-US" altLang="zh-CN" sz="1300" dirty="0">
                <a:solidFill>
                  <a:srgbClr val="0070C0"/>
                </a:solidFill>
                <a:latin typeface="+mn-ea"/>
              </a:rPr>
              <a:t>read</a:t>
            </a:r>
            <a:r>
              <a:rPr lang="zh-CN" altLang="en-US" sz="1300" dirty="0">
                <a:solidFill>
                  <a:srgbClr val="0070C0"/>
                </a:solidFill>
                <a:latin typeface="+mn-ea"/>
              </a:rPr>
              <a:t>方法</a:t>
            </a:r>
            <a:endParaRPr lang="zh-CN" altLang="en-US" sz="1300" dirty="0">
              <a:solidFill>
                <a:srgbClr val="0070C0"/>
              </a:solidFill>
              <a:latin typeface="+mn-ea"/>
            </a:endParaRPr>
          </a:p>
        </p:txBody>
      </p:sp>
      <p:cxnSp>
        <p:nvCxnSpPr>
          <p:cNvPr id="11" name="直接连接符 10"/>
          <p:cNvCxnSpPr/>
          <p:nvPr/>
        </p:nvCxnSpPr>
        <p:spPr>
          <a:xfrm>
            <a:off x="3529965" y="1303655"/>
            <a:ext cx="1260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3865245" y="4062095"/>
            <a:ext cx="372745" cy="50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4104005" y="5374005"/>
            <a:ext cx="38862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Box 11"/>
          <p:cNvSpPr txBox="1">
            <a:spLocks noChangeArrowheads="1"/>
          </p:cNvSpPr>
          <p:nvPr/>
        </p:nvSpPr>
        <p:spPr bwMode="auto">
          <a:xfrm flipH="1">
            <a:off x="7240270" y="4589780"/>
            <a:ext cx="4289425" cy="1568450"/>
          </a:xfrm>
          <a:prstGeom prst="rect">
            <a:avLst/>
          </a:prstGeom>
          <a:noFill/>
          <a:ln>
            <a:noFill/>
          </a:ln>
          <a:effec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1600" b="1" kern="0" dirty="0">
                <a:latin typeface="微软雅黑" panose="020B0503020204020204" pitchFamily="34" charset="-122"/>
                <a:ea typeface="微软雅黑" panose="020B0503020204020204" pitchFamily="34" charset="-122"/>
              </a:rPr>
              <a:t>总结</a:t>
            </a:r>
            <a:endParaRPr lang="zh-CN" altLang="en-US" sz="1600" kern="0" dirty="0">
              <a:latin typeface="微软雅黑" panose="020B0503020204020204" pitchFamily="34" charset="-122"/>
              <a:ea typeface="微软雅黑" panose="020B0503020204020204" pitchFamily="34" charset="-122"/>
            </a:endParaRPr>
          </a:p>
          <a:p>
            <a:pPr eaLnBrk="1" hangingPunct="1">
              <a:defRPr/>
            </a:pPr>
            <a:r>
              <a:rPr lang="zh-CN" altLang="en-US" sz="1600" kern="0" dirty="0">
                <a:latin typeface="微软雅黑" panose="020B0503020204020204" pitchFamily="34" charset="-122"/>
                <a:ea typeface="微软雅黑" panose="020B0503020204020204" pitchFamily="34" charset="-122"/>
              </a:rPr>
              <a:t>在InputStream父类中已经定义好了读取一个字节数组数据的方法是每次读取一个字节，并将其存储到数组的第一个索引位置，读取len个字节数据</a:t>
            </a:r>
            <a:endParaRPr lang="zh-CN" altLang="en-US" sz="1600" kern="0" dirty="0">
              <a:latin typeface="微软雅黑" panose="020B0503020204020204" pitchFamily="34" charset="-122"/>
              <a:ea typeface="微软雅黑" panose="020B0503020204020204" pitchFamily="34" charset="-122"/>
            </a:endParaRPr>
          </a:p>
          <a:p>
            <a:pPr eaLnBrk="1" hangingPunct="1">
              <a:defRPr/>
            </a:pPr>
            <a:r>
              <a:rPr lang="zh-CN" altLang="en-US" sz="1600" kern="0" dirty="0">
                <a:latin typeface="微软雅黑" panose="020B0503020204020204" pitchFamily="34" charset="-122"/>
                <a:ea typeface="微软雅黑" panose="020B0503020204020204" pitchFamily="34" charset="-122"/>
              </a:rPr>
              <a:t>具体如何读取一个字节数据</a:t>
            </a:r>
            <a:r>
              <a:rPr lang="zh-CN" altLang="en-US" sz="1600" kern="0" dirty="0">
                <a:latin typeface="微软雅黑" panose="020B0503020204020204" pitchFamily="34" charset="-122"/>
                <a:ea typeface="微软雅黑" panose="020B0503020204020204" pitchFamily="34" charset="-122"/>
              </a:rPr>
              <a:t>则由子类实现</a:t>
            </a:r>
            <a:endParaRPr lang="zh-CN" altLang="en-US" sz="1600" kern="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925199" y="2090382"/>
            <a:ext cx="2292900" cy="229290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a:solidFill>
                <a:srgbClr val="494091"/>
              </a:solidFill>
            </a:endParaRPr>
          </a:p>
        </p:txBody>
      </p:sp>
      <p:grpSp>
        <p:nvGrpSpPr>
          <p:cNvPr id="3" name="组合 2"/>
          <p:cNvGrpSpPr/>
          <p:nvPr/>
        </p:nvGrpSpPr>
        <p:grpSpPr>
          <a:xfrm>
            <a:off x="5097766" y="1292779"/>
            <a:ext cx="797603" cy="797603"/>
            <a:chOff x="3529981" y="507683"/>
            <a:chExt cx="598350" cy="598350"/>
          </a:xfrm>
        </p:grpSpPr>
        <p:sp>
          <p:nvSpPr>
            <p:cNvPr id="4" name="椭圆 3"/>
            <p:cNvSpPr/>
            <p:nvPr/>
          </p:nvSpPr>
          <p:spPr>
            <a:xfrm>
              <a:off x="3529981" y="507683"/>
              <a:ext cx="598350" cy="59835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b="1">
                <a:solidFill>
                  <a:srgbClr val="494091"/>
                </a:solidFill>
                <a:latin typeface="Arial" panose="020B0604020202020204" pitchFamily="34" charset="0"/>
                <a:ea typeface="微软雅黑" panose="020B0503020204020204" pitchFamily="34" charset="-122"/>
                <a:cs typeface="Arial" panose="020B0604020202020204" pitchFamily="34" charset="0"/>
              </a:endParaRPr>
            </a:p>
          </p:txBody>
        </p:sp>
        <p:sp>
          <p:nvSpPr>
            <p:cNvPr id="5" name="TextBox 4"/>
            <p:cNvSpPr txBox="1"/>
            <p:nvPr/>
          </p:nvSpPr>
          <p:spPr>
            <a:xfrm>
              <a:off x="3572604" y="556752"/>
              <a:ext cx="537780" cy="500213"/>
            </a:xfrm>
            <a:prstGeom prst="rect">
              <a:avLst/>
            </a:prstGeom>
            <a:noFill/>
          </p:spPr>
          <p:txBody>
            <a:bodyPr wrap="none" rtlCol="0" anchor="ctr">
              <a:spAutoFit/>
            </a:bodyPr>
            <a:lstStyle/>
            <a:p>
              <a:pPr algn="ctr"/>
              <a:r>
                <a:rPr lang="en-US" altLang="zh-CN" sz="3735" b="1" dirty="0">
                  <a:solidFill>
                    <a:srgbClr val="494091"/>
                  </a:solidFill>
                  <a:effectLst>
                    <a:innerShdw blurRad="63500" dist="50800" dir="18900000">
                      <a:prstClr val="black">
                        <a:alpha val="30000"/>
                      </a:prstClr>
                    </a:innerShdw>
                  </a:effectLst>
                  <a:latin typeface="Arial" panose="020B0604020202020204" pitchFamily="34" charset="0"/>
                  <a:ea typeface="微软雅黑" panose="020B0503020204020204" pitchFamily="34" charset="-122"/>
                  <a:cs typeface="Arial" panose="020B0604020202020204" pitchFamily="34" charset="0"/>
                </a:rPr>
                <a:t>01</a:t>
              </a:r>
              <a:endParaRPr lang="zh-CN" altLang="en-US" sz="3735" b="1" dirty="0">
                <a:solidFill>
                  <a:srgbClr val="494091"/>
                </a:solidFill>
                <a:effectLst>
                  <a:innerShdw blurRad="63500" dist="50800" dir="18900000">
                    <a:prstClr val="black">
                      <a:alpha val="30000"/>
                    </a:prstClr>
                  </a:innerShdw>
                </a:effectLst>
                <a:latin typeface="Arial" panose="020B0604020202020204" pitchFamily="34" charset="0"/>
                <a:ea typeface="微软雅黑" panose="020B0503020204020204" pitchFamily="34" charset="-122"/>
                <a:cs typeface="Arial" panose="020B0604020202020204" pitchFamily="34" charset="0"/>
              </a:endParaRPr>
            </a:p>
          </p:txBody>
        </p:sp>
      </p:grpSp>
      <p:grpSp>
        <p:nvGrpSpPr>
          <p:cNvPr id="6" name="组合 5"/>
          <p:cNvGrpSpPr/>
          <p:nvPr/>
        </p:nvGrpSpPr>
        <p:grpSpPr>
          <a:xfrm>
            <a:off x="2294835" y="2434041"/>
            <a:ext cx="1553630" cy="1545811"/>
            <a:chOff x="1365567" y="1811091"/>
            <a:chExt cx="1165511" cy="1159644"/>
          </a:xfrm>
        </p:grpSpPr>
        <p:sp>
          <p:nvSpPr>
            <p:cNvPr id="7" name="TextBox 34"/>
            <p:cNvSpPr txBox="1"/>
            <p:nvPr/>
          </p:nvSpPr>
          <p:spPr>
            <a:xfrm>
              <a:off x="1365567" y="1811091"/>
              <a:ext cx="1165511" cy="992632"/>
            </a:xfrm>
            <a:prstGeom prst="rect">
              <a:avLst/>
            </a:prstGeom>
            <a:noFill/>
          </p:spPr>
          <p:txBody>
            <a:bodyPr wrap="none" rtlCol="0" anchor="ctr">
              <a:spAutoFit/>
            </a:bodyPr>
            <a:lstStyle/>
            <a:p>
              <a:pPr algn="ctr">
                <a:lnSpc>
                  <a:spcPct val="150000"/>
                </a:lnSpc>
              </a:pPr>
              <a:r>
                <a:rPr lang="zh-CN" altLang="en-US" sz="8000" b="1" baseline="12000" dirty="0">
                  <a:solidFill>
                    <a:srgbClr val="494091"/>
                  </a:solidFill>
                  <a:effectLst>
                    <a:innerShdw blurRad="63500" dist="50800" dir="18900000">
                      <a:prstClr val="black">
                        <a:alpha val="30000"/>
                      </a:prstClr>
                    </a:innerShdw>
                  </a:effectLst>
                  <a:latin typeface="微软雅黑" panose="020B0503020204020204" pitchFamily="34" charset="-122"/>
                  <a:ea typeface="微软雅黑" panose="020B0503020204020204" pitchFamily="34" charset="-122"/>
                </a:rPr>
                <a:t>目录</a:t>
              </a:r>
              <a:endParaRPr lang="zh-CN" altLang="en-US" sz="8000" b="1" baseline="12000" dirty="0">
                <a:solidFill>
                  <a:srgbClr val="494091"/>
                </a:solidFill>
                <a:effectLst>
                  <a:innerShdw blurRad="63500" dist="50800" dir="18900000">
                    <a:prstClr val="black">
                      <a:alpha val="30000"/>
                    </a:prstClr>
                  </a:innerShdw>
                </a:effectLst>
                <a:latin typeface="微软雅黑" panose="020B0503020204020204" pitchFamily="34" charset="-122"/>
                <a:ea typeface="微软雅黑" panose="020B0503020204020204" pitchFamily="34" charset="-122"/>
              </a:endParaRPr>
            </a:p>
          </p:txBody>
        </p:sp>
        <p:sp>
          <p:nvSpPr>
            <p:cNvPr id="8" name="TextBox 24"/>
            <p:cNvSpPr txBox="1"/>
            <p:nvPr/>
          </p:nvSpPr>
          <p:spPr>
            <a:xfrm>
              <a:off x="1394425" y="2523242"/>
              <a:ext cx="1107789" cy="447493"/>
            </a:xfrm>
            <a:prstGeom prst="rect">
              <a:avLst/>
            </a:prstGeom>
            <a:noFill/>
          </p:spPr>
          <p:txBody>
            <a:bodyPr wrap="none" rtlCol="0" anchor="ctr">
              <a:spAutoFit/>
            </a:bodyPr>
            <a:lstStyle/>
            <a:p>
              <a:pPr algn="ctr">
                <a:lnSpc>
                  <a:spcPct val="150000"/>
                </a:lnSpc>
              </a:pPr>
              <a:r>
                <a:rPr lang="en-US" altLang="zh-CN" sz="3735" baseline="12000" dirty="0">
                  <a:solidFill>
                    <a:srgbClr val="494091"/>
                  </a:solidFill>
                  <a:effectLst>
                    <a:innerShdw blurRad="63500" dist="50800" dir="18900000">
                      <a:prstClr val="black">
                        <a:alpha val="30000"/>
                      </a:prstClr>
                    </a:innerShdw>
                  </a:effectLst>
                  <a:latin typeface="Franklin Gothic Book" panose="020B0503020102020204" pitchFamily="34" charset="0"/>
                  <a:ea typeface="微软雅黑" panose="020B0503020204020204" pitchFamily="34" charset="-122"/>
                </a:rPr>
                <a:t>CONTENT</a:t>
              </a:r>
              <a:endParaRPr lang="zh-CN" altLang="en-US" sz="3735" baseline="12000" dirty="0">
                <a:solidFill>
                  <a:srgbClr val="494091"/>
                </a:solidFill>
                <a:effectLst>
                  <a:innerShdw blurRad="63500" dist="50800" dir="18900000">
                    <a:prstClr val="black">
                      <a:alpha val="30000"/>
                    </a:prstClr>
                  </a:innerShdw>
                </a:effectLst>
                <a:latin typeface="Franklin Gothic Book" panose="020B0503020102020204" pitchFamily="34" charset="0"/>
                <a:ea typeface="微软雅黑" panose="020B0503020204020204" pitchFamily="34" charset="-122"/>
              </a:endParaRPr>
            </a:p>
          </p:txBody>
        </p:sp>
      </p:grpSp>
      <p:sp>
        <p:nvSpPr>
          <p:cNvPr id="9" name="矩形 8"/>
          <p:cNvSpPr/>
          <p:nvPr/>
        </p:nvSpPr>
        <p:spPr>
          <a:xfrm>
            <a:off x="6373660" y="1432572"/>
            <a:ext cx="978535" cy="617220"/>
          </a:xfrm>
          <a:prstGeom prst="rect">
            <a:avLst/>
          </a:prstGeom>
        </p:spPr>
        <p:txBody>
          <a:bodyPr wrap="none">
            <a:spAutoFit/>
          </a:bodyPr>
          <a:lstStyle/>
          <a:p>
            <a:pPr algn="l"/>
            <a:r>
              <a:rPr lang="zh-CN" altLang="en-US" sz="2275" dirty="0">
                <a:solidFill>
                  <a:schemeClr val="bg1"/>
                </a:solidFill>
                <a:latin typeface="微软雅黑" panose="020B0503020204020204" pitchFamily="34" charset="-122"/>
                <a:ea typeface="微软雅黑" panose="020B0503020204020204" pitchFamily="34" charset="-122"/>
              </a:rPr>
              <a:t>概述</a:t>
            </a:r>
            <a:endParaRPr lang="zh-CN" altLang="en-US" sz="2275" dirty="0">
              <a:solidFill>
                <a:schemeClr val="bg1"/>
              </a:solidFill>
              <a:latin typeface="微软雅黑" panose="020B0503020204020204" pitchFamily="34" charset="-122"/>
              <a:ea typeface="微软雅黑" panose="020B0503020204020204" pitchFamily="34" charset="-122"/>
            </a:endParaRPr>
          </a:p>
          <a:p>
            <a:pPr algn="l"/>
            <a:r>
              <a:rPr lang="en-US" altLang="zh-CN" sz="1140" b="1" dirty="0">
                <a:solidFill>
                  <a:schemeClr val="bg1"/>
                </a:solidFill>
                <a:latin typeface="微软雅黑" panose="020B0503020204020204" pitchFamily="34" charset="-122"/>
                <a:ea typeface="微软雅黑" panose="020B0503020204020204" pitchFamily="34" charset="-122"/>
              </a:rPr>
              <a:t>OVER</a:t>
            </a:r>
            <a:r>
              <a:rPr lang="en-US" altLang="zh-CN" sz="1140" b="1" dirty="0">
                <a:solidFill>
                  <a:schemeClr val="bg1"/>
                </a:solidFill>
                <a:latin typeface="微软雅黑" panose="020B0503020204020204" pitchFamily="34" charset="-122"/>
                <a:ea typeface="微软雅黑" panose="020B0503020204020204" pitchFamily="34" charset="-122"/>
              </a:rPr>
              <a:t>VIEW</a:t>
            </a:r>
            <a:endParaRPr lang="zh-CN" altLang="en-US" sz="1140" b="1"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6373660" y="2436715"/>
            <a:ext cx="2517775" cy="617220"/>
          </a:xfrm>
          <a:prstGeom prst="rect">
            <a:avLst/>
          </a:prstGeom>
        </p:spPr>
        <p:txBody>
          <a:bodyPr wrap="none">
            <a:spAutoFit/>
          </a:bodyPr>
          <a:lstStyle/>
          <a:p>
            <a:pPr algn="l"/>
            <a:r>
              <a:rPr lang="zh-CN" altLang="en-US" sz="2275" dirty="0">
                <a:solidFill>
                  <a:schemeClr val="bg1"/>
                </a:solidFill>
                <a:latin typeface="微软雅黑" panose="020B0503020204020204" pitchFamily="34" charset="-122"/>
                <a:ea typeface="微软雅黑" panose="020B0503020204020204" pitchFamily="34" charset="-122"/>
              </a:rPr>
              <a:t>案例实现</a:t>
            </a:r>
            <a:endParaRPr lang="en-US" altLang="zh-CN" sz="2275" dirty="0">
              <a:solidFill>
                <a:schemeClr val="bg1"/>
              </a:solidFill>
              <a:latin typeface="微软雅黑" panose="020B0503020204020204" pitchFamily="34" charset="-122"/>
              <a:ea typeface="微软雅黑" panose="020B0503020204020204" pitchFamily="34" charset="-122"/>
            </a:endParaRPr>
          </a:p>
          <a:p>
            <a:pPr algn="l"/>
            <a:r>
              <a:rPr lang="en-US" altLang="zh-CN" sz="1140" b="1" dirty="0">
                <a:solidFill>
                  <a:schemeClr val="bg1"/>
                </a:solidFill>
                <a:latin typeface="微软雅黑" panose="020B0503020204020204" pitchFamily="34" charset="-122"/>
                <a:ea typeface="微软雅黑" panose="020B0503020204020204" pitchFamily="34" charset="-122"/>
              </a:rPr>
              <a:t>THE REALIZATION OF THE </a:t>
            </a:r>
            <a:r>
              <a:rPr lang="en-US" altLang="zh-CN" sz="1140" b="1" dirty="0">
                <a:solidFill>
                  <a:schemeClr val="bg1"/>
                </a:solidFill>
                <a:latin typeface="微软雅黑" panose="020B0503020204020204" pitchFamily="34" charset="-122"/>
                <a:ea typeface="微软雅黑" panose="020B0503020204020204" pitchFamily="34" charset="-122"/>
              </a:rPr>
              <a:t>CASE</a:t>
            </a:r>
            <a:endParaRPr lang="zh-CN" altLang="en-US" sz="1140" b="1" dirty="0">
              <a:solidFill>
                <a:schemeClr val="bg1"/>
              </a:solidFill>
              <a:latin typeface="微软雅黑" panose="020B0503020204020204" pitchFamily="34" charset="-122"/>
              <a:ea typeface="微软雅黑" panose="020B0503020204020204" pitchFamily="34" charset="-122"/>
            </a:endParaRPr>
          </a:p>
        </p:txBody>
      </p:sp>
      <p:sp>
        <p:nvSpPr>
          <p:cNvPr id="11" name="矩形 10"/>
          <p:cNvSpPr/>
          <p:nvPr/>
        </p:nvSpPr>
        <p:spPr>
          <a:xfrm>
            <a:off x="6334080" y="4445002"/>
            <a:ext cx="3170555" cy="617220"/>
          </a:xfrm>
          <a:prstGeom prst="rect">
            <a:avLst/>
          </a:prstGeom>
        </p:spPr>
        <p:txBody>
          <a:bodyPr wrap="none">
            <a:spAutoFit/>
          </a:bodyPr>
          <a:lstStyle/>
          <a:p>
            <a:pPr algn="l"/>
            <a:r>
              <a:rPr lang="en-US" altLang="zh-CN" sz="2275" dirty="0">
                <a:solidFill>
                  <a:schemeClr val="bg1"/>
                </a:solidFill>
                <a:latin typeface="微软雅黑" panose="020B0503020204020204" pitchFamily="34" charset="-122"/>
                <a:ea typeface="微软雅黑" panose="020B0503020204020204" pitchFamily="34" charset="-122"/>
              </a:rPr>
              <a:t>JDK</a:t>
            </a:r>
            <a:r>
              <a:rPr lang="zh-CN" altLang="en-US" sz="2275" dirty="0">
                <a:solidFill>
                  <a:schemeClr val="bg1"/>
                </a:solidFill>
                <a:latin typeface="微软雅黑" panose="020B0503020204020204" pitchFamily="34" charset="-122"/>
                <a:ea typeface="微软雅黑" panose="020B0503020204020204" pitchFamily="34" charset="-122"/>
              </a:rPr>
              <a:t>源码应用</a:t>
            </a:r>
            <a:endParaRPr lang="en-US" altLang="zh-CN" sz="2275" dirty="0">
              <a:solidFill>
                <a:schemeClr val="bg1"/>
              </a:solidFill>
              <a:latin typeface="微软雅黑" panose="020B0503020204020204" pitchFamily="34" charset="-122"/>
              <a:ea typeface="微软雅黑" panose="020B0503020204020204" pitchFamily="34" charset="-122"/>
            </a:endParaRPr>
          </a:p>
          <a:p>
            <a:pPr algn="l"/>
            <a:r>
              <a:rPr lang="en-US" altLang="zh-CN" sz="1140" b="1" dirty="0">
                <a:solidFill>
                  <a:schemeClr val="bg1"/>
                </a:solidFill>
                <a:latin typeface="微软雅黑" panose="020B0503020204020204" pitchFamily="34" charset="-122"/>
                <a:ea typeface="微软雅黑" panose="020B0503020204020204" pitchFamily="34" charset="-122"/>
              </a:rPr>
              <a:t>APPLICATION IN THE JDK SOURCE CODE</a:t>
            </a:r>
            <a:endParaRPr lang="en-US" altLang="zh-CN" sz="1140" b="1" dirty="0">
              <a:solidFill>
                <a:schemeClr val="bg1"/>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5143435" y="2344285"/>
            <a:ext cx="797603" cy="797603"/>
            <a:chOff x="3529981" y="507683"/>
            <a:chExt cx="598350" cy="598350"/>
          </a:xfrm>
        </p:grpSpPr>
        <p:sp>
          <p:nvSpPr>
            <p:cNvPr id="13" name="椭圆 12"/>
            <p:cNvSpPr/>
            <p:nvPr/>
          </p:nvSpPr>
          <p:spPr>
            <a:xfrm>
              <a:off x="3529981" y="507683"/>
              <a:ext cx="598350" cy="59835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b="1">
                <a:solidFill>
                  <a:srgbClr val="494091"/>
                </a:solidFill>
                <a:latin typeface="Arial" panose="020B0604020202020204" pitchFamily="34" charset="0"/>
                <a:ea typeface="微软雅黑" panose="020B0503020204020204" pitchFamily="34" charset="-122"/>
                <a:cs typeface="Arial" panose="020B0604020202020204" pitchFamily="34" charset="0"/>
              </a:endParaRPr>
            </a:p>
          </p:txBody>
        </p:sp>
        <p:sp>
          <p:nvSpPr>
            <p:cNvPr id="14" name="TextBox 48"/>
            <p:cNvSpPr txBox="1"/>
            <p:nvPr/>
          </p:nvSpPr>
          <p:spPr>
            <a:xfrm>
              <a:off x="3563858" y="596389"/>
              <a:ext cx="537780" cy="500213"/>
            </a:xfrm>
            <a:prstGeom prst="rect">
              <a:avLst/>
            </a:prstGeom>
            <a:noFill/>
          </p:spPr>
          <p:txBody>
            <a:bodyPr wrap="none" rtlCol="0" anchor="ctr">
              <a:spAutoFit/>
            </a:bodyPr>
            <a:lstStyle/>
            <a:p>
              <a:pPr algn="ctr"/>
              <a:r>
                <a:rPr lang="en-US" altLang="zh-CN" sz="3735" b="1" dirty="0">
                  <a:solidFill>
                    <a:srgbClr val="494091"/>
                  </a:solidFill>
                  <a:effectLst>
                    <a:innerShdw blurRad="63500" dist="50800" dir="18900000">
                      <a:prstClr val="black">
                        <a:alpha val="30000"/>
                      </a:prstClr>
                    </a:innerShdw>
                  </a:effectLst>
                  <a:latin typeface="Arial" panose="020B0604020202020204" pitchFamily="34" charset="0"/>
                  <a:ea typeface="微软雅黑" panose="020B0503020204020204" pitchFamily="34" charset="-122"/>
                  <a:cs typeface="Arial" panose="020B0604020202020204" pitchFamily="34" charset="0"/>
                </a:rPr>
                <a:t>02</a:t>
              </a:r>
              <a:endParaRPr lang="zh-CN" altLang="en-US" sz="3735" b="1" dirty="0">
                <a:solidFill>
                  <a:srgbClr val="494091"/>
                </a:solidFill>
                <a:effectLst>
                  <a:innerShdw blurRad="63500" dist="50800" dir="18900000">
                    <a:prstClr val="black">
                      <a:alpha val="30000"/>
                    </a:prstClr>
                  </a:innerShdw>
                </a:effectLst>
                <a:latin typeface="Arial" panose="020B0604020202020204" pitchFamily="34" charset="0"/>
                <a:ea typeface="微软雅黑" panose="020B0503020204020204" pitchFamily="34" charset="-122"/>
                <a:cs typeface="Arial" panose="020B0604020202020204" pitchFamily="34" charset="0"/>
              </a:endParaRPr>
            </a:p>
          </p:txBody>
        </p:sp>
      </p:grpSp>
      <p:grpSp>
        <p:nvGrpSpPr>
          <p:cNvPr id="15" name="组合 14"/>
          <p:cNvGrpSpPr/>
          <p:nvPr/>
        </p:nvGrpSpPr>
        <p:grpSpPr>
          <a:xfrm>
            <a:off x="5151004" y="4333243"/>
            <a:ext cx="797603" cy="797603"/>
            <a:chOff x="3529981" y="507683"/>
            <a:chExt cx="598350" cy="598350"/>
          </a:xfrm>
        </p:grpSpPr>
        <p:sp>
          <p:nvSpPr>
            <p:cNvPr id="16" name="椭圆 15"/>
            <p:cNvSpPr/>
            <p:nvPr/>
          </p:nvSpPr>
          <p:spPr>
            <a:xfrm>
              <a:off x="3529981" y="507683"/>
              <a:ext cx="598350" cy="59835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b="1">
                <a:solidFill>
                  <a:srgbClr val="494091"/>
                </a:solidFill>
                <a:latin typeface="Arial" panose="020B0604020202020204" pitchFamily="34" charset="0"/>
                <a:ea typeface="微软雅黑" panose="020B0503020204020204" pitchFamily="34" charset="-122"/>
                <a:cs typeface="Arial" panose="020B0604020202020204" pitchFamily="34" charset="0"/>
              </a:endParaRPr>
            </a:p>
          </p:txBody>
        </p:sp>
        <p:sp>
          <p:nvSpPr>
            <p:cNvPr id="17" name="TextBox 51"/>
            <p:cNvSpPr txBox="1"/>
            <p:nvPr/>
          </p:nvSpPr>
          <p:spPr>
            <a:xfrm>
              <a:off x="3566926" y="581010"/>
              <a:ext cx="537780" cy="500213"/>
            </a:xfrm>
            <a:prstGeom prst="rect">
              <a:avLst/>
            </a:prstGeom>
            <a:noFill/>
          </p:spPr>
          <p:txBody>
            <a:bodyPr wrap="none" rtlCol="0" anchor="ctr">
              <a:spAutoFit/>
            </a:bodyPr>
            <a:lstStyle/>
            <a:p>
              <a:pPr algn="ctr"/>
              <a:r>
                <a:rPr lang="en-US" altLang="zh-CN" sz="3735" b="1" dirty="0">
                  <a:solidFill>
                    <a:srgbClr val="494091"/>
                  </a:solidFill>
                  <a:effectLst>
                    <a:innerShdw blurRad="63500" dist="50800" dir="18900000">
                      <a:prstClr val="black">
                        <a:alpha val="30000"/>
                      </a:prstClr>
                    </a:innerShdw>
                  </a:effectLst>
                  <a:latin typeface="Arial" panose="020B0604020202020204" pitchFamily="34" charset="0"/>
                  <a:ea typeface="微软雅黑" panose="020B0503020204020204" pitchFamily="34" charset="-122"/>
                  <a:cs typeface="Arial" panose="020B0604020202020204" pitchFamily="34" charset="0"/>
                </a:rPr>
                <a:t>04</a:t>
              </a:r>
              <a:endParaRPr lang="zh-CN" altLang="en-US" sz="3735" b="1" dirty="0">
                <a:solidFill>
                  <a:srgbClr val="494091"/>
                </a:solidFill>
                <a:effectLst>
                  <a:innerShdw blurRad="63500" dist="50800" dir="18900000">
                    <a:prstClr val="black">
                      <a:alpha val="30000"/>
                    </a:prstClr>
                  </a:innerShdw>
                </a:effectLst>
                <a:latin typeface="Arial" panose="020B0604020202020204" pitchFamily="34" charset="0"/>
                <a:ea typeface="微软雅黑" panose="020B0503020204020204" pitchFamily="34" charset="-122"/>
                <a:cs typeface="Arial" panose="020B0604020202020204" pitchFamily="34" charset="0"/>
              </a:endParaRPr>
            </a:p>
          </p:txBody>
        </p:sp>
      </p:grpSp>
      <p:grpSp>
        <p:nvGrpSpPr>
          <p:cNvPr id="18" name="组合 17"/>
          <p:cNvGrpSpPr/>
          <p:nvPr/>
        </p:nvGrpSpPr>
        <p:grpSpPr>
          <a:xfrm>
            <a:off x="4995665" y="1240030"/>
            <a:ext cx="1001809" cy="4008273"/>
            <a:chOff x="5901014" y="1112411"/>
            <a:chExt cx="1056725" cy="4227997"/>
          </a:xfrm>
        </p:grpSpPr>
        <p:sp>
          <p:nvSpPr>
            <p:cNvPr id="19" name="弧形 18"/>
            <p:cNvSpPr/>
            <p:nvPr/>
          </p:nvSpPr>
          <p:spPr>
            <a:xfrm>
              <a:off x="5901014" y="3226592"/>
              <a:ext cx="1056724" cy="1056724"/>
            </a:xfrm>
            <a:prstGeom prst="arc">
              <a:avLst>
                <a:gd name="adj1" fmla="val 16072548"/>
                <a:gd name="adj2" fmla="val 5356559"/>
              </a:avLst>
            </a:prstGeom>
            <a:noFill/>
            <a:ln w="9525">
              <a:solidFill>
                <a:schemeClr val="bg1"/>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b="1">
                <a:solidFill>
                  <a:srgbClr val="494091"/>
                </a:solidFill>
                <a:latin typeface="微软雅黑" panose="020B0503020204020204" pitchFamily="34" charset="-122"/>
                <a:ea typeface="微软雅黑" panose="020B0503020204020204" pitchFamily="34" charset="-122"/>
              </a:endParaRPr>
            </a:p>
          </p:txBody>
        </p:sp>
        <p:sp>
          <p:nvSpPr>
            <p:cNvPr id="20" name="弧形 19"/>
            <p:cNvSpPr/>
            <p:nvPr/>
          </p:nvSpPr>
          <p:spPr>
            <a:xfrm>
              <a:off x="5901014" y="1112411"/>
              <a:ext cx="1056724" cy="1056724"/>
            </a:xfrm>
            <a:prstGeom prst="arc">
              <a:avLst>
                <a:gd name="adj1" fmla="val 16200000"/>
                <a:gd name="adj2" fmla="val 5356559"/>
              </a:avLst>
            </a:prstGeom>
            <a:noFill/>
            <a:ln w="9525">
              <a:solidFill>
                <a:schemeClr val="bg1"/>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b="1">
                <a:solidFill>
                  <a:srgbClr val="494091"/>
                </a:solidFill>
                <a:latin typeface="微软雅黑" panose="020B0503020204020204" pitchFamily="34" charset="-122"/>
                <a:ea typeface="微软雅黑" panose="020B0503020204020204" pitchFamily="34" charset="-122"/>
              </a:endParaRPr>
            </a:p>
          </p:txBody>
        </p:sp>
        <p:sp>
          <p:nvSpPr>
            <p:cNvPr id="21" name="弧形 20"/>
            <p:cNvSpPr/>
            <p:nvPr/>
          </p:nvSpPr>
          <p:spPr>
            <a:xfrm flipH="1">
              <a:off x="5901015" y="2169503"/>
              <a:ext cx="1056724" cy="1056724"/>
            </a:xfrm>
            <a:prstGeom prst="arc">
              <a:avLst>
                <a:gd name="adj1" fmla="val 16169364"/>
                <a:gd name="adj2" fmla="val 5281886"/>
              </a:avLst>
            </a:prstGeom>
            <a:noFill/>
            <a:ln w="9525">
              <a:solidFill>
                <a:schemeClr val="bg1"/>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b="1">
                <a:solidFill>
                  <a:srgbClr val="494091"/>
                </a:solidFill>
                <a:latin typeface="微软雅黑" panose="020B0503020204020204" pitchFamily="34" charset="-122"/>
                <a:ea typeface="微软雅黑" panose="020B0503020204020204" pitchFamily="34" charset="-122"/>
              </a:endParaRPr>
            </a:p>
          </p:txBody>
        </p:sp>
        <p:sp>
          <p:nvSpPr>
            <p:cNvPr id="22" name="弧形 21"/>
            <p:cNvSpPr/>
            <p:nvPr/>
          </p:nvSpPr>
          <p:spPr>
            <a:xfrm flipH="1">
              <a:off x="5901015" y="4283684"/>
              <a:ext cx="1056724" cy="1056724"/>
            </a:xfrm>
            <a:prstGeom prst="arc">
              <a:avLst>
                <a:gd name="adj1" fmla="val 16152732"/>
                <a:gd name="adj2" fmla="val 5201936"/>
              </a:avLst>
            </a:prstGeom>
            <a:noFill/>
            <a:ln w="9525">
              <a:solidFill>
                <a:schemeClr val="bg1"/>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b="1">
                <a:solidFill>
                  <a:srgbClr val="494091"/>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a:off x="5140498" y="3346438"/>
            <a:ext cx="797603" cy="797603"/>
            <a:chOff x="3529981" y="507683"/>
            <a:chExt cx="598350" cy="598350"/>
          </a:xfrm>
        </p:grpSpPr>
        <p:sp>
          <p:nvSpPr>
            <p:cNvPr id="24" name="椭圆 23"/>
            <p:cNvSpPr/>
            <p:nvPr/>
          </p:nvSpPr>
          <p:spPr>
            <a:xfrm>
              <a:off x="3529981" y="507683"/>
              <a:ext cx="598350" cy="598350"/>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5" b="1">
                <a:solidFill>
                  <a:srgbClr val="494091"/>
                </a:solidFill>
                <a:latin typeface="Arial" panose="020B0604020202020204" pitchFamily="34" charset="0"/>
                <a:ea typeface="微软雅黑" panose="020B0503020204020204" pitchFamily="34" charset="-122"/>
                <a:cs typeface="Arial" panose="020B0604020202020204" pitchFamily="34" charset="0"/>
              </a:endParaRPr>
            </a:p>
          </p:txBody>
        </p:sp>
        <p:sp>
          <p:nvSpPr>
            <p:cNvPr id="25" name="TextBox 57"/>
            <p:cNvSpPr txBox="1"/>
            <p:nvPr/>
          </p:nvSpPr>
          <p:spPr>
            <a:xfrm>
              <a:off x="3574805" y="581026"/>
              <a:ext cx="537780" cy="500213"/>
            </a:xfrm>
            <a:prstGeom prst="rect">
              <a:avLst/>
            </a:prstGeom>
            <a:noFill/>
          </p:spPr>
          <p:txBody>
            <a:bodyPr wrap="none" rtlCol="0" anchor="ctr">
              <a:spAutoFit/>
            </a:bodyPr>
            <a:lstStyle/>
            <a:p>
              <a:pPr algn="ctr"/>
              <a:r>
                <a:rPr lang="en-US" altLang="zh-CN" sz="3735" b="1" dirty="0">
                  <a:solidFill>
                    <a:srgbClr val="494091"/>
                  </a:solidFill>
                  <a:effectLst>
                    <a:innerShdw blurRad="63500" dist="50800" dir="18900000">
                      <a:prstClr val="black">
                        <a:alpha val="30000"/>
                      </a:prstClr>
                    </a:innerShdw>
                  </a:effectLst>
                  <a:latin typeface="Arial" panose="020B0604020202020204" pitchFamily="34" charset="0"/>
                  <a:ea typeface="微软雅黑" panose="020B0503020204020204" pitchFamily="34" charset="-122"/>
                  <a:cs typeface="Arial" panose="020B0604020202020204" pitchFamily="34" charset="0"/>
                </a:rPr>
                <a:t>03</a:t>
              </a:r>
              <a:endParaRPr lang="zh-CN" altLang="en-US" sz="3735" b="1" dirty="0">
                <a:solidFill>
                  <a:srgbClr val="494091"/>
                </a:solidFill>
                <a:effectLst>
                  <a:innerShdw blurRad="63500" dist="50800" dir="18900000">
                    <a:prstClr val="black">
                      <a:alpha val="30000"/>
                    </a:prstClr>
                  </a:innerShdw>
                </a:effectLst>
                <a:latin typeface="Arial" panose="020B0604020202020204" pitchFamily="34" charset="0"/>
                <a:ea typeface="微软雅黑" panose="020B0503020204020204" pitchFamily="34" charset="-122"/>
                <a:cs typeface="Arial" panose="020B0604020202020204" pitchFamily="34" charset="0"/>
              </a:endParaRPr>
            </a:p>
          </p:txBody>
        </p:sp>
      </p:grpSp>
      <p:sp>
        <p:nvSpPr>
          <p:cNvPr id="26" name="矩形 25"/>
          <p:cNvSpPr/>
          <p:nvPr/>
        </p:nvSpPr>
        <p:spPr>
          <a:xfrm>
            <a:off x="6334079" y="3440859"/>
            <a:ext cx="4420235" cy="617220"/>
          </a:xfrm>
          <a:prstGeom prst="rect">
            <a:avLst/>
          </a:prstGeom>
        </p:spPr>
        <p:txBody>
          <a:bodyPr wrap="none">
            <a:spAutoFit/>
          </a:bodyPr>
          <a:lstStyle/>
          <a:p>
            <a:pPr algn="l"/>
            <a:r>
              <a:rPr lang="zh-CN" altLang="en-US" sz="2275" dirty="0">
                <a:solidFill>
                  <a:schemeClr val="bg1"/>
                </a:solidFill>
                <a:latin typeface="微软雅黑" panose="020B0503020204020204" pitchFamily="34" charset="-122"/>
                <a:ea typeface="微软雅黑" panose="020B0503020204020204" pitchFamily="34" charset="-122"/>
              </a:rPr>
              <a:t>优缺点及使用场景</a:t>
            </a:r>
            <a:endParaRPr lang="en-US" altLang="zh-CN" sz="2275" dirty="0">
              <a:solidFill>
                <a:schemeClr val="bg1"/>
              </a:solidFill>
              <a:latin typeface="微软雅黑" panose="020B0503020204020204" pitchFamily="34" charset="-122"/>
              <a:ea typeface="微软雅黑" panose="020B0503020204020204" pitchFamily="34" charset="-122"/>
            </a:endParaRPr>
          </a:p>
          <a:p>
            <a:pPr algn="l"/>
            <a:r>
              <a:rPr lang="en-US" altLang="zh-CN" sz="1140" b="1" dirty="0">
                <a:solidFill>
                  <a:schemeClr val="bg1"/>
                </a:solidFill>
                <a:latin typeface="微软雅黑" panose="020B0503020204020204" pitchFamily="34" charset="-122"/>
                <a:ea typeface="微软雅黑" panose="020B0503020204020204" pitchFamily="34" charset="-122"/>
              </a:rPr>
              <a:t>ADVANTAGES AND DIS</a:t>
            </a:r>
            <a:r>
              <a:rPr lang="en-US" altLang="zh-CN" sz="1135" b="1" dirty="0">
                <a:solidFill>
                  <a:schemeClr val="bg1"/>
                </a:solidFill>
                <a:latin typeface="微软雅黑" panose="020B0503020204020204" pitchFamily="34" charset="-122"/>
                <a:ea typeface="微软雅黑" panose="020B0503020204020204" pitchFamily="34" charset="-122"/>
                <a:sym typeface="+mn-ea"/>
              </a:rPr>
              <a:t>ADVANTAGES. USAGE SCENARIOS</a:t>
            </a:r>
            <a:endParaRPr lang="zh-CN" altLang="en-US" sz="114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up)">
                                          <p:cBhvr>
                                            <p:cTn id="13" dur="500"/>
                                            <p:tgtEl>
                                              <p:spTgt spid="18"/>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par>
                              <p:cTn id="20" fill="hold">
                                <p:stCondLst>
                                  <p:cond delay="1500"/>
                                </p:stCondLst>
                                <p:childTnLst>
                                  <p:par>
                                    <p:cTn id="21" presetID="2" presetClass="entr" presetSubtype="3" fill="hold" nodeType="afterEffect" p14:presetBounceEnd="60000">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14:bounceEnd="60000">
                                          <p:cBhvr additive="base">
                                            <p:cTn id="23" dur="1250" fill="hold"/>
                                            <p:tgtEl>
                                              <p:spTgt spid="3"/>
                                            </p:tgtEl>
                                            <p:attrNameLst>
                                              <p:attrName>ppt_x</p:attrName>
                                            </p:attrNameLst>
                                          </p:cBhvr>
                                          <p:tavLst>
                                            <p:tav tm="0">
                                              <p:val>
                                                <p:strVal val="1+#ppt_w/2"/>
                                              </p:val>
                                            </p:tav>
                                            <p:tav tm="100000">
                                              <p:val>
                                                <p:strVal val="#ppt_x"/>
                                              </p:val>
                                            </p:tav>
                                          </p:tavLst>
                                        </p:anim>
                                        <p:anim calcmode="lin" valueType="num" p14:bounceEnd="60000">
                                          <p:cBhvr additive="base">
                                            <p:cTn id="24" dur="1250" fill="hold"/>
                                            <p:tgtEl>
                                              <p:spTgt spid="3"/>
                                            </p:tgtEl>
                                            <p:attrNameLst>
                                              <p:attrName>ppt_y</p:attrName>
                                            </p:attrNameLst>
                                          </p:cBhvr>
                                          <p:tavLst>
                                            <p:tav tm="0">
                                              <p:val>
                                                <p:strVal val="0-#ppt_h/2"/>
                                              </p:val>
                                            </p:tav>
                                            <p:tav tm="100000">
                                              <p:val>
                                                <p:strVal val="#ppt_y"/>
                                              </p:val>
                                            </p:tav>
                                          </p:tavLst>
                                        </p:anim>
                                      </p:childTnLst>
                                    </p:cTn>
                                  </p:par>
                                </p:childTnLst>
                              </p:cTn>
                            </p:par>
                            <p:par>
                              <p:cTn id="25" fill="hold">
                                <p:stCondLst>
                                  <p:cond delay="3000"/>
                                </p:stCondLst>
                                <p:childTnLst>
                                  <p:par>
                                    <p:cTn id="26" presetID="22" presetClass="entr" presetSubtype="8"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750"/>
                                            <p:tgtEl>
                                              <p:spTgt spid="9"/>
                                            </p:tgtEl>
                                          </p:cBhvr>
                                        </p:animEffect>
                                      </p:childTnLst>
                                    </p:cTn>
                                  </p:par>
                                </p:childTnLst>
                              </p:cTn>
                            </p:par>
                            <p:par>
                              <p:cTn id="29" fill="hold">
                                <p:stCondLst>
                                  <p:cond delay="4000"/>
                                </p:stCondLst>
                                <p:childTnLst>
                                  <p:par>
                                    <p:cTn id="30" presetID="2" presetClass="entr" presetSubtype="3" fill="hold" nodeType="afterEffect" p14:presetBounceEnd="60000">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14:bounceEnd="60000">
                                          <p:cBhvr additive="base">
                                            <p:cTn id="32" dur="1250" fill="hold"/>
                                            <p:tgtEl>
                                              <p:spTgt spid="12"/>
                                            </p:tgtEl>
                                            <p:attrNameLst>
                                              <p:attrName>ppt_x</p:attrName>
                                            </p:attrNameLst>
                                          </p:cBhvr>
                                          <p:tavLst>
                                            <p:tav tm="0">
                                              <p:val>
                                                <p:strVal val="1+#ppt_w/2"/>
                                              </p:val>
                                            </p:tav>
                                            <p:tav tm="100000">
                                              <p:val>
                                                <p:strVal val="#ppt_x"/>
                                              </p:val>
                                            </p:tav>
                                          </p:tavLst>
                                        </p:anim>
                                        <p:anim calcmode="lin" valueType="num" p14:bounceEnd="60000">
                                          <p:cBhvr additive="base">
                                            <p:cTn id="33" dur="12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5500"/>
                                </p:stCondLst>
                                <p:childTnLst>
                                  <p:par>
                                    <p:cTn id="35" presetID="22" presetClass="entr" presetSubtype="8"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750"/>
                                            <p:tgtEl>
                                              <p:spTgt spid="10"/>
                                            </p:tgtEl>
                                          </p:cBhvr>
                                        </p:animEffect>
                                      </p:childTnLst>
                                    </p:cTn>
                                  </p:par>
                                </p:childTnLst>
                              </p:cTn>
                            </p:par>
                            <p:par>
                              <p:cTn id="38" fill="hold">
                                <p:stCondLst>
                                  <p:cond delay="6500"/>
                                </p:stCondLst>
                                <p:childTnLst>
                                  <p:par>
                                    <p:cTn id="39" presetID="2" presetClass="entr" presetSubtype="3" fill="hold" nodeType="afterEffect" p14:presetBounceEnd="60000">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14:bounceEnd="60000">
                                          <p:cBhvr additive="base">
                                            <p:cTn id="41" dur="1250" fill="hold"/>
                                            <p:tgtEl>
                                              <p:spTgt spid="23"/>
                                            </p:tgtEl>
                                            <p:attrNameLst>
                                              <p:attrName>ppt_x</p:attrName>
                                            </p:attrNameLst>
                                          </p:cBhvr>
                                          <p:tavLst>
                                            <p:tav tm="0">
                                              <p:val>
                                                <p:strVal val="1+#ppt_w/2"/>
                                              </p:val>
                                            </p:tav>
                                            <p:tav tm="100000">
                                              <p:val>
                                                <p:strVal val="#ppt_x"/>
                                              </p:val>
                                            </p:tav>
                                          </p:tavLst>
                                        </p:anim>
                                        <p:anim calcmode="lin" valueType="num" p14:bounceEnd="60000">
                                          <p:cBhvr additive="base">
                                            <p:cTn id="42" dur="1250" fill="hold"/>
                                            <p:tgtEl>
                                              <p:spTgt spid="23"/>
                                            </p:tgtEl>
                                            <p:attrNameLst>
                                              <p:attrName>ppt_y</p:attrName>
                                            </p:attrNameLst>
                                          </p:cBhvr>
                                          <p:tavLst>
                                            <p:tav tm="0">
                                              <p:val>
                                                <p:strVal val="0-#ppt_h/2"/>
                                              </p:val>
                                            </p:tav>
                                            <p:tav tm="100000">
                                              <p:val>
                                                <p:strVal val="#ppt_y"/>
                                              </p:val>
                                            </p:tav>
                                          </p:tavLst>
                                        </p:anim>
                                      </p:childTnLst>
                                    </p:cTn>
                                  </p:par>
                                </p:childTnLst>
                              </p:cTn>
                            </p:par>
                            <p:par>
                              <p:cTn id="43" fill="hold">
                                <p:stCondLst>
                                  <p:cond delay="8000"/>
                                </p:stCondLst>
                                <p:childTnLst>
                                  <p:par>
                                    <p:cTn id="44" presetID="22" presetClass="entr" presetSubtype="8"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left)">
                                          <p:cBhvr>
                                            <p:cTn id="46" dur="750"/>
                                            <p:tgtEl>
                                              <p:spTgt spid="26"/>
                                            </p:tgtEl>
                                          </p:cBhvr>
                                        </p:animEffect>
                                      </p:childTnLst>
                                    </p:cTn>
                                  </p:par>
                                </p:childTnLst>
                              </p:cTn>
                            </p:par>
                            <p:par>
                              <p:cTn id="47" fill="hold">
                                <p:stCondLst>
                                  <p:cond delay="9000"/>
                                </p:stCondLst>
                                <p:childTnLst>
                                  <p:par>
                                    <p:cTn id="48" presetID="2" presetClass="entr" presetSubtype="3" fill="hold" nodeType="afterEffect" p14:presetBounceEnd="60000">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14:bounceEnd="60000">
                                          <p:cBhvr additive="base">
                                            <p:cTn id="50" dur="1250" fill="hold"/>
                                            <p:tgtEl>
                                              <p:spTgt spid="15"/>
                                            </p:tgtEl>
                                            <p:attrNameLst>
                                              <p:attrName>ppt_x</p:attrName>
                                            </p:attrNameLst>
                                          </p:cBhvr>
                                          <p:tavLst>
                                            <p:tav tm="0">
                                              <p:val>
                                                <p:strVal val="1+#ppt_w/2"/>
                                              </p:val>
                                            </p:tav>
                                            <p:tav tm="100000">
                                              <p:val>
                                                <p:strVal val="#ppt_x"/>
                                              </p:val>
                                            </p:tav>
                                          </p:tavLst>
                                        </p:anim>
                                        <p:anim calcmode="lin" valueType="num" p14:bounceEnd="60000">
                                          <p:cBhvr additive="base">
                                            <p:cTn id="51" dur="1250" fill="hold"/>
                                            <p:tgtEl>
                                              <p:spTgt spid="15"/>
                                            </p:tgtEl>
                                            <p:attrNameLst>
                                              <p:attrName>ppt_y</p:attrName>
                                            </p:attrNameLst>
                                          </p:cBhvr>
                                          <p:tavLst>
                                            <p:tav tm="0">
                                              <p:val>
                                                <p:strVal val="0-#ppt_h/2"/>
                                              </p:val>
                                            </p:tav>
                                            <p:tav tm="100000">
                                              <p:val>
                                                <p:strVal val="#ppt_y"/>
                                              </p:val>
                                            </p:tav>
                                          </p:tavLst>
                                        </p:anim>
                                      </p:childTnLst>
                                    </p:cTn>
                                  </p:par>
                                </p:childTnLst>
                              </p:cTn>
                            </p:par>
                            <p:par>
                              <p:cTn id="52" fill="hold">
                                <p:stCondLst>
                                  <p:cond delay="10500"/>
                                </p:stCondLst>
                                <p:childTnLst>
                                  <p:par>
                                    <p:cTn id="53" presetID="22" presetClass="entr" presetSubtype="8" fill="hold" grpId="0" nodeType="after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left)">
                                          <p:cBhvr>
                                            <p:cTn id="55"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0" grpId="0"/>
          <p:bldP spid="11" grpId="0"/>
          <p:bldP spid="2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2" presetClass="entr" presetSubtype="1" fill="hold"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wipe(up)">
                                          <p:cBhvr>
                                            <p:cTn id="13" dur="500"/>
                                            <p:tgtEl>
                                              <p:spTgt spid="18"/>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childTnLst>
                              </p:cTn>
                            </p:par>
                            <p:par>
                              <p:cTn id="20" fill="hold">
                                <p:stCondLst>
                                  <p:cond delay="1500"/>
                                </p:stCondLst>
                                <p:childTnLst>
                                  <p:par>
                                    <p:cTn id="21" presetID="2" presetClass="entr" presetSubtype="3"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1250" fill="hold"/>
                                            <p:tgtEl>
                                              <p:spTgt spid="3"/>
                                            </p:tgtEl>
                                            <p:attrNameLst>
                                              <p:attrName>ppt_x</p:attrName>
                                            </p:attrNameLst>
                                          </p:cBhvr>
                                          <p:tavLst>
                                            <p:tav tm="0">
                                              <p:val>
                                                <p:strVal val="1+#ppt_w/2"/>
                                              </p:val>
                                            </p:tav>
                                            <p:tav tm="100000">
                                              <p:val>
                                                <p:strVal val="#ppt_x"/>
                                              </p:val>
                                            </p:tav>
                                          </p:tavLst>
                                        </p:anim>
                                        <p:anim calcmode="lin" valueType="num">
                                          <p:cBhvr additive="base">
                                            <p:cTn id="24" dur="1250" fill="hold"/>
                                            <p:tgtEl>
                                              <p:spTgt spid="3"/>
                                            </p:tgtEl>
                                            <p:attrNameLst>
                                              <p:attrName>ppt_y</p:attrName>
                                            </p:attrNameLst>
                                          </p:cBhvr>
                                          <p:tavLst>
                                            <p:tav tm="0">
                                              <p:val>
                                                <p:strVal val="0-#ppt_h/2"/>
                                              </p:val>
                                            </p:tav>
                                            <p:tav tm="100000">
                                              <p:val>
                                                <p:strVal val="#ppt_y"/>
                                              </p:val>
                                            </p:tav>
                                          </p:tavLst>
                                        </p:anim>
                                      </p:childTnLst>
                                    </p:cTn>
                                  </p:par>
                                </p:childTnLst>
                              </p:cTn>
                            </p:par>
                            <p:par>
                              <p:cTn id="25" fill="hold">
                                <p:stCondLst>
                                  <p:cond delay="3000"/>
                                </p:stCondLst>
                                <p:childTnLst>
                                  <p:par>
                                    <p:cTn id="26" presetID="22" presetClass="entr" presetSubtype="8"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750"/>
                                            <p:tgtEl>
                                              <p:spTgt spid="9"/>
                                            </p:tgtEl>
                                          </p:cBhvr>
                                        </p:animEffect>
                                      </p:childTnLst>
                                    </p:cTn>
                                  </p:par>
                                </p:childTnLst>
                              </p:cTn>
                            </p:par>
                            <p:par>
                              <p:cTn id="29" fill="hold">
                                <p:stCondLst>
                                  <p:cond delay="4000"/>
                                </p:stCondLst>
                                <p:childTnLst>
                                  <p:par>
                                    <p:cTn id="30" presetID="2" presetClass="entr" presetSubtype="3"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1250" fill="hold"/>
                                            <p:tgtEl>
                                              <p:spTgt spid="12"/>
                                            </p:tgtEl>
                                            <p:attrNameLst>
                                              <p:attrName>ppt_x</p:attrName>
                                            </p:attrNameLst>
                                          </p:cBhvr>
                                          <p:tavLst>
                                            <p:tav tm="0">
                                              <p:val>
                                                <p:strVal val="1+#ppt_w/2"/>
                                              </p:val>
                                            </p:tav>
                                            <p:tav tm="100000">
                                              <p:val>
                                                <p:strVal val="#ppt_x"/>
                                              </p:val>
                                            </p:tav>
                                          </p:tavLst>
                                        </p:anim>
                                        <p:anim calcmode="lin" valueType="num">
                                          <p:cBhvr additive="base">
                                            <p:cTn id="33" dur="1250" fill="hold"/>
                                            <p:tgtEl>
                                              <p:spTgt spid="12"/>
                                            </p:tgtEl>
                                            <p:attrNameLst>
                                              <p:attrName>ppt_y</p:attrName>
                                            </p:attrNameLst>
                                          </p:cBhvr>
                                          <p:tavLst>
                                            <p:tav tm="0">
                                              <p:val>
                                                <p:strVal val="0-#ppt_h/2"/>
                                              </p:val>
                                            </p:tav>
                                            <p:tav tm="100000">
                                              <p:val>
                                                <p:strVal val="#ppt_y"/>
                                              </p:val>
                                            </p:tav>
                                          </p:tavLst>
                                        </p:anim>
                                      </p:childTnLst>
                                    </p:cTn>
                                  </p:par>
                                </p:childTnLst>
                              </p:cTn>
                            </p:par>
                            <p:par>
                              <p:cTn id="34" fill="hold">
                                <p:stCondLst>
                                  <p:cond delay="5500"/>
                                </p:stCondLst>
                                <p:childTnLst>
                                  <p:par>
                                    <p:cTn id="35" presetID="22" presetClass="entr" presetSubtype="8"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750"/>
                                            <p:tgtEl>
                                              <p:spTgt spid="10"/>
                                            </p:tgtEl>
                                          </p:cBhvr>
                                        </p:animEffect>
                                      </p:childTnLst>
                                    </p:cTn>
                                  </p:par>
                                </p:childTnLst>
                              </p:cTn>
                            </p:par>
                            <p:par>
                              <p:cTn id="38" fill="hold">
                                <p:stCondLst>
                                  <p:cond delay="6500"/>
                                </p:stCondLst>
                                <p:childTnLst>
                                  <p:par>
                                    <p:cTn id="39" presetID="2" presetClass="entr" presetSubtype="3" fill="hold" nodeType="after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1250" fill="hold"/>
                                            <p:tgtEl>
                                              <p:spTgt spid="23"/>
                                            </p:tgtEl>
                                            <p:attrNameLst>
                                              <p:attrName>ppt_x</p:attrName>
                                            </p:attrNameLst>
                                          </p:cBhvr>
                                          <p:tavLst>
                                            <p:tav tm="0">
                                              <p:val>
                                                <p:strVal val="1+#ppt_w/2"/>
                                              </p:val>
                                            </p:tav>
                                            <p:tav tm="100000">
                                              <p:val>
                                                <p:strVal val="#ppt_x"/>
                                              </p:val>
                                            </p:tav>
                                          </p:tavLst>
                                        </p:anim>
                                        <p:anim calcmode="lin" valueType="num">
                                          <p:cBhvr additive="base">
                                            <p:cTn id="42" dur="1250" fill="hold"/>
                                            <p:tgtEl>
                                              <p:spTgt spid="23"/>
                                            </p:tgtEl>
                                            <p:attrNameLst>
                                              <p:attrName>ppt_y</p:attrName>
                                            </p:attrNameLst>
                                          </p:cBhvr>
                                          <p:tavLst>
                                            <p:tav tm="0">
                                              <p:val>
                                                <p:strVal val="0-#ppt_h/2"/>
                                              </p:val>
                                            </p:tav>
                                            <p:tav tm="100000">
                                              <p:val>
                                                <p:strVal val="#ppt_y"/>
                                              </p:val>
                                            </p:tav>
                                          </p:tavLst>
                                        </p:anim>
                                      </p:childTnLst>
                                    </p:cTn>
                                  </p:par>
                                </p:childTnLst>
                              </p:cTn>
                            </p:par>
                            <p:par>
                              <p:cTn id="43" fill="hold">
                                <p:stCondLst>
                                  <p:cond delay="8000"/>
                                </p:stCondLst>
                                <p:childTnLst>
                                  <p:par>
                                    <p:cTn id="44" presetID="22" presetClass="entr" presetSubtype="8"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left)">
                                          <p:cBhvr>
                                            <p:cTn id="46" dur="750"/>
                                            <p:tgtEl>
                                              <p:spTgt spid="26"/>
                                            </p:tgtEl>
                                          </p:cBhvr>
                                        </p:animEffect>
                                      </p:childTnLst>
                                    </p:cTn>
                                  </p:par>
                                </p:childTnLst>
                              </p:cTn>
                            </p:par>
                            <p:par>
                              <p:cTn id="47" fill="hold">
                                <p:stCondLst>
                                  <p:cond delay="9000"/>
                                </p:stCondLst>
                                <p:childTnLst>
                                  <p:par>
                                    <p:cTn id="48" presetID="2" presetClass="entr" presetSubtype="3" fill="hold"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additive="base">
                                            <p:cTn id="50" dur="1250" fill="hold"/>
                                            <p:tgtEl>
                                              <p:spTgt spid="15"/>
                                            </p:tgtEl>
                                            <p:attrNameLst>
                                              <p:attrName>ppt_x</p:attrName>
                                            </p:attrNameLst>
                                          </p:cBhvr>
                                          <p:tavLst>
                                            <p:tav tm="0">
                                              <p:val>
                                                <p:strVal val="1+#ppt_w/2"/>
                                              </p:val>
                                            </p:tav>
                                            <p:tav tm="100000">
                                              <p:val>
                                                <p:strVal val="#ppt_x"/>
                                              </p:val>
                                            </p:tav>
                                          </p:tavLst>
                                        </p:anim>
                                        <p:anim calcmode="lin" valueType="num">
                                          <p:cBhvr additive="base">
                                            <p:cTn id="51" dur="1250" fill="hold"/>
                                            <p:tgtEl>
                                              <p:spTgt spid="15"/>
                                            </p:tgtEl>
                                            <p:attrNameLst>
                                              <p:attrName>ppt_y</p:attrName>
                                            </p:attrNameLst>
                                          </p:cBhvr>
                                          <p:tavLst>
                                            <p:tav tm="0">
                                              <p:val>
                                                <p:strVal val="0-#ppt_h/2"/>
                                              </p:val>
                                            </p:tav>
                                            <p:tav tm="100000">
                                              <p:val>
                                                <p:strVal val="#ppt_y"/>
                                              </p:val>
                                            </p:tav>
                                          </p:tavLst>
                                        </p:anim>
                                      </p:childTnLst>
                                    </p:cTn>
                                  </p:par>
                                </p:childTnLst>
                              </p:cTn>
                            </p:par>
                            <p:par>
                              <p:cTn id="52" fill="hold">
                                <p:stCondLst>
                                  <p:cond delay="10500"/>
                                </p:stCondLst>
                                <p:childTnLst>
                                  <p:par>
                                    <p:cTn id="53" presetID="22" presetClass="entr" presetSubtype="8" fill="hold" grpId="0" nodeType="after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wipe(left)">
                                          <p:cBhvr>
                                            <p:cTn id="55"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p:bldP spid="10" grpId="0"/>
          <p:bldP spid="11" grpId="0"/>
          <p:bldP spid="26"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479119" y="2706395"/>
            <a:ext cx="5233670" cy="1445260"/>
          </a:xfrm>
          <a:prstGeom prst="rect">
            <a:avLst/>
          </a:prstGeom>
        </p:spPr>
        <p:txBody>
          <a:bodyPr wrap="none">
            <a:spAutoFit/>
          </a:bodyPr>
          <a:lstStyle/>
          <a:p>
            <a:pPr algn="ctr"/>
            <a:r>
              <a:rPr lang="en-US" altLang="zh-CN" sz="8800" dirty="0" smtClean="0">
                <a:solidFill>
                  <a:schemeClr val="bg1"/>
                </a:solidFill>
                <a:latin typeface="Agency FB" panose="020B0503020202020204" pitchFamily="34" charset="0"/>
              </a:rPr>
              <a:t>THANKS</a:t>
            </a:r>
            <a:r>
              <a:rPr lang="zh-CN" altLang="en-US" sz="8800" dirty="0" smtClean="0">
                <a:solidFill>
                  <a:schemeClr val="bg1"/>
                </a:solidFill>
                <a:latin typeface="Agency FB" panose="020B0503020202020204" pitchFamily="34" charset="0"/>
              </a:rPr>
              <a:t>！</a:t>
            </a:r>
            <a:endParaRPr lang="zh-CN" altLang="en-US" sz="8800" dirty="0" smtClean="0">
              <a:solidFill>
                <a:schemeClr val="bg1"/>
              </a:solidFill>
              <a:latin typeface="Agency FB" panose="020B0503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8"/>
          <p:cNvSpPr>
            <a:spLocks noChangeArrowheads="1"/>
          </p:cNvSpPr>
          <p:nvPr/>
        </p:nvSpPr>
        <p:spPr bwMode="auto">
          <a:xfrm>
            <a:off x="3805602" y="2146501"/>
            <a:ext cx="145288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spcBef>
                <a:spcPct val="0"/>
              </a:spcBef>
              <a:buFont typeface="Arial" panose="020B0604020202020204" pitchFamily="34" charset="0"/>
              <a:buNone/>
            </a:pPr>
            <a:r>
              <a:rPr lang="zh-CN" altLang="en-US" sz="5000" b="1" dirty="0">
                <a:solidFill>
                  <a:schemeClr val="bg1"/>
                </a:solidFill>
                <a:latin typeface="Impact" panose="020B0806030902050204" pitchFamily="34" charset="0"/>
                <a:ea typeface="微软雅黑" panose="020B0503020204020204" pitchFamily="34" charset="-122"/>
                <a:sym typeface="方正大黑简体" pitchFamily="65" charset="-122"/>
              </a:rPr>
              <a:t>概述</a:t>
            </a:r>
            <a:endParaRPr lang="zh-CN" altLang="en-US" sz="5000" b="1" dirty="0">
              <a:solidFill>
                <a:schemeClr val="bg1"/>
              </a:solidFill>
              <a:latin typeface="Impact" panose="020B0806030902050204" pitchFamily="34" charset="0"/>
              <a:ea typeface="微软雅黑" panose="020B0503020204020204" pitchFamily="34" charset="-122"/>
              <a:sym typeface="方正大黑简体" pitchFamily="65" charset="-122"/>
            </a:endParaRPr>
          </a:p>
        </p:txBody>
      </p:sp>
      <p:sp>
        <p:nvSpPr>
          <p:cNvPr id="5" name="前言"/>
          <p:cNvSpPr>
            <a:spLocks noChangeArrowheads="1"/>
          </p:cNvSpPr>
          <p:nvPr/>
        </p:nvSpPr>
        <p:spPr bwMode="auto">
          <a:xfrm>
            <a:off x="3805807" y="3050206"/>
            <a:ext cx="162877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spcBef>
                <a:spcPct val="0"/>
              </a:spcBef>
              <a:buNone/>
            </a:pPr>
            <a:r>
              <a:rPr lang="en-US" altLang="zh-CN" sz="2800" dirty="0">
                <a:solidFill>
                  <a:schemeClr val="bg1"/>
                </a:solidFill>
                <a:latin typeface="Impact" panose="020B0806030902050204" pitchFamily="34" charset="0"/>
              </a:rPr>
              <a:t>OVERVIEW</a:t>
            </a:r>
            <a:endParaRPr lang="en-US" altLang="zh-CN" sz="2800" dirty="0">
              <a:solidFill>
                <a:schemeClr val="bg1"/>
              </a:solidFill>
              <a:latin typeface="Impact" panose="020B0806030902050204" pitchFamily="34" charset="0"/>
            </a:endParaRPr>
          </a:p>
        </p:txBody>
      </p:sp>
      <p:sp>
        <p:nvSpPr>
          <p:cNvPr id="6" name="标题层"/>
          <p:cNvSpPr txBox="1"/>
          <p:nvPr/>
        </p:nvSpPr>
        <p:spPr bwMode="auto">
          <a:xfrm>
            <a:off x="1283945" y="1901483"/>
            <a:ext cx="2242115" cy="1969758"/>
          </a:xfrm>
          <a:prstGeom prst="rect">
            <a:avLst/>
          </a:prstGeom>
          <a:noFill/>
          <a:effectLst/>
        </p:spPr>
        <p:txBody>
          <a:bodyPr wrap="square" lIns="121908" tIns="60954" rIns="121908" bIns="60954">
            <a:spAutoFit/>
          </a:bodyPr>
          <a:lstStyle/>
          <a:p>
            <a:pPr algn="r" defTabSz="1218565">
              <a:defRPr/>
            </a:pPr>
            <a:r>
              <a:rPr lang="en-US" altLang="zh-CN" sz="12000" kern="0" dirty="0">
                <a:solidFill>
                  <a:schemeClr val="bg1"/>
                </a:solidFill>
                <a:latin typeface="Impact" panose="020B0806030902050204" pitchFamily="34" charset="0"/>
                <a:ea typeface="微软雅黑" panose="020B0503020204020204" pitchFamily="34" charset="-122"/>
                <a:cs typeface="Arial" panose="020B0604020202020204" pitchFamily="34" charset="0"/>
              </a:rPr>
              <a:t>01</a:t>
            </a:r>
            <a:endParaRPr lang="zh-CN" altLang="en-US" sz="12000" kern="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25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400" fill="hold"/>
                                        <p:tgtEl>
                                          <p:spTgt spid="6"/>
                                        </p:tgtEl>
                                        <p:attrNameLst>
                                          <p:attrName>ppt_x</p:attrName>
                                        </p:attrNameLst>
                                      </p:cBhvr>
                                      <p:tavLst>
                                        <p:tav tm="0">
                                          <p:val>
                                            <p:strVal val="0-#ppt_w/2"/>
                                          </p:val>
                                        </p:tav>
                                        <p:tav tm="100000">
                                          <p:val>
                                            <p:strVal val="#ppt_x"/>
                                          </p:val>
                                        </p:tav>
                                      </p:tavLst>
                                    </p:anim>
                                    <p:anim calcmode="lin" valueType="num">
                                      <p:cBhvr additive="base">
                                        <p:cTn id="8" dur="4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1+#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Straight Connector 66"/>
          <p:cNvCxnSpPr/>
          <p:nvPr/>
        </p:nvCxnSpPr>
        <p:spPr>
          <a:xfrm flipH="1">
            <a:off x="1069678" y="2303011"/>
            <a:ext cx="9636087" cy="0"/>
          </a:xfrm>
          <a:prstGeom prst="line">
            <a:avLst/>
          </a:prstGeom>
          <a:ln w="19050">
            <a:solidFill>
              <a:schemeClr val="tx1">
                <a:lumMod val="50000"/>
                <a:lumOff val="50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normAutofit fontScale="90000"/>
          </a:bodyPr>
          <a:lstStyle/>
          <a:p>
            <a:r>
              <a:rPr lang="en-US" altLang="zh-CN" dirty="0"/>
              <a:t>01 </a:t>
            </a:r>
            <a:r>
              <a:rPr lang="zh-CN" altLang="en-US" dirty="0"/>
              <a:t>概述</a:t>
            </a:r>
            <a:endParaRPr lang="zh-CN" altLang="en-US" dirty="0"/>
          </a:p>
        </p:txBody>
      </p:sp>
      <p:sp>
        <p:nvSpPr>
          <p:cNvPr id="31" name="文本框 31"/>
          <p:cNvSpPr txBox="1"/>
          <p:nvPr/>
        </p:nvSpPr>
        <p:spPr>
          <a:xfrm>
            <a:off x="709295" y="1644650"/>
            <a:ext cx="3867150" cy="3838575"/>
          </a:xfrm>
          <a:prstGeom prst="rect">
            <a:avLst/>
          </a:prstGeom>
          <a:noFill/>
        </p:spPr>
        <p:txBody>
          <a:bodyPr wrap="square" lIns="68580" tIns="34290" rIns="68580" bIns="34290" rtlCol="0">
            <a:spAutoFit/>
          </a:bodyPr>
          <a:p>
            <a:pPr>
              <a:spcBef>
                <a:spcPts val="600"/>
              </a:spcBef>
            </a:pPr>
            <a:r>
              <a:rPr lang="zh-CN" altLang="en-US" sz="2400" b="1" dirty="0">
                <a:solidFill>
                  <a:schemeClr val="tx1"/>
                </a:solidFill>
                <a:latin typeface="微软雅黑" panose="020B0503020204020204" pitchFamily="34" charset="-122"/>
                <a:ea typeface="微软雅黑" panose="020B0503020204020204" pitchFamily="34" charset="-122"/>
              </a:rPr>
              <a:t>简单的开始</a:t>
            </a:r>
            <a:endParaRPr lang="en-US" altLang="zh-CN" sz="2400" b="1" dirty="0">
              <a:latin typeface="微软雅黑" panose="020B0503020204020204" pitchFamily="34" charset="-122"/>
              <a:ea typeface="微软雅黑" panose="020B0503020204020204" pitchFamily="34" charset="-122"/>
              <a:sym typeface="+mn-ea"/>
            </a:endParaRPr>
          </a:p>
          <a:p>
            <a:pPr>
              <a:spcBef>
                <a:spcPts val="600"/>
              </a:spcBef>
            </a:pPr>
            <a:endParaRPr lang="zh-CN" altLang="en-US" sz="2400" dirty="0">
              <a:solidFill>
                <a:schemeClr val="tx1"/>
              </a:solidFill>
              <a:latin typeface="微软雅黑" panose="020B0503020204020204" pitchFamily="34" charset="-122"/>
              <a:ea typeface="微软雅黑" panose="020B0503020204020204" pitchFamily="34" charset="-122"/>
            </a:endParaRPr>
          </a:p>
          <a:p>
            <a:pPr lvl="1">
              <a:spcBef>
                <a:spcPts val="600"/>
              </a:spcBef>
            </a:pPr>
            <a:r>
              <a:rPr lang="en-US" altLang="zh-CN" sz="2000" dirty="0">
                <a:solidFill>
                  <a:schemeClr val="tx1"/>
                </a:solidFill>
                <a:latin typeface="微软雅黑" panose="020B0503020204020204" pitchFamily="34" charset="-122"/>
                <a:ea typeface="微软雅黑" panose="020B0503020204020204" pitchFamily="34" charset="-122"/>
              </a:rPr>
              <a:t>A</a:t>
            </a:r>
            <a:r>
              <a:rPr lang="zh-CN" altLang="en-US" sz="2000" dirty="0">
                <a:solidFill>
                  <a:schemeClr val="tx1"/>
                </a:solidFill>
                <a:latin typeface="微软雅黑" panose="020B0503020204020204" pitchFamily="34" charset="-122"/>
                <a:ea typeface="微软雅黑" panose="020B0503020204020204" pitchFamily="34" charset="-122"/>
              </a:rPr>
              <a:t>办理银行业务：</a:t>
            </a:r>
            <a:endParaRPr lang="zh-CN" altLang="en-US" sz="2000" dirty="0">
              <a:solidFill>
                <a:schemeClr val="tx1"/>
              </a:solidFill>
              <a:latin typeface="微软雅黑" panose="020B0503020204020204" pitchFamily="34" charset="-122"/>
              <a:ea typeface="微软雅黑" panose="020B0503020204020204" pitchFamily="34" charset="-122"/>
            </a:endParaRPr>
          </a:p>
          <a:p>
            <a:pPr lvl="1">
              <a:spcBef>
                <a:spcPts val="600"/>
              </a:spcBef>
            </a:pPr>
            <a:r>
              <a:rPr lang="en-US" altLang="zh-CN" sz="2000" dirty="0">
                <a:solidFill>
                  <a:schemeClr val="tx1"/>
                </a:solidFill>
                <a:latin typeface="微软雅黑" panose="020B0503020204020204" pitchFamily="34" charset="-122"/>
                <a:ea typeface="微软雅黑" panose="020B0503020204020204" pitchFamily="34" charset="-122"/>
              </a:rPr>
              <a:t>  取号</a:t>
            </a:r>
            <a:endParaRPr lang="en-US" altLang="zh-CN" sz="2000" dirty="0">
              <a:solidFill>
                <a:schemeClr val="tx1"/>
              </a:solidFill>
              <a:latin typeface="微软雅黑" panose="020B0503020204020204" pitchFamily="34" charset="-122"/>
              <a:ea typeface="微软雅黑" panose="020B0503020204020204" pitchFamily="34" charset="-122"/>
            </a:endParaRPr>
          </a:p>
          <a:p>
            <a:pPr lvl="1">
              <a:spcBef>
                <a:spcPts val="600"/>
              </a:spcBef>
            </a:pPr>
            <a:r>
              <a:rPr lang="en-US" altLang="zh-CN" sz="2000" dirty="0">
                <a:solidFill>
                  <a:schemeClr val="tx1"/>
                </a:solidFill>
                <a:latin typeface="微软雅黑" panose="020B0503020204020204" pitchFamily="34" charset="-122"/>
                <a:ea typeface="微软雅黑" panose="020B0503020204020204" pitchFamily="34" charset="-122"/>
              </a:rPr>
              <a:t>  排队</a:t>
            </a:r>
            <a:endParaRPr lang="en-US" altLang="zh-CN" sz="2000" dirty="0">
              <a:solidFill>
                <a:schemeClr val="tx1"/>
              </a:solidFill>
              <a:latin typeface="微软雅黑" panose="020B0503020204020204" pitchFamily="34" charset="-122"/>
              <a:ea typeface="微软雅黑" panose="020B0503020204020204" pitchFamily="34" charset="-122"/>
            </a:endParaRPr>
          </a:p>
          <a:p>
            <a:pPr lvl="1">
              <a:spcBef>
                <a:spcPts val="600"/>
              </a:spcBef>
            </a:pPr>
            <a:r>
              <a:rPr lang="en-US" altLang="zh-CN" sz="2000" dirty="0">
                <a:solidFill>
                  <a:schemeClr val="tx1"/>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存款</a:t>
            </a:r>
            <a:endParaRPr lang="en-US" altLang="zh-CN" sz="2000" dirty="0">
              <a:solidFill>
                <a:schemeClr val="tx1"/>
              </a:solidFill>
              <a:latin typeface="微软雅黑" panose="020B0503020204020204" pitchFamily="34" charset="-122"/>
              <a:ea typeface="微软雅黑" panose="020B0503020204020204" pitchFamily="34" charset="-122"/>
            </a:endParaRPr>
          </a:p>
          <a:p>
            <a:pPr lvl="1">
              <a:spcBef>
                <a:spcPts val="600"/>
              </a:spcBef>
            </a:pPr>
            <a:r>
              <a:rPr lang="en-US" altLang="zh-CN" sz="2000" dirty="0">
                <a:solidFill>
                  <a:schemeClr val="tx1"/>
                </a:solidFill>
                <a:latin typeface="微软雅黑" panose="020B0503020204020204" pitchFamily="34" charset="-122"/>
                <a:ea typeface="微软雅黑" panose="020B0503020204020204" pitchFamily="34" charset="-122"/>
              </a:rPr>
              <a:t>  对银行工作人员进行评分</a:t>
            </a:r>
            <a:endParaRPr lang="en-US" altLang="zh-CN" sz="2000" dirty="0">
              <a:solidFill>
                <a:schemeClr val="tx1"/>
              </a:solidFill>
              <a:latin typeface="微软雅黑" panose="020B0503020204020204" pitchFamily="34" charset="-122"/>
              <a:ea typeface="微软雅黑" panose="020B0503020204020204" pitchFamily="34" charset="-122"/>
            </a:endParaRPr>
          </a:p>
          <a:p>
            <a:pPr>
              <a:spcBef>
                <a:spcPts val="600"/>
              </a:spcBef>
            </a:pPr>
            <a:endParaRPr lang="en-US" altLang="zh-CN" sz="1600" dirty="0">
              <a:solidFill>
                <a:schemeClr val="tx1"/>
              </a:solidFill>
              <a:latin typeface="微软雅黑" panose="020B0503020204020204" pitchFamily="34" charset="-122"/>
              <a:ea typeface="微软雅黑" panose="020B0503020204020204" pitchFamily="34" charset="-122"/>
            </a:endParaRPr>
          </a:p>
          <a:p>
            <a:pPr>
              <a:spcBef>
                <a:spcPts val="600"/>
              </a:spcBef>
            </a:pPr>
            <a:endParaRPr lang="en-US" altLang="zh-CN" sz="1600" dirty="0">
              <a:solidFill>
                <a:schemeClr val="tx1"/>
              </a:solidFill>
              <a:latin typeface="微软雅黑" panose="020B0503020204020204" pitchFamily="34" charset="-122"/>
              <a:ea typeface="微软雅黑" panose="020B0503020204020204" pitchFamily="34" charset="-122"/>
            </a:endParaRPr>
          </a:p>
          <a:p>
            <a:pPr>
              <a:spcBef>
                <a:spcPts val="600"/>
              </a:spcBef>
            </a:pPr>
            <a:r>
              <a:rPr lang="en-US" altLang="zh-CN" sz="2000" dirty="0">
                <a:solidFill>
                  <a:schemeClr val="tx1"/>
                </a:solidFill>
                <a:latin typeface="微软雅黑" panose="020B0503020204020204" pitchFamily="34" charset="-122"/>
                <a:ea typeface="微软雅黑" panose="020B0503020204020204" pitchFamily="34" charset="-122"/>
              </a:rPr>
              <a:t>设想： 如何用代码实现上述功能？</a:t>
            </a:r>
            <a:endParaRPr lang="en-US" altLang="zh-CN" sz="2000" dirty="0">
              <a:solidFill>
                <a:schemeClr val="tx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492625" y="2555875"/>
            <a:ext cx="2354580" cy="368300"/>
          </a:xfrm>
          <a:prstGeom prst="rect">
            <a:avLst/>
          </a:prstGeom>
          <a:noFill/>
        </p:spPr>
        <p:txBody>
          <a:bodyPr wrap="square" rtlCol="0">
            <a:spAutoFit/>
          </a:bodyPr>
          <a:p>
            <a:endParaRPr lang="zh-CN" altLang="en-US"/>
          </a:p>
        </p:txBody>
      </p:sp>
      <p:sp>
        <p:nvSpPr>
          <p:cNvPr id="10" name="文本框 31"/>
          <p:cNvSpPr txBox="1"/>
          <p:nvPr/>
        </p:nvSpPr>
        <p:spPr>
          <a:xfrm>
            <a:off x="4754245" y="2503170"/>
            <a:ext cx="3329305" cy="1915160"/>
          </a:xfrm>
          <a:prstGeom prst="rect">
            <a:avLst/>
          </a:prstGeom>
          <a:noFill/>
        </p:spPr>
        <p:txBody>
          <a:bodyPr wrap="square" lIns="68580" tIns="34290" rIns="68580" bIns="34290" rtlCol="0">
            <a:spAutoFit/>
          </a:bodyPr>
          <a:p>
            <a:pPr>
              <a:spcBef>
                <a:spcPts val="600"/>
              </a:spcBef>
            </a:pPr>
            <a:r>
              <a:rPr lang="en-US" altLang="zh-CN" sz="2000" dirty="0">
                <a:latin typeface="微软雅黑" panose="020B0503020204020204" pitchFamily="34" charset="-122"/>
                <a:ea typeface="微软雅黑" panose="020B0503020204020204" pitchFamily="34" charset="-122"/>
                <a:sym typeface="+mn-ea"/>
              </a:rPr>
              <a:t>B</a:t>
            </a:r>
            <a:r>
              <a:rPr lang="zh-CN" altLang="en-US" sz="2000" dirty="0">
                <a:latin typeface="微软雅黑" panose="020B0503020204020204" pitchFamily="34" charset="-122"/>
                <a:ea typeface="微软雅黑" panose="020B0503020204020204" pitchFamily="34" charset="-122"/>
                <a:sym typeface="+mn-ea"/>
              </a:rPr>
              <a:t>办理银行业务：</a:t>
            </a:r>
            <a:endParaRPr lang="zh-CN" altLang="en-US" sz="2000" dirty="0">
              <a:solidFill>
                <a:schemeClr val="tx1"/>
              </a:solidFill>
              <a:latin typeface="微软雅黑" panose="020B0503020204020204" pitchFamily="34" charset="-122"/>
              <a:ea typeface="微软雅黑" panose="020B0503020204020204" pitchFamily="34" charset="-122"/>
            </a:endParaRPr>
          </a:p>
          <a:p>
            <a:pPr>
              <a:spcBef>
                <a:spcPts val="600"/>
              </a:spcBef>
            </a:pPr>
            <a:r>
              <a:rPr lang="en-US" altLang="zh-CN" sz="2000" dirty="0">
                <a:latin typeface="微软雅黑" panose="020B0503020204020204" pitchFamily="34" charset="-122"/>
                <a:ea typeface="微软雅黑" panose="020B0503020204020204" pitchFamily="34" charset="-122"/>
                <a:sym typeface="+mn-ea"/>
              </a:rPr>
              <a:t>  取号</a:t>
            </a:r>
            <a:endParaRPr lang="en-US" altLang="zh-CN" sz="2000" dirty="0">
              <a:solidFill>
                <a:schemeClr val="tx1"/>
              </a:solidFill>
              <a:latin typeface="微软雅黑" panose="020B0503020204020204" pitchFamily="34" charset="-122"/>
              <a:ea typeface="微软雅黑" panose="020B0503020204020204" pitchFamily="34" charset="-122"/>
            </a:endParaRPr>
          </a:p>
          <a:p>
            <a:pPr>
              <a:spcBef>
                <a:spcPts val="600"/>
              </a:spcBef>
            </a:pPr>
            <a:r>
              <a:rPr lang="en-US" altLang="zh-CN" sz="2000" dirty="0">
                <a:latin typeface="微软雅黑" panose="020B0503020204020204" pitchFamily="34" charset="-122"/>
                <a:ea typeface="微软雅黑" panose="020B0503020204020204" pitchFamily="34" charset="-122"/>
                <a:sym typeface="+mn-ea"/>
              </a:rPr>
              <a:t>  排队</a:t>
            </a:r>
            <a:endParaRPr lang="en-US" altLang="zh-CN" sz="2000" dirty="0">
              <a:solidFill>
                <a:schemeClr val="tx1"/>
              </a:solidFill>
              <a:latin typeface="微软雅黑" panose="020B0503020204020204" pitchFamily="34" charset="-122"/>
              <a:ea typeface="微软雅黑" panose="020B0503020204020204" pitchFamily="34" charset="-122"/>
            </a:endParaRPr>
          </a:p>
          <a:p>
            <a:pPr>
              <a:spcBef>
                <a:spcPts val="600"/>
              </a:spcBef>
            </a:pPr>
            <a:r>
              <a:rPr lang="en-US" altLang="zh-CN" sz="2000" dirty="0">
                <a:latin typeface="微软雅黑" panose="020B0503020204020204" pitchFamily="34" charset="-122"/>
                <a:ea typeface="微软雅黑" panose="020B0503020204020204" pitchFamily="34" charset="-122"/>
                <a:sym typeface="+mn-ea"/>
              </a:rPr>
              <a:t> </a:t>
            </a:r>
            <a:r>
              <a:rPr lang="en-US" altLang="zh-CN" sz="2000" dirty="0">
                <a:solidFill>
                  <a:srgbClr val="FF0000"/>
                </a:solidFill>
                <a:latin typeface="微软雅黑" panose="020B0503020204020204" pitchFamily="34" charset="-122"/>
                <a:ea typeface="微软雅黑" panose="020B0503020204020204" pitchFamily="34" charset="-122"/>
                <a:sym typeface="+mn-ea"/>
              </a:rPr>
              <a:t> </a:t>
            </a:r>
            <a:r>
              <a:rPr lang="zh-CN" altLang="en-US" sz="2000" dirty="0">
                <a:solidFill>
                  <a:srgbClr val="FF0000"/>
                </a:solidFill>
                <a:latin typeface="微软雅黑" panose="020B0503020204020204" pitchFamily="34" charset="-122"/>
                <a:ea typeface="微软雅黑" panose="020B0503020204020204" pitchFamily="34" charset="-122"/>
                <a:sym typeface="+mn-ea"/>
              </a:rPr>
              <a:t>取款</a:t>
            </a:r>
            <a:endParaRPr lang="en-US" altLang="zh-CN" sz="2000" dirty="0">
              <a:solidFill>
                <a:schemeClr val="tx1"/>
              </a:solidFill>
              <a:latin typeface="微软雅黑" panose="020B0503020204020204" pitchFamily="34" charset="-122"/>
              <a:ea typeface="微软雅黑" panose="020B0503020204020204" pitchFamily="34" charset="-122"/>
            </a:endParaRPr>
          </a:p>
          <a:p>
            <a:pPr>
              <a:spcBef>
                <a:spcPts val="600"/>
              </a:spcBef>
            </a:pPr>
            <a:r>
              <a:rPr lang="en-US" altLang="zh-CN" sz="2000" dirty="0">
                <a:latin typeface="微软雅黑" panose="020B0503020204020204" pitchFamily="34" charset="-122"/>
                <a:ea typeface="微软雅黑" panose="020B0503020204020204" pitchFamily="34" charset="-122"/>
                <a:sym typeface="+mn-ea"/>
              </a:rPr>
              <a:t>  对银行工作人员进行评分</a:t>
            </a:r>
            <a:endParaRPr lang="en-US" altLang="zh-CN" sz="2000" dirty="0">
              <a:solidFill>
                <a:schemeClr val="tx1"/>
              </a:solidFill>
              <a:latin typeface="微软雅黑" panose="020B0503020204020204" pitchFamily="34" charset="-122"/>
              <a:ea typeface="微软雅黑" panose="020B0503020204020204" pitchFamily="34" charset="-122"/>
              <a:sym typeface="+mn-ea"/>
            </a:endParaRPr>
          </a:p>
        </p:txBody>
      </p:sp>
      <p:sp>
        <p:nvSpPr>
          <p:cNvPr id="11" name="文本框 31"/>
          <p:cNvSpPr txBox="1"/>
          <p:nvPr/>
        </p:nvSpPr>
        <p:spPr>
          <a:xfrm>
            <a:off x="8197850" y="2503170"/>
            <a:ext cx="3265805" cy="1915160"/>
          </a:xfrm>
          <a:prstGeom prst="rect">
            <a:avLst/>
          </a:prstGeom>
          <a:noFill/>
        </p:spPr>
        <p:txBody>
          <a:bodyPr wrap="square" lIns="68580" tIns="34290" rIns="68580" bIns="34290" rtlCol="0">
            <a:spAutoFit/>
          </a:bodyPr>
          <a:p>
            <a:pPr>
              <a:spcBef>
                <a:spcPts val="600"/>
              </a:spcBef>
            </a:pPr>
            <a:r>
              <a:rPr lang="en-US" altLang="zh-CN" sz="2000" dirty="0">
                <a:latin typeface="微软雅黑" panose="020B0503020204020204" pitchFamily="34" charset="-122"/>
                <a:ea typeface="微软雅黑" panose="020B0503020204020204" pitchFamily="34" charset="-122"/>
                <a:sym typeface="+mn-ea"/>
              </a:rPr>
              <a:t>C</a:t>
            </a:r>
            <a:r>
              <a:rPr lang="zh-CN" altLang="en-US" sz="2000" dirty="0">
                <a:latin typeface="微软雅黑" panose="020B0503020204020204" pitchFamily="34" charset="-122"/>
                <a:ea typeface="微软雅黑" panose="020B0503020204020204" pitchFamily="34" charset="-122"/>
                <a:sym typeface="+mn-ea"/>
              </a:rPr>
              <a:t>办理银行业务：</a:t>
            </a:r>
            <a:endParaRPr lang="zh-CN" altLang="en-US" sz="2000" dirty="0">
              <a:solidFill>
                <a:schemeClr val="tx1"/>
              </a:solidFill>
              <a:latin typeface="微软雅黑" panose="020B0503020204020204" pitchFamily="34" charset="-122"/>
              <a:ea typeface="微软雅黑" panose="020B0503020204020204" pitchFamily="34" charset="-122"/>
            </a:endParaRPr>
          </a:p>
          <a:p>
            <a:pPr>
              <a:spcBef>
                <a:spcPts val="600"/>
              </a:spcBef>
            </a:pPr>
            <a:r>
              <a:rPr lang="en-US" altLang="zh-CN" sz="2000" dirty="0">
                <a:latin typeface="微软雅黑" panose="020B0503020204020204" pitchFamily="34" charset="-122"/>
                <a:ea typeface="微软雅黑" panose="020B0503020204020204" pitchFamily="34" charset="-122"/>
                <a:sym typeface="+mn-ea"/>
              </a:rPr>
              <a:t>  取号</a:t>
            </a:r>
            <a:endParaRPr lang="en-US" altLang="zh-CN" sz="2000" dirty="0">
              <a:solidFill>
                <a:schemeClr val="tx1"/>
              </a:solidFill>
              <a:latin typeface="微软雅黑" panose="020B0503020204020204" pitchFamily="34" charset="-122"/>
              <a:ea typeface="微软雅黑" panose="020B0503020204020204" pitchFamily="34" charset="-122"/>
            </a:endParaRPr>
          </a:p>
          <a:p>
            <a:pPr>
              <a:spcBef>
                <a:spcPts val="600"/>
              </a:spcBef>
            </a:pPr>
            <a:r>
              <a:rPr lang="en-US" altLang="zh-CN" sz="2000" dirty="0">
                <a:latin typeface="微软雅黑" panose="020B0503020204020204" pitchFamily="34" charset="-122"/>
                <a:ea typeface="微软雅黑" panose="020B0503020204020204" pitchFamily="34" charset="-122"/>
                <a:sym typeface="+mn-ea"/>
              </a:rPr>
              <a:t>  排队</a:t>
            </a:r>
            <a:endParaRPr lang="en-US" altLang="zh-CN" sz="2000" dirty="0">
              <a:solidFill>
                <a:schemeClr val="tx1"/>
              </a:solidFill>
              <a:latin typeface="微软雅黑" panose="020B0503020204020204" pitchFamily="34" charset="-122"/>
              <a:ea typeface="微软雅黑" panose="020B0503020204020204" pitchFamily="34" charset="-122"/>
            </a:endParaRPr>
          </a:p>
          <a:p>
            <a:pPr>
              <a:spcBef>
                <a:spcPts val="600"/>
              </a:spcBef>
            </a:pPr>
            <a:r>
              <a:rPr lang="en-US" altLang="zh-CN" sz="2000" dirty="0">
                <a:latin typeface="微软雅黑" panose="020B0503020204020204" pitchFamily="34" charset="-122"/>
                <a:ea typeface="微软雅黑" panose="020B0503020204020204" pitchFamily="34" charset="-122"/>
                <a:sym typeface="+mn-ea"/>
              </a:rPr>
              <a:t>  </a:t>
            </a:r>
            <a:r>
              <a:rPr lang="zh-CN" altLang="en-US" sz="2000" dirty="0">
                <a:solidFill>
                  <a:srgbClr val="FF0000"/>
                </a:solidFill>
                <a:latin typeface="微软雅黑" panose="020B0503020204020204" pitchFamily="34" charset="-122"/>
                <a:ea typeface="微软雅黑" panose="020B0503020204020204" pitchFamily="34" charset="-122"/>
                <a:sym typeface="+mn-ea"/>
              </a:rPr>
              <a:t>转账</a:t>
            </a:r>
            <a:endParaRPr lang="en-US" altLang="zh-CN" sz="2000" dirty="0">
              <a:solidFill>
                <a:schemeClr val="tx1"/>
              </a:solidFill>
              <a:latin typeface="微软雅黑" panose="020B0503020204020204" pitchFamily="34" charset="-122"/>
              <a:ea typeface="微软雅黑" panose="020B0503020204020204" pitchFamily="34" charset="-122"/>
            </a:endParaRPr>
          </a:p>
          <a:p>
            <a:pPr>
              <a:spcBef>
                <a:spcPts val="600"/>
              </a:spcBef>
            </a:pPr>
            <a:r>
              <a:rPr lang="en-US" altLang="zh-CN" sz="2000" dirty="0">
                <a:latin typeface="微软雅黑" panose="020B0503020204020204" pitchFamily="34" charset="-122"/>
                <a:ea typeface="微软雅黑" panose="020B0503020204020204" pitchFamily="34" charset="-122"/>
                <a:sym typeface="+mn-ea"/>
              </a:rPr>
              <a:t>  对银行工作人员进行评分</a:t>
            </a:r>
            <a:endParaRPr lang="en-US" altLang="zh-CN" sz="2000" dirty="0">
              <a:solidFill>
                <a:schemeClr val="tx1"/>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strips(upRight)">
                                      <p:cBhvr>
                                        <p:cTn id="7" dur="500"/>
                                        <p:tgtEl>
                                          <p:spTgt spid="67"/>
                                        </p:tgtEl>
                                      </p:cBhvr>
                                    </p:animEffect>
                                  </p:childTnLst>
                                </p:cTn>
                              </p:par>
                            </p:childTnLst>
                          </p:cTn>
                        </p:par>
                        <p:par>
                          <p:cTn id="8" fill="hold">
                            <p:stCondLst>
                              <p:cond delay="500"/>
                            </p:stCondLst>
                            <p:childTnLst>
                              <p:par>
                                <p:cTn id="9" presetID="2" presetClass="entr" presetSubtype="2" decel="5800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1+#ppt_w/2"/>
                                          </p:val>
                                        </p:tav>
                                        <p:tav tm="100000">
                                          <p:val>
                                            <p:strVal val="#ppt_x"/>
                                          </p:val>
                                        </p:tav>
                                      </p:tavLst>
                                    </p:anim>
                                    <p:anim calcmode="lin" valueType="num">
                                      <p:cBhvr additive="base">
                                        <p:cTn id="12" dur="500" fill="hold"/>
                                        <p:tgtEl>
                                          <p:spTgt spid="3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2" decel="5800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1+#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decel="5800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Straight Connector 66"/>
          <p:cNvCxnSpPr/>
          <p:nvPr/>
        </p:nvCxnSpPr>
        <p:spPr>
          <a:xfrm flipH="1">
            <a:off x="1011258" y="2308091"/>
            <a:ext cx="9636087" cy="0"/>
          </a:xfrm>
          <a:prstGeom prst="line">
            <a:avLst/>
          </a:prstGeom>
          <a:ln w="19050">
            <a:solidFill>
              <a:schemeClr val="tx1">
                <a:lumMod val="50000"/>
                <a:lumOff val="50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normAutofit fontScale="90000"/>
          </a:bodyPr>
          <a:lstStyle/>
          <a:p>
            <a:r>
              <a:rPr lang="en-US" altLang="zh-CN" dirty="0"/>
              <a:t>01 </a:t>
            </a:r>
            <a:r>
              <a:rPr lang="zh-CN" altLang="en-US" dirty="0"/>
              <a:t>概述</a:t>
            </a:r>
            <a:endParaRPr lang="zh-CN" altLang="en-US" dirty="0"/>
          </a:p>
        </p:txBody>
      </p:sp>
      <p:sp>
        <p:nvSpPr>
          <p:cNvPr id="31" name="文本框 31"/>
          <p:cNvSpPr txBox="1"/>
          <p:nvPr/>
        </p:nvSpPr>
        <p:spPr>
          <a:xfrm>
            <a:off x="709295" y="1644650"/>
            <a:ext cx="3867150" cy="3838575"/>
          </a:xfrm>
          <a:prstGeom prst="rect">
            <a:avLst/>
          </a:prstGeom>
          <a:noFill/>
        </p:spPr>
        <p:txBody>
          <a:bodyPr wrap="square" lIns="68580" tIns="34290" rIns="68580" bIns="34290" rtlCol="0">
            <a:spAutoFit/>
          </a:bodyPr>
          <a:p>
            <a:pPr>
              <a:spcBef>
                <a:spcPts val="600"/>
              </a:spcBef>
            </a:pPr>
            <a:r>
              <a:rPr lang="zh-CN" altLang="en-US" sz="2400" b="1" dirty="0">
                <a:solidFill>
                  <a:schemeClr val="tx1"/>
                </a:solidFill>
                <a:latin typeface="微软雅黑" panose="020B0503020204020204" pitchFamily="34" charset="-122"/>
                <a:ea typeface="微软雅黑" panose="020B0503020204020204" pitchFamily="34" charset="-122"/>
              </a:rPr>
              <a:t>带来的问题</a:t>
            </a:r>
            <a:endParaRPr lang="en-US" altLang="zh-CN" sz="2400" b="1" dirty="0">
              <a:latin typeface="微软雅黑" panose="020B0503020204020204" pitchFamily="34" charset="-122"/>
              <a:ea typeface="微软雅黑" panose="020B0503020204020204" pitchFamily="34" charset="-122"/>
              <a:sym typeface="+mn-ea"/>
            </a:endParaRPr>
          </a:p>
          <a:p>
            <a:pPr>
              <a:spcBef>
                <a:spcPts val="600"/>
              </a:spcBef>
            </a:pPr>
            <a:endParaRPr lang="zh-CN" altLang="en-US" sz="2400" dirty="0">
              <a:solidFill>
                <a:schemeClr val="tx1"/>
              </a:solidFill>
              <a:latin typeface="微软雅黑" panose="020B0503020204020204" pitchFamily="34" charset="-122"/>
              <a:ea typeface="微软雅黑" panose="020B0503020204020204" pitchFamily="34" charset="-122"/>
            </a:endParaRPr>
          </a:p>
          <a:p>
            <a:pPr marL="742950" lvl="1" indent="-285750">
              <a:spcBef>
                <a:spcPts val="600"/>
              </a:spcBef>
              <a:buFont typeface="Arial" panose="020B0604020202020204" pitchFamily="34" charset="0"/>
              <a:buChar char="•"/>
            </a:pPr>
            <a:r>
              <a:rPr lang="en-US" altLang="zh-CN" sz="2000" dirty="0">
                <a:solidFill>
                  <a:schemeClr val="tx1"/>
                </a:solidFill>
                <a:latin typeface="微软雅黑" panose="020B0503020204020204" pitchFamily="34" charset="-122"/>
                <a:ea typeface="微软雅黑" panose="020B0503020204020204" pitchFamily="34" charset="-122"/>
              </a:rPr>
              <a:t>代码重复</a:t>
            </a:r>
            <a:endParaRPr lang="en-US" altLang="zh-CN" sz="2000" dirty="0">
              <a:solidFill>
                <a:schemeClr val="tx1"/>
              </a:solidFill>
              <a:latin typeface="微软雅黑" panose="020B0503020204020204" pitchFamily="34" charset="-122"/>
              <a:ea typeface="微软雅黑" panose="020B0503020204020204" pitchFamily="34" charset="-122"/>
            </a:endParaRPr>
          </a:p>
          <a:p>
            <a:pPr>
              <a:spcBef>
                <a:spcPts val="600"/>
              </a:spcBef>
            </a:pPr>
            <a:r>
              <a:rPr lang="en-US" altLang="zh-CN" sz="2000" dirty="0">
                <a:solidFill>
                  <a:schemeClr val="tx1"/>
                </a:solidFill>
                <a:latin typeface="微软雅黑" panose="020B0503020204020204" pitchFamily="34" charset="-122"/>
                <a:ea typeface="微软雅黑" panose="020B0503020204020204" pitchFamily="34" charset="-122"/>
              </a:rPr>
              <a:t>   	  一个更新多次更改</a:t>
            </a:r>
            <a:endParaRPr lang="en-US" altLang="zh-CN" sz="2000" dirty="0">
              <a:solidFill>
                <a:schemeClr val="tx1"/>
              </a:solidFill>
              <a:latin typeface="微软雅黑" panose="020B0503020204020204" pitchFamily="34" charset="-122"/>
              <a:ea typeface="微软雅黑" panose="020B0503020204020204" pitchFamily="34" charset="-122"/>
            </a:endParaRPr>
          </a:p>
          <a:p>
            <a:pPr>
              <a:spcBef>
                <a:spcPts val="600"/>
              </a:spcBef>
            </a:pPr>
            <a:endParaRPr lang="en-US" altLang="zh-CN" sz="2000" dirty="0">
              <a:solidFill>
                <a:schemeClr val="tx1"/>
              </a:solidFill>
              <a:latin typeface="微软雅黑" panose="020B0503020204020204" pitchFamily="34" charset="-122"/>
              <a:ea typeface="微软雅黑" panose="020B0503020204020204" pitchFamily="34" charset="-122"/>
            </a:endParaRPr>
          </a:p>
          <a:p>
            <a:pPr marL="742950" lvl="1" indent="-285750">
              <a:spcBef>
                <a:spcPts val="600"/>
              </a:spcBef>
              <a:buFont typeface="Arial" panose="020B0604020202020204" pitchFamily="34" charset="0"/>
              <a:buChar char="•"/>
            </a:pPr>
            <a:r>
              <a:rPr lang="en-US" altLang="zh-CN" sz="2000" dirty="0">
                <a:solidFill>
                  <a:schemeClr val="tx1"/>
                </a:solidFill>
                <a:latin typeface="微软雅黑" panose="020B0503020204020204" pitchFamily="34" charset="-122"/>
                <a:ea typeface="微软雅黑" panose="020B0503020204020204" pitchFamily="34" charset="-122"/>
              </a:rPr>
              <a:t>添加新</a:t>
            </a:r>
            <a:r>
              <a:rPr lang="zh-CN" altLang="en-US" sz="2000" dirty="0">
                <a:solidFill>
                  <a:schemeClr val="tx1"/>
                </a:solidFill>
                <a:latin typeface="微软雅黑" panose="020B0503020204020204" pitchFamily="34" charset="-122"/>
                <a:ea typeface="微软雅黑" panose="020B0503020204020204" pitchFamily="34" charset="-122"/>
              </a:rPr>
              <a:t>办理人</a:t>
            </a:r>
            <a:endParaRPr lang="en-US" altLang="zh-CN" sz="2000" dirty="0">
              <a:solidFill>
                <a:schemeClr val="tx1"/>
              </a:solidFill>
              <a:latin typeface="微软雅黑" panose="020B0503020204020204" pitchFamily="34" charset="-122"/>
              <a:ea typeface="微软雅黑" panose="020B0503020204020204" pitchFamily="34" charset="-122"/>
            </a:endParaRPr>
          </a:p>
          <a:p>
            <a:pPr>
              <a:spcBef>
                <a:spcPts val="600"/>
              </a:spcBef>
            </a:pPr>
            <a:r>
              <a:rPr lang="en-US" altLang="zh-CN" sz="2000" dirty="0">
                <a:solidFill>
                  <a:schemeClr val="tx1"/>
                </a:solidFill>
                <a:latin typeface="微软雅黑" panose="020B0503020204020204" pitchFamily="34" charset="-122"/>
                <a:ea typeface="微软雅黑" panose="020B0503020204020204" pitchFamily="34" charset="-122"/>
              </a:rPr>
              <a:t>     	又</a:t>
            </a:r>
            <a:r>
              <a:rPr lang="zh-CN" altLang="en-US" sz="2000" dirty="0">
                <a:solidFill>
                  <a:schemeClr val="tx1"/>
                </a:solidFill>
                <a:latin typeface="微软雅黑" panose="020B0503020204020204" pitchFamily="34" charset="-122"/>
                <a:ea typeface="微软雅黑" panose="020B0503020204020204" pitchFamily="34" charset="-122"/>
              </a:rPr>
              <a:t>多一</a:t>
            </a:r>
            <a:r>
              <a:rPr lang="en-US" altLang="zh-CN" sz="2000" dirty="0">
                <a:solidFill>
                  <a:schemeClr val="tx1"/>
                </a:solidFill>
                <a:latin typeface="微软雅黑" panose="020B0503020204020204" pitchFamily="34" charset="-122"/>
                <a:ea typeface="微软雅黑" panose="020B0503020204020204" pitchFamily="34" charset="-122"/>
              </a:rPr>
              <a:t>份重复代码</a:t>
            </a:r>
            <a:endParaRPr lang="en-US" altLang="zh-CN" sz="1600" dirty="0">
              <a:solidFill>
                <a:schemeClr val="tx1"/>
              </a:solidFill>
              <a:latin typeface="微软雅黑" panose="020B0503020204020204" pitchFamily="34" charset="-122"/>
              <a:ea typeface="微软雅黑" panose="020B0503020204020204" pitchFamily="34" charset="-122"/>
            </a:endParaRPr>
          </a:p>
          <a:p>
            <a:pPr>
              <a:spcBef>
                <a:spcPts val="600"/>
              </a:spcBef>
            </a:pPr>
            <a:endParaRPr lang="en-US" altLang="zh-CN" sz="1600" dirty="0">
              <a:solidFill>
                <a:schemeClr val="tx1"/>
              </a:solidFill>
              <a:latin typeface="微软雅黑" panose="020B0503020204020204" pitchFamily="34" charset="-122"/>
              <a:ea typeface="微软雅黑" panose="020B0503020204020204" pitchFamily="34" charset="-122"/>
            </a:endParaRPr>
          </a:p>
          <a:p>
            <a:pPr>
              <a:spcBef>
                <a:spcPts val="600"/>
              </a:spcBef>
            </a:pPr>
            <a:endParaRPr lang="en-US" altLang="zh-CN" sz="1600" dirty="0">
              <a:solidFill>
                <a:schemeClr val="tx1"/>
              </a:solidFill>
              <a:latin typeface="微软雅黑" panose="020B0503020204020204" pitchFamily="34" charset="-122"/>
              <a:ea typeface="微软雅黑" panose="020B0503020204020204" pitchFamily="34" charset="-122"/>
            </a:endParaRPr>
          </a:p>
          <a:p>
            <a:pPr>
              <a:spcBef>
                <a:spcPts val="600"/>
              </a:spcBef>
            </a:pPr>
            <a:endParaRPr lang="en-US" altLang="zh-CN" sz="2000" dirty="0">
              <a:solidFill>
                <a:schemeClr val="tx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492625" y="2555875"/>
            <a:ext cx="2354580" cy="368300"/>
          </a:xfrm>
          <a:prstGeom prst="rect">
            <a:avLst/>
          </a:prstGeom>
          <a:noFill/>
        </p:spPr>
        <p:txBody>
          <a:bodyPr wrap="square" rtlCol="0">
            <a:spAutoFit/>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strips(upRight)">
                                      <p:cBhvr>
                                        <p:cTn id="7" dur="500"/>
                                        <p:tgtEl>
                                          <p:spTgt spid="67"/>
                                        </p:tgtEl>
                                      </p:cBhvr>
                                    </p:animEffect>
                                  </p:childTnLst>
                                </p:cTn>
                              </p:par>
                            </p:childTnLst>
                          </p:cTn>
                        </p:par>
                        <p:par>
                          <p:cTn id="8" fill="hold">
                            <p:stCondLst>
                              <p:cond delay="500"/>
                            </p:stCondLst>
                            <p:childTnLst>
                              <p:par>
                                <p:cTn id="9" presetID="2" presetClass="entr" presetSubtype="2" decel="5800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1+#ppt_w/2"/>
                                          </p:val>
                                        </p:tav>
                                        <p:tav tm="100000">
                                          <p:val>
                                            <p:strVal val="#ppt_x"/>
                                          </p:val>
                                        </p:tav>
                                      </p:tavLst>
                                    </p:anim>
                                    <p:anim calcmode="lin" valueType="num">
                                      <p:cBhvr additive="base">
                                        <p:cTn id="12"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01 </a:t>
            </a:r>
            <a:r>
              <a:rPr lang="zh-CN" altLang="en-US" dirty="0"/>
              <a:t>概述</a:t>
            </a:r>
            <a:endParaRPr lang="zh-CN" altLang="en-US" dirty="0"/>
          </a:p>
        </p:txBody>
      </p:sp>
      <p:sp>
        <p:nvSpPr>
          <p:cNvPr id="31" name="文本框 31"/>
          <p:cNvSpPr txBox="1"/>
          <p:nvPr/>
        </p:nvSpPr>
        <p:spPr>
          <a:xfrm>
            <a:off x="746125" y="1542415"/>
            <a:ext cx="4279265" cy="3346450"/>
          </a:xfrm>
          <a:prstGeom prst="rect">
            <a:avLst/>
          </a:prstGeom>
          <a:noFill/>
        </p:spPr>
        <p:txBody>
          <a:bodyPr wrap="square" lIns="68580" tIns="34290" rIns="68580" bIns="34290" rtlCol="0">
            <a:spAutoFit/>
          </a:bodyPr>
          <a:p>
            <a:pPr>
              <a:spcBef>
                <a:spcPts val="600"/>
              </a:spcBef>
            </a:pPr>
            <a:r>
              <a:rPr lang="zh-CN" altLang="en-US" sz="2400" b="1" dirty="0">
                <a:solidFill>
                  <a:schemeClr val="tx1"/>
                </a:solidFill>
                <a:latin typeface="微软雅黑" panose="020B0503020204020204" pitchFamily="34" charset="-122"/>
                <a:ea typeface="微软雅黑" panose="020B0503020204020204" pitchFamily="34" charset="-122"/>
              </a:rPr>
              <a:t>解决</a:t>
            </a:r>
            <a:endParaRPr lang="zh-CN" altLang="en-US" sz="2400" b="1" dirty="0">
              <a:solidFill>
                <a:schemeClr val="tx1"/>
              </a:solidFill>
              <a:latin typeface="微软雅黑" panose="020B0503020204020204" pitchFamily="34" charset="-122"/>
              <a:ea typeface="微软雅黑" panose="020B0503020204020204" pitchFamily="34" charset="-122"/>
            </a:endParaRPr>
          </a:p>
          <a:p>
            <a:pPr>
              <a:spcBef>
                <a:spcPts val="600"/>
              </a:spcBef>
            </a:pPr>
            <a:endParaRPr lang="zh-CN" altLang="en-US" sz="2400" dirty="0">
              <a:solidFill>
                <a:schemeClr val="tx1"/>
              </a:solidFill>
              <a:latin typeface="微软雅黑" panose="020B0503020204020204" pitchFamily="34" charset="-122"/>
              <a:ea typeface="微软雅黑" panose="020B0503020204020204" pitchFamily="34" charset="-122"/>
            </a:endParaRPr>
          </a:p>
          <a:p>
            <a:pPr>
              <a:spcBef>
                <a:spcPts val="600"/>
              </a:spcBef>
            </a:pPr>
            <a:endParaRPr lang="zh-CN" altLang="en-US" sz="2000" dirty="0">
              <a:sym typeface="+mn-ea"/>
            </a:endParaRPr>
          </a:p>
          <a:p>
            <a:pPr>
              <a:spcBef>
                <a:spcPts val="600"/>
              </a:spcBef>
            </a:pPr>
            <a:r>
              <a:rPr lang="zh-CN" altLang="en-US" sz="2000" dirty="0">
                <a:sym typeface="+mn-ea"/>
              </a:rPr>
              <a:t>多个子类继承一个父</a:t>
            </a:r>
            <a:r>
              <a:rPr lang="zh-CN" altLang="en-US" sz="2000" dirty="0" smtClean="0">
                <a:sym typeface="+mn-ea"/>
              </a:rPr>
              <a:t>类</a:t>
            </a:r>
            <a:endParaRPr lang="en-US" altLang="zh-CN" sz="2000" b="1" dirty="0" smtClean="0"/>
          </a:p>
          <a:p>
            <a:pPr>
              <a:spcBef>
                <a:spcPts val="600"/>
              </a:spcBef>
            </a:pPr>
            <a:endParaRPr lang="en-US" altLang="zh-CN" sz="2000" b="1" dirty="0"/>
          </a:p>
          <a:p>
            <a:pPr lvl="1"/>
            <a:r>
              <a:rPr lang="zh-CN" altLang="en-US" sz="2000" dirty="0">
                <a:sym typeface="+mn-ea"/>
              </a:rPr>
              <a:t>相同功能的代码抽取</a:t>
            </a:r>
            <a:endParaRPr lang="en-US" altLang="zh-CN" sz="2000" dirty="0">
              <a:cs typeface="+mn-cs"/>
            </a:endParaRPr>
          </a:p>
          <a:p>
            <a:pPr lvl="1"/>
            <a:endParaRPr lang="en-US" altLang="zh-CN" sz="2000" dirty="0" smtClean="0">
              <a:cs typeface="+mn-cs"/>
            </a:endParaRPr>
          </a:p>
          <a:p>
            <a:pPr lvl="1"/>
            <a:r>
              <a:rPr lang="zh-CN" altLang="en-US" sz="2000" dirty="0" smtClean="0">
                <a:sym typeface="+mn-ea"/>
              </a:rPr>
              <a:t>不同</a:t>
            </a:r>
            <a:r>
              <a:rPr lang="zh-CN" altLang="en-US" sz="2000" dirty="0">
                <a:sym typeface="+mn-ea"/>
              </a:rPr>
              <a:t>功能部分的代码分别实现</a:t>
            </a:r>
            <a:endParaRPr lang="en-US" altLang="zh-CN" sz="2000" dirty="0">
              <a:cs typeface="+mn-cs"/>
            </a:endParaRPr>
          </a:p>
          <a:p>
            <a:pPr>
              <a:spcBef>
                <a:spcPts val="600"/>
              </a:spcBef>
            </a:pPr>
            <a:endParaRPr lang="en-US" altLang="zh-CN" sz="2000" dirty="0">
              <a:solidFill>
                <a:schemeClr val="tx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492625" y="2555875"/>
            <a:ext cx="2354580" cy="368300"/>
          </a:xfrm>
          <a:prstGeom prst="rect">
            <a:avLst/>
          </a:prstGeom>
          <a:noFill/>
        </p:spPr>
        <p:txBody>
          <a:bodyPr wrap="square" rtlCol="0">
            <a:spAutoFit/>
          </a:bodyPr>
          <a:p>
            <a:endParaRPr lang="zh-CN" altLang="en-US"/>
          </a:p>
        </p:txBody>
      </p:sp>
      <p:graphicFrame>
        <p:nvGraphicFramePr>
          <p:cNvPr id="3" name="对象 2"/>
          <p:cNvGraphicFramePr/>
          <p:nvPr/>
        </p:nvGraphicFramePr>
        <p:xfrm>
          <a:off x="4959350" y="1731645"/>
          <a:ext cx="6395720" cy="3909695"/>
        </p:xfrm>
        <a:graphic>
          <a:graphicData uri="http://schemas.openxmlformats.org/presentationml/2006/ole">
            <mc:AlternateContent xmlns:mc="http://schemas.openxmlformats.org/markup-compatibility/2006">
              <mc:Choice xmlns:v="urn:schemas-microsoft-com:vml" Requires="v">
                <p:oleObj spid="_x0000_s4" name="" r:id="rId1" imgW="3562350" imgH="2029460" progId="Visio.Drawing.15">
                  <p:embed/>
                </p:oleObj>
              </mc:Choice>
              <mc:Fallback>
                <p:oleObj name="" r:id="rId1" imgW="3562350" imgH="2029460" progId="Visio.Drawing.15">
                  <p:embed/>
                  <p:pic>
                    <p:nvPicPr>
                      <p:cNvPr id="0" name="图片 3"/>
                      <p:cNvPicPr/>
                      <p:nvPr/>
                    </p:nvPicPr>
                    <p:blipFill>
                      <a:blip r:embed="rId2"/>
                      <a:stretch>
                        <a:fillRect/>
                      </a:stretch>
                    </p:blipFill>
                    <p:spPr>
                      <a:xfrm>
                        <a:off x="4959350" y="1731645"/>
                        <a:ext cx="6395720" cy="390969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8000" fill="hold" grpId="0" nodeType="after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1+#ppt_w/2"/>
                                          </p:val>
                                        </p:tav>
                                        <p:tav tm="100000">
                                          <p:val>
                                            <p:strVal val="#ppt_x"/>
                                          </p:val>
                                        </p:tav>
                                      </p:tavLst>
                                    </p:anim>
                                    <p:anim calcmode="lin" valueType="num">
                                      <p:cBhvr additive="base">
                                        <p:cTn id="8"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Straight Connector 66"/>
          <p:cNvCxnSpPr/>
          <p:nvPr/>
        </p:nvCxnSpPr>
        <p:spPr>
          <a:xfrm flipH="1">
            <a:off x="1011258" y="2308091"/>
            <a:ext cx="9636087" cy="0"/>
          </a:xfrm>
          <a:prstGeom prst="line">
            <a:avLst/>
          </a:prstGeom>
          <a:ln w="19050">
            <a:solidFill>
              <a:schemeClr val="tx1">
                <a:lumMod val="50000"/>
                <a:lumOff val="50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normAutofit fontScale="90000"/>
          </a:bodyPr>
          <a:lstStyle/>
          <a:p>
            <a:r>
              <a:rPr lang="en-US" altLang="zh-CN" dirty="0"/>
              <a:t>01 </a:t>
            </a:r>
            <a:r>
              <a:rPr lang="zh-CN" altLang="en-US" dirty="0"/>
              <a:t>概述</a:t>
            </a:r>
            <a:endParaRPr lang="zh-CN" altLang="en-US" dirty="0"/>
          </a:p>
        </p:txBody>
      </p:sp>
      <p:sp>
        <p:nvSpPr>
          <p:cNvPr id="31" name="文本框 31"/>
          <p:cNvSpPr txBox="1"/>
          <p:nvPr/>
        </p:nvSpPr>
        <p:spPr>
          <a:xfrm>
            <a:off x="709295" y="1644650"/>
            <a:ext cx="3867150" cy="3068955"/>
          </a:xfrm>
          <a:prstGeom prst="rect">
            <a:avLst/>
          </a:prstGeom>
          <a:noFill/>
        </p:spPr>
        <p:txBody>
          <a:bodyPr wrap="square" lIns="68580" tIns="34290" rIns="68580" bIns="34290" rtlCol="0">
            <a:spAutoFit/>
          </a:bodyPr>
          <a:p>
            <a:pPr>
              <a:spcBef>
                <a:spcPts val="600"/>
              </a:spcBef>
            </a:pPr>
            <a:r>
              <a:rPr lang="zh-CN" altLang="en-US" sz="2400" b="1" dirty="0">
                <a:solidFill>
                  <a:schemeClr val="tx1"/>
                </a:solidFill>
                <a:latin typeface="微软雅黑" panose="020B0503020204020204" pitchFamily="34" charset="-122"/>
                <a:ea typeface="微软雅黑" panose="020B0503020204020204" pitchFamily="34" charset="-122"/>
              </a:rPr>
              <a:t>带来的好处</a:t>
            </a:r>
            <a:endParaRPr lang="en-US" altLang="zh-CN" sz="2400" b="1" dirty="0">
              <a:latin typeface="微软雅黑" panose="020B0503020204020204" pitchFamily="34" charset="-122"/>
              <a:ea typeface="微软雅黑" panose="020B0503020204020204" pitchFamily="34" charset="-122"/>
              <a:sym typeface="+mn-ea"/>
            </a:endParaRPr>
          </a:p>
          <a:p>
            <a:pPr>
              <a:spcBef>
                <a:spcPts val="600"/>
              </a:spcBef>
            </a:pPr>
            <a:endParaRPr lang="zh-CN" altLang="en-US" sz="2400" dirty="0">
              <a:solidFill>
                <a:schemeClr val="tx1"/>
              </a:solidFill>
              <a:latin typeface="微软雅黑" panose="020B0503020204020204" pitchFamily="34" charset="-122"/>
              <a:ea typeface="微软雅黑" panose="020B0503020204020204" pitchFamily="34" charset="-122"/>
            </a:endParaRPr>
          </a:p>
          <a:p>
            <a:pPr marL="800100" lvl="1" indent="-342900">
              <a:spcBef>
                <a:spcPts val="600"/>
              </a:spcBef>
              <a:buFont typeface="Arial" panose="020B0604020202020204" pitchFamily="34" charset="0"/>
              <a:buChar char="•"/>
            </a:pPr>
            <a:r>
              <a:rPr lang="zh-CN" altLang="en-US" sz="2000" dirty="0" smtClean="0">
                <a:sym typeface="+mn-ea"/>
              </a:rPr>
              <a:t>减少</a:t>
            </a:r>
            <a:r>
              <a:rPr lang="zh-CN" altLang="en-US" sz="2000" dirty="0" smtClean="0">
                <a:sym typeface="+mn-ea"/>
              </a:rPr>
              <a:t>重复</a:t>
            </a:r>
            <a:r>
              <a:rPr lang="zh-CN" altLang="en-US" sz="2000" dirty="0" smtClean="0">
                <a:sym typeface="+mn-ea"/>
              </a:rPr>
              <a:t>代码</a:t>
            </a:r>
            <a:endParaRPr lang="en-US" altLang="zh-CN" sz="2000" dirty="0" smtClean="0"/>
          </a:p>
          <a:p>
            <a:pPr marL="800100" lvl="1" indent="-342900">
              <a:spcBef>
                <a:spcPts val="600"/>
              </a:spcBef>
              <a:buFont typeface="Arial" panose="020B0604020202020204" pitchFamily="34" charset="0"/>
              <a:buChar char="•"/>
            </a:pPr>
            <a:r>
              <a:rPr lang="zh-CN" altLang="en-US" sz="2000" dirty="0" smtClean="0">
                <a:latin typeface="+mj-lt"/>
                <a:sym typeface="+mn-ea"/>
              </a:rPr>
              <a:t>一处更改</a:t>
            </a:r>
            <a:endParaRPr lang="en-US" altLang="zh-CN" sz="2000" dirty="0" smtClean="0">
              <a:latin typeface="+mj-lt"/>
            </a:endParaRPr>
          </a:p>
          <a:p>
            <a:pPr marL="800100" lvl="1" indent="-342900">
              <a:spcBef>
                <a:spcPts val="600"/>
              </a:spcBef>
              <a:buFont typeface="Arial" panose="020B0604020202020204" pitchFamily="34" charset="0"/>
              <a:buChar char="•"/>
            </a:pPr>
            <a:r>
              <a:rPr lang="zh-CN" altLang="en-US" sz="2000" dirty="0" smtClean="0">
                <a:latin typeface="+mj-lt"/>
                <a:sym typeface="+mn-ea"/>
              </a:rPr>
              <a:t>容易添加新的办理人</a:t>
            </a:r>
            <a:endParaRPr lang="en-US" altLang="zh-CN" sz="2000" dirty="0" smtClean="0">
              <a:latin typeface="+mj-lt"/>
            </a:endParaRPr>
          </a:p>
          <a:p>
            <a:pPr>
              <a:spcBef>
                <a:spcPts val="600"/>
              </a:spcBef>
            </a:pPr>
            <a:endParaRPr lang="en-US" altLang="zh-CN" sz="1600" dirty="0">
              <a:solidFill>
                <a:schemeClr val="tx1"/>
              </a:solidFill>
              <a:latin typeface="微软雅黑" panose="020B0503020204020204" pitchFamily="34" charset="-122"/>
              <a:ea typeface="微软雅黑" panose="020B0503020204020204" pitchFamily="34" charset="-122"/>
            </a:endParaRPr>
          </a:p>
          <a:p>
            <a:pPr>
              <a:spcBef>
                <a:spcPts val="600"/>
              </a:spcBef>
            </a:pPr>
            <a:endParaRPr lang="en-US" altLang="zh-CN" sz="1600" dirty="0">
              <a:solidFill>
                <a:schemeClr val="tx1"/>
              </a:solidFill>
              <a:latin typeface="微软雅黑" panose="020B0503020204020204" pitchFamily="34" charset="-122"/>
              <a:ea typeface="微软雅黑" panose="020B0503020204020204" pitchFamily="34" charset="-122"/>
            </a:endParaRPr>
          </a:p>
          <a:p>
            <a:pPr>
              <a:spcBef>
                <a:spcPts val="600"/>
              </a:spcBef>
            </a:pPr>
            <a:endParaRPr lang="en-US" altLang="zh-CN" sz="2000" dirty="0">
              <a:solidFill>
                <a:schemeClr val="tx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4492625" y="2555875"/>
            <a:ext cx="2354580" cy="368300"/>
          </a:xfrm>
          <a:prstGeom prst="rect">
            <a:avLst/>
          </a:prstGeom>
          <a:noFill/>
        </p:spPr>
        <p:txBody>
          <a:bodyPr wrap="square" rtlCol="0">
            <a:spAutoFit/>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strips(upRight)">
                                      <p:cBhvr>
                                        <p:cTn id="7" dur="500"/>
                                        <p:tgtEl>
                                          <p:spTgt spid="67"/>
                                        </p:tgtEl>
                                      </p:cBhvr>
                                    </p:animEffect>
                                  </p:childTnLst>
                                </p:cTn>
                              </p:par>
                            </p:childTnLst>
                          </p:cTn>
                        </p:par>
                        <p:par>
                          <p:cTn id="8" fill="hold">
                            <p:stCondLst>
                              <p:cond delay="500"/>
                            </p:stCondLst>
                            <p:childTnLst>
                              <p:par>
                                <p:cTn id="9" presetID="2" presetClass="entr" presetSubtype="2" decel="5800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1+#ppt_w/2"/>
                                          </p:val>
                                        </p:tav>
                                        <p:tav tm="100000">
                                          <p:val>
                                            <p:strVal val="#ppt_x"/>
                                          </p:val>
                                        </p:tav>
                                      </p:tavLst>
                                    </p:anim>
                                    <p:anim calcmode="lin" valueType="num">
                                      <p:cBhvr additive="base">
                                        <p:cTn id="12"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Straight Connector 66"/>
          <p:cNvCxnSpPr/>
          <p:nvPr/>
        </p:nvCxnSpPr>
        <p:spPr>
          <a:xfrm flipH="1">
            <a:off x="1214458" y="1937886"/>
            <a:ext cx="9636087" cy="0"/>
          </a:xfrm>
          <a:prstGeom prst="line">
            <a:avLst/>
          </a:prstGeom>
          <a:ln w="19050">
            <a:solidFill>
              <a:schemeClr val="tx1">
                <a:lumMod val="50000"/>
                <a:lumOff val="50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normAutofit fontScale="90000"/>
          </a:bodyPr>
          <a:lstStyle/>
          <a:p>
            <a:r>
              <a:rPr lang="en-US" altLang="zh-CN" dirty="0"/>
              <a:t>01 </a:t>
            </a:r>
            <a:r>
              <a:rPr lang="zh-CN" altLang="en-US" dirty="0"/>
              <a:t>概述</a:t>
            </a:r>
            <a:endParaRPr lang="zh-CN" altLang="en-US" dirty="0"/>
          </a:p>
        </p:txBody>
      </p:sp>
      <p:sp>
        <p:nvSpPr>
          <p:cNvPr id="31" name="文本框 31"/>
          <p:cNvSpPr txBox="1"/>
          <p:nvPr/>
        </p:nvSpPr>
        <p:spPr>
          <a:xfrm>
            <a:off x="972185" y="1057910"/>
            <a:ext cx="11127105" cy="652780"/>
          </a:xfrm>
          <a:prstGeom prst="rect">
            <a:avLst/>
          </a:prstGeom>
          <a:noFill/>
        </p:spPr>
        <p:txBody>
          <a:bodyPr wrap="square" lIns="68580" tIns="34290" rIns="68580" bIns="34290" rtlCol="0">
            <a:spAutoFit/>
          </a:bodyPr>
          <a:p>
            <a:pPr>
              <a:spcBef>
                <a:spcPts val="600"/>
              </a:spcBef>
            </a:pPr>
            <a:r>
              <a:rPr lang="zh-CN" altLang="en-US" sz="1900" b="1" dirty="0">
                <a:solidFill>
                  <a:schemeClr val="tx1"/>
                </a:solidFill>
                <a:latin typeface="微软雅黑" panose="020B0503020204020204" pitchFamily="34" charset="-122"/>
                <a:ea typeface="微软雅黑" panose="020B0503020204020204" pitchFamily="34" charset="-122"/>
              </a:rPr>
              <a:t>定义</a:t>
            </a:r>
            <a:endParaRPr lang="en-US" altLang="zh-CN" sz="1900" b="1" dirty="0">
              <a:solidFill>
                <a:schemeClr val="tx1"/>
              </a:solidFill>
              <a:latin typeface="微软雅黑" panose="020B0503020204020204" pitchFamily="34" charset="-122"/>
              <a:ea typeface="微软雅黑" panose="020B0503020204020204" pitchFamily="34" charset="-122"/>
            </a:endParaRPr>
          </a:p>
          <a:p>
            <a:pPr>
              <a:spcBef>
                <a:spcPts val="600"/>
              </a:spcBef>
            </a:pPr>
            <a:r>
              <a:rPr lang="zh-CN" altLang="en-US" sz="1400" dirty="0">
                <a:solidFill>
                  <a:schemeClr val="tx1"/>
                </a:solidFill>
                <a:latin typeface="微软雅黑" panose="020B0503020204020204" pitchFamily="34" charset="-122"/>
                <a:ea typeface="微软雅黑" panose="020B0503020204020204" pitchFamily="34" charset="-122"/>
              </a:rPr>
              <a:t>定义一个操作中的算法骨架，而将算法的一些步骤延迟到子类中，使得子类可以</a:t>
            </a:r>
            <a:r>
              <a:rPr lang="zh-CN" altLang="en-US" sz="1400" dirty="0">
                <a:solidFill>
                  <a:schemeClr val="tx1"/>
                </a:solidFill>
                <a:latin typeface="微软雅黑" panose="020B0503020204020204" pitchFamily="34" charset="-122"/>
                <a:ea typeface="微软雅黑" panose="020B0503020204020204" pitchFamily="34" charset="-122"/>
              </a:rPr>
              <a:t>在不改变该算法结构的情况下重定义该算法的某些特定步骤</a:t>
            </a:r>
            <a:endParaRPr lang="zh-CN" altLang="en-US" sz="1400" dirty="0">
              <a:solidFill>
                <a:schemeClr val="tx1"/>
              </a:solidFill>
              <a:latin typeface="微软雅黑" panose="020B0503020204020204" pitchFamily="34" charset="-122"/>
              <a:ea typeface="微软雅黑" panose="020B0503020204020204" pitchFamily="34" charset="-122"/>
            </a:endParaRPr>
          </a:p>
        </p:txBody>
      </p:sp>
      <p:sp>
        <p:nvSpPr>
          <p:cNvPr id="6" name="文本框 31"/>
          <p:cNvSpPr txBox="1"/>
          <p:nvPr/>
        </p:nvSpPr>
        <p:spPr>
          <a:xfrm>
            <a:off x="972185" y="2165350"/>
            <a:ext cx="746760" cy="360680"/>
          </a:xfrm>
          <a:prstGeom prst="rect">
            <a:avLst/>
          </a:prstGeom>
          <a:noFill/>
        </p:spPr>
        <p:txBody>
          <a:bodyPr wrap="square" lIns="68580" tIns="34290" rIns="68580" bIns="34290" rtlCol="0">
            <a:spAutoFit/>
          </a:bodyPr>
          <a:p>
            <a:pPr>
              <a:spcBef>
                <a:spcPts val="600"/>
              </a:spcBef>
            </a:pPr>
            <a:r>
              <a:rPr lang="zh-CN" altLang="en-US" sz="1900" b="1" dirty="0">
                <a:solidFill>
                  <a:schemeClr val="tx1"/>
                </a:solidFill>
                <a:latin typeface="微软雅黑" panose="020B0503020204020204" pitchFamily="34" charset="-122"/>
                <a:ea typeface="微软雅黑" panose="020B0503020204020204" pitchFamily="34" charset="-122"/>
              </a:rPr>
              <a:t>结构</a:t>
            </a:r>
            <a:endParaRPr lang="zh-CN" altLang="en-US" sz="1300" b="1" dirty="0">
              <a:solidFill>
                <a:schemeClr val="tx1"/>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6968490" y="2526030"/>
            <a:ext cx="3478530" cy="3423920"/>
          </a:xfrm>
          <a:prstGeom prst="rect">
            <a:avLst/>
          </a:prstGeom>
        </p:spPr>
      </p:pic>
      <p:pic>
        <p:nvPicPr>
          <p:cNvPr id="8" name="图片 7"/>
          <p:cNvPicPr>
            <a:picLocks noChangeAspect="1"/>
          </p:cNvPicPr>
          <p:nvPr/>
        </p:nvPicPr>
        <p:blipFill>
          <a:blip r:embed="rId2"/>
          <a:stretch>
            <a:fillRect/>
          </a:stretch>
        </p:blipFill>
        <p:spPr>
          <a:xfrm>
            <a:off x="1856740" y="2462530"/>
            <a:ext cx="4344670" cy="41395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strips(upRight)">
                                      <p:cBhvr>
                                        <p:cTn id="7" dur="500"/>
                                        <p:tgtEl>
                                          <p:spTgt spid="67"/>
                                        </p:tgtEl>
                                      </p:cBhvr>
                                    </p:animEffect>
                                  </p:childTnLst>
                                </p:cTn>
                              </p:par>
                            </p:childTnLst>
                          </p:cTn>
                        </p:par>
                        <p:par>
                          <p:cTn id="8" fill="hold">
                            <p:stCondLst>
                              <p:cond delay="500"/>
                            </p:stCondLst>
                            <p:childTnLst>
                              <p:par>
                                <p:cTn id="9" presetID="2" presetClass="entr" presetSubtype="2" decel="5800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additive="base">
                                        <p:cTn id="11" dur="500" fill="hold"/>
                                        <p:tgtEl>
                                          <p:spTgt spid="31"/>
                                        </p:tgtEl>
                                        <p:attrNameLst>
                                          <p:attrName>ppt_x</p:attrName>
                                        </p:attrNameLst>
                                      </p:cBhvr>
                                      <p:tavLst>
                                        <p:tav tm="0">
                                          <p:val>
                                            <p:strVal val="1+#ppt_w/2"/>
                                          </p:val>
                                        </p:tav>
                                        <p:tav tm="100000">
                                          <p:val>
                                            <p:strVal val="#ppt_x"/>
                                          </p:val>
                                        </p:tav>
                                      </p:tavLst>
                                    </p:anim>
                                    <p:anim calcmode="lin" valueType="num">
                                      <p:cBhvr additive="base">
                                        <p:cTn id="12" dur="500" fill="hold"/>
                                        <p:tgtEl>
                                          <p:spTgt spid="31"/>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2" decel="5800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1+#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6270555" y="2264053"/>
            <a:ext cx="4487614" cy="880481"/>
            <a:chOff x="4033795" y="1002711"/>
            <a:chExt cx="3366148" cy="660360"/>
          </a:xfrm>
        </p:grpSpPr>
        <p:sp>
          <p:nvSpPr>
            <p:cNvPr id="63" name="Text Placeholder 3"/>
            <p:cNvSpPr txBox="1"/>
            <p:nvPr/>
          </p:nvSpPr>
          <p:spPr>
            <a:xfrm>
              <a:off x="4399178" y="1002711"/>
              <a:ext cx="3000765" cy="24193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565">
                <a:spcBef>
                  <a:spcPct val="20000"/>
                </a:spcBef>
                <a:defRPr/>
              </a:pPr>
              <a:r>
                <a:rPr sz="2100" dirty="0">
                  <a:solidFill>
                    <a:schemeClr val="accent2"/>
                  </a:solidFill>
                  <a:latin typeface="+mn-ea"/>
                </a:rPr>
                <a:t>可以使用钩子函数来解决这个问题</a:t>
              </a:r>
              <a:endParaRPr sz="2100" dirty="0">
                <a:solidFill>
                  <a:schemeClr val="accent2"/>
                </a:solidFill>
                <a:latin typeface="+mn-ea"/>
              </a:endParaRPr>
            </a:p>
          </p:txBody>
        </p:sp>
        <p:sp>
          <p:nvSpPr>
            <p:cNvPr id="31" name="Rectangle 30"/>
            <p:cNvSpPr/>
            <p:nvPr/>
          </p:nvSpPr>
          <p:spPr>
            <a:xfrm>
              <a:off x="4033795" y="1236031"/>
              <a:ext cx="49" cy="427040"/>
            </a:xfrm>
            <a:prstGeom prst="rect">
              <a:avLst/>
            </a:prstGeom>
          </p:spPr>
          <p:txBody>
            <a:bodyPr wrap="none" lIns="0" tIns="0" rIns="0" bIns="0">
              <a:spAutoFit/>
            </a:bodyPr>
            <a:lstStyle/>
            <a:p>
              <a:endParaRPr lang="en-US" sz="3700" dirty="0">
                <a:solidFill>
                  <a:schemeClr val="accent2"/>
                </a:solidFill>
                <a:latin typeface="+mn-ea"/>
              </a:endParaRPr>
            </a:p>
          </p:txBody>
        </p:sp>
      </p:grpSp>
      <p:grpSp>
        <p:nvGrpSpPr>
          <p:cNvPr id="37" name="Group 36"/>
          <p:cNvGrpSpPr/>
          <p:nvPr/>
        </p:nvGrpSpPr>
        <p:grpSpPr>
          <a:xfrm>
            <a:off x="6270555" y="3384580"/>
            <a:ext cx="3954215" cy="880481"/>
            <a:chOff x="4033795" y="1825002"/>
            <a:chExt cx="2966047" cy="660360"/>
          </a:xfrm>
        </p:grpSpPr>
        <p:sp>
          <p:nvSpPr>
            <p:cNvPr id="33" name="Text Placeholder 3"/>
            <p:cNvSpPr txBox="1"/>
            <p:nvPr/>
          </p:nvSpPr>
          <p:spPr>
            <a:xfrm>
              <a:off x="4399178" y="1825002"/>
              <a:ext cx="2600664" cy="24193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565">
                <a:spcBef>
                  <a:spcPct val="20000"/>
                </a:spcBef>
                <a:defRPr/>
              </a:pPr>
              <a:r>
                <a:rPr sz="2100" dirty="0">
                  <a:solidFill>
                    <a:schemeClr val="accent3"/>
                  </a:solidFill>
                  <a:latin typeface="+mn-ea"/>
                </a:rPr>
                <a:t>空钩子函数仅仅提供一个选项</a:t>
              </a:r>
              <a:endParaRPr sz="2100" dirty="0">
                <a:solidFill>
                  <a:schemeClr val="accent3"/>
                </a:solidFill>
                <a:latin typeface="+mn-ea"/>
              </a:endParaRPr>
            </a:p>
          </p:txBody>
        </p:sp>
        <p:sp>
          <p:nvSpPr>
            <p:cNvPr id="35" name="Rectangle 34"/>
            <p:cNvSpPr/>
            <p:nvPr/>
          </p:nvSpPr>
          <p:spPr>
            <a:xfrm>
              <a:off x="4033795" y="2058322"/>
              <a:ext cx="49" cy="427040"/>
            </a:xfrm>
            <a:prstGeom prst="rect">
              <a:avLst/>
            </a:prstGeom>
          </p:spPr>
          <p:txBody>
            <a:bodyPr wrap="none" lIns="0" tIns="0" rIns="0" bIns="0">
              <a:spAutoFit/>
            </a:bodyPr>
            <a:lstStyle/>
            <a:p>
              <a:endParaRPr lang="en-US" sz="3700" dirty="0">
                <a:solidFill>
                  <a:schemeClr val="accent3"/>
                </a:solidFill>
                <a:latin typeface="+mn-ea"/>
              </a:endParaRPr>
            </a:p>
          </p:txBody>
        </p:sp>
      </p:grpSp>
      <p:grpSp>
        <p:nvGrpSpPr>
          <p:cNvPr id="53" name="Group 52"/>
          <p:cNvGrpSpPr/>
          <p:nvPr/>
        </p:nvGrpSpPr>
        <p:grpSpPr>
          <a:xfrm>
            <a:off x="1048200" y="2264053"/>
            <a:ext cx="3687514" cy="880481"/>
            <a:chOff x="4033795" y="1002711"/>
            <a:chExt cx="2765995" cy="660360"/>
          </a:xfrm>
        </p:grpSpPr>
        <p:sp>
          <p:nvSpPr>
            <p:cNvPr id="56" name="Text Placeholder 3"/>
            <p:cNvSpPr txBox="1"/>
            <p:nvPr/>
          </p:nvSpPr>
          <p:spPr>
            <a:xfrm>
              <a:off x="4399178" y="1002711"/>
              <a:ext cx="2400612" cy="24193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565">
                <a:spcBef>
                  <a:spcPct val="20000"/>
                </a:spcBef>
                <a:defRPr/>
              </a:pPr>
              <a:r>
                <a:rPr sz="2100" dirty="0">
                  <a:solidFill>
                    <a:schemeClr val="tx2">
                      <a:lumMod val="75000"/>
                    </a:schemeClr>
                  </a:solidFill>
                  <a:latin typeface="+mn-ea"/>
                  <a:sym typeface="+mn-ea"/>
                </a:rPr>
                <a:t>我们想要尽量少用抽象方法</a:t>
              </a:r>
              <a:endParaRPr sz="2100" dirty="0">
                <a:solidFill>
                  <a:schemeClr val="tx2">
                    <a:lumMod val="75000"/>
                  </a:schemeClr>
                </a:solidFill>
                <a:latin typeface="+mn-ea"/>
                <a:sym typeface="+mn-ea"/>
              </a:endParaRPr>
            </a:p>
          </p:txBody>
        </p:sp>
        <p:sp>
          <p:nvSpPr>
            <p:cNvPr id="55" name="Rectangle 54"/>
            <p:cNvSpPr/>
            <p:nvPr/>
          </p:nvSpPr>
          <p:spPr>
            <a:xfrm>
              <a:off x="4033795" y="1236031"/>
              <a:ext cx="49" cy="427040"/>
            </a:xfrm>
            <a:prstGeom prst="rect">
              <a:avLst/>
            </a:prstGeom>
          </p:spPr>
          <p:txBody>
            <a:bodyPr wrap="none" lIns="0" tIns="0" rIns="0" bIns="0">
              <a:spAutoFit/>
            </a:bodyPr>
            <a:lstStyle/>
            <a:p>
              <a:endParaRPr lang="en-US" sz="3700" dirty="0">
                <a:solidFill>
                  <a:schemeClr val="tx2">
                    <a:lumMod val="75000"/>
                  </a:schemeClr>
                </a:solidFill>
                <a:latin typeface="+mn-ea"/>
              </a:endParaRPr>
            </a:p>
          </p:txBody>
        </p:sp>
      </p:grpSp>
      <p:grpSp>
        <p:nvGrpSpPr>
          <p:cNvPr id="58" name="Group 57"/>
          <p:cNvGrpSpPr/>
          <p:nvPr/>
        </p:nvGrpSpPr>
        <p:grpSpPr>
          <a:xfrm>
            <a:off x="1048200" y="3384580"/>
            <a:ext cx="4754315" cy="880481"/>
            <a:chOff x="4033795" y="1825002"/>
            <a:chExt cx="3566200" cy="660360"/>
          </a:xfrm>
        </p:grpSpPr>
        <p:sp>
          <p:nvSpPr>
            <p:cNvPr id="61" name="Text Placeholder 3"/>
            <p:cNvSpPr txBox="1"/>
            <p:nvPr/>
          </p:nvSpPr>
          <p:spPr>
            <a:xfrm>
              <a:off x="4399178" y="1825002"/>
              <a:ext cx="3200817" cy="24193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565">
                <a:spcBef>
                  <a:spcPct val="20000"/>
                </a:spcBef>
                <a:defRPr/>
              </a:pPr>
              <a:r>
                <a:rPr sz="2100" dirty="0">
                  <a:solidFill>
                    <a:schemeClr val="accent5"/>
                  </a:solidFill>
                  <a:latin typeface="+mn-ea"/>
                </a:rPr>
                <a:t>所以方法中的每一步都不能太“细”</a:t>
              </a:r>
              <a:endParaRPr sz="2100" dirty="0">
                <a:solidFill>
                  <a:schemeClr val="accent5"/>
                </a:solidFill>
                <a:latin typeface="+mn-ea"/>
              </a:endParaRPr>
            </a:p>
          </p:txBody>
        </p:sp>
        <p:sp>
          <p:nvSpPr>
            <p:cNvPr id="60" name="Rectangle 59"/>
            <p:cNvSpPr/>
            <p:nvPr/>
          </p:nvSpPr>
          <p:spPr>
            <a:xfrm>
              <a:off x="4033795" y="2058322"/>
              <a:ext cx="49" cy="427040"/>
            </a:xfrm>
            <a:prstGeom prst="rect">
              <a:avLst/>
            </a:prstGeom>
          </p:spPr>
          <p:txBody>
            <a:bodyPr wrap="none" lIns="0" tIns="0" rIns="0" bIns="0">
              <a:spAutoFit/>
            </a:bodyPr>
            <a:lstStyle/>
            <a:p>
              <a:endParaRPr lang="en-US" sz="3700" dirty="0">
                <a:solidFill>
                  <a:schemeClr val="bg2"/>
                </a:solidFill>
                <a:latin typeface="+mn-ea"/>
              </a:endParaRPr>
            </a:p>
          </p:txBody>
        </p:sp>
      </p:grpSp>
      <p:grpSp>
        <p:nvGrpSpPr>
          <p:cNvPr id="65" name="Group 64"/>
          <p:cNvGrpSpPr/>
          <p:nvPr/>
        </p:nvGrpSpPr>
        <p:grpSpPr>
          <a:xfrm>
            <a:off x="1048201" y="4505105"/>
            <a:ext cx="3232854" cy="880481"/>
            <a:chOff x="4033795" y="1825002"/>
            <a:chExt cx="2424956" cy="660360"/>
          </a:xfrm>
        </p:grpSpPr>
        <p:sp>
          <p:nvSpPr>
            <p:cNvPr id="83" name="Text Placeholder 3"/>
            <p:cNvSpPr txBox="1"/>
            <p:nvPr/>
          </p:nvSpPr>
          <p:spPr>
            <a:xfrm>
              <a:off x="4399178" y="1825002"/>
              <a:ext cx="2059573" cy="241935"/>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565">
                <a:spcBef>
                  <a:spcPct val="20000"/>
                </a:spcBef>
                <a:defRPr/>
              </a:pPr>
              <a:r>
                <a:rPr sz="2100" dirty="0">
                  <a:solidFill>
                    <a:schemeClr val="accent1"/>
                  </a:solidFill>
                  <a:latin typeface="+mn-ea"/>
                </a:rPr>
                <a:t>不够“细” 就不够灵活</a:t>
              </a:r>
              <a:endParaRPr sz="2100" dirty="0">
                <a:solidFill>
                  <a:schemeClr val="accent1"/>
                </a:solidFill>
                <a:latin typeface="+mn-ea"/>
              </a:endParaRPr>
            </a:p>
          </p:txBody>
        </p:sp>
        <p:sp>
          <p:nvSpPr>
            <p:cNvPr id="82" name="Rectangle 81"/>
            <p:cNvSpPr/>
            <p:nvPr/>
          </p:nvSpPr>
          <p:spPr>
            <a:xfrm>
              <a:off x="4033795" y="2058322"/>
              <a:ext cx="49" cy="427040"/>
            </a:xfrm>
            <a:prstGeom prst="rect">
              <a:avLst/>
            </a:prstGeom>
          </p:spPr>
          <p:txBody>
            <a:bodyPr wrap="none" lIns="0" tIns="0" rIns="0" bIns="0">
              <a:spAutoFit/>
            </a:bodyPr>
            <a:lstStyle/>
            <a:p>
              <a:endParaRPr lang="en-US" sz="3700" dirty="0">
                <a:solidFill>
                  <a:schemeClr val="accent1"/>
                </a:solidFill>
                <a:latin typeface="+mn-ea"/>
              </a:endParaRPr>
            </a:p>
          </p:txBody>
        </p:sp>
      </p:grpSp>
      <p:grpSp>
        <p:nvGrpSpPr>
          <p:cNvPr id="2" name="组合 1"/>
          <p:cNvGrpSpPr/>
          <p:nvPr/>
        </p:nvGrpSpPr>
        <p:grpSpPr>
          <a:xfrm>
            <a:off x="1031595" y="2224790"/>
            <a:ext cx="402121" cy="401104"/>
            <a:chOff x="-959970" y="1422605"/>
            <a:chExt cx="596900" cy="595313"/>
          </a:xfrm>
        </p:grpSpPr>
        <p:sp>
          <p:nvSpPr>
            <p:cNvPr id="46" name="Oval 77"/>
            <p:cNvSpPr>
              <a:spLocks noChangeArrowheads="1"/>
            </p:cNvSpPr>
            <p:nvPr/>
          </p:nvSpPr>
          <p:spPr bwMode="auto">
            <a:xfrm>
              <a:off x="-959970" y="1422605"/>
              <a:ext cx="596900" cy="595313"/>
            </a:xfrm>
            <a:prstGeom prst="ellipse">
              <a:avLst/>
            </a:prstGeom>
            <a:solidFill>
              <a:schemeClr val="tx2">
                <a:lumMod val="75000"/>
              </a:schemeClr>
            </a:solidFill>
            <a:ln>
              <a:noFill/>
            </a:ln>
          </p:spPr>
          <p:txBody>
            <a:bodyPr vert="horz" wrap="square" lIns="91440" tIns="45720" rIns="91440" bIns="45720" numCol="1" anchor="t" anchorCtr="0" compatLnSpc="1"/>
            <a:lstStyle/>
            <a:p>
              <a:endParaRPr lang="en-US">
                <a:latin typeface="+mn-ea"/>
              </a:endParaRPr>
            </a:p>
          </p:txBody>
        </p:sp>
        <p:sp>
          <p:nvSpPr>
            <p:cNvPr id="47" name="Freeform 309"/>
            <p:cNvSpPr/>
            <p:nvPr/>
          </p:nvSpPr>
          <p:spPr bwMode="auto">
            <a:xfrm>
              <a:off x="-817095" y="1563892"/>
              <a:ext cx="303213" cy="306388"/>
            </a:xfrm>
            <a:custGeom>
              <a:avLst/>
              <a:gdLst>
                <a:gd name="T0" fmla="*/ 191 w 191"/>
                <a:gd name="T1" fmla="*/ 66 h 193"/>
                <a:gd name="T2" fmla="*/ 126 w 191"/>
                <a:gd name="T3" fmla="*/ 66 h 193"/>
                <a:gd name="T4" fmla="*/ 126 w 191"/>
                <a:gd name="T5" fmla="*/ 0 h 193"/>
                <a:gd name="T6" fmla="*/ 65 w 191"/>
                <a:gd name="T7" fmla="*/ 0 h 193"/>
                <a:gd name="T8" fmla="*/ 65 w 191"/>
                <a:gd name="T9" fmla="*/ 66 h 193"/>
                <a:gd name="T10" fmla="*/ 0 w 191"/>
                <a:gd name="T11" fmla="*/ 66 h 193"/>
                <a:gd name="T12" fmla="*/ 0 w 191"/>
                <a:gd name="T13" fmla="*/ 126 h 193"/>
                <a:gd name="T14" fmla="*/ 65 w 191"/>
                <a:gd name="T15" fmla="*/ 126 h 193"/>
                <a:gd name="T16" fmla="*/ 65 w 191"/>
                <a:gd name="T17" fmla="*/ 193 h 193"/>
                <a:gd name="T18" fmla="*/ 126 w 191"/>
                <a:gd name="T19" fmla="*/ 193 h 193"/>
                <a:gd name="T20" fmla="*/ 126 w 191"/>
                <a:gd name="T21" fmla="*/ 126 h 193"/>
                <a:gd name="T22" fmla="*/ 191 w 191"/>
                <a:gd name="T23" fmla="*/ 126 h 193"/>
                <a:gd name="T24" fmla="*/ 191 w 191"/>
                <a:gd name="T25" fmla="*/ 6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1" h="193">
                  <a:moveTo>
                    <a:pt x="191" y="66"/>
                  </a:moveTo>
                  <a:lnTo>
                    <a:pt x="126" y="66"/>
                  </a:lnTo>
                  <a:lnTo>
                    <a:pt x="126" y="0"/>
                  </a:lnTo>
                  <a:lnTo>
                    <a:pt x="65" y="0"/>
                  </a:lnTo>
                  <a:lnTo>
                    <a:pt x="65" y="66"/>
                  </a:lnTo>
                  <a:lnTo>
                    <a:pt x="0" y="66"/>
                  </a:lnTo>
                  <a:lnTo>
                    <a:pt x="0" y="126"/>
                  </a:lnTo>
                  <a:lnTo>
                    <a:pt x="65" y="126"/>
                  </a:lnTo>
                  <a:lnTo>
                    <a:pt x="65" y="193"/>
                  </a:lnTo>
                  <a:lnTo>
                    <a:pt x="126" y="193"/>
                  </a:lnTo>
                  <a:lnTo>
                    <a:pt x="126" y="126"/>
                  </a:lnTo>
                  <a:lnTo>
                    <a:pt x="191" y="126"/>
                  </a:lnTo>
                  <a:lnTo>
                    <a:pt x="191" y="66"/>
                  </a:ln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grpSp>
      <p:grpSp>
        <p:nvGrpSpPr>
          <p:cNvPr id="48" name="组合 47"/>
          <p:cNvGrpSpPr/>
          <p:nvPr/>
        </p:nvGrpSpPr>
        <p:grpSpPr>
          <a:xfrm>
            <a:off x="1028922" y="3345316"/>
            <a:ext cx="402121" cy="401104"/>
            <a:chOff x="-959970" y="1422605"/>
            <a:chExt cx="596900" cy="595313"/>
          </a:xfrm>
        </p:grpSpPr>
        <p:sp>
          <p:nvSpPr>
            <p:cNvPr id="49" name="Oval 77"/>
            <p:cNvSpPr>
              <a:spLocks noChangeArrowheads="1"/>
            </p:cNvSpPr>
            <p:nvPr/>
          </p:nvSpPr>
          <p:spPr bwMode="auto">
            <a:xfrm>
              <a:off x="-959970" y="1422605"/>
              <a:ext cx="596900" cy="595313"/>
            </a:xfrm>
            <a:prstGeom prst="ellipse">
              <a:avLst/>
            </a:prstGeom>
            <a:solidFill>
              <a:schemeClr val="accent5"/>
            </a:solidFill>
            <a:ln>
              <a:noFill/>
            </a:ln>
          </p:spPr>
          <p:txBody>
            <a:bodyPr vert="horz" wrap="square" lIns="91440" tIns="45720" rIns="91440" bIns="45720" numCol="1" anchor="t" anchorCtr="0" compatLnSpc="1"/>
            <a:lstStyle/>
            <a:p>
              <a:endParaRPr lang="en-US">
                <a:latin typeface="+mn-ea"/>
              </a:endParaRPr>
            </a:p>
          </p:txBody>
        </p:sp>
        <p:sp>
          <p:nvSpPr>
            <p:cNvPr id="50" name="Freeform 309"/>
            <p:cNvSpPr/>
            <p:nvPr/>
          </p:nvSpPr>
          <p:spPr bwMode="auto">
            <a:xfrm>
              <a:off x="-817095" y="1563892"/>
              <a:ext cx="303213" cy="306388"/>
            </a:xfrm>
            <a:custGeom>
              <a:avLst/>
              <a:gdLst>
                <a:gd name="T0" fmla="*/ 191 w 191"/>
                <a:gd name="T1" fmla="*/ 66 h 193"/>
                <a:gd name="T2" fmla="*/ 126 w 191"/>
                <a:gd name="T3" fmla="*/ 66 h 193"/>
                <a:gd name="T4" fmla="*/ 126 w 191"/>
                <a:gd name="T5" fmla="*/ 0 h 193"/>
                <a:gd name="T6" fmla="*/ 65 w 191"/>
                <a:gd name="T7" fmla="*/ 0 h 193"/>
                <a:gd name="T8" fmla="*/ 65 w 191"/>
                <a:gd name="T9" fmla="*/ 66 h 193"/>
                <a:gd name="T10" fmla="*/ 0 w 191"/>
                <a:gd name="T11" fmla="*/ 66 h 193"/>
                <a:gd name="T12" fmla="*/ 0 w 191"/>
                <a:gd name="T13" fmla="*/ 126 h 193"/>
                <a:gd name="T14" fmla="*/ 65 w 191"/>
                <a:gd name="T15" fmla="*/ 126 h 193"/>
                <a:gd name="T16" fmla="*/ 65 w 191"/>
                <a:gd name="T17" fmla="*/ 193 h 193"/>
                <a:gd name="T18" fmla="*/ 126 w 191"/>
                <a:gd name="T19" fmla="*/ 193 h 193"/>
                <a:gd name="T20" fmla="*/ 126 w 191"/>
                <a:gd name="T21" fmla="*/ 126 h 193"/>
                <a:gd name="T22" fmla="*/ 191 w 191"/>
                <a:gd name="T23" fmla="*/ 126 h 193"/>
                <a:gd name="T24" fmla="*/ 191 w 191"/>
                <a:gd name="T25" fmla="*/ 6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1" h="193">
                  <a:moveTo>
                    <a:pt x="191" y="66"/>
                  </a:moveTo>
                  <a:lnTo>
                    <a:pt x="126" y="66"/>
                  </a:lnTo>
                  <a:lnTo>
                    <a:pt x="126" y="0"/>
                  </a:lnTo>
                  <a:lnTo>
                    <a:pt x="65" y="0"/>
                  </a:lnTo>
                  <a:lnTo>
                    <a:pt x="65" y="66"/>
                  </a:lnTo>
                  <a:lnTo>
                    <a:pt x="0" y="66"/>
                  </a:lnTo>
                  <a:lnTo>
                    <a:pt x="0" y="126"/>
                  </a:lnTo>
                  <a:lnTo>
                    <a:pt x="65" y="126"/>
                  </a:lnTo>
                  <a:lnTo>
                    <a:pt x="65" y="193"/>
                  </a:lnTo>
                  <a:lnTo>
                    <a:pt x="126" y="193"/>
                  </a:lnTo>
                  <a:lnTo>
                    <a:pt x="126" y="126"/>
                  </a:lnTo>
                  <a:lnTo>
                    <a:pt x="191" y="126"/>
                  </a:lnTo>
                  <a:lnTo>
                    <a:pt x="191" y="66"/>
                  </a:ln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grpSp>
      <p:grpSp>
        <p:nvGrpSpPr>
          <p:cNvPr id="51" name="组合 50"/>
          <p:cNvGrpSpPr/>
          <p:nvPr/>
        </p:nvGrpSpPr>
        <p:grpSpPr>
          <a:xfrm>
            <a:off x="1028922" y="4465843"/>
            <a:ext cx="402121" cy="401104"/>
            <a:chOff x="-959970" y="1422605"/>
            <a:chExt cx="596900" cy="595313"/>
          </a:xfrm>
        </p:grpSpPr>
        <p:sp>
          <p:nvSpPr>
            <p:cNvPr id="52" name="Oval 77"/>
            <p:cNvSpPr>
              <a:spLocks noChangeArrowheads="1"/>
            </p:cNvSpPr>
            <p:nvPr/>
          </p:nvSpPr>
          <p:spPr bwMode="auto">
            <a:xfrm>
              <a:off x="-959970" y="1422605"/>
              <a:ext cx="596900" cy="595313"/>
            </a:xfrm>
            <a:prstGeom prst="ellipse">
              <a:avLst/>
            </a:prstGeom>
            <a:solidFill>
              <a:schemeClr val="accent1"/>
            </a:solidFill>
            <a:ln>
              <a:noFill/>
            </a:ln>
          </p:spPr>
          <p:txBody>
            <a:bodyPr vert="horz" wrap="square" lIns="91440" tIns="45720" rIns="91440" bIns="45720" numCol="1" anchor="t" anchorCtr="0" compatLnSpc="1"/>
            <a:lstStyle/>
            <a:p>
              <a:endParaRPr lang="en-US">
                <a:latin typeface="+mn-ea"/>
              </a:endParaRPr>
            </a:p>
          </p:txBody>
        </p:sp>
        <p:sp>
          <p:nvSpPr>
            <p:cNvPr id="66" name="Freeform 309"/>
            <p:cNvSpPr/>
            <p:nvPr/>
          </p:nvSpPr>
          <p:spPr bwMode="auto">
            <a:xfrm>
              <a:off x="-817095" y="1563892"/>
              <a:ext cx="303213" cy="306388"/>
            </a:xfrm>
            <a:custGeom>
              <a:avLst/>
              <a:gdLst>
                <a:gd name="T0" fmla="*/ 191 w 191"/>
                <a:gd name="T1" fmla="*/ 66 h 193"/>
                <a:gd name="T2" fmla="*/ 126 w 191"/>
                <a:gd name="T3" fmla="*/ 66 h 193"/>
                <a:gd name="T4" fmla="*/ 126 w 191"/>
                <a:gd name="T5" fmla="*/ 0 h 193"/>
                <a:gd name="T6" fmla="*/ 65 w 191"/>
                <a:gd name="T7" fmla="*/ 0 h 193"/>
                <a:gd name="T8" fmla="*/ 65 w 191"/>
                <a:gd name="T9" fmla="*/ 66 h 193"/>
                <a:gd name="T10" fmla="*/ 0 w 191"/>
                <a:gd name="T11" fmla="*/ 66 h 193"/>
                <a:gd name="T12" fmla="*/ 0 w 191"/>
                <a:gd name="T13" fmla="*/ 126 h 193"/>
                <a:gd name="T14" fmla="*/ 65 w 191"/>
                <a:gd name="T15" fmla="*/ 126 h 193"/>
                <a:gd name="T16" fmla="*/ 65 w 191"/>
                <a:gd name="T17" fmla="*/ 193 h 193"/>
                <a:gd name="T18" fmla="*/ 126 w 191"/>
                <a:gd name="T19" fmla="*/ 193 h 193"/>
                <a:gd name="T20" fmla="*/ 126 w 191"/>
                <a:gd name="T21" fmla="*/ 126 h 193"/>
                <a:gd name="T22" fmla="*/ 191 w 191"/>
                <a:gd name="T23" fmla="*/ 126 h 193"/>
                <a:gd name="T24" fmla="*/ 191 w 191"/>
                <a:gd name="T25" fmla="*/ 6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1" h="193">
                  <a:moveTo>
                    <a:pt x="191" y="66"/>
                  </a:moveTo>
                  <a:lnTo>
                    <a:pt x="126" y="66"/>
                  </a:lnTo>
                  <a:lnTo>
                    <a:pt x="126" y="0"/>
                  </a:lnTo>
                  <a:lnTo>
                    <a:pt x="65" y="0"/>
                  </a:lnTo>
                  <a:lnTo>
                    <a:pt x="65" y="66"/>
                  </a:lnTo>
                  <a:lnTo>
                    <a:pt x="0" y="66"/>
                  </a:lnTo>
                  <a:lnTo>
                    <a:pt x="0" y="126"/>
                  </a:lnTo>
                  <a:lnTo>
                    <a:pt x="65" y="126"/>
                  </a:lnTo>
                  <a:lnTo>
                    <a:pt x="65" y="193"/>
                  </a:lnTo>
                  <a:lnTo>
                    <a:pt x="126" y="193"/>
                  </a:lnTo>
                  <a:lnTo>
                    <a:pt x="126" y="126"/>
                  </a:lnTo>
                  <a:lnTo>
                    <a:pt x="191" y="126"/>
                  </a:lnTo>
                  <a:lnTo>
                    <a:pt x="191" y="66"/>
                  </a:ln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grpSp>
      <p:grpSp>
        <p:nvGrpSpPr>
          <p:cNvPr id="67" name="组合 66"/>
          <p:cNvGrpSpPr/>
          <p:nvPr/>
        </p:nvGrpSpPr>
        <p:grpSpPr>
          <a:xfrm>
            <a:off x="6270642" y="2224790"/>
            <a:ext cx="402121" cy="401104"/>
            <a:chOff x="-959970" y="1422605"/>
            <a:chExt cx="596900" cy="595313"/>
          </a:xfrm>
        </p:grpSpPr>
        <p:sp>
          <p:nvSpPr>
            <p:cNvPr id="68" name="Oval 77"/>
            <p:cNvSpPr>
              <a:spLocks noChangeArrowheads="1"/>
            </p:cNvSpPr>
            <p:nvPr/>
          </p:nvSpPr>
          <p:spPr bwMode="auto">
            <a:xfrm>
              <a:off x="-959970" y="1422605"/>
              <a:ext cx="596900" cy="595313"/>
            </a:xfrm>
            <a:prstGeom prst="ellipse">
              <a:avLst/>
            </a:prstGeom>
            <a:solidFill>
              <a:schemeClr val="accent2"/>
            </a:solidFill>
            <a:ln>
              <a:noFill/>
            </a:ln>
          </p:spPr>
          <p:txBody>
            <a:bodyPr vert="horz" wrap="square" lIns="91440" tIns="45720" rIns="91440" bIns="45720" numCol="1" anchor="t" anchorCtr="0" compatLnSpc="1"/>
            <a:lstStyle/>
            <a:p>
              <a:endParaRPr lang="en-US">
                <a:latin typeface="+mn-ea"/>
              </a:endParaRPr>
            </a:p>
          </p:txBody>
        </p:sp>
        <p:sp>
          <p:nvSpPr>
            <p:cNvPr id="69" name="Freeform 309"/>
            <p:cNvSpPr/>
            <p:nvPr/>
          </p:nvSpPr>
          <p:spPr bwMode="auto">
            <a:xfrm>
              <a:off x="-817095" y="1563892"/>
              <a:ext cx="303213" cy="306388"/>
            </a:xfrm>
            <a:custGeom>
              <a:avLst/>
              <a:gdLst>
                <a:gd name="T0" fmla="*/ 191 w 191"/>
                <a:gd name="T1" fmla="*/ 66 h 193"/>
                <a:gd name="T2" fmla="*/ 126 w 191"/>
                <a:gd name="T3" fmla="*/ 66 h 193"/>
                <a:gd name="T4" fmla="*/ 126 w 191"/>
                <a:gd name="T5" fmla="*/ 0 h 193"/>
                <a:gd name="T6" fmla="*/ 65 w 191"/>
                <a:gd name="T7" fmla="*/ 0 h 193"/>
                <a:gd name="T8" fmla="*/ 65 w 191"/>
                <a:gd name="T9" fmla="*/ 66 h 193"/>
                <a:gd name="T10" fmla="*/ 0 w 191"/>
                <a:gd name="T11" fmla="*/ 66 h 193"/>
                <a:gd name="T12" fmla="*/ 0 w 191"/>
                <a:gd name="T13" fmla="*/ 126 h 193"/>
                <a:gd name="T14" fmla="*/ 65 w 191"/>
                <a:gd name="T15" fmla="*/ 126 h 193"/>
                <a:gd name="T16" fmla="*/ 65 w 191"/>
                <a:gd name="T17" fmla="*/ 193 h 193"/>
                <a:gd name="T18" fmla="*/ 126 w 191"/>
                <a:gd name="T19" fmla="*/ 193 h 193"/>
                <a:gd name="T20" fmla="*/ 126 w 191"/>
                <a:gd name="T21" fmla="*/ 126 h 193"/>
                <a:gd name="T22" fmla="*/ 191 w 191"/>
                <a:gd name="T23" fmla="*/ 126 h 193"/>
                <a:gd name="T24" fmla="*/ 191 w 191"/>
                <a:gd name="T25" fmla="*/ 6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1" h="193">
                  <a:moveTo>
                    <a:pt x="191" y="66"/>
                  </a:moveTo>
                  <a:lnTo>
                    <a:pt x="126" y="66"/>
                  </a:lnTo>
                  <a:lnTo>
                    <a:pt x="126" y="0"/>
                  </a:lnTo>
                  <a:lnTo>
                    <a:pt x="65" y="0"/>
                  </a:lnTo>
                  <a:lnTo>
                    <a:pt x="65" y="66"/>
                  </a:lnTo>
                  <a:lnTo>
                    <a:pt x="0" y="66"/>
                  </a:lnTo>
                  <a:lnTo>
                    <a:pt x="0" y="126"/>
                  </a:lnTo>
                  <a:lnTo>
                    <a:pt x="65" y="126"/>
                  </a:lnTo>
                  <a:lnTo>
                    <a:pt x="65" y="193"/>
                  </a:lnTo>
                  <a:lnTo>
                    <a:pt x="126" y="193"/>
                  </a:lnTo>
                  <a:lnTo>
                    <a:pt x="126" y="126"/>
                  </a:lnTo>
                  <a:lnTo>
                    <a:pt x="191" y="126"/>
                  </a:lnTo>
                  <a:lnTo>
                    <a:pt x="191" y="66"/>
                  </a:ln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grpSp>
      <p:grpSp>
        <p:nvGrpSpPr>
          <p:cNvPr id="70" name="组合 69"/>
          <p:cNvGrpSpPr/>
          <p:nvPr/>
        </p:nvGrpSpPr>
        <p:grpSpPr>
          <a:xfrm>
            <a:off x="6267969" y="3335343"/>
            <a:ext cx="402121" cy="401104"/>
            <a:chOff x="-959970" y="1422605"/>
            <a:chExt cx="596900" cy="595313"/>
          </a:xfrm>
        </p:grpSpPr>
        <p:sp>
          <p:nvSpPr>
            <p:cNvPr id="71" name="Oval 77"/>
            <p:cNvSpPr>
              <a:spLocks noChangeArrowheads="1"/>
            </p:cNvSpPr>
            <p:nvPr/>
          </p:nvSpPr>
          <p:spPr bwMode="auto">
            <a:xfrm>
              <a:off x="-959970" y="1422605"/>
              <a:ext cx="596900" cy="595313"/>
            </a:xfrm>
            <a:prstGeom prst="ellipse">
              <a:avLst/>
            </a:prstGeom>
            <a:solidFill>
              <a:schemeClr val="accent3"/>
            </a:solidFill>
            <a:ln>
              <a:noFill/>
            </a:ln>
          </p:spPr>
          <p:txBody>
            <a:bodyPr vert="horz" wrap="square" lIns="91440" tIns="45720" rIns="91440" bIns="45720" numCol="1" anchor="t" anchorCtr="0" compatLnSpc="1"/>
            <a:lstStyle/>
            <a:p>
              <a:endParaRPr lang="en-US">
                <a:latin typeface="+mn-ea"/>
              </a:endParaRPr>
            </a:p>
          </p:txBody>
        </p:sp>
        <p:sp>
          <p:nvSpPr>
            <p:cNvPr id="72" name="Freeform 309"/>
            <p:cNvSpPr/>
            <p:nvPr/>
          </p:nvSpPr>
          <p:spPr bwMode="auto">
            <a:xfrm>
              <a:off x="-817095" y="1563892"/>
              <a:ext cx="303213" cy="306388"/>
            </a:xfrm>
            <a:custGeom>
              <a:avLst/>
              <a:gdLst>
                <a:gd name="T0" fmla="*/ 191 w 191"/>
                <a:gd name="T1" fmla="*/ 66 h 193"/>
                <a:gd name="T2" fmla="*/ 126 w 191"/>
                <a:gd name="T3" fmla="*/ 66 h 193"/>
                <a:gd name="T4" fmla="*/ 126 w 191"/>
                <a:gd name="T5" fmla="*/ 0 h 193"/>
                <a:gd name="T6" fmla="*/ 65 w 191"/>
                <a:gd name="T7" fmla="*/ 0 h 193"/>
                <a:gd name="T8" fmla="*/ 65 w 191"/>
                <a:gd name="T9" fmla="*/ 66 h 193"/>
                <a:gd name="T10" fmla="*/ 0 w 191"/>
                <a:gd name="T11" fmla="*/ 66 h 193"/>
                <a:gd name="T12" fmla="*/ 0 w 191"/>
                <a:gd name="T13" fmla="*/ 126 h 193"/>
                <a:gd name="T14" fmla="*/ 65 w 191"/>
                <a:gd name="T15" fmla="*/ 126 h 193"/>
                <a:gd name="T16" fmla="*/ 65 w 191"/>
                <a:gd name="T17" fmla="*/ 193 h 193"/>
                <a:gd name="T18" fmla="*/ 126 w 191"/>
                <a:gd name="T19" fmla="*/ 193 h 193"/>
                <a:gd name="T20" fmla="*/ 126 w 191"/>
                <a:gd name="T21" fmla="*/ 126 h 193"/>
                <a:gd name="T22" fmla="*/ 191 w 191"/>
                <a:gd name="T23" fmla="*/ 126 h 193"/>
                <a:gd name="T24" fmla="*/ 191 w 191"/>
                <a:gd name="T25" fmla="*/ 6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1" h="193">
                  <a:moveTo>
                    <a:pt x="191" y="66"/>
                  </a:moveTo>
                  <a:lnTo>
                    <a:pt x="126" y="66"/>
                  </a:lnTo>
                  <a:lnTo>
                    <a:pt x="126" y="0"/>
                  </a:lnTo>
                  <a:lnTo>
                    <a:pt x="65" y="0"/>
                  </a:lnTo>
                  <a:lnTo>
                    <a:pt x="65" y="66"/>
                  </a:lnTo>
                  <a:lnTo>
                    <a:pt x="0" y="66"/>
                  </a:lnTo>
                  <a:lnTo>
                    <a:pt x="0" y="126"/>
                  </a:lnTo>
                  <a:lnTo>
                    <a:pt x="65" y="126"/>
                  </a:lnTo>
                  <a:lnTo>
                    <a:pt x="65" y="193"/>
                  </a:lnTo>
                  <a:lnTo>
                    <a:pt x="126" y="193"/>
                  </a:lnTo>
                  <a:lnTo>
                    <a:pt x="126" y="126"/>
                  </a:lnTo>
                  <a:lnTo>
                    <a:pt x="191" y="126"/>
                  </a:lnTo>
                  <a:lnTo>
                    <a:pt x="191" y="66"/>
                  </a:lnTo>
                  <a:close/>
                </a:path>
              </a:pathLst>
            </a:custGeom>
            <a:solidFill>
              <a:schemeClr val="bg1"/>
            </a:solidFill>
            <a:ln>
              <a:noFill/>
            </a:ln>
          </p:spPr>
          <p:txBody>
            <a:bodyPr vert="horz" wrap="square" lIns="91440" tIns="45720" rIns="91440" bIns="45720" numCol="1" anchor="t" anchorCtr="0" compatLnSpc="1"/>
            <a:lstStyle/>
            <a:p>
              <a:endParaRPr lang="en-US">
                <a:latin typeface="+mn-ea"/>
              </a:endParaRPr>
            </a:p>
          </p:txBody>
        </p:sp>
      </p:grpSp>
      <p:sp>
        <p:nvSpPr>
          <p:cNvPr id="3" name="标题 2"/>
          <p:cNvSpPr>
            <a:spLocks noGrp="1"/>
          </p:cNvSpPr>
          <p:nvPr>
            <p:ph type="title"/>
          </p:nvPr>
        </p:nvSpPr>
        <p:spPr/>
        <p:txBody>
          <a:bodyPr>
            <a:normAutofit fontScale="90000"/>
          </a:bodyPr>
          <a:lstStyle/>
          <a:p>
            <a:r>
              <a:rPr lang="en-US" altLang="zh-CN" dirty="0">
                <a:sym typeface="+mn-ea"/>
              </a:rPr>
              <a:t>01 </a:t>
            </a:r>
            <a:r>
              <a:rPr lang="zh-CN" altLang="en-US" dirty="0">
                <a:sym typeface="+mn-ea"/>
              </a:rPr>
              <a:t>概述</a:t>
            </a:r>
            <a:endParaRPr lang="zh-CN" altLang="en-US" dirty="0"/>
          </a:p>
        </p:txBody>
      </p:sp>
      <p:sp>
        <p:nvSpPr>
          <p:cNvPr id="4" name="文本框 3"/>
          <p:cNvSpPr txBox="1"/>
          <p:nvPr/>
        </p:nvSpPr>
        <p:spPr>
          <a:xfrm>
            <a:off x="1433830" y="1249680"/>
            <a:ext cx="1402080" cy="460375"/>
          </a:xfrm>
          <a:prstGeom prst="rect">
            <a:avLst/>
          </a:prstGeom>
          <a:noFill/>
        </p:spPr>
        <p:txBody>
          <a:bodyPr wrap="none" rtlCol="0">
            <a:spAutoFit/>
          </a:bodyPr>
          <a:p>
            <a:pPr algn="l"/>
            <a:r>
              <a:rPr lang="zh-CN" altLang="en-US" sz="2400" b="1" dirty="0" smtClean="0">
                <a:sym typeface="+mn-ea"/>
              </a:rPr>
              <a:t>钩子函数</a:t>
            </a:r>
            <a:endParaRPr lang="zh-CN" altLang="en-US" sz="2400" b="1" dirty="0" smtClean="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0-#ppt_w/2"/>
                                          </p:val>
                                        </p:tav>
                                        <p:tav tm="100000">
                                          <p:val>
                                            <p:strVal val="#ppt_x"/>
                                          </p:val>
                                        </p:tav>
                                      </p:tavLst>
                                    </p:anim>
                                    <p:anim calcmode="lin" valueType="num">
                                      <p:cBhvr additive="base">
                                        <p:cTn id="8" dur="500" fill="hold"/>
                                        <p:tgtEl>
                                          <p:spTgt spid="53"/>
                                        </p:tgtEl>
                                        <p:attrNameLst>
                                          <p:attrName>ppt_y</p:attrName>
                                        </p:attrNameLst>
                                      </p:cBhvr>
                                      <p:tavLst>
                                        <p:tav tm="0">
                                          <p:val>
                                            <p:strVal val="#ppt_y"/>
                                          </p:val>
                                        </p:tav>
                                        <p:tav tm="100000">
                                          <p:val>
                                            <p:strVal val="#ppt_y"/>
                                          </p:val>
                                        </p:tav>
                                      </p:tavLst>
                                    </p:anim>
                                  </p:childTnLst>
                                </p:cTn>
                              </p:par>
                              <p:par>
                                <p:cTn id="9" presetID="2" presetClass="entr" presetSubtype="8" accel="50000" decel="5000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accel="50000" decel="50000" fill="hold" nodeType="afterEffect">
                                  <p:stCondLst>
                                    <p:cond delay="0"/>
                                  </p:stCondLst>
                                  <p:childTnLst>
                                    <p:set>
                                      <p:cBhvr>
                                        <p:cTn id="15" dur="1" fill="hold">
                                          <p:stCondLst>
                                            <p:cond delay="0"/>
                                          </p:stCondLst>
                                        </p:cTn>
                                        <p:tgtEl>
                                          <p:spTgt spid="58"/>
                                        </p:tgtEl>
                                        <p:attrNameLst>
                                          <p:attrName>style.visibility</p:attrName>
                                        </p:attrNameLst>
                                      </p:cBhvr>
                                      <p:to>
                                        <p:strVal val="visible"/>
                                      </p:to>
                                    </p:set>
                                    <p:anim calcmode="lin" valueType="num">
                                      <p:cBhvr additive="base">
                                        <p:cTn id="16" dur="500" fill="hold"/>
                                        <p:tgtEl>
                                          <p:spTgt spid="58"/>
                                        </p:tgtEl>
                                        <p:attrNameLst>
                                          <p:attrName>ppt_x</p:attrName>
                                        </p:attrNameLst>
                                      </p:cBhvr>
                                      <p:tavLst>
                                        <p:tav tm="0">
                                          <p:val>
                                            <p:strVal val="0-#ppt_w/2"/>
                                          </p:val>
                                        </p:tav>
                                        <p:tav tm="100000">
                                          <p:val>
                                            <p:strVal val="#ppt_x"/>
                                          </p:val>
                                        </p:tav>
                                      </p:tavLst>
                                    </p:anim>
                                    <p:anim calcmode="lin" valueType="num">
                                      <p:cBhvr additive="base">
                                        <p:cTn id="17" dur="500" fill="hold"/>
                                        <p:tgtEl>
                                          <p:spTgt spid="58"/>
                                        </p:tgtEl>
                                        <p:attrNameLst>
                                          <p:attrName>ppt_y</p:attrName>
                                        </p:attrNameLst>
                                      </p:cBhvr>
                                      <p:tavLst>
                                        <p:tav tm="0">
                                          <p:val>
                                            <p:strVal val="#ppt_y"/>
                                          </p:val>
                                        </p:tav>
                                        <p:tav tm="100000">
                                          <p:val>
                                            <p:strVal val="#ppt_y"/>
                                          </p:val>
                                        </p:tav>
                                      </p:tavLst>
                                    </p:anim>
                                  </p:childTnLst>
                                </p:cTn>
                              </p:par>
                              <p:par>
                                <p:cTn id="18" presetID="2" presetClass="entr" presetSubtype="8" accel="50000" decel="50000" fill="hold" nodeType="withEffect">
                                  <p:stCondLst>
                                    <p:cond delay="0"/>
                                  </p:stCondLst>
                                  <p:childTnLst>
                                    <p:set>
                                      <p:cBhvr>
                                        <p:cTn id="19" dur="1" fill="hold">
                                          <p:stCondLst>
                                            <p:cond delay="0"/>
                                          </p:stCondLst>
                                        </p:cTn>
                                        <p:tgtEl>
                                          <p:spTgt spid="48"/>
                                        </p:tgtEl>
                                        <p:attrNameLst>
                                          <p:attrName>style.visibility</p:attrName>
                                        </p:attrNameLst>
                                      </p:cBhvr>
                                      <p:to>
                                        <p:strVal val="visible"/>
                                      </p:to>
                                    </p:set>
                                    <p:anim calcmode="lin" valueType="num">
                                      <p:cBhvr additive="base">
                                        <p:cTn id="20" dur="500" fill="hold"/>
                                        <p:tgtEl>
                                          <p:spTgt spid="48"/>
                                        </p:tgtEl>
                                        <p:attrNameLst>
                                          <p:attrName>ppt_x</p:attrName>
                                        </p:attrNameLst>
                                      </p:cBhvr>
                                      <p:tavLst>
                                        <p:tav tm="0">
                                          <p:val>
                                            <p:strVal val="0-#ppt_w/2"/>
                                          </p:val>
                                        </p:tav>
                                        <p:tav tm="100000">
                                          <p:val>
                                            <p:strVal val="#ppt_x"/>
                                          </p:val>
                                        </p:tav>
                                      </p:tavLst>
                                    </p:anim>
                                    <p:anim calcmode="lin" valueType="num">
                                      <p:cBhvr additive="base">
                                        <p:cTn id="21" dur="500" fill="hold"/>
                                        <p:tgtEl>
                                          <p:spTgt spid="48"/>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accel="50000" decel="50000" fill="hold" nodeType="afterEffect">
                                  <p:stCondLst>
                                    <p:cond delay="0"/>
                                  </p:stCondLst>
                                  <p:childTnLst>
                                    <p:set>
                                      <p:cBhvr>
                                        <p:cTn id="24" dur="1" fill="hold">
                                          <p:stCondLst>
                                            <p:cond delay="0"/>
                                          </p:stCondLst>
                                        </p:cTn>
                                        <p:tgtEl>
                                          <p:spTgt spid="65"/>
                                        </p:tgtEl>
                                        <p:attrNameLst>
                                          <p:attrName>style.visibility</p:attrName>
                                        </p:attrNameLst>
                                      </p:cBhvr>
                                      <p:to>
                                        <p:strVal val="visible"/>
                                      </p:to>
                                    </p:set>
                                    <p:anim calcmode="lin" valueType="num">
                                      <p:cBhvr additive="base">
                                        <p:cTn id="25" dur="500" fill="hold"/>
                                        <p:tgtEl>
                                          <p:spTgt spid="65"/>
                                        </p:tgtEl>
                                        <p:attrNameLst>
                                          <p:attrName>ppt_x</p:attrName>
                                        </p:attrNameLst>
                                      </p:cBhvr>
                                      <p:tavLst>
                                        <p:tav tm="0">
                                          <p:val>
                                            <p:strVal val="0-#ppt_w/2"/>
                                          </p:val>
                                        </p:tav>
                                        <p:tav tm="100000">
                                          <p:val>
                                            <p:strVal val="#ppt_x"/>
                                          </p:val>
                                        </p:tav>
                                      </p:tavLst>
                                    </p:anim>
                                    <p:anim calcmode="lin" valueType="num">
                                      <p:cBhvr additive="base">
                                        <p:cTn id="26" dur="500" fill="hold"/>
                                        <p:tgtEl>
                                          <p:spTgt spid="65"/>
                                        </p:tgtEl>
                                        <p:attrNameLst>
                                          <p:attrName>ppt_y</p:attrName>
                                        </p:attrNameLst>
                                      </p:cBhvr>
                                      <p:tavLst>
                                        <p:tav tm="0">
                                          <p:val>
                                            <p:strVal val="#ppt_y"/>
                                          </p:val>
                                        </p:tav>
                                        <p:tav tm="100000">
                                          <p:val>
                                            <p:strVal val="#ppt_y"/>
                                          </p:val>
                                        </p:tav>
                                      </p:tavLst>
                                    </p:anim>
                                  </p:childTnLst>
                                </p:cTn>
                              </p:par>
                              <p:par>
                                <p:cTn id="27" presetID="2" presetClass="entr" presetSubtype="8" accel="50000" decel="50000" fill="hold" nodeType="withEffect">
                                  <p:stCondLst>
                                    <p:cond delay="0"/>
                                  </p:stCondLst>
                                  <p:childTnLst>
                                    <p:set>
                                      <p:cBhvr>
                                        <p:cTn id="28" dur="1" fill="hold">
                                          <p:stCondLst>
                                            <p:cond delay="0"/>
                                          </p:stCondLst>
                                        </p:cTn>
                                        <p:tgtEl>
                                          <p:spTgt spid="51"/>
                                        </p:tgtEl>
                                        <p:attrNameLst>
                                          <p:attrName>style.visibility</p:attrName>
                                        </p:attrNameLst>
                                      </p:cBhvr>
                                      <p:to>
                                        <p:strVal val="visible"/>
                                      </p:to>
                                    </p:set>
                                    <p:anim calcmode="lin" valueType="num">
                                      <p:cBhvr additive="base">
                                        <p:cTn id="29" dur="500" fill="hold"/>
                                        <p:tgtEl>
                                          <p:spTgt spid="51"/>
                                        </p:tgtEl>
                                        <p:attrNameLst>
                                          <p:attrName>ppt_x</p:attrName>
                                        </p:attrNameLst>
                                      </p:cBhvr>
                                      <p:tavLst>
                                        <p:tav tm="0">
                                          <p:val>
                                            <p:strVal val="0-#ppt_w/2"/>
                                          </p:val>
                                        </p:tav>
                                        <p:tav tm="100000">
                                          <p:val>
                                            <p:strVal val="#ppt_x"/>
                                          </p:val>
                                        </p:tav>
                                      </p:tavLst>
                                    </p:anim>
                                    <p:anim calcmode="lin" valueType="num">
                                      <p:cBhvr additive="base">
                                        <p:cTn id="30" dur="500" fill="hold"/>
                                        <p:tgtEl>
                                          <p:spTgt spid="51"/>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2" accel="50000" decel="50000" fill="hold" nodeType="afterEffect">
                                  <p:stCondLst>
                                    <p:cond delay="0"/>
                                  </p:stCondLst>
                                  <p:childTnLst>
                                    <p:set>
                                      <p:cBhvr>
                                        <p:cTn id="33" dur="1" fill="hold">
                                          <p:stCondLst>
                                            <p:cond delay="0"/>
                                          </p:stCondLst>
                                        </p:cTn>
                                        <p:tgtEl>
                                          <p:spTgt spid="36"/>
                                        </p:tgtEl>
                                        <p:attrNameLst>
                                          <p:attrName>style.visibility</p:attrName>
                                        </p:attrNameLst>
                                      </p:cBhvr>
                                      <p:to>
                                        <p:strVal val="visible"/>
                                      </p:to>
                                    </p:set>
                                    <p:anim calcmode="lin" valueType="num">
                                      <p:cBhvr additive="base">
                                        <p:cTn id="34" dur="500" fill="hold"/>
                                        <p:tgtEl>
                                          <p:spTgt spid="36"/>
                                        </p:tgtEl>
                                        <p:attrNameLst>
                                          <p:attrName>ppt_x</p:attrName>
                                        </p:attrNameLst>
                                      </p:cBhvr>
                                      <p:tavLst>
                                        <p:tav tm="0">
                                          <p:val>
                                            <p:strVal val="1+#ppt_w/2"/>
                                          </p:val>
                                        </p:tav>
                                        <p:tav tm="100000">
                                          <p:val>
                                            <p:strVal val="#ppt_x"/>
                                          </p:val>
                                        </p:tav>
                                      </p:tavLst>
                                    </p:anim>
                                    <p:anim calcmode="lin" valueType="num">
                                      <p:cBhvr additive="base">
                                        <p:cTn id="35" dur="500" fill="hold"/>
                                        <p:tgtEl>
                                          <p:spTgt spid="36"/>
                                        </p:tgtEl>
                                        <p:attrNameLst>
                                          <p:attrName>ppt_y</p:attrName>
                                        </p:attrNameLst>
                                      </p:cBhvr>
                                      <p:tavLst>
                                        <p:tav tm="0">
                                          <p:val>
                                            <p:strVal val="#ppt_y"/>
                                          </p:val>
                                        </p:tav>
                                        <p:tav tm="100000">
                                          <p:val>
                                            <p:strVal val="#ppt_y"/>
                                          </p:val>
                                        </p:tav>
                                      </p:tavLst>
                                    </p:anim>
                                  </p:childTnLst>
                                </p:cTn>
                              </p:par>
                              <p:par>
                                <p:cTn id="36" presetID="2" presetClass="entr" presetSubtype="2" accel="50000" decel="50000" fill="hold" nodeType="withEffect">
                                  <p:stCondLst>
                                    <p:cond delay="0"/>
                                  </p:stCondLst>
                                  <p:childTnLst>
                                    <p:set>
                                      <p:cBhvr>
                                        <p:cTn id="37" dur="1" fill="hold">
                                          <p:stCondLst>
                                            <p:cond delay="0"/>
                                          </p:stCondLst>
                                        </p:cTn>
                                        <p:tgtEl>
                                          <p:spTgt spid="67"/>
                                        </p:tgtEl>
                                        <p:attrNameLst>
                                          <p:attrName>style.visibility</p:attrName>
                                        </p:attrNameLst>
                                      </p:cBhvr>
                                      <p:to>
                                        <p:strVal val="visible"/>
                                      </p:to>
                                    </p:set>
                                    <p:anim calcmode="lin" valueType="num">
                                      <p:cBhvr additive="base">
                                        <p:cTn id="38" dur="500" fill="hold"/>
                                        <p:tgtEl>
                                          <p:spTgt spid="67"/>
                                        </p:tgtEl>
                                        <p:attrNameLst>
                                          <p:attrName>ppt_x</p:attrName>
                                        </p:attrNameLst>
                                      </p:cBhvr>
                                      <p:tavLst>
                                        <p:tav tm="0">
                                          <p:val>
                                            <p:strVal val="1+#ppt_w/2"/>
                                          </p:val>
                                        </p:tav>
                                        <p:tav tm="100000">
                                          <p:val>
                                            <p:strVal val="#ppt_x"/>
                                          </p:val>
                                        </p:tav>
                                      </p:tavLst>
                                    </p:anim>
                                    <p:anim calcmode="lin" valueType="num">
                                      <p:cBhvr additive="base">
                                        <p:cTn id="39" dur="500" fill="hold"/>
                                        <p:tgtEl>
                                          <p:spTgt spid="67"/>
                                        </p:tgtEl>
                                        <p:attrNameLst>
                                          <p:attrName>ppt_y</p:attrName>
                                        </p:attrNameLst>
                                      </p:cBhvr>
                                      <p:tavLst>
                                        <p:tav tm="0">
                                          <p:val>
                                            <p:strVal val="#ppt_y"/>
                                          </p:val>
                                        </p:tav>
                                        <p:tav tm="100000">
                                          <p:val>
                                            <p:strVal val="#ppt_y"/>
                                          </p:val>
                                        </p:tav>
                                      </p:tavLst>
                                    </p:anim>
                                  </p:childTnLst>
                                </p:cTn>
                              </p:par>
                            </p:childTnLst>
                          </p:cTn>
                        </p:par>
                        <p:par>
                          <p:cTn id="40" fill="hold">
                            <p:stCondLst>
                              <p:cond delay="2000"/>
                            </p:stCondLst>
                            <p:childTnLst>
                              <p:par>
                                <p:cTn id="41" presetID="2" presetClass="entr" presetSubtype="2" accel="50000" decel="50000" fill="hold" nodeType="afterEffect">
                                  <p:stCondLst>
                                    <p:cond delay="0"/>
                                  </p:stCondLst>
                                  <p:childTnLst>
                                    <p:set>
                                      <p:cBhvr>
                                        <p:cTn id="42" dur="1" fill="hold">
                                          <p:stCondLst>
                                            <p:cond delay="0"/>
                                          </p:stCondLst>
                                        </p:cTn>
                                        <p:tgtEl>
                                          <p:spTgt spid="37"/>
                                        </p:tgtEl>
                                        <p:attrNameLst>
                                          <p:attrName>style.visibility</p:attrName>
                                        </p:attrNameLst>
                                      </p:cBhvr>
                                      <p:to>
                                        <p:strVal val="visible"/>
                                      </p:to>
                                    </p:set>
                                    <p:anim calcmode="lin" valueType="num">
                                      <p:cBhvr additive="base">
                                        <p:cTn id="43" dur="500" fill="hold"/>
                                        <p:tgtEl>
                                          <p:spTgt spid="37"/>
                                        </p:tgtEl>
                                        <p:attrNameLst>
                                          <p:attrName>ppt_x</p:attrName>
                                        </p:attrNameLst>
                                      </p:cBhvr>
                                      <p:tavLst>
                                        <p:tav tm="0">
                                          <p:val>
                                            <p:strVal val="1+#ppt_w/2"/>
                                          </p:val>
                                        </p:tav>
                                        <p:tav tm="100000">
                                          <p:val>
                                            <p:strVal val="#ppt_x"/>
                                          </p:val>
                                        </p:tav>
                                      </p:tavLst>
                                    </p:anim>
                                    <p:anim calcmode="lin" valueType="num">
                                      <p:cBhvr additive="base">
                                        <p:cTn id="44" dur="500" fill="hold"/>
                                        <p:tgtEl>
                                          <p:spTgt spid="37"/>
                                        </p:tgtEl>
                                        <p:attrNameLst>
                                          <p:attrName>ppt_y</p:attrName>
                                        </p:attrNameLst>
                                      </p:cBhvr>
                                      <p:tavLst>
                                        <p:tav tm="0">
                                          <p:val>
                                            <p:strVal val="#ppt_y"/>
                                          </p:val>
                                        </p:tav>
                                        <p:tav tm="100000">
                                          <p:val>
                                            <p:strVal val="#ppt_y"/>
                                          </p:val>
                                        </p:tav>
                                      </p:tavLst>
                                    </p:anim>
                                  </p:childTnLst>
                                </p:cTn>
                              </p:par>
                              <p:par>
                                <p:cTn id="45" presetID="2" presetClass="entr" presetSubtype="2" accel="50000" decel="50000" fill="hold" nodeType="withEffect">
                                  <p:stCondLst>
                                    <p:cond delay="0"/>
                                  </p:stCondLst>
                                  <p:childTnLst>
                                    <p:set>
                                      <p:cBhvr>
                                        <p:cTn id="46" dur="1" fill="hold">
                                          <p:stCondLst>
                                            <p:cond delay="0"/>
                                          </p:stCondLst>
                                        </p:cTn>
                                        <p:tgtEl>
                                          <p:spTgt spid="70"/>
                                        </p:tgtEl>
                                        <p:attrNameLst>
                                          <p:attrName>style.visibility</p:attrName>
                                        </p:attrNameLst>
                                      </p:cBhvr>
                                      <p:to>
                                        <p:strVal val="visible"/>
                                      </p:to>
                                    </p:set>
                                    <p:anim calcmode="lin" valueType="num">
                                      <p:cBhvr additive="base">
                                        <p:cTn id="47" dur="500" fill="hold"/>
                                        <p:tgtEl>
                                          <p:spTgt spid="70"/>
                                        </p:tgtEl>
                                        <p:attrNameLst>
                                          <p:attrName>ppt_x</p:attrName>
                                        </p:attrNameLst>
                                      </p:cBhvr>
                                      <p:tavLst>
                                        <p:tav tm="0">
                                          <p:val>
                                            <p:strVal val="1+#ppt_w/2"/>
                                          </p:val>
                                        </p:tav>
                                        <p:tav tm="100000">
                                          <p:val>
                                            <p:strVal val="#ppt_x"/>
                                          </p:val>
                                        </p:tav>
                                      </p:tavLst>
                                    </p:anim>
                                    <p:anim calcmode="lin" valueType="num">
                                      <p:cBhvr additive="base">
                                        <p:cTn id="48" dur="50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ISPRING_PRESENTATION_TITLE" val="时尚几何年终工作总结计划PPT模板"/>
</p:tagLst>
</file>

<file path=ppt/theme/theme1.xml><?xml version="1.0" encoding="utf-8"?>
<a:theme xmlns:a="http://schemas.openxmlformats.org/drawingml/2006/main" name="第一PPT，www.1ppt.com">
  <a:themeElements>
    <a:clrScheme name="自定义 3286">
      <a:dk1>
        <a:sysClr val="windowText" lastClr="000000"/>
      </a:dk1>
      <a:lt1>
        <a:sysClr val="window" lastClr="FFFFFF"/>
      </a:lt1>
      <a:dk2>
        <a:srgbClr val="43308A"/>
      </a:dk2>
      <a:lt2>
        <a:srgbClr val="50BFC0"/>
      </a:lt2>
      <a:accent1>
        <a:srgbClr val="50BFC0"/>
      </a:accent1>
      <a:accent2>
        <a:srgbClr val="43308A"/>
      </a:accent2>
      <a:accent3>
        <a:srgbClr val="50BFC0"/>
      </a:accent3>
      <a:accent4>
        <a:srgbClr val="43308A"/>
      </a:accent4>
      <a:accent5>
        <a:srgbClr val="50BFC0"/>
      </a:accent5>
      <a:accent6>
        <a:srgbClr val="43308A"/>
      </a:accent6>
      <a:hlink>
        <a:srgbClr val="0563C1"/>
      </a:hlink>
      <a:folHlink>
        <a:srgbClr val="954F72"/>
      </a:folHlink>
    </a:clrScheme>
    <a:fontScheme name="自定义 1">
      <a:majorFont>
        <a:latin typeface="Arial Black"/>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1384</Words>
  <Application>WPS 演示</Application>
  <PresentationFormat>自定义</PresentationFormat>
  <Paragraphs>214</Paragraphs>
  <Slides>20</Slides>
  <Notes>30</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2</vt:i4>
      </vt:variant>
      <vt:variant>
        <vt:lpstr>幻灯片标题</vt:lpstr>
      </vt:variant>
      <vt:variant>
        <vt:i4>20</vt:i4>
      </vt:variant>
    </vt:vector>
  </HeadingPairs>
  <TitlesOfParts>
    <vt:vector size="41" baseType="lpstr">
      <vt:lpstr>Arial</vt:lpstr>
      <vt:lpstr>宋体</vt:lpstr>
      <vt:lpstr>Wingdings</vt:lpstr>
      <vt:lpstr>Calibri</vt:lpstr>
      <vt:lpstr>方正细谭黑简体</vt:lpstr>
      <vt:lpstr>黑体</vt:lpstr>
      <vt:lpstr>微软雅黑</vt:lpstr>
      <vt:lpstr>Calibri</vt:lpstr>
      <vt:lpstr>Impact</vt:lpstr>
      <vt:lpstr>Franklin Gothic Book</vt:lpstr>
      <vt:lpstr>方正大黑简体</vt:lpstr>
      <vt:lpstr>Consolas</vt:lpstr>
      <vt:lpstr>Arial Unicode MS</vt:lpstr>
      <vt:lpstr>Arial Unicode MS</vt:lpstr>
      <vt:lpstr>Arial Black</vt:lpstr>
      <vt:lpstr>Agency FB</vt:lpstr>
      <vt:lpstr>Trebuchet MS</vt:lpstr>
      <vt:lpstr>Calibri Light</vt:lpstr>
      <vt:lpstr>第一PPT，www.1ppt.com</vt:lpstr>
      <vt:lpstr>Visio.Drawing.15</vt:lpstr>
      <vt:lpstr>Visio.Drawing.15</vt:lpstr>
      <vt:lpstr>PowerPoint 演示文稿</vt:lpstr>
      <vt:lpstr>PowerPoint 演示文稿</vt:lpstr>
      <vt:lpstr>PowerPoint 演示文稿</vt:lpstr>
      <vt:lpstr>01 概述</vt:lpstr>
      <vt:lpstr>01 概述</vt:lpstr>
      <vt:lpstr>01 概述</vt:lpstr>
      <vt:lpstr>01 概述</vt:lpstr>
      <vt:lpstr>01 概述</vt:lpstr>
      <vt:lpstr>01 概述</vt:lpstr>
      <vt:lpstr>01 概述</vt:lpstr>
      <vt:lpstr>PowerPoint 演示文稿</vt:lpstr>
      <vt:lpstr>02 案例实现</vt:lpstr>
      <vt:lpstr>02 案例实现</vt:lpstr>
      <vt:lpstr>02 案例实现</vt:lpstr>
      <vt:lpstr>PowerPoint 演示文稿</vt:lpstr>
      <vt:lpstr>03 优缺点及使用场景</vt:lpstr>
      <vt:lpstr>03 优缺点及使用场景</vt:lpstr>
      <vt:lpstr>PowerPoint 演示文稿</vt:lpstr>
      <vt:lpstr>04  JDK源码应用</vt:lpstr>
      <vt:lpstr>PowerPoint 演示文稿</vt:lpstr>
    </vt:vector>
  </TitlesOfParts>
  <Company>第一PPT，www.1ppt.com</Company>
  <LinksUpToDate>false</LinksUpToDate>
  <SharedDoc>false</SharedDoc>
  <HyperlinksChanged>false</HyperlinksChanged>
  <AppVersion>14.0000</AppVersion>
  <Manager>第一PPT，www.1ppt.com</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彩色多边形</dc:title>
  <dc:creator>第一PPT</dc:creator>
  <cp:keywords>www.1ppt.com</cp:keywords>
  <dc:description>www.1ppt.com</dc:description>
  <cp:lastModifiedBy>K</cp:lastModifiedBy>
  <cp:revision>73</cp:revision>
  <dcterms:created xsi:type="dcterms:W3CDTF">2015-05-05T08:02:00Z</dcterms:created>
  <dcterms:modified xsi:type="dcterms:W3CDTF">2024-12-26T07:15:11Z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2052-12.1.0.19302</vt:lpwstr>
  </property>
  <property fmtid="{D5CDD505-2E9C-101B-9397-08002B2CF9AE}" pid="3" name="ICV">
    <vt:lpwstr>89A33118BBB44C97A873745D985D13F4</vt:lpwstr>
  </property>
</Properties>
</file>