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43" r:id="rId3"/>
    <p:sldId id="345" r:id="rId5"/>
    <p:sldId id="346" r:id="rId6"/>
    <p:sldId id="344" r:id="rId7"/>
    <p:sldId id="384" r:id="rId8"/>
    <p:sldId id="482" r:id="rId9"/>
    <p:sldId id="260" r:id="rId10"/>
    <p:sldId id="385" r:id="rId11"/>
    <p:sldId id="427" r:id="rId12"/>
    <p:sldId id="386" r:id="rId13"/>
    <p:sldId id="389" r:id="rId14"/>
    <p:sldId id="390" r:id="rId15"/>
    <p:sldId id="472" r:id="rId16"/>
    <p:sldId id="473" r:id="rId17"/>
    <p:sldId id="474" r:id="rId18"/>
    <p:sldId id="477" r:id="rId19"/>
    <p:sldId id="478" r:id="rId20"/>
    <p:sldId id="483" r:id="rId21"/>
    <p:sldId id="300" r:id="rId22"/>
    <p:sldId id="352" r:id="rId23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2" userDrawn="1">
          <p15:clr>
            <a:srgbClr val="A4A3A4"/>
          </p15:clr>
        </p15:guide>
        <p15:guide id="2" pos="38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4F7"/>
    <a:srgbClr val="B80000"/>
    <a:srgbClr val="BC0000"/>
    <a:srgbClr val="254061"/>
    <a:srgbClr val="124062"/>
    <a:srgbClr val="537285"/>
    <a:srgbClr val="8A0000"/>
    <a:srgbClr val="34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806"/>
    <p:restoredTop sz="95317"/>
  </p:normalViewPr>
  <p:slideViewPr>
    <p:cSldViewPr snapToGrid="0" showGuides="1">
      <p:cViewPr varScale="1">
        <p:scale>
          <a:sx n="74" d="100"/>
          <a:sy n="74" d="100"/>
        </p:scale>
        <p:origin x="297" y="3"/>
      </p:cViewPr>
      <p:guideLst>
        <p:guide orient="horz" pos="2192"/>
        <p:guide pos="38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CFE419-15F7-443C-BD10-0C92A1E8C81F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4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5363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33795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337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399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419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440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460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481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50179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501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5222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522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174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9459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194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150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215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3555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235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5603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256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7651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276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3174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317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697820"/>
            <a:ext cx="3603171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4510FB-475A-408B-85FC-0EA302291BB5}" type="datetimeFigureOut"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BD4887-4E94-4A2D-AAD0-D201A51245C2}" type="datetimeFigureOut"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07F75BB-611E-476B-965D-290A7F891EEA}" type="datetimeFigureOut"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slow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AA04C7-3E2B-4FCB-A67A-7B341B3D7CD0}" type="datetimeFigureOut"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A995608-3C35-49C9-8E4D-92EFF7F37824}" type="datetimeFigureOut"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7E0901-A2E7-44D5-9CB3-A5A9C5665088}" type="datetimeFigureOut"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1658938" y="5713413"/>
            <a:ext cx="774700" cy="2476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模板下载：</a:t>
            </a: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www.1ppt.com/moban/     </a:t>
            </a:r>
            <a:r>
              <a:rPr kumimoji="0" lang="zh-CN" altLang="en-US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行业</a:t>
            </a: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模板：</a:t>
            </a: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www.1ppt.com/hangye/ </a:t>
            </a:r>
            <a:endParaRPr kumimoji="0" lang="en-US" altLang="zh-CN" sz="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节日</a:t>
            </a: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模板：</a:t>
            </a: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www.1ppt.com/jieri/           PPT</a:t>
            </a:r>
            <a:r>
              <a:rPr kumimoji="0" lang="zh-CN" altLang="en-US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素材下载：</a:t>
            </a: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www.1ppt.com/sucai/</a:t>
            </a:r>
            <a:endParaRPr kumimoji="0" lang="en-US" altLang="zh-CN" sz="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背景图片：</a:t>
            </a: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www.1ppt.com/beijing/      PPT</a:t>
            </a:r>
            <a:r>
              <a:rPr kumimoji="0" lang="zh-CN" altLang="en-US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图表下载：</a:t>
            </a: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www.1ppt.com/tubiao/      </a:t>
            </a:r>
            <a:endParaRPr kumimoji="0" lang="en-US" altLang="zh-CN" sz="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优秀</a:t>
            </a: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下载：</a:t>
            </a: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www.1ppt.com/xiazai/        PPT</a:t>
            </a:r>
            <a:r>
              <a:rPr kumimoji="0" lang="zh-CN" altLang="en-US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教程： </a:t>
            </a: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www.1ppt.com/powerpoint/      </a:t>
            </a:r>
            <a:endParaRPr kumimoji="0" lang="en-US" altLang="zh-CN" sz="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Word</a:t>
            </a:r>
            <a:r>
              <a:rPr kumimoji="0" lang="zh-CN" altLang="en-US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教程： </a:t>
            </a: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www.1ppt.com/word/              Excel</a:t>
            </a:r>
            <a:r>
              <a:rPr kumimoji="0" lang="zh-CN" altLang="en-US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教程：</a:t>
            </a: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www.1ppt.com/excel/  </a:t>
            </a:r>
            <a:endParaRPr kumimoji="0" lang="en-US" altLang="zh-CN" sz="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资料下载：</a:t>
            </a: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www.1ppt.com/ziliao/                PPT</a:t>
            </a:r>
            <a:r>
              <a:rPr kumimoji="0" lang="zh-CN" altLang="en-US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课件下载：</a:t>
            </a: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www.1ppt.com/kejian/ </a:t>
            </a:r>
            <a:endParaRPr kumimoji="0" lang="en-US" altLang="zh-CN" sz="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范文下载：</a:t>
            </a: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www.1ppt.com/fanwen/             </a:t>
            </a:r>
            <a:r>
              <a:rPr kumimoji="0" lang="zh-CN" altLang="en-US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试卷下载：</a:t>
            </a: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www.1ppt.com/shiti/  </a:t>
            </a:r>
            <a:endParaRPr kumimoji="0" lang="en-US" altLang="zh-CN" sz="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教案下载：</a:t>
            </a: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www.1ppt.com/jiaoan/        </a:t>
            </a:r>
            <a:endParaRPr kumimoji="0" lang="en-US" altLang="zh-CN" sz="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字体下载：</a:t>
            </a: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www.1ppt.com/ziti/</a:t>
            </a:r>
            <a:endParaRPr kumimoji="0" lang="en-US" altLang="zh-CN" sz="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2960F64-7B74-49C1-8EB6-7E310A880753}" type="datetimeFigureOut"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192A487-DF6C-43A2-AA98-D554F2375FEA}" type="datetimeFigureOut"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6EC6DB-0E63-48BC-B66F-8B0111E0CAE3}" type="datetimeFigureOut"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318890-2A7B-4C08-AAD4-76B6880B920F}" type="datetimeFigureOut"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E60CE2-9037-4B0A-BA01-55801109F252}" type="datetimeFigureOut"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defRPr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3795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549275" y="549275"/>
            <a:ext cx="11063288" cy="5807075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jpe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055813" y="2200275"/>
            <a:ext cx="8034338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30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“</a:t>
            </a:r>
            <a:r>
              <a:rPr kumimoji="0" lang="zh-CN" altLang="en-US" sz="4800" b="1" i="0" u="none" strike="noStrike" kern="1200" cap="none" spc="30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书店</a:t>
            </a:r>
            <a:r>
              <a:rPr kumimoji="0" lang="en-US" altLang="zh-CN" sz="4800" b="1" i="0" u="none" strike="noStrike" kern="1200" cap="none" spc="30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”</a:t>
            </a:r>
            <a:r>
              <a:rPr kumimoji="0" lang="zh-CN" altLang="en-US" sz="4800" b="1" i="0" u="none" strike="noStrike" kern="1200" cap="none" spc="30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项目</a:t>
            </a:r>
            <a:r>
              <a:rPr kumimoji="0" lang="zh-CN" altLang="en-US" sz="4800" b="1" i="0" u="none" strike="noStrike" kern="1200" cap="none" spc="300" normalizeH="0" baseline="0" noProof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软件测试汇报</a:t>
            </a:r>
            <a:endParaRPr kumimoji="0" lang="en-US" altLang="zh-CN" sz="4800" b="1" i="0" u="none" strike="noStrike" kern="1200" cap="none" spc="300" normalizeH="0" baseline="0" noProof="1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华光中等线_CNKI" pitchFamily="2" charset="-122"/>
              <a:ea typeface="华光中等线_CNKI" pitchFamily="2" charset="-122"/>
              <a:cs typeface="+mn-cs"/>
              <a:sym typeface="思源黑体旧字形 ExtraLight" pitchFamily="34" charset="-128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21100" y="3840163"/>
            <a:ext cx="6096000" cy="1476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小组成员：（单元测试）</a:t>
            </a:r>
            <a:endParaRPr lang="zh-CN" altLang="en-US" dirty="0"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  <a:p>
            <a:pPr eaLnBrk="1" hangingPunct="1"/>
            <a:r>
              <a:rPr lang="zh-CN" altLang="en-US" dirty="0"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                   （性能测试）</a:t>
            </a:r>
            <a:r>
              <a:rPr lang="en-US" altLang="zh-CN" dirty="0"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	</a:t>
            </a:r>
            <a:endParaRPr lang="zh-CN" altLang="en-US" dirty="0"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  <a:p>
            <a:pPr eaLnBrk="1" hangingPunct="1"/>
            <a:r>
              <a:rPr lang="zh-CN" altLang="en-US" dirty="0"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                   （压力测试）</a:t>
            </a:r>
            <a:endParaRPr lang="zh-CN" altLang="en-US" dirty="0"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  <a:p>
            <a:pPr eaLnBrk="1" hangingPunct="1"/>
            <a:r>
              <a:rPr lang="zh-CN" altLang="en-US" dirty="0"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                   （自动化测试）</a:t>
            </a:r>
            <a:endParaRPr lang="zh-CN" altLang="en-US" dirty="0"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  <a:p>
            <a:pPr algn="ctr" eaLnBrk="1" hangingPunct="1"/>
            <a:endParaRPr lang="zh-CN" altLang="en-US" dirty="0"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图片 15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7077456" y="508000"/>
            <a:ext cx="4537064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>
          <a:xfrm rot="2700000">
            <a:off x="2740819" y="4071144"/>
            <a:ext cx="369888" cy="3714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  <p:sp>
        <p:nvSpPr>
          <p:cNvPr id="8" name="矩形 7"/>
          <p:cNvSpPr/>
          <p:nvPr/>
        </p:nvSpPr>
        <p:spPr>
          <a:xfrm rot="2700000">
            <a:off x="3411538" y="4027488"/>
            <a:ext cx="182563" cy="182563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  <p:sp>
        <p:nvSpPr>
          <p:cNvPr id="32773" name="文本框 8"/>
          <p:cNvSpPr txBox="1"/>
          <p:nvPr/>
        </p:nvSpPr>
        <p:spPr>
          <a:xfrm>
            <a:off x="2776538" y="2808288"/>
            <a:ext cx="196215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3600" b="1" dirty="0">
                <a:solidFill>
                  <a:srgbClr val="444444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PART</a:t>
            </a:r>
            <a:endParaRPr lang="en-US" altLang="zh-CN" sz="3600" b="1" dirty="0">
              <a:solidFill>
                <a:srgbClr val="444444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algn="ctr" eaLnBrk="1" hangingPunct="1"/>
            <a:r>
              <a:rPr lang="en-US" altLang="zh-CN" sz="3600" b="1" dirty="0">
                <a:solidFill>
                  <a:srgbClr val="444444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04</a:t>
            </a:r>
            <a:endParaRPr lang="zh-CN" altLang="en-US" sz="3600" b="1" dirty="0">
              <a:solidFill>
                <a:srgbClr val="444444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</p:txBody>
      </p:sp>
      <p:sp>
        <p:nvSpPr>
          <p:cNvPr id="32774" name="文本框 13"/>
          <p:cNvSpPr txBox="1"/>
          <p:nvPr/>
        </p:nvSpPr>
        <p:spPr>
          <a:xfrm>
            <a:off x="4770438" y="2827338"/>
            <a:ext cx="1831975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200" b="1" dirty="0">
                <a:solidFill>
                  <a:srgbClr val="595959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性能测试</a:t>
            </a:r>
            <a:endParaRPr lang="zh-CN" altLang="en-US" sz="3200" b="1" dirty="0">
              <a:solidFill>
                <a:srgbClr val="595959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</p:txBody>
      </p:sp>
      <p:grpSp>
        <p:nvGrpSpPr>
          <p:cNvPr id="32775" name="组合 11"/>
          <p:cNvGrpSpPr/>
          <p:nvPr/>
        </p:nvGrpSpPr>
        <p:grpSpPr>
          <a:xfrm>
            <a:off x="555625" y="2563813"/>
            <a:ext cx="5907088" cy="109537"/>
            <a:chOff x="538843" y="2563318"/>
            <a:chExt cx="5906926" cy="109452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38843" y="2672770"/>
              <a:ext cx="5892638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5156754" y="2563318"/>
              <a:ext cx="1289015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黑体旧字形 ExtraLight" pitchFamily="34" charset="-128"/>
                <a:ea typeface="思源黑体旧字形 ExtraLight" pitchFamily="34" charset="-128"/>
                <a:cs typeface="+mn-cs"/>
                <a:sym typeface="思源黑体旧字形 ExtraLight" pitchFamily="34" charset="-128"/>
              </a:endParaRPr>
            </a:p>
          </p:txBody>
        </p:sp>
      </p:grp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Freeform 46"/>
          <p:cNvSpPr/>
          <p:nvPr/>
        </p:nvSpPr>
        <p:spPr bwMode="auto">
          <a:xfrm>
            <a:off x="2632075" y="2133600"/>
            <a:ext cx="3248025" cy="3657600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76200" dist="762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  <p:sp>
        <p:nvSpPr>
          <p:cNvPr id="4" name="Freeform 46"/>
          <p:cNvSpPr/>
          <p:nvPr/>
        </p:nvSpPr>
        <p:spPr bwMode="auto">
          <a:xfrm>
            <a:off x="6311900" y="2133600"/>
            <a:ext cx="3248025" cy="3657600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C00000"/>
            </a:solidFill>
          </a:ln>
          <a:effectLst>
            <a:outerShdw blurRad="76200" dist="762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1128713" y="3103563"/>
            <a:ext cx="1933575" cy="1717675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旧字形 ExtraLight" pitchFamily="34" charset="-128"/>
                <a:ea typeface="思源黑体旧字形 ExtraLight" pitchFamily="34" charset="-128"/>
                <a:cs typeface="+mn-cs"/>
                <a:sym typeface="思源黑体旧字形 ExtraLight" pitchFamily="34" charset="-128"/>
              </a:rPr>
              <a:t>集成性强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4981575" y="2884488"/>
            <a:ext cx="2419350" cy="2149475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blipFill dpi="0" rotWithShape="1">
            <a:blip r:embed="rId1"/>
            <a:srcRect/>
            <a:stretch>
              <a:fillRect/>
            </a:stretch>
          </a:blipFill>
          <a:ln w="76200">
            <a:solidFill>
              <a:srgbClr val="00B0F0"/>
            </a:solidFill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  <p:sp>
        <p:nvSpPr>
          <p:cNvPr id="7" name="Freeform 5"/>
          <p:cNvSpPr/>
          <p:nvPr/>
        </p:nvSpPr>
        <p:spPr bwMode="auto">
          <a:xfrm>
            <a:off x="9129713" y="3103563"/>
            <a:ext cx="1933575" cy="1717675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C00000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思源黑体旧字形 ExtraLight" pitchFamily="34" charset="-128"/>
                <a:ea typeface="思源黑体旧字形 ExtraLight" pitchFamily="34" charset="-128"/>
                <a:cs typeface="+mn-cs"/>
                <a:sym typeface="思源黑体旧字形 ExtraLight" pitchFamily="34" charset="-128"/>
              </a:rPr>
              <a:t>性能强悍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>
            <a:off x="3181350" y="3956050"/>
            <a:ext cx="1643063" cy="0"/>
          </a:xfrm>
          <a:prstGeom prst="line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  <a:rou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7396163" y="3956050"/>
            <a:ext cx="1643063" cy="0"/>
          </a:xfrm>
          <a:prstGeom prst="line">
            <a:avLst/>
          </a:prstGeom>
          <a:noFill/>
          <a:ln w="19050" cmpd="sng">
            <a:solidFill>
              <a:srgbClr val="C00000"/>
            </a:solidFill>
            <a:rou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024188" y="2692400"/>
            <a:ext cx="1957388" cy="11652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IDEA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插件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华光中等线_CNKI" pitchFamily="2" charset="-122"/>
              <a:ea typeface="华光中等线_CNKI" pitchFamily="2" charset="-122"/>
              <a:cs typeface="+mn-cs"/>
              <a:sym typeface="思源黑体旧字形 ExtraLight" pitchFamily="34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Eclipse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插件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华光中等线_CNKI" pitchFamily="2" charset="-122"/>
              <a:ea typeface="华光中等线_CNKI" pitchFamily="2" charset="-122"/>
              <a:cs typeface="+mn-cs"/>
              <a:sym typeface="思源黑体旧字形 ExtraLight" pitchFamily="34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直觉式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GUI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华光中等线_CNKI" pitchFamily="2" charset="-122"/>
              <a:ea typeface="华光中等线_CNKI" pitchFamily="2" charset="-122"/>
              <a:cs typeface="+mn-cs"/>
              <a:sym typeface="思源黑体旧字形 ExtraLight" pitchFamily="34" charset="-128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062288" y="3975100"/>
            <a:ext cx="1958975" cy="11652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无需本地部署</a:t>
            </a:r>
            <a:b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</a:b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无需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Tomcat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华光中等线_CNKI" pitchFamily="2" charset="-122"/>
              <a:ea typeface="华光中等线_CNKI" pitchFamily="2" charset="-122"/>
              <a:cs typeface="+mn-cs"/>
              <a:sym typeface="思源黑体旧字形 ExtraLight" pitchFamily="34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提供多整合用途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华光中等线_CNKI" pitchFamily="2" charset="-122"/>
              <a:ea typeface="华光中等线_CNKI" pitchFamily="2" charset="-122"/>
              <a:cs typeface="+mn-cs"/>
              <a:sym typeface="思源黑体旧字形 ExtraLight" pitchFamily="34" charset="-128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239000" y="2682875"/>
            <a:ext cx="1957388" cy="11652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抓住性能瓶颈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华光中等线_CNKI" pitchFamily="2" charset="-122"/>
              <a:ea typeface="华光中等线_CNKI" pitchFamily="2" charset="-122"/>
              <a:cs typeface="+mn-cs"/>
              <a:sym typeface="思源黑体旧字形 ExtraLight" pitchFamily="34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抓出内存漏失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华光中等线_CNKI" pitchFamily="2" charset="-122"/>
              <a:ea typeface="华光中等线_CNKI" pitchFamily="2" charset="-122"/>
              <a:cs typeface="+mn-cs"/>
              <a:sym typeface="思源黑体旧字形 ExtraLight" pitchFamily="34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内存使用情况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华光中等线_CNKI" pitchFamily="2" charset="-122"/>
              <a:ea typeface="华光中等线_CNKI" pitchFamily="2" charset="-122"/>
              <a:cs typeface="+mn-cs"/>
              <a:sym typeface="思源黑体旧字形 ExtraLight" pitchFamily="34" charset="-128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7239000" y="4040188"/>
            <a:ext cx="1957388" cy="116363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动态分配泄漏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华光中等线_CNKI" pitchFamily="2" charset="-122"/>
              <a:ea typeface="华光中等线_CNKI" pitchFamily="2" charset="-122"/>
              <a:cs typeface="+mn-cs"/>
              <a:sym typeface="思源黑体旧字形 ExtraLight" pitchFamily="34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CPU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剖析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华光中等线_CNKI" pitchFamily="2" charset="-122"/>
              <a:ea typeface="华光中等线_CNKI" pitchFamily="2" charset="-122"/>
              <a:cs typeface="+mn-cs"/>
              <a:sym typeface="思源黑体旧字形 ExtraLight" pitchFamily="34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评估线程冲突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华光中等线_CNKI" pitchFamily="2" charset="-122"/>
              <a:ea typeface="华光中等线_CNKI" pitchFamily="2" charset="-122"/>
              <a:cs typeface="+mn-cs"/>
              <a:sym typeface="思源黑体旧字形 ExtraLight" pitchFamily="34" charset="-128"/>
            </a:endParaRPr>
          </a:p>
        </p:txBody>
      </p:sp>
      <p:sp>
        <p:nvSpPr>
          <p:cNvPr id="34829" name="文本框 13"/>
          <p:cNvSpPr txBox="1"/>
          <p:nvPr/>
        </p:nvSpPr>
        <p:spPr>
          <a:xfrm>
            <a:off x="630238" y="703263"/>
            <a:ext cx="510222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sz="2400" b="1" dirty="0">
                <a:solidFill>
                  <a:srgbClr val="595959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测试工具</a:t>
            </a:r>
            <a:r>
              <a:rPr lang="en-US" altLang="zh-CN" sz="2400" b="1" dirty="0">
                <a:solidFill>
                  <a:srgbClr val="595959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——IDEA</a:t>
            </a:r>
            <a:r>
              <a:rPr lang="zh-CN" altLang="en-US" sz="2400" b="1" dirty="0">
                <a:solidFill>
                  <a:srgbClr val="595959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内置</a:t>
            </a:r>
            <a:r>
              <a:rPr lang="en-US" altLang="zh-CN" sz="2400" b="1" dirty="0">
                <a:solidFill>
                  <a:srgbClr val="595959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JProfiler</a:t>
            </a:r>
            <a:r>
              <a:rPr lang="zh-CN" altLang="en-US" sz="2400" b="1" dirty="0">
                <a:solidFill>
                  <a:srgbClr val="595959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插件</a:t>
            </a:r>
            <a:endParaRPr lang="zh-CN" altLang="en-US" sz="2400" b="1" dirty="0">
              <a:solidFill>
                <a:srgbClr val="595959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文本框 1"/>
          <p:cNvSpPr txBox="1"/>
          <p:nvPr/>
        </p:nvSpPr>
        <p:spPr>
          <a:xfrm>
            <a:off x="636588" y="696913"/>
            <a:ext cx="23495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sz="2400" b="1" dirty="0">
                <a:solidFill>
                  <a:srgbClr val="595959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六角度、全方面</a:t>
            </a:r>
            <a:endParaRPr lang="zh-CN" altLang="en-US" sz="2400" b="1" dirty="0">
              <a:solidFill>
                <a:srgbClr val="595959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</p:txBody>
      </p:sp>
      <p:sp>
        <p:nvSpPr>
          <p:cNvPr id="4" name="Freeform 1"/>
          <p:cNvSpPr/>
          <p:nvPr/>
        </p:nvSpPr>
        <p:spPr bwMode="auto">
          <a:xfrm>
            <a:off x="1614488" y="3213100"/>
            <a:ext cx="930275" cy="1289050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00B0F0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内存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等线_CNKI" pitchFamily="2" charset="-122"/>
              <a:ea typeface="华光中等线_CNKI" pitchFamily="2" charset="-122"/>
              <a:cs typeface="+mn-cs"/>
              <a:sym typeface="思源黑体旧字形 ExtraLight" pitchFamily="34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分配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等线_CNKI" pitchFamily="2" charset="-122"/>
              <a:ea typeface="华光中等线_CNKI" pitchFamily="2" charset="-122"/>
              <a:cs typeface="+mn-cs"/>
              <a:sym typeface="思源黑体旧字形 ExtraLight" pitchFamily="34" charset="-128"/>
            </a:endParaRPr>
          </a:p>
        </p:txBody>
      </p:sp>
      <p:sp>
        <p:nvSpPr>
          <p:cNvPr id="5" name="Freeform 1"/>
          <p:cNvSpPr/>
          <p:nvPr/>
        </p:nvSpPr>
        <p:spPr bwMode="auto">
          <a:xfrm>
            <a:off x="1616075" y="1601788"/>
            <a:ext cx="928688" cy="1287463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00B0F0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CPU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等线_CNKI" pitchFamily="2" charset="-122"/>
              <a:ea typeface="华光中等线_CNKI" pitchFamily="2" charset="-122"/>
              <a:cs typeface="+mn-cs"/>
              <a:sym typeface="思源黑体旧字形 ExtraLight" pitchFamily="34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检测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等线_CNKI" pitchFamily="2" charset="-122"/>
              <a:ea typeface="华光中等线_CNKI" pitchFamily="2" charset="-122"/>
              <a:cs typeface="+mn-cs"/>
              <a:sym typeface="思源黑体旧字形 ExtraLight" pitchFamily="34" charset="-128"/>
            </a:endParaRPr>
          </a:p>
        </p:txBody>
      </p:sp>
      <p:sp>
        <p:nvSpPr>
          <p:cNvPr id="7" name="Freeform 1"/>
          <p:cNvSpPr/>
          <p:nvPr/>
        </p:nvSpPr>
        <p:spPr bwMode="auto">
          <a:xfrm>
            <a:off x="9704388" y="4762500"/>
            <a:ext cx="928688" cy="1289050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00B0F0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线程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等线_CNKI" pitchFamily="2" charset="-122"/>
              <a:ea typeface="华光中等线_CNKI" pitchFamily="2" charset="-122"/>
              <a:cs typeface="+mn-cs"/>
              <a:sym typeface="思源黑体旧字形 ExtraLight" pitchFamily="34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监测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等线_CNKI" pitchFamily="2" charset="-122"/>
              <a:ea typeface="华光中等线_CNKI" pitchFamily="2" charset="-122"/>
              <a:cs typeface="+mn-cs"/>
              <a:sym typeface="思源黑体旧字形 ExtraLight" pitchFamily="34" charset="-128"/>
            </a:endParaRPr>
          </a:p>
        </p:txBody>
      </p:sp>
      <p:sp>
        <p:nvSpPr>
          <p:cNvPr id="8" name="Freeform 1"/>
          <p:cNvSpPr/>
          <p:nvPr/>
        </p:nvSpPr>
        <p:spPr bwMode="auto">
          <a:xfrm>
            <a:off x="9704388" y="1601788"/>
            <a:ext cx="928688" cy="1287463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00B0F0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死锁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等线_CNKI" pitchFamily="2" charset="-122"/>
              <a:ea typeface="华光中等线_CNKI" pitchFamily="2" charset="-122"/>
              <a:cs typeface="+mn-cs"/>
              <a:sym typeface="思源黑体旧字形 ExtraLight" pitchFamily="34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监控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等线_CNKI" pitchFamily="2" charset="-122"/>
              <a:ea typeface="华光中等线_CNKI" pitchFamily="2" charset="-122"/>
              <a:cs typeface="+mn-cs"/>
              <a:sym typeface="思源黑体旧字形 ExtraLight" pitchFamily="34" charset="-128"/>
            </a:endParaRPr>
          </a:p>
        </p:txBody>
      </p:sp>
      <p:sp>
        <p:nvSpPr>
          <p:cNvPr id="9" name="Freeform 1"/>
          <p:cNvSpPr/>
          <p:nvPr/>
        </p:nvSpPr>
        <p:spPr bwMode="auto">
          <a:xfrm>
            <a:off x="9540875" y="3211513"/>
            <a:ext cx="1254125" cy="1289050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rgbClr val="00B0F0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CPU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等线_CNKI" pitchFamily="2" charset="-122"/>
              <a:ea typeface="华光中等线_CNKI" pitchFamily="2" charset="-122"/>
              <a:cs typeface="+mn-cs"/>
              <a:sym typeface="思源黑体旧字形 ExtraLight" pitchFamily="34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Threads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光中等线_CNKI" pitchFamily="2" charset="-122"/>
              <a:ea typeface="华光中等线_CNKI" pitchFamily="2" charset="-122"/>
              <a:cs typeface="+mn-cs"/>
              <a:sym typeface="思源黑体旧字形 ExtraLight" pitchFamily="34" charset="-128"/>
            </a:endParaRPr>
          </a:p>
        </p:txBody>
      </p:sp>
      <p:cxnSp>
        <p:nvCxnSpPr>
          <p:cNvPr id="12" name="直线连接符 11"/>
          <p:cNvCxnSpPr>
            <a:endCxn id="18" idx="1"/>
          </p:cNvCxnSpPr>
          <p:nvPr/>
        </p:nvCxnSpPr>
        <p:spPr>
          <a:xfrm flipV="1">
            <a:off x="2466975" y="3856038"/>
            <a:ext cx="1185863" cy="1588"/>
          </a:xfrm>
          <a:prstGeom prst="line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849" name="组合 12"/>
          <p:cNvGrpSpPr/>
          <p:nvPr/>
        </p:nvGrpSpPr>
        <p:grpSpPr>
          <a:xfrm>
            <a:off x="1616075" y="4695825"/>
            <a:ext cx="4273550" cy="1422400"/>
            <a:chOff x="5621172" y="4628240"/>
            <a:chExt cx="4273076" cy="1422796"/>
          </a:xfrm>
        </p:grpSpPr>
        <p:sp>
          <p:nvSpPr>
            <p:cNvPr id="6" name="Freeform 1"/>
            <p:cNvSpPr/>
            <p:nvPr/>
          </p:nvSpPr>
          <p:spPr bwMode="auto">
            <a:xfrm>
              <a:off x="5621172" y="4694934"/>
              <a:ext cx="928585" cy="1289409"/>
            </a:xfrm>
            <a:custGeom>
              <a:avLst/>
              <a:gdLst>
                <a:gd name="T0" fmla="*/ 25 w 423"/>
                <a:gd name="T1" fmla="*/ 101 h 476"/>
                <a:gd name="T2" fmla="*/ 186 w 423"/>
                <a:gd name="T3" fmla="*/ 8 h 476"/>
                <a:gd name="T4" fmla="*/ 237 w 423"/>
                <a:gd name="T5" fmla="*/ 8 h 476"/>
                <a:gd name="T6" fmla="*/ 397 w 423"/>
                <a:gd name="T7" fmla="*/ 101 h 476"/>
                <a:gd name="T8" fmla="*/ 423 w 423"/>
                <a:gd name="T9" fmla="*/ 145 h 476"/>
                <a:gd name="T10" fmla="*/ 423 w 423"/>
                <a:gd name="T11" fmla="*/ 331 h 476"/>
                <a:gd name="T12" fmla="*/ 398 w 423"/>
                <a:gd name="T13" fmla="*/ 375 h 476"/>
                <a:gd name="T14" fmla="*/ 237 w 423"/>
                <a:gd name="T15" fmla="*/ 467 h 476"/>
                <a:gd name="T16" fmla="*/ 186 w 423"/>
                <a:gd name="T17" fmla="*/ 467 h 476"/>
                <a:gd name="T18" fmla="*/ 105 w 423"/>
                <a:gd name="T19" fmla="*/ 421 h 476"/>
                <a:gd name="T20" fmla="*/ 25 w 423"/>
                <a:gd name="T21" fmla="*/ 375 h 476"/>
                <a:gd name="T22" fmla="*/ 0 w 423"/>
                <a:gd name="T23" fmla="*/ 330 h 476"/>
                <a:gd name="T24" fmla="*/ 0 w 423"/>
                <a:gd name="T25" fmla="*/ 145 h 476"/>
                <a:gd name="T26" fmla="*/ 25 w 423"/>
                <a:gd name="T27" fmla="*/ 101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3" h="476">
                  <a:moveTo>
                    <a:pt x="25" y="101"/>
                  </a:moveTo>
                  <a:cubicBezTo>
                    <a:pt x="79" y="70"/>
                    <a:pt x="132" y="39"/>
                    <a:pt x="186" y="8"/>
                  </a:cubicBezTo>
                  <a:cubicBezTo>
                    <a:pt x="202" y="0"/>
                    <a:pt x="221" y="0"/>
                    <a:pt x="237" y="8"/>
                  </a:cubicBezTo>
                  <a:cubicBezTo>
                    <a:pt x="290" y="39"/>
                    <a:pt x="344" y="70"/>
                    <a:pt x="397" y="101"/>
                  </a:cubicBezTo>
                  <a:cubicBezTo>
                    <a:pt x="413" y="110"/>
                    <a:pt x="422" y="127"/>
                    <a:pt x="423" y="145"/>
                  </a:cubicBezTo>
                  <a:cubicBezTo>
                    <a:pt x="423" y="331"/>
                    <a:pt x="423" y="331"/>
                    <a:pt x="423" y="331"/>
                  </a:cubicBezTo>
                  <a:cubicBezTo>
                    <a:pt x="422" y="348"/>
                    <a:pt x="413" y="365"/>
                    <a:pt x="398" y="375"/>
                  </a:cubicBezTo>
                  <a:cubicBezTo>
                    <a:pt x="237" y="467"/>
                    <a:pt x="237" y="467"/>
                    <a:pt x="237" y="467"/>
                  </a:cubicBezTo>
                  <a:cubicBezTo>
                    <a:pt x="221" y="476"/>
                    <a:pt x="201" y="476"/>
                    <a:pt x="186" y="467"/>
                  </a:cubicBezTo>
                  <a:cubicBezTo>
                    <a:pt x="105" y="421"/>
                    <a:pt x="105" y="421"/>
                    <a:pt x="105" y="421"/>
                  </a:cubicBezTo>
                  <a:cubicBezTo>
                    <a:pt x="25" y="375"/>
                    <a:pt x="25" y="375"/>
                    <a:pt x="25" y="375"/>
                  </a:cubicBezTo>
                  <a:cubicBezTo>
                    <a:pt x="10" y="365"/>
                    <a:pt x="0" y="348"/>
                    <a:pt x="0" y="33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27"/>
                    <a:pt x="10" y="110"/>
                    <a:pt x="25" y="101"/>
                  </a:cubicBezTo>
                  <a:close/>
                </a:path>
              </a:pathLst>
            </a:custGeom>
            <a:solidFill>
              <a:srgbClr val="00B0F0"/>
            </a:solidFill>
            <a:ln w="25400">
              <a:noFill/>
            </a:ln>
            <a:effectLst>
              <a:outerShdw blurRad="241300" dist="38100" dir="5400000" sx="90000" sy="-19000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华光中等线_CNKI" pitchFamily="2" charset="-122"/>
                  <a:ea typeface="华光中等线_CNKI" pitchFamily="2" charset="-122"/>
                  <a:cs typeface="+mn-cs"/>
                  <a:sym typeface="思源黑体旧字形 ExtraLight" pitchFamily="34" charset="-128"/>
                </a:rPr>
                <a:t>对象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华光中等线_CNKI" pitchFamily="2" charset="-122"/>
                  <a:ea typeface="华光中等线_CNKI" pitchFamily="2" charset="-122"/>
                  <a:cs typeface="+mn-cs"/>
                  <a:sym typeface="思源黑体旧字形 ExtraLight" pitchFamily="34" charset="-128"/>
                </a:rPr>
                <a:t>引用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7657709" y="4628240"/>
              <a:ext cx="2236539" cy="1422796"/>
            </a:xfrm>
            <a:prstGeom prst="roundRect">
              <a:avLst/>
            </a:prstGeom>
            <a:blipFill dpi="0" rotWithShape="1">
              <a:blip r:embed="rId1"/>
              <a:srcRect/>
              <a:stretch>
                <a:fillRect/>
              </a:stretch>
            </a:blip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20" name="直线连接符 19"/>
            <p:cNvCxnSpPr>
              <a:endCxn id="19" idx="1"/>
            </p:cNvCxnSpPr>
            <p:nvPr/>
          </p:nvCxnSpPr>
          <p:spPr>
            <a:xfrm>
              <a:off x="6471978" y="5339638"/>
              <a:ext cx="1185731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圆角矩形 17"/>
          <p:cNvSpPr/>
          <p:nvPr/>
        </p:nvSpPr>
        <p:spPr>
          <a:xfrm>
            <a:off x="3652838" y="3144838"/>
            <a:ext cx="2236788" cy="1422400"/>
          </a:xfrm>
          <a:prstGeom prst="round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3652838" y="1533525"/>
            <a:ext cx="2236788" cy="1423988"/>
          </a:xfrm>
          <a:prstGeom prst="round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2" name="直线连接符 21"/>
          <p:cNvCxnSpPr>
            <a:endCxn id="21" idx="1"/>
          </p:cNvCxnSpPr>
          <p:nvPr/>
        </p:nvCxnSpPr>
        <p:spPr>
          <a:xfrm>
            <a:off x="2466975" y="2236788"/>
            <a:ext cx="1185863" cy="7938"/>
          </a:xfrm>
          <a:prstGeom prst="line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6203950" y="1525588"/>
            <a:ext cx="2236788" cy="1423988"/>
          </a:xfrm>
          <a:prstGeom prst="round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203950" y="3144838"/>
            <a:ext cx="2236788" cy="1422400"/>
          </a:xfrm>
          <a:prstGeom prst="round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203950" y="4695825"/>
            <a:ext cx="2236788" cy="1422400"/>
          </a:xfrm>
          <a:prstGeom prst="round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6" name="直线连接符 25"/>
          <p:cNvCxnSpPr>
            <a:stCxn id="23" idx="3"/>
          </p:cNvCxnSpPr>
          <p:nvPr/>
        </p:nvCxnSpPr>
        <p:spPr>
          <a:xfrm>
            <a:off x="8440738" y="2236788"/>
            <a:ext cx="1263650" cy="7938"/>
          </a:xfrm>
          <a:prstGeom prst="line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8440738" y="3848100"/>
            <a:ext cx="1100138" cy="7938"/>
          </a:xfrm>
          <a:prstGeom prst="line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>
            <a:stCxn id="25" idx="3"/>
          </p:cNvCxnSpPr>
          <p:nvPr/>
        </p:nvCxnSpPr>
        <p:spPr>
          <a:xfrm>
            <a:off x="8440738" y="5407025"/>
            <a:ext cx="1263650" cy="0"/>
          </a:xfrm>
          <a:prstGeom prst="line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图片 15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7077456" y="508000"/>
            <a:ext cx="4537064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>
          <a:xfrm rot="2700000">
            <a:off x="2740819" y="4071144"/>
            <a:ext cx="369888" cy="3714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  <p:sp>
        <p:nvSpPr>
          <p:cNvPr id="8" name="矩形 7"/>
          <p:cNvSpPr/>
          <p:nvPr/>
        </p:nvSpPr>
        <p:spPr>
          <a:xfrm rot="2700000">
            <a:off x="3411538" y="4027488"/>
            <a:ext cx="182563" cy="182563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  <p:sp>
        <p:nvSpPr>
          <p:cNvPr id="36869" name="文本框 8"/>
          <p:cNvSpPr txBox="1"/>
          <p:nvPr/>
        </p:nvSpPr>
        <p:spPr>
          <a:xfrm>
            <a:off x="2776538" y="2808288"/>
            <a:ext cx="196215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3600" b="1" dirty="0">
                <a:solidFill>
                  <a:srgbClr val="444444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PART</a:t>
            </a:r>
            <a:endParaRPr lang="en-US" altLang="zh-CN" sz="3600" b="1" dirty="0">
              <a:solidFill>
                <a:srgbClr val="444444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algn="ctr" eaLnBrk="1" hangingPunct="1"/>
            <a:r>
              <a:rPr lang="en-US" altLang="zh-CN" sz="3600" b="1" dirty="0">
                <a:solidFill>
                  <a:srgbClr val="444444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05</a:t>
            </a:r>
            <a:endParaRPr lang="zh-CN" altLang="en-US" sz="3600" b="1" dirty="0">
              <a:solidFill>
                <a:srgbClr val="444444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70438" y="2827338"/>
            <a:ext cx="18097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 pitchFamily="34" charset="-128"/>
                <a:ea typeface="思源黑体旧字形 ExtraLight" pitchFamily="34" charset="-128"/>
                <a:cs typeface="Arial" panose="020B0604020202020204" pitchFamily="34" charset="0"/>
                <a:sym typeface="思源黑体旧字形 ExtraLight" pitchFamily="34" charset="-128"/>
              </a:rPr>
              <a:t>压力测试</a:t>
            </a:r>
            <a:endParaRPr kumimoji="0" lang="zh-CN" altLang="en-US" sz="3200" b="1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 pitchFamily="34" charset="-128"/>
              <a:ea typeface="思源黑体旧字形 ExtraLight" pitchFamily="34" charset="-128"/>
              <a:cs typeface="Arial" panose="020B0604020202020204" pitchFamily="34" charset="0"/>
              <a:sym typeface="思源黑体旧字形 ExtraLight" pitchFamily="34" charset="-128"/>
            </a:endParaRPr>
          </a:p>
        </p:txBody>
      </p:sp>
      <p:grpSp>
        <p:nvGrpSpPr>
          <p:cNvPr id="36871" name="组合 11"/>
          <p:cNvGrpSpPr/>
          <p:nvPr/>
        </p:nvGrpSpPr>
        <p:grpSpPr>
          <a:xfrm>
            <a:off x="555625" y="2563813"/>
            <a:ext cx="5907088" cy="109537"/>
            <a:chOff x="538843" y="2563318"/>
            <a:chExt cx="5906926" cy="109452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38843" y="2672770"/>
              <a:ext cx="5892638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5156754" y="2563318"/>
              <a:ext cx="1289015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黑体旧字形 ExtraLight" pitchFamily="34" charset="-128"/>
                <a:ea typeface="思源黑体旧字形 ExtraLight" pitchFamily="34" charset="-128"/>
                <a:cs typeface="+mn-cs"/>
                <a:sym typeface="思源黑体旧字形 ExtraLight" pitchFamily="34" charset="-128"/>
              </a:endParaRPr>
            </a:p>
          </p:txBody>
        </p:sp>
      </p:grp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Freeform 46"/>
          <p:cNvSpPr/>
          <p:nvPr/>
        </p:nvSpPr>
        <p:spPr bwMode="auto">
          <a:xfrm>
            <a:off x="2632075" y="2133600"/>
            <a:ext cx="3248025" cy="3657600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76200" dist="762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  <p:sp>
        <p:nvSpPr>
          <p:cNvPr id="12" name="Freeform 46"/>
          <p:cNvSpPr/>
          <p:nvPr/>
        </p:nvSpPr>
        <p:spPr bwMode="auto">
          <a:xfrm>
            <a:off x="6311900" y="2133600"/>
            <a:ext cx="3248025" cy="3657600"/>
          </a:xfrm>
          <a:custGeom>
            <a:avLst/>
            <a:gdLst>
              <a:gd name="T0" fmla="*/ 25 w 423"/>
              <a:gd name="T1" fmla="*/ 101 h 476"/>
              <a:gd name="T2" fmla="*/ 186 w 423"/>
              <a:gd name="T3" fmla="*/ 8 h 476"/>
              <a:gd name="T4" fmla="*/ 237 w 423"/>
              <a:gd name="T5" fmla="*/ 8 h 476"/>
              <a:gd name="T6" fmla="*/ 397 w 423"/>
              <a:gd name="T7" fmla="*/ 101 h 476"/>
              <a:gd name="T8" fmla="*/ 423 w 423"/>
              <a:gd name="T9" fmla="*/ 145 h 476"/>
              <a:gd name="T10" fmla="*/ 423 w 423"/>
              <a:gd name="T11" fmla="*/ 331 h 476"/>
              <a:gd name="T12" fmla="*/ 398 w 423"/>
              <a:gd name="T13" fmla="*/ 375 h 476"/>
              <a:gd name="T14" fmla="*/ 237 w 423"/>
              <a:gd name="T15" fmla="*/ 467 h 476"/>
              <a:gd name="T16" fmla="*/ 186 w 423"/>
              <a:gd name="T17" fmla="*/ 467 h 476"/>
              <a:gd name="T18" fmla="*/ 105 w 423"/>
              <a:gd name="T19" fmla="*/ 421 h 476"/>
              <a:gd name="T20" fmla="*/ 25 w 423"/>
              <a:gd name="T21" fmla="*/ 375 h 476"/>
              <a:gd name="T22" fmla="*/ 0 w 423"/>
              <a:gd name="T23" fmla="*/ 330 h 476"/>
              <a:gd name="T24" fmla="*/ 0 w 423"/>
              <a:gd name="T25" fmla="*/ 145 h 476"/>
              <a:gd name="T26" fmla="*/ 25 w 423"/>
              <a:gd name="T27" fmla="*/ 101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23" h="476">
                <a:moveTo>
                  <a:pt x="25" y="101"/>
                </a:moveTo>
                <a:cubicBezTo>
                  <a:pt x="79" y="70"/>
                  <a:pt x="132" y="39"/>
                  <a:pt x="186" y="8"/>
                </a:cubicBezTo>
                <a:cubicBezTo>
                  <a:pt x="202" y="0"/>
                  <a:pt x="221" y="0"/>
                  <a:pt x="237" y="8"/>
                </a:cubicBezTo>
                <a:cubicBezTo>
                  <a:pt x="290" y="39"/>
                  <a:pt x="344" y="70"/>
                  <a:pt x="397" y="101"/>
                </a:cubicBezTo>
                <a:cubicBezTo>
                  <a:pt x="413" y="110"/>
                  <a:pt x="422" y="127"/>
                  <a:pt x="423" y="145"/>
                </a:cubicBezTo>
                <a:cubicBezTo>
                  <a:pt x="423" y="331"/>
                  <a:pt x="423" y="331"/>
                  <a:pt x="423" y="331"/>
                </a:cubicBezTo>
                <a:cubicBezTo>
                  <a:pt x="422" y="348"/>
                  <a:pt x="413" y="365"/>
                  <a:pt x="398" y="375"/>
                </a:cubicBezTo>
                <a:cubicBezTo>
                  <a:pt x="237" y="467"/>
                  <a:pt x="237" y="467"/>
                  <a:pt x="237" y="467"/>
                </a:cubicBezTo>
                <a:cubicBezTo>
                  <a:pt x="221" y="476"/>
                  <a:pt x="201" y="476"/>
                  <a:pt x="186" y="467"/>
                </a:cubicBezTo>
                <a:cubicBezTo>
                  <a:pt x="105" y="421"/>
                  <a:pt x="105" y="421"/>
                  <a:pt x="105" y="421"/>
                </a:cubicBezTo>
                <a:cubicBezTo>
                  <a:pt x="25" y="375"/>
                  <a:pt x="25" y="375"/>
                  <a:pt x="25" y="375"/>
                </a:cubicBezTo>
                <a:cubicBezTo>
                  <a:pt x="10" y="365"/>
                  <a:pt x="0" y="348"/>
                  <a:pt x="0" y="33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27"/>
                  <a:pt x="10" y="110"/>
                  <a:pt x="25" y="101"/>
                </a:cubicBezTo>
                <a:close/>
              </a:path>
            </a:pathLst>
          </a:custGeom>
          <a:solidFill>
            <a:schemeClr val="bg1"/>
          </a:solidFill>
          <a:ln w="76200">
            <a:solidFill>
              <a:srgbClr val="C00000"/>
            </a:solidFill>
          </a:ln>
          <a:effectLst>
            <a:outerShdw blurRad="76200" dist="762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  <p:sp>
        <p:nvSpPr>
          <p:cNvPr id="13" name="Freeform 5"/>
          <p:cNvSpPr/>
          <p:nvPr/>
        </p:nvSpPr>
        <p:spPr bwMode="auto">
          <a:xfrm>
            <a:off x="1128713" y="3103563"/>
            <a:ext cx="1933575" cy="1717675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适用范围广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光中等线_CNKI" pitchFamily="2" charset="-122"/>
              <a:ea typeface="华光中等线_CNKI" pitchFamily="2" charset="-122"/>
              <a:cs typeface="+mn-cs"/>
              <a:sym typeface="思源黑体旧字形 ExtraLight" pitchFamily="34" charset="-128"/>
            </a:endParaRPr>
          </a:p>
        </p:txBody>
      </p:sp>
      <p:sp>
        <p:nvSpPr>
          <p:cNvPr id="14" name="Freeform 5"/>
          <p:cNvSpPr/>
          <p:nvPr/>
        </p:nvSpPr>
        <p:spPr bwMode="auto">
          <a:xfrm>
            <a:off x="4886325" y="2898775"/>
            <a:ext cx="2419350" cy="2149475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 w="76200">
            <a:solidFill>
              <a:schemeClr val="accent2"/>
            </a:solidFill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  <p:sp>
        <p:nvSpPr>
          <p:cNvPr id="15" name="Freeform 5"/>
          <p:cNvSpPr/>
          <p:nvPr/>
        </p:nvSpPr>
        <p:spPr bwMode="auto">
          <a:xfrm>
            <a:off x="9129713" y="3103563"/>
            <a:ext cx="1933575" cy="1717675"/>
          </a:xfrm>
          <a:custGeom>
            <a:avLst/>
            <a:gdLst>
              <a:gd name="T0" fmla="*/ 145 w 477"/>
              <a:gd name="T1" fmla="*/ 0 h 423"/>
              <a:gd name="T2" fmla="*/ 331 w 477"/>
              <a:gd name="T3" fmla="*/ 0 h 423"/>
              <a:gd name="T4" fmla="*/ 375 w 477"/>
              <a:gd name="T5" fmla="*/ 25 h 423"/>
              <a:gd name="T6" fmla="*/ 468 w 477"/>
              <a:gd name="T7" fmla="*/ 186 h 423"/>
              <a:gd name="T8" fmla="*/ 468 w 477"/>
              <a:gd name="T9" fmla="*/ 237 h 423"/>
              <a:gd name="T10" fmla="*/ 375 w 477"/>
              <a:gd name="T11" fmla="*/ 398 h 423"/>
              <a:gd name="T12" fmla="*/ 331 w 477"/>
              <a:gd name="T13" fmla="*/ 423 h 423"/>
              <a:gd name="T14" fmla="*/ 146 w 477"/>
              <a:gd name="T15" fmla="*/ 423 h 423"/>
              <a:gd name="T16" fmla="*/ 101 w 477"/>
              <a:gd name="T17" fmla="*/ 398 h 423"/>
              <a:gd name="T18" fmla="*/ 55 w 477"/>
              <a:gd name="T19" fmla="*/ 317 h 423"/>
              <a:gd name="T20" fmla="*/ 9 w 477"/>
              <a:gd name="T21" fmla="*/ 237 h 423"/>
              <a:gd name="T22" fmla="*/ 9 w 477"/>
              <a:gd name="T23" fmla="*/ 186 h 423"/>
              <a:gd name="T24" fmla="*/ 101 w 477"/>
              <a:gd name="T25" fmla="*/ 25 h 423"/>
              <a:gd name="T26" fmla="*/ 145 w 477"/>
              <a:gd name="T27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77" h="423">
                <a:moveTo>
                  <a:pt x="145" y="0"/>
                </a:moveTo>
                <a:cubicBezTo>
                  <a:pt x="207" y="0"/>
                  <a:pt x="269" y="0"/>
                  <a:pt x="331" y="0"/>
                </a:cubicBezTo>
                <a:cubicBezTo>
                  <a:pt x="349" y="1"/>
                  <a:pt x="366" y="10"/>
                  <a:pt x="375" y="25"/>
                </a:cubicBezTo>
                <a:cubicBezTo>
                  <a:pt x="406" y="79"/>
                  <a:pt x="437" y="132"/>
                  <a:pt x="468" y="186"/>
                </a:cubicBezTo>
                <a:cubicBezTo>
                  <a:pt x="476" y="202"/>
                  <a:pt x="477" y="221"/>
                  <a:pt x="468" y="237"/>
                </a:cubicBezTo>
                <a:cubicBezTo>
                  <a:pt x="375" y="398"/>
                  <a:pt x="375" y="398"/>
                  <a:pt x="375" y="398"/>
                </a:cubicBezTo>
                <a:cubicBezTo>
                  <a:pt x="366" y="413"/>
                  <a:pt x="349" y="423"/>
                  <a:pt x="331" y="423"/>
                </a:cubicBezTo>
                <a:cubicBezTo>
                  <a:pt x="146" y="423"/>
                  <a:pt x="146" y="423"/>
                  <a:pt x="146" y="423"/>
                </a:cubicBezTo>
                <a:cubicBezTo>
                  <a:pt x="128" y="423"/>
                  <a:pt x="111" y="413"/>
                  <a:pt x="101" y="398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9" y="237"/>
                  <a:pt x="9" y="237"/>
                  <a:pt x="9" y="237"/>
                </a:cubicBezTo>
                <a:cubicBezTo>
                  <a:pt x="0" y="222"/>
                  <a:pt x="0" y="202"/>
                  <a:pt x="9" y="186"/>
                </a:cubicBezTo>
                <a:cubicBezTo>
                  <a:pt x="101" y="25"/>
                  <a:pt x="101" y="25"/>
                  <a:pt x="101" y="25"/>
                </a:cubicBezTo>
                <a:cubicBezTo>
                  <a:pt x="111" y="10"/>
                  <a:pt x="128" y="1"/>
                  <a:pt x="145" y="0"/>
                </a:cubicBezTo>
                <a:close/>
              </a:path>
            </a:pathLst>
          </a:custGeom>
          <a:solidFill>
            <a:srgbClr val="C00000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功能强大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光中等线_CNKI" pitchFamily="2" charset="-122"/>
              <a:ea typeface="华光中等线_CNKI" pitchFamily="2" charset="-122"/>
              <a:cs typeface="+mn-cs"/>
              <a:sym typeface="思源黑体旧字形 ExtraLight" pitchFamily="34" charset="-128"/>
            </a:endParaRP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H="1">
            <a:off x="3181350" y="3956050"/>
            <a:ext cx="1643063" cy="0"/>
          </a:xfrm>
          <a:prstGeom prst="line">
            <a:avLst/>
          </a:prstGeom>
          <a:noFill/>
          <a:ln w="19050" cmpd="sng">
            <a:solidFill>
              <a:schemeClr val="tx1">
                <a:lumMod val="75000"/>
                <a:lumOff val="25000"/>
              </a:schemeClr>
            </a:solidFill>
            <a:rou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>
            <a:off x="7396163" y="3956050"/>
            <a:ext cx="1643063" cy="0"/>
          </a:xfrm>
          <a:prstGeom prst="line">
            <a:avLst/>
          </a:prstGeom>
          <a:noFill/>
          <a:ln w="19050" cmpd="sng">
            <a:solidFill>
              <a:srgbClr val="C00000"/>
            </a:solidFill>
            <a:rou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3024188" y="2674938"/>
            <a:ext cx="1957388" cy="119856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静态文件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华光中等线_CNKI" pitchFamily="2" charset="-122"/>
              <a:ea typeface="华光中等线_CNKI" pitchFamily="2" charset="-122"/>
              <a:cs typeface="+mn-cs"/>
              <a:sym typeface="思源黑体旧字形 ExtraLight" pitchFamily="34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Java小服务程序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华光中等线_CNKI" pitchFamily="2" charset="-122"/>
              <a:ea typeface="华光中等线_CNKI" pitchFamily="2" charset="-122"/>
              <a:cs typeface="+mn-cs"/>
              <a:sym typeface="思源黑体旧字形 ExtraLight" pitchFamily="34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CGI脚本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华光中等线_CNKI" pitchFamily="2" charset="-122"/>
              <a:ea typeface="华光中等线_CNKI" pitchFamily="2" charset="-122"/>
              <a:cs typeface="+mn-cs"/>
              <a:sym typeface="思源黑体旧字形 ExtraLight" pitchFamily="34" charset="-128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3062288" y="3957638"/>
            <a:ext cx="1958975" cy="119856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Java对象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华光中等线_CNKI" pitchFamily="2" charset="-122"/>
              <a:ea typeface="华光中等线_CNKI" pitchFamily="2" charset="-122"/>
              <a:cs typeface="+mn-cs"/>
              <a:sym typeface="思源黑体旧字形 ExtraLight" pitchFamily="34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数据库</a:t>
            </a:r>
            <a:b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</a:b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FTP服务器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华光中等线_CNKI" pitchFamily="2" charset="-122"/>
              <a:ea typeface="华光中等线_CNKI" pitchFamily="2" charset="-122"/>
              <a:cs typeface="+mn-cs"/>
              <a:sym typeface="思源黑体旧字形 ExtraLight" pitchFamily="34" charset="-128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7224713" y="3063875"/>
            <a:ext cx="1957388" cy="7905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功能测试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华光中等线_CNKI" pitchFamily="2" charset="-122"/>
              <a:ea typeface="华光中等线_CNKI" pitchFamily="2" charset="-122"/>
              <a:cs typeface="+mn-cs"/>
              <a:sym typeface="思源黑体旧字形 ExtraLight" pitchFamily="34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回归测试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华光中等线_CNKI" pitchFamily="2" charset="-122"/>
              <a:ea typeface="华光中等线_CNKI" pitchFamily="2" charset="-122"/>
              <a:cs typeface="+mn-cs"/>
              <a:sym typeface="思源黑体旧字形 ExtraLight" pitchFamily="34" charset="-128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7258050" y="3975100"/>
            <a:ext cx="1957388" cy="7905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正则表达式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华光中等线_CNKI" pitchFamily="2" charset="-122"/>
              <a:ea typeface="华光中等线_CNKI" pitchFamily="2" charset="-122"/>
              <a:cs typeface="+mn-cs"/>
              <a:sym typeface="思源黑体旧字形 ExtraLight" pitchFamily="34" charset="-128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断言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华光中等线_CNKI" pitchFamily="2" charset="-122"/>
              <a:ea typeface="华光中等线_CNKI" pitchFamily="2" charset="-122"/>
              <a:cs typeface="+mn-cs"/>
              <a:sym typeface="思源黑体旧字形 ExtraLight" pitchFamily="34" charset="-128"/>
            </a:endParaRPr>
          </a:p>
        </p:txBody>
      </p:sp>
      <p:sp>
        <p:nvSpPr>
          <p:cNvPr id="38925" name="文本框 3"/>
          <p:cNvSpPr txBox="1"/>
          <p:nvPr/>
        </p:nvSpPr>
        <p:spPr>
          <a:xfrm>
            <a:off x="593725" y="649288"/>
            <a:ext cx="14224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sz="2400" b="1" dirty="0">
                <a:solidFill>
                  <a:srgbClr val="595959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测试工具</a:t>
            </a:r>
            <a:endParaRPr lang="zh-CN" altLang="en-US" sz="2400" b="1" dirty="0">
              <a:solidFill>
                <a:srgbClr val="595959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Freeform 7"/>
          <p:cNvSpPr/>
          <p:nvPr/>
        </p:nvSpPr>
        <p:spPr bwMode="auto">
          <a:xfrm>
            <a:off x="5510213" y="1554163"/>
            <a:ext cx="1169988" cy="4479925"/>
          </a:xfrm>
          <a:custGeom>
            <a:avLst/>
            <a:gdLst>
              <a:gd name="T0" fmla="*/ 0 w 777"/>
              <a:gd name="T1" fmla="*/ 2974 h 2974"/>
              <a:gd name="T2" fmla="*/ 507 w 777"/>
              <a:gd name="T3" fmla="*/ 2467 h 2974"/>
              <a:gd name="T4" fmla="*/ 388 w 777"/>
              <a:gd name="T5" fmla="*/ 2138 h 2974"/>
              <a:gd name="T6" fmla="*/ 277 w 777"/>
              <a:gd name="T7" fmla="*/ 1818 h 2974"/>
              <a:gd name="T8" fmla="*/ 398 w 777"/>
              <a:gd name="T9" fmla="*/ 1488 h 2974"/>
              <a:gd name="T10" fmla="*/ 507 w 777"/>
              <a:gd name="T11" fmla="*/ 1171 h 2974"/>
              <a:gd name="T12" fmla="*/ 390 w 777"/>
              <a:gd name="T13" fmla="*/ 844 h 2974"/>
              <a:gd name="T14" fmla="*/ 267 w 777"/>
              <a:gd name="T15" fmla="*/ 511 h 2974"/>
              <a:gd name="T16" fmla="*/ 777 w 777"/>
              <a:gd name="T17" fmla="*/ 0 h 2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7" h="2974">
                <a:moveTo>
                  <a:pt x="0" y="2974"/>
                </a:moveTo>
                <a:cubicBezTo>
                  <a:pt x="280" y="2974"/>
                  <a:pt x="507" y="2747"/>
                  <a:pt x="507" y="2467"/>
                </a:cubicBezTo>
                <a:cubicBezTo>
                  <a:pt x="507" y="2342"/>
                  <a:pt x="459" y="2227"/>
                  <a:pt x="388" y="2138"/>
                </a:cubicBezTo>
                <a:cubicBezTo>
                  <a:pt x="317" y="2049"/>
                  <a:pt x="277" y="1939"/>
                  <a:pt x="277" y="1818"/>
                </a:cubicBezTo>
                <a:cubicBezTo>
                  <a:pt x="277" y="1692"/>
                  <a:pt x="326" y="1577"/>
                  <a:pt x="398" y="1488"/>
                </a:cubicBezTo>
                <a:cubicBezTo>
                  <a:pt x="469" y="1400"/>
                  <a:pt x="507" y="1290"/>
                  <a:pt x="507" y="1171"/>
                </a:cubicBezTo>
                <a:cubicBezTo>
                  <a:pt x="507" y="1047"/>
                  <a:pt x="465" y="933"/>
                  <a:pt x="390" y="844"/>
                </a:cubicBezTo>
                <a:cubicBezTo>
                  <a:pt x="315" y="754"/>
                  <a:pt x="267" y="638"/>
                  <a:pt x="267" y="511"/>
                </a:cubicBezTo>
                <a:cubicBezTo>
                  <a:pt x="267" y="229"/>
                  <a:pt x="496" y="0"/>
                  <a:pt x="777" y="0"/>
                </a:cubicBezTo>
              </a:path>
            </a:pathLst>
          </a:cu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oval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  <p:sp>
        <p:nvSpPr>
          <p:cNvPr id="40963" name="Oval 12"/>
          <p:cNvSpPr/>
          <p:nvPr/>
        </p:nvSpPr>
        <p:spPr>
          <a:xfrm>
            <a:off x="5851525" y="2027238"/>
            <a:ext cx="163513" cy="165100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txBody>
          <a:bodyPr/>
          <a:p>
            <a:pPr eaLnBrk="1" hangingPunct="1"/>
            <a:endParaRPr lang="zh-CN" altLang="en-US" dirty="0"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6218238" y="3249613"/>
            <a:ext cx="165100" cy="16351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 cap="flat">
            <a:noFill/>
            <a:prstDash val="solid"/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  <p:sp>
        <p:nvSpPr>
          <p:cNvPr id="40965" name="Oval 14"/>
          <p:cNvSpPr/>
          <p:nvPr/>
        </p:nvSpPr>
        <p:spPr>
          <a:xfrm>
            <a:off x="5842000" y="4171950"/>
            <a:ext cx="163513" cy="163513"/>
          </a:xfrm>
          <a:prstGeom prst="ellipse">
            <a:avLst/>
          </a:prstGeom>
          <a:solidFill>
            <a:srgbClr val="C00000"/>
          </a:solidFill>
          <a:ln w="12700">
            <a:noFill/>
          </a:ln>
        </p:spPr>
        <p:txBody>
          <a:bodyPr/>
          <a:p>
            <a:pPr eaLnBrk="1" hangingPunct="1"/>
            <a:endParaRPr lang="zh-CN" altLang="en-US" dirty="0"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6173788" y="5462588"/>
            <a:ext cx="163513" cy="16351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2700" cap="flat">
            <a:noFill/>
            <a:prstDash val="solid"/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4822825" y="2109788"/>
            <a:ext cx="1028700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oval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6383338" y="3330575"/>
            <a:ext cx="1028700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non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4386263" y="4252913"/>
            <a:ext cx="1457325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oval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6335713" y="5545138"/>
            <a:ext cx="1027113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non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  <p:sp>
        <p:nvSpPr>
          <p:cNvPr id="40971" name="TextBox 46"/>
          <p:cNvSpPr txBox="1"/>
          <p:nvPr/>
        </p:nvSpPr>
        <p:spPr>
          <a:xfrm>
            <a:off x="3563938" y="1765300"/>
            <a:ext cx="1108075" cy="495300"/>
          </a:xfrm>
          <a:prstGeom prst="rect">
            <a:avLst/>
          </a:prstGeom>
          <a:noFill/>
          <a:ln w="9525">
            <a:noFill/>
          </a:ln>
        </p:spPr>
        <p:txBody>
          <a:bodyPr wrap="none" tIns="0" bIns="0">
            <a:spAutoFit/>
          </a:bodyPr>
          <a:p>
            <a:pPr algn="r" eaLnBrk="1" hangingPunct="1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C0000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非常快</a:t>
            </a:r>
            <a:endParaRPr lang="zh-CN" altLang="en-US" sz="2400" dirty="0">
              <a:solidFill>
                <a:srgbClr val="C00000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</p:txBody>
      </p:sp>
      <p:sp>
        <p:nvSpPr>
          <p:cNvPr id="25" name="TextBox 48"/>
          <p:cNvSpPr txBox="1"/>
          <p:nvPr/>
        </p:nvSpPr>
        <p:spPr>
          <a:xfrm>
            <a:off x="7581900" y="2997200"/>
            <a:ext cx="800100" cy="495300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marR="0" defTabSz="914400" eaLnBrk="1" hangingPunct="1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光中等线_CNKI" pitchFamily="2" charset="-122"/>
                <a:ea typeface="华光中等线_CNKI" pitchFamily="2" charset="-122"/>
                <a:cs typeface="华文黑体" pitchFamily="2" charset="-122"/>
                <a:sym typeface="思源黑体旧字形 ExtraLight" pitchFamily="34" charset="-128"/>
              </a:rPr>
              <a:t>一般</a:t>
            </a:r>
            <a:endParaRPr kumimoji="0" lang="zh-CN" altLang="en-US" sz="2400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华光中等线_CNKI" pitchFamily="2" charset="-122"/>
              <a:ea typeface="华光中等线_CNKI" pitchFamily="2" charset="-122"/>
              <a:cs typeface="华文黑体" pitchFamily="2" charset="-122"/>
              <a:sym typeface="思源黑体旧字形 ExtraLight" pitchFamily="34" charset="-128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007100" y="1627188"/>
            <a:ext cx="1501775" cy="1504950"/>
          </a:xfrm>
          <a:prstGeom prst="ellipse">
            <a:avLst/>
          </a:prstGeom>
          <a:solidFill>
            <a:srgbClr val="C00000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响应时间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&lt;2s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光中等线_CNKI" pitchFamily="2" charset="-122"/>
              <a:ea typeface="华光中等线_CNKI" pitchFamily="2" charset="-122"/>
              <a:cs typeface="+mn-cs"/>
              <a:sym typeface="思源黑体旧字形 ExtraLight" pitchFamily="34" charset="-128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756150" y="2641600"/>
            <a:ext cx="1417638" cy="137636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响应时间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2~5s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光中等线_CNKI" pitchFamily="2" charset="-122"/>
              <a:ea typeface="华光中等线_CNKI" pitchFamily="2" charset="-122"/>
              <a:cs typeface="+mn-cs"/>
              <a:sym typeface="思源黑体旧字形 ExtraLight" pitchFamily="34" charset="-128"/>
            </a:endParaRPr>
          </a:p>
        </p:txBody>
      </p:sp>
      <p:sp>
        <p:nvSpPr>
          <p:cNvPr id="40975" name="文本框 22"/>
          <p:cNvSpPr txBox="1"/>
          <p:nvPr/>
        </p:nvSpPr>
        <p:spPr>
          <a:xfrm>
            <a:off x="750888" y="700088"/>
            <a:ext cx="1982787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sz="2400" b="1" dirty="0">
                <a:solidFill>
                  <a:srgbClr val="595959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2-5-10 </a:t>
            </a:r>
            <a:r>
              <a:rPr lang="zh-CN" altLang="en-US" sz="2400" b="1" dirty="0">
                <a:solidFill>
                  <a:srgbClr val="595959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理论</a:t>
            </a:r>
            <a:endParaRPr lang="zh-CN" altLang="en-US" sz="2400" b="1" dirty="0">
              <a:solidFill>
                <a:srgbClr val="595959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015038" y="3551238"/>
            <a:ext cx="1503363" cy="1503363"/>
          </a:xfrm>
          <a:prstGeom prst="ellipse">
            <a:avLst/>
          </a:prstGeom>
          <a:solidFill>
            <a:srgbClr val="C00000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响应时间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5~10s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光中等线_CNKI" pitchFamily="2" charset="-122"/>
              <a:ea typeface="华光中等线_CNKI" pitchFamily="2" charset="-122"/>
              <a:cs typeface="+mn-cs"/>
              <a:sym typeface="思源黑体旧字形 ExtraLight" pitchFamily="34" charset="-128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756150" y="4592638"/>
            <a:ext cx="1417638" cy="137636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响应时间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&gt;10s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光中等线_CNKI" pitchFamily="2" charset="-122"/>
              <a:ea typeface="华光中等线_CNKI" pitchFamily="2" charset="-122"/>
              <a:cs typeface="+mn-cs"/>
              <a:sym typeface="思源黑体旧字形 ExtraLight" pitchFamily="34" charset="-128"/>
            </a:endParaRPr>
          </a:p>
        </p:txBody>
      </p:sp>
      <p:sp>
        <p:nvSpPr>
          <p:cNvPr id="40978" name="TextBox 46"/>
          <p:cNvSpPr txBox="1"/>
          <p:nvPr/>
        </p:nvSpPr>
        <p:spPr>
          <a:xfrm>
            <a:off x="2649538" y="3836988"/>
            <a:ext cx="1570037" cy="787400"/>
          </a:xfrm>
          <a:prstGeom prst="rect">
            <a:avLst/>
          </a:prstGeom>
          <a:noFill/>
          <a:ln w="9525">
            <a:noFill/>
          </a:ln>
        </p:spPr>
        <p:txBody>
          <a:bodyPr wrap="none" tIns="0" bIns="0">
            <a:spAutoFit/>
          </a:bodyPr>
          <a:p>
            <a:pPr algn="r" eaLnBrk="1" hangingPunct="1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C0000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响应速度慢</a:t>
            </a:r>
            <a:endParaRPr lang="zh-CN" altLang="en-US" dirty="0">
              <a:solidFill>
                <a:srgbClr val="C00000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  <a:p>
            <a:pPr algn="r" eaLnBrk="1" hangingPunct="1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C0000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但还可以接受</a:t>
            </a:r>
            <a:endParaRPr lang="zh-CN" altLang="en-US" dirty="0">
              <a:solidFill>
                <a:srgbClr val="C00000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</p:txBody>
      </p:sp>
      <p:sp>
        <p:nvSpPr>
          <p:cNvPr id="5" name="TextBox 48"/>
          <p:cNvSpPr txBox="1"/>
          <p:nvPr/>
        </p:nvSpPr>
        <p:spPr>
          <a:xfrm>
            <a:off x="7581900" y="5129213"/>
            <a:ext cx="2262188" cy="787400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marR="0" defTabSz="914400" eaLnBrk="1" hangingPunct="1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光中等线_CNKI" pitchFamily="2" charset="-122"/>
                <a:ea typeface="华光中等线_CNKI" pitchFamily="2" charset="-122"/>
                <a:cs typeface="华文黑体" pitchFamily="2" charset="-122"/>
                <a:sym typeface="思源黑体旧字形 ExtraLight" pitchFamily="34" charset="-128"/>
              </a:rPr>
              <a:t>感觉系统糟透了</a:t>
            </a:r>
            <a:br>
              <a:rPr kumimoji="0" lang="zh-CN" altLang="en-US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光中等线_CNKI" pitchFamily="2" charset="-122"/>
                <a:ea typeface="华光中等线_CNKI" pitchFamily="2" charset="-122"/>
                <a:cs typeface="华文黑体" pitchFamily="2" charset="-122"/>
                <a:sym typeface="思源黑体旧字形 ExtraLight" pitchFamily="34" charset="-128"/>
              </a:rPr>
            </a:br>
            <a:r>
              <a:rPr kumimoji="0" lang="zh-CN" altLang="en-US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华光中等线_CNKI" pitchFamily="2" charset="-122"/>
                <a:ea typeface="华光中等线_CNKI" pitchFamily="2" charset="-122"/>
                <a:cs typeface="华文黑体" pitchFamily="2" charset="-122"/>
                <a:sym typeface="思源黑体旧字形 ExtraLight" pitchFamily="34" charset="-128"/>
              </a:rPr>
              <a:t>准备离开或重新请求</a:t>
            </a:r>
            <a:endParaRPr kumimoji="0" lang="zh-CN" altLang="en-US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华光中等线_CNKI" pitchFamily="2" charset="-122"/>
              <a:ea typeface="华光中等线_CNKI" pitchFamily="2" charset="-122"/>
              <a:cs typeface="华文黑体" pitchFamily="2" charset="-122"/>
              <a:sym typeface="思源黑体旧字形 ExtraLight" pitchFamily="34" charset="-128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图片 15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7077456" y="508000"/>
            <a:ext cx="4537064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>
          <a:xfrm rot="2700000">
            <a:off x="2740819" y="4071144"/>
            <a:ext cx="369888" cy="3714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  <p:sp>
        <p:nvSpPr>
          <p:cNvPr id="8" name="矩形 7"/>
          <p:cNvSpPr/>
          <p:nvPr/>
        </p:nvSpPr>
        <p:spPr>
          <a:xfrm rot="2700000">
            <a:off x="3411538" y="4027488"/>
            <a:ext cx="182563" cy="182563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  <p:sp>
        <p:nvSpPr>
          <p:cNvPr id="43013" name="文本框 8"/>
          <p:cNvSpPr txBox="1"/>
          <p:nvPr/>
        </p:nvSpPr>
        <p:spPr>
          <a:xfrm>
            <a:off x="2776538" y="2808288"/>
            <a:ext cx="196215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3600" b="1" dirty="0">
                <a:solidFill>
                  <a:srgbClr val="444444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PART</a:t>
            </a:r>
            <a:endParaRPr lang="en-US" altLang="zh-CN" sz="3600" b="1" dirty="0">
              <a:solidFill>
                <a:srgbClr val="444444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algn="ctr" eaLnBrk="1" hangingPunct="1"/>
            <a:r>
              <a:rPr lang="en-US" altLang="zh-CN" sz="3600" b="1" dirty="0">
                <a:solidFill>
                  <a:srgbClr val="444444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06</a:t>
            </a:r>
            <a:endParaRPr lang="zh-CN" altLang="en-US" sz="3600" b="1" dirty="0">
              <a:solidFill>
                <a:srgbClr val="444444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70438" y="2827338"/>
            <a:ext cx="2243138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华光中等线_CNKI" pitchFamily="2" charset="-122"/>
                <a:ea typeface="华光中等线_CNKI" pitchFamily="2" charset="-122"/>
                <a:cs typeface="Arial" panose="020B0604020202020204" pitchFamily="34" charset="0"/>
                <a:sym typeface="思源黑体旧字形 ExtraLight" pitchFamily="34" charset="-128"/>
              </a:rPr>
              <a:t>自动化测试</a:t>
            </a:r>
            <a:endParaRPr kumimoji="0" lang="zh-CN" altLang="en-US" sz="3200" b="1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华光中等线_CNKI" pitchFamily="2" charset="-122"/>
              <a:ea typeface="华光中等线_CNKI" pitchFamily="2" charset="-122"/>
              <a:cs typeface="Arial" panose="020B0604020202020204" pitchFamily="34" charset="0"/>
              <a:sym typeface="思源黑体旧字形 ExtraLight" pitchFamily="34" charset="-128"/>
            </a:endParaRPr>
          </a:p>
        </p:txBody>
      </p:sp>
      <p:grpSp>
        <p:nvGrpSpPr>
          <p:cNvPr id="43015" name="组合 11"/>
          <p:cNvGrpSpPr/>
          <p:nvPr/>
        </p:nvGrpSpPr>
        <p:grpSpPr>
          <a:xfrm>
            <a:off x="555625" y="2563813"/>
            <a:ext cx="5907088" cy="109537"/>
            <a:chOff x="538843" y="2563318"/>
            <a:chExt cx="5906926" cy="109452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38843" y="2672770"/>
              <a:ext cx="5892638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5156754" y="2563318"/>
              <a:ext cx="1289015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黑体旧字形 ExtraLight" pitchFamily="34" charset="-128"/>
                <a:ea typeface="思源黑体旧字形 ExtraLight" pitchFamily="34" charset="-128"/>
                <a:cs typeface="+mn-cs"/>
                <a:sym typeface="思源黑体旧字形 ExtraLight" pitchFamily="34" charset="-128"/>
              </a:endParaRPr>
            </a:p>
          </p:txBody>
        </p:sp>
      </p:grp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5058" name="Picture 35"/>
          <p:cNvPicPr>
            <a:picLocks noChangeAspect="1"/>
          </p:cNvPicPr>
          <p:nvPr/>
        </p:nvPicPr>
        <p:blipFill>
          <a:blip r:embed="rId1"/>
          <a:srcRect l="4791" r="4791"/>
          <a:stretch>
            <a:fillRect/>
          </a:stretch>
        </p:blipFill>
        <p:spPr>
          <a:xfrm>
            <a:off x="5634038" y="1817688"/>
            <a:ext cx="5156200" cy="44386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5059" name="组合 2"/>
          <p:cNvGrpSpPr/>
          <p:nvPr/>
        </p:nvGrpSpPr>
        <p:grpSpPr>
          <a:xfrm>
            <a:off x="4295775" y="4248150"/>
            <a:ext cx="719138" cy="719138"/>
            <a:chOff x="3929041" y="4207468"/>
            <a:chExt cx="718780" cy="719061"/>
          </a:xfrm>
        </p:grpSpPr>
        <p:sp>
          <p:nvSpPr>
            <p:cNvPr id="12" name="Oval 25"/>
            <p:cNvSpPr/>
            <p:nvPr/>
          </p:nvSpPr>
          <p:spPr>
            <a:xfrm>
              <a:off x="3929041" y="4207468"/>
              <a:ext cx="718780" cy="71906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  <a:effectLst>
              <a:outerShdw blurRad="165100" dist="38100" dir="5400000" sx="90000" sy="-19000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EFABC"/>
                </a:solidFill>
                <a:effectLst/>
                <a:uLnTx/>
                <a:uFillTx/>
                <a:latin typeface="思源黑体旧字形 ExtraLight" pitchFamily="34" charset="-128"/>
                <a:ea typeface="思源黑体旧字形 ExtraLight" pitchFamily="34" charset="-128"/>
                <a:cs typeface="+mn-cs"/>
                <a:sym typeface="思源黑体旧字形 ExtraLight" pitchFamily="34" charset="-128"/>
              </a:endParaRPr>
            </a:p>
          </p:txBody>
        </p:sp>
        <p:sp>
          <p:nvSpPr>
            <p:cNvPr id="45071" name="Freeform 131"/>
            <p:cNvSpPr>
              <a:spLocks noChangeAspect="1" noEditPoints="1"/>
            </p:cNvSpPr>
            <p:nvPr/>
          </p:nvSpPr>
          <p:spPr>
            <a:xfrm>
              <a:off x="4122094" y="4383083"/>
              <a:ext cx="348324" cy="348460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55" h="55">
                  <a:moveTo>
                    <a:pt x="55" y="28"/>
                  </a:moveTo>
                  <a:cubicBezTo>
                    <a:pt x="55" y="43"/>
                    <a:pt x="42" y="55"/>
                    <a:pt x="27" y="55"/>
                  </a:cubicBezTo>
                  <a:cubicBezTo>
                    <a:pt x="12" y="55"/>
                    <a:pt x="0" y="43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cubicBezTo>
                    <a:pt x="42" y="0"/>
                    <a:pt x="55" y="13"/>
                    <a:pt x="55" y="28"/>
                  </a:cubicBezTo>
                  <a:close/>
                  <a:moveTo>
                    <a:pt x="42" y="28"/>
                  </a:moveTo>
                  <a:cubicBezTo>
                    <a:pt x="42" y="27"/>
                    <a:pt x="42" y="26"/>
                    <a:pt x="41" y="26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0" y="14"/>
                    <a:pt x="19" y="14"/>
                  </a:cubicBezTo>
                  <a:cubicBezTo>
                    <a:pt x="18" y="15"/>
                    <a:pt x="18" y="16"/>
                    <a:pt x="18" y="16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40"/>
                    <a:pt x="18" y="41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2" y="29"/>
                    <a:pt x="42" y="29"/>
                    <a:pt x="42" y="28"/>
                  </a:cubicBezTo>
                  <a:close/>
                </a:path>
              </a:pathLst>
            </a:custGeom>
            <a:solidFill>
              <a:srgbClr val="FEFEFE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45060" name="组合 1"/>
          <p:cNvGrpSpPr/>
          <p:nvPr/>
        </p:nvGrpSpPr>
        <p:grpSpPr>
          <a:xfrm>
            <a:off x="4295775" y="2647950"/>
            <a:ext cx="719138" cy="719138"/>
            <a:chOff x="3936866" y="2654211"/>
            <a:chExt cx="718780" cy="719061"/>
          </a:xfrm>
        </p:grpSpPr>
        <p:sp>
          <p:nvSpPr>
            <p:cNvPr id="5" name="Oval 25"/>
            <p:cNvSpPr/>
            <p:nvPr/>
          </p:nvSpPr>
          <p:spPr>
            <a:xfrm>
              <a:off x="3936866" y="2654211"/>
              <a:ext cx="718780" cy="71906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noFill/>
            </a:ln>
            <a:effectLst>
              <a:outerShdw blurRad="165100" dist="38100" dir="5400000" sx="90000" sy="-19000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EFABC"/>
                </a:solidFill>
                <a:effectLst/>
                <a:uLnTx/>
                <a:uFillTx/>
                <a:latin typeface="思源黑体旧字形 ExtraLight" pitchFamily="34" charset="-128"/>
                <a:ea typeface="思源黑体旧字形 ExtraLight" pitchFamily="34" charset="-128"/>
                <a:cs typeface="+mn-cs"/>
                <a:sym typeface="思源黑体旧字形 ExtraLight" pitchFamily="34" charset="-128"/>
              </a:endParaRPr>
            </a:p>
          </p:txBody>
        </p:sp>
        <p:sp>
          <p:nvSpPr>
            <p:cNvPr id="45069" name="Freeform 37"/>
            <p:cNvSpPr>
              <a:spLocks noChangeAspect="1"/>
            </p:cNvSpPr>
            <p:nvPr/>
          </p:nvSpPr>
          <p:spPr>
            <a:xfrm>
              <a:off x="4121330" y="2868269"/>
              <a:ext cx="334134" cy="290946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  <a:cxn ang="0">
                  <a:pos x="0" y="2147483646"/>
                </a:cxn>
                <a:cxn ang="0">
                  <a:pos x="2147483646" y="0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pathLst>
                <a:path w="68" h="59">
                  <a:moveTo>
                    <a:pt x="34" y="49"/>
                  </a:moveTo>
                  <a:cubicBezTo>
                    <a:pt x="33" y="49"/>
                    <a:pt x="31" y="49"/>
                    <a:pt x="29" y="49"/>
                  </a:cubicBezTo>
                  <a:cubicBezTo>
                    <a:pt x="24" y="53"/>
                    <a:pt x="18" y="56"/>
                    <a:pt x="11" y="58"/>
                  </a:cubicBezTo>
                  <a:cubicBezTo>
                    <a:pt x="10" y="58"/>
                    <a:pt x="9" y="59"/>
                    <a:pt x="7" y="59"/>
                  </a:cubicBezTo>
                  <a:cubicBezTo>
                    <a:pt x="6" y="59"/>
                    <a:pt x="6" y="58"/>
                    <a:pt x="5" y="57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5" y="56"/>
                    <a:pt x="6" y="56"/>
                    <a:pt x="6" y="55"/>
                  </a:cubicBezTo>
                  <a:cubicBezTo>
                    <a:pt x="9" y="52"/>
                    <a:pt x="11" y="50"/>
                    <a:pt x="13" y="44"/>
                  </a:cubicBezTo>
                  <a:cubicBezTo>
                    <a:pt x="5" y="39"/>
                    <a:pt x="0" y="32"/>
                    <a:pt x="0" y="25"/>
                  </a:cubicBezTo>
                  <a:cubicBezTo>
                    <a:pt x="0" y="11"/>
                    <a:pt x="16" y="0"/>
                    <a:pt x="34" y="0"/>
                  </a:cubicBezTo>
                  <a:cubicBezTo>
                    <a:pt x="53" y="0"/>
                    <a:pt x="68" y="11"/>
                    <a:pt x="68" y="25"/>
                  </a:cubicBezTo>
                  <a:cubicBezTo>
                    <a:pt x="68" y="38"/>
                    <a:pt x="53" y="49"/>
                    <a:pt x="34" y="49"/>
                  </a:cubicBezTo>
                  <a:close/>
                </a:path>
              </a:pathLst>
            </a:custGeom>
            <a:solidFill>
              <a:srgbClr val="FEFEFE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0" name="TextBox 37"/>
          <p:cNvSpPr txBox="1"/>
          <p:nvPr/>
        </p:nvSpPr>
        <p:spPr>
          <a:xfrm>
            <a:off x="3140075" y="4102100"/>
            <a:ext cx="612775" cy="371475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marR="0" defTabSz="914400" eaLnBrk="1" hangingPunct="1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华光中等线_CNKI" pitchFamily="2" charset="-122"/>
                <a:ea typeface="华光中等线_CNKI" pitchFamily="2" charset="-122"/>
                <a:cs typeface="华文黑体" pitchFamily="2" charset="-122"/>
                <a:sym typeface="思源黑体旧字形 ExtraLight" pitchFamily="34" charset="-128"/>
              </a:rPr>
              <a:t>Jest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华光中等线_CNKI" pitchFamily="2" charset="-122"/>
              <a:ea typeface="华光中等线_CNKI" pitchFamily="2" charset="-122"/>
              <a:cs typeface="华文黑体" pitchFamily="2" charset="-122"/>
              <a:sym typeface="思源黑体旧字形 ExtraLight" pitchFamily="34" charset="-128"/>
            </a:endParaRPr>
          </a:p>
        </p:txBody>
      </p:sp>
      <p:sp>
        <p:nvSpPr>
          <p:cNvPr id="21" name="TextBox 38"/>
          <p:cNvSpPr txBox="1"/>
          <p:nvPr/>
        </p:nvSpPr>
        <p:spPr>
          <a:xfrm>
            <a:off x="1204913" y="4516438"/>
            <a:ext cx="2722563" cy="650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14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    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使用Jest建立断言，来比较运行结果和预期结果。</a:t>
            </a:r>
            <a:endParaRPr kumimoji="0" lang="zh-CN" altLang="en-US" sz="1400" kern="1200" cap="none" spc="0" normalizeH="0" baseline="0" noProof="0" dirty="0">
              <a:solidFill>
                <a:schemeClr val="tx1">
                  <a:lumMod val="50000"/>
                  <a:lumOff val="50000"/>
                </a:schemeClr>
              </a:solidFill>
              <a:latin typeface="华光中等线_CNKI" pitchFamily="2" charset="-122"/>
              <a:ea typeface="华光中等线_CNKI" pitchFamily="2" charset="-122"/>
              <a:cs typeface="+mn-cs"/>
              <a:sym typeface="思源黑体旧字形 ExtraLight" pitchFamily="34" charset="-128"/>
            </a:endParaRPr>
          </a:p>
        </p:txBody>
      </p:sp>
      <p:sp>
        <p:nvSpPr>
          <p:cNvPr id="22" name="TextBox 37"/>
          <p:cNvSpPr txBox="1"/>
          <p:nvPr/>
        </p:nvSpPr>
        <p:spPr>
          <a:xfrm>
            <a:off x="984250" y="2527300"/>
            <a:ext cx="2978150" cy="371475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pPr marR="0" indent="288290" algn="just" defTabSz="914400" eaLnBrk="1" hangingPunct="1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华光中等线_CNKI" pitchFamily="2" charset="-122"/>
                <a:ea typeface="华光中等线_CNKI" pitchFamily="2" charset="-122"/>
                <a:cs typeface="华文黑体" pitchFamily="2" charset="-122"/>
                <a:sym typeface="思源黑体旧字形 ExtraLight" pitchFamily="34" charset="-128"/>
              </a:rPr>
              <a:t>miniprogram-automator</a:t>
            </a:r>
            <a:endParaRPr kumimoji="0" lang="zh-CN" altLang="en-US" b="1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华光中等线_CNKI" pitchFamily="2" charset="-122"/>
              <a:ea typeface="华光中等线_CNKI" pitchFamily="2" charset="-122"/>
              <a:cs typeface="华文黑体" pitchFamily="2" charset="-122"/>
              <a:sym typeface="思源黑体旧字形 ExtraLight" pitchFamily="34" charset="-128"/>
            </a:endParaRPr>
          </a:p>
        </p:txBody>
      </p:sp>
      <p:sp>
        <p:nvSpPr>
          <p:cNvPr id="25" name="TextBox 38"/>
          <p:cNvSpPr txBox="1"/>
          <p:nvPr/>
        </p:nvSpPr>
        <p:spPr>
          <a:xfrm>
            <a:off x="1174750" y="2943225"/>
            <a:ext cx="2670175" cy="650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10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    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华光中等线_CNKI" pitchFamily="2" charset="-122"/>
                <a:ea typeface="华光中等线_CNKI" pitchFamily="2" charset="-122"/>
                <a:cs typeface="+mn-cs"/>
                <a:sym typeface="思源黑体旧字形 ExtraLight" pitchFamily="34" charset="-128"/>
              </a:rPr>
              <a:t>通过编写js脚本对前端元素进行定位、监听、捕获、操作</a:t>
            </a:r>
            <a:r>
              <a:rPr kumimoji="0" lang="zh-CN" altLang="en-US" sz="1400" kern="1200" cap="none" spc="0" normalizeH="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旧字形 ExtraLight" pitchFamily="34" charset="-128"/>
                <a:ea typeface="思源黑体旧字形 ExtraLight" pitchFamily="34" charset="-128"/>
                <a:cs typeface="+mn-cs"/>
                <a:sym typeface="思源黑体旧字形 ExtraLight" pitchFamily="34" charset="-128"/>
              </a:rPr>
              <a:t>。</a:t>
            </a:r>
            <a:endParaRPr kumimoji="0" lang="zh-CN" altLang="en-US" sz="1400" kern="1200" cap="none" spc="0" normalizeH="0" baseline="0" noProof="0" dirty="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  <p:sp>
        <p:nvSpPr>
          <p:cNvPr id="45065" name="TextBox 23"/>
          <p:cNvSpPr txBox="1"/>
          <p:nvPr/>
        </p:nvSpPr>
        <p:spPr>
          <a:xfrm>
            <a:off x="2141538" y="1303338"/>
            <a:ext cx="10467975" cy="587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87655" algn="just"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miniprogram-automator + Jest微信小程序自动化测试</a:t>
            </a:r>
            <a:endParaRPr lang="zh-CN" altLang="en-US" sz="2400" b="1" dirty="0">
              <a:solidFill>
                <a:srgbClr val="C00000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</p:txBody>
      </p:sp>
      <p:pic>
        <p:nvPicPr>
          <p:cNvPr id="45066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263" y="2647950"/>
            <a:ext cx="3781425" cy="23447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67" name="文本框 3"/>
          <p:cNvSpPr txBox="1"/>
          <p:nvPr/>
        </p:nvSpPr>
        <p:spPr>
          <a:xfrm>
            <a:off x="644525" y="679450"/>
            <a:ext cx="14224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sz="2400" b="1" dirty="0">
                <a:solidFill>
                  <a:srgbClr val="595959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测试工具</a:t>
            </a:r>
            <a:endParaRPr lang="zh-CN" altLang="en-US" sz="2400" b="1" dirty="0">
              <a:solidFill>
                <a:srgbClr val="595959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图片 15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7077456" y="508000"/>
            <a:ext cx="4537064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>
          <a:xfrm rot="2700000">
            <a:off x="2740819" y="4071144"/>
            <a:ext cx="369888" cy="3714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  <p:sp>
        <p:nvSpPr>
          <p:cNvPr id="8" name="矩形 7"/>
          <p:cNvSpPr/>
          <p:nvPr/>
        </p:nvSpPr>
        <p:spPr>
          <a:xfrm rot="2700000">
            <a:off x="3411538" y="4027488"/>
            <a:ext cx="182563" cy="182563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  <p:sp>
        <p:nvSpPr>
          <p:cNvPr id="47109" name="文本框 8"/>
          <p:cNvSpPr txBox="1"/>
          <p:nvPr/>
        </p:nvSpPr>
        <p:spPr>
          <a:xfrm>
            <a:off x="2776538" y="2808288"/>
            <a:ext cx="196215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3600" b="1" dirty="0">
                <a:solidFill>
                  <a:srgbClr val="444444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PART</a:t>
            </a:r>
            <a:endParaRPr lang="en-US" altLang="zh-CN" sz="3600" b="1" dirty="0">
              <a:solidFill>
                <a:srgbClr val="444444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algn="ctr" eaLnBrk="1" hangingPunct="1"/>
            <a:r>
              <a:rPr lang="en-US" altLang="zh-CN" sz="3600" b="1" dirty="0">
                <a:solidFill>
                  <a:srgbClr val="444444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07</a:t>
            </a:r>
            <a:endParaRPr lang="zh-CN" altLang="en-US" sz="3600" b="1" dirty="0">
              <a:solidFill>
                <a:srgbClr val="444444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00613" y="2824163"/>
            <a:ext cx="182562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华光中等线_CNKI" pitchFamily="2" charset="-122"/>
                <a:ea typeface="华光中等线_CNKI" pitchFamily="2" charset="-122"/>
                <a:cs typeface="Arial" panose="020B0604020202020204" pitchFamily="34" charset="0"/>
                <a:sym typeface="思源黑体旧字形 ExtraLight" pitchFamily="34" charset="-128"/>
              </a:rPr>
              <a:t>时间安排</a:t>
            </a:r>
            <a:endParaRPr kumimoji="0" lang="zh-CN" altLang="en-US" sz="3200" b="1" kern="1200" cap="none" spc="0" normalizeH="0" baseline="0" noProof="0" dirty="0">
              <a:solidFill>
                <a:schemeClr val="tx1">
                  <a:lumMod val="65000"/>
                  <a:lumOff val="35000"/>
                </a:schemeClr>
              </a:solidFill>
              <a:latin typeface="华光中等线_CNKI" pitchFamily="2" charset="-122"/>
              <a:ea typeface="华光中等线_CNKI" pitchFamily="2" charset="-122"/>
              <a:cs typeface="Arial" panose="020B0604020202020204" pitchFamily="34" charset="0"/>
              <a:sym typeface="思源黑体旧字形 ExtraLight" pitchFamily="34" charset="-128"/>
            </a:endParaRPr>
          </a:p>
        </p:txBody>
      </p:sp>
      <p:grpSp>
        <p:nvGrpSpPr>
          <p:cNvPr id="47111" name="组合 11"/>
          <p:cNvGrpSpPr/>
          <p:nvPr/>
        </p:nvGrpSpPr>
        <p:grpSpPr>
          <a:xfrm>
            <a:off x="555625" y="2563813"/>
            <a:ext cx="5907088" cy="109537"/>
            <a:chOff x="538843" y="2563318"/>
            <a:chExt cx="5906926" cy="109452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38843" y="2672770"/>
              <a:ext cx="5892638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5156754" y="2563318"/>
              <a:ext cx="1289015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黑体旧字形 ExtraLight" pitchFamily="34" charset="-128"/>
                <a:ea typeface="思源黑体旧字形 ExtraLight" pitchFamily="34" charset="-128"/>
                <a:cs typeface="+mn-cs"/>
                <a:sym typeface="思源黑体旧字形 ExtraLight" pitchFamily="34" charset="-128"/>
              </a:endParaRPr>
            </a:p>
          </p:txBody>
        </p:sp>
      </p:grp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文本框 22"/>
          <p:cNvSpPr txBox="1"/>
          <p:nvPr/>
        </p:nvSpPr>
        <p:spPr>
          <a:xfrm>
            <a:off x="968375" y="700088"/>
            <a:ext cx="14160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sz="2400" b="1" dirty="0">
                <a:solidFill>
                  <a:srgbClr val="595959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时间安排</a:t>
            </a:r>
            <a:endParaRPr lang="zh-CN" altLang="en-US" sz="2400" b="1" dirty="0">
              <a:solidFill>
                <a:srgbClr val="595959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</p:txBody>
      </p:sp>
      <p:sp>
        <p:nvSpPr>
          <p:cNvPr id="49155" name="Shape 8739"/>
          <p:cNvSpPr/>
          <p:nvPr/>
        </p:nvSpPr>
        <p:spPr>
          <a:xfrm>
            <a:off x="2119313" y="1466850"/>
            <a:ext cx="9266237" cy="3319463"/>
          </a:xfrm>
          <a:custGeom>
            <a:avLst/>
            <a:gdLst/>
            <a:ahLst/>
            <a:cxnLst>
              <a:cxn ang="0">
                <a:pos x="4632593" y="1659479"/>
              </a:cxn>
              <a:cxn ang="5898240">
                <a:pos x="4632593" y="1659479"/>
              </a:cxn>
              <a:cxn ang="11796480">
                <a:pos x="4632593" y="1659479"/>
              </a:cxn>
              <a:cxn ang="17694720">
                <a:pos x="4632593" y="1659479"/>
              </a:cxn>
            </a:cxnLst>
            <a:pathLst>
              <a:path w="21600" h="21600">
                <a:moveTo>
                  <a:pt x="0" y="21600"/>
                </a:moveTo>
                <a:cubicBezTo>
                  <a:pt x="648" y="19804"/>
                  <a:pt x="1543" y="18700"/>
                  <a:pt x="2504" y="18506"/>
                </a:cubicBezTo>
                <a:cubicBezTo>
                  <a:pt x="4191" y="18166"/>
                  <a:pt x="5946" y="20784"/>
                  <a:pt x="7576" y="18924"/>
                </a:cubicBezTo>
                <a:cubicBezTo>
                  <a:pt x="9202" y="17068"/>
                  <a:pt x="9589" y="11720"/>
                  <a:pt x="11076" y="9332"/>
                </a:cubicBezTo>
                <a:cubicBezTo>
                  <a:pt x="13189" y="5937"/>
                  <a:pt x="15789" y="10111"/>
                  <a:pt x="18164" y="8979"/>
                </a:cubicBezTo>
                <a:cubicBezTo>
                  <a:pt x="19952" y="8127"/>
                  <a:pt x="21330" y="4525"/>
                  <a:pt x="21600" y="0"/>
                </a:cubicBezTo>
              </a:path>
            </a:pathLst>
          </a:custGeom>
          <a:noFill/>
          <a:ln w="25400" cap="flat" cmpd="sng">
            <a:solidFill>
              <a:srgbClr val="282828">
                <a:alpha val="100000"/>
              </a:srgbClr>
            </a:solidFill>
            <a:prstDash val="solid"/>
            <a:miter lim="4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49156" name="Group 8748"/>
          <p:cNvGrpSpPr/>
          <p:nvPr/>
        </p:nvGrpSpPr>
        <p:grpSpPr>
          <a:xfrm>
            <a:off x="647700" y="4533900"/>
            <a:ext cx="1754188" cy="1377950"/>
            <a:chOff x="0" y="0"/>
            <a:chExt cx="3508496" cy="2755140"/>
          </a:xfrm>
        </p:grpSpPr>
        <p:sp>
          <p:nvSpPr>
            <p:cNvPr id="49187" name="Shape 8742"/>
            <p:cNvSpPr/>
            <p:nvPr/>
          </p:nvSpPr>
          <p:spPr>
            <a:xfrm>
              <a:off x="1018575" y="4128"/>
              <a:ext cx="2480927" cy="2687733"/>
            </a:xfrm>
            <a:custGeom>
              <a:avLst/>
              <a:gdLst/>
              <a:ahLst/>
              <a:cxnLst>
                <a:cxn ang="0">
                  <a:pos x="1240464" y="1343867"/>
                </a:cxn>
                <a:cxn ang="5898240">
                  <a:pos x="1240464" y="1343867"/>
                </a:cxn>
                <a:cxn ang="11796480">
                  <a:pos x="1240464" y="1343867"/>
                </a:cxn>
                <a:cxn ang="17694720">
                  <a:pos x="1240464" y="1343867"/>
                </a:cxn>
              </a:cxnLst>
              <a:pathLst>
                <a:path w="21600" h="21600">
                  <a:moveTo>
                    <a:pt x="0" y="14535"/>
                  </a:moveTo>
                  <a:lnTo>
                    <a:pt x="21600" y="0"/>
                  </a:lnTo>
                  <a:lnTo>
                    <a:pt x="2081" y="21600"/>
                  </a:lnTo>
                  <a:lnTo>
                    <a:pt x="0" y="145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5400" cap="flat" cmpd="sng">
              <a:solidFill>
                <a:srgbClr val="282828">
                  <a:alpha val="100000"/>
                </a:srgbClr>
              </a:solidFill>
              <a:prstDash val="solid"/>
              <a:miter lim="4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9188" name="Shape 8743"/>
            <p:cNvSpPr/>
            <p:nvPr/>
          </p:nvSpPr>
          <p:spPr>
            <a:xfrm>
              <a:off x="1256989" y="94"/>
              <a:ext cx="2246977" cy="2697042"/>
            </a:xfrm>
            <a:custGeom>
              <a:avLst/>
              <a:gdLst/>
              <a:ahLst/>
              <a:cxnLst>
                <a:cxn ang="0">
                  <a:pos x="1123489" y="1348521"/>
                </a:cxn>
                <a:cxn ang="5898240">
                  <a:pos x="1123489" y="1348521"/>
                </a:cxn>
                <a:cxn ang="11796480">
                  <a:pos x="1123489" y="1348521"/>
                </a:cxn>
                <a:cxn ang="17694720">
                  <a:pos x="1123489" y="1348521"/>
                </a:cxn>
              </a:cxnLst>
              <a:pathLst>
                <a:path w="21600" h="21600">
                  <a:moveTo>
                    <a:pt x="202" y="15533"/>
                  </a:moveTo>
                  <a:lnTo>
                    <a:pt x="0" y="21600"/>
                  </a:lnTo>
                  <a:lnTo>
                    <a:pt x="21600" y="0"/>
                  </a:lnTo>
                  <a:lnTo>
                    <a:pt x="202" y="155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5400" cap="flat" cmpd="sng">
              <a:solidFill>
                <a:srgbClr val="282828">
                  <a:alpha val="100000"/>
                </a:srgbClr>
              </a:solidFill>
              <a:prstDash val="solid"/>
              <a:miter lim="4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9189" name="Shape 8744"/>
            <p:cNvSpPr/>
            <p:nvPr/>
          </p:nvSpPr>
          <p:spPr>
            <a:xfrm>
              <a:off x="0" y="970"/>
              <a:ext cx="3504058" cy="1814739"/>
            </a:xfrm>
            <a:custGeom>
              <a:avLst/>
              <a:gdLst/>
              <a:ahLst/>
              <a:cxnLst>
                <a:cxn ang="0">
                  <a:pos x="1752029" y="907370"/>
                </a:cxn>
                <a:cxn ang="5898240">
                  <a:pos x="1752029" y="907370"/>
                </a:cxn>
                <a:cxn ang="11796480">
                  <a:pos x="1752029" y="907370"/>
                </a:cxn>
                <a:cxn ang="17694720">
                  <a:pos x="1752029" y="907370"/>
                </a:cxn>
              </a:cxnLst>
              <a:pathLst>
                <a:path w="21600" h="21600">
                  <a:moveTo>
                    <a:pt x="0" y="17317"/>
                  </a:moveTo>
                  <a:lnTo>
                    <a:pt x="6301" y="21600"/>
                  </a:lnTo>
                  <a:lnTo>
                    <a:pt x="21600" y="0"/>
                  </a:lnTo>
                  <a:lnTo>
                    <a:pt x="0" y="173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5400" cap="flat" cmpd="sng">
              <a:solidFill>
                <a:srgbClr val="282828">
                  <a:alpha val="100000"/>
                </a:srgbClr>
              </a:solidFill>
              <a:prstDash val="solid"/>
              <a:miter lim="4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9190" name="Shape 8745"/>
            <p:cNvSpPr/>
            <p:nvPr/>
          </p:nvSpPr>
          <p:spPr>
            <a:xfrm>
              <a:off x="1278633" y="1318"/>
              <a:ext cx="2225700" cy="2753640"/>
            </a:xfrm>
            <a:custGeom>
              <a:avLst/>
              <a:gdLst/>
              <a:ahLst/>
              <a:cxnLst>
                <a:cxn ang="0">
                  <a:pos x="1112850" y="1376820"/>
                </a:cxn>
                <a:cxn ang="5898240">
                  <a:pos x="1112850" y="1376820"/>
                </a:cxn>
                <a:cxn ang="11796480">
                  <a:pos x="1112850" y="1376820"/>
                </a:cxn>
                <a:cxn ang="17694720">
                  <a:pos x="1112850" y="1376820"/>
                </a:cxn>
              </a:cxnLst>
              <a:pathLst>
                <a:path w="21600" h="21600">
                  <a:moveTo>
                    <a:pt x="0" y="15166"/>
                  </a:moveTo>
                  <a:lnTo>
                    <a:pt x="14073" y="21600"/>
                  </a:lnTo>
                  <a:lnTo>
                    <a:pt x="21600" y="0"/>
                  </a:lnTo>
                  <a:lnTo>
                    <a:pt x="0" y="151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5400" cap="flat" cmpd="sng">
              <a:solidFill>
                <a:srgbClr val="282828">
                  <a:alpha val="100000"/>
                </a:srgbClr>
              </a:solidFill>
              <a:prstDash val="solid"/>
              <a:miter lim="4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9191" name="Shape 8746"/>
            <p:cNvSpPr/>
            <p:nvPr/>
          </p:nvSpPr>
          <p:spPr>
            <a:xfrm>
              <a:off x="2011562" y="1351"/>
              <a:ext cx="1496935" cy="2753790"/>
            </a:xfrm>
            <a:custGeom>
              <a:avLst/>
              <a:gdLst/>
              <a:ahLst/>
              <a:cxnLst>
                <a:cxn ang="0">
                  <a:pos x="748468" y="1376895"/>
                </a:cxn>
                <a:cxn ang="5898240">
                  <a:pos x="748468" y="1376895"/>
                </a:cxn>
                <a:cxn ang="11796480">
                  <a:pos x="748468" y="1376895"/>
                </a:cxn>
                <a:cxn ang="17694720">
                  <a:pos x="748468" y="1376895"/>
                </a:cxn>
              </a:cxnLst>
              <a:pathLst>
                <a:path w="21600" h="21600">
                  <a:moveTo>
                    <a:pt x="0" y="10160"/>
                  </a:moveTo>
                  <a:lnTo>
                    <a:pt x="10411" y="21600"/>
                  </a:lnTo>
                  <a:lnTo>
                    <a:pt x="21600" y="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5400" cap="flat" cmpd="sng">
              <a:solidFill>
                <a:srgbClr val="282828">
                  <a:alpha val="100000"/>
                </a:srgbClr>
              </a:solidFill>
              <a:prstDash val="solid"/>
              <a:miter lim="4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9192" name="Shape 8747"/>
            <p:cNvSpPr/>
            <p:nvPr/>
          </p:nvSpPr>
          <p:spPr>
            <a:xfrm>
              <a:off x="3478" y="0"/>
              <a:ext cx="3501451" cy="1453117"/>
            </a:xfrm>
            <a:custGeom>
              <a:avLst/>
              <a:gdLst/>
              <a:ahLst/>
              <a:cxnLst>
                <a:cxn ang="0">
                  <a:pos x="1750726" y="726559"/>
                </a:cxn>
                <a:cxn ang="5898240">
                  <a:pos x="1750726" y="726559"/>
                </a:cxn>
                <a:cxn ang="11796480">
                  <a:pos x="1750726" y="726559"/>
                </a:cxn>
                <a:cxn ang="17694720">
                  <a:pos x="1750726" y="726559"/>
                </a:cxn>
              </a:cxnLst>
              <a:pathLst>
                <a:path w="21600" h="21600">
                  <a:moveTo>
                    <a:pt x="0" y="21600"/>
                  </a:moveTo>
                  <a:lnTo>
                    <a:pt x="11443" y="17896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5400" cap="flat" cmpd="sng">
              <a:solidFill>
                <a:srgbClr val="282828">
                  <a:alpha val="100000"/>
                </a:srgbClr>
              </a:solidFill>
              <a:prstDash val="solid"/>
              <a:miter lim="4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49157" name="Group 8752"/>
          <p:cNvGrpSpPr/>
          <p:nvPr/>
        </p:nvGrpSpPr>
        <p:grpSpPr>
          <a:xfrm>
            <a:off x="2884488" y="4500563"/>
            <a:ext cx="1660525" cy="1036637"/>
            <a:chOff x="0" y="-2977"/>
            <a:chExt cx="3320901" cy="2074140"/>
          </a:xfrm>
        </p:grpSpPr>
        <p:sp>
          <p:nvSpPr>
            <p:cNvPr id="49185" name="Shape 8750"/>
            <p:cNvSpPr/>
            <p:nvPr/>
          </p:nvSpPr>
          <p:spPr>
            <a:xfrm>
              <a:off x="0" y="699346"/>
              <a:ext cx="3320901" cy="1371817"/>
            </a:xfrm>
            <a:prstGeom prst="rect">
              <a:avLst/>
            </a:prstGeom>
            <a:noFill/>
            <a:ln w="3175">
              <a:noFill/>
            </a:ln>
          </p:spPr>
          <p:txBody>
            <a:bodyPr lIns="19050" tIns="19050" rIns="19050" bIns="19050"/>
            <a:p>
              <a:pPr>
                <a:lnSpc>
                  <a:spcPct val="130000"/>
                </a:lnSpc>
                <a:buNone/>
              </a:pPr>
              <a:r>
                <a:rPr lang="zh-CN" altLang="en-US" sz="1400" dirty="0">
                  <a:latin typeface="微软雅黑" panose="020B0503020204020204" charset="-122"/>
                  <a:ea typeface="微软雅黑" panose="020B0503020204020204" charset="-122"/>
                </a:rPr>
                <a:t>完成初步的测试计划</a:t>
              </a:r>
              <a:endParaRPr lang="en-US" altLang="zh-CN" sz="1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8" name="Shape 8751"/>
            <p:cNvSpPr/>
            <p:nvPr/>
          </p:nvSpPr>
          <p:spPr>
            <a:xfrm>
              <a:off x="426" y="-2977"/>
              <a:ext cx="2957213" cy="61555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spAutoFit/>
            </a:bodyPr>
            <a:lstStyle>
              <a:lvl1pPr>
                <a:defRPr sz="3500">
                  <a:solidFill>
                    <a:srgbClr val="000000"/>
                  </a:solidFill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750" b="0" i="0" u="none" strike="noStrike" kern="1200" cap="none" spc="0" normalizeH="0" baseline="0" noProof="0" dirty="0">
                  <a:ln>
                    <a:noFill/>
                  </a:ln>
                  <a:solidFill>
                    <a:srgbClr val="27C4B3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Lato Regular"/>
                  <a:sym typeface="Lato Regular"/>
                </a:rPr>
                <a:t>4.27</a:t>
              </a:r>
              <a:endParaRPr kumimoji="0" sz="17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Lato Regular"/>
                <a:sym typeface="Lato Regular"/>
              </a:endParaRPr>
            </a:p>
          </p:txBody>
        </p:sp>
      </p:grpSp>
      <p:grpSp>
        <p:nvGrpSpPr>
          <p:cNvPr id="49158" name="Group 8755"/>
          <p:cNvGrpSpPr/>
          <p:nvPr/>
        </p:nvGrpSpPr>
        <p:grpSpPr>
          <a:xfrm>
            <a:off x="2924175" y="4192588"/>
            <a:ext cx="306388" cy="303212"/>
            <a:chOff x="0" y="0"/>
            <a:chExt cx="610841" cy="607907"/>
          </a:xfrm>
        </p:grpSpPr>
        <p:sp>
          <p:nvSpPr>
            <p:cNvPr id="49183" name="Shape 8753"/>
            <p:cNvSpPr/>
            <p:nvPr/>
          </p:nvSpPr>
          <p:spPr>
            <a:xfrm>
              <a:off x="0" y="0"/>
              <a:ext cx="607907" cy="607907"/>
            </a:xfrm>
            <a:prstGeom prst="rect">
              <a:avLst/>
            </a:prstGeom>
            <a:solidFill>
              <a:srgbClr val="282828"/>
            </a:solidFill>
            <a:ln w="3175">
              <a:noFill/>
            </a:ln>
          </p:spPr>
          <p:txBody>
            <a:bodyPr lIns="19050" tIns="19050" rIns="19050" bIns="19050" anchor="ctr" anchorCtr="0"/>
            <a:p>
              <a:pPr algn="ctr">
                <a:buNone/>
              </a:pPr>
              <a:endParaRPr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Helvetica Light"/>
              </a:endParaRPr>
            </a:p>
          </p:txBody>
        </p:sp>
        <p:sp>
          <p:nvSpPr>
            <p:cNvPr id="81" name="Shape 8754"/>
            <p:cNvSpPr/>
            <p:nvPr/>
          </p:nvSpPr>
          <p:spPr>
            <a:xfrm>
              <a:off x="47868" y="120453"/>
              <a:ext cx="562973" cy="38471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wrap="none" lIns="19050" tIns="19050" rIns="19050" bIns="19050" numCol="1" anchor="ctr">
              <a:spAutoFit/>
            </a:bodyPr>
            <a:lstStyle>
              <a:lvl1pPr algn="ctr">
                <a:defRPr sz="1800" cap="all" spc="36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Montserrat-Regular"/>
                </a:defRPr>
              </a:lvl1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sz="1000" b="0" i="0" u="none" strike="noStrike" kern="1200" cap="all" spc="36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  <a:sym typeface="Montserrat-Regular"/>
                </a:rPr>
                <a:t>01</a:t>
              </a:r>
              <a:endParaRPr kumimoji="0" sz="1000" b="0" i="0" u="none" strike="noStrike" kern="1200" cap="all" spc="3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Montserrat-Regular"/>
              </a:endParaRPr>
            </a:p>
          </p:txBody>
        </p:sp>
      </p:grpSp>
      <p:grpSp>
        <p:nvGrpSpPr>
          <p:cNvPr id="49159" name="Group 8758"/>
          <p:cNvGrpSpPr/>
          <p:nvPr/>
        </p:nvGrpSpPr>
        <p:grpSpPr>
          <a:xfrm>
            <a:off x="5407025" y="4143375"/>
            <a:ext cx="306388" cy="303213"/>
            <a:chOff x="0" y="0"/>
            <a:chExt cx="610843" cy="607907"/>
          </a:xfrm>
        </p:grpSpPr>
        <p:sp>
          <p:nvSpPr>
            <p:cNvPr id="49181" name="Shape 8756"/>
            <p:cNvSpPr/>
            <p:nvPr/>
          </p:nvSpPr>
          <p:spPr>
            <a:xfrm>
              <a:off x="0" y="0"/>
              <a:ext cx="607907" cy="607907"/>
            </a:xfrm>
            <a:prstGeom prst="rect">
              <a:avLst/>
            </a:prstGeom>
            <a:solidFill>
              <a:srgbClr val="282828"/>
            </a:solidFill>
            <a:ln w="3175">
              <a:noFill/>
            </a:ln>
          </p:spPr>
          <p:txBody>
            <a:bodyPr lIns="19050" tIns="19050" rIns="19050" bIns="19050" anchor="ctr" anchorCtr="0"/>
            <a:p>
              <a:pPr algn="ctr">
                <a:buNone/>
              </a:pPr>
              <a:endParaRPr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Helvetica Light"/>
              </a:endParaRPr>
            </a:p>
          </p:txBody>
        </p:sp>
        <p:sp>
          <p:nvSpPr>
            <p:cNvPr id="84" name="Shape 8757"/>
            <p:cNvSpPr/>
            <p:nvPr/>
          </p:nvSpPr>
          <p:spPr>
            <a:xfrm>
              <a:off x="47870" y="120453"/>
              <a:ext cx="562973" cy="38471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wrap="none" lIns="19050" tIns="19050" rIns="19050" bIns="19050" numCol="1" anchor="ctr">
              <a:spAutoFit/>
            </a:bodyPr>
            <a:lstStyle>
              <a:lvl1pPr algn="ctr">
                <a:defRPr sz="1800" cap="all" spc="36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Montserrat-Regular"/>
                </a:defRPr>
              </a:lvl1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sz="1000" b="0" i="0" u="none" strike="noStrike" kern="1200" cap="all" spc="36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  <a:sym typeface="Montserrat-Regular"/>
                </a:rPr>
                <a:t>02</a:t>
              </a:r>
              <a:endParaRPr kumimoji="0" sz="1000" b="0" i="0" u="none" strike="noStrike" kern="1200" cap="all" spc="3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Montserrat-Regular"/>
              </a:endParaRPr>
            </a:p>
          </p:txBody>
        </p:sp>
      </p:grpSp>
      <p:grpSp>
        <p:nvGrpSpPr>
          <p:cNvPr id="49160" name="Group 8761"/>
          <p:cNvGrpSpPr/>
          <p:nvPr/>
        </p:nvGrpSpPr>
        <p:grpSpPr>
          <a:xfrm>
            <a:off x="6664325" y="2767013"/>
            <a:ext cx="304800" cy="303212"/>
            <a:chOff x="0" y="0"/>
            <a:chExt cx="610843" cy="607907"/>
          </a:xfrm>
        </p:grpSpPr>
        <p:sp>
          <p:nvSpPr>
            <p:cNvPr id="49179" name="Shape 8759"/>
            <p:cNvSpPr/>
            <p:nvPr/>
          </p:nvSpPr>
          <p:spPr>
            <a:xfrm>
              <a:off x="0" y="0"/>
              <a:ext cx="607907" cy="607907"/>
            </a:xfrm>
            <a:prstGeom prst="rect">
              <a:avLst/>
            </a:prstGeom>
            <a:solidFill>
              <a:srgbClr val="282828"/>
            </a:solidFill>
            <a:ln w="3175">
              <a:noFill/>
            </a:ln>
          </p:spPr>
          <p:txBody>
            <a:bodyPr lIns="19050" tIns="19050" rIns="19050" bIns="19050" anchor="ctr" anchorCtr="0"/>
            <a:p>
              <a:pPr algn="ctr">
                <a:buNone/>
              </a:pPr>
              <a:endParaRPr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Helvetica Light"/>
              </a:endParaRPr>
            </a:p>
          </p:txBody>
        </p:sp>
        <p:sp>
          <p:nvSpPr>
            <p:cNvPr id="87" name="Shape 8760"/>
            <p:cNvSpPr/>
            <p:nvPr/>
          </p:nvSpPr>
          <p:spPr>
            <a:xfrm>
              <a:off x="47870" y="120453"/>
              <a:ext cx="562973" cy="38471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wrap="none" lIns="19050" tIns="19050" rIns="19050" bIns="19050" numCol="1" anchor="ctr">
              <a:spAutoFit/>
            </a:bodyPr>
            <a:lstStyle>
              <a:lvl1pPr algn="ctr">
                <a:defRPr sz="1800" cap="all" spc="36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Montserrat-Regular"/>
                </a:defRPr>
              </a:lvl1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sz="1000" b="0" i="0" u="none" strike="noStrike" kern="1200" cap="all" spc="36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  <a:sym typeface="Montserrat-Regular"/>
                </a:rPr>
                <a:t>03</a:t>
              </a:r>
              <a:endParaRPr kumimoji="0" sz="1000" b="0" i="0" u="none" strike="noStrike" kern="1200" cap="all" spc="36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Montserrat-Regular"/>
              </a:endParaRPr>
            </a:p>
          </p:txBody>
        </p:sp>
      </p:grpSp>
      <p:grpSp>
        <p:nvGrpSpPr>
          <p:cNvPr id="49161" name="Group 8764"/>
          <p:cNvGrpSpPr/>
          <p:nvPr/>
        </p:nvGrpSpPr>
        <p:grpSpPr>
          <a:xfrm>
            <a:off x="9571038" y="2714625"/>
            <a:ext cx="304800" cy="303213"/>
            <a:chOff x="0" y="0"/>
            <a:chExt cx="610843" cy="607907"/>
          </a:xfrm>
        </p:grpSpPr>
        <p:sp>
          <p:nvSpPr>
            <p:cNvPr id="49177" name="Shape 8762"/>
            <p:cNvSpPr/>
            <p:nvPr/>
          </p:nvSpPr>
          <p:spPr>
            <a:xfrm>
              <a:off x="0" y="0"/>
              <a:ext cx="607907" cy="607907"/>
            </a:xfrm>
            <a:prstGeom prst="rect">
              <a:avLst/>
            </a:prstGeom>
            <a:solidFill>
              <a:srgbClr val="282828"/>
            </a:solidFill>
            <a:ln w="3175">
              <a:noFill/>
            </a:ln>
          </p:spPr>
          <p:txBody>
            <a:bodyPr lIns="19050" tIns="19050" rIns="19050" bIns="19050" anchor="ctr" anchorCtr="0"/>
            <a:p>
              <a:pPr algn="ctr">
                <a:buNone/>
              </a:pPr>
              <a:endParaRPr sz="16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Helvetica Light"/>
              </a:endParaRPr>
            </a:p>
          </p:txBody>
        </p:sp>
        <p:sp>
          <p:nvSpPr>
            <p:cNvPr id="90" name="Shape 8763"/>
            <p:cNvSpPr/>
            <p:nvPr/>
          </p:nvSpPr>
          <p:spPr>
            <a:xfrm>
              <a:off x="47870" y="120453"/>
              <a:ext cx="562973" cy="38471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wrap="none" lIns="19050" tIns="19050" rIns="19050" bIns="19050" numCol="1" anchor="ctr">
              <a:spAutoFit/>
            </a:bodyPr>
            <a:lstStyle>
              <a:lvl1pPr algn="ctr">
                <a:defRPr sz="1800" cap="all" spc="36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Montserrat-Regular"/>
                </a:defRPr>
              </a:lvl1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sz="1000" b="0" i="0" u="none" strike="noStrike" kern="1200" cap="all" spc="36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  <a:sym typeface="Montserrat-Regular"/>
                </a:rPr>
                <a:t>04</a:t>
              </a:r>
              <a:endParaRPr kumimoji="0" sz="1000" b="0" i="0" u="none" strike="noStrike" kern="1200" cap="all" spc="3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Montserrat-Regular"/>
              </a:endParaRPr>
            </a:p>
          </p:txBody>
        </p:sp>
      </p:grpSp>
      <p:grpSp>
        <p:nvGrpSpPr>
          <p:cNvPr id="49162" name="Group 8767"/>
          <p:cNvGrpSpPr/>
          <p:nvPr/>
        </p:nvGrpSpPr>
        <p:grpSpPr>
          <a:xfrm>
            <a:off x="5378450" y="4603750"/>
            <a:ext cx="1757363" cy="1038225"/>
            <a:chOff x="0" y="-2977"/>
            <a:chExt cx="3514727" cy="2074140"/>
          </a:xfrm>
        </p:grpSpPr>
        <p:sp>
          <p:nvSpPr>
            <p:cNvPr id="49175" name="Shape 8765"/>
            <p:cNvSpPr/>
            <p:nvPr/>
          </p:nvSpPr>
          <p:spPr>
            <a:xfrm>
              <a:off x="0" y="699346"/>
              <a:ext cx="3514727" cy="1371817"/>
            </a:xfrm>
            <a:prstGeom prst="rect">
              <a:avLst/>
            </a:prstGeom>
            <a:noFill/>
            <a:ln w="3175">
              <a:noFill/>
            </a:ln>
          </p:spPr>
          <p:txBody>
            <a:bodyPr lIns="19050" tIns="19050" rIns="19050" bIns="19050"/>
            <a:p>
              <a:pPr>
                <a:lnSpc>
                  <a:spcPct val="130000"/>
                </a:lnSpc>
                <a:buNone/>
              </a:pPr>
              <a:r>
                <a:rPr lang="zh-CN" altLang="en-US" sz="1400" dirty="0">
                  <a:latin typeface="微软雅黑" panose="020B0503020204020204" charset="-122"/>
                  <a:ea typeface="微软雅黑" panose="020B0503020204020204" charset="-122"/>
                </a:rPr>
                <a:t>开始测试</a:t>
              </a:r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Shape 8766"/>
            <p:cNvSpPr/>
            <p:nvPr/>
          </p:nvSpPr>
          <p:spPr>
            <a:xfrm>
              <a:off x="426" y="-2977"/>
              <a:ext cx="2957213" cy="61555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spAutoFit/>
            </a:bodyPr>
            <a:lstStyle>
              <a:lvl1pPr>
                <a:defRPr sz="3500">
                  <a:solidFill>
                    <a:srgbClr val="000000"/>
                  </a:solidFill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750" b="0" i="0" u="none" strike="noStrike" kern="1200" cap="none" spc="0" normalizeH="0" baseline="0" noProof="0" dirty="0">
                  <a:ln>
                    <a:noFill/>
                  </a:ln>
                  <a:solidFill>
                    <a:srgbClr val="27C4B3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Lato Regular"/>
                  <a:sym typeface="Lato Regular"/>
                </a:rPr>
                <a:t>4.30</a:t>
              </a:r>
              <a:endParaRPr kumimoji="0" lang="zh-CN" altLang="en-US" sz="17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Lato Regular"/>
                <a:sym typeface="Lato Regular"/>
              </a:endParaRPr>
            </a:p>
          </p:txBody>
        </p:sp>
      </p:grpSp>
      <p:grpSp>
        <p:nvGrpSpPr>
          <p:cNvPr id="49163" name="Group 8770"/>
          <p:cNvGrpSpPr/>
          <p:nvPr/>
        </p:nvGrpSpPr>
        <p:grpSpPr>
          <a:xfrm>
            <a:off x="6623050" y="3216275"/>
            <a:ext cx="1757363" cy="1038225"/>
            <a:chOff x="0" y="-2977"/>
            <a:chExt cx="3514727" cy="2074140"/>
          </a:xfrm>
        </p:grpSpPr>
        <p:sp>
          <p:nvSpPr>
            <p:cNvPr id="49173" name="Shape 8768"/>
            <p:cNvSpPr/>
            <p:nvPr/>
          </p:nvSpPr>
          <p:spPr>
            <a:xfrm>
              <a:off x="0" y="699346"/>
              <a:ext cx="3514727" cy="1371817"/>
            </a:xfrm>
            <a:prstGeom prst="rect">
              <a:avLst/>
            </a:prstGeom>
            <a:noFill/>
            <a:ln w="3175">
              <a:noFill/>
            </a:ln>
          </p:spPr>
          <p:txBody>
            <a:bodyPr lIns="19050" tIns="19050" rIns="19050" bIns="19050"/>
            <a:p>
              <a:pPr>
                <a:lnSpc>
                  <a:spcPct val="130000"/>
                </a:lnSpc>
                <a:buNone/>
              </a:pPr>
              <a:r>
                <a:rPr lang="zh-CN" altLang="en-US" sz="1400" dirty="0">
                  <a:latin typeface="微软雅黑" panose="020B0503020204020204" charset="-122"/>
                  <a:ea typeface="微软雅黑" panose="020B0503020204020204" charset="-122"/>
                </a:rPr>
                <a:t>小组第二次讨论</a:t>
              </a:r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" name="Shape 8769"/>
            <p:cNvSpPr/>
            <p:nvPr/>
          </p:nvSpPr>
          <p:spPr>
            <a:xfrm>
              <a:off x="426" y="-2977"/>
              <a:ext cx="2957213" cy="61555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spAutoFit/>
            </a:bodyPr>
            <a:lstStyle>
              <a:lvl1pPr>
                <a:defRPr sz="3500">
                  <a:solidFill>
                    <a:srgbClr val="000000"/>
                  </a:solidFill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750" b="0" i="0" u="none" strike="noStrike" kern="1200" cap="none" spc="0" normalizeH="0" baseline="0" noProof="0" dirty="0">
                  <a:ln>
                    <a:noFill/>
                  </a:ln>
                  <a:solidFill>
                    <a:srgbClr val="27C4B3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Lato Regular"/>
                  <a:sym typeface="Lato Regular"/>
                </a:rPr>
                <a:t>5.8</a:t>
              </a:r>
              <a:endParaRPr kumimoji="0" lang="zh-CN" altLang="en-US" sz="17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Lato Regular"/>
                <a:sym typeface="Lato Regular"/>
              </a:endParaRPr>
            </a:p>
          </p:txBody>
        </p:sp>
      </p:grpSp>
      <p:grpSp>
        <p:nvGrpSpPr>
          <p:cNvPr id="49164" name="Group 8773"/>
          <p:cNvGrpSpPr/>
          <p:nvPr/>
        </p:nvGrpSpPr>
        <p:grpSpPr>
          <a:xfrm>
            <a:off x="8931275" y="3168650"/>
            <a:ext cx="1911350" cy="1192213"/>
            <a:chOff x="0" y="42637"/>
            <a:chExt cx="3823927" cy="2382133"/>
          </a:xfrm>
        </p:grpSpPr>
        <p:sp>
          <p:nvSpPr>
            <p:cNvPr id="49171" name="Shape 8771"/>
            <p:cNvSpPr/>
            <p:nvPr/>
          </p:nvSpPr>
          <p:spPr>
            <a:xfrm>
              <a:off x="0" y="699346"/>
              <a:ext cx="3823927" cy="1725424"/>
            </a:xfrm>
            <a:prstGeom prst="rect">
              <a:avLst/>
            </a:prstGeom>
            <a:noFill/>
            <a:ln w="3175">
              <a:noFill/>
            </a:ln>
          </p:spPr>
          <p:txBody>
            <a:bodyPr lIns="19050" tIns="19050" rIns="19050" bIns="19050"/>
            <a:p>
              <a:pPr>
                <a:lnSpc>
                  <a:spcPct val="130000"/>
                </a:lnSpc>
                <a:buNone/>
              </a:pPr>
              <a:r>
                <a:rPr lang="zh-CN" altLang="en-US" sz="1400" dirty="0">
                  <a:latin typeface="微软雅黑" panose="020B0503020204020204" charset="-122"/>
                  <a:ea typeface="微软雅黑" panose="020B0503020204020204" charset="-122"/>
                </a:rPr>
                <a:t>对测试结果进行汇总，并对讨论产生的问题进行处理解决</a:t>
              </a:r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" name="Shape 8772"/>
            <p:cNvSpPr/>
            <p:nvPr/>
          </p:nvSpPr>
          <p:spPr>
            <a:xfrm>
              <a:off x="607957" y="42637"/>
              <a:ext cx="1416567" cy="61555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spAutoFit/>
            </a:bodyPr>
            <a:lstStyle>
              <a:lvl1pPr algn="r">
                <a:defRPr sz="3500">
                  <a:solidFill>
                    <a:srgbClr val="000000"/>
                  </a:solidFill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750" b="0" i="0" u="none" strike="noStrike" kern="1200" cap="none" spc="0" normalizeH="0" baseline="0" noProof="0" dirty="0">
                  <a:ln>
                    <a:noFill/>
                  </a:ln>
                  <a:solidFill>
                    <a:srgbClr val="27C4B3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Lato Regular"/>
                  <a:sym typeface="Lato Regular"/>
                </a:rPr>
                <a:t>5.9</a:t>
              </a:r>
              <a:endParaRPr kumimoji="0" lang="zh-CN" altLang="en-US" sz="17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Lato Regular"/>
                <a:sym typeface="Lato Regular"/>
              </a:endParaRPr>
            </a:p>
          </p:txBody>
        </p:sp>
      </p:grpSp>
      <p:grpSp>
        <p:nvGrpSpPr>
          <p:cNvPr id="49165" name="Group 8764"/>
          <p:cNvGrpSpPr/>
          <p:nvPr/>
        </p:nvGrpSpPr>
        <p:grpSpPr>
          <a:xfrm>
            <a:off x="11207750" y="1339850"/>
            <a:ext cx="304800" cy="304800"/>
            <a:chOff x="0" y="0"/>
            <a:chExt cx="610843" cy="607907"/>
          </a:xfrm>
        </p:grpSpPr>
        <p:sp>
          <p:nvSpPr>
            <p:cNvPr id="49169" name="Shape 8762"/>
            <p:cNvSpPr/>
            <p:nvPr/>
          </p:nvSpPr>
          <p:spPr>
            <a:xfrm>
              <a:off x="0" y="0"/>
              <a:ext cx="607907" cy="607907"/>
            </a:xfrm>
            <a:prstGeom prst="rect">
              <a:avLst/>
            </a:prstGeom>
            <a:solidFill>
              <a:srgbClr val="282828"/>
            </a:solidFill>
            <a:ln w="3175">
              <a:noFill/>
            </a:ln>
          </p:spPr>
          <p:txBody>
            <a:bodyPr lIns="19050" tIns="19050" rIns="19050" bIns="19050" anchor="ctr" anchorCtr="0"/>
            <a:p>
              <a:pPr algn="ctr">
                <a:buNone/>
              </a:pPr>
              <a:endParaRPr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Helvetica Light"/>
              </a:endParaRPr>
            </a:p>
          </p:txBody>
        </p:sp>
        <p:sp>
          <p:nvSpPr>
            <p:cNvPr id="102" name="Shape 8763"/>
            <p:cNvSpPr/>
            <p:nvPr/>
          </p:nvSpPr>
          <p:spPr>
            <a:xfrm>
              <a:off x="47870" y="120453"/>
              <a:ext cx="562973" cy="384718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wrap="none" lIns="19050" tIns="19050" rIns="19050" bIns="19050" numCol="1" anchor="ctr">
              <a:spAutoFit/>
            </a:bodyPr>
            <a:lstStyle>
              <a:lvl1pPr algn="ctr">
                <a:defRPr sz="1800" cap="all" spc="36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Montserrat-Regular"/>
                </a:defRPr>
              </a:lvl1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1200" cap="all" spc="36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  <a:sym typeface="Montserrat-Regular"/>
                </a:rPr>
                <a:t>05</a:t>
              </a:r>
              <a:endParaRPr kumimoji="0" sz="1000" b="0" i="0" u="none" strike="noStrike" kern="1200" cap="all" spc="3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Montserrat-Regular"/>
              </a:endParaRPr>
            </a:p>
          </p:txBody>
        </p:sp>
      </p:grpSp>
      <p:grpSp>
        <p:nvGrpSpPr>
          <p:cNvPr id="49166" name="Group 8773"/>
          <p:cNvGrpSpPr/>
          <p:nvPr/>
        </p:nvGrpSpPr>
        <p:grpSpPr>
          <a:xfrm>
            <a:off x="9723438" y="955675"/>
            <a:ext cx="1495425" cy="1020763"/>
            <a:chOff x="557514" y="-2977"/>
            <a:chExt cx="3848892" cy="2041072"/>
          </a:xfrm>
        </p:grpSpPr>
        <p:sp>
          <p:nvSpPr>
            <p:cNvPr id="49167" name="Shape 8771"/>
            <p:cNvSpPr/>
            <p:nvPr/>
          </p:nvSpPr>
          <p:spPr>
            <a:xfrm>
              <a:off x="2036120" y="666278"/>
              <a:ext cx="2370286" cy="1371817"/>
            </a:xfrm>
            <a:prstGeom prst="rect">
              <a:avLst/>
            </a:prstGeom>
            <a:noFill/>
            <a:ln w="3175">
              <a:noFill/>
            </a:ln>
          </p:spPr>
          <p:txBody>
            <a:bodyPr lIns="19050" tIns="19050" rIns="19050" bIns="19050"/>
            <a:p>
              <a:pPr>
                <a:lnSpc>
                  <a:spcPct val="130000"/>
                </a:lnSpc>
                <a:buNone/>
              </a:pPr>
              <a:r>
                <a:rPr lang="zh-CN" altLang="en-US" sz="1400" dirty="0">
                  <a:latin typeface="微软雅黑" panose="020B0503020204020204" charset="-122"/>
                  <a:ea typeface="微软雅黑" panose="020B0503020204020204" charset="-122"/>
                </a:rPr>
                <a:t>完成测试</a:t>
              </a:r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5" name="Shape 8772"/>
            <p:cNvSpPr/>
            <p:nvPr/>
          </p:nvSpPr>
          <p:spPr>
            <a:xfrm>
              <a:off x="557514" y="-2977"/>
              <a:ext cx="2957213" cy="61555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</p:spPr>
          <p:txBody>
            <a:bodyPr wrap="square" lIns="19050" tIns="19050" rIns="19050" bIns="19050" numCol="1" anchor="ctr">
              <a:spAutoFit/>
            </a:bodyPr>
            <a:lstStyle>
              <a:lvl1pPr algn="r">
                <a:defRPr sz="3500">
                  <a:solidFill>
                    <a:srgbClr val="000000"/>
                  </a:solidFill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750" b="0" i="0" u="none" strike="noStrike" kern="1200" cap="none" spc="0" normalizeH="0" baseline="0" noProof="0" dirty="0">
                  <a:ln>
                    <a:noFill/>
                  </a:ln>
                  <a:solidFill>
                    <a:srgbClr val="27C4B3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Lato Regular"/>
                  <a:sym typeface="Lato Regular"/>
                </a:rPr>
                <a:t>6</a:t>
              </a:r>
              <a:r>
                <a:rPr kumimoji="0" lang="zh-CN" altLang="en-US" sz="1750" b="0" i="0" u="none" strike="noStrike" kern="1200" cap="none" spc="0" normalizeH="0" baseline="0" noProof="0" dirty="0">
                  <a:ln>
                    <a:noFill/>
                  </a:ln>
                  <a:solidFill>
                    <a:srgbClr val="27C4B3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Lato Regular"/>
                  <a:sym typeface="Lato Regular"/>
                </a:rPr>
                <a:t>月</a:t>
              </a:r>
              <a:endParaRPr kumimoji="0" lang="zh-CN" altLang="en-US" sz="17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Lato Regular"/>
                <a:sym typeface="Lato Regular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文本框 9"/>
          <p:cNvSpPr txBox="1"/>
          <p:nvPr/>
        </p:nvSpPr>
        <p:spPr>
          <a:xfrm>
            <a:off x="4900613" y="790575"/>
            <a:ext cx="2181225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7200" b="1" dirty="0">
                <a:solidFill>
                  <a:srgbClr val="C00000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目录</a:t>
            </a:r>
            <a:endParaRPr lang="zh-CN" altLang="en-US" sz="7200" b="1" dirty="0">
              <a:solidFill>
                <a:srgbClr val="C00000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</p:txBody>
      </p:sp>
      <p:sp>
        <p:nvSpPr>
          <p:cNvPr id="16387" name="文本框 10"/>
          <p:cNvSpPr txBox="1"/>
          <p:nvPr/>
        </p:nvSpPr>
        <p:spPr>
          <a:xfrm>
            <a:off x="4999038" y="1990725"/>
            <a:ext cx="19843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en-US" altLang="zh-CN" sz="2800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CONTANTS</a:t>
            </a:r>
            <a:endParaRPr lang="zh-CN" altLang="en-US" sz="2800" dirty="0">
              <a:solidFill>
                <a:srgbClr val="595959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</p:txBody>
      </p:sp>
      <p:grpSp>
        <p:nvGrpSpPr>
          <p:cNvPr id="16388" name="组合 5"/>
          <p:cNvGrpSpPr/>
          <p:nvPr/>
        </p:nvGrpSpPr>
        <p:grpSpPr>
          <a:xfrm>
            <a:off x="2873375" y="3148013"/>
            <a:ext cx="1416050" cy="1214437"/>
            <a:chOff x="1337614" y="4179178"/>
            <a:chExt cx="1416093" cy="1215079"/>
          </a:xfrm>
        </p:grpSpPr>
        <p:sp>
          <p:nvSpPr>
            <p:cNvPr id="16408" name="文本框 12"/>
            <p:cNvSpPr txBox="1"/>
            <p:nvPr/>
          </p:nvSpPr>
          <p:spPr>
            <a:xfrm>
              <a:off x="1671973" y="4179178"/>
              <a:ext cx="747377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3600" dirty="0">
                  <a:solidFill>
                    <a:srgbClr val="C00000"/>
                  </a:solidFill>
                  <a:latin typeface="思源黑体旧字形 ExtraLight" pitchFamily="34" charset="-128"/>
                  <a:ea typeface="思源黑体旧字形 ExtraLight" pitchFamily="34" charset="-128"/>
                  <a:sym typeface="思源黑体旧字形 ExtraLight" pitchFamily="34" charset="-128"/>
                </a:rPr>
                <a:t>01</a:t>
              </a:r>
              <a:endParaRPr lang="zh-CN" altLang="en-US" sz="3600" dirty="0">
                <a:solidFill>
                  <a:srgbClr val="C00000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endParaRPr>
            </a:p>
          </p:txBody>
        </p:sp>
        <p:sp>
          <p:nvSpPr>
            <p:cNvPr id="16409" name="文本框 13"/>
            <p:cNvSpPr txBox="1"/>
            <p:nvPr/>
          </p:nvSpPr>
          <p:spPr>
            <a:xfrm>
              <a:off x="1337614" y="4932333"/>
              <a:ext cx="1416093" cy="4619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 eaLnBrk="1" hangingPunct="1"/>
              <a:r>
                <a:rPr lang="zh-CN" altLang="en-US" sz="2400" dirty="0">
                  <a:solidFill>
                    <a:srgbClr val="595959"/>
                  </a:solidFill>
                  <a:latin typeface="华光中等线_CNKI" pitchFamily="2" charset="-122"/>
                  <a:ea typeface="华光中等线_CNKI" pitchFamily="2" charset="-122"/>
                  <a:sym typeface="思源黑体旧字形 ExtraLight" pitchFamily="34" charset="-128"/>
                </a:rPr>
                <a:t>项目介绍</a:t>
              </a:r>
              <a:endParaRPr lang="zh-CN" altLang="en-US" sz="1400" dirty="0">
                <a:solidFill>
                  <a:srgbClr val="595959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endParaRPr>
            </a:p>
          </p:txBody>
        </p:sp>
      </p:grpSp>
      <p:grpSp>
        <p:nvGrpSpPr>
          <p:cNvPr id="16389" name="组合 15"/>
          <p:cNvGrpSpPr/>
          <p:nvPr/>
        </p:nvGrpSpPr>
        <p:grpSpPr>
          <a:xfrm>
            <a:off x="6130925" y="3100388"/>
            <a:ext cx="1416050" cy="1214437"/>
            <a:chOff x="1337615" y="4179178"/>
            <a:chExt cx="1416092" cy="1215079"/>
          </a:xfrm>
        </p:grpSpPr>
        <p:sp>
          <p:nvSpPr>
            <p:cNvPr id="16406" name="文本框 16"/>
            <p:cNvSpPr txBox="1"/>
            <p:nvPr/>
          </p:nvSpPr>
          <p:spPr>
            <a:xfrm>
              <a:off x="1652923" y="4179178"/>
              <a:ext cx="747377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3600" dirty="0">
                  <a:solidFill>
                    <a:srgbClr val="C00000"/>
                  </a:solidFill>
                  <a:latin typeface="思源黑体旧字形 ExtraLight" pitchFamily="34" charset="-128"/>
                  <a:ea typeface="思源黑体旧字形 ExtraLight" pitchFamily="34" charset="-128"/>
                  <a:sym typeface="思源黑体旧字形 ExtraLight" pitchFamily="34" charset="-128"/>
                </a:rPr>
                <a:t>03</a:t>
              </a:r>
              <a:endParaRPr lang="zh-CN" altLang="en-US" sz="3600" dirty="0">
                <a:solidFill>
                  <a:srgbClr val="C00000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endParaRPr>
            </a:p>
          </p:txBody>
        </p:sp>
        <p:sp>
          <p:nvSpPr>
            <p:cNvPr id="16407" name="文本框 17"/>
            <p:cNvSpPr txBox="1"/>
            <p:nvPr/>
          </p:nvSpPr>
          <p:spPr>
            <a:xfrm>
              <a:off x="1337615" y="4932333"/>
              <a:ext cx="1416092" cy="4619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 eaLnBrk="1" hangingPunct="1"/>
              <a:r>
                <a:rPr lang="zh-CN" altLang="en-US" sz="2400" dirty="0">
                  <a:solidFill>
                    <a:srgbClr val="595959"/>
                  </a:solidFill>
                  <a:latin typeface="华光中等线_CNKI" pitchFamily="2" charset="-122"/>
                  <a:ea typeface="华光中等线_CNKI" pitchFamily="2" charset="-122"/>
                  <a:sym typeface="思源黑体旧字形 ExtraLight" pitchFamily="34" charset="-128"/>
                </a:rPr>
                <a:t>单元测试</a:t>
              </a:r>
              <a:endParaRPr lang="zh-CN" altLang="en-US" sz="1400" dirty="0">
                <a:solidFill>
                  <a:srgbClr val="595959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endParaRPr>
            </a:p>
          </p:txBody>
        </p:sp>
      </p:grpSp>
      <p:grpSp>
        <p:nvGrpSpPr>
          <p:cNvPr id="16390" name="组合 18"/>
          <p:cNvGrpSpPr/>
          <p:nvPr/>
        </p:nvGrpSpPr>
        <p:grpSpPr>
          <a:xfrm>
            <a:off x="7758113" y="3100388"/>
            <a:ext cx="1416050" cy="1214437"/>
            <a:chOff x="1337614" y="4179178"/>
            <a:chExt cx="1416093" cy="1215079"/>
          </a:xfrm>
        </p:grpSpPr>
        <p:sp>
          <p:nvSpPr>
            <p:cNvPr id="16404" name="文本框 19"/>
            <p:cNvSpPr txBox="1"/>
            <p:nvPr/>
          </p:nvSpPr>
          <p:spPr>
            <a:xfrm>
              <a:off x="1671973" y="4179178"/>
              <a:ext cx="747377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3600" dirty="0">
                  <a:solidFill>
                    <a:srgbClr val="C00000"/>
                  </a:solidFill>
                  <a:latin typeface="思源黑体旧字形 ExtraLight" pitchFamily="34" charset="-128"/>
                  <a:ea typeface="思源黑体旧字形 ExtraLight" pitchFamily="34" charset="-128"/>
                  <a:sym typeface="思源黑体旧字形 ExtraLight" pitchFamily="34" charset="-128"/>
                </a:rPr>
                <a:t>04</a:t>
              </a:r>
              <a:endParaRPr lang="zh-CN" altLang="en-US" sz="3600" dirty="0">
                <a:solidFill>
                  <a:srgbClr val="C00000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endParaRPr>
            </a:p>
          </p:txBody>
        </p:sp>
        <p:sp>
          <p:nvSpPr>
            <p:cNvPr id="16405" name="文本框 20"/>
            <p:cNvSpPr txBox="1"/>
            <p:nvPr/>
          </p:nvSpPr>
          <p:spPr>
            <a:xfrm>
              <a:off x="1337614" y="4932333"/>
              <a:ext cx="1416093" cy="4619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 eaLnBrk="1" hangingPunct="1"/>
              <a:r>
                <a:rPr lang="zh-CN" altLang="en-US" sz="2400" dirty="0">
                  <a:solidFill>
                    <a:srgbClr val="595959"/>
                  </a:solidFill>
                  <a:latin typeface="华光中等线_CNKI" pitchFamily="2" charset="-122"/>
                  <a:ea typeface="华光中等线_CNKI" pitchFamily="2" charset="-122"/>
                  <a:sym typeface="思源黑体旧字形 ExtraLight" pitchFamily="34" charset="-128"/>
                </a:rPr>
                <a:t>性能测试</a:t>
              </a:r>
              <a:endParaRPr lang="zh-CN" altLang="en-US" sz="1400" dirty="0">
                <a:solidFill>
                  <a:srgbClr val="595959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endParaRPr>
            </a:p>
          </p:txBody>
        </p:sp>
      </p:grpSp>
      <p:grpSp>
        <p:nvGrpSpPr>
          <p:cNvPr id="16391" name="组合 21"/>
          <p:cNvGrpSpPr/>
          <p:nvPr/>
        </p:nvGrpSpPr>
        <p:grpSpPr>
          <a:xfrm>
            <a:off x="3494088" y="4670425"/>
            <a:ext cx="1403350" cy="1212850"/>
            <a:chOff x="1344621" y="4179178"/>
            <a:chExt cx="1402080" cy="1213530"/>
          </a:xfrm>
        </p:grpSpPr>
        <p:sp>
          <p:nvSpPr>
            <p:cNvPr id="16402" name="文本框 22"/>
            <p:cNvSpPr txBox="1"/>
            <p:nvPr/>
          </p:nvSpPr>
          <p:spPr>
            <a:xfrm>
              <a:off x="1671973" y="4179178"/>
              <a:ext cx="747377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3600" dirty="0">
                  <a:solidFill>
                    <a:srgbClr val="C00000"/>
                  </a:solidFill>
                  <a:latin typeface="思源黑体旧字形 ExtraLight" pitchFamily="34" charset="-128"/>
                  <a:ea typeface="思源黑体旧字形 ExtraLight" pitchFamily="34" charset="-128"/>
                  <a:sym typeface="思源黑体旧字形 ExtraLight" pitchFamily="34" charset="-128"/>
                </a:rPr>
                <a:t>05</a:t>
              </a:r>
              <a:endParaRPr lang="zh-CN" altLang="en-US" sz="3600" dirty="0">
                <a:solidFill>
                  <a:srgbClr val="C00000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endParaRPr>
            </a:p>
          </p:txBody>
        </p:sp>
        <p:sp>
          <p:nvSpPr>
            <p:cNvPr id="16403" name="文本框 23"/>
            <p:cNvSpPr txBox="1"/>
            <p:nvPr/>
          </p:nvSpPr>
          <p:spPr>
            <a:xfrm>
              <a:off x="1344621" y="4932333"/>
              <a:ext cx="1402080" cy="4603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 eaLnBrk="1" hangingPunct="1"/>
              <a:r>
                <a:rPr lang="zh-CN" altLang="en-US" sz="2400" dirty="0">
                  <a:solidFill>
                    <a:srgbClr val="595959"/>
                  </a:solidFill>
                  <a:latin typeface="华光中等线_CNKI" pitchFamily="2" charset="-122"/>
                  <a:ea typeface="华光中等线_CNKI" pitchFamily="2" charset="-122"/>
                  <a:sym typeface="思源黑体旧字形 ExtraLight" pitchFamily="34" charset="-128"/>
                </a:rPr>
                <a:t>压力测试</a:t>
              </a:r>
              <a:endParaRPr lang="zh-CN" altLang="en-US" sz="1400" dirty="0">
                <a:solidFill>
                  <a:srgbClr val="595959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endParaRPr>
            </a:p>
          </p:txBody>
        </p:sp>
      </p:grpSp>
      <p:grpSp>
        <p:nvGrpSpPr>
          <p:cNvPr id="16392" name="组合 24"/>
          <p:cNvGrpSpPr/>
          <p:nvPr/>
        </p:nvGrpSpPr>
        <p:grpSpPr>
          <a:xfrm>
            <a:off x="5181600" y="4659313"/>
            <a:ext cx="1724025" cy="1214437"/>
            <a:chOff x="1183726" y="4179178"/>
            <a:chExt cx="1723869" cy="1215079"/>
          </a:xfrm>
        </p:grpSpPr>
        <p:sp>
          <p:nvSpPr>
            <p:cNvPr id="16400" name="文本框 25"/>
            <p:cNvSpPr txBox="1"/>
            <p:nvPr/>
          </p:nvSpPr>
          <p:spPr>
            <a:xfrm>
              <a:off x="1671973" y="4179178"/>
              <a:ext cx="747377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3600" dirty="0">
                  <a:solidFill>
                    <a:srgbClr val="C00000"/>
                  </a:solidFill>
                  <a:latin typeface="思源黑体旧字形 ExtraLight" pitchFamily="34" charset="-128"/>
                  <a:ea typeface="思源黑体旧字形 ExtraLight" pitchFamily="34" charset="-128"/>
                  <a:sym typeface="思源黑体旧字形 ExtraLight" pitchFamily="34" charset="-128"/>
                </a:rPr>
                <a:t>06</a:t>
              </a:r>
              <a:endParaRPr lang="zh-CN" altLang="en-US" sz="3600" dirty="0">
                <a:solidFill>
                  <a:srgbClr val="C00000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endParaRPr>
            </a:p>
          </p:txBody>
        </p:sp>
        <p:sp>
          <p:nvSpPr>
            <p:cNvPr id="16401" name="文本框 26"/>
            <p:cNvSpPr txBox="1"/>
            <p:nvPr/>
          </p:nvSpPr>
          <p:spPr>
            <a:xfrm>
              <a:off x="1183726" y="4932333"/>
              <a:ext cx="1723869" cy="4619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 eaLnBrk="1" hangingPunct="1"/>
              <a:r>
                <a:rPr lang="zh-CN" altLang="en-US" sz="2400" dirty="0">
                  <a:solidFill>
                    <a:srgbClr val="595959"/>
                  </a:solidFill>
                  <a:latin typeface="华光中等线_CNKI" pitchFamily="2" charset="-122"/>
                  <a:ea typeface="华光中等线_CNKI" pitchFamily="2" charset="-122"/>
                  <a:sym typeface="思源黑体旧字形 ExtraLight" pitchFamily="34" charset="-128"/>
                </a:rPr>
                <a:t>自动化测试</a:t>
              </a:r>
              <a:endParaRPr lang="zh-CN" altLang="en-US" sz="1400" dirty="0">
                <a:solidFill>
                  <a:srgbClr val="595959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endParaRPr>
            </a:p>
          </p:txBody>
        </p:sp>
      </p:grpSp>
      <p:cxnSp>
        <p:nvCxnSpPr>
          <p:cNvPr id="4" name="直接连接符 3"/>
          <p:cNvCxnSpPr/>
          <p:nvPr/>
        </p:nvCxnSpPr>
        <p:spPr>
          <a:xfrm>
            <a:off x="2366963" y="2733675"/>
            <a:ext cx="705802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94" name="组合 5"/>
          <p:cNvGrpSpPr/>
          <p:nvPr/>
        </p:nvGrpSpPr>
        <p:grpSpPr>
          <a:xfrm>
            <a:off x="4502150" y="3109913"/>
            <a:ext cx="1416050" cy="1214437"/>
            <a:chOff x="1337615" y="4179178"/>
            <a:chExt cx="1416093" cy="1215079"/>
          </a:xfrm>
        </p:grpSpPr>
        <p:sp>
          <p:nvSpPr>
            <p:cNvPr id="16398" name="文本框 12"/>
            <p:cNvSpPr txBox="1"/>
            <p:nvPr/>
          </p:nvSpPr>
          <p:spPr>
            <a:xfrm>
              <a:off x="1671973" y="4179178"/>
              <a:ext cx="747377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3600" dirty="0">
                  <a:solidFill>
                    <a:srgbClr val="C00000"/>
                  </a:solidFill>
                  <a:latin typeface="思源黑体旧字形 ExtraLight" pitchFamily="34" charset="-128"/>
                  <a:ea typeface="思源黑体旧字形 ExtraLight" pitchFamily="34" charset="-128"/>
                  <a:sym typeface="思源黑体旧字形 ExtraLight" pitchFamily="34" charset="-128"/>
                </a:rPr>
                <a:t>02</a:t>
              </a:r>
              <a:endParaRPr lang="zh-CN" altLang="en-US" sz="3600" dirty="0">
                <a:solidFill>
                  <a:srgbClr val="C00000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endParaRPr>
            </a:p>
          </p:txBody>
        </p:sp>
        <p:sp>
          <p:nvSpPr>
            <p:cNvPr id="16399" name="文本框 13"/>
            <p:cNvSpPr txBox="1"/>
            <p:nvPr/>
          </p:nvSpPr>
          <p:spPr>
            <a:xfrm>
              <a:off x="1337615" y="4932333"/>
              <a:ext cx="1416093" cy="4619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 eaLnBrk="1" hangingPunct="1"/>
              <a:r>
                <a:rPr lang="zh-CN" altLang="en-US" sz="2400" dirty="0">
                  <a:solidFill>
                    <a:srgbClr val="595959"/>
                  </a:solidFill>
                  <a:latin typeface="华光中等线_CNKI" pitchFamily="2" charset="-122"/>
                  <a:ea typeface="华光中等线_CNKI" pitchFamily="2" charset="-122"/>
                  <a:sym typeface="思源黑体旧字形 ExtraLight" pitchFamily="34" charset="-128"/>
                </a:rPr>
                <a:t>测试介绍</a:t>
              </a:r>
              <a:endParaRPr lang="zh-CN" altLang="en-US" sz="1400" dirty="0">
                <a:solidFill>
                  <a:srgbClr val="595959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endParaRPr>
            </a:p>
          </p:txBody>
        </p:sp>
      </p:grpSp>
      <p:grpSp>
        <p:nvGrpSpPr>
          <p:cNvPr id="16395" name="组合 24"/>
          <p:cNvGrpSpPr/>
          <p:nvPr/>
        </p:nvGrpSpPr>
        <p:grpSpPr>
          <a:xfrm>
            <a:off x="7194550" y="4659313"/>
            <a:ext cx="1416050" cy="1214437"/>
            <a:chOff x="1337841" y="4179178"/>
            <a:chExt cx="1415645" cy="1215064"/>
          </a:xfrm>
        </p:grpSpPr>
        <p:sp>
          <p:nvSpPr>
            <p:cNvPr id="16396" name="文本框 25"/>
            <p:cNvSpPr txBox="1"/>
            <p:nvPr/>
          </p:nvSpPr>
          <p:spPr>
            <a:xfrm>
              <a:off x="1671973" y="4179178"/>
              <a:ext cx="747377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3600" dirty="0">
                  <a:solidFill>
                    <a:srgbClr val="C00000"/>
                  </a:solidFill>
                  <a:latin typeface="思源黑体旧字形 ExtraLight" pitchFamily="34" charset="-128"/>
                  <a:ea typeface="思源黑体旧字形 ExtraLight" pitchFamily="34" charset="-128"/>
                  <a:sym typeface="思源黑体旧字形 ExtraLight" pitchFamily="34" charset="-128"/>
                </a:rPr>
                <a:t>07</a:t>
              </a:r>
              <a:endParaRPr lang="zh-CN" altLang="en-US" sz="3600" dirty="0">
                <a:solidFill>
                  <a:srgbClr val="C00000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endParaRPr>
            </a:p>
          </p:txBody>
        </p:sp>
        <p:sp>
          <p:nvSpPr>
            <p:cNvPr id="16397" name="文本框 26"/>
            <p:cNvSpPr txBox="1"/>
            <p:nvPr/>
          </p:nvSpPr>
          <p:spPr>
            <a:xfrm>
              <a:off x="1337841" y="4932333"/>
              <a:ext cx="1415645" cy="4619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ctr" eaLnBrk="1" hangingPunct="1"/>
              <a:r>
                <a:rPr lang="zh-CN" altLang="en-US" sz="2400" dirty="0">
                  <a:solidFill>
                    <a:srgbClr val="595959"/>
                  </a:solidFill>
                  <a:latin typeface="华光中等线_CNKI" pitchFamily="2" charset="-122"/>
                  <a:ea typeface="华光中等线_CNKI" pitchFamily="2" charset="-122"/>
                  <a:sym typeface="思源黑体旧字形 ExtraLight" pitchFamily="34" charset="-128"/>
                </a:rPr>
                <a:t>时间安排</a:t>
              </a:r>
              <a:endParaRPr lang="zh-CN" altLang="en-US" sz="1400" dirty="0">
                <a:solidFill>
                  <a:srgbClr val="595959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endParaRPr>
            </a:p>
          </p:txBody>
        </p:sp>
      </p:grp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文本框 33"/>
          <p:cNvSpPr txBox="1"/>
          <p:nvPr/>
        </p:nvSpPr>
        <p:spPr>
          <a:xfrm>
            <a:off x="4321175" y="2557463"/>
            <a:ext cx="354965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1" fontAlgn="auto" hangingPunct="1">
              <a:buClrTx/>
              <a:buSzTx/>
              <a:buFontTx/>
              <a:buNone/>
              <a:defRPr/>
            </a:pPr>
            <a:r>
              <a:rPr kumimoji="0" lang="zh-CN" altLang="en-US" sz="6000" kern="0" cap="none" spc="300" normalizeH="0" baseline="0" noProof="0" dirty="0">
                <a:solidFill>
                  <a:srgbClr val="343434"/>
                </a:solidFill>
                <a:latin typeface="思源黑体旧字形 ExtraLight" pitchFamily="34" charset="-128"/>
                <a:ea typeface="思源黑体旧字形 ExtraLight" pitchFamily="34" charset="-128"/>
                <a:cs typeface="+mn-cs"/>
                <a:sym typeface="思源黑体旧字形 ExtraLight" pitchFamily="34" charset="-128"/>
              </a:rPr>
              <a:t>谢谢欣赏</a:t>
            </a:r>
            <a:endParaRPr kumimoji="0" lang="en-US" altLang="zh-CN" sz="6000" kern="0" cap="none" spc="300" normalizeH="0" baseline="0" noProof="0" dirty="0">
              <a:solidFill>
                <a:srgbClr val="343434"/>
              </a:solidFill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  <a:p>
            <a:pPr marR="0" algn="ctr" defTabSz="914400" eaLnBrk="1" fontAlgn="auto" hangingPunct="1">
              <a:buClrTx/>
              <a:buSzTx/>
              <a:buFontTx/>
              <a:buNone/>
              <a:defRPr/>
            </a:pPr>
            <a:r>
              <a:rPr kumimoji="0" lang="en-US" altLang="zh-CN" sz="3600" kern="1200" cap="none" spc="0" normalizeH="0" baseline="0" noProof="1">
                <a:solidFill>
                  <a:srgbClr val="8A0000"/>
                </a:solidFill>
                <a:latin typeface="思源黑体旧字形 ExtraLight" pitchFamily="34" charset="-128"/>
                <a:ea typeface="思源黑体旧字形 ExtraLight" pitchFamily="34" charset="-128"/>
                <a:cs typeface="+mn-cs"/>
                <a:sym typeface="思源黑体旧字形 ExtraLight" pitchFamily="34" charset="-128"/>
              </a:rPr>
              <a:t>THANK YOU</a:t>
            </a:r>
            <a:endParaRPr kumimoji="0" lang="zh-CN" altLang="en-US" sz="3600" kern="1200" cap="none" spc="0" normalizeH="0" baseline="0" noProof="1">
              <a:solidFill>
                <a:srgbClr val="8A0000"/>
              </a:solidFill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图片 15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7077456" y="508000"/>
            <a:ext cx="4537064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>
          <a:xfrm rot="2700000">
            <a:off x="2740819" y="4071144"/>
            <a:ext cx="369888" cy="3714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  <p:sp>
        <p:nvSpPr>
          <p:cNvPr id="8" name="矩形 7"/>
          <p:cNvSpPr/>
          <p:nvPr/>
        </p:nvSpPr>
        <p:spPr>
          <a:xfrm rot="2700000">
            <a:off x="3411538" y="4027488"/>
            <a:ext cx="182563" cy="182563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  <p:sp>
        <p:nvSpPr>
          <p:cNvPr id="18437" name="文本框 8"/>
          <p:cNvSpPr txBox="1"/>
          <p:nvPr/>
        </p:nvSpPr>
        <p:spPr>
          <a:xfrm>
            <a:off x="2776538" y="2808288"/>
            <a:ext cx="1962150" cy="12017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3600" b="1" dirty="0">
                <a:solidFill>
                  <a:srgbClr val="444444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PART</a:t>
            </a:r>
            <a:endParaRPr lang="en-US" altLang="zh-CN" sz="3600" b="1" dirty="0">
              <a:solidFill>
                <a:srgbClr val="444444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algn="ctr" eaLnBrk="1" hangingPunct="1"/>
            <a:r>
              <a:rPr lang="en-US" altLang="zh-CN" sz="3600" b="1" dirty="0">
                <a:solidFill>
                  <a:srgbClr val="444444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01</a:t>
            </a:r>
            <a:endParaRPr lang="zh-CN" altLang="en-US" sz="3600" b="1" dirty="0">
              <a:solidFill>
                <a:srgbClr val="444444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</p:txBody>
      </p:sp>
      <p:sp>
        <p:nvSpPr>
          <p:cNvPr id="18438" name="文本框 13"/>
          <p:cNvSpPr txBox="1"/>
          <p:nvPr/>
        </p:nvSpPr>
        <p:spPr>
          <a:xfrm>
            <a:off x="4770438" y="2827338"/>
            <a:ext cx="1831975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200" b="1" dirty="0">
                <a:solidFill>
                  <a:srgbClr val="595959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项目介绍</a:t>
            </a:r>
            <a:endParaRPr lang="zh-CN" altLang="en-US" sz="3200" b="1" dirty="0">
              <a:solidFill>
                <a:srgbClr val="595959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</p:txBody>
      </p:sp>
      <p:grpSp>
        <p:nvGrpSpPr>
          <p:cNvPr id="18439" name="组合 11"/>
          <p:cNvGrpSpPr/>
          <p:nvPr/>
        </p:nvGrpSpPr>
        <p:grpSpPr>
          <a:xfrm>
            <a:off x="555625" y="2563813"/>
            <a:ext cx="5907088" cy="109537"/>
            <a:chOff x="538843" y="2563318"/>
            <a:chExt cx="5906926" cy="109452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38843" y="2672770"/>
              <a:ext cx="5892638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5156754" y="2563318"/>
              <a:ext cx="1289015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黑体旧字形 ExtraLight" pitchFamily="34" charset="-128"/>
                <a:ea typeface="思源黑体旧字形 ExtraLight" pitchFamily="34" charset="-128"/>
                <a:cs typeface="+mn-cs"/>
                <a:sym typeface="思源黑体旧字形 ExtraLight" pitchFamily="34" charset="-128"/>
              </a:endParaRPr>
            </a:p>
          </p:txBody>
        </p:sp>
      </p:grp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700088" y="817563"/>
            <a:ext cx="1912938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60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思源黑体旧字形 ExtraLight" pitchFamily="34" charset="-128"/>
                <a:ea typeface="思源黑体旧字形 ExtraLight" pitchFamily="34" charset="-128"/>
                <a:cs typeface="+mn-cs"/>
                <a:sym typeface="思源黑体旧字形 ExtraLight" pitchFamily="34" charset="-128"/>
              </a:rPr>
              <a:t>项目简介</a:t>
            </a:r>
            <a:endParaRPr kumimoji="0" lang="zh-CN" altLang="en-US" sz="1600" b="0" i="0" u="none" strike="noStrike" kern="1200" cap="none" spc="600" normalizeH="0" baseline="0" noProof="1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  <p:sp>
        <p:nvSpPr>
          <p:cNvPr id="20483" name="矩形 3"/>
          <p:cNvSpPr/>
          <p:nvPr/>
        </p:nvSpPr>
        <p:spPr>
          <a:xfrm>
            <a:off x="2744788" y="1504950"/>
            <a:ext cx="17494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dirty="0">
                <a:solidFill>
                  <a:srgbClr val="40404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“</a:t>
            </a:r>
            <a:r>
              <a:rPr lang="zh-CN" altLang="en-US" sz="2400" dirty="0">
                <a:solidFill>
                  <a:srgbClr val="40404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书店</a:t>
            </a:r>
            <a:r>
              <a:rPr lang="en-US" altLang="zh-CN" sz="2400" dirty="0">
                <a:solidFill>
                  <a:srgbClr val="40404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”</a:t>
            </a:r>
            <a:endParaRPr lang="en-US" altLang="zh-CN" sz="2400" dirty="0">
              <a:solidFill>
                <a:srgbClr val="404040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700088" y="1423988"/>
            <a:ext cx="87709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574925" y="654050"/>
            <a:ext cx="0" cy="13589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48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00" y="4451350"/>
            <a:ext cx="11099800" cy="1663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7" name="矩形 1"/>
          <p:cNvSpPr/>
          <p:nvPr/>
        </p:nvSpPr>
        <p:spPr>
          <a:xfrm>
            <a:off x="4116388" y="1562100"/>
            <a:ext cx="72675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dirty="0">
                <a:solidFill>
                  <a:srgbClr val="404040"/>
                </a:solidFill>
                <a:latin typeface="Haettenschweiler" pitchFamily="34" charset="0"/>
                <a:ea typeface="华光中等线_CNKI" pitchFamily="2" charset="-122"/>
                <a:sym typeface="思源黑体旧字形 ExtraLight" pitchFamily="34" charset="-128"/>
              </a:rPr>
              <a:t>后端：</a:t>
            </a:r>
            <a:r>
              <a:rPr lang="en-US" altLang="zh-CN" sz="2400" dirty="0">
                <a:latin typeface="Calibri" panose="020F0502020204030204" pitchFamily="34" charset="0"/>
                <a:ea typeface="华光中等线_CNKI" pitchFamily="2" charset="-122"/>
              </a:rPr>
              <a:t>Spring Boot+Maven+Echarts+Log4j2+Druid</a:t>
            </a:r>
            <a:endParaRPr lang="en-US" altLang="zh-CN" sz="2400" dirty="0">
              <a:solidFill>
                <a:srgbClr val="404040"/>
              </a:solidFill>
              <a:latin typeface="Haettenschweiler" pitchFamily="34" charset="0"/>
              <a:ea typeface="华光中等线_CNKI" pitchFamily="2" charset="-122"/>
              <a:sym typeface="思源黑体旧字形 ExtraLight" pitchFamily="34" charset="-128"/>
            </a:endParaRPr>
          </a:p>
        </p:txBody>
      </p:sp>
      <p:sp>
        <p:nvSpPr>
          <p:cNvPr id="20488" name="矩形 2"/>
          <p:cNvSpPr/>
          <p:nvPr/>
        </p:nvSpPr>
        <p:spPr>
          <a:xfrm>
            <a:off x="4116388" y="2117725"/>
            <a:ext cx="29749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dirty="0">
                <a:solidFill>
                  <a:srgbClr val="40404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前端：</a:t>
            </a:r>
            <a:r>
              <a:rPr lang="en-US" altLang="zh-CN" sz="2400" dirty="0">
                <a:latin typeface="Calibri" panose="020F0502020204030204" pitchFamily="34" charset="0"/>
                <a:ea typeface="华光中等线_CNKI" pitchFamily="2" charset="-122"/>
              </a:rPr>
              <a:t> Bootstrap</a:t>
            </a:r>
            <a:endParaRPr lang="en-US" altLang="zh-CN" sz="2400" dirty="0">
              <a:solidFill>
                <a:srgbClr val="404040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</p:txBody>
      </p:sp>
      <p:sp>
        <p:nvSpPr>
          <p:cNvPr id="20489" name="矩形 5"/>
          <p:cNvSpPr/>
          <p:nvPr/>
        </p:nvSpPr>
        <p:spPr>
          <a:xfrm>
            <a:off x="2744788" y="3033713"/>
            <a:ext cx="8255000" cy="1422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40404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主要参考天猫商城的购物流程</a:t>
            </a:r>
            <a:endParaRPr lang="en-US" altLang="zh-CN" sz="2000" dirty="0">
              <a:solidFill>
                <a:srgbClr val="404040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40404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包含商品管理，订单管理，类别管理，用户管理和交易额统计等模块，实现了对整个商城的一站式管理和维护。</a:t>
            </a:r>
            <a:endParaRPr lang="zh-CN" altLang="en-US" sz="2000" dirty="0">
              <a:solidFill>
                <a:srgbClr val="404040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700088" y="817563"/>
            <a:ext cx="1912938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60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思源黑体旧字形 ExtraLight" pitchFamily="34" charset="-128"/>
                <a:ea typeface="思源黑体旧字形 ExtraLight" pitchFamily="34" charset="-128"/>
                <a:cs typeface="+mn-cs"/>
                <a:sym typeface="思源黑体旧字形 ExtraLight" pitchFamily="34" charset="-128"/>
              </a:rPr>
              <a:t>项目简介</a:t>
            </a:r>
            <a:endParaRPr kumimoji="0" lang="zh-CN" altLang="en-US" sz="1600" b="0" i="0" u="none" strike="noStrike" kern="1200" cap="none" spc="600" normalizeH="0" baseline="0" noProof="1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700088" y="1423988"/>
            <a:ext cx="87709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574925" y="654050"/>
            <a:ext cx="0" cy="13589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33" name="矩形 2"/>
          <p:cNvSpPr/>
          <p:nvPr/>
        </p:nvSpPr>
        <p:spPr>
          <a:xfrm>
            <a:off x="3114675" y="1725613"/>
            <a:ext cx="2617788" cy="11985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0404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用户模块</a:t>
            </a:r>
            <a:endParaRPr lang="zh-CN" altLang="en-US" sz="2400" dirty="0">
              <a:solidFill>
                <a:srgbClr val="404040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0404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系统模块</a:t>
            </a:r>
            <a:endParaRPr lang="zh-CN" altLang="en-US" sz="2400" dirty="0">
              <a:solidFill>
                <a:srgbClr val="404040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0404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功能模块</a:t>
            </a:r>
            <a:endParaRPr lang="zh-CN" altLang="en-US" sz="2400" dirty="0">
              <a:solidFill>
                <a:srgbClr val="404040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</p:txBody>
      </p:sp>
      <p:sp>
        <p:nvSpPr>
          <p:cNvPr id="22534" name="矩形 6"/>
          <p:cNvSpPr/>
          <p:nvPr/>
        </p:nvSpPr>
        <p:spPr>
          <a:xfrm>
            <a:off x="3232150" y="3198813"/>
            <a:ext cx="65849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dirty="0">
                <a:solidFill>
                  <a:srgbClr val="40404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理论：路径覆盖 </a:t>
            </a:r>
            <a:r>
              <a:rPr lang="en-US" altLang="zh-CN" sz="2400" dirty="0">
                <a:solidFill>
                  <a:srgbClr val="40404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+ </a:t>
            </a:r>
            <a:r>
              <a:rPr lang="zh-CN" altLang="en-US" sz="2400" dirty="0">
                <a:solidFill>
                  <a:srgbClr val="40404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经验</a:t>
            </a:r>
            <a:endParaRPr lang="zh-CN" altLang="en-US" sz="2400" dirty="0">
              <a:solidFill>
                <a:srgbClr val="404040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</p:txBody>
      </p:sp>
      <p:sp>
        <p:nvSpPr>
          <p:cNvPr id="22535" name="矩形 7"/>
          <p:cNvSpPr/>
          <p:nvPr/>
        </p:nvSpPr>
        <p:spPr>
          <a:xfrm>
            <a:off x="5500688" y="2095500"/>
            <a:ext cx="309086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dirty="0">
                <a:solidFill>
                  <a:srgbClr val="40404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合计逾</a:t>
            </a:r>
            <a:r>
              <a:rPr lang="en-US" altLang="zh-CN" sz="2400" dirty="0">
                <a:solidFill>
                  <a:srgbClr val="40404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20</a:t>
            </a:r>
            <a:r>
              <a:rPr lang="zh-CN" altLang="en-US" sz="2400" dirty="0">
                <a:solidFill>
                  <a:srgbClr val="40404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多个接口</a:t>
            </a:r>
            <a:endParaRPr lang="zh-CN" altLang="en-US" sz="2400" dirty="0">
              <a:solidFill>
                <a:srgbClr val="404040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</p:txBody>
      </p:sp>
      <p:sp>
        <p:nvSpPr>
          <p:cNvPr id="22536" name="矩形 9"/>
          <p:cNvSpPr/>
          <p:nvPr/>
        </p:nvSpPr>
        <p:spPr>
          <a:xfrm>
            <a:off x="3232150" y="3862388"/>
            <a:ext cx="5359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dirty="0">
                <a:solidFill>
                  <a:srgbClr val="40404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选择了六个最综合、最核心的接口</a:t>
            </a:r>
            <a:endParaRPr lang="zh-CN" altLang="en-US" sz="2400" dirty="0">
              <a:solidFill>
                <a:srgbClr val="404040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</p:txBody>
      </p:sp>
      <p:sp>
        <p:nvSpPr>
          <p:cNvPr id="22537" name="矩形 10"/>
          <p:cNvSpPr/>
          <p:nvPr/>
        </p:nvSpPr>
        <p:spPr>
          <a:xfrm>
            <a:off x="3076575" y="4594225"/>
            <a:ext cx="4327525" cy="1570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0404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登录账号</a:t>
            </a:r>
            <a:endParaRPr lang="en-US" altLang="zh-CN" sz="2400" dirty="0">
              <a:solidFill>
                <a:srgbClr val="404040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0404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查看商品详情信息</a:t>
            </a:r>
            <a:endParaRPr lang="zh-CN" altLang="en-US" sz="2400" dirty="0">
              <a:solidFill>
                <a:srgbClr val="404040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0404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查看购物车</a:t>
            </a:r>
            <a:endParaRPr lang="en-US" altLang="zh-CN" sz="2400" dirty="0">
              <a:solidFill>
                <a:srgbClr val="404040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04040"/>
                </a:solidFill>
                <a:latin typeface="思源黑体旧字形 ExtraLight" pitchFamily="34" charset="-128"/>
                <a:ea typeface="华光中等线_CNKI" pitchFamily="2" charset="-122"/>
                <a:sym typeface="思源黑体旧字形 ExtraLight" pitchFamily="34" charset="-128"/>
              </a:rPr>
              <a:t>添加商品分类</a:t>
            </a:r>
            <a:endParaRPr lang="zh-CN" altLang="en-US" sz="2400" dirty="0">
              <a:solidFill>
                <a:srgbClr val="404040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</p:txBody>
      </p:sp>
      <p:sp>
        <p:nvSpPr>
          <p:cNvPr id="22538" name="矩形 12"/>
          <p:cNvSpPr/>
          <p:nvPr/>
        </p:nvSpPr>
        <p:spPr>
          <a:xfrm>
            <a:off x="6630988" y="4594225"/>
            <a:ext cx="4325937" cy="1938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0404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检索商品列表</a:t>
            </a:r>
            <a:endParaRPr lang="zh-CN" altLang="en-US" sz="2400" dirty="0">
              <a:solidFill>
                <a:srgbClr val="404040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0404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上传产品图片</a:t>
            </a:r>
            <a:endParaRPr lang="zh-CN" altLang="en-US" sz="2400" dirty="0">
              <a:solidFill>
                <a:srgbClr val="404040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0404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修改产品价格</a:t>
            </a:r>
            <a:endParaRPr lang="en-US" altLang="zh-CN" sz="2400" dirty="0">
              <a:solidFill>
                <a:srgbClr val="404040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40404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查询用户订单</a:t>
            </a:r>
            <a:endParaRPr lang="zh-CN" altLang="en-US" sz="2400" dirty="0">
              <a:solidFill>
                <a:srgbClr val="404040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404040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图片 15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7077456" y="508000"/>
            <a:ext cx="4537064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>
          <a:xfrm rot="2700000">
            <a:off x="2740819" y="4071144"/>
            <a:ext cx="369888" cy="3714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  <p:sp>
        <p:nvSpPr>
          <p:cNvPr id="8" name="矩形 7"/>
          <p:cNvSpPr/>
          <p:nvPr/>
        </p:nvSpPr>
        <p:spPr>
          <a:xfrm rot="2700000">
            <a:off x="3411538" y="4027488"/>
            <a:ext cx="182563" cy="182563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  <p:sp>
        <p:nvSpPr>
          <p:cNvPr id="24581" name="文本框 8"/>
          <p:cNvSpPr txBox="1"/>
          <p:nvPr/>
        </p:nvSpPr>
        <p:spPr>
          <a:xfrm>
            <a:off x="2776538" y="2808288"/>
            <a:ext cx="1962150" cy="12017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3600" b="1" dirty="0">
                <a:solidFill>
                  <a:srgbClr val="444444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PART</a:t>
            </a:r>
            <a:endParaRPr lang="en-US" altLang="zh-CN" sz="3600" b="1" dirty="0">
              <a:solidFill>
                <a:srgbClr val="444444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algn="ctr" eaLnBrk="1" hangingPunct="1"/>
            <a:r>
              <a:rPr lang="en-US" altLang="zh-CN" sz="3600" b="1" dirty="0">
                <a:solidFill>
                  <a:srgbClr val="444444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02</a:t>
            </a:r>
            <a:endParaRPr lang="zh-CN" altLang="en-US" sz="3600" b="1" dirty="0">
              <a:solidFill>
                <a:srgbClr val="444444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</p:txBody>
      </p:sp>
      <p:sp>
        <p:nvSpPr>
          <p:cNvPr id="24582" name="文本框 13"/>
          <p:cNvSpPr txBox="1"/>
          <p:nvPr/>
        </p:nvSpPr>
        <p:spPr>
          <a:xfrm>
            <a:off x="4770438" y="2827338"/>
            <a:ext cx="1831975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200" b="1" dirty="0">
                <a:solidFill>
                  <a:srgbClr val="595959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测试介绍</a:t>
            </a:r>
            <a:endParaRPr lang="zh-CN" altLang="en-US" sz="3200" b="1" dirty="0">
              <a:solidFill>
                <a:srgbClr val="595959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</p:txBody>
      </p:sp>
      <p:grpSp>
        <p:nvGrpSpPr>
          <p:cNvPr id="24583" name="组合 11"/>
          <p:cNvGrpSpPr/>
          <p:nvPr/>
        </p:nvGrpSpPr>
        <p:grpSpPr>
          <a:xfrm>
            <a:off x="555625" y="2563813"/>
            <a:ext cx="5907088" cy="109537"/>
            <a:chOff x="538843" y="2563318"/>
            <a:chExt cx="5906926" cy="109452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38843" y="2672770"/>
              <a:ext cx="5892638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5156754" y="2563318"/>
              <a:ext cx="1289015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黑体旧字形 ExtraLight" pitchFamily="34" charset="-128"/>
                <a:ea typeface="思源黑体旧字形 ExtraLight" pitchFamily="34" charset="-128"/>
                <a:cs typeface="+mn-cs"/>
                <a:sym typeface="思源黑体旧字形 ExtraLight" pitchFamily="34" charset="-128"/>
              </a:endParaRPr>
            </a:p>
          </p:txBody>
        </p:sp>
      </p:grp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椭圆 10"/>
          <p:cNvSpPr/>
          <p:nvPr/>
        </p:nvSpPr>
        <p:spPr>
          <a:xfrm>
            <a:off x="844550" y="1419225"/>
            <a:ext cx="857250" cy="858838"/>
          </a:xfrm>
          <a:prstGeom prst="ellipse">
            <a:avLst/>
          </a:prstGeom>
          <a:solidFill>
            <a:srgbClr val="C00000"/>
          </a:solidFill>
          <a:ln w="25400">
            <a:noFill/>
          </a:ln>
          <a:effectLst>
            <a:outerShdw blurRad="1778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1">
              <a:ln>
                <a:noFill/>
              </a:ln>
              <a:solidFill>
                <a:srgbClr val="FEFABC"/>
              </a:solidFill>
              <a:effectLst/>
              <a:uLnTx/>
              <a:uFillTx/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30263" y="3149600"/>
            <a:ext cx="857250" cy="85883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noFill/>
          </a:ln>
          <a:effectLst>
            <a:outerShdw blurRad="1778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1">
              <a:ln>
                <a:noFill/>
              </a:ln>
              <a:solidFill>
                <a:srgbClr val="FEFABC"/>
              </a:solidFill>
              <a:effectLst/>
              <a:uLnTx/>
              <a:uFillTx/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844550" y="4881563"/>
            <a:ext cx="857250" cy="858838"/>
          </a:xfrm>
          <a:prstGeom prst="ellipse">
            <a:avLst/>
          </a:prstGeom>
          <a:solidFill>
            <a:srgbClr val="C00000"/>
          </a:solidFill>
          <a:ln w="25400">
            <a:noFill/>
          </a:ln>
          <a:effectLst>
            <a:outerShdw blurRad="1778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0" i="0" u="none" strike="noStrike" kern="1200" cap="none" spc="0" normalizeH="0" baseline="0" noProof="1">
              <a:ln>
                <a:noFill/>
              </a:ln>
              <a:solidFill>
                <a:srgbClr val="FEFABC"/>
              </a:solidFill>
              <a:effectLst/>
              <a:uLnTx/>
              <a:uFillTx/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  <p:sp>
        <p:nvSpPr>
          <p:cNvPr id="26629" name="Freeform 158"/>
          <p:cNvSpPr>
            <a:spLocks noEditPoints="1"/>
          </p:cNvSpPr>
          <p:nvPr/>
        </p:nvSpPr>
        <p:spPr>
          <a:xfrm>
            <a:off x="1103313" y="5153025"/>
            <a:ext cx="333375" cy="34448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08" h="112">
                <a:moveTo>
                  <a:pt x="107" y="7"/>
                </a:moveTo>
                <a:cubicBezTo>
                  <a:pt x="107" y="6"/>
                  <a:pt x="108" y="5"/>
                  <a:pt x="108" y="4"/>
                </a:cubicBezTo>
                <a:cubicBezTo>
                  <a:pt x="108" y="2"/>
                  <a:pt x="107" y="1"/>
                  <a:pt x="105" y="0"/>
                </a:cubicBezTo>
                <a:cubicBezTo>
                  <a:pt x="105" y="0"/>
                  <a:pt x="104" y="0"/>
                  <a:pt x="104" y="0"/>
                </a:cubicBezTo>
                <a:cubicBezTo>
                  <a:pt x="4" y="0"/>
                  <a:pt x="4" y="0"/>
                  <a:pt x="4" y="0"/>
                </a:cubicBezTo>
                <a:cubicBezTo>
                  <a:pt x="3" y="0"/>
                  <a:pt x="2" y="0"/>
                  <a:pt x="1" y="1"/>
                </a:cubicBezTo>
                <a:cubicBezTo>
                  <a:pt x="0" y="3"/>
                  <a:pt x="0" y="5"/>
                  <a:pt x="1" y="7"/>
                </a:cubicBezTo>
                <a:cubicBezTo>
                  <a:pt x="52" y="70"/>
                  <a:pt x="52" y="70"/>
                  <a:pt x="52" y="70"/>
                </a:cubicBezTo>
                <a:cubicBezTo>
                  <a:pt x="52" y="104"/>
                  <a:pt x="52" y="104"/>
                  <a:pt x="52" y="104"/>
                </a:cubicBezTo>
                <a:cubicBezTo>
                  <a:pt x="36" y="104"/>
                  <a:pt x="36" y="104"/>
                  <a:pt x="36" y="104"/>
                </a:cubicBezTo>
                <a:cubicBezTo>
                  <a:pt x="34" y="104"/>
                  <a:pt x="32" y="106"/>
                  <a:pt x="32" y="108"/>
                </a:cubicBezTo>
                <a:cubicBezTo>
                  <a:pt x="32" y="110"/>
                  <a:pt x="34" y="112"/>
                  <a:pt x="36" y="112"/>
                </a:cubicBezTo>
                <a:cubicBezTo>
                  <a:pt x="76" y="112"/>
                  <a:pt x="76" y="112"/>
                  <a:pt x="76" y="112"/>
                </a:cubicBezTo>
                <a:cubicBezTo>
                  <a:pt x="78" y="112"/>
                  <a:pt x="80" y="110"/>
                  <a:pt x="80" y="108"/>
                </a:cubicBezTo>
                <a:cubicBezTo>
                  <a:pt x="80" y="106"/>
                  <a:pt x="78" y="104"/>
                  <a:pt x="76" y="104"/>
                </a:cubicBezTo>
                <a:cubicBezTo>
                  <a:pt x="60" y="104"/>
                  <a:pt x="60" y="104"/>
                  <a:pt x="60" y="104"/>
                </a:cubicBezTo>
                <a:cubicBezTo>
                  <a:pt x="60" y="69"/>
                  <a:pt x="60" y="69"/>
                  <a:pt x="60" y="69"/>
                </a:cubicBezTo>
                <a:lnTo>
                  <a:pt x="107" y="7"/>
                </a:lnTo>
                <a:close/>
                <a:moveTo>
                  <a:pt x="56" y="62"/>
                </a:moveTo>
                <a:cubicBezTo>
                  <a:pt x="12" y="8"/>
                  <a:pt x="12" y="8"/>
                  <a:pt x="12" y="8"/>
                </a:cubicBezTo>
                <a:cubicBezTo>
                  <a:pt x="96" y="8"/>
                  <a:pt x="96" y="8"/>
                  <a:pt x="96" y="8"/>
                </a:cubicBezTo>
                <a:lnTo>
                  <a:pt x="56" y="62"/>
                </a:lnTo>
                <a:close/>
              </a:path>
            </a:pathLst>
          </a:custGeom>
          <a:solidFill>
            <a:srgbClr val="F6F6F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6630" name="Freeform 204"/>
          <p:cNvSpPr>
            <a:spLocks noEditPoints="1"/>
          </p:cNvSpPr>
          <p:nvPr/>
        </p:nvSpPr>
        <p:spPr>
          <a:xfrm>
            <a:off x="1058863" y="3394075"/>
            <a:ext cx="393700" cy="36988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28" h="120">
                <a:moveTo>
                  <a:pt x="112" y="16"/>
                </a:moveTo>
                <a:cubicBezTo>
                  <a:pt x="88" y="16"/>
                  <a:pt x="88" y="16"/>
                  <a:pt x="88" y="16"/>
                </a:cubicBezTo>
                <a:cubicBezTo>
                  <a:pt x="88" y="8"/>
                  <a:pt x="88" y="8"/>
                  <a:pt x="88" y="8"/>
                </a:cubicBezTo>
                <a:cubicBezTo>
                  <a:pt x="88" y="4"/>
                  <a:pt x="84" y="0"/>
                  <a:pt x="80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4" y="0"/>
                  <a:pt x="40" y="4"/>
                  <a:pt x="40" y="8"/>
                </a:cubicBezTo>
                <a:cubicBezTo>
                  <a:pt x="40" y="16"/>
                  <a:pt x="40" y="16"/>
                  <a:pt x="40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7" y="16"/>
                  <a:pt x="0" y="23"/>
                  <a:pt x="0" y="32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3"/>
                  <a:pt x="7" y="120"/>
                  <a:pt x="16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21" y="120"/>
                  <a:pt x="128" y="113"/>
                  <a:pt x="128" y="104"/>
                </a:cubicBezTo>
                <a:cubicBezTo>
                  <a:pt x="128" y="32"/>
                  <a:pt x="128" y="32"/>
                  <a:pt x="128" y="32"/>
                </a:cubicBezTo>
                <a:cubicBezTo>
                  <a:pt x="128" y="23"/>
                  <a:pt x="121" y="16"/>
                  <a:pt x="112" y="16"/>
                </a:cubicBezTo>
                <a:close/>
                <a:moveTo>
                  <a:pt x="48" y="12"/>
                </a:moveTo>
                <a:cubicBezTo>
                  <a:pt x="48" y="10"/>
                  <a:pt x="50" y="8"/>
                  <a:pt x="52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8" y="8"/>
                  <a:pt x="80" y="10"/>
                  <a:pt x="80" y="12"/>
                </a:cubicBezTo>
                <a:cubicBezTo>
                  <a:pt x="80" y="16"/>
                  <a:pt x="80" y="16"/>
                  <a:pt x="80" y="16"/>
                </a:cubicBezTo>
                <a:cubicBezTo>
                  <a:pt x="78" y="16"/>
                  <a:pt x="78" y="16"/>
                  <a:pt x="76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0" y="16"/>
                  <a:pt x="50" y="16"/>
                  <a:pt x="48" y="16"/>
                </a:cubicBezTo>
                <a:lnTo>
                  <a:pt x="48" y="12"/>
                </a:lnTo>
                <a:close/>
                <a:moveTo>
                  <a:pt x="120" y="104"/>
                </a:moveTo>
                <a:cubicBezTo>
                  <a:pt x="120" y="108"/>
                  <a:pt x="116" y="112"/>
                  <a:pt x="112" y="112"/>
                </a:cubicBezTo>
                <a:cubicBezTo>
                  <a:pt x="16" y="112"/>
                  <a:pt x="16" y="112"/>
                  <a:pt x="16" y="112"/>
                </a:cubicBezTo>
                <a:cubicBezTo>
                  <a:pt x="12" y="112"/>
                  <a:pt x="8" y="108"/>
                  <a:pt x="8" y="104"/>
                </a:cubicBezTo>
                <a:cubicBezTo>
                  <a:pt x="8" y="60"/>
                  <a:pt x="8" y="60"/>
                  <a:pt x="8" y="60"/>
                </a:cubicBezTo>
                <a:cubicBezTo>
                  <a:pt x="49" y="60"/>
                  <a:pt x="49" y="60"/>
                  <a:pt x="49" y="60"/>
                </a:cubicBezTo>
                <a:cubicBezTo>
                  <a:pt x="48" y="61"/>
                  <a:pt x="48" y="63"/>
                  <a:pt x="48" y="64"/>
                </a:cubicBezTo>
                <a:cubicBezTo>
                  <a:pt x="48" y="73"/>
                  <a:pt x="55" y="80"/>
                  <a:pt x="64" y="80"/>
                </a:cubicBezTo>
                <a:cubicBezTo>
                  <a:pt x="73" y="80"/>
                  <a:pt x="80" y="73"/>
                  <a:pt x="80" y="64"/>
                </a:cubicBezTo>
                <a:cubicBezTo>
                  <a:pt x="80" y="63"/>
                  <a:pt x="80" y="61"/>
                  <a:pt x="79" y="60"/>
                </a:cubicBezTo>
                <a:cubicBezTo>
                  <a:pt x="120" y="60"/>
                  <a:pt x="120" y="60"/>
                  <a:pt x="120" y="60"/>
                </a:cubicBezTo>
                <a:lnTo>
                  <a:pt x="120" y="104"/>
                </a:lnTo>
                <a:close/>
                <a:moveTo>
                  <a:pt x="56" y="64"/>
                </a:moveTo>
                <a:cubicBezTo>
                  <a:pt x="56" y="63"/>
                  <a:pt x="56" y="61"/>
                  <a:pt x="57" y="60"/>
                </a:cubicBezTo>
                <a:cubicBezTo>
                  <a:pt x="71" y="60"/>
                  <a:pt x="71" y="60"/>
                  <a:pt x="71" y="60"/>
                </a:cubicBezTo>
                <a:cubicBezTo>
                  <a:pt x="72" y="61"/>
                  <a:pt x="72" y="63"/>
                  <a:pt x="72" y="64"/>
                </a:cubicBezTo>
                <a:cubicBezTo>
                  <a:pt x="72" y="68"/>
                  <a:pt x="68" y="72"/>
                  <a:pt x="64" y="72"/>
                </a:cubicBezTo>
                <a:cubicBezTo>
                  <a:pt x="60" y="72"/>
                  <a:pt x="56" y="68"/>
                  <a:pt x="56" y="64"/>
                </a:cubicBezTo>
                <a:close/>
                <a:moveTo>
                  <a:pt x="120" y="52"/>
                </a:moveTo>
                <a:cubicBezTo>
                  <a:pt x="8" y="52"/>
                  <a:pt x="8" y="52"/>
                  <a:pt x="8" y="52"/>
                </a:cubicBezTo>
                <a:cubicBezTo>
                  <a:pt x="8" y="32"/>
                  <a:pt x="8" y="32"/>
                  <a:pt x="8" y="32"/>
                </a:cubicBezTo>
                <a:cubicBezTo>
                  <a:pt x="8" y="28"/>
                  <a:pt x="12" y="24"/>
                  <a:pt x="16" y="24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6" y="24"/>
                  <a:pt x="120" y="28"/>
                  <a:pt x="120" y="32"/>
                </a:cubicBezTo>
                <a:lnTo>
                  <a:pt x="120" y="52"/>
                </a:lnTo>
                <a:close/>
              </a:path>
            </a:pathLst>
          </a:custGeom>
          <a:solidFill>
            <a:srgbClr val="F6F6F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6631" name="Freeform 207"/>
          <p:cNvSpPr>
            <a:spLocks noEditPoints="1"/>
          </p:cNvSpPr>
          <p:nvPr/>
        </p:nvSpPr>
        <p:spPr>
          <a:xfrm>
            <a:off x="1073150" y="1676400"/>
            <a:ext cx="393700" cy="34448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28" h="112">
                <a:moveTo>
                  <a:pt x="112" y="60"/>
                </a:moveTo>
                <a:cubicBezTo>
                  <a:pt x="104" y="60"/>
                  <a:pt x="104" y="60"/>
                  <a:pt x="104" y="60"/>
                </a:cubicBezTo>
                <a:cubicBezTo>
                  <a:pt x="104" y="16"/>
                  <a:pt x="104" y="16"/>
                  <a:pt x="104" y="16"/>
                </a:cubicBezTo>
                <a:cubicBezTo>
                  <a:pt x="104" y="7"/>
                  <a:pt x="97" y="0"/>
                  <a:pt x="88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1" y="0"/>
                  <a:pt x="24" y="7"/>
                  <a:pt x="24" y="16"/>
                </a:cubicBezTo>
                <a:cubicBezTo>
                  <a:pt x="24" y="52"/>
                  <a:pt x="24" y="52"/>
                  <a:pt x="24" y="52"/>
                </a:cubicBezTo>
                <a:cubicBezTo>
                  <a:pt x="24" y="55"/>
                  <a:pt x="24" y="56"/>
                  <a:pt x="24" y="56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6"/>
                  <a:pt x="24" y="57"/>
                  <a:pt x="24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7" y="60"/>
                  <a:pt x="0" y="67"/>
                  <a:pt x="0" y="76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93"/>
                  <a:pt x="7" y="100"/>
                  <a:pt x="16" y="100"/>
                </a:cubicBezTo>
                <a:cubicBezTo>
                  <a:pt x="25" y="100"/>
                  <a:pt x="25" y="100"/>
                  <a:pt x="25" y="100"/>
                </a:cubicBezTo>
                <a:cubicBezTo>
                  <a:pt x="26" y="107"/>
                  <a:pt x="33" y="112"/>
                  <a:pt x="40" y="112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95" y="112"/>
                  <a:pt x="102" y="107"/>
                  <a:pt x="103" y="100"/>
                </a:cubicBezTo>
                <a:cubicBezTo>
                  <a:pt x="112" y="100"/>
                  <a:pt x="112" y="100"/>
                  <a:pt x="112" y="100"/>
                </a:cubicBezTo>
                <a:cubicBezTo>
                  <a:pt x="121" y="100"/>
                  <a:pt x="128" y="93"/>
                  <a:pt x="128" y="84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128" y="67"/>
                  <a:pt x="121" y="60"/>
                  <a:pt x="112" y="60"/>
                </a:cubicBezTo>
                <a:close/>
                <a:moveTo>
                  <a:pt x="32" y="16"/>
                </a:moveTo>
                <a:cubicBezTo>
                  <a:pt x="32" y="12"/>
                  <a:pt x="36" y="8"/>
                  <a:pt x="40" y="8"/>
                </a:cubicBezTo>
                <a:cubicBezTo>
                  <a:pt x="88" y="8"/>
                  <a:pt x="88" y="8"/>
                  <a:pt x="88" y="8"/>
                </a:cubicBezTo>
                <a:cubicBezTo>
                  <a:pt x="92" y="8"/>
                  <a:pt x="96" y="12"/>
                  <a:pt x="96" y="16"/>
                </a:cubicBezTo>
                <a:cubicBezTo>
                  <a:pt x="96" y="60"/>
                  <a:pt x="96" y="60"/>
                  <a:pt x="96" y="60"/>
                </a:cubicBezTo>
                <a:cubicBezTo>
                  <a:pt x="32" y="60"/>
                  <a:pt x="32" y="60"/>
                  <a:pt x="32" y="60"/>
                </a:cubicBezTo>
                <a:lnTo>
                  <a:pt x="32" y="16"/>
                </a:lnTo>
                <a:close/>
                <a:moveTo>
                  <a:pt x="88" y="104"/>
                </a:moveTo>
                <a:cubicBezTo>
                  <a:pt x="40" y="104"/>
                  <a:pt x="40" y="104"/>
                  <a:pt x="40" y="104"/>
                </a:cubicBezTo>
                <a:cubicBezTo>
                  <a:pt x="36" y="104"/>
                  <a:pt x="32" y="100"/>
                  <a:pt x="32" y="96"/>
                </a:cubicBezTo>
                <a:cubicBezTo>
                  <a:pt x="32" y="92"/>
                  <a:pt x="36" y="88"/>
                  <a:pt x="40" y="88"/>
                </a:cubicBezTo>
                <a:cubicBezTo>
                  <a:pt x="88" y="88"/>
                  <a:pt x="88" y="88"/>
                  <a:pt x="88" y="88"/>
                </a:cubicBezTo>
                <a:cubicBezTo>
                  <a:pt x="92" y="88"/>
                  <a:pt x="96" y="92"/>
                  <a:pt x="96" y="96"/>
                </a:cubicBezTo>
                <a:cubicBezTo>
                  <a:pt x="96" y="100"/>
                  <a:pt x="92" y="104"/>
                  <a:pt x="88" y="104"/>
                </a:cubicBezTo>
                <a:close/>
                <a:moveTo>
                  <a:pt x="120" y="84"/>
                </a:moveTo>
                <a:cubicBezTo>
                  <a:pt x="120" y="88"/>
                  <a:pt x="116" y="92"/>
                  <a:pt x="112" y="92"/>
                </a:cubicBezTo>
                <a:cubicBezTo>
                  <a:pt x="103" y="92"/>
                  <a:pt x="103" y="92"/>
                  <a:pt x="103" y="92"/>
                </a:cubicBezTo>
                <a:cubicBezTo>
                  <a:pt x="102" y="85"/>
                  <a:pt x="95" y="80"/>
                  <a:pt x="88" y="80"/>
                </a:cubicBezTo>
                <a:cubicBezTo>
                  <a:pt x="40" y="80"/>
                  <a:pt x="40" y="80"/>
                  <a:pt x="40" y="80"/>
                </a:cubicBezTo>
                <a:cubicBezTo>
                  <a:pt x="33" y="80"/>
                  <a:pt x="26" y="85"/>
                  <a:pt x="25" y="92"/>
                </a:cubicBezTo>
                <a:cubicBezTo>
                  <a:pt x="16" y="92"/>
                  <a:pt x="16" y="92"/>
                  <a:pt x="16" y="92"/>
                </a:cubicBezTo>
                <a:cubicBezTo>
                  <a:pt x="12" y="92"/>
                  <a:pt x="8" y="88"/>
                  <a:pt x="8" y="84"/>
                </a:cubicBezTo>
                <a:cubicBezTo>
                  <a:pt x="8" y="76"/>
                  <a:pt x="8" y="76"/>
                  <a:pt x="8" y="76"/>
                </a:cubicBezTo>
                <a:cubicBezTo>
                  <a:pt x="8" y="72"/>
                  <a:pt x="12" y="68"/>
                  <a:pt x="16" y="68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6" y="68"/>
                  <a:pt x="120" y="72"/>
                  <a:pt x="120" y="76"/>
                </a:cubicBezTo>
                <a:lnTo>
                  <a:pt x="120" y="84"/>
                </a:lnTo>
                <a:close/>
              </a:path>
            </a:pathLst>
          </a:custGeom>
          <a:solidFill>
            <a:srgbClr val="F6F6F6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6632" name="文本框 16"/>
          <p:cNvSpPr txBox="1"/>
          <p:nvPr/>
        </p:nvSpPr>
        <p:spPr>
          <a:xfrm>
            <a:off x="1871663" y="1666875"/>
            <a:ext cx="1004887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1600" b="1" dirty="0">
                <a:solidFill>
                  <a:srgbClr val="C0000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用户模块</a:t>
            </a:r>
            <a:endParaRPr lang="zh-CN" altLang="en-US" sz="1600" b="1" dirty="0">
              <a:solidFill>
                <a:srgbClr val="C00000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</p:txBody>
      </p:sp>
      <p:sp>
        <p:nvSpPr>
          <p:cNvPr id="26633" name="矩形 17"/>
          <p:cNvSpPr/>
          <p:nvPr/>
        </p:nvSpPr>
        <p:spPr>
          <a:xfrm>
            <a:off x="3306763" y="893763"/>
            <a:ext cx="2789237" cy="1885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压力测试</a:t>
            </a:r>
            <a:endParaRPr lang="en-US" altLang="zh-CN" sz="1400" b="1" dirty="0">
              <a:solidFill>
                <a:srgbClr val="595959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性能测试</a:t>
            </a:r>
            <a:endParaRPr lang="en-US" altLang="zh-CN" sz="1400" b="1" dirty="0">
              <a:solidFill>
                <a:srgbClr val="595959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基于等价类划分的黑盒测试</a:t>
            </a:r>
            <a:endParaRPr lang="en-US" altLang="zh-CN" sz="1400" b="1" dirty="0">
              <a:solidFill>
                <a:srgbClr val="595959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基于判定表的黑盒测试</a:t>
            </a:r>
            <a:endParaRPr lang="en-US" altLang="zh-CN" sz="1400" b="1" dirty="0">
              <a:solidFill>
                <a:srgbClr val="595959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基路径测试</a:t>
            </a:r>
            <a:endParaRPr lang="en-US" altLang="zh-CN" sz="1400" b="1" dirty="0">
              <a:solidFill>
                <a:srgbClr val="595959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单元测试</a:t>
            </a:r>
            <a:endParaRPr lang="en-US" altLang="zh-CN" sz="1400" b="1" dirty="0">
              <a:solidFill>
                <a:srgbClr val="595959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前端自动化测试</a:t>
            </a:r>
            <a:endParaRPr lang="zh-CN" altLang="en-US" sz="1400" b="1" dirty="0">
              <a:solidFill>
                <a:srgbClr val="595959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</p:txBody>
      </p:sp>
      <p:sp>
        <p:nvSpPr>
          <p:cNvPr id="26634" name="文本框 18"/>
          <p:cNvSpPr txBox="1"/>
          <p:nvPr/>
        </p:nvSpPr>
        <p:spPr>
          <a:xfrm>
            <a:off x="1857375" y="3384550"/>
            <a:ext cx="1004888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1600" b="1" dirty="0">
                <a:solidFill>
                  <a:srgbClr val="537285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功能模块</a:t>
            </a:r>
            <a:endParaRPr lang="zh-CN" altLang="en-US" sz="1600" b="1" dirty="0">
              <a:solidFill>
                <a:srgbClr val="537285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</p:txBody>
      </p:sp>
      <p:sp>
        <p:nvSpPr>
          <p:cNvPr id="26635" name="文本框 20"/>
          <p:cNvSpPr txBox="1"/>
          <p:nvPr/>
        </p:nvSpPr>
        <p:spPr>
          <a:xfrm>
            <a:off x="1871663" y="5138738"/>
            <a:ext cx="1004887" cy="3381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1600" b="1" dirty="0">
                <a:solidFill>
                  <a:srgbClr val="C00000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系统模块</a:t>
            </a:r>
            <a:endParaRPr lang="zh-CN" altLang="en-US" sz="1600" b="1" dirty="0">
              <a:solidFill>
                <a:srgbClr val="C00000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0334861" y="1976716"/>
            <a:ext cx="658088" cy="4387216"/>
            <a:chOff x="9846542" y="1813000"/>
            <a:chExt cx="658088" cy="4387216"/>
          </a:xfrm>
          <a:solidFill>
            <a:srgbClr val="C00000"/>
          </a:solidFill>
        </p:grpSpPr>
        <p:sp>
          <p:nvSpPr>
            <p:cNvPr id="26" name="KSO_Shape"/>
            <p:cNvSpPr/>
            <p:nvPr/>
          </p:nvSpPr>
          <p:spPr bwMode="auto">
            <a:xfrm>
              <a:off x="9846542" y="1813000"/>
              <a:ext cx="658088" cy="1078832"/>
            </a:xfrm>
            <a:custGeom>
              <a:avLst/>
              <a:gdLst>
                <a:gd name="T0" fmla="*/ 1029029 w 3535"/>
                <a:gd name="T1" fmla="*/ 1156466 h 5800"/>
                <a:gd name="T2" fmla="*/ 818493 w 3535"/>
                <a:gd name="T3" fmla="*/ 1179458 h 5800"/>
                <a:gd name="T4" fmla="*/ 848054 w 3535"/>
                <a:gd name="T5" fmla="*/ 1077639 h 5800"/>
                <a:gd name="T6" fmla="*/ 875315 w 3535"/>
                <a:gd name="T7" fmla="*/ 972864 h 5800"/>
                <a:gd name="T8" fmla="*/ 898635 w 3535"/>
                <a:gd name="T9" fmla="*/ 868417 h 5800"/>
                <a:gd name="T10" fmla="*/ 916371 w 3535"/>
                <a:gd name="T11" fmla="*/ 767255 h 5800"/>
                <a:gd name="T12" fmla="*/ 926553 w 3535"/>
                <a:gd name="T13" fmla="*/ 672662 h 5800"/>
                <a:gd name="T14" fmla="*/ 927538 w 3535"/>
                <a:gd name="T15" fmla="*/ 635876 h 5800"/>
                <a:gd name="T16" fmla="*/ 926553 w 3535"/>
                <a:gd name="T17" fmla="*/ 582996 h 5800"/>
                <a:gd name="T18" fmla="*/ 921955 w 3535"/>
                <a:gd name="T19" fmla="*/ 531429 h 5800"/>
                <a:gd name="T20" fmla="*/ 914072 w 3535"/>
                <a:gd name="T21" fmla="*/ 481505 h 5800"/>
                <a:gd name="T22" fmla="*/ 903233 w 3535"/>
                <a:gd name="T23" fmla="*/ 433223 h 5800"/>
                <a:gd name="T24" fmla="*/ 889438 w 3535"/>
                <a:gd name="T25" fmla="*/ 387241 h 5800"/>
                <a:gd name="T26" fmla="*/ 873673 w 3535"/>
                <a:gd name="T27" fmla="*/ 342900 h 5800"/>
                <a:gd name="T28" fmla="*/ 855936 w 3535"/>
                <a:gd name="T29" fmla="*/ 301187 h 5800"/>
                <a:gd name="T30" fmla="*/ 836230 w 3535"/>
                <a:gd name="T31" fmla="*/ 261773 h 5800"/>
                <a:gd name="T32" fmla="*/ 808640 w 3535"/>
                <a:gd name="T33" fmla="*/ 212178 h 5800"/>
                <a:gd name="T34" fmla="*/ 763314 w 3535"/>
                <a:gd name="T35" fmla="*/ 146816 h 5800"/>
                <a:gd name="T36" fmla="*/ 717660 w 3535"/>
                <a:gd name="T37" fmla="*/ 92622 h 5800"/>
                <a:gd name="T38" fmla="*/ 673319 w 3535"/>
                <a:gd name="T39" fmla="*/ 50253 h 5800"/>
                <a:gd name="T40" fmla="*/ 632592 w 3535"/>
                <a:gd name="T41" fmla="*/ 20035 h 5800"/>
                <a:gd name="T42" fmla="*/ 608943 w 3535"/>
                <a:gd name="T43" fmla="*/ 7226 h 5800"/>
                <a:gd name="T44" fmla="*/ 593835 w 3535"/>
                <a:gd name="T45" fmla="*/ 1971 h 5800"/>
                <a:gd name="T46" fmla="*/ 580697 w 3535"/>
                <a:gd name="T47" fmla="*/ 0 h 5800"/>
                <a:gd name="T48" fmla="*/ 572486 w 3535"/>
                <a:gd name="T49" fmla="*/ 657 h 5800"/>
                <a:gd name="T50" fmla="*/ 558034 w 3535"/>
                <a:gd name="T51" fmla="*/ 5255 h 5800"/>
                <a:gd name="T52" fmla="*/ 541283 w 3535"/>
                <a:gd name="T53" fmla="*/ 12809 h 5800"/>
                <a:gd name="T54" fmla="*/ 502526 w 3535"/>
                <a:gd name="T55" fmla="*/ 38428 h 5800"/>
                <a:gd name="T56" fmla="*/ 459171 w 3535"/>
                <a:gd name="T57" fmla="*/ 77185 h 5800"/>
                <a:gd name="T58" fmla="*/ 413517 w 3535"/>
                <a:gd name="T59" fmla="*/ 127438 h 5800"/>
                <a:gd name="T60" fmla="*/ 368191 w 3535"/>
                <a:gd name="T61" fmla="*/ 189515 h 5800"/>
                <a:gd name="T62" fmla="*/ 332390 w 3535"/>
                <a:gd name="T63" fmla="*/ 248635 h 5800"/>
                <a:gd name="T64" fmla="*/ 312026 w 3535"/>
                <a:gd name="T65" fmla="*/ 287721 h 5800"/>
                <a:gd name="T66" fmla="*/ 293633 w 3535"/>
                <a:gd name="T67" fmla="*/ 328777 h 5800"/>
                <a:gd name="T68" fmla="*/ 277210 w 3535"/>
                <a:gd name="T69" fmla="*/ 371803 h 5800"/>
                <a:gd name="T70" fmla="*/ 263087 w 3535"/>
                <a:gd name="T71" fmla="*/ 417458 h 5800"/>
                <a:gd name="T72" fmla="*/ 250935 w 3535"/>
                <a:gd name="T73" fmla="*/ 465083 h 5800"/>
                <a:gd name="T74" fmla="*/ 242066 w 3535"/>
                <a:gd name="T75" fmla="*/ 514350 h 5800"/>
                <a:gd name="T76" fmla="*/ 236483 w 3535"/>
                <a:gd name="T77" fmla="*/ 565588 h 5800"/>
                <a:gd name="T78" fmla="*/ 233855 w 3535"/>
                <a:gd name="T79" fmla="*/ 618468 h 5800"/>
                <a:gd name="T80" fmla="*/ 235169 w 3535"/>
                <a:gd name="T81" fmla="*/ 672662 h 5800"/>
                <a:gd name="T82" fmla="*/ 241410 w 3535"/>
                <a:gd name="T83" fmla="*/ 734739 h 5800"/>
                <a:gd name="T84" fmla="*/ 256190 w 3535"/>
                <a:gd name="T85" fmla="*/ 834259 h 5800"/>
                <a:gd name="T86" fmla="*/ 277867 w 3535"/>
                <a:gd name="T87" fmla="*/ 938048 h 5800"/>
                <a:gd name="T88" fmla="*/ 304143 w 3535"/>
                <a:gd name="T89" fmla="*/ 1043152 h 5800"/>
                <a:gd name="T90" fmla="*/ 333047 w 3535"/>
                <a:gd name="T91" fmla="*/ 1146284 h 5800"/>
                <a:gd name="T92" fmla="*/ 132693 w 3535"/>
                <a:gd name="T93" fmla="*/ 1156466 h 5800"/>
                <a:gd name="T94" fmla="*/ 580697 w 3535"/>
                <a:gd name="T95" fmla="*/ 1905000 h 580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535" h="5800">
                  <a:moveTo>
                    <a:pt x="2174" y="4724"/>
                  </a:moveTo>
                  <a:lnTo>
                    <a:pt x="3535" y="5397"/>
                  </a:lnTo>
                  <a:lnTo>
                    <a:pt x="3133" y="3521"/>
                  </a:lnTo>
                  <a:lnTo>
                    <a:pt x="2462" y="3691"/>
                  </a:lnTo>
                  <a:lnTo>
                    <a:pt x="2492" y="3591"/>
                  </a:lnTo>
                  <a:lnTo>
                    <a:pt x="2523" y="3490"/>
                  </a:lnTo>
                  <a:lnTo>
                    <a:pt x="2552" y="3385"/>
                  </a:lnTo>
                  <a:lnTo>
                    <a:pt x="2582" y="3281"/>
                  </a:lnTo>
                  <a:lnTo>
                    <a:pt x="2611" y="3176"/>
                  </a:lnTo>
                  <a:lnTo>
                    <a:pt x="2638" y="3069"/>
                  </a:lnTo>
                  <a:lnTo>
                    <a:pt x="2665" y="2962"/>
                  </a:lnTo>
                  <a:lnTo>
                    <a:pt x="2691" y="2856"/>
                  </a:lnTo>
                  <a:lnTo>
                    <a:pt x="2714" y="2749"/>
                  </a:lnTo>
                  <a:lnTo>
                    <a:pt x="2736" y="2644"/>
                  </a:lnTo>
                  <a:lnTo>
                    <a:pt x="2757" y="2540"/>
                  </a:lnTo>
                  <a:lnTo>
                    <a:pt x="2774" y="2437"/>
                  </a:lnTo>
                  <a:lnTo>
                    <a:pt x="2790" y="2336"/>
                  </a:lnTo>
                  <a:lnTo>
                    <a:pt x="2802" y="2237"/>
                  </a:lnTo>
                  <a:lnTo>
                    <a:pt x="2813" y="2141"/>
                  </a:lnTo>
                  <a:lnTo>
                    <a:pt x="2821" y="2048"/>
                  </a:lnTo>
                  <a:lnTo>
                    <a:pt x="2823" y="1992"/>
                  </a:lnTo>
                  <a:lnTo>
                    <a:pt x="2824" y="1936"/>
                  </a:lnTo>
                  <a:lnTo>
                    <a:pt x="2824" y="1883"/>
                  </a:lnTo>
                  <a:lnTo>
                    <a:pt x="2823" y="1829"/>
                  </a:lnTo>
                  <a:lnTo>
                    <a:pt x="2821" y="1775"/>
                  </a:lnTo>
                  <a:lnTo>
                    <a:pt x="2817" y="1722"/>
                  </a:lnTo>
                  <a:lnTo>
                    <a:pt x="2813" y="1669"/>
                  </a:lnTo>
                  <a:lnTo>
                    <a:pt x="2807" y="1618"/>
                  </a:lnTo>
                  <a:lnTo>
                    <a:pt x="2800" y="1566"/>
                  </a:lnTo>
                  <a:lnTo>
                    <a:pt x="2791" y="1515"/>
                  </a:lnTo>
                  <a:lnTo>
                    <a:pt x="2783" y="1466"/>
                  </a:lnTo>
                  <a:lnTo>
                    <a:pt x="2773" y="1416"/>
                  </a:lnTo>
                  <a:lnTo>
                    <a:pt x="2762" y="1367"/>
                  </a:lnTo>
                  <a:lnTo>
                    <a:pt x="2750" y="1319"/>
                  </a:lnTo>
                  <a:lnTo>
                    <a:pt x="2736" y="1271"/>
                  </a:lnTo>
                  <a:lnTo>
                    <a:pt x="2723" y="1224"/>
                  </a:lnTo>
                  <a:lnTo>
                    <a:pt x="2708" y="1179"/>
                  </a:lnTo>
                  <a:lnTo>
                    <a:pt x="2693" y="1132"/>
                  </a:lnTo>
                  <a:lnTo>
                    <a:pt x="2677" y="1088"/>
                  </a:lnTo>
                  <a:lnTo>
                    <a:pt x="2660" y="1044"/>
                  </a:lnTo>
                  <a:lnTo>
                    <a:pt x="2643" y="1001"/>
                  </a:lnTo>
                  <a:lnTo>
                    <a:pt x="2625" y="958"/>
                  </a:lnTo>
                  <a:lnTo>
                    <a:pt x="2606" y="917"/>
                  </a:lnTo>
                  <a:lnTo>
                    <a:pt x="2587" y="876"/>
                  </a:lnTo>
                  <a:lnTo>
                    <a:pt x="2567" y="836"/>
                  </a:lnTo>
                  <a:lnTo>
                    <a:pt x="2546" y="797"/>
                  </a:lnTo>
                  <a:lnTo>
                    <a:pt x="2525" y="757"/>
                  </a:lnTo>
                  <a:lnTo>
                    <a:pt x="2505" y="719"/>
                  </a:lnTo>
                  <a:lnTo>
                    <a:pt x="2462" y="646"/>
                  </a:lnTo>
                  <a:lnTo>
                    <a:pt x="2416" y="577"/>
                  </a:lnTo>
                  <a:lnTo>
                    <a:pt x="2371" y="511"/>
                  </a:lnTo>
                  <a:lnTo>
                    <a:pt x="2324" y="447"/>
                  </a:lnTo>
                  <a:lnTo>
                    <a:pt x="2278" y="388"/>
                  </a:lnTo>
                  <a:lnTo>
                    <a:pt x="2231" y="333"/>
                  </a:lnTo>
                  <a:lnTo>
                    <a:pt x="2185" y="282"/>
                  </a:lnTo>
                  <a:lnTo>
                    <a:pt x="2139" y="235"/>
                  </a:lnTo>
                  <a:lnTo>
                    <a:pt x="2094" y="191"/>
                  </a:lnTo>
                  <a:lnTo>
                    <a:pt x="2050" y="153"/>
                  </a:lnTo>
                  <a:lnTo>
                    <a:pt x="2007" y="117"/>
                  </a:lnTo>
                  <a:lnTo>
                    <a:pt x="1965" y="87"/>
                  </a:lnTo>
                  <a:lnTo>
                    <a:pt x="1926" y="61"/>
                  </a:lnTo>
                  <a:lnTo>
                    <a:pt x="1889" y="39"/>
                  </a:lnTo>
                  <a:lnTo>
                    <a:pt x="1871" y="30"/>
                  </a:lnTo>
                  <a:lnTo>
                    <a:pt x="1854" y="22"/>
                  </a:lnTo>
                  <a:lnTo>
                    <a:pt x="1838" y="16"/>
                  </a:lnTo>
                  <a:lnTo>
                    <a:pt x="1823" y="10"/>
                  </a:lnTo>
                  <a:lnTo>
                    <a:pt x="1808" y="6"/>
                  </a:lnTo>
                  <a:lnTo>
                    <a:pt x="1794" y="2"/>
                  </a:lnTo>
                  <a:lnTo>
                    <a:pt x="1780" y="1"/>
                  </a:lnTo>
                  <a:lnTo>
                    <a:pt x="1768" y="0"/>
                  </a:lnTo>
                  <a:lnTo>
                    <a:pt x="1757" y="1"/>
                  </a:lnTo>
                  <a:lnTo>
                    <a:pt x="1743" y="2"/>
                  </a:lnTo>
                  <a:lnTo>
                    <a:pt x="1729" y="6"/>
                  </a:lnTo>
                  <a:lnTo>
                    <a:pt x="1714" y="10"/>
                  </a:lnTo>
                  <a:lnTo>
                    <a:pt x="1699" y="16"/>
                  </a:lnTo>
                  <a:lnTo>
                    <a:pt x="1682" y="22"/>
                  </a:lnTo>
                  <a:lnTo>
                    <a:pt x="1666" y="30"/>
                  </a:lnTo>
                  <a:lnTo>
                    <a:pt x="1648" y="39"/>
                  </a:lnTo>
                  <a:lnTo>
                    <a:pt x="1611" y="61"/>
                  </a:lnTo>
                  <a:lnTo>
                    <a:pt x="1572" y="87"/>
                  </a:lnTo>
                  <a:lnTo>
                    <a:pt x="1530" y="117"/>
                  </a:lnTo>
                  <a:lnTo>
                    <a:pt x="1487" y="153"/>
                  </a:lnTo>
                  <a:lnTo>
                    <a:pt x="1443" y="191"/>
                  </a:lnTo>
                  <a:lnTo>
                    <a:pt x="1398" y="235"/>
                  </a:lnTo>
                  <a:lnTo>
                    <a:pt x="1352" y="282"/>
                  </a:lnTo>
                  <a:lnTo>
                    <a:pt x="1306" y="333"/>
                  </a:lnTo>
                  <a:lnTo>
                    <a:pt x="1259" y="388"/>
                  </a:lnTo>
                  <a:lnTo>
                    <a:pt x="1213" y="447"/>
                  </a:lnTo>
                  <a:lnTo>
                    <a:pt x="1166" y="511"/>
                  </a:lnTo>
                  <a:lnTo>
                    <a:pt x="1121" y="577"/>
                  </a:lnTo>
                  <a:lnTo>
                    <a:pt x="1075" y="646"/>
                  </a:lnTo>
                  <a:lnTo>
                    <a:pt x="1032" y="719"/>
                  </a:lnTo>
                  <a:lnTo>
                    <a:pt x="1012" y="757"/>
                  </a:lnTo>
                  <a:lnTo>
                    <a:pt x="991" y="797"/>
                  </a:lnTo>
                  <a:lnTo>
                    <a:pt x="970" y="836"/>
                  </a:lnTo>
                  <a:lnTo>
                    <a:pt x="950" y="876"/>
                  </a:lnTo>
                  <a:lnTo>
                    <a:pt x="931" y="917"/>
                  </a:lnTo>
                  <a:lnTo>
                    <a:pt x="912" y="958"/>
                  </a:lnTo>
                  <a:lnTo>
                    <a:pt x="894" y="1001"/>
                  </a:lnTo>
                  <a:lnTo>
                    <a:pt x="877" y="1044"/>
                  </a:lnTo>
                  <a:lnTo>
                    <a:pt x="860" y="1088"/>
                  </a:lnTo>
                  <a:lnTo>
                    <a:pt x="844" y="1132"/>
                  </a:lnTo>
                  <a:lnTo>
                    <a:pt x="829" y="1179"/>
                  </a:lnTo>
                  <a:lnTo>
                    <a:pt x="814" y="1224"/>
                  </a:lnTo>
                  <a:lnTo>
                    <a:pt x="801" y="1271"/>
                  </a:lnTo>
                  <a:lnTo>
                    <a:pt x="787" y="1319"/>
                  </a:lnTo>
                  <a:lnTo>
                    <a:pt x="775" y="1367"/>
                  </a:lnTo>
                  <a:lnTo>
                    <a:pt x="764" y="1416"/>
                  </a:lnTo>
                  <a:lnTo>
                    <a:pt x="754" y="1466"/>
                  </a:lnTo>
                  <a:lnTo>
                    <a:pt x="746" y="1515"/>
                  </a:lnTo>
                  <a:lnTo>
                    <a:pt x="737" y="1566"/>
                  </a:lnTo>
                  <a:lnTo>
                    <a:pt x="730" y="1618"/>
                  </a:lnTo>
                  <a:lnTo>
                    <a:pt x="723" y="1669"/>
                  </a:lnTo>
                  <a:lnTo>
                    <a:pt x="720" y="1722"/>
                  </a:lnTo>
                  <a:lnTo>
                    <a:pt x="716" y="1775"/>
                  </a:lnTo>
                  <a:lnTo>
                    <a:pt x="714" y="1829"/>
                  </a:lnTo>
                  <a:lnTo>
                    <a:pt x="712" y="1883"/>
                  </a:lnTo>
                  <a:lnTo>
                    <a:pt x="712" y="1936"/>
                  </a:lnTo>
                  <a:lnTo>
                    <a:pt x="714" y="1992"/>
                  </a:lnTo>
                  <a:lnTo>
                    <a:pt x="716" y="2048"/>
                  </a:lnTo>
                  <a:lnTo>
                    <a:pt x="723" y="2141"/>
                  </a:lnTo>
                  <a:lnTo>
                    <a:pt x="735" y="2237"/>
                  </a:lnTo>
                  <a:lnTo>
                    <a:pt x="747" y="2336"/>
                  </a:lnTo>
                  <a:lnTo>
                    <a:pt x="763" y="2437"/>
                  </a:lnTo>
                  <a:lnTo>
                    <a:pt x="780" y="2540"/>
                  </a:lnTo>
                  <a:lnTo>
                    <a:pt x="801" y="2644"/>
                  </a:lnTo>
                  <a:lnTo>
                    <a:pt x="823" y="2749"/>
                  </a:lnTo>
                  <a:lnTo>
                    <a:pt x="846" y="2856"/>
                  </a:lnTo>
                  <a:lnTo>
                    <a:pt x="872" y="2962"/>
                  </a:lnTo>
                  <a:lnTo>
                    <a:pt x="899" y="3069"/>
                  </a:lnTo>
                  <a:lnTo>
                    <a:pt x="926" y="3176"/>
                  </a:lnTo>
                  <a:lnTo>
                    <a:pt x="955" y="3281"/>
                  </a:lnTo>
                  <a:lnTo>
                    <a:pt x="985" y="3385"/>
                  </a:lnTo>
                  <a:lnTo>
                    <a:pt x="1014" y="3490"/>
                  </a:lnTo>
                  <a:lnTo>
                    <a:pt x="1045" y="3591"/>
                  </a:lnTo>
                  <a:lnTo>
                    <a:pt x="1075" y="3691"/>
                  </a:lnTo>
                  <a:lnTo>
                    <a:pt x="404" y="3521"/>
                  </a:lnTo>
                  <a:lnTo>
                    <a:pt x="0" y="5397"/>
                  </a:lnTo>
                  <a:lnTo>
                    <a:pt x="1362" y="4724"/>
                  </a:lnTo>
                  <a:lnTo>
                    <a:pt x="1768" y="5800"/>
                  </a:lnTo>
                  <a:lnTo>
                    <a:pt x="2174" y="4724"/>
                  </a:lnTo>
                  <a:close/>
                </a:path>
              </a:pathLst>
            </a:cu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黑体旧字形 ExtraLight" pitchFamily="34" charset="-128"/>
                <a:ea typeface="思源黑体旧字形 ExtraLight" pitchFamily="34" charset="-128"/>
                <a:cs typeface="+mn-cs"/>
                <a:sym typeface="思源黑体旧字形 ExtraLight" pitchFamily="34" charset="-128"/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9922624" y="2891833"/>
              <a:ext cx="504350" cy="3308383"/>
            </a:xfrm>
            <a:custGeom>
              <a:avLst/>
              <a:gdLst>
                <a:gd name="connsiteX0" fmla="*/ 243936 w 504350"/>
                <a:gd name="connsiteY0" fmla="*/ 0 h 3308383"/>
                <a:gd name="connsiteX1" fmla="*/ 260414 w 504350"/>
                <a:gd name="connsiteY1" fmla="*/ 0 h 3308383"/>
                <a:gd name="connsiteX2" fmla="*/ 263584 w 504350"/>
                <a:gd name="connsiteY2" fmla="*/ 338513 h 3308383"/>
                <a:gd name="connsiteX3" fmla="*/ 296771 w 504350"/>
                <a:gd name="connsiteY3" fmla="*/ 1250864 h 3308383"/>
                <a:gd name="connsiteX4" fmla="*/ 480386 w 504350"/>
                <a:gd name="connsiteY4" fmla="*/ 3188542 h 3308383"/>
                <a:gd name="connsiteX5" fmla="*/ 504350 w 504350"/>
                <a:gd name="connsiteY5" fmla="*/ 3308383 h 3308383"/>
                <a:gd name="connsiteX6" fmla="*/ 0 w 504350"/>
                <a:gd name="connsiteY6" fmla="*/ 3308383 h 3308383"/>
                <a:gd name="connsiteX7" fmla="*/ 23964 w 504350"/>
                <a:gd name="connsiteY7" fmla="*/ 3188542 h 3308383"/>
                <a:gd name="connsiteX8" fmla="*/ 207580 w 504350"/>
                <a:gd name="connsiteY8" fmla="*/ 1250864 h 3308383"/>
                <a:gd name="connsiteX9" fmla="*/ 240766 w 504350"/>
                <a:gd name="connsiteY9" fmla="*/ 338513 h 330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4350" h="3308383">
                  <a:moveTo>
                    <a:pt x="243936" y="0"/>
                  </a:moveTo>
                  <a:lnTo>
                    <a:pt x="260414" y="0"/>
                  </a:lnTo>
                  <a:lnTo>
                    <a:pt x="263584" y="338513"/>
                  </a:lnTo>
                  <a:cubicBezTo>
                    <a:pt x="268875" y="619190"/>
                    <a:pt x="279825" y="927510"/>
                    <a:pt x="296771" y="1250864"/>
                  </a:cubicBezTo>
                  <a:cubicBezTo>
                    <a:pt x="339136" y="2059247"/>
                    <a:pt x="408953" y="2770268"/>
                    <a:pt x="480386" y="3188542"/>
                  </a:cubicBezTo>
                  <a:lnTo>
                    <a:pt x="504350" y="3308383"/>
                  </a:lnTo>
                  <a:lnTo>
                    <a:pt x="0" y="3308383"/>
                  </a:lnTo>
                  <a:lnTo>
                    <a:pt x="23964" y="3188542"/>
                  </a:lnTo>
                  <a:cubicBezTo>
                    <a:pt x="95398" y="2770268"/>
                    <a:pt x="165214" y="2059247"/>
                    <a:pt x="207580" y="1250864"/>
                  </a:cubicBezTo>
                  <a:cubicBezTo>
                    <a:pt x="224526" y="927510"/>
                    <a:pt x="235476" y="619190"/>
                    <a:pt x="240766" y="338513"/>
                  </a:cubicBezTo>
                  <a:close/>
                </a:path>
              </a:pathLst>
            </a:custGeom>
            <a:grpFill/>
            <a:ln w="19050">
              <a:noFill/>
            </a:ln>
            <a:effectLst>
              <a:outerShdw blurRad="419100" dist="25400" dir="2700000" sx="90000" sy="9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黑体旧字形 ExtraLight" pitchFamily="34" charset="-128"/>
                <a:ea typeface="思源黑体旧字形 ExtraLight" pitchFamily="34" charset="-128"/>
                <a:cs typeface="+mn-cs"/>
                <a:sym typeface="思源黑体旧字形 ExtraLight" pitchFamily="34" charset="-128"/>
              </a:endParaRPr>
            </a:p>
          </p:txBody>
        </p:sp>
      </p:grpSp>
      <p:sp>
        <p:nvSpPr>
          <p:cNvPr id="26637" name="矩形 22"/>
          <p:cNvSpPr/>
          <p:nvPr/>
        </p:nvSpPr>
        <p:spPr>
          <a:xfrm>
            <a:off x="3306763" y="2827338"/>
            <a:ext cx="2903537" cy="1627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性能测试</a:t>
            </a:r>
            <a:endParaRPr lang="en-US" altLang="zh-CN" sz="1400" b="1" dirty="0">
              <a:solidFill>
                <a:srgbClr val="595959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基于等价类划分的黑盒测试</a:t>
            </a:r>
            <a:endParaRPr lang="en-US" altLang="zh-CN" sz="1400" b="1" dirty="0">
              <a:solidFill>
                <a:srgbClr val="595959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基于判定表的黑盒测试</a:t>
            </a:r>
            <a:endParaRPr lang="en-US" altLang="zh-CN" sz="1400" b="1" dirty="0">
              <a:solidFill>
                <a:srgbClr val="595959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基路径测试</a:t>
            </a:r>
            <a:endParaRPr lang="en-US" altLang="zh-CN" sz="1400" b="1" dirty="0">
              <a:solidFill>
                <a:srgbClr val="595959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单元测试</a:t>
            </a:r>
            <a:endParaRPr lang="en-US" altLang="zh-CN" sz="1400" b="1" dirty="0">
              <a:solidFill>
                <a:srgbClr val="595959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前端自动化测试</a:t>
            </a:r>
            <a:endParaRPr lang="zh-CN" altLang="en-US" sz="1400" b="1" dirty="0">
              <a:solidFill>
                <a:srgbClr val="595959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</p:txBody>
      </p:sp>
      <p:sp>
        <p:nvSpPr>
          <p:cNvPr id="26638" name="矩形 23"/>
          <p:cNvSpPr/>
          <p:nvPr/>
        </p:nvSpPr>
        <p:spPr>
          <a:xfrm>
            <a:off x="3313113" y="4511675"/>
            <a:ext cx="2709862" cy="1627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性能测试</a:t>
            </a:r>
            <a:endParaRPr lang="en-US" altLang="zh-CN" sz="1400" b="1" dirty="0">
              <a:solidFill>
                <a:srgbClr val="595959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基于等价类划分的黑盒测试</a:t>
            </a:r>
            <a:endParaRPr lang="en-US" altLang="zh-CN" sz="1400" b="1" dirty="0">
              <a:solidFill>
                <a:srgbClr val="595959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基于判定表的黑盒测试</a:t>
            </a:r>
            <a:endParaRPr lang="en-US" altLang="zh-CN" sz="1400" b="1" dirty="0">
              <a:solidFill>
                <a:srgbClr val="595959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基路径测试</a:t>
            </a:r>
            <a:endParaRPr lang="en-US" altLang="zh-CN" sz="1400" b="1" dirty="0">
              <a:solidFill>
                <a:srgbClr val="595959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单元测试</a:t>
            </a:r>
            <a:endParaRPr lang="en-US" altLang="zh-CN" sz="1400" b="1" dirty="0">
              <a:solidFill>
                <a:srgbClr val="595959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前端自动化测试</a:t>
            </a:r>
            <a:endParaRPr lang="zh-CN" altLang="en-US" sz="1400" b="1" dirty="0">
              <a:solidFill>
                <a:srgbClr val="595959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</p:txBody>
      </p:sp>
      <p:sp>
        <p:nvSpPr>
          <p:cNvPr id="26639" name="矩形 26"/>
          <p:cNvSpPr/>
          <p:nvPr/>
        </p:nvSpPr>
        <p:spPr>
          <a:xfrm>
            <a:off x="6335713" y="873125"/>
            <a:ext cx="2254250" cy="1885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测试用例数量：</a:t>
            </a:r>
            <a:r>
              <a:rPr lang="en-US" altLang="zh-CN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-</a:t>
            </a:r>
            <a:endParaRPr lang="en-US" altLang="zh-CN" sz="1400" b="1" dirty="0">
              <a:solidFill>
                <a:srgbClr val="595959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测试用例数量：</a:t>
            </a:r>
            <a:r>
              <a:rPr lang="en-US" altLang="zh-CN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-</a:t>
            </a:r>
            <a:endParaRPr lang="en-US" altLang="zh-CN" sz="1400" b="1" dirty="0">
              <a:solidFill>
                <a:srgbClr val="595959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测试用例数量：</a:t>
            </a:r>
            <a:r>
              <a:rPr lang="en-US" altLang="zh-CN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7</a:t>
            </a:r>
            <a:endParaRPr lang="en-US" altLang="zh-CN" sz="1400" b="1" dirty="0">
              <a:solidFill>
                <a:srgbClr val="595959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测试用例数量：</a:t>
            </a:r>
            <a:r>
              <a:rPr lang="en-US" altLang="zh-CN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6</a:t>
            </a:r>
            <a:endParaRPr lang="en-US" altLang="zh-CN" sz="1400" b="1" dirty="0">
              <a:solidFill>
                <a:srgbClr val="595959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测试用例数量：</a:t>
            </a:r>
            <a:r>
              <a:rPr lang="en-US" altLang="zh-CN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3</a:t>
            </a:r>
            <a:endParaRPr lang="en-US" altLang="zh-CN" sz="1400" b="1" dirty="0">
              <a:solidFill>
                <a:srgbClr val="595959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测试用例数量：</a:t>
            </a:r>
            <a:r>
              <a:rPr lang="en-US" altLang="zh-CN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10</a:t>
            </a:r>
            <a:endParaRPr lang="en-US" altLang="zh-CN" sz="1400" b="1" dirty="0">
              <a:solidFill>
                <a:srgbClr val="595959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测试用例数量：</a:t>
            </a:r>
            <a:r>
              <a:rPr lang="en-US" altLang="zh-CN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1</a:t>
            </a:r>
            <a:endParaRPr lang="en-US" altLang="zh-CN" sz="1400" b="1" dirty="0">
              <a:solidFill>
                <a:srgbClr val="595959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</p:txBody>
      </p:sp>
      <p:sp>
        <p:nvSpPr>
          <p:cNvPr id="26640" name="矩形 30"/>
          <p:cNvSpPr/>
          <p:nvPr/>
        </p:nvSpPr>
        <p:spPr>
          <a:xfrm>
            <a:off x="6335713" y="2779713"/>
            <a:ext cx="2255837" cy="1627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测试用例数量：</a:t>
            </a:r>
            <a:r>
              <a:rPr lang="en-US" altLang="zh-CN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-</a:t>
            </a:r>
            <a:endParaRPr lang="en-US" altLang="zh-CN" sz="1400" b="1" dirty="0">
              <a:solidFill>
                <a:srgbClr val="595959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测试用例数量：</a:t>
            </a:r>
            <a:r>
              <a:rPr lang="en-US" altLang="zh-CN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11</a:t>
            </a:r>
            <a:endParaRPr lang="en-US" altLang="zh-CN" sz="1400" b="1" dirty="0">
              <a:solidFill>
                <a:srgbClr val="595959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测试用例数量：</a:t>
            </a:r>
            <a:r>
              <a:rPr lang="en-US" altLang="zh-CN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10</a:t>
            </a:r>
            <a:endParaRPr lang="en-US" altLang="zh-CN" sz="1400" b="1" dirty="0">
              <a:solidFill>
                <a:srgbClr val="595959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测试用例数量：</a:t>
            </a:r>
            <a:r>
              <a:rPr lang="en-US" altLang="zh-CN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7</a:t>
            </a:r>
            <a:endParaRPr lang="en-US" altLang="zh-CN" sz="1400" b="1" dirty="0">
              <a:solidFill>
                <a:srgbClr val="595959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测试用例数量：</a:t>
            </a:r>
            <a:r>
              <a:rPr lang="en-US" altLang="zh-CN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23</a:t>
            </a:r>
            <a:endParaRPr lang="en-US" altLang="zh-CN" sz="1400" b="1" dirty="0">
              <a:solidFill>
                <a:srgbClr val="595959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测试用例数量：</a:t>
            </a:r>
            <a:r>
              <a:rPr lang="en-US" altLang="zh-CN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4</a:t>
            </a:r>
            <a:endParaRPr lang="en-US" altLang="zh-CN" sz="1400" b="1" dirty="0">
              <a:solidFill>
                <a:srgbClr val="595959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</p:txBody>
      </p:sp>
      <p:sp>
        <p:nvSpPr>
          <p:cNvPr id="26641" name="矩形 31"/>
          <p:cNvSpPr/>
          <p:nvPr/>
        </p:nvSpPr>
        <p:spPr>
          <a:xfrm>
            <a:off x="6335713" y="4492625"/>
            <a:ext cx="2255837" cy="1627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测试用例数量：</a:t>
            </a:r>
            <a:r>
              <a:rPr lang="en-US" altLang="zh-CN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-</a:t>
            </a:r>
            <a:endParaRPr lang="en-US" altLang="zh-CN" sz="1400" b="1" dirty="0">
              <a:solidFill>
                <a:srgbClr val="595959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测试用例数量：</a:t>
            </a:r>
            <a:r>
              <a:rPr lang="en-US" altLang="zh-CN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15</a:t>
            </a:r>
            <a:endParaRPr lang="en-US" altLang="zh-CN" sz="1400" b="1" dirty="0">
              <a:solidFill>
                <a:srgbClr val="595959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测试用例数量：</a:t>
            </a:r>
            <a:r>
              <a:rPr lang="en-US" altLang="zh-CN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15</a:t>
            </a:r>
            <a:endParaRPr lang="en-US" altLang="zh-CN" sz="1400" b="1" dirty="0">
              <a:solidFill>
                <a:srgbClr val="595959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测试用例数量：</a:t>
            </a:r>
            <a:r>
              <a:rPr lang="en-US" altLang="zh-CN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11</a:t>
            </a:r>
            <a:endParaRPr lang="en-US" altLang="zh-CN" sz="1400" b="1" dirty="0">
              <a:solidFill>
                <a:srgbClr val="595959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测试用例数量：</a:t>
            </a:r>
            <a:r>
              <a:rPr lang="en-US" altLang="zh-CN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30</a:t>
            </a:r>
            <a:endParaRPr lang="en-US" altLang="zh-CN" sz="1400" b="1" dirty="0">
              <a:solidFill>
                <a:srgbClr val="595959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测试用例数量：</a:t>
            </a:r>
            <a:r>
              <a:rPr lang="en-US" altLang="zh-CN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4</a:t>
            </a:r>
            <a:endParaRPr lang="en-US" altLang="zh-CN" sz="1400" b="1" dirty="0">
              <a:solidFill>
                <a:srgbClr val="595959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</p:txBody>
      </p:sp>
      <p:sp>
        <p:nvSpPr>
          <p:cNvPr id="26642" name="矩形 32"/>
          <p:cNvSpPr/>
          <p:nvPr/>
        </p:nvSpPr>
        <p:spPr>
          <a:xfrm>
            <a:off x="8385175" y="873125"/>
            <a:ext cx="2255838" cy="1885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测试结果：</a:t>
            </a:r>
            <a:r>
              <a:rPr lang="en-US" altLang="zh-CN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-</a:t>
            </a:r>
            <a:endParaRPr lang="en-US" altLang="zh-CN" sz="1400" b="1" dirty="0">
              <a:solidFill>
                <a:srgbClr val="595959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测试结果：</a:t>
            </a:r>
            <a:r>
              <a:rPr lang="en-US" altLang="zh-CN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-</a:t>
            </a:r>
            <a:endParaRPr lang="en-US" altLang="zh-CN" sz="1400" b="1" dirty="0">
              <a:solidFill>
                <a:srgbClr val="595959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测试结果：</a:t>
            </a:r>
            <a:r>
              <a:rPr lang="en-US" altLang="zh-CN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-</a:t>
            </a:r>
            <a:endParaRPr lang="en-US" altLang="zh-CN" sz="1400" b="1" dirty="0">
              <a:solidFill>
                <a:srgbClr val="595959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测试结果：</a:t>
            </a:r>
            <a:r>
              <a:rPr lang="en-US" altLang="zh-CN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-</a:t>
            </a:r>
            <a:endParaRPr lang="en-US" altLang="zh-CN" sz="1400" b="1" dirty="0">
              <a:solidFill>
                <a:srgbClr val="00B050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测试结果：</a:t>
            </a:r>
            <a:r>
              <a:rPr lang="en-US" altLang="zh-CN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-</a:t>
            </a:r>
            <a:endParaRPr lang="en-US" altLang="zh-CN" sz="1400" b="1" dirty="0">
              <a:solidFill>
                <a:srgbClr val="00B050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测试结果：</a:t>
            </a:r>
            <a:r>
              <a:rPr lang="en-US" altLang="zh-CN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-</a:t>
            </a:r>
            <a:endParaRPr lang="en-US" altLang="zh-CN" sz="1400" b="1" dirty="0">
              <a:solidFill>
                <a:srgbClr val="00B050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测试结果：</a:t>
            </a:r>
            <a:r>
              <a:rPr lang="en-US" altLang="zh-CN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-</a:t>
            </a:r>
            <a:endParaRPr lang="en-US" altLang="zh-CN" sz="1400" b="1" dirty="0">
              <a:solidFill>
                <a:srgbClr val="00B050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</p:txBody>
      </p:sp>
      <p:sp>
        <p:nvSpPr>
          <p:cNvPr id="26643" name="矩形 33"/>
          <p:cNvSpPr/>
          <p:nvPr/>
        </p:nvSpPr>
        <p:spPr>
          <a:xfrm>
            <a:off x="8385175" y="2781300"/>
            <a:ext cx="2255838" cy="1627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测试结果：</a:t>
            </a:r>
            <a:r>
              <a:rPr lang="en-US" altLang="zh-CN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-</a:t>
            </a:r>
            <a:endParaRPr lang="en-US" altLang="zh-CN" sz="1400" b="1" dirty="0">
              <a:solidFill>
                <a:srgbClr val="595959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测试结果：</a:t>
            </a:r>
            <a:r>
              <a:rPr lang="en-US" altLang="zh-CN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-</a:t>
            </a:r>
            <a:endParaRPr lang="en-US" altLang="zh-CN" sz="1400" b="1" dirty="0">
              <a:solidFill>
                <a:srgbClr val="00B050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测试结果：</a:t>
            </a:r>
            <a:r>
              <a:rPr lang="en-US" altLang="zh-CN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-</a:t>
            </a:r>
            <a:endParaRPr lang="en-US" altLang="zh-CN" sz="1400" b="1" dirty="0">
              <a:solidFill>
                <a:srgbClr val="00B050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测试结果：</a:t>
            </a:r>
            <a:r>
              <a:rPr lang="en-US" altLang="zh-CN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-</a:t>
            </a:r>
            <a:endParaRPr lang="en-US" altLang="zh-CN" sz="1400" b="1" dirty="0">
              <a:solidFill>
                <a:srgbClr val="00B050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测试结果：</a:t>
            </a:r>
            <a:r>
              <a:rPr lang="en-US" altLang="zh-CN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-</a:t>
            </a:r>
            <a:endParaRPr lang="en-US" altLang="zh-CN" sz="1400" b="1" dirty="0">
              <a:solidFill>
                <a:srgbClr val="00B050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测试结果：</a:t>
            </a:r>
            <a:r>
              <a:rPr lang="en-US" altLang="zh-CN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-</a:t>
            </a:r>
            <a:endParaRPr lang="en-US" altLang="zh-CN" sz="1400" b="1" dirty="0">
              <a:solidFill>
                <a:srgbClr val="00B050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</p:txBody>
      </p:sp>
      <p:sp>
        <p:nvSpPr>
          <p:cNvPr id="26644" name="矩形 34"/>
          <p:cNvSpPr/>
          <p:nvPr/>
        </p:nvSpPr>
        <p:spPr>
          <a:xfrm>
            <a:off x="8361363" y="4492625"/>
            <a:ext cx="2255837" cy="1627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测试结果：</a:t>
            </a:r>
            <a:r>
              <a:rPr lang="en-US" altLang="zh-CN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-</a:t>
            </a:r>
            <a:endParaRPr lang="en-US" altLang="zh-CN" sz="1400" b="1" dirty="0">
              <a:solidFill>
                <a:srgbClr val="595959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测试结果：</a:t>
            </a:r>
            <a:r>
              <a:rPr lang="en-US" altLang="zh-CN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-</a:t>
            </a:r>
            <a:endParaRPr lang="en-US" altLang="zh-CN" sz="1400" b="1" dirty="0">
              <a:solidFill>
                <a:srgbClr val="00B050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测试结果：</a:t>
            </a:r>
            <a:r>
              <a:rPr lang="en-US" altLang="zh-CN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-</a:t>
            </a:r>
            <a:endParaRPr lang="en-US" altLang="zh-CN" sz="1400" b="1" dirty="0">
              <a:solidFill>
                <a:srgbClr val="00B050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测试结果：</a:t>
            </a:r>
            <a:r>
              <a:rPr lang="en-US" altLang="zh-CN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-</a:t>
            </a:r>
            <a:endParaRPr lang="en-US" altLang="zh-CN" sz="1400" b="1" dirty="0">
              <a:solidFill>
                <a:srgbClr val="00B050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测试结果：</a:t>
            </a:r>
            <a:r>
              <a:rPr lang="en-US" altLang="zh-CN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-</a:t>
            </a:r>
            <a:endParaRPr lang="en-US" altLang="zh-CN" sz="1400" b="1" dirty="0">
              <a:solidFill>
                <a:srgbClr val="C00000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测试结果：</a:t>
            </a:r>
            <a:r>
              <a:rPr lang="en-US" altLang="zh-CN" sz="1400" b="1" dirty="0">
                <a:solidFill>
                  <a:srgbClr val="595959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-</a:t>
            </a:r>
            <a:endParaRPr lang="en-US" altLang="zh-CN" sz="1400" b="1" dirty="0">
              <a:solidFill>
                <a:srgbClr val="00B050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图片 15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7077456" y="508000"/>
            <a:ext cx="4537064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>
          <a:xfrm rot="2700000">
            <a:off x="2740819" y="4071144"/>
            <a:ext cx="369888" cy="3714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  <p:sp>
        <p:nvSpPr>
          <p:cNvPr id="8" name="矩形 7"/>
          <p:cNvSpPr/>
          <p:nvPr/>
        </p:nvSpPr>
        <p:spPr>
          <a:xfrm rot="2700000">
            <a:off x="3411538" y="4027488"/>
            <a:ext cx="182563" cy="182563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  <p:sp>
        <p:nvSpPr>
          <p:cNvPr id="28677" name="文本框 8"/>
          <p:cNvSpPr txBox="1"/>
          <p:nvPr/>
        </p:nvSpPr>
        <p:spPr>
          <a:xfrm>
            <a:off x="2776538" y="2808288"/>
            <a:ext cx="196215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en-US" altLang="zh-CN" sz="3600" b="1" dirty="0">
                <a:solidFill>
                  <a:srgbClr val="444444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PART</a:t>
            </a:r>
            <a:endParaRPr lang="en-US" altLang="zh-CN" sz="3600" b="1" dirty="0">
              <a:solidFill>
                <a:srgbClr val="444444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  <a:p>
            <a:pPr algn="ctr" eaLnBrk="1" hangingPunct="1"/>
            <a:r>
              <a:rPr lang="en-US" altLang="zh-CN" sz="3600" b="1" dirty="0">
                <a:solidFill>
                  <a:srgbClr val="444444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03</a:t>
            </a:r>
            <a:endParaRPr lang="zh-CN" altLang="en-US" sz="3600" b="1" dirty="0">
              <a:solidFill>
                <a:srgbClr val="444444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</p:txBody>
      </p:sp>
      <p:sp>
        <p:nvSpPr>
          <p:cNvPr id="28678" name="文本框 13"/>
          <p:cNvSpPr txBox="1"/>
          <p:nvPr/>
        </p:nvSpPr>
        <p:spPr>
          <a:xfrm>
            <a:off x="4770438" y="2827338"/>
            <a:ext cx="1831975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200" b="1" dirty="0">
                <a:solidFill>
                  <a:srgbClr val="595959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单元测试</a:t>
            </a:r>
            <a:endParaRPr lang="zh-CN" altLang="en-US" sz="3200" b="1" dirty="0">
              <a:solidFill>
                <a:srgbClr val="595959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</p:txBody>
      </p:sp>
      <p:grpSp>
        <p:nvGrpSpPr>
          <p:cNvPr id="28679" name="组合 11"/>
          <p:cNvGrpSpPr/>
          <p:nvPr/>
        </p:nvGrpSpPr>
        <p:grpSpPr>
          <a:xfrm>
            <a:off x="555625" y="2563813"/>
            <a:ext cx="5907088" cy="109537"/>
            <a:chOff x="538843" y="2563318"/>
            <a:chExt cx="5906926" cy="109452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38843" y="2672770"/>
              <a:ext cx="5892638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5156754" y="2563318"/>
              <a:ext cx="1289015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思源黑体旧字形 ExtraLight" pitchFamily="34" charset="-128"/>
                <a:ea typeface="思源黑体旧字形 ExtraLight" pitchFamily="34" charset="-128"/>
                <a:cs typeface="+mn-cs"/>
                <a:sym typeface="思源黑体旧字形 ExtraLight" pitchFamily="34" charset="-128"/>
              </a:endParaRPr>
            </a:p>
          </p:txBody>
        </p:sp>
      </p:grp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Oval 6"/>
          <p:cNvSpPr/>
          <p:nvPr/>
        </p:nvSpPr>
        <p:spPr>
          <a:xfrm>
            <a:off x="714375" y="2084388"/>
            <a:ext cx="1254125" cy="1255713"/>
          </a:xfrm>
          <a:prstGeom prst="ellipse">
            <a:avLst/>
          </a:prstGeom>
          <a:solidFill>
            <a:srgbClr val="C00000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srgbClr val="FEFABC"/>
              </a:solidFill>
              <a:effectLst/>
              <a:uLnTx/>
              <a:uFillTx/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  <p:sp>
        <p:nvSpPr>
          <p:cNvPr id="12" name="Oval 8"/>
          <p:cNvSpPr/>
          <p:nvPr/>
        </p:nvSpPr>
        <p:spPr>
          <a:xfrm>
            <a:off x="1474788" y="3144838"/>
            <a:ext cx="387350" cy="388938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黑体旧字形 ExtraLight" pitchFamily="34" charset="-128"/>
                <a:ea typeface="思源黑体旧字形 ExtraLight" pitchFamily="34" charset="-128"/>
                <a:cs typeface="+mn-cs"/>
                <a:sym typeface="思源黑体旧字形 ExtraLight" pitchFamily="34" charset="-128"/>
              </a:rPr>
              <a:t>1</a:t>
            </a:r>
            <a:endParaRPr kumimoji="0" lang="en-US" sz="16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  <p:sp>
        <p:nvSpPr>
          <p:cNvPr id="30724" name="TextBox 10"/>
          <p:cNvSpPr txBox="1"/>
          <p:nvPr/>
        </p:nvSpPr>
        <p:spPr>
          <a:xfrm>
            <a:off x="1593850" y="2139950"/>
            <a:ext cx="222885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150000"/>
              </a:lnSpc>
            </a:pPr>
            <a:r>
              <a:rPr lang="zh-CN" altLang="en-US" sz="1600" dirty="0">
                <a:solidFill>
                  <a:srgbClr val="80808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开放源代码的</a:t>
            </a:r>
            <a:endParaRPr lang="zh-CN" altLang="en-US" sz="1600" dirty="0">
              <a:solidFill>
                <a:srgbClr val="808080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1600" dirty="0">
                <a:solidFill>
                  <a:srgbClr val="80808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回归测试框架</a:t>
            </a:r>
            <a:endParaRPr lang="zh-CN" altLang="en-US" sz="1600" dirty="0">
              <a:solidFill>
                <a:srgbClr val="808080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1600" dirty="0">
                <a:solidFill>
                  <a:srgbClr val="80808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白盒测试</a:t>
            </a:r>
            <a:endParaRPr lang="zh-CN" altLang="en-US" sz="1600" dirty="0">
              <a:solidFill>
                <a:srgbClr val="404040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</p:txBody>
      </p:sp>
      <p:sp>
        <p:nvSpPr>
          <p:cNvPr id="15" name="Oval 11"/>
          <p:cNvSpPr/>
          <p:nvPr/>
        </p:nvSpPr>
        <p:spPr>
          <a:xfrm>
            <a:off x="2362200" y="4214813"/>
            <a:ext cx="1255713" cy="12541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srgbClr val="FEFABC"/>
              </a:solidFill>
              <a:effectLst/>
              <a:uLnTx/>
              <a:uFillTx/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  <p:sp>
        <p:nvSpPr>
          <p:cNvPr id="16" name="Oval 13"/>
          <p:cNvSpPr/>
          <p:nvPr/>
        </p:nvSpPr>
        <p:spPr>
          <a:xfrm>
            <a:off x="3122613" y="5275263"/>
            <a:ext cx="388938" cy="38893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黑体旧字形 ExtraLight" pitchFamily="34" charset="-128"/>
                <a:ea typeface="思源黑体旧字形 ExtraLight" pitchFamily="34" charset="-128"/>
                <a:cs typeface="+mn-cs"/>
                <a:sym typeface="思源黑体旧字形 ExtraLight" pitchFamily="34" charset="-128"/>
              </a:rPr>
              <a:t>2</a:t>
            </a:r>
            <a:endParaRPr kumimoji="0" lang="en-US" sz="16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  <p:sp>
        <p:nvSpPr>
          <p:cNvPr id="30727" name="TextBox 14"/>
          <p:cNvSpPr txBox="1"/>
          <p:nvPr/>
        </p:nvSpPr>
        <p:spPr>
          <a:xfrm>
            <a:off x="6269038" y="3227388"/>
            <a:ext cx="541337" cy="3063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1400" b="1" dirty="0">
                <a:solidFill>
                  <a:srgbClr val="262626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功能</a:t>
            </a:r>
            <a:endParaRPr lang="zh-CN" altLang="en-US" sz="1400" b="1" dirty="0">
              <a:solidFill>
                <a:srgbClr val="262626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</p:txBody>
      </p:sp>
      <p:sp>
        <p:nvSpPr>
          <p:cNvPr id="30728" name="TextBox 15"/>
          <p:cNvSpPr txBox="1"/>
          <p:nvPr/>
        </p:nvSpPr>
        <p:spPr>
          <a:xfrm>
            <a:off x="6810375" y="1901825"/>
            <a:ext cx="3673475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solidFill>
                  <a:srgbClr val="80808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用于测试期望结果的断言</a:t>
            </a:r>
            <a:endParaRPr lang="zh-CN" altLang="en-US" sz="1600" dirty="0">
              <a:solidFill>
                <a:srgbClr val="808080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solidFill>
                  <a:srgbClr val="80808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用于共享共同测试数据的测试工具</a:t>
            </a:r>
            <a:endParaRPr lang="zh-CN" altLang="en-US" sz="1600" dirty="0">
              <a:solidFill>
                <a:srgbClr val="808080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solidFill>
                  <a:srgbClr val="80808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用于方便的组织和运行测试的测试套件</a:t>
            </a:r>
            <a:endParaRPr lang="zh-CN" altLang="en-US" sz="1600" dirty="0">
              <a:solidFill>
                <a:srgbClr val="808080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600" dirty="0">
                <a:solidFill>
                  <a:srgbClr val="80808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图形和文本的测试运行器</a:t>
            </a:r>
            <a:endParaRPr lang="zh-CN" altLang="en-US" sz="1600" dirty="0">
              <a:solidFill>
                <a:srgbClr val="808080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</p:txBody>
      </p:sp>
      <p:sp>
        <p:nvSpPr>
          <p:cNvPr id="19" name="Oval 16"/>
          <p:cNvSpPr/>
          <p:nvPr/>
        </p:nvSpPr>
        <p:spPr>
          <a:xfrm>
            <a:off x="5121275" y="2084388"/>
            <a:ext cx="1254125" cy="1255713"/>
          </a:xfrm>
          <a:prstGeom prst="ellipse">
            <a:avLst/>
          </a:prstGeom>
          <a:solidFill>
            <a:srgbClr val="C00000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srgbClr val="FEFABC"/>
              </a:solidFill>
              <a:effectLst/>
              <a:uLnTx/>
              <a:uFillTx/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  <p:sp>
        <p:nvSpPr>
          <p:cNvPr id="20" name="Oval 18"/>
          <p:cNvSpPr/>
          <p:nvPr/>
        </p:nvSpPr>
        <p:spPr>
          <a:xfrm>
            <a:off x="5881688" y="3144838"/>
            <a:ext cx="387350" cy="388938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黑体旧字形 ExtraLight" pitchFamily="34" charset="-128"/>
                <a:ea typeface="思源黑体旧字形 ExtraLight" pitchFamily="34" charset="-128"/>
                <a:cs typeface="+mn-cs"/>
                <a:sym typeface="思源黑体旧字形 ExtraLight" pitchFamily="34" charset="-128"/>
              </a:rPr>
              <a:t>3</a:t>
            </a:r>
            <a:endParaRPr kumimoji="0" lang="en-US" sz="16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  <p:sp>
        <p:nvSpPr>
          <p:cNvPr id="30731" name="TextBox 19"/>
          <p:cNvSpPr txBox="1"/>
          <p:nvPr/>
        </p:nvSpPr>
        <p:spPr>
          <a:xfrm>
            <a:off x="3617913" y="5470525"/>
            <a:ext cx="541337" cy="3063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1400" b="1" dirty="0">
                <a:solidFill>
                  <a:srgbClr val="C00000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特性</a:t>
            </a:r>
            <a:endParaRPr lang="zh-CN" altLang="en-US" sz="1400" b="1" dirty="0">
              <a:solidFill>
                <a:srgbClr val="C00000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</p:txBody>
      </p:sp>
      <p:sp>
        <p:nvSpPr>
          <p:cNvPr id="30732" name="TextBox 20"/>
          <p:cNvSpPr txBox="1"/>
          <p:nvPr/>
        </p:nvSpPr>
        <p:spPr>
          <a:xfrm>
            <a:off x="3629025" y="4105275"/>
            <a:ext cx="339725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150000"/>
              </a:lnSpc>
            </a:pPr>
            <a:r>
              <a:rPr lang="zh-CN" altLang="en-US" sz="1600" dirty="0">
                <a:solidFill>
                  <a:srgbClr val="80808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很强的扩展性</a:t>
            </a:r>
            <a:endParaRPr lang="zh-CN" altLang="en-US" sz="1600" dirty="0">
              <a:solidFill>
                <a:srgbClr val="808080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1600" dirty="0">
                <a:solidFill>
                  <a:srgbClr val="80808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易于集成到程序构建中</a:t>
            </a:r>
            <a:endParaRPr lang="zh-CN" altLang="en-US" sz="1600" dirty="0">
              <a:solidFill>
                <a:srgbClr val="808080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zh-CN" sz="1600" dirty="0">
                <a:solidFill>
                  <a:srgbClr val="80808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JUnit</a:t>
            </a:r>
            <a:r>
              <a:rPr lang="zh-CN" altLang="en-US" sz="1600" dirty="0">
                <a:solidFill>
                  <a:srgbClr val="80808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与</a:t>
            </a:r>
            <a:r>
              <a:rPr lang="en-US" altLang="zh-CN" sz="1600" dirty="0">
                <a:solidFill>
                  <a:srgbClr val="80808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Ant</a:t>
            </a:r>
            <a:r>
              <a:rPr lang="zh-CN" altLang="en-US" sz="1600" dirty="0">
                <a:solidFill>
                  <a:srgbClr val="80808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结合用于实施增量开发</a:t>
            </a:r>
            <a:endParaRPr lang="zh-CN" altLang="en-US" sz="1600" dirty="0">
              <a:solidFill>
                <a:srgbClr val="808080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1600" dirty="0">
                <a:solidFill>
                  <a:srgbClr val="80808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分离测试代码与产品代码</a:t>
            </a:r>
            <a:endParaRPr lang="zh-CN" altLang="en-US" sz="1600" dirty="0">
              <a:solidFill>
                <a:srgbClr val="808080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</p:txBody>
      </p:sp>
      <p:sp>
        <p:nvSpPr>
          <p:cNvPr id="25" name="Oval 21"/>
          <p:cNvSpPr/>
          <p:nvPr/>
        </p:nvSpPr>
        <p:spPr>
          <a:xfrm>
            <a:off x="7027863" y="4214813"/>
            <a:ext cx="1254125" cy="125412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1">
              <a:ln>
                <a:noFill/>
              </a:ln>
              <a:solidFill>
                <a:srgbClr val="FEFABC"/>
              </a:solidFill>
              <a:effectLst/>
              <a:uLnTx/>
              <a:uFillTx/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  <p:sp>
        <p:nvSpPr>
          <p:cNvPr id="26" name="Oval 23"/>
          <p:cNvSpPr/>
          <p:nvPr/>
        </p:nvSpPr>
        <p:spPr>
          <a:xfrm>
            <a:off x="7786688" y="5275263"/>
            <a:ext cx="388938" cy="38893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黑体旧字形 ExtraLight" pitchFamily="34" charset="-128"/>
                <a:ea typeface="思源黑体旧字形 ExtraLight" pitchFamily="34" charset="-128"/>
                <a:cs typeface="+mn-cs"/>
                <a:sym typeface="思源黑体旧字形 ExtraLight" pitchFamily="34" charset="-128"/>
              </a:rPr>
              <a:t>4</a:t>
            </a:r>
            <a:endParaRPr kumimoji="0" lang="en-US" sz="16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思源黑体旧字形 ExtraLight" pitchFamily="34" charset="-128"/>
              <a:ea typeface="思源黑体旧字形 ExtraLight" pitchFamily="34" charset="-128"/>
              <a:cs typeface="+mn-cs"/>
              <a:sym typeface="思源黑体旧字形 ExtraLight" pitchFamily="34" charset="-128"/>
            </a:endParaRPr>
          </a:p>
        </p:txBody>
      </p:sp>
      <p:sp>
        <p:nvSpPr>
          <p:cNvPr id="30735" name="TextBox 25"/>
          <p:cNvSpPr txBox="1"/>
          <p:nvPr/>
        </p:nvSpPr>
        <p:spPr>
          <a:xfrm>
            <a:off x="8175625" y="4594225"/>
            <a:ext cx="1978025" cy="792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150000"/>
              </a:lnSpc>
            </a:pPr>
            <a:r>
              <a:rPr lang="zh-CN" altLang="en-US" sz="1600" dirty="0">
                <a:solidFill>
                  <a:srgbClr val="80808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极限编程</a:t>
            </a:r>
            <a:endParaRPr lang="zh-CN" altLang="en-US" sz="1600" dirty="0">
              <a:solidFill>
                <a:srgbClr val="808080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1600" dirty="0">
                <a:solidFill>
                  <a:srgbClr val="80808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重构</a:t>
            </a:r>
            <a:endParaRPr lang="zh-CN" altLang="en-US" sz="1600" dirty="0">
              <a:solidFill>
                <a:srgbClr val="404040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</p:txBody>
      </p:sp>
      <p:cxnSp>
        <p:nvCxnSpPr>
          <p:cNvPr id="31" name="Straight Arrow Connector 26"/>
          <p:cNvCxnSpPr>
            <a:stCxn id="12" idx="5"/>
            <a:endCxn id="15" idx="1"/>
          </p:cNvCxnSpPr>
          <p:nvPr/>
        </p:nvCxnSpPr>
        <p:spPr>
          <a:xfrm>
            <a:off x="1806575" y="3476625"/>
            <a:ext cx="739775" cy="9223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7"/>
          <p:cNvCxnSpPr>
            <a:stCxn id="12" idx="5"/>
            <a:endCxn id="19" idx="3"/>
          </p:cNvCxnSpPr>
          <p:nvPr/>
        </p:nvCxnSpPr>
        <p:spPr>
          <a:xfrm flipV="1">
            <a:off x="3475038" y="3155950"/>
            <a:ext cx="1830388" cy="12017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8"/>
          <p:cNvCxnSpPr>
            <a:stCxn id="20" idx="5"/>
            <a:endCxn id="25" idx="1"/>
          </p:cNvCxnSpPr>
          <p:nvPr/>
        </p:nvCxnSpPr>
        <p:spPr>
          <a:xfrm>
            <a:off x="6211888" y="3476625"/>
            <a:ext cx="998538" cy="9223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9" name="TextBox 14"/>
          <p:cNvSpPr txBox="1"/>
          <p:nvPr/>
        </p:nvSpPr>
        <p:spPr>
          <a:xfrm>
            <a:off x="8175625" y="5357813"/>
            <a:ext cx="541338" cy="3063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1400" b="1" dirty="0">
                <a:solidFill>
                  <a:srgbClr val="262626"/>
                </a:solidFill>
                <a:latin typeface="思源黑体旧字形 ExtraLight" pitchFamily="34" charset="-128"/>
                <a:ea typeface="思源黑体旧字形 ExtraLight" pitchFamily="34" charset="-128"/>
                <a:sym typeface="思源黑体旧字形 ExtraLight" pitchFamily="34" charset="-128"/>
              </a:rPr>
              <a:t>优点</a:t>
            </a:r>
            <a:endParaRPr lang="zh-CN" altLang="en-US" sz="1400" b="1" dirty="0">
              <a:solidFill>
                <a:srgbClr val="262626"/>
              </a:solidFill>
              <a:latin typeface="思源黑体旧字形 ExtraLight" pitchFamily="34" charset="-128"/>
              <a:ea typeface="思源黑体旧字形 ExtraLight" pitchFamily="34" charset="-128"/>
              <a:sym typeface="思源黑体旧字形 ExtraLight" pitchFamily="34" charset="-128"/>
            </a:endParaRPr>
          </a:p>
        </p:txBody>
      </p:sp>
      <p:sp>
        <p:nvSpPr>
          <p:cNvPr id="30740" name="Freeform 28"/>
          <p:cNvSpPr>
            <a:spLocks noEditPoints="1"/>
          </p:cNvSpPr>
          <p:nvPr/>
        </p:nvSpPr>
        <p:spPr>
          <a:xfrm>
            <a:off x="7407275" y="4594225"/>
            <a:ext cx="495300" cy="4953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127" h="127">
                <a:moveTo>
                  <a:pt x="86" y="19"/>
                </a:moveTo>
                <a:cubicBezTo>
                  <a:pt x="81" y="15"/>
                  <a:pt x="81" y="15"/>
                  <a:pt x="81" y="15"/>
                </a:cubicBezTo>
                <a:cubicBezTo>
                  <a:pt x="100" y="22"/>
                  <a:pt x="114" y="39"/>
                  <a:pt x="115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07" y="80"/>
                  <a:pt x="107" y="80"/>
                  <a:pt x="107" y="80"/>
                </a:cubicBezTo>
                <a:cubicBezTo>
                  <a:pt x="88" y="61"/>
                  <a:pt x="88" y="61"/>
                  <a:pt x="88" y="61"/>
                </a:cubicBezTo>
                <a:cubicBezTo>
                  <a:pt x="99" y="61"/>
                  <a:pt x="99" y="61"/>
                  <a:pt x="99" y="61"/>
                </a:cubicBezTo>
                <a:cubicBezTo>
                  <a:pt x="98" y="46"/>
                  <a:pt x="89" y="34"/>
                  <a:pt x="76" y="30"/>
                </a:cubicBezTo>
                <a:cubicBezTo>
                  <a:pt x="86" y="19"/>
                  <a:pt x="86" y="19"/>
                  <a:pt x="86" y="19"/>
                </a:cubicBezTo>
                <a:close/>
                <a:moveTo>
                  <a:pt x="97" y="76"/>
                </a:moveTo>
                <a:cubicBezTo>
                  <a:pt x="92" y="89"/>
                  <a:pt x="80" y="98"/>
                  <a:pt x="66" y="99"/>
                </a:cubicBezTo>
                <a:cubicBezTo>
                  <a:pt x="66" y="88"/>
                  <a:pt x="66" y="88"/>
                  <a:pt x="66" y="88"/>
                </a:cubicBezTo>
                <a:cubicBezTo>
                  <a:pt x="47" y="107"/>
                  <a:pt x="47" y="107"/>
                  <a:pt x="47" y="107"/>
                </a:cubicBezTo>
                <a:cubicBezTo>
                  <a:pt x="66" y="127"/>
                  <a:pt x="66" y="127"/>
                  <a:pt x="66" y="127"/>
                </a:cubicBezTo>
                <a:cubicBezTo>
                  <a:pt x="66" y="115"/>
                  <a:pt x="66" y="115"/>
                  <a:pt x="66" y="115"/>
                </a:cubicBezTo>
                <a:cubicBezTo>
                  <a:pt x="87" y="114"/>
                  <a:pt x="105" y="100"/>
                  <a:pt x="112" y="81"/>
                </a:cubicBezTo>
                <a:cubicBezTo>
                  <a:pt x="107" y="86"/>
                  <a:pt x="107" y="86"/>
                  <a:pt x="107" y="86"/>
                </a:cubicBezTo>
                <a:cubicBezTo>
                  <a:pt x="97" y="76"/>
                  <a:pt x="97" y="76"/>
                  <a:pt x="97" y="76"/>
                </a:cubicBezTo>
                <a:close/>
                <a:moveTo>
                  <a:pt x="51" y="97"/>
                </a:moveTo>
                <a:cubicBezTo>
                  <a:pt x="38" y="92"/>
                  <a:pt x="29" y="80"/>
                  <a:pt x="28" y="66"/>
                </a:cubicBezTo>
                <a:cubicBezTo>
                  <a:pt x="39" y="66"/>
                  <a:pt x="39" y="66"/>
                  <a:pt x="39" y="66"/>
                </a:cubicBezTo>
                <a:cubicBezTo>
                  <a:pt x="19" y="47"/>
                  <a:pt x="19" y="47"/>
                  <a:pt x="19" y="47"/>
                </a:cubicBezTo>
                <a:cubicBezTo>
                  <a:pt x="0" y="66"/>
                  <a:pt x="0" y="66"/>
                  <a:pt x="0" y="66"/>
                </a:cubicBezTo>
                <a:cubicBezTo>
                  <a:pt x="12" y="66"/>
                  <a:pt x="12" y="66"/>
                  <a:pt x="12" y="66"/>
                </a:cubicBezTo>
                <a:cubicBezTo>
                  <a:pt x="13" y="87"/>
                  <a:pt x="27" y="105"/>
                  <a:pt x="46" y="112"/>
                </a:cubicBezTo>
                <a:cubicBezTo>
                  <a:pt x="41" y="107"/>
                  <a:pt x="41" y="107"/>
                  <a:pt x="41" y="107"/>
                </a:cubicBezTo>
                <a:cubicBezTo>
                  <a:pt x="51" y="97"/>
                  <a:pt x="51" y="97"/>
                  <a:pt x="51" y="97"/>
                </a:cubicBezTo>
                <a:close/>
                <a:moveTo>
                  <a:pt x="30" y="51"/>
                </a:moveTo>
                <a:cubicBezTo>
                  <a:pt x="34" y="38"/>
                  <a:pt x="46" y="29"/>
                  <a:pt x="61" y="28"/>
                </a:cubicBezTo>
                <a:cubicBezTo>
                  <a:pt x="61" y="39"/>
                  <a:pt x="61" y="39"/>
                  <a:pt x="61" y="39"/>
                </a:cubicBezTo>
                <a:cubicBezTo>
                  <a:pt x="80" y="19"/>
                  <a:pt x="80" y="19"/>
                  <a:pt x="80" y="19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12"/>
                  <a:pt x="61" y="12"/>
                  <a:pt x="61" y="12"/>
                </a:cubicBezTo>
                <a:cubicBezTo>
                  <a:pt x="39" y="13"/>
                  <a:pt x="21" y="27"/>
                  <a:pt x="15" y="46"/>
                </a:cubicBezTo>
                <a:cubicBezTo>
                  <a:pt x="19" y="41"/>
                  <a:pt x="19" y="41"/>
                  <a:pt x="19" y="41"/>
                </a:cubicBezTo>
                <a:cubicBezTo>
                  <a:pt x="30" y="51"/>
                  <a:pt x="30" y="51"/>
                  <a:pt x="30" y="51"/>
                </a:cubicBezTo>
                <a:close/>
                <a:moveTo>
                  <a:pt x="39" y="63"/>
                </a:moveTo>
                <a:cubicBezTo>
                  <a:pt x="39" y="77"/>
                  <a:pt x="50" y="87"/>
                  <a:pt x="63" y="87"/>
                </a:cubicBezTo>
                <a:cubicBezTo>
                  <a:pt x="77" y="87"/>
                  <a:pt x="87" y="77"/>
                  <a:pt x="87" y="63"/>
                </a:cubicBezTo>
                <a:cubicBezTo>
                  <a:pt x="87" y="50"/>
                  <a:pt x="77" y="39"/>
                  <a:pt x="63" y="39"/>
                </a:cubicBezTo>
                <a:cubicBezTo>
                  <a:pt x="50" y="39"/>
                  <a:pt x="39" y="50"/>
                  <a:pt x="39" y="63"/>
                </a:cubicBezTo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41" name="Freeform 96"/>
          <p:cNvSpPr>
            <a:spLocks noEditPoints="1"/>
          </p:cNvSpPr>
          <p:nvPr/>
        </p:nvSpPr>
        <p:spPr>
          <a:xfrm>
            <a:off x="5592763" y="2462213"/>
            <a:ext cx="311150" cy="50006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80" h="128">
                <a:moveTo>
                  <a:pt x="56" y="104"/>
                </a:moveTo>
                <a:cubicBezTo>
                  <a:pt x="56" y="106"/>
                  <a:pt x="54" y="108"/>
                  <a:pt x="52" y="108"/>
                </a:cubicBezTo>
                <a:cubicBezTo>
                  <a:pt x="28" y="108"/>
                  <a:pt x="28" y="108"/>
                  <a:pt x="28" y="108"/>
                </a:cubicBezTo>
                <a:cubicBezTo>
                  <a:pt x="26" y="108"/>
                  <a:pt x="24" y="106"/>
                  <a:pt x="24" y="104"/>
                </a:cubicBezTo>
                <a:cubicBezTo>
                  <a:pt x="24" y="102"/>
                  <a:pt x="26" y="100"/>
                  <a:pt x="28" y="100"/>
                </a:cubicBezTo>
                <a:cubicBezTo>
                  <a:pt x="52" y="100"/>
                  <a:pt x="52" y="100"/>
                  <a:pt x="52" y="100"/>
                </a:cubicBezTo>
                <a:cubicBezTo>
                  <a:pt x="54" y="100"/>
                  <a:pt x="56" y="102"/>
                  <a:pt x="56" y="104"/>
                </a:cubicBezTo>
                <a:moveTo>
                  <a:pt x="52" y="112"/>
                </a:moveTo>
                <a:cubicBezTo>
                  <a:pt x="28" y="112"/>
                  <a:pt x="28" y="112"/>
                  <a:pt x="28" y="112"/>
                </a:cubicBezTo>
                <a:cubicBezTo>
                  <a:pt x="26" y="112"/>
                  <a:pt x="24" y="114"/>
                  <a:pt x="24" y="116"/>
                </a:cubicBezTo>
                <a:cubicBezTo>
                  <a:pt x="24" y="118"/>
                  <a:pt x="26" y="120"/>
                  <a:pt x="28" y="120"/>
                </a:cubicBezTo>
                <a:cubicBezTo>
                  <a:pt x="28" y="125"/>
                  <a:pt x="31" y="128"/>
                  <a:pt x="36" y="128"/>
                </a:cubicBezTo>
                <a:cubicBezTo>
                  <a:pt x="44" y="128"/>
                  <a:pt x="44" y="128"/>
                  <a:pt x="44" y="128"/>
                </a:cubicBezTo>
                <a:cubicBezTo>
                  <a:pt x="48" y="128"/>
                  <a:pt x="52" y="125"/>
                  <a:pt x="52" y="120"/>
                </a:cubicBezTo>
                <a:cubicBezTo>
                  <a:pt x="54" y="120"/>
                  <a:pt x="56" y="118"/>
                  <a:pt x="56" y="116"/>
                </a:cubicBezTo>
                <a:cubicBezTo>
                  <a:pt x="56" y="114"/>
                  <a:pt x="54" y="112"/>
                  <a:pt x="52" y="112"/>
                </a:cubicBezTo>
                <a:moveTo>
                  <a:pt x="40" y="8"/>
                </a:moveTo>
                <a:cubicBezTo>
                  <a:pt x="57" y="8"/>
                  <a:pt x="72" y="23"/>
                  <a:pt x="72" y="40"/>
                </a:cubicBezTo>
                <a:cubicBezTo>
                  <a:pt x="72" y="52"/>
                  <a:pt x="66" y="62"/>
                  <a:pt x="56" y="68"/>
                </a:cubicBezTo>
                <a:cubicBezTo>
                  <a:pt x="52" y="70"/>
                  <a:pt x="52" y="70"/>
                  <a:pt x="52" y="70"/>
                </a:cubicBezTo>
                <a:cubicBezTo>
                  <a:pt x="52" y="88"/>
                  <a:pt x="52" y="88"/>
                  <a:pt x="52" y="88"/>
                </a:cubicBezTo>
                <a:cubicBezTo>
                  <a:pt x="28" y="88"/>
                  <a:pt x="28" y="88"/>
                  <a:pt x="28" y="88"/>
                </a:cubicBezTo>
                <a:cubicBezTo>
                  <a:pt x="28" y="70"/>
                  <a:pt x="28" y="70"/>
                  <a:pt x="28" y="70"/>
                </a:cubicBezTo>
                <a:cubicBezTo>
                  <a:pt x="24" y="68"/>
                  <a:pt x="24" y="68"/>
                  <a:pt x="24" y="68"/>
                </a:cubicBezTo>
                <a:cubicBezTo>
                  <a:pt x="14" y="62"/>
                  <a:pt x="8" y="52"/>
                  <a:pt x="8" y="40"/>
                </a:cubicBezTo>
                <a:cubicBezTo>
                  <a:pt x="8" y="23"/>
                  <a:pt x="22" y="8"/>
                  <a:pt x="40" y="8"/>
                </a:cubicBezTo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55"/>
                  <a:pt x="8" y="68"/>
                  <a:pt x="20" y="75"/>
                </a:cubicBezTo>
                <a:cubicBezTo>
                  <a:pt x="20" y="88"/>
                  <a:pt x="20" y="88"/>
                  <a:pt x="20" y="88"/>
                </a:cubicBezTo>
                <a:cubicBezTo>
                  <a:pt x="20" y="93"/>
                  <a:pt x="23" y="96"/>
                  <a:pt x="28" y="96"/>
                </a:cubicBezTo>
                <a:cubicBezTo>
                  <a:pt x="52" y="96"/>
                  <a:pt x="52" y="96"/>
                  <a:pt x="52" y="96"/>
                </a:cubicBezTo>
                <a:cubicBezTo>
                  <a:pt x="56" y="96"/>
                  <a:pt x="60" y="93"/>
                  <a:pt x="60" y="88"/>
                </a:cubicBezTo>
                <a:cubicBezTo>
                  <a:pt x="60" y="75"/>
                  <a:pt x="60" y="75"/>
                  <a:pt x="60" y="75"/>
                </a:cubicBezTo>
                <a:cubicBezTo>
                  <a:pt x="72" y="68"/>
                  <a:pt x="80" y="55"/>
                  <a:pt x="80" y="40"/>
                </a:cubicBezTo>
                <a:cubicBezTo>
                  <a:pt x="80" y="18"/>
                  <a:pt x="62" y="0"/>
                  <a:pt x="40" y="0"/>
                </a:cubicBezTo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1090139" y="2461340"/>
            <a:ext cx="503479" cy="501825"/>
            <a:chOff x="7448956" y="1724063"/>
            <a:chExt cx="245422" cy="244617"/>
          </a:xfrm>
          <a:solidFill>
            <a:schemeClr val="bg1"/>
          </a:solidFill>
        </p:grpSpPr>
        <p:sp>
          <p:nvSpPr>
            <p:cNvPr id="38" name="Freeform 127"/>
            <p:cNvSpPr/>
            <p:nvPr/>
          </p:nvSpPr>
          <p:spPr bwMode="auto">
            <a:xfrm>
              <a:off x="7597014" y="1872121"/>
              <a:ext cx="97364" cy="96559"/>
            </a:xfrm>
            <a:custGeom>
              <a:avLst/>
              <a:gdLst>
                <a:gd name="T0" fmla="*/ 46 w 51"/>
                <a:gd name="T1" fmla="*/ 29 h 51"/>
                <a:gd name="T2" fmla="*/ 17 w 51"/>
                <a:gd name="T3" fmla="*/ 0 h 51"/>
                <a:gd name="T4" fmla="*/ 0 w 51"/>
                <a:gd name="T5" fmla="*/ 17 h 51"/>
                <a:gd name="T6" fmla="*/ 29 w 51"/>
                <a:gd name="T7" fmla="*/ 46 h 51"/>
                <a:gd name="T8" fmla="*/ 46 w 51"/>
                <a:gd name="T9" fmla="*/ 46 h 51"/>
                <a:gd name="T10" fmla="*/ 46 w 51"/>
                <a:gd name="T11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51">
                  <a:moveTo>
                    <a:pt x="46" y="29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3" y="6"/>
                    <a:pt x="7" y="12"/>
                    <a:pt x="0" y="17"/>
                  </a:cubicBezTo>
                  <a:cubicBezTo>
                    <a:pt x="29" y="46"/>
                    <a:pt x="29" y="46"/>
                    <a:pt x="29" y="46"/>
                  </a:cubicBezTo>
                  <a:cubicBezTo>
                    <a:pt x="34" y="51"/>
                    <a:pt x="42" y="51"/>
                    <a:pt x="46" y="46"/>
                  </a:cubicBezTo>
                  <a:cubicBezTo>
                    <a:pt x="51" y="41"/>
                    <a:pt x="51" y="34"/>
                    <a:pt x="46" y="29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旧字形 ExtraLight" pitchFamily="34" charset="-128"/>
                <a:ea typeface="思源黑体旧字形 ExtraLight" pitchFamily="34" charset="-128"/>
                <a:cs typeface="+mn-cs"/>
                <a:sym typeface="思源黑体旧字形 ExtraLight" pitchFamily="34" charset="-128"/>
              </a:endParaRPr>
            </a:p>
          </p:txBody>
        </p:sp>
        <p:sp>
          <p:nvSpPr>
            <p:cNvPr id="39" name="Freeform 128"/>
            <p:cNvSpPr>
              <a:spLocks noEditPoints="1"/>
            </p:cNvSpPr>
            <p:nvPr/>
          </p:nvSpPr>
          <p:spPr bwMode="auto">
            <a:xfrm>
              <a:off x="7448956" y="1724063"/>
              <a:ext cx="182658" cy="182658"/>
            </a:xfrm>
            <a:custGeom>
              <a:avLst/>
              <a:gdLst>
                <a:gd name="T0" fmla="*/ 96 w 96"/>
                <a:gd name="T1" fmla="*/ 48 h 96"/>
                <a:gd name="T2" fmla="*/ 48 w 96"/>
                <a:gd name="T3" fmla="*/ 0 h 96"/>
                <a:gd name="T4" fmla="*/ 0 w 96"/>
                <a:gd name="T5" fmla="*/ 48 h 96"/>
                <a:gd name="T6" fmla="*/ 48 w 96"/>
                <a:gd name="T7" fmla="*/ 96 h 96"/>
                <a:gd name="T8" fmla="*/ 96 w 96"/>
                <a:gd name="T9" fmla="*/ 48 h 96"/>
                <a:gd name="T10" fmla="*/ 48 w 96"/>
                <a:gd name="T11" fmla="*/ 84 h 96"/>
                <a:gd name="T12" fmla="*/ 12 w 96"/>
                <a:gd name="T13" fmla="*/ 48 h 96"/>
                <a:gd name="T14" fmla="*/ 48 w 96"/>
                <a:gd name="T15" fmla="*/ 12 h 96"/>
                <a:gd name="T16" fmla="*/ 84 w 96"/>
                <a:gd name="T17" fmla="*/ 48 h 96"/>
                <a:gd name="T18" fmla="*/ 48 w 96"/>
                <a:gd name="T19" fmla="*/ 8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96" y="48"/>
                  </a:move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74"/>
                    <a:pt x="21" y="96"/>
                    <a:pt x="48" y="96"/>
                  </a:cubicBezTo>
                  <a:cubicBezTo>
                    <a:pt x="74" y="96"/>
                    <a:pt x="96" y="74"/>
                    <a:pt x="96" y="48"/>
                  </a:cubicBezTo>
                  <a:moveTo>
                    <a:pt x="48" y="84"/>
                  </a:moveTo>
                  <a:cubicBezTo>
                    <a:pt x="28" y="84"/>
                    <a:pt x="12" y="67"/>
                    <a:pt x="12" y="48"/>
                  </a:cubicBezTo>
                  <a:cubicBezTo>
                    <a:pt x="12" y="28"/>
                    <a:pt x="28" y="12"/>
                    <a:pt x="48" y="12"/>
                  </a:cubicBezTo>
                  <a:cubicBezTo>
                    <a:pt x="68" y="12"/>
                    <a:pt x="84" y="28"/>
                    <a:pt x="84" y="48"/>
                  </a:cubicBezTo>
                  <a:cubicBezTo>
                    <a:pt x="84" y="67"/>
                    <a:pt x="68" y="84"/>
                    <a:pt x="48" y="84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旧字形 ExtraLight" pitchFamily="34" charset="-128"/>
                <a:ea typeface="思源黑体旧字形 ExtraLight" pitchFamily="34" charset="-128"/>
                <a:cs typeface="+mn-cs"/>
                <a:sym typeface="思源黑体旧字形 ExtraLight" pitchFamily="34" charset="-128"/>
              </a:endParaRPr>
            </a:p>
          </p:txBody>
        </p:sp>
        <p:sp>
          <p:nvSpPr>
            <p:cNvPr id="40" name="Freeform 129"/>
            <p:cNvSpPr/>
            <p:nvPr/>
          </p:nvSpPr>
          <p:spPr bwMode="auto">
            <a:xfrm>
              <a:off x="7486775" y="1761883"/>
              <a:ext cx="53912" cy="53107"/>
            </a:xfrm>
            <a:custGeom>
              <a:avLst/>
              <a:gdLst>
                <a:gd name="T0" fmla="*/ 0 w 28"/>
                <a:gd name="T1" fmla="*/ 28 h 28"/>
                <a:gd name="T2" fmla="*/ 8 w 28"/>
                <a:gd name="T3" fmla="*/ 28 h 28"/>
                <a:gd name="T4" fmla="*/ 28 w 28"/>
                <a:gd name="T5" fmla="*/ 8 h 28"/>
                <a:gd name="T6" fmla="*/ 28 w 28"/>
                <a:gd name="T7" fmla="*/ 0 h 28"/>
                <a:gd name="T8" fmla="*/ 0 w 28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0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8" y="16"/>
                    <a:pt x="17" y="8"/>
                    <a:pt x="28" y="8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" y="0"/>
                    <a:pt x="0" y="12"/>
                    <a:pt x="0" y="28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思源黑体旧字形 ExtraLight" pitchFamily="34" charset="-128"/>
                <a:ea typeface="思源黑体旧字形 ExtraLight" pitchFamily="34" charset="-128"/>
                <a:cs typeface="+mn-cs"/>
                <a:sym typeface="思源黑体旧字形 ExtraLight" pitchFamily="34" charset="-128"/>
              </a:endParaRPr>
            </a:p>
          </p:txBody>
        </p:sp>
      </p:grpSp>
      <p:sp>
        <p:nvSpPr>
          <p:cNvPr id="30743" name="Freeform 138"/>
          <p:cNvSpPr/>
          <p:nvPr/>
        </p:nvSpPr>
        <p:spPr>
          <a:xfrm>
            <a:off x="2779713" y="4638675"/>
            <a:ext cx="420687" cy="40640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108" h="104">
                <a:moveTo>
                  <a:pt x="56" y="0"/>
                </a:moveTo>
                <a:cubicBezTo>
                  <a:pt x="40" y="0"/>
                  <a:pt x="25" y="7"/>
                  <a:pt x="15" y="2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60"/>
                  <a:pt x="0" y="60"/>
                  <a:pt x="0" y="60"/>
                </a:cubicBezTo>
                <a:cubicBezTo>
                  <a:pt x="43" y="36"/>
                  <a:pt x="43" y="36"/>
                  <a:pt x="43" y="36"/>
                </a:cubicBezTo>
                <a:cubicBezTo>
                  <a:pt x="29" y="28"/>
                  <a:pt x="29" y="28"/>
                  <a:pt x="29" y="28"/>
                </a:cubicBezTo>
                <a:cubicBezTo>
                  <a:pt x="36" y="20"/>
                  <a:pt x="45" y="16"/>
                  <a:pt x="56" y="16"/>
                </a:cubicBezTo>
                <a:cubicBezTo>
                  <a:pt x="76" y="16"/>
                  <a:pt x="92" y="32"/>
                  <a:pt x="92" y="52"/>
                </a:cubicBezTo>
                <a:cubicBezTo>
                  <a:pt x="92" y="71"/>
                  <a:pt x="76" y="88"/>
                  <a:pt x="56" y="88"/>
                </a:cubicBezTo>
                <a:cubicBezTo>
                  <a:pt x="56" y="104"/>
                  <a:pt x="56" y="104"/>
                  <a:pt x="56" y="104"/>
                </a:cubicBezTo>
                <a:cubicBezTo>
                  <a:pt x="84" y="104"/>
                  <a:pt x="108" y="80"/>
                  <a:pt x="108" y="52"/>
                </a:cubicBezTo>
                <a:cubicBezTo>
                  <a:pt x="108" y="23"/>
                  <a:pt x="84" y="0"/>
                  <a:pt x="56" y="0"/>
                </a:cubicBez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30744" name="图片 2" descr="junit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1275" y="844550"/>
            <a:ext cx="2152650" cy="862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45" name="文本框 28"/>
          <p:cNvSpPr txBox="1"/>
          <p:nvPr/>
        </p:nvSpPr>
        <p:spPr>
          <a:xfrm>
            <a:off x="630238" y="660400"/>
            <a:ext cx="14224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1" hangingPunct="1"/>
            <a:r>
              <a:rPr lang="zh-CN" altLang="en-US" sz="2400" b="1" dirty="0">
                <a:solidFill>
                  <a:srgbClr val="595959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测试工具</a:t>
            </a:r>
            <a:endParaRPr lang="zh-CN" altLang="en-US" sz="2400" b="1" dirty="0">
              <a:solidFill>
                <a:srgbClr val="595959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</p:txBody>
      </p:sp>
      <p:sp>
        <p:nvSpPr>
          <p:cNvPr id="30746" name="矩形 18"/>
          <p:cNvSpPr/>
          <p:nvPr/>
        </p:nvSpPr>
        <p:spPr>
          <a:xfrm>
            <a:off x="7521575" y="563563"/>
            <a:ext cx="5076825" cy="14239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40404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Junit(Java</a:t>
            </a:r>
            <a:r>
              <a:rPr lang="zh-CN" altLang="en-US" sz="2000" dirty="0">
                <a:solidFill>
                  <a:srgbClr val="40404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单元测试框架</a:t>
            </a:r>
            <a:r>
              <a:rPr lang="en-US" altLang="zh-CN" sz="2000" dirty="0">
                <a:solidFill>
                  <a:srgbClr val="40404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)</a:t>
            </a:r>
            <a:endParaRPr lang="zh-CN" altLang="en-US" sz="2000" dirty="0">
              <a:solidFill>
                <a:srgbClr val="404040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40404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EasyMock(</a:t>
            </a:r>
            <a:r>
              <a:rPr lang="zh-CN" altLang="en-US" sz="2000" dirty="0">
                <a:solidFill>
                  <a:srgbClr val="40404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模拟测试辅助工具</a:t>
            </a:r>
            <a:r>
              <a:rPr lang="en-US" altLang="zh-CN" sz="2000" dirty="0">
                <a:solidFill>
                  <a:srgbClr val="40404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)</a:t>
            </a:r>
            <a:endParaRPr lang="zh-CN" altLang="en-US" sz="2000" dirty="0">
              <a:solidFill>
                <a:srgbClr val="404040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  <a:p>
            <a:pPr marL="342900" indent="-3429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40404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PowerMock(</a:t>
            </a:r>
            <a:r>
              <a:rPr lang="zh-CN" altLang="en-US" sz="2000" dirty="0">
                <a:solidFill>
                  <a:srgbClr val="40404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单元测试模拟工具</a:t>
            </a:r>
            <a:r>
              <a:rPr lang="en-US" altLang="zh-CN" sz="2000" dirty="0">
                <a:solidFill>
                  <a:srgbClr val="404040"/>
                </a:solidFill>
                <a:latin typeface="华光中等线_CNKI" pitchFamily="2" charset="-122"/>
                <a:ea typeface="华光中等线_CNKI" pitchFamily="2" charset="-122"/>
                <a:sym typeface="思源黑体旧字形 ExtraLight" pitchFamily="34" charset="-128"/>
              </a:rPr>
              <a:t>)</a:t>
            </a:r>
            <a:endParaRPr lang="zh-CN" altLang="en-US" sz="2000" dirty="0">
              <a:solidFill>
                <a:srgbClr val="404040"/>
              </a:solidFill>
              <a:latin typeface="华光中等线_CNKI" pitchFamily="2" charset="-122"/>
              <a:ea typeface="华光中等线_CNKI" pitchFamily="2" charset="-122"/>
              <a:sym typeface="思源黑体旧字形 ExtraLight" pitchFamily="34" charset="-128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1554</Words>
  <Application>WPS 演示</Application>
  <PresentationFormat>宽屏</PresentationFormat>
  <Paragraphs>344</Paragraphs>
  <Slides>20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Calibri Light</vt:lpstr>
      <vt:lpstr>华光中等线_CNKI</vt:lpstr>
      <vt:lpstr>思源黑体旧字形 ExtraLight</vt:lpstr>
      <vt:lpstr>黑体</vt:lpstr>
      <vt:lpstr>Haettenschweiler</vt:lpstr>
      <vt:lpstr>微软雅黑</vt:lpstr>
      <vt:lpstr>Arial Unicode MS</vt:lpstr>
      <vt:lpstr>华文黑体</vt:lpstr>
      <vt:lpstr>Lato Regular</vt:lpstr>
      <vt:lpstr>Helvetica Light</vt:lpstr>
      <vt:lpstr>Montserrat-Regular</vt:lpstr>
      <vt:lpstr>Segoe Print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创业融资</dc:title>
  <dc:creator>第一PPT</dc:creator>
  <cp:keywords>www.1ppt.com</cp:keywords>
  <dc:description>www.1ppt.com</dc:description>
  <cp:lastModifiedBy>K</cp:lastModifiedBy>
  <cp:revision>262</cp:revision>
  <dcterms:created xsi:type="dcterms:W3CDTF">2020-06-06T13:00:00Z</dcterms:created>
  <dcterms:modified xsi:type="dcterms:W3CDTF">2024-12-26T07:07:39Z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044BD6C877D54EC7AA06B3A32E2F1C36</vt:lpwstr>
  </property>
</Properties>
</file>