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6" r:id="rId3"/>
    <p:sldId id="421" r:id="rId4"/>
    <p:sldId id="277" r:id="rId5"/>
    <p:sldId id="291" r:id="rId7"/>
    <p:sldId id="297" r:id="rId8"/>
    <p:sldId id="292" r:id="rId9"/>
    <p:sldId id="294" r:id="rId10"/>
    <p:sldId id="293" r:id="rId11"/>
    <p:sldId id="295" r:id="rId12"/>
    <p:sldId id="299" r:id="rId13"/>
    <p:sldId id="298" r:id="rId14"/>
    <p:sldId id="300" r:id="rId15"/>
    <p:sldId id="301" r:id="rId16"/>
    <p:sldId id="302" r:id="rId17"/>
    <p:sldId id="303" r:id="rId18"/>
    <p:sldId id="308" r:id="rId19"/>
    <p:sldId id="304" r:id="rId20"/>
    <p:sldId id="305" r:id="rId21"/>
    <p:sldId id="306" r:id="rId22"/>
    <p:sldId id="423" r:id="rId23"/>
    <p:sldId id="309" r:id="rId24"/>
    <p:sldId id="310" r:id="rId25"/>
    <p:sldId id="311" r:id="rId26"/>
    <p:sldId id="312" r:id="rId27"/>
    <p:sldId id="313" r:id="rId28"/>
    <p:sldId id="317" r:id="rId29"/>
    <p:sldId id="318" r:id="rId30"/>
    <p:sldId id="324" r:id="rId31"/>
    <p:sldId id="323" r:id="rId32"/>
    <p:sldId id="320" r:id="rId33"/>
    <p:sldId id="321" r:id="rId34"/>
    <p:sldId id="325" r:id="rId35"/>
    <p:sldId id="314" r:id="rId36"/>
    <p:sldId id="327" r:id="rId37"/>
    <p:sldId id="446" r:id="rId38"/>
    <p:sldId id="331" r:id="rId39"/>
    <p:sldId id="336" r:id="rId40"/>
    <p:sldId id="337" r:id="rId41"/>
    <p:sldId id="338" r:id="rId42"/>
    <p:sldId id="339" r:id="rId43"/>
    <p:sldId id="340" r:id="rId44"/>
    <p:sldId id="341" r:id="rId45"/>
    <p:sldId id="342" r:id="rId46"/>
    <p:sldId id="343" r:id="rId4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8000"/>
    <a:srgbClr val="CC0066"/>
    <a:srgbClr val="CCFF33"/>
    <a:srgbClr val="99CCFF"/>
    <a:srgbClr val="FFFF99"/>
    <a:srgbClr val="1E0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7064"/>
    <p:restoredTop sz="82071"/>
  </p:normalViewPr>
  <p:slideViewPr>
    <p:cSldViewPr showGuides="1">
      <p:cViewPr varScale="1">
        <p:scale>
          <a:sx n="61" d="100"/>
          <a:sy n="61" d="100"/>
        </p:scale>
        <p:origin x="200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38" y="122166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104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64AD8A-DE83-4F2C-B142-1EBA75A9963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717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3789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419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5734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en-US" altLang="zh-CN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024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331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536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843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2150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algn="just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286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3379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3584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7"/>
          <p:cNvSpPr/>
          <p:nvPr/>
        </p:nvSpPr>
        <p:spPr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1" name="Line 8"/>
          <p:cNvSpPr/>
          <p:nvPr/>
        </p:nvSpPr>
        <p:spPr>
          <a:xfrm>
            <a:off x="1981200" y="3962400"/>
            <a:ext cx="6511925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244AD8-862F-4701-855E-0A6469D9CBA0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D81D592-FB86-4D79-BA31-BD70F9712198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06594A9-AFDC-4154-9FDF-6EB799E2C95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D9D65F1-823E-4597-911D-3F2D0C44E28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77813"/>
            <a:ext cx="2058988" cy="5881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29325" cy="5881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06594A9-AFDC-4154-9FDF-6EB799E2C95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D9D65F1-823E-4597-911D-3F2D0C44E28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628775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06594A9-AFDC-4154-9FDF-6EB799E2C95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D9D65F1-823E-4597-911D-3F2D0C44E28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628775"/>
            <a:ext cx="82296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06594A9-AFDC-4154-9FDF-6EB799E2C95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D9D65F1-823E-4597-911D-3F2D0C44E28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06594A9-AFDC-4154-9FDF-6EB799E2C95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D9D65F1-823E-4597-911D-3F2D0C44E28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06594A9-AFDC-4154-9FDF-6EB799E2C95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D9D65F1-823E-4597-911D-3F2D0C44E28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06594A9-AFDC-4154-9FDF-6EB799E2C95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D9D65F1-823E-4597-911D-3F2D0C44E28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06594A9-AFDC-4154-9FDF-6EB799E2C95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D9D65F1-823E-4597-911D-3F2D0C44E28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06594A9-AFDC-4154-9FDF-6EB799E2C95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D9D65F1-823E-4597-911D-3F2D0C44E28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06594A9-AFDC-4154-9FDF-6EB799E2C95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D9D65F1-823E-4597-911D-3F2D0C44E28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06594A9-AFDC-4154-9FDF-6EB799E2C95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D9D65F1-823E-4597-911D-3F2D0C44E28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06594A9-AFDC-4154-9FDF-6EB799E2C95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D9D65F1-823E-4597-911D-3F2D0C44E28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68313" y="1628775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+mj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06594A9-AFDC-4154-9FDF-6EB799E2C95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+mj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Freeform 7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1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248400"/>
            <a:ext cx="10080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D9D65F1-823E-4597-911D-3F2D0C44E28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3.wav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slide" Target="slide36.xml"/><Relationship Id="rId2" Type="http://schemas.openxmlformats.org/officeDocument/2006/relationships/slide" Target="slide21.xml"/><Relationship Id="rId1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4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4"/>
          <p:cNvSpPr txBox="1">
            <a:spLocks noGrp="1" noChangeArrowheads="1"/>
          </p:cNvSpPr>
          <p:nvPr>
            <p:ph type="dt" sz="half" idx="2"/>
          </p:nvPr>
        </p:nvSpPr>
        <p:spPr bwMode="auto">
          <a:ln/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AAC9B5-EF5D-46A8-BF80-9C3239A7AA1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5"/>
          <p:cNvSpPr txBox="1">
            <a:spLocks noGrp="1" noChangeArrowheads="1"/>
          </p:cNvSpPr>
          <p:nvPr>
            <p:ph type="ftr" sz="quarter" idx="3"/>
          </p:nvPr>
        </p:nvSpPr>
        <p:spPr bwMode="auto">
          <a:ln/>
        </p:spPr>
        <p:txBody>
          <a:bodyPr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6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  <a:ea typeface="+mn-ea"/>
                <a:cs typeface="+mn-cs"/>
              </a:rPr>
            </a:fld>
            <a:endParaRPr lang="en-US" altLang="zh-CN" sz="1200" dirty="0"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4101" name="Rectangle 4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t"/>
          <a:p>
            <a:pPr algn="ctr" eaLnBrk="1" hangingPunct="1">
              <a:buClrTx/>
              <a:buSzTx/>
              <a:buFontTx/>
            </a:pPr>
            <a:r>
              <a:rPr lang="zh-CN" altLang="en-US" sz="5900" dirty="0">
                <a:latin typeface="+mj-lt"/>
                <a:ea typeface="+mj-ea"/>
                <a:cs typeface="+mj-cs"/>
              </a:rPr>
              <a:t>第三章 集合与关系</a:t>
            </a:r>
            <a:endParaRPr lang="zh-CN" altLang="en-US" sz="5900" dirty="0">
              <a:latin typeface="+mj-lt"/>
              <a:ea typeface="+mj-ea"/>
              <a:cs typeface="+mj-cs"/>
            </a:endParaRPr>
          </a:p>
        </p:txBody>
      </p:sp>
      <p:sp>
        <p:nvSpPr>
          <p:cNvPr id="4102" name="Rectangle 5"/>
          <p:cNvSpPr>
            <a:spLocks noGrp="1"/>
          </p:cNvSpPr>
          <p:nvPr>
            <p:ph type="subTitle"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buSzPct val="65000"/>
            </a:pPr>
            <a:endParaRPr lang="zh-CN" altLang="zh-CN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826E64-F2EA-4089-87F8-76E306B0DEB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741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“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zh-CN" altLang="en-US" dirty="0">
                <a:latin typeface="Courier New" panose="02070309020205020404" pitchFamily="49" charset="0"/>
              </a:rPr>
              <a:t>”</a:t>
            </a:r>
            <a:r>
              <a:rPr lang="zh-CN" altLang="en-US" dirty="0">
                <a:sym typeface="Symbol" panose="05050102010706020507" pitchFamily="18" charset="2"/>
              </a:rPr>
              <a:t>与</a:t>
            </a:r>
            <a:r>
              <a:rPr lang="zh-CN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“</a:t>
            </a:r>
            <a:r>
              <a:rPr lang="zh-CN" altLang="en-US" dirty="0"/>
              <a:t>∈</a:t>
            </a:r>
            <a:r>
              <a:rPr lang="zh-CN" altLang="en-US" dirty="0">
                <a:latin typeface="Courier New" panose="02070309020205020404" pitchFamily="49" charset="0"/>
              </a:rPr>
              <a:t>”</a:t>
            </a:r>
            <a:r>
              <a:rPr lang="zh-CN" altLang="en-US" dirty="0"/>
              <a:t>的区别</a:t>
            </a:r>
            <a:endParaRPr lang="zh-CN" altLang="en-US" dirty="0"/>
          </a:p>
        </p:txBody>
      </p:sp>
      <p:sp>
        <p:nvSpPr>
          <p:cNvPr id="1741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dirty="0"/>
              <a:t>∈</a:t>
            </a:r>
            <a:r>
              <a:rPr lang="zh-CN" altLang="en-US" dirty="0"/>
              <a:t>：表示元素与集合之间的关系</a:t>
            </a:r>
            <a:endParaRPr lang="zh-CN" altLang="en-US" dirty="0"/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：集合与集合之间的关系</a:t>
            </a:r>
            <a:endParaRPr lang="zh-CN" altLang="en-US" dirty="0">
              <a:sym typeface="Symbol" panose="05050102010706020507" pitchFamily="18" charset="2"/>
            </a:endParaRPr>
          </a:p>
          <a:p>
            <a:pPr eaLnBrk="1" hangingPunct="1"/>
            <a:endParaRPr lang="en-US" altLang="zh-CN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0D3D499-12D9-4212-9DB7-4A71ECD156D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946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包含关系“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zh-CN" altLang="en-US" dirty="0">
                <a:sym typeface="Symbol" panose="05050102010706020507" pitchFamily="18" charset="2"/>
              </a:rPr>
              <a:t>”</a:t>
            </a:r>
            <a:r>
              <a:rPr lang="zh-CN" altLang="en-US" dirty="0"/>
              <a:t>的性质</a:t>
            </a:r>
            <a:endParaRPr lang="zh-CN" altLang="en-US" dirty="0"/>
          </a:p>
        </p:txBody>
      </p:sp>
      <p:sp>
        <p:nvSpPr>
          <p:cNvPr id="1946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algn="just" eaLnBrk="1" hangingPunct="1"/>
            <a:r>
              <a:rPr lang="zh-CN" altLang="en-US" b="1" dirty="0">
                <a:solidFill>
                  <a:srgbClr val="1E0264"/>
                </a:solidFill>
                <a:ea typeface="楷体_GB2312" pitchFamily="49" charset="-122"/>
              </a:rPr>
              <a:t>自反性</a:t>
            </a:r>
            <a:r>
              <a:rPr lang="en-US" altLang="zh-CN" dirty="0"/>
              <a:t>: </a:t>
            </a:r>
            <a:r>
              <a:rPr lang="zh-CN" altLang="en-US" dirty="0"/>
              <a:t>对任一集合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zh-CN" altLang="en-US" dirty="0"/>
              <a:t>有</a:t>
            </a:r>
            <a:r>
              <a:rPr lang="en-US" altLang="zh-CN" i="1" dirty="0"/>
              <a:t>A </a:t>
            </a:r>
            <a:r>
              <a:rPr lang="en-US" altLang="zh-CN" b="1" dirty="0">
                <a:solidFill>
                  <a:srgbClr val="1E0264"/>
                </a:solidFill>
                <a:sym typeface="Symbol" panose="05050102010706020507" pitchFamily="18" charset="2"/>
              </a:rPr>
              <a:t>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dirty="0"/>
              <a:t>; </a:t>
            </a:r>
            <a:endParaRPr lang="en-US" altLang="zh-CN" dirty="0"/>
          </a:p>
          <a:p>
            <a:pPr algn="just" eaLnBrk="1" hangingPunct="1"/>
            <a:endParaRPr lang="en-US" altLang="zh-CN" dirty="0"/>
          </a:p>
          <a:p>
            <a:pPr algn="just" eaLnBrk="1" hangingPunct="1"/>
            <a:r>
              <a:rPr lang="zh-CN" altLang="en-US" b="1" dirty="0">
                <a:solidFill>
                  <a:srgbClr val="1E0264"/>
                </a:solidFill>
                <a:ea typeface="楷体_GB2312" pitchFamily="49" charset="-122"/>
              </a:rPr>
              <a:t>传递性</a:t>
            </a:r>
            <a:r>
              <a:rPr lang="en-US" altLang="zh-CN" dirty="0"/>
              <a:t>: </a:t>
            </a:r>
            <a:r>
              <a:rPr lang="zh-CN" altLang="en-US" dirty="0"/>
              <a:t>对任意３个集合</a:t>
            </a:r>
            <a:r>
              <a:rPr lang="en-US" altLang="zh-CN" i="1" dirty="0"/>
              <a:t>A</a:t>
            </a:r>
            <a:r>
              <a:rPr lang="zh-CN" altLang="en-US" dirty="0"/>
              <a:t>、 </a:t>
            </a:r>
            <a:r>
              <a:rPr lang="en-US" altLang="zh-CN" i="1" dirty="0"/>
              <a:t>B</a:t>
            </a:r>
            <a:r>
              <a:rPr lang="zh-CN" altLang="en-US" dirty="0"/>
              <a:t>和</a:t>
            </a:r>
            <a:r>
              <a:rPr lang="en-US" altLang="zh-CN" i="1" dirty="0"/>
              <a:t>C</a:t>
            </a:r>
            <a:r>
              <a:rPr lang="en-US" altLang="zh-CN" dirty="0"/>
              <a:t>, </a:t>
            </a:r>
            <a:endParaRPr lang="en-US" altLang="zh-CN" dirty="0"/>
          </a:p>
          <a:p>
            <a:pPr algn="just" eaLnBrk="1" hangingPunct="1">
              <a:buNone/>
            </a:pPr>
            <a:r>
              <a:rPr lang="en-US" altLang="zh-CN" dirty="0"/>
              <a:t>                </a:t>
            </a:r>
            <a:r>
              <a:rPr lang="zh-CN" altLang="en-US" dirty="0"/>
              <a:t>若</a:t>
            </a:r>
            <a:r>
              <a:rPr lang="en-US" altLang="zh-CN" i="1" dirty="0"/>
              <a:t>A </a:t>
            </a:r>
            <a:r>
              <a:rPr lang="en-US" altLang="zh-CN" b="1" dirty="0">
                <a:solidFill>
                  <a:srgbClr val="1E0264"/>
                </a:solidFill>
                <a:sym typeface="Symbol" panose="05050102010706020507" pitchFamily="18" charset="2"/>
              </a:rPr>
              <a:t>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dirty="0"/>
              <a:t>, </a:t>
            </a:r>
            <a:r>
              <a:rPr lang="en-US" altLang="zh-CN" i="1" dirty="0"/>
              <a:t>B </a:t>
            </a:r>
            <a:r>
              <a:rPr lang="en-US" altLang="zh-CN" b="1" dirty="0">
                <a:solidFill>
                  <a:srgbClr val="1E0264"/>
                </a:solidFill>
                <a:sym typeface="Symbol" panose="05050102010706020507" pitchFamily="18" charset="2"/>
              </a:rPr>
              <a:t></a:t>
            </a:r>
            <a:r>
              <a:rPr lang="en-US" altLang="zh-CN" dirty="0"/>
              <a:t> </a:t>
            </a:r>
            <a:r>
              <a:rPr lang="en-US" altLang="zh-CN" i="1" dirty="0"/>
              <a:t>C</a:t>
            </a:r>
            <a:r>
              <a:rPr lang="zh-CN" altLang="en-US" dirty="0"/>
              <a:t>则</a:t>
            </a:r>
            <a:r>
              <a:rPr lang="en-US" altLang="zh-CN" i="1" dirty="0"/>
              <a:t>A </a:t>
            </a:r>
            <a:r>
              <a:rPr lang="en-US" altLang="zh-CN" b="1" dirty="0">
                <a:solidFill>
                  <a:srgbClr val="1E0264"/>
                </a:solidFill>
                <a:sym typeface="Symbol" panose="05050102010706020507" pitchFamily="18" charset="2"/>
              </a:rPr>
              <a:t></a:t>
            </a:r>
            <a:r>
              <a:rPr lang="en-US" altLang="zh-CN" dirty="0"/>
              <a:t> </a:t>
            </a:r>
            <a:r>
              <a:rPr lang="en-US" altLang="zh-CN" i="1" dirty="0"/>
              <a:t>C</a:t>
            </a:r>
            <a:r>
              <a:rPr lang="zh-CN" altLang="en-US" dirty="0"/>
              <a:t>。 </a:t>
            </a:r>
            <a:endParaRPr lang="zh-CN" altLang="en-US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A0966E-0AA9-43EF-9ACC-0F33D005914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2048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集合相等</a:t>
            </a:r>
            <a:endParaRPr lang="zh-CN" altLang="en-US" dirty="0"/>
          </a:p>
        </p:txBody>
      </p:sp>
      <p:sp>
        <p:nvSpPr>
          <p:cNvPr id="233475" name="Rectangle 3"/>
          <p:cNvSpPr>
            <a:spLocks noGrp="1"/>
          </p:cNvSpPr>
          <p:nvPr>
            <p:ph idx="1"/>
          </p:nvPr>
        </p:nvSpPr>
        <p:spPr>
          <a:xfrm>
            <a:off x="468313" y="1219200"/>
            <a:ext cx="8229600" cy="49403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14000"/>
              </a:lnSpc>
            </a:pPr>
            <a:r>
              <a:rPr lang="zh-CN" altLang="en-US" sz="2800" dirty="0"/>
              <a:t>定理：两个集合</a:t>
            </a:r>
            <a:r>
              <a:rPr lang="en-US" altLang="zh-CN" sz="2800" i="1" dirty="0"/>
              <a:t>A</a:t>
            </a:r>
            <a:r>
              <a:rPr lang="zh-CN" altLang="en-US" sz="2800" dirty="0"/>
              <a:t>和</a:t>
            </a:r>
            <a:r>
              <a:rPr lang="en-US" altLang="zh-CN" sz="2800" i="1" dirty="0"/>
              <a:t>B</a:t>
            </a:r>
            <a:r>
              <a:rPr lang="en-US" altLang="zh-CN" sz="2800" dirty="0"/>
              <a:t>, </a:t>
            </a:r>
            <a:r>
              <a:rPr lang="zh-CN" altLang="en-US" sz="2800" dirty="0"/>
              <a:t>若</a:t>
            </a:r>
            <a:r>
              <a:rPr lang="en-US" altLang="zh-CN" sz="2800" i="1" dirty="0"/>
              <a:t>A </a:t>
            </a:r>
            <a:r>
              <a:rPr lang="en-US" altLang="zh-CN" sz="2800" b="1" dirty="0">
                <a:solidFill>
                  <a:srgbClr val="1E0264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dirty="0"/>
              <a:t> </a:t>
            </a:r>
            <a:r>
              <a:rPr lang="en-US" altLang="zh-CN" sz="2800" i="1" dirty="0"/>
              <a:t>B</a:t>
            </a:r>
            <a:r>
              <a:rPr lang="en-US" altLang="zh-CN" sz="2800" dirty="0"/>
              <a:t>, </a:t>
            </a:r>
            <a:r>
              <a:rPr lang="zh-CN" altLang="en-US" sz="2800" dirty="0"/>
              <a:t>且</a:t>
            </a:r>
            <a:r>
              <a:rPr lang="en-US" altLang="zh-CN" sz="2800" i="1" dirty="0"/>
              <a:t>B </a:t>
            </a:r>
            <a:r>
              <a:rPr lang="en-US" altLang="zh-CN" sz="2800" b="1" dirty="0">
                <a:solidFill>
                  <a:srgbClr val="1E0264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dirty="0"/>
              <a:t> </a:t>
            </a:r>
            <a:r>
              <a:rPr lang="en-US" altLang="zh-CN" sz="2800" i="1" dirty="0"/>
              <a:t>A</a:t>
            </a:r>
            <a:r>
              <a:rPr lang="en-US" altLang="zh-CN" sz="2800" dirty="0"/>
              <a:t>, </a:t>
            </a:r>
            <a:r>
              <a:rPr lang="zh-CN" altLang="en-US" sz="2800" dirty="0"/>
              <a:t>则称这两个集合</a:t>
            </a:r>
            <a:r>
              <a:rPr lang="zh-CN" altLang="en-US" sz="2800" b="1" dirty="0">
                <a:solidFill>
                  <a:srgbClr val="1E0264"/>
                </a:solidFill>
                <a:ea typeface="楷体_GB2312" pitchFamily="49" charset="-122"/>
              </a:rPr>
              <a:t>相等</a:t>
            </a:r>
            <a:r>
              <a:rPr lang="en-US" altLang="zh-CN" sz="2800" dirty="0"/>
              <a:t>, </a:t>
            </a:r>
            <a:r>
              <a:rPr lang="zh-CN" altLang="en-US" sz="2800" dirty="0"/>
              <a:t>记为</a:t>
            </a:r>
            <a:r>
              <a:rPr lang="en-US" altLang="zh-CN" sz="2800" i="1" dirty="0"/>
              <a:t>A</a:t>
            </a:r>
            <a:r>
              <a:rPr lang="zh-CN" altLang="en-US" sz="2800" dirty="0"/>
              <a:t>＝</a:t>
            </a:r>
            <a:r>
              <a:rPr lang="en-US" altLang="zh-CN" sz="2800" i="1" dirty="0"/>
              <a:t>B</a:t>
            </a:r>
            <a:r>
              <a:rPr lang="zh-CN" altLang="en-US" sz="2800" dirty="0"/>
              <a:t>。</a:t>
            </a:r>
            <a:r>
              <a:rPr lang="zh-CN" altLang="en-US" sz="2400" dirty="0">
                <a:solidFill>
                  <a:srgbClr val="FF0000"/>
                </a:solidFill>
              </a:rPr>
              <a:t>（重要，证明常用）</a:t>
            </a:r>
            <a:endParaRPr lang="zh-CN" altLang="en-US" dirty="0">
              <a:solidFill>
                <a:srgbClr val="FF0000"/>
              </a:solidFill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i="1" dirty="0"/>
              <a:t>      </a:t>
            </a:r>
            <a:r>
              <a:rPr lang="en-US" altLang="zh-CN" b="1" i="1" dirty="0">
                <a:solidFill>
                  <a:srgbClr val="1E0264"/>
                </a:solidFill>
              </a:rPr>
              <a:t>A</a:t>
            </a:r>
            <a:r>
              <a:rPr lang="zh-CN" altLang="en-US" b="1" dirty="0">
                <a:solidFill>
                  <a:srgbClr val="1E0264"/>
                </a:solidFill>
              </a:rPr>
              <a:t>＝</a:t>
            </a:r>
            <a:r>
              <a:rPr lang="en-US" altLang="zh-CN" b="1" i="1" dirty="0">
                <a:solidFill>
                  <a:srgbClr val="1E0264"/>
                </a:solidFill>
              </a:rPr>
              <a:t>B</a:t>
            </a:r>
            <a:r>
              <a:rPr lang="en-US" altLang="zh-CN" b="1" dirty="0">
                <a:solidFill>
                  <a:srgbClr val="1E0264"/>
                </a:solidFill>
              </a:rPr>
              <a:t> </a:t>
            </a:r>
            <a:r>
              <a:rPr lang="en-US" altLang="zh-CN" b="1" dirty="0">
                <a:solidFill>
                  <a:srgbClr val="1E0264"/>
                </a:solidFill>
                <a:sym typeface="Symbol" panose="05050102010706020507" pitchFamily="18" charset="2"/>
              </a:rPr>
              <a:t></a:t>
            </a:r>
            <a:r>
              <a:rPr lang="en-US" altLang="zh-CN" b="1" dirty="0">
                <a:solidFill>
                  <a:srgbClr val="1E0264"/>
                </a:solidFill>
              </a:rPr>
              <a:t> </a:t>
            </a:r>
            <a:r>
              <a:rPr lang="en-US" altLang="zh-CN" b="1" i="1" dirty="0">
                <a:solidFill>
                  <a:srgbClr val="1E0264"/>
                </a:solidFill>
              </a:rPr>
              <a:t>A </a:t>
            </a:r>
            <a:r>
              <a:rPr lang="en-US" altLang="zh-CN" b="1" dirty="0">
                <a:solidFill>
                  <a:srgbClr val="1E0264"/>
                </a:solidFill>
                <a:sym typeface="Symbol" panose="05050102010706020507" pitchFamily="18" charset="2"/>
              </a:rPr>
              <a:t></a:t>
            </a:r>
            <a:r>
              <a:rPr lang="en-US" altLang="zh-CN" b="1" dirty="0">
                <a:solidFill>
                  <a:srgbClr val="1E0264"/>
                </a:solidFill>
              </a:rPr>
              <a:t> </a:t>
            </a:r>
            <a:r>
              <a:rPr lang="en-US" altLang="zh-CN" b="1" i="1" dirty="0">
                <a:solidFill>
                  <a:srgbClr val="1E0264"/>
                </a:solidFill>
              </a:rPr>
              <a:t>B</a:t>
            </a:r>
            <a:r>
              <a:rPr lang="en-US" altLang="zh-CN" b="1" dirty="0">
                <a:solidFill>
                  <a:srgbClr val="1E0264"/>
                </a:solidFill>
              </a:rPr>
              <a:t>∧</a:t>
            </a:r>
            <a:r>
              <a:rPr lang="en-US" altLang="zh-CN" b="1" i="1" dirty="0">
                <a:solidFill>
                  <a:srgbClr val="1E0264"/>
                </a:solidFill>
              </a:rPr>
              <a:t>B </a:t>
            </a:r>
            <a:r>
              <a:rPr lang="en-US" altLang="zh-CN" b="1" dirty="0">
                <a:solidFill>
                  <a:srgbClr val="1E0264"/>
                </a:solidFill>
                <a:sym typeface="Symbol" panose="05050102010706020507" pitchFamily="18" charset="2"/>
              </a:rPr>
              <a:t></a:t>
            </a:r>
            <a:r>
              <a:rPr lang="en-US" altLang="zh-CN" b="1" dirty="0">
                <a:solidFill>
                  <a:srgbClr val="1E0264"/>
                </a:solidFill>
              </a:rPr>
              <a:t> </a:t>
            </a:r>
            <a:r>
              <a:rPr lang="en-US" altLang="zh-CN" b="1" i="1" dirty="0">
                <a:solidFill>
                  <a:srgbClr val="1E0264"/>
                </a:solidFill>
              </a:rPr>
              <a:t>A</a:t>
            </a:r>
            <a:r>
              <a:rPr lang="en-US" altLang="zh-CN" b="1" dirty="0">
                <a:solidFill>
                  <a:srgbClr val="1E0264"/>
                </a:solidFill>
              </a:rPr>
              <a:t>          </a:t>
            </a:r>
            <a:endParaRPr lang="en-US" altLang="zh-CN" b="1" dirty="0">
              <a:solidFill>
                <a:srgbClr val="1E0264"/>
              </a:solidFill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1E0264"/>
                </a:solidFill>
              </a:rPr>
              <a:t>               </a:t>
            </a:r>
            <a:r>
              <a:rPr lang="en-US" altLang="zh-CN" b="1" dirty="0">
                <a:solidFill>
                  <a:srgbClr val="1E0264"/>
                </a:solidFill>
                <a:sym typeface="Symbol" panose="05050102010706020507" pitchFamily="18" charset="2"/>
              </a:rPr>
              <a:t></a:t>
            </a:r>
            <a:r>
              <a:rPr lang="en-US" altLang="zh-CN" b="1" i="1" dirty="0">
                <a:solidFill>
                  <a:srgbClr val="1E0264"/>
                </a:solidFill>
              </a:rPr>
              <a:t>x</a:t>
            </a:r>
            <a:r>
              <a:rPr lang="en-US" altLang="zh-CN" b="1" dirty="0">
                <a:solidFill>
                  <a:srgbClr val="1E0264"/>
                </a:solidFill>
              </a:rPr>
              <a:t>(</a:t>
            </a:r>
            <a:r>
              <a:rPr lang="en-US" altLang="zh-CN" b="1" i="1" dirty="0">
                <a:solidFill>
                  <a:srgbClr val="1E0264"/>
                </a:solidFill>
              </a:rPr>
              <a:t>x</a:t>
            </a:r>
            <a:r>
              <a:rPr lang="en-US" altLang="zh-CN" b="1" dirty="0">
                <a:solidFill>
                  <a:srgbClr val="1E0264"/>
                </a:solidFill>
              </a:rPr>
              <a:t>∈</a:t>
            </a:r>
            <a:r>
              <a:rPr lang="en-US" altLang="zh-CN" b="1" i="1" dirty="0">
                <a:solidFill>
                  <a:srgbClr val="1E0264"/>
                </a:solidFill>
              </a:rPr>
              <a:t>A</a:t>
            </a:r>
            <a:r>
              <a:rPr lang="en-US" altLang="zh-CN" b="1" dirty="0">
                <a:solidFill>
                  <a:srgbClr val="1E0264"/>
                </a:solidFill>
              </a:rPr>
              <a:t>→</a:t>
            </a:r>
            <a:r>
              <a:rPr lang="en-US" altLang="zh-CN" b="1" i="1" dirty="0">
                <a:solidFill>
                  <a:srgbClr val="1E0264"/>
                </a:solidFill>
              </a:rPr>
              <a:t>x</a:t>
            </a:r>
            <a:r>
              <a:rPr lang="en-US" altLang="zh-CN" b="1" dirty="0">
                <a:solidFill>
                  <a:srgbClr val="1E0264"/>
                </a:solidFill>
              </a:rPr>
              <a:t>∈</a:t>
            </a:r>
            <a:r>
              <a:rPr lang="en-US" altLang="zh-CN" b="1" i="1" dirty="0">
                <a:solidFill>
                  <a:srgbClr val="1E0264"/>
                </a:solidFill>
              </a:rPr>
              <a:t>B</a:t>
            </a:r>
            <a:r>
              <a:rPr lang="en-US" altLang="zh-CN" b="1" dirty="0">
                <a:solidFill>
                  <a:srgbClr val="1E0264"/>
                </a:solidFill>
              </a:rPr>
              <a:t>)∧</a:t>
            </a:r>
            <a:r>
              <a:rPr lang="en-US" altLang="zh-CN" b="1" dirty="0">
                <a:solidFill>
                  <a:srgbClr val="1E0264"/>
                </a:solidFill>
                <a:sym typeface="Symbol" panose="05050102010706020507" pitchFamily="18" charset="2"/>
              </a:rPr>
              <a:t></a:t>
            </a:r>
            <a:r>
              <a:rPr lang="en-US" altLang="zh-CN" b="1" i="1" dirty="0">
                <a:solidFill>
                  <a:srgbClr val="1E0264"/>
                </a:solidFill>
              </a:rPr>
              <a:t>x</a:t>
            </a:r>
            <a:r>
              <a:rPr lang="en-US" altLang="zh-CN" b="1" dirty="0">
                <a:solidFill>
                  <a:srgbClr val="1E0264"/>
                </a:solidFill>
              </a:rPr>
              <a:t>(</a:t>
            </a:r>
            <a:r>
              <a:rPr lang="en-US" altLang="zh-CN" b="1" i="1" dirty="0">
                <a:solidFill>
                  <a:srgbClr val="1E0264"/>
                </a:solidFill>
              </a:rPr>
              <a:t>x</a:t>
            </a:r>
            <a:r>
              <a:rPr lang="en-US" altLang="zh-CN" b="1" dirty="0">
                <a:solidFill>
                  <a:srgbClr val="1E0264"/>
                </a:solidFill>
              </a:rPr>
              <a:t>∈</a:t>
            </a:r>
            <a:r>
              <a:rPr lang="en-US" altLang="zh-CN" b="1" i="1" dirty="0">
                <a:solidFill>
                  <a:srgbClr val="1E0264"/>
                </a:solidFill>
              </a:rPr>
              <a:t>B</a:t>
            </a:r>
            <a:r>
              <a:rPr lang="en-US" altLang="zh-CN" b="1" dirty="0">
                <a:solidFill>
                  <a:srgbClr val="1E0264"/>
                </a:solidFill>
              </a:rPr>
              <a:t>→</a:t>
            </a:r>
            <a:r>
              <a:rPr lang="en-US" altLang="zh-CN" b="1" i="1" dirty="0">
                <a:solidFill>
                  <a:srgbClr val="1E0264"/>
                </a:solidFill>
              </a:rPr>
              <a:t>x</a:t>
            </a:r>
            <a:r>
              <a:rPr lang="en-US" altLang="zh-CN" b="1" dirty="0">
                <a:solidFill>
                  <a:srgbClr val="1E0264"/>
                </a:solidFill>
              </a:rPr>
              <a:t>∈</a:t>
            </a:r>
            <a:r>
              <a:rPr lang="en-US" altLang="zh-CN" b="1" i="1" dirty="0">
                <a:solidFill>
                  <a:srgbClr val="1E0264"/>
                </a:solidFill>
              </a:rPr>
              <a:t>A</a:t>
            </a:r>
            <a:r>
              <a:rPr lang="en-US" altLang="zh-CN" b="1" dirty="0">
                <a:solidFill>
                  <a:srgbClr val="1E0264"/>
                </a:solidFill>
              </a:rPr>
              <a:t>)</a:t>
            </a:r>
            <a:endParaRPr lang="en-US" altLang="zh-CN" b="1" dirty="0">
              <a:solidFill>
                <a:srgbClr val="1E0264"/>
              </a:solidFill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1E0264"/>
                </a:solidFill>
              </a:rPr>
              <a:t>               </a:t>
            </a:r>
            <a:r>
              <a:rPr lang="en-US" altLang="zh-CN" b="1" dirty="0">
                <a:solidFill>
                  <a:srgbClr val="1E0264"/>
                </a:solidFill>
                <a:sym typeface="Symbol" panose="05050102010706020507" pitchFamily="18" charset="2"/>
              </a:rPr>
              <a:t></a:t>
            </a:r>
            <a:r>
              <a:rPr lang="en-US" altLang="zh-CN" b="1" i="1" dirty="0">
                <a:solidFill>
                  <a:srgbClr val="1E0264"/>
                </a:solidFill>
              </a:rPr>
              <a:t>x</a:t>
            </a:r>
            <a:r>
              <a:rPr lang="en-US" altLang="zh-CN" b="1" dirty="0">
                <a:solidFill>
                  <a:srgbClr val="1E0264"/>
                </a:solidFill>
              </a:rPr>
              <a:t>(</a:t>
            </a:r>
            <a:r>
              <a:rPr lang="en-US" altLang="zh-CN" b="1" i="1" dirty="0">
                <a:solidFill>
                  <a:srgbClr val="1E0264"/>
                </a:solidFill>
              </a:rPr>
              <a:t>x</a:t>
            </a:r>
            <a:r>
              <a:rPr lang="en-US" altLang="zh-CN" b="1" dirty="0">
                <a:solidFill>
                  <a:srgbClr val="1E0264"/>
                </a:solidFill>
              </a:rPr>
              <a:t>∈</a:t>
            </a:r>
            <a:r>
              <a:rPr lang="en-US" altLang="zh-CN" b="1" i="1" dirty="0">
                <a:solidFill>
                  <a:srgbClr val="1E0264"/>
                </a:solidFill>
              </a:rPr>
              <a:t>A </a:t>
            </a:r>
            <a:r>
              <a:rPr lang="en-US" altLang="zh-CN" sz="2800" b="1" dirty="0">
                <a:solidFill>
                  <a:srgbClr val="1E0264"/>
                </a:solidFill>
                <a:sym typeface="Symbol" panose="05050102010706020507" pitchFamily="18" charset="2"/>
              </a:rPr>
              <a:t></a:t>
            </a:r>
            <a:r>
              <a:rPr lang="en-US" altLang="zh-CN" b="1" dirty="0">
                <a:solidFill>
                  <a:srgbClr val="1E0264"/>
                </a:solidFill>
              </a:rPr>
              <a:t> </a:t>
            </a:r>
            <a:r>
              <a:rPr lang="en-US" altLang="zh-CN" b="1" i="1" dirty="0">
                <a:solidFill>
                  <a:srgbClr val="1E0264"/>
                </a:solidFill>
              </a:rPr>
              <a:t>x</a:t>
            </a:r>
            <a:r>
              <a:rPr lang="en-US" altLang="zh-CN" b="1" dirty="0">
                <a:solidFill>
                  <a:srgbClr val="1E0264"/>
                </a:solidFill>
              </a:rPr>
              <a:t>∈</a:t>
            </a:r>
            <a:r>
              <a:rPr lang="en-US" altLang="zh-CN" b="1" i="1" dirty="0">
                <a:solidFill>
                  <a:srgbClr val="1E0264"/>
                </a:solidFill>
              </a:rPr>
              <a:t>B</a:t>
            </a:r>
            <a:r>
              <a:rPr lang="en-US" altLang="zh-CN" b="1" dirty="0">
                <a:solidFill>
                  <a:srgbClr val="1E0264"/>
                </a:solidFill>
              </a:rPr>
              <a:t>)</a:t>
            </a:r>
            <a:endParaRPr lang="en-US" altLang="zh-CN" b="1" dirty="0">
              <a:solidFill>
                <a:srgbClr val="1E0264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800" dirty="0"/>
              <a:t>性质</a:t>
            </a:r>
            <a:endParaRPr lang="zh-CN" altLang="en-US" sz="2800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800" dirty="0"/>
              <a:t>    对任意三个集合</a:t>
            </a:r>
            <a:r>
              <a:rPr lang="en-US" altLang="zh-CN" sz="2800" i="1" dirty="0"/>
              <a:t>A</a:t>
            </a:r>
            <a:r>
              <a:rPr lang="en-US" altLang="zh-CN" sz="2800" dirty="0"/>
              <a:t>, </a:t>
            </a:r>
            <a:r>
              <a:rPr lang="en-US" altLang="zh-CN" sz="2800" i="1" dirty="0"/>
              <a:t>B</a:t>
            </a:r>
            <a:r>
              <a:rPr lang="zh-CN" altLang="en-US" sz="2800" dirty="0"/>
              <a:t>和</a:t>
            </a:r>
            <a:r>
              <a:rPr lang="en-US" altLang="zh-CN" sz="2800" i="1" dirty="0"/>
              <a:t>C</a:t>
            </a:r>
            <a:r>
              <a:rPr lang="zh-CN" altLang="en-US" sz="2800" dirty="0"/>
              <a:t>：</a:t>
            </a:r>
            <a:endParaRPr lang="en-US" altLang="zh-CN" sz="2800" b="1" dirty="0">
              <a:solidFill>
                <a:srgbClr val="1E0264"/>
              </a:solidFill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b="1" dirty="0">
                <a:ea typeface="楷体_GB2312" pitchFamily="49" charset="-122"/>
              </a:rPr>
              <a:t>自反性</a:t>
            </a:r>
            <a:r>
              <a:rPr lang="en-US" altLang="zh-CN" dirty="0"/>
              <a:t>: </a:t>
            </a:r>
            <a:r>
              <a:rPr lang="zh-CN" altLang="en-US" dirty="0"/>
              <a:t>有</a:t>
            </a:r>
            <a:r>
              <a:rPr lang="en-US" altLang="zh-CN" i="1" dirty="0"/>
              <a:t>A</a:t>
            </a:r>
            <a:r>
              <a:rPr lang="zh-CN" altLang="en-US" dirty="0"/>
              <a:t>＝</a:t>
            </a:r>
            <a:r>
              <a:rPr lang="en-US" altLang="zh-CN" i="1" dirty="0"/>
              <a:t>A</a:t>
            </a:r>
            <a:r>
              <a:rPr lang="en-US" altLang="zh-CN" dirty="0"/>
              <a:t>; </a:t>
            </a:r>
            <a:endParaRPr lang="en-US" altLang="zh-CN" dirty="0"/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b="1" dirty="0">
                <a:ea typeface="楷体_GB2312" pitchFamily="49" charset="-122"/>
              </a:rPr>
              <a:t>对称性</a:t>
            </a:r>
            <a:r>
              <a:rPr lang="en-US" altLang="zh-CN" dirty="0"/>
              <a:t>: </a:t>
            </a:r>
            <a:r>
              <a:rPr lang="zh-CN" altLang="en-US" dirty="0"/>
              <a:t>若</a:t>
            </a:r>
            <a:r>
              <a:rPr lang="en-US" altLang="zh-CN" i="1" dirty="0"/>
              <a:t>A</a:t>
            </a:r>
            <a:r>
              <a:rPr lang="zh-CN" altLang="en-US" dirty="0"/>
              <a:t>＝</a:t>
            </a:r>
            <a:r>
              <a:rPr lang="en-US" altLang="zh-CN" i="1" dirty="0"/>
              <a:t>B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  <a:r>
              <a:rPr lang="en-US" altLang="zh-CN" i="1" dirty="0"/>
              <a:t>B</a:t>
            </a:r>
            <a:r>
              <a:rPr lang="zh-CN" altLang="en-US" dirty="0"/>
              <a:t>＝</a:t>
            </a:r>
            <a:r>
              <a:rPr lang="en-US" altLang="zh-CN" i="1" dirty="0"/>
              <a:t>A</a:t>
            </a:r>
            <a:r>
              <a:rPr lang="en-US" altLang="zh-CN" dirty="0"/>
              <a:t>; </a:t>
            </a:r>
            <a:endParaRPr lang="en-US" altLang="zh-CN" dirty="0"/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b="1" dirty="0">
                <a:ea typeface="楷体_GB2312" pitchFamily="49" charset="-122"/>
              </a:rPr>
              <a:t>传递性</a:t>
            </a:r>
            <a:r>
              <a:rPr lang="en-US" altLang="zh-CN" dirty="0"/>
              <a:t>: </a:t>
            </a:r>
            <a:r>
              <a:rPr lang="zh-CN" altLang="en-US" dirty="0"/>
              <a:t>若</a:t>
            </a:r>
            <a:r>
              <a:rPr lang="en-US" altLang="zh-CN" i="1" dirty="0"/>
              <a:t>A</a:t>
            </a:r>
            <a:r>
              <a:rPr lang="zh-CN" altLang="en-US" dirty="0"/>
              <a:t>＝</a:t>
            </a:r>
            <a:r>
              <a:rPr lang="en-US" altLang="zh-CN" i="1" dirty="0"/>
              <a:t>B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zh-CN" altLang="en-US" dirty="0"/>
              <a:t>＝</a:t>
            </a:r>
            <a:r>
              <a:rPr lang="en-US" altLang="zh-CN" i="1" dirty="0"/>
              <a:t>C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  <a:r>
              <a:rPr lang="en-US" altLang="zh-CN" i="1" dirty="0"/>
              <a:t>A</a:t>
            </a:r>
            <a:r>
              <a:rPr lang="zh-CN" altLang="en-US" dirty="0"/>
              <a:t>＝</a:t>
            </a:r>
            <a:r>
              <a:rPr lang="en-US" altLang="zh-CN" i="1" dirty="0"/>
              <a:t>C</a:t>
            </a:r>
            <a:r>
              <a:rPr lang="zh-CN" altLang="en-US" dirty="0"/>
              <a:t>。 </a:t>
            </a:r>
            <a:endParaRPr lang="zh-CN" altLang="en-US" b="1" dirty="0">
              <a:solidFill>
                <a:srgbClr val="1E0264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charRg st="55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3475">
                                            <p:txEl>
                                              <p:charRg st="55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3475">
                                            <p:txEl>
                                              <p:charRg st="55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charRg st="89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3475">
                                            <p:txEl>
                                              <p:charRg st="89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3475">
                                            <p:txEl>
                                              <p:charRg st="89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charRg st="129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3475">
                                            <p:txEl>
                                              <p:charRg st="129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3475">
                                            <p:txEl>
                                              <p:charRg st="129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charRg st="159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3475">
                                            <p:txEl>
                                              <p:charRg st="159" end="1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charRg st="162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3475">
                                            <p:txEl>
                                              <p:charRg st="162" end="1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charRg st="181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3475">
                                            <p:txEl>
                                              <p:charRg st="181" end="1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charRg st="193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3475">
                                            <p:txEl>
                                              <p:charRg st="193" end="2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charRg st="211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33475">
                                            <p:txEl>
                                              <p:charRg st="211" end="2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C6611E-2B89-4B36-8B89-16C8D00B0C7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2253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空集</a:t>
            </a:r>
            <a:endParaRPr lang="zh-CN" altLang="en-US" dirty="0"/>
          </a:p>
        </p:txBody>
      </p:sp>
      <p:sp>
        <p:nvSpPr>
          <p:cNvPr id="234499" name="Rectangle 3"/>
          <p:cNvSpPr>
            <a:spLocks noGrp="1"/>
          </p:cNvSpPr>
          <p:nvPr>
            <p:ph idx="1"/>
          </p:nvPr>
        </p:nvSpPr>
        <p:spPr>
          <a:xfrm>
            <a:off x="468313" y="1143000"/>
            <a:ext cx="8229600" cy="50165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>
                <a:solidFill>
                  <a:srgbClr val="1E0264"/>
                </a:solidFill>
                <a:ea typeface="楷体_GB2312" pitchFamily="49" charset="-122"/>
              </a:rPr>
              <a:t>空集</a:t>
            </a:r>
            <a:r>
              <a:rPr lang="zh-CN" altLang="en-US" dirty="0"/>
              <a:t>：没有任何元素的集合。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b="1" dirty="0">
                <a:solidFill>
                  <a:srgbClr val="CC0066"/>
                </a:solidFill>
                <a:sym typeface="Symbol" panose="05050102010706020507" pitchFamily="18" charset="2"/>
              </a:rPr>
              <a:t>             =</a:t>
            </a:r>
            <a:r>
              <a:rPr lang="zh-CN" altLang="en-US" b="1" dirty="0">
                <a:solidFill>
                  <a:schemeClr val="hlink"/>
                </a:solidFill>
              </a:rPr>
              <a:t> </a:t>
            </a:r>
            <a:r>
              <a:rPr lang="zh-CN" altLang="en-US" b="1" dirty="0">
                <a:solidFill>
                  <a:srgbClr val="CC0066"/>
                </a:solidFill>
                <a:sym typeface="Symbol" panose="05050102010706020507" pitchFamily="18" charset="2"/>
              </a:rPr>
              <a:t>｛</a:t>
            </a:r>
            <a:r>
              <a:rPr lang="en-US" altLang="zh-CN" b="1" dirty="0">
                <a:solidFill>
                  <a:srgbClr val="CC0066"/>
                </a:solidFill>
                <a:sym typeface="Symbol" panose="05050102010706020507" pitchFamily="18" charset="2"/>
              </a:rPr>
              <a:t>x | P(x)∧  P(x)</a:t>
            </a:r>
            <a:r>
              <a:rPr lang="zh-CN" altLang="en-US" b="1" dirty="0">
                <a:solidFill>
                  <a:srgbClr val="CC0066"/>
                </a:solidFill>
                <a:sym typeface="Symbol" panose="05050102010706020507" pitchFamily="18" charset="2"/>
              </a:rPr>
              <a:t>｝</a:t>
            </a:r>
            <a:endParaRPr lang="zh-CN" altLang="en-US" b="1" dirty="0">
              <a:solidFill>
                <a:srgbClr val="CC0066"/>
              </a:solidFill>
              <a:sym typeface="Symbol" panose="05050102010706020507" pitchFamily="18" charset="2"/>
            </a:endParaRPr>
          </a:p>
          <a:p>
            <a:pPr lvl="1" algn="just" eaLnBrk="1" hangingPunct="1"/>
            <a:r>
              <a:rPr lang="zh-CN" altLang="en-US" dirty="0"/>
              <a:t>定理：对任一集合</a:t>
            </a:r>
            <a:r>
              <a:rPr lang="en-US" altLang="zh-CN" i="1" dirty="0"/>
              <a:t>A</a:t>
            </a:r>
            <a:r>
              <a:rPr lang="zh-CN" altLang="en-US" dirty="0"/>
              <a:t>， 有</a:t>
            </a:r>
            <a:r>
              <a:rPr lang="zh-CN" altLang="en-US" dirty="0">
                <a:sym typeface="Symbol" panose="05050102010706020507" pitchFamily="18" charset="2"/>
              </a:rPr>
              <a:t></a:t>
            </a:r>
            <a:r>
              <a:rPr lang="en-US" altLang="zh-CN" dirty="0"/>
              <a:t>A (</a:t>
            </a:r>
            <a:r>
              <a:rPr lang="zh-CN" altLang="en-US" sz="2400" b="1" dirty="0">
                <a:solidFill>
                  <a:srgbClr val="C00000"/>
                </a:solidFill>
                <a:sym typeface="Symbol" panose="05050102010706020507" pitchFamily="18" charset="2"/>
              </a:rPr>
              <a:t>是任意集合的子集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endParaRPr lang="en-US" altLang="zh-CN" sz="2400" dirty="0"/>
          </a:p>
          <a:p>
            <a:pPr lvl="1" algn="just" eaLnBrk="1" hangingPunct="1">
              <a:buNone/>
            </a:pPr>
            <a:r>
              <a:rPr lang="en-US" altLang="zh-CN" sz="3200" b="1" dirty="0">
                <a:solidFill>
                  <a:srgbClr val="CC0066"/>
                </a:solidFill>
                <a:sym typeface="Symbol" panose="05050102010706020507" pitchFamily="18" charset="2"/>
              </a:rPr>
              <a:t>         </a:t>
            </a:r>
            <a:r>
              <a:rPr lang="en-US" altLang="zh-CN" sz="3200" b="1" dirty="0">
                <a:solidFill>
                  <a:srgbClr val="CC0066"/>
                </a:solidFill>
              </a:rPr>
              <a:t> </a:t>
            </a:r>
            <a:r>
              <a:rPr lang="en-US" altLang="zh-CN" sz="3200" b="1" dirty="0">
                <a:solidFill>
                  <a:srgbClr val="CC0066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3200" b="1" dirty="0">
                <a:solidFill>
                  <a:srgbClr val="CC0066"/>
                </a:solidFill>
              </a:rPr>
              <a:t> A </a:t>
            </a:r>
            <a:r>
              <a:rPr lang="en-US" altLang="zh-CN" sz="3200" b="1" dirty="0">
                <a:solidFill>
                  <a:srgbClr val="CC0066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3200" b="1" dirty="0">
                <a:solidFill>
                  <a:srgbClr val="CC0066"/>
                </a:solidFill>
              </a:rPr>
              <a:t> </a:t>
            </a:r>
            <a:r>
              <a:rPr lang="en-US" altLang="zh-CN" sz="3200" b="1" dirty="0">
                <a:solidFill>
                  <a:srgbClr val="CC0066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solidFill>
                  <a:srgbClr val="CC0066"/>
                </a:solidFill>
              </a:rPr>
              <a:t>x(x∈</a:t>
            </a:r>
            <a:r>
              <a:rPr lang="en-US" altLang="zh-CN" sz="3200" b="1" dirty="0">
                <a:solidFill>
                  <a:srgbClr val="CC0066"/>
                </a:solidFill>
                <a:sym typeface="Symbol" panose="05050102010706020507" pitchFamily="18" charset="2"/>
              </a:rPr>
              <a:t></a:t>
            </a:r>
            <a:r>
              <a:rPr lang="en-US" altLang="zh-CN" sz="3200" b="1" dirty="0">
                <a:solidFill>
                  <a:srgbClr val="CC0066"/>
                </a:solidFill>
              </a:rPr>
              <a:t>→x∈A)</a:t>
            </a:r>
            <a:endParaRPr lang="en-US" altLang="zh-CN" sz="3200" b="1" dirty="0">
              <a:solidFill>
                <a:srgbClr val="CC0066"/>
              </a:solidFill>
            </a:endParaRPr>
          </a:p>
          <a:p>
            <a:pPr lvl="1" algn="just" eaLnBrk="1" hangingPunct="1"/>
            <a:endParaRPr lang="en-US" altLang="zh-CN" b="1" dirty="0">
              <a:solidFill>
                <a:srgbClr val="CC0066"/>
              </a:solidFill>
            </a:endParaRPr>
          </a:p>
          <a:p>
            <a:pPr lvl="1" algn="just" eaLnBrk="1" hangingPunct="1"/>
            <a:r>
              <a:rPr lang="zh-CN" altLang="en-US" dirty="0"/>
              <a:t>空集是唯一的。</a:t>
            </a:r>
            <a:endParaRPr lang="zh-CN" altLang="en-US" dirty="0"/>
          </a:p>
          <a:p>
            <a:pPr lvl="1" algn="just" eaLnBrk="1" hangingPunct="1">
              <a:buNone/>
            </a:pPr>
            <a:r>
              <a:rPr lang="zh-CN" altLang="en-US" dirty="0"/>
              <a:t>若存在空集 </a:t>
            </a:r>
            <a:r>
              <a:rPr lang="zh-CN" altLang="en-US" dirty="0">
                <a:sym typeface="Symbol" panose="05050102010706020507" pitchFamily="18" charset="2"/>
              </a:rPr>
              <a:t>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，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，由以上定理</a:t>
            </a:r>
            <a:endParaRPr lang="zh-CN" altLang="en-US" dirty="0"/>
          </a:p>
          <a:p>
            <a:pPr algn="ctr" eaLnBrk="1" hangingPunct="1">
              <a:buNone/>
            </a:pPr>
            <a:r>
              <a:rPr lang="zh-CN" altLang="en-US" b="1" dirty="0">
                <a:solidFill>
                  <a:srgbClr val="CC0066"/>
                </a:solidFill>
                <a:sym typeface="Symbol" panose="05050102010706020507" pitchFamily="18" charset="2"/>
              </a:rPr>
              <a:t></a:t>
            </a:r>
            <a:r>
              <a:rPr lang="en-US" altLang="zh-CN" b="1" baseline="-25000" dirty="0">
                <a:solidFill>
                  <a:srgbClr val="CC0066"/>
                </a:solidFill>
                <a:sym typeface="Symbol" panose="05050102010706020507" pitchFamily="18" charset="2"/>
              </a:rPr>
              <a:t>1</a:t>
            </a:r>
            <a:r>
              <a:rPr lang="en-US" altLang="zh-CN" b="1" i="1" dirty="0">
                <a:solidFill>
                  <a:srgbClr val="CC0066"/>
                </a:solidFill>
              </a:rPr>
              <a:t> </a:t>
            </a:r>
            <a:r>
              <a:rPr lang="en-US" altLang="zh-CN" b="1" dirty="0">
                <a:solidFill>
                  <a:srgbClr val="CC0066"/>
                </a:solidFill>
                <a:sym typeface="Symbol" panose="05050102010706020507" pitchFamily="18" charset="2"/>
              </a:rPr>
              <a:t></a:t>
            </a:r>
            <a:r>
              <a:rPr lang="en-US" altLang="zh-CN" b="1" dirty="0">
                <a:solidFill>
                  <a:srgbClr val="CC0066"/>
                </a:solidFill>
              </a:rPr>
              <a:t> </a:t>
            </a:r>
            <a:r>
              <a:rPr lang="en-US" altLang="zh-CN" b="1" dirty="0">
                <a:solidFill>
                  <a:srgbClr val="CC0066"/>
                </a:solidFill>
                <a:sym typeface="Symbol" panose="05050102010706020507" pitchFamily="18" charset="2"/>
              </a:rPr>
              <a:t></a:t>
            </a:r>
            <a:r>
              <a:rPr lang="en-US" altLang="zh-CN" b="1" baseline="-25000" dirty="0">
                <a:solidFill>
                  <a:srgbClr val="CC0066"/>
                </a:solidFill>
                <a:sym typeface="Symbol" panose="05050102010706020507" pitchFamily="18" charset="2"/>
              </a:rPr>
              <a:t>2</a:t>
            </a:r>
            <a:r>
              <a:rPr lang="en-US" altLang="zh-CN" b="1" dirty="0">
                <a:solidFill>
                  <a:srgbClr val="CC0066"/>
                </a:solidFill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CC0066"/>
                </a:solidFill>
              </a:rPr>
              <a:t>∧ </a:t>
            </a:r>
            <a:r>
              <a:rPr lang="en-US" altLang="zh-CN" b="1" dirty="0">
                <a:solidFill>
                  <a:srgbClr val="CC0066"/>
                </a:solidFill>
                <a:sym typeface="Symbol" panose="05050102010706020507" pitchFamily="18" charset="2"/>
              </a:rPr>
              <a:t></a:t>
            </a:r>
            <a:r>
              <a:rPr lang="en-US" altLang="zh-CN" b="1" baseline="-25000" dirty="0">
                <a:solidFill>
                  <a:srgbClr val="CC0066"/>
                </a:solidFill>
                <a:sym typeface="Symbol" panose="05050102010706020507" pitchFamily="18" charset="2"/>
              </a:rPr>
              <a:t>2</a:t>
            </a:r>
            <a:r>
              <a:rPr lang="en-US" altLang="zh-CN" b="1" i="1" dirty="0">
                <a:solidFill>
                  <a:srgbClr val="CC0066"/>
                </a:solidFill>
              </a:rPr>
              <a:t> </a:t>
            </a:r>
            <a:r>
              <a:rPr lang="en-US" altLang="zh-CN" b="1" dirty="0">
                <a:solidFill>
                  <a:srgbClr val="CC0066"/>
                </a:solidFill>
                <a:sym typeface="Symbol" panose="05050102010706020507" pitchFamily="18" charset="2"/>
              </a:rPr>
              <a:t></a:t>
            </a:r>
            <a:r>
              <a:rPr lang="en-US" altLang="zh-CN" b="1" dirty="0">
                <a:solidFill>
                  <a:srgbClr val="CC0066"/>
                </a:solidFill>
              </a:rPr>
              <a:t> </a:t>
            </a:r>
            <a:r>
              <a:rPr lang="en-US" altLang="zh-CN" b="1" dirty="0">
                <a:solidFill>
                  <a:srgbClr val="CC0066"/>
                </a:solidFill>
                <a:sym typeface="Symbol" panose="05050102010706020507" pitchFamily="18" charset="2"/>
              </a:rPr>
              <a:t></a:t>
            </a:r>
            <a:r>
              <a:rPr lang="en-US" altLang="zh-CN" b="1" baseline="-25000" dirty="0">
                <a:solidFill>
                  <a:srgbClr val="CC0066"/>
                </a:solidFill>
                <a:sym typeface="Symbol" panose="05050102010706020507" pitchFamily="18" charset="2"/>
              </a:rPr>
              <a:t>1</a:t>
            </a:r>
            <a:r>
              <a:rPr lang="en-US" altLang="zh-CN" b="1" dirty="0">
                <a:solidFill>
                  <a:srgbClr val="CC0066"/>
                </a:solidFill>
                <a:sym typeface="Symbol" panose="05050102010706020507" pitchFamily="18" charset="2"/>
              </a:rPr>
              <a:t>  </a:t>
            </a:r>
            <a:r>
              <a:rPr lang="en-US" altLang="zh-CN" b="1" baseline="-25000" dirty="0">
                <a:solidFill>
                  <a:srgbClr val="CC0066"/>
                </a:solidFill>
                <a:sym typeface="Symbol" panose="05050102010706020507" pitchFamily="18" charset="2"/>
              </a:rPr>
              <a:t>1</a:t>
            </a:r>
            <a:r>
              <a:rPr lang="en-US" altLang="zh-CN" b="1" dirty="0">
                <a:solidFill>
                  <a:srgbClr val="CC0066"/>
                </a:solidFill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rgbClr val="CC0066"/>
                </a:solidFill>
              </a:rPr>
              <a:t>＝ </a:t>
            </a:r>
            <a:r>
              <a:rPr lang="zh-CN" altLang="en-US" b="1" dirty="0">
                <a:solidFill>
                  <a:srgbClr val="CC0066"/>
                </a:solidFill>
                <a:sym typeface="Symbol" panose="05050102010706020507" pitchFamily="18" charset="2"/>
              </a:rPr>
              <a:t></a:t>
            </a:r>
            <a:r>
              <a:rPr lang="en-US" altLang="zh-CN" b="1" baseline="-25000" dirty="0">
                <a:solidFill>
                  <a:srgbClr val="CC0066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charRg st="49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4499">
                                            <p:txEl>
                                              <p:charRg st="49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4499">
                                            <p:txEl>
                                              <p:charRg st="49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4499">
                                            <p:txEl>
                                              <p:charRg st="49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charRg st="77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4499">
                                            <p:txEl>
                                              <p:charRg st="77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4499">
                                            <p:txEl>
                                              <p:charRg st="77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4499">
                                            <p:txEl>
                                              <p:charRg st="77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charRg st="107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4499">
                                            <p:txEl>
                                              <p:charRg st="107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4499">
                                            <p:txEl>
                                              <p:charRg st="107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4499">
                                            <p:txEl>
                                              <p:charRg st="107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charRg st="115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4499">
                                            <p:txEl>
                                              <p:charRg st="115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4499">
                                            <p:txEl>
                                              <p:charRg st="115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charRg st="135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4499">
                                            <p:txEl>
                                              <p:charRg st="135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4499">
                                            <p:txEl>
                                              <p:charRg st="135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BF3EBC-49FA-48C1-853A-446500FB526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2355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全集</a:t>
            </a:r>
            <a:endParaRPr lang="zh-CN" altLang="en-US" dirty="0"/>
          </a:p>
        </p:txBody>
      </p:sp>
      <p:sp>
        <p:nvSpPr>
          <p:cNvPr id="23558" name="Rectangle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30725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25000"/>
              </a:lnSpc>
            </a:pPr>
            <a:r>
              <a:rPr lang="zh-CN" altLang="en-US" sz="2800" b="1" dirty="0">
                <a:solidFill>
                  <a:srgbClr val="1E0264"/>
                </a:solidFill>
                <a:ea typeface="楷体_GB2312" pitchFamily="49" charset="-122"/>
              </a:rPr>
              <a:t>全集：</a:t>
            </a:r>
            <a:r>
              <a:rPr lang="zh-CN" altLang="en-US" sz="2800" dirty="0"/>
              <a:t>当我们所讨论的集合都是某一集合的子集时</a:t>
            </a:r>
            <a:r>
              <a:rPr lang="en-US" altLang="zh-CN" sz="2800" dirty="0"/>
              <a:t>, </a:t>
            </a:r>
            <a:r>
              <a:rPr lang="zh-CN" altLang="en-US" sz="2800" dirty="0"/>
              <a:t>这某一集合就称为全集</a:t>
            </a:r>
            <a:r>
              <a:rPr lang="en-US" altLang="zh-CN" sz="2800" dirty="0"/>
              <a:t>, </a:t>
            </a:r>
            <a:r>
              <a:rPr lang="zh-CN" altLang="en-US" sz="2800" dirty="0"/>
              <a:t>并用</a:t>
            </a:r>
            <a:r>
              <a:rPr lang="en-US" altLang="zh-CN" sz="2800" i="1" dirty="0">
                <a:solidFill>
                  <a:srgbClr val="CC0066"/>
                </a:solidFill>
              </a:rPr>
              <a:t>E</a:t>
            </a:r>
            <a:r>
              <a:rPr lang="zh-CN" altLang="en-US" sz="2800" dirty="0"/>
              <a:t>表示。</a:t>
            </a:r>
            <a:endParaRPr lang="en-US" altLang="zh-CN" sz="2800" dirty="0"/>
          </a:p>
          <a:p>
            <a:pPr algn="just" eaLnBrk="1" hangingPunct="1">
              <a:lnSpc>
                <a:spcPct val="125000"/>
              </a:lnSpc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   </a:t>
            </a:r>
            <a:endParaRPr lang="en-US" altLang="zh-CN" sz="2800" b="1" dirty="0">
              <a:solidFill>
                <a:schemeClr val="hlink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25000"/>
              </a:lnSpc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    </a:t>
            </a:r>
            <a:r>
              <a:rPr lang="zh-CN" altLang="en-US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对于任意集合</a:t>
            </a:r>
            <a:r>
              <a:rPr lang="en-US" altLang="zh-CN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zh-CN" altLang="en-US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，都有</a:t>
            </a:r>
            <a:r>
              <a:rPr lang="en-US" altLang="zh-CN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</a:t>
            </a:r>
            <a:r>
              <a:rPr lang="en-US" altLang="zh-CN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成立</a:t>
            </a:r>
            <a:r>
              <a:rPr lang="zh-CN" altLang="en-US" b="1" dirty="0">
                <a:solidFill>
                  <a:srgbClr val="C00000"/>
                </a:solidFill>
              </a:rPr>
              <a:t>  </a:t>
            </a:r>
            <a:endParaRPr lang="zh-CN" altLang="en-US" b="1" dirty="0">
              <a:solidFill>
                <a:srgbClr val="C00000"/>
              </a:solidFill>
            </a:endParaRP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CFA5C74-2DA5-4E6B-8E56-8C1633A1CCC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2458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幂集</a:t>
            </a:r>
            <a:endParaRPr lang="zh-CN" altLang="en-US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1E0264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幂集：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一个集合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所有子集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组成的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集合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。记为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ρ(A)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求集合</a:t>
            </a:r>
            <a:r>
              <a:rPr kumimoji="0" lang="en-US" altLang="zh-CN" sz="3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＝｛</a:t>
            </a:r>
            <a:r>
              <a:rPr kumimoji="0" lang="en-US" altLang="zh-CN" sz="3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3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3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｝的幂集。 </a:t>
            </a:r>
            <a:endParaRPr kumimoji="0" lang="zh-CN" alt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解：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ρ(A)</a:t>
            </a:r>
            <a:r>
              <a:rPr kumimoji="0" lang="en-US" altLang="zh-CN" sz="30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｛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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｛</a:t>
            </a:r>
            <a:r>
              <a:rPr kumimoji="0" lang="en-US" altLang="zh-CN" sz="3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｝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｛</a:t>
            </a:r>
            <a:r>
              <a:rPr kumimoji="0" lang="en-US" altLang="zh-CN" sz="3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｝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｛</a:t>
            </a:r>
            <a:r>
              <a:rPr kumimoji="0" lang="en-US" altLang="zh-CN" sz="3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｝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｛</a:t>
            </a:r>
            <a:r>
              <a:rPr kumimoji="0" lang="en-US" altLang="zh-CN" sz="3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3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｝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｛</a:t>
            </a:r>
            <a:r>
              <a:rPr kumimoji="0" lang="en-US" altLang="zh-CN" sz="3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3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｝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｛</a:t>
            </a:r>
            <a:r>
              <a:rPr kumimoji="0" lang="en-US" altLang="zh-CN" sz="3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3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｝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｛</a:t>
            </a:r>
            <a:r>
              <a:rPr kumimoji="0" lang="en-US" altLang="zh-CN" sz="3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3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3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｝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｝</a:t>
            </a: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rgbClr val="CC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别忘记空集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</a:t>
            </a: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！</a:t>
            </a: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别忘记最外层的括号！</a:t>
            </a: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charRg st="2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charRg st="48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charRg st="84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charRg st="128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charRg st="137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C56EE8-6E02-4F1C-AD61-240780AEAD0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2560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平凡子集</a:t>
            </a:r>
            <a:endParaRPr lang="zh-CN" altLang="en-US" dirty="0"/>
          </a:p>
        </p:txBody>
      </p:sp>
      <p:sp>
        <p:nvSpPr>
          <p:cNvPr id="2560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>
                <a:solidFill>
                  <a:srgbClr val="1E0264"/>
                </a:solidFill>
                <a:ea typeface="楷体_GB2312" pitchFamily="49" charset="-122"/>
              </a:rPr>
              <a:t>平凡子集</a:t>
            </a:r>
            <a:r>
              <a:rPr lang="zh-CN" altLang="en-US" dirty="0"/>
              <a:t>：集合</a:t>
            </a:r>
            <a:r>
              <a:rPr lang="en-US" altLang="zh-CN" b="1" dirty="0">
                <a:solidFill>
                  <a:srgbClr val="C00000"/>
                </a:solidFill>
              </a:rPr>
              <a:t>A</a:t>
            </a:r>
            <a:r>
              <a:rPr lang="zh-CN" altLang="en-US" b="1" dirty="0">
                <a:solidFill>
                  <a:srgbClr val="C00000"/>
                </a:solidFill>
              </a:rPr>
              <a:t>本身</a:t>
            </a:r>
            <a:r>
              <a:rPr lang="zh-CN" altLang="en-US" dirty="0"/>
              <a:t>以及</a:t>
            </a:r>
            <a:r>
              <a:rPr lang="zh-CN" altLang="en-US" b="1" dirty="0">
                <a:solidFill>
                  <a:srgbClr val="C00000"/>
                </a:solidFill>
                <a:sym typeface="Symbol" panose="05050102010706020507" pitchFamily="18" charset="2"/>
              </a:rPr>
              <a:t></a:t>
            </a:r>
            <a:r>
              <a:rPr lang="zh-CN" altLang="en-US" dirty="0">
                <a:sym typeface="Symbol" panose="05050102010706020507" pitchFamily="18" charset="2"/>
              </a:rPr>
              <a:t>都称为平凡子集。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任何集合都有平凡子集。</a:t>
            </a:r>
            <a:endParaRPr lang="zh-CN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0CAC74-CA2D-42B7-9BA2-5F90B8377F0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2662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幂集的元素个数</a:t>
            </a:r>
            <a:endParaRPr lang="zh-CN" altLang="en-US" dirty="0"/>
          </a:p>
        </p:txBody>
      </p:sp>
      <p:sp>
        <p:nvSpPr>
          <p:cNvPr id="26630" name="Rectangle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30725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zh-CN" altLang="en-US" dirty="0"/>
              <a:t>因为</a:t>
            </a:r>
            <a:r>
              <a:rPr lang="en-US" altLang="zh-CN" dirty="0"/>
              <a:t>|</a:t>
            </a:r>
            <a:r>
              <a:rPr lang="en-US" altLang="zh-CN" i="1" dirty="0"/>
              <a:t>A</a:t>
            </a:r>
            <a:r>
              <a:rPr lang="en-US" altLang="zh-CN" dirty="0"/>
              <a:t>|</a:t>
            </a:r>
            <a:r>
              <a:rPr lang="zh-CN" altLang="en-US" dirty="0"/>
              <a:t>＝</a:t>
            </a:r>
            <a:r>
              <a:rPr lang="en-US" altLang="zh-CN" i="1" dirty="0"/>
              <a:t>n</a:t>
            </a:r>
            <a:r>
              <a:rPr lang="en-US" altLang="zh-CN" dirty="0"/>
              <a:t>, </a:t>
            </a:r>
            <a:endParaRPr lang="en-US" altLang="zh-CN" dirty="0"/>
          </a:p>
          <a:p>
            <a:pPr algn="just" eaLnBrk="1" hangingPunct="1">
              <a:buNone/>
            </a:pPr>
            <a:r>
              <a:rPr lang="zh-CN" altLang="en-US" dirty="0"/>
              <a:t>所以， 空集是任意集合的子集；</a:t>
            </a:r>
            <a:endParaRPr lang="zh-CN" altLang="en-US" dirty="0"/>
          </a:p>
          <a:p>
            <a:pPr algn="just" eaLnBrk="1" hangingPunct="1">
              <a:buNone/>
            </a:pPr>
            <a:r>
              <a:rPr lang="zh-CN" altLang="en-US" dirty="0"/>
              <a:t>            由１个元素构成的</a:t>
            </a:r>
            <a:r>
              <a:rPr lang="en-US" altLang="zh-CN" i="1" dirty="0"/>
              <a:t>A</a:t>
            </a:r>
            <a:r>
              <a:rPr lang="zh-CN" altLang="en-US" dirty="0"/>
              <a:t>的子集有</a:t>
            </a:r>
            <a:r>
              <a:rPr lang="en-US" altLang="zh-CN" i="1" dirty="0"/>
              <a:t>C</a:t>
            </a:r>
            <a:r>
              <a:rPr lang="en-US" altLang="zh-CN" baseline="30000" dirty="0"/>
              <a:t>1</a:t>
            </a:r>
            <a:r>
              <a:rPr lang="en-US" altLang="zh-CN" i="1" baseline="-25000" dirty="0"/>
              <a:t>n</a:t>
            </a:r>
            <a:r>
              <a:rPr lang="zh-CN" altLang="en-US" dirty="0"/>
              <a:t>个； </a:t>
            </a:r>
            <a:endParaRPr lang="zh-CN" altLang="en-US" dirty="0"/>
          </a:p>
          <a:p>
            <a:pPr algn="just" eaLnBrk="1" hangingPunct="1">
              <a:buNone/>
            </a:pPr>
            <a:r>
              <a:rPr lang="zh-CN" altLang="en-US" dirty="0"/>
              <a:t>            由２个元素构成的</a:t>
            </a:r>
            <a:r>
              <a:rPr lang="en-US" altLang="zh-CN" i="1" dirty="0"/>
              <a:t>A</a:t>
            </a:r>
            <a:r>
              <a:rPr lang="zh-CN" altLang="en-US" dirty="0"/>
              <a:t>的子集有</a:t>
            </a:r>
            <a:r>
              <a:rPr lang="en-US" altLang="zh-CN" i="1" dirty="0"/>
              <a:t>C</a:t>
            </a:r>
            <a:r>
              <a:rPr lang="en-US" altLang="zh-CN" baseline="30000" dirty="0"/>
              <a:t>2</a:t>
            </a:r>
            <a:r>
              <a:rPr lang="en-US" altLang="zh-CN" i="1" baseline="-25000" dirty="0"/>
              <a:t>n</a:t>
            </a:r>
            <a:r>
              <a:rPr lang="zh-CN" altLang="en-US" dirty="0"/>
              <a:t>个； </a:t>
            </a:r>
            <a:endParaRPr lang="zh-CN" altLang="en-US" dirty="0"/>
          </a:p>
          <a:p>
            <a:pPr algn="just" eaLnBrk="1" hangingPunct="1">
              <a:buNone/>
            </a:pPr>
            <a:r>
              <a:rPr lang="zh-CN" altLang="en-US" dirty="0"/>
              <a:t>                       </a:t>
            </a:r>
            <a:r>
              <a:rPr lang="en-US" altLang="zh-CN" dirty="0">
                <a:latin typeface="Courier New" panose="02070309020205020404" pitchFamily="49" charset="0"/>
              </a:rPr>
              <a:t>……</a:t>
            </a:r>
            <a:endParaRPr lang="en-US" altLang="zh-CN" dirty="0"/>
          </a:p>
          <a:p>
            <a:pPr algn="just" eaLnBrk="1" hangingPunct="1">
              <a:buNone/>
            </a:pPr>
            <a:r>
              <a:rPr lang="en-US" altLang="zh-CN" dirty="0"/>
              <a:t>            </a:t>
            </a:r>
            <a:r>
              <a:rPr lang="zh-CN" altLang="en-US" dirty="0"/>
              <a:t>由</a:t>
            </a:r>
            <a:r>
              <a:rPr lang="zh-CN" altLang="en-US" i="1" dirty="0"/>
              <a:t>ｎ</a:t>
            </a:r>
            <a:r>
              <a:rPr lang="zh-CN" altLang="en-US" dirty="0"/>
              <a:t>个元素构成的</a:t>
            </a:r>
            <a:r>
              <a:rPr lang="en-US" altLang="zh-CN" i="1" dirty="0"/>
              <a:t>A</a:t>
            </a:r>
            <a:r>
              <a:rPr lang="zh-CN" altLang="en-US" dirty="0"/>
              <a:t>的子集有</a:t>
            </a:r>
            <a:r>
              <a:rPr lang="en-US" altLang="zh-CN" i="1" dirty="0"/>
              <a:t>C</a:t>
            </a:r>
            <a:r>
              <a:rPr lang="en-US" altLang="zh-CN" i="1" baseline="30000" dirty="0"/>
              <a:t>n</a:t>
            </a:r>
            <a:r>
              <a:rPr lang="en-US" altLang="zh-CN" i="1" baseline="-25000" dirty="0"/>
              <a:t>n</a:t>
            </a:r>
            <a:r>
              <a:rPr lang="zh-CN" altLang="en-US" dirty="0"/>
              <a:t>个； </a:t>
            </a:r>
            <a:endParaRPr lang="zh-CN" altLang="en-US" dirty="0"/>
          </a:p>
          <a:p>
            <a:pPr algn="just" eaLnBrk="1" hangingPunct="1">
              <a:buNone/>
            </a:pPr>
            <a:r>
              <a:rPr lang="zh-CN" altLang="en-US" dirty="0"/>
              <a:t> 得 </a:t>
            </a:r>
            <a:r>
              <a:rPr lang="en-US" altLang="zh-CN" b="1" dirty="0">
                <a:solidFill>
                  <a:srgbClr val="CC0066"/>
                </a:solidFill>
              </a:rPr>
              <a:t>| ρ(A)</a:t>
            </a:r>
            <a:r>
              <a:rPr lang="en-US" altLang="zh-CN" b="1" i="1" dirty="0">
                <a:solidFill>
                  <a:srgbClr val="CC0066"/>
                </a:solidFill>
              </a:rPr>
              <a:t> </a:t>
            </a:r>
            <a:r>
              <a:rPr lang="en-US" altLang="zh-CN" b="1" dirty="0">
                <a:solidFill>
                  <a:srgbClr val="CC0066"/>
                </a:solidFill>
              </a:rPr>
              <a:t>|</a:t>
            </a:r>
            <a:r>
              <a:rPr lang="zh-CN" altLang="en-US" b="1" dirty="0">
                <a:solidFill>
                  <a:srgbClr val="CC0066"/>
                </a:solidFill>
              </a:rPr>
              <a:t>＝１＋</a:t>
            </a:r>
            <a:r>
              <a:rPr lang="en-US" altLang="zh-CN" b="1" i="1" dirty="0">
                <a:solidFill>
                  <a:srgbClr val="CC0066"/>
                </a:solidFill>
              </a:rPr>
              <a:t>C</a:t>
            </a:r>
            <a:r>
              <a:rPr lang="en-US" altLang="zh-CN" b="1" baseline="30000" dirty="0">
                <a:solidFill>
                  <a:srgbClr val="CC0066"/>
                </a:solidFill>
              </a:rPr>
              <a:t>1</a:t>
            </a:r>
            <a:r>
              <a:rPr lang="en-US" altLang="zh-CN" b="1" i="1" baseline="-25000" dirty="0">
                <a:solidFill>
                  <a:srgbClr val="CC0066"/>
                </a:solidFill>
              </a:rPr>
              <a:t>n</a:t>
            </a:r>
            <a:r>
              <a:rPr lang="zh-CN" altLang="en-US" b="1" dirty="0">
                <a:solidFill>
                  <a:srgbClr val="CC0066"/>
                </a:solidFill>
              </a:rPr>
              <a:t>＋</a:t>
            </a:r>
            <a:r>
              <a:rPr lang="en-US" altLang="zh-CN" b="1" i="1" dirty="0">
                <a:solidFill>
                  <a:srgbClr val="CC0066"/>
                </a:solidFill>
              </a:rPr>
              <a:t>C</a:t>
            </a:r>
            <a:r>
              <a:rPr lang="en-US" altLang="zh-CN" b="1" baseline="30000" dirty="0">
                <a:solidFill>
                  <a:srgbClr val="CC0066"/>
                </a:solidFill>
              </a:rPr>
              <a:t>2</a:t>
            </a:r>
            <a:r>
              <a:rPr lang="en-US" altLang="zh-CN" b="1" i="1" baseline="-25000" dirty="0">
                <a:solidFill>
                  <a:srgbClr val="CC0066"/>
                </a:solidFill>
              </a:rPr>
              <a:t>n</a:t>
            </a:r>
            <a:r>
              <a:rPr lang="zh-CN" altLang="en-US" b="1" dirty="0">
                <a:solidFill>
                  <a:srgbClr val="CC0066"/>
                </a:solidFill>
              </a:rPr>
              <a:t>＋</a:t>
            </a:r>
            <a:r>
              <a:rPr lang="en-US" altLang="zh-CN" b="1" dirty="0">
                <a:solidFill>
                  <a:srgbClr val="CC0066"/>
                </a:solidFill>
                <a:latin typeface="Courier New" panose="02070309020205020404" pitchFamily="49" charset="0"/>
              </a:rPr>
              <a:t>…</a:t>
            </a:r>
            <a:r>
              <a:rPr lang="zh-CN" altLang="en-US" b="1" dirty="0">
                <a:solidFill>
                  <a:srgbClr val="CC0066"/>
                </a:solidFill>
              </a:rPr>
              <a:t>＋</a:t>
            </a:r>
            <a:r>
              <a:rPr lang="en-US" altLang="zh-CN" b="1" i="1" dirty="0">
                <a:solidFill>
                  <a:srgbClr val="CC0066"/>
                </a:solidFill>
              </a:rPr>
              <a:t>C</a:t>
            </a:r>
            <a:r>
              <a:rPr lang="en-US" altLang="zh-CN" b="1" i="1" baseline="30000" dirty="0">
                <a:solidFill>
                  <a:srgbClr val="CC0066"/>
                </a:solidFill>
              </a:rPr>
              <a:t>n</a:t>
            </a:r>
            <a:r>
              <a:rPr lang="en-US" altLang="zh-CN" b="1" i="1" baseline="-25000" dirty="0">
                <a:solidFill>
                  <a:srgbClr val="CC0066"/>
                </a:solidFill>
              </a:rPr>
              <a:t>n</a:t>
            </a:r>
            <a:r>
              <a:rPr lang="zh-CN" altLang="en-US" b="1" dirty="0">
                <a:solidFill>
                  <a:srgbClr val="CC0066"/>
                </a:solidFill>
              </a:rPr>
              <a:t>＝２</a:t>
            </a:r>
            <a:r>
              <a:rPr lang="en-US" altLang="zh-CN" b="1" i="1" baseline="30000" dirty="0">
                <a:solidFill>
                  <a:srgbClr val="CC0066"/>
                </a:solidFill>
              </a:rPr>
              <a:t>n</a:t>
            </a:r>
            <a:endParaRPr lang="en-US" altLang="zh-CN" b="1" dirty="0">
              <a:solidFill>
                <a:srgbClr val="CC0066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5D3535-BF4C-400D-9ADE-A6F1A05EF44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2765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27654" name="Rectangle 3"/>
          <p:cNvSpPr>
            <a:spLocks noGrp="1"/>
          </p:cNvSpPr>
          <p:nvPr>
            <p:ph idx="1"/>
          </p:nvPr>
        </p:nvSpPr>
        <p:spPr>
          <a:xfrm>
            <a:off x="468313" y="1295400"/>
            <a:ext cx="8229600" cy="486410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1】</a:t>
            </a:r>
            <a:r>
              <a:rPr lang="zh-CN" altLang="en-US" dirty="0"/>
              <a:t>集合</a:t>
            </a:r>
            <a:r>
              <a:rPr lang="en-US" altLang="zh-CN" dirty="0"/>
              <a:t>A</a:t>
            </a:r>
            <a:r>
              <a:rPr lang="zh-CN" altLang="en-US" dirty="0"/>
              <a:t>为以空集为唯一元素的集合，</a:t>
            </a:r>
            <a:endParaRPr lang="zh-CN" altLang="en-US" dirty="0"/>
          </a:p>
          <a:p>
            <a:pPr eaLnBrk="1" hangingPunct="1">
              <a:buNone/>
            </a:pPr>
            <a:r>
              <a:rPr lang="en-US" altLang="zh-CN" dirty="0"/>
              <a:t>B = </a:t>
            </a:r>
            <a:r>
              <a:rPr lang="en-US" altLang="zh-CN" b="1" dirty="0"/>
              <a:t>ρ(ρ(A))</a:t>
            </a:r>
            <a:r>
              <a:rPr lang="zh-CN" altLang="en-US" b="1" dirty="0"/>
              <a:t>，</a:t>
            </a:r>
            <a:r>
              <a:rPr lang="zh-CN" altLang="en-US" dirty="0"/>
              <a:t>判断下列式子是否正确。</a:t>
            </a:r>
            <a:endParaRPr lang="en-US" altLang="zh-CN" dirty="0"/>
          </a:p>
          <a:p>
            <a:pPr eaLnBrk="1" hangingPunct="1">
              <a:buNone/>
            </a:pPr>
            <a:r>
              <a:rPr lang="zh-CN" altLang="en-US" dirty="0"/>
              <a:t>可以找同学上黑板写</a:t>
            </a:r>
            <a:r>
              <a:rPr lang="en-US" altLang="zh-CN" dirty="0"/>
              <a:t>B</a:t>
            </a:r>
            <a:r>
              <a:rPr lang="zh-CN" altLang="en-US" dirty="0"/>
              <a:t>，附加</a:t>
            </a:r>
            <a:r>
              <a:rPr lang="en-US" altLang="zh-CN" dirty="0"/>
              <a:t>2</a:t>
            </a:r>
            <a:r>
              <a:rPr lang="zh-CN" altLang="en-US" dirty="0"/>
              <a:t>分。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>
                <a:sym typeface="Symbol" panose="05050102010706020507" pitchFamily="18" charset="2"/>
              </a:rPr>
              <a:t>（</a:t>
            </a:r>
            <a:r>
              <a:rPr lang="en-US" altLang="zh-CN" dirty="0">
                <a:sym typeface="Symbol" panose="05050102010706020507" pitchFamily="18" charset="2"/>
              </a:rPr>
              <a:t>1</a:t>
            </a:r>
            <a:r>
              <a:rPr lang="zh-CN" altLang="en-US" dirty="0">
                <a:sym typeface="Symbol" panose="05050102010706020507" pitchFamily="18" charset="2"/>
              </a:rPr>
              <a:t>） </a:t>
            </a:r>
            <a:r>
              <a:rPr lang="zh-CN" altLang="en-US" dirty="0"/>
              <a:t>∈ </a:t>
            </a:r>
            <a:r>
              <a:rPr lang="en-US" altLang="zh-CN" dirty="0"/>
              <a:t>B</a:t>
            </a:r>
            <a:endParaRPr lang="en-US" altLang="zh-CN" dirty="0"/>
          </a:p>
          <a:p>
            <a:pPr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 dirty="0">
                <a:sym typeface="Symbol" panose="05050102010706020507" pitchFamily="18" charset="2"/>
              </a:rPr>
              <a:t> 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endParaRPr lang="en-US" altLang="zh-CN" dirty="0"/>
          </a:p>
          <a:p>
            <a:pPr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{</a:t>
            </a:r>
            <a:r>
              <a:rPr lang="en-US" altLang="zh-CN" dirty="0">
                <a:sym typeface="Symbol" panose="05050102010706020507" pitchFamily="18" charset="2"/>
              </a:rPr>
              <a:t>} </a:t>
            </a:r>
            <a:r>
              <a:rPr lang="en-US" altLang="zh-CN" dirty="0"/>
              <a:t> B</a:t>
            </a:r>
            <a:endParaRPr lang="en-US" altLang="zh-CN" dirty="0"/>
          </a:p>
          <a:p>
            <a:pPr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{{</a:t>
            </a:r>
            <a:r>
              <a:rPr lang="en-US" altLang="zh-CN" dirty="0">
                <a:sym typeface="Symbol" panose="05050102010706020507" pitchFamily="18" charset="2"/>
              </a:rPr>
              <a:t>} </a:t>
            </a:r>
            <a:r>
              <a:rPr lang="zh-CN" altLang="en-US" dirty="0"/>
              <a:t>，</a:t>
            </a:r>
            <a:r>
              <a:rPr lang="en-US" altLang="zh-CN" dirty="0"/>
              <a:t>{{</a:t>
            </a:r>
            <a:r>
              <a:rPr lang="en-US" altLang="zh-CN" dirty="0">
                <a:sym typeface="Symbol" panose="05050102010706020507" pitchFamily="18" charset="2"/>
              </a:rPr>
              <a:t>}</a:t>
            </a:r>
            <a:r>
              <a:rPr lang="en-US" altLang="zh-CN" dirty="0"/>
              <a:t>}}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B</a:t>
            </a:r>
            <a:endParaRPr lang="en-US" altLang="zh-CN" dirty="0"/>
          </a:p>
          <a:p>
            <a:pPr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{</a:t>
            </a:r>
            <a:r>
              <a:rPr lang="en-US" altLang="zh-CN" dirty="0">
                <a:sym typeface="Symbol" panose="05050102010706020507" pitchFamily="18" charset="2"/>
              </a:rPr>
              <a:t> </a:t>
            </a:r>
            <a:r>
              <a:rPr lang="zh-CN" altLang="en-US" dirty="0"/>
              <a:t>，</a:t>
            </a:r>
            <a:r>
              <a:rPr lang="en-US" altLang="zh-CN" dirty="0"/>
              <a:t>{{</a:t>
            </a:r>
            <a:r>
              <a:rPr lang="en-US" altLang="zh-CN" dirty="0">
                <a:sym typeface="Symbol" panose="05050102010706020507" pitchFamily="18" charset="2"/>
              </a:rPr>
              <a:t>}</a:t>
            </a:r>
            <a:r>
              <a:rPr lang="en-US" altLang="zh-CN" dirty="0"/>
              <a:t>}} ∈ B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  <p:grpSp>
        <p:nvGrpSpPr>
          <p:cNvPr id="2" name="Group 6"/>
          <p:cNvGrpSpPr/>
          <p:nvPr/>
        </p:nvGrpSpPr>
        <p:grpSpPr>
          <a:xfrm>
            <a:off x="1905000" y="5386388"/>
            <a:ext cx="1066800" cy="533400"/>
            <a:chOff x="1248" y="3120"/>
            <a:chExt cx="672" cy="336"/>
          </a:xfrm>
        </p:grpSpPr>
        <p:sp>
          <p:nvSpPr>
            <p:cNvPr id="27656" name="Line 4"/>
            <p:cNvSpPr/>
            <p:nvPr/>
          </p:nvSpPr>
          <p:spPr>
            <a:xfrm flipV="1">
              <a:off x="1248" y="3120"/>
              <a:ext cx="672" cy="33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57" name="Line 5"/>
            <p:cNvSpPr/>
            <p:nvPr/>
          </p:nvSpPr>
          <p:spPr>
            <a:xfrm>
              <a:off x="1248" y="3168"/>
              <a:ext cx="672" cy="28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CE17F8-CA7D-4F6F-BBE9-0711E19B7CF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2970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endParaRPr lang="zh-CN" altLang="zh-CN" dirty="0"/>
          </a:p>
        </p:txBody>
      </p:sp>
      <p:sp>
        <p:nvSpPr>
          <p:cNvPr id="2970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2】</a:t>
            </a:r>
            <a:r>
              <a:rPr lang="zh-CN" altLang="en-US" dirty="0"/>
              <a:t>构造集合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，使得</a:t>
            </a:r>
            <a:endParaRPr lang="zh-CN" altLang="en-US" dirty="0"/>
          </a:p>
          <a:p>
            <a:pPr algn="ctr"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A </a:t>
            </a:r>
            <a:r>
              <a:rPr lang="en-US" altLang="zh-CN" dirty="0"/>
              <a:t>∈ B</a:t>
            </a:r>
            <a:r>
              <a:rPr lang="zh-CN" altLang="en-US" dirty="0"/>
              <a:t>且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 </a:t>
            </a:r>
            <a:r>
              <a:rPr lang="en-US" altLang="zh-CN" dirty="0"/>
              <a:t> B</a:t>
            </a:r>
            <a:endParaRPr lang="en-US" altLang="zh-CN" dirty="0"/>
          </a:p>
        </p:txBody>
      </p:sp>
      <p:sp>
        <p:nvSpPr>
          <p:cNvPr id="240644" name="Rectangle 4"/>
          <p:cNvSpPr/>
          <p:nvPr/>
        </p:nvSpPr>
        <p:spPr>
          <a:xfrm>
            <a:off x="1752600" y="3733800"/>
            <a:ext cx="5562600" cy="838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/>
              <a:t>A={1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2}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B={1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{1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2}}</a:t>
            </a:r>
            <a:endParaRPr lang="en-US" altLang="zh-CN" sz="28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4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AA24A78-AFB6-4CA2-A049-DACAD137D280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灯片编号占位符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5125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内容概要</a:t>
            </a:r>
            <a:endParaRPr lang="zh-CN" altLang="en-US" dirty="0"/>
          </a:p>
        </p:txBody>
      </p:sp>
      <p:sp>
        <p:nvSpPr>
          <p:cNvPr id="5126" name="Rectangle 3"/>
          <p:cNvSpPr>
            <a:spLocks noGrp="1"/>
          </p:cNvSpPr>
          <p:nvPr>
            <p:ph sz="half"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buSzPct val="65000"/>
            </a:pPr>
            <a:r>
              <a:rPr lang="zh-CN" altLang="en-US" sz="2600" b="1" dirty="0">
                <a:latin typeface="+mn-lt"/>
                <a:ea typeface="+mn-ea"/>
                <a:cs typeface="+mn-cs"/>
                <a:hlinkClick r:id="rId1" action="ppaction://hlinksldjump"/>
              </a:rPr>
              <a:t>集合的概念</a:t>
            </a:r>
            <a:endParaRPr lang="zh-CN" altLang="en-US" sz="2600" b="1" dirty="0">
              <a:latin typeface="+mn-lt"/>
              <a:ea typeface="+mn-ea"/>
              <a:cs typeface="+mn-cs"/>
            </a:endParaRPr>
          </a:p>
          <a:p>
            <a:pPr eaLnBrk="1" hangingPunct="1">
              <a:buSzPct val="65000"/>
            </a:pPr>
            <a:r>
              <a:rPr lang="zh-CN" altLang="en-US" sz="2600" b="1" dirty="0">
                <a:latin typeface="+mn-lt"/>
                <a:ea typeface="+mn-ea"/>
                <a:cs typeface="+mn-cs"/>
                <a:hlinkClick r:id="rId2" action="ppaction://hlinksldjump"/>
              </a:rPr>
              <a:t>集合的运算</a:t>
            </a:r>
            <a:endParaRPr lang="zh-CN" altLang="en-US" sz="2600" b="1" dirty="0">
              <a:latin typeface="+mn-lt"/>
              <a:ea typeface="+mn-ea"/>
              <a:cs typeface="+mn-cs"/>
            </a:endParaRPr>
          </a:p>
          <a:p>
            <a:pPr eaLnBrk="1" hangingPunct="1">
              <a:buSzPct val="65000"/>
            </a:pPr>
            <a:r>
              <a:rPr lang="zh-CN" altLang="en-US" sz="2600" b="1" dirty="0">
                <a:latin typeface="+mn-lt"/>
                <a:ea typeface="+mn-ea"/>
                <a:cs typeface="+mn-cs"/>
                <a:hlinkClick r:id="" action="ppaction://noaction"/>
              </a:rPr>
              <a:t>包含排斥原理</a:t>
            </a:r>
            <a:endParaRPr lang="zh-CN" altLang="en-US" sz="2600" b="1" dirty="0">
              <a:latin typeface="+mn-lt"/>
              <a:ea typeface="+mn-ea"/>
              <a:cs typeface="+mn-cs"/>
            </a:endParaRPr>
          </a:p>
          <a:p>
            <a:pPr eaLnBrk="1" hangingPunct="1">
              <a:buSzPct val="65000"/>
            </a:pPr>
            <a:r>
              <a:rPr lang="zh-CN" altLang="en-US" sz="2600" b="1" dirty="0">
                <a:latin typeface="+mn-lt"/>
                <a:ea typeface="+mn-ea"/>
                <a:cs typeface="+mn-cs"/>
                <a:hlinkClick r:id="rId3" action="ppaction://hlinksldjump"/>
              </a:rPr>
              <a:t>序偶和笛卡尔积</a:t>
            </a:r>
            <a:endParaRPr lang="zh-CN" altLang="en-US" sz="2600" b="1" dirty="0">
              <a:latin typeface="+mn-lt"/>
              <a:ea typeface="+mn-ea"/>
              <a:cs typeface="+mn-cs"/>
            </a:endParaRPr>
          </a:p>
          <a:p>
            <a:pPr eaLnBrk="1" hangingPunct="1">
              <a:buSzPct val="65000"/>
            </a:pPr>
            <a:r>
              <a:rPr lang="zh-CN" altLang="en-US" sz="2600" b="1" dirty="0">
                <a:latin typeface="+mn-lt"/>
                <a:ea typeface="+mn-ea"/>
                <a:cs typeface="+mn-cs"/>
                <a:hlinkClick r:id="" action="ppaction://noaction"/>
              </a:rPr>
              <a:t>关系及其表示</a:t>
            </a:r>
            <a:endParaRPr lang="zh-CN" altLang="en-US" sz="2600" b="1" dirty="0">
              <a:latin typeface="+mn-lt"/>
              <a:ea typeface="+mn-ea"/>
              <a:cs typeface="+mn-cs"/>
            </a:endParaRPr>
          </a:p>
          <a:p>
            <a:pPr eaLnBrk="1" hangingPunct="1">
              <a:buSzPct val="65000"/>
            </a:pPr>
            <a:r>
              <a:rPr lang="zh-CN" altLang="en-US" sz="2600" b="1" dirty="0">
                <a:latin typeface="+mn-lt"/>
                <a:ea typeface="+mn-ea"/>
                <a:cs typeface="+mn-cs"/>
                <a:hlinkClick r:id="" action="ppaction://noaction"/>
              </a:rPr>
              <a:t>关系的性质</a:t>
            </a:r>
            <a:endParaRPr lang="zh-CN" altLang="en-US" sz="2600" b="1" dirty="0">
              <a:latin typeface="+mn-lt"/>
              <a:ea typeface="+mn-ea"/>
              <a:cs typeface="+mn-cs"/>
            </a:endParaRPr>
          </a:p>
          <a:p>
            <a:pPr eaLnBrk="1" hangingPunct="1">
              <a:buSzPct val="65000"/>
            </a:pPr>
            <a:r>
              <a:rPr lang="zh-CN" altLang="en-US" sz="2600" b="1" dirty="0">
                <a:latin typeface="+mn-lt"/>
                <a:ea typeface="+mn-ea"/>
                <a:cs typeface="+mn-cs"/>
                <a:hlinkClick r:id="" action="ppaction://noaction"/>
              </a:rPr>
              <a:t>复合关系和逆关系</a:t>
            </a:r>
            <a:endParaRPr lang="zh-CN" altLang="en-US" sz="2600" b="1" dirty="0">
              <a:latin typeface="+mn-lt"/>
              <a:ea typeface="+mn-ea"/>
              <a:cs typeface="+mn-cs"/>
            </a:endParaRPr>
          </a:p>
          <a:p>
            <a:pPr eaLnBrk="1" hangingPunct="1">
              <a:buSzPct val="65000"/>
            </a:pPr>
            <a:r>
              <a:rPr lang="zh-CN" altLang="en-US" sz="2600" b="1" dirty="0">
                <a:latin typeface="+mn-lt"/>
                <a:ea typeface="+mn-ea"/>
                <a:cs typeface="+mn-cs"/>
                <a:hlinkClick r:id="" action="ppaction://noaction"/>
              </a:rPr>
              <a:t>关系的闭包运算</a:t>
            </a:r>
            <a:endParaRPr lang="zh-CN" altLang="en-US" sz="2600" b="1" dirty="0">
              <a:latin typeface="+mn-lt"/>
              <a:ea typeface="+mn-ea"/>
              <a:cs typeface="+mn-cs"/>
            </a:endParaRPr>
          </a:p>
          <a:p>
            <a:pPr eaLnBrk="1" hangingPunct="1">
              <a:buSzPct val="65000"/>
            </a:pPr>
            <a:endParaRPr lang="en-US" altLang="zh-CN" sz="2600" b="1" dirty="0">
              <a:latin typeface="+mn-lt"/>
              <a:ea typeface="+mn-ea"/>
              <a:cs typeface="+mn-cs"/>
            </a:endParaRPr>
          </a:p>
        </p:txBody>
      </p:sp>
      <p:sp>
        <p:nvSpPr>
          <p:cNvPr id="5127" name="Rectangle 5"/>
          <p:cNvSpPr>
            <a:spLocks noGrp="1"/>
          </p:cNvSpPr>
          <p:nvPr>
            <p:ph sz="half" idx="2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buSzPct val="65000"/>
            </a:pPr>
            <a:r>
              <a:rPr lang="zh-CN" altLang="en-US" sz="2600" b="1" dirty="0">
                <a:latin typeface="+mn-lt"/>
                <a:ea typeface="+mn-ea"/>
                <a:cs typeface="+mn-cs"/>
                <a:hlinkClick r:id="" action="ppaction://noaction"/>
              </a:rPr>
              <a:t>集合的划分与覆盖</a:t>
            </a:r>
            <a:endParaRPr lang="zh-CN" altLang="en-US" sz="2600" b="1" dirty="0">
              <a:latin typeface="+mn-lt"/>
              <a:ea typeface="+mn-ea"/>
              <a:cs typeface="+mn-cs"/>
            </a:endParaRPr>
          </a:p>
          <a:p>
            <a:pPr eaLnBrk="1" hangingPunct="1">
              <a:buSzPct val="65000"/>
            </a:pPr>
            <a:r>
              <a:rPr lang="zh-CN" altLang="en-US" sz="2600" b="1" dirty="0">
                <a:latin typeface="+mn-lt"/>
                <a:ea typeface="+mn-ea"/>
                <a:cs typeface="+mn-cs"/>
                <a:hlinkClick r:id="" action="ppaction://noaction"/>
              </a:rPr>
              <a:t>等价关系</a:t>
            </a:r>
            <a:endParaRPr lang="zh-CN" altLang="en-US" sz="2600" b="1" dirty="0">
              <a:latin typeface="+mn-lt"/>
              <a:ea typeface="+mn-ea"/>
              <a:cs typeface="+mn-cs"/>
            </a:endParaRPr>
          </a:p>
          <a:p>
            <a:pPr eaLnBrk="1" hangingPunct="1">
              <a:buSzPct val="65000"/>
            </a:pPr>
            <a:r>
              <a:rPr lang="zh-CN" altLang="en-US" sz="2600" b="1" dirty="0">
                <a:latin typeface="+mn-lt"/>
                <a:ea typeface="+mn-ea"/>
                <a:cs typeface="+mn-cs"/>
                <a:hlinkClick r:id="" action="ppaction://noaction"/>
              </a:rPr>
              <a:t>序关系</a:t>
            </a:r>
            <a:endParaRPr lang="zh-CN" altLang="en-US" sz="2600" b="1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内容占位符 2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5626100"/>
          </a:xfrm>
          <a:ln/>
        </p:spPr>
        <p:txBody>
          <a:bodyPr vert="horz" wrap="square" lIns="91440" tIns="45720" rIns="91440" bIns="45720" anchor="t"/>
          <a:p>
            <a:pPr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例</a:t>
            </a:r>
            <a:r>
              <a:rPr lang="en-US" altLang="zh-CN" sz="2400" dirty="0"/>
              <a:t>3】</a:t>
            </a:r>
            <a:r>
              <a:rPr lang="zh-CN" altLang="en-US" sz="2400" dirty="0"/>
              <a:t>给出集合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r>
              <a:rPr lang="zh-CN" altLang="en-US" sz="2400" dirty="0"/>
              <a:t>，确定下列各命题是否为真；若为假，请举出反例</a:t>
            </a:r>
            <a:r>
              <a:rPr lang="zh-CN" altLang="en-US" sz="2400" dirty="0">
                <a:solidFill>
                  <a:srgbClr val="FF0000"/>
                </a:solidFill>
              </a:rPr>
              <a:t>（选讲一个即可）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65000"/>
              </a:lnSpc>
              <a:buNone/>
            </a:pPr>
            <a:r>
              <a:rPr lang="en-US" altLang="zh-CN" sz="2400" dirty="0"/>
              <a:t>a)</a:t>
            </a:r>
            <a:r>
              <a:rPr lang="zh-CN" altLang="en-US" sz="2400" dirty="0"/>
              <a:t>如果</a:t>
            </a:r>
            <a:r>
              <a:rPr lang="en-US" altLang="zh-CN" sz="2400" dirty="0">
                <a:sym typeface="Symbol" panose="05050102010706020507" pitchFamily="18" charset="2"/>
              </a:rPr>
              <a:t>A</a:t>
            </a:r>
            <a:r>
              <a:rPr lang="en-US" altLang="zh-CN" sz="2400" dirty="0"/>
              <a:t>∈B</a:t>
            </a:r>
            <a:r>
              <a:rPr lang="zh-CN" altLang="en-US" sz="2400" dirty="0"/>
              <a:t>且</a:t>
            </a:r>
            <a:r>
              <a:rPr lang="en-US" altLang="zh-CN" sz="2400" dirty="0"/>
              <a:t>B</a:t>
            </a:r>
            <a:r>
              <a:rPr lang="en-US" altLang="zh-CN" sz="2400" dirty="0">
                <a:sym typeface="Symbol" panose="05050102010706020507" pitchFamily="18" charset="2"/>
              </a:rPr>
              <a:t></a:t>
            </a:r>
            <a:r>
              <a:rPr lang="en-US" altLang="zh-CN" sz="2400" dirty="0"/>
              <a:t>C</a:t>
            </a:r>
            <a:r>
              <a:rPr lang="zh-CN" altLang="en-US" sz="2400" dirty="0"/>
              <a:t>，则</a:t>
            </a:r>
            <a:r>
              <a:rPr lang="en-US" altLang="zh-CN" sz="2400" dirty="0">
                <a:sym typeface="Symbol" panose="05050102010706020507" pitchFamily="18" charset="2"/>
              </a:rPr>
              <a:t>A</a:t>
            </a:r>
            <a:r>
              <a:rPr lang="en-US" altLang="zh-CN" sz="2400" dirty="0"/>
              <a:t>∈C</a:t>
            </a:r>
            <a:endParaRPr lang="en-US" altLang="zh-CN" sz="2400" dirty="0"/>
          </a:p>
          <a:p>
            <a:pPr>
              <a:lnSpc>
                <a:spcPct val="165000"/>
              </a:lnSpc>
              <a:buNone/>
            </a:pPr>
            <a:r>
              <a:rPr lang="en-US" altLang="zh-CN" sz="2400" dirty="0"/>
              <a:t>b)</a:t>
            </a:r>
            <a:r>
              <a:rPr lang="zh-CN" altLang="en-US" sz="2400" dirty="0"/>
              <a:t>如果</a:t>
            </a:r>
            <a:r>
              <a:rPr lang="en-US" altLang="zh-CN" sz="2400" dirty="0">
                <a:sym typeface="Symbol" panose="05050102010706020507" pitchFamily="18" charset="2"/>
              </a:rPr>
              <a:t>A</a:t>
            </a:r>
            <a:r>
              <a:rPr lang="en-US" altLang="zh-CN" sz="2400" dirty="0"/>
              <a:t>∈B</a:t>
            </a:r>
            <a:r>
              <a:rPr lang="zh-CN" altLang="en-US" sz="2400" dirty="0"/>
              <a:t>且</a:t>
            </a:r>
            <a:r>
              <a:rPr lang="en-US" altLang="zh-CN" sz="2400" dirty="0"/>
              <a:t>B</a:t>
            </a:r>
            <a:r>
              <a:rPr lang="en-US" altLang="zh-CN" sz="2400" dirty="0">
                <a:sym typeface="Symbol" panose="05050102010706020507" pitchFamily="18" charset="2"/>
              </a:rPr>
              <a:t></a:t>
            </a:r>
            <a:r>
              <a:rPr lang="en-US" altLang="zh-CN" sz="2400" dirty="0"/>
              <a:t>C</a:t>
            </a:r>
            <a:r>
              <a:rPr lang="zh-CN" altLang="en-US" sz="2400" dirty="0"/>
              <a:t>，则</a:t>
            </a:r>
            <a:r>
              <a:rPr lang="en-US" altLang="zh-CN" sz="2400" dirty="0">
                <a:sym typeface="Symbol" panose="05050102010706020507" pitchFamily="18" charset="2"/>
              </a:rPr>
              <a:t>A  </a:t>
            </a:r>
            <a:r>
              <a:rPr lang="en-US" altLang="zh-CN" sz="2400" dirty="0"/>
              <a:t>C</a:t>
            </a:r>
            <a:endParaRPr lang="en-US" altLang="zh-CN" sz="2400" dirty="0"/>
          </a:p>
          <a:p>
            <a:pPr>
              <a:lnSpc>
                <a:spcPct val="165000"/>
              </a:lnSpc>
              <a:buNone/>
            </a:pPr>
            <a:r>
              <a:rPr lang="en-US" altLang="zh-CN" sz="2400" dirty="0"/>
              <a:t>c) </a:t>
            </a:r>
            <a:r>
              <a:rPr lang="zh-CN" altLang="en-US" sz="2400" dirty="0"/>
              <a:t>如果</a:t>
            </a:r>
            <a:r>
              <a:rPr lang="en-US" altLang="zh-CN" sz="2400" dirty="0">
                <a:sym typeface="Symbol" panose="05050102010706020507" pitchFamily="18" charset="2"/>
              </a:rPr>
              <a:t>A</a:t>
            </a:r>
            <a:r>
              <a:rPr lang="en-US" altLang="zh-CN" sz="2400" dirty="0"/>
              <a:t>B</a:t>
            </a:r>
            <a:r>
              <a:rPr lang="zh-CN" altLang="en-US" sz="2400" dirty="0"/>
              <a:t>且</a:t>
            </a:r>
            <a:r>
              <a:rPr lang="en-US" altLang="zh-CN" sz="2400" dirty="0"/>
              <a:t>B∈C</a:t>
            </a:r>
            <a:r>
              <a:rPr lang="zh-CN" altLang="en-US" sz="2400" dirty="0"/>
              <a:t>，则</a:t>
            </a:r>
            <a:r>
              <a:rPr lang="en-US" altLang="zh-CN" sz="2400" dirty="0">
                <a:sym typeface="Symbol" panose="05050102010706020507" pitchFamily="18" charset="2"/>
              </a:rPr>
              <a:t>A</a:t>
            </a:r>
            <a:r>
              <a:rPr lang="en-US" altLang="zh-CN" sz="2400" dirty="0"/>
              <a:t>∈C</a:t>
            </a:r>
            <a:endParaRPr lang="en-US" altLang="zh-CN" sz="2400" dirty="0"/>
          </a:p>
          <a:p>
            <a:pPr>
              <a:lnSpc>
                <a:spcPct val="165000"/>
              </a:lnSpc>
              <a:buNone/>
            </a:pPr>
            <a:r>
              <a:rPr lang="en-US" altLang="zh-CN" sz="2400" dirty="0"/>
              <a:t>d) </a:t>
            </a:r>
            <a:r>
              <a:rPr lang="zh-CN" altLang="en-US" sz="2400" dirty="0"/>
              <a:t>如果</a:t>
            </a:r>
            <a:r>
              <a:rPr lang="en-US" altLang="zh-CN" sz="2400" dirty="0">
                <a:sym typeface="Symbol" panose="05050102010706020507" pitchFamily="18" charset="2"/>
              </a:rPr>
              <a:t>A</a:t>
            </a:r>
            <a:r>
              <a:rPr lang="en-US" altLang="zh-CN" sz="2400" dirty="0"/>
              <a:t>B</a:t>
            </a:r>
            <a:r>
              <a:rPr lang="zh-CN" altLang="en-US" sz="2400" dirty="0"/>
              <a:t>且</a:t>
            </a:r>
            <a:r>
              <a:rPr lang="en-US" altLang="zh-CN" sz="2400" dirty="0"/>
              <a:t>B∈C</a:t>
            </a:r>
            <a:r>
              <a:rPr lang="zh-CN" altLang="en-US" sz="2400" dirty="0"/>
              <a:t>，则</a:t>
            </a:r>
            <a:r>
              <a:rPr lang="en-US" altLang="zh-CN" sz="2400" dirty="0">
                <a:sym typeface="Symbol" panose="05050102010706020507" pitchFamily="18" charset="2"/>
              </a:rPr>
              <a:t>A  </a:t>
            </a:r>
            <a:r>
              <a:rPr lang="en-US" altLang="zh-CN" sz="2400" dirty="0"/>
              <a:t>C</a:t>
            </a:r>
            <a:endParaRPr lang="en-US" altLang="zh-CN" sz="2400" dirty="0"/>
          </a:p>
          <a:p>
            <a:pPr>
              <a:lnSpc>
                <a:spcPct val="165000"/>
              </a:lnSpc>
              <a:buNone/>
            </a:pPr>
            <a:r>
              <a:rPr lang="en-US" altLang="zh-CN" sz="2400" dirty="0"/>
              <a:t>e)</a:t>
            </a:r>
            <a:r>
              <a:rPr lang="zh-CN" altLang="en-US" sz="2400" dirty="0"/>
              <a:t>如果</a:t>
            </a:r>
            <a:r>
              <a:rPr lang="en-US" altLang="zh-CN" sz="2400" dirty="0">
                <a:sym typeface="Symbol" panose="05050102010706020507" pitchFamily="18" charset="2"/>
              </a:rPr>
              <a:t>A</a:t>
            </a:r>
            <a:r>
              <a:rPr lang="en-US" altLang="zh-CN" sz="2400" dirty="0"/>
              <a:t>∈B</a:t>
            </a:r>
            <a:r>
              <a:rPr lang="zh-CN" altLang="en-US" sz="2400" dirty="0"/>
              <a:t>且</a:t>
            </a:r>
            <a:r>
              <a:rPr lang="en-US" altLang="zh-CN" sz="2400" dirty="0"/>
              <a:t>B</a:t>
            </a:r>
            <a:r>
              <a:rPr lang="en-US" altLang="zh-CN" sz="2400" b="1" dirty="0">
                <a:solidFill>
                  <a:srgbClr val="1E0264"/>
                </a:solidFill>
                <a:sym typeface="Symbol" panose="05050102010706020507" pitchFamily="18" charset="2"/>
              </a:rPr>
              <a:t>  </a:t>
            </a:r>
            <a:r>
              <a:rPr lang="en-US" altLang="zh-CN" sz="2400" dirty="0"/>
              <a:t>C</a:t>
            </a:r>
            <a:r>
              <a:rPr lang="zh-CN" altLang="en-US" sz="2400" dirty="0"/>
              <a:t>，则</a:t>
            </a:r>
            <a:r>
              <a:rPr lang="en-US" altLang="zh-CN" sz="2400" dirty="0">
                <a:sym typeface="Symbol" panose="05050102010706020507" pitchFamily="18" charset="2"/>
              </a:rPr>
              <a:t>A </a:t>
            </a:r>
            <a:r>
              <a:rPr lang="en-US" altLang="zh-CN" sz="2400" b="1" dirty="0">
                <a:solidFill>
                  <a:srgbClr val="1E0264"/>
                </a:solidFill>
                <a:sym typeface="Symbol" panose="05050102010706020507" pitchFamily="18" charset="2"/>
              </a:rPr>
              <a:t>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/>
              <a:t>C</a:t>
            </a:r>
            <a:endParaRPr lang="en-US" altLang="zh-CN" sz="2400" dirty="0"/>
          </a:p>
          <a:p>
            <a:pPr>
              <a:lnSpc>
                <a:spcPct val="165000"/>
              </a:lnSpc>
              <a:buNone/>
            </a:pPr>
            <a:r>
              <a:rPr lang="en-US" altLang="zh-CN" sz="2400" dirty="0"/>
              <a:t>f) </a:t>
            </a:r>
            <a:r>
              <a:rPr lang="zh-CN" altLang="en-US" sz="2400" dirty="0"/>
              <a:t>如果</a:t>
            </a:r>
            <a:r>
              <a:rPr lang="en-US" altLang="zh-CN" sz="2400" dirty="0">
                <a:sym typeface="Symbol" panose="05050102010706020507" pitchFamily="18" charset="2"/>
              </a:rPr>
              <a:t>A</a:t>
            </a:r>
            <a:r>
              <a:rPr lang="en-US" altLang="zh-CN" sz="2400" dirty="0"/>
              <a:t>B</a:t>
            </a:r>
            <a:r>
              <a:rPr lang="zh-CN" altLang="en-US" sz="2400" dirty="0"/>
              <a:t>且</a:t>
            </a:r>
            <a:r>
              <a:rPr lang="en-US" altLang="zh-CN" sz="2400" dirty="0"/>
              <a:t>B∈C</a:t>
            </a:r>
            <a:r>
              <a:rPr lang="zh-CN" altLang="en-US" sz="2400" dirty="0"/>
              <a:t>，则</a:t>
            </a:r>
            <a:r>
              <a:rPr lang="en-US" altLang="zh-CN" sz="2400" dirty="0"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1E0264"/>
                </a:solidFill>
                <a:sym typeface="Symbol" panose="05050102010706020507" pitchFamily="18" charset="2"/>
              </a:rPr>
              <a:t>  </a:t>
            </a:r>
            <a:r>
              <a:rPr lang="en-US" altLang="zh-CN" sz="2400" dirty="0"/>
              <a:t>C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A6B14A0-0DC7-443B-8F78-899211C45F5E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5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800" y="1524000"/>
            <a:ext cx="9144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真</a:t>
            </a:r>
            <a:endParaRPr lang="zh-CN" alt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2209800"/>
            <a:ext cx="37338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/>
              <a:t>假 </a:t>
            </a:r>
            <a:r>
              <a:rPr lang="en-US" altLang="zh-CN" sz="2000" dirty="0"/>
              <a:t>A={a},B={b,{a}},c={b,d,{a}}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2895600"/>
            <a:ext cx="37338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/>
              <a:t>假 </a:t>
            </a:r>
            <a:r>
              <a:rPr lang="en-US" altLang="zh-CN" sz="2000" dirty="0"/>
              <a:t>A={a},B={a,b},c={a,{a,b}}</a:t>
            </a:r>
            <a:endParaRPr lang="zh-CN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648200" y="3581400"/>
            <a:ext cx="42672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假 </a:t>
            </a:r>
            <a:r>
              <a:rPr lang="en-US" altLang="zh-CN" sz="2000" dirty="0"/>
              <a:t>A={1,2},B={1,2,{3}},c={{1,2,{3}}}</a:t>
            </a:r>
            <a:endParaRPr lang="zh-CN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648200" y="4267200"/>
            <a:ext cx="35052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/>
              <a:t>假 </a:t>
            </a:r>
            <a:r>
              <a:rPr lang="en-US" altLang="zh-CN" sz="2000" dirty="0"/>
              <a:t>A={a},B={{a},b},c={{a},d}</a:t>
            </a:r>
            <a:endParaRPr lang="zh-CN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648200" y="4876800"/>
            <a:ext cx="38862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/>
              <a:t>假 </a:t>
            </a:r>
            <a:r>
              <a:rPr lang="en-US" altLang="zh-CN" sz="2000" dirty="0"/>
              <a:t>A={a},B={a,b},c={{a,b},{a}}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6A956C-D4C4-48D4-8887-3B7F4AD475C0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174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集合的运算</a:t>
            </a:r>
            <a:endParaRPr lang="zh-CN" altLang="en-US" dirty="0"/>
          </a:p>
        </p:txBody>
      </p:sp>
      <p:sp>
        <p:nvSpPr>
          <p:cNvPr id="3175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集合的交</a:t>
            </a:r>
            <a:endParaRPr lang="zh-CN" altLang="en-US" dirty="0"/>
          </a:p>
          <a:p>
            <a:pPr eaLnBrk="1" hangingPunct="1"/>
            <a:r>
              <a:rPr lang="zh-CN" altLang="en-US" dirty="0"/>
              <a:t>集合的并</a:t>
            </a:r>
            <a:endParaRPr lang="zh-CN" altLang="en-US" dirty="0"/>
          </a:p>
          <a:p>
            <a:pPr eaLnBrk="1" hangingPunct="1"/>
            <a:r>
              <a:rPr lang="zh-CN" altLang="en-US" dirty="0"/>
              <a:t>集合的补</a:t>
            </a:r>
            <a:endParaRPr lang="zh-CN" altLang="en-US" dirty="0"/>
          </a:p>
          <a:p>
            <a:pPr eaLnBrk="1" hangingPunct="1"/>
            <a:r>
              <a:rPr lang="zh-CN" altLang="en-US" dirty="0"/>
              <a:t>集合的对称差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5B2AB02-6B58-45BA-A1E8-FC1D5886BD9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277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集合的交</a:t>
            </a:r>
            <a:endParaRPr lang="zh-CN" altLang="en-US" dirty="0"/>
          </a:p>
        </p:txBody>
      </p:sp>
      <p:sp>
        <p:nvSpPr>
          <p:cNvPr id="32774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30725"/>
          </a:xfrm>
          <a:ln/>
        </p:spPr>
        <p:txBody>
          <a:bodyPr vert="horz" wrap="square" lIns="91440" tIns="45720" rIns="91440" bIns="45720" anchor="t"/>
          <a:p>
            <a:pPr algn="just" eaLnBrk="1" hangingPunct="1"/>
            <a:r>
              <a:rPr lang="zh-CN" altLang="en-US" dirty="0"/>
              <a:t>任意两个集合</a:t>
            </a:r>
            <a:r>
              <a:rPr lang="en-US" altLang="zh-CN" i="1" dirty="0"/>
              <a:t>A</a:t>
            </a:r>
            <a:r>
              <a:rPr lang="zh-CN" altLang="en-US" dirty="0"/>
              <a:t>和</a:t>
            </a:r>
            <a:r>
              <a:rPr lang="en-US" altLang="zh-CN" i="1" dirty="0"/>
              <a:t>B</a:t>
            </a:r>
            <a:r>
              <a:rPr lang="zh-CN" altLang="en-US" dirty="0"/>
              <a:t>的交集记为</a:t>
            </a:r>
            <a:r>
              <a:rPr lang="en-US" altLang="zh-CN" i="1" dirty="0"/>
              <a:t>A</a:t>
            </a:r>
            <a:r>
              <a:rPr lang="en-US" altLang="zh-CN" dirty="0"/>
              <a:t>∩</a:t>
            </a:r>
            <a:r>
              <a:rPr lang="en-US" altLang="zh-CN" i="1" dirty="0"/>
              <a:t>B</a:t>
            </a:r>
            <a:r>
              <a:rPr lang="zh-CN" altLang="en-US" dirty="0"/>
              <a:t>。</a:t>
            </a:r>
            <a:endParaRPr lang="en-US" altLang="zh-CN" dirty="0"/>
          </a:p>
          <a:p>
            <a:pPr algn="just" eaLnBrk="1" hangingPunct="1">
              <a:buNone/>
            </a:pPr>
            <a:r>
              <a:rPr lang="zh-CN" altLang="en-US" dirty="0"/>
              <a:t>          即 </a:t>
            </a:r>
            <a:r>
              <a:rPr lang="en-US" altLang="zh-CN" b="1" i="1" dirty="0">
                <a:solidFill>
                  <a:srgbClr val="1E0264"/>
                </a:solidFill>
              </a:rPr>
              <a:t>A</a:t>
            </a:r>
            <a:r>
              <a:rPr lang="en-US" altLang="zh-CN" b="1" dirty="0">
                <a:solidFill>
                  <a:srgbClr val="1E0264"/>
                </a:solidFill>
              </a:rPr>
              <a:t>∩</a:t>
            </a:r>
            <a:r>
              <a:rPr lang="en-US" altLang="zh-CN" b="1" i="1" dirty="0">
                <a:solidFill>
                  <a:srgbClr val="1E0264"/>
                </a:solidFill>
              </a:rPr>
              <a:t>B</a:t>
            </a:r>
            <a:r>
              <a:rPr lang="zh-CN" altLang="en-US" b="1" dirty="0">
                <a:solidFill>
                  <a:srgbClr val="1E0264"/>
                </a:solidFill>
              </a:rPr>
              <a:t>＝｛</a:t>
            </a:r>
            <a:r>
              <a:rPr lang="en-US" altLang="zh-CN" b="1" i="1" dirty="0">
                <a:solidFill>
                  <a:srgbClr val="1E0264"/>
                </a:solidFill>
              </a:rPr>
              <a:t>x </a:t>
            </a:r>
            <a:r>
              <a:rPr lang="en-US" altLang="zh-CN" b="1" dirty="0">
                <a:solidFill>
                  <a:srgbClr val="1E0264"/>
                </a:solidFill>
              </a:rPr>
              <a:t>| </a:t>
            </a:r>
            <a:r>
              <a:rPr lang="en-US" altLang="zh-CN" b="1" i="1" dirty="0">
                <a:solidFill>
                  <a:srgbClr val="1E0264"/>
                </a:solidFill>
              </a:rPr>
              <a:t>x</a:t>
            </a:r>
            <a:r>
              <a:rPr lang="en-US" altLang="zh-CN" b="1" dirty="0">
                <a:solidFill>
                  <a:srgbClr val="1E0264"/>
                </a:solidFill>
              </a:rPr>
              <a:t>∈</a:t>
            </a:r>
            <a:r>
              <a:rPr lang="en-US" altLang="zh-CN" b="1" i="1" dirty="0">
                <a:solidFill>
                  <a:srgbClr val="1E0264"/>
                </a:solidFill>
              </a:rPr>
              <a:t>A</a:t>
            </a:r>
            <a:r>
              <a:rPr lang="en-US" altLang="zh-CN" b="1" dirty="0">
                <a:solidFill>
                  <a:srgbClr val="1E0264"/>
                </a:solidFill>
              </a:rPr>
              <a:t>∧</a:t>
            </a:r>
            <a:r>
              <a:rPr lang="en-US" altLang="zh-CN" b="1" i="1" dirty="0">
                <a:solidFill>
                  <a:srgbClr val="1E0264"/>
                </a:solidFill>
              </a:rPr>
              <a:t>x</a:t>
            </a:r>
            <a:r>
              <a:rPr lang="en-US" altLang="zh-CN" b="1" dirty="0">
                <a:solidFill>
                  <a:srgbClr val="1E0264"/>
                </a:solidFill>
              </a:rPr>
              <a:t>∈</a:t>
            </a:r>
            <a:r>
              <a:rPr lang="en-US" altLang="zh-CN" b="1" i="1" dirty="0">
                <a:solidFill>
                  <a:srgbClr val="1E0264"/>
                </a:solidFill>
              </a:rPr>
              <a:t>B</a:t>
            </a:r>
            <a:r>
              <a:rPr lang="zh-CN" altLang="en-US" b="1" dirty="0">
                <a:solidFill>
                  <a:srgbClr val="1E0264"/>
                </a:solidFill>
              </a:rPr>
              <a:t>｝</a:t>
            </a:r>
            <a:endParaRPr lang="en-US" altLang="zh-CN" dirty="0"/>
          </a:p>
          <a:p>
            <a:pPr algn="just" eaLnBrk="1" hangingPunct="1"/>
            <a:r>
              <a:rPr lang="zh-CN" altLang="en-US" dirty="0"/>
              <a:t>性质：</a:t>
            </a:r>
            <a:r>
              <a:rPr lang="en-US" altLang="zh-CN" i="1" dirty="0"/>
              <a:t> </a:t>
            </a:r>
            <a:endParaRPr lang="en-US" altLang="zh-CN" i="1" dirty="0"/>
          </a:p>
          <a:p>
            <a:pPr algn="just" eaLnBrk="1" hangingPunct="1">
              <a:buNone/>
            </a:pPr>
            <a:r>
              <a:rPr lang="en-US" altLang="zh-CN" dirty="0"/>
              <a:t>         </a:t>
            </a:r>
            <a:r>
              <a:rPr lang="zh-CN" altLang="en-US" dirty="0"/>
              <a:t> </a:t>
            </a:r>
            <a:r>
              <a:rPr lang="en-US" altLang="zh-CN" i="1" dirty="0"/>
              <a:t>A</a:t>
            </a:r>
            <a:r>
              <a:rPr lang="en-US" altLang="zh-CN" dirty="0"/>
              <a:t>∩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A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i="1" dirty="0"/>
              <a:t>A</a:t>
            </a:r>
            <a:r>
              <a:rPr lang="en-US" altLang="zh-CN" dirty="0"/>
              <a:t>∩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B</a:t>
            </a:r>
            <a:r>
              <a:rPr lang="zh-CN" altLang="en-US" dirty="0"/>
              <a:t>      </a:t>
            </a:r>
            <a:endParaRPr lang="en-US" altLang="zh-CN" b="1" dirty="0">
              <a:solidFill>
                <a:srgbClr val="1E0264"/>
              </a:solidFill>
            </a:endParaRPr>
          </a:p>
          <a:p>
            <a:pPr algn="just" eaLnBrk="1" hangingPunct="1">
              <a:buNone/>
            </a:pPr>
            <a:endParaRPr lang="en-US" altLang="zh-CN" b="1" dirty="0">
              <a:solidFill>
                <a:srgbClr val="1E0264"/>
              </a:solidFill>
            </a:endParaRPr>
          </a:p>
          <a:p>
            <a:pPr algn="just" eaLnBrk="1" hangingPunct="1">
              <a:buNone/>
            </a:pPr>
            <a:r>
              <a:rPr lang="zh-CN" altLang="en-US" sz="3200" dirty="0"/>
              <a:t>    </a:t>
            </a:r>
            <a:endParaRPr lang="zh-CN" altLang="en-US" b="1" dirty="0">
              <a:solidFill>
                <a:srgbClr val="1E0264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9A3657-1514-4957-AA0F-47D8CD6A2A3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482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集合的并</a:t>
            </a:r>
            <a:endParaRPr lang="zh-CN" altLang="en-US" dirty="0"/>
          </a:p>
        </p:txBody>
      </p:sp>
      <p:sp>
        <p:nvSpPr>
          <p:cNvPr id="34822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30725"/>
          </a:xfrm>
          <a:ln/>
        </p:spPr>
        <p:txBody>
          <a:bodyPr vert="horz" wrap="square" lIns="91440" tIns="45720" rIns="91440" bIns="45720" anchor="t"/>
          <a:p>
            <a:pPr algn="just" eaLnBrk="1" hangingPunct="1"/>
            <a:r>
              <a:rPr lang="zh-CN" altLang="en-US" dirty="0"/>
              <a:t>任意两个集合</a:t>
            </a:r>
            <a:r>
              <a:rPr lang="en-US" altLang="zh-CN" i="1" dirty="0"/>
              <a:t>A</a:t>
            </a:r>
            <a:r>
              <a:rPr lang="zh-CN" altLang="en-US" dirty="0"/>
              <a:t>和</a:t>
            </a:r>
            <a:r>
              <a:rPr lang="en-US" altLang="zh-CN" i="1" dirty="0"/>
              <a:t>B</a:t>
            </a:r>
            <a:r>
              <a:rPr lang="zh-CN" altLang="en-US" dirty="0"/>
              <a:t>的并集记为</a:t>
            </a:r>
            <a:r>
              <a:rPr lang="en-US" altLang="zh-CN" i="1" dirty="0"/>
              <a:t>A</a:t>
            </a:r>
            <a:r>
              <a:rPr lang="en-US" altLang="zh-CN" dirty="0"/>
              <a:t>∪</a:t>
            </a:r>
            <a:r>
              <a:rPr lang="en-US" altLang="zh-CN" i="1" dirty="0"/>
              <a:t>B</a:t>
            </a:r>
            <a:r>
              <a:rPr lang="zh-CN" altLang="en-US" dirty="0"/>
              <a:t>。 </a:t>
            </a:r>
            <a:endParaRPr lang="en-US" altLang="zh-CN" dirty="0"/>
          </a:p>
          <a:p>
            <a:pPr algn="just" eaLnBrk="1" hangingPunct="1">
              <a:buNone/>
            </a:pPr>
            <a:r>
              <a:rPr lang="zh-CN" altLang="en-US" dirty="0"/>
              <a:t>    </a:t>
            </a:r>
            <a:endParaRPr lang="en-US" altLang="zh-CN" dirty="0"/>
          </a:p>
          <a:p>
            <a:pPr algn="just" eaLnBrk="1" hangingPunct="1">
              <a:buNone/>
            </a:pPr>
            <a:r>
              <a:rPr lang="en-US" altLang="zh-CN" dirty="0"/>
              <a:t>             </a:t>
            </a:r>
            <a:r>
              <a:rPr lang="zh-CN" altLang="en-US" dirty="0"/>
              <a:t>即 </a:t>
            </a:r>
            <a:r>
              <a:rPr lang="en-US" altLang="zh-CN" b="1" i="1" dirty="0">
                <a:solidFill>
                  <a:srgbClr val="1E0264"/>
                </a:solidFill>
              </a:rPr>
              <a:t>A</a:t>
            </a:r>
            <a:r>
              <a:rPr lang="en-US" altLang="zh-CN" b="1" dirty="0">
                <a:solidFill>
                  <a:srgbClr val="1E0264"/>
                </a:solidFill>
              </a:rPr>
              <a:t>∪</a:t>
            </a:r>
            <a:r>
              <a:rPr lang="en-US" altLang="zh-CN" b="1" i="1" dirty="0">
                <a:solidFill>
                  <a:srgbClr val="1E0264"/>
                </a:solidFill>
              </a:rPr>
              <a:t>B</a:t>
            </a:r>
            <a:r>
              <a:rPr lang="zh-CN" altLang="en-US" b="1" dirty="0">
                <a:solidFill>
                  <a:srgbClr val="1E0264"/>
                </a:solidFill>
              </a:rPr>
              <a:t>＝｛</a:t>
            </a:r>
            <a:r>
              <a:rPr lang="en-US" altLang="zh-CN" b="1" i="1" dirty="0">
                <a:solidFill>
                  <a:srgbClr val="1E0264"/>
                </a:solidFill>
              </a:rPr>
              <a:t>x </a:t>
            </a:r>
            <a:r>
              <a:rPr lang="en-US" altLang="zh-CN" b="1" dirty="0">
                <a:solidFill>
                  <a:srgbClr val="1E0264"/>
                </a:solidFill>
              </a:rPr>
              <a:t>| </a:t>
            </a:r>
            <a:r>
              <a:rPr lang="en-US" altLang="zh-CN" b="1" i="1" dirty="0">
                <a:solidFill>
                  <a:srgbClr val="1E0264"/>
                </a:solidFill>
              </a:rPr>
              <a:t>x</a:t>
            </a:r>
            <a:r>
              <a:rPr lang="en-US" altLang="zh-CN" b="1" dirty="0">
                <a:solidFill>
                  <a:srgbClr val="1E0264"/>
                </a:solidFill>
              </a:rPr>
              <a:t>∈</a:t>
            </a:r>
            <a:r>
              <a:rPr lang="en-US" altLang="zh-CN" b="1" i="1" dirty="0">
                <a:solidFill>
                  <a:srgbClr val="1E0264"/>
                </a:solidFill>
              </a:rPr>
              <a:t>A</a:t>
            </a:r>
            <a:r>
              <a:rPr lang="en-US" altLang="zh-CN" b="1" dirty="0">
                <a:solidFill>
                  <a:srgbClr val="1E0264"/>
                </a:solidFill>
              </a:rPr>
              <a:t>∨</a:t>
            </a:r>
            <a:r>
              <a:rPr lang="en-US" altLang="zh-CN" b="1" i="1" dirty="0">
                <a:solidFill>
                  <a:srgbClr val="1E0264"/>
                </a:solidFill>
              </a:rPr>
              <a:t>x</a:t>
            </a:r>
            <a:r>
              <a:rPr lang="en-US" altLang="zh-CN" b="1" dirty="0">
                <a:solidFill>
                  <a:srgbClr val="1E0264"/>
                </a:solidFill>
              </a:rPr>
              <a:t>∈</a:t>
            </a:r>
            <a:r>
              <a:rPr lang="en-US" altLang="zh-CN" b="1" i="1" dirty="0">
                <a:solidFill>
                  <a:srgbClr val="1E0264"/>
                </a:solidFill>
              </a:rPr>
              <a:t>B</a:t>
            </a:r>
            <a:r>
              <a:rPr lang="zh-CN" altLang="en-US" b="1" dirty="0">
                <a:solidFill>
                  <a:srgbClr val="1E0264"/>
                </a:solidFill>
              </a:rPr>
              <a:t>｝</a:t>
            </a:r>
            <a:endParaRPr lang="zh-CN" altLang="en-US" dirty="0"/>
          </a:p>
          <a:p>
            <a:pPr algn="just" eaLnBrk="1" hangingPunct="1"/>
            <a:r>
              <a:rPr lang="zh-CN" altLang="en-US" sz="3200" dirty="0"/>
              <a:t>性质：</a:t>
            </a:r>
            <a:endParaRPr lang="en-US" altLang="zh-CN" sz="3200" dirty="0"/>
          </a:p>
          <a:p>
            <a:pPr algn="just" eaLnBrk="1" hangingPunct="1">
              <a:buNone/>
            </a:pPr>
            <a:r>
              <a:rPr lang="en-US" altLang="zh-CN" sz="3200" i="1" dirty="0"/>
              <a:t>               A</a:t>
            </a:r>
            <a:r>
              <a:rPr lang="en-US" altLang="zh-CN" sz="3200" dirty="0">
                <a:sym typeface="Symbol" panose="05050102010706020507" pitchFamily="18" charset="2"/>
              </a:rPr>
              <a:t> </a:t>
            </a:r>
            <a:r>
              <a:rPr lang="en-US" altLang="zh-CN" sz="3200" i="1" dirty="0"/>
              <a:t>A</a:t>
            </a:r>
            <a:r>
              <a:rPr lang="en-US" altLang="zh-CN" sz="3200" dirty="0"/>
              <a:t>∪</a:t>
            </a:r>
            <a:r>
              <a:rPr lang="en-US" altLang="zh-CN" sz="3200" i="1" dirty="0"/>
              <a:t>B</a:t>
            </a:r>
            <a:r>
              <a:rPr lang="zh-CN" altLang="en-US" sz="3200" i="1" dirty="0"/>
              <a:t>，</a:t>
            </a:r>
            <a:r>
              <a:rPr lang="en-US" altLang="zh-CN" sz="3200" i="1" dirty="0"/>
              <a:t>B</a:t>
            </a:r>
            <a:r>
              <a:rPr lang="en-US" altLang="zh-CN" sz="3200" dirty="0">
                <a:sym typeface="Symbol" panose="05050102010706020507" pitchFamily="18" charset="2"/>
              </a:rPr>
              <a:t> </a:t>
            </a:r>
            <a:r>
              <a:rPr lang="en-US" altLang="zh-CN" sz="3200" i="1" dirty="0"/>
              <a:t>A</a:t>
            </a:r>
            <a:r>
              <a:rPr lang="en-US" altLang="zh-CN" sz="3200" dirty="0"/>
              <a:t>∪</a:t>
            </a:r>
            <a:r>
              <a:rPr lang="en-US" altLang="zh-CN" sz="3200" i="1" dirty="0"/>
              <a:t>B</a:t>
            </a:r>
            <a:endParaRPr lang="zh-CN" altLang="en-US" b="1" dirty="0">
              <a:solidFill>
                <a:srgbClr val="1E0264"/>
              </a:solidFill>
            </a:endParaRPr>
          </a:p>
          <a:p>
            <a:pPr algn="just" eaLnBrk="1" hangingPunct="1"/>
            <a:endParaRPr lang="en-US" altLang="zh-CN" dirty="0"/>
          </a:p>
          <a:p>
            <a:pPr algn="just" eaLnBrk="1" hangingPunct="1">
              <a:buNone/>
            </a:pPr>
            <a:r>
              <a:rPr lang="zh-CN" altLang="en-US" dirty="0"/>
              <a:t>               </a:t>
            </a:r>
            <a:endParaRPr lang="en-US" altLang="zh-CN" b="1" dirty="0">
              <a:solidFill>
                <a:srgbClr val="1E0264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A150F9-421D-48C9-82E3-BEEE1C6C1FD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6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686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集合的补</a:t>
            </a:r>
            <a:endParaRPr lang="zh-CN" altLang="en-US" dirty="0"/>
          </a:p>
        </p:txBody>
      </p:sp>
      <p:sp>
        <p:nvSpPr>
          <p:cNvPr id="3687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algn="just" eaLnBrk="1" hangingPunct="1"/>
            <a:r>
              <a:rPr lang="zh-CN" altLang="en-US" sz="2800" dirty="0"/>
              <a:t>任意两个集合</a:t>
            </a:r>
            <a:r>
              <a:rPr lang="en-US" altLang="zh-CN" sz="2800" i="1" dirty="0"/>
              <a:t>A</a:t>
            </a:r>
            <a:r>
              <a:rPr lang="zh-CN" altLang="en-US" sz="2800" dirty="0"/>
              <a:t>和</a:t>
            </a:r>
            <a:r>
              <a:rPr lang="en-US" altLang="zh-CN" sz="2800" i="1" dirty="0"/>
              <a:t>B</a:t>
            </a:r>
            <a:r>
              <a:rPr lang="zh-CN" altLang="en-US" sz="2800" dirty="0"/>
              <a:t>的</a:t>
            </a:r>
            <a:r>
              <a:rPr lang="zh-CN" altLang="en-US" sz="2800" b="1" dirty="0">
                <a:solidFill>
                  <a:srgbClr val="CC0066"/>
                </a:solidFill>
                <a:ea typeface="楷体_GB2312" pitchFamily="49" charset="-122"/>
              </a:rPr>
              <a:t>相对补，</a:t>
            </a:r>
            <a:r>
              <a:rPr lang="zh-CN" altLang="en-US" sz="2800" dirty="0"/>
              <a:t>记为</a:t>
            </a:r>
            <a:r>
              <a:rPr lang="en-US" altLang="zh-CN" sz="2800" i="1" dirty="0"/>
              <a:t>A</a:t>
            </a:r>
            <a:r>
              <a:rPr lang="zh-CN" altLang="en-US" sz="2800" dirty="0"/>
              <a:t>－</a:t>
            </a:r>
            <a:r>
              <a:rPr lang="en-US" altLang="zh-CN" sz="2800" i="1" dirty="0"/>
              <a:t>B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 algn="ctr" eaLnBrk="1" hangingPunct="1">
              <a:buNone/>
            </a:pPr>
            <a:r>
              <a:rPr lang="zh-CN" altLang="en-US" sz="2800" dirty="0"/>
              <a:t>  即 </a:t>
            </a:r>
            <a:r>
              <a:rPr lang="en-US" altLang="zh-CN" sz="2800" b="1" dirty="0">
                <a:solidFill>
                  <a:srgbClr val="1E0264"/>
                </a:solidFill>
              </a:rPr>
              <a:t>A</a:t>
            </a:r>
            <a:r>
              <a:rPr lang="zh-CN" altLang="en-US" sz="2800" b="1" dirty="0">
                <a:solidFill>
                  <a:srgbClr val="1E0264"/>
                </a:solidFill>
              </a:rPr>
              <a:t>－</a:t>
            </a:r>
            <a:r>
              <a:rPr lang="en-US" altLang="zh-CN" sz="2800" b="1" dirty="0">
                <a:solidFill>
                  <a:srgbClr val="1E0264"/>
                </a:solidFill>
              </a:rPr>
              <a:t>B</a:t>
            </a:r>
            <a:r>
              <a:rPr lang="zh-CN" altLang="en-US" sz="2800" b="1" dirty="0">
                <a:solidFill>
                  <a:srgbClr val="1E0264"/>
                </a:solidFill>
              </a:rPr>
              <a:t>＝</a:t>
            </a:r>
            <a:r>
              <a:rPr lang="en-US" altLang="zh-CN" sz="2800" b="1" dirty="0">
                <a:solidFill>
                  <a:srgbClr val="1E0264"/>
                </a:solidFill>
              </a:rPr>
              <a:t>A ∩ ~B </a:t>
            </a:r>
            <a:r>
              <a:rPr lang="zh-CN" altLang="en-US" sz="2800" b="1" dirty="0">
                <a:solidFill>
                  <a:srgbClr val="1E0264"/>
                </a:solidFill>
              </a:rPr>
              <a:t>＝ ｛</a:t>
            </a:r>
            <a:r>
              <a:rPr lang="en-US" altLang="zh-CN" sz="2800" b="1" dirty="0">
                <a:solidFill>
                  <a:srgbClr val="1E0264"/>
                </a:solidFill>
              </a:rPr>
              <a:t>x | x∈A∧x </a:t>
            </a:r>
            <a:r>
              <a:rPr lang="en-US" altLang="zh-CN" sz="2800" b="1" dirty="0">
                <a:solidFill>
                  <a:srgbClr val="1E0264"/>
                </a:solidFill>
                <a:sym typeface="Symbol" panose="05050102010706020507" pitchFamily="18" charset="2"/>
              </a:rPr>
              <a:t></a:t>
            </a:r>
            <a:r>
              <a:rPr lang="en-US" altLang="zh-CN" sz="2800" b="1" dirty="0">
                <a:solidFill>
                  <a:srgbClr val="1E0264"/>
                </a:solidFill>
              </a:rPr>
              <a:t> B</a:t>
            </a:r>
            <a:r>
              <a:rPr lang="zh-CN" altLang="en-US" sz="2800" b="1" dirty="0">
                <a:solidFill>
                  <a:srgbClr val="1E0264"/>
                </a:solidFill>
              </a:rPr>
              <a:t>｝</a:t>
            </a:r>
            <a:endParaRPr lang="en-US" altLang="zh-CN" sz="2800" b="1" dirty="0">
              <a:solidFill>
                <a:srgbClr val="1E0264"/>
              </a:solidFill>
            </a:endParaRPr>
          </a:p>
          <a:p>
            <a:pPr algn="ctr" eaLnBrk="1" hangingPunct="1">
              <a:buNone/>
            </a:pPr>
            <a:r>
              <a:rPr lang="zh-CN" altLang="en-US" sz="2800" b="1" dirty="0">
                <a:solidFill>
                  <a:srgbClr val="1E0264"/>
                </a:solidFill>
              </a:rPr>
              <a:t>                              ＝｛</a:t>
            </a:r>
            <a:r>
              <a:rPr lang="en-US" altLang="zh-CN" sz="2800" b="1" dirty="0">
                <a:solidFill>
                  <a:srgbClr val="1E0264"/>
                </a:solidFill>
              </a:rPr>
              <a:t>x | x∈A∧</a:t>
            </a:r>
            <a:r>
              <a:rPr lang="en-US" altLang="zh-CN" sz="2800" dirty="0">
                <a:sym typeface="Symbol" panose="05050102010706020507" pitchFamily="18" charset="2"/>
              </a:rPr>
              <a:t>(</a:t>
            </a:r>
            <a:r>
              <a:rPr lang="en-US" altLang="zh-CN" sz="2800" b="1" dirty="0">
                <a:solidFill>
                  <a:srgbClr val="1E0264"/>
                </a:solidFill>
              </a:rPr>
              <a:t>x∈B</a:t>
            </a:r>
            <a:r>
              <a:rPr lang="en-US" altLang="zh-CN" sz="2800" dirty="0"/>
              <a:t>)</a:t>
            </a:r>
            <a:r>
              <a:rPr lang="zh-CN" altLang="en-US" sz="2800" b="1" dirty="0">
                <a:solidFill>
                  <a:srgbClr val="1E0264"/>
                </a:solidFill>
              </a:rPr>
              <a:t>｝</a:t>
            </a:r>
            <a:endParaRPr lang="zh-CN" altLang="en-US" sz="2800" b="1" dirty="0">
              <a:solidFill>
                <a:srgbClr val="1E0264"/>
              </a:solidFill>
            </a:endParaRPr>
          </a:p>
          <a:p>
            <a:pPr algn="just" eaLnBrk="1" hangingPunct="1"/>
            <a:r>
              <a:rPr lang="zh-CN" altLang="en-US" sz="2800" dirty="0"/>
              <a:t>任意集合</a:t>
            </a:r>
            <a:r>
              <a:rPr lang="en-US" altLang="zh-CN" sz="2800" dirty="0"/>
              <a:t>A</a:t>
            </a:r>
            <a:r>
              <a:rPr lang="zh-CN" altLang="en-US" sz="2800" dirty="0"/>
              <a:t>关于全集的补称为</a:t>
            </a:r>
            <a:r>
              <a:rPr lang="zh-CN" altLang="en-US" sz="2800" b="1" dirty="0">
                <a:solidFill>
                  <a:srgbClr val="CC0066"/>
                </a:solidFill>
                <a:ea typeface="楷体_GB2312" pitchFamily="49" charset="-122"/>
              </a:rPr>
              <a:t>绝对补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 algn="just" eaLnBrk="1" hangingPunct="1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记作</a:t>
            </a:r>
            <a:r>
              <a:rPr lang="en-US" altLang="zh-CN" sz="2800" dirty="0"/>
              <a:t>E-A</a:t>
            </a:r>
            <a:r>
              <a:rPr lang="zh-CN" altLang="en-US" sz="2800" dirty="0"/>
              <a:t>或</a:t>
            </a:r>
            <a:r>
              <a:rPr lang="en-US" altLang="zh-CN" sz="2800" dirty="0"/>
              <a:t>~A</a:t>
            </a:r>
            <a:r>
              <a:rPr lang="zh-CN" altLang="en-US" sz="2800" dirty="0"/>
              <a:t>。     </a:t>
            </a:r>
            <a:endParaRPr lang="zh-CN" altLang="en-US" sz="2800" dirty="0"/>
          </a:p>
          <a:p>
            <a:pPr algn="ctr" eaLnBrk="1" hangingPunct="1">
              <a:buNone/>
            </a:pPr>
            <a:r>
              <a:rPr lang="zh-CN" altLang="en-US" sz="2800" dirty="0"/>
              <a:t>即</a:t>
            </a:r>
            <a:r>
              <a:rPr lang="en-US" altLang="zh-CN" sz="2800" b="1" dirty="0">
                <a:solidFill>
                  <a:srgbClr val="1E0264"/>
                </a:solidFill>
              </a:rPr>
              <a:t>E</a:t>
            </a:r>
            <a:r>
              <a:rPr lang="zh-CN" altLang="en-US" sz="2800" b="1" dirty="0">
                <a:solidFill>
                  <a:srgbClr val="1E0264"/>
                </a:solidFill>
              </a:rPr>
              <a:t>－</a:t>
            </a:r>
            <a:r>
              <a:rPr lang="en-US" altLang="zh-CN" sz="2800" b="1" dirty="0">
                <a:solidFill>
                  <a:srgbClr val="1E0264"/>
                </a:solidFill>
              </a:rPr>
              <a:t>A</a:t>
            </a:r>
            <a:r>
              <a:rPr lang="zh-CN" altLang="en-US" sz="2800" b="1" dirty="0">
                <a:solidFill>
                  <a:srgbClr val="1E0264"/>
                </a:solidFill>
              </a:rPr>
              <a:t>＝｛</a:t>
            </a:r>
            <a:r>
              <a:rPr lang="en-US" altLang="zh-CN" sz="2800" b="1" dirty="0">
                <a:solidFill>
                  <a:srgbClr val="1E0264"/>
                </a:solidFill>
              </a:rPr>
              <a:t>x | x∈E∧x </a:t>
            </a:r>
            <a:r>
              <a:rPr lang="en-US" altLang="zh-CN" sz="2800" b="1" dirty="0">
                <a:solidFill>
                  <a:srgbClr val="1E0264"/>
                </a:solidFill>
                <a:sym typeface="Symbol" panose="05050102010706020507" pitchFamily="18" charset="2"/>
              </a:rPr>
              <a:t></a:t>
            </a:r>
            <a:r>
              <a:rPr lang="en-US" altLang="zh-CN" sz="2800" b="1" dirty="0">
                <a:solidFill>
                  <a:srgbClr val="1E0264"/>
                </a:solidFill>
              </a:rPr>
              <a:t> A</a:t>
            </a:r>
            <a:r>
              <a:rPr lang="zh-CN" altLang="en-US" sz="2800" b="1" dirty="0">
                <a:solidFill>
                  <a:srgbClr val="1E0264"/>
                </a:solidFill>
              </a:rPr>
              <a:t>｝</a:t>
            </a:r>
            <a:endParaRPr lang="zh-CN" altLang="en-US" sz="2800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3992BD-F89D-484C-9CAC-3E487CBB8C3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891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集合的对称差</a:t>
            </a:r>
            <a:endParaRPr lang="zh-CN" altLang="en-US" dirty="0"/>
          </a:p>
        </p:txBody>
      </p:sp>
      <p:sp>
        <p:nvSpPr>
          <p:cNvPr id="3891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algn="just" eaLnBrk="1" hangingPunct="1"/>
            <a:r>
              <a:rPr lang="zh-CN" altLang="en-US" dirty="0"/>
              <a:t>任意两个集合</a:t>
            </a:r>
            <a:r>
              <a:rPr lang="en-US" altLang="zh-CN" i="1" dirty="0"/>
              <a:t>A</a:t>
            </a:r>
            <a:r>
              <a:rPr lang="zh-CN" altLang="en-US" dirty="0"/>
              <a:t>和</a:t>
            </a:r>
            <a:r>
              <a:rPr lang="en-US" altLang="zh-CN" i="1" dirty="0"/>
              <a:t>B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CC0066"/>
                </a:solidFill>
                <a:ea typeface="楷体_GB2312" pitchFamily="49" charset="-122"/>
              </a:rPr>
              <a:t>对称差，</a:t>
            </a:r>
            <a:r>
              <a:rPr lang="zh-CN" altLang="en-US" dirty="0"/>
              <a:t>记为</a:t>
            </a:r>
            <a:r>
              <a:rPr lang="en-US" altLang="zh-CN" i="1" dirty="0"/>
              <a:t>A</a:t>
            </a:r>
            <a:r>
              <a:rPr lang="en-US" altLang="zh-CN" b="1" dirty="0">
                <a:latin typeface="宋体" panose="02010600030101010101" pitchFamily="2" charset="-122"/>
              </a:rPr>
              <a:t>⊕</a:t>
            </a:r>
            <a:r>
              <a:rPr lang="en-US" altLang="zh-CN" i="1" dirty="0"/>
              <a:t>B</a:t>
            </a:r>
            <a:r>
              <a:rPr lang="zh-CN" altLang="en-US" dirty="0"/>
              <a:t>。</a:t>
            </a:r>
            <a:endParaRPr lang="zh-CN" altLang="en-US" dirty="0"/>
          </a:p>
          <a:p>
            <a:pPr algn="just" eaLnBrk="1" hangingPunct="1">
              <a:buNone/>
            </a:pPr>
            <a:r>
              <a:rPr lang="zh-CN" altLang="en-US" dirty="0"/>
              <a:t>即 </a:t>
            </a:r>
            <a:r>
              <a:rPr lang="en-US" altLang="zh-CN" b="1" dirty="0">
                <a:solidFill>
                  <a:srgbClr val="1E0264"/>
                </a:solidFill>
              </a:rPr>
              <a:t>A </a:t>
            </a:r>
            <a:r>
              <a:rPr lang="en-US" altLang="zh-CN" b="1" dirty="0">
                <a:latin typeface="宋体" panose="02010600030101010101" pitchFamily="2" charset="-122"/>
              </a:rPr>
              <a:t>⊕</a:t>
            </a:r>
            <a:r>
              <a:rPr lang="en-US" altLang="zh-CN" b="1" dirty="0">
                <a:solidFill>
                  <a:srgbClr val="1E0264"/>
                </a:solidFill>
              </a:rPr>
              <a:t> B = (A</a:t>
            </a:r>
            <a:r>
              <a:rPr lang="zh-CN" altLang="en-US" b="1" dirty="0">
                <a:solidFill>
                  <a:srgbClr val="1E0264"/>
                </a:solidFill>
              </a:rPr>
              <a:t>－</a:t>
            </a:r>
            <a:r>
              <a:rPr lang="en-US" altLang="zh-CN" b="1" dirty="0">
                <a:solidFill>
                  <a:srgbClr val="1E0264"/>
                </a:solidFill>
              </a:rPr>
              <a:t>B) ∪ (B</a:t>
            </a:r>
            <a:r>
              <a:rPr lang="zh-CN" altLang="en-US" b="1" dirty="0">
                <a:solidFill>
                  <a:srgbClr val="1E0264"/>
                </a:solidFill>
              </a:rPr>
              <a:t>－</a:t>
            </a:r>
            <a:r>
              <a:rPr lang="en-US" altLang="zh-CN" b="1" dirty="0">
                <a:solidFill>
                  <a:srgbClr val="1E0264"/>
                </a:solidFill>
              </a:rPr>
              <a:t>A)</a:t>
            </a:r>
            <a:endParaRPr lang="en-US" altLang="zh-CN" b="1" dirty="0">
              <a:solidFill>
                <a:srgbClr val="1E0264"/>
              </a:solidFill>
            </a:endParaRPr>
          </a:p>
          <a:p>
            <a:pPr algn="just" eaLnBrk="1" hangingPunct="1">
              <a:buNone/>
            </a:pPr>
            <a:r>
              <a:rPr lang="en-US" altLang="zh-CN" b="1" dirty="0">
                <a:solidFill>
                  <a:srgbClr val="1E0264"/>
                </a:solidFill>
              </a:rPr>
              <a:t>                = (A ∩ ~B) ∪ (B ∩ ~A)</a:t>
            </a:r>
            <a:endParaRPr lang="en-US" altLang="zh-CN" b="1" dirty="0">
              <a:solidFill>
                <a:srgbClr val="1E0264"/>
              </a:solidFill>
            </a:endParaRPr>
          </a:p>
          <a:p>
            <a:pPr algn="just" eaLnBrk="1" hangingPunct="1">
              <a:buNone/>
            </a:pPr>
            <a:r>
              <a:rPr lang="en-US" altLang="zh-CN" b="1" dirty="0">
                <a:solidFill>
                  <a:srgbClr val="1E0264"/>
                </a:solidFill>
              </a:rPr>
              <a:t>            </a:t>
            </a:r>
            <a:endParaRPr lang="en-US" altLang="zh-CN" b="1" dirty="0">
              <a:solidFill>
                <a:srgbClr val="1E0264"/>
              </a:solidFill>
            </a:endParaRPr>
          </a:p>
          <a:p>
            <a:pPr algn="just" eaLnBrk="1" hangingPunct="1">
              <a:buNone/>
            </a:pPr>
            <a:r>
              <a:rPr lang="en-US" altLang="zh-CN" b="1" dirty="0">
                <a:solidFill>
                  <a:srgbClr val="1E0264"/>
                </a:solidFill>
              </a:rPr>
              <a:t>      =</a:t>
            </a:r>
            <a:r>
              <a:rPr lang="zh-CN" altLang="en-US" b="1" dirty="0">
                <a:solidFill>
                  <a:srgbClr val="1E0264"/>
                </a:solidFill>
              </a:rPr>
              <a:t>｛</a:t>
            </a:r>
            <a:r>
              <a:rPr lang="en-US" altLang="zh-CN" b="1" dirty="0">
                <a:solidFill>
                  <a:srgbClr val="1E0264"/>
                </a:solidFill>
              </a:rPr>
              <a:t>x | (x∈A∧x </a:t>
            </a:r>
            <a:r>
              <a:rPr lang="en-US" altLang="zh-CN" b="1" dirty="0">
                <a:solidFill>
                  <a:srgbClr val="1E0264"/>
                </a:solidFill>
                <a:sym typeface="Symbol" panose="05050102010706020507" pitchFamily="18" charset="2"/>
              </a:rPr>
              <a:t></a:t>
            </a:r>
            <a:r>
              <a:rPr lang="en-US" altLang="zh-CN" b="1" dirty="0">
                <a:solidFill>
                  <a:srgbClr val="1E0264"/>
                </a:solidFill>
              </a:rPr>
              <a:t> B) ∨ (x∈B∧x </a:t>
            </a:r>
            <a:r>
              <a:rPr lang="en-US" altLang="zh-CN" b="1" dirty="0">
                <a:solidFill>
                  <a:srgbClr val="1E0264"/>
                </a:solidFill>
                <a:sym typeface="Symbol" panose="05050102010706020507" pitchFamily="18" charset="2"/>
              </a:rPr>
              <a:t></a:t>
            </a:r>
            <a:r>
              <a:rPr lang="en-US" altLang="zh-CN" b="1" dirty="0">
                <a:solidFill>
                  <a:srgbClr val="1E0264"/>
                </a:solidFill>
              </a:rPr>
              <a:t> A) </a:t>
            </a:r>
            <a:r>
              <a:rPr lang="zh-CN" altLang="en-US" b="1" dirty="0">
                <a:solidFill>
                  <a:srgbClr val="1E0264"/>
                </a:solidFill>
              </a:rPr>
              <a:t>｝</a:t>
            </a:r>
            <a:endParaRPr lang="zh-CN" altLang="en-US" b="1" dirty="0">
              <a:solidFill>
                <a:srgbClr val="1E0264"/>
              </a:solidFill>
            </a:endParaRP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D300A4-9785-42CF-A56C-A0E60ECFAF8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4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994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endParaRPr lang="zh-CN" altLang="zh-CN" dirty="0"/>
          </a:p>
        </p:txBody>
      </p:sp>
      <p:sp>
        <p:nvSpPr>
          <p:cNvPr id="3994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定理：</a:t>
            </a:r>
            <a:r>
              <a:rPr lang="en-US" altLang="zh-CN" dirty="0">
                <a:sym typeface="Symbol" panose="05050102010706020507" pitchFamily="18" charset="2"/>
              </a:rPr>
              <a:t> iff</a:t>
            </a:r>
            <a:r>
              <a:rPr lang="zh-CN" altLang="en-US" dirty="0">
                <a:sym typeface="Symbol" panose="05050102010706020507" pitchFamily="18" charset="2"/>
              </a:rPr>
              <a:t>即“当且仅当”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endParaRPr lang="zh-CN" altLang="en-US" dirty="0"/>
          </a:p>
          <a:p>
            <a:pPr eaLnBrk="1" hangingPunct="1">
              <a:buNone/>
            </a:pPr>
            <a:r>
              <a:rPr lang="en-US" altLang="zh-CN" dirty="0"/>
              <a:t>(1)  A</a:t>
            </a:r>
            <a:r>
              <a:rPr lang="en-US" altLang="zh-CN" dirty="0">
                <a:sym typeface="Symbol" panose="05050102010706020507" pitchFamily="18" charset="2"/>
              </a:rPr>
              <a:t>B iff A</a:t>
            </a:r>
            <a:r>
              <a:rPr lang="en-US" altLang="zh-CN" dirty="0"/>
              <a:t>∪B=B    </a:t>
            </a:r>
            <a:r>
              <a:rPr lang="zh-CN" altLang="en-US" sz="2400" u="sng" dirty="0"/>
              <a:t>证明见下页</a:t>
            </a:r>
            <a:endParaRPr lang="en-US" altLang="zh-CN" sz="2400" u="sng" dirty="0"/>
          </a:p>
          <a:p>
            <a:pPr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(2)  A</a:t>
            </a:r>
            <a:r>
              <a:rPr lang="en-US" altLang="zh-CN" dirty="0"/>
              <a:t>∪B=B iff </a:t>
            </a:r>
            <a:r>
              <a:rPr lang="en-US" altLang="zh-CN" dirty="0">
                <a:sym typeface="Symbol" panose="05050102010706020507" pitchFamily="18" charset="2"/>
              </a:rPr>
              <a:t>A </a:t>
            </a:r>
            <a:r>
              <a:rPr lang="en-US" altLang="zh-CN" dirty="0"/>
              <a:t>∩ B=A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(3)  A</a:t>
            </a:r>
            <a:r>
              <a:rPr lang="en-US" altLang="zh-CN" dirty="0"/>
              <a:t>∪B=B iff A</a:t>
            </a:r>
            <a:r>
              <a:rPr lang="zh-CN" altLang="en-US" dirty="0"/>
              <a:t>－</a:t>
            </a:r>
            <a:r>
              <a:rPr lang="en-US" altLang="zh-CN" i="1" dirty="0"/>
              <a:t>B= </a:t>
            </a:r>
            <a:r>
              <a:rPr lang="en-US" altLang="zh-CN" b="1" dirty="0">
                <a:sym typeface="Symbol" panose="05050102010706020507" pitchFamily="18" charset="2"/>
              </a:rPr>
              <a:t></a:t>
            </a:r>
            <a:endParaRPr lang="en-US" altLang="zh-CN" b="1" dirty="0"/>
          </a:p>
          <a:p>
            <a:pPr eaLnBrk="1" hangingPunct="1">
              <a:buNone/>
            </a:pPr>
            <a:r>
              <a:rPr lang="zh-CN" altLang="en-US" dirty="0"/>
              <a:t>由上可知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B iff A</a:t>
            </a:r>
            <a:r>
              <a:rPr lang="en-US" altLang="zh-CN" dirty="0"/>
              <a:t>∩B=A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           A</a:t>
            </a:r>
            <a:r>
              <a:rPr lang="en-US" altLang="zh-CN" dirty="0">
                <a:sym typeface="Symbol" panose="05050102010706020507" pitchFamily="18" charset="2"/>
              </a:rPr>
              <a:t>B iff </a:t>
            </a:r>
            <a:r>
              <a:rPr lang="en-US" altLang="zh-CN" dirty="0"/>
              <a:t>A</a:t>
            </a:r>
            <a:r>
              <a:rPr lang="zh-CN" altLang="en-US" dirty="0"/>
              <a:t>－</a:t>
            </a:r>
            <a:r>
              <a:rPr lang="en-US" altLang="zh-CN" i="1" dirty="0"/>
              <a:t>B= </a:t>
            </a:r>
            <a:r>
              <a:rPr lang="en-US" altLang="zh-CN" b="1" dirty="0">
                <a:sym typeface="Symbol" panose="05050102010706020507" pitchFamily="18" charset="2"/>
              </a:rPr>
              <a:t></a:t>
            </a:r>
            <a:endParaRPr lang="en-US" altLang="zh-CN" dirty="0"/>
          </a:p>
          <a:p>
            <a:pPr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9ADBE9-C6F1-40BF-A466-6CB6BF6B970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4096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证明：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B iff A</a:t>
            </a:r>
            <a:r>
              <a:rPr lang="en-US" altLang="zh-CN" dirty="0"/>
              <a:t>∪B=B</a:t>
            </a:r>
            <a:endParaRPr lang="en-US" altLang="zh-CN" dirty="0"/>
          </a:p>
        </p:txBody>
      </p:sp>
      <p:sp>
        <p:nvSpPr>
          <p:cNvPr id="34822" name="Rectangle 3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10540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zh-CN" altLang="en-US" sz="2400" dirty="0"/>
              <a:t>证明：</a:t>
            </a:r>
            <a:r>
              <a:rPr lang="en-US" altLang="zh-CN" sz="2400" dirty="0"/>
              <a:t>(1) A</a:t>
            </a:r>
            <a:r>
              <a:rPr lang="en-US" altLang="zh-CN" sz="2400" dirty="0">
                <a:sym typeface="Symbol" panose="05050102010706020507" pitchFamily="18" charset="2"/>
              </a:rPr>
              <a:t>B  A</a:t>
            </a:r>
            <a:r>
              <a:rPr lang="en-US" altLang="zh-CN" sz="2400" dirty="0"/>
              <a:t>∪B=B</a:t>
            </a:r>
            <a:endParaRPr lang="en-US" altLang="zh-CN" sz="2400" dirty="0"/>
          </a:p>
          <a:p>
            <a:pPr algn="just" eaLnBrk="1" hangingPunct="1">
              <a:lnSpc>
                <a:spcPct val="114000"/>
              </a:lnSpc>
              <a:buNone/>
            </a:pPr>
            <a:r>
              <a:rPr lang="zh-CN" altLang="en-US" sz="2400" dirty="0"/>
              <a:t>对</a:t>
            </a:r>
            <a:r>
              <a:rPr lang="zh-CN" altLang="en-US" sz="2400" b="1" dirty="0">
                <a:solidFill>
                  <a:srgbClr val="C00000"/>
                </a:solidFill>
              </a:rPr>
              <a:t>任意</a:t>
            </a:r>
            <a:r>
              <a:rPr lang="en-US" altLang="zh-CN" sz="2400" b="1" i="1" dirty="0">
                <a:solidFill>
                  <a:srgbClr val="C00000"/>
                </a:solidFill>
              </a:rPr>
              <a:t>x</a:t>
            </a:r>
            <a:r>
              <a:rPr lang="en-US" altLang="zh-CN" sz="2400" b="1" dirty="0">
                <a:solidFill>
                  <a:srgbClr val="C00000"/>
                </a:solidFill>
              </a:rPr>
              <a:t>∈</a:t>
            </a:r>
            <a:r>
              <a:rPr lang="en-US" altLang="zh-CN" sz="2400" b="1" i="1" dirty="0">
                <a:solidFill>
                  <a:srgbClr val="C00000"/>
                </a:solidFill>
              </a:rPr>
              <a:t>A</a:t>
            </a:r>
            <a:r>
              <a:rPr lang="en-US" altLang="zh-CN" sz="2400" b="1" dirty="0">
                <a:solidFill>
                  <a:srgbClr val="C00000"/>
                </a:solidFill>
              </a:rPr>
              <a:t>∪</a:t>
            </a:r>
            <a:r>
              <a:rPr lang="en-US" altLang="zh-CN" sz="2400" b="1" i="1" dirty="0">
                <a:solidFill>
                  <a:srgbClr val="C00000"/>
                </a:solidFill>
              </a:rPr>
              <a:t>B</a:t>
            </a:r>
            <a:r>
              <a:rPr lang="zh-CN" altLang="en-US" sz="2400" dirty="0"/>
              <a:t>，有</a:t>
            </a:r>
            <a:r>
              <a:rPr lang="en-US" altLang="zh-CN" sz="2400" i="1" dirty="0"/>
              <a:t>x</a:t>
            </a:r>
            <a:r>
              <a:rPr lang="en-US" altLang="zh-CN" sz="2400" dirty="0"/>
              <a:t>∈</a:t>
            </a:r>
            <a:r>
              <a:rPr lang="en-US" altLang="zh-CN" sz="2400" i="1" dirty="0"/>
              <a:t>A</a:t>
            </a:r>
            <a:r>
              <a:rPr lang="en-US" altLang="zh-CN" sz="2400" dirty="0"/>
              <a:t>∨</a:t>
            </a:r>
            <a:r>
              <a:rPr lang="en-US" altLang="zh-CN" sz="2400" i="1" dirty="0"/>
              <a:t>x</a:t>
            </a:r>
            <a:r>
              <a:rPr lang="en-US" altLang="zh-CN" sz="2400" dirty="0"/>
              <a:t>∈</a:t>
            </a:r>
            <a:r>
              <a:rPr lang="en-US" altLang="zh-CN" sz="2400" i="1" dirty="0"/>
              <a:t>B</a:t>
            </a:r>
            <a:r>
              <a:rPr lang="zh-CN" altLang="en-US" sz="2400" dirty="0"/>
              <a:t> ，</a:t>
            </a:r>
            <a:endParaRPr lang="en-US" altLang="zh-CN" sz="2400" dirty="0"/>
          </a:p>
          <a:p>
            <a:pPr algn="just" eaLnBrk="1" hangingPunct="1">
              <a:lnSpc>
                <a:spcPct val="114000"/>
              </a:lnSpc>
              <a:buNone/>
            </a:pPr>
            <a:r>
              <a:rPr lang="zh-CN" altLang="en-US" sz="2400" dirty="0"/>
              <a:t>因为</a:t>
            </a:r>
            <a:r>
              <a:rPr lang="en-US" altLang="zh-CN" sz="2400" i="1" dirty="0"/>
              <a:t>A</a:t>
            </a:r>
            <a:r>
              <a:rPr lang="en-US" altLang="zh-CN" sz="2400" dirty="0">
                <a:sym typeface="Symbol" panose="05050102010706020507" pitchFamily="18" charset="2"/>
              </a:rPr>
              <a:t></a:t>
            </a:r>
            <a:r>
              <a:rPr lang="en-US" altLang="zh-CN" sz="2400" i="1" dirty="0"/>
              <a:t>B</a:t>
            </a:r>
            <a:r>
              <a:rPr lang="zh-CN" altLang="en-US" sz="2400" dirty="0"/>
              <a:t>，即任意</a:t>
            </a:r>
            <a:r>
              <a:rPr lang="en-US" altLang="zh-CN" sz="2400" i="1" dirty="0"/>
              <a:t>x</a:t>
            </a:r>
            <a:r>
              <a:rPr lang="en-US" altLang="zh-CN" sz="2400" dirty="0"/>
              <a:t>∈</a:t>
            </a:r>
            <a:r>
              <a:rPr lang="en-US" altLang="zh-CN" sz="2400" i="1" dirty="0"/>
              <a:t>A</a:t>
            </a:r>
            <a:r>
              <a:rPr lang="zh-CN" altLang="en-US" sz="2400" dirty="0"/>
              <a:t>必有 </a:t>
            </a:r>
            <a:r>
              <a:rPr lang="en-US" altLang="zh-CN" sz="2400" i="1" dirty="0"/>
              <a:t>x</a:t>
            </a:r>
            <a:r>
              <a:rPr lang="en-US" altLang="zh-CN" sz="2400" dirty="0"/>
              <a:t>∈</a:t>
            </a:r>
            <a:r>
              <a:rPr lang="en-US" altLang="zh-CN" sz="2400" i="1" dirty="0"/>
              <a:t>B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algn="just" eaLnBrk="1" hangingPunct="1">
              <a:lnSpc>
                <a:spcPct val="114000"/>
              </a:lnSpc>
              <a:buNone/>
            </a:pPr>
            <a:r>
              <a:rPr lang="zh-CN" altLang="en-US" sz="2400" dirty="0"/>
              <a:t>所以</a:t>
            </a:r>
            <a:r>
              <a:rPr lang="en-US" altLang="zh-CN" sz="2400" u="sng" dirty="0"/>
              <a:t>x∈A</a:t>
            </a:r>
            <a:r>
              <a:rPr lang="en-US" altLang="zh-CN" sz="2400" dirty="0"/>
              <a:t>∨x∈B </a:t>
            </a:r>
            <a:r>
              <a:rPr lang="zh-CN" altLang="en-US" sz="2400" dirty="0"/>
              <a:t>可化简为</a:t>
            </a:r>
            <a:r>
              <a:rPr lang="en-US" altLang="zh-CN" sz="2400" u="sng" dirty="0"/>
              <a:t>x∈B</a:t>
            </a:r>
            <a:r>
              <a:rPr lang="en-US" altLang="zh-CN" sz="2400" dirty="0"/>
              <a:t>∨x∈B</a:t>
            </a:r>
            <a:r>
              <a:rPr lang="zh-CN" altLang="en-US" sz="2400" dirty="0"/>
              <a:t>，即</a:t>
            </a:r>
            <a:r>
              <a:rPr lang="en-US" altLang="zh-CN" sz="2400" b="1" dirty="0">
                <a:solidFill>
                  <a:srgbClr val="C00000"/>
                </a:solidFill>
              </a:rPr>
              <a:t>x∈</a:t>
            </a:r>
            <a:r>
              <a:rPr lang="en-US" altLang="zh-CN" sz="2400" b="1" i="1" dirty="0">
                <a:solidFill>
                  <a:srgbClr val="C00000"/>
                </a:solidFill>
              </a:rPr>
              <a:t>B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algn="just" eaLnBrk="1" hangingPunct="1">
              <a:lnSpc>
                <a:spcPct val="114000"/>
              </a:lnSpc>
              <a:buNone/>
            </a:pPr>
            <a:r>
              <a:rPr lang="zh-CN" altLang="en-US" sz="2400" dirty="0"/>
              <a:t>所以</a:t>
            </a:r>
            <a:r>
              <a:rPr lang="en-US" altLang="zh-CN" sz="2400" b="1" dirty="0">
                <a:solidFill>
                  <a:srgbClr val="0070C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70C0"/>
                </a:solidFill>
              </a:rPr>
              <a:t>∪B</a:t>
            </a:r>
            <a:r>
              <a:rPr lang="en-US" altLang="zh-CN" sz="2400" b="1" dirty="0">
                <a:solidFill>
                  <a:srgbClr val="0070C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400" b="1" dirty="0">
                <a:solidFill>
                  <a:srgbClr val="0070C0"/>
                </a:solidFill>
              </a:rPr>
              <a:t>B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algn="just" eaLnBrk="1" hangingPunct="1">
              <a:lnSpc>
                <a:spcPct val="114000"/>
              </a:lnSpc>
              <a:buNone/>
            </a:pPr>
            <a:r>
              <a:rPr lang="zh-CN" altLang="en-US" sz="2400" dirty="0"/>
              <a:t>又因为</a:t>
            </a:r>
            <a:r>
              <a:rPr lang="en-US" altLang="zh-CN" sz="2400" b="1" dirty="0">
                <a:solidFill>
                  <a:srgbClr val="0070C0"/>
                </a:solidFill>
              </a:rPr>
              <a:t>B</a:t>
            </a:r>
            <a:r>
              <a:rPr lang="en-US" altLang="zh-CN" sz="2400" b="1" dirty="0">
                <a:solidFill>
                  <a:srgbClr val="0070C0"/>
                </a:solidFill>
                <a:sym typeface="Symbol" panose="05050102010706020507" pitchFamily="18" charset="2"/>
              </a:rPr>
              <a:t>A</a:t>
            </a:r>
            <a:r>
              <a:rPr lang="en-US" altLang="zh-CN" sz="2400" b="1" dirty="0">
                <a:solidFill>
                  <a:srgbClr val="0070C0"/>
                </a:solidFill>
              </a:rPr>
              <a:t>∪B</a:t>
            </a:r>
            <a:r>
              <a:rPr lang="zh-CN" altLang="en-US" sz="2400" dirty="0"/>
              <a:t>，所以</a:t>
            </a:r>
            <a:r>
              <a:rPr lang="en-US" altLang="zh-CN" sz="2400" dirty="0">
                <a:sym typeface="Symbol" panose="05050102010706020507" pitchFamily="18" charset="2"/>
              </a:rPr>
              <a:t>A</a:t>
            </a:r>
            <a:r>
              <a:rPr lang="en-US" altLang="zh-CN" sz="2400" dirty="0"/>
              <a:t>∪B=B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algn="just" eaLnBrk="1" hangingPunct="1">
              <a:lnSpc>
                <a:spcPct val="114000"/>
              </a:lnSpc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(2) </a:t>
            </a:r>
            <a:r>
              <a:rPr lang="en-US" altLang="zh-CN" sz="2400" dirty="0">
                <a:sym typeface="Symbol" panose="05050102010706020507" pitchFamily="18" charset="2"/>
              </a:rPr>
              <a:t>A</a:t>
            </a:r>
            <a:r>
              <a:rPr lang="en-US" altLang="zh-CN" sz="2400" dirty="0"/>
              <a:t>∪B=B</a:t>
            </a:r>
            <a:r>
              <a:rPr lang="en-US" altLang="zh-CN" sz="2400" dirty="0">
                <a:sym typeface="Symbol" panose="05050102010706020507" pitchFamily="18" charset="2"/>
              </a:rPr>
              <a:t>  </a:t>
            </a:r>
            <a:r>
              <a:rPr lang="en-US" altLang="zh-CN" sz="2400" dirty="0"/>
              <a:t>A</a:t>
            </a:r>
            <a:r>
              <a:rPr lang="en-US" altLang="zh-CN" sz="2400" dirty="0">
                <a:sym typeface="Symbol" panose="05050102010706020507" pitchFamily="18" charset="2"/>
              </a:rPr>
              <a:t>B</a:t>
            </a:r>
            <a:endParaRPr lang="en-US" altLang="zh-CN" sz="2400" dirty="0"/>
          </a:p>
          <a:p>
            <a:pPr algn="just" eaLnBrk="1" hangingPunct="1">
              <a:lnSpc>
                <a:spcPct val="114000"/>
              </a:lnSpc>
              <a:buNone/>
            </a:pPr>
            <a:r>
              <a:rPr lang="zh-CN" altLang="en-US" sz="2400" dirty="0"/>
              <a:t> 因为</a:t>
            </a:r>
            <a:r>
              <a:rPr lang="en-US" altLang="zh-CN" sz="2400" i="1" dirty="0"/>
              <a:t>A</a:t>
            </a:r>
            <a:r>
              <a:rPr lang="en-US" altLang="zh-CN" sz="2400" dirty="0"/>
              <a:t>∪</a:t>
            </a:r>
            <a:r>
              <a:rPr lang="en-US" altLang="zh-CN" sz="2400" i="1" dirty="0"/>
              <a:t>B</a:t>
            </a:r>
            <a:r>
              <a:rPr lang="zh-CN" altLang="en-US" sz="2400" dirty="0"/>
              <a:t>＝</a:t>
            </a:r>
            <a:r>
              <a:rPr lang="en-US" altLang="zh-CN" sz="2400" i="1" dirty="0"/>
              <a:t>B</a:t>
            </a:r>
            <a:r>
              <a:rPr lang="zh-CN" altLang="en-US" sz="2400" dirty="0"/>
              <a:t>，  所以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dirty="0"/>
              <a:t>∪</a:t>
            </a:r>
            <a:r>
              <a:rPr lang="en-US" altLang="zh-CN" sz="2400" i="1" dirty="0"/>
              <a:t>B</a:t>
            </a:r>
            <a:r>
              <a:rPr lang="en-US" altLang="zh-CN" sz="2400" dirty="0">
                <a:sym typeface="Symbol" panose="05050102010706020507" pitchFamily="18" charset="2"/>
              </a:rPr>
              <a:t></a:t>
            </a:r>
            <a:r>
              <a:rPr lang="en-US" altLang="zh-CN" sz="2400" i="1" dirty="0"/>
              <a:t>B</a:t>
            </a:r>
            <a:r>
              <a:rPr lang="en-US" altLang="zh-CN" sz="2400" dirty="0"/>
              <a:t>)∧(B</a:t>
            </a:r>
            <a:r>
              <a:rPr lang="en-US" altLang="zh-CN" sz="2400" dirty="0">
                <a:sym typeface="Symbol" panose="05050102010706020507" pitchFamily="18" charset="2"/>
              </a:rPr>
              <a:t>A</a:t>
            </a:r>
            <a:r>
              <a:rPr lang="en-US" altLang="zh-CN" sz="2400" dirty="0"/>
              <a:t>∪B) </a:t>
            </a:r>
            <a:endParaRPr lang="en-US" altLang="zh-CN" sz="2400" dirty="0"/>
          </a:p>
          <a:p>
            <a:pPr algn="just" eaLnBrk="1" hangingPunct="1">
              <a:lnSpc>
                <a:spcPct val="114000"/>
              </a:lnSpc>
              <a:buNone/>
            </a:pPr>
            <a:r>
              <a:rPr lang="en-US" altLang="zh-CN" sz="2400" dirty="0"/>
              <a:t> </a:t>
            </a:r>
            <a:r>
              <a:rPr lang="zh-CN" altLang="en-US" sz="2400" dirty="0"/>
              <a:t>又因为</a:t>
            </a:r>
            <a:r>
              <a:rPr lang="en-US" altLang="zh-CN" sz="2400" i="1" dirty="0"/>
              <a:t>A</a:t>
            </a:r>
            <a:r>
              <a:rPr lang="en-US" altLang="zh-CN" sz="2400" dirty="0">
                <a:sym typeface="Symbol" panose="05050102010706020507" pitchFamily="18" charset="2"/>
              </a:rPr>
              <a:t> </a:t>
            </a:r>
            <a:r>
              <a:rPr lang="en-US" altLang="zh-CN" sz="2400" i="1" dirty="0"/>
              <a:t>A</a:t>
            </a:r>
            <a:r>
              <a:rPr lang="en-US" altLang="zh-CN" sz="2400" dirty="0"/>
              <a:t>∪</a:t>
            </a:r>
            <a:r>
              <a:rPr lang="en-US" altLang="zh-CN" sz="2400" i="1" dirty="0"/>
              <a:t>B</a:t>
            </a:r>
            <a:r>
              <a:rPr lang="zh-CN" altLang="en-US" sz="2400" dirty="0"/>
              <a:t>（由</a:t>
            </a:r>
            <a:r>
              <a:rPr lang="en-US" altLang="zh-CN" sz="2400" i="1" dirty="0"/>
              <a:t>A</a:t>
            </a:r>
            <a:r>
              <a:rPr lang="en-US" altLang="zh-CN" sz="2400" dirty="0">
                <a:sym typeface="Symbol" panose="05050102010706020507" pitchFamily="18" charset="2"/>
              </a:rPr>
              <a:t></a:t>
            </a:r>
            <a:r>
              <a:rPr lang="en-US" altLang="zh-CN" sz="2400" i="1" dirty="0"/>
              <a:t>A</a:t>
            </a:r>
            <a:r>
              <a:rPr lang="en-US" altLang="zh-CN" sz="2400" dirty="0"/>
              <a:t>∪</a:t>
            </a:r>
            <a:r>
              <a:rPr lang="en-US" altLang="zh-CN" sz="2400" i="1" dirty="0"/>
              <a:t>B</a:t>
            </a:r>
            <a:r>
              <a:rPr lang="zh-CN" altLang="en-US" sz="2400" dirty="0"/>
              <a:t>且</a:t>
            </a:r>
            <a:r>
              <a:rPr lang="en-US" altLang="zh-CN" sz="2400" dirty="0"/>
              <a:t> </a:t>
            </a:r>
            <a:r>
              <a:rPr lang="en-US" altLang="zh-CN" sz="2400" i="1" dirty="0"/>
              <a:t>A</a:t>
            </a:r>
            <a:r>
              <a:rPr lang="en-US" altLang="zh-CN" sz="2400" dirty="0"/>
              <a:t>∪</a:t>
            </a:r>
            <a:r>
              <a:rPr lang="en-US" altLang="zh-CN" sz="2400" i="1" dirty="0"/>
              <a:t>B</a:t>
            </a:r>
            <a:r>
              <a:rPr lang="en-US" altLang="zh-CN" sz="2400" dirty="0">
                <a:sym typeface="Symbol" panose="05050102010706020507" pitchFamily="18" charset="2"/>
              </a:rPr>
              <a:t></a:t>
            </a:r>
            <a:r>
              <a:rPr lang="en-US" altLang="zh-CN" sz="2400" i="1" dirty="0"/>
              <a:t>B</a:t>
            </a:r>
            <a:r>
              <a:rPr lang="zh-CN" altLang="en-US" sz="2400" dirty="0"/>
              <a:t>传递</a:t>
            </a:r>
            <a:r>
              <a:rPr lang="en-US" altLang="zh-CN" sz="2400" dirty="0"/>
              <a:t> 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algn="just" eaLnBrk="1" hangingPunct="1">
              <a:lnSpc>
                <a:spcPct val="114000"/>
              </a:lnSpc>
              <a:buNone/>
            </a:pPr>
            <a:r>
              <a:rPr lang="en-US" altLang="zh-CN" sz="2400" dirty="0"/>
              <a:t> </a:t>
            </a:r>
            <a:r>
              <a:rPr lang="zh-CN" altLang="en-US" sz="2400" dirty="0"/>
              <a:t>所以</a:t>
            </a:r>
            <a:r>
              <a:rPr lang="en-US" altLang="zh-CN" sz="2400" i="1" dirty="0"/>
              <a:t>A</a:t>
            </a:r>
            <a:r>
              <a:rPr lang="en-US" altLang="zh-CN" sz="2400" dirty="0">
                <a:sym typeface="Symbol" panose="05050102010706020507" pitchFamily="18" charset="2"/>
              </a:rPr>
              <a:t> </a:t>
            </a:r>
            <a:r>
              <a:rPr lang="en-US" altLang="zh-CN" sz="2400" i="1" dirty="0"/>
              <a:t>B</a:t>
            </a:r>
            <a:r>
              <a:rPr lang="zh-CN" altLang="en-US" sz="2000" dirty="0"/>
              <a:t>。</a:t>
            </a:r>
            <a:endParaRPr lang="zh-CN" altLang="en-US" sz="2400" i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charRg st="1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22">
                                            <p:txEl>
                                              <p:charRg st="19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charRg st="39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822">
                                            <p:txEl>
                                              <p:charRg st="39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charRg st="59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822">
                                            <p:txEl>
                                              <p:charRg st="59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charRg st="87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822">
                                            <p:txEl>
                                              <p:charRg st="87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charRg st="96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4822">
                                            <p:txEl>
                                              <p:charRg st="96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charRg st="131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4822">
                                            <p:txEl>
                                              <p:charRg st="131" end="1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charRg st="161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822">
                                            <p:txEl>
                                              <p:charRg st="161" end="1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charRg st="190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4822">
                                            <p:txEl>
                                              <p:charRg st="190" end="1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75DC4B-F0C2-49D3-B6C1-1E7B461C551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4301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集合运算的主要运算律</a:t>
            </a:r>
            <a:endParaRPr lang="zh-CN" altLang="en-US" b="1" dirty="0"/>
          </a:p>
        </p:txBody>
      </p:sp>
      <p:sp>
        <p:nvSpPr>
          <p:cNvPr id="43014" name="Rectangle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30725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14000"/>
              </a:lnSpc>
              <a:buNone/>
            </a:pPr>
            <a:r>
              <a:rPr lang="zh-CN" altLang="en-US" sz="2800" dirty="0"/>
              <a:t>幂等律：  </a:t>
            </a:r>
            <a:r>
              <a:rPr lang="en-US" altLang="zh-CN" sz="2800" dirty="0"/>
              <a:t>A </a:t>
            </a:r>
            <a:r>
              <a:rPr lang="en-US" altLang="zh-CN" sz="2800" dirty="0">
                <a:sym typeface="Symbol" panose="05050102010706020507" pitchFamily="18" charset="2"/>
              </a:rPr>
              <a:t></a:t>
            </a:r>
            <a:r>
              <a:rPr lang="en-US" altLang="zh-CN" sz="2800" dirty="0"/>
              <a:t>A</a:t>
            </a:r>
            <a:r>
              <a:rPr lang="zh-CN" altLang="en-US" sz="2800" dirty="0"/>
              <a:t>＝</a:t>
            </a:r>
            <a:r>
              <a:rPr lang="en-US" altLang="zh-CN" sz="2800" dirty="0"/>
              <a:t>A           </a:t>
            </a:r>
            <a:r>
              <a:rPr lang="en-US" altLang="zh-CN" sz="2800" dirty="0">
                <a:solidFill>
                  <a:schemeClr val="hlink"/>
                </a:solidFill>
              </a:rPr>
              <a:t>A</a:t>
            </a:r>
            <a:r>
              <a:rPr lang="en-US" altLang="zh-CN" sz="2800" dirty="0">
                <a:solidFill>
                  <a:schemeClr val="hlink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800" dirty="0">
                <a:solidFill>
                  <a:schemeClr val="hlink"/>
                </a:solidFill>
              </a:rPr>
              <a:t>A</a:t>
            </a:r>
            <a:r>
              <a:rPr lang="zh-CN" altLang="en-US" sz="2800" dirty="0">
                <a:solidFill>
                  <a:schemeClr val="hlink"/>
                </a:solidFill>
              </a:rPr>
              <a:t>＝</a:t>
            </a:r>
            <a:r>
              <a:rPr lang="en-US" altLang="zh-CN" sz="2800" dirty="0">
                <a:solidFill>
                  <a:schemeClr val="hlink"/>
                </a:solidFill>
              </a:rPr>
              <a:t>A</a:t>
            </a:r>
            <a:endParaRPr lang="en-US" altLang="zh-CN" sz="2800" dirty="0">
              <a:solidFill>
                <a:schemeClr val="hlink"/>
              </a:solidFill>
            </a:endParaRPr>
          </a:p>
          <a:p>
            <a:pPr eaLnBrk="1" hangingPunct="1">
              <a:lnSpc>
                <a:spcPct val="114000"/>
              </a:lnSpc>
              <a:buNone/>
            </a:pPr>
            <a:r>
              <a:rPr lang="zh-CN" altLang="en-US" sz="2800" dirty="0"/>
              <a:t>结合律：  </a:t>
            </a:r>
            <a:r>
              <a:rPr lang="en-US" altLang="zh-CN" sz="2800" dirty="0"/>
              <a:t>(A </a:t>
            </a:r>
            <a:r>
              <a:rPr lang="en-US" altLang="zh-CN" sz="2800" dirty="0">
                <a:sym typeface="Symbol" panose="05050102010706020507" pitchFamily="18" charset="2"/>
              </a:rPr>
              <a:t></a:t>
            </a:r>
            <a:r>
              <a:rPr lang="en-US" altLang="zh-CN" sz="2800" dirty="0"/>
              <a:t>B)</a:t>
            </a:r>
            <a:r>
              <a:rPr lang="en-US" altLang="zh-CN" sz="2800" dirty="0">
                <a:sym typeface="Symbol" panose="05050102010706020507" pitchFamily="18" charset="2"/>
              </a:rPr>
              <a:t></a:t>
            </a:r>
            <a:r>
              <a:rPr lang="en-US" altLang="zh-CN" sz="2800" dirty="0"/>
              <a:t> C</a:t>
            </a:r>
            <a:r>
              <a:rPr lang="zh-CN" altLang="en-US" sz="2800" dirty="0"/>
              <a:t>＝</a:t>
            </a:r>
            <a:r>
              <a:rPr lang="en-US" altLang="zh-CN" sz="2800" dirty="0"/>
              <a:t>A </a:t>
            </a:r>
            <a:r>
              <a:rPr lang="en-US" altLang="zh-CN" sz="2800" dirty="0">
                <a:sym typeface="Symbol" panose="05050102010706020507" pitchFamily="18" charset="2"/>
              </a:rPr>
              <a:t></a:t>
            </a:r>
            <a:r>
              <a:rPr lang="en-US" altLang="zh-CN" sz="2800" dirty="0"/>
              <a:t>(B</a:t>
            </a:r>
            <a:r>
              <a:rPr lang="en-US" altLang="zh-CN" sz="2800" dirty="0">
                <a:sym typeface="Symbol" panose="05050102010706020507" pitchFamily="18" charset="2"/>
              </a:rPr>
              <a:t></a:t>
            </a:r>
            <a:r>
              <a:rPr lang="en-US" altLang="zh-CN" sz="2800" dirty="0"/>
              <a:t> C)       </a:t>
            </a:r>
            <a:endParaRPr lang="en-US" altLang="zh-CN" sz="2800" dirty="0"/>
          </a:p>
          <a:p>
            <a:pPr eaLnBrk="1" hangingPunct="1">
              <a:lnSpc>
                <a:spcPct val="114000"/>
              </a:lnSpc>
              <a:buNone/>
            </a:pPr>
            <a:r>
              <a:rPr lang="en-US" altLang="zh-CN" sz="2800" dirty="0"/>
              <a:t>                </a:t>
            </a:r>
            <a:r>
              <a:rPr lang="en-US" altLang="zh-CN" sz="2800" dirty="0">
                <a:solidFill>
                  <a:schemeClr val="hlink"/>
                </a:solidFill>
              </a:rPr>
              <a:t>(A </a:t>
            </a:r>
            <a:r>
              <a:rPr lang="en-US" altLang="zh-CN" sz="2800" dirty="0">
                <a:solidFill>
                  <a:schemeClr val="hlink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800" dirty="0">
                <a:solidFill>
                  <a:schemeClr val="hlink"/>
                </a:solidFill>
              </a:rPr>
              <a:t>B)</a:t>
            </a:r>
            <a:r>
              <a:rPr lang="en-US" altLang="zh-CN" sz="2800" dirty="0">
                <a:solidFill>
                  <a:schemeClr val="hlink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800" dirty="0">
                <a:solidFill>
                  <a:schemeClr val="hlink"/>
                </a:solidFill>
              </a:rPr>
              <a:t> C</a:t>
            </a:r>
            <a:r>
              <a:rPr lang="zh-CN" altLang="en-US" sz="2800" dirty="0">
                <a:solidFill>
                  <a:schemeClr val="hlink"/>
                </a:solidFill>
              </a:rPr>
              <a:t>＝</a:t>
            </a:r>
            <a:r>
              <a:rPr lang="en-US" altLang="zh-CN" sz="2800" dirty="0">
                <a:solidFill>
                  <a:schemeClr val="hlink"/>
                </a:solidFill>
              </a:rPr>
              <a:t>A </a:t>
            </a:r>
            <a:r>
              <a:rPr lang="en-US" altLang="zh-CN" sz="2800" dirty="0">
                <a:solidFill>
                  <a:schemeClr val="hlink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800" dirty="0">
                <a:solidFill>
                  <a:schemeClr val="hlink"/>
                </a:solidFill>
              </a:rPr>
              <a:t>(B </a:t>
            </a:r>
            <a:r>
              <a:rPr lang="en-US" altLang="zh-CN" sz="2800" dirty="0">
                <a:solidFill>
                  <a:schemeClr val="hlink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800" dirty="0">
                <a:solidFill>
                  <a:schemeClr val="hlink"/>
                </a:solidFill>
              </a:rPr>
              <a:t>C) </a:t>
            </a:r>
            <a:endParaRPr lang="en-US" altLang="zh-CN" sz="2800" dirty="0">
              <a:solidFill>
                <a:schemeClr val="hlink"/>
              </a:solidFill>
            </a:endParaRPr>
          </a:p>
          <a:p>
            <a:pPr eaLnBrk="1" hangingPunct="1">
              <a:lnSpc>
                <a:spcPct val="114000"/>
              </a:lnSpc>
              <a:buNone/>
            </a:pPr>
            <a:r>
              <a:rPr lang="zh-CN" altLang="en-US" sz="2800" dirty="0"/>
              <a:t>交换律：  </a:t>
            </a:r>
            <a:r>
              <a:rPr lang="en-US" altLang="zh-CN" sz="2800" dirty="0"/>
              <a:t>A </a:t>
            </a:r>
            <a:r>
              <a:rPr lang="en-US" altLang="zh-CN" sz="2800" dirty="0">
                <a:sym typeface="Symbol" panose="05050102010706020507" pitchFamily="18" charset="2"/>
              </a:rPr>
              <a:t></a:t>
            </a:r>
            <a:r>
              <a:rPr lang="en-US" altLang="zh-CN" sz="2800" dirty="0"/>
              <a:t>B</a:t>
            </a:r>
            <a:r>
              <a:rPr lang="zh-CN" altLang="en-US" sz="2800" dirty="0"/>
              <a:t>＝</a:t>
            </a:r>
            <a:r>
              <a:rPr lang="en-US" altLang="zh-CN" sz="2800" dirty="0"/>
              <a:t>B </a:t>
            </a:r>
            <a:r>
              <a:rPr lang="en-US" altLang="zh-CN" sz="2800" dirty="0">
                <a:sym typeface="Symbol" panose="05050102010706020507" pitchFamily="18" charset="2"/>
              </a:rPr>
              <a:t></a:t>
            </a:r>
            <a:r>
              <a:rPr lang="en-US" altLang="zh-CN" sz="2800" dirty="0"/>
              <a:t>A     </a:t>
            </a:r>
            <a:r>
              <a:rPr lang="en-US" altLang="zh-CN" sz="2800" dirty="0">
                <a:solidFill>
                  <a:schemeClr val="hlink"/>
                </a:solidFill>
              </a:rPr>
              <a:t>A </a:t>
            </a:r>
            <a:r>
              <a:rPr lang="en-US" altLang="zh-CN" sz="2800" dirty="0">
                <a:solidFill>
                  <a:schemeClr val="hlink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800" dirty="0">
                <a:solidFill>
                  <a:schemeClr val="hlink"/>
                </a:solidFill>
              </a:rPr>
              <a:t>B</a:t>
            </a:r>
            <a:r>
              <a:rPr lang="zh-CN" altLang="en-US" sz="2800" dirty="0">
                <a:solidFill>
                  <a:schemeClr val="hlink"/>
                </a:solidFill>
              </a:rPr>
              <a:t>＝</a:t>
            </a:r>
            <a:r>
              <a:rPr lang="en-US" altLang="zh-CN" sz="2800" dirty="0">
                <a:solidFill>
                  <a:schemeClr val="hlink"/>
                </a:solidFill>
              </a:rPr>
              <a:t>B </a:t>
            </a:r>
            <a:r>
              <a:rPr lang="en-US" altLang="zh-CN" sz="2800" dirty="0">
                <a:solidFill>
                  <a:schemeClr val="hlink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800" dirty="0">
                <a:solidFill>
                  <a:schemeClr val="hlink"/>
                </a:solidFill>
              </a:rPr>
              <a:t>A</a:t>
            </a:r>
            <a:endParaRPr lang="en-US" altLang="zh-CN" sz="2800" dirty="0">
              <a:solidFill>
                <a:schemeClr val="hlink"/>
              </a:solidFill>
            </a:endParaRPr>
          </a:p>
          <a:p>
            <a:pPr eaLnBrk="1" hangingPunct="1">
              <a:lnSpc>
                <a:spcPct val="114000"/>
              </a:lnSpc>
              <a:buNone/>
            </a:pPr>
            <a:r>
              <a:rPr lang="zh-CN" altLang="en-US" sz="2800" dirty="0"/>
              <a:t>分配律：  </a:t>
            </a:r>
            <a:r>
              <a:rPr lang="en-US" altLang="zh-CN" sz="2800" dirty="0"/>
              <a:t>A </a:t>
            </a:r>
            <a:r>
              <a:rPr lang="en-US" altLang="zh-CN" sz="2800" dirty="0">
                <a:sym typeface="Symbol" panose="05050102010706020507" pitchFamily="18" charset="2"/>
              </a:rPr>
              <a:t></a:t>
            </a:r>
            <a:r>
              <a:rPr lang="en-US" altLang="zh-CN" sz="2800" dirty="0"/>
              <a:t>(B</a:t>
            </a:r>
            <a:r>
              <a:rPr lang="en-US" altLang="zh-CN" sz="2800" dirty="0">
                <a:sym typeface="Symbol" panose="05050102010706020507" pitchFamily="18" charset="2"/>
              </a:rPr>
              <a:t></a:t>
            </a:r>
            <a:r>
              <a:rPr lang="en-US" altLang="zh-CN" sz="2800" dirty="0"/>
              <a:t>C)</a:t>
            </a:r>
            <a:r>
              <a:rPr lang="zh-CN" altLang="en-US" sz="2800" dirty="0"/>
              <a:t>＝</a:t>
            </a:r>
            <a:r>
              <a:rPr lang="en-US" altLang="zh-CN" sz="2800" dirty="0"/>
              <a:t>(A </a:t>
            </a:r>
            <a:r>
              <a:rPr lang="en-US" altLang="zh-CN" sz="2800" dirty="0">
                <a:sym typeface="Symbol" panose="05050102010706020507" pitchFamily="18" charset="2"/>
              </a:rPr>
              <a:t></a:t>
            </a:r>
            <a:r>
              <a:rPr lang="en-US" altLang="zh-CN" sz="2800" dirty="0"/>
              <a:t>B)</a:t>
            </a:r>
            <a:r>
              <a:rPr lang="en-US" altLang="zh-CN" sz="2800" dirty="0">
                <a:sym typeface="Symbol" panose="05050102010706020507" pitchFamily="18" charset="2"/>
              </a:rPr>
              <a:t></a:t>
            </a:r>
            <a:r>
              <a:rPr lang="en-US" altLang="zh-CN" sz="2800" dirty="0"/>
              <a:t>(A </a:t>
            </a:r>
            <a:r>
              <a:rPr lang="en-US" altLang="zh-CN" sz="2800" dirty="0">
                <a:sym typeface="Symbol" panose="05050102010706020507" pitchFamily="18" charset="2"/>
              </a:rPr>
              <a:t></a:t>
            </a:r>
            <a:r>
              <a:rPr lang="en-US" altLang="zh-CN" sz="2800" dirty="0"/>
              <a:t>C)   </a:t>
            </a:r>
            <a:endParaRPr lang="en-US" altLang="zh-CN" sz="2800" dirty="0"/>
          </a:p>
          <a:p>
            <a:pPr eaLnBrk="1" hangingPunct="1">
              <a:lnSpc>
                <a:spcPct val="114000"/>
              </a:lnSpc>
              <a:buNone/>
            </a:pPr>
            <a:r>
              <a:rPr lang="en-US" altLang="zh-CN" sz="2800" dirty="0"/>
              <a:t>                </a:t>
            </a:r>
            <a:r>
              <a:rPr lang="en-US" altLang="zh-CN" sz="2800" dirty="0">
                <a:solidFill>
                  <a:schemeClr val="hlink"/>
                </a:solidFill>
              </a:rPr>
              <a:t>A</a:t>
            </a:r>
            <a:r>
              <a:rPr lang="en-US" altLang="zh-CN" sz="2800" dirty="0">
                <a:solidFill>
                  <a:schemeClr val="hlink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800" dirty="0">
                <a:solidFill>
                  <a:schemeClr val="hlink"/>
                </a:solidFill>
              </a:rPr>
              <a:t>(B </a:t>
            </a:r>
            <a:r>
              <a:rPr lang="en-US" altLang="zh-CN" sz="2800" dirty="0">
                <a:solidFill>
                  <a:schemeClr val="hlink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800" dirty="0">
                <a:solidFill>
                  <a:schemeClr val="hlink"/>
                </a:solidFill>
              </a:rPr>
              <a:t> C)</a:t>
            </a:r>
            <a:r>
              <a:rPr lang="zh-CN" altLang="en-US" sz="2800" dirty="0">
                <a:solidFill>
                  <a:schemeClr val="hlink"/>
                </a:solidFill>
              </a:rPr>
              <a:t>＝</a:t>
            </a:r>
            <a:r>
              <a:rPr lang="en-US" altLang="zh-CN" sz="2800" dirty="0">
                <a:solidFill>
                  <a:schemeClr val="hlink"/>
                </a:solidFill>
              </a:rPr>
              <a:t>(A</a:t>
            </a:r>
            <a:r>
              <a:rPr lang="en-US" altLang="zh-CN" sz="2800" dirty="0">
                <a:solidFill>
                  <a:schemeClr val="hlink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800" dirty="0">
                <a:solidFill>
                  <a:schemeClr val="hlink"/>
                </a:solidFill>
              </a:rPr>
              <a:t>B)</a:t>
            </a:r>
            <a:r>
              <a:rPr lang="en-US" altLang="zh-CN" sz="2800" dirty="0">
                <a:solidFill>
                  <a:schemeClr val="hlink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800" dirty="0">
                <a:solidFill>
                  <a:schemeClr val="hlink"/>
                </a:solidFill>
              </a:rPr>
              <a:t>(A</a:t>
            </a:r>
            <a:r>
              <a:rPr lang="en-US" altLang="zh-CN" sz="2800" dirty="0">
                <a:solidFill>
                  <a:schemeClr val="hlink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800" dirty="0">
                <a:solidFill>
                  <a:schemeClr val="hlink"/>
                </a:solidFill>
              </a:rPr>
              <a:t>C)   </a:t>
            </a:r>
            <a:r>
              <a:rPr lang="zh-CN" altLang="en-US" sz="2800" dirty="0"/>
              <a:t>证明</a:t>
            </a:r>
            <a:endParaRPr lang="en-US" altLang="zh-CN" sz="2800" dirty="0"/>
          </a:p>
          <a:p>
            <a:pPr eaLnBrk="1" hangingPunct="1">
              <a:lnSpc>
                <a:spcPct val="114000"/>
              </a:lnSpc>
              <a:buNone/>
            </a:pPr>
            <a:r>
              <a:rPr lang="zh-CN" altLang="en-US" sz="2800" dirty="0"/>
              <a:t>同一律：  </a:t>
            </a:r>
            <a:r>
              <a:rPr lang="en-US" altLang="zh-CN" sz="2800" dirty="0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</a:t>
            </a:r>
            <a:r>
              <a:rPr lang="zh-CN" altLang="en-US" sz="2800" dirty="0"/>
              <a:t>＝</a:t>
            </a:r>
            <a:r>
              <a:rPr lang="en-US" altLang="zh-CN" sz="2800" dirty="0"/>
              <a:t>A           </a:t>
            </a:r>
            <a:r>
              <a:rPr lang="en-US" altLang="zh-CN" sz="2800" dirty="0">
                <a:solidFill>
                  <a:schemeClr val="hlink"/>
                </a:solidFill>
              </a:rPr>
              <a:t>A</a:t>
            </a:r>
            <a:r>
              <a:rPr lang="en-US" altLang="zh-CN" sz="2800" dirty="0">
                <a:solidFill>
                  <a:schemeClr val="hlink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800" dirty="0">
                <a:solidFill>
                  <a:schemeClr val="hlink"/>
                </a:solidFill>
              </a:rPr>
              <a:t>E</a:t>
            </a:r>
            <a:r>
              <a:rPr lang="zh-CN" altLang="en-US" sz="2800" dirty="0">
                <a:solidFill>
                  <a:schemeClr val="hlink"/>
                </a:solidFill>
              </a:rPr>
              <a:t>＝</a:t>
            </a:r>
            <a:r>
              <a:rPr lang="en-US" altLang="zh-CN" sz="2800" dirty="0">
                <a:solidFill>
                  <a:schemeClr val="hlink"/>
                </a:solidFill>
              </a:rPr>
              <a:t>A</a:t>
            </a:r>
            <a:endParaRPr lang="en-US" altLang="zh-CN" sz="2800" dirty="0">
              <a:solidFill>
                <a:schemeClr val="hlink"/>
              </a:solidFill>
            </a:endParaRPr>
          </a:p>
          <a:p>
            <a:pPr eaLnBrk="1" hangingPunct="1">
              <a:lnSpc>
                <a:spcPct val="114000"/>
              </a:lnSpc>
              <a:buNone/>
            </a:pPr>
            <a:r>
              <a:rPr lang="zh-CN" altLang="en-US" sz="2800" dirty="0"/>
              <a:t> 零 律：    </a:t>
            </a:r>
            <a:r>
              <a:rPr lang="en-US" altLang="zh-CN" sz="2800" dirty="0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</a:t>
            </a:r>
            <a:r>
              <a:rPr lang="en-US" altLang="zh-CN" sz="2800" dirty="0"/>
              <a:t>E</a:t>
            </a:r>
            <a:r>
              <a:rPr lang="zh-CN" altLang="en-US" sz="2800" dirty="0"/>
              <a:t>＝</a:t>
            </a:r>
            <a:r>
              <a:rPr lang="en-US" altLang="zh-CN" sz="2800" dirty="0"/>
              <a:t>E           </a:t>
            </a:r>
            <a:r>
              <a:rPr lang="en-US" altLang="zh-CN" sz="2800" dirty="0">
                <a:solidFill>
                  <a:schemeClr val="hlink"/>
                </a:solidFill>
              </a:rPr>
              <a:t>A</a:t>
            </a:r>
            <a:r>
              <a:rPr lang="en-US" altLang="zh-CN" sz="2800" dirty="0">
                <a:solidFill>
                  <a:schemeClr val="hlink"/>
                </a:solidFill>
                <a:sym typeface="Symbol" panose="05050102010706020507" pitchFamily="18" charset="2"/>
              </a:rPr>
              <a:t></a:t>
            </a:r>
            <a:r>
              <a:rPr lang="zh-CN" altLang="en-US" sz="2800" dirty="0">
                <a:solidFill>
                  <a:schemeClr val="hlink"/>
                </a:solidFill>
              </a:rPr>
              <a:t>＝</a:t>
            </a:r>
            <a:r>
              <a:rPr lang="zh-CN" altLang="en-US" sz="2800" dirty="0">
                <a:solidFill>
                  <a:schemeClr val="hlink"/>
                </a:solidFill>
                <a:sym typeface="Symbol" panose="05050102010706020507" pitchFamily="18" charset="2"/>
              </a:rPr>
              <a:t></a:t>
            </a:r>
            <a:endParaRPr lang="zh-CN" altLang="en-US" sz="28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F86B19-688A-44CF-9382-5D452248EC2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4403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集合运算的主要运算律</a:t>
            </a:r>
            <a:endParaRPr lang="zh-CN" altLang="en-US" b="1" dirty="0"/>
          </a:p>
        </p:txBody>
      </p:sp>
      <p:sp>
        <p:nvSpPr>
          <p:cNvPr id="44038" name="Rectangle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30725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sz="2800" dirty="0"/>
              <a:t>排中律：  </a:t>
            </a:r>
            <a:r>
              <a:rPr lang="en-US" altLang="zh-CN" sz="2800" dirty="0"/>
              <a:t>A </a:t>
            </a:r>
            <a:r>
              <a:rPr lang="en-US" altLang="zh-CN" sz="2800" dirty="0">
                <a:sym typeface="Symbol" panose="05050102010706020507" pitchFamily="18" charset="2"/>
              </a:rPr>
              <a:t></a:t>
            </a:r>
            <a:r>
              <a:rPr lang="en-US" altLang="zh-CN" sz="2800" dirty="0"/>
              <a:t>~A</a:t>
            </a:r>
            <a:r>
              <a:rPr lang="zh-CN" altLang="en-US" sz="2800" dirty="0"/>
              <a:t>＝</a:t>
            </a:r>
            <a:r>
              <a:rPr lang="en-US" altLang="zh-CN" sz="2800" dirty="0"/>
              <a:t>E                   </a:t>
            </a:r>
            <a:endParaRPr lang="en-US" altLang="zh-CN" sz="2800" dirty="0"/>
          </a:p>
          <a:p>
            <a:pPr eaLnBrk="1" hangingPunct="1">
              <a:buNone/>
            </a:pPr>
            <a:r>
              <a:rPr lang="zh-CN" altLang="en-US" sz="2800" dirty="0"/>
              <a:t>矛盾律：  </a:t>
            </a:r>
            <a:r>
              <a:rPr lang="en-US" altLang="zh-CN" sz="2800" dirty="0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</a:t>
            </a:r>
            <a:r>
              <a:rPr lang="en-US" altLang="zh-CN" sz="2800" dirty="0"/>
              <a:t>~A</a:t>
            </a:r>
            <a:r>
              <a:rPr lang="zh-CN" altLang="en-US" sz="2800" dirty="0"/>
              <a:t>＝</a:t>
            </a:r>
            <a:r>
              <a:rPr lang="zh-CN" altLang="en-US" sz="2800" dirty="0">
                <a:sym typeface="Symbol" panose="05050102010706020507" pitchFamily="18" charset="2"/>
              </a:rPr>
              <a:t></a:t>
            </a:r>
            <a:r>
              <a:rPr lang="zh-CN" altLang="en-US" sz="2800" dirty="0"/>
              <a:t> </a:t>
            </a:r>
            <a:endParaRPr lang="zh-CN" altLang="en-US" sz="2800" dirty="0"/>
          </a:p>
          <a:p>
            <a:pPr eaLnBrk="1" hangingPunct="1">
              <a:buNone/>
            </a:pPr>
            <a:r>
              <a:rPr lang="zh-CN" altLang="en-US" sz="2800" dirty="0"/>
              <a:t>吸收律：  </a:t>
            </a:r>
            <a:r>
              <a:rPr lang="en-US" altLang="zh-CN" sz="2800" dirty="0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</a:t>
            </a:r>
            <a:r>
              <a:rPr lang="en-US" altLang="zh-CN" sz="2800" dirty="0"/>
              <a:t>(A</a:t>
            </a:r>
            <a:r>
              <a:rPr lang="en-US" altLang="zh-CN" sz="2800" dirty="0">
                <a:sym typeface="Symbol" panose="05050102010706020507" pitchFamily="18" charset="2"/>
              </a:rPr>
              <a:t></a:t>
            </a:r>
            <a:r>
              <a:rPr lang="en-US" altLang="zh-CN" sz="2800" dirty="0"/>
              <a:t>B)</a:t>
            </a:r>
            <a:r>
              <a:rPr lang="zh-CN" altLang="en-US" sz="2800" dirty="0"/>
              <a:t>＝</a:t>
            </a:r>
            <a:r>
              <a:rPr lang="en-US" altLang="zh-CN" sz="2800" dirty="0"/>
              <a:t>A          </a:t>
            </a:r>
            <a:r>
              <a:rPr lang="en-US" altLang="zh-CN" sz="2800" dirty="0">
                <a:solidFill>
                  <a:schemeClr val="hlink"/>
                </a:solidFill>
              </a:rPr>
              <a:t>A</a:t>
            </a:r>
            <a:r>
              <a:rPr lang="en-US" altLang="zh-CN" sz="2800" dirty="0">
                <a:solidFill>
                  <a:schemeClr val="hlink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800" dirty="0">
                <a:solidFill>
                  <a:schemeClr val="hlink"/>
                </a:solidFill>
              </a:rPr>
              <a:t>(A</a:t>
            </a:r>
            <a:r>
              <a:rPr lang="en-US" altLang="zh-CN" sz="2800" dirty="0">
                <a:solidFill>
                  <a:schemeClr val="hlink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800" dirty="0">
                <a:solidFill>
                  <a:schemeClr val="hlink"/>
                </a:solidFill>
              </a:rPr>
              <a:t>B)</a:t>
            </a:r>
            <a:r>
              <a:rPr lang="zh-CN" altLang="en-US" sz="2800" dirty="0">
                <a:solidFill>
                  <a:schemeClr val="hlink"/>
                </a:solidFill>
              </a:rPr>
              <a:t>＝</a:t>
            </a:r>
            <a:r>
              <a:rPr lang="en-US" altLang="zh-CN" sz="2800" dirty="0">
                <a:solidFill>
                  <a:schemeClr val="hlink"/>
                </a:solidFill>
              </a:rPr>
              <a:t>A</a:t>
            </a:r>
            <a:endParaRPr lang="en-US" altLang="zh-CN" sz="2800" dirty="0">
              <a:solidFill>
                <a:schemeClr val="hlink"/>
              </a:solidFill>
            </a:endParaRPr>
          </a:p>
          <a:p>
            <a:pPr eaLnBrk="1" hangingPunct="1">
              <a:buNone/>
            </a:pPr>
            <a:r>
              <a:rPr lang="zh-CN" altLang="en-US" sz="2800" dirty="0"/>
              <a:t>德</a:t>
            </a:r>
            <a:r>
              <a:rPr lang="en-US" altLang="zh-CN" sz="2800" dirty="0"/>
              <a:t>·</a:t>
            </a:r>
            <a:r>
              <a:rPr lang="zh-CN" altLang="en-US" sz="2800" dirty="0"/>
              <a:t>摩根律：</a:t>
            </a:r>
            <a:r>
              <a:rPr lang="en-US" altLang="zh-CN" sz="2800" dirty="0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</a:t>
            </a:r>
            <a:r>
              <a:rPr lang="en-US" altLang="zh-CN" sz="2800" dirty="0"/>
              <a:t>(B</a:t>
            </a:r>
            <a:r>
              <a:rPr lang="en-US" altLang="zh-CN" sz="2800" dirty="0">
                <a:sym typeface="Symbol" panose="05050102010706020507" pitchFamily="18" charset="2"/>
              </a:rPr>
              <a:t></a:t>
            </a:r>
            <a:r>
              <a:rPr lang="en-US" altLang="zh-CN" sz="2800" dirty="0"/>
              <a:t>C)</a:t>
            </a:r>
            <a:r>
              <a:rPr lang="zh-CN" altLang="en-US" sz="2800" dirty="0"/>
              <a:t>＝</a:t>
            </a:r>
            <a:r>
              <a:rPr lang="en-US" altLang="zh-CN" sz="2800" dirty="0"/>
              <a:t>(A</a:t>
            </a:r>
            <a:r>
              <a:rPr lang="en-US" altLang="zh-CN" sz="2800" dirty="0">
                <a:sym typeface="Symbol" panose="05050102010706020507" pitchFamily="18" charset="2"/>
              </a:rPr>
              <a:t></a:t>
            </a:r>
            <a:r>
              <a:rPr lang="en-US" altLang="zh-CN" sz="2800" dirty="0"/>
              <a:t>B)</a:t>
            </a:r>
            <a:r>
              <a:rPr lang="en-US" altLang="zh-CN" sz="2800" dirty="0">
                <a:sym typeface="Symbol" panose="05050102010706020507" pitchFamily="18" charset="2"/>
              </a:rPr>
              <a:t></a:t>
            </a:r>
            <a:r>
              <a:rPr lang="en-US" altLang="zh-CN" sz="2800" dirty="0"/>
              <a:t>(A</a:t>
            </a:r>
            <a:r>
              <a:rPr lang="en-US" altLang="zh-CN" sz="2800" dirty="0">
                <a:sym typeface="Symbol" panose="05050102010706020507" pitchFamily="18" charset="2"/>
              </a:rPr>
              <a:t></a:t>
            </a:r>
            <a:r>
              <a:rPr lang="en-US" altLang="zh-CN" sz="2800" dirty="0"/>
              <a:t>C)   </a:t>
            </a:r>
            <a:r>
              <a:rPr lang="zh-CN" altLang="en-US" sz="2800" dirty="0"/>
              <a:t>证明</a:t>
            </a:r>
            <a:r>
              <a:rPr lang="en-US" altLang="zh-CN" sz="2800" dirty="0"/>
              <a:t>  </a:t>
            </a:r>
            <a:endParaRPr lang="en-US" altLang="zh-CN" sz="2800" dirty="0"/>
          </a:p>
          <a:p>
            <a:pPr lvl="1" eaLnBrk="1" hangingPunct="1">
              <a:buNone/>
            </a:pPr>
            <a:r>
              <a:rPr lang="en-US" altLang="zh-CN" sz="2800" dirty="0"/>
              <a:t>               </a:t>
            </a:r>
            <a:r>
              <a:rPr lang="en-US" altLang="zh-CN" sz="2800" dirty="0">
                <a:solidFill>
                  <a:schemeClr val="hlink"/>
                </a:solidFill>
              </a:rPr>
              <a:t>A</a:t>
            </a:r>
            <a:r>
              <a:rPr lang="en-US" altLang="zh-CN" sz="2800" dirty="0">
                <a:solidFill>
                  <a:schemeClr val="hlink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800" dirty="0">
                <a:solidFill>
                  <a:schemeClr val="hlink"/>
                </a:solidFill>
              </a:rPr>
              <a:t>(B</a:t>
            </a:r>
            <a:r>
              <a:rPr lang="en-US" altLang="zh-CN" sz="2800" dirty="0">
                <a:solidFill>
                  <a:schemeClr val="hlink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800" dirty="0">
                <a:solidFill>
                  <a:schemeClr val="hlink"/>
                </a:solidFill>
              </a:rPr>
              <a:t>C)</a:t>
            </a:r>
            <a:r>
              <a:rPr lang="zh-CN" altLang="en-US" sz="2800" dirty="0">
                <a:solidFill>
                  <a:schemeClr val="hlink"/>
                </a:solidFill>
              </a:rPr>
              <a:t>＝</a:t>
            </a:r>
            <a:r>
              <a:rPr lang="en-US" altLang="zh-CN" sz="2800" dirty="0">
                <a:solidFill>
                  <a:schemeClr val="hlink"/>
                </a:solidFill>
              </a:rPr>
              <a:t>(A</a:t>
            </a:r>
            <a:r>
              <a:rPr lang="en-US" altLang="zh-CN" sz="2800" dirty="0">
                <a:solidFill>
                  <a:schemeClr val="hlink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800" dirty="0">
                <a:solidFill>
                  <a:schemeClr val="hlink"/>
                </a:solidFill>
              </a:rPr>
              <a:t>B)</a:t>
            </a:r>
            <a:r>
              <a:rPr lang="en-US" altLang="zh-CN" sz="2800" dirty="0">
                <a:solidFill>
                  <a:schemeClr val="hlink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800" dirty="0">
                <a:solidFill>
                  <a:schemeClr val="hlink"/>
                </a:solidFill>
              </a:rPr>
              <a:t>(A</a:t>
            </a:r>
            <a:r>
              <a:rPr lang="en-US" altLang="zh-CN" sz="2800" dirty="0">
                <a:solidFill>
                  <a:schemeClr val="hlink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800" dirty="0">
                <a:solidFill>
                  <a:schemeClr val="hlink"/>
                </a:solidFill>
              </a:rPr>
              <a:t>C)</a:t>
            </a:r>
            <a:endParaRPr lang="en-US" altLang="zh-CN" sz="2800" dirty="0">
              <a:solidFill>
                <a:schemeClr val="hlink"/>
              </a:solidFill>
            </a:endParaRPr>
          </a:p>
          <a:p>
            <a:pPr lvl="1" eaLnBrk="1" hangingPunct="1">
              <a:buNone/>
            </a:pPr>
            <a:r>
              <a:rPr lang="en-US" altLang="zh-CN" sz="2800" dirty="0"/>
              <a:t>               ~(B</a:t>
            </a:r>
            <a:r>
              <a:rPr lang="en-US" altLang="zh-CN" sz="2800" dirty="0">
                <a:sym typeface="Symbol" panose="05050102010706020507" pitchFamily="18" charset="2"/>
              </a:rPr>
              <a:t></a:t>
            </a:r>
            <a:r>
              <a:rPr lang="en-US" altLang="zh-CN" sz="2800" dirty="0"/>
              <a:t>C)</a:t>
            </a:r>
            <a:r>
              <a:rPr lang="zh-CN" altLang="en-US" sz="2800" dirty="0"/>
              <a:t>＝</a:t>
            </a:r>
            <a:r>
              <a:rPr lang="en-US" altLang="zh-CN" sz="2800" dirty="0"/>
              <a:t>~B</a:t>
            </a:r>
            <a:r>
              <a:rPr lang="en-US" altLang="zh-CN" sz="2800" dirty="0">
                <a:sym typeface="Symbol" panose="05050102010706020507" pitchFamily="18" charset="2"/>
              </a:rPr>
              <a:t></a:t>
            </a:r>
            <a:r>
              <a:rPr lang="en-US" altLang="zh-CN" sz="2800" dirty="0"/>
              <a:t>~C           </a:t>
            </a:r>
            <a:endParaRPr lang="en-US" altLang="zh-CN" sz="2800" dirty="0"/>
          </a:p>
          <a:p>
            <a:pPr lvl="1" eaLnBrk="1" hangingPunct="1">
              <a:buNone/>
            </a:pPr>
            <a:r>
              <a:rPr lang="en-US" altLang="zh-CN" sz="2800" dirty="0"/>
              <a:t>               </a:t>
            </a:r>
            <a:r>
              <a:rPr lang="en-US" altLang="zh-CN" sz="2800" dirty="0">
                <a:solidFill>
                  <a:schemeClr val="hlink"/>
                </a:solidFill>
              </a:rPr>
              <a:t>~(B</a:t>
            </a:r>
            <a:r>
              <a:rPr lang="en-US" altLang="zh-CN" sz="2800" dirty="0">
                <a:solidFill>
                  <a:schemeClr val="hlink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800" dirty="0">
                <a:solidFill>
                  <a:schemeClr val="hlink"/>
                </a:solidFill>
              </a:rPr>
              <a:t>C)</a:t>
            </a:r>
            <a:r>
              <a:rPr lang="zh-CN" altLang="en-US" sz="2800" dirty="0">
                <a:solidFill>
                  <a:schemeClr val="hlink"/>
                </a:solidFill>
              </a:rPr>
              <a:t>＝</a:t>
            </a:r>
            <a:r>
              <a:rPr lang="en-US" altLang="zh-CN" sz="2800" dirty="0">
                <a:solidFill>
                  <a:schemeClr val="hlink"/>
                </a:solidFill>
              </a:rPr>
              <a:t>~B</a:t>
            </a:r>
            <a:r>
              <a:rPr lang="en-US" altLang="zh-CN" sz="2800" dirty="0">
                <a:solidFill>
                  <a:schemeClr val="hlink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800" dirty="0">
                <a:solidFill>
                  <a:schemeClr val="hlink"/>
                </a:solidFill>
              </a:rPr>
              <a:t>~C</a:t>
            </a:r>
            <a:r>
              <a:rPr lang="en-US" altLang="zh-CN" sz="2800" dirty="0"/>
              <a:t> </a:t>
            </a:r>
            <a:endParaRPr lang="en-US" altLang="zh-CN" sz="2800" dirty="0"/>
          </a:p>
          <a:p>
            <a:pPr lvl="1" eaLnBrk="1" hangingPunct="1">
              <a:buNone/>
            </a:pPr>
            <a:r>
              <a:rPr lang="en-US" altLang="zh-CN" sz="2800" dirty="0"/>
              <a:t>               ~</a:t>
            </a:r>
            <a:r>
              <a:rPr lang="en-US" altLang="zh-CN" sz="2800" dirty="0">
                <a:sym typeface="Symbol" panose="05050102010706020507" pitchFamily="18" charset="2"/>
              </a:rPr>
              <a:t></a:t>
            </a:r>
            <a:r>
              <a:rPr lang="zh-CN" altLang="en-US" sz="2800" dirty="0"/>
              <a:t>＝</a:t>
            </a:r>
            <a:r>
              <a:rPr lang="en-US" altLang="zh-CN" sz="2800" dirty="0"/>
              <a:t>E       </a:t>
            </a:r>
            <a:r>
              <a:rPr lang="en-US" altLang="zh-CN" sz="2800" dirty="0">
                <a:solidFill>
                  <a:schemeClr val="hlink"/>
                </a:solidFill>
              </a:rPr>
              <a:t>~E</a:t>
            </a:r>
            <a:r>
              <a:rPr lang="zh-CN" altLang="en-US" sz="2800" dirty="0">
                <a:solidFill>
                  <a:schemeClr val="hlink"/>
                </a:solidFill>
              </a:rPr>
              <a:t>＝</a:t>
            </a:r>
            <a:r>
              <a:rPr lang="zh-CN" altLang="en-US" sz="2800" dirty="0">
                <a:solidFill>
                  <a:schemeClr val="hlink"/>
                </a:solidFill>
                <a:sym typeface="Symbol" panose="05050102010706020507" pitchFamily="18" charset="2"/>
              </a:rPr>
              <a:t></a:t>
            </a:r>
            <a:endParaRPr lang="zh-CN" altLang="en-US" sz="2800" dirty="0">
              <a:solidFill>
                <a:schemeClr val="hlink"/>
              </a:solidFill>
            </a:endParaRPr>
          </a:p>
          <a:p>
            <a:pPr eaLnBrk="1" hangingPunct="1">
              <a:buNone/>
            </a:pPr>
            <a:r>
              <a:rPr lang="zh-CN" altLang="en-US" sz="2800" dirty="0"/>
              <a:t>双重否定律：  </a:t>
            </a:r>
            <a:r>
              <a:rPr lang="en-US" altLang="zh-CN" sz="2800" dirty="0"/>
              <a:t>~(~A)</a:t>
            </a:r>
            <a:r>
              <a:rPr lang="zh-CN" altLang="en-US" sz="2800" dirty="0"/>
              <a:t>＝</a:t>
            </a:r>
            <a:r>
              <a:rPr lang="en-US" altLang="zh-CN" sz="2800" dirty="0"/>
              <a:t>A</a:t>
            </a:r>
            <a:endParaRPr lang="en-US" altLang="zh-CN" sz="2800" dirty="0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90D1989-2A4C-4F71-BA75-0209FFDFA9E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614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集合的概念</a:t>
            </a:r>
            <a:endParaRPr lang="zh-CN" altLang="en-US" dirty="0"/>
          </a:p>
        </p:txBody>
      </p:sp>
      <p:sp>
        <p:nvSpPr>
          <p:cNvPr id="615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>
                <a:solidFill>
                  <a:srgbClr val="1E0264"/>
                </a:solidFill>
                <a:ea typeface="楷体_GB2312" pitchFamily="49" charset="-122"/>
              </a:rPr>
              <a:t>集合</a:t>
            </a:r>
            <a:r>
              <a:rPr lang="zh-CN" altLang="en-US" dirty="0"/>
              <a:t>：把具有共同性质的一些东西汇集到一起组成的一个整体。</a:t>
            </a:r>
            <a:r>
              <a:rPr lang="zh-CN" altLang="en-US" b="1" dirty="0">
                <a:solidFill>
                  <a:srgbClr val="CC0066"/>
                </a:solidFill>
                <a:ea typeface="黑体" panose="02010609060101010101" pitchFamily="49" charset="-122"/>
              </a:rPr>
              <a:t>（常用大写字母来标记）</a:t>
            </a:r>
            <a:endParaRPr lang="zh-CN" altLang="en-US" b="1" dirty="0">
              <a:solidFill>
                <a:srgbClr val="CC0066"/>
              </a:solidFill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dirty="0"/>
              <a:t>例如：全体自然数、 全体实数、 所有实系数的一元二次方程等。</a:t>
            </a:r>
            <a:endParaRPr lang="zh-CN" altLang="en-US" dirty="0"/>
          </a:p>
          <a:p>
            <a:pPr eaLnBrk="1" hangingPunct="1"/>
            <a:r>
              <a:rPr lang="zh-CN" altLang="en-US" dirty="0"/>
              <a:t>集合必须是“</a:t>
            </a:r>
            <a:r>
              <a:rPr lang="zh-CN" altLang="en-US" b="1" dirty="0">
                <a:solidFill>
                  <a:schemeClr val="hlink"/>
                </a:solidFill>
                <a:ea typeface="楷体_GB2312" pitchFamily="49" charset="-122"/>
              </a:rPr>
              <a:t>确定的</a:t>
            </a:r>
            <a:r>
              <a:rPr lang="zh-CN" altLang="en-US" dirty="0"/>
              <a:t> ”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ED5F7B-9ADF-4D0D-9066-CD5D67BD8D7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4506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4000" dirty="0">
                <a:latin typeface="Times New Roman" panose="02020603050405020304" pitchFamily="18" charset="0"/>
              </a:rPr>
              <a:t>证明</a:t>
            </a:r>
            <a:r>
              <a:rPr lang="en-US" altLang="zh-CN" sz="4000" dirty="0">
                <a:latin typeface="Times New Roman" panose="02020603050405020304" pitchFamily="18" charset="0"/>
              </a:rPr>
              <a:t>A∩(B∪C)</a:t>
            </a:r>
            <a:r>
              <a:rPr lang="zh-CN" altLang="en-US" sz="4000" dirty="0">
                <a:latin typeface="Times New Roman" panose="02020603050405020304" pitchFamily="18" charset="0"/>
              </a:rPr>
              <a:t>＝</a:t>
            </a:r>
            <a:r>
              <a:rPr lang="en-US" altLang="zh-CN" sz="4000" dirty="0">
                <a:latin typeface="Times New Roman" panose="02020603050405020304" pitchFamily="18" charset="0"/>
              </a:rPr>
              <a:t>(A∩B)∪(A∩C)</a:t>
            </a:r>
            <a:endParaRPr lang="en-US" altLang="zh-CN" sz="4000" dirty="0">
              <a:latin typeface="Times New Roman" panose="02020603050405020304" pitchFamily="18" charset="0"/>
            </a:endParaRPr>
          </a:p>
        </p:txBody>
      </p:sp>
      <p:sp>
        <p:nvSpPr>
          <p:cNvPr id="37894" name="Rectangle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30725"/>
          </a:xfrm>
          <a:ln/>
        </p:spPr>
        <p:txBody>
          <a:bodyPr vert="horz" wrap="square" lIns="91440" tIns="45720" rIns="91440" bIns="45720" anchor="t"/>
          <a:p>
            <a:pPr marL="0" indent="0" algn="just" eaLnBrk="1" hangingPunct="1">
              <a:lnSpc>
                <a:spcPct val="114000"/>
              </a:lnSpc>
              <a:buNone/>
            </a:pPr>
            <a:r>
              <a:rPr lang="zh-CN" altLang="en-US" sz="2800" dirty="0"/>
              <a:t>证明</a:t>
            </a:r>
            <a:r>
              <a:rPr lang="zh-CN" altLang="en-US" sz="2800" dirty="0">
                <a:sym typeface="Wingdings" panose="05000000000000000000" pitchFamily="2" charset="2"/>
              </a:rPr>
              <a:t>（定义法）：</a:t>
            </a:r>
            <a:r>
              <a:rPr lang="zh-CN" altLang="en-US" sz="2800" dirty="0"/>
              <a:t> </a:t>
            </a:r>
            <a:endParaRPr lang="zh-CN" altLang="en-US" sz="2800" dirty="0"/>
          </a:p>
          <a:p>
            <a:pPr marL="0" indent="0" algn="just" eaLnBrk="1" hangingPunct="1">
              <a:lnSpc>
                <a:spcPct val="114000"/>
              </a:lnSpc>
              <a:buNone/>
            </a:pPr>
            <a:r>
              <a:rPr lang="zh-CN" altLang="en-US" sz="2800" dirty="0"/>
              <a:t>对</a:t>
            </a:r>
            <a:r>
              <a:rPr lang="en-US" altLang="zh-CN" sz="2800" b="1" dirty="0">
                <a:sym typeface="Symbol" panose="05050102010706020507" pitchFamily="18" charset="2"/>
              </a:rPr>
              <a:t></a:t>
            </a:r>
            <a:r>
              <a:rPr lang="en-US" altLang="zh-CN" sz="2800" i="1" dirty="0"/>
              <a:t>x</a:t>
            </a:r>
            <a:r>
              <a:rPr lang="en-US" altLang="zh-CN" sz="2800" dirty="0"/>
              <a:t>∈</a:t>
            </a:r>
            <a:r>
              <a:rPr lang="en-US" altLang="zh-CN" sz="2800" i="1" dirty="0"/>
              <a:t>A</a:t>
            </a:r>
            <a:r>
              <a:rPr lang="en-US" altLang="zh-CN" sz="2800" dirty="0"/>
              <a:t>∩(</a:t>
            </a:r>
            <a:r>
              <a:rPr lang="en-US" altLang="zh-CN" sz="2800" i="1" dirty="0"/>
              <a:t>B</a:t>
            </a:r>
            <a:r>
              <a:rPr lang="en-US" altLang="zh-CN" sz="2800" dirty="0"/>
              <a:t>∪</a:t>
            </a:r>
            <a:r>
              <a:rPr lang="en-US" altLang="zh-CN" sz="2800" i="1" dirty="0"/>
              <a:t>C</a:t>
            </a:r>
            <a:r>
              <a:rPr lang="en-US" altLang="zh-CN" sz="2800" dirty="0"/>
              <a:t>)</a:t>
            </a:r>
            <a:endParaRPr lang="en-US" altLang="zh-CN" sz="2800" dirty="0"/>
          </a:p>
          <a:p>
            <a:pPr marL="0" indent="0" algn="just" eaLnBrk="1" hangingPunct="1">
              <a:lnSpc>
                <a:spcPct val="114000"/>
              </a:lnSpc>
              <a:buNone/>
            </a:pPr>
            <a:r>
              <a:rPr lang="en-US" altLang="zh-CN" sz="2800" dirty="0"/>
              <a:t>       </a:t>
            </a:r>
            <a:r>
              <a:rPr lang="en-US" altLang="zh-CN" sz="2800" b="1" dirty="0">
                <a:sym typeface="Symbol" panose="05050102010706020507" pitchFamily="18" charset="2"/>
              </a:rPr>
              <a:t></a:t>
            </a:r>
            <a:r>
              <a:rPr lang="en-US" altLang="zh-CN" sz="2800" dirty="0"/>
              <a:t> </a:t>
            </a:r>
            <a:r>
              <a:rPr lang="en-US" altLang="zh-CN" sz="2800" i="1" dirty="0"/>
              <a:t>x</a:t>
            </a:r>
            <a:r>
              <a:rPr lang="en-US" altLang="zh-CN" sz="2800" dirty="0"/>
              <a:t>∈</a:t>
            </a:r>
            <a:r>
              <a:rPr lang="en-US" altLang="zh-CN" sz="2800" i="1" dirty="0"/>
              <a:t>A</a:t>
            </a:r>
            <a:r>
              <a:rPr lang="en-US" altLang="zh-CN" sz="2800" dirty="0"/>
              <a:t>∧(</a:t>
            </a:r>
            <a:r>
              <a:rPr lang="en-US" altLang="zh-CN" sz="2800" i="1" dirty="0"/>
              <a:t>x</a:t>
            </a:r>
            <a:r>
              <a:rPr lang="en-US" altLang="zh-CN" sz="2800" dirty="0"/>
              <a:t>∈</a:t>
            </a:r>
            <a:r>
              <a:rPr lang="en-US" altLang="zh-CN" sz="2800" i="1" dirty="0"/>
              <a:t>B</a:t>
            </a:r>
            <a:r>
              <a:rPr lang="en-US" altLang="zh-CN" sz="2800" dirty="0"/>
              <a:t>∪</a:t>
            </a:r>
            <a:r>
              <a:rPr lang="en-US" altLang="zh-CN" sz="2800" i="1" dirty="0"/>
              <a:t>C</a:t>
            </a:r>
            <a:r>
              <a:rPr lang="en-US" altLang="zh-CN" sz="2800" dirty="0"/>
              <a:t>)</a:t>
            </a:r>
            <a:endParaRPr lang="en-US" altLang="zh-CN" sz="2800" dirty="0"/>
          </a:p>
          <a:p>
            <a:pPr marL="0" indent="0" algn="just" eaLnBrk="1" hangingPunct="1">
              <a:lnSpc>
                <a:spcPct val="114000"/>
              </a:lnSpc>
              <a:buNone/>
            </a:pPr>
            <a:r>
              <a:rPr lang="en-US" altLang="zh-CN" sz="2800" dirty="0"/>
              <a:t>       </a:t>
            </a:r>
            <a:r>
              <a:rPr lang="en-US" altLang="zh-CN" sz="2800" b="1" dirty="0">
                <a:sym typeface="Symbol" panose="05050102010706020507" pitchFamily="18" charset="2"/>
              </a:rPr>
              <a:t></a:t>
            </a:r>
            <a:r>
              <a:rPr lang="en-US" altLang="zh-CN" sz="2800" dirty="0"/>
              <a:t> </a:t>
            </a:r>
            <a:r>
              <a:rPr lang="en-US" altLang="zh-CN" sz="2800" i="1" dirty="0"/>
              <a:t>x</a:t>
            </a:r>
            <a:r>
              <a:rPr lang="en-US" altLang="zh-CN" sz="2800" dirty="0"/>
              <a:t>∈</a:t>
            </a:r>
            <a:r>
              <a:rPr lang="en-US" altLang="zh-CN" sz="2800" i="1" dirty="0"/>
              <a:t>A</a:t>
            </a:r>
            <a:r>
              <a:rPr lang="en-US" altLang="zh-CN" sz="2800" dirty="0"/>
              <a:t>∧(</a:t>
            </a:r>
            <a:r>
              <a:rPr lang="en-US" altLang="zh-CN" sz="2800" i="1" dirty="0"/>
              <a:t>x</a:t>
            </a:r>
            <a:r>
              <a:rPr lang="en-US" altLang="zh-CN" sz="2800" dirty="0"/>
              <a:t>∈</a:t>
            </a:r>
            <a:r>
              <a:rPr lang="en-US" altLang="zh-CN" sz="2800" i="1" dirty="0"/>
              <a:t>B</a:t>
            </a:r>
            <a:r>
              <a:rPr lang="en-US" altLang="zh-CN" sz="2800" dirty="0"/>
              <a:t>∨</a:t>
            </a:r>
            <a:r>
              <a:rPr lang="en-US" altLang="zh-CN" sz="2800" i="1" dirty="0"/>
              <a:t>x</a:t>
            </a:r>
            <a:r>
              <a:rPr lang="en-US" altLang="zh-CN" sz="2800" dirty="0"/>
              <a:t>∈</a:t>
            </a:r>
            <a:r>
              <a:rPr lang="en-US" altLang="zh-CN" sz="2800" i="1" dirty="0"/>
              <a:t>C</a:t>
            </a:r>
            <a:r>
              <a:rPr lang="en-US" altLang="zh-CN" sz="2800" dirty="0"/>
              <a:t>)</a:t>
            </a:r>
            <a:endParaRPr lang="en-US" altLang="zh-CN" sz="2800" dirty="0"/>
          </a:p>
          <a:p>
            <a:pPr marL="0" indent="0" algn="just" eaLnBrk="1" hangingPunct="1">
              <a:lnSpc>
                <a:spcPct val="114000"/>
              </a:lnSpc>
              <a:buNone/>
            </a:pPr>
            <a:r>
              <a:rPr lang="en-US" altLang="zh-CN" sz="2800" b="1" dirty="0">
                <a:sym typeface="Symbol" panose="05050102010706020507" pitchFamily="18" charset="2"/>
              </a:rPr>
              <a:t>        </a:t>
            </a:r>
            <a:r>
              <a:rPr lang="en-US" altLang="zh-CN" sz="2800" dirty="0"/>
              <a:t>(</a:t>
            </a:r>
            <a:r>
              <a:rPr lang="en-US" altLang="zh-CN" sz="2800" i="1" dirty="0"/>
              <a:t>x</a:t>
            </a:r>
            <a:r>
              <a:rPr lang="en-US" altLang="zh-CN" sz="2800" dirty="0"/>
              <a:t>∈</a:t>
            </a:r>
            <a:r>
              <a:rPr lang="en-US" altLang="zh-CN" sz="2800" i="1" dirty="0"/>
              <a:t>A</a:t>
            </a:r>
            <a:r>
              <a:rPr lang="en-US" altLang="zh-CN" sz="2800" dirty="0"/>
              <a:t>∧</a:t>
            </a:r>
            <a:r>
              <a:rPr lang="en-US" altLang="zh-CN" sz="2800" i="1" dirty="0"/>
              <a:t>x</a:t>
            </a:r>
            <a:r>
              <a:rPr lang="en-US" altLang="zh-CN" sz="2800" dirty="0"/>
              <a:t>∈</a:t>
            </a:r>
            <a:r>
              <a:rPr lang="en-US" altLang="zh-CN" sz="2800" i="1" dirty="0"/>
              <a:t>B</a:t>
            </a:r>
            <a:r>
              <a:rPr lang="en-US" altLang="zh-CN" sz="2800" dirty="0"/>
              <a:t>)∨(</a:t>
            </a:r>
            <a:r>
              <a:rPr lang="en-US" altLang="zh-CN" sz="2800" i="1" dirty="0"/>
              <a:t>x</a:t>
            </a:r>
            <a:r>
              <a:rPr lang="en-US" altLang="zh-CN" sz="2800" dirty="0"/>
              <a:t>∈</a:t>
            </a:r>
            <a:r>
              <a:rPr lang="en-US" altLang="zh-CN" sz="2800" i="1" dirty="0"/>
              <a:t>A</a:t>
            </a:r>
            <a:r>
              <a:rPr lang="en-US" altLang="zh-CN" sz="2800" dirty="0"/>
              <a:t>∧</a:t>
            </a:r>
            <a:r>
              <a:rPr lang="en-US" altLang="zh-CN" sz="2800" i="1" dirty="0"/>
              <a:t>x</a:t>
            </a:r>
            <a:r>
              <a:rPr lang="en-US" altLang="zh-CN" sz="2800" dirty="0"/>
              <a:t>∈</a:t>
            </a:r>
            <a:r>
              <a:rPr lang="en-US" altLang="zh-CN" sz="2800" i="1" dirty="0"/>
              <a:t>C</a:t>
            </a:r>
            <a:r>
              <a:rPr lang="en-US" altLang="zh-CN" sz="2800" dirty="0"/>
              <a:t>)</a:t>
            </a:r>
            <a:endParaRPr lang="en-US" altLang="zh-CN" sz="2800" dirty="0"/>
          </a:p>
          <a:p>
            <a:pPr marL="0" indent="0" algn="just" eaLnBrk="1" hangingPunct="1">
              <a:lnSpc>
                <a:spcPct val="114000"/>
              </a:lnSpc>
              <a:buNone/>
            </a:pPr>
            <a:r>
              <a:rPr lang="en-US" altLang="zh-CN" sz="2800" b="1" dirty="0">
                <a:sym typeface="Symbol" panose="05050102010706020507" pitchFamily="18" charset="2"/>
              </a:rPr>
              <a:t>        </a:t>
            </a:r>
            <a:r>
              <a:rPr lang="en-US" altLang="zh-CN" sz="2800" dirty="0"/>
              <a:t>(</a:t>
            </a:r>
            <a:r>
              <a:rPr lang="en-US" altLang="zh-CN" sz="2800" i="1" dirty="0"/>
              <a:t>x</a:t>
            </a:r>
            <a:r>
              <a:rPr lang="en-US" altLang="zh-CN" sz="2800" dirty="0"/>
              <a:t>∈</a:t>
            </a:r>
            <a:r>
              <a:rPr lang="en-US" altLang="zh-CN" sz="2800" i="1" dirty="0"/>
              <a:t>A</a:t>
            </a:r>
            <a:r>
              <a:rPr lang="en-US" altLang="zh-CN" sz="2800" dirty="0"/>
              <a:t>∩</a:t>
            </a:r>
            <a:r>
              <a:rPr lang="en-US" altLang="zh-CN" sz="2800" i="1" dirty="0"/>
              <a:t>B</a:t>
            </a:r>
            <a:r>
              <a:rPr lang="en-US" altLang="zh-CN" sz="2800" dirty="0"/>
              <a:t>)∨(</a:t>
            </a:r>
            <a:r>
              <a:rPr lang="en-US" altLang="zh-CN" sz="2800" i="1" dirty="0"/>
              <a:t>x</a:t>
            </a:r>
            <a:r>
              <a:rPr lang="en-US" altLang="zh-CN" sz="2800" dirty="0"/>
              <a:t>∈</a:t>
            </a:r>
            <a:r>
              <a:rPr lang="en-US" altLang="zh-CN" sz="2800" i="1" dirty="0"/>
              <a:t>A</a:t>
            </a:r>
            <a:r>
              <a:rPr lang="en-US" altLang="zh-CN" sz="2800" dirty="0"/>
              <a:t>∩</a:t>
            </a:r>
            <a:r>
              <a:rPr lang="en-US" altLang="zh-CN" sz="2800" i="1" dirty="0"/>
              <a:t>C</a:t>
            </a:r>
            <a:r>
              <a:rPr lang="en-US" altLang="zh-CN" sz="2800" dirty="0"/>
              <a:t>)</a:t>
            </a:r>
            <a:endParaRPr lang="en-US" altLang="zh-CN" sz="2800" b="1" dirty="0">
              <a:sym typeface="Symbol" panose="05050102010706020507" pitchFamily="18" charset="2"/>
            </a:endParaRPr>
          </a:p>
          <a:p>
            <a:pPr marL="0" indent="0" algn="just" eaLnBrk="1" hangingPunct="1">
              <a:lnSpc>
                <a:spcPct val="114000"/>
              </a:lnSpc>
              <a:buNone/>
            </a:pPr>
            <a:r>
              <a:rPr lang="en-US" altLang="zh-CN" sz="2800" b="1" dirty="0">
                <a:sym typeface="Symbol" panose="05050102010706020507" pitchFamily="18" charset="2"/>
              </a:rPr>
              <a:t>       </a:t>
            </a:r>
            <a:r>
              <a:rPr lang="en-US" altLang="zh-CN" sz="2800" i="1" dirty="0"/>
              <a:t>x</a:t>
            </a:r>
            <a:r>
              <a:rPr lang="en-US" altLang="zh-CN" sz="2800" dirty="0"/>
              <a:t>∈(</a:t>
            </a:r>
            <a:r>
              <a:rPr lang="en-US" altLang="zh-CN" sz="2800" i="1" dirty="0"/>
              <a:t>A</a:t>
            </a:r>
            <a:r>
              <a:rPr lang="en-US" altLang="zh-CN" sz="2800" dirty="0"/>
              <a:t>∩</a:t>
            </a:r>
            <a:r>
              <a:rPr lang="en-US" altLang="zh-CN" sz="2800" i="1" dirty="0"/>
              <a:t>B</a:t>
            </a:r>
            <a:r>
              <a:rPr lang="en-US" altLang="zh-CN" sz="2800" dirty="0"/>
              <a:t>)∪(</a:t>
            </a:r>
            <a:r>
              <a:rPr lang="en-US" altLang="zh-CN" sz="2800" i="1" dirty="0"/>
              <a:t>A</a:t>
            </a:r>
            <a:r>
              <a:rPr lang="en-US" altLang="zh-CN" sz="2800" dirty="0"/>
              <a:t>∩</a:t>
            </a:r>
            <a:r>
              <a:rPr lang="en-US" altLang="zh-CN" sz="2800" i="1" dirty="0"/>
              <a:t>C</a:t>
            </a:r>
            <a:r>
              <a:rPr lang="en-US" altLang="zh-CN" sz="2800" dirty="0"/>
              <a:t>)                               </a:t>
            </a:r>
            <a:endParaRPr lang="en-US" altLang="zh-CN" sz="2800" dirty="0"/>
          </a:p>
          <a:p>
            <a:pPr marL="0" indent="0" algn="just" eaLnBrk="1" hangingPunct="1">
              <a:lnSpc>
                <a:spcPct val="114000"/>
              </a:lnSpc>
              <a:buNone/>
            </a:pPr>
            <a:r>
              <a:rPr lang="zh-CN" altLang="en-US" sz="2800" dirty="0"/>
              <a:t>所以 </a:t>
            </a:r>
            <a:r>
              <a:rPr lang="en-US" altLang="zh-CN" sz="2800" i="1" dirty="0"/>
              <a:t>A</a:t>
            </a:r>
            <a:r>
              <a:rPr lang="en-US" altLang="zh-CN" sz="2800" dirty="0"/>
              <a:t>∩(</a:t>
            </a:r>
            <a:r>
              <a:rPr lang="en-US" altLang="zh-CN" sz="2800" i="1" dirty="0"/>
              <a:t>B</a:t>
            </a:r>
            <a:r>
              <a:rPr lang="en-US" altLang="zh-CN" sz="2800" dirty="0"/>
              <a:t>∪</a:t>
            </a:r>
            <a:r>
              <a:rPr lang="en-US" altLang="zh-CN" sz="2800" i="1" dirty="0"/>
              <a:t>C</a:t>
            </a:r>
            <a:r>
              <a:rPr lang="en-US" altLang="zh-CN" sz="2800" dirty="0"/>
              <a:t>)</a:t>
            </a:r>
            <a:r>
              <a:rPr lang="zh-CN" altLang="en-US" sz="2800" dirty="0"/>
              <a:t>＝</a:t>
            </a:r>
            <a:r>
              <a:rPr lang="en-US" altLang="zh-CN" sz="2800" dirty="0"/>
              <a:t>(</a:t>
            </a:r>
            <a:r>
              <a:rPr lang="en-US" altLang="zh-CN" sz="2800" i="1" dirty="0"/>
              <a:t>A</a:t>
            </a:r>
            <a:r>
              <a:rPr lang="en-US" altLang="zh-CN" sz="2800" dirty="0"/>
              <a:t>∩</a:t>
            </a:r>
            <a:r>
              <a:rPr lang="en-US" altLang="zh-CN" sz="2800" i="1" dirty="0"/>
              <a:t>B</a:t>
            </a:r>
            <a:r>
              <a:rPr lang="en-US" altLang="zh-CN" sz="2800" dirty="0"/>
              <a:t>)∪(</a:t>
            </a:r>
            <a:r>
              <a:rPr lang="en-US" altLang="zh-CN" sz="2800" i="1" dirty="0"/>
              <a:t>A</a:t>
            </a:r>
            <a:r>
              <a:rPr lang="en-US" altLang="zh-CN" sz="2800" dirty="0"/>
              <a:t>∩</a:t>
            </a:r>
            <a:r>
              <a:rPr lang="en-US" altLang="zh-CN" sz="2800" i="1" dirty="0"/>
              <a:t>C</a:t>
            </a:r>
            <a:r>
              <a:rPr lang="en-US" altLang="zh-CN" sz="2800" dirty="0"/>
              <a:t>) </a:t>
            </a:r>
            <a:endParaRPr lang="en-US" altLang="zh-CN" sz="2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charRg st="1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4">
                                            <p:txEl>
                                              <p:charRg st="1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charRg st="22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894">
                                            <p:txEl>
                                              <p:charRg st="22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charRg st="43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894">
                                            <p:txEl>
                                              <p:charRg st="43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charRg st="66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894">
                                            <p:txEl>
                                              <p:charRg st="66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charRg st="95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894">
                                            <p:txEl>
                                              <p:charRg st="95" end="1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charRg st="120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894">
                                            <p:txEl>
                                              <p:charRg st="120" end="1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charRg st="173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7894">
                                            <p:txEl>
                                              <p:charRg st="173" end="1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6DC041-EEF3-4622-9BC5-5CF5BB09AD9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4608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4000" dirty="0"/>
              <a:t>证明</a:t>
            </a:r>
            <a:r>
              <a:rPr lang="en-US" altLang="zh-CN" sz="4000" dirty="0"/>
              <a:t>A</a:t>
            </a:r>
            <a:r>
              <a:rPr lang="en-US" altLang="zh-CN" sz="4000" dirty="0">
                <a:sym typeface="Symbol" panose="05050102010706020507" pitchFamily="18" charset="2"/>
              </a:rPr>
              <a:t></a:t>
            </a:r>
            <a:r>
              <a:rPr lang="en-US" altLang="zh-CN" sz="4000" dirty="0"/>
              <a:t>(B </a:t>
            </a:r>
            <a:r>
              <a:rPr lang="en-US" altLang="zh-CN" sz="4000" dirty="0">
                <a:sym typeface="Symbol" panose="05050102010706020507" pitchFamily="18" charset="2"/>
              </a:rPr>
              <a:t></a:t>
            </a:r>
            <a:r>
              <a:rPr lang="en-US" altLang="zh-CN" sz="4000" dirty="0"/>
              <a:t>C)</a:t>
            </a:r>
            <a:r>
              <a:rPr lang="zh-CN" altLang="en-US" sz="4000" dirty="0"/>
              <a:t>＝</a:t>
            </a:r>
            <a:r>
              <a:rPr lang="en-US" altLang="zh-CN" sz="4000" dirty="0"/>
              <a:t>(A</a:t>
            </a:r>
            <a:r>
              <a:rPr lang="en-US" altLang="zh-CN" sz="4000" dirty="0">
                <a:sym typeface="Symbol" panose="05050102010706020507" pitchFamily="18" charset="2"/>
              </a:rPr>
              <a:t></a:t>
            </a:r>
            <a:r>
              <a:rPr lang="en-US" altLang="zh-CN" sz="4000" dirty="0"/>
              <a:t>B)</a:t>
            </a:r>
            <a:r>
              <a:rPr lang="en-US" altLang="zh-CN" sz="4000" dirty="0">
                <a:sym typeface="Symbol" panose="05050102010706020507" pitchFamily="18" charset="2"/>
              </a:rPr>
              <a:t></a:t>
            </a:r>
            <a:r>
              <a:rPr lang="en-US" altLang="zh-CN" sz="4000" dirty="0"/>
              <a:t>(A</a:t>
            </a:r>
            <a:r>
              <a:rPr lang="en-US" altLang="zh-CN" sz="4000" dirty="0">
                <a:sym typeface="Symbol" panose="05050102010706020507" pitchFamily="18" charset="2"/>
              </a:rPr>
              <a:t></a:t>
            </a:r>
            <a:r>
              <a:rPr lang="en-US" altLang="zh-CN" sz="4000" dirty="0"/>
              <a:t>C) </a:t>
            </a:r>
            <a:endParaRPr lang="en-US" altLang="zh-CN" sz="4000" dirty="0"/>
          </a:p>
        </p:txBody>
      </p:sp>
      <p:sp>
        <p:nvSpPr>
          <p:cNvPr id="38918" name="Rectangle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30725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None/>
            </a:pPr>
            <a:r>
              <a:rPr lang="zh-CN" altLang="en-US" sz="2600" dirty="0"/>
              <a:t>证明</a:t>
            </a:r>
            <a:r>
              <a:rPr lang="en-US" altLang="zh-CN" sz="2600" dirty="0"/>
              <a:t>1</a:t>
            </a:r>
            <a:r>
              <a:rPr lang="zh-CN" altLang="en-US" sz="2600" dirty="0"/>
              <a:t>：对</a:t>
            </a:r>
            <a:r>
              <a:rPr lang="en-US" altLang="zh-CN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i="1" dirty="0"/>
              <a:t>x </a:t>
            </a:r>
            <a:r>
              <a:rPr lang="en-US" altLang="zh-CN" sz="2600" dirty="0">
                <a:sym typeface="Symbol" panose="05050102010706020507" pitchFamily="18" charset="2"/>
              </a:rPr>
              <a:t></a:t>
            </a:r>
            <a:r>
              <a:rPr lang="en-US" altLang="zh-CN" sz="2600" dirty="0"/>
              <a:t>A</a:t>
            </a:r>
            <a:r>
              <a:rPr lang="en-US" altLang="zh-CN" sz="2600" dirty="0">
                <a:sym typeface="Symbol" panose="05050102010706020507" pitchFamily="18" charset="2"/>
              </a:rPr>
              <a:t></a:t>
            </a:r>
            <a:r>
              <a:rPr lang="en-US" altLang="zh-CN" sz="2600" dirty="0"/>
              <a:t>(B</a:t>
            </a:r>
            <a:r>
              <a:rPr lang="en-US" altLang="zh-CN" sz="2600" dirty="0">
                <a:sym typeface="Symbol" panose="05050102010706020507" pitchFamily="18" charset="2"/>
              </a:rPr>
              <a:t></a:t>
            </a:r>
            <a:r>
              <a:rPr lang="en-US" altLang="zh-CN" sz="2600" dirty="0"/>
              <a:t>C)</a:t>
            </a:r>
            <a:endParaRPr lang="en-US" altLang="zh-CN" sz="26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600" dirty="0">
                <a:sym typeface="Symbol" panose="05050102010706020507" pitchFamily="18" charset="2"/>
              </a:rPr>
              <a:t>                </a:t>
            </a:r>
            <a:r>
              <a:rPr lang="en-US" altLang="zh-CN" sz="2600" dirty="0"/>
              <a:t>x</a:t>
            </a:r>
            <a:r>
              <a:rPr lang="en-US" altLang="zh-CN" sz="2600" dirty="0">
                <a:sym typeface="Symbol" panose="05050102010706020507" pitchFamily="18" charset="2"/>
              </a:rPr>
              <a:t></a:t>
            </a:r>
            <a:r>
              <a:rPr lang="en-US" altLang="zh-CN" sz="2600" dirty="0"/>
              <a:t>A</a:t>
            </a:r>
            <a:r>
              <a:rPr lang="en-US" altLang="zh-CN" sz="2600" dirty="0">
                <a:sym typeface="Symbol" panose="05050102010706020507" pitchFamily="18" charset="2"/>
              </a:rPr>
              <a:t></a:t>
            </a:r>
            <a:r>
              <a:rPr lang="en-US" altLang="zh-CN" sz="2600" dirty="0"/>
              <a:t>x</a:t>
            </a:r>
            <a:r>
              <a:rPr lang="en-US" altLang="zh-CN" sz="2600" dirty="0">
                <a:sym typeface="Symbol" panose="05050102010706020507" pitchFamily="18" charset="2"/>
              </a:rPr>
              <a:t>(</a:t>
            </a:r>
            <a:r>
              <a:rPr lang="en-US" altLang="zh-CN" sz="2600" dirty="0"/>
              <a:t>B</a:t>
            </a:r>
            <a:r>
              <a:rPr lang="en-US" altLang="zh-CN" sz="2600" dirty="0">
                <a:sym typeface="Symbol" panose="05050102010706020507" pitchFamily="18" charset="2"/>
              </a:rPr>
              <a:t></a:t>
            </a:r>
            <a:r>
              <a:rPr lang="en-US" altLang="zh-CN" sz="2600" dirty="0"/>
              <a:t>C)</a:t>
            </a:r>
            <a:endParaRPr lang="en-US" altLang="zh-CN" sz="26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600" dirty="0">
                <a:sym typeface="Symbol" panose="05050102010706020507" pitchFamily="18" charset="2"/>
              </a:rPr>
              <a:t>                </a:t>
            </a:r>
            <a:r>
              <a:rPr lang="en-US" altLang="zh-CN" sz="2600" dirty="0"/>
              <a:t> x</a:t>
            </a:r>
            <a:r>
              <a:rPr lang="en-US" altLang="zh-CN" sz="2600" dirty="0">
                <a:sym typeface="Symbol" panose="05050102010706020507" pitchFamily="18" charset="2"/>
              </a:rPr>
              <a:t></a:t>
            </a:r>
            <a:r>
              <a:rPr lang="en-US" altLang="zh-CN" sz="2600" dirty="0"/>
              <a:t>A</a:t>
            </a:r>
            <a:r>
              <a:rPr lang="en-US" altLang="zh-CN" sz="2600" dirty="0">
                <a:sym typeface="Symbol" panose="05050102010706020507" pitchFamily="18" charset="2"/>
              </a:rPr>
              <a:t></a:t>
            </a:r>
            <a:r>
              <a:rPr lang="en-US" altLang="zh-CN" sz="2600" dirty="0"/>
              <a:t>(x</a:t>
            </a:r>
            <a:r>
              <a:rPr lang="en-US" altLang="zh-CN" sz="2600" dirty="0">
                <a:sym typeface="Symbol" panose="05050102010706020507" pitchFamily="18" charset="2"/>
              </a:rPr>
              <a:t></a:t>
            </a:r>
            <a:r>
              <a:rPr lang="en-US" altLang="zh-CN" sz="2600" dirty="0"/>
              <a:t>B</a:t>
            </a:r>
            <a:r>
              <a:rPr lang="en-US" altLang="zh-CN" sz="2600" dirty="0">
                <a:sym typeface="Symbol" panose="05050102010706020507" pitchFamily="18" charset="2"/>
              </a:rPr>
              <a:t></a:t>
            </a:r>
            <a:r>
              <a:rPr lang="en-US" altLang="zh-CN" sz="2600" dirty="0"/>
              <a:t>C) </a:t>
            </a:r>
            <a:endParaRPr lang="en-US" altLang="zh-CN" sz="26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600" dirty="0">
                <a:sym typeface="Symbol" panose="05050102010706020507" pitchFamily="18" charset="2"/>
              </a:rPr>
              <a:t>                </a:t>
            </a:r>
            <a:r>
              <a:rPr lang="en-US" altLang="zh-CN" sz="2600" dirty="0"/>
              <a:t> x</a:t>
            </a:r>
            <a:r>
              <a:rPr lang="en-US" altLang="zh-CN" sz="2600" dirty="0">
                <a:sym typeface="Symbol" panose="05050102010706020507" pitchFamily="18" charset="2"/>
              </a:rPr>
              <a:t></a:t>
            </a:r>
            <a:r>
              <a:rPr lang="en-US" altLang="zh-CN" sz="2600" dirty="0"/>
              <a:t>A</a:t>
            </a:r>
            <a:r>
              <a:rPr lang="en-US" altLang="zh-CN" sz="2600" dirty="0">
                <a:sym typeface="Symbol" panose="05050102010706020507" pitchFamily="18" charset="2"/>
              </a:rPr>
              <a:t></a:t>
            </a:r>
            <a:r>
              <a:rPr lang="en-US" altLang="zh-CN" sz="2600" dirty="0"/>
              <a:t>(x</a:t>
            </a:r>
            <a:r>
              <a:rPr lang="en-US" altLang="zh-CN" sz="2600" dirty="0">
                <a:sym typeface="Symbol" panose="05050102010706020507" pitchFamily="18" charset="2"/>
              </a:rPr>
              <a:t></a:t>
            </a:r>
            <a:r>
              <a:rPr lang="en-US" altLang="zh-CN" sz="2600" dirty="0"/>
              <a:t>B </a:t>
            </a:r>
            <a:r>
              <a:rPr lang="en-US" altLang="zh-CN" sz="2600" dirty="0">
                <a:sym typeface="Symbol" panose="05050102010706020507" pitchFamily="18" charset="2"/>
              </a:rPr>
              <a:t> </a:t>
            </a:r>
            <a:r>
              <a:rPr lang="en-US" altLang="zh-CN" sz="2600" dirty="0"/>
              <a:t>x</a:t>
            </a:r>
            <a:r>
              <a:rPr lang="en-US" altLang="zh-CN" sz="2600" dirty="0">
                <a:sym typeface="Symbol" panose="05050102010706020507" pitchFamily="18" charset="2"/>
              </a:rPr>
              <a:t></a:t>
            </a:r>
            <a:r>
              <a:rPr lang="en-US" altLang="zh-CN" sz="2600" dirty="0"/>
              <a:t>C)    </a:t>
            </a:r>
            <a:endParaRPr lang="en-US" altLang="zh-CN" sz="26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600" dirty="0">
                <a:sym typeface="Symbol" panose="05050102010706020507" pitchFamily="18" charset="2"/>
              </a:rPr>
              <a:t>                </a:t>
            </a:r>
            <a:r>
              <a:rPr lang="en-US" altLang="zh-CN" sz="2600" dirty="0"/>
              <a:t> x</a:t>
            </a:r>
            <a:r>
              <a:rPr lang="en-US" altLang="zh-CN" sz="2600" dirty="0">
                <a:sym typeface="Symbol" panose="05050102010706020507" pitchFamily="18" charset="2"/>
              </a:rPr>
              <a:t></a:t>
            </a:r>
            <a:r>
              <a:rPr lang="en-US" altLang="zh-CN" sz="2600" dirty="0"/>
              <a:t>A</a:t>
            </a:r>
            <a:r>
              <a:rPr lang="en-US" altLang="zh-CN" sz="2600" dirty="0">
                <a:sym typeface="Symbol" panose="05050102010706020507" pitchFamily="18" charset="2"/>
              </a:rPr>
              <a:t></a:t>
            </a:r>
            <a:r>
              <a:rPr lang="en-US" altLang="zh-CN" sz="2600" dirty="0"/>
              <a:t>(</a:t>
            </a:r>
            <a:r>
              <a:rPr lang="en-US" altLang="zh-CN" sz="2600" dirty="0">
                <a:sym typeface="Symbol" panose="05050102010706020507" pitchFamily="18" charset="2"/>
              </a:rPr>
              <a:t></a:t>
            </a:r>
            <a:r>
              <a:rPr lang="en-US" altLang="zh-CN" sz="2600" dirty="0"/>
              <a:t>x</a:t>
            </a:r>
            <a:r>
              <a:rPr lang="en-US" altLang="zh-CN" sz="2600" dirty="0">
                <a:sym typeface="Symbol" panose="05050102010706020507" pitchFamily="18" charset="2"/>
              </a:rPr>
              <a:t></a:t>
            </a:r>
            <a:r>
              <a:rPr lang="en-US" altLang="zh-CN" sz="2600" dirty="0"/>
              <a:t>B </a:t>
            </a:r>
            <a:r>
              <a:rPr lang="en-US" altLang="zh-CN" sz="2600" dirty="0">
                <a:sym typeface="Symbol" panose="05050102010706020507" pitchFamily="18" charset="2"/>
              </a:rPr>
              <a:t></a:t>
            </a:r>
            <a:r>
              <a:rPr lang="en-US" altLang="zh-CN" sz="2600" dirty="0"/>
              <a:t>x</a:t>
            </a:r>
            <a:r>
              <a:rPr lang="en-US" altLang="zh-CN" sz="2600" dirty="0">
                <a:sym typeface="Symbol" panose="05050102010706020507" pitchFamily="18" charset="2"/>
              </a:rPr>
              <a:t></a:t>
            </a:r>
            <a:r>
              <a:rPr lang="en-US" altLang="zh-CN" sz="2600" dirty="0"/>
              <a:t>C)</a:t>
            </a:r>
            <a:endParaRPr lang="en-US" altLang="zh-CN" sz="26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600" dirty="0">
                <a:sym typeface="Symbol" panose="05050102010706020507" pitchFamily="18" charset="2"/>
              </a:rPr>
              <a:t>                </a:t>
            </a:r>
            <a:r>
              <a:rPr lang="en-US" altLang="zh-CN" sz="2600" dirty="0"/>
              <a:t> x</a:t>
            </a:r>
            <a:r>
              <a:rPr lang="en-US" altLang="zh-CN" sz="2600" dirty="0">
                <a:sym typeface="Symbol" panose="05050102010706020507" pitchFamily="18" charset="2"/>
              </a:rPr>
              <a:t></a:t>
            </a:r>
            <a:r>
              <a:rPr lang="en-US" altLang="zh-CN" sz="2600" dirty="0"/>
              <a:t>A </a:t>
            </a:r>
            <a:r>
              <a:rPr lang="en-US" altLang="zh-CN" sz="2600" dirty="0">
                <a:sym typeface="Symbol" panose="05050102010706020507" pitchFamily="18" charset="2"/>
              </a:rPr>
              <a:t> </a:t>
            </a:r>
            <a:r>
              <a:rPr lang="en-US" altLang="zh-CN" sz="2600" dirty="0"/>
              <a:t>x</a:t>
            </a:r>
            <a:r>
              <a:rPr lang="en-US" altLang="zh-CN" sz="2600" dirty="0">
                <a:sym typeface="Symbol" panose="05050102010706020507" pitchFamily="18" charset="2"/>
              </a:rPr>
              <a:t></a:t>
            </a:r>
            <a:r>
              <a:rPr lang="en-US" altLang="zh-CN" sz="2600" dirty="0"/>
              <a:t>B </a:t>
            </a:r>
            <a:r>
              <a:rPr lang="en-US" altLang="zh-CN" sz="2600" dirty="0">
                <a:sym typeface="Symbol" panose="05050102010706020507" pitchFamily="18" charset="2"/>
              </a:rPr>
              <a:t> </a:t>
            </a:r>
            <a:r>
              <a:rPr lang="en-US" altLang="zh-CN" sz="2600" dirty="0"/>
              <a:t>x</a:t>
            </a:r>
            <a:r>
              <a:rPr lang="en-US" altLang="zh-CN" sz="2600" dirty="0">
                <a:sym typeface="Symbol" panose="05050102010706020507" pitchFamily="18" charset="2"/>
              </a:rPr>
              <a:t></a:t>
            </a:r>
            <a:r>
              <a:rPr lang="en-US" altLang="zh-CN" sz="2600" dirty="0"/>
              <a:t>C     </a:t>
            </a:r>
            <a:r>
              <a:rPr lang="zh-CN" altLang="en-US" sz="2600" dirty="0"/>
              <a:t>凑等式右边</a:t>
            </a:r>
            <a:endParaRPr lang="en-US" altLang="zh-CN" sz="26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600" dirty="0">
                <a:sym typeface="Symbol" panose="05050102010706020507" pitchFamily="18" charset="2"/>
              </a:rPr>
              <a:t>                </a:t>
            </a:r>
            <a:r>
              <a:rPr lang="en-US" altLang="zh-CN" sz="2600" dirty="0"/>
              <a:t> (</a:t>
            </a:r>
            <a:r>
              <a:rPr lang="en-US" altLang="zh-CN" sz="2600" b="1" dirty="0">
                <a:solidFill>
                  <a:srgbClr val="C00000"/>
                </a:solidFill>
              </a:rPr>
              <a:t>x</a:t>
            </a:r>
            <a:r>
              <a:rPr lang="en-US" altLang="zh-CN" sz="2600" b="1" dirty="0">
                <a:solidFill>
                  <a:srgbClr val="C0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solidFill>
                  <a:srgbClr val="C00000"/>
                </a:solidFill>
              </a:rPr>
              <a:t>A </a:t>
            </a:r>
            <a:r>
              <a:rPr lang="en-US" altLang="zh-CN" sz="2600" dirty="0">
                <a:sym typeface="Symbol" panose="05050102010706020507" pitchFamily="18" charset="2"/>
              </a:rPr>
              <a:t></a:t>
            </a:r>
            <a:r>
              <a:rPr lang="en-US" altLang="zh-CN" sz="2600" dirty="0"/>
              <a:t> x</a:t>
            </a:r>
            <a:r>
              <a:rPr lang="en-US" altLang="zh-CN" sz="2600" dirty="0">
                <a:sym typeface="Symbol" panose="05050102010706020507" pitchFamily="18" charset="2"/>
              </a:rPr>
              <a:t></a:t>
            </a:r>
            <a:r>
              <a:rPr lang="en-US" altLang="zh-CN" sz="2600" dirty="0"/>
              <a:t>B) </a:t>
            </a:r>
            <a:r>
              <a:rPr lang="en-US" altLang="zh-CN" sz="2600" dirty="0">
                <a:sym typeface="Symbol" panose="05050102010706020507" pitchFamily="18" charset="2"/>
              </a:rPr>
              <a:t></a:t>
            </a:r>
            <a:r>
              <a:rPr lang="en-US" altLang="zh-CN" sz="2600" dirty="0"/>
              <a:t> (</a:t>
            </a:r>
            <a:r>
              <a:rPr lang="en-US" altLang="zh-CN" sz="2600" b="1" dirty="0">
                <a:solidFill>
                  <a:srgbClr val="C00000"/>
                </a:solidFill>
              </a:rPr>
              <a:t>x</a:t>
            </a:r>
            <a:r>
              <a:rPr lang="en-US" altLang="zh-CN" sz="2600" b="1" dirty="0">
                <a:solidFill>
                  <a:srgbClr val="C0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solidFill>
                  <a:srgbClr val="C00000"/>
                </a:solidFill>
              </a:rPr>
              <a:t>A </a:t>
            </a:r>
            <a:r>
              <a:rPr lang="en-US" altLang="zh-CN" sz="2600" dirty="0">
                <a:sym typeface="Symbol" panose="05050102010706020507" pitchFamily="18" charset="2"/>
              </a:rPr>
              <a:t></a:t>
            </a:r>
            <a:r>
              <a:rPr lang="en-US" altLang="zh-CN" sz="2600" dirty="0"/>
              <a:t> x</a:t>
            </a:r>
            <a:r>
              <a:rPr lang="en-US" altLang="zh-CN" sz="2600" dirty="0">
                <a:sym typeface="Symbol" panose="05050102010706020507" pitchFamily="18" charset="2"/>
              </a:rPr>
              <a:t></a:t>
            </a:r>
            <a:r>
              <a:rPr lang="en-US" altLang="zh-CN" sz="2600" dirty="0"/>
              <a:t>C)</a:t>
            </a:r>
            <a:endParaRPr lang="en-US" altLang="zh-CN" sz="26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600" dirty="0">
                <a:sym typeface="Symbol" panose="05050102010706020507" pitchFamily="18" charset="2"/>
              </a:rPr>
              <a:t>                </a:t>
            </a:r>
            <a:r>
              <a:rPr lang="en-US" altLang="zh-CN" sz="2600" dirty="0"/>
              <a:t> x</a:t>
            </a:r>
            <a:r>
              <a:rPr lang="en-US" altLang="zh-CN" sz="2600" dirty="0">
                <a:sym typeface="Symbol" panose="05050102010706020507" pitchFamily="18" charset="2"/>
              </a:rPr>
              <a:t>(</a:t>
            </a:r>
            <a:r>
              <a:rPr lang="en-US" altLang="zh-CN" sz="2600" dirty="0"/>
              <a:t>A</a:t>
            </a:r>
            <a:r>
              <a:rPr lang="en-US" altLang="zh-CN" sz="2600" dirty="0">
                <a:sym typeface="Symbol" panose="05050102010706020507" pitchFamily="18" charset="2"/>
              </a:rPr>
              <a:t></a:t>
            </a:r>
            <a:r>
              <a:rPr lang="en-US" altLang="zh-CN" sz="2600" dirty="0"/>
              <a:t>B) </a:t>
            </a:r>
            <a:r>
              <a:rPr lang="en-US" altLang="zh-CN" sz="2600" dirty="0">
                <a:sym typeface="Symbol" panose="05050102010706020507" pitchFamily="18" charset="2"/>
              </a:rPr>
              <a:t></a:t>
            </a:r>
            <a:r>
              <a:rPr lang="en-US" altLang="zh-CN" sz="2600" dirty="0"/>
              <a:t> x</a:t>
            </a:r>
            <a:r>
              <a:rPr lang="en-US" altLang="zh-CN" sz="2600" dirty="0">
                <a:sym typeface="Symbol" panose="05050102010706020507" pitchFamily="18" charset="2"/>
              </a:rPr>
              <a:t>(</a:t>
            </a:r>
            <a:r>
              <a:rPr lang="en-US" altLang="zh-CN" sz="2600" dirty="0"/>
              <a:t>A</a:t>
            </a:r>
            <a:r>
              <a:rPr lang="en-US" altLang="zh-CN" sz="2600" dirty="0">
                <a:sym typeface="Symbol" panose="05050102010706020507" pitchFamily="18" charset="2"/>
              </a:rPr>
              <a:t></a:t>
            </a:r>
            <a:r>
              <a:rPr lang="en-US" altLang="zh-CN" sz="2600" dirty="0"/>
              <a:t>C)</a:t>
            </a:r>
            <a:endParaRPr lang="en-US" altLang="zh-CN" sz="26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600" dirty="0">
                <a:sym typeface="Symbol" panose="05050102010706020507" pitchFamily="18" charset="2"/>
              </a:rPr>
              <a:t>                </a:t>
            </a:r>
            <a:r>
              <a:rPr lang="en-US" altLang="zh-CN" sz="2600" dirty="0"/>
              <a:t> x</a:t>
            </a:r>
            <a:r>
              <a:rPr lang="en-US" altLang="zh-CN" sz="2600" dirty="0">
                <a:sym typeface="Symbol" panose="05050102010706020507" pitchFamily="18" charset="2"/>
              </a:rPr>
              <a:t></a:t>
            </a:r>
            <a:r>
              <a:rPr lang="en-US" altLang="zh-CN" sz="2600" dirty="0"/>
              <a:t>(A</a:t>
            </a:r>
            <a:r>
              <a:rPr lang="en-US" altLang="zh-CN" sz="2600" dirty="0">
                <a:sym typeface="Symbol" panose="05050102010706020507" pitchFamily="18" charset="2"/>
              </a:rPr>
              <a:t></a:t>
            </a:r>
            <a:r>
              <a:rPr lang="en-US" altLang="zh-CN" sz="2600" dirty="0"/>
              <a:t>B) </a:t>
            </a:r>
            <a:r>
              <a:rPr lang="en-US" altLang="zh-CN" sz="2600" dirty="0">
                <a:sym typeface="Symbol" panose="05050102010706020507" pitchFamily="18" charset="2"/>
              </a:rPr>
              <a:t></a:t>
            </a:r>
            <a:r>
              <a:rPr lang="en-US" altLang="zh-CN" sz="2600" dirty="0"/>
              <a:t> (A</a:t>
            </a:r>
            <a:r>
              <a:rPr lang="en-US" altLang="zh-CN" sz="2600" dirty="0">
                <a:sym typeface="Symbol" panose="05050102010706020507" pitchFamily="18" charset="2"/>
              </a:rPr>
              <a:t></a:t>
            </a:r>
            <a:r>
              <a:rPr lang="en-US" altLang="zh-CN" sz="2600" dirty="0"/>
              <a:t>C)</a:t>
            </a:r>
            <a:endParaRPr lang="en-US" altLang="zh-CN" sz="26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600" dirty="0"/>
              <a:t>            </a:t>
            </a:r>
            <a:r>
              <a:rPr lang="zh-CN" altLang="en-US" sz="2600" dirty="0"/>
              <a:t>所以    </a:t>
            </a:r>
            <a:r>
              <a:rPr lang="en-US" altLang="zh-CN" sz="2600" dirty="0"/>
              <a:t>A</a:t>
            </a:r>
            <a:r>
              <a:rPr lang="en-US" altLang="zh-CN" sz="2600" dirty="0">
                <a:sym typeface="Symbol" panose="05050102010706020507" pitchFamily="18" charset="2"/>
              </a:rPr>
              <a:t></a:t>
            </a:r>
            <a:r>
              <a:rPr lang="en-US" altLang="zh-CN" sz="2600" dirty="0"/>
              <a:t>(B </a:t>
            </a:r>
            <a:r>
              <a:rPr lang="en-US" altLang="zh-CN" sz="2600" dirty="0">
                <a:sym typeface="Symbol" panose="05050102010706020507" pitchFamily="18" charset="2"/>
              </a:rPr>
              <a:t></a:t>
            </a:r>
            <a:r>
              <a:rPr lang="en-US" altLang="zh-CN" sz="2600" dirty="0"/>
              <a:t>C)</a:t>
            </a:r>
            <a:r>
              <a:rPr lang="zh-CN" altLang="en-US" sz="2600" dirty="0"/>
              <a:t>＝</a:t>
            </a:r>
            <a:r>
              <a:rPr lang="en-US" altLang="zh-CN" sz="2600" dirty="0"/>
              <a:t>(A</a:t>
            </a:r>
            <a:r>
              <a:rPr lang="en-US" altLang="zh-CN" sz="2600" dirty="0">
                <a:sym typeface="Symbol" panose="05050102010706020507" pitchFamily="18" charset="2"/>
              </a:rPr>
              <a:t></a:t>
            </a:r>
            <a:r>
              <a:rPr lang="en-US" altLang="zh-CN" sz="2600" dirty="0"/>
              <a:t>B)</a:t>
            </a:r>
            <a:r>
              <a:rPr lang="en-US" altLang="zh-CN" sz="2600" dirty="0">
                <a:sym typeface="Symbol" panose="05050102010706020507" pitchFamily="18" charset="2"/>
              </a:rPr>
              <a:t></a:t>
            </a:r>
            <a:r>
              <a:rPr lang="en-US" altLang="zh-CN" sz="2600" dirty="0"/>
              <a:t>(A</a:t>
            </a:r>
            <a:r>
              <a:rPr lang="en-US" altLang="zh-CN" sz="2600" dirty="0">
                <a:sym typeface="Symbol" panose="05050102010706020507" pitchFamily="18" charset="2"/>
              </a:rPr>
              <a:t></a:t>
            </a:r>
            <a:r>
              <a:rPr lang="en-US" altLang="zh-CN" sz="2600" dirty="0"/>
              <a:t>C) </a:t>
            </a:r>
            <a:endParaRPr lang="en-US" altLang="zh-CN" sz="26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8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charRg st="17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8">
                                            <p:txEl>
                                              <p:charRg st="17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charRg st="46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18">
                                            <p:txEl>
                                              <p:charRg st="46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charRg st="78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918">
                                            <p:txEl>
                                              <p:charRg st="78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charRg st="117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918">
                                            <p:txEl>
                                              <p:charRg st="117" end="1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charRg st="152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918">
                                            <p:txEl>
                                              <p:charRg st="152" end="1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charRg st="196" end="2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918">
                                            <p:txEl>
                                              <p:charRg st="196" end="2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charRg st="240" end="2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8918">
                                            <p:txEl>
                                              <p:charRg st="240" end="2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charRg st="276" end="3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8918">
                                            <p:txEl>
                                              <p:charRg st="276" end="3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charRg st="310" end="3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8918">
                                            <p:txEl>
                                              <p:charRg st="310" end="3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255181-F641-4006-A8E9-23D3C408CEF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0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4710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证明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dirty="0"/>
              <a:t>(B 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dirty="0"/>
              <a:t>C)</a:t>
            </a:r>
            <a:r>
              <a:rPr lang="zh-CN" altLang="en-US" dirty="0"/>
              <a:t>＝</a:t>
            </a:r>
            <a:r>
              <a:rPr lang="en-US" altLang="zh-CN" dirty="0"/>
              <a:t>(A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dirty="0"/>
              <a:t>B)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dirty="0"/>
              <a:t>(A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dirty="0"/>
              <a:t>C)</a:t>
            </a:r>
            <a:endParaRPr lang="en-US" altLang="zh-CN" dirty="0"/>
          </a:p>
        </p:txBody>
      </p:sp>
      <p:sp>
        <p:nvSpPr>
          <p:cNvPr id="39942" name="Rectangle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30725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dirty="0"/>
              <a:t>证明：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          A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dirty="0"/>
              <a:t>(B∪C)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       = A∩~(</a:t>
            </a:r>
            <a:r>
              <a:rPr lang="en-US" altLang="zh-CN" i="1" dirty="0"/>
              <a:t>B</a:t>
            </a:r>
            <a:r>
              <a:rPr lang="en-US" altLang="zh-CN" dirty="0"/>
              <a:t>∪</a:t>
            </a:r>
            <a:r>
              <a:rPr lang="en-US" altLang="zh-CN" i="1" dirty="0"/>
              <a:t>C</a:t>
            </a:r>
            <a:r>
              <a:rPr lang="en-US" altLang="zh-CN" dirty="0"/>
              <a:t>)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       = A∩(~</a:t>
            </a:r>
            <a:r>
              <a:rPr lang="en-US" altLang="zh-CN" i="1" dirty="0"/>
              <a:t>B</a:t>
            </a:r>
            <a:r>
              <a:rPr lang="en-US" altLang="zh-CN" dirty="0"/>
              <a:t>∩~</a:t>
            </a:r>
            <a:r>
              <a:rPr lang="en-US" altLang="zh-CN" i="1" dirty="0"/>
              <a:t>C</a:t>
            </a:r>
            <a:r>
              <a:rPr lang="en-US" altLang="zh-CN" dirty="0"/>
              <a:t>)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       = (A∩~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  <a:r>
              <a:rPr lang="en-US" altLang="zh-CN" i="1" dirty="0"/>
              <a:t> </a:t>
            </a:r>
            <a:r>
              <a:rPr lang="en-US" altLang="zh-CN" dirty="0"/>
              <a:t>∩ (A∩~</a:t>
            </a:r>
            <a:r>
              <a:rPr lang="en-US" altLang="zh-CN" i="1" dirty="0"/>
              <a:t>C)</a:t>
            </a:r>
            <a:endParaRPr lang="en-US" altLang="zh-CN" i="1" dirty="0"/>
          </a:p>
          <a:p>
            <a:pPr eaLnBrk="1" hangingPunct="1">
              <a:buNone/>
            </a:pPr>
            <a:r>
              <a:rPr lang="en-US" altLang="zh-CN" i="1" dirty="0"/>
              <a:t>          </a:t>
            </a:r>
            <a:r>
              <a:rPr lang="en-US" altLang="zh-CN" dirty="0"/>
              <a:t>= (A</a:t>
            </a:r>
            <a:r>
              <a:rPr lang="en-US" altLang="zh-CN" b="1" dirty="0">
                <a:sym typeface="Symbol" panose="05050102010706020507" pitchFamily="18" charset="2"/>
              </a:rPr>
              <a:t>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  <a:r>
              <a:rPr lang="en-US" altLang="zh-CN" i="1" dirty="0"/>
              <a:t> </a:t>
            </a:r>
            <a:r>
              <a:rPr lang="en-US" altLang="zh-CN" dirty="0"/>
              <a:t>∩ (A</a:t>
            </a:r>
            <a:r>
              <a:rPr lang="en-US" altLang="zh-CN" b="1" dirty="0">
                <a:sym typeface="Symbol" panose="05050102010706020507" pitchFamily="18" charset="2"/>
              </a:rPr>
              <a:t></a:t>
            </a:r>
            <a:r>
              <a:rPr lang="en-US" altLang="zh-CN" i="1" dirty="0"/>
              <a:t>C)</a:t>
            </a:r>
            <a:endParaRPr lang="en-US" altLang="zh-CN" dirty="0"/>
          </a:p>
          <a:p>
            <a:pPr eaLnBrk="1" hangingPunct="1">
              <a:buNone/>
            </a:pPr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4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charRg st="4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42">
                                            <p:txEl>
                                              <p:charRg st="4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charRg st="25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42">
                                            <p:txEl>
                                              <p:charRg st="25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charRg st="46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42">
                                            <p:txEl>
                                              <p:charRg st="46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charRg st="68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942">
                                            <p:txEl>
                                              <p:charRg st="68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charRg st="96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942">
                                            <p:txEl>
                                              <p:charRg st="96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2AE8D3F-1448-4281-808F-CCBAEDF44F5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4813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4813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证明：</a:t>
            </a:r>
            <a:r>
              <a:rPr lang="en-US" altLang="zh-CN" i="1" dirty="0"/>
              <a:t>A</a:t>
            </a:r>
            <a:r>
              <a:rPr lang="en-US" altLang="zh-CN" dirty="0"/>
              <a:t>∪(</a:t>
            </a:r>
            <a:r>
              <a:rPr lang="en-US" altLang="zh-CN" i="1" dirty="0"/>
              <a:t>A</a:t>
            </a:r>
            <a:r>
              <a:rPr lang="en-US" altLang="zh-CN" dirty="0"/>
              <a:t>∩B) =A</a:t>
            </a:r>
            <a:endParaRPr lang="en-US" altLang="zh-CN" dirty="0"/>
          </a:p>
          <a:p>
            <a:pPr eaLnBrk="1" hangingPunct="1"/>
            <a:r>
              <a:rPr lang="zh-CN" altLang="en-US" dirty="0"/>
              <a:t>证明： 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i="1" dirty="0">
                <a:sym typeface="Symbol" panose="05050102010706020507" pitchFamily="18" charset="2"/>
              </a:rPr>
              <a:t> </a:t>
            </a:r>
            <a:r>
              <a:rPr lang="en-US" altLang="zh-CN" dirty="0"/>
              <a:t>B)∪B = </a:t>
            </a:r>
            <a:r>
              <a:rPr lang="en-US" altLang="zh-CN" i="1" dirty="0"/>
              <a:t>A</a:t>
            </a:r>
            <a:r>
              <a:rPr lang="en-US" altLang="zh-CN" dirty="0"/>
              <a:t>∪B</a:t>
            </a:r>
            <a:endParaRPr lang="en-US" altLang="zh-CN" dirty="0"/>
          </a:p>
          <a:p>
            <a:pPr eaLnBrk="1" hangingPunct="1"/>
            <a:r>
              <a:rPr lang="zh-CN" altLang="en-US" dirty="0"/>
              <a:t>化简</a:t>
            </a:r>
            <a:r>
              <a:rPr lang="en-US" altLang="zh-CN" dirty="0"/>
              <a:t>(( A∪B∪C)∩(</a:t>
            </a:r>
            <a:r>
              <a:rPr lang="en-US" altLang="zh-CN" i="1" dirty="0"/>
              <a:t>A</a:t>
            </a:r>
            <a:r>
              <a:rPr lang="en-US" altLang="zh-CN" dirty="0"/>
              <a:t>∪B))</a:t>
            </a:r>
            <a:r>
              <a:rPr lang="en-US" altLang="zh-CN" i="1" dirty="0">
                <a:sym typeface="Symbol" panose="05050102010706020507" pitchFamily="18" charset="2"/>
              </a:rPr>
              <a:t> </a:t>
            </a:r>
            <a:r>
              <a:rPr lang="en-US" altLang="zh-CN" dirty="0"/>
              <a:t>((</a:t>
            </a:r>
            <a:r>
              <a:rPr lang="en-US" altLang="zh-CN" i="1" dirty="0"/>
              <a:t>A</a:t>
            </a:r>
            <a:r>
              <a:rPr lang="en-US" altLang="zh-CN" dirty="0"/>
              <a:t>∪(B</a:t>
            </a:r>
            <a:r>
              <a:rPr lang="en-US" altLang="zh-CN" i="1" dirty="0">
                <a:sym typeface="Symbol" panose="05050102010706020507" pitchFamily="18" charset="2"/>
              </a:rPr>
              <a:t></a:t>
            </a:r>
            <a:r>
              <a:rPr lang="en-US" altLang="zh-CN" dirty="0"/>
              <a:t>C))∩A)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EA9DF8-50C5-4295-A648-62CBCBE5AF0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4915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对称差性质</a:t>
            </a:r>
            <a:endParaRPr lang="zh-CN" altLang="en-US" dirty="0"/>
          </a:p>
        </p:txBody>
      </p:sp>
      <p:sp>
        <p:nvSpPr>
          <p:cNvPr id="49158" name="Rectangle 3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30725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en-US" altLang="zh-CN" sz="2800" dirty="0"/>
              <a:t>(1)  </a:t>
            </a:r>
            <a:r>
              <a:rPr lang="zh-CN" altLang="en-US" sz="2800" dirty="0"/>
              <a:t>交换律</a:t>
            </a:r>
            <a:r>
              <a:rPr lang="en-US" altLang="zh-CN" sz="2800" dirty="0"/>
              <a:t>: </a:t>
            </a:r>
            <a:r>
              <a:rPr lang="en-US" altLang="zh-CN" sz="2800" i="1" dirty="0"/>
              <a:t>A</a:t>
            </a:r>
            <a:r>
              <a:rPr lang="en-US" altLang="zh-CN" sz="2800" b="1" dirty="0"/>
              <a:t>⊕</a:t>
            </a:r>
            <a:r>
              <a:rPr lang="en-US" altLang="zh-CN" sz="2800" i="1" dirty="0"/>
              <a:t>B</a:t>
            </a:r>
            <a:r>
              <a:rPr lang="zh-CN" altLang="en-US" sz="2800" b="1" dirty="0"/>
              <a:t>＝</a:t>
            </a:r>
            <a:r>
              <a:rPr lang="en-US" altLang="zh-CN" sz="2800" i="1" dirty="0"/>
              <a:t>B</a:t>
            </a:r>
            <a:r>
              <a:rPr lang="en-US" altLang="zh-CN" sz="2800" b="1" dirty="0"/>
              <a:t>⊕</a:t>
            </a:r>
            <a:r>
              <a:rPr lang="en-US" altLang="zh-CN" sz="2800" i="1" dirty="0"/>
              <a:t>A</a:t>
            </a:r>
            <a:endParaRPr lang="en-US" altLang="zh-CN" sz="2800" dirty="0"/>
          </a:p>
          <a:p>
            <a:pPr algn="just" eaLnBrk="1" hangingPunct="1">
              <a:buNone/>
            </a:pPr>
            <a:r>
              <a:rPr lang="en-US" altLang="zh-CN" sz="2800" dirty="0"/>
              <a:t>(2)  </a:t>
            </a:r>
            <a:r>
              <a:rPr lang="zh-CN" altLang="en-US" sz="2800" dirty="0"/>
              <a:t>结合律</a:t>
            </a:r>
            <a:r>
              <a:rPr lang="en-US" altLang="zh-CN" sz="2800" dirty="0"/>
              <a:t>: (</a:t>
            </a:r>
            <a:r>
              <a:rPr lang="en-US" altLang="zh-CN" sz="2800" i="1" dirty="0"/>
              <a:t>A</a:t>
            </a:r>
            <a:r>
              <a:rPr lang="en-US" altLang="zh-CN" sz="2800" b="1" dirty="0"/>
              <a:t>⊕</a:t>
            </a:r>
            <a:r>
              <a:rPr lang="en-US" altLang="zh-CN" sz="2800" i="1" dirty="0"/>
              <a:t>B</a:t>
            </a:r>
            <a:r>
              <a:rPr lang="en-US" altLang="zh-CN" sz="2800" dirty="0"/>
              <a:t>)</a:t>
            </a:r>
            <a:r>
              <a:rPr lang="en-US" altLang="zh-CN" sz="2800" b="1" dirty="0"/>
              <a:t>⊕</a:t>
            </a:r>
            <a:r>
              <a:rPr lang="en-US" altLang="zh-CN" sz="2800" dirty="0"/>
              <a:t>C</a:t>
            </a:r>
            <a:r>
              <a:rPr lang="zh-CN" altLang="en-US" sz="2800" b="1" dirty="0"/>
              <a:t>＝</a:t>
            </a:r>
            <a:r>
              <a:rPr lang="en-US" altLang="zh-CN" sz="2800" i="1" dirty="0"/>
              <a:t>A</a:t>
            </a:r>
            <a:r>
              <a:rPr lang="en-US" altLang="zh-CN" sz="2800" b="1" dirty="0"/>
              <a:t> ⊕</a:t>
            </a:r>
            <a:r>
              <a:rPr lang="en-US" altLang="zh-CN" sz="2800" dirty="0"/>
              <a:t>(</a:t>
            </a:r>
            <a:r>
              <a:rPr lang="en-US" altLang="zh-CN" sz="2800" i="1" dirty="0"/>
              <a:t>B</a:t>
            </a:r>
            <a:r>
              <a:rPr lang="en-US" altLang="zh-CN" sz="2800" b="1" dirty="0"/>
              <a:t>⊕</a:t>
            </a:r>
            <a:r>
              <a:rPr lang="en-US" altLang="zh-CN" sz="2800" dirty="0"/>
              <a:t>C)</a:t>
            </a:r>
            <a:endParaRPr lang="en-US" altLang="zh-CN" sz="2800" dirty="0"/>
          </a:p>
          <a:p>
            <a:pPr algn="just" eaLnBrk="1" hangingPunct="1">
              <a:buNone/>
            </a:pPr>
            <a:r>
              <a:rPr lang="en-US" altLang="zh-CN" sz="2800" dirty="0"/>
              <a:t>(3)  ∩</a:t>
            </a:r>
            <a:r>
              <a:rPr lang="zh-CN" altLang="en-US" sz="2800" dirty="0"/>
              <a:t>对</a:t>
            </a:r>
            <a:r>
              <a:rPr lang="en-US" altLang="zh-CN" sz="2800" b="1" dirty="0"/>
              <a:t>⊕</a:t>
            </a:r>
            <a:r>
              <a:rPr lang="zh-CN" altLang="en-US" sz="2800" dirty="0"/>
              <a:t>的分配律</a:t>
            </a:r>
            <a:r>
              <a:rPr lang="en-US" altLang="zh-CN" sz="2800" dirty="0"/>
              <a:t>: </a:t>
            </a:r>
            <a:endParaRPr lang="en-US" altLang="zh-CN" sz="2800" dirty="0"/>
          </a:p>
          <a:p>
            <a:pPr algn="just" eaLnBrk="1" hangingPunct="1">
              <a:buNone/>
            </a:pPr>
            <a:r>
              <a:rPr lang="en-US" altLang="zh-CN" sz="2800" dirty="0"/>
              <a:t>             </a:t>
            </a:r>
            <a:r>
              <a:rPr lang="en-US" altLang="zh-CN" sz="2800" i="1" dirty="0"/>
              <a:t>A</a:t>
            </a:r>
            <a:r>
              <a:rPr lang="en-US" altLang="zh-CN" sz="2800" dirty="0"/>
              <a:t>∩(</a:t>
            </a:r>
            <a:r>
              <a:rPr lang="en-US" altLang="zh-CN" sz="2800" i="1" dirty="0"/>
              <a:t>B</a:t>
            </a:r>
            <a:r>
              <a:rPr lang="en-US" altLang="zh-CN" sz="2800" b="1" dirty="0"/>
              <a:t>⊕</a:t>
            </a:r>
            <a:r>
              <a:rPr lang="en-US" altLang="zh-CN" sz="2800" dirty="0"/>
              <a:t>C)</a:t>
            </a:r>
            <a:r>
              <a:rPr lang="zh-CN" altLang="en-US" sz="2800" b="1" dirty="0"/>
              <a:t>＝</a:t>
            </a:r>
            <a:r>
              <a:rPr lang="en-US" altLang="zh-CN" sz="2800" dirty="0"/>
              <a:t>(</a:t>
            </a:r>
            <a:r>
              <a:rPr lang="en-US" altLang="zh-CN" sz="2800" i="1" dirty="0"/>
              <a:t>A</a:t>
            </a:r>
            <a:r>
              <a:rPr lang="en-US" altLang="zh-CN" sz="2800" dirty="0"/>
              <a:t>∩</a:t>
            </a:r>
            <a:r>
              <a:rPr lang="en-US" altLang="zh-CN" sz="2800" i="1" dirty="0"/>
              <a:t>B</a:t>
            </a:r>
            <a:r>
              <a:rPr lang="en-US" altLang="zh-CN" sz="2800" dirty="0"/>
              <a:t>)</a:t>
            </a:r>
            <a:r>
              <a:rPr lang="en-US" altLang="zh-CN" sz="2800" b="1" dirty="0"/>
              <a:t>⊕</a:t>
            </a:r>
            <a:r>
              <a:rPr lang="en-US" altLang="zh-CN" sz="2800" dirty="0"/>
              <a:t>(</a:t>
            </a:r>
            <a:r>
              <a:rPr lang="en-US" altLang="zh-CN" sz="2800" i="1" dirty="0"/>
              <a:t>A</a:t>
            </a:r>
            <a:r>
              <a:rPr lang="en-US" altLang="zh-CN" sz="2800" dirty="0"/>
              <a:t>∩C)</a:t>
            </a:r>
            <a:endParaRPr lang="en-US" altLang="zh-CN" sz="2800" dirty="0"/>
          </a:p>
          <a:p>
            <a:pPr algn="just" eaLnBrk="1" hangingPunct="1">
              <a:buNone/>
            </a:pPr>
            <a:r>
              <a:rPr lang="en-US" altLang="zh-CN" sz="2800" dirty="0"/>
              <a:t>(4)  </a:t>
            </a:r>
            <a:r>
              <a:rPr lang="en-US" altLang="zh-CN" sz="2800" i="1" dirty="0"/>
              <a:t>A</a:t>
            </a:r>
            <a:r>
              <a:rPr lang="en-US" altLang="zh-CN" sz="2800" b="1" dirty="0"/>
              <a:t>⊕</a:t>
            </a:r>
            <a:r>
              <a:rPr lang="en-US" altLang="zh-CN" sz="2800" b="1" dirty="0">
                <a:sym typeface="Symbol" panose="05050102010706020507" pitchFamily="18" charset="2"/>
              </a:rPr>
              <a:t>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＝</a:t>
            </a:r>
            <a:r>
              <a:rPr lang="en-US" altLang="zh-CN" sz="2800" i="1" dirty="0"/>
              <a:t>A</a:t>
            </a:r>
            <a:r>
              <a:rPr lang="en-US" altLang="zh-CN" sz="2800" dirty="0"/>
              <a:t>        </a:t>
            </a:r>
            <a:r>
              <a:rPr lang="en-US" altLang="zh-CN" sz="2800" i="1" dirty="0"/>
              <a:t>A</a:t>
            </a:r>
            <a:r>
              <a:rPr lang="en-US" altLang="zh-CN" sz="2800" b="1" dirty="0"/>
              <a:t>⊕</a:t>
            </a:r>
            <a:r>
              <a:rPr lang="en-US" altLang="zh-CN" sz="2800" i="1" dirty="0"/>
              <a:t>E</a:t>
            </a:r>
            <a:r>
              <a:rPr lang="zh-CN" altLang="en-US" sz="2800" b="1" dirty="0"/>
              <a:t>＝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~A  </a:t>
            </a:r>
            <a:r>
              <a:rPr lang="en-US" altLang="zh-CN" sz="2800" dirty="0"/>
              <a:t>     </a:t>
            </a:r>
            <a:endParaRPr lang="en-US" altLang="zh-CN" sz="2800" dirty="0"/>
          </a:p>
          <a:p>
            <a:pPr algn="just" eaLnBrk="1" hangingPunct="1">
              <a:buNone/>
            </a:pPr>
            <a:r>
              <a:rPr lang="en-US" altLang="zh-CN" sz="2800" dirty="0"/>
              <a:t>      </a:t>
            </a:r>
            <a:r>
              <a:rPr lang="en-US" altLang="zh-CN" sz="2800" i="1" dirty="0"/>
              <a:t>A</a:t>
            </a:r>
            <a:r>
              <a:rPr lang="en-US" altLang="zh-CN" sz="2800" b="1" dirty="0"/>
              <a:t>⊕</a:t>
            </a:r>
            <a:r>
              <a:rPr lang="en-US" altLang="zh-CN" sz="2800" i="1" dirty="0"/>
              <a:t>A</a:t>
            </a:r>
            <a:r>
              <a:rPr lang="zh-CN" altLang="en-US" sz="2800" b="1" dirty="0"/>
              <a:t>＝ </a:t>
            </a:r>
            <a:r>
              <a:rPr lang="zh-CN" altLang="en-US" sz="2800" b="1" dirty="0">
                <a:sym typeface="Symbol" panose="05050102010706020507" pitchFamily="18" charset="2"/>
              </a:rPr>
              <a:t>        </a:t>
            </a:r>
            <a:r>
              <a:rPr lang="zh-CN" altLang="en-US" sz="2800" b="1" dirty="0"/>
              <a:t> </a:t>
            </a:r>
            <a:r>
              <a:rPr lang="en-US" altLang="zh-CN" sz="2800" i="1" dirty="0"/>
              <a:t>A</a:t>
            </a:r>
            <a:r>
              <a:rPr lang="en-US" altLang="zh-CN" sz="2800" b="1" dirty="0"/>
              <a:t>⊕</a:t>
            </a:r>
            <a:r>
              <a:rPr lang="en-US" altLang="zh-CN" sz="2800" dirty="0"/>
              <a:t>~A</a:t>
            </a:r>
            <a:r>
              <a:rPr lang="zh-CN" altLang="en-US" sz="2800" b="1" dirty="0"/>
              <a:t>＝</a:t>
            </a:r>
            <a:r>
              <a:rPr lang="en-US" altLang="zh-CN" sz="2800" i="1" dirty="0"/>
              <a:t>E</a:t>
            </a:r>
            <a:endParaRPr lang="en-US" altLang="zh-CN" sz="2800" i="1" dirty="0"/>
          </a:p>
          <a:p>
            <a:pPr algn="just" eaLnBrk="1" hangingPunct="1">
              <a:buNone/>
            </a:pPr>
            <a:r>
              <a:rPr lang="en-US" altLang="zh-CN" sz="2800" dirty="0"/>
              <a:t>(5) A∪B=(A∩~B)∪(~A∩B)∪(A∩B)</a:t>
            </a:r>
            <a:endParaRPr lang="en-US" altLang="zh-CN" sz="2800" dirty="0"/>
          </a:p>
          <a:p>
            <a:pPr algn="just" eaLnBrk="1" hangingPunct="1">
              <a:buNone/>
            </a:pPr>
            <a:r>
              <a:rPr lang="en-US" altLang="zh-CN" sz="2800" dirty="0"/>
              <a:t>     A∪B=(A</a:t>
            </a:r>
            <a:r>
              <a:rPr lang="en-US" altLang="zh-CN" sz="2800" b="1" dirty="0"/>
              <a:t>⊕</a:t>
            </a:r>
            <a:r>
              <a:rPr lang="en-US" altLang="zh-CN" sz="2800" dirty="0"/>
              <a:t>B)∪(A∩B)</a:t>
            </a:r>
            <a:endParaRPr lang="en-US" altLang="zh-CN" sz="2800" dirty="0"/>
          </a:p>
          <a:p>
            <a:pPr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P84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 _(1)(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)(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 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5_(1)(3)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6_(2)(4)(6)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 _(1)(3)(5)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8_(1)(3)(5)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其中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6,7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两题，正确的证明之，错误的举反例。</a:t>
            </a:r>
            <a:endParaRPr kumimoji="0" lang="zh-CN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7CE9F0-3CC6-493D-9894-0BD169B23EF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8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65AC7D5-CAFB-4E81-8832-77D73DAB44F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0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5120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关系</a:t>
            </a:r>
            <a:endParaRPr lang="zh-CN" altLang="en-US" dirty="0"/>
          </a:p>
        </p:txBody>
      </p:sp>
      <p:sp>
        <p:nvSpPr>
          <p:cNvPr id="27341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20000"/>
              </a:lnSpc>
            </a:pPr>
            <a:r>
              <a:rPr lang="zh-CN" altLang="en-US" dirty="0"/>
              <a:t>设</a:t>
            </a:r>
            <a:r>
              <a:rPr lang="en-US" altLang="zh-CN" i="1" dirty="0"/>
              <a:t>A</a:t>
            </a:r>
            <a:r>
              <a:rPr lang="en-US" altLang="zh-CN" dirty="0"/>
              <a:t>={</a:t>
            </a:r>
            <a:r>
              <a:rPr lang="zh-CN" altLang="en-US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马琳</a:t>
            </a:r>
            <a:r>
              <a:rPr lang="en-US" altLang="zh-CN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马龙</a:t>
            </a:r>
            <a:r>
              <a:rPr lang="en-US" altLang="zh-CN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王皓</a:t>
            </a:r>
            <a:r>
              <a:rPr lang="en-US" altLang="zh-CN" dirty="0"/>
              <a:t>}</a:t>
            </a:r>
            <a:r>
              <a:rPr lang="zh-CN" altLang="en-US" dirty="0"/>
              <a:t>是某乒乓球队的男队员集合，</a:t>
            </a:r>
            <a:r>
              <a:rPr lang="en-US" altLang="zh-CN" i="1" dirty="0"/>
              <a:t>B</a:t>
            </a:r>
            <a:r>
              <a:rPr lang="en-US" altLang="zh-CN" dirty="0"/>
              <a:t>={</a:t>
            </a:r>
            <a:r>
              <a:rPr lang="zh-CN" altLang="en-US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张怡宁</a:t>
            </a:r>
            <a:r>
              <a:rPr lang="en-US" altLang="zh-CN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李晓霞</a:t>
            </a:r>
            <a:r>
              <a:rPr lang="en-US" altLang="zh-CN" dirty="0"/>
              <a:t>}</a:t>
            </a:r>
            <a:r>
              <a:rPr lang="zh-CN" altLang="en-US" dirty="0"/>
              <a:t>是女队员集合。</a:t>
            </a:r>
            <a:endParaRPr lang="zh-CN" altLang="en-US" dirty="0"/>
          </a:p>
          <a:p>
            <a:pPr algn="just" eaLnBrk="1" hangingPunct="1">
              <a:lnSpc>
                <a:spcPct val="120000"/>
              </a:lnSpc>
            </a:pPr>
            <a:r>
              <a:rPr lang="zh-CN" altLang="en-US" dirty="0"/>
              <a:t>如果</a:t>
            </a:r>
            <a:r>
              <a:rPr lang="en-US" altLang="zh-CN" i="1" dirty="0"/>
              <a:t>A</a:t>
            </a:r>
            <a:r>
              <a:rPr lang="zh-CN" altLang="en-US" dirty="0"/>
              <a:t>和</a:t>
            </a:r>
            <a:r>
              <a:rPr lang="en-US" altLang="zh-CN" i="1" dirty="0"/>
              <a:t>B</a:t>
            </a:r>
            <a:r>
              <a:rPr lang="zh-CN" altLang="en-US" dirty="0"/>
              <a:t>元素之间有混双配对关系的是</a:t>
            </a:r>
            <a:r>
              <a:rPr lang="zh-CN" altLang="en-US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马琳</a:t>
            </a:r>
            <a:r>
              <a:rPr lang="en-US" altLang="zh-CN" dirty="0"/>
              <a:t>,</a:t>
            </a:r>
            <a:r>
              <a:rPr lang="zh-CN" altLang="en-US" dirty="0"/>
              <a:t>和</a:t>
            </a:r>
            <a:r>
              <a:rPr lang="zh-CN" altLang="en-US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李晓霞</a:t>
            </a:r>
            <a:r>
              <a:rPr lang="zh-CN" altLang="en-US" i="1" dirty="0"/>
              <a:t>，</a:t>
            </a:r>
            <a:r>
              <a:rPr lang="zh-CN" altLang="en-US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马龙</a:t>
            </a:r>
            <a:r>
              <a:rPr lang="zh-CN" altLang="en-US" dirty="0"/>
              <a:t>和</a:t>
            </a:r>
            <a:r>
              <a:rPr lang="zh-CN" altLang="en-US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张怡宁</a:t>
            </a:r>
            <a:r>
              <a:rPr lang="zh-CN" altLang="en-US" dirty="0"/>
              <a:t>。 我们可表达为</a:t>
            </a:r>
            <a:r>
              <a:rPr lang="en-US" altLang="zh-CN" dirty="0"/>
              <a:t>:</a:t>
            </a:r>
            <a:endParaRPr lang="en-US" altLang="zh-CN" dirty="0"/>
          </a:p>
          <a:p>
            <a:pPr algn="ctr" eaLnBrk="1" hangingPunct="1">
              <a:lnSpc>
                <a:spcPct val="120000"/>
              </a:lnSpc>
              <a:buNone/>
            </a:pPr>
            <a:r>
              <a:rPr lang="en-US" altLang="zh-CN" i="1" dirty="0">
                <a:solidFill>
                  <a:srgbClr val="CC0066"/>
                </a:solidFill>
              </a:rPr>
              <a:t>R</a:t>
            </a:r>
            <a:r>
              <a:rPr lang="en-US" altLang="zh-CN" dirty="0">
                <a:solidFill>
                  <a:srgbClr val="CC0066"/>
                </a:solidFill>
              </a:rPr>
              <a:t>={</a:t>
            </a:r>
            <a:r>
              <a:rPr lang="en-US" altLang="zh-CN" dirty="0"/>
              <a:t>〈</a:t>
            </a:r>
            <a:r>
              <a:rPr lang="zh-CN" altLang="en-US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马琳</a:t>
            </a:r>
            <a:r>
              <a:rPr lang="en-US" altLang="zh-CN" dirty="0"/>
              <a:t>,</a:t>
            </a:r>
            <a:r>
              <a:rPr lang="zh-CN" altLang="en-US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李晓霞</a:t>
            </a:r>
            <a:r>
              <a:rPr lang="en-US" altLang="zh-CN" dirty="0"/>
              <a:t>〉,〈</a:t>
            </a:r>
            <a:r>
              <a:rPr lang="zh-CN" altLang="en-US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马龙</a:t>
            </a:r>
            <a:r>
              <a:rPr lang="en-US" altLang="zh-CN" dirty="0"/>
              <a:t>,</a:t>
            </a:r>
            <a:r>
              <a:rPr lang="zh-CN" altLang="en-US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张怡宁</a:t>
            </a:r>
            <a:r>
              <a:rPr lang="en-US" altLang="zh-CN" dirty="0"/>
              <a:t>〉</a:t>
            </a:r>
            <a:r>
              <a:rPr lang="en-US" altLang="zh-CN" dirty="0">
                <a:solidFill>
                  <a:srgbClr val="CC0066"/>
                </a:solidFill>
              </a:rPr>
              <a:t>}</a:t>
            </a:r>
            <a:endParaRPr lang="en-US" altLang="zh-CN" dirty="0">
              <a:solidFill>
                <a:srgbClr val="CC0066"/>
              </a:solidFill>
            </a:endParaRPr>
          </a:p>
          <a:p>
            <a:pPr eaLnBrk="1" hangingPunct="1"/>
            <a:endParaRPr lang="en-US" altLang="zh-CN" dirty="0"/>
          </a:p>
        </p:txBody>
      </p:sp>
      <p:grpSp>
        <p:nvGrpSpPr>
          <p:cNvPr id="2" name="Group 6"/>
          <p:cNvGrpSpPr/>
          <p:nvPr/>
        </p:nvGrpSpPr>
        <p:grpSpPr>
          <a:xfrm>
            <a:off x="2286000" y="4648200"/>
            <a:ext cx="2209800" cy="381000"/>
            <a:chOff x="1440" y="3264"/>
            <a:chExt cx="1392" cy="240"/>
          </a:xfrm>
        </p:grpSpPr>
        <p:sp>
          <p:nvSpPr>
            <p:cNvPr id="51209" name="Line 4"/>
            <p:cNvSpPr/>
            <p:nvPr/>
          </p:nvSpPr>
          <p:spPr>
            <a:xfrm>
              <a:off x="1440" y="3264"/>
              <a:ext cx="1392" cy="0"/>
            </a:xfrm>
            <a:prstGeom prst="line">
              <a:avLst/>
            </a:prstGeom>
            <a:ln w="762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10" name="AutoShape 5"/>
            <p:cNvSpPr/>
            <p:nvPr/>
          </p:nvSpPr>
          <p:spPr>
            <a:xfrm>
              <a:off x="1968" y="3264"/>
              <a:ext cx="336" cy="24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noFill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</p:grpSp>
      <p:sp>
        <p:nvSpPr>
          <p:cNvPr id="273415" name="Rectangle 7"/>
          <p:cNvSpPr/>
          <p:nvPr/>
        </p:nvSpPr>
        <p:spPr>
          <a:xfrm>
            <a:off x="2362200" y="4953000"/>
            <a:ext cx="1981200" cy="6096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楷体_GB2312" pitchFamily="49" charset="-122"/>
              </a:rPr>
              <a:t>序偶</a:t>
            </a:r>
            <a:endParaRPr lang="zh-CN" altLang="en-US" sz="2800" b="1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charRg st="45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1">
                                            <p:txEl>
                                              <p:charRg st="45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1">
                                            <p:txEl>
                                              <p:charRg st="45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charRg st="87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3411">
                                            <p:txEl>
                                              <p:charRg st="87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3411">
                                            <p:txEl>
                                              <p:charRg st="87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56415C-5CD6-4BFC-8772-DECFCAC5B7F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2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5222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序偶</a:t>
            </a:r>
            <a:endParaRPr lang="zh-CN" altLang="en-US" dirty="0"/>
          </a:p>
        </p:txBody>
      </p:sp>
      <p:sp>
        <p:nvSpPr>
          <p:cNvPr id="5223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两个具有固定次序的客体组成的集合称为</a:t>
            </a:r>
            <a:r>
              <a:rPr lang="zh-CN" altLang="en-US" b="1" dirty="0">
                <a:solidFill>
                  <a:srgbClr val="1E0264"/>
                </a:solidFill>
                <a:ea typeface="楷体_GB2312" pitchFamily="49" charset="-122"/>
              </a:rPr>
              <a:t>序偶</a:t>
            </a:r>
            <a:r>
              <a:rPr lang="zh-CN" altLang="en-US" dirty="0"/>
              <a:t>，记作      </a:t>
            </a:r>
            <a:r>
              <a:rPr lang="en-US" altLang="zh-CN" dirty="0"/>
              <a:t>&lt;x</a:t>
            </a:r>
            <a:r>
              <a:rPr lang="zh-CN" altLang="en-US" dirty="0"/>
              <a:t>，</a:t>
            </a:r>
            <a:r>
              <a:rPr lang="en-US" altLang="zh-CN" dirty="0"/>
              <a:t>y&gt;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&lt;x,y&gt;</a:t>
            </a:r>
            <a:r>
              <a:rPr lang="zh-CN" altLang="en-US" dirty="0"/>
              <a:t>具有以下性质：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当</a:t>
            </a:r>
            <a:r>
              <a:rPr lang="en-US" altLang="zh-CN" dirty="0"/>
              <a:t>x</a:t>
            </a:r>
            <a:r>
              <a:rPr lang="en-US" altLang="zh-CN" dirty="0">
                <a:sym typeface="Symbol" panose="05050102010706020507" pitchFamily="18" charset="2"/>
              </a:rPr>
              <a:t></a:t>
            </a:r>
            <a:r>
              <a:rPr lang="en-US" altLang="zh-CN" dirty="0"/>
              <a:t>y</a:t>
            </a:r>
            <a:r>
              <a:rPr lang="zh-CN" altLang="en-US" dirty="0"/>
              <a:t>时，</a:t>
            </a:r>
            <a:r>
              <a:rPr lang="en-US" altLang="zh-CN" dirty="0"/>
              <a:t>&lt;x,y&gt;</a:t>
            </a:r>
            <a:r>
              <a:rPr lang="en-US" altLang="zh-CN" dirty="0">
                <a:sym typeface="Symbol" panose="05050102010706020507" pitchFamily="18" charset="2"/>
              </a:rPr>
              <a:t></a:t>
            </a:r>
            <a:r>
              <a:rPr lang="en-US" altLang="zh-CN" dirty="0"/>
              <a:t>&lt;y,x&gt;</a:t>
            </a:r>
            <a:r>
              <a:rPr lang="zh-CN" altLang="en-US" dirty="0"/>
              <a:t>。</a:t>
            </a:r>
            <a:r>
              <a:rPr lang="zh-CN" altLang="en-US" b="1" dirty="0">
                <a:solidFill>
                  <a:srgbClr val="CC0066"/>
                </a:solidFill>
              </a:rPr>
              <a:t>序偶的次序一旦确定，不再予以变化。</a:t>
            </a:r>
            <a:endParaRPr lang="zh-CN" altLang="en-US" b="1" dirty="0">
              <a:solidFill>
                <a:srgbClr val="CC0066"/>
              </a:solidFill>
            </a:endParaRPr>
          </a:p>
          <a:p>
            <a:pPr lvl="1" eaLnBrk="1" hangingPunct="1"/>
            <a:r>
              <a:rPr lang="en-US" altLang="zh-CN" dirty="0"/>
              <a:t>&lt;x,y&gt;=&lt;u,v&gt;</a:t>
            </a:r>
            <a:r>
              <a:rPr lang="zh-CN" altLang="en-US" dirty="0"/>
              <a:t>的充分必要条件是</a:t>
            </a:r>
            <a:r>
              <a:rPr lang="en-US" altLang="zh-CN" dirty="0"/>
              <a:t>x=u</a:t>
            </a:r>
            <a:r>
              <a:rPr lang="zh-CN" altLang="en-US" dirty="0"/>
              <a:t>且</a:t>
            </a:r>
            <a:r>
              <a:rPr lang="en-US" altLang="zh-CN" dirty="0"/>
              <a:t>y=v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278532" name="AutoShape 4"/>
          <p:cNvSpPr/>
          <p:nvPr/>
        </p:nvSpPr>
        <p:spPr>
          <a:xfrm>
            <a:off x="1295400" y="2819400"/>
            <a:ext cx="1143000" cy="914400"/>
          </a:xfrm>
          <a:prstGeom prst="wedgeRoundRectCallout">
            <a:avLst>
              <a:gd name="adj1" fmla="val 60000"/>
              <a:gd name="adj2" fmla="val -80037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ea typeface="楷体_GB2312" pitchFamily="49" charset="-122"/>
              </a:rPr>
              <a:t>第一元素</a:t>
            </a:r>
            <a:endParaRPr lang="zh-CN" altLang="en-US" sz="2400" b="1" dirty="0">
              <a:ea typeface="楷体_GB2312" pitchFamily="49" charset="-122"/>
            </a:endParaRPr>
          </a:p>
        </p:txBody>
      </p:sp>
      <p:sp>
        <p:nvSpPr>
          <p:cNvPr id="278533" name="AutoShape 5"/>
          <p:cNvSpPr/>
          <p:nvPr/>
        </p:nvSpPr>
        <p:spPr>
          <a:xfrm>
            <a:off x="3276600" y="2819400"/>
            <a:ext cx="1143000" cy="914400"/>
          </a:xfrm>
          <a:prstGeom prst="wedgeRoundRectCallout">
            <a:avLst>
              <a:gd name="adj1" fmla="val -61111"/>
              <a:gd name="adj2" fmla="val -77259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ea typeface="楷体_GB2312" pitchFamily="49" charset="-122"/>
              </a:rPr>
              <a:t>第二元素</a:t>
            </a:r>
            <a:endParaRPr lang="zh-CN" altLang="en-US" sz="2400" b="1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8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2" grpId="0" animBg="1"/>
      <p:bldP spid="27853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1A4A37-DD2D-418F-BCF2-940918EE562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5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5325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endParaRPr lang="zh-CN" altLang="zh-CN" dirty="0"/>
          </a:p>
        </p:txBody>
      </p:sp>
      <p:sp>
        <p:nvSpPr>
          <p:cNvPr id="27955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b="1" dirty="0"/>
              <a:t>  </a:t>
            </a:r>
            <a:r>
              <a:rPr lang="zh-CN" altLang="en-US" b="1" dirty="0"/>
              <a:t>三元组：</a:t>
            </a:r>
            <a:r>
              <a:rPr lang="en-US" altLang="zh-CN" b="1" dirty="0"/>
              <a:t>&lt;x,y,z&gt;=&lt;&lt;x,y&gt;,z&gt;</a:t>
            </a:r>
            <a:endParaRPr lang="en-US" altLang="zh-CN" b="1" dirty="0"/>
          </a:p>
          <a:p>
            <a:pPr eaLnBrk="1" hangingPunct="1">
              <a:buNone/>
            </a:pPr>
            <a:r>
              <a:rPr lang="en-US" altLang="zh-CN" b="1" dirty="0"/>
              <a:t>  n</a:t>
            </a:r>
            <a:r>
              <a:rPr lang="zh-CN" altLang="en-US" b="1" dirty="0"/>
              <a:t>元组：</a:t>
            </a:r>
            <a:r>
              <a:rPr lang="en-US" altLang="zh-CN" b="1" dirty="0"/>
              <a:t>&lt;&lt;x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,x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,…,x</a:t>
            </a:r>
            <a:r>
              <a:rPr lang="en-US" altLang="zh-CN" b="1" baseline="-25000" dirty="0"/>
              <a:t>n-1</a:t>
            </a:r>
            <a:r>
              <a:rPr lang="en-US" altLang="zh-CN" b="1" dirty="0"/>
              <a:t>&gt;,x</a:t>
            </a:r>
            <a:r>
              <a:rPr lang="en-US" altLang="zh-CN" b="1" baseline="-25000" dirty="0"/>
              <a:t>n</a:t>
            </a:r>
            <a:r>
              <a:rPr lang="en-US" altLang="zh-CN" b="1" dirty="0"/>
              <a:t>&gt;</a:t>
            </a:r>
            <a:r>
              <a:rPr lang="zh-CN" altLang="en-US" b="1" dirty="0"/>
              <a:t>本身也是一个序偶。</a:t>
            </a:r>
            <a:endParaRPr lang="zh-CN" altLang="en-US" b="1" dirty="0"/>
          </a:p>
          <a:p>
            <a:pPr eaLnBrk="1" hangingPunct="1">
              <a:buNone/>
            </a:pPr>
            <a:r>
              <a:rPr lang="zh-CN" altLang="en-US" b="1" dirty="0"/>
              <a:t>                  </a:t>
            </a:r>
            <a:r>
              <a:rPr lang="en-US" altLang="zh-CN" b="1" dirty="0">
                <a:solidFill>
                  <a:srgbClr val="CC0066"/>
                </a:solidFill>
              </a:rPr>
              <a:t>&lt;&lt;x,y&gt;,z&gt;≠&lt;x,&lt;y,z&gt;&gt;</a:t>
            </a:r>
            <a:endParaRPr lang="en-US" altLang="zh-CN" b="1" dirty="0">
              <a:solidFill>
                <a:srgbClr val="CC0066"/>
              </a:solidFill>
            </a:endParaRPr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CC0066"/>
                </a:solidFill>
              </a:rPr>
              <a:t>                  </a:t>
            </a:r>
            <a:r>
              <a:rPr lang="en-US" altLang="zh-CN" b="1" dirty="0">
                <a:solidFill>
                  <a:srgbClr val="CC0066"/>
                </a:solidFill>
              </a:rPr>
              <a:t>&lt;x,&lt;y,z&gt;&gt;</a:t>
            </a:r>
            <a:r>
              <a:rPr lang="zh-CN" altLang="en-US" b="1" dirty="0">
                <a:solidFill>
                  <a:srgbClr val="CC0066"/>
                </a:solidFill>
              </a:rPr>
              <a:t>不是三元组！</a:t>
            </a:r>
            <a:r>
              <a:rPr lang="en-US" altLang="zh-CN" b="1" dirty="0"/>
              <a:t> </a:t>
            </a:r>
            <a:endParaRPr lang="en-US" altLang="zh-CN" b="1" dirty="0"/>
          </a:p>
          <a:p>
            <a:pPr eaLnBrk="1" hangingPunct="1">
              <a:buNone/>
            </a:pPr>
            <a:r>
              <a:rPr lang="zh-CN" altLang="en-US" b="1" dirty="0"/>
              <a:t>注：</a:t>
            </a:r>
            <a:r>
              <a:rPr lang="en-US" altLang="zh-CN" b="1" dirty="0"/>
              <a:t>n</a:t>
            </a:r>
            <a:r>
              <a:rPr lang="zh-CN" altLang="en-US" b="1" dirty="0"/>
              <a:t>元组是</a:t>
            </a:r>
            <a:r>
              <a:rPr lang="zh-CN" altLang="en-US" b="1" dirty="0">
                <a:solidFill>
                  <a:srgbClr val="FF0000"/>
                </a:solidFill>
              </a:rPr>
              <a:t>第一元素</a:t>
            </a:r>
            <a:r>
              <a:rPr lang="zh-CN" altLang="en-US" b="1" dirty="0"/>
              <a:t>为</a:t>
            </a:r>
            <a:r>
              <a:rPr lang="en-US" altLang="zh-CN" b="1" dirty="0"/>
              <a:t>n-1</a:t>
            </a:r>
            <a:r>
              <a:rPr lang="zh-CN" altLang="en-US" b="1" dirty="0"/>
              <a:t>元组的一个序偶。</a:t>
            </a:r>
            <a:endParaRPr lang="en-US" altLang="zh-CN" b="1" dirty="0">
              <a:solidFill>
                <a:srgbClr val="CC0066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charRg st="59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9555">
                                            <p:txEl>
                                              <p:charRg st="59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9555">
                                            <p:txEl>
                                              <p:charRg st="59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9555">
                                            <p:txEl>
                                              <p:charRg st="59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charRg st="97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9555">
                                            <p:txEl>
                                              <p:charRg st="97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9555">
                                            <p:txEl>
                                              <p:charRg st="97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charRg st="132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9555">
                                            <p:txEl>
                                              <p:charRg st="132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9555">
                                            <p:txEl>
                                              <p:charRg st="132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14A352-1140-4544-AA82-CDC790AD426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27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5427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笛卡尔积</a:t>
            </a:r>
            <a:endParaRPr lang="zh-CN" altLang="en-US" dirty="0"/>
          </a:p>
        </p:txBody>
      </p:sp>
      <p:sp>
        <p:nvSpPr>
          <p:cNvPr id="28057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设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为任意两个集合，用</a:t>
            </a:r>
            <a:r>
              <a:rPr lang="en-US" altLang="zh-CN" dirty="0"/>
              <a:t>A</a:t>
            </a:r>
            <a:r>
              <a:rPr lang="zh-CN" altLang="en-US" dirty="0"/>
              <a:t>中元素为第一元素，</a:t>
            </a:r>
            <a:r>
              <a:rPr lang="en-US" altLang="zh-CN" dirty="0"/>
              <a:t>B</a:t>
            </a:r>
            <a:r>
              <a:rPr lang="zh-CN" altLang="en-US" dirty="0"/>
              <a:t>中元素为第二元素构成有序对，所有这样序偶的集合叫做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chemeClr val="hlink"/>
                </a:solidFill>
                <a:ea typeface="楷体_GB2312" pitchFamily="49" charset="-122"/>
              </a:rPr>
              <a:t>笛卡儿积</a:t>
            </a:r>
            <a:r>
              <a:rPr lang="zh-CN" altLang="en-US" b="1" dirty="0">
                <a:ea typeface="楷体_GB2312" pitchFamily="49" charset="-122"/>
              </a:rPr>
              <a:t>或</a:t>
            </a:r>
            <a:r>
              <a:rPr lang="zh-CN" altLang="en-US" b="1" dirty="0">
                <a:solidFill>
                  <a:schemeClr val="hlink"/>
                </a:solidFill>
                <a:ea typeface="楷体_GB2312" pitchFamily="49" charset="-122"/>
              </a:rPr>
              <a:t>直积</a:t>
            </a:r>
            <a:r>
              <a:rPr lang="zh-CN" altLang="en-US" dirty="0"/>
              <a:t>，记作</a:t>
            </a:r>
            <a:r>
              <a:rPr lang="en-US" altLang="zh-CN" dirty="0"/>
              <a:t>A×B</a:t>
            </a:r>
            <a:r>
              <a:rPr lang="zh-CN" altLang="en-US" dirty="0"/>
              <a:t>。 </a:t>
            </a:r>
            <a:endParaRPr lang="zh-CN" altLang="en-US" dirty="0"/>
          </a:p>
          <a:p>
            <a:pPr algn="ctr" eaLnBrk="1" hangingPunct="1">
              <a:buNone/>
            </a:pPr>
            <a:r>
              <a:rPr lang="en-US" altLang="zh-CN" b="1" dirty="0">
                <a:solidFill>
                  <a:srgbClr val="1E0264"/>
                </a:solidFill>
              </a:rPr>
              <a:t>A×B={&lt;x,y&gt;</a:t>
            </a:r>
            <a:r>
              <a:rPr lang="en-US" altLang="zh-CN" b="1" dirty="0">
                <a:solidFill>
                  <a:srgbClr val="1E0264"/>
                </a:solidFill>
                <a:sym typeface="Symbol" panose="05050102010706020507" pitchFamily="18" charset="2"/>
              </a:rPr>
              <a:t></a:t>
            </a:r>
            <a:r>
              <a:rPr lang="en-US" altLang="zh-CN" b="1" dirty="0">
                <a:solidFill>
                  <a:srgbClr val="1E0264"/>
                </a:solidFill>
              </a:rPr>
              <a:t>x</a:t>
            </a:r>
            <a:r>
              <a:rPr lang="en-US" altLang="zh-CN" b="1" dirty="0">
                <a:solidFill>
                  <a:srgbClr val="1E0264"/>
                </a:solidFill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1E0264"/>
                </a:solidFill>
              </a:rPr>
              <a:t>A</a:t>
            </a:r>
            <a:r>
              <a:rPr lang="en-US" altLang="zh-CN" b="1" dirty="0">
                <a:solidFill>
                  <a:srgbClr val="1E0264"/>
                </a:solidFill>
                <a:sym typeface="Symbol" panose="05050102010706020507" pitchFamily="18" charset="2"/>
              </a:rPr>
              <a:t></a:t>
            </a:r>
            <a:r>
              <a:rPr lang="en-US" altLang="zh-CN" b="1" dirty="0">
                <a:solidFill>
                  <a:srgbClr val="1E0264"/>
                </a:solidFill>
              </a:rPr>
              <a:t>y</a:t>
            </a:r>
            <a:r>
              <a:rPr lang="en-US" altLang="zh-CN" b="1" dirty="0">
                <a:solidFill>
                  <a:srgbClr val="1E0264"/>
                </a:solidFill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1E0264"/>
                </a:solidFill>
              </a:rPr>
              <a:t>B}</a:t>
            </a:r>
            <a:endParaRPr lang="en-US" altLang="zh-CN" b="1" dirty="0">
              <a:solidFill>
                <a:srgbClr val="1E0264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charRg st="69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0579">
                                            <p:txEl>
                                              <p:charRg st="69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0579">
                                            <p:txEl>
                                              <p:charRg st="69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4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08D11DF-CC86-4E41-BBD6-417D3D280F2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5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6" name="灯片编号占位符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819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元素的概念</a:t>
            </a:r>
            <a:endParaRPr lang="zh-CN" altLang="en-US" dirty="0"/>
          </a:p>
        </p:txBody>
      </p:sp>
      <p:sp>
        <p:nvSpPr>
          <p:cNvPr id="216067" name="Rectangle 3"/>
          <p:cNvSpPr>
            <a:spLocks noGrp="1"/>
          </p:cNvSpPr>
          <p:nvPr>
            <p:ph type="body" sz="half" idx="1"/>
          </p:nvPr>
        </p:nvSpPr>
        <p:spPr>
          <a:xfrm>
            <a:off x="468313" y="1628775"/>
            <a:ext cx="7989887" cy="4530725"/>
          </a:xfrm>
          <a:ln/>
        </p:spPr>
        <p:txBody>
          <a:bodyPr vert="horz" wrap="square" lIns="91440" tIns="45720" rIns="91440" bIns="45720" anchor="t"/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</a:pPr>
            <a:r>
              <a:rPr lang="zh-CN" altLang="en-US" sz="2600" b="1" dirty="0">
                <a:solidFill>
                  <a:srgbClr val="1E0264"/>
                </a:solidFill>
                <a:ea typeface="楷体_GB2312" pitchFamily="49" charset="-122"/>
              </a:rPr>
              <a:t>元素：</a:t>
            </a:r>
            <a:r>
              <a:rPr lang="zh-CN" altLang="en-US" sz="2600" dirty="0"/>
              <a:t>组成集合的事物的单个事物。 </a:t>
            </a:r>
            <a:r>
              <a:rPr lang="zh-CN" altLang="en-US" sz="2600" b="1" dirty="0">
                <a:solidFill>
                  <a:srgbClr val="CC0066"/>
                </a:solidFill>
                <a:ea typeface="黑体" panose="02010609060101010101" pitchFamily="49" charset="-122"/>
              </a:rPr>
              <a:t>（常用小写字母来标记）</a:t>
            </a:r>
            <a:endParaRPr lang="zh-CN" altLang="en-US" sz="2600" b="1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sz="2200" b="1" dirty="0">
                <a:ea typeface="黑体" panose="02010609060101010101" pitchFamily="49" charset="-122"/>
              </a:rPr>
              <a:t>元素彼此不同   </a:t>
            </a:r>
            <a:r>
              <a:rPr lang="en-US" altLang="zh-CN" sz="2200" b="1" dirty="0">
                <a:solidFill>
                  <a:schemeClr val="hlink"/>
                </a:solidFill>
              </a:rPr>
              <a:t>{1</a:t>
            </a:r>
            <a:r>
              <a:rPr lang="zh-CN" altLang="en-US" sz="2200" b="1" dirty="0">
                <a:solidFill>
                  <a:schemeClr val="hlink"/>
                </a:solidFill>
              </a:rPr>
              <a:t>，</a:t>
            </a:r>
            <a:r>
              <a:rPr lang="en-US" altLang="zh-CN" sz="2200" b="1" dirty="0">
                <a:solidFill>
                  <a:schemeClr val="hlink"/>
                </a:solidFill>
              </a:rPr>
              <a:t>1</a:t>
            </a:r>
            <a:r>
              <a:rPr lang="zh-CN" altLang="en-US" sz="2200" b="1" dirty="0">
                <a:solidFill>
                  <a:schemeClr val="hlink"/>
                </a:solidFill>
              </a:rPr>
              <a:t>，</a:t>
            </a:r>
            <a:r>
              <a:rPr lang="en-US" altLang="zh-CN" sz="2200" b="1" dirty="0">
                <a:solidFill>
                  <a:schemeClr val="hlink"/>
                </a:solidFill>
              </a:rPr>
              <a:t>2</a:t>
            </a:r>
            <a:r>
              <a:rPr lang="zh-CN" altLang="en-US" sz="2200" b="1" dirty="0">
                <a:solidFill>
                  <a:schemeClr val="hlink"/>
                </a:solidFill>
              </a:rPr>
              <a:t>，</a:t>
            </a:r>
            <a:r>
              <a:rPr lang="en-US" altLang="zh-CN" sz="2200" b="1" dirty="0">
                <a:solidFill>
                  <a:schemeClr val="hlink"/>
                </a:solidFill>
              </a:rPr>
              <a:t>2</a:t>
            </a:r>
            <a:r>
              <a:rPr lang="zh-CN" altLang="en-US" sz="2200" b="1" dirty="0">
                <a:solidFill>
                  <a:schemeClr val="hlink"/>
                </a:solidFill>
              </a:rPr>
              <a:t>，</a:t>
            </a:r>
            <a:r>
              <a:rPr lang="en-US" altLang="zh-CN" sz="2200" b="1" dirty="0">
                <a:solidFill>
                  <a:schemeClr val="hlink"/>
                </a:solidFill>
              </a:rPr>
              <a:t>3}</a:t>
            </a:r>
            <a:r>
              <a:rPr lang="zh-CN" altLang="en-US" sz="2200" b="1" dirty="0">
                <a:solidFill>
                  <a:schemeClr val="hlink"/>
                </a:solidFill>
              </a:rPr>
              <a:t>＝</a:t>
            </a:r>
            <a:r>
              <a:rPr lang="en-US" altLang="zh-CN" sz="2200" b="1" dirty="0">
                <a:solidFill>
                  <a:schemeClr val="hlink"/>
                </a:solidFill>
              </a:rPr>
              <a:t>{1</a:t>
            </a:r>
            <a:r>
              <a:rPr lang="zh-CN" altLang="en-US" sz="2200" b="1" dirty="0">
                <a:solidFill>
                  <a:schemeClr val="hlink"/>
                </a:solidFill>
              </a:rPr>
              <a:t>，</a:t>
            </a:r>
            <a:r>
              <a:rPr lang="en-US" altLang="zh-CN" sz="2200" b="1" dirty="0">
                <a:solidFill>
                  <a:schemeClr val="hlink"/>
                </a:solidFill>
              </a:rPr>
              <a:t>2</a:t>
            </a:r>
            <a:r>
              <a:rPr lang="zh-CN" altLang="en-US" sz="2200" b="1" dirty="0">
                <a:solidFill>
                  <a:schemeClr val="hlink"/>
                </a:solidFill>
              </a:rPr>
              <a:t>，</a:t>
            </a:r>
            <a:r>
              <a:rPr lang="en-US" altLang="zh-CN" sz="2200" b="1" dirty="0">
                <a:solidFill>
                  <a:schemeClr val="hlink"/>
                </a:solidFill>
              </a:rPr>
              <a:t>3}</a:t>
            </a:r>
            <a:r>
              <a:rPr lang="en-US" altLang="zh-CN" sz="2200" dirty="0"/>
              <a:t> </a:t>
            </a:r>
            <a:endParaRPr lang="en-US" altLang="zh-CN" sz="2200" b="1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sz="2200" b="1" dirty="0">
                <a:ea typeface="黑体" panose="02010609060101010101" pitchFamily="49" charset="-122"/>
              </a:rPr>
              <a:t>元素无序   </a:t>
            </a:r>
            <a:r>
              <a:rPr lang="en-US" altLang="zh-CN" sz="2200" b="1" dirty="0">
                <a:solidFill>
                  <a:schemeClr val="hlink"/>
                </a:solidFill>
              </a:rPr>
              <a:t>{1</a:t>
            </a:r>
            <a:r>
              <a:rPr lang="zh-CN" altLang="en-US" sz="2200" b="1" dirty="0">
                <a:solidFill>
                  <a:schemeClr val="hlink"/>
                </a:solidFill>
              </a:rPr>
              <a:t>，</a:t>
            </a:r>
            <a:r>
              <a:rPr lang="en-US" altLang="zh-CN" sz="2200" b="1" dirty="0">
                <a:solidFill>
                  <a:schemeClr val="hlink"/>
                </a:solidFill>
              </a:rPr>
              <a:t>2</a:t>
            </a:r>
            <a:r>
              <a:rPr lang="zh-CN" altLang="en-US" sz="2200" b="1" dirty="0">
                <a:solidFill>
                  <a:schemeClr val="hlink"/>
                </a:solidFill>
              </a:rPr>
              <a:t>，</a:t>
            </a:r>
            <a:r>
              <a:rPr lang="en-US" altLang="zh-CN" sz="2200" b="1" dirty="0">
                <a:solidFill>
                  <a:schemeClr val="hlink"/>
                </a:solidFill>
              </a:rPr>
              <a:t>3}</a:t>
            </a:r>
            <a:r>
              <a:rPr lang="zh-CN" altLang="en-US" sz="2200" b="1" dirty="0">
                <a:solidFill>
                  <a:schemeClr val="hlink"/>
                </a:solidFill>
              </a:rPr>
              <a:t>＝</a:t>
            </a:r>
            <a:r>
              <a:rPr lang="en-US" altLang="zh-CN" sz="2200" b="1" dirty="0">
                <a:solidFill>
                  <a:schemeClr val="hlink"/>
                </a:solidFill>
              </a:rPr>
              <a:t>{3</a:t>
            </a:r>
            <a:r>
              <a:rPr lang="zh-CN" altLang="en-US" sz="2200" b="1" dirty="0">
                <a:solidFill>
                  <a:schemeClr val="hlink"/>
                </a:solidFill>
              </a:rPr>
              <a:t>，</a:t>
            </a:r>
            <a:r>
              <a:rPr lang="en-US" altLang="zh-CN" sz="2200" b="1" dirty="0">
                <a:solidFill>
                  <a:schemeClr val="hlink"/>
                </a:solidFill>
              </a:rPr>
              <a:t>1</a:t>
            </a:r>
            <a:r>
              <a:rPr lang="zh-CN" altLang="en-US" sz="2200" b="1" dirty="0">
                <a:solidFill>
                  <a:schemeClr val="hlink"/>
                </a:solidFill>
              </a:rPr>
              <a:t>，</a:t>
            </a:r>
            <a:r>
              <a:rPr lang="en-US" altLang="zh-CN" sz="2200" b="1" dirty="0">
                <a:solidFill>
                  <a:schemeClr val="hlink"/>
                </a:solidFill>
              </a:rPr>
              <a:t>2} </a:t>
            </a:r>
            <a:endParaRPr lang="en-US" altLang="zh-CN" sz="2200" b="1" dirty="0">
              <a:solidFill>
                <a:schemeClr val="hlink"/>
              </a:solidFill>
            </a:endParaRPr>
          </a:p>
          <a:p>
            <a:pPr lvl="1" eaLnBrk="1" hangingPunct="1"/>
            <a:r>
              <a:rPr lang="zh-CN" altLang="en-US" sz="2200" b="1" dirty="0">
                <a:ea typeface="黑体" panose="02010609060101010101" pitchFamily="49" charset="-122"/>
              </a:rPr>
              <a:t>元素之间可彼此不关联  </a:t>
            </a:r>
            <a:r>
              <a:rPr lang="en-US" altLang="zh-CN" sz="2200" b="1" dirty="0">
                <a:solidFill>
                  <a:schemeClr val="hlink"/>
                </a:solidFill>
              </a:rPr>
              <a:t>{a</a:t>
            </a:r>
            <a:r>
              <a:rPr lang="zh-CN" altLang="en-US" sz="2200" b="1" dirty="0">
                <a:solidFill>
                  <a:schemeClr val="hlink"/>
                </a:solidFill>
              </a:rPr>
              <a:t>，</a:t>
            </a:r>
            <a:r>
              <a:rPr lang="en-US" altLang="zh-CN" sz="2200" b="1" dirty="0">
                <a:solidFill>
                  <a:schemeClr val="hlink"/>
                </a:solidFill>
              </a:rPr>
              <a:t>3</a:t>
            </a:r>
            <a:r>
              <a:rPr lang="zh-CN" altLang="en-US" sz="2200" b="1" dirty="0">
                <a:solidFill>
                  <a:schemeClr val="hlink"/>
                </a:solidFill>
              </a:rPr>
              <a:t>，小猫，</a:t>
            </a:r>
            <a:r>
              <a:rPr lang="en-US" altLang="zh-CN" sz="2200" b="1" dirty="0">
                <a:solidFill>
                  <a:schemeClr val="hlink"/>
                </a:solidFill>
              </a:rPr>
              <a:t>{q}}</a:t>
            </a:r>
            <a:endParaRPr lang="en-US" altLang="zh-CN" sz="2200" b="1" dirty="0">
              <a:solidFill>
                <a:schemeClr val="hlink"/>
              </a:solidFill>
            </a:endParaRPr>
          </a:p>
          <a:p>
            <a:pPr lvl="1" eaLnBrk="1" hangingPunct="1"/>
            <a:r>
              <a:rPr lang="zh-CN" altLang="en-US" sz="2200" b="1" dirty="0">
                <a:ea typeface="黑体" panose="02010609060101010101" pitchFamily="49" charset="-122"/>
              </a:rPr>
              <a:t>元素可以是集合  </a:t>
            </a:r>
            <a:r>
              <a:rPr lang="en-US" altLang="zh-CN" sz="2200" b="1" dirty="0">
                <a:solidFill>
                  <a:schemeClr val="hlink"/>
                </a:solidFill>
              </a:rPr>
              <a:t>{a</a:t>
            </a:r>
            <a:r>
              <a:rPr lang="zh-CN" altLang="en-US" sz="2200" b="1" dirty="0">
                <a:solidFill>
                  <a:schemeClr val="hlink"/>
                </a:solidFill>
              </a:rPr>
              <a:t>，</a:t>
            </a:r>
            <a:r>
              <a:rPr lang="en-US" altLang="zh-CN" sz="2200" b="1" dirty="0">
                <a:solidFill>
                  <a:schemeClr val="hlink"/>
                </a:solidFill>
              </a:rPr>
              <a:t>{b , c}</a:t>
            </a:r>
            <a:r>
              <a:rPr lang="zh-CN" altLang="en-US" sz="2200" b="1" dirty="0">
                <a:solidFill>
                  <a:schemeClr val="hlink"/>
                </a:solidFill>
              </a:rPr>
              <a:t>，</a:t>
            </a:r>
            <a:r>
              <a:rPr lang="en-US" altLang="zh-CN" sz="2200" b="1" dirty="0">
                <a:solidFill>
                  <a:schemeClr val="hlink"/>
                </a:solidFill>
              </a:rPr>
              <a:t>d</a:t>
            </a:r>
            <a:r>
              <a:rPr lang="zh-CN" altLang="en-US" sz="2200" b="1" dirty="0">
                <a:solidFill>
                  <a:schemeClr val="hlink"/>
                </a:solidFill>
              </a:rPr>
              <a:t>，</a:t>
            </a:r>
            <a:r>
              <a:rPr lang="en-US" altLang="zh-CN" sz="2200" b="1" dirty="0">
                <a:solidFill>
                  <a:schemeClr val="hlink"/>
                </a:solidFill>
              </a:rPr>
              <a:t>{{d}}}</a:t>
            </a:r>
            <a:r>
              <a:rPr lang="en-US" altLang="zh-CN" sz="2200" dirty="0"/>
              <a:t> </a:t>
            </a:r>
            <a:endParaRPr lang="en-US" altLang="zh-CN" sz="2200" dirty="0"/>
          </a:p>
          <a:p>
            <a:pPr lvl="1" eaLnBrk="1" hangingPunct="1"/>
            <a:endParaRPr lang="en-US" altLang="zh-CN" sz="2200" dirty="0"/>
          </a:p>
          <a:p>
            <a:pPr algn="just"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</a:pPr>
            <a:r>
              <a:rPr lang="zh-CN" altLang="en-US" sz="2600" b="1" dirty="0">
                <a:solidFill>
                  <a:srgbClr val="1E0264"/>
                </a:solidFill>
                <a:ea typeface="楷体_GB2312" pitchFamily="49" charset="-122"/>
              </a:rPr>
              <a:t>属于：</a:t>
            </a:r>
            <a:r>
              <a:rPr lang="zh-CN" altLang="en-US" sz="2600" dirty="0"/>
              <a:t>若个体</a:t>
            </a:r>
            <a:r>
              <a:rPr lang="en-US" altLang="zh-CN" sz="2600" i="1" dirty="0"/>
              <a:t>a</a:t>
            </a:r>
            <a:r>
              <a:rPr lang="zh-CN" altLang="en-US" sz="2600" dirty="0"/>
              <a:t>是集合</a:t>
            </a:r>
            <a:r>
              <a:rPr lang="en-US" altLang="zh-CN" sz="2600" i="1" dirty="0"/>
              <a:t>A</a:t>
            </a:r>
            <a:r>
              <a:rPr lang="zh-CN" altLang="en-US" sz="2600" dirty="0"/>
              <a:t>的元素，则记为</a:t>
            </a:r>
            <a:r>
              <a:rPr lang="en-US" altLang="zh-CN" sz="2600" b="1" i="1" dirty="0">
                <a:solidFill>
                  <a:srgbClr val="CC0066"/>
                </a:solidFill>
              </a:rPr>
              <a:t>a</a:t>
            </a:r>
            <a:r>
              <a:rPr lang="en-US" altLang="zh-CN" sz="2600" b="1" dirty="0">
                <a:solidFill>
                  <a:srgbClr val="CC0066"/>
                </a:solidFill>
              </a:rPr>
              <a:t>∈</a:t>
            </a:r>
            <a:r>
              <a:rPr lang="en-US" altLang="zh-CN" sz="2600" b="1" i="1" dirty="0">
                <a:solidFill>
                  <a:srgbClr val="CC0066"/>
                </a:solidFill>
              </a:rPr>
              <a:t>A</a:t>
            </a:r>
            <a:r>
              <a:rPr lang="en-US" altLang="zh-CN" sz="2600" dirty="0"/>
              <a:t>,</a:t>
            </a:r>
            <a:r>
              <a:rPr lang="zh-CN" altLang="en-US" sz="2600" dirty="0"/>
              <a:t>读作</a:t>
            </a:r>
            <a:r>
              <a:rPr lang="zh-CN" altLang="en-US" sz="2600" dirty="0">
                <a:latin typeface="Courier New" panose="02070309020205020404" pitchFamily="49" charset="0"/>
              </a:rPr>
              <a:t>“</a:t>
            </a:r>
            <a:r>
              <a:rPr lang="en-US" altLang="zh-CN" sz="2600" i="1" dirty="0"/>
              <a:t>a</a:t>
            </a:r>
            <a:r>
              <a:rPr lang="zh-CN" altLang="en-US" sz="2600" dirty="0"/>
              <a:t>属于</a:t>
            </a:r>
            <a:r>
              <a:rPr lang="en-US" altLang="zh-CN" sz="2600" i="1" dirty="0"/>
              <a:t>A</a:t>
            </a:r>
            <a:r>
              <a:rPr lang="zh-CN" altLang="en-US" sz="2600" dirty="0">
                <a:latin typeface="Courier New" panose="02070309020205020404" pitchFamily="49" charset="0"/>
              </a:rPr>
              <a:t>”</a:t>
            </a:r>
            <a:r>
              <a:rPr lang="zh-CN" altLang="en-US" sz="2600" dirty="0"/>
              <a:t>或者</a:t>
            </a:r>
            <a:r>
              <a:rPr lang="zh-CN" altLang="en-US" sz="2600" dirty="0">
                <a:latin typeface="Courier New" panose="02070309020205020404" pitchFamily="49" charset="0"/>
              </a:rPr>
              <a:t>“</a:t>
            </a:r>
            <a:r>
              <a:rPr lang="en-US" altLang="zh-CN" sz="2600" i="1" dirty="0"/>
              <a:t>a</a:t>
            </a:r>
            <a:r>
              <a:rPr lang="zh-CN" altLang="en-US" sz="2600" dirty="0"/>
              <a:t>在集合</a:t>
            </a:r>
            <a:r>
              <a:rPr lang="en-US" altLang="zh-CN" sz="2600" i="1" dirty="0"/>
              <a:t>A</a:t>
            </a:r>
            <a:r>
              <a:rPr lang="zh-CN" altLang="en-US" sz="2600" dirty="0"/>
              <a:t>中</a:t>
            </a:r>
            <a:r>
              <a:rPr lang="zh-CN" altLang="en-US" sz="2600" dirty="0">
                <a:latin typeface="Courier New" panose="02070309020205020404" pitchFamily="49" charset="0"/>
              </a:rPr>
              <a:t>”；</a:t>
            </a:r>
            <a:r>
              <a:rPr lang="en-US" altLang="zh-CN" sz="2600" dirty="0"/>
              <a:t> </a:t>
            </a:r>
            <a:r>
              <a:rPr lang="zh-CN" altLang="en-US" sz="2600" dirty="0"/>
              <a:t>否则</a:t>
            </a:r>
            <a:r>
              <a:rPr lang="en-US" altLang="zh-CN" sz="2600" dirty="0"/>
              <a:t>,</a:t>
            </a:r>
            <a:r>
              <a:rPr lang="zh-CN" altLang="en-US" sz="2600" dirty="0"/>
              <a:t>记为</a:t>
            </a:r>
            <a:r>
              <a:rPr lang="en-US" altLang="zh-CN" sz="2600" b="1" i="1" dirty="0">
                <a:solidFill>
                  <a:srgbClr val="CC0066"/>
                </a:solidFill>
              </a:rPr>
              <a:t>a</a:t>
            </a:r>
            <a:r>
              <a:rPr lang="en-US" altLang="zh-CN" sz="2600" b="1" dirty="0">
                <a:solidFill>
                  <a:srgbClr val="CC0066"/>
                </a:solidFill>
                <a:sym typeface="Symbol" panose="05050102010706020507" pitchFamily="18" charset="2"/>
              </a:rPr>
              <a:t></a:t>
            </a:r>
            <a:r>
              <a:rPr lang="en-US" altLang="zh-CN" sz="2600" b="1" i="1" dirty="0">
                <a:solidFill>
                  <a:srgbClr val="CC0066"/>
                </a:solidFill>
              </a:rPr>
              <a:t>A</a:t>
            </a:r>
            <a:r>
              <a:rPr lang="en-US" altLang="zh-CN" sz="2600" dirty="0"/>
              <a:t>, </a:t>
            </a:r>
            <a:r>
              <a:rPr lang="zh-CN" altLang="en-US" sz="2600" dirty="0"/>
              <a:t>读作</a:t>
            </a:r>
            <a:r>
              <a:rPr lang="zh-CN" altLang="en-US" sz="2600" dirty="0">
                <a:latin typeface="Courier New" panose="02070309020205020404" pitchFamily="49" charset="0"/>
              </a:rPr>
              <a:t>“</a:t>
            </a:r>
            <a:r>
              <a:rPr lang="en-US" altLang="zh-CN" sz="2600" i="1" dirty="0"/>
              <a:t>a</a:t>
            </a:r>
            <a:r>
              <a:rPr lang="zh-CN" altLang="en-US" sz="2600" dirty="0"/>
              <a:t>不属于</a:t>
            </a:r>
            <a:r>
              <a:rPr lang="en-US" altLang="zh-CN" sz="2600" i="1" dirty="0"/>
              <a:t>A</a:t>
            </a:r>
            <a:r>
              <a:rPr lang="en-US" altLang="zh-CN" sz="2600" dirty="0">
                <a:latin typeface="Courier New" panose="02070309020205020404" pitchFamily="49" charset="0"/>
              </a:rPr>
              <a:t>”</a:t>
            </a:r>
            <a:r>
              <a:rPr lang="zh-CN" altLang="en-US" sz="2600" dirty="0"/>
              <a:t>。</a:t>
            </a:r>
            <a:endParaRPr lang="zh-CN" altLang="en-US" sz="26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charRg st="29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067">
                                            <p:txEl>
                                              <p:charRg st="29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charRg st="59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6067">
                                            <p:txEl>
                                              <p:charRg st="59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charRg st="83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6067">
                                            <p:txEl>
                                              <p:charRg st="83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charRg st="108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6067">
                                            <p:txEl>
                                              <p:charRg st="108" end="1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charRg st="139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6067">
                                            <p:txEl>
                                              <p:charRg st="139" end="2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D3444A-A551-4AD4-A3C4-EB03B3B09F3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0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5530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endParaRPr lang="zh-CN" altLang="zh-CN" dirty="0"/>
          </a:p>
        </p:txBody>
      </p:sp>
      <p:sp>
        <p:nvSpPr>
          <p:cNvPr id="28160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 algn="ctr" eaLnBrk="1" hangingPunct="1">
              <a:buNone/>
            </a:pPr>
            <a:r>
              <a:rPr lang="en-US" altLang="zh-CN" i="1" dirty="0"/>
              <a:t>A</a:t>
            </a:r>
            <a:r>
              <a:rPr lang="en-US" altLang="zh-CN" dirty="0"/>
              <a:t>={</a:t>
            </a:r>
            <a:r>
              <a:rPr lang="zh-CN" altLang="en-US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马琳</a:t>
            </a:r>
            <a:r>
              <a:rPr lang="en-US" altLang="zh-CN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马龙</a:t>
            </a:r>
            <a:r>
              <a:rPr lang="en-US" altLang="zh-CN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王皓</a:t>
            </a:r>
            <a:r>
              <a:rPr lang="en-US" altLang="zh-CN" dirty="0"/>
              <a:t>} </a:t>
            </a:r>
            <a:endParaRPr lang="en-US" altLang="zh-CN" dirty="0"/>
          </a:p>
          <a:p>
            <a:pPr marL="0" indent="0" algn="ctr" eaLnBrk="1" hangingPunct="1">
              <a:buNone/>
            </a:pPr>
            <a:r>
              <a:rPr lang="en-US" altLang="zh-CN" i="1" dirty="0"/>
              <a:t>B</a:t>
            </a:r>
            <a:r>
              <a:rPr lang="en-US" altLang="zh-CN" dirty="0"/>
              <a:t>={</a:t>
            </a:r>
            <a:r>
              <a:rPr lang="zh-CN" altLang="en-US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张怡宁</a:t>
            </a:r>
            <a:r>
              <a:rPr lang="en-US" altLang="zh-CN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李晓霞</a:t>
            </a:r>
            <a:r>
              <a:rPr lang="en-US" altLang="zh-CN" dirty="0"/>
              <a:t>} </a:t>
            </a:r>
            <a:endParaRPr lang="en-US" altLang="zh-CN" dirty="0"/>
          </a:p>
          <a:p>
            <a:pPr marL="0" indent="0" eaLnBrk="1" hangingPunct="1">
              <a:buNone/>
            </a:pPr>
            <a:endParaRPr lang="en-US" altLang="zh-CN" b="1" dirty="0">
              <a:solidFill>
                <a:srgbClr val="1E0264"/>
              </a:solidFill>
            </a:endParaRPr>
          </a:p>
          <a:p>
            <a:pPr marL="0" indent="0" eaLnBrk="1" hangingPunct="1">
              <a:buNone/>
            </a:pPr>
            <a:r>
              <a:rPr lang="en-US" altLang="zh-CN" b="1" dirty="0">
                <a:solidFill>
                  <a:srgbClr val="1E0264"/>
                </a:solidFill>
              </a:rPr>
              <a:t>A×B=</a:t>
            </a:r>
            <a:r>
              <a:rPr lang="en-US" altLang="zh-CN" dirty="0">
                <a:solidFill>
                  <a:srgbClr val="CC0066"/>
                </a:solidFill>
              </a:rPr>
              <a:t>{</a:t>
            </a:r>
            <a:r>
              <a:rPr lang="en-US" altLang="zh-CN" dirty="0"/>
              <a:t>〈</a:t>
            </a:r>
            <a:r>
              <a:rPr lang="zh-CN" altLang="en-US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马琳</a:t>
            </a:r>
            <a:r>
              <a:rPr lang="en-US" altLang="zh-CN" dirty="0"/>
              <a:t>,</a:t>
            </a:r>
            <a:r>
              <a:rPr lang="zh-CN" altLang="en-US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张怡宁</a:t>
            </a:r>
            <a:r>
              <a:rPr lang="en-US" altLang="zh-CN" dirty="0"/>
              <a:t>〉,〈</a:t>
            </a:r>
            <a:r>
              <a:rPr lang="zh-CN" altLang="en-US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马龙</a:t>
            </a:r>
            <a:r>
              <a:rPr lang="en-US" altLang="zh-CN" dirty="0"/>
              <a:t>,</a:t>
            </a:r>
            <a:r>
              <a:rPr lang="zh-CN" altLang="en-US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张怡宁</a:t>
            </a:r>
            <a:r>
              <a:rPr lang="en-US" altLang="zh-CN" dirty="0"/>
              <a:t>〉,〈</a:t>
            </a:r>
            <a:r>
              <a:rPr lang="zh-CN" altLang="en-US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王皓</a:t>
            </a:r>
            <a:r>
              <a:rPr lang="en-US" altLang="zh-CN" dirty="0"/>
              <a:t>,</a:t>
            </a:r>
            <a:r>
              <a:rPr lang="zh-CN" altLang="en-US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张怡宁</a:t>
            </a:r>
            <a:r>
              <a:rPr lang="en-US" altLang="zh-CN" dirty="0"/>
              <a:t>〉,〈</a:t>
            </a:r>
            <a:r>
              <a:rPr lang="zh-CN" altLang="en-US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马琳</a:t>
            </a:r>
            <a:r>
              <a:rPr lang="en-US" altLang="zh-CN" dirty="0"/>
              <a:t>,</a:t>
            </a:r>
            <a:r>
              <a:rPr lang="zh-CN" altLang="en-US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李晓霞</a:t>
            </a:r>
            <a:r>
              <a:rPr lang="en-US" altLang="zh-CN" dirty="0"/>
              <a:t>〉,〈</a:t>
            </a:r>
            <a:r>
              <a:rPr lang="zh-CN" altLang="en-US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马龙</a:t>
            </a:r>
            <a:r>
              <a:rPr lang="en-US" altLang="zh-CN" dirty="0"/>
              <a:t>,</a:t>
            </a:r>
            <a:r>
              <a:rPr lang="zh-CN" altLang="en-US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李晓霞</a:t>
            </a:r>
            <a:r>
              <a:rPr lang="en-US" altLang="zh-CN" dirty="0"/>
              <a:t>〉,〈</a:t>
            </a:r>
            <a:r>
              <a:rPr lang="zh-CN" altLang="en-US" b="1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王皓</a:t>
            </a:r>
            <a:r>
              <a:rPr lang="en-US" altLang="zh-CN" dirty="0"/>
              <a:t>,</a:t>
            </a:r>
            <a:r>
              <a:rPr lang="zh-CN" altLang="en-US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李晓霞</a:t>
            </a:r>
            <a:r>
              <a:rPr lang="en-US" altLang="zh-CN" dirty="0"/>
              <a:t>〉</a:t>
            </a:r>
            <a:r>
              <a:rPr lang="en-US" altLang="zh-CN" dirty="0">
                <a:solidFill>
                  <a:srgbClr val="CC0066"/>
                </a:solidFill>
              </a:rPr>
              <a:t>}</a:t>
            </a:r>
            <a:endParaRPr lang="en-US" altLang="zh-CN" dirty="0">
              <a:solidFill>
                <a:srgbClr val="CC0066"/>
              </a:solidFill>
            </a:endParaRPr>
          </a:p>
          <a:p>
            <a:pPr marL="0" indent="0" algn="ctr" eaLnBrk="1" hangingPunct="1">
              <a:buNone/>
            </a:pPr>
            <a:endParaRPr lang="en-US" altLang="zh-CN" b="1" dirty="0">
              <a:solidFill>
                <a:srgbClr val="1E0264"/>
              </a:solidFill>
            </a:endParaRPr>
          </a:p>
          <a:p>
            <a:pPr marL="0" indent="0" eaLnBrk="1" hangingPunct="1"/>
            <a:endParaRPr lang="en-US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charRg st="28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1603">
                                            <p:txEl>
                                              <p:charRg st="28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1603">
                                            <p:txEl>
                                              <p:charRg st="28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E3D3A0-B17B-4367-A826-6C7A24F7678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5632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5632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zh-CN" dirty="0"/>
              <a:t>若</a:t>
            </a:r>
            <a:r>
              <a:rPr lang="en-US" altLang="zh-CN" dirty="0"/>
              <a:t>A={a}</a:t>
            </a:r>
            <a:r>
              <a:rPr lang="zh-CN" altLang="en-US" dirty="0"/>
              <a:t>，</a:t>
            </a:r>
            <a:r>
              <a:rPr lang="en-US" altLang="zh-CN" dirty="0"/>
              <a:t>B={1,2}</a:t>
            </a:r>
            <a:r>
              <a:rPr lang="zh-CN" altLang="en-US" dirty="0"/>
              <a:t>，求</a:t>
            </a:r>
            <a:r>
              <a:rPr lang="en-US" altLang="zh-CN" dirty="0"/>
              <a:t>A×A</a:t>
            </a:r>
            <a:r>
              <a:rPr lang="zh-CN" altLang="en-US" dirty="0"/>
              <a:t>，</a:t>
            </a:r>
            <a:r>
              <a:rPr lang="en-US" altLang="zh-CN" dirty="0"/>
              <a:t>B×B</a:t>
            </a:r>
            <a:r>
              <a:rPr lang="zh-CN" altLang="en-US" dirty="0"/>
              <a:t>，</a:t>
            </a:r>
            <a:r>
              <a:rPr lang="en-US" altLang="zh-CN" dirty="0"/>
              <a:t>A×B</a:t>
            </a:r>
            <a:r>
              <a:rPr lang="zh-CN" altLang="en-US" dirty="0"/>
              <a:t>，</a:t>
            </a:r>
            <a:r>
              <a:rPr lang="en-US" altLang="zh-CN" dirty="0"/>
              <a:t>B×A</a:t>
            </a:r>
            <a:r>
              <a:rPr lang="zh-CN" altLang="en-US" dirty="0"/>
              <a:t>及（</a:t>
            </a:r>
            <a:r>
              <a:rPr lang="en-US" altLang="zh-CN" dirty="0"/>
              <a:t>A×B</a:t>
            </a:r>
            <a:r>
              <a:rPr lang="zh-CN" altLang="en-US" dirty="0"/>
              <a:t>）∩（</a:t>
            </a:r>
            <a:r>
              <a:rPr lang="en-US" altLang="zh-CN" dirty="0"/>
              <a:t>B×A</a:t>
            </a:r>
            <a:r>
              <a:rPr lang="zh-CN" altLang="en-US" dirty="0"/>
              <a:t>）</a:t>
            </a: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en-US" altLang="zh-CN" dirty="0"/>
              <a:t>2</a:t>
            </a:r>
            <a:r>
              <a:rPr lang="zh-CN" altLang="en-US" dirty="0"/>
              <a:t>、设</a:t>
            </a:r>
            <a:r>
              <a:rPr lang="en-US" altLang="zh-CN" dirty="0"/>
              <a:t>A={1,2}</a:t>
            </a:r>
            <a:r>
              <a:rPr lang="zh-CN" altLang="en-US" dirty="0"/>
              <a:t>，求</a:t>
            </a:r>
            <a:r>
              <a:rPr lang="en-US" altLang="zh-CN" b="1" dirty="0">
                <a:solidFill>
                  <a:srgbClr val="1E0264"/>
                </a:solidFill>
              </a:rPr>
              <a:t>ρ</a:t>
            </a:r>
            <a:r>
              <a:rPr lang="en-US" altLang="zh-CN" dirty="0"/>
              <a:t>(A)×A</a:t>
            </a:r>
            <a:endParaRPr lang="en-US" altLang="zh-CN" dirty="0"/>
          </a:p>
        </p:txBody>
      </p:sp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ED160E-2F6F-49B5-A77B-28B8F0B3FFE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7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5837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多重直积</a:t>
            </a:r>
            <a:endParaRPr lang="zh-CN" altLang="en-US" dirty="0"/>
          </a:p>
        </p:txBody>
      </p:sp>
      <p:sp>
        <p:nvSpPr>
          <p:cNvPr id="58374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530725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×A</a:t>
            </a:r>
            <a:r>
              <a:rPr lang="en-US" altLang="zh-CN" baseline="-25000" dirty="0"/>
              <a:t>2</a:t>
            </a:r>
            <a:r>
              <a:rPr lang="en-US" altLang="zh-CN" dirty="0"/>
              <a:t>×…×A</a:t>
            </a:r>
            <a:r>
              <a:rPr lang="en-US" altLang="zh-CN" baseline="-25000" dirty="0"/>
              <a:t>n</a:t>
            </a:r>
            <a:endParaRPr lang="en-US" altLang="zh-CN" baseline="-25000" dirty="0"/>
          </a:p>
          <a:p>
            <a:pPr eaLnBrk="1" hangingPunct="1">
              <a:buNone/>
            </a:pPr>
            <a:r>
              <a:rPr lang="en-US" altLang="zh-CN" dirty="0"/>
              <a:t>=(A</a:t>
            </a:r>
            <a:r>
              <a:rPr lang="en-US" altLang="zh-CN" baseline="-25000" dirty="0"/>
              <a:t>1</a:t>
            </a:r>
            <a:r>
              <a:rPr lang="en-US" altLang="zh-CN" dirty="0"/>
              <a:t>×A</a:t>
            </a:r>
            <a:r>
              <a:rPr lang="en-US" altLang="zh-CN" baseline="-25000" dirty="0"/>
              <a:t>2</a:t>
            </a:r>
            <a:r>
              <a:rPr lang="en-US" altLang="zh-CN" dirty="0"/>
              <a:t>×…A</a:t>
            </a:r>
            <a:r>
              <a:rPr lang="en-US" altLang="zh-CN" baseline="-25000" dirty="0"/>
              <a:t>n-1</a:t>
            </a:r>
            <a:r>
              <a:rPr lang="en-US" altLang="zh-CN" dirty="0"/>
              <a:t>)×A</a:t>
            </a:r>
            <a:r>
              <a:rPr lang="en-US" altLang="zh-CN" baseline="-25000" dirty="0"/>
              <a:t>n</a:t>
            </a:r>
            <a:endParaRPr lang="en-US" altLang="zh-CN" baseline="-25000" dirty="0"/>
          </a:p>
          <a:p>
            <a:pPr eaLnBrk="1" hangingPunct="1">
              <a:buNone/>
            </a:pPr>
            <a:r>
              <a:rPr lang="en-US" altLang="zh-CN" dirty="0"/>
              <a:t>={&lt;x</a:t>
            </a:r>
            <a:r>
              <a:rPr lang="en-US" altLang="zh-CN" baseline="-25000" dirty="0"/>
              <a:t>1</a:t>
            </a:r>
            <a:r>
              <a:rPr lang="en-US" altLang="zh-CN" dirty="0"/>
              <a:t>,x</a:t>
            </a:r>
            <a:r>
              <a:rPr lang="en-US" altLang="zh-CN" baseline="-25000" dirty="0"/>
              <a:t>2</a:t>
            </a:r>
            <a:r>
              <a:rPr lang="en-US" altLang="zh-CN" dirty="0"/>
              <a:t>,…,x</a:t>
            </a:r>
            <a:r>
              <a:rPr lang="en-US" altLang="zh-CN" baseline="-25000" dirty="0"/>
              <a:t>n-1</a:t>
            </a:r>
            <a:r>
              <a:rPr lang="en-US" altLang="zh-CN" dirty="0"/>
              <a:t>,x</a:t>
            </a:r>
            <a:r>
              <a:rPr lang="en-US" altLang="zh-CN" baseline="-25000" dirty="0"/>
              <a:t>n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|</a:t>
            </a: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…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                </a:t>
            </a:r>
            <a:r>
              <a:rPr lang="en-US" altLang="zh-CN" dirty="0"/>
              <a:t>x</a:t>
            </a:r>
            <a:r>
              <a:rPr lang="en-US" altLang="zh-CN" baseline="-25000" dirty="0"/>
              <a:t>n-1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A</a:t>
            </a:r>
            <a:r>
              <a:rPr lang="en-US" altLang="zh-CN" baseline="-25000" dirty="0"/>
              <a:t>n-1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x</a:t>
            </a:r>
            <a:r>
              <a:rPr lang="en-US" altLang="zh-CN" baseline="-25000" dirty="0"/>
              <a:t>n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A</a:t>
            </a:r>
            <a:r>
              <a:rPr lang="en-US" altLang="zh-CN" baseline="-25000" dirty="0"/>
              <a:t>n</a:t>
            </a:r>
            <a:r>
              <a:rPr lang="en-US" altLang="zh-CN" dirty="0"/>
              <a:t>} </a:t>
            </a:r>
            <a:endParaRPr lang="en-US" altLang="zh-CN" dirty="0"/>
          </a:p>
        </p:txBody>
      </p:sp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F1CAB12-E212-412B-B197-343A4DC8FFA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39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5939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笛卡儿积运算性质 </a:t>
            </a:r>
            <a:endParaRPr lang="zh-CN" altLang="en-US" dirty="0"/>
          </a:p>
        </p:txBody>
      </p:sp>
      <p:sp>
        <p:nvSpPr>
          <p:cNvPr id="59398" name="Rectangle 3"/>
          <p:cNvSpPr>
            <a:spLocks noGrp="1"/>
          </p:cNvSpPr>
          <p:nvPr>
            <p:ph idx="1"/>
          </p:nvPr>
        </p:nvSpPr>
        <p:spPr>
          <a:xfrm>
            <a:off x="468313" y="990600"/>
            <a:ext cx="8675687" cy="5168900"/>
          </a:xfrm>
          <a:ln/>
        </p:spPr>
        <p:txBody>
          <a:bodyPr vert="horz" wrap="square" lIns="91440" tIns="45720" rIns="91440" bIns="45720" anchor="t"/>
          <a:p>
            <a:pPr marL="571500" indent="-571500" eaLnBrk="1" hangingPunct="1"/>
            <a:r>
              <a:rPr lang="en-US" altLang="zh-CN" sz="2400" dirty="0"/>
              <a:t>A×</a:t>
            </a:r>
            <a:r>
              <a:rPr lang="en-US" altLang="zh-CN" sz="2400" dirty="0">
                <a:sym typeface="Symbol" panose="05050102010706020507" pitchFamily="18" charset="2"/>
              </a:rPr>
              <a:t></a:t>
            </a:r>
            <a:r>
              <a:rPr lang="en-US" altLang="zh-CN" sz="2400" dirty="0"/>
              <a:t>=</a:t>
            </a:r>
            <a:r>
              <a:rPr lang="en-US" altLang="zh-CN" sz="2400" dirty="0">
                <a:sym typeface="Symbol" panose="05050102010706020507" pitchFamily="18" charset="2"/>
              </a:rPr>
              <a:t></a:t>
            </a:r>
            <a:r>
              <a:rPr lang="zh-CN" altLang="en-US" sz="2400" dirty="0"/>
              <a:t>，</a:t>
            </a:r>
            <a:r>
              <a:rPr lang="zh-CN" altLang="en-US" sz="2400" dirty="0">
                <a:sym typeface="Symbol" panose="05050102010706020507" pitchFamily="18" charset="2"/>
              </a:rPr>
              <a:t></a:t>
            </a:r>
            <a:r>
              <a:rPr lang="en-US" altLang="zh-CN" sz="2400" dirty="0"/>
              <a:t>×A=</a:t>
            </a:r>
            <a:r>
              <a:rPr lang="en-US" altLang="zh-CN" sz="2400" dirty="0">
                <a:sym typeface="Symbol" panose="05050102010706020507" pitchFamily="18" charset="2"/>
              </a:rPr>
              <a:t></a:t>
            </a:r>
            <a:endParaRPr lang="en-US" altLang="zh-CN" sz="2400" dirty="0"/>
          </a:p>
          <a:p>
            <a:pPr marL="571500" indent="-571500" eaLnBrk="1" hangingPunct="1"/>
            <a:r>
              <a:rPr lang="zh-CN" altLang="en-US" sz="2400" dirty="0"/>
              <a:t>不满足交换律和结合律</a:t>
            </a:r>
            <a:endParaRPr lang="en-US" altLang="zh-CN" sz="2400" dirty="0"/>
          </a:p>
          <a:p>
            <a:pPr marL="840105" lvl="1" indent="-495935" eaLnBrk="1" hangingPunct="1"/>
            <a:r>
              <a:rPr lang="en-US" altLang="zh-CN" sz="2400" dirty="0"/>
              <a:t>A×B ≠ B×A</a:t>
            </a:r>
            <a:endParaRPr lang="en-US" altLang="zh-CN" sz="2400" dirty="0"/>
          </a:p>
          <a:p>
            <a:pPr marL="840105" lvl="1" indent="-495935" eaLnBrk="1" hangingPunct="1"/>
            <a:r>
              <a:rPr lang="en-US" altLang="zh-CN" sz="2400" dirty="0"/>
              <a:t>(A×B) ×C ≠ A×(B×C) </a:t>
            </a:r>
            <a:endParaRPr lang="en-US" altLang="zh-CN" sz="2400" dirty="0"/>
          </a:p>
          <a:p>
            <a:pPr marL="571500" indent="-571500" eaLnBrk="1" hangingPunct="1"/>
            <a:r>
              <a:rPr lang="en-US" altLang="zh-CN" sz="2400" dirty="0"/>
              <a:t>×</a:t>
            </a:r>
            <a:r>
              <a:rPr lang="zh-CN" altLang="en-US" sz="2400" dirty="0"/>
              <a:t>与</a:t>
            </a:r>
            <a:r>
              <a:rPr lang="en-US" altLang="zh-CN" sz="2400" b="1" dirty="0"/>
              <a:t>∪</a:t>
            </a:r>
            <a:r>
              <a:rPr lang="zh-CN" altLang="en-US" sz="2400" dirty="0"/>
              <a:t>和</a:t>
            </a:r>
            <a:r>
              <a:rPr lang="en-US" altLang="zh-CN" sz="2400" dirty="0"/>
              <a:t>∩</a:t>
            </a:r>
            <a:r>
              <a:rPr lang="zh-CN" altLang="en-US" sz="2400" dirty="0"/>
              <a:t>的运算满足分配律</a:t>
            </a:r>
            <a:endParaRPr lang="zh-CN" altLang="en-US" sz="2400" dirty="0"/>
          </a:p>
          <a:p>
            <a:pPr marL="840105" lvl="1" indent="-495935" eaLnBrk="1" hangingPunct="1"/>
            <a:r>
              <a:rPr lang="en-US" altLang="zh-CN" sz="2400" dirty="0"/>
              <a:t>A×(B∪C)=(A×B)∪(A×C) </a:t>
            </a:r>
            <a:endParaRPr lang="en-US" altLang="zh-CN" sz="2400" dirty="0"/>
          </a:p>
          <a:p>
            <a:pPr marL="840105" lvl="1" indent="-495935" eaLnBrk="1" hangingPunct="1"/>
            <a:r>
              <a:rPr lang="en-US" altLang="zh-CN" sz="2400" dirty="0">
                <a:hlinkClick r:id="rId1" action="ppaction://hlinksldjump"/>
              </a:rPr>
              <a:t>(B∪C)×A=(B×A)∪(C×A)</a:t>
            </a:r>
            <a:endParaRPr lang="en-US" altLang="zh-CN" sz="2400" dirty="0"/>
          </a:p>
          <a:p>
            <a:pPr marL="840105" lvl="1" indent="-495935" eaLnBrk="1" hangingPunct="1"/>
            <a:r>
              <a:rPr lang="en-US" altLang="zh-CN" sz="2400" dirty="0"/>
              <a:t>A×(B∩C)=(A×B)∩(A×C)</a:t>
            </a:r>
            <a:endParaRPr lang="en-US" altLang="zh-CN" sz="2400" dirty="0"/>
          </a:p>
          <a:p>
            <a:pPr marL="840105" lvl="1" indent="-495935" eaLnBrk="1" hangingPunct="1"/>
            <a:r>
              <a:rPr lang="en-US" altLang="zh-CN" sz="2400" dirty="0"/>
              <a:t>(B∩C)×A=(B×A)∩(C×A)</a:t>
            </a:r>
            <a:endParaRPr lang="en-US" altLang="zh-CN" sz="2400" dirty="0"/>
          </a:p>
          <a:p>
            <a:pPr marL="571500" indent="-571500" eaLnBrk="1" hangingPunct="1"/>
            <a:r>
              <a:rPr lang="zh-CN" altLang="en-US" sz="2400" dirty="0"/>
              <a:t>保序性（同侧）</a:t>
            </a:r>
            <a:endParaRPr lang="zh-CN" altLang="en-US" sz="2400" dirty="0"/>
          </a:p>
          <a:p>
            <a:pPr marL="840105" lvl="1" indent="-495935" eaLnBrk="1" hangingPunct="1"/>
            <a:r>
              <a:rPr lang="zh-CN" altLang="en-US" sz="2400" dirty="0"/>
              <a:t>若</a:t>
            </a:r>
            <a:r>
              <a:rPr lang="en-US" altLang="zh-CN" sz="2400" dirty="0"/>
              <a:t>C ≠</a:t>
            </a:r>
            <a:r>
              <a:rPr lang="en-US" altLang="zh-CN" sz="2400" dirty="0">
                <a:sym typeface="Symbol" panose="05050102010706020507" pitchFamily="18" charset="2"/>
              </a:rPr>
              <a:t> ,</a:t>
            </a:r>
            <a:r>
              <a:rPr lang="zh-CN" altLang="en-US" sz="2400" dirty="0">
                <a:sym typeface="Symbol" panose="05050102010706020507" pitchFamily="18" charset="2"/>
              </a:rPr>
              <a:t>则</a:t>
            </a:r>
            <a:r>
              <a:rPr lang="en-US" altLang="zh-CN" sz="2400" dirty="0"/>
              <a:t>A</a:t>
            </a:r>
            <a:r>
              <a:rPr lang="zh-CN" altLang="en-US" sz="2400" dirty="0">
                <a:sym typeface="Symbol" panose="05050102010706020507" pitchFamily="18" charset="2"/>
              </a:rPr>
              <a:t>  </a:t>
            </a:r>
            <a:r>
              <a:rPr lang="en-US" altLang="zh-CN" sz="2400" dirty="0"/>
              <a:t>B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 (</a:t>
            </a:r>
            <a:r>
              <a:rPr lang="en-US" altLang="zh-CN" sz="2400" dirty="0"/>
              <a:t>A×C</a:t>
            </a:r>
            <a:r>
              <a:rPr lang="zh-CN" altLang="en-US" sz="2400" dirty="0">
                <a:sym typeface="Symbol" panose="05050102010706020507" pitchFamily="18" charset="2"/>
              </a:rPr>
              <a:t>  </a:t>
            </a:r>
            <a:r>
              <a:rPr lang="en-US" altLang="zh-CN" sz="2400" dirty="0"/>
              <a:t>B×C)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 (</a:t>
            </a:r>
            <a:r>
              <a:rPr lang="en-US" altLang="zh-CN" sz="2400" dirty="0"/>
              <a:t>C×A</a:t>
            </a:r>
            <a:r>
              <a:rPr lang="zh-CN" altLang="en-US" sz="2400" dirty="0">
                <a:sym typeface="Symbol" panose="05050102010706020507" pitchFamily="18" charset="2"/>
              </a:rPr>
              <a:t>  </a:t>
            </a:r>
            <a:r>
              <a:rPr lang="en-US" altLang="zh-CN" sz="2400" dirty="0"/>
              <a:t>C×B)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endParaRPr lang="en-US" altLang="zh-CN" sz="2400" dirty="0"/>
          </a:p>
        </p:txBody>
      </p:sp>
    </p:spTree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22EED5A-832C-47F9-978F-BE0948A6B62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2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6042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dirty="0"/>
              <a:t>(B∪C)×A=(B×A)∪(C×A)</a:t>
            </a:r>
            <a:endParaRPr lang="en-US" altLang="zh-CN" dirty="0"/>
          </a:p>
        </p:txBody>
      </p:sp>
      <p:sp>
        <p:nvSpPr>
          <p:cNvPr id="5427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dirty="0"/>
              <a:t>证明： </a:t>
            </a:r>
            <a:r>
              <a:rPr lang="en-US" altLang="zh-CN" sz="3200" b="1" dirty="0">
                <a:sym typeface="Symbol" panose="05050102010706020507" pitchFamily="18" charset="2"/>
              </a:rPr>
              <a:t></a:t>
            </a:r>
            <a:r>
              <a:rPr lang="en-US" altLang="zh-CN" dirty="0"/>
              <a:t>&lt;x,y&gt;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(B∪C)×A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</a:t>
            </a:r>
            <a:r>
              <a:rPr lang="en-US" altLang="zh-CN" dirty="0"/>
              <a:t>x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(B∪C)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y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A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</a:t>
            </a:r>
            <a:r>
              <a:rPr lang="en-US" altLang="zh-CN" dirty="0"/>
              <a:t> (x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 x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C)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y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A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</a:t>
            </a:r>
            <a:r>
              <a:rPr lang="en-US" altLang="zh-CN" dirty="0"/>
              <a:t> (x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y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A) 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(x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C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y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A)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</a:t>
            </a:r>
            <a:r>
              <a:rPr lang="en-US" altLang="zh-CN" dirty="0"/>
              <a:t>(&lt;x,y&gt;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B×A) 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 (&lt;x,y&gt;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C×A)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</a:t>
            </a:r>
            <a:r>
              <a:rPr lang="en-US" altLang="zh-CN" dirty="0"/>
              <a:t>&lt;x,y&gt;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(B×A)∪(C×A)</a:t>
            </a:r>
            <a:endParaRPr lang="en-US" altLang="zh-CN" dirty="0"/>
          </a:p>
          <a:p>
            <a:pPr eaLnBrk="1" hangingPunct="1">
              <a:buNone/>
            </a:pPr>
            <a:r>
              <a:rPr lang="zh-CN" altLang="en-US" dirty="0"/>
              <a:t>所以</a:t>
            </a:r>
            <a:r>
              <a:rPr lang="en-US" altLang="zh-CN" dirty="0"/>
              <a:t>(B∪C)×A=(B×A)∪(C×A)</a:t>
            </a:r>
            <a:r>
              <a:rPr lang="zh-CN" altLang="en-US" dirty="0"/>
              <a:t>，得证。</a:t>
            </a:r>
            <a:endParaRPr lang="en-US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8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8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charRg st="19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8">
                                            <p:txEl>
                                              <p:charRg st="19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8">
                                            <p:txEl>
                                              <p:charRg st="19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charRg st="4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8">
                                            <p:txEl>
                                              <p:charRg st="4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8">
                                            <p:txEl>
                                              <p:charRg st="4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charRg st="65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8">
                                            <p:txEl>
                                              <p:charRg st="65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8">
                                            <p:txEl>
                                              <p:charRg st="65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charRg st="96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78">
                                            <p:txEl>
                                              <p:charRg st="96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78">
                                            <p:txEl>
                                              <p:charRg st="96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charRg st="131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278">
                                            <p:txEl>
                                              <p:charRg st="131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278">
                                            <p:txEl>
                                              <p:charRg st="131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charRg st="158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278">
                                            <p:txEl>
                                              <p:charRg st="158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278">
                                            <p:txEl>
                                              <p:charRg st="158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106E1D-8A10-410C-ADD1-18D9A11D8F7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922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常用集合符号</a:t>
            </a:r>
            <a:endParaRPr lang="zh-CN" altLang="en-US" dirty="0"/>
          </a:p>
        </p:txBody>
      </p:sp>
      <p:sp>
        <p:nvSpPr>
          <p:cNvPr id="9222" name="Rectangle 3"/>
          <p:cNvSpPr>
            <a:spLocks noGrp="1"/>
          </p:cNvSpPr>
          <p:nvPr>
            <p:ph idx="1"/>
          </p:nvPr>
        </p:nvSpPr>
        <p:spPr>
          <a:xfrm>
            <a:off x="468313" y="1295400"/>
            <a:ext cx="8229600" cy="4864100"/>
          </a:xfrm>
          <a:ln/>
        </p:spPr>
        <p:txBody>
          <a:bodyPr vert="horz" wrap="square" lIns="91440" tIns="45720" rIns="91440" bIns="45720" anchor="t"/>
          <a:p>
            <a:pPr marL="0" indent="0" algn="just" eaLnBrk="1" hangingPunct="1"/>
            <a:r>
              <a:rPr lang="zh-CN" altLang="en-US" sz="2800" dirty="0"/>
              <a:t>可能与书中符号不相同。</a:t>
            </a:r>
            <a:endParaRPr lang="en-US" altLang="zh-CN" sz="2800" dirty="0"/>
          </a:p>
          <a:p>
            <a:pPr marL="0" indent="0" algn="just" eaLnBrk="1" hangingPunct="1"/>
            <a:r>
              <a:rPr lang="en-US" altLang="zh-CN" sz="2800" i="1" dirty="0"/>
              <a:t>N</a:t>
            </a:r>
            <a:r>
              <a:rPr lang="en-US" altLang="zh-CN" sz="2000" dirty="0"/>
              <a:t>(Natural number) </a:t>
            </a:r>
            <a:r>
              <a:rPr lang="zh-CN" altLang="en-US" sz="2800" dirty="0"/>
              <a:t>：全体自然数的集合</a:t>
            </a:r>
            <a:r>
              <a:rPr lang="en-US" altLang="zh-CN" sz="2800" dirty="0"/>
              <a:t>, </a:t>
            </a:r>
            <a:r>
              <a:rPr lang="zh-CN" altLang="en-US" sz="2800" dirty="0"/>
              <a:t>称作自然数集</a:t>
            </a:r>
            <a:r>
              <a:rPr lang="en-US" altLang="zh-CN" sz="2800" dirty="0"/>
              <a:t>; </a:t>
            </a:r>
            <a:endParaRPr lang="en-US" altLang="zh-CN" sz="2800" dirty="0"/>
          </a:p>
          <a:p>
            <a:pPr marL="0" indent="0" algn="just" eaLnBrk="1" hangingPunct="1"/>
            <a:r>
              <a:rPr lang="en-US" altLang="zh-CN" sz="2800" dirty="0"/>
              <a:t> </a:t>
            </a:r>
            <a:r>
              <a:rPr lang="en-US" altLang="zh-CN" sz="2800" i="1" dirty="0"/>
              <a:t>Z</a:t>
            </a:r>
            <a:r>
              <a:rPr lang="zh-CN" altLang="en-US" sz="2800" dirty="0"/>
              <a:t>：全体非负整数的集合</a:t>
            </a:r>
            <a:r>
              <a:rPr lang="en-US" altLang="zh-CN" sz="2800" dirty="0"/>
              <a:t>, </a:t>
            </a:r>
            <a:r>
              <a:rPr lang="zh-CN" altLang="en-US" sz="2800" dirty="0"/>
              <a:t>称作非负整数集</a:t>
            </a:r>
            <a:r>
              <a:rPr lang="en-US" altLang="zh-CN" sz="2800" dirty="0"/>
              <a:t>; </a:t>
            </a:r>
            <a:endParaRPr lang="en-US" altLang="zh-CN" sz="2800" dirty="0"/>
          </a:p>
          <a:p>
            <a:pPr marL="0" indent="0" algn="just" eaLnBrk="1" hangingPunct="1"/>
            <a:r>
              <a:rPr lang="en-US" altLang="zh-CN" sz="2800" dirty="0"/>
              <a:t> </a:t>
            </a:r>
            <a:r>
              <a:rPr lang="en-US" altLang="zh-CN" sz="2800" i="1" dirty="0"/>
              <a:t>I</a:t>
            </a:r>
            <a:r>
              <a:rPr lang="en-US" altLang="zh-CN" sz="2000" dirty="0"/>
              <a:t>(Integer)</a:t>
            </a:r>
            <a:r>
              <a:rPr lang="zh-CN" altLang="en-US" sz="2800" dirty="0"/>
              <a:t>： 全体整数的集合</a:t>
            </a:r>
            <a:r>
              <a:rPr lang="en-US" altLang="zh-CN" sz="2800" dirty="0"/>
              <a:t>, </a:t>
            </a:r>
            <a:r>
              <a:rPr lang="zh-CN" altLang="en-US" sz="2800" dirty="0"/>
              <a:t>称作整数集</a:t>
            </a:r>
            <a:r>
              <a:rPr lang="en-US" altLang="zh-CN" sz="2800" dirty="0"/>
              <a:t>; </a:t>
            </a:r>
            <a:endParaRPr lang="en-US" altLang="zh-CN" sz="2800" dirty="0"/>
          </a:p>
          <a:p>
            <a:pPr marL="0" indent="0" algn="just" eaLnBrk="1" hangingPunct="1"/>
            <a:r>
              <a:rPr lang="en-US" altLang="zh-CN" sz="2800" dirty="0"/>
              <a:t> </a:t>
            </a:r>
            <a:r>
              <a:rPr lang="en-US" altLang="zh-CN" sz="2800" i="1" dirty="0"/>
              <a:t>P</a:t>
            </a:r>
            <a:r>
              <a:rPr lang="en-US" altLang="zh-CN" sz="2000" dirty="0"/>
              <a:t>(Prime)</a:t>
            </a:r>
            <a:r>
              <a:rPr lang="zh-CN" altLang="en-US" sz="2800" dirty="0"/>
              <a:t>：全体素数的集合</a:t>
            </a:r>
            <a:r>
              <a:rPr lang="en-US" altLang="zh-CN" sz="2800" dirty="0"/>
              <a:t>, </a:t>
            </a:r>
            <a:r>
              <a:rPr lang="zh-CN" altLang="en-US" sz="2800" dirty="0"/>
              <a:t>称作素数集</a:t>
            </a:r>
            <a:r>
              <a:rPr lang="en-US" altLang="zh-CN" sz="2800" dirty="0"/>
              <a:t>; </a:t>
            </a:r>
            <a:endParaRPr lang="en-US" altLang="zh-CN" sz="2800" dirty="0"/>
          </a:p>
          <a:p>
            <a:pPr marL="0" indent="0" algn="just" eaLnBrk="1" hangingPunct="1"/>
            <a:r>
              <a:rPr lang="en-US" altLang="zh-CN" sz="2800" dirty="0"/>
              <a:t> </a:t>
            </a:r>
            <a:r>
              <a:rPr lang="en-US" altLang="zh-CN" sz="2800" i="1" dirty="0"/>
              <a:t>Q</a:t>
            </a:r>
            <a:r>
              <a:rPr lang="en-US" altLang="zh-CN" sz="2000" dirty="0"/>
              <a:t>(Rational)</a:t>
            </a:r>
            <a:r>
              <a:rPr lang="zh-CN" altLang="en-US" sz="2800" dirty="0"/>
              <a:t>：全体有理数的集合</a:t>
            </a:r>
            <a:r>
              <a:rPr lang="en-US" altLang="zh-CN" sz="2800" dirty="0"/>
              <a:t>, </a:t>
            </a:r>
            <a:r>
              <a:rPr lang="zh-CN" altLang="en-US" sz="2800" dirty="0"/>
              <a:t>称作有理数集</a:t>
            </a:r>
            <a:r>
              <a:rPr lang="en-US" altLang="zh-CN" sz="2800" dirty="0"/>
              <a:t>; </a:t>
            </a:r>
            <a:endParaRPr lang="en-US" altLang="zh-CN" sz="2800" dirty="0"/>
          </a:p>
          <a:p>
            <a:pPr marL="0" indent="0" algn="just" eaLnBrk="1" hangingPunct="1"/>
            <a:r>
              <a:rPr lang="en-US" altLang="zh-CN" sz="2800" dirty="0"/>
              <a:t> </a:t>
            </a:r>
            <a:r>
              <a:rPr lang="en-US" altLang="zh-CN" sz="2800" i="1" dirty="0"/>
              <a:t>R</a:t>
            </a:r>
            <a:r>
              <a:rPr lang="en-US" altLang="zh-CN" sz="2000" dirty="0"/>
              <a:t>(</a:t>
            </a:r>
            <a:r>
              <a:rPr lang="en-US" altLang="zh-CN" sz="2000" i="1" dirty="0"/>
              <a:t>real)</a:t>
            </a:r>
            <a:r>
              <a:rPr lang="zh-CN" altLang="en-US" sz="2800" dirty="0"/>
              <a:t>：全体实数的集合</a:t>
            </a:r>
            <a:r>
              <a:rPr lang="en-US" altLang="zh-CN" sz="2800" dirty="0"/>
              <a:t>, </a:t>
            </a:r>
            <a:r>
              <a:rPr lang="zh-CN" altLang="en-US" sz="2800" dirty="0"/>
              <a:t>称作实数集</a:t>
            </a:r>
            <a:r>
              <a:rPr lang="en-US" altLang="zh-CN" sz="2800" dirty="0"/>
              <a:t>; </a:t>
            </a:r>
            <a:endParaRPr lang="en-US" altLang="zh-CN" sz="2800" dirty="0"/>
          </a:p>
          <a:p>
            <a:pPr marL="0" indent="0" algn="just" eaLnBrk="1" hangingPunct="1"/>
            <a:r>
              <a:rPr lang="en-US" altLang="zh-CN" sz="2800" dirty="0"/>
              <a:t> </a:t>
            </a:r>
            <a:r>
              <a:rPr lang="en-US" altLang="zh-CN" sz="2800" i="1" dirty="0"/>
              <a:t>C</a:t>
            </a:r>
            <a:r>
              <a:rPr lang="en-US" altLang="zh-CN" sz="2000" dirty="0"/>
              <a:t>(plurality)</a:t>
            </a:r>
            <a:r>
              <a:rPr lang="zh-CN" altLang="en-US" sz="2800" dirty="0"/>
              <a:t>：全体复数的集合</a:t>
            </a:r>
            <a:r>
              <a:rPr lang="en-US" altLang="zh-CN" sz="2800" dirty="0"/>
              <a:t>, </a:t>
            </a:r>
            <a:r>
              <a:rPr lang="zh-CN" altLang="en-US" sz="2800" dirty="0"/>
              <a:t>称作复数集</a:t>
            </a:r>
            <a:r>
              <a:rPr lang="en-US" altLang="zh-CN" sz="2800" dirty="0"/>
              <a:t>; </a:t>
            </a:r>
            <a:endParaRPr lang="en-US" altLang="zh-CN" sz="2800" dirty="0"/>
          </a:p>
          <a:p>
            <a:pPr marL="0" indent="0" algn="just"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9E6A42-2701-4475-933E-5A39610D2F2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126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集合分类</a:t>
            </a:r>
            <a:endParaRPr lang="zh-CN" altLang="en-US" dirty="0"/>
          </a:p>
        </p:txBody>
      </p:sp>
      <p:sp>
        <p:nvSpPr>
          <p:cNvPr id="1127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有限集：有限个元素的集合。</a:t>
            </a:r>
            <a:endParaRPr lang="zh-CN" altLang="en-US" dirty="0"/>
          </a:p>
          <a:p>
            <a:pPr eaLnBrk="1" hangingPunct="1"/>
            <a:r>
              <a:rPr lang="zh-CN" altLang="en-US" dirty="0"/>
              <a:t>无限集：不是有限集合的集合。 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EB1D23A-5270-4100-9D0A-D9CF28E74351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229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集合表示法</a:t>
            </a:r>
            <a:endParaRPr lang="zh-CN" altLang="en-US" dirty="0"/>
          </a:p>
        </p:txBody>
      </p:sp>
      <p:sp>
        <p:nvSpPr>
          <p:cNvPr id="21913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algn="just" eaLnBrk="1" hangingPunct="1"/>
            <a:r>
              <a:rPr lang="zh-CN" altLang="en-US" b="1" dirty="0">
                <a:solidFill>
                  <a:srgbClr val="1E0264"/>
                </a:solidFill>
                <a:ea typeface="楷体_GB2312" pitchFamily="49" charset="-122"/>
              </a:rPr>
              <a:t>列举法：</a:t>
            </a:r>
            <a:r>
              <a:rPr lang="zh-CN" altLang="en-US" dirty="0"/>
              <a:t>把集合的元素全部写在一个花括号里</a:t>
            </a:r>
            <a:r>
              <a:rPr lang="en-US" altLang="zh-CN" dirty="0"/>
              <a:t>, </a:t>
            </a:r>
            <a:r>
              <a:rPr lang="zh-CN" altLang="en-US" dirty="0"/>
              <a:t>元素之间用逗号分开。 </a:t>
            </a:r>
            <a:endParaRPr lang="zh-CN" altLang="en-US" dirty="0"/>
          </a:p>
          <a:p>
            <a:pPr algn="ctr" eaLnBrk="1" hangingPunct="1">
              <a:buNone/>
            </a:pPr>
            <a:r>
              <a:rPr lang="en-US" altLang="zh-CN" b="1" dirty="0">
                <a:solidFill>
                  <a:schemeClr val="hlink"/>
                </a:solidFill>
              </a:rPr>
              <a:t>A =</a:t>
            </a:r>
            <a:r>
              <a:rPr lang="zh-CN" altLang="en-US" b="1" dirty="0">
                <a:solidFill>
                  <a:schemeClr val="hlink"/>
                </a:solidFill>
              </a:rPr>
              <a:t>｛</a:t>
            </a:r>
            <a:r>
              <a:rPr lang="en-US" altLang="zh-CN" b="1" dirty="0">
                <a:solidFill>
                  <a:schemeClr val="hlink"/>
                </a:solidFill>
              </a:rPr>
              <a:t>0, 1, 2, 3</a:t>
            </a:r>
            <a:r>
              <a:rPr lang="zh-CN" altLang="en-US" b="1" dirty="0">
                <a:solidFill>
                  <a:schemeClr val="hlink"/>
                </a:solidFill>
              </a:rPr>
              <a:t>｝</a:t>
            </a:r>
            <a:r>
              <a:rPr lang="zh-CN" altLang="en-US" dirty="0"/>
              <a:t> </a:t>
            </a:r>
            <a:endParaRPr lang="zh-CN" altLang="en-US" dirty="0"/>
          </a:p>
          <a:p>
            <a:pPr algn="just" eaLnBrk="1" hangingPunct="1"/>
            <a:r>
              <a:rPr lang="zh-CN" altLang="en-US" dirty="0"/>
              <a:t>适用范围：</a:t>
            </a:r>
            <a:endParaRPr lang="zh-CN" altLang="en-US" dirty="0"/>
          </a:p>
          <a:p>
            <a:pPr lvl="1" algn="just" eaLnBrk="1" hangingPunct="1"/>
            <a:r>
              <a:rPr lang="zh-CN" altLang="en-US" dirty="0"/>
              <a:t>有限集</a:t>
            </a:r>
            <a:endParaRPr lang="zh-CN" altLang="en-US" dirty="0"/>
          </a:p>
          <a:p>
            <a:pPr lvl="1" algn="just" eaLnBrk="1" hangingPunct="1"/>
            <a:r>
              <a:rPr lang="zh-CN" altLang="en-US" dirty="0"/>
              <a:t>有一定规律的无限集</a:t>
            </a:r>
            <a:endParaRPr lang="zh-CN" altLang="en-US" dirty="0"/>
          </a:p>
          <a:p>
            <a:pPr lvl="1" algn="ctr" eaLnBrk="1" hangingPunct="1">
              <a:buNone/>
            </a:pPr>
            <a:r>
              <a:rPr lang="zh-CN" altLang="en-US" sz="3000" b="1" dirty="0">
                <a:solidFill>
                  <a:schemeClr val="hlink"/>
                </a:solidFill>
              </a:rPr>
              <a:t>自然数集</a:t>
            </a:r>
            <a:r>
              <a:rPr lang="en-US" altLang="zh-CN" sz="3000" b="1" dirty="0">
                <a:solidFill>
                  <a:schemeClr val="hlink"/>
                </a:solidFill>
              </a:rPr>
              <a:t>N=</a:t>
            </a:r>
            <a:r>
              <a:rPr lang="zh-CN" altLang="en-US" sz="3000" b="1" dirty="0">
                <a:solidFill>
                  <a:schemeClr val="hlink"/>
                </a:solidFill>
              </a:rPr>
              <a:t>｛</a:t>
            </a:r>
            <a:r>
              <a:rPr lang="en-US" altLang="zh-CN" sz="3000" b="1" dirty="0">
                <a:solidFill>
                  <a:schemeClr val="hlink"/>
                </a:solidFill>
              </a:rPr>
              <a:t>0,1, 2, 3, </a:t>
            </a:r>
            <a:r>
              <a:rPr lang="en-US" altLang="zh-CN" sz="3000" b="1" dirty="0">
                <a:solidFill>
                  <a:schemeClr val="hlink"/>
                </a:solidFill>
                <a:latin typeface="Courier New" panose="02070309020205020404" pitchFamily="49" charset="0"/>
              </a:rPr>
              <a:t>…</a:t>
            </a:r>
            <a:r>
              <a:rPr lang="zh-CN" altLang="en-US" sz="3000" b="1" dirty="0">
                <a:solidFill>
                  <a:schemeClr val="hlink"/>
                </a:solidFill>
              </a:rPr>
              <a:t>｝</a:t>
            </a:r>
            <a:endParaRPr lang="zh-CN" altLang="en-US" sz="3000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charRg st="34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9139">
                                            <p:txEl>
                                              <p:charRg st="34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charRg st="71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9139">
                                            <p:txEl>
                                              <p:charRg st="71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1E105D-16EA-4FAE-88AA-23F0223AC5C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434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集合表示法</a:t>
            </a:r>
            <a:endParaRPr lang="zh-CN" altLang="en-US" dirty="0"/>
          </a:p>
        </p:txBody>
      </p:sp>
      <p:sp>
        <p:nvSpPr>
          <p:cNvPr id="218115" name="Rectangle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30725"/>
          </a:xfrm>
          <a:ln/>
        </p:spPr>
        <p:txBody>
          <a:bodyPr vert="horz" wrap="square" lIns="91440" tIns="45720" rIns="91440" bIns="45720" anchor="t"/>
          <a:p>
            <a:pPr algn="just" eaLnBrk="1" hangingPunct="1"/>
            <a:r>
              <a:rPr lang="zh-CN" altLang="en-US" b="1" dirty="0">
                <a:solidFill>
                  <a:srgbClr val="1E0264"/>
                </a:solidFill>
                <a:ea typeface="楷体_GB2312" pitchFamily="49" charset="-122"/>
              </a:rPr>
              <a:t>描述法</a:t>
            </a:r>
            <a:r>
              <a:rPr lang="en-US" altLang="zh-CN" b="1" dirty="0">
                <a:solidFill>
                  <a:srgbClr val="1E0264"/>
                </a:solidFill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1E0264"/>
                </a:solidFill>
                <a:ea typeface="楷体_GB2312" pitchFamily="49" charset="-122"/>
              </a:rPr>
              <a:t>叙述法</a:t>
            </a:r>
            <a:r>
              <a:rPr lang="en-US" altLang="zh-CN" b="1" dirty="0">
                <a:solidFill>
                  <a:srgbClr val="1E0264"/>
                </a:solidFill>
                <a:ea typeface="楷体_GB2312" pitchFamily="49" charset="-122"/>
              </a:rPr>
              <a:t>)</a:t>
            </a:r>
            <a:r>
              <a:rPr lang="zh-CN" altLang="en-US" b="1" dirty="0">
                <a:solidFill>
                  <a:srgbClr val="1E0264"/>
                </a:solidFill>
                <a:ea typeface="楷体_GB2312" pitchFamily="49" charset="-122"/>
              </a:rPr>
              <a:t>：</a:t>
            </a:r>
            <a:r>
              <a:rPr lang="zh-CN" altLang="en-US" dirty="0"/>
              <a:t>详细说明集合</a:t>
            </a:r>
            <a:r>
              <a:rPr lang="en-US" altLang="zh-CN" i="1" dirty="0"/>
              <a:t>A</a:t>
            </a:r>
            <a:r>
              <a:rPr lang="zh-CN" altLang="en-US" dirty="0"/>
              <a:t>中的元素</a:t>
            </a:r>
            <a:r>
              <a:rPr lang="en-US" altLang="zh-CN" i="1" dirty="0"/>
              <a:t>x</a:t>
            </a:r>
            <a:r>
              <a:rPr lang="zh-CN" altLang="en-US" dirty="0"/>
              <a:t>应满足的条件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zh-CN" altLang="en-US" dirty="0"/>
              <a:t>。 记为</a:t>
            </a:r>
            <a:endParaRPr lang="zh-CN" altLang="en-US" dirty="0"/>
          </a:p>
          <a:p>
            <a:pPr algn="ctr" eaLnBrk="1" hangingPunct="1">
              <a:buNone/>
            </a:pPr>
            <a:r>
              <a:rPr lang="zh-CN" altLang="en-US" dirty="0"/>
              <a:t> </a:t>
            </a:r>
            <a:r>
              <a:rPr lang="en-US" altLang="zh-CN" i="1" dirty="0"/>
              <a:t>A</a:t>
            </a:r>
            <a:r>
              <a:rPr lang="zh-CN" altLang="en-US" dirty="0"/>
              <a:t>＝｛</a:t>
            </a:r>
            <a:r>
              <a:rPr lang="en-US" altLang="zh-CN" i="1" dirty="0"/>
              <a:t>x</a:t>
            </a:r>
            <a:r>
              <a:rPr lang="en-US" altLang="zh-CN" dirty="0"/>
              <a:t>|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zh-CN" altLang="en-US" dirty="0"/>
              <a:t>｝  </a:t>
            </a:r>
            <a:endParaRPr lang="zh-CN" altLang="en-US" dirty="0"/>
          </a:p>
          <a:p>
            <a:pPr algn="ctr" eaLnBrk="1" hangingPunct="1">
              <a:buNone/>
            </a:pPr>
            <a:r>
              <a:rPr lang="en-US" altLang="zh-CN" b="1" dirty="0">
                <a:solidFill>
                  <a:schemeClr val="hlink"/>
                </a:solidFill>
              </a:rPr>
              <a:t>           A =</a:t>
            </a:r>
            <a:r>
              <a:rPr lang="zh-CN" altLang="en-US" b="1" dirty="0">
                <a:solidFill>
                  <a:schemeClr val="hlink"/>
                </a:solidFill>
              </a:rPr>
              <a:t>｛</a:t>
            </a:r>
            <a:r>
              <a:rPr lang="en-US" altLang="zh-CN" b="1" i="1" dirty="0">
                <a:solidFill>
                  <a:schemeClr val="hlink"/>
                </a:solidFill>
              </a:rPr>
              <a:t>x</a:t>
            </a:r>
            <a:r>
              <a:rPr lang="en-US" altLang="zh-CN" b="1" dirty="0">
                <a:solidFill>
                  <a:schemeClr val="hlink"/>
                </a:solidFill>
              </a:rPr>
              <a:t>|(0≤</a:t>
            </a:r>
            <a:r>
              <a:rPr lang="en-US" altLang="zh-CN" b="1" i="1" dirty="0">
                <a:solidFill>
                  <a:schemeClr val="hlink"/>
                </a:solidFill>
              </a:rPr>
              <a:t>x</a:t>
            </a:r>
            <a:r>
              <a:rPr lang="en-US" altLang="zh-CN" b="1" dirty="0">
                <a:solidFill>
                  <a:schemeClr val="hlink"/>
                </a:solidFill>
              </a:rPr>
              <a:t>≤3)∧</a:t>
            </a:r>
            <a:r>
              <a:rPr lang="en-US" altLang="zh-CN" b="1" i="1" dirty="0">
                <a:solidFill>
                  <a:schemeClr val="hlink"/>
                </a:solidFill>
              </a:rPr>
              <a:t>x</a:t>
            </a:r>
            <a:r>
              <a:rPr lang="en-US" altLang="zh-CN" b="1" dirty="0">
                <a:solidFill>
                  <a:schemeClr val="hlink"/>
                </a:solidFill>
              </a:rPr>
              <a:t>∈</a:t>
            </a:r>
            <a:r>
              <a:rPr lang="en-US" altLang="zh-CN" b="1" i="1" dirty="0">
                <a:solidFill>
                  <a:schemeClr val="hlink"/>
                </a:solidFill>
              </a:rPr>
              <a:t>Z</a:t>
            </a:r>
            <a:r>
              <a:rPr lang="zh-CN" altLang="en-US" b="1" dirty="0">
                <a:solidFill>
                  <a:schemeClr val="hlink"/>
                </a:solidFill>
              </a:rPr>
              <a:t>｝</a:t>
            </a:r>
            <a:r>
              <a:rPr lang="zh-CN" altLang="en-US" sz="2000" dirty="0"/>
              <a:t>非负整数</a:t>
            </a:r>
            <a:endParaRPr lang="zh-CN" altLang="en-US" sz="2000" b="1" dirty="0">
              <a:solidFill>
                <a:schemeClr val="hlink"/>
              </a:solidFill>
            </a:endParaRPr>
          </a:p>
          <a:p>
            <a:pPr algn="ctr" eaLnBrk="1" hangingPunct="1">
              <a:buNone/>
            </a:pPr>
            <a:r>
              <a:rPr lang="en-US" altLang="zh-CN" b="1" dirty="0">
                <a:solidFill>
                  <a:schemeClr val="accent2"/>
                </a:solidFill>
              </a:rPr>
              <a:t>B =</a:t>
            </a:r>
            <a:r>
              <a:rPr lang="zh-CN" altLang="en-US" b="1" dirty="0">
                <a:solidFill>
                  <a:schemeClr val="accent2"/>
                </a:solidFill>
              </a:rPr>
              <a:t>｛</a:t>
            </a:r>
            <a:r>
              <a:rPr lang="en-US" altLang="zh-CN" b="1" i="1" dirty="0">
                <a:solidFill>
                  <a:schemeClr val="accent2"/>
                </a:solidFill>
              </a:rPr>
              <a:t>x</a:t>
            </a:r>
            <a:r>
              <a:rPr lang="en-US" altLang="zh-CN" b="1" dirty="0">
                <a:solidFill>
                  <a:schemeClr val="accent2"/>
                </a:solidFill>
              </a:rPr>
              <a:t>|</a:t>
            </a:r>
            <a:r>
              <a:rPr lang="en-US" altLang="zh-CN" b="1" i="1" dirty="0">
                <a:solidFill>
                  <a:schemeClr val="accent2"/>
                </a:solidFill>
              </a:rPr>
              <a:t>x</a:t>
            </a:r>
            <a:r>
              <a:rPr lang="zh-CN" altLang="en-US" b="1" dirty="0">
                <a:solidFill>
                  <a:schemeClr val="accent2"/>
                </a:solidFill>
              </a:rPr>
              <a:t>＝</a:t>
            </a:r>
            <a:r>
              <a:rPr lang="en-US" altLang="zh-CN" b="1" dirty="0">
                <a:solidFill>
                  <a:schemeClr val="accent2"/>
                </a:solidFill>
              </a:rPr>
              <a:t>2</a:t>
            </a:r>
            <a:r>
              <a:rPr lang="en-US" altLang="zh-CN" b="1" i="1" dirty="0">
                <a:solidFill>
                  <a:schemeClr val="accent2"/>
                </a:solidFill>
              </a:rPr>
              <a:t>y</a:t>
            </a:r>
            <a:r>
              <a:rPr lang="en-US" altLang="zh-CN" b="1" dirty="0">
                <a:solidFill>
                  <a:schemeClr val="accent2"/>
                </a:solidFill>
              </a:rPr>
              <a:t>∧</a:t>
            </a:r>
            <a:r>
              <a:rPr lang="en-US" altLang="zh-CN" b="1" i="1" dirty="0">
                <a:solidFill>
                  <a:schemeClr val="accent2"/>
                </a:solidFill>
              </a:rPr>
              <a:t>y</a:t>
            </a:r>
            <a:r>
              <a:rPr lang="en-US" altLang="zh-CN" b="1" dirty="0">
                <a:solidFill>
                  <a:schemeClr val="accent2"/>
                </a:solidFill>
              </a:rPr>
              <a:t>∈</a:t>
            </a:r>
            <a:r>
              <a:rPr lang="en-US" altLang="zh-CN" b="1" i="1" dirty="0">
                <a:solidFill>
                  <a:schemeClr val="accent2"/>
                </a:solidFill>
              </a:rPr>
              <a:t>N</a:t>
            </a:r>
            <a:r>
              <a:rPr lang="zh-CN" altLang="en-US" b="1" dirty="0">
                <a:solidFill>
                  <a:schemeClr val="accent2"/>
                </a:solidFill>
              </a:rPr>
              <a:t>｝</a:t>
            </a:r>
            <a:endParaRPr lang="zh-CN" altLang="en-US" b="1" dirty="0">
              <a:solidFill>
                <a:schemeClr val="accent2"/>
              </a:solidFill>
            </a:endParaRPr>
          </a:p>
          <a:p>
            <a:pPr algn="ctr" eaLnBrk="1" hangingPunct="1">
              <a:buNone/>
            </a:pPr>
            <a:r>
              <a:rPr lang="zh-CN" altLang="en-US" b="1" dirty="0">
                <a:solidFill>
                  <a:srgbClr val="CC0066"/>
                </a:solidFill>
                <a:ea typeface="楷体_GB2312" pitchFamily="49" charset="-122"/>
              </a:rPr>
              <a:t>表示形式不一定唯一</a:t>
            </a:r>
            <a:endParaRPr lang="zh-CN" altLang="en-US" b="1" dirty="0">
              <a:solidFill>
                <a:srgbClr val="CC0066"/>
              </a:solidFill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zh-CN" altLang="en-US" dirty="0"/>
              <a:t>｛</a:t>
            </a:r>
            <a:r>
              <a:rPr lang="en-US" altLang="zh-CN" dirty="0"/>
              <a:t>0, 1</a:t>
            </a:r>
            <a:r>
              <a:rPr lang="zh-CN" altLang="en-US" dirty="0"/>
              <a:t>｝可以表示为｛</a:t>
            </a:r>
            <a:r>
              <a:rPr lang="en-US" altLang="zh-CN" i="1" dirty="0"/>
              <a:t>x</a:t>
            </a:r>
            <a:r>
              <a:rPr lang="en-US" altLang="zh-CN" dirty="0"/>
              <a:t>|</a:t>
            </a:r>
            <a:r>
              <a:rPr lang="en-US" altLang="zh-CN" i="1" dirty="0"/>
              <a:t>x</a:t>
            </a:r>
            <a:r>
              <a:rPr lang="en-US" altLang="zh-CN" baseline="30000" dirty="0"/>
              <a:t>2</a:t>
            </a:r>
            <a:r>
              <a:rPr lang="zh-CN" altLang="en-US" dirty="0"/>
              <a:t>－</a:t>
            </a:r>
            <a:r>
              <a:rPr lang="en-US" altLang="zh-CN" i="1" dirty="0"/>
              <a:t>x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｝</a:t>
            </a:r>
            <a:r>
              <a:rPr lang="en-US" altLang="zh-CN" dirty="0"/>
              <a:t>,  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       </a:t>
            </a:r>
            <a:r>
              <a:rPr lang="zh-CN" altLang="en-US" dirty="0"/>
              <a:t>也可以表示为｛</a:t>
            </a:r>
            <a:r>
              <a:rPr lang="en-US" altLang="zh-CN" i="1" dirty="0"/>
              <a:t>x</a:t>
            </a:r>
            <a:r>
              <a:rPr lang="en-US" altLang="zh-CN" dirty="0"/>
              <a:t>|</a:t>
            </a:r>
            <a:r>
              <a:rPr lang="en-US" altLang="zh-CN" i="1" dirty="0"/>
              <a:t>x</a:t>
            </a:r>
            <a:r>
              <a:rPr lang="en-US" altLang="zh-CN" dirty="0"/>
              <a:t>&lt;2∧</a:t>
            </a:r>
            <a:r>
              <a:rPr lang="en-US" altLang="zh-CN" i="1" dirty="0"/>
              <a:t>x</a:t>
            </a:r>
            <a:r>
              <a:rPr lang="en-US" altLang="zh-CN" dirty="0"/>
              <a:t>∈</a:t>
            </a:r>
            <a:r>
              <a:rPr lang="en-US" altLang="zh-CN" i="1" dirty="0"/>
              <a:t>Z</a:t>
            </a:r>
            <a:r>
              <a:rPr lang="zh-CN" altLang="en-US" dirty="0"/>
              <a:t>｝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charRg st="50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8115">
                                            <p:txEl>
                                              <p:charRg st="50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8115">
                                            <p:txEl>
                                              <p:charRg st="50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8115">
                                            <p:txEl>
                                              <p:charRg st="50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charRg st="84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8115">
                                            <p:txEl>
                                              <p:charRg st="84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8115">
                                            <p:txEl>
                                              <p:charRg st="84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8115">
                                            <p:txEl>
                                              <p:charRg st="84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charRg st="100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18115">
                                            <p:txEl>
                                              <p:charRg st="100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18115">
                                            <p:txEl>
                                              <p:charRg st="100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18115">
                                            <p:txEl>
                                              <p:charRg st="100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18115">
                                            <p:txEl>
                                              <p:charRg st="100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charRg st="110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8115">
                                            <p:txEl>
                                              <p:charRg st="110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8115">
                                            <p:txEl>
                                              <p:charRg st="110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charRg st="135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8115">
                                            <p:txEl>
                                              <p:charRg st="135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8115">
                                            <p:txEl>
                                              <p:charRg st="135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40C354-7EF3-438F-A77D-08DE6872EB6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638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集合的包含</a:t>
            </a:r>
            <a:r>
              <a:rPr lang="zh-CN" altLang="en-US" sz="2800" dirty="0"/>
              <a:t>（谓词方法定义）</a:t>
            </a:r>
            <a:endParaRPr lang="zh-CN" altLang="en-US" sz="2800" dirty="0"/>
          </a:p>
        </p:txBody>
      </p:sp>
      <p:sp>
        <p:nvSpPr>
          <p:cNvPr id="222211" name="Rectangle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30725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25000"/>
              </a:lnSpc>
            </a:pPr>
            <a:r>
              <a:rPr lang="zh-CN" altLang="en-US" sz="2800" dirty="0"/>
              <a:t>设有集合</a:t>
            </a:r>
            <a:r>
              <a:rPr lang="en-US" altLang="zh-CN" sz="2800" i="1" dirty="0"/>
              <a:t>A</a:t>
            </a:r>
            <a:r>
              <a:rPr lang="zh-CN" altLang="en-US" sz="2800" dirty="0"/>
              <a:t>和</a:t>
            </a:r>
            <a:r>
              <a:rPr lang="en-US" altLang="zh-CN" sz="2800" i="1" dirty="0"/>
              <a:t>B</a:t>
            </a:r>
            <a:r>
              <a:rPr lang="en-US" altLang="zh-CN" sz="2800" dirty="0"/>
              <a:t>, </a:t>
            </a:r>
            <a:r>
              <a:rPr lang="zh-CN" altLang="en-US" sz="2800" dirty="0"/>
              <a:t>若对任一元素</a:t>
            </a:r>
            <a:r>
              <a:rPr lang="en-US" altLang="zh-CN" sz="2800" i="1" dirty="0"/>
              <a:t>a</a:t>
            </a:r>
            <a:r>
              <a:rPr lang="en-US" altLang="zh-CN" sz="2800" dirty="0"/>
              <a:t>∈</a:t>
            </a:r>
            <a:r>
              <a:rPr lang="en-US" altLang="zh-CN" sz="2800" i="1" dirty="0"/>
              <a:t>A</a:t>
            </a:r>
            <a:r>
              <a:rPr lang="en-US" altLang="zh-CN" sz="2800" dirty="0"/>
              <a:t>, </a:t>
            </a:r>
            <a:r>
              <a:rPr lang="zh-CN" altLang="en-US" sz="2800" dirty="0"/>
              <a:t>必有</a:t>
            </a:r>
            <a:r>
              <a:rPr lang="en-US" altLang="zh-CN" sz="2800" i="1" dirty="0"/>
              <a:t>a</a:t>
            </a:r>
            <a:r>
              <a:rPr lang="en-US" altLang="zh-CN" sz="2800" dirty="0"/>
              <a:t>∈</a:t>
            </a:r>
            <a:r>
              <a:rPr lang="en-US" altLang="zh-CN" sz="2800" i="1" dirty="0"/>
              <a:t>B</a:t>
            </a:r>
            <a:r>
              <a:rPr lang="en-US" altLang="zh-CN" sz="2800" dirty="0"/>
              <a:t>, </a:t>
            </a:r>
            <a:r>
              <a:rPr lang="zh-CN" altLang="en-US" sz="2800" dirty="0"/>
              <a:t>则称集合</a:t>
            </a:r>
            <a:r>
              <a:rPr lang="en-US" altLang="zh-CN" sz="2800" i="1" dirty="0"/>
              <a:t>A</a:t>
            </a:r>
            <a:r>
              <a:rPr lang="zh-CN" altLang="en-US" sz="2800" dirty="0"/>
              <a:t>是集合</a:t>
            </a:r>
            <a:r>
              <a:rPr lang="en-US" altLang="zh-CN" sz="2800" i="1" dirty="0"/>
              <a:t>B</a:t>
            </a:r>
            <a:r>
              <a:rPr lang="zh-CN" altLang="en-US" sz="2800" dirty="0"/>
              <a:t>的</a:t>
            </a:r>
            <a:r>
              <a:rPr lang="zh-CN" altLang="en-US" sz="2800" b="1" dirty="0">
                <a:solidFill>
                  <a:srgbClr val="C00000"/>
                </a:solidFill>
                <a:ea typeface="楷体_GB2312" pitchFamily="49" charset="-122"/>
              </a:rPr>
              <a:t>子集</a:t>
            </a:r>
            <a:r>
              <a:rPr lang="en-US" altLang="zh-CN" sz="2800" dirty="0"/>
              <a:t>, </a:t>
            </a:r>
            <a:r>
              <a:rPr lang="zh-CN" altLang="en-US" sz="2800" dirty="0"/>
              <a:t>记为</a:t>
            </a:r>
            <a:r>
              <a:rPr lang="en-US" altLang="zh-CN" sz="2800" i="1" dirty="0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en-US" altLang="zh-CN" sz="2800" i="1" dirty="0"/>
              <a:t>B</a:t>
            </a:r>
            <a:r>
              <a:rPr lang="zh-CN" altLang="en-US" sz="2800" dirty="0"/>
              <a:t>或</a:t>
            </a:r>
            <a:r>
              <a:rPr lang="en-US" altLang="zh-CN" sz="2800" i="1" dirty="0"/>
              <a:t>B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en-US" altLang="zh-CN" sz="2800" i="1" dirty="0"/>
              <a:t>A</a:t>
            </a:r>
            <a:r>
              <a:rPr lang="en-US" altLang="zh-CN" sz="2800" dirty="0"/>
              <a:t>; </a:t>
            </a:r>
            <a:r>
              <a:rPr lang="zh-CN" altLang="en-US" sz="2800" dirty="0"/>
              <a:t>否则记为</a:t>
            </a:r>
            <a:r>
              <a:rPr lang="en-US" altLang="zh-CN" sz="2800" i="1" dirty="0"/>
              <a:t>A</a:t>
            </a:r>
            <a:r>
              <a:rPr lang="en-US" altLang="zh-CN" sz="2800" u="sng" dirty="0">
                <a:sym typeface="Symbol" panose="05050102010706020507" pitchFamily="18" charset="2"/>
              </a:rPr>
              <a:t></a:t>
            </a:r>
            <a:r>
              <a:rPr lang="en-US" altLang="zh-CN" sz="2800" dirty="0"/>
              <a:t> </a:t>
            </a:r>
            <a:r>
              <a:rPr lang="en-US" altLang="zh-CN" sz="2800" i="1" dirty="0"/>
              <a:t>B</a:t>
            </a:r>
            <a:r>
              <a:rPr lang="zh-CN" altLang="en-US" sz="2800" dirty="0"/>
              <a:t>或</a:t>
            </a:r>
            <a:r>
              <a:rPr lang="en-US" altLang="zh-CN" sz="2800" i="1" dirty="0"/>
              <a:t>B</a:t>
            </a:r>
            <a:r>
              <a:rPr lang="en-US" altLang="zh-CN" sz="2800" u="sng" dirty="0">
                <a:sym typeface="Symbol" panose="05050102010706020507" pitchFamily="18" charset="2"/>
              </a:rPr>
              <a:t></a:t>
            </a:r>
            <a:r>
              <a:rPr lang="en-US" altLang="zh-CN" sz="2800" dirty="0"/>
              <a:t> </a:t>
            </a:r>
            <a:r>
              <a:rPr lang="en-US" altLang="zh-CN" sz="2800" i="1" dirty="0"/>
              <a:t>A</a:t>
            </a:r>
            <a:r>
              <a:rPr lang="zh-CN" altLang="en-US" sz="2800" dirty="0"/>
              <a:t>。 即</a:t>
            </a:r>
            <a:endParaRPr lang="zh-CN" altLang="en-US" sz="2800" dirty="0"/>
          </a:p>
          <a:p>
            <a:pPr algn="ctr" eaLnBrk="1" hangingPunct="1">
              <a:lnSpc>
                <a:spcPct val="125000"/>
              </a:lnSpc>
              <a:buNone/>
            </a:pPr>
            <a:r>
              <a:rPr lang="en-US" altLang="zh-CN" b="1" dirty="0">
                <a:solidFill>
                  <a:srgbClr val="1E0264"/>
                </a:solidFill>
              </a:rPr>
              <a:t>A </a:t>
            </a:r>
            <a:r>
              <a:rPr lang="en-US" altLang="zh-CN" b="1" dirty="0">
                <a:solidFill>
                  <a:srgbClr val="1E0264"/>
                </a:solidFill>
                <a:sym typeface="Symbol" panose="05050102010706020507" pitchFamily="18" charset="2"/>
              </a:rPr>
              <a:t></a:t>
            </a:r>
            <a:r>
              <a:rPr lang="en-US" altLang="zh-CN" b="1" dirty="0">
                <a:solidFill>
                  <a:srgbClr val="1E0264"/>
                </a:solidFill>
              </a:rPr>
              <a:t> B </a:t>
            </a:r>
            <a:r>
              <a:rPr lang="en-US" altLang="zh-CN" b="1" dirty="0">
                <a:solidFill>
                  <a:srgbClr val="1E0264"/>
                </a:solidFill>
                <a:sym typeface="Symbol" panose="05050102010706020507" pitchFamily="18" charset="2"/>
              </a:rPr>
              <a:t></a:t>
            </a:r>
            <a:r>
              <a:rPr lang="en-US" altLang="zh-CN" b="1" dirty="0">
                <a:solidFill>
                  <a:srgbClr val="1E0264"/>
                </a:solidFill>
              </a:rPr>
              <a:t> </a:t>
            </a:r>
            <a:r>
              <a:rPr lang="en-US" altLang="zh-CN" b="1" dirty="0">
                <a:solidFill>
                  <a:srgbClr val="1E0264"/>
                </a:solidFill>
                <a:sym typeface="Symbol" panose="05050102010706020507" pitchFamily="18" charset="2"/>
              </a:rPr>
              <a:t></a:t>
            </a:r>
            <a:r>
              <a:rPr lang="en-US" altLang="zh-CN" b="1" dirty="0">
                <a:solidFill>
                  <a:srgbClr val="1E0264"/>
                </a:solidFill>
              </a:rPr>
              <a:t>x(x∈A→x∈B)</a:t>
            </a:r>
            <a:endParaRPr lang="en-US" altLang="zh-CN" b="1" dirty="0">
              <a:solidFill>
                <a:srgbClr val="1E0264"/>
              </a:solidFill>
            </a:endParaRPr>
          </a:p>
          <a:p>
            <a:pPr algn="just" eaLnBrk="1" hangingPunct="1">
              <a:lnSpc>
                <a:spcPct val="125000"/>
              </a:lnSpc>
            </a:pPr>
            <a:r>
              <a:rPr lang="zh-CN" altLang="en-US" sz="2800" dirty="0"/>
              <a:t>若</a:t>
            </a:r>
            <a:r>
              <a:rPr lang="en-US" altLang="zh-CN" sz="2800" i="1" dirty="0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</a:t>
            </a:r>
            <a:r>
              <a:rPr lang="en-US" altLang="zh-CN" sz="2800" i="1" dirty="0"/>
              <a:t>B</a:t>
            </a:r>
            <a:r>
              <a:rPr lang="en-US" altLang="zh-CN" sz="2800" dirty="0"/>
              <a:t>, </a:t>
            </a:r>
            <a:r>
              <a:rPr lang="zh-CN" altLang="en-US" sz="2800" dirty="0"/>
              <a:t>且</a:t>
            </a:r>
            <a:r>
              <a:rPr lang="en-US" altLang="zh-CN" sz="2800" i="1" dirty="0"/>
              <a:t>B</a:t>
            </a:r>
            <a:r>
              <a:rPr lang="zh-CN" altLang="en-US" sz="2800" dirty="0"/>
              <a:t>中至少有一个元素</a:t>
            </a:r>
            <a:r>
              <a:rPr lang="en-US" altLang="zh-CN" sz="2800" i="1" dirty="0"/>
              <a:t>b</a:t>
            </a:r>
            <a:r>
              <a:rPr lang="en-US" altLang="zh-CN" sz="2800" b="1" dirty="0">
                <a:solidFill>
                  <a:srgbClr val="1E0264"/>
                </a:solidFill>
                <a:sym typeface="Symbol" panose="05050102010706020507" pitchFamily="18" charset="2"/>
              </a:rPr>
              <a:t></a:t>
            </a:r>
            <a:r>
              <a:rPr lang="en-US" altLang="zh-CN" sz="2800" i="1" dirty="0"/>
              <a:t>A</a:t>
            </a:r>
            <a:r>
              <a:rPr lang="en-US" altLang="zh-CN" sz="2800" dirty="0"/>
              <a:t>, </a:t>
            </a:r>
            <a:r>
              <a:rPr lang="zh-CN" altLang="en-US" sz="2800" dirty="0"/>
              <a:t>则称</a:t>
            </a:r>
            <a:r>
              <a:rPr lang="en-US" altLang="zh-CN" sz="2800" i="1" dirty="0"/>
              <a:t>A</a:t>
            </a:r>
            <a:r>
              <a:rPr lang="zh-CN" altLang="en-US" sz="2800" dirty="0"/>
              <a:t>是</a:t>
            </a:r>
            <a:r>
              <a:rPr lang="en-US" altLang="zh-CN" sz="2800" i="1" dirty="0"/>
              <a:t>B</a:t>
            </a:r>
            <a:r>
              <a:rPr lang="zh-CN" altLang="en-US" sz="2800" dirty="0"/>
              <a:t>的</a:t>
            </a:r>
            <a:r>
              <a:rPr lang="zh-CN" altLang="en-US" sz="2800" b="1" dirty="0">
                <a:solidFill>
                  <a:srgbClr val="C00000"/>
                </a:solidFill>
                <a:ea typeface="楷体_GB2312" pitchFamily="49" charset="-122"/>
              </a:rPr>
              <a:t>真子集</a:t>
            </a:r>
            <a:r>
              <a:rPr lang="en-US" altLang="zh-CN" sz="2800" dirty="0"/>
              <a:t>,  </a:t>
            </a:r>
            <a:r>
              <a:rPr lang="zh-CN" altLang="en-US" sz="2800" dirty="0"/>
              <a:t>记为</a:t>
            </a:r>
            <a:r>
              <a:rPr lang="en-US" altLang="zh-CN" sz="2800" i="1" dirty="0"/>
              <a:t>A </a:t>
            </a:r>
            <a:r>
              <a:rPr lang="en-US" altLang="zh-CN" sz="2800" dirty="0">
                <a:sym typeface="Symbol" panose="05050102010706020507" pitchFamily="18" charset="2"/>
              </a:rPr>
              <a:t></a:t>
            </a:r>
            <a:r>
              <a:rPr lang="en-US" altLang="zh-CN" sz="2800" dirty="0"/>
              <a:t> </a:t>
            </a:r>
            <a:r>
              <a:rPr lang="en-US" altLang="zh-CN" sz="2800" i="1" dirty="0"/>
              <a:t>B</a:t>
            </a:r>
            <a:r>
              <a:rPr lang="zh-CN" altLang="en-US" sz="2800" dirty="0"/>
              <a:t>或</a:t>
            </a:r>
            <a:r>
              <a:rPr lang="en-US" altLang="zh-CN" sz="2800" i="1" dirty="0"/>
              <a:t>B </a:t>
            </a:r>
            <a:r>
              <a:rPr lang="en-US" altLang="zh-CN" sz="2800" dirty="0">
                <a:sym typeface="Symbol" panose="05050102010706020507" pitchFamily="18" charset="2"/>
              </a:rPr>
              <a:t></a:t>
            </a:r>
            <a:r>
              <a:rPr lang="en-US" altLang="zh-CN" sz="2800" dirty="0"/>
              <a:t> </a:t>
            </a:r>
            <a:r>
              <a:rPr lang="en-US" altLang="zh-CN" sz="2800" i="1" dirty="0"/>
              <a:t>A</a:t>
            </a:r>
            <a:r>
              <a:rPr lang="zh-CN" altLang="en-US" sz="2800" dirty="0"/>
              <a:t>。 即</a:t>
            </a:r>
            <a:endParaRPr lang="zh-CN" altLang="en-US" sz="2800" dirty="0"/>
          </a:p>
          <a:p>
            <a:pPr algn="ctr" eaLnBrk="1" hangingPunct="1">
              <a:lnSpc>
                <a:spcPct val="125000"/>
              </a:lnSpc>
              <a:buNone/>
            </a:pPr>
            <a:r>
              <a:rPr lang="zh-CN" altLang="en-US" dirty="0"/>
              <a:t>  </a:t>
            </a:r>
            <a:r>
              <a:rPr lang="en-US" altLang="zh-CN" b="1" dirty="0">
                <a:solidFill>
                  <a:srgbClr val="1E0264"/>
                </a:solidFill>
              </a:rPr>
              <a:t>A </a:t>
            </a:r>
            <a:r>
              <a:rPr lang="en-US" altLang="zh-CN" b="1" dirty="0">
                <a:solidFill>
                  <a:srgbClr val="1E0264"/>
                </a:solidFill>
                <a:sym typeface="Symbol" panose="05050102010706020507" pitchFamily="18" charset="2"/>
              </a:rPr>
              <a:t> </a:t>
            </a:r>
            <a:r>
              <a:rPr lang="en-US" altLang="zh-CN" b="1" dirty="0">
                <a:solidFill>
                  <a:srgbClr val="1E0264"/>
                </a:solidFill>
              </a:rPr>
              <a:t>B </a:t>
            </a:r>
            <a:r>
              <a:rPr lang="en-US" altLang="zh-CN" b="1" dirty="0">
                <a:solidFill>
                  <a:srgbClr val="1E0264"/>
                </a:solidFill>
                <a:sym typeface="Symbol" panose="05050102010706020507" pitchFamily="18" charset="2"/>
              </a:rPr>
              <a:t> </a:t>
            </a:r>
            <a:r>
              <a:rPr lang="en-US" altLang="zh-CN" b="1" dirty="0">
                <a:solidFill>
                  <a:srgbClr val="1E0264"/>
                </a:solidFill>
              </a:rPr>
              <a:t>x(x∈A→x∈B)∧</a:t>
            </a:r>
            <a:r>
              <a:rPr lang="en-US" altLang="zh-CN" b="1" dirty="0">
                <a:solidFill>
                  <a:srgbClr val="1E0264"/>
                </a:solidFill>
                <a:sym typeface="Symbol" panose="05050102010706020507" pitchFamily="18" charset="2"/>
              </a:rPr>
              <a:t></a:t>
            </a:r>
            <a:r>
              <a:rPr lang="en-US" altLang="zh-CN" b="1" dirty="0">
                <a:solidFill>
                  <a:srgbClr val="1E0264"/>
                </a:solidFill>
              </a:rPr>
              <a:t>x(x∈B∧x </a:t>
            </a:r>
            <a:r>
              <a:rPr lang="en-US" altLang="zh-CN" b="1" dirty="0">
                <a:solidFill>
                  <a:srgbClr val="1E0264"/>
                </a:solidFill>
                <a:sym typeface="Symbol" panose="05050102010706020507" pitchFamily="18" charset="2"/>
              </a:rPr>
              <a:t></a:t>
            </a:r>
            <a:r>
              <a:rPr lang="en-US" altLang="zh-CN" b="1" dirty="0">
                <a:solidFill>
                  <a:srgbClr val="1E0264"/>
                </a:solidFill>
              </a:rPr>
              <a:t> A)</a:t>
            </a:r>
            <a:endParaRPr lang="en-US" altLang="zh-CN" b="1" dirty="0">
              <a:solidFill>
                <a:srgbClr val="1E0264"/>
              </a:solidFill>
            </a:endParaRPr>
          </a:p>
          <a:p>
            <a:pPr algn="ctr" eaLnBrk="1" hangingPunct="1">
              <a:buNone/>
            </a:pPr>
            <a:endParaRPr lang="en-US" altLang="zh-CN" b="1" dirty="0">
              <a:solidFill>
                <a:srgbClr val="1E0264"/>
              </a:solidFill>
            </a:endParaRPr>
          </a:p>
          <a:p>
            <a:pPr algn="ctr"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charRg st="69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2211">
                                            <p:txEl>
                                              <p:charRg st="69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2211">
                                            <p:txEl>
                                              <p:charRg st="69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charRg st="139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2211">
                                            <p:txEl>
                                              <p:charRg st="139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2211">
                                            <p:txEl>
                                              <p:charRg st="139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6285</Words>
  <Application>WPS 演示</Application>
  <PresentationFormat/>
  <Paragraphs>687</Paragraphs>
  <Slides>44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7" baseType="lpstr">
      <vt:lpstr>Arial</vt:lpstr>
      <vt:lpstr>宋体</vt:lpstr>
      <vt:lpstr>Wingdings</vt:lpstr>
      <vt:lpstr>Garamond</vt:lpstr>
      <vt:lpstr>楷体_GB2312</vt:lpstr>
      <vt:lpstr>新宋体</vt:lpstr>
      <vt:lpstr>黑体</vt:lpstr>
      <vt:lpstr>Courier New</vt:lpstr>
      <vt:lpstr>Symbol</vt:lpstr>
      <vt:lpstr>Times New Roman</vt:lpstr>
      <vt:lpstr>微软雅黑</vt:lpstr>
      <vt:lpstr>Arial Unicode MS</vt:lpstr>
      <vt:lpstr>Edge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Kukukukiki</cp:lastModifiedBy>
  <cp:revision>909</cp:revision>
  <dcterms:created xsi:type="dcterms:W3CDTF">2019-04-24T05:04:13Z</dcterms:created>
  <dcterms:modified xsi:type="dcterms:W3CDTF">2019-04-24T14:58:43Z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2052-11.1.0.8597</vt:lpwstr>
  </property>
</Properties>
</file>