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6" r:id="rId3"/>
    <p:sldId id="429" r:id="rId4"/>
    <p:sldId id="278" r:id="rId5"/>
    <p:sldId id="355" r:id="rId6"/>
    <p:sldId id="357" r:id="rId7"/>
    <p:sldId id="455" r:id="rId8"/>
    <p:sldId id="414" r:id="rId9"/>
    <p:sldId id="356" r:id="rId10"/>
    <p:sldId id="358" r:id="rId12"/>
    <p:sldId id="417" r:id="rId13"/>
    <p:sldId id="461" r:id="rId14"/>
    <p:sldId id="462" r:id="rId15"/>
    <p:sldId id="415" r:id="rId16"/>
    <p:sldId id="416" r:id="rId17"/>
    <p:sldId id="431" r:id="rId18"/>
    <p:sldId id="449" r:id="rId19"/>
    <p:sldId id="363" r:id="rId20"/>
    <p:sldId id="365" r:id="rId21"/>
    <p:sldId id="457" r:id="rId22"/>
    <p:sldId id="459" r:id="rId23"/>
    <p:sldId id="464" r:id="rId24"/>
    <p:sldId id="458" r:id="rId25"/>
    <p:sldId id="465" r:id="rId26"/>
    <p:sldId id="364" r:id="rId27"/>
    <p:sldId id="366" r:id="rId28"/>
    <p:sldId id="450" r:id="rId29"/>
    <p:sldId id="367" r:id="rId30"/>
    <p:sldId id="368" r:id="rId31"/>
    <p:sldId id="466" r:id="rId32"/>
    <p:sldId id="467" r:id="rId33"/>
    <p:sldId id="468" r:id="rId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C0066"/>
    <a:srgbClr val="CCFF33"/>
    <a:srgbClr val="99CCFF"/>
    <a:srgbClr val="FFFF99"/>
    <a:srgbClr val="1E0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064"/>
    <p:restoredTop sz="82071"/>
  </p:normalViewPr>
  <p:slideViewPr>
    <p:cSldViewPr showGuides="1">
      <p:cViewPr varScale="1">
        <p:scale>
          <a:sx n="61" d="100"/>
          <a:sy n="61" d="100"/>
        </p:scale>
        <p:origin x="20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12216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0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CF885-9BA4-4BFE-A537-4250AB3A698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el-GR" altLang="zh-CN" dirty="0"/>
              <a:t>Π</a:t>
            </a:r>
            <a:r>
              <a:rPr lang="en-US" altLang="zh-CN" dirty="0"/>
              <a:t>1</a:t>
            </a:r>
            <a:r>
              <a:rPr lang="zh-CN" altLang="en-US" dirty="0"/>
              <a:t>中任意分块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都可在</a:t>
            </a:r>
            <a:r>
              <a:rPr lang="en-US" altLang="zh-CN" dirty="0"/>
              <a:t>π2</a:t>
            </a:r>
            <a:r>
              <a:rPr lang="zh-CN" altLang="en-US" dirty="0"/>
              <a:t>中找到一个分块</a:t>
            </a:r>
            <a:r>
              <a:rPr lang="en-US" altLang="zh-CN" dirty="0"/>
              <a:t>B</a:t>
            </a:r>
            <a:r>
              <a:rPr lang="en-US" altLang="zh-CN" baseline="-25000" dirty="0"/>
              <a:t>j</a:t>
            </a:r>
            <a:r>
              <a:rPr lang="zh-CN" altLang="en-US" dirty="0"/>
              <a:t>，使得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baseline="-25000" dirty="0"/>
              <a:t>j</a:t>
            </a:r>
            <a:r>
              <a:rPr lang="zh-CN" altLang="en-US" dirty="0">
                <a:sym typeface="Symbol" panose="05050102010706020507" pitchFamily="18" charset="2"/>
              </a:rPr>
              <a:t>，如：好男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zh-CN" altLang="en-US" dirty="0">
                <a:sym typeface="Symbol" panose="05050102010706020507" pitchFamily="18" charset="2"/>
              </a:rPr>
              <a:t>男人，坏女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zh-CN" altLang="en-US" dirty="0">
                <a:sym typeface="Symbol" panose="05050102010706020507" pitchFamily="18" charset="2"/>
              </a:rPr>
              <a:t>女人。</a:t>
            </a: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algn="just" eaLnBrk="1" hangingPunct="1"/>
            <a:r>
              <a:rPr lang="zh-CN" altLang="en-US" dirty="0"/>
              <a:t>当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上的一个关系时，</a:t>
            </a:r>
            <a:r>
              <a:rPr lang="en-US" altLang="zh-CN" dirty="0"/>
              <a:t>R</a:t>
            </a:r>
            <a:r>
              <a:rPr lang="zh-CN" altLang="en-US" dirty="0"/>
              <a:t>可与自身合成任意次而形成</a:t>
            </a:r>
            <a:r>
              <a:rPr lang="en-US" altLang="zh-CN" dirty="0"/>
              <a:t>A</a:t>
            </a:r>
            <a:r>
              <a:rPr lang="zh-CN" altLang="en-US" dirty="0"/>
              <a:t>上的一个新关系。在这种情况下</a:t>
            </a:r>
            <a:r>
              <a:rPr lang="en-US" altLang="zh-CN" dirty="0"/>
              <a:t>,R∘R</a:t>
            </a:r>
            <a:r>
              <a:rPr lang="zh-CN" altLang="en-US" dirty="0"/>
              <a:t>常表示为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R∘R∘R</a:t>
            </a:r>
            <a:r>
              <a:rPr lang="zh-CN" altLang="en-US" dirty="0"/>
              <a:t>表示为</a:t>
            </a:r>
            <a:r>
              <a:rPr lang="en-US" altLang="zh-CN" dirty="0"/>
              <a:t>R</a:t>
            </a:r>
            <a:r>
              <a:rPr lang="en-US" altLang="zh-CN" baseline="30000" dirty="0"/>
              <a:t>3</a:t>
            </a:r>
            <a:r>
              <a:rPr lang="zh-CN" altLang="en-US" dirty="0"/>
              <a:t>等等</a:t>
            </a:r>
            <a:r>
              <a:rPr lang="en-US" altLang="zh-CN" dirty="0"/>
              <a:t>,</a:t>
            </a:r>
            <a:r>
              <a:rPr lang="zh-CN" altLang="en-US" dirty="0"/>
              <a:t>我们能归纳地定义这一符号。</a:t>
            </a:r>
            <a:endParaRPr lang="zh-CN" altLang="en-US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24A8D0-F5C3-4D95-95BF-6FE4EE955A0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62B8C-2107-43C0-9813-A8698DF417D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EFA8F-E24C-47E8-84EB-2F333CF6B0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752045-B69E-4025-A624-8F043EC307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AC9B5-EF5D-46A8-BF80-9C3239A7AA1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 txBox="1">
            <a:spLocks noGrp="1" noChangeArrowheads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</a:fld>
            <a:endParaRPr lang="en-US" altLang="zh-CN" sz="1200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01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r>
              <a:rPr lang="zh-CN" altLang="en-US" sz="5900" dirty="0">
                <a:latin typeface="+mj-lt"/>
                <a:ea typeface="+mj-ea"/>
                <a:cs typeface="+mj-cs"/>
              </a:rPr>
              <a:t>第三章 集合与关系</a:t>
            </a:r>
            <a:endParaRPr lang="zh-CN" altLang="en-US" sz="5900" dirty="0">
              <a:latin typeface="+mj-lt"/>
              <a:ea typeface="+mj-ea"/>
              <a:cs typeface="+mj-cs"/>
            </a:endParaRPr>
          </a:p>
        </p:txBody>
      </p:sp>
      <p:sp>
        <p:nvSpPr>
          <p:cNvPr id="4102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7D8E60-6938-404F-97B4-D758F90F7D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( F∘G)</a:t>
            </a:r>
            <a:r>
              <a:rPr lang="en-US" altLang="zh-CN" baseline="30000" dirty="0"/>
              <a:t>c</a:t>
            </a:r>
            <a:r>
              <a:rPr lang="en-US" altLang="zh-CN" dirty="0"/>
              <a:t>= G</a:t>
            </a:r>
            <a:r>
              <a:rPr lang="en-US" altLang="zh-CN" baseline="30000" dirty="0"/>
              <a:t>c</a:t>
            </a:r>
            <a:r>
              <a:rPr lang="en-US" altLang="zh-CN" dirty="0"/>
              <a:t>∘F</a:t>
            </a:r>
            <a:r>
              <a:rPr lang="en-US" altLang="zh-CN" baseline="30000" dirty="0"/>
              <a:t>c</a:t>
            </a:r>
            <a:endParaRPr lang="en-US" altLang="zh-CN" baseline="30000" dirty="0"/>
          </a:p>
        </p:txBody>
      </p:sp>
      <p:sp>
        <p:nvSpPr>
          <p:cNvPr id="387075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对于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&lt;x,z&gt;∈( F∘G)</a:t>
            </a:r>
            <a:r>
              <a:rPr lang="en-US" altLang="zh-CN" baseline="30000" dirty="0"/>
              <a:t>c </a:t>
            </a:r>
            <a:endParaRPr lang="en-US" altLang="zh-CN" baseline="30000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 </a:t>
            </a:r>
            <a:r>
              <a:rPr lang="en-US" altLang="zh-CN" dirty="0"/>
              <a:t>&lt;z,x&gt;∈ F∘G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1E0264"/>
                </a:solidFill>
              </a:rPr>
              <a:t>y (y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Y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1E0264"/>
                </a:solidFill>
              </a:rPr>
              <a:t>&lt;z,y&gt;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F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1E0264"/>
                </a:solidFill>
              </a:rPr>
              <a:t>&lt;y,x&gt;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G) </a:t>
            </a:r>
            <a:endParaRPr lang="en-US" altLang="zh-CN" b="1" dirty="0">
              <a:solidFill>
                <a:srgbClr val="1E0264"/>
              </a:solidFill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CC0066"/>
                </a:solidFill>
              </a:rPr>
              <a:t>y (y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CC0066"/>
                </a:solidFill>
              </a:rPr>
              <a:t>Y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CC0066"/>
                </a:solidFill>
              </a:rPr>
              <a:t>&lt;y,z&gt;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CC0066"/>
                </a:solidFill>
              </a:rPr>
              <a:t>F</a:t>
            </a:r>
            <a:r>
              <a:rPr lang="en-US" altLang="zh-CN" baseline="30000" dirty="0">
                <a:solidFill>
                  <a:srgbClr val="CC0066"/>
                </a:solidFill>
              </a:rPr>
              <a:t>c</a:t>
            </a:r>
            <a:r>
              <a:rPr lang="en-US" altLang="zh-CN" b="1" dirty="0">
                <a:solidFill>
                  <a:srgbClr val="CC0066"/>
                </a:solidFill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CC0066"/>
                </a:solidFill>
              </a:rPr>
              <a:t>&lt;x,y&gt;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CC0066"/>
                </a:solidFill>
              </a:rPr>
              <a:t>G</a:t>
            </a:r>
            <a:r>
              <a:rPr lang="en-US" altLang="zh-CN" baseline="30000" dirty="0">
                <a:solidFill>
                  <a:srgbClr val="CC0066"/>
                </a:solidFill>
              </a:rPr>
              <a:t>c</a:t>
            </a:r>
            <a:r>
              <a:rPr lang="en-US" altLang="zh-CN" b="1" dirty="0">
                <a:solidFill>
                  <a:srgbClr val="CC0066"/>
                </a:solidFill>
              </a:rPr>
              <a:t>) </a:t>
            </a:r>
            <a:endParaRPr lang="en-US" altLang="zh-CN" b="1" dirty="0">
              <a:solidFill>
                <a:srgbClr val="CC0066"/>
              </a:solidFill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&lt;x,z&gt;∈G</a:t>
            </a:r>
            <a:r>
              <a:rPr lang="en-US" altLang="zh-CN" baseline="30000" dirty="0"/>
              <a:t>c</a:t>
            </a:r>
            <a:r>
              <a:rPr lang="en-US" altLang="zh-CN" dirty="0"/>
              <a:t>∘F</a:t>
            </a:r>
            <a:r>
              <a:rPr lang="en-US" altLang="zh-CN" baseline="30000" dirty="0"/>
              <a:t>c</a:t>
            </a:r>
            <a:endParaRPr lang="en-US" altLang="zh-CN" baseline="30000" dirty="0"/>
          </a:p>
          <a:p>
            <a:pPr eaLnBrk="1" hangingPunct="1">
              <a:buNone/>
            </a:pPr>
            <a:r>
              <a:rPr lang="zh-CN" altLang="en-US" sz="2800" dirty="0"/>
              <a:t> 所以</a:t>
            </a:r>
            <a:r>
              <a:rPr lang="en-US" altLang="zh-CN" dirty="0"/>
              <a:t>( F∘G)</a:t>
            </a:r>
            <a:r>
              <a:rPr lang="en-US" altLang="zh-CN" baseline="30000" dirty="0"/>
              <a:t>c</a:t>
            </a:r>
            <a:r>
              <a:rPr lang="en-US" altLang="zh-CN" dirty="0"/>
              <a:t>= G</a:t>
            </a:r>
            <a:r>
              <a:rPr lang="en-US" altLang="zh-CN" baseline="30000" dirty="0"/>
              <a:t>c</a:t>
            </a:r>
            <a:r>
              <a:rPr lang="en-US" altLang="zh-CN" dirty="0"/>
              <a:t>∘F</a:t>
            </a:r>
            <a:r>
              <a:rPr lang="en-US" altLang="zh-CN" baseline="30000" dirty="0"/>
              <a:t>c</a:t>
            </a:r>
            <a:endParaRPr lang="en-US" altLang="zh-CN" baseline="30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707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charRg st="4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7075">
                                            <p:txEl>
                                              <p:charRg st="22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4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7075">
                                            <p:txEl>
                                              <p:charRg st="4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7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7075">
                                            <p:txEl>
                                              <p:charRg st="78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7075">
                                            <p:txEl>
                                              <p:charRg st="11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075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E5647D-5FAB-474E-932C-96F501B5919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53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(R</a:t>
            </a:r>
            <a:r>
              <a:rPr lang="en-US" altLang="zh-CN" baseline="-25000" dirty="0"/>
              <a:t>1</a:t>
            </a:r>
            <a:r>
              <a:rPr lang="en-US" altLang="zh-CN" dirty="0"/>
              <a:t>∪R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c</a:t>
            </a:r>
            <a:r>
              <a:rPr lang="en-US" altLang="zh-CN" dirty="0"/>
              <a:t>= R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c</a:t>
            </a:r>
            <a:r>
              <a:rPr lang="en-US" altLang="zh-CN" dirty="0"/>
              <a:t>∪R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c</a:t>
            </a:r>
            <a:endParaRPr lang="en-US" altLang="zh-CN" baseline="30000" dirty="0"/>
          </a:p>
        </p:txBody>
      </p:sp>
      <p:sp>
        <p:nvSpPr>
          <p:cNvPr id="3880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证明：</a:t>
            </a:r>
            <a:r>
              <a:rPr lang="en-US" altLang="zh-CN" sz="3200" b="1" dirty="0">
                <a:sym typeface="Symbol" panose="05050102010706020507" pitchFamily="18" charset="2"/>
              </a:rPr>
              <a:t> </a:t>
            </a:r>
            <a:r>
              <a:rPr lang="en-US" altLang="zh-CN" dirty="0"/>
              <a:t>&lt;x,y&gt;∈</a:t>
            </a:r>
            <a:r>
              <a:rPr lang="en-US" altLang="zh-CN" baseline="30000" dirty="0"/>
              <a:t> </a:t>
            </a:r>
            <a:r>
              <a:rPr lang="en-US" altLang="zh-CN" dirty="0"/>
              <a:t>(R</a:t>
            </a:r>
            <a:r>
              <a:rPr lang="en-US" altLang="zh-CN" baseline="-25000" dirty="0"/>
              <a:t>1</a:t>
            </a:r>
            <a:r>
              <a:rPr lang="en-US" altLang="zh-CN" dirty="0"/>
              <a:t>∪R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baseline="30000" dirty="0"/>
              <a:t>c</a:t>
            </a:r>
            <a:endParaRPr lang="en-US" altLang="zh-CN" baseline="30000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 </a:t>
            </a:r>
            <a:r>
              <a:rPr lang="en-US" altLang="zh-CN" dirty="0"/>
              <a:t>&lt;y,x&gt;∈ R</a:t>
            </a:r>
            <a:r>
              <a:rPr lang="en-US" altLang="zh-CN" baseline="-25000" dirty="0"/>
              <a:t>1</a:t>
            </a:r>
            <a:r>
              <a:rPr lang="en-US" altLang="zh-CN" dirty="0"/>
              <a:t>∪R</a:t>
            </a:r>
            <a:r>
              <a:rPr lang="en-US" altLang="zh-CN" baseline="-25000" dirty="0"/>
              <a:t>2</a:t>
            </a:r>
            <a:endParaRPr lang="en-US" altLang="zh-CN" baseline="30000" dirty="0"/>
          </a:p>
          <a:p>
            <a:pPr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&lt;y,x&gt;∈ R</a:t>
            </a:r>
            <a:r>
              <a:rPr lang="en-US" altLang="zh-CN" baseline="-25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&lt;y,x&gt;∈ R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</a:t>
            </a:r>
            <a:r>
              <a:rPr lang="en-US" altLang="zh-CN" dirty="0"/>
              <a:t>&lt;x,y&gt;∈ R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c</a:t>
            </a:r>
            <a:r>
              <a:rPr lang="en-US" altLang="zh-CN" baseline="-25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&lt;x,y&gt;∈ R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c</a:t>
            </a:r>
            <a:endParaRPr lang="en-US" altLang="zh-CN" baseline="30000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</a:t>
            </a:r>
            <a:r>
              <a:rPr lang="en-US" altLang="zh-CN" dirty="0"/>
              <a:t>&lt;x,y&gt;∈ R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c</a:t>
            </a:r>
            <a:r>
              <a:rPr lang="en-US" altLang="zh-CN" dirty="0"/>
              <a:t>∪R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c</a:t>
            </a:r>
            <a:endParaRPr lang="en-US" altLang="zh-CN" baseline="30000" dirty="0"/>
          </a:p>
          <a:p>
            <a:pPr eaLnBrk="1" hangingPunct="1">
              <a:buNone/>
            </a:pPr>
            <a:endParaRPr lang="en-US" altLang="zh-CN" baseline="30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charRg st="4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099">
                                            <p:txEl>
                                              <p:charRg st="42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charRg st="71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8099">
                                            <p:txEl>
                                              <p:charRg st="71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8099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68313" y="990600"/>
            <a:ext cx="8229600" cy="51689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4000"/>
              </a:lnSpc>
            </a:pPr>
            <a:r>
              <a:rPr lang="zh-CN" altLang="en-US" sz="3200" dirty="0"/>
              <a:t>二元关系</a:t>
            </a:r>
            <a:r>
              <a:rPr lang="en-US" altLang="zh-CN" sz="3200" dirty="0"/>
              <a:t>R</a:t>
            </a:r>
            <a:r>
              <a:rPr lang="zh-CN" altLang="en-US" sz="3200" dirty="0"/>
              <a:t>也是一个集合，序偶的集合，所以满足集合运算的所有性质，如：</a:t>
            </a:r>
            <a:endParaRPr lang="en-US" altLang="zh-CN" sz="3200" dirty="0"/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3200" dirty="0"/>
              <a:t>               </a:t>
            </a:r>
            <a:r>
              <a:rPr lang="en-US" altLang="zh-CN" sz="3200" dirty="0"/>
              <a:t>R</a:t>
            </a:r>
            <a:r>
              <a:rPr lang="en-US" altLang="zh-CN" sz="3200" baseline="-25000" dirty="0"/>
              <a:t>1</a:t>
            </a:r>
            <a:r>
              <a:rPr lang="en-US" altLang="zh-CN" sz="3200" b="1" dirty="0"/>
              <a:t>-</a:t>
            </a:r>
            <a:r>
              <a:rPr lang="en-US" altLang="zh-CN" sz="3200" dirty="0"/>
              <a:t>R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 R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∩</a:t>
            </a:r>
            <a:r>
              <a:rPr lang="en-US" altLang="zh-CN" sz="3200" b="1" dirty="0">
                <a:solidFill>
                  <a:srgbClr val="1E0264"/>
                </a:solidFill>
              </a:rPr>
              <a:t>~</a:t>
            </a:r>
            <a:r>
              <a:rPr lang="en-US" altLang="zh-CN" sz="3200" dirty="0"/>
              <a:t>R</a:t>
            </a:r>
            <a:r>
              <a:rPr lang="en-US" altLang="zh-CN" sz="3200" baseline="-25000" dirty="0"/>
              <a:t>2</a:t>
            </a:r>
            <a:endParaRPr lang="en-US" altLang="zh-CN" sz="3200" baseline="-25000" dirty="0"/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3200" b="1" dirty="0">
                <a:solidFill>
                  <a:srgbClr val="1E0264"/>
                </a:solidFill>
              </a:rPr>
              <a:t>   若</a:t>
            </a:r>
            <a:r>
              <a:rPr lang="en-US" altLang="zh-CN" sz="3200" b="1" dirty="0">
                <a:solidFill>
                  <a:srgbClr val="1E0264"/>
                </a:solidFill>
              </a:rPr>
              <a:t>R</a:t>
            </a:r>
            <a:r>
              <a:rPr lang="zh-CN" altLang="en-US" sz="3200" b="1" dirty="0">
                <a:solidFill>
                  <a:srgbClr val="1E0264"/>
                </a:solidFill>
              </a:rPr>
              <a:t>表示一个</a:t>
            </a:r>
            <a:r>
              <a:rPr lang="en-US" altLang="zh-CN" sz="3200" b="1" dirty="0">
                <a:solidFill>
                  <a:srgbClr val="1E0264"/>
                </a:solidFill>
              </a:rPr>
              <a:t>A×B</a:t>
            </a:r>
            <a:r>
              <a:rPr lang="zh-CN" altLang="en-US" sz="3200" b="1" dirty="0">
                <a:solidFill>
                  <a:srgbClr val="1E0264"/>
                </a:solidFill>
              </a:rPr>
              <a:t>上的二元关系，则</a:t>
            </a:r>
            <a:r>
              <a:rPr lang="en-US" altLang="zh-CN" sz="3200" b="1" dirty="0">
                <a:solidFill>
                  <a:srgbClr val="1E0264"/>
                </a:solidFill>
              </a:rPr>
              <a:t>~</a:t>
            </a:r>
            <a:r>
              <a:rPr lang="en-US" altLang="zh-CN" sz="3200" dirty="0"/>
              <a:t>R</a:t>
            </a:r>
            <a:r>
              <a:rPr lang="zh-CN" altLang="en-US" sz="3200" dirty="0"/>
              <a:t>是以</a:t>
            </a:r>
            <a:r>
              <a:rPr lang="en-US" altLang="zh-CN" sz="3200" b="1" dirty="0">
                <a:solidFill>
                  <a:srgbClr val="1E0264"/>
                </a:solidFill>
              </a:rPr>
              <a:t>A×B</a:t>
            </a:r>
            <a:r>
              <a:rPr lang="zh-CN" altLang="en-US" sz="3200" b="1" dirty="0">
                <a:solidFill>
                  <a:srgbClr val="1E0264"/>
                </a:solidFill>
              </a:rPr>
              <a:t>为参照“全集”的</a:t>
            </a:r>
            <a:r>
              <a:rPr lang="en-US" altLang="zh-CN" sz="3200" b="1" dirty="0">
                <a:solidFill>
                  <a:srgbClr val="1E0264"/>
                </a:solidFill>
              </a:rPr>
              <a:t>R</a:t>
            </a:r>
            <a:r>
              <a:rPr lang="zh-CN" altLang="en-US" sz="3200" b="1" dirty="0">
                <a:solidFill>
                  <a:srgbClr val="1E0264"/>
                </a:solidFill>
              </a:rPr>
              <a:t>的绝对补。</a:t>
            </a:r>
            <a:endParaRPr lang="en-US" altLang="zh-CN" sz="3200" dirty="0"/>
          </a:p>
          <a:p>
            <a:pPr eaLnBrk="1" hangingPunct="1">
              <a:lnSpc>
                <a:spcPct val="114000"/>
              </a:lnSpc>
            </a:pPr>
            <a:r>
              <a:rPr lang="zh-CN" altLang="en-US" sz="3200" dirty="0"/>
              <a:t>请同学掌握上述定理的证明。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04940C-38EC-474A-AEB1-611A3CE52B6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charRg st="6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char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charRg st="106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B4FE5-681C-4258-8996-3B01282128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13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397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与特殊关系的复合运算</a:t>
            </a:r>
            <a:endParaRPr kumimoji="0" lang="en-US" altLang="zh-CN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的关系，则：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∘ R=R ∘ 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的二元关系，则：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∘R=R∘I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=R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相当于做了乘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的运算。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A≠B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∘R=R∘I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可否写成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R∘I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∘R=R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 ∘ R=R ∘ Φ=Φ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相当于做了乘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的运算。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2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382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1382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charRg st="9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1382">
                                            <p:txEl>
                                              <p:charRg st="99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382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382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8B3396-9876-4A78-B38B-947822B3A24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 ∘ R=R ∘ I</a:t>
            </a:r>
            <a:r>
              <a:rPr lang="en-US" altLang="zh-CN" baseline="-25000" dirty="0"/>
              <a:t>A</a:t>
            </a:r>
            <a:r>
              <a:rPr lang="en-US" altLang="zh-CN" dirty="0"/>
              <a:t>=R</a:t>
            </a:r>
            <a:r>
              <a:rPr lang="zh-CN" altLang="en-US" sz="2800" dirty="0"/>
              <a:t>（</a:t>
            </a:r>
            <a:r>
              <a:rPr lang="en-US" altLang="zh-CN" sz="2800" dirty="0"/>
              <a:t>R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上二元关系）</a:t>
            </a:r>
            <a:endParaRPr lang="en-US" altLang="zh-CN" sz="2800" dirty="0"/>
          </a:p>
        </p:txBody>
      </p:sp>
      <p:sp>
        <p:nvSpPr>
          <p:cNvPr id="386051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800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用互为子集法证明</a:t>
            </a:r>
            <a:r>
              <a:rPr lang="en-US" altLang="zh-CN" sz="2800" dirty="0"/>
              <a:t>R∘I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=R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证明：</a:t>
            </a:r>
            <a:r>
              <a:rPr lang="en-US" altLang="zh-CN" sz="2800" b="1" dirty="0">
                <a:sym typeface="Symbol" panose="05050102010706020507" pitchFamily="18" charset="2"/>
              </a:rPr>
              <a:t> </a:t>
            </a:r>
            <a:r>
              <a:rPr lang="en-US" altLang="zh-CN" sz="2800" dirty="0"/>
              <a:t>&lt;x,y&gt;∈R∘I</a:t>
            </a:r>
            <a:r>
              <a:rPr lang="en-US" altLang="zh-CN" sz="2800" baseline="-25000" dirty="0"/>
              <a:t>A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</a:t>
            </a:r>
            <a:r>
              <a:rPr lang="en-US" altLang="zh-CN" sz="2800" dirty="0"/>
              <a:t>t(&lt;x,t&gt;∈R∧&lt;t,y&gt;∈I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         </a:t>
            </a:r>
            <a:r>
              <a:rPr lang="en-US" altLang="zh-CN" sz="2800" dirty="0">
                <a:sym typeface="Symbol" panose="05050102010706020507" pitchFamily="18" charset="2"/>
              </a:rPr>
              <a:t></a:t>
            </a:r>
            <a:r>
              <a:rPr lang="en-US" altLang="zh-CN" sz="2800" dirty="0"/>
              <a:t>t(&lt;x,t&gt;∈R∧t=y)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        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&lt;x,y&gt;∈R    </a:t>
            </a:r>
            <a:r>
              <a:rPr lang="zh-CN" altLang="en-US" sz="2800" dirty="0"/>
              <a:t>所以</a:t>
            </a:r>
            <a:r>
              <a:rPr lang="en-US" altLang="zh-CN" sz="2800" dirty="0"/>
              <a:t>R∘I</a:t>
            </a:r>
            <a:r>
              <a:rPr lang="en-US" altLang="zh-CN" sz="2800" baseline="-250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R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&lt;x,y&gt;∈R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&lt;x,y&gt;∈R∧x∈A∧y∈A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              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u="sng" dirty="0"/>
              <a:t>&lt;x,y&gt;∈R</a:t>
            </a:r>
            <a:r>
              <a:rPr lang="en-US" altLang="zh-CN" sz="2800" dirty="0"/>
              <a:t>∧&lt;x,x&gt;∈I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∧</a:t>
            </a:r>
            <a:r>
              <a:rPr lang="en-US" altLang="zh-CN" sz="2800" u="sng" dirty="0"/>
              <a:t>&lt;y,y&gt;∈I</a:t>
            </a:r>
            <a:r>
              <a:rPr lang="en-US" altLang="zh-CN" sz="2800" u="sng" baseline="-25000" dirty="0"/>
              <a:t>A</a:t>
            </a:r>
            <a:endParaRPr lang="en-US" altLang="zh-CN" sz="2800" u="sng" baseline="-25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              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&lt;x,y&gt;∈R∘I</a:t>
            </a:r>
            <a:r>
              <a:rPr lang="en-US" altLang="zh-CN" sz="2800" baseline="-25000" dirty="0"/>
              <a:t>A        </a:t>
            </a:r>
            <a:r>
              <a:rPr lang="zh-CN" altLang="en-US" sz="2800" dirty="0"/>
              <a:t>所以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R∘I</a:t>
            </a:r>
            <a:r>
              <a:rPr lang="en-US" altLang="zh-CN" sz="2800" baseline="-25000" dirty="0"/>
              <a:t>A 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所以   </a:t>
            </a:r>
            <a:r>
              <a:rPr lang="en-US" altLang="zh-CN" sz="2800" dirty="0"/>
              <a:t>R∘I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=R   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同理可证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A</a:t>
            </a:r>
            <a:r>
              <a:rPr lang="en-US" altLang="zh-CN" sz="2800" dirty="0"/>
              <a:t>∘R=R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1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charRg st="15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6051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6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6051">
                                            <p:txEl>
                                              <p:charRg st="6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6051">
                                            <p:txEl>
                                              <p:charRg st="100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13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6051">
                                            <p:txEl>
                                              <p:charRg st="136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161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6051">
                                            <p:txEl>
                                              <p:charRg st="161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6051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259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6051">
                                            <p:txEl>
                                              <p:charRg st="259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charRg st="282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6051">
                                            <p:txEl>
                                              <p:charRg st="282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判断正误</a:t>
            </a:r>
            <a:endParaRPr lang="zh-CN" altLang="en-US" dirty="0"/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300"/>
          </a:xfrm>
          <a:ln/>
        </p:spPr>
        <p:txBody>
          <a:bodyPr vert="horz" wrap="square" lIns="91440" tIns="45720" rIns="91440" bIns="45720" anchor="t"/>
          <a:p>
            <a:r>
              <a:rPr lang="en-US" altLang="zh-CN" sz="2800" dirty="0"/>
              <a:t>R</a:t>
            </a:r>
            <a:r>
              <a:rPr lang="zh-CN" altLang="en-US" sz="2800" dirty="0"/>
              <a:t>是</a:t>
            </a:r>
            <a:r>
              <a:rPr lang="en-US" altLang="zh-CN" sz="2800" dirty="0"/>
              <a:t>A</a:t>
            </a:r>
            <a:r>
              <a:rPr lang="zh-CN" altLang="en-US" sz="2800" dirty="0"/>
              <a:t>上的一个二元关系，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）如果</a:t>
            </a:r>
            <a:r>
              <a:rPr lang="en-US" altLang="zh-CN" sz="2800" dirty="0"/>
              <a:t>R</a:t>
            </a:r>
            <a:r>
              <a:rPr lang="zh-CN" altLang="en-US" sz="2800" dirty="0"/>
              <a:t>是自反的，则</a:t>
            </a:r>
            <a:r>
              <a:rPr lang="en-US" altLang="zh-CN" sz="2800" dirty="0"/>
              <a:t>R</a:t>
            </a:r>
            <a:r>
              <a:rPr lang="en-US" altLang="zh-CN" sz="2800" baseline="30000" dirty="0"/>
              <a:t>c</a:t>
            </a:r>
            <a:r>
              <a:rPr lang="zh-CN" altLang="en-US" sz="2800" dirty="0"/>
              <a:t>一定是自反的。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）如果</a:t>
            </a:r>
            <a:r>
              <a:rPr lang="en-US" altLang="zh-CN" sz="2800" dirty="0"/>
              <a:t>R</a:t>
            </a:r>
            <a:r>
              <a:rPr lang="zh-CN" altLang="en-US" sz="2800" dirty="0"/>
              <a:t>是对称的，则</a:t>
            </a:r>
            <a:r>
              <a:rPr lang="en-US" altLang="zh-CN" sz="2800" dirty="0"/>
              <a:t>R</a:t>
            </a:r>
            <a:r>
              <a:rPr lang="en-US" altLang="zh-CN" sz="2800" baseline="30000" dirty="0"/>
              <a:t>c</a:t>
            </a:r>
            <a:r>
              <a:rPr lang="zh-CN" altLang="en-US" sz="2800" dirty="0"/>
              <a:t>一定是对称的。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）如果</a:t>
            </a:r>
            <a:r>
              <a:rPr lang="en-US" altLang="zh-CN" sz="2800" dirty="0"/>
              <a:t>R</a:t>
            </a:r>
            <a:r>
              <a:rPr lang="zh-CN" altLang="en-US" sz="2800" dirty="0"/>
              <a:t>是传递的，则</a:t>
            </a:r>
            <a:r>
              <a:rPr lang="en-US" altLang="zh-CN" sz="2800" dirty="0"/>
              <a:t>R</a:t>
            </a:r>
            <a:r>
              <a:rPr lang="en-US" altLang="zh-CN" sz="2800" baseline="30000" dirty="0"/>
              <a:t>c</a:t>
            </a:r>
            <a:r>
              <a:rPr lang="zh-CN" altLang="en-US" sz="2800" dirty="0"/>
              <a:t>一定是传递的。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(1)(2)</a:t>
            </a:r>
            <a:r>
              <a:rPr lang="zh-CN" altLang="en-US" sz="2800" dirty="0"/>
              <a:t>易证。</a:t>
            </a:r>
            <a:endParaRPr lang="en-US" altLang="zh-CN" sz="2800" dirty="0"/>
          </a:p>
          <a:p>
            <a:pPr>
              <a:buNone/>
            </a:pPr>
            <a:r>
              <a:rPr lang="zh-CN" altLang="en-US" sz="2600" dirty="0"/>
              <a:t>证</a:t>
            </a:r>
            <a:r>
              <a:rPr lang="en-US" altLang="zh-CN" sz="2600" dirty="0"/>
              <a:t>(3)</a:t>
            </a:r>
            <a:r>
              <a:rPr lang="zh-CN" altLang="en-US" sz="2600" dirty="0"/>
              <a:t>：若</a:t>
            </a:r>
            <a:r>
              <a:rPr lang="en-US" altLang="zh-CN" sz="2600" dirty="0"/>
              <a:t>&lt;x,y&gt;,&lt;y,z&gt;∈R</a:t>
            </a:r>
            <a:r>
              <a:rPr lang="zh-CN" altLang="en-US" sz="2600" dirty="0"/>
              <a:t> </a:t>
            </a:r>
            <a:r>
              <a:rPr lang="en-US" altLang="zh-CN" sz="2600" dirty="0"/>
              <a:t>,</a:t>
            </a:r>
            <a:r>
              <a:rPr lang="zh-CN" altLang="en-US" sz="2600" dirty="0"/>
              <a:t>由</a:t>
            </a:r>
            <a:r>
              <a:rPr lang="en-US" altLang="zh-CN" sz="2600" dirty="0"/>
              <a:t>R</a:t>
            </a:r>
            <a:r>
              <a:rPr lang="zh-CN" altLang="en-US" sz="2600" dirty="0"/>
              <a:t>传递可知</a:t>
            </a:r>
            <a:r>
              <a:rPr lang="en-US" altLang="zh-CN" sz="2600" dirty="0"/>
              <a:t>&lt;x,z&gt;∈R</a:t>
            </a:r>
            <a:r>
              <a:rPr lang="zh-CN" altLang="en-US" sz="2600" dirty="0"/>
              <a:t> </a:t>
            </a:r>
            <a:endParaRPr lang="en-US" altLang="zh-CN" sz="2600" dirty="0"/>
          </a:p>
          <a:p>
            <a:pPr>
              <a:buNone/>
            </a:pPr>
            <a:r>
              <a:rPr lang="zh-CN" altLang="en-US" sz="2600" dirty="0"/>
              <a:t>若</a:t>
            </a:r>
            <a:r>
              <a:rPr lang="en-US" altLang="zh-CN" sz="2600" dirty="0"/>
              <a:t>&lt;x,y&gt;,&lt;y,z&gt;,&lt;x,z&gt; ∈R</a:t>
            </a:r>
            <a:r>
              <a:rPr lang="zh-CN" altLang="en-US" sz="2600" dirty="0"/>
              <a:t>，则必有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dirty="0"/>
              <a:t>                 &lt;y,x&gt;, &lt;z,y&gt; ,&lt;z,x&gt; ∈R</a:t>
            </a:r>
            <a:r>
              <a:rPr lang="en-US" altLang="zh-CN" sz="2600" baseline="30000" dirty="0"/>
              <a:t>c</a:t>
            </a:r>
            <a:endParaRPr lang="en-US" altLang="zh-CN" sz="2600" baseline="30000" dirty="0"/>
          </a:p>
          <a:p>
            <a:pPr>
              <a:buNone/>
            </a:pPr>
            <a:r>
              <a:rPr lang="zh-CN" altLang="en-US" sz="2600" dirty="0"/>
              <a:t>即对于任意</a:t>
            </a:r>
            <a:r>
              <a:rPr lang="en-US" altLang="zh-CN" sz="2600" dirty="0"/>
              <a:t>&lt;y,x&gt;, &lt;z,y&gt;∈R</a:t>
            </a:r>
            <a:r>
              <a:rPr lang="en-US" altLang="zh-CN" sz="2600" baseline="30000" dirty="0"/>
              <a:t>c</a:t>
            </a:r>
            <a:r>
              <a:rPr lang="en-US" altLang="zh-CN" sz="2600" dirty="0"/>
              <a:t> ,</a:t>
            </a:r>
            <a:r>
              <a:rPr lang="zh-CN" altLang="en-US" sz="2600" dirty="0"/>
              <a:t>都有</a:t>
            </a:r>
            <a:r>
              <a:rPr lang="en-US" altLang="zh-CN" sz="2600" dirty="0"/>
              <a:t>&lt;z,x&gt;∈R</a:t>
            </a:r>
            <a:r>
              <a:rPr lang="en-US" altLang="zh-CN" sz="2600" baseline="30000" dirty="0"/>
              <a:t>c</a:t>
            </a:r>
            <a:endParaRPr lang="en-US" altLang="zh-CN" sz="2600" baseline="30000" dirty="0"/>
          </a:p>
          <a:p>
            <a:pPr>
              <a:buNone/>
            </a:pPr>
            <a:r>
              <a:rPr lang="zh-CN" altLang="en-US" sz="2600" dirty="0"/>
              <a:t>所以</a:t>
            </a:r>
            <a:r>
              <a:rPr lang="en-US" altLang="zh-CN" sz="2600" dirty="0"/>
              <a:t>R</a:t>
            </a:r>
            <a:r>
              <a:rPr lang="en-US" altLang="zh-CN" sz="2600" baseline="30000" dirty="0"/>
              <a:t>c</a:t>
            </a:r>
            <a:r>
              <a:rPr lang="zh-CN" altLang="en-US" sz="2600" dirty="0"/>
              <a:t>亦是传递的。</a:t>
            </a:r>
            <a:endParaRPr lang="en-US" altLang="zh-CN" sz="26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04940C-38EC-474A-AEB1-611A3CE52B6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7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charRg st="7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25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charRg st="125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5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charRg st="151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19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charRg st="192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charRg st="22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571">
                                            <p:txEl>
                                              <p:charRg st="225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P88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42_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1)(4)(7),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命题为真则证明之，为假则举反例。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44,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46_(2)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题要求。</a:t>
            </a:r>
            <a:endParaRPr kumimoji="0" lang="zh-CN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7CE9F0-3CC6-493D-9894-0BD169B23EF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5B73F4-F73E-4332-B8C5-7A8455736BD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关系的闭包</a:t>
            </a:r>
            <a:endParaRPr lang="zh-CN" altLang="en-US" dirty="0"/>
          </a:p>
        </p:txBody>
      </p:sp>
      <p:sp>
        <p:nvSpPr>
          <p:cNvPr id="111622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4000"/>
              </a:lnSpc>
            </a:pPr>
            <a:r>
              <a:rPr lang="zh-CN" altLang="en-US" sz="2600" dirty="0"/>
              <a:t>设</a:t>
            </a:r>
            <a:r>
              <a:rPr lang="en-US" altLang="zh-CN" sz="2600" i="1" dirty="0"/>
              <a:t>R</a:t>
            </a:r>
            <a:r>
              <a:rPr lang="zh-CN" altLang="en-US" sz="2600" dirty="0"/>
              <a:t>是</a:t>
            </a:r>
            <a:r>
              <a:rPr lang="en-US" altLang="zh-CN" sz="2600" dirty="0"/>
              <a:t>A</a:t>
            </a:r>
            <a:r>
              <a:rPr lang="zh-CN" altLang="en-US" sz="2600" dirty="0"/>
              <a:t>上的二元关系，</a:t>
            </a:r>
            <a:r>
              <a:rPr lang="en-US" altLang="zh-CN" sz="2600" i="1" dirty="0"/>
              <a:t>R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1E0264"/>
                </a:solidFill>
                <a:ea typeface="楷体_GB2312" pitchFamily="49" charset="-122"/>
              </a:rPr>
              <a:t>自反</a:t>
            </a:r>
            <a:r>
              <a:rPr lang="en-US" altLang="zh-CN" sz="2600" dirty="0"/>
              <a:t>(</a:t>
            </a:r>
            <a:r>
              <a:rPr lang="zh-CN" altLang="en-US" sz="2600" dirty="0">
                <a:ea typeface="楷体_GB2312" pitchFamily="49" charset="-122"/>
              </a:rPr>
              <a:t>对称</a:t>
            </a:r>
            <a:r>
              <a:rPr lang="en-US" altLang="zh-CN" sz="2600" dirty="0">
                <a:ea typeface="楷体_GB2312" pitchFamily="49" charset="-122"/>
              </a:rPr>
              <a:t>,</a:t>
            </a:r>
            <a:r>
              <a:rPr lang="zh-CN" altLang="en-US" sz="2600" dirty="0">
                <a:ea typeface="楷体_GB2312" pitchFamily="49" charset="-122"/>
              </a:rPr>
              <a:t>传递</a:t>
            </a:r>
            <a:r>
              <a:rPr lang="en-US" altLang="zh-CN" sz="2600" dirty="0"/>
              <a:t>)</a:t>
            </a:r>
            <a:r>
              <a:rPr lang="zh-CN" altLang="en-US" sz="2600" dirty="0"/>
              <a:t>闭包是关系</a:t>
            </a:r>
            <a:r>
              <a:rPr lang="en-US" altLang="zh-CN" sz="2600" i="1" dirty="0"/>
              <a:t>R</a:t>
            </a:r>
            <a:r>
              <a:rPr lang="en-US" altLang="zh-CN" sz="2600" dirty="0"/>
              <a:t>′,</a:t>
            </a:r>
            <a:r>
              <a:rPr lang="zh-CN" altLang="en-US" sz="2600" dirty="0"/>
              <a:t>满足：</a:t>
            </a:r>
            <a:endParaRPr lang="zh-CN" altLang="en-US" sz="26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en-US" altLang="zh-CN" sz="2600" dirty="0"/>
              <a:t>(1) </a:t>
            </a:r>
            <a:r>
              <a:rPr lang="en-US" altLang="zh-CN" sz="2600" i="1" dirty="0"/>
              <a:t>R</a:t>
            </a:r>
            <a:r>
              <a:rPr lang="en-US" altLang="zh-CN" sz="2600" dirty="0"/>
              <a:t>′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1E0264"/>
                </a:solidFill>
                <a:ea typeface="楷体_GB2312" pitchFamily="49" charset="-122"/>
              </a:rPr>
              <a:t>自反的</a:t>
            </a:r>
            <a:r>
              <a:rPr lang="en-US" altLang="zh-CN" sz="2600" dirty="0"/>
              <a:t>(</a:t>
            </a:r>
            <a:r>
              <a:rPr lang="zh-CN" altLang="en-US" sz="2600" dirty="0">
                <a:ea typeface="楷体_GB2312" pitchFamily="49" charset="-122"/>
              </a:rPr>
              <a:t>对称的</a:t>
            </a:r>
            <a:r>
              <a:rPr lang="en-US" altLang="zh-CN" sz="2600" dirty="0">
                <a:ea typeface="楷体_GB2312" pitchFamily="49" charset="-122"/>
              </a:rPr>
              <a:t>,</a:t>
            </a:r>
            <a:r>
              <a:rPr lang="zh-CN" altLang="en-US" sz="2600" dirty="0">
                <a:ea typeface="楷体_GB2312" pitchFamily="49" charset="-122"/>
              </a:rPr>
              <a:t>传递的</a:t>
            </a:r>
            <a:r>
              <a:rPr lang="en-US" altLang="zh-CN" sz="2600" dirty="0"/>
              <a:t>)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en-US" altLang="zh-CN" sz="2600" dirty="0"/>
              <a:t>(2) </a:t>
            </a:r>
            <a:r>
              <a:rPr lang="en-US" altLang="zh-CN" sz="2600" i="1" dirty="0"/>
              <a:t>R</a:t>
            </a:r>
            <a:r>
              <a:rPr lang="en-US" altLang="zh-CN" sz="2600" dirty="0">
                <a:sym typeface="Symbol" panose="05050102010706020507" pitchFamily="18" charset="2"/>
              </a:rPr>
              <a:t></a:t>
            </a:r>
            <a:r>
              <a:rPr lang="en-US" altLang="zh-CN" sz="2600" i="1" dirty="0"/>
              <a:t>R</a:t>
            </a:r>
            <a:r>
              <a:rPr lang="en-US" altLang="zh-CN" sz="2600" dirty="0"/>
              <a:t>′</a:t>
            </a:r>
            <a:r>
              <a:rPr lang="zh-CN" altLang="en-US" sz="2600" dirty="0"/>
              <a:t>；</a:t>
            </a:r>
            <a:endParaRPr lang="en-US" altLang="zh-CN" sz="2600" i="1" dirty="0"/>
          </a:p>
          <a:p>
            <a:pPr eaLnBrk="1" hangingPunct="1">
              <a:lnSpc>
                <a:spcPct val="114000"/>
              </a:lnSpc>
              <a:buNone/>
            </a:pPr>
            <a:r>
              <a:rPr lang="en-US" altLang="zh-CN" sz="2600" dirty="0"/>
              <a:t>(3) </a:t>
            </a:r>
            <a:r>
              <a:rPr lang="zh-CN" altLang="en-US" sz="2600" dirty="0"/>
              <a:t>对任何</a:t>
            </a:r>
            <a:r>
              <a:rPr lang="zh-CN" altLang="en-US" sz="2600" dirty="0">
                <a:ea typeface="楷体_GB2312" pitchFamily="49" charset="-122"/>
              </a:rPr>
              <a:t>自反的</a:t>
            </a:r>
            <a:r>
              <a:rPr lang="en-US" altLang="zh-CN" sz="2600" dirty="0"/>
              <a:t>(</a:t>
            </a:r>
            <a:r>
              <a:rPr lang="zh-CN" altLang="en-US" sz="2600" dirty="0">
                <a:ea typeface="楷体_GB2312" pitchFamily="49" charset="-122"/>
              </a:rPr>
              <a:t>对称的</a:t>
            </a:r>
            <a:r>
              <a:rPr lang="en-US" altLang="zh-CN" sz="2600" dirty="0">
                <a:ea typeface="楷体_GB2312" pitchFamily="49" charset="-122"/>
              </a:rPr>
              <a:t>,</a:t>
            </a:r>
            <a:r>
              <a:rPr lang="zh-CN" altLang="en-US" sz="2600" dirty="0">
                <a:ea typeface="楷体_GB2312" pitchFamily="49" charset="-122"/>
              </a:rPr>
              <a:t>传递的</a:t>
            </a:r>
            <a:r>
              <a:rPr lang="en-US" altLang="zh-CN" sz="2600" dirty="0"/>
              <a:t>)</a:t>
            </a:r>
            <a:r>
              <a:rPr lang="zh-CN" altLang="en-US" sz="2600" dirty="0"/>
              <a:t>关系</a:t>
            </a:r>
            <a:r>
              <a:rPr lang="en-US" altLang="zh-CN" sz="2600" i="1" dirty="0"/>
              <a:t>R</a:t>
            </a:r>
            <a:r>
              <a:rPr lang="en-US" altLang="zh-CN" sz="2600" dirty="0"/>
              <a:t>″</a:t>
            </a:r>
            <a:r>
              <a:rPr lang="zh-CN" altLang="en-US" sz="2600" dirty="0"/>
              <a:t>，如果</a:t>
            </a:r>
            <a:r>
              <a:rPr lang="en-US" altLang="zh-CN" sz="2600" i="1" dirty="0"/>
              <a:t>R</a:t>
            </a:r>
            <a:r>
              <a:rPr lang="en-US" altLang="zh-CN" sz="2600" dirty="0">
                <a:sym typeface="Symbol" panose="05050102010706020507" pitchFamily="18" charset="2"/>
              </a:rPr>
              <a:t></a:t>
            </a:r>
            <a:r>
              <a:rPr lang="en-US" altLang="zh-CN" sz="2600" i="1" dirty="0"/>
              <a:t>R</a:t>
            </a:r>
            <a:r>
              <a:rPr lang="en-US" altLang="zh-CN" sz="2600" dirty="0"/>
              <a:t>″ </a:t>
            </a:r>
            <a:r>
              <a:rPr lang="zh-CN" altLang="en-US" sz="2600" dirty="0"/>
              <a:t>，则</a:t>
            </a:r>
            <a:r>
              <a:rPr lang="en-US" altLang="zh-CN" sz="2600" i="1" dirty="0"/>
              <a:t>R</a:t>
            </a:r>
            <a:r>
              <a:rPr lang="en-US" altLang="zh-CN" sz="2600" dirty="0"/>
              <a:t>′</a:t>
            </a:r>
            <a:r>
              <a:rPr lang="en-US" altLang="zh-CN" sz="2600" dirty="0">
                <a:sym typeface="Symbol" panose="05050102010706020507" pitchFamily="18" charset="2"/>
              </a:rPr>
              <a:t></a:t>
            </a:r>
            <a:r>
              <a:rPr lang="en-US" altLang="zh-CN" sz="2600" i="1" dirty="0"/>
              <a:t>R</a:t>
            </a:r>
            <a:r>
              <a:rPr lang="en-US" altLang="zh-CN" sz="2600" dirty="0"/>
              <a:t>″ </a:t>
            </a:r>
            <a:r>
              <a:rPr lang="zh-CN" altLang="en-US" sz="2600" i="1" dirty="0"/>
              <a:t>。</a:t>
            </a:r>
            <a:endParaRPr lang="zh-CN" altLang="en-US" sz="2600" i="1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600" dirty="0"/>
              <a:t>记为</a:t>
            </a:r>
            <a:r>
              <a:rPr lang="en-US" altLang="zh-CN" sz="2600" b="1" dirty="0">
                <a:solidFill>
                  <a:srgbClr val="CC0066"/>
                </a:solidFill>
              </a:rPr>
              <a:t>r(R)</a:t>
            </a:r>
            <a:r>
              <a:rPr lang="en-US" altLang="zh-CN" sz="2600" dirty="0">
                <a:solidFill>
                  <a:srgbClr val="CC0066"/>
                </a:solidFill>
              </a:rPr>
              <a:t> </a:t>
            </a:r>
            <a:r>
              <a:rPr lang="en-US" altLang="zh-CN" sz="2600" dirty="0"/>
              <a:t>(</a:t>
            </a:r>
            <a:r>
              <a:rPr lang="en-US" altLang="zh-CN" sz="2600" b="1" dirty="0">
                <a:solidFill>
                  <a:srgbClr val="CC0066"/>
                </a:solidFill>
                <a:ea typeface="楷体_GB2312" pitchFamily="49" charset="-122"/>
              </a:rPr>
              <a:t>s(R) , t(R)</a:t>
            </a:r>
            <a:r>
              <a:rPr lang="en-US" altLang="zh-CN" sz="2600" dirty="0"/>
              <a:t> 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800" dirty="0"/>
              <a:t>即：</a:t>
            </a:r>
            <a:r>
              <a:rPr lang="zh-CN" altLang="en-US" sz="2800" dirty="0">
                <a:ea typeface="楷体_GB2312" pitchFamily="49" charset="-122"/>
              </a:rPr>
              <a:t>自反</a:t>
            </a:r>
            <a:r>
              <a:rPr lang="en-US" altLang="zh-CN" sz="2800" dirty="0"/>
              <a:t>(</a:t>
            </a:r>
            <a:r>
              <a:rPr lang="zh-CN" altLang="en-US" sz="2800" dirty="0">
                <a:ea typeface="楷体_GB2312" pitchFamily="49" charset="-122"/>
              </a:rPr>
              <a:t>对称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zh-CN" altLang="en-US" sz="2800" dirty="0">
                <a:ea typeface="楷体_GB2312" pitchFamily="49" charset="-122"/>
              </a:rPr>
              <a:t>传递</a:t>
            </a:r>
            <a:r>
              <a:rPr lang="en-US" altLang="zh-CN" sz="2800" dirty="0"/>
              <a:t>)</a:t>
            </a:r>
            <a:r>
              <a:rPr lang="zh-CN" altLang="en-US" sz="2800" dirty="0"/>
              <a:t>闭包是</a:t>
            </a:r>
            <a:r>
              <a:rPr lang="zh-CN" altLang="en-US" sz="2800" b="1" dirty="0">
                <a:solidFill>
                  <a:srgbClr val="CC0066"/>
                </a:solidFill>
              </a:rPr>
              <a:t>包含</a:t>
            </a:r>
            <a:r>
              <a:rPr lang="en-US" altLang="zh-CN" sz="2800" b="1" dirty="0">
                <a:solidFill>
                  <a:srgbClr val="CC0066"/>
                </a:solidFill>
              </a:rPr>
              <a:t>R</a:t>
            </a:r>
            <a:r>
              <a:rPr lang="zh-CN" altLang="en-US" sz="2800" dirty="0"/>
              <a:t>的具有</a:t>
            </a:r>
            <a:r>
              <a:rPr lang="zh-CN" altLang="en-US" sz="2800" dirty="0">
                <a:ea typeface="楷体_GB2312" pitchFamily="49" charset="-122"/>
              </a:rPr>
              <a:t>自反</a:t>
            </a:r>
            <a:r>
              <a:rPr lang="en-US" altLang="zh-CN" sz="2800" dirty="0"/>
              <a:t>(</a:t>
            </a:r>
            <a:r>
              <a:rPr lang="zh-CN" altLang="en-US" sz="2800" dirty="0">
                <a:ea typeface="楷体_GB2312" pitchFamily="49" charset="-122"/>
              </a:rPr>
              <a:t>对称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传递</a:t>
            </a:r>
            <a:r>
              <a:rPr lang="en-US" altLang="zh-CN" sz="2800" dirty="0"/>
              <a:t>)</a:t>
            </a:r>
            <a:r>
              <a:rPr lang="zh-CN" altLang="en-US" sz="2800" dirty="0"/>
              <a:t>性质的</a:t>
            </a:r>
            <a:r>
              <a:rPr lang="zh-CN" altLang="en-US" sz="2800" b="1" dirty="0">
                <a:solidFill>
                  <a:srgbClr val="CC0066"/>
                </a:solidFill>
              </a:rPr>
              <a:t>最小集合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22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charRg st="5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22">
                                            <p:txEl>
                                              <p:charRg st="5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charRg st="6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22">
                                            <p:txEl>
                                              <p:charRg st="65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charRg st="10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22">
                                            <p:txEl>
                                              <p:charRg st="10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charRg st="12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622">
                                            <p:txEl>
                                              <p:charRg st="12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F4369B-6A53-4EB2-9E81-7B942A3A505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2646" name="Rectangle 3"/>
          <p:cNvSpPr>
            <a:spLocks noGrp="1"/>
          </p:cNvSpPr>
          <p:nvPr>
            <p:ph idx="1"/>
          </p:nvPr>
        </p:nvSpPr>
        <p:spPr>
          <a:xfrm>
            <a:off x="468313" y="762000"/>
            <a:ext cx="8229600" cy="53975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定理：设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上的二元关系，则有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是自反的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r(R)=R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是对称的</a:t>
            </a:r>
            <a:r>
              <a:rPr lang="en-US" altLang="zh-CN" dirty="0">
                <a:sym typeface="Symbol" panose="05050102010706020507" pitchFamily="18" charset="2"/>
              </a:rPr>
              <a:t> s</a:t>
            </a:r>
            <a:r>
              <a:rPr lang="en-US" altLang="zh-CN" dirty="0"/>
              <a:t>(R)=R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(3)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是传递的</a:t>
            </a:r>
            <a:r>
              <a:rPr lang="en-US" altLang="zh-CN" dirty="0">
                <a:sym typeface="Symbol" panose="05050102010706020507" pitchFamily="18" charset="2"/>
              </a:rPr>
              <a:t> t</a:t>
            </a:r>
            <a:r>
              <a:rPr lang="en-US" altLang="zh-CN" dirty="0"/>
              <a:t>(R)=R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sz="2800" dirty="0"/>
              <a:t>证明</a:t>
            </a:r>
            <a:r>
              <a:rPr lang="en-US" altLang="zh-CN" sz="2800" dirty="0"/>
              <a:t>(1)</a:t>
            </a:r>
            <a:r>
              <a:rPr lang="zh-CN" altLang="en-US" sz="2800" dirty="0"/>
              <a:t>：将下面</a:t>
            </a:r>
            <a:r>
              <a:rPr lang="en-US" altLang="zh-CN" sz="2800" b="1" dirty="0">
                <a:solidFill>
                  <a:srgbClr val="CC0066"/>
                </a:solidFill>
              </a:rPr>
              <a:t>R</a:t>
            </a:r>
            <a:r>
              <a:rPr lang="zh-CN" altLang="en-US" sz="2800" dirty="0"/>
              <a:t>理解成定义中的</a:t>
            </a:r>
            <a:r>
              <a:rPr lang="en-US" altLang="zh-CN" sz="2800" dirty="0"/>
              <a:t>R′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       </a:t>
            </a:r>
            <a:r>
              <a:rPr lang="en-US" altLang="zh-CN" sz="2800" dirty="0"/>
              <a:t>a)   </a:t>
            </a:r>
            <a:r>
              <a:rPr lang="en-US" altLang="zh-CN" sz="2800" b="1" dirty="0">
                <a:solidFill>
                  <a:srgbClr val="CC0066"/>
                </a:solidFill>
              </a:rPr>
              <a:t>R</a:t>
            </a:r>
            <a:r>
              <a:rPr lang="zh-CN" altLang="en-US" sz="2800" dirty="0"/>
              <a:t>自反，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       </a:t>
            </a:r>
            <a:r>
              <a:rPr lang="en-US" altLang="zh-CN" sz="2800" dirty="0"/>
              <a:t>b)</a:t>
            </a:r>
            <a:r>
              <a:rPr lang="zh-CN" altLang="en-US" sz="2800" dirty="0"/>
              <a:t>   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CC0066"/>
                </a:solidFill>
              </a:rPr>
              <a:t>R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       </a:t>
            </a:r>
            <a:r>
              <a:rPr lang="en-US" altLang="zh-CN" sz="2800" dirty="0"/>
              <a:t>c)   </a:t>
            </a:r>
            <a:r>
              <a:rPr lang="zh-CN" altLang="en-US" sz="2800" dirty="0"/>
              <a:t>任何包含</a:t>
            </a:r>
            <a:r>
              <a:rPr lang="en-US" altLang="zh-CN" sz="2800" dirty="0"/>
              <a:t>R</a:t>
            </a:r>
            <a:r>
              <a:rPr lang="zh-CN" altLang="en-US" sz="2800" dirty="0"/>
              <a:t>的自反关系</a:t>
            </a:r>
            <a:r>
              <a:rPr lang="en-US" altLang="zh-CN" sz="2800" dirty="0"/>
              <a:t>R″</a:t>
            </a:r>
            <a:r>
              <a:rPr lang="zh-CN" altLang="en-US" sz="2800" dirty="0"/>
              <a:t>都有</a:t>
            </a:r>
            <a:r>
              <a:rPr lang="en-US" altLang="zh-CN" sz="2800" b="1" dirty="0">
                <a:solidFill>
                  <a:srgbClr val="CC0066"/>
                </a:solidFill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R″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由</a:t>
            </a:r>
            <a:r>
              <a:rPr lang="en-US" altLang="zh-CN" sz="2800" dirty="0"/>
              <a:t>(abc)</a:t>
            </a:r>
            <a:r>
              <a:rPr lang="zh-CN" altLang="en-US" sz="2800" dirty="0"/>
              <a:t>可知</a:t>
            </a:r>
            <a:r>
              <a:rPr lang="en-US" altLang="zh-CN" sz="2800" b="1" dirty="0">
                <a:solidFill>
                  <a:srgbClr val="CC0066"/>
                </a:solidFill>
              </a:rPr>
              <a:t>R</a:t>
            </a:r>
            <a:r>
              <a:rPr lang="zh-CN" altLang="en-US" sz="2800" dirty="0"/>
              <a:t>是包含</a:t>
            </a:r>
            <a:r>
              <a:rPr lang="en-US" altLang="zh-CN" sz="2800" dirty="0"/>
              <a:t>R</a:t>
            </a:r>
            <a:r>
              <a:rPr lang="zh-CN" altLang="en-US" sz="2800" dirty="0"/>
              <a:t>的最小的自反关系。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(2)(3)</a:t>
            </a:r>
            <a:r>
              <a:rPr lang="zh-CN" altLang="en-US" sz="2800" dirty="0"/>
              <a:t>同证法。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6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6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6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6">
                                            <p:txEl>
                                              <p:charRg st="6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8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6">
                                            <p:txEl>
                                              <p:charRg st="8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6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646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3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646">
                                            <p:txEl>
                                              <p:charRg st="138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7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646">
                                            <p:txEl>
                                              <p:charRg st="170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charRg st="19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646">
                                            <p:txEl>
                                              <p:charRg st="193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69F006-BB3E-4145-B791-13793EF49E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的幂</a:t>
            </a:r>
            <a:endParaRPr lang="zh-CN" altLang="en-US" dirty="0"/>
          </a:p>
        </p:txBody>
      </p:sp>
      <p:sp>
        <p:nvSpPr>
          <p:cNvPr id="103430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在讲解闭包运算前，先给出“幂”的概念。</a:t>
            </a:r>
            <a:endParaRPr lang="en-US" altLang="zh-CN" dirty="0"/>
          </a:p>
          <a:p>
            <a:pPr algn="just" eaLnBrk="1" hangingPunct="1"/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是集合</a:t>
            </a:r>
            <a:r>
              <a:rPr lang="en-US" altLang="zh-CN" i="1" dirty="0"/>
              <a:t>A</a:t>
            </a:r>
            <a:r>
              <a:rPr lang="zh-CN" altLang="en-US" dirty="0"/>
              <a:t>上的二元关系，</a:t>
            </a:r>
            <a:r>
              <a:rPr lang="en-US" altLang="zh-CN" i="1" dirty="0"/>
              <a:t>n</a:t>
            </a:r>
            <a:r>
              <a:rPr lang="en-US" altLang="zh-CN" dirty="0"/>
              <a:t>∈N</a:t>
            </a:r>
            <a:r>
              <a:rPr lang="zh-CN" altLang="en-US" dirty="0"/>
              <a:t>，那么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en-US" altLang="zh-CN" i="1" dirty="0"/>
              <a:t>n</a:t>
            </a:r>
            <a:r>
              <a:rPr lang="zh-CN" altLang="en-US" dirty="0"/>
              <a:t>次幂记为</a:t>
            </a:r>
            <a:r>
              <a:rPr lang="en-US" altLang="zh-CN" i="1" dirty="0"/>
              <a:t>R</a:t>
            </a:r>
            <a:r>
              <a:rPr lang="en-US" altLang="zh-CN" baseline="30000" dirty="0"/>
              <a:t>n</a:t>
            </a:r>
            <a:r>
              <a:rPr lang="en-US" altLang="zh-CN" dirty="0"/>
              <a:t>,</a:t>
            </a:r>
            <a:r>
              <a:rPr lang="zh-CN" altLang="en-US" dirty="0"/>
              <a:t>定义如下</a:t>
            </a:r>
            <a:r>
              <a:rPr lang="en-US" altLang="zh-CN" dirty="0"/>
              <a:t>: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(1) 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即为</a:t>
            </a:r>
            <a:r>
              <a:rPr lang="en-US" altLang="zh-CN" i="1" dirty="0"/>
              <a:t>A</a:t>
            </a:r>
            <a:r>
              <a:rPr lang="zh-CN" altLang="en-US" dirty="0"/>
              <a:t>上的恒等关系，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/>
              <a:t>={&lt;</a:t>
            </a:r>
            <a:r>
              <a:rPr lang="en-US" altLang="zh-CN" i="1" dirty="0"/>
              <a:t>x,x</a:t>
            </a:r>
            <a:r>
              <a:rPr lang="en-US" altLang="zh-CN" dirty="0"/>
              <a:t>&gt;</a:t>
            </a:r>
            <a:r>
              <a:rPr lang="zh-CN" altLang="en-US" dirty="0"/>
              <a:t>｜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(2) </a:t>
            </a:r>
            <a:r>
              <a:rPr lang="en-US" altLang="zh-CN" i="1" dirty="0"/>
              <a:t>R</a:t>
            </a:r>
            <a:r>
              <a:rPr lang="en-US" altLang="zh-CN" baseline="30000" dirty="0"/>
              <a:t>n+1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baseline="30000" dirty="0"/>
              <a:t>n </a:t>
            </a:r>
            <a:r>
              <a:rPr lang="en-US" altLang="zh-CN" dirty="0"/>
              <a:t>∘ </a:t>
            </a:r>
            <a:r>
              <a:rPr lang="en-US" altLang="zh-CN" i="1" dirty="0"/>
              <a:t>R </a:t>
            </a:r>
            <a:r>
              <a:rPr lang="en-US" altLang="zh-CN" sz="2400" dirty="0"/>
              <a:t>(</a:t>
            </a:r>
            <a:r>
              <a:rPr lang="zh-CN" altLang="en-US" sz="2400" dirty="0"/>
              <a:t>关系的复合运算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zh-CN" altLang="en-US" dirty="0"/>
              <a:t>记住：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0</a:t>
            </a:r>
            <a:r>
              <a:rPr lang="en-US" altLang="zh-CN" dirty="0">
                <a:solidFill>
                  <a:srgbClr val="C00000"/>
                </a:solidFill>
              </a:rPr>
              <a:t>= I</a:t>
            </a:r>
            <a:r>
              <a:rPr lang="en-US" altLang="zh-CN" baseline="-25000" dirty="0">
                <a:solidFill>
                  <a:srgbClr val="C00000"/>
                </a:solidFill>
              </a:rPr>
              <a:t>A </a:t>
            </a:r>
            <a:endParaRPr lang="en-US" altLang="zh-CN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charRg st="2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0">
                                            <p:txEl>
                                              <p:charRg st="2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30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30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charRg st="11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430">
                                            <p:txEl>
                                              <p:charRg st="118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381000"/>
            <a:ext cx="8229600" cy="5778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上的二元关系，试证：如果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是自反、对称和可传递的，则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R∩S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亦是自反、对称和可传递的。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: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∵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是自反的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∀x,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R∩S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R∩S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自反。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）对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R∩S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∵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是对称的，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R∩S,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R∩S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对称。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）对任意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x,y,z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R∩S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R∩S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y,z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∵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是传递的，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R∩S 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∴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R∩S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传递。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AutoNum type="arabicParenBoth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04940C-38EC-474A-AEB1-611A3CE52B6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5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5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5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5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5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5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charRg st="16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charRg st="16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charRg st="20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charRg st="20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charRg st="23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charRg st="23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charRg st="27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charRg st="27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charRg st="28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charRg st="286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F24A17-B7C0-42C1-AC52-2E1026D4601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86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054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上的二元关系</a:t>
            </a:r>
            <a:r>
              <a:rPr lang="en-US" altLang="zh-CN" dirty="0"/>
              <a:t>,</a:t>
            </a:r>
            <a:r>
              <a:rPr lang="zh-CN" altLang="en-US" dirty="0"/>
              <a:t>并设</a:t>
            </a:r>
            <a:r>
              <a:rPr lang="en-US" altLang="zh-CN" i="1" dirty="0"/>
              <a:t>m</a:t>
            </a:r>
            <a:r>
              <a:rPr lang="zh-CN" altLang="en-US" dirty="0"/>
              <a:t>和</a:t>
            </a:r>
            <a:r>
              <a:rPr lang="en-US" altLang="zh-CN" i="1" dirty="0"/>
              <a:t>n</a:t>
            </a:r>
            <a:r>
              <a:rPr lang="zh-CN" altLang="en-US" dirty="0"/>
              <a:t>自然数</a:t>
            </a:r>
            <a:r>
              <a:rPr lang="en-US" altLang="zh-CN" dirty="0"/>
              <a:t>,</a:t>
            </a:r>
            <a:r>
              <a:rPr lang="zh-CN" altLang="en-US" dirty="0"/>
              <a:t>那么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(1)  </a:t>
            </a:r>
            <a:r>
              <a:rPr lang="en-US" altLang="zh-CN" i="1" dirty="0"/>
              <a:t>R</a:t>
            </a:r>
            <a:r>
              <a:rPr lang="en-US" altLang="zh-CN" baseline="30000" dirty="0"/>
              <a:t>m</a:t>
            </a:r>
            <a:r>
              <a:rPr lang="en-US" altLang="zh-CN" dirty="0"/>
              <a:t> ∘ </a:t>
            </a:r>
            <a:r>
              <a:rPr lang="en-US" altLang="zh-CN" i="1" dirty="0"/>
              <a:t>R</a:t>
            </a:r>
            <a:r>
              <a:rPr lang="en-US" altLang="zh-CN" baseline="30000" dirty="0"/>
              <a:t>n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baseline="30000" dirty="0"/>
              <a:t>m+n</a:t>
            </a:r>
            <a:endParaRPr lang="en-US" altLang="zh-CN" baseline="30000" dirty="0"/>
          </a:p>
          <a:p>
            <a:pPr algn="just" eaLnBrk="1" hangingPunct="1">
              <a:buNone/>
            </a:pPr>
            <a:r>
              <a:rPr lang="en-US" altLang="zh-CN" dirty="0"/>
              <a:t>            (2)  (</a:t>
            </a:r>
            <a:r>
              <a:rPr lang="en-US" altLang="zh-CN" i="1" dirty="0"/>
              <a:t>R</a:t>
            </a:r>
            <a:r>
              <a:rPr lang="en-US" altLang="zh-CN" baseline="30000" dirty="0"/>
              <a:t>m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baseline="30000" dirty="0"/>
              <a:t>mn</a:t>
            </a:r>
            <a:endParaRPr lang="en-US" altLang="zh-CN" baseline="30000" dirty="0"/>
          </a:p>
          <a:p>
            <a:pPr algn="just" eaLnBrk="1" hangingPunct="1">
              <a:buNone/>
            </a:pPr>
            <a:r>
              <a:rPr lang="zh-CN" altLang="en-US" dirty="0"/>
              <a:t>    可用归纳法证明。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charRg st="2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8">
                                            <p:txEl>
                                              <p:charRg st="2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charRg st="5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8">
                                            <p:txEl>
                                              <p:charRg st="53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charRg st="8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8">
                                            <p:txEl>
                                              <p:charRg st="8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闭包的计算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4864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设</a:t>
            </a:r>
            <a:r>
              <a:rPr lang="en-US" altLang="zh-CN" sz="2800" dirty="0"/>
              <a:t>R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上的关系，则有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(1)</a:t>
            </a:r>
            <a:r>
              <a:rPr lang="zh-CN" altLang="en-US" sz="2800" dirty="0"/>
              <a:t> </a:t>
            </a:r>
            <a:r>
              <a:rPr lang="en-US" altLang="zh-CN" sz="2800" dirty="0"/>
              <a:t>r(R)=R∪I</a:t>
            </a:r>
            <a:r>
              <a:rPr lang="en-US" altLang="zh-CN" sz="2800" baseline="-25000" dirty="0"/>
              <a:t>A</a:t>
            </a:r>
            <a:r>
              <a:rPr lang="zh-CN" altLang="en-US" sz="2800" baseline="300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上的恒等关系）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(2)</a:t>
            </a:r>
            <a:r>
              <a:rPr lang="zh-CN" altLang="en-US" sz="2800" dirty="0"/>
              <a:t> </a:t>
            </a:r>
            <a:r>
              <a:rPr lang="en-US" altLang="zh-CN" sz="2800" dirty="0"/>
              <a:t>s(R)=R∪R</a:t>
            </a:r>
            <a:r>
              <a:rPr lang="en-US" altLang="zh-CN" sz="2800" baseline="30000" dirty="0"/>
              <a:t>c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(3)</a:t>
            </a:r>
            <a:r>
              <a:rPr lang="zh-CN" altLang="en-US" sz="2800" dirty="0"/>
              <a:t> </a:t>
            </a:r>
            <a:r>
              <a:rPr lang="en-US" altLang="zh-CN" sz="2800" dirty="0"/>
              <a:t>t(R)=R∪R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∪R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∪…</a:t>
            </a:r>
            <a:r>
              <a:rPr lang="zh-CN" altLang="en-US" sz="2800" dirty="0"/>
              <a:t>（归纳法证明）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zh-CN" altLang="en-US" sz="2800" dirty="0"/>
              <a:t>设</a:t>
            </a:r>
            <a:r>
              <a:rPr lang="en-US" altLang="zh-CN" sz="2800" dirty="0"/>
              <a:t>A={a,b,c}</a:t>
            </a:r>
            <a:r>
              <a:rPr lang="zh-CN" altLang="en-US" sz="2800" dirty="0"/>
              <a:t>，</a:t>
            </a:r>
            <a:r>
              <a:rPr lang="en-US" altLang="zh-CN" sz="2800" dirty="0"/>
              <a:t>R={&lt;a,b&gt;,&lt;b,c&gt;,&lt;c,a&gt;}</a:t>
            </a:r>
            <a:r>
              <a:rPr lang="zh-CN" altLang="en-US" sz="2800" dirty="0"/>
              <a:t>，求</a:t>
            </a:r>
            <a:r>
              <a:rPr lang="en-US" altLang="zh-CN" sz="2800" dirty="0"/>
              <a:t>r(R)</a:t>
            </a:r>
            <a:r>
              <a:rPr lang="zh-CN" altLang="en-US" sz="2800" dirty="0"/>
              <a:t>，</a:t>
            </a:r>
            <a:r>
              <a:rPr lang="en-US" altLang="zh-CN" sz="2800" dirty="0"/>
              <a:t>s(R)</a:t>
            </a:r>
            <a:r>
              <a:rPr lang="zh-CN" altLang="en-US" sz="2800" dirty="0"/>
              <a:t>，</a:t>
            </a:r>
            <a:r>
              <a:rPr lang="en-US" altLang="zh-CN" sz="2800" dirty="0"/>
              <a:t>t(R)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600" dirty="0"/>
              <a:t>r(R)=R∪I</a:t>
            </a:r>
            <a:r>
              <a:rPr lang="en-US" altLang="zh-CN" sz="2600" baseline="-25000" dirty="0"/>
              <a:t>A</a:t>
            </a:r>
            <a:r>
              <a:rPr lang="en-US" altLang="zh-CN" sz="2600" dirty="0"/>
              <a:t>={&lt;a,b&gt;,&lt;b,c&gt;,&lt;c,a&gt;, </a:t>
            </a:r>
            <a:r>
              <a:rPr lang="en-US" altLang="zh-CN" sz="2600" dirty="0">
                <a:solidFill>
                  <a:srgbClr val="FF0000"/>
                </a:solidFill>
              </a:rPr>
              <a:t>&lt;a,a&gt;,&lt;b,b&gt;,&lt;c,c&gt;</a:t>
            </a:r>
            <a:r>
              <a:rPr lang="en-US" altLang="zh-CN" sz="2600" dirty="0"/>
              <a:t>}</a:t>
            </a:r>
            <a:endParaRPr lang="en-US" altLang="zh-CN" sz="2600" baseline="-25000" dirty="0"/>
          </a:p>
          <a:p>
            <a:r>
              <a:rPr lang="en-US" altLang="zh-CN" sz="2600" dirty="0"/>
              <a:t>s(R)=R∪R</a:t>
            </a:r>
            <a:r>
              <a:rPr lang="en-US" altLang="zh-CN" sz="2600" baseline="30000" dirty="0"/>
              <a:t>c</a:t>
            </a:r>
            <a:r>
              <a:rPr lang="en-US" altLang="zh-CN" sz="2600" dirty="0"/>
              <a:t> ={&lt;a,b&gt;,&lt;b,c&gt;,&lt;c,a&gt;,</a:t>
            </a:r>
            <a:r>
              <a:rPr lang="en-US" altLang="zh-CN" sz="2600" dirty="0">
                <a:solidFill>
                  <a:srgbClr val="FF0000"/>
                </a:solidFill>
              </a:rPr>
              <a:t>&lt;b,a&gt;,&lt;c,b&gt;,&lt;a,c&gt;</a:t>
            </a:r>
            <a:r>
              <a:rPr lang="en-US" altLang="zh-CN" sz="2600" dirty="0"/>
              <a:t>}</a:t>
            </a:r>
            <a:endParaRPr lang="en-US" altLang="zh-CN" sz="2600" dirty="0"/>
          </a:p>
          <a:p>
            <a:r>
              <a:rPr lang="en-US" altLang="zh-CN" sz="2600" dirty="0"/>
              <a:t>t(R)=R∪R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∪R</a:t>
            </a:r>
            <a:r>
              <a:rPr lang="en-US" altLang="zh-CN" sz="2600" baseline="30000" dirty="0"/>
              <a:t>3</a:t>
            </a:r>
            <a:r>
              <a:rPr lang="en-US" altLang="zh-CN" sz="2600" dirty="0"/>
              <a:t>∪…</a:t>
            </a:r>
            <a:r>
              <a:rPr lang="zh-CN" altLang="en-US" sz="2600" dirty="0"/>
              <a:t>该怎么办呢？</a:t>
            </a:r>
            <a:endParaRPr lang="zh-CN" altLang="en-US" sz="26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847015-05E8-44AE-97D1-A480EEEE072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58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88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4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0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90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9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239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EE58F9-24A7-4304-84EB-9393B92890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</a:t>
            </a:r>
            <a:endParaRPr lang="zh-CN" altLang="zh-CN" dirty="0"/>
          </a:p>
        </p:txBody>
      </p:sp>
      <p:sp>
        <p:nvSpPr>
          <p:cNvPr id="114694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069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A={a,b,c}</a:t>
            </a:r>
            <a:r>
              <a:rPr lang="zh-CN" altLang="en-US" dirty="0"/>
              <a:t>，</a:t>
            </a:r>
            <a:r>
              <a:rPr lang="en-US" altLang="zh-CN" dirty="0"/>
              <a:t>R={&lt;a,b&gt;,&lt;b,c&gt;,&lt;c,a&gt;}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求</a:t>
            </a:r>
            <a:r>
              <a:rPr lang="en-US" altLang="zh-CN" dirty="0"/>
              <a:t>R</a:t>
            </a:r>
            <a:r>
              <a:rPr lang="zh-CN" altLang="en-US" dirty="0"/>
              <a:t>的各次幂。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3200" dirty="0"/>
              <a:t>              M</a:t>
            </a:r>
            <a:r>
              <a:rPr lang="en-US" altLang="zh-CN" sz="3200" baseline="-25000" dirty="0"/>
              <a:t>R</a:t>
            </a:r>
            <a:r>
              <a:rPr lang="en-US" altLang="zh-CN" sz="3200" dirty="0"/>
              <a:t>=</a:t>
            </a:r>
            <a:endParaRPr lang="en-US" altLang="zh-CN" sz="3200" dirty="0"/>
          </a:p>
          <a:p>
            <a:pPr eaLnBrk="1" hangingPunct="1">
              <a:buNone/>
            </a:pPr>
            <a:endParaRPr lang="en-US" altLang="zh-CN" sz="3200" dirty="0"/>
          </a:p>
          <a:p>
            <a:pPr eaLnBrk="1" hangingPunct="1">
              <a:buNone/>
            </a:pPr>
            <a:r>
              <a:rPr lang="zh-CN" altLang="en-US" dirty="0"/>
              <a:t>经复合运算可发现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4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5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3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6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所以计算至</a:t>
            </a:r>
            <a:r>
              <a:rPr lang="en-US" altLang="zh-CN" dirty="0"/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即可。可否推广至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30000" dirty="0">
                <a:solidFill>
                  <a:srgbClr val="C00000"/>
                </a:solidFill>
              </a:rPr>
              <a:t>n+3 </a:t>
            </a:r>
            <a:r>
              <a:rPr lang="zh-CN" altLang="en-US" dirty="0"/>
              <a:t>？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</p:txBody>
      </p:sp>
      <p:sp>
        <p:nvSpPr>
          <p:cNvPr id="30727" name="Rectangle 4"/>
          <p:cNvSpPr/>
          <p:nvPr/>
        </p:nvSpPr>
        <p:spPr>
          <a:xfrm>
            <a:off x="2362200" y="2438400"/>
            <a:ext cx="2971800" cy="2362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/>
              <a:t>0   1   0</a:t>
            </a:r>
            <a:endParaRPr lang="en-US" altLang="zh-CN" sz="3200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/>
              <a:t>0   0   1</a:t>
            </a:r>
            <a:endParaRPr lang="en-US" altLang="zh-CN" sz="3200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/>
              <a:t>1   0   0</a:t>
            </a:r>
            <a:endParaRPr lang="en-US" altLang="zh-CN" sz="3200" dirty="0"/>
          </a:p>
        </p:txBody>
      </p:sp>
      <p:sp>
        <p:nvSpPr>
          <p:cNvPr id="30728" name="AutoShape 5"/>
          <p:cNvSpPr/>
          <p:nvPr/>
        </p:nvSpPr>
        <p:spPr>
          <a:xfrm>
            <a:off x="3048000" y="3124200"/>
            <a:ext cx="76200" cy="1143000"/>
          </a:xfrm>
          <a:prstGeom prst="leftBracket">
            <a:avLst>
              <a:gd name="adj" fmla="val 125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0729" name="AutoShape 6"/>
          <p:cNvSpPr/>
          <p:nvPr/>
        </p:nvSpPr>
        <p:spPr>
          <a:xfrm>
            <a:off x="4572000" y="3048000"/>
            <a:ext cx="76200" cy="1143000"/>
          </a:xfrm>
          <a:prstGeom prst="rightBracket">
            <a:avLst>
              <a:gd name="adj" fmla="val 125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charRg st="6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>
                                            <p:txEl>
                                              <p:charRg st="67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charRg st="9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694">
                                            <p:txEl>
                                              <p:charRg st="93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计算传递闭包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593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上例中</a:t>
            </a:r>
            <a:r>
              <a:rPr lang="en-US" altLang="zh-CN" sz="2800" dirty="0"/>
              <a:t>A={a,b,c}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zh-CN" altLang="en-US" sz="2800" dirty="0">
                <a:solidFill>
                  <a:srgbClr val="C00000"/>
                </a:solidFill>
              </a:rPr>
              <a:t>可知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baseline="30000" dirty="0">
                <a:solidFill>
                  <a:srgbClr val="C00000"/>
                </a:solidFill>
              </a:rPr>
              <a:t>4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baseline="30000" dirty="0">
                <a:solidFill>
                  <a:srgbClr val="C00000"/>
                </a:solidFill>
              </a:rPr>
              <a:t>2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baseline="30000" dirty="0">
                <a:solidFill>
                  <a:srgbClr val="C00000"/>
                </a:solidFill>
              </a:rPr>
              <a:t>5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baseline="30000" dirty="0">
                <a:solidFill>
                  <a:srgbClr val="C00000"/>
                </a:solidFill>
              </a:rPr>
              <a:t>3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baseline="30000" dirty="0">
                <a:solidFill>
                  <a:srgbClr val="C00000"/>
                </a:solidFill>
              </a:rPr>
              <a:t>6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则</a:t>
            </a:r>
            <a:r>
              <a:rPr lang="en-US" altLang="zh-CN" sz="2800" dirty="0"/>
              <a:t>t(R)=R∪R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∪R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∪…</a:t>
            </a:r>
            <a:r>
              <a:rPr lang="zh-CN" altLang="en-US" sz="2800" dirty="0"/>
              <a:t>可简化为</a:t>
            </a:r>
            <a:r>
              <a:rPr lang="en-US" altLang="zh-CN" sz="2800" dirty="0"/>
              <a:t>t(R)=R∪R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∪R</a:t>
            </a:r>
            <a:r>
              <a:rPr lang="en-US" altLang="zh-CN" sz="2800" baseline="30000" dirty="0"/>
              <a:t>3</a:t>
            </a:r>
            <a:endParaRPr lang="en-US" altLang="zh-CN" sz="2800" baseline="30000" dirty="0"/>
          </a:p>
          <a:p>
            <a:pPr eaLnBrk="1" hangingPunct="1">
              <a:buNone/>
            </a:pPr>
            <a:r>
              <a:rPr lang="zh-CN" altLang="en-US" sz="2800" dirty="0"/>
              <a:t>即</a:t>
            </a:r>
            <a:r>
              <a:rPr lang="en-US" altLang="zh-CN" sz="2800" dirty="0">
                <a:sym typeface="Symbol" panose="05050102010706020507" pitchFamily="18" charset="2"/>
              </a:rPr>
              <a:t>|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|=3</a:t>
            </a:r>
            <a:r>
              <a:rPr lang="zh-CN" altLang="en-US" sz="2800" dirty="0">
                <a:sym typeface="Symbol" panose="05050102010706020507" pitchFamily="18" charset="2"/>
              </a:rPr>
              <a:t>时，</a:t>
            </a:r>
            <a:r>
              <a:rPr lang="zh-CN" altLang="en-US" sz="2800" dirty="0"/>
              <a:t>复合运算计算至</a:t>
            </a:r>
            <a:r>
              <a:rPr lang="en-US" altLang="zh-CN" sz="2800" dirty="0"/>
              <a:t>R</a:t>
            </a:r>
            <a:r>
              <a:rPr lang="en-US" altLang="zh-CN" sz="2800" baseline="30000" dirty="0">
                <a:solidFill>
                  <a:srgbClr val="C00000"/>
                </a:solidFill>
              </a:rPr>
              <a:t>3</a:t>
            </a:r>
            <a:r>
              <a:rPr lang="zh-CN" altLang="en-US" sz="2800" dirty="0"/>
              <a:t>即可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/>
          </a:p>
          <a:p>
            <a:r>
              <a:rPr lang="zh-CN" altLang="en-US" sz="2800" b="1" dirty="0"/>
              <a:t>推广：</a:t>
            </a:r>
            <a:r>
              <a:rPr lang="zh-CN" altLang="en-US" sz="2800" b="1" dirty="0">
                <a:solidFill>
                  <a:srgbClr val="FF0000"/>
                </a:solidFill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</a:rPr>
              <a:t>中元素个数为</a:t>
            </a:r>
            <a:r>
              <a:rPr lang="en-US" altLang="zh-CN" sz="2800" b="1" dirty="0">
                <a:solidFill>
                  <a:srgbClr val="FF0000"/>
                </a:solidFill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</a:rPr>
              <a:t>，则必有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n+1</a:t>
            </a:r>
            <a:r>
              <a:rPr lang="en-US" altLang="zh-CN" sz="2800" b="1" dirty="0">
                <a:solidFill>
                  <a:srgbClr val="FF0000"/>
                </a:solidFill>
              </a:rPr>
              <a:t>=R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aseline="30000" dirty="0"/>
          </a:p>
          <a:p>
            <a:r>
              <a:rPr lang="zh-CN" altLang="en-US" sz="2800" dirty="0"/>
              <a:t>定理：当</a:t>
            </a:r>
            <a:r>
              <a:rPr lang="en-US" altLang="zh-CN" sz="2800" dirty="0"/>
              <a:t>A</a:t>
            </a:r>
            <a:r>
              <a:rPr lang="zh-CN" altLang="en-US" sz="2800" dirty="0"/>
              <a:t>中元素个数为</a:t>
            </a:r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R</a:t>
            </a:r>
            <a:r>
              <a:rPr lang="zh-CN" altLang="en-US" sz="2800" dirty="0"/>
              <a:t>是</a:t>
            </a:r>
            <a:r>
              <a:rPr lang="en-US" altLang="zh-CN" sz="2800" dirty="0"/>
              <a:t>A</a:t>
            </a:r>
            <a:r>
              <a:rPr lang="zh-CN" altLang="en-US" sz="2800" dirty="0"/>
              <a:t>上的二元关系，则存在一个正整数</a:t>
            </a:r>
            <a:r>
              <a:rPr lang="en-US" altLang="zh-CN" sz="2800" b="1" dirty="0">
                <a:solidFill>
                  <a:srgbClr val="FF0000"/>
                </a:solidFill>
              </a:rPr>
              <a:t>k≤n</a:t>
            </a:r>
            <a:r>
              <a:rPr lang="zh-CN" altLang="en-US" sz="2800" dirty="0"/>
              <a:t>，使得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             t(R)=R∪R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∪… ∪ R</a:t>
            </a:r>
            <a:r>
              <a:rPr lang="en-US" altLang="zh-CN" sz="2800" baseline="30000" dirty="0"/>
              <a:t>k</a:t>
            </a:r>
            <a:endParaRPr lang="en-US" altLang="zh-CN" sz="2800" baseline="30000" dirty="0"/>
          </a:p>
          <a:p>
            <a:pPr>
              <a:buNone/>
            </a:pPr>
            <a:r>
              <a:rPr lang="zh-CN" altLang="en-US" sz="2800" dirty="0"/>
              <a:t>即：最差的情况下，算到</a:t>
            </a:r>
            <a:r>
              <a:rPr lang="en-US" altLang="zh-CN" sz="2800" dirty="0"/>
              <a:t>R∪R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∪… ∪ R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也够了。</a:t>
            </a:r>
            <a:endParaRPr lang="zh-CN" altLang="en-US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847015-05E8-44AE-97D1-A480EEEE072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87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13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charRg st="151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charRg st="186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C06B66-08DA-40DE-B85A-62DDD37D2DB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114694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4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A={a,b,c,d}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上的关系，</a:t>
            </a:r>
            <a:r>
              <a:rPr lang="en-US" altLang="zh-CN" dirty="0"/>
              <a:t>R={&lt;a,b&gt;,&lt;b,a&gt;,&lt;b,c&gt;,&lt;c,d&gt;}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求</a:t>
            </a:r>
            <a:r>
              <a:rPr lang="en-US" altLang="zh-CN" dirty="0"/>
              <a:t>r(R)</a:t>
            </a:r>
            <a:r>
              <a:rPr lang="zh-CN" altLang="en-US" dirty="0"/>
              <a:t>，</a:t>
            </a:r>
            <a:r>
              <a:rPr lang="en-US" altLang="zh-CN" dirty="0"/>
              <a:t>s(R)</a:t>
            </a:r>
            <a:r>
              <a:rPr lang="zh-CN" altLang="en-US" dirty="0"/>
              <a:t>，</a:t>
            </a:r>
            <a:r>
              <a:rPr lang="en-US" altLang="zh-CN" dirty="0"/>
              <a:t>t(R)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14000"/>
              </a:lnSpc>
            </a:pPr>
            <a:r>
              <a:rPr lang="en-US" altLang="zh-CN" dirty="0"/>
              <a:t>Warshall</a:t>
            </a:r>
            <a:r>
              <a:rPr lang="zh-CN" altLang="en-US" dirty="0"/>
              <a:t>算法求</a:t>
            </a:r>
            <a:r>
              <a:rPr lang="en-US" altLang="zh-CN" dirty="0"/>
              <a:t>t(R)</a:t>
            </a:r>
            <a:r>
              <a:rPr lang="zh-CN" altLang="en-US" dirty="0"/>
              <a:t>。同例板书指导。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4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4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C33945-5D05-4BBD-9BA4-1822ECB2568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3670" name="Rectangle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927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R</a:t>
            </a:r>
            <a:r>
              <a:rPr lang="zh-CN" altLang="en-US" sz="2800" dirty="0"/>
              <a:t>为集合</a:t>
            </a:r>
            <a:r>
              <a:rPr lang="en-US" altLang="zh-CN" sz="2800" dirty="0"/>
              <a:t>A</a:t>
            </a:r>
            <a:r>
              <a:rPr lang="zh-CN" altLang="en-US" sz="2800" dirty="0"/>
              <a:t>上二元关系，通过</a:t>
            </a:r>
            <a:r>
              <a:rPr lang="en-US" altLang="zh-CN" sz="2800" dirty="0"/>
              <a:t>R</a:t>
            </a:r>
            <a:r>
              <a:rPr lang="zh-CN" altLang="en-US" sz="2800" dirty="0"/>
              <a:t>的关系矩阵</a:t>
            </a:r>
            <a:r>
              <a:rPr lang="en-US" altLang="zh-CN" sz="2800" dirty="0"/>
              <a:t>M</a:t>
            </a:r>
            <a:r>
              <a:rPr lang="zh-CN" altLang="en-US" sz="2800" dirty="0"/>
              <a:t>求</a:t>
            </a:r>
            <a:r>
              <a:rPr lang="en-US" altLang="zh-CN" sz="2800" dirty="0"/>
              <a:t>r(R)</a:t>
            </a:r>
            <a:r>
              <a:rPr lang="zh-CN" altLang="en-US" sz="2800" dirty="0"/>
              <a:t>，</a:t>
            </a:r>
            <a:r>
              <a:rPr lang="en-US" altLang="zh-CN" sz="2800" dirty="0"/>
              <a:t>s(R)</a:t>
            </a:r>
            <a:r>
              <a:rPr lang="zh-CN" altLang="en-US" sz="2800" dirty="0"/>
              <a:t>和</a:t>
            </a:r>
            <a:r>
              <a:rPr lang="en-US" altLang="zh-CN" sz="2800" dirty="0"/>
              <a:t>t(R)</a:t>
            </a:r>
            <a:r>
              <a:rPr lang="zh-CN" altLang="en-US" sz="2800" dirty="0"/>
              <a:t>的关系矩阵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r(R)</a:t>
            </a:r>
            <a:r>
              <a:rPr lang="zh-CN" altLang="en-US" sz="2800" dirty="0"/>
              <a:t>，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s(R)</a:t>
            </a:r>
            <a:r>
              <a:rPr lang="zh-CN" altLang="en-US" sz="2800" dirty="0"/>
              <a:t>和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t(R)</a:t>
            </a:r>
            <a:r>
              <a:rPr lang="zh-CN" altLang="en-US" sz="2800" dirty="0"/>
              <a:t>。即：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1E0264"/>
                </a:solidFill>
              </a:rPr>
              <a:t>M</a:t>
            </a:r>
            <a:r>
              <a:rPr lang="en-US" altLang="zh-CN" b="1" baseline="-25000" dirty="0">
                <a:solidFill>
                  <a:srgbClr val="1E0264"/>
                </a:solidFill>
              </a:rPr>
              <a:t>r(R)</a:t>
            </a:r>
            <a:r>
              <a:rPr lang="en-US" altLang="zh-CN" b="1" dirty="0">
                <a:solidFill>
                  <a:srgbClr val="1E0264"/>
                </a:solidFill>
              </a:rPr>
              <a:t>=M</a:t>
            </a:r>
            <a:r>
              <a:rPr lang="en-US" altLang="zh-CN" b="1" baseline="-25000" dirty="0">
                <a:solidFill>
                  <a:srgbClr val="1E0264"/>
                </a:solidFill>
              </a:rPr>
              <a:t>R</a:t>
            </a:r>
            <a:r>
              <a:rPr lang="zh-CN" altLang="en-US" b="1" dirty="0">
                <a:solidFill>
                  <a:srgbClr val="1E0264"/>
                </a:solidFill>
              </a:rPr>
              <a:t>＋</a:t>
            </a:r>
            <a:r>
              <a:rPr lang="en-US" altLang="zh-CN" b="1" dirty="0">
                <a:solidFill>
                  <a:srgbClr val="1E0264"/>
                </a:solidFill>
              </a:rPr>
              <a:t>I</a:t>
            </a:r>
            <a:r>
              <a:rPr lang="en-US" altLang="zh-CN" b="1" baseline="-25000" dirty="0">
                <a:solidFill>
                  <a:srgbClr val="1E0264"/>
                </a:solidFill>
              </a:rPr>
              <a:t>R    </a:t>
            </a:r>
            <a:r>
              <a:rPr lang="en-US" altLang="zh-CN" b="1" dirty="0">
                <a:solidFill>
                  <a:srgbClr val="CC0066"/>
                </a:solidFill>
              </a:rPr>
              <a:t>(</a:t>
            </a:r>
            <a:r>
              <a:rPr lang="en-US" altLang="zh-CN" dirty="0"/>
              <a:t>I</a:t>
            </a:r>
            <a:r>
              <a:rPr lang="zh-CN" altLang="en-US" dirty="0"/>
              <a:t>是和</a:t>
            </a:r>
            <a:r>
              <a:rPr lang="en-US" altLang="zh-CN" dirty="0"/>
              <a:t>M</a:t>
            </a:r>
            <a:r>
              <a:rPr lang="zh-CN" altLang="en-US" dirty="0"/>
              <a:t>同阶的</a:t>
            </a:r>
            <a:r>
              <a:rPr lang="zh-CN" altLang="en-US" b="1" dirty="0">
                <a:solidFill>
                  <a:srgbClr val="0070C0"/>
                </a:solidFill>
              </a:rPr>
              <a:t>单位矩阵</a:t>
            </a:r>
            <a:r>
              <a:rPr lang="en-US" altLang="zh-CN" b="1" dirty="0">
                <a:solidFill>
                  <a:srgbClr val="CC0066"/>
                </a:solidFill>
              </a:rPr>
              <a:t>)</a:t>
            </a:r>
            <a:endParaRPr lang="en-US" altLang="zh-CN" b="1" dirty="0">
              <a:solidFill>
                <a:srgbClr val="CC0066"/>
              </a:solidFill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  M</a:t>
            </a:r>
            <a:r>
              <a:rPr lang="en-US" altLang="zh-CN" b="1" baseline="-25000" dirty="0">
                <a:solidFill>
                  <a:srgbClr val="1E0264"/>
                </a:solidFill>
              </a:rPr>
              <a:t>s(R)</a:t>
            </a:r>
            <a:r>
              <a:rPr lang="en-US" altLang="zh-CN" b="1" dirty="0">
                <a:solidFill>
                  <a:srgbClr val="1E0264"/>
                </a:solidFill>
              </a:rPr>
              <a:t>=M</a:t>
            </a:r>
            <a:r>
              <a:rPr lang="en-US" altLang="zh-CN" b="1" baseline="-25000" dirty="0">
                <a:solidFill>
                  <a:srgbClr val="1E0264"/>
                </a:solidFill>
              </a:rPr>
              <a:t>R</a:t>
            </a:r>
            <a:r>
              <a:rPr lang="zh-CN" altLang="en-US" b="1" dirty="0">
                <a:solidFill>
                  <a:srgbClr val="1E0264"/>
                </a:solidFill>
              </a:rPr>
              <a:t>＋</a:t>
            </a:r>
            <a:r>
              <a:rPr lang="en-US" altLang="zh-CN" b="1" dirty="0">
                <a:solidFill>
                  <a:srgbClr val="1E0264"/>
                </a:solidFill>
              </a:rPr>
              <a:t>M</a:t>
            </a:r>
            <a:r>
              <a:rPr lang="en-US" altLang="zh-CN" b="1" baseline="-25000" dirty="0">
                <a:solidFill>
                  <a:srgbClr val="1E0264"/>
                </a:solidFill>
              </a:rPr>
              <a:t>R</a:t>
            </a:r>
            <a:r>
              <a:rPr lang="en-US" altLang="zh-CN" b="1" dirty="0">
                <a:solidFill>
                  <a:srgbClr val="1E0264"/>
                </a:solidFill>
              </a:rPr>
              <a:t>′</a:t>
            </a:r>
            <a:r>
              <a:rPr lang="zh-CN" altLang="en-US" b="1" dirty="0">
                <a:solidFill>
                  <a:srgbClr val="1E0264"/>
                </a:solidFill>
              </a:rPr>
              <a:t>   </a:t>
            </a:r>
            <a:r>
              <a:rPr lang="en-US" altLang="zh-CN" b="1" dirty="0">
                <a:solidFill>
                  <a:srgbClr val="CC0066"/>
                </a:solidFill>
              </a:rPr>
              <a:t>(</a:t>
            </a:r>
            <a:r>
              <a:rPr lang="en-US" altLang="zh-CN" dirty="0"/>
              <a:t>M′</a:t>
            </a:r>
            <a:r>
              <a:rPr lang="zh-CN" altLang="en-US" dirty="0"/>
              <a:t>是</a:t>
            </a:r>
            <a:r>
              <a:rPr lang="en-US" altLang="zh-CN" dirty="0"/>
              <a:t>M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70C0"/>
                </a:solidFill>
              </a:rPr>
              <a:t>转置矩阵</a:t>
            </a:r>
            <a:r>
              <a:rPr lang="en-US" altLang="zh-CN" dirty="0">
                <a:solidFill>
                  <a:srgbClr val="CC0066"/>
                </a:solidFill>
              </a:rPr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  M</a:t>
            </a:r>
            <a:r>
              <a:rPr lang="en-US" altLang="zh-CN" b="1" baseline="-25000" dirty="0">
                <a:solidFill>
                  <a:srgbClr val="1E0264"/>
                </a:solidFill>
              </a:rPr>
              <a:t>t(R)</a:t>
            </a:r>
            <a:r>
              <a:rPr lang="en-US" altLang="zh-CN" b="1" dirty="0">
                <a:solidFill>
                  <a:srgbClr val="1E0264"/>
                </a:solidFill>
              </a:rPr>
              <a:t>=M</a:t>
            </a:r>
            <a:r>
              <a:rPr lang="en-US" altLang="zh-CN" b="1" baseline="-25000" dirty="0">
                <a:solidFill>
                  <a:srgbClr val="1E0264"/>
                </a:solidFill>
              </a:rPr>
              <a:t>R</a:t>
            </a:r>
            <a:r>
              <a:rPr lang="zh-CN" altLang="en-US" b="1" dirty="0">
                <a:solidFill>
                  <a:srgbClr val="1E0264"/>
                </a:solidFill>
              </a:rPr>
              <a:t>＋</a:t>
            </a:r>
            <a:r>
              <a:rPr lang="en-US" altLang="zh-CN" b="1" dirty="0">
                <a:solidFill>
                  <a:srgbClr val="1E0264"/>
                </a:solidFill>
              </a:rPr>
              <a:t>M</a:t>
            </a:r>
            <a:r>
              <a:rPr lang="en-US" altLang="zh-CN" b="1" baseline="-25000" dirty="0">
                <a:solidFill>
                  <a:srgbClr val="1E0264"/>
                </a:solidFill>
              </a:rPr>
              <a:t>R</a:t>
            </a:r>
            <a:r>
              <a:rPr lang="en-US" altLang="zh-CN" sz="2000" b="1" baseline="-25000" dirty="0">
                <a:solidFill>
                  <a:srgbClr val="1E0264"/>
                </a:solidFill>
              </a:rPr>
              <a:t>2</a:t>
            </a:r>
            <a:r>
              <a:rPr lang="zh-CN" altLang="en-US" b="1" dirty="0">
                <a:solidFill>
                  <a:srgbClr val="1E0264"/>
                </a:solidFill>
              </a:rPr>
              <a:t>＋</a:t>
            </a:r>
            <a:r>
              <a:rPr lang="en-US" altLang="zh-CN" b="1" dirty="0">
                <a:solidFill>
                  <a:srgbClr val="1E0264"/>
                </a:solidFill>
              </a:rPr>
              <a:t>M</a:t>
            </a:r>
            <a:r>
              <a:rPr lang="en-US" altLang="zh-CN" b="1" baseline="-25000" dirty="0">
                <a:solidFill>
                  <a:srgbClr val="1E0264"/>
                </a:solidFill>
              </a:rPr>
              <a:t>R</a:t>
            </a:r>
            <a:r>
              <a:rPr lang="en-US" altLang="zh-CN" sz="2000" b="1" baseline="-25000" dirty="0">
                <a:solidFill>
                  <a:srgbClr val="1E0264"/>
                </a:solidFill>
              </a:rPr>
              <a:t>3</a:t>
            </a:r>
            <a:r>
              <a:rPr lang="zh-CN" altLang="en-US" b="1" dirty="0">
                <a:solidFill>
                  <a:srgbClr val="1E0264"/>
                </a:solidFill>
              </a:rPr>
              <a:t>＋</a:t>
            </a:r>
            <a:r>
              <a:rPr lang="en-US" altLang="zh-CN" b="1" dirty="0">
                <a:solidFill>
                  <a:srgbClr val="1E0264"/>
                </a:solidFill>
              </a:rPr>
              <a:t>…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ctr" eaLnBrk="1" hangingPunct="1">
              <a:buNone/>
            </a:pPr>
            <a:r>
              <a:rPr lang="zh-CN" altLang="en-US" b="1" dirty="0">
                <a:solidFill>
                  <a:srgbClr val="008000"/>
                </a:solidFill>
                <a:ea typeface="楷体_GB2312" pitchFamily="49" charset="-122"/>
              </a:rPr>
              <a:t>注意：在矩阵相加时对应的元素使用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逻辑加</a:t>
            </a:r>
            <a:r>
              <a:rPr lang="zh-CN" altLang="en-US" b="1" dirty="0">
                <a:solidFill>
                  <a:srgbClr val="008000"/>
                </a:solidFill>
                <a:ea typeface="楷体_GB2312" pitchFamily="49" charset="-122"/>
              </a:rPr>
              <a:t>。</a:t>
            </a:r>
            <a:endParaRPr lang="en-US" altLang="zh-CN" b="1" dirty="0">
              <a:solidFill>
                <a:srgbClr val="008000"/>
              </a:solidFill>
              <a:ea typeface="楷体_GB2312" pitchFamily="49" charset="-122"/>
            </a:endParaRPr>
          </a:p>
          <a:p>
            <a:pPr algn="ctr" eaLnBrk="1" hangingPunct="1">
              <a:buNone/>
            </a:pPr>
            <a:r>
              <a:rPr lang="en-US" altLang="zh-CN" b="1" dirty="0">
                <a:solidFill>
                  <a:srgbClr val="008000"/>
                </a:solidFill>
                <a:ea typeface="楷体_GB2312" pitchFamily="49" charset="-122"/>
              </a:rPr>
              <a:t>0+0=0</a:t>
            </a:r>
            <a:r>
              <a:rPr lang="zh-CN" altLang="en-US" b="1" dirty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8000"/>
                </a:solidFill>
                <a:ea typeface="楷体_GB2312" pitchFamily="49" charset="-122"/>
              </a:rPr>
              <a:t>0+1=1+0=1</a:t>
            </a:r>
            <a:r>
              <a:rPr lang="zh-CN" altLang="en-US" b="1" dirty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8000"/>
                </a:solidFill>
                <a:ea typeface="楷体_GB2312" pitchFamily="49" charset="-122"/>
              </a:rPr>
              <a:t>1+1=1</a:t>
            </a:r>
            <a:endParaRPr lang="zh-CN" altLang="en-US" b="1" dirty="0">
              <a:solidFill>
                <a:srgbClr val="008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6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charRg st="6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9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70">
                                            <p:txEl>
                                              <p:charRg st="98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133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670">
                                            <p:txEl>
                                              <p:charRg st="133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160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670">
                                            <p:txEl>
                                              <p:charRg st="160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3670">
                                            <p:txEl>
                                              <p:charRg st="18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P89(50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题请写出矩阵的求解过程，用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warshall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或书中方法均可。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题求自反和对称闭包用矩阵求反而麻烦。如果你用矩阵进行计算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，则计算完毕后仍需要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写出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闭包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，而不是给出矩阵就完事儿。矩阵写对了，没写闭包给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半对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。矩阵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只是一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个计算工具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不是要求的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结果。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7CE9F0-3CC6-493D-9894-0BD169B23EF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D95440-54D7-4CB2-B577-9652617444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89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集合的划分和覆盖 </a:t>
            </a:r>
            <a:endParaRPr lang="zh-CN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1E0264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划分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1E0264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给定一个非空集合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和集合族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称之为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分块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。如果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的一个划分。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1E0264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1E0264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覆盖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1E0264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给定一个非空集合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和集合族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 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，如果</a:t>
            </a:r>
            <a:endParaRPr kumimoji="0" lang="en-US" altLang="zh-CN" sz="2600" b="1" i="0" u="none" strike="noStrike" kern="0" cap="none" spc="0" normalizeH="0" baseline="-25000" noProof="0" dirty="0" smtClean="0">
              <a:ln>
                <a:noFill/>
              </a:ln>
              <a:solidFill>
                <a:srgbClr val="1E026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称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的一个覆盖。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9" name="Rectangle 9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4648200" y="4419600"/>
          <a:ext cx="11747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09600" imgH="431800" progId="Equation.3">
                  <p:embed/>
                </p:oleObj>
              </mc:Choice>
              <mc:Fallback>
                <p:oleObj name="" r:id="rId1" imgW="6096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8200" y="4419600"/>
                        <a:ext cx="11747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21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051" name="Object 20"/>
          <p:cNvGraphicFramePr>
            <a:graphicFrameLocks noChangeAspect="1"/>
          </p:cNvGraphicFramePr>
          <p:nvPr/>
        </p:nvGraphicFramePr>
        <p:xfrm>
          <a:off x="4495800" y="2228850"/>
          <a:ext cx="1143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571500" imgH="444500" progId="Equation.3">
                  <p:embed/>
                </p:oleObj>
              </mc:Choice>
              <mc:Fallback>
                <p:oleObj name="" r:id="rId3" imgW="5715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2228850"/>
                        <a:ext cx="114300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3600" y="2438400"/>
            <a:ext cx="2514600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(3) </a:t>
            </a:r>
            <a:r>
              <a:rPr lang="en-US" altLang="zh-CN" sz="2400" b="1" dirty="0">
                <a:solidFill>
                  <a:srgbClr val="CC0066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CC0066"/>
                </a:solidFill>
              </a:rPr>
              <a:t>i</a:t>
            </a:r>
            <a:r>
              <a:rPr lang="en-US" altLang="zh-CN" sz="2400" b="1" dirty="0">
                <a:solidFill>
                  <a:srgbClr val="CC0066"/>
                </a:solidFill>
              </a:rPr>
              <a:t> ∩A</a:t>
            </a:r>
            <a:r>
              <a:rPr lang="en-US" altLang="zh-CN" sz="2400" b="1" baseline="-25000" dirty="0">
                <a:solidFill>
                  <a:srgbClr val="CC0066"/>
                </a:solidFill>
              </a:rPr>
              <a:t>j</a:t>
            </a:r>
            <a:r>
              <a:rPr lang="en-US" altLang="zh-CN" sz="2400" b="1" dirty="0">
                <a:solidFill>
                  <a:srgbClr val="CC0066"/>
                </a:solidFill>
              </a:rPr>
              <a:t>=</a:t>
            </a:r>
            <a:r>
              <a:rPr lang="en-US" altLang="zh-CN" sz="2400" b="1" dirty="0">
                <a:solidFill>
                  <a:srgbClr val="CC0066"/>
                </a:solidFill>
                <a:sym typeface="Symbol" panose="05050102010706020507" pitchFamily="18" charset="2"/>
              </a:rPr>
              <a:t></a:t>
            </a:r>
            <a:endParaRPr lang="en-US" altLang="zh-CN" sz="2400" b="1" dirty="0">
              <a:solidFill>
                <a:srgbClr val="CC0066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438400"/>
            <a:ext cx="3276600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rgbClr val="1E0264"/>
                </a:solidFill>
              </a:rPr>
              <a:t>(1)  A</a:t>
            </a:r>
            <a:r>
              <a:rPr lang="en-US" altLang="zh-CN" sz="2400" b="1" baseline="-25000" dirty="0">
                <a:solidFill>
                  <a:srgbClr val="1E0264"/>
                </a:solidFill>
              </a:rPr>
              <a:t>i</a:t>
            </a:r>
            <a:r>
              <a:rPr lang="en-US" altLang="zh-CN" sz="2400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1E0264"/>
                </a:solidFill>
              </a:rPr>
              <a:t>A</a:t>
            </a:r>
            <a:r>
              <a:rPr lang="zh-CN" altLang="en-US" sz="2400" b="1" dirty="0">
                <a:solidFill>
                  <a:srgbClr val="1E0264"/>
                </a:solidFill>
              </a:rPr>
              <a:t>且</a:t>
            </a:r>
            <a:r>
              <a:rPr lang="en-US" altLang="zh-CN" sz="2400" b="1" dirty="0">
                <a:solidFill>
                  <a:srgbClr val="1E0264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1E0264"/>
                </a:solidFill>
              </a:rPr>
              <a:t>i</a:t>
            </a:r>
            <a:r>
              <a:rPr lang="zh-CN" altLang="en-US" sz="2400" b="1" dirty="0">
                <a:solidFill>
                  <a:srgbClr val="1E0264"/>
                </a:solidFill>
              </a:rPr>
              <a:t>不为</a:t>
            </a:r>
            <a:r>
              <a:rPr lang="zh-CN" altLang="en-US" sz="2400" b="1" dirty="0">
                <a:solidFill>
                  <a:srgbClr val="1E0264"/>
                </a:solidFill>
                <a:sym typeface="Symbol" panose="05050102010706020507" pitchFamily="18" charset="2"/>
              </a:rPr>
              <a:t></a:t>
            </a:r>
            <a:endParaRPr lang="en-US" altLang="zh-CN" sz="2400" b="1" dirty="0">
              <a:solidFill>
                <a:srgbClr val="CC0066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2438400"/>
            <a:ext cx="685800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(2)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519613"/>
            <a:ext cx="3276600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rgbClr val="1E0264"/>
                </a:solidFill>
              </a:rPr>
              <a:t>(1)  A</a:t>
            </a:r>
            <a:r>
              <a:rPr lang="en-US" altLang="zh-CN" sz="2400" b="1" baseline="-25000" dirty="0">
                <a:solidFill>
                  <a:srgbClr val="1E0264"/>
                </a:solidFill>
              </a:rPr>
              <a:t>i</a:t>
            </a:r>
            <a:r>
              <a:rPr lang="en-US" altLang="zh-CN" sz="2400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1E0264"/>
                </a:solidFill>
              </a:rPr>
              <a:t>A</a:t>
            </a:r>
            <a:r>
              <a:rPr lang="zh-CN" altLang="en-US" sz="2400" b="1" dirty="0">
                <a:solidFill>
                  <a:srgbClr val="1E0264"/>
                </a:solidFill>
              </a:rPr>
              <a:t>且</a:t>
            </a:r>
            <a:r>
              <a:rPr lang="en-US" altLang="zh-CN" sz="2400" b="1" dirty="0">
                <a:solidFill>
                  <a:srgbClr val="1E0264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1E0264"/>
                </a:solidFill>
              </a:rPr>
              <a:t>i</a:t>
            </a:r>
            <a:r>
              <a:rPr lang="zh-CN" altLang="en-US" sz="2400" b="1" dirty="0">
                <a:solidFill>
                  <a:srgbClr val="1E0264"/>
                </a:solidFill>
              </a:rPr>
              <a:t>不为</a:t>
            </a:r>
            <a:r>
              <a:rPr lang="zh-CN" altLang="en-US" sz="2400" b="1" dirty="0">
                <a:solidFill>
                  <a:srgbClr val="1E0264"/>
                </a:solidFill>
                <a:sym typeface="Symbol" panose="05050102010706020507" pitchFamily="18" charset="2"/>
              </a:rPr>
              <a:t></a:t>
            </a:r>
            <a:endParaRPr lang="en-US" altLang="zh-CN" sz="2400" b="1" dirty="0">
              <a:solidFill>
                <a:srgbClr val="CC0066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4519613"/>
            <a:ext cx="685800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(2) 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3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4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6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9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E9C652-E1DD-473C-BB67-634B8DA313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1539" name="Rectangle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3213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设</a:t>
            </a:r>
            <a:r>
              <a:rPr lang="en-US" altLang="zh-CN" sz="2800" dirty="0"/>
              <a:t>A={a,b,c,d}</a:t>
            </a:r>
            <a:r>
              <a:rPr lang="zh-CN" altLang="en-US" sz="2800" dirty="0"/>
              <a:t>，判断以下集合是否是</a:t>
            </a:r>
            <a:r>
              <a:rPr lang="en-US" altLang="zh-CN" sz="2800" dirty="0"/>
              <a:t>A</a:t>
            </a:r>
            <a:r>
              <a:rPr lang="zh-CN" altLang="en-US" sz="2800" dirty="0"/>
              <a:t>的划分。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π1={{a,b,c},{d}}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 </a:t>
            </a:r>
            <a:r>
              <a:rPr lang="en-US" altLang="zh-CN" sz="2800" dirty="0"/>
              <a:t>π2={{a,b},{c},{d}}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 </a:t>
            </a:r>
            <a:r>
              <a:rPr lang="en-US" altLang="zh-CN" sz="2800" dirty="0"/>
              <a:t>π3={{a},{a,b,c,d}}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 </a:t>
            </a:r>
            <a:r>
              <a:rPr lang="en-US" altLang="zh-CN" sz="2800" dirty="0"/>
              <a:t>π4={{a,b},{c}}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 </a:t>
            </a:r>
            <a:r>
              <a:rPr lang="en-US" altLang="zh-CN" sz="2800" dirty="0"/>
              <a:t>π5={</a:t>
            </a:r>
            <a:r>
              <a:rPr lang="en-US" altLang="zh-CN" sz="2800" dirty="0">
                <a:sym typeface="Symbol" panose="05050102010706020507" pitchFamily="18" charset="2"/>
              </a:rPr>
              <a:t></a:t>
            </a:r>
            <a:r>
              <a:rPr lang="en-US" altLang="zh-CN" sz="2800" dirty="0"/>
              <a:t>,{a,b},{c,d}}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 </a:t>
            </a:r>
            <a:r>
              <a:rPr lang="en-US" altLang="zh-CN" sz="2800" dirty="0"/>
              <a:t>π6={{a,{a}},{b,c,d}}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400" dirty="0"/>
              <a:t>        </a:t>
            </a:r>
            <a:endParaRPr lang="en-US" altLang="zh-CN" sz="2400" b="1" dirty="0">
              <a:solidFill>
                <a:srgbClr val="CC0066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注意点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b="1" dirty="0">
                <a:solidFill>
                  <a:srgbClr val="CC0066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划分不是唯一的。</a:t>
            </a:r>
            <a:endParaRPr lang="en-US" altLang="zh-CN" b="1" dirty="0">
              <a:solidFill>
                <a:srgbClr val="CC0066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dirty="0"/>
              <a:t>              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CC0066"/>
                </a:solidFill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若是划分则必是覆盖，其逆不真。</a:t>
            </a:r>
            <a:endParaRPr lang="en-US" altLang="zh-CN" b="1" dirty="0">
              <a:solidFill>
                <a:srgbClr val="CC0066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endParaRPr lang="en-US" altLang="zh-CN" b="1" dirty="0">
              <a:solidFill>
                <a:srgbClr val="CC0066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1905000"/>
            <a:ext cx="3810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是覆盖，但不是划分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2362200"/>
            <a:ext cx="3810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不是覆盖不是划分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895600"/>
            <a:ext cx="4953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π5</a:t>
            </a:r>
            <a:r>
              <a:rPr lang="zh-CN" altLang="en-US" sz="2400" dirty="0"/>
              <a:t>中含有</a:t>
            </a:r>
            <a:r>
              <a:rPr lang="zh-CN" altLang="en-US" sz="2400" dirty="0">
                <a:sym typeface="Symbol" panose="05050102010706020507" pitchFamily="18" charset="2"/>
              </a:rPr>
              <a:t>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/>
              <a:t>不是覆盖不是划分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429000"/>
            <a:ext cx="3810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π6</a:t>
            </a:r>
            <a:r>
              <a:rPr lang="zh-CN" altLang="en-US" sz="2400" dirty="0"/>
              <a:t>不是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子集族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195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charRg st="195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21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1539">
                                            <p:txEl>
                                              <p:charRg st="211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19200"/>
            <a:ext cx="8229600" cy="4940300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最小划分：只有一个块，包含所有元素。</a:t>
            </a:r>
            <a:endParaRPr lang="en-US" altLang="zh-CN" sz="2800" dirty="0"/>
          </a:p>
          <a:p>
            <a:r>
              <a:rPr lang="zh-CN" altLang="en-US" sz="2800" dirty="0"/>
              <a:t>最大划分：每个元素构成一个块。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例如：</a:t>
            </a:r>
            <a:r>
              <a:rPr lang="en-US" altLang="zh-CN" sz="2800" dirty="0"/>
              <a:t>A={a,b,c}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则</a:t>
            </a:r>
            <a:r>
              <a:rPr lang="en-US" altLang="zh-CN" sz="2800" dirty="0"/>
              <a:t>A</a:t>
            </a:r>
            <a:r>
              <a:rPr lang="zh-CN" altLang="en-US" sz="2800" dirty="0"/>
              <a:t>的最小划分为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{a,b,c}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A</a:t>
            </a:r>
            <a:r>
              <a:rPr lang="zh-CN" altLang="en-US" sz="2800" dirty="0"/>
              <a:t>的最大划分为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{a},{b},{c}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BF2C9F-8550-4C54-9D03-69E318A256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1FB27E-BB3C-453E-B40C-A95C862083F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复合关系</a:t>
            </a:r>
            <a:endParaRPr lang="zh-CN" altLang="en-US" dirty="0"/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的关系，</a:t>
            </a:r>
            <a:r>
              <a:rPr lang="en-US" altLang="zh-CN" dirty="0"/>
              <a:t>S</a:t>
            </a:r>
            <a:r>
              <a:rPr lang="zh-CN" altLang="en-US" dirty="0"/>
              <a:t>为从</a:t>
            </a:r>
            <a:r>
              <a:rPr lang="en-US" altLang="zh-CN" dirty="0"/>
              <a:t>Y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的关系，则</a:t>
            </a:r>
            <a:r>
              <a:rPr lang="en-US" altLang="zh-CN" dirty="0"/>
              <a:t>R∘S</a:t>
            </a:r>
            <a:r>
              <a:rPr lang="zh-CN" altLang="en-US" dirty="0"/>
              <a:t>称为</a:t>
            </a:r>
            <a:r>
              <a:rPr lang="zh-CN" altLang="en-US" b="1" dirty="0"/>
              <a:t>复合关系</a:t>
            </a:r>
            <a:r>
              <a:rPr lang="zh-CN" altLang="en-US" dirty="0"/>
              <a:t>，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R∘S={&lt;x,z&gt;|x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X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1E0264"/>
                </a:solidFill>
              </a:rPr>
              <a:t> z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Z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1E0264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FF0000"/>
                </a:solidFill>
              </a:rPr>
              <a:t>y </a:t>
            </a:r>
            <a:r>
              <a:rPr lang="en-US" altLang="zh-CN" b="1" dirty="0">
                <a:solidFill>
                  <a:srgbClr val="1E0264"/>
                </a:solidFill>
              </a:rPr>
              <a:t>(y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Y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1E0264"/>
                </a:solidFill>
              </a:rPr>
              <a:t>&lt;x,y&gt;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R     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solidFill>
                  <a:srgbClr val="1E0264"/>
                </a:solidFill>
              </a:rPr>
              <a:t>&lt;y,z&gt;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S) }</a:t>
            </a:r>
            <a:endParaRPr lang="en-US" altLang="zh-CN" b="1" dirty="0">
              <a:solidFill>
                <a:srgbClr val="1E0264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交叉划分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4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{A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r</a:t>
            </a:r>
            <a:r>
              <a:rPr lang="en-US" altLang="zh-CN" sz="2800" dirty="0"/>
              <a:t>}</a:t>
            </a:r>
            <a:r>
              <a:rPr lang="zh-CN" altLang="en-US" sz="2800" dirty="0"/>
              <a:t>与</a:t>
            </a:r>
            <a:r>
              <a:rPr lang="en-US" altLang="zh-CN" sz="2800" dirty="0"/>
              <a:t>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,…,B</a:t>
            </a:r>
            <a:r>
              <a:rPr lang="en-US" altLang="zh-CN" sz="2800" baseline="-25000" dirty="0"/>
              <a:t>s</a:t>
            </a:r>
            <a:r>
              <a:rPr lang="en-US" altLang="zh-CN" sz="2800" dirty="0"/>
              <a:t>}</a:t>
            </a:r>
            <a:r>
              <a:rPr lang="zh-CN" altLang="en-US" sz="2800" dirty="0"/>
              <a:t>是同一个集合</a:t>
            </a:r>
            <a:r>
              <a:rPr lang="en-US" altLang="zh-CN" sz="2800" dirty="0"/>
              <a:t>X</a:t>
            </a:r>
            <a:r>
              <a:rPr lang="zh-CN" altLang="en-US" sz="2800" dirty="0"/>
              <a:t>的两种划分，则其中所有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∩B</a:t>
            </a:r>
            <a:r>
              <a:rPr lang="en-US" altLang="zh-CN" sz="2800" baseline="-25000" dirty="0"/>
              <a:t>j</a:t>
            </a:r>
            <a:r>
              <a:rPr lang="zh-CN" altLang="en-US" sz="2800" b="1" dirty="0">
                <a:solidFill>
                  <a:srgbClr val="1E0264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≠</a:t>
            </a:r>
            <a:r>
              <a:rPr lang="zh-CN" altLang="en-US" sz="2800" b="1" dirty="0"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ym typeface="Symbol" panose="05050102010706020507" pitchFamily="18" charset="2"/>
              </a:rPr>
              <a:t>组成的集合，称为是原来两种划分的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交叉划分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14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【</a:t>
            </a:r>
            <a:r>
              <a:rPr lang="zh-CN" altLang="en-US" sz="2800" dirty="0">
                <a:sym typeface="Symbol" panose="05050102010706020507" pitchFamily="18" charset="2"/>
              </a:rPr>
              <a:t>例</a:t>
            </a:r>
            <a:r>
              <a:rPr lang="en-US" altLang="zh-CN" sz="2800" dirty="0">
                <a:sym typeface="Symbol" panose="05050102010706020507" pitchFamily="18" charset="2"/>
              </a:rPr>
              <a:t>】</a:t>
            </a:r>
            <a:r>
              <a:rPr lang="zh-CN" altLang="en-US" sz="2800" dirty="0">
                <a:sym typeface="Symbol" panose="05050102010706020507" pitchFamily="18" charset="2"/>
              </a:rPr>
              <a:t>人类集合</a:t>
            </a:r>
            <a:r>
              <a:rPr lang="en-US" altLang="zh-CN" sz="2800" dirty="0">
                <a:sym typeface="Symbol" panose="05050102010706020507" pitchFamily="18" charset="2"/>
              </a:rPr>
              <a:t>H</a:t>
            </a:r>
            <a:r>
              <a:rPr lang="zh-CN" altLang="en-US" sz="2800" dirty="0">
                <a:sym typeface="Symbol" panose="05050102010706020507" pitchFamily="18" charset="2"/>
              </a:rPr>
              <a:t>上的两个划分，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14000"/>
              </a:lnSpc>
              <a:buNone/>
            </a:pPr>
            <a:r>
              <a:rPr lang="en-US" altLang="zh-CN" sz="2800" dirty="0"/>
              <a:t>              π1</a:t>
            </a:r>
            <a:r>
              <a:rPr lang="en-US" altLang="zh-CN" sz="2800" dirty="0">
                <a:sym typeface="Symbol" panose="05050102010706020507" pitchFamily="18" charset="2"/>
              </a:rPr>
              <a:t>={</a:t>
            </a:r>
            <a:r>
              <a:rPr lang="zh-CN" altLang="en-US" sz="2800" dirty="0">
                <a:sym typeface="Symbol" panose="05050102010706020507" pitchFamily="18" charset="2"/>
              </a:rPr>
              <a:t>男人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女人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/>
              <a:t>π2</a:t>
            </a:r>
            <a:r>
              <a:rPr lang="en-US" altLang="zh-CN" sz="2800" dirty="0">
                <a:sym typeface="Symbol" panose="05050102010706020507" pitchFamily="18" charset="2"/>
              </a:rPr>
              <a:t>={</a:t>
            </a:r>
            <a:r>
              <a:rPr lang="zh-CN" altLang="en-US" sz="2800" dirty="0">
                <a:sym typeface="Symbol" panose="05050102010706020507" pitchFamily="18" charset="2"/>
              </a:rPr>
              <a:t>好人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坏人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14000"/>
              </a:lnSpc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交叉划分</a:t>
            </a:r>
            <a:r>
              <a:rPr lang="en-US" altLang="zh-CN" sz="2800" dirty="0"/>
              <a:t>π3</a:t>
            </a:r>
            <a:r>
              <a:rPr lang="en-US" altLang="zh-CN" sz="2800" dirty="0">
                <a:sym typeface="Symbol" panose="05050102010706020507" pitchFamily="18" charset="2"/>
              </a:rPr>
              <a:t>={</a:t>
            </a:r>
            <a:r>
              <a:rPr lang="zh-CN" altLang="en-US" sz="2800" dirty="0">
                <a:sym typeface="Symbol" panose="05050102010706020507" pitchFamily="18" charset="2"/>
              </a:rPr>
              <a:t>好男，好女，坏男，坏女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14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定理：</a:t>
            </a:r>
            <a:r>
              <a:rPr lang="zh-CN" altLang="en-US" sz="2800" b="1" dirty="0">
                <a:solidFill>
                  <a:srgbClr val="CC0066"/>
                </a:solidFill>
                <a:sym typeface="Symbol" panose="05050102010706020507" pitchFamily="18" charset="2"/>
              </a:rPr>
              <a:t>交叉划分也是原集合的一种划分。</a:t>
            </a:r>
            <a:endParaRPr lang="en-US" altLang="zh-CN" sz="2800" b="1" dirty="0">
              <a:solidFill>
                <a:srgbClr val="CC0066"/>
              </a:solidFill>
              <a:sym typeface="Symbol" panose="05050102010706020507" pitchFamily="18" charset="2"/>
            </a:endParaRPr>
          </a:p>
          <a:p>
            <a:pPr>
              <a:lnSpc>
                <a:spcPct val="114000"/>
              </a:lnSpc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即</a:t>
            </a:r>
            <a:r>
              <a:rPr lang="en-US" altLang="zh-CN" sz="2800" dirty="0"/>
              <a:t>π3</a:t>
            </a:r>
            <a:r>
              <a:rPr lang="zh-CN" altLang="en-US" sz="2800" dirty="0">
                <a:sym typeface="Symbol" panose="05050102010706020507" pitchFamily="18" charset="2"/>
              </a:rPr>
              <a:t>也是人类集合</a:t>
            </a:r>
            <a:r>
              <a:rPr lang="en-US" altLang="zh-CN" sz="2800" dirty="0">
                <a:sym typeface="Symbol" panose="05050102010706020507" pitchFamily="18" charset="2"/>
              </a:rPr>
              <a:t>H</a:t>
            </a:r>
            <a:r>
              <a:rPr lang="zh-CN" altLang="en-US" sz="2800" dirty="0">
                <a:sym typeface="Symbol" panose="05050102010706020507" pitchFamily="18" charset="2"/>
              </a:rPr>
              <a:t>的一种划分。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14000"/>
              </a:lnSpc>
              <a:buNone/>
            </a:pPr>
            <a:endParaRPr lang="zh-CN" altLang="en-US" sz="28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BF2C9F-8550-4C54-9D03-69E318A256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96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3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33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54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73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加细</a:t>
            </a:r>
            <a:endParaRPr lang="zh-CN" altLang="en-US" dirty="0"/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457200" y="1231900"/>
            <a:ext cx="8370888" cy="4787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{B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,B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,B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是同一个集合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的两种划分，若对于每一个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都有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使得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，则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称为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{B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,B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,B</a:t>
            </a:r>
            <a:r>
              <a:rPr kumimoji="0" lang="en-US" altLang="zh-CN" sz="2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6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的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加细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。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【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例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】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π1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={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好男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好女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坏男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坏女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π2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={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男人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女人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}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是人类集合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H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的两种划分。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定理：任何两种划分的交叉划分，都是原来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各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划分的一种加细。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BF2C9F-8550-4C54-9D03-69E318A256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0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charRg st="14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FF8F2B-CC78-452E-9932-6A87FFCE18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1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逆关系</a:t>
            </a:r>
            <a:endParaRPr lang="zh-CN" altLang="en-US" dirty="0"/>
          </a:p>
        </p:txBody>
      </p:sp>
      <p:sp>
        <p:nvSpPr>
          <p:cNvPr id="96262" name="Rectangle 3"/>
          <p:cNvSpPr>
            <a:spLocks noGrp="1"/>
          </p:cNvSpPr>
          <p:nvPr>
            <p:ph idx="1"/>
          </p:nvPr>
        </p:nvSpPr>
        <p:spPr>
          <a:xfrm>
            <a:off x="468313" y="1371600"/>
            <a:ext cx="8229600" cy="47879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为二元关系，记作</a:t>
            </a:r>
            <a:r>
              <a:rPr lang="en-US" altLang="zh-CN" dirty="0"/>
              <a:t>R</a:t>
            </a:r>
            <a:r>
              <a:rPr lang="en-US" altLang="zh-CN" baseline="30000" dirty="0"/>
              <a:t>c</a:t>
            </a:r>
            <a:r>
              <a:rPr lang="zh-CN" altLang="en-US" dirty="0"/>
              <a:t>。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R</a:t>
            </a:r>
            <a:r>
              <a:rPr lang="en-US" altLang="zh-CN" b="1" baseline="30000" dirty="0">
                <a:solidFill>
                  <a:srgbClr val="1E0264"/>
                </a:solidFill>
              </a:rPr>
              <a:t>c</a:t>
            </a:r>
            <a:r>
              <a:rPr lang="en-US" altLang="zh-CN" b="1" dirty="0">
                <a:solidFill>
                  <a:srgbClr val="1E0264"/>
                </a:solidFill>
              </a:rPr>
              <a:t> ={&lt;x,y&gt;| &lt;y,x&gt;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R }</a:t>
            </a:r>
            <a:endParaRPr lang="en-US" altLang="zh-CN" b="1" dirty="0">
              <a:solidFill>
                <a:srgbClr val="1E0264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1E0264"/>
                </a:solidFill>
              </a:rPr>
              <a:t>    R</a:t>
            </a:r>
            <a:r>
              <a:rPr lang="en-US" altLang="zh-CN" sz="2800" b="1" baseline="30000" dirty="0">
                <a:solidFill>
                  <a:srgbClr val="1E0264"/>
                </a:solidFill>
              </a:rPr>
              <a:t>c</a:t>
            </a:r>
            <a:r>
              <a:rPr lang="zh-CN" altLang="en-US" sz="2800" dirty="0"/>
              <a:t>关系图即将</a:t>
            </a:r>
            <a:r>
              <a:rPr lang="en-US" altLang="zh-CN" sz="2800" b="1" dirty="0">
                <a:solidFill>
                  <a:srgbClr val="1E0264"/>
                </a:solidFill>
              </a:rPr>
              <a:t>R</a:t>
            </a:r>
            <a:r>
              <a:rPr lang="zh-CN" altLang="en-US" sz="2800" dirty="0"/>
              <a:t>关系图中所有弧的箭头方向反置，</a:t>
            </a:r>
            <a:r>
              <a:rPr lang="en-US" altLang="zh-CN" sz="2800" b="1" dirty="0">
                <a:solidFill>
                  <a:srgbClr val="1E0264"/>
                </a:solidFill>
              </a:rPr>
              <a:t>  </a:t>
            </a:r>
            <a:endParaRPr lang="en-US" altLang="zh-CN" sz="2800" b="1" dirty="0">
              <a:solidFill>
                <a:srgbClr val="1E0264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1E0264"/>
                </a:solidFill>
              </a:rPr>
              <a:t>    R</a:t>
            </a:r>
            <a:r>
              <a:rPr lang="en-US" altLang="zh-CN" sz="2800" b="1" baseline="30000" dirty="0">
                <a:solidFill>
                  <a:srgbClr val="1E0264"/>
                </a:solidFill>
              </a:rPr>
              <a:t>c</a:t>
            </a:r>
            <a:r>
              <a:rPr lang="zh-CN" altLang="en-US" sz="2800" dirty="0"/>
              <a:t>的关系矩阵</a:t>
            </a:r>
            <a:r>
              <a:rPr lang="en-US" altLang="zh-CN" sz="2800" b="1" dirty="0">
                <a:solidFill>
                  <a:srgbClr val="1E0264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1E0264"/>
                </a:solidFill>
              </a:rPr>
              <a:t>R</a:t>
            </a:r>
            <a:r>
              <a:rPr lang="en-US" altLang="zh-CN" sz="2800" baseline="30000" dirty="0"/>
              <a:t>c </a:t>
            </a:r>
            <a:r>
              <a:rPr lang="zh-CN" altLang="en-US" sz="2800" dirty="0"/>
              <a:t>就是</a:t>
            </a:r>
            <a:r>
              <a:rPr lang="en-US" altLang="zh-CN" sz="2800" b="1" dirty="0">
                <a:solidFill>
                  <a:srgbClr val="1E0264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1E0264"/>
                </a:solidFill>
              </a:rPr>
              <a:t>R</a:t>
            </a:r>
            <a:r>
              <a:rPr lang="zh-CN" altLang="en-US" sz="2800" dirty="0"/>
              <a:t>的转置矩阵</a:t>
            </a:r>
            <a:r>
              <a:rPr lang="zh-CN" altLang="en-US" sz="2800" b="1" dirty="0">
                <a:solidFill>
                  <a:srgbClr val="1E0264"/>
                </a:solidFill>
              </a:rPr>
              <a:t>。</a:t>
            </a:r>
            <a:endParaRPr lang="en-US" altLang="zh-CN" sz="2800" b="1" dirty="0">
              <a:solidFill>
                <a:srgbClr val="1E0264"/>
              </a:solidFill>
            </a:endParaRPr>
          </a:p>
          <a:p>
            <a:pPr eaLnBrk="1" hangingPunct="1">
              <a:buNone/>
            </a:pPr>
            <a:r>
              <a:rPr lang="zh-CN" altLang="en-US" dirty="0"/>
              <a:t>定理：设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上的二元关系，则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(1)  R</a:t>
            </a:r>
            <a:r>
              <a:rPr lang="zh-CN" altLang="en-US" dirty="0"/>
              <a:t>是对称的 </a:t>
            </a:r>
            <a:r>
              <a:rPr lang="en-US" altLang="zh-CN" dirty="0">
                <a:sym typeface="Symbol" panose="05050102010706020507" pitchFamily="18" charset="2"/>
              </a:rPr>
              <a:t> R=</a:t>
            </a:r>
            <a:r>
              <a:rPr lang="en-US" altLang="zh-CN" dirty="0"/>
              <a:t>R</a:t>
            </a:r>
            <a:r>
              <a:rPr lang="en-US" altLang="zh-CN" baseline="30000" dirty="0"/>
              <a:t>c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(2)  R</a:t>
            </a:r>
            <a:r>
              <a:rPr lang="zh-CN" altLang="en-US" dirty="0"/>
              <a:t>是反对称的 </a:t>
            </a:r>
            <a:r>
              <a:rPr lang="en-US" altLang="zh-CN" dirty="0">
                <a:sym typeface="Symbol" panose="05050102010706020507" pitchFamily="18" charset="2"/>
              </a:rPr>
              <a:t> R</a:t>
            </a:r>
            <a:r>
              <a:rPr lang="en-US" altLang="zh-CN" sz="3200" dirty="0"/>
              <a:t>∩</a:t>
            </a:r>
            <a:r>
              <a:rPr lang="en-US" altLang="zh-CN" dirty="0"/>
              <a:t>R</a:t>
            </a:r>
            <a:r>
              <a:rPr lang="en-US" altLang="zh-CN" baseline="30000" dirty="0"/>
              <a:t>c</a:t>
            </a:r>
            <a:r>
              <a:rPr lang="en-US" altLang="zh-CN" dirty="0"/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I</a:t>
            </a:r>
            <a:r>
              <a:rPr lang="en-US" altLang="zh-CN" baseline="-25000" dirty="0"/>
              <a:t>A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2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262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9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62">
                                            <p:txEl>
                                              <p:charRg st="9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6262">
                                            <p:txEl>
                                              <p:charRg st="10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127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6262">
                                            <p:txEl>
                                              <p:charRg st="127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386CE-E480-4BE8-A097-EA8C40D744D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2083" name="Rectangle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3975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A={1,2,3},B={1,4,5},R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上的关系，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的关系。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R={&lt;1,2&gt;,&lt;1,3&gt;,&lt;2,1&gt;,&lt;3,3&gt;}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S={&lt;2,4&gt;,&lt;3,1&gt;,&lt;1,5&gt;}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求</a:t>
            </a:r>
            <a:r>
              <a:rPr lang="en-US" altLang="zh-CN" dirty="0"/>
              <a:t>S∘R</a:t>
            </a:r>
            <a:r>
              <a:rPr lang="zh-CN" altLang="en-US" dirty="0"/>
              <a:t>， </a:t>
            </a:r>
            <a:r>
              <a:rPr lang="en-US" altLang="zh-CN" dirty="0"/>
              <a:t>R∘R</a:t>
            </a:r>
            <a:r>
              <a:rPr lang="zh-CN" altLang="en-US" dirty="0"/>
              <a:t>， </a:t>
            </a:r>
            <a:r>
              <a:rPr lang="en-US" altLang="zh-CN" dirty="0"/>
              <a:t>S∘S</a:t>
            </a:r>
            <a:r>
              <a:rPr lang="zh-CN" altLang="en-US" dirty="0"/>
              <a:t>， </a:t>
            </a:r>
            <a:r>
              <a:rPr lang="en-US" altLang="zh-CN" dirty="0"/>
              <a:t>R</a:t>
            </a:r>
            <a:r>
              <a:rPr lang="en-US" altLang="zh-CN" baseline="30000" dirty="0"/>
              <a:t>c</a:t>
            </a:r>
            <a:r>
              <a:rPr lang="zh-CN" altLang="en-US" dirty="0"/>
              <a:t>， </a:t>
            </a:r>
            <a:r>
              <a:rPr lang="en-US" altLang="zh-CN" dirty="0"/>
              <a:t>S</a:t>
            </a:r>
            <a:r>
              <a:rPr lang="en-US" altLang="zh-CN" baseline="30000" dirty="0"/>
              <a:t>c 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pSp>
        <p:nvGrpSpPr>
          <p:cNvPr id="2" name="Group 66"/>
          <p:cNvGrpSpPr/>
          <p:nvPr/>
        </p:nvGrpSpPr>
        <p:grpSpPr>
          <a:xfrm>
            <a:off x="990600" y="3048000"/>
            <a:ext cx="2819400" cy="2362200"/>
            <a:chOff x="528" y="1680"/>
            <a:chExt cx="1776" cy="1488"/>
          </a:xfrm>
        </p:grpSpPr>
        <p:grpSp>
          <p:nvGrpSpPr>
            <p:cNvPr id="8219" name="Group 30"/>
            <p:cNvGrpSpPr/>
            <p:nvPr/>
          </p:nvGrpSpPr>
          <p:grpSpPr>
            <a:xfrm>
              <a:off x="528" y="1680"/>
              <a:ext cx="1776" cy="1488"/>
              <a:chOff x="624" y="1920"/>
              <a:chExt cx="1776" cy="1488"/>
            </a:xfrm>
          </p:grpSpPr>
          <p:sp>
            <p:nvSpPr>
              <p:cNvPr id="8222" name="Oval 5"/>
              <p:cNvSpPr/>
              <p:nvPr/>
            </p:nvSpPr>
            <p:spPr>
              <a:xfrm>
                <a:off x="864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23" name="Oval 6"/>
              <p:cNvSpPr/>
              <p:nvPr/>
            </p:nvSpPr>
            <p:spPr>
              <a:xfrm>
                <a:off x="864" y="25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24" name="Oval 7"/>
              <p:cNvSpPr/>
              <p:nvPr/>
            </p:nvSpPr>
            <p:spPr>
              <a:xfrm>
                <a:off x="864" y="30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25" name="Oval 8"/>
              <p:cNvSpPr/>
              <p:nvPr/>
            </p:nvSpPr>
            <p:spPr>
              <a:xfrm>
                <a:off x="1488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26" name="Oval 9"/>
              <p:cNvSpPr/>
              <p:nvPr/>
            </p:nvSpPr>
            <p:spPr>
              <a:xfrm>
                <a:off x="1488" y="25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27" name="Oval 10"/>
              <p:cNvSpPr/>
              <p:nvPr/>
            </p:nvSpPr>
            <p:spPr>
              <a:xfrm>
                <a:off x="1488" y="30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28" name="Oval 11"/>
              <p:cNvSpPr/>
              <p:nvPr/>
            </p:nvSpPr>
            <p:spPr>
              <a:xfrm>
                <a:off x="2064" y="21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29" name="Oval 12"/>
              <p:cNvSpPr/>
              <p:nvPr/>
            </p:nvSpPr>
            <p:spPr>
              <a:xfrm>
                <a:off x="2064" y="25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30" name="Oval 13"/>
              <p:cNvSpPr/>
              <p:nvPr/>
            </p:nvSpPr>
            <p:spPr>
              <a:xfrm>
                <a:off x="2064" y="30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31" name="Line 14"/>
              <p:cNvSpPr/>
              <p:nvPr/>
            </p:nvSpPr>
            <p:spPr>
              <a:xfrm>
                <a:off x="960" y="2208"/>
                <a:ext cx="576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32" name="Line 15"/>
              <p:cNvSpPr/>
              <p:nvPr/>
            </p:nvSpPr>
            <p:spPr>
              <a:xfrm>
                <a:off x="960" y="2208"/>
                <a:ext cx="576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33" name="Line 16"/>
              <p:cNvSpPr/>
              <p:nvPr/>
            </p:nvSpPr>
            <p:spPr>
              <a:xfrm flipV="1">
                <a:off x="960" y="2208"/>
                <a:ext cx="528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34" name="Line 17"/>
              <p:cNvSpPr/>
              <p:nvPr/>
            </p:nvSpPr>
            <p:spPr>
              <a:xfrm>
                <a:off x="960" y="3072"/>
                <a:ext cx="5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35" name="Rectangle 18"/>
              <p:cNvSpPr/>
              <p:nvPr/>
            </p:nvSpPr>
            <p:spPr>
              <a:xfrm>
                <a:off x="624" y="201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  <a:endParaRPr lang="en-US" altLang="zh-CN" sz="1800" dirty="0"/>
              </a:p>
            </p:txBody>
          </p:sp>
          <p:sp>
            <p:nvSpPr>
              <p:cNvPr id="8236" name="Rectangle 19"/>
              <p:cNvSpPr/>
              <p:nvPr/>
            </p:nvSpPr>
            <p:spPr>
              <a:xfrm>
                <a:off x="624" y="2448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2</a:t>
                </a:r>
                <a:endParaRPr lang="en-US" altLang="zh-CN" sz="1800" dirty="0"/>
              </a:p>
            </p:txBody>
          </p:sp>
          <p:sp>
            <p:nvSpPr>
              <p:cNvPr id="8237" name="Rectangle 20"/>
              <p:cNvSpPr/>
              <p:nvPr/>
            </p:nvSpPr>
            <p:spPr>
              <a:xfrm>
                <a:off x="624" y="2928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3</a:t>
                </a:r>
                <a:endParaRPr lang="en-US" altLang="zh-CN" sz="1800" dirty="0"/>
              </a:p>
            </p:txBody>
          </p:sp>
          <p:sp>
            <p:nvSpPr>
              <p:cNvPr id="8238" name="Rectangle 21"/>
              <p:cNvSpPr/>
              <p:nvPr/>
            </p:nvSpPr>
            <p:spPr>
              <a:xfrm>
                <a:off x="1392" y="1920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  <a:endParaRPr lang="en-US" altLang="zh-CN" sz="1800" dirty="0"/>
              </a:p>
            </p:txBody>
          </p:sp>
          <p:sp>
            <p:nvSpPr>
              <p:cNvPr id="8239" name="Rectangle 22"/>
              <p:cNvSpPr/>
              <p:nvPr/>
            </p:nvSpPr>
            <p:spPr>
              <a:xfrm>
                <a:off x="1392" y="230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2</a:t>
                </a:r>
                <a:endParaRPr lang="en-US" altLang="zh-CN" sz="1800" dirty="0"/>
              </a:p>
            </p:txBody>
          </p:sp>
          <p:sp>
            <p:nvSpPr>
              <p:cNvPr id="8240" name="Rectangle 23"/>
              <p:cNvSpPr/>
              <p:nvPr/>
            </p:nvSpPr>
            <p:spPr>
              <a:xfrm>
                <a:off x="1392" y="3120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3</a:t>
                </a:r>
                <a:endParaRPr lang="en-US" altLang="zh-CN" sz="1800" dirty="0"/>
              </a:p>
            </p:txBody>
          </p:sp>
          <p:sp>
            <p:nvSpPr>
              <p:cNvPr id="8241" name="Line 24"/>
              <p:cNvSpPr/>
              <p:nvPr/>
            </p:nvSpPr>
            <p:spPr>
              <a:xfrm>
                <a:off x="1584" y="2592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2" name="Line 25"/>
              <p:cNvSpPr/>
              <p:nvPr/>
            </p:nvSpPr>
            <p:spPr>
              <a:xfrm flipV="1">
                <a:off x="1584" y="2208"/>
                <a:ext cx="48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3" name="Line 26"/>
              <p:cNvSpPr/>
              <p:nvPr/>
            </p:nvSpPr>
            <p:spPr>
              <a:xfrm>
                <a:off x="1584" y="2208"/>
                <a:ext cx="528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44" name="Rectangle 27"/>
              <p:cNvSpPr/>
              <p:nvPr/>
            </p:nvSpPr>
            <p:spPr>
              <a:xfrm>
                <a:off x="2064" y="201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  <a:endParaRPr lang="en-US" altLang="zh-CN" sz="1800" dirty="0"/>
              </a:p>
            </p:txBody>
          </p:sp>
          <p:sp>
            <p:nvSpPr>
              <p:cNvPr id="8245" name="Rectangle 28"/>
              <p:cNvSpPr/>
              <p:nvPr/>
            </p:nvSpPr>
            <p:spPr>
              <a:xfrm>
                <a:off x="2112" y="2400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4</a:t>
                </a:r>
                <a:endParaRPr lang="en-US" altLang="zh-CN" sz="1800" dirty="0"/>
              </a:p>
            </p:txBody>
          </p:sp>
          <p:sp>
            <p:nvSpPr>
              <p:cNvPr id="8246" name="Rectangle 29"/>
              <p:cNvSpPr/>
              <p:nvPr/>
            </p:nvSpPr>
            <p:spPr>
              <a:xfrm>
                <a:off x="2112" y="297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5</a:t>
                </a:r>
                <a:endParaRPr lang="en-US" altLang="zh-CN" sz="1800" dirty="0"/>
              </a:p>
            </p:txBody>
          </p:sp>
        </p:grpSp>
        <p:sp>
          <p:nvSpPr>
            <p:cNvPr id="8220" name="Rectangle 62"/>
            <p:cNvSpPr/>
            <p:nvPr/>
          </p:nvSpPr>
          <p:spPr>
            <a:xfrm>
              <a:off x="816" y="288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R</a:t>
              </a:r>
              <a:endParaRPr lang="en-US" altLang="zh-CN" sz="1800" b="1" dirty="0"/>
            </a:p>
          </p:txBody>
        </p:sp>
        <p:sp>
          <p:nvSpPr>
            <p:cNvPr id="8221" name="Rectangle 63"/>
            <p:cNvSpPr/>
            <p:nvPr/>
          </p:nvSpPr>
          <p:spPr>
            <a:xfrm>
              <a:off x="1488" y="288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S</a:t>
              </a:r>
              <a:endParaRPr lang="en-US" altLang="zh-CN" sz="1800" b="1" dirty="0"/>
            </a:p>
          </p:txBody>
        </p:sp>
      </p:grpSp>
      <p:grpSp>
        <p:nvGrpSpPr>
          <p:cNvPr id="4" name="Group 65"/>
          <p:cNvGrpSpPr/>
          <p:nvPr/>
        </p:nvGrpSpPr>
        <p:grpSpPr>
          <a:xfrm>
            <a:off x="5105400" y="3200400"/>
            <a:ext cx="2819400" cy="2209800"/>
            <a:chOff x="3216" y="1776"/>
            <a:chExt cx="1776" cy="1392"/>
          </a:xfrm>
        </p:grpSpPr>
        <p:grpSp>
          <p:nvGrpSpPr>
            <p:cNvPr id="8201" name="Group 61"/>
            <p:cNvGrpSpPr/>
            <p:nvPr/>
          </p:nvGrpSpPr>
          <p:grpSpPr>
            <a:xfrm>
              <a:off x="3216" y="1776"/>
              <a:ext cx="1776" cy="1248"/>
              <a:chOff x="3216" y="1584"/>
              <a:chExt cx="1776" cy="1248"/>
            </a:xfrm>
          </p:grpSpPr>
          <p:sp>
            <p:nvSpPr>
              <p:cNvPr id="8203" name="Oval 32"/>
              <p:cNvSpPr/>
              <p:nvPr/>
            </p:nvSpPr>
            <p:spPr>
              <a:xfrm>
                <a:off x="3456" y="17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04" name="Oval 33"/>
              <p:cNvSpPr/>
              <p:nvPr/>
            </p:nvSpPr>
            <p:spPr>
              <a:xfrm>
                <a:off x="3456" y="211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05" name="Oval 34"/>
              <p:cNvSpPr/>
              <p:nvPr/>
            </p:nvSpPr>
            <p:spPr>
              <a:xfrm>
                <a:off x="3456" y="259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06" name="Oval 38"/>
              <p:cNvSpPr/>
              <p:nvPr/>
            </p:nvSpPr>
            <p:spPr>
              <a:xfrm>
                <a:off x="4656" y="17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07" name="Oval 39"/>
              <p:cNvSpPr/>
              <p:nvPr/>
            </p:nvSpPr>
            <p:spPr>
              <a:xfrm>
                <a:off x="4656" y="211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08" name="Oval 40"/>
              <p:cNvSpPr/>
              <p:nvPr/>
            </p:nvSpPr>
            <p:spPr>
              <a:xfrm>
                <a:off x="4656" y="259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8209" name="Rectangle 45"/>
              <p:cNvSpPr/>
              <p:nvPr/>
            </p:nvSpPr>
            <p:spPr>
              <a:xfrm>
                <a:off x="3216" y="158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  <a:endParaRPr lang="en-US" altLang="zh-CN" sz="1800" dirty="0"/>
              </a:p>
            </p:txBody>
          </p:sp>
          <p:sp>
            <p:nvSpPr>
              <p:cNvPr id="8210" name="Rectangle 46"/>
              <p:cNvSpPr/>
              <p:nvPr/>
            </p:nvSpPr>
            <p:spPr>
              <a:xfrm>
                <a:off x="3216" y="201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2</a:t>
                </a:r>
                <a:endParaRPr lang="en-US" altLang="zh-CN" sz="1800" dirty="0"/>
              </a:p>
            </p:txBody>
          </p:sp>
          <p:sp>
            <p:nvSpPr>
              <p:cNvPr id="8211" name="Rectangle 47"/>
              <p:cNvSpPr/>
              <p:nvPr/>
            </p:nvSpPr>
            <p:spPr>
              <a:xfrm>
                <a:off x="3216" y="2496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3</a:t>
                </a:r>
                <a:endParaRPr lang="en-US" altLang="zh-CN" sz="1800" dirty="0"/>
              </a:p>
            </p:txBody>
          </p:sp>
          <p:sp>
            <p:nvSpPr>
              <p:cNvPr id="8212" name="Rectangle 54"/>
              <p:cNvSpPr/>
              <p:nvPr/>
            </p:nvSpPr>
            <p:spPr>
              <a:xfrm>
                <a:off x="4656" y="158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1</a:t>
                </a:r>
                <a:endParaRPr lang="en-US" altLang="zh-CN" sz="1800" dirty="0"/>
              </a:p>
            </p:txBody>
          </p:sp>
          <p:sp>
            <p:nvSpPr>
              <p:cNvPr id="8213" name="Rectangle 55"/>
              <p:cNvSpPr/>
              <p:nvPr/>
            </p:nvSpPr>
            <p:spPr>
              <a:xfrm>
                <a:off x="4704" y="1968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4</a:t>
                </a:r>
                <a:endParaRPr lang="en-US" altLang="zh-CN" sz="1800" dirty="0"/>
              </a:p>
            </p:txBody>
          </p:sp>
          <p:sp>
            <p:nvSpPr>
              <p:cNvPr id="8214" name="Rectangle 56"/>
              <p:cNvSpPr/>
              <p:nvPr/>
            </p:nvSpPr>
            <p:spPr>
              <a:xfrm>
                <a:off x="4704" y="2544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5</a:t>
                </a:r>
                <a:endParaRPr lang="en-US" altLang="zh-CN" sz="1800" dirty="0"/>
              </a:p>
            </p:txBody>
          </p:sp>
          <p:sp>
            <p:nvSpPr>
              <p:cNvPr id="8215" name="Line 57"/>
              <p:cNvSpPr/>
              <p:nvPr/>
            </p:nvSpPr>
            <p:spPr>
              <a:xfrm>
                <a:off x="3552" y="1776"/>
                <a:ext cx="1104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16" name="Line 58"/>
              <p:cNvSpPr/>
              <p:nvPr/>
            </p:nvSpPr>
            <p:spPr>
              <a:xfrm>
                <a:off x="3552" y="1776"/>
                <a:ext cx="11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17" name="Line 59"/>
              <p:cNvSpPr/>
              <p:nvPr/>
            </p:nvSpPr>
            <p:spPr>
              <a:xfrm>
                <a:off x="3552" y="2160"/>
                <a:ext cx="1104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18" name="Line 60"/>
              <p:cNvSpPr/>
              <p:nvPr/>
            </p:nvSpPr>
            <p:spPr>
              <a:xfrm flipV="1">
                <a:off x="3552" y="1776"/>
                <a:ext cx="1104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8202" name="Rectangle 64"/>
            <p:cNvSpPr/>
            <p:nvPr/>
          </p:nvSpPr>
          <p:spPr>
            <a:xfrm>
              <a:off x="3840" y="288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R </a:t>
              </a:r>
              <a:r>
                <a:rPr lang="en-US" altLang="zh-CN" sz="1800" dirty="0"/>
                <a:t>∘ </a:t>
              </a:r>
              <a:r>
                <a:rPr lang="en-US" altLang="zh-CN" sz="1800" b="1" dirty="0"/>
                <a:t>S</a:t>
              </a:r>
              <a:endParaRPr lang="en-US" altLang="zh-CN" sz="1800" b="1" dirty="0"/>
            </a:p>
          </p:txBody>
        </p:sp>
      </p:grpSp>
      <p:sp>
        <p:nvSpPr>
          <p:cNvPr id="302147" name="Rectangle 67"/>
          <p:cNvSpPr/>
          <p:nvPr/>
        </p:nvSpPr>
        <p:spPr>
          <a:xfrm>
            <a:off x="2438400" y="5410200"/>
            <a:ext cx="6019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R∘S={&lt;1,1&gt;,&lt;1,4&gt;,&lt;2,5&gt;,&lt;3,1&gt;}</a:t>
            </a:r>
            <a:endParaRPr lang="en-US" altLang="zh-CN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02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10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2083">
                                            <p:txEl>
                                              <p:charRg st="10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2083">
                                            <p:txEl>
                                              <p:charRg st="10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47" grpId="0"/>
      <p:bldP spid="3021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92EF2-E990-48CE-949F-117D99CC403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229600" cy="5245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关系矩阵表示复合关系</a:t>
            </a:r>
            <a:endParaRPr kumimoji="0" lang="en-US" altLang="zh-CN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上的两个二元运算，其中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R={&lt;1,2&gt;,&lt;1,3&gt;,&lt;2,1&gt;,&lt;3,3&gt;}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S={&lt;1,3&gt;,&lt;2,2&gt;,&lt;3,1&gt;}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609600" y="2362200"/>
            <a:ext cx="2971800" cy="2590800"/>
            <a:chOff x="384" y="1248"/>
            <a:chExt cx="1872" cy="1632"/>
          </a:xfrm>
        </p:grpSpPr>
        <p:grpSp>
          <p:nvGrpSpPr>
            <p:cNvPr id="9238" name="Group 7"/>
            <p:cNvGrpSpPr/>
            <p:nvPr/>
          </p:nvGrpSpPr>
          <p:grpSpPr>
            <a:xfrm>
              <a:off x="384" y="1248"/>
              <a:ext cx="1872" cy="1488"/>
              <a:chOff x="528" y="1488"/>
              <a:chExt cx="1872" cy="1488"/>
            </a:xfrm>
          </p:grpSpPr>
          <p:sp>
            <p:nvSpPr>
              <p:cNvPr id="9240" name="Rectangle 4"/>
              <p:cNvSpPr/>
              <p:nvPr/>
            </p:nvSpPr>
            <p:spPr>
              <a:xfrm>
                <a:off x="528" y="1488"/>
                <a:ext cx="1872" cy="1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/>
                  <a:t>0   1   1</a:t>
                </a:r>
                <a:endParaRPr lang="en-US" altLang="zh-CN" sz="3200" dirty="0"/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/>
                  <a:t>1   0   0</a:t>
                </a:r>
                <a:endParaRPr lang="en-US" altLang="zh-CN" sz="3200" dirty="0"/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/>
                  <a:t>0   0   1</a:t>
                </a:r>
                <a:endParaRPr lang="en-US" altLang="zh-CN" sz="3200" dirty="0"/>
              </a:p>
            </p:txBody>
          </p:sp>
          <p:sp>
            <p:nvSpPr>
              <p:cNvPr id="9241" name="AutoShape 5"/>
              <p:cNvSpPr/>
              <p:nvPr/>
            </p:nvSpPr>
            <p:spPr>
              <a:xfrm>
                <a:off x="960" y="1872"/>
                <a:ext cx="48" cy="720"/>
              </a:xfrm>
              <a:prstGeom prst="leftBracket">
                <a:avLst>
                  <a:gd name="adj" fmla="val 125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9242" name="AutoShape 6"/>
              <p:cNvSpPr/>
              <p:nvPr/>
            </p:nvSpPr>
            <p:spPr>
              <a:xfrm>
                <a:off x="1920" y="1872"/>
                <a:ext cx="48" cy="720"/>
              </a:xfrm>
              <a:prstGeom prst="rightBracket">
                <a:avLst>
                  <a:gd name="adj" fmla="val 125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9239" name="Rectangle 16"/>
            <p:cNvSpPr/>
            <p:nvPr/>
          </p:nvSpPr>
          <p:spPr>
            <a:xfrm>
              <a:off x="1008" y="2400"/>
              <a:ext cx="67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M</a:t>
              </a:r>
              <a:r>
                <a:rPr lang="en-US" altLang="zh-CN" sz="2400" baseline="-25000" dirty="0"/>
                <a:t>R</a:t>
              </a:r>
              <a:endParaRPr lang="en-US" altLang="zh-CN" sz="2400" baseline="-25000" dirty="0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3124200" y="2362200"/>
            <a:ext cx="2971800" cy="2590800"/>
            <a:chOff x="1968" y="1248"/>
            <a:chExt cx="1872" cy="1632"/>
          </a:xfrm>
        </p:grpSpPr>
        <p:grpSp>
          <p:nvGrpSpPr>
            <p:cNvPr id="9233" name="Group 8"/>
            <p:cNvGrpSpPr/>
            <p:nvPr/>
          </p:nvGrpSpPr>
          <p:grpSpPr>
            <a:xfrm>
              <a:off x="1968" y="1248"/>
              <a:ext cx="1872" cy="1488"/>
              <a:chOff x="528" y="1488"/>
              <a:chExt cx="1872" cy="1488"/>
            </a:xfrm>
          </p:grpSpPr>
          <p:sp>
            <p:nvSpPr>
              <p:cNvPr id="9235" name="Rectangle 9"/>
              <p:cNvSpPr/>
              <p:nvPr/>
            </p:nvSpPr>
            <p:spPr>
              <a:xfrm>
                <a:off x="528" y="1488"/>
                <a:ext cx="1872" cy="1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/>
                  <a:t>0   0   1</a:t>
                </a:r>
                <a:endParaRPr lang="en-US" altLang="zh-CN" sz="3200" dirty="0"/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/>
                  <a:t>0   1   0</a:t>
                </a:r>
                <a:endParaRPr lang="en-US" altLang="zh-CN" sz="3200" dirty="0"/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/>
                  <a:t>1   0   0</a:t>
                </a:r>
                <a:endParaRPr lang="en-US" altLang="zh-CN" sz="3200" dirty="0"/>
              </a:p>
            </p:txBody>
          </p:sp>
          <p:sp>
            <p:nvSpPr>
              <p:cNvPr id="9236" name="AutoShape 10"/>
              <p:cNvSpPr/>
              <p:nvPr/>
            </p:nvSpPr>
            <p:spPr>
              <a:xfrm>
                <a:off x="960" y="1872"/>
                <a:ext cx="48" cy="720"/>
              </a:xfrm>
              <a:prstGeom prst="leftBracket">
                <a:avLst>
                  <a:gd name="adj" fmla="val 125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9237" name="AutoShape 11"/>
              <p:cNvSpPr/>
              <p:nvPr/>
            </p:nvSpPr>
            <p:spPr>
              <a:xfrm>
                <a:off x="1920" y="1872"/>
                <a:ext cx="48" cy="720"/>
              </a:xfrm>
              <a:prstGeom prst="rightBracket">
                <a:avLst>
                  <a:gd name="adj" fmla="val 125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9234" name="Rectangle 17"/>
            <p:cNvSpPr/>
            <p:nvPr/>
          </p:nvSpPr>
          <p:spPr>
            <a:xfrm>
              <a:off x="2544" y="2400"/>
              <a:ext cx="67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M</a:t>
              </a:r>
              <a:r>
                <a:rPr lang="en-US" altLang="zh-CN" sz="2400" baseline="-25000" dirty="0"/>
                <a:t>S</a:t>
              </a:r>
              <a:endParaRPr lang="en-US" altLang="zh-CN" sz="2400" baseline="-25000" dirty="0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5562600" y="2286000"/>
            <a:ext cx="2971800" cy="2590800"/>
            <a:chOff x="3552" y="1248"/>
            <a:chExt cx="1872" cy="1632"/>
          </a:xfrm>
        </p:grpSpPr>
        <p:grpSp>
          <p:nvGrpSpPr>
            <p:cNvPr id="9228" name="Group 12"/>
            <p:cNvGrpSpPr/>
            <p:nvPr/>
          </p:nvGrpSpPr>
          <p:grpSpPr>
            <a:xfrm>
              <a:off x="3552" y="1248"/>
              <a:ext cx="1872" cy="1488"/>
              <a:chOff x="528" y="1488"/>
              <a:chExt cx="1872" cy="1488"/>
            </a:xfrm>
          </p:grpSpPr>
          <p:sp>
            <p:nvSpPr>
              <p:cNvPr id="9230" name="Rectangle 13"/>
              <p:cNvSpPr/>
              <p:nvPr/>
            </p:nvSpPr>
            <p:spPr>
              <a:xfrm>
                <a:off x="528" y="1488"/>
                <a:ext cx="1872" cy="14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rgbClr val="CC0066"/>
                    </a:solidFill>
                  </a:rPr>
                  <a:t>1   1   0</a:t>
                </a:r>
                <a:endParaRPr lang="en-US" altLang="zh-CN" sz="3200" dirty="0">
                  <a:solidFill>
                    <a:srgbClr val="CC0066"/>
                  </a:solidFill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rgbClr val="CC0066"/>
                    </a:solidFill>
                  </a:rPr>
                  <a:t>0   0   1</a:t>
                </a:r>
                <a:endParaRPr lang="en-US" altLang="zh-CN" sz="3200" dirty="0">
                  <a:solidFill>
                    <a:srgbClr val="CC0066"/>
                  </a:solidFill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rgbClr val="CC0066"/>
                    </a:solidFill>
                  </a:rPr>
                  <a:t>1   0   0</a:t>
                </a:r>
                <a:endParaRPr lang="en-US" altLang="zh-CN" sz="3200" dirty="0">
                  <a:solidFill>
                    <a:srgbClr val="CC0066"/>
                  </a:solidFill>
                </a:endParaRPr>
              </a:p>
            </p:txBody>
          </p:sp>
          <p:sp>
            <p:nvSpPr>
              <p:cNvPr id="9231" name="AutoShape 14"/>
              <p:cNvSpPr/>
              <p:nvPr/>
            </p:nvSpPr>
            <p:spPr>
              <a:xfrm>
                <a:off x="960" y="1872"/>
                <a:ext cx="48" cy="720"/>
              </a:xfrm>
              <a:prstGeom prst="leftBracket">
                <a:avLst>
                  <a:gd name="adj" fmla="val 125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9232" name="AutoShape 15"/>
              <p:cNvSpPr/>
              <p:nvPr/>
            </p:nvSpPr>
            <p:spPr>
              <a:xfrm>
                <a:off x="1920" y="1872"/>
                <a:ext cx="48" cy="720"/>
              </a:xfrm>
              <a:prstGeom prst="rightBracket">
                <a:avLst>
                  <a:gd name="adj" fmla="val 125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9229" name="Rectangle 18"/>
            <p:cNvSpPr/>
            <p:nvPr/>
          </p:nvSpPr>
          <p:spPr>
            <a:xfrm>
              <a:off x="4176" y="2400"/>
              <a:ext cx="67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M</a:t>
              </a:r>
              <a:r>
                <a:rPr lang="en-US" altLang="zh-CN" sz="2400" baseline="-25000" dirty="0"/>
                <a:t>R </a:t>
              </a:r>
              <a:r>
                <a:rPr lang="en-US" altLang="zh-CN" sz="1800" baseline="-25000" dirty="0"/>
                <a:t>∘</a:t>
              </a:r>
              <a:r>
                <a:rPr lang="en-US" altLang="zh-CN" sz="1800" dirty="0"/>
                <a:t> </a:t>
              </a:r>
              <a:r>
                <a:rPr lang="en-US" altLang="zh-CN" sz="2400" baseline="-25000" dirty="0"/>
                <a:t>S</a:t>
              </a:r>
              <a:endParaRPr lang="en-US" altLang="zh-CN" sz="2400" baseline="-25000" dirty="0"/>
            </a:p>
          </p:txBody>
        </p:sp>
      </p:grpSp>
      <p:sp>
        <p:nvSpPr>
          <p:cNvPr id="384022" name="Rectangle 22"/>
          <p:cNvSpPr/>
          <p:nvPr/>
        </p:nvSpPr>
        <p:spPr>
          <a:xfrm>
            <a:off x="3048000" y="3200400"/>
            <a:ext cx="685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1E0264"/>
                </a:solidFill>
              </a:rPr>
              <a:t>∘</a:t>
            </a:r>
            <a:endParaRPr lang="en-US" altLang="zh-CN" sz="3200" b="1" dirty="0">
              <a:solidFill>
                <a:srgbClr val="1E0264"/>
              </a:solidFill>
            </a:endParaRPr>
          </a:p>
        </p:txBody>
      </p:sp>
      <p:sp>
        <p:nvSpPr>
          <p:cNvPr id="384023" name="Rectangle 23"/>
          <p:cNvSpPr/>
          <p:nvPr/>
        </p:nvSpPr>
        <p:spPr>
          <a:xfrm>
            <a:off x="5562600" y="3200400"/>
            <a:ext cx="685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1E0264"/>
                </a:solidFill>
              </a:rPr>
              <a:t>=</a:t>
            </a:r>
            <a:endParaRPr lang="en-US" altLang="zh-CN" sz="3200" b="1" dirty="0">
              <a:solidFill>
                <a:srgbClr val="1E0264"/>
              </a:solidFill>
            </a:endParaRPr>
          </a:p>
        </p:txBody>
      </p:sp>
      <p:sp>
        <p:nvSpPr>
          <p:cNvPr id="384024" name="Rectangle 24"/>
          <p:cNvSpPr/>
          <p:nvPr/>
        </p:nvSpPr>
        <p:spPr>
          <a:xfrm>
            <a:off x="1447800" y="4749800"/>
            <a:ext cx="6019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R∘S={&lt;1,1&gt;,&lt;1,2&gt;,&lt;2,3&gt;,&lt;3,1&gt;}</a:t>
            </a:r>
            <a:endParaRPr lang="en-US" altLang="zh-CN" sz="28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2" grpId="0"/>
      <p:bldP spid="384023" grpId="0"/>
      <p:bldP spid="3840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92EF2-E990-48CE-949F-117D99CC403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0927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R={&lt;1,2&gt;,&lt;1,3&gt;,&lt;2,1&gt;,&lt;3,3&gt;}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S={&lt;2,4&gt;,&lt;3,1&gt;,&lt;1,5&gt;}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通过关系矩阵运算验证</a:t>
            </a:r>
            <a:r>
              <a:rPr lang="en-US" altLang="zh-CN" sz="3200" dirty="0"/>
              <a:t>R∘S 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板书</a:t>
            </a:r>
            <a:endParaRPr lang="en-US" altLang="zh-CN" dirty="0"/>
          </a:p>
        </p:txBody>
      </p:sp>
      <p:sp>
        <p:nvSpPr>
          <p:cNvPr id="384024" name="Rectangle 24"/>
          <p:cNvSpPr/>
          <p:nvPr/>
        </p:nvSpPr>
        <p:spPr>
          <a:xfrm>
            <a:off x="1447800" y="2819400"/>
            <a:ext cx="6019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</a:rPr>
              <a:t>R∘S={&lt;1,1&gt;,&lt;1,4&gt;,&lt;2,5&gt;,&lt;3,1&gt;}</a:t>
            </a:r>
            <a:endParaRPr lang="en-US" altLang="zh-CN" sz="2800" b="1" dirty="0">
              <a:solidFill>
                <a:srgbClr val="008000"/>
              </a:solidFill>
            </a:endParaRPr>
          </a:p>
        </p:txBody>
      </p:sp>
      <p:sp>
        <p:nvSpPr>
          <p:cNvPr id="7" name="Rectangle 24"/>
          <p:cNvSpPr/>
          <p:nvPr/>
        </p:nvSpPr>
        <p:spPr>
          <a:xfrm>
            <a:off x="1447800" y="3657600"/>
            <a:ext cx="6019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</a:rPr>
              <a:t>为什么矩阵的乘法运算可以获得复合关系的矩阵？</a:t>
            </a:r>
            <a:endParaRPr lang="en-US" altLang="zh-CN" sz="28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7052B5-5137-4748-8B31-655B0D3D32E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1059" name="Rectangle 3"/>
          <p:cNvSpPr>
            <a:spLocks noGrp="1"/>
          </p:cNvSpPr>
          <p:nvPr>
            <p:ph idx="1"/>
          </p:nvPr>
        </p:nvSpPr>
        <p:spPr>
          <a:xfrm>
            <a:off x="533400" y="685800"/>
            <a:ext cx="8305800" cy="4953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600" dirty="0"/>
              <a:t>P</a:t>
            </a:r>
            <a:r>
              <a:rPr lang="zh-CN" altLang="en-US" sz="2600" dirty="0"/>
              <a:t>是所有人的集合，令（</a:t>
            </a:r>
            <a:r>
              <a:rPr lang="zh-CN" altLang="en-US" sz="2600" dirty="0">
                <a:solidFill>
                  <a:srgbClr val="FF0000"/>
                </a:solidFill>
              </a:rPr>
              <a:t>选讲</a:t>
            </a:r>
            <a:r>
              <a:rPr lang="zh-CN" altLang="en-US" sz="2600" dirty="0"/>
              <a:t>）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b="1" dirty="0">
                <a:solidFill>
                  <a:srgbClr val="1E0264"/>
                </a:solidFill>
              </a:rPr>
              <a:t>R={&lt;x,y&gt;|x,y∈P∧x</a:t>
            </a:r>
            <a:r>
              <a:rPr lang="zh-CN" altLang="en-US" sz="2600" b="1" dirty="0">
                <a:solidFill>
                  <a:srgbClr val="1E0264"/>
                </a:solidFill>
              </a:rPr>
              <a:t>是</a:t>
            </a:r>
            <a:r>
              <a:rPr lang="en-US" altLang="zh-CN" sz="2600" b="1" dirty="0">
                <a:solidFill>
                  <a:srgbClr val="1E0264"/>
                </a:solidFill>
              </a:rPr>
              <a:t>y</a:t>
            </a:r>
            <a:r>
              <a:rPr lang="zh-CN" altLang="en-US" sz="2600" b="1" dirty="0">
                <a:solidFill>
                  <a:srgbClr val="1E0264"/>
                </a:solidFill>
              </a:rPr>
              <a:t>的父亲</a:t>
            </a:r>
            <a:r>
              <a:rPr lang="en-US" altLang="zh-CN" sz="2600" b="1" dirty="0">
                <a:solidFill>
                  <a:srgbClr val="1E0264"/>
                </a:solidFill>
              </a:rPr>
              <a:t>}</a:t>
            </a:r>
            <a:r>
              <a:rPr lang="zh-CN" altLang="en-US" sz="2600" b="1" dirty="0">
                <a:solidFill>
                  <a:srgbClr val="1E0264"/>
                </a:solidFill>
              </a:rPr>
              <a:t>，</a:t>
            </a:r>
            <a:endParaRPr lang="zh-CN" altLang="en-US" sz="2600" b="1" dirty="0">
              <a:solidFill>
                <a:srgbClr val="1E0264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b="1" dirty="0">
                <a:solidFill>
                  <a:srgbClr val="1E0264"/>
                </a:solidFill>
              </a:rPr>
              <a:t>        </a:t>
            </a:r>
            <a:r>
              <a:rPr lang="en-US" altLang="zh-CN" sz="2600" b="1" dirty="0">
                <a:solidFill>
                  <a:srgbClr val="1E0264"/>
                </a:solidFill>
              </a:rPr>
              <a:t>S={&lt;x,y&gt;|x,y∈P∧x</a:t>
            </a:r>
            <a:r>
              <a:rPr lang="zh-CN" altLang="en-US" sz="2600" b="1" dirty="0">
                <a:solidFill>
                  <a:srgbClr val="1E0264"/>
                </a:solidFill>
              </a:rPr>
              <a:t>是</a:t>
            </a:r>
            <a:r>
              <a:rPr lang="en-US" altLang="zh-CN" sz="2600" b="1" dirty="0">
                <a:solidFill>
                  <a:srgbClr val="1E0264"/>
                </a:solidFill>
              </a:rPr>
              <a:t>y</a:t>
            </a:r>
            <a:r>
              <a:rPr lang="zh-CN" altLang="en-US" sz="2600" b="1" dirty="0">
                <a:solidFill>
                  <a:srgbClr val="1E0264"/>
                </a:solidFill>
              </a:rPr>
              <a:t>的母亲</a:t>
            </a:r>
            <a:r>
              <a:rPr lang="en-US" altLang="zh-CN" sz="2600" b="1" dirty="0">
                <a:solidFill>
                  <a:srgbClr val="1E0264"/>
                </a:solidFill>
              </a:rPr>
              <a:t>}.</a:t>
            </a:r>
            <a:endParaRPr lang="en-US" altLang="zh-CN" sz="2600" b="1" dirty="0">
              <a:solidFill>
                <a:srgbClr val="1E0264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说明</a:t>
            </a:r>
            <a:r>
              <a:rPr lang="en-US" altLang="zh-CN" sz="2600" dirty="0"/>
              <a:t>R∘R</a:t>
            </a:r>
            <a:r>
              <a:rPr lang="zh-CN" altLang="en-US" sz="2600" dirty="0"/>
              <a:t>，</a:t>
            </a:r>
            <a:r>
              <a:rPr lang="en-US" altLang="zh-CN" sz="2600" dirty="0"/>
              <a:t>R</a:t>
            </a:r>
            <a:r>
              <a:rPr lang="en-US" altLang="zh-CN" sz="2600" baseline="30000" dirty="0"/>
              <a:t>c</a:t>
            </a:r>
            <a:r>
              <a:rPr lang="en-US" altLang="zh-CN" sz="2600" dirty="0"/>
              <a:t>∘S</a:t>
            </a:r>
            <a:r>
              <a:rPr lang="en-US" altLang="zh-CN" sz="2600" baseline="30000" dirty="0"/>
              <a:t>c</a:t>
            </a:r>
            <a:r>
              <a:rPr lang="zh-CN" altLang="en-US" sz="2600" dirty="0"/>
              <a:t>，</a:t>
            </a:r>
            <a:r>
              <a:rPr lang="en-US" altLang="zh-CN" sz="2600" dirty="0"/>
              <a:t>R</a:t>
            </a:r>
            <a:r>
              <a:rPr lang="en-US" altLang="zh-CN" sz="2600" baseline="30000" dirty="0"/>
              <a:t>c</a:t>
            </a:r>
            <a:r>
              <a:rPr lang="en-US" altLang="zh-CN" sz="2600" dirty="0"/>
              <a:t>∘S</a:t>
            </a:r>
            <a:r>
              <a:rPr lang="zh-CN" altLang="en-US" sz="2600" dirty="0"/>
              <a:t>各关系的含义。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解</a:t>
            </a:r>
            <a:r>
              <a:rPr lang="en-US" altLang="zh-CN" sz="2600" dirty="0"/>
              <a:t>:  R∘R</a:t>
            </a:r>
            <a:r>
              <a:rPr lang="zh-CN" altLang="en-US" sz="2600" dirty="0"/>
              <a:t>表示关系</a:t>
            </a:r>
            <a:r>
              <a:rPr lang="en-US" altLang="zh-CN" sz="2600" dirty="0"/>
              <a:t>F={&lt;x,y&gt;|x,y∈F∧x</a:t>
            </a:r>
            <a:r>
              <a:rPr lang="zh-CN" altLang="en-US" sz="2600" dirty="0"/>
              <a:t>是</a:t>
            </a:r>
            <a:r>
              <a:rPr lang="en-US" altLang="zh-CN" sz="2600" dirty="0"/>
              <a:t>y</a:t>
            </a:r>
            <a:r>
              <a:rPr lang="zh-CN" altLang="en-US" sz="2600" dirty="0"/>
              <a:t>的祖父</a:t>
            </a:r>
            <a:r>
              <a:rPr lang="en-US" altLang="zh-CN" sz="2600" dirty="0"/>
              <a:t>(</a:t>
            </a:r>
            <a:r>
              <a:rPr lang="zh-CN" altLang="en-US" sz="2600" dirty="0"/>
              <a:t>爷爷</a:t>
            </a:r>
            <a:r>
              <a:rPr lang="en-US" altLang="zh-CN" sz="2600" dirty="0"/>
              <a:t>)}</a:t>
            </a:r>
            <a:r>
              <a:rPr lang="zh-CN" altLang="en-US" sz="2600" dirty="0"/>
              <a:t>；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   </a:t>
            </a:r>
            <a:r>
              <a:rPr lang="en-US" altLang="zh-CN" sz="2600" dirty="0"/>
              <a:t>R</a:t>
            </a:r>
            <a:r>
              <a:rPr lang="en-US" altLang="zh-CN" sz="2600" baseline="30000" dirty="0"/>
              <a:t>c</a:t>
            </a:r>
            <a:r>
              <a:rPr lang="en-US" altLang="zh-CN" sz="2600" dirty="0"/>
              <a:t>∘S</a:t>
            </a:r>
            <a:r>
              <a:rPr lang="en-US" altLang="zh-CN" sz="2600" baseline="30000" dirty="0"/>
              <a:t>c</a:t>
            </a:r>
            <a:r>
              <a:rPr lang="zh-CN" altLang="en-US" sz="2600" dirty="0"/>
              <a:t>表示关系</a:t>
            </a:r>
            <a:r>
              <a:rPr lang="en-US" altLang="zh-CN" sz="2600" dirty="0"/>
              <a:t>F= {&lt;x,y&gt;|x,y∈F∧y</a:t>
            </a:r>
            <a:r>
              <a:rPr lang="zh-CN" altLang="en-US" sz="2600" dirty="0"/>
              <a:t>是</a:t>
            </a:r>
            <a:r>
              <a:rPr lang="en-US" altLang="zh-CN" sz="2600" dirty="0"/>
              <a:t>x</a:t>
            </a:r>
            <a:r>
              <a:rPr lang="zh-CN" altLang="en-US" sz="2600" dirty="0"/>
              <a:t>的祖母</a:t>
            </a:r>
            <a:r>
              <a:rPr lang="en-US" altLang="zh-CN" sz="2600" dirty="0"/>
              <a:t>(</a:t>
            </a:r>
            <a:r>
              <a:rPr lang="zh-CN" altLang="en-US" sz="2600" dirty="0"/>
              <a:t>奶奶</a:t>
            </a:r>
            <a:r>
              <a:rPr lang="en-US" altLang="zh-CN" sz="2600" dirty="0"/>
              <a:t>)}</a:t>
            </a:r>
            <a:r>
              <a:rPr lang="zh-CN" altLang="en-US" sz="2600" dirty="0"/>
              <a:t>；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       </a:t>
            </a:r>
            <a:r>
              <a:rPr lang="en-US" altLang="zh-CN" sz="2600" dirty="0"/>
              <a:t>R</a:t>
            </a:r>
            <a:r>
              <a:rPr lang="en-US" altLang="zh-CN" sz="2600" baseline="30000" dirty="0"/>
              <a:t>c</a:t>
            </a:r>
            <a:r>
              <a:rPr lang="en-US" altLang="zh-CN" sz="2600" dirty="0"/>
              <a:t>∘S</a:t>
            </a:r>
            <a:r>
              <a:rPr lang="zh-CN" altLang="en-US" sz="2600" dirty="0"/>
              <a:t>表示空关系</a:t>
            </a:r>
            <a:r>
              <a:rPr lang="zh-CN" altLang="en-US" sz="2600" dirty="0">
                <a:sym typeface="Symbol" panose="05050102010706020507" pitchFamily="18" charset="2"/>
              </a:rPr>
              <a:t></a:t>
            </a:r>
            <a:r>
              <a:rPr lang="zh-CN" altLang="en-US" sz="2600" dirty="0"/>
              <a:t> 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思考：用</a:t>
            </a:r>
            <a:r>
              <a:rPr lang="en-US" altLang="zh-CN" sz="2600" dirty="0"/>
              <a:t>R,S</a:t>
            </a:r>
            <a:r>
              <a:rPr lang="zh-CN" altLang="en-US" sz="2600" dirty="0"/>
              <a:t>及其逆和右复合运算表示以下关系</a:t>
            </a:r>
            <a:r>
              <a:rPr lang="en-US" altLang="zh-CN" sz="2600" dirty="0"/>
              <a:t>P</a:t>
            </a:r>
            <a:r>
              <a:rPr lang="zh-CN" altLang="en-US" sz="2600" dirty="0"/>
              <a:t>：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{&lt;x,y&gt;|x,y∈P∧y</a:t>
            </a:r>
            <a:r>
              <a:rPr lang="zh-CN" altLang="en-US" sz="2600" dirty="0"/>
              <a:t>是</a:t>
            </a:r>
            <a:r>
              <a:rPr lang="en-US" altLang="zh-CN" sz="2600" dirty="0"/>
              <a:t>x</a:t>
            </a:r>
            <a:r>
              <a:rPr lang="zh-CN" altLang="en-US" sz="2600" dirty="0"/>
              <a:t>的外祖母</a:t>
            </a:r>
            <a:r>
              <a:rPr lang="en-US" altLang="zh-CN" sz="2600" dirty="0"/>
              <a:t>}</a:t>
            </a:r>
            <a:r>
              <a:rPr lang="zh-CN" altLang="en-US" sz="2600" dirty="0"/>
              <a:t>，                  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{&lt;x,y&gt;|x,y∈P∧x</a:t>
            </a:r>
            <a:r>
              <a:rPr lang="zh-CN" altLang="en-US" sz="2600" dirty="0"/>
              <a:t>是</a:t>
            </a:r>
            <a:r>
              <a:rPr lang="en-US" altLang="zh-CN" sz="2600" dirty="0"/>
              <a:t>y</a:t>
            </a:r>
            <a:r>
              <a:rPr lang="zh-CN" altLang="en-US" sz="2600" dirty="0"/>
              <a:t>的祖母</a:t>
            </a:r>
            <a:r>
              <a:rPr lang="en-US" altLang="zh-CN" sz="2600" dirty="0"/>
              <a:t>}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11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charRg st="11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charRg st="112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15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1059">
                                            <p:txEl>
                                              <p:charRg st="15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059">
                                            <p:txEl>
                                              <p:charRg st="151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19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1059">
                                            <p:txEl>
                                              <p:charRg st="19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1059">
                                            <p:txEl>
                                              <p:charRg st="19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21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1059">
                                            <p:txEl>
                                              <p:charRg st="213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1059">
                                            <p:txEl>
                                              <p:charRg st="21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1059">
                                            <p:txEl>
                                              <p:charRg st="213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238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1059">
                                            <p:txEl>
                                              <p:charRg st="238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1059">
                                            <p:txEl>
                                              <p:charRg st="238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1059">
                                            <p:txEl>
                                              <p:charRg st="238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28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1059">
                                            <p:txEl>
                                              <p:charRg st="287" end="3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1059">
                                            <p:txEl>
                                              <p:charRg st="28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1059">
                                            <p:txEl>
                                              <p:charRg st="287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7A155C-AE46-47B7-9AAF-07BBFC9C111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3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关系运算的性质 </a:t>
            </a:r>
            <a:endParaRPr lang="zh-CN" altLang="en-US" dirty="0"/>
          </a:p>
        </p:txBody>
      </p:sp>
      <p:sp>
        <p:nvSpPr>
          <p:cNvPr id="1331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55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dirty="0"/>
              <a:t>设</a:t>
            </a:r>
            <a:r>
              <a:rPr lang="en-US" altLang="zh-CN" sz="2400" dirty="0"/>
              <a:t>F</a:t>
            </a:r>
            <a:r>
              <a:rPr lang="zh-CN" altLang="en-US" sz="2400" dirty="0"/>
              <a:t>，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H</a:t>
            </a:r>
            <a:r>
              <a:rPr lang="zh-CN" altLang="en-US" sz="2400" dirty="0"/>
              <a:t>是任意的关系，则有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(1) ( F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=F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(2) (F∘G)∘H= F∘(G∘H)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(3) (F∘G)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= G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∘F</a:t>
            </a:r>
            <a:r>
              <a:rPr lang="en-US" altLang="zh-CN" sz="2400" baseline="30000" dirty="0"/>
              <a:t>c  </a:t>
            </a:r>
            <a:r>
              <a:rPr lang="zh-CN" altLang="en-US" sz="1800" dirty="0"/>
              <a:t>（</a:t>
            </a:r>
            <a:r>
              <a:rPr lang="en-US" altLang="zh-CN" sz="2400" dirty="0"/>
              <a:t>F</a:t>
            </a:r>
            <a:r>
              <a:rPr lang="zh-CN" altLang="en-US" sz="2400" dirty="0"/>
              <a:t>为从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Y</a:t>
            </a:r>
            <a:r>
              <a:rPr lang="zh-CN" altLang="en-US" sz="2400" dirty="0"/>
              <a:t>关系，</a:t>
            </a:r>
            <a:r>
              <a:rPr lang="en-US" altLang="zh-CN" sz="2400" dirty="0"/>
              <a:t>G</a:t>
            </a:r>
            <a:r>
              <a:rPr lang="zh-CN" altLang="en-US" sz="2400" dirty="0"/>
              <a:t>为从</a:t>
            </a:r>
            <a:r>
              <a:rPr lang="en-US" altLang="zh-CN" sz="2400" dirty="0"/>
              <a:t>Y</a:t>
            </a:r>
            <a:r>
              <a:rPr lang="zh-CN" altLang="en-US" sz="2400" dirty="0"/>
              <a:t>到</a:t>
            </a:r>
            <a:r>
              <a:rPr lang="en-US" altLang="zh-CN" sz="2400" dirty="0"/>
              <a:t>Z</a:t>
            </a:r>
            <a:r>
              <a:rPr lang="zh-CN" altLang="en-US" sz="2400" dirty="0"/>
              <a:t>关系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dirty="0"/>
              <a:t>    (4) (R</a:t>
            </a:r>
            <a:r>
              <a:rPr lang="en-US" altLang="zh-CN" sz="2400" baseline="-25000" dirty="0"/>
              <a:t>1</a:t>
            </a:r>
            <a:r>
              <a:rPr lang="en-US" altLang="zh-CN" sz="2400" b="1" dirty="0"/>
              <a:t>∪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= R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∪R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c      </a:t>
            </a:r>
            <a:r>
              <a:rPr lang="en-US" altLang="zh-CN" sz="1800" dirty="0"/>
              <a:t> </a:t>
            </a:r>
            <a:r>
              <a:rPr lang="zh-CN" altLang="en-US" sz="2400" u="sng" dirty="0">
                <a:solidFill>
                  <a:srgbClr val="1E0264"/>
                </a:solidFill>
              </a:rPr>
              <a:t>试证明</a:t>
            </a:r>
            <a:r>
              <a:rPr lang="en-US" altLang="zh-CN" sz="2400" u="sng" dirty="0">
                <a:solidFill>
                  <a:srgbClr val="1E0264"/>
                </a:solidFill>
              </a:rPr>
              <a:t>(3)(4)</a:t>
            </a:r>
            <a:r>
              <a:rPr lang="zh-CN" altLang="en-US" sz="2400" u="sng" dirty="0">
                <a:solidFill>
                  <a:srgbClr val="1E0264"/>
                </a:solidFill>
              </a:rPr>
              <a:t>两式，下页有过程</a:t>
            </a:r>
            <a:endParaRPr lang="en-US" altLang="zh-CN" sz="2400" u="sng" dirty="0">
              <a:solidFill>
                <a:srgbClr val="1E0264"/>
              </a:solidFill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dirty="0"/>
              <a:t>    (5) (R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∩R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= R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∩R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c</a:t>
            </a:r>
            <a:endParaRPr lang="en-US" altLang="zh-CN" sz="2400" baseline="300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dirty="0"/>
              <a:t>    (6) (A×B)</a:t>
            </a:r>
            <a:r>
              <a:rPr lang="en-US" altLang="zh-CN" sz="2400" baseline="30000" dirty="0"/>
              <a:t>c </a:t>
            </a:r>
            <a:r>
              <a:rPr lang="en-US" altLang="zh-CN" sz="2400" dirty="0"/>
              <a:t>=B×A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dirty="0"/>
              <a:t>    (7) (R)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=R</a:t>
            </a:r>
            <a:r>
              <a:rPr lang="en-US" altLang="zh-CN" sz="2400" baseline="30000" dirty="0"/>
              <a:t>c          </a:t>
            </a:r>
            <a:r>
              <a:rPr lang="en-US" altLang="zh-CN" sz="2400" dirty="0"/>
              <a:t>R=</a:t>
            </a:r>
            <a:r>
              <a:rPr lang="en-US" altLang="zh-CN" sz="2400" baseline="30000" dirty="0"/>
              <a:t>  </a:t>
            </a:r>
            <a:r>
              <a:rPr lang="en-US" altLang="zh-CN" sz="2400" dirty="0"/>
              <a:t>A×B-R </a:t>
            </a:r>
            <a:r>
              <a:rPr lang="zh-CN" altLang="en-US" sz="1800" dirty="0"/>
              <a:t>（</a:t>
            </a:r>
            <a:r>
              <a:rPr lang="zh-CN" altLang="en-US" sz="2400" dirty="0"/>
              <a:t>即</a:t>
            </a:r>
            <a:r>
              <a:rPr lang="en-US" altLang="zh-CN" sz="2400" dirty="0"/>
              <a:t>R</a:t>
            </a:r>
            <a:r>
              <a:rPr lang="zh-CN" altLang="en-US" sz="2400" dirty="0"/>
              <a:t>参照的全集为</a:t>
            </a:r>
            <a:r>
              <a:rPr lang="en-US" altLang="zh-CN" sz="2400" dirty="0"/>
              <a:t>A×B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dirty="0"/>
              <a:t>    (8) (R</a:t>
            </a:r>
            <a:r>
              <a:rPr lang="en-US" altLang="zh-CN" sz="2400" baseline="-25000" dirty="0"/>
              <a:t>1</a:t>
            </a:r>
            <a:r>
              <a:rPr lang="en-US" altLang="zh-CN" sz="2400" b="1" dirty="0"/>
              <a:t>-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= R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c</a:t>
            </a:r>
            <a:r>
              <a:rPr lang="en-US" altLang="zh-CN" sz="2400" dirty="0"/>
              <a:t>-R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c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注意：</a:t>
            </a:r>
            <a:r>
              <a:rPr lang="en-US" altLang="zh-CN" sz="2400" dirty="0"/>
              <a:t> </a:t>
            </a:r>
            <a:r>
              <a:rPr lang="zh-CN" altLang="en-US" sz="2400" dirty="0"/>
              <a:t>合成运算</a:t>
            </a:r>
            <a:r>
              <a:rPr lang="zh-CN" altLang="en-US" sz="2400" b="1" u="sng" dirty="0">
                <a:solidFill>
                  <a:srgbClr val="FF0000"/>
                </a:solidFill>
              </a:rPr>
              <a:t>满足结合律</a:t>
            </a:r>
            <a:r>
              <a:rPr lang="zh-CN" altLang="en-US" sz="2400" dirty="0"/>
              <a:t>，却</a:t>
            </a:r>
            <a:r>
              <a:rPr lang="zh-CN" altLang="en-US" sz="2400" b="1" u="sng" dirty="0">
                <a:solidFill>
                  <a:srgbClr val="FF0000"/>
                </a:solidFill>
              </a:rPr>
              <a:t>不满足交换律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3319" name="Line 4"/>
          <p:cNvSpPr/>
          <p:nvPr/>
        </p:nvSpPr>
        <p:spPr>
          <a:xfrm>
            <a:off x="1447800" y="4495800"/>
            <a:ext cx="190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0" name="Line 5"/>
          <p:cNvSpPr/>
          <p:nvPr/>
        </p:nvSpPr>
        <p:spPr>
          <a:xfrm>
            <a:off x="1981200" y="44958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1" name="Line 6"/>
          <p:cNvSpPr/>
          <p:nvPr/>
        </p:nvSpPr>
        <p:spPr>
          <a:xfrm>
            <a:off x="2971800" y="4495800"/>
            <a:ext cx="1905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5544</Words>
  <Application>WPS 演示</Application>
  <PresentationFormat/>
  <Paragraphs>573</Paragraphs>
  <Slides>31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Garamond</vt:lpstr>
      <vt:lpstr>Symbol</vt:lpstr>
      <vt:lpstr>楷体_GB2312</vt:lpstr>
      <vt:lpstr>新宋体</vt:lpstr>
      <vt:lpstr>微软雅黑</vt:lpstr>
      <vt:lpstr>Arial Unicode MS</vt:lpstr>
      <vt:lpstr>楷体_GB2312</vt:lpstr>
      <vt:lpstr>Edge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Kukukukiki</cp:lastModifiedBy>
  <cp:revision>911</cp:revision>
  <dcterms:created xsi:type="dcterms:W3CDTF">2019-04-24T05:03:45Z</dcterms:created>
  <dcterms:modified xsi:type="dcterms:W3CDTF">2019-04-24T14:58:37Z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2052-11.1.0.8597</vt:lpwstr>
  </property>
</Properties>
</file>