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256" r:id="rId3"/>
    <p:sldId id="424" r:id="rId5"/>
    <p:sldId id="426" r:id="rId6"/>
    <p:sldId id="545" r:id="rId7"/>
    <p:sldId id="546" r:id="rId8"/>
    <p:sldId id="544" r:id="rId9"/>
    <p:sldId id="429" r:id="rId10"/>
    <p:sldId id="428" r:id="rId11"/>
    <p:sldId id="478" r:id="rId12"/>
    <p:sldId id="430" r:id="rId13"/>
    <p:sldId id="431" r:id="rId14"/>
    <p:sldId id="455" r:id="rId15"/>
    <p:sldId id="489" r:id="rId16"/>
    <p:sldId id="525" r:id="rId17"/>
    <p:sldId id="433" r:id="rId18"/>
    <p:sldId id="434" r:id="rId19"/>
    <p:sldId id="435" r:id="rId20"/>
    <p:sldId id="539" r:id="rId21"/>
    <p:sldId id="456" r:id="rId22"/>
    <p:sldId id="553" r:id="rId23"/>
    <p:sldId id="554" r:id="rId24"/>
    <p:sldId id="555" r:id="rId25"/>
    <p:sldId id="526" r:id="rId26"/>
    <p:sldId id="530" r:id="rId27"/>
    <p:sldId id="438" r:id="rId28"/>
    <p:sldId id="592" r:id="rId29"/>
    <p:sldId id="559" r:id="rId30"/>
    <p:sldId id="578" r:id="rId31"/>
    <p:sldId id="527" r:id="rId32"/>
    <p:sldId id="458" r:id="rId33"/>
    <p:sldId id="579" r:id="rId34"/>
    <p:sldId id="441" r:id="rId35"/>
    <p:sldId id="442" r:id="rId36"/>
    <p:sldId id="543" r:id="rId37"/>
    <p:sldId id="443" r:id="rId38"/>
    <p:sldId id="444" r:id="rId39"/>
    <p:sldId id="580" r:id="rId40"/>
    <p:sldId id="445" r:id="rId41"/>
    <p:sldId id="490" r:id="rId42"/>
    <p:sldId id="446" r:id="rId43"/>
    <p:sldId id="454" r:id="rId4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66"/>
    <a:srgbClr val="B80000"/>
    <a:srgbClr val="FF66CC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19"/>
    <p:restoredTop sz="92585"/>
  </p:normalViewPr>
  <p:slideViewPr>
    <p:cSldViewPr showGuides="1">
      <p:cViewPr varScale="1">
        <p:scale>
          <a:sx n="65" d="100"/>
          <a:sy n="65" d="100"/>
        </p:scale>
        <p:origin x="17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6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A07E42-C7D9-4678-AFD1-766ACA2D136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D8D2F-B206-41F6-A04D-858411F93A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96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讲解思路：陪集－－划分－－等价关系－－拉格朗日定理及推论－－应用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sz="900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sz="1300" dirty="0"/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sz="13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该例中，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α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和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β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都不是生成元（易证：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α</a:t>
            </a:r>
            <a:r>
              <a:rPr lang="en-US" altLang="zh-CN" baseline="30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α</a:t>
            </a:r>
            <a:r>
              <a:rPr lang="en-US" altLang="zh-CN" baseline="30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α</a:t>
            </a:r>
            <a:r>
              <a:rPr lang="en-US" altLang="zh-CN" baseline="30000" dirty="0">
                <a:latin typeface="宋体" panose="02010600030101010101" pitchFamily="2" charset="-122"/>
              </a:rPr>
              <a:t>3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α</a:t>
            </a:r>
            <a:r>
              <a:rPr lang="en-US" altLang="zh-CN" baseline="30000" dirty="0">
                <a:latin typeface="宋体" panose="02010600030101010101" pitchFamily="2" charset="-122"/>
              </a:rPr>
              <a:t>4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α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，且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β</a:t>
            </a:r>
            <a:r>
              <a:rPr lang="en-US" altLang="zh-CN" baseline="30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β</a:t>
            </a:r>
            <a:r>
              <a:rPr lang="en-US" altLang="zh-CN" baseline="30000" dirty="0">
                <a:latin typeface="宋体" panose="02010600030101010101" pitchFamily="2" charset="-122"/>
              </a:rPr>
              <a:t>4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α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，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β</a:t>
            </a:r>
            <a:r>
              <a:rPr lang="en-US" altLang="zh-CN" baseline="30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β</a:t>
            </a:r>
            <a:r>
              <a:rPr lang="en-US" altLang="zh-CN" baseline="30000" dirty="0">
                <a:latin typeface="宋体" panose="02010600030101010101" pitchFamily="2" charset="-122"/>
              </a:rPr>
              <a:t>3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β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  <a:endParaRPr lang="en-US" altLang="zh-CN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/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但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γ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和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δ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都是生成元（易证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γ</a:t>
            </a:r>
            <a:r>
              <a:rPr lang="en-US" altLang="zh-CN" baseline="30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γ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，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γ</a:t>
            </a:r>
            <a:r>
              <a:rPr lang="en-US" altLang="zh-CN" baseline="30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β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，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γ</a:t>
            </a:r>
            <a:r>
              <a:rPr lang="en-US" altLang="zh-CN" baseline="30000" dirty="0">
                <a:latin typeface="宋体" panose="02010600030101010101" pitchFamily="2" charset="-122"/>
              </a:rPr>
              <a:t>3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δ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，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γ</a:t>
            </a:r>
            <a:r>
              <a:rPr lang="en-US" altLang="zh-CN" baseline="30000" dirty="0">
                <a:latin typeface="宋体" panose="02010600030101010101" pitchFamily="2" charset="-122"/>
              </a:rPr>
              <a:t>4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α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，且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δ</a:t>
            </a:r>
            <a:r>
              <a:rPr lang="en-US" altLang="zh-CN" baseline="30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δ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，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δ</a:t>
            </a:r>
            <a:r>
              <a:rPr lang="en-US" altLang="zh-CN" baseline="30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β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，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δ</a:t>
            </a:r>
            <a:r>
              <a:rPr lang="en-US" altLang="zh-CN" baseline="30000" dirty="0">
                <a:latin typeface="宋体" panose="02010600030101010101" pitchFamily="2" charset="-122"/>
              </a:rPr>
              <a:t>3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γ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，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δ</a:t>
            </a:r>
            <a:r>
              <a:rPr lang="en-US" altLang="zh-CN" baseline="30000" dirty="0">
                <a:latin typeface="宋体" panose="02010600030101010101" pitchFamily="2" charset="-122"/>
              </a:rPr>
              <a:t>4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el-GR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α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 ，即生成元的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n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次幂必为幺元，其中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n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是群</a:t>
            </a:r>
            <a:r>
              <a:rPr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G</a:t>
            </a: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的阶）</a:t>
            </a:r>
            <a:endParaRPr lang="en-US" altLang="zh-CN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/>
            <a:endParaRPr lang="en-US" altLang="zh-CN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/>
            <a:endParaRPr lang="en-US" altLang="zh-CN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/>
            <a:endParaRPr lang="en-US" altLang="zh-CN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/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这是一个同态的例子，允许出现两个不等的元素</a:t>
            </a:r>
            <a:r>
              <a:rPr lang="en-US" altLang="zh-CN" dirty="0"/>
              <a:t>a,b</a:t>
            </a:r>
            <a:r>
              <a:rPr lang="zh-CN" altLang="en-US" dirty="0"/>
              <a:t>，有相同的像</a:t>
            </a:r>
            <a:r>
              <a:rPr lang="en-US" altLang="zh-CN" dirty="0">
                <a:latin typeface="宋体" panose="02010600030101010101" pitchFamily="2" charset="-122"/>
              </a:rPr>
              <a:t>f(a)=f(b)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宋体" panose="02010600030101010101" pitchFamily="2" charset="-122"/>
              </a:rPr>
              <a:t>是同态还是同构，由映射是普通函数（同态）还是双射（同构）决定的。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algn="just"/>
            <a:r>
              <a:rPr lang="zh-CN" altLang="en-US" sz="1100" dirty="0"/>
              <a:t>    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sz="11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sz="13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证明过程选讲。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a</a:t>
            </a:r>
            <a:r>
              <a:rPr lang="en-US" altLang="zh-CN" baseline="30000" dirty="0"/>
              <a:t>i</a:t>
            </a:r>
            <a:r>
              <a:rPr lang="en-US" altLang="zh-CN" dirty="0"/>
              <a:t>=a</a:t>
            </a:r>
            <a:r>
              <a:rPr lang="en-US" altLang="zh-CN" baseline="30000" dirty="0"/>
              <a:t>j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r>
              <a:rPr lang="en-US" altLang="zh-CN" dirty="0"/>
              <a:t>1≤i&lt;j≤n</a:t>
            </a:r>
            <a:r>
              <a:rPr lang="zh-CN" altLang="en-US" dirty="0"/>
              <a:t>，就有</a:t>
            </a:r>
            <a:r>
              <a:rPr lang="en-US" altLang="zh-CN" dirty="0"/>
              <a:t>e=a</a:t>
            </a:r>
            <a:r>
              <a:rPr lang="en-US" altLang="zh-CN" baseline="30000" dirty="0"/>
              <a:t>j-i</a:t>
            </a:r>
            <a:r>
              <a:rPr lang="en-US" altLang="zh-CN" dirty="0"/>
              <a:t>(a</a:t>
            </a:r>
            <a:r>
              <a:rPr lang="en-US" altLang="zh-CN" baseline="30000" dirty="0"/>
              <a:t>i</a:t>
            </a:r>
            <a:r>
              <a:rPr lang="en-US" altLang="zh-CN" dirty="0"/>
              <a:t>=a</a:t>
            </a:r>
            <a:r>
              <a:rPr lang="en-US" altLang="zh-CN" baseline="30000" dirty="0"/>
              <a:t>j</a:t>
            </a:r>
            <a:r>
              <a:rPr lang="zh-CN" altLang="en-US" dirty="0"/>
              <a:t>右侧同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/>
              <a:t>a</a:t>
            </a:r>
            <a:r>
              <a:rPr lang="en-US" altLang="zh-CN" baseline="30000" dirty="0"/>
              <a:t>-i</a:t>
            </a:r>
            <a:r>
              <a:rPr lang="en-US" altLang="zh-CN" dirty="0"/>
              <a:t>)</a:t>
            </a:r>
            <a:r>
              <a:rPr lang="zh-CN" altLang="en-US" dirty="0">
                <a:latin typeface="宋体" panose="02010600030101010101" pitchFamily="2" charset="-122"/>
              </a:rPr>
              <a:t>，在ＰＰＴ６８页中有：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n</a:t>
            </a:r>
            <a:r>
              <a:rPr lang="en-US" altLang="zh-CN" dirty="0"/>
              <a:t>)</a:t>
            </a:r>
            <a:r>
              <a:rPr lang="en-US" altLang="zh-CN" baseline="30000" dirty="0"/>
              <a:t>-1</a:t>
            </a:r>
            <a:r>
              <a:rPr lang="en-US" altLang="zh-CN" dirty="0"/>
              <a:t>=(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)</a:t>
            </a:r>
            <a:r>
              <a:rPr lang="en-US" altLang="zh-CN" i="1" baseline="30000" dirty="0"/>
              <a:t>n</a:t>
            </a:r>
            <a:r>
              <a:rPr lang="zh-CN" altLang="en-US" dirty="0"/>
              <a:t>（记为</a:t>
            </a:r>
            <a:r>
              <a:rPr lang="en-US" altLang="zh-CN" i="1" dirty="0"/>
              <a:t>a</a:t>
            </a:r>
            <a:r>
              <a:rPr lang="en-US" altLang="zh-CN" baseline="30000" dirty="0"/>
              <a:t>-</a:t>
            </a:r>
            <a:r>
              <a:rPr lang="en-US" altLang="zh-CN" i="1" baseline="30000" dirty="0"/>
              <a:t>n</a:t>
            </a:r>
            <a:r>
              <a:rPr lang="zh-CN" altLang="en-US" dirty="0"/>
              <a:t>）（</a:t>
            </a:r>
            <a:r>
              <a:rPr lang="en-US" altLang="zh-CN" i="1" dirty="0"/>
              <a:t>n</a:t>
            </a:r>
            <a:r>
              <a:rPr lang="zh-CN" altLang="en-US" dirty="0"/>
              <a:t>为整数）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marL="228600" lvl="0" indent="-228600"/>
            <a:endParaRPr lang="zh-CN" altLang="en-US" sz="1300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>
              <a:lnSpc>
                <a:spcPct val="90000"/>
              </a:lnSpc>
            </a:pPr>
            <a:endParaRPr lang="zh-CN" altLang="en-US" sz="1100" dirty="0">
              <a:sym typeface="Symbol" panose="05050102010706020507" pitchFamily="18" charset="2"/>
            </a:endParaRPr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sz="1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CE4759-5DD8-4EF6-B2B7-056ED409FF5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6E0EB8-3112-415D-861E-3DD29A052B3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F9889-C405-4066-81B5-DB948C3160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43638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26FE5F-9356-4859-B742-E1B479E4B7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/>
          <a:p>
            <a:pPr algn="ctr" eaLnBrk="1" hangingPunct="1">
              <a:buClrTx/>
              <a:buSzTx/>
              <a:buFontTx/>
            </a:pPr>
            <a:br>
              <a:rPr lang="en-US" altLang="zh-CN" sz="5400" b="1" dirty="0">
                <a:latin typeface="+mj-lt"/>
                <a:ea typeface="+mj-ea"/>
                <a:cs typeface="+mj-cs"/>
              </a:rPr>
            </a:br>
            <a:r>
              <a:rPr lang="zh-CN" altLang="en-US" sz="5400" b="1" dirty="0">
                <a:latin typeface="+mj-lt"/>
                <a:ea typeface="+mj-ea"/>
                <a:cs typeface="+mj-cs"/>
              </a:rPr>
              <a:t>离 散 数 学</a:t>
            </a:r>
            <a:endParaRPr lang="zh-CN" altLang="en-US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403350" y="3962400"/>
            <a:ext cx="6840538" cy="2058988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spcBef>
                <a:spcPct val="0"/>
              </a:spcBef>
              <a:buClrTx/>
              <a:buSzTx/>
              <a:buFontTx/>
            </a:pPr>
            <a:r>
              <a:rPr lang="zh-CN" altLang="en-US" dirty="0">
                <a:latin typeface="+mn-lt"/>
                <a:ea typeface="+mn-ea"/>
                <a:cs typeface="+mn-cs"/>
              </a:rPr>
              <a:t>浙江工业大学计算机学院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</a:pPr>
            <a:r>
              <a:rPr lang="zh-CN" altLang="en-US" dirty="0">
                <a:latin typeface="+mn-lt"/>
                <a:ea typeface="+mn-ea"/>
                <a:cs typeface="+mn-cs"/>
              </a:rPr>
              <a:t>浙江工业大学软件学院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有限循环群</a:t>
            </a:r>
            <a:endParaRPr lang="zh-CN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29600" cy="4924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&lt;G,*&gt;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是一个由元素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a∈G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为生成元）生成的有限循环群，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&lt;G,*&gt;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中幺元，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若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的阶数是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|G|=n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则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，且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G={a,a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=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e}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也可写为：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G={a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=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e,a,a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是使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=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的最小正整数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即：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若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为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&lt;G,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*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的生成元，则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O(a)=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|G|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选讲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：先证明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是使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=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的最小正整数。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然后证明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各不相同。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395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395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395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7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395">
                                            <p:txEl>
                                              <p:charRg st="70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395">
                                            <p:txEl>
                                              <p:charRg st="7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395">
                                            <p:txEl>
                                              <p:charRg st="7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0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9395">
                                            <p:txEl>
                                              <p:charRg st="109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395">
                                            <p:txEl>
                                              <p:charRg st="10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395">
                                            <p:txEl>
                                              <p:charRg st="10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4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395">
                                            <p:txEl>
                                              <p:charRg st="146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395">
                                            <p:txEl>
                                              <p:charRg st="14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395">
                                            <p:txEl>
                                              <p:charRg st="14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6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395">
                                            <p:txEl>
                                              <p:charRg st="166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395">
                                            <p:txEl>
                                              <p:charRg st="16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395">
                                            <p:txEl>
                                              <p:charRg st="16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94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395">
                                            <p:txEl>
                                              <p:charRg st="194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395">
                                            <p:txEl>
                                              <p:charRg st="194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395">
                                            <p:txEl>
                                              <p:charRg st="194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220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395">
                                            <p:txEl>
                                              <p:charRg st="220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395">
                                            <p:txEl>
                                              <p:charRg st="220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395">
                                            <p:txEl>
                                              <p:charRg st="220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395288" y="260350"/>
            <a:ext cx="8229600" cy="6313488"/>
          </a:xfrm>
          <a:ln/>
        </p:spPr>
        <p:txBody>
          <a:bodyPr vert="horz" wrap="square" lIns="91440" tIns="45720" rIns="91440" bIns="45720" anchor="t"/>
          <a:p>
            <a:pPr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600" dirty="0"/>
              <a:t>假设存在一个正整数</a:t>
            </a:r>
            <a:r>
              <a:rPr lang="en-US" altLang="zh-CN" sz="2600" dirty="0"/>
              <a:t>m</a:t>
            </a:r>
            <a:r>
              <a:rPr lang="zh-CN" altLang="en-US" sz="2600" dirty="0"/>
              <a:t>，</a:t>
            </a:r>
            <a:r>
              <a:rPr lang="en-US" altLang="zh-CN" sz="2600" dirty="0"/>
              <a:t>m&lt;n</a:t>
            </a:r>
            <a:r>
              <a:rPr lang="zh-CN" altLang="en-US" sz="2600" dirty="0"/>
              <a:t>，使得</a:t>
            </a:r>
            <a:r>
              <a:rPr lang="en-US" altLang="zh-CN" sz="2800" dirty="0"/>
              <a:t>a</a:t>
            </a:r>
            <a:r>
              <a:rPr lang="en-US" altLang="zh-CN" sz="2800" baseline="30000" dirty="0">
                <a:latin typeface="宋体" panose="02010600030101010101" pitchFamily="2" charset="-122"/>
              </a:rPr>
              <a:t>m</a:t>
            </a:r>
            <a:r>
              <a:rPr lang="en-US" altLang="zh-CN" sz="2800" dirty="0">
                <a:latin typeface="宋体" panose="02010600030101010101" pitchFamily="2" charset="-122"/>
              </a:rPr>
              <a:t>=</a:t>
            </a:r>
            <a:r>
              <a:rPr lang="en-US" altLang="zh-CN" sz="2800" dirty="0"/>
              <a:t>e</a:t>
            </a:r>
            <a:r>
              <a:rPr lang="zh-CN" altLang="en-US" sz="2800" dirty="0">
                <a:latin typeface="宋体" panose="02010600030101010101" pitchFamily="2" charset="-122"/>
              </a:rPr>
              <a:t>，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zh-CN" sz="2800" dirty="0"/>
              <a:t>∵</a:t>
            </a:r>
            <a:r>
              <a:rPr lang="zh-CN" altLang="en-US" sz="2600" dirty="0"/>
              <a:t> </a:t>
            </a:r>
            <a:r>
              <a:rPr lang="en-US" altLang="zh-CN" sz="2600" dirty="0"/>
              <a:t>&lt;G,*&gt;</a:t>
            </a:r>
            <a:r>
              <a:rPr lang="zh-CN" altLang="en-US" sz="2600" dirty="0"/>
              <a:t>是一个循环群， </a:t>
            </a:r>
            <a:endParaRPr lang="zh-CN" altLang="en-US" sz="2600" dirty="0"/>
          </a:p>
          <a:p>
            <a:pPr>
              <a:buFontTx/>
              <a:buNone/>
            </a:pPr>
            <a:r>
              <a:rPr lang="zh-CN" altLang="zh-CN" sz="2800" dirty="0"/>
              <a:t>∴</a:t>
            </a:r>
            <a:r>
              <a:rPr lang="zh-CN" altLang="en-US" sz="2600" dirty="0"/>
              <a:t> </a:t>
            </a:r>
            <a:r>
              <a:rPr lang="en-US" altLang="zh-CN" sz="2600" dirty="0"/>
              <a:t>G</a:t>
            </a:r>
            <a:r>
              <a:rPr lang="zh-CN" altLang="en-US" sz="2600" dirty="0"/>
              <a:t>中的任何元素都能写成</a:t>
            </a:r>
            <a:r>
              <a:rPr lang="en-US" altLang="zh-CN" sz="2800" dirty="0"/>
              <a:t>a</a:t>
            </a:r>
            <a:r>
              <a:rPr lang="en-US" altLang="zh-CN" sz="2800" baseline="30000" dirty="0">
                <a:latin typeface="宋体" panose="02010600030101010101" pitchFamily="2" charset="-122"/>
              </a:rPr>
              <a:t>k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zh-CN" altLang="en-US" sz="2600" dirty="0"/>
              <a:t>而且</a:t>
            </a:r>
            <a:r>
              <a:rPr lang="en-US" altLang="zh-CN" sz="2600" dirty="0"/>
              <a:t>k=mq+r</a:t>
            </a:r>
            <a:r>
              <a:rPr lang="zh-CN" altLang="en-US" sz="2600" dirty="0"/>
              <a:t>，其中</a:t>
            </a:r>
            <a:r>
              <a:rPr lang="en-US" altLang="zh-CN" sz="2600" dirty="0"/>
              <a:t>q</a:t>
            </a:r>
            <a:r>
              <a:rPr lang="zh-CN" altLang="en-US" sz="2600" dirty="0"/>
              <a:t>是某个整数，</a:t>
            </a:r>
            <a:r>
              <a:rPr lang="en-US" altLang="zh-CN" sz="2600" dirty="0"/>
              <a:t>0≤r&lt;m</a:t>
            </a:r>
            <a:r>
              <a:rPr lang="zh-CN" altLang="en-US" sz="2600" dirty="0"/>
              <a:t>，则有：</a:t>
            </a:r>
            <a:r>
              <a:rPr lang="zh-CN" altLang="en-US" sz="2800" dirty="0">
                <a:latin typeface="宋体" panose="02010600030101010101" pitchFamily="2" charset="-122"/>
              </a:rPr>
              <a:t>  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    </a:t>
            </a:r>
            <a:r>
              <a:rPr lang="en-US" altLang="zh-CN" sz="2600" dirty="0"/>
              <a:t>a</a:t>
            </a:r>
            <a:r>
              <a:rPr lang="en-US" altLang="zh-CN" sz="2800" baseline="30000" dirty="0"/>
              <a:t>k</a:t>
            </a:r>
            <a:r>
              <a:rPr lang="en-US" altLang="zh-CN" sz="2600" dirty="0"/>
              <a:t>=a</a:t>
            </a:r>
            <a:r>
              <a:rPr lang="en-US" altLang="zh-CN" sz="2800" baseline="30000" dirty="0"/>
              <a:t>mq+r</a:t>
            </a:r>
            <a:r>
              <a:rPr lang="en-US" altLang="zh-CN" sz="2600" dirty="0"/>
              <a:t>=(a</a:t>
            </a:r>
            <a:r>
              <a:rPr lang="en-US" altLang="zh-CN" sz="2800" baseline="30000" dirty="0"/>
              <a:t>m</a:t>
            </a:r>
            <a:r>
              <a:rPr lang="en-US" altLang="zh-CN" sz="2600" dirty="0"/>
              <a:t>)</a:t>
            </a:r>
            <a:r>
              <a:rPr lang="en-US" altLang="zh-CN" sz="2800" baseline="30000" dirty="0"/>
              <a:t>q</a:t>
            </a:r>
            <a:r>
              <a:rPr lang="en-US" altLang="zh-CN" sz="2600" dirty="0"/>
              <a:t>*a</a:t>
            </a:r>
            <a:r>
              <a:rPr lang="en-US" altLang="zh-CN" sz="2800" baseline="30000" dirty="0"/>
              <a:t>r</a:t>
            </a:r>
            <a:r>
              <a:rPr lang="en-US" altLang="zh-CN" sz="2600" dirty="0"/>
              <a:t> =(e)</a:t>
            </a:r>
            <a:r>
              <a:rPr lang="en-US" altLang="zh-CN" sz="2800" baseline="30000" dirty="0"/>
              <a:t>q</a:t>
            </a:r>
            <a:r>
              <a:rPr lang="en-US" altLang="zh-CN" sz="2600" dirty="0"/>
              <a:t>*a</a:t>
            </a:r>
            <a:r>
              <a:rPr lang="en-US" altLang="zh-CN" sz="2800" baseline="30000" dirty="0"/>
              <a:t>r</a:t>
            </a:r>
            <a:r>
              <a:rPr lang="en-US" altLang="zh-CN" sz="2600" dirty="0"/>
              <a:t>=a</a:t>
            </a:r>
            <a:r>
              <a:rPr lang="en-US" altLang="zh-CN" sz="2800" baseline="30000" dirty="0"/>
              <a:t>r</a:t>
            </a:r>
            <a:r>
              <a:rPr lang="en-US" altLang="zh-CN" sz="2800" baseline="30000" dirty="0">
                <a:latin typeface="宋体" panose="02010600030101010101" pitchFamily="2" charset="-122"/>
              </a:rPr>
              <a:t> </a:t>
            </a:r>
            <a:endParaRPr lang="en-US" altLang="zh-CN" sz="2800" baseline="30000" dirty="0"/>
          </a:p>
          <a:p>
            <a:pPr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</a:t>
            </a:r>
            <a:r>
              <a:rPr lang="zh-CN" altLang="en-US" sz="2600" dirty="0"/>
              <a:t>即</a:t>
            </a:r>
            <a:r>
              <a:rPr lang="en-US" altLang="zh-CN" sz="2600" dirty="0"/>
              <a:t>G</a:t>
            </a:r>
            <a:r>
              <a:rPr lang="zh-CN" altLang="en-US" sz="2600" dirty="0"/>
              <a:t>中每个元素都可以表示成</a:t>
            </a:r>
            <a:r>
              <a:rPr lang="en-US" altLang="zh-CN" sz="2800" dirty="0"/>
              <a:t>a</a:t>
            </a:r>
            <a:r>
              <a:rPr lang="en-US" altLang="zh-CN" sz="2800" baseline="30000" dirty="0">
                <a:latin typeface="宋体" panose="02010600030101010101" pitchFamily="2" charset="-12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</a:t>
            </a:r>
            <a:r>
              <a:rPr lang="zh-CN" altLang="en-US" sz="2600" dirty="0"/>
              <a:t>这样，</a:t>
            </a:r>
            <a:r>
              <a:rPr lang="en-US" altLang="zh-CN" sz="2600" dirty="0"/>
              <a:t>G</a:t>
            </a:r>
            <a:r>
              <a:rPr lang="zh-CN" altLang="en-US" sz="2600" dirty="0"/>
              <a:t>中</a:t>
            </a:r>
            <a:r>
              <a:rPr lang="zh-CN" altLang="en-US" sz="2600" b="1" dirty="0">
                <a:solidFill>
                  <a:srgbClr val="C00000"/>
                </a:solidFill>
              </a:rPr>
              <a:t>最多</a:t>
            </a:r>
            <a:r>
              <a:rPr lang="zh-CN" altLang="en-US" sz="2600" dirty="0"/>
              <a:t>有</a:t>
            </a:r>
            <a:r>
              <a:rPr lang="en-US" altLang="zh-CN" sz="2600" dirty="0"/>
              <a:t>m</a:t>
            </a:r>
            <a:r>
              <a:rPr lang="zh-CN" altLang="en-US" sz="2600" dirty="0"/>
              <a:t>个不同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0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a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3</a:t>
            </a:r>
            <a:r>
              <a:rPr lang="en-US" altLang="zh-CN" sz="2800" dirty="0">
                <a:latin typeface="宋体" panose="02010600030101010101" pitchFamily="2" charset="-122"/>
              </a:rPr>
              <a:t>,…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r</a:t>
            </a:r>
            <a:r>
              <a:rPr lang="en-US" altLang="zh-CN" sz="2800" dirty="0">
                <a:latin typeface="宋体" panose="02010600030101010101" pitchFamily="2" charset="-122"/>
              </a:rPr>
              <a:t>=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m-1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600" dirty="0"/>
              <a:t>的元素，与</a:t>
            </a:r>
            <a:r>
              <a:rPr lang="en-US" altLang="zh-CN" sz="2600" dirty="0"/>
              <a:t>|G|=n</a:t>
            </a:r>
            <a:r>
              <a:rPr lang="zh-CN" altLang="en-US" sz="2600" dirty="0"/>
              <a:t>相矛盾</a:t>
            </a:r>
            <a:r>
              <a:rPr lang="zh-CN" altLang="en-US" sz="2600" dirty="0">
                <a:latin typeface="宋体" panose="02010600030101010101" pitchFamily="2" charset="-122"/>
              </a:rPr>
              <a:t>。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en-US" sz="2600" dirty="0"/>
              <a:t>反证法，假设有限循环群中存在两个元素相同：</a:t>
            </a:r>
            <a:endParaRPr lang="en-US" altLang="zh-CN" sz="2600" dirty="0"/>
          </a:p>
          <a:p>
            <a:pPr>
              <a:buFontTx/>
              <a:buNone/>
            </a:pPr>
            <a:r>
              <a:rPr lang="en-US" altLang="zh-CN" sz="2600" dirty="0"/>
              <a:t>    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i</a:t>
            </a:r>
            <a:r>
              <a:rPr lang="en-US" altLang="zh-CN" sz="2800" dirty="0"/>
              <a:t>=a</a:t>
            </a:r>
            <a:r>
              <a:rPr lang="en-US" altLang="zh-CN" sz="2800" baseline="30000" dirty="0"/>
              <a:t>j</a:t>
            </a:r>
            <a:r>
              <a:rPr lang="en-US" altLang="zh-CN" sz="2600" dirty="0"/>
              <a:t>,</a:t>
            </a:r>
            <a:r>
              <a:rPr lang="zh-CN" altLang="en-US" sz="2600" dirty="0"/>
              <a:t>其中</a:t>
            </a:r>
            <a:r>
              <a:rPr lang="en-US" altLang="zh-CN" sz="2600" dirty="0"/>
              <a:t>1≤i&lt;j≤n</a:t>
            </a:r>
            <a:r>
              <a:rPr lang="zh-CN" altLang="en-US" sz="2600" dirty="0"/>
              <a:t>，就有</a:t>
            </a:r>
            <a:r>
              <a:rPr lang="en-US" altLang="zh-CN" sz="2800" dirty="0"/>
              <a:t>e=a</a:t>
            </a:r>
            <a:r>
              <a:rPr lang="en-US" altLang="zh-CN" sz="2800" baseline="30000" dirty="0"/>
              <a:t>j-i</a:t>
            </a:r>
            <a:r>
              <a:rPr lang="en-US" altLang="zh-CN" sz="2800" dirty="0"/>
              <a:t>(a</a:t>
            </a:r>
            <a:r>
              <a:rPr lang="en-US" altLang="zh-CN" sz="2800" baseline="30000" dirty="0"/>
              <a:t>i</a:t>
            </a:r>
            <a:r>
              <a:rPr lang="en-US" altLang="zh-CN" sz="2800" dirty="0"/>
              <a:t>=a</a:t>
            </a:r>
            <a:r>
              <a:rPr lang="en-US" altLang="zh-CN" sz="2800" baseline="30000" dirty="0"/>
              <a:t>j</a:t>
            </a:r>
            <a:r>
              <a:rPr lang="zh-CN" altLang="en-US" sz="2600" dirty="0"/>
              <a:t>右侧同</a:t>
            </a:r>
            <a:r>
              <a:rPr lang="en-US" altLang="zh-CN" sz="2800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-i</a:t>
            </a:r>
            <a:r>
              <a:rPr lang="en-US" altLang="zh-CN" sz="2600" dirty="0"/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</a:t>
            </a:r>
            <a:r>
              <a:rPr lang="zh-CN" altLang="en-US" sz="2600" dirty="0"/>
              <a:t>而这是不可能的</a:t>
            </a:r>
            <a:r>
              <a:rPr lang="en-US" altLang="zh-CN" sz="2600" dirty="0"/>
              <a:t>(</a:t>
            </a:r>
            <a:r>
              <a:rPr lang="zh-CN" altLang="en-US" sz="2600" dirty="0"/>
              <a:t>群中幺元唯一，此题中为</a:t>
            </a:r>
            <a:r>
              <a:rPr lang="en-US" altLang="zh-CN" sz="2800" dirty="0"/>
              <a:t>a</a:t>
            </a:r>
            <a:r>
              <a:rPr lang="en-US" altLang="zh-CN" sz="2800" baseline="30000" dirty="0">
                <a:latin typeface="宋体" panose="02010600030101010101" pitchFamily="2" charset="-122"/>
              </a:rPr>
              <a:t>n</a:t>
            </a:r>
            <a:r>
              <a:rPr lang="en-US" altLang="zh-CN" sz="2800" dirty="0"/>
              <a:t>=e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</a:t>
            </a:r>
            <a:r>
              <a:rPr lang="zh-CN" altLang="en-US" sz="2600" dirty="0"/>
              <a:t>所以</a:t>
            </a:r>
            <a:r>
              <a:rPr lang="en-US" altLang="zh-CN" sz="2800" dirty="0"/>
              <a:t>a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3</a:t>
            </a:r>
            <a:r>
              <a:rPr lang="en-US" altLang="zh-CN" sz="2800" dirty="0">
                <a:latin typeface="宋体" panose="02010600030101010101" pitchFamily="2" charset="-122"/>
              </a:rPr>
              <a:t>,…,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n</a:t>
            </a:r>
            <a:r>
              <a:rPr lang="zh-CN" altLang="en-US" sz="2600" dirty="0"/>
              <a:t>都不相同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43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9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2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4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98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224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268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296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285750"/>
            <a:ext cx="8329613" cy="3071813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/>
              <a:t>3】</a:t>
            </a:r>
            <a:endParaRPr lang="en-US" altLang="zh-CN" sz="24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/>
              <a:t>N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={[0]</a:t>
            </a:r>
            <a:r>
              <a:rPr lang="zh-CN" altLang="zh-CN" sz="2800" dirty="0"/>
              <a:t>，</a:t>
            </a:r>
            <a:r>
              <a:rPr lang="en-US" altLang="zh-CN" sz="2800" dirty="0"/>
              <a:t>[1]… ,[k-1]}</a:t>
            </a:r>
            <a:r>
              <a:rPr lang="zh-CN" altLang="zh-CN" sz="2800" dirty="0"/>
              <a:t>，</a:t>
            </a:r>
            <a:r>
              <a:rPr lang="en-US" altLang="zh-CN" sz="2800" dirty="0"/>
              <a:t>&lt;N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,+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&gt;</a:t>
            </a:r>
            <a:r>
              <a:rPr lang="zh-CN" altLang="zh-CN" sz="2800" dirty="0"/>
              <a:t>是循环群</a:t>
            </a:r>
            <a:r>
              <a:rPr lang="zh-CN" altLang="en-US" sz="2800" dirty="0"/>
              <a:t>吗？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dirty="0"/>
              <a:t>如果是，它的生成元是什么？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dirty="0"/>
              <a:t>这些生成元之间有什么关联吗？</a:t>
            </a:r>
            <a:endParaRPr lang="zh-CN" altLang="zh-CN" sz="28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  <p:sp>
        <p:nvSpPr>
          <p:cNvPr id="5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A831BF-52DE-4141-8921-1A1AF00C8F8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19250" y="2565400"/>
          <a:ext cx="5286375" cy="328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/>
                <a:gridCol w="1057275"/>
                <a:gridCol w="1057275"/>
                <a:gridCol w="1057275"/>
                <a:gridCol w="1057275"/>
              </a:tblGrid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[2]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[3]</a:t>
                      </a:r>
                      <a:endParaRPr lang="zh-CN" altLang="en-US" sz="2400" dirty="0"/>
                    </a:p>
                  </a:txBody>
                  <a:tcPr marL="91439" marR="91439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[2]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zh-CN" altLang="en-US" sz="2400" dirty="0"/>
                    </a:p>
                  </a:txBody>
                  <a:tcPr marL="91439" marR="91439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[3]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  <a:endParaRPr lang="zh-CN" altLang="en-US" sz="2400" dirty="0"/>
                    </a:p>
                  </a:txBody>
                  <a:tcPr marL="91439" marR="91439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[0]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zh-CN" altLang="en-US" sz="2400" dirty="0"/>
                    </a:p>
                  </a:txBody>
                  <a:tcPr marL="91439" marR="91439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[1] </a:t>
                      </a:r>
                      <a:endParaRPr lang="zh-CN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zh-CN" altLang="en-US" sz="2400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元素的阶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3850" y="1214438"/>
            <a:ext cx="8496300" cy="4916487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800" dirty="0"/>
              <a:t>定理：设</a:t>
            </a:r>
            <a:r>
              <a:rPr lang="en-US" altLang="zh-CN" sz="2800" dirty="0"/>
              <a:t>a</a:t>
            </a:r>
            <a:r>
              <a:rPr lang="zh-CN" altLang="en-US" sz="2800" dirty="0"/>
              <a:t>是群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中的一个</a:t>
            </a:r>
            <a:r>
              <a:rPr lang="en-US" altLang="zh-CN" sz="2800" dirty="0"/>
              <a:t>r</a:t>
            </a:r>
            <a:r>
              <a:rPr lang="zh-CN" altLang="en-US" sz="2800" dirty="0"/>
              <a:t>阶元素，</a:t>
            </a:r>
            <a:r>
              <a:rPr lang="en-US" altLang="zh-CN" sz="2800" dirty="0">
                <a:sym typeface="Symbol" panose="05050102010706020507" pitchFamily="18" charset="2"/>
              </a:rPr>
              <a:t>|G|=k(</a:t>
            </a:r>
            <a:r>
              <a:rPr lang="en-US" altLang="zh-CN" sz="2800" dirty="0"/>
              <a:t>k</a:t>
            </a:r>
            <a:r>
              <a:rPr lang="zh-CN" altLang="en-US" sz="2800" dirty="0"/>
              <a:t>是正整数</a:t>
            </a:r>
            <a:r>
              <a:rPr lang="en-US" altLang="zh-CN" sz="2800" dirty="0"/>
              <a:t>)</a:t>
            </a:r>
            <a:r>
              <a:rPr lang="zh-CN" altLang="en-US" sz="2800" dirty="0"/>
              <a:t>，则：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(1) a</a:t>
            </a:r>
            <a:r>
              <a:rPr lang="en-US" altLang="zh-CN" sz="2800" baseline="30000" dirty="0"/>
              <a:t>k</a:t>
            </a:r>
            <a:r>
              <a:rPr lang="en-US" altLang="zh-CN" sz="2800" dirty="0"/>
              <a:t>=e</a:t>
            </a:r>
            <a:r>
              <a:rPr lang="en-US" altLang="zh-CN" sz="2800" dirty="0">
                <a:sym typeface="Symbol" panose="05050102010706020507" pitchFamily="18" charset="2"/>
              </a:rPr>
              <a:t>  r | k</a:t>
            </a:r>
            <a:r>
              <a:rPr lang="zh-CN" altLang="en-US" sz="2800" dirty="0"/>
              <a:t>        </a:t>
            </a:r>
            <a:r>
              <a:rPr lang="zh-CN" altLang="en-US" sz="2000" dirty="0">
                <a:hlinkClick r:id="" action="ppaction://noaction"/>
              </a:rPr>
              <a:t>证明选讲</a:t>
            </a:r>
            <a:endParaRPr lang="zh-CN" altLang="en-US" sz="20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dirty="0"/>
              <a:t>   含义：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元素阶一定为群阶的因子</a:t>
            </a:r>
            <a:r>
              <a:rPr lang="zh-CN" altLang="en-US" sz="2800" dirty="0">
                <a:sym typeface="Symbol" panose="05050102010706020507" pitchFamily="18" charset="2"/>
              </a:rPr>
              <a:t>，或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群阶是元素阶的整数倍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(2)</a:t>
            </a:r>
            <a:r>
              <a:rPr lang="en-US" altLang="zh-CN" sz="2800" dirty="0"/>
              <a:t> O(a)= O(a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)</a:t>
            </a:r>
            <a:r>
              <a:rPr lang="zh-CN" altLang="en-US" sz="2800" dirty="0"/>
              <a:t>       </a:t>
            </a:r>
            <a:r>
              <a:rPr lang="zh-CN" altLang="en-US" sz="2000" dirty="0">
                <a:hlinkClick r:id="" action="ppaction://noaction"/>
              </a:rPr>
              <a:t>证明选讲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</a:t>
            </a:r>
            <a:r>
              <a:rPr lang="zh-CN" altLang="en-US" sz="2800" dirty="0">
                <a:sym typeface="Symbol" panose="05050102010706020507" pitchFamily="18" charset="2"/>
              </a:rPr>
              <a:t>含义：</a:t>
            </a:r>
            <a:r>
              <a:rPr lang="zh-CN" altLang="en-US" sz="2800" dirty="0"/>
              <a:t>元素与其逆元的阶相同。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可推论出：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是生成元，那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-1</a:t>
            </a:r>
            <a:r>
              <a:rPr lang="zh-CN" altLang="en-US" sz="2800" b="1" dirty="0">
                <a:solidFill>
                  <a:srgbClr val="FF0000"/>
                </a:solidFill>
              </a:rPr>
              <a:t>也是生成元</a:t>
            </a:r>
            <a:r>
              <a:rPr lang="zh-CN" altLang="en-US" sz="2800" dirty="0"/>
              <a:t>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(3)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r ≤ |G|</a:t>
            </a:r>
            <a:r>
              <a:rPr lang="zh-CN" altLang="en-US" sz="2800" dirty="0">
                <a:sym typeface="Symbol" panose="05050102010706020507" pitchFamily="18" charset="2"/>
              </a:rPr>
              <a:t>     含义：元素的阶一定小于等于群的阶。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</a:t>
            </a:r>
            <a:r>
              <a:rPr lang="zh-CN" altLang="en-US" sz="2800" dirty="0">
                <a:sym typeface="Symbol" panose="05050102010706020507" pitchFamily="18" charset="2"/>
              </a:rPr>
              <a:t>联系：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元素阶定为群阶的因子，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O(a)</a:t>
            </a:r>
            <a:r>
              <a:rPr lang="zh-CN" altLang="en-US" sz="2800" b="1" dirty="0">
                <a:solidFill>
                  <a:srgbClr val="FF0000"/>
                </a:solidFill>
              </a:rPr>
              <a:t>最大为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|G|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3200" dirty="0"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  <p:sp>
        <p:nvSpPr>
          <p:cNvPr id="5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FA1FB8-5A9E-49B2-8D57-7628E2B98F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3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3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charRg st="68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charRg st="9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charRg st="9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charRg st="129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73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charRg st="173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charRg st="173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09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charRg st="209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0578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5654675"/>
          </a:xfrm>
          <a:ln/>
        </p:spPr>
        <p:txBody>
          <a:bodyPr vert="horz" wrap="square" lIns="91440" tIns="45720" rIns="91440" bIns="45720" anchor="t"/>
          <a:p>
            <a:r>
              <a:rPr lang="zh-CN" altLang="en-US" sz="2600" b="1" dirty="0">
                <a:solidFill>
                  <a:srgbClr val="FF0000"/>
                </a:solidFill>
              </a:rPr>
              <a:t>补充定理一</a:t>
            </a:r>
            <a:r>
              <a:rPr lang="zh-CN" altLang="en-US" sz="2600" dirty="0"/>
              <a:t>：循环群的子群也是循环群。</a:t>
            </a:r>
            <a:endParaRPr lang="zh-CN" altLang="en-US" sz="2600" dirty="0"/>
          </a:p>
          <a:p>
            <a:r>
              <a:rPr lang="zh-CN" altLang="en-US" sz="2600" b="1" dirty="0">
                <a:solidFill>
                  <a:srgbClr val="FF0000"/>
                </a:solidFill>
              </a:rPr>
              <a:t>补充定理二</a:t>
            </a:r>
            <a:r>
              <a:rPr lang="zh-CN" altLang="en-US" sz="2600" dirty="0"/>
              <a:t>： </a:t>
            </a:r>
            <a:r>
              <a:rPr lang="en-US" altLang="zh-CN" sz="2600" dirty="0"/>
              <a:t>&lt;G,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&gt;</a:t>
            </a:r>
            <a:r>
              <a:rPr lang="zh-CN" altLang="en-US" sz="2600" dirty="0"/>
              <a:t>为循环群，则</a:t>
            </a:r>
            <a:endParaRPr lang="zh-CN" altLang="en-US" sz="2600" dirty="0"/>
          </a:p>
          <a:p>
            <a:pPr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①</a:t>
            </a:r>
            <a:r>
              <a:rPr lang="zh-CN" altLang="en-US" sz="2600" dirty="0">
                <a:latin typeface="宋体" panose="02010600030101010101" pitchFamily="2" charset="-122"/>
              </a:rPr>
              <a:t>若生成元</a:t>
            </a:r>
            <a:r>
              <a:rPr lang="en-US" altLang="zh-CN" sz="2600" dirty="0">
                <a:latin typeface="宋体" panose="02010600030101010101" pitchFamily="2" charset="-122"/>
              </a:rPr>
              <a:t>a</a:t>
            </a:r>
            <a:r>
              <a:rPr lang="zh-CN" altLang="en-US" sz="2600" dirty="0">
                <a:latin typeface="宋体" panose="02010600030101010101" pitchFamily="2" charset="-122"/>
              </a:rPr>
              <a:t>的阶无限，即</a:t>
            </a:r>
            <a:r>
              <a:rPr lang="en-US" altLang="zh-CN" sz="2600" dirty="0"/>
              <a:t>&lt;G,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&gt;</a:t>
            </a:r>
            <a:r>
              <a:rPr lang="zh-CN" altLang="en-US" sz="2600" dirty="0"/>
              <a:t>为无限循环群，则</a:t>
            </a:r>
            <a:r>
              <a:rPr lang="en-US" altLang="zh-CN" sz="2600" dirty="0"/>
              <a:t>G</a:t>
            </a:r>
            <a:r>
              <a:rPr lang="zh-CN" altLang="en-US" sz="2600" dirty="0"/>
              <a:t>中只有两个生成元</a:t>
            </a:r>
            <a:r>
              <a:rPr lang="en-US" altLang="zh-CN" sz="2600" dirty="0"/>
              <a:t>a</a:t>
            </a:r>
            <a:r>
              <a:rPr lang="zh-CN" altLang="en-US" sz="2600" dirty="0"/>
              <a:t>和</a:t>
            </a:r>
            <a:r>
              <a:rPr lang="en-US" altLang="zh-CN" sz="2600" dirty="0"/>
              <a:t>a</a:t>
            </a:r>
            <a:r>
              <a:rPr lang="en-US" altLang="zh-CN" sz="2600" baseline="30000" dirty="0"/>
              <a:t>-1 </a:t>
            </a:r>
            <a:r>
              <a:rPr lang="zh-CN" altLang="en-US" sz="2600" dirty="0"/>
              <a:t>。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②</a:t>
            </a:r>
            <a:r>
              <a:rPr lang="zh-CN" altLang="en-US" sz="2600" dirty="0">
                <a:latin typeface="宋体" panose="02010600030101010101" pitchFamily="2" charset="-122"/>
              </a:rPr>
              <a:t>若</a:t>
            </a:r>
            <a:r>
              <a:rPr lang="en-US" altLang="zh-CN" sz="2600" dirty="0"/>
              <a:t>a</a:t>
            </a:r>
            <a:r>
              <a:rPr lang="en-US" altLang="zh-CN" sz="2600" baseline="30000" dirty="0"/>
              <a:t>n</a:t>
            </a:r>
            <a:r>
              <a:rPr lang="en-US" altLang="zh-CN" sz="2600" dirty="0"/>
              <a:t>=e</a:t>
            </a:r>
            <a:r>
              <a:rPr lang="zh-CN" altLang="en-US" sz="2600" dirty="0"/>
              <a:t>，则</a:t>
            </a:r>
            <a:r>
              <a:rPr lang="en-US" altLang="zh-CN" sz="2600" dirty="0"/>
              <a:t>G</a:t>
            </a:r>
            <a:r>
              <a:rPr lang="zh-CN" altLang="en-US" sz="2600" dirty="0"/>
              <a:t>中有</a:t>
            </a:r>
            <a:r>
              <a:rPr lang="el-GR" altLang="zh-CN" sz="2600" dirty="0"/>
              <a:t>Ψ</a:t>
            </a:r>
            <a:r>
              <a:rPr lang="en-US" altLang="zh-CN" sz="2600" dirty="0"/>
              <a:t>(n)</a:t>
            </a:r>
            <a:r>
              <a:rPr lang="zh-CN" altLang="en-US" sz="2600" dirty="0"/>
              <a:t>个生成元，其中</a:t>
            </a:r>
            <a:r>
              <a:rPr lang="el-GR" altLang="zh-CN" sz="2600" dirty="0"/>
              <a:t>Ψ</a:t>
            </a:r>
            <a:r>
              <a:rPr lang="en-US" altLang="zh-CN" sz="2600" dirty="0"/>
              <a:t>(n)</a:t>
            </a:r>
            <a:r>
              <a:rPr lang="zh-CN" altLang="en-US" sz="2600" dirty="0"/>
              <a:t>为欧拉函数，表示小于</a:t>
            </a:r>
            <a:r>
              <a:rPr lang="en-US" altLang="zh-CN" sz="2600" dirty="0"/>
              <a:t>n</a:t>
            </a:r>
            <a:r>
              <a:rPr lang="zh-CN" altLang="en-US" sz="2600" dirty="0"/>
              <a:t>且与</a:t>
            </a:r>
            <a:r>
              <a:rPr lang="en-US" altLang="zh-CN" sz="2600" dirty="0"/>
              <a:t>n</a:t>
            </a:r>
            <a:r>
              <a:rPr lang="zh-CN" altLang="en-US" sz="2600" dirty="0"/>
              <a:t>互素的正整数的个数。</a:t>
            </a:r>
            <a:endParaRPr lang="zh-CN" altLang="en-US" sz="2600" dirty="0"/>
          </a:p>
          <a:p>
            <a:pPr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例</a:t>
            </a:r>
            <a:r>
              <a:rPr lang="en-US" altLang="zh-CN" sz="2600" dirty="0"/>
              <a:t>】</a:t>
            </a:r>
            <a:r>
              <a:rPr lang="zh-CN" altLang="en-US" sz="2600" dirty="0"/>
              <a:t>如</a:t>
            </a:r>
            <a:r>
              <a:rPr lang="en-US" altLang="zh-CN" sz="2600" dirty="0"/>
              <a:t>10</a:t>
            </a:r>
            <a:r>
              <a:rPr lang="zh-CN" altLang="en-US" sz="2600" dirty="0"/>
              <a:t>阶循环群</a:t>
            </a:r>
            <a:r>
              <a:rPr lang="en-US" altLang="zh-CN" sz="2600" dirty="0"/>
              <a:t>&lt;{e,a,a</a:t>
            </a:r>
            <a:r>
              <a:rPr lang="en-US" altLang="zh-CN" sz="2600" baseline="30000" dirty="0"/>
              <a:t>2</a:t>
            </a:r>
            <a:r>
              <a:rPr lang="en-US" altLang="zh-CN" sz="2600" dirty="0"/>
              <a:t>,a</a:t>
            </a:r>
            <a:r>
              <a:rPr lang="en-US" altLang="zh-CN" sz="2600" baseline="30000" dirty="0"/>
              <a:t>3</a:t>
            </a:r>
            <a:r>
              <a:rPr lang="en-US" altLang="zh-CN" sz="2600" dirty="0"/>
              <a:t>, …,a</a:t>
            </a:r>
            <a:r>
              <a:rPr lang="en-US" altLang="zh-CN" sz="2600" baseline="30000" dirty="0"/>
              <a:t>9</a:t>
            </a:r>
            <a:r>
              <a:rPr lang="en-US" altLang="zh-CN" sz="2600" dirty="0"/>
              <a:t>},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&gt;</a:t>
            </a:r>
            <a:r>
              <a:rPr lang="zh-CN" altLang="en-US" sz="2600" dirty="0"/>
              <a:t>，则</a:t>
            </a:r>
            <a:r>
              <a:rPr lang="en-US" altLang="zh-CN" sz="2600" dirty="0"/>
              <a:t>a</a:t>
            </a:r>
            <a:r>
              <a:rPr lang="en-US" altLang="zh-CN" sz="2600" baseline="30000" dirty="0"/>
              <a:t>10</a:t>
            </a:r>
            <a:r>
              <a:rPr lang="en-US" altLang="zh-CN" sz="2600" dirty="0"/>
              <a:t>=e</a:t>
            </a:r>
            <a:r>
              <a:rPr lang="zh-CN" altLang="en-US" sz="2600" dirty="0"/>
              <a:t>，则</a:t>
            </a:r>
            <a:r>
              <a:rPr lang="el-GR" altLang="zh-CN" sz="2600" dirty="0"/>
              <a:t>Ψ</a:t>
            </a:r>
            <a:r>
              <a:rPr lang="en-US" altLang="zh-CN" sz="2600" dirty="0"/>
              <a:t>(n)=</a:t>
            </a:r>
            <a:r>
              <a:rPr lang="el-GR" altLang="zh-CN" sz="2600" dirty="0"/>
              <a:t>Ψ</a:t>
            </a:r>
            <a:r>
              <a:rPr lang="en-US" altLang="zh-CN" sz="2600" dirty="0"/>
              <a:t>(10)</a:t>
            </a:r>
            <a:r>
              <a:rPr lang="zh-CN" altLang="en-US" sz="2600" dirty="0"/>
              <a:t>；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小于</a:t>
            </a:r>
            <a:r>
              <a:rPr lang="en-US" altLang="zh-CN" sz="2600" dirty="0"/>
              <a:t>10</a:t>
            </a:r>
            <a:r>
              <a:rPr lang="zh-CN" altLang="en-US" sz="2600" dirty="0"/>
              <a:t>且与</a:t>
            </a:r>
            <a:r>
              <a:rPr lang="en-US" altLang="zh-CN" sz="2600" dirty="0"/>
              <a:t>10</a:t>
            </a:r>
            <a:r>
              <a:rPr lang="zh-CN" altLang="en-US" sz="2600" dirty="0"/>
              <a:t>互素的数为</a:t>
            </a:r>
            <a:r>
              <a:rPr lang="en-US" altLang="zh-CN" sz="2600" dirty="0"/>
              <a:t>1,3,7,9</a:t>
            </a:r>
            <a:r>
              <a:rPr lang="zh-CN" altLang="en-US" sz="2600" dirty="0"/>
              <a:t>，共有</a:t>
            </a:r>
            <a:r>
              <a:rPr lang="en-US" altLang="zh-CN" sz="2600" dirty="0"/>
              <a:t>4</a:t>
            </a:r>
            <a:r>
              <a:rPr lang="zh-CN" altLang="en-US" sz="2600" dirty="0"/>
              <a:t>个，</a:t>
            </a:r>
            <a:r>
              <a:rPr lang="el-GR" altLang="zh-CN" sz="2600" dirty="0"/>
              <a:t>Ψ</a:t>
            </a:r>
            <a:r>
              <a:rPr lang="en-US" altLang="zh-CN" sz="2600" dirty="0"/>
              <a:t>(10)=4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即该群中共存在</a:t>
            </a:r>
            <a:r>
              <a:rPr lang="en-US" altLang="zh-CN" sz="2600" dirty="0"/>
              <a:t>4</a:t>
            </a:r>
            <a:r>
              <a:rPr lang="zh-CN" altLang="en-US" sz="2600" dirty="0"/>
              <a:t>个生成元，且刚好是生成元</a:t>
            </a:r>
            <a:r>
              <a:rPr lang="en-US" altLang="zh-CN" sz="2600" dirty="0"/>
              <a:t>a</a:t>
            </a:r>
            <a:r>
              <a:rPr lang="zh-CN" altLang="en-US" sz="2600" dirty="0"/>
              <a:t>的</a:t>
            </a:r>
            <a:r>
              <a:rPr lang="en-US" altLang="zh-CN" sz="2600" dirty="0"/>
              <a:t>1,3,7,9</a:t>
            </a:r>
            <a:r>
              <a:rPr lang="zh-CN" altLang="en-US" sz="2600" dirty="0"/>
              <a:t>次幂，即</a:t>
            </a:r>
            <a:r>
              <a:rPr lang="en-US" altLang="zh-CN" sz="2600" dirty="0"/>
              <a:t>a,a</a:t>
            </a:r>
            <a:r>
              <a:rPr lang="en-US" altLang="zh-CN" sz="2600" baseline="30000" dirty="0"/>
              <a:t>3</a:t>
            </a:r>
            <a:r>
              <a:rPr lang="en-US" altLang="zh-CN" sz="2600" dirty="0"/>
              <a:t>,a</a:t>
            </a:r>
            <a:r>
              <a:rPr lang="en-US" altLang="zh-CN" sz="2600" baseline="30000" dirty="0"/>
              <a:t>7</a:t>
            </a:r>
            <a:r>
              <a:rPr lang="en-US" altLang="zh-CN" sz="2600" dirty="0"/>
              <a:t>,a</a:t>
            </a:r>
            <a:r>
              <a:rPr lang="en-US" altLang="zh-CN" sz="2600" baseline="30000" dirty="0"/>
              <a:t>9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b="1" dirty="0">
                <a:solidFill>
                  <a:schemeClr val="accent1"/>
                </a:solidFill>
              </a:rPr>
              <a:t>找出一个生成元，就可以找出其它生成元。</a:t>
            </a:r>
            <a:endParaRPr lang="zh-CN" altLang="el-GR" sz="2600" b="1" dirty="0">
              <a:solidFill>
                <a:schemeClr val="accent1"/>
              </a:solidFill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99493456-2E57-45A9-B932-DB33B9607E51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灯片编号占位符 5"/>
          <p:cNvSpPr txBox="1">
            <a:spLocks noGrp="1"/>
          </p:cNvSpPr>
          <p:nvPr/>
        </p:nvSpPr>
        <p:spPr>
          <a:xfrm>
            <a:off x="6300788" y="6243638"/>
            <a:ext cx="1008062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7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78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3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0578">
                                            <p:txEl>
                                              <p:charRg st="3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8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0578">
                                            <p:txEl>
                                              <p:charRg st="80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13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0578">
                                            <p:txEl>
                                              <p:charRg st="131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183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0578">
                                            <p:txEl>
                                              <p:charRg st="183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217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0578">
                                            <p:txEl>
                                              <p:charRg st="217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262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0578">
                                            <p:txEl>
                                              <p:charRg st="262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3"/>
          <p:cNvSpPr>
            <a:spLocks noGrp="1"/>
          </p:cNvSpPr>
          <p:nvPr>
            <p:ph type="body" sz="half" idx="1"/>
          </p:nvPr>
        </p:nvSpPr>
        <p:spPr>
          <a:xfrm>
            <a:off x="285750" y="404813"/>
            <a:ext cx="8893175" cy="892175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65000"/>
              <a:buFontTx/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练习</a:t>
            </a:r>
            <a:r>
              <a:rPr lang="en-US" altLang="zh-CN" sz="2600" dirty="0"/>
              <a:t>】</a:t>
            </a:r>
            <a:r>
              <a:rPr lang="zh-CN" altLang="en-US" sz="2600" dirty="0"/>
              <a:t>设</a:t>
            </a:r>
            <a:r>
              <a:rPr lang="en-US" altLang="zh-CN" sz="2600" dirty="0"/>
              <a:t>G={[1],[2],[3],[4],[5],[6]}</a:t>
            </a:r>
            <a:r>
              <a:rPr lang="zh-CN" altLang="en-US" sz="2600" dirty="0"/>
              <a:t>，</a:t>
            </a:r>
            <a:r>
              <a:rPr lang="en-US" altLang="zh-CN" sz="2600" dirty="0"/>
              <a:t>G</a:t>
            </a:r>
            <a:r>
              <a:rPr lang="zh-CN" altLang="en-US" sz="2600" dirty="0"/>
              <a:t>上的二元运算</a:t>
            </a:r>
            <a:r>
              <a:rPr lang="en-US" altLang="zh-CN" sz="2600" dirty="0"/>
              <a:t>×</a:t>
            </a:r>
            <a:r>
              <a:rPr lang="en-US" altLang="zh-CN" sz="2600" baseline="-25000" dirty="0"/>
              <a:t>7</a:t>
            </a:r>
            <a:r>
              <a:rPr lang="zh-CN" altLang="en-US" sz="2600" dirty="0"/>
              <a:t>如下表所示：</a:t>
            </a:r>
            <a:endParaRPr lang="zh-CN" altLang="en-US" sz="2600" dirty="0"/>
          </a:p>
        </p:txBody>
      </p:sp>
      <p:graphicFrame>
        <p:nvGraphicFramePr>
          <p:cNvPr id="89314" name="Group 226"/>
          <p:cNvGraphicFramePr>
            <a:graphicFrameLocks noGrp="1"/>
          </p:cNvGraphicFramePr>
          <p:nvPr>
            <p:ph sz="half" idx="1"/>
          </p:nvPr>
        </p:nvGraphicFramePr>
        <p:xfrm>
          <a:off x="2090738" y="1098550"/>
          <a:ext cx="4857750" cy="3627438"/>
        </p:xfrm>
        <a:graphic>
          <a:graphicData uri="http://schemas.openxmlformats.org/drawingml/2006/table">
            <a:tbl>
              <a:tblPr/>
              <a:tblGrid>
                <a:gridCol w="695325"/>
                <a:gridCol w="692150"/>
                <a:gridCol w="695325"/>
                <a:gridCol w="692150"/>
                <a:gridCol w="695325"/>
                <a:gridCol w="692150"/>
                <a:gridCol w="695325"/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[6]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[5]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[4]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[3]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[2]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[1]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50" name="Text Box 222"/>
          <p:cNvSpPr txBox="1"/>
          <p:nvPr/>
        </p:nvSpPr>
        <p:spPr>
          <a:xfrm>
            <a:off x="500063" y="5516563"/>
            <a:ext cx="8464550" cy="493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dirty="0"/>
              <a:t>套用欧拉函数试一试。</a:t>
            </a:r>
            <a:endParaRPr lang="zh-CN" altLang="en-US" sz="2600" dirty="0"/>
          </a:p>
        </p:txBody>
      </p:sp>
      <p:sp>
        <p:nvSpPr>
          <p:cNvPr id="28742" name="Text Box 222"/>
          <p:cNvSpPr txBox="1"/>
          <p:nvPr/>
        </p:nvSpPr>
        <p:spPr>
          <a:xfrm>
            <a:off x="468313" y="4941888"/>
            <a:ext cx="8462962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dirty="0"/>
              <a:t>问：</a:t>
            </a:r>
            <a:r>
              <a:rPr lang="en-US" altLang="zh-CN" sz="2600" dirty="0"/>
              <a:t>&lt;G,×</a:t>
            </a:r>
            <a:r>
              <a:rPr lang="en-US" altLang="zh-CN" sz="2600" baseline="-25000" dirty="0"/>
              <a:t>7</a:t>
            </a:r>
            <a:r>
              <a:rPr lang="en-US" altLang="zh-CN" sz="2600" dirty="0"/>
              <a:t>&gt;</a:t>
            </a:r>
            <a:r>
              <a:rPr lang="zh-CN" altLang="en-US" sz="2600" dirty="0"/>
              <a:t>是否为循环群？若是，试找出它的生成元。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宋体" panose="02010600030101010101" pitchFamily="2" charset="-122"/>
              </a:rPr>
              <a:t>5-7</a:t>
            </a:r>
            <a:r>
              <a:rPr lang="en-US" altLang="zh-CN" dirty="0"/>
              <a:t> </a:t>
            </a:r>
            <a:r>
              <a:rPr lang="zh-CN" altLang="en-US" dirty="0"/>
              <a:t>陪集和拉格朗日定理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054350"/>
          </a:xfrm>
          <a:ln/>
        </p:spPr>
        <p:txBody>
          <a:bodyPr vert="horz" wrap="square" lIns="91440" tIns="45720" rIns="91440" bIns="45720" anchor="t"/>
          <a:p>
            <a:r>
              <a:rPr lang="zh-CN" altLang="en-US" sz="2800" dirty="0"/>
              <a:t>定义</a:t>
            </a:r>
            <a:r>
              <a:rPr lang="en-US" altLang="zh-CN" sz="2800" dirty="0"/>
              <a:t>5-7.1 </a:t>
            </a:r>
            <a:r>
              <a:rPr lang="zh-CN" altLang="en-US" sz="2800" dirty="0"/>
              <a:t>设</a:t>
            </a:r>
            <a:r>
              <a:rPr lang="en-US" altLang="zh-CN" sz="2800" dirty="0"/>
              <a:t>&lt;G, 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是一个群，</a:t>
            </a:r>
            <a:r>
              <a:rPr lang="en-US" altLang="zh-CN" sz="2800" dirty="0"/>
              <a:t>A,B∈ρ(G)</a:t>
            </a:r>
            <a:r>
              <a:rPr lang="zh-CN" altLang="en-US" sz="2800" dirty="0"/>
              <a:t>且</a:t>
            </a:r>
            <a:r>
              <a:rPr lang="en-US" altLang="zh-CN" sz="2800" dirty="0"/>
              <a:t>A≠</a:t>
            </a:r>
            <a:r>
              <a:rPr lang="en-US" altLang="zh-CN" sz="2800" dirty="0">
                <a:sym typeface="Symbol" panose="05050102010706020507" pitchFamily="18" charset="2"/>
              </a:rPr>
              <a:t></a:t>
            </a:r>
            <a:r>
              <a:rPr lang="zh-CN" altLang="en-US" sz="2800" dirty="0"/>
              <a:t>，</a:t>
            </a:r>
            <a:r>
              <a:rPr lang="en-US" altLang="zh-CN" sz="2800" dirty="0"/>
              <a:t>B≠</a:t>
            </a:r>
            <a:r>
              <a:rPr lang="en-US" altLang="zh-CN" sz="2800" dirty="0">
                <a:sym typeface="Symbol" panose="05050102010706020507" pitchFamily="18" charset="2"/>
              </a:rPr>
              <a:t></a:t>
            </a:r>
            <a:r>
              <a:rPr lang="zh-CN" altLang="en-US" sz="2800" dirty="0"/>
              <a:t>，记</a:t>
            </a:r>
            <a:endParaRPr lang="zh-CN" altLang="en-US" sz="2800" dirty="0"/>
          </a:p>
          <a:p>
            <a:pPr algn="ctr">
              <a:buFontTx/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AB={a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b|a∈A,b∈B}</a:t>
            </a:r>
            <a:endParaRPr lang="en-US" altLang="zh-CN" sz="2800" dirty="0"/>
          </a:p>
          <a:p>
            <a:pPr algn="ctr">
              <a:buFontTx/>
              <a:buNone/>
            </a:pPr>
            <a:r>
              <a:rPr lang="en-US" altLang="zh-CN" sz="2800" dirty="0"/>
              <a:t>  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={a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|a∈A}</a:t>
            </a:r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分别称为</a:t>
            </a:r>
            <a:r>
              <a:rPr lang="en-US" altLang="zh-CN" sz="2800" dirty="0"/>
              <a:t>A,B</a:t>
            </a:r>
            <a:r>
              <a:rPr lang="zh-CN" altLang="en-US" sz="2800" dirty="0"/>
              <a:t>的积和</a:t>
            </a:r>
            <a:r>
              <a:rPr lang="en-US" altLang="zh-CN" sz="2800" dirty="0"/>
              <a:t>A</a:t>
            </a:r>
            <a:r>
              <a:rPr lang="zh-CN" altLang="en-US" sz="2800" dirty="0"/>
              <a:t>的逆。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陪集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72425" cy="4530725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sz="2800" dirty="0"/>
              <a:t>定义：</a:t>
            </a:r>
            <a:r>
              <a:rPr lang="zh-CN" altLang="zh-CN" sz="2800" dirty="0"/>
              <a:t>设</a:t>
            </a:r>
            <a:r>
              <a:rPr lang="en-US" altLang="zh-CN" sz="2800" dirty="0"/>
              <a:t>&lt;H,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zh-CN" sz="2800" dirty="0"/>
              <a:t>是群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zh-CN" sz="2800" dirty="0"/>
              <a:t>的子群</a:t>
            </a:r>
            <a:r>
              <a:rPr lang="zh-CN" altLang="en-US" sz="2800" dirty="0"/>
              <a:t>，</a:t>
            </a:r>
            <a:r>
              <a:rPr lang="en-US" altLang="zh-CN" sz="2800" dirty="0"/>
              <a:t>a∈G</a:t>
            </a:r>
            <a:r>
              <a:rPr lang="zh-CN" altLang="en-US" sz="2800" dirty="0"/>
              <a:t>，则</a:t>
            </a:r>
            <a:r>
              <a:rPr lang="en-US" altLang="zh-CN" sz="2800" dirty="0"/>
              <a:t>aH={a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h|h∈H}</a:t>
            </a:r>
            <a:r>
              <a:rPr lang="zh-CN" altLang="zh-CN" sz="2800" dirty="0"/>
              <a:t>称为元素</a:t>
            </a:r>
            <a:r>
              <a:rPr lang="en-US" altLang="zh-CN" sz="2800" dirty="0"/>
              <a:t>a</a:t>
            </a:r>
            <a:r>
              <a:rPr lang="zh-CN" altLang="zh-CN" sz="2800" dirty="0"/>
              <a:t>所确定的</a:t>
            </a:r>
            <a:r>
              <a:rPr lang="en-US" altLang="zh-CN" sz="2800" dirty="0"/>
              <a:t>H</a:t>
            </a:r>
            <a:r>
              <a:rPr lang="zh-CN" altLang="en-US" sz="2800" dirty="0"/>
              <a:t>在</a:t>
            </a:r>
            <a:r>
              <a:rPr lang="en-US" altLang="zh-CN" sz="2800" dirty="0"/>
              <a:t>G</a:t>
            </a:r>
            <a:r>
              <a:rPr lang="zh-CN" altLang="en-US" sz="2800" dirty="0"/>
              <a:t>中的</a:t>
            </a:r>
            <a:r>
              <a:rPr lang="zh-CN" altLang="zh-CN" sz="2800" b="1" dirty="0">
                <a:solidFill>
                  <a:srgbClr val="C00000"/>
                </a:solidFill>
              </a:rPr>
              <a:t>左陪集</a:t>
            </a:r>
            <a:r>
              <a:rPr lang="zh-CN" altLang="en-US" sz="2800" b="1" dirty="0"/>
              <a:t>，</a:t>
            </a:r>
            <a:r>
              <a:rPr lang="zh-CN" altLang="en-US" sz="2800" dirty="0"/>
              <a:t>简称为</a:t>
            </a:r>
            <a:r>
              <a:rPr lang="en-US" altLang="zh-CN" sz="2800" b="1" dirty="0">
                <a:solidFill>
                  <a:srgbClr val="C00000"/>
                </a:solidFill>
              </a:rPr>
              <a:t>H</a:t>
            </a:r>
            <a:r>
              <a:rPr lang="zh-CN" altLang="en-US" sz="2800" b="1" dirty="0">
                <a:solidFill>
                  <a:srgbClr val="C00000"/>
                </a:solidFill>
              </a:rPr>
              <a:t>关于</a:t>
            </a:r>
            <a:r>
              <a:rPr lang="en-US" altLang="zh-CN" sz="2800" b="1" dirty="0">
                <a:solidFill>
                  <a:srgbClr val="C00000"/>
                </a:solidFill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</a:rPr>
              <a:t>的左陪集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a</a:t>
            </a:r>
            <a:r>
              <a:rPr lang="zh-CN" altLang="zh-CN" sz="2800" dirty="0"/>
              <a:t>称为陪集的</a:t>
            </a:r>
            <a:r>
              <a:rPr lang="zh-CN" altLang="en-US" sz="2800" b="1" dirty="0">
                <a:solidFill>
                  <a:srgbClr val="C00000"/>
                </a:solidFill>
              </a:rPr>
              <a:t>代表元素</a:t>
            </a:r>
            <a:r>
              <a:rPr lang="zh-CN" altLang="en-US" sz="2800" dirty="0"/>
              <a:t>。</a:t>
            </a:r>
            <a:r>
              <a:rPr lang="en-US" altLang="zh-CN" sz="2800" dirty="0"/>
              <a:t>Ha={h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a|h∈H}</a:t>
            </a:r>
            <a:r>
              <a:rPr lang="zh-CN" altLang="zh-CN" sz="2800" dirty="0"/>
              <a:t>称为</a:t>
            </a:r>
            <a:r>
              <a:rPr lang="en-US" altLang="zh-CN" sz="2800" dirty="0"/>
              <a:t>H</a:t>
            </a:r>
            <a:r>
              <a:rPr lang="zh-CN" altLang="en-US" sz="2800" dirty="0"/>
              <a:t>关于</a:t>
            </a:r>
            <a:r>
              <a:rPr lang="en-US" altLang="zh-CN" sz="2800" dirty="0"/>
              <a:t>a</a:t>
            </a:r>
            <a:r>
              <a:rPr lang="zh-CN" altLang="en-US" sz="2800" dirty="0"/>
              <a:t>的右陪集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charRg st="68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idx="1"/>
          </p:nvPr>
        </p:nvSpPr>
        <p:spPr>
          <a:xfrm>
            <a:off x="682625" y="404813"/>
            <a:ext cx="7489825" cy="1160462"/>
          </a:xfrm>
          <a:ln/>
        </p:spPr>
        <p:txBody>
          <a:bodyPr vert="horz" wrap="square" lIns="91440" tIns="45720" rIns="91440" bIns="45720" anchor="t"/>
          <a:p>
            <a:pPr algn="just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</a:t>
            </a:r>
            <a:r>
              <a:rPr lang="zh-CN" altLang="en-US" sz="2800" dirty="0"/>
              <a:t>设</a:t>
            </a:r>
            <a:r>
              <a:rPr lang="en-US" altLang="zh-CN" sz="2800" dirty="0"/>
              <a:t>G={e,a,b,c}</a:t>
            </a:r>
            <a:r>
              <a:rPr lang="zh-CN" altLang="en-US" sz="2800" dirty="0"/>
              <a:t>是</a:t>
            </a:r>
            <a:r>
              <a:rPr lang="en-US" altLang="zh-CN" sz="2800" dirty="0"/>
              <a:t>klein</a:t>
            </a:r>
            <a:r>
              <a:rPr lang="zh-CN" altLang="en-US" sz="2800" dirty="0"/>
              <a:t>四元群，</a:t>
            </a:r>
            <a:r>
              <a:rPr lang="en-US" altLang="zh-CN" sz="2800" dirty="0"/>
              <a:t>H={e,a}</a:t>
            </a:r>
            <a:r>
              <a:rPr lang="zh-CN" altLang="en-US" sz="2800" dirty="0"/>
              <a:t>是</a:t>
            </a:r>
            <a:r>
              <a:rPr lang="en-US" altLang="zh-CN" sz="2800" dirty="0"/>
              <a:t>G</a:t>
            </a:r>
            <a:r>
              <a:rPr lang="zh-CN" altLang="en-US" sz="2800" dirty="0"/>
              <a:t>的子群，那么</a:t>
            </a:r>
            <a:r>
              <a:rPr lang="en-US" altLang="zh-CN" sz="2800" dirty="0"/>
              <a:t>H</a:t>
            </a:r>
            <a:r>
              <a:rPr lang="zh-CN" altLang="en-US" sz="2800" dirty="0"/>
              <a:t>的所有左陪集和右陪集是：</a:t>
            </a:r>
            <a:endParaRPr lang="zh-CN" altLang="en-US" i="1" dirty="0"/>
          </a:p>
        </p:txBody>
      </p:sp>
      <p:sp>
        <p:nvSpPr>
          <p:cNvPr id="33795" name="Text Box 3"/>
          <p:cNvSpPr txBox="1"/>
          <p:nvPr/>
        </p:nvSpPr>
        <p:spPr>
          <a:xfrm>
            <a:off x="1331913" y="34290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95940" name="Text Box 4"/>
          <p:cNvSpPr txBox="1"/>
          <p:nvPr/>
        </p:nvSpPr>
        <p:spPr>
          <a:xfrm>
            <a:off x="4932363" y="3679825"/>
            <a:ext cx="3384550" cy="244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He</a:t>
            </a:r>
            <a:r>
              <a:rPr lang="zh-CN" altLang="en-US" sz="2800" i="1" dirty="0">
                <a:latin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</a:rPr>
              <a:t>{e*e, e*a}={e,a}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Ha={e*a, a*a}={a,e}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Hb={e*b, a*b}={b,c}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Hc={e*c, a*c}={c,b}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右陪集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95941" name="Text Box 5"/>
          <p:cNvSpPr txBox="1"/>
          <p:nvPr/>
        </p:nvSpPr>
        <p:spPr>
          <a:xfrm>
            <a:off x="1011238" y="3679825"/>
            <a:ext cx="3384550" cy="244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eH</a:t>
            </a:r>
            <a:r>
              <a:rPr lang="zh-CN" altLang="en-US" sz="2800" i="1" dirty="0">
                <a:latin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</a:rPr>
              <a:t>{e*e, e*a}={e,a}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aH={a*e, a*a}={a,e}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bH={b*e, b*a}={b,c}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cH={c*e, c*a}={c,b}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左陪集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6" name="Picture 6" descr="C:\WINDOWS\Desktop\lln2\Img000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1344613"/>
            <a:ext cx="5205413" cy="2500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  <p:bldP spid="2959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333375"/>
            <a:ext cx="8229600" cy="5759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1】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,+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关于子群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&lt;{[0],[3]},+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的所有左陪集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右陪集。</a:t>
            </a:r>
            <a:endParaRPr kumimoji="0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={[0],[1],[2],[3],[4],[5]}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令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H={[0],[3]},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左陪集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右陪集</a:t>
            </a:r>
            <a:endParaRPr kumimoji="0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[0]H={[0],[3]}            H[0]={[0],[3]}</a:t>
            </a:r>
            <a:endParaRPr kumimoji="0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[1]H={[1],[4]}            H[1]={[1],[4]}</a:t>
            </a:r>
            <a:endParaRPr kumimoji="0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[2]H={[2],[5]}            H[2]={[2],[5]}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[3]H={[3],[0]}            H[3]={[3],[0]}</a:t>
            </a:r>
            <a:endParaRPr kumimoji="0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[4]H={[4],[1]}            H[4]={[4],[1]}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[5]H={[5],[2]}            H[5]={[5],[2]}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∑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为所有左陪集的集合，则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∑=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{[0],[3]},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{[1],[4]},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{[2],[5]}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可以看出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，所有左陪集的集合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∑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刚好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划分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任何情况下，子群产生的陪集都会是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的一个划分吗？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CB0098-FAE5-42E0-912F-56175C46869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3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91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charRg st="13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charRg st="13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charRg st="17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charRg st="17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4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charRg st="224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charRg st="224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1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charRg st="271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charRg st="271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8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charRg st="318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charRg st="318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5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charRg st="365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charRg st="365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2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charRg st="412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charRg st="412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60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charRg st="460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charRg st="460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5" end="5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charRg st="485" end="5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charRg st="485" end="5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宋体" panose="02010600030101010101" pitchFamily="2" charset="-122"/>
              </a:rPr>
              <a:t>5-5</a:t>
            </a:r>
            <a:r>
              <a:rPr lang="en-US" altLang="zh-CN" dirty="0"/>
              <a:t>  </a:t>
            </a:r>
            <a:r>
              <a:rPr lang="zh-CN" altLang="en-US" dirty="0"/>
              <a:t>阿贝尔群和循环群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2133600"/>
            <a:ext cx="7920037" cy="3700463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15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dirty="0"/>
              <a:t>定义：</a:t>
            </a:r>
            <a:r>
              <a:rPr lang="en-US" altLang="zh-CN" dirty="0"/>
              <a:t> </a:t>
            </a:r>
            <a:r>
              <a:rPr lang="zh-CN" altLang="en-US" dirty="0"/>
              <a:t>如果群</a:t>
            </a:r>
            <a:r>
              <a:rPr lang="en-US" altLang="zh-CN" dirty="0"/>
              <a:t>&lt;G,*&gt;</a:t>
            </a:r>
            <a:r>
              <a:rPr lang="zh-CN" altLang="en-US" dirty="0"/>
              <a:t>中的运算*是可交换的，则称该群为</a:t>
            </a:r>
            <a:r>
              <a:rPr lang="zh-CN" altLang="en-US" b="1" dirty="0">
                <a:solidFill>
                  <a:srgbClr val="FF0000"/>
                </a:solidFill>
              </a:rPr>
              <a:t>阿贝尔群</a:t>
            </a:r>
            <a:r>
              <a:rPr lang="zh-CN" altLang="en-US" dirty="0"/>
              <a:t>，或称</a:t>
            </a:r>
            <a:r>
              <a:rPr lang="zh-CN" altLang="en-US" b="1" dirty="0">
                <a:solidFill>
                  <a:srgbClr val="FF0000"/>
                </a:solidFill>
              </a:rPr>
              <a:t>交换群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15000"/>
              </a:lnSpc>
              <a:buClr>
                <a:schemeClr val="accent1"/>
              </a:buClr>
              <a:buSzPct val="65000"/>
              <a:buFontTx/>
              <a:buNone/>
            </a:pPr>
            <a:endParaRPr lang="zh-CN" altLang="en-US" dirty="0"/>
          </a:p>
          <a:p>
            <a:pPr>
              <a:lnSpc>
                <a:spcPct val="115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491" name="Rectangle 3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438775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定理</a:t>
            </a:r>
            <a:r>
              <a:rPr lang="zh-CN" altLang="en-US" dirty="0"/>
              <a:t>：设</a:t>
            </a:r>
            <a:r>
              <a:rPr lang="en-US" altLang="zh-CN" dirty="0"/>
              <a:t>&lt;H,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/>
              <a:t>&gt;</a:t>
            </a:r>
            <a:r>
              <a:rPr lang="zh-CN" altLang="en-US" dirty="0"/>
              <a:t>为</a:t>
            </a:r>
            <a:r>
              <a:rPr lang="en-US" altLang="zh-CN" dirty="0"/>
              <a:t>&lt;G,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/>
              <a:t>&gt;</a:t>
            </a:r>
            <a:r>
              <a:rPr lang="zh-CN" altLang="en-US" dirty="0"/>
              <a:t>的子群 ，</a:t>
            </a:r>
            <a:r>
              <a:rPr lang="en-US" altLang="zh-CN" sz="2600" dirty="0">
                <a:cs typeface="Arial" panose="020B0604020202020204" pitchFamily="34" charset="0"/>
              </a:rPr>
              <a:t>∑</a:t>
            </a:r>
            <a:r>
              <a:rPr lang="zh-CN" altLang="en-US" dirty="0"/>
              <a:t>是</a:t>
            </a:r>
            <a:r>
              <a:rPr lang="en-US" altLang="zh-CN" dirty="0"/>
              <a:t>H</a:t>
            </a:r>
            <a:r>
              <a:rPr lang="zh-CN" altLang="en-US" dirty="0"/>
              <a:t>所有</a:t>
            </a:r>
            <a:r>
              <a:rPr lang="zh-CN" altLang="en-US" dirty="0">
                <a:solidFill>
                  <a:srgbClr val="FF0000"/>
                </a:solidFill>
              </a:rPr>
              <a:t>左陪集的集合</a:t>
            </a:r>
            <a:r>
              <a:rPr lang="zh-CN" altLang="en-US" dirty="0"/>
              <a:t>，即</a:t>
            </a:r>
            <a:r>
              <a:rPr lang="en-US" altLang="zh-CN" sz="2600" dirty="0">
                <a:cs typeface="Arial" panose="020B0604020202020204" pitchFamily="34" charset="0"/>
              </a:rPr>
              <a:t>∑</a:t>
            </a:r>
            <a:r>
              <a:rPr lang="en-US" altLang="zh-CN" dirty="0"/>
              <a:t>={a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/>
              <a:t>H| </a:t>
            </a:r>
            <a:r>
              <a:rPr lang="en-US" altLang="zh-CN" i="1" dirty="0"/>
              <a:t>a</a:t>
            </a:r>
            <a:r>
              <a:rPr lang="en-US" altLang="zh-CN" dirty="0"/>
              <a:t>∈</a:t>
            </a:r>
            <a:r>
              <a:rPr lang="en-US" altLang="zh-CN" i="1" dirty="0"/>
              <a:t>G</a:t>
            </a:r>
            <a:r>
              <a:rPr lang="en-US" altLang="zh-CN" dirty="0"/>
              <a:t>}</a:t>
            </a:r>
            <a:r>
              <a:rPr lang="zh-CN" altLang="en-US" dirty="0"/>
              <a:t>，则</a:t>
            </a:r>
            <a:r>
              <a:rPr lang="en-US" altLang="zh-CN" sz="2600" dirty="0">
                <a:cs typeface="Arial" panose="020B0604020202020204" pitchFamily="34" charset="0"/>
              </a:rPr>
              <a:t>∑</a:t>
            </a:r>
            <a:r>
              <a:rPr lang="zh-CN" altLang="en-US" dirty="0">
                <a:solidFill>
                  <a:srgbClr val="FF0000"/>
                </a:solidFill>
              </a:rPr>
              <a:t>是集合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的一个划分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20000"/>
              </a:lnSpc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G={a,b,c}</a:t>
            </a:r>
            <a:r>
              <a:rPr lang="zh-CN" altLang="en-US" dirty="0"/>
              <a:t>，则</a:t>
            </a:r>
            <a:r>
              <a:rPr lang="en-US" altLang="zh-CN" sz="2600" dirty="0">
                <a:cs typeface="Arial" panose="020B0604020202020204" pitchFamily="34" charset="0"/>
              </a:rPr>
              <a:t>∑</a:t>
            </a:r>
            <a:r>
              <a:rPr lang="en-US" altLang="zh-CN" dirty="0"/>
              <a:t>={aH,bH,cH}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证明：要证</a:t>
            </a:r>
            <a:r>
              <a:rPr lang="el-GR" altLang="zh-CN" dirty="0">
                <a:latin typeface="宋体" panose="02010600030101010101" pitchFamily="2" charset="-122"/>
              </a:rPr>
              <a:t>Σ</a:t>
            </a:r>
            <a:r>
              <a:rPr lang="zh-CN" altLang="en-US" dirty="0">
                <a:latin typeface="宋体" panose="02010600030101010101" pitchFamily="2" charset="-122"/>
              </a:rPr>
              <a:t>为一个</a:t>
            </a:r>
            <a:r>
              <a:rPr lang="zh-CN" altLang="en-US" dirty="0"/>
              <a:t>划分，需要证：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sz="2600" dirty="0">
                <a:cs typeface="Arial" panose="020B0604020202020204" pitchFamily="34" charset="0"/>
              </a:rPr>
              <a:t>∑</a:t>
            </a:r>
            <a:r>
              <a:rPr lang="zh-CN" altLang="en-US" dirty="0"/>
              <a:t>中每个元素非空，即不存在空块；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sz="2600" dirty="0">
                <a:cs typeface="Arial" panose="020B0604020202020204" pitchFamily="34" charset="0"/>
              </a:rPr>
              <a:t>∑</a:t>
            </a:r>
            <a:r>
              <a:rPr lang="zh-CN" altLang="en-US" dirty="0"/>
              <a:t>中所有元素的并</a:t>
            </a:r>
            <a:r>
              <a:rPr lang="en-US" altLang="zh-CN" dirty="0"/>
              <a:t>U</a:t>
            </a:r>
            <a:r>
              <a:rPr lang="zh-CN" altLang="en-US" dirty="0"/>
              <a:t>为</a:t>
            </a:r>
            <a:r>
              <a:rPr lang="en-US" altLang="zh-CN" dirty="0"/>
              <a:t>G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sz="2600" dirty="0">
                <a:cs typeface="Arial" panose="020B0604020202020204" pitchFamily="34" charset="0"/>
              </a:rPr>
              <a:t>∑</a:t>
            </a:r>
            <a:r>
              <a:rPr lang="zh-CN" altLang="en-US" dirty="0"/>
              <a:t>中任一两个元素的交</a:t>
            </a:r>
            <a:r>
              <a:rPr lang="en-US" altLang="zh-CN" b="1" dirty="0"/>
              <a:t>∩</a:t>
            </a:r>
            <a:r>
              <a:rPr lang="zh-CN" altLang="en-US" dirty="0"/>
              <a:t>为</a:t>
            </a:r>
            <a:r>
              <a:rPr lang="zh-CN" altLang="en-US" dirty="0">
                <a:sym typeface="Symbol" panose="05050102010706020507" pitchFamily="18" charset="2"/>
              </a:rPr>
              <a:t>。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9491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10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19491">
                                            <p:txEl>
                                              <p:charRg st="104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12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19491">
                                            <p:txEl>
                                              <p:charRg st="124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14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19491">
                                            <p:txEl>
                                              <p:charRg st="140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0515" name="Rectangle 3"/>
          <p:cNvSpPr>
            <a:spLocks noGrp="1"/>
          </p:cNvSpPr>
          <p:nvPr>
            <p:ph idx="1"/>
          </p:nvPr>
        </p:nvSpPr>
        <p:spPr>
          <a:xfrm>
            <a:off x="468313" y="404813"/>
            <a:ext cx="8435975" cy="5510212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600" dirty="0"/>
              <a:t>证明：设群</a:t>
            </a:r>
            <a:r>
              <a:rPr lang="en-US" altLang="zh-CN" sz="2600" dirty="0"/>
              <a:t>&lt;G,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&gt;</a:t>
            </a:r>
            <a:r>
              <a:rPr lang="zh-CN" altLang="en-US" sz="2600" dirty="0"/>
              <a:t>的幺元为</a:t>
            </a:r>
            <a:r>
              <a:rPr lang="en-US" altLang="zh-CN" sz="2600" dirty="0"/>
              <a:t>e</a:t>
            </a:r>
            <a:r>
              <a:rPr lang="zh-CN" altLang="en-US" sz="2600" dirty="0"/>
              <a:t>，即</a:t>
            </a:r>
            <a:r>
              <a:rPr lang="en-US" altLang="zh-CN" sz="2600" dirty="0"/>
              <a:t>&lt;G,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&gt;</a:t>
            </a:r>
            <a:r>
              <a:rPr lang="zh-CN" altLang="en-US" sz="2600" dirty="0"/>
              <a:t>的子群</a:t>
            </a:r>
            <a:r>
              <a:rPr lang="en-US" altLang="zh-CN" sz="2600" dirty="0"/>
              <a:t>&lt;H,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&gt;</a:t>
            </a:r>
            <a:r>
              <a:rPr lang="zh-CN" altLang="en-US" sz="2600" dirty="0"/>
              <a:t>中至少包含</a:t>
            </a:r>
            <a:r>
              <a:rPr lang="en-US" altLang="zh-CN" sz="2600" dirty="0"/>
              <a:t>e</a:t>
            </a:r>
            <a:r>
              <a:rPr lang="zh-CN" altLang="en-US" sz="2600" dirty="0"/>
              <a:t>，即子群最小是</a:t>
            </a:r>
            <a:r>
              <a:rPr lang="en-US" altLang="zh-CN" sz="2600" dirty="0"/>
              <a:t>&lt;{e},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&gt;</a:t>
            </a:r>
            <a:r>
              <a:rPr lang="zh-CN" altLang="en-US" sz="2600" dirty="0"/>
              <a:t>，则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 </a:t>
            </a:r>
            <a:r>
              <a:rPr lang="en-US" altLang="zh-CN" sz="2600" dirty="0">
                <a:cs typeface="Arial" panose="020B0604020202020204" pitchFamily="34" charset="0"/>
              </a:rPr>
              <a:t>∑</a:t>
            </a:r>
            <a:r>
              <a:rPr lang="zh-CN" altLang="en-US" sz="2600" dirty="0"/>
              <a:t>中每个元素非空，即不存在空块；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即证明，对∀</a:t>
            </a:r>
            <a:r>
              <a:rPr lang="en-US" altLang="zh-CN" sz="2600" dirty="0"/>
              <a:t>a∈G</a:t>
            </a:r>
            <a:r>
              <a:rPr lang="zh-CN" altLang="en-US" sz="2600" dirty="0"/>
              <a:t>， </a:t>
            </a:r>
            <a:r>
              <a:rPr lang="en-US" altLang="zh-CN" sz="2600" dirty="0"/>
              <a:t>aH≠</a:t>
            </a:r>
            <a:r>
              <a:rPr lang="en-US" altLang="zh-CN" sz="2600" dirty="0">
                <a:sym typeface="Symbol" panose="05050102010706020507" pitchFamily="18" charset="2"/>
              </a:rPr>
              <a:t></a:t>
            </a:r>
            <a:r>
              <a:rPr lang="zh-CN" altLang="en-US" sz="2600" dirty="0"/>
              <a:t> </a:t>
            </a:r>
            <a:endParaRPr lang="zh-CN" altLang="en-US" sz="2600" dirty="0"/>
          </a:p>
          <a:p>
            <a:pPr>
              <a:buNone/>
            </a:pPr>
            <a:r>
              <a:rPr lang="zh-CN" altLang="zh-CN" sz="2600" dirty="0"/>
              <a:t>∵</a:t>
            </a:r>
            <a:r>
              <a:rPr lang="zh-CN" altLang="en-US" sz="2600" dirty="0"/>
              <a:t> </a:t>
            </a:r>
            <a:r>
              <a:rPr lang="en-US" altLang="zh-CN" sz="2600" dirty="0"/>
              <a:t>e∈H</a:t>
            </a:r>
            <a:r>
              <a:rPr lang="zh-CN" altLang="en-US" sz="2600" dirty="0"/>
              <a:t>，故</a:t>
            </a:r>
            <a:r>
              <a:rPr lang="en-US" altLang="zh-CN" sz="2600" dirty="0"/>
              <a:t>a</a:t>
            </a:r>
            <a:r>
              <a:rPr lang="en-US" altLang="zh-CN" sz="2600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e∈aH</a:t>
            </a:r>
            <a:r>
              <a:rPr lang="zh-CN" altLang="en-US" sz="2600" dirty="0"/>
              <a:t>， </a:t>
            </a:r>
            <a:r>
              <a:rPr lang="zh-CN" altLang="zh-CN" sz="2600" dirty="0"/>
              <a:t>∴ </a:t>
            </a:r>
            <a:r>
              <a:rPr lang="zh-CN" altLang="en-US" sz="2600" dirty="0"/>
              <a:t>至少</a:t>
            </a:r>
            <a:r>
              <a:rPr lang="en-US" altLang="zh-CN" sz="2600" dirty="0"/>
              <a:t>a∈aH</a:t>
            </a:r>
            <a:r>
              <a:rPr lang="zh-CN" altLang="en-US" sz="2600" dirty="0"/>
              <a:t>，</a:t>
            </a:r>
            <a:r>
              <a:rPr lang="zh-CN" altLang="zh-CN" sz="2600" dirty="0"/>
              <a:t>∴ </a:t>
            </a:r>
            <a:r>
              <a:rPr lang="en-US" altLang="zh-CN" sz="2600" dirty="0"/>
              <a:t>aH≠</a:t>
            </a:r>
            <a:r>
              <a:rPr lang="en-US" altLang="zh-CN" sz="2600" dirty="0">
                <a:sym typeface="Symbol" panose="05050102010706020507" pitchFamily="18" charset="2"/>
              </a:rPr>
              <a:t>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 </a:t>
            </a:r>
            <a:r>
              <a:rPr lang="en-US" altLang="zh-CN" sz="2600" dirty="0">
                <a:cs typeface="Arial" panose="020B0604020202020204" pitchFamily="34" charset="0"/>
              </a:rPr>
              <a:t>∑</a:t>
            </a:r>
            <a:r>
              <a:rPr lang="zh-CN" altLang="en-US" sz="2600" dirty="0"/>
              <a:t>中所有元素的并</a:t>
            </a:r>
            <a:r>
              <a:rPr lang="en-US" altLang="zh-CN" sz="2600" dirty="0"/>
              <a:t>U</a:t>
            </a:r>
            <a:r>
              <a:rPr lang="zh-CN" altLang="en-US" sz="2600" dirty="0"/>
              <a:t>为</a:t>
            </a:r>
            <a:r>
              <a:rPr lang="en-US" altLang="zh-CN" sz="2600" dirty="0"/>
              <a:t>G</a:t>
            </a:r>
            <a:r>
              <a:rPr lang="zh-CN" altLang="en-US" sz="2600" dirty="0"/>
              <a:t>；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由左陪集的定义可知，对∀</a:t>
            </a:r>
            <a:r>
              <a:rPr lang="en-US" altLang="zh-CN" sz="2600" dirty="0"/>
              <a:t>a∈G</a:t>
            </a:r>
            <a:r>
              <a:rPr lang="zh-CN" altLang="en-US" sz="2600" dirty="0"/>
              <a:t>，都有</a:t>
            </a:r>
            <a:r>
              <a:rPr lang="en-US" altLang="zh-CN" sz="2600" dirty="0"/>
              <a:t>aH⊆G</a:t>
            </a:r>
            <a:r>
              <a:rPr lang="zh-CN" altLang="en-US" sz="2600" dirty="0"/>
              <a:t>， </a:t>
            </a:r>
            <a:r>
              <a:rPr lang="zh-CN" altLang="zh-CN" sz="2600" dirty="0"/>
              <a:t>∴</a:t>
            </a:r>
            <a:r>
              <a:rPr lang="zh-CN" altLang="zh-CN" sz="2600" dirty="0">
                <a:latin typeface="宋体" panose="02010600030101010101" pitchFamily="2" charset="-122"/>
              </a:rPr>
              <a:t>∪</a:t>
            </a:r>
            <a:r>
              <a:rPr lang="en-US" altLang="zh-CN" sz="2600" dirty="0"/>
              <a:t>(aH)⊆G</a:t>
            </a:r>
            <a:endParaRPr lang="en-US" altLang="zh-CN" sz="2600" dirty="0"/>
          </a:p>
          <a:p>
            <a:pPr>
              <a:buNone/>
            </a:pPr>
            <a:r>
              <a:rPr lang="zh-CN" altLang="en-US" sz="2600" dirty="0"/>
              <a:t>由</a:t>
            </a:r>
            <a:r>
              <a:rPr lang="en-US" altLang="zh-CN" sz="2600" dirty="0"/>
              <a:t>(1)</a:t>
            </a:r>
            <a:r>
              <a:rPr lang="zh-CN" altLang="en-US" sz="2600" dirty="0"/>
              <a:t>的证明可知，对∀</a:t>
            </a:r>
            <a:r>
              <a:rPr lang="en-US" altLang="zh-CN" sz="2600" dirty="0"/>
              <a:t>b∈G</a:t>
            </a:r>
            <a:r>
              <a:rPr lang="zh-CN" altLang="en-US" sz="2600" dirty="0"/>
              <a:t>都有</a:t>
            </a:r>
            <a:r>
              <a:rPr lang="en-US" altLang="zh-CN" sz="2600" dirty="0"/>
              <a:t>b∈bH</a:t>
            </a:r>
            <a:r>
              <a:rPr lang="zh-CN" altLang="en-US" sz="2600" dirty="0"/>
              <a:t>，故</a:t>
            </a:r>
            <a:r>
              <a:rPr lang="en-US" altLang="zh-CN" sz="2600" dirty="0"/>
              <a:t>b∈</a:t>
            </a:r>
            <a:r>
              <a:rPr lang="zh-CN" altLang="zh-CN" sz="2600" dirty="0">
                <a:latin typeface="宋体" panose="02010600030101010101" pitchFamily="2" charset="-122"/>
              </a:rPr>
              <a:t>∪</a:t>
            </a:r>
            <a:r>
              <a:rPr lang="en-US" altLang="zh-CN" sz="2600" dirty="0"/>
              <a:t>(aH)</a:t>
            </a:r>
            <a:r>
              <a:rPr lang="zh-CN" altLang="en-US" sz="2600" dirty="0"/>
              <a:t>，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/>
              <a:t>    </a:t>
            </a:r>
            <a:r>
              <a:rPr lang="zh-CN" altLang="zh-CN" sz="2600" dirty="0"/>
              <a:t>∴</a:t>
            </a:r>
            <a:r>
              <a:rPr lang="en-US" altLang="zh-CN" sz="2600" dirty="0"/>
              <a:t>  G⊆</a:t>
            </a:r>
            <a:r>
              <a:rPr lang="zh-CN" altLang="zh-CN" sz="2600" dirty="0">
                <a:latin typeface="宋体" panose="02010600030101010101" pitchFamily="2" charset="-122"/>
              </a:rPr>
              <a:t>∪</a:t>
            </a:r>
            <a:r>
              <a:rPr lang="en-US" altLang="zh-CN" sz="2600" dirty="0"/>
              <a:t>(a</a:t>
            </a:r>
            <a:r>
              <a:rPr lang="en-US" altLang="zh-CN" sz="2600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H) 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从而</a:t>
            </a:r>
            <a:r>
              <a:rPr lang="zh-CN" altLang="zh-CN" sz="2600" dirty="0">
                <a:latin typeface="宋体" panose="02010600030101010101" pitchFamily="2" charset="-122"/>
              </a:rPr>
              <a:t>∪</a:t>
            </a:r>
            <a:r>
              <a:rPr lang="en-US" altLang="zh-CN" sz="2600" dirty="0"/>
              <a:t>(a</a:t>
            </a:r>
            <a:r>
              <a:rPr lang="en-US" altLang="zh-CN" sz="2600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H)=G</a:t>
            </a:r>
            <a:r>
              <a:rPr lang="zh-CN" altLang="en-US" sz="2600" dirty="0"/>
              <a:t>；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 </a:t>
            </a:r>
            <a:r>
              <a:rPr lang="en-US" altLang="zh-CN" sz="2600" dirty="0">
                <a:cs typeface="Arial" panose="020B0604020202020204" pitchFamily="34" charset="0"/>
              </a:rPr>
              <a:t>∑</a:t>
            </a:r>
            <a:r>
              <a:rPr lang="zh-CN" altLang="en-US" sz="2600" dirty="0"/>
              <a:t>中任一两个元素的</a:t>
            </a:r>
            <a:r>
              <a:rPr lang="en-US" altLang="zh-CN" sz="2600" dirty="0"/>
              <a:t>∩</a:t>
            </a:r>
            <a:r>
              <a:rPr lang="zh-CN" altLang="en-US" sz="2600" dirty="0"/>
              <a:t>为</a:t>
            </a:r>
            <a:r>
              <a:rPr lang="zh-CN" altLang="en-US" sz="2600" dirty="0">
                <a:sym typeface="Symbol" panose="05050102010706020507" pitchFamily="18" charset="2"/>
              </a:rPr>
              <a:t>。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5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charRg st="53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0515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9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0515">
                                            <p:txEl>
                                              <p:charRg st="91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122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0515">
                                            <p:txEl>
                                              <p:charRg st="122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139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0515">
                                            <p:txEl>
                                              <p:charRg st="139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17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0515">
                                            <p:txEl>
                                              <p:charRg st="172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20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0515">
                                            <p:txEl>
                                              <p:charRg st="204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221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0515">
                                            <p:txEl>
                                              <p:charRg st="221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233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0515">
                                            <p:txEl>
                                              <p:charRg st="233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1538" name="Rectangle 2"/>
          <p:cNvSpPr>
            <a:spLocks noGrp="1"/>
          </p:cNvSpPr>
          <p:nvPr>
            <p:ph idx="1"/>
          </p:nvPr>
        </p:nvSpPr>
        <p:spPr>
          <a:xfrm>
            <a:off x="457200" y="549275"/>
            <a:ext cx="8435975" cy="558165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600" dirty="0"/>
              <a:t>证明（</a:t>
            </a:r>
            <a:r>
              <a:rPr lang="en-US" altLang="zh-CN" sz="2600" dirty="0"/>
              <a:t>3</a:t>
            </a:r>
            <a:r>
              <a:rPr lang="zh-CN" altLang="en-US" sz="2600" dirty="0"/>
              <a:t>） </a:t>
            </a:r>
            <a:r>
              <a:rPr lang="en-US" altLang="zh-CN" sz="2600" dirty="0">
                <a:cs typeface="Arial" panose="020B0604020202020204" pitchFamily="34" charset="0"/>
              </a:rPr>
              <a:t>∑</a:t>
            </a:r>
            <a:r>
              <a:rPr lang="zh-CN" altLang="en-US" sz="2600" dirty="0"/>
              <a:t>中任一两个元素的</a:t>
            </a:r>
            <a:r>
              <a:rPr lang="en-US" altLang="zh-CN" sz="2600" dirty="0"/>
              <a:t>∩</a:t>
            </a:r>
            <a:r>
              <a:rPr lang="zh-CN" altLang="en-US" sz="2600" dirty="0"/>
              <a:t>为</a:t>
            </a:r>
            <a:r>
              <a:rPr lang="zh-CN" altLang="en-US" sz="2600" dirty="0">
                <a:sym typeface="Symbol" panose="05050102010706020507" pitchFamily="18" charset="2"/>
              </a:rPr>
              <a:t>。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600" dirty="0">
                <a:sym typeface="Symbol" panose="05050102010706020507" pitchFamily="18" charset="2"/>
              </a:rPr>
              <a:t>即证明，对于</a:t>
            </a:r>
            <a:r>
              <a:rPr lang="zh-CN" altLang="en-US" sz="2600" dirty="0"/>
              <a:t>∀</a:t>
            </a:r>
            <a:r>
              <a:rPr lang="en-US" altLang="zh-CN" sz="2600" dirty="0"/>
              <a:t>a,b∈G</a:t>
            </a:r>
            <a:r>
              <a:rPr lang="zh-CN" altLang="en-US" sz="2600" dirty="0"/>
              <a:t>，若</a:t>
            </a:r>
            <a:r>
              <a:rPr lang="en-US" altLang="zh-CN" sz="2600" dirty="0"/>
              <a:t>aH≠bH</a:t>
            </a:r>
            <a:r>
              <a:rPr lang="zh-CN" altLang="en-US" sz="2600" dirty="0"/>
              <a:t>，则</a:t>
            </a:r>
            <a:r>
              <a:rPr lang="en-US" altLang="zh-CN" sz="2600" dirty="0"/>
              <a:t>aH∩bH=</a:t>
            </a:r>
            <a:r>
              <a:rPr lang="zh-CN" altLang="en-US" sz="2600" dirty="0">
                <a:sym typeface="Symbol" panose="05050102010706020507" pitchFamily="18" charset="2"/>
              </a:rPr>
              <a:t>，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600" dirty="0">
                <a:sym typeface="Symbol" panose="05050102010706020507" pitchFamily="18" charset="2"/>
              </a:rPr>
              <a:t>只需证，若</a:t>
            </a:r>
            <a:r>
              <a:rPr lang="en-US" altLang="zh-CN" sz="2600" dirty="0"/>
              <a:t>aH∩bH≠</a:t>
            </a:r>
            <a:r>
              <a:rPr lang="zh-CN" altLang="en-US" sz="2600" dirty="0">
                <a:sym typeface="Symbol" panose="05050102010706020507" pitchFamily="18" charset="2"/>
              </a:rPr>
              <a:t>，则</a:t>
            </a:r>
            <a:r>
              <a:rPr lang="en-US" altLang="zh-CN" sz="2600" dirty="0"/>
              <a:t>aH</a:t>
            </a:r>
            <a:r>
              <a:rPr lang="zh-CN" altLang="en-US" sz="2600" dirty="0"/>
              <a:t>＝</a:t>
            </a:r>
            <a:r>
              <a:rPr lang="en-US" altLang="zh-CN" sz="2600" dirty="0"/>
              <a:t>bH</a:t>
            </a:r>
            <a:r>
              <a:rPr lang="zh-CN" altLang="en-US" sz="2600" dirty="0"/>
              <a:t>（逆反命题）</a:t>
            </a:r>
            <a:endParaRPr lang="zh-CN" altLang="en-US" sz="2600" dirty="0"/>
          </a:p>
          <a:p>
            <a:pPr>
              <a:buFontTx/>
              <a:buNone/>
            </a:pPr>
            <a:r>
              <a:rPr lang="zh-CN" altLang="en-US" sz="2600" dirty="0"/>
              <a:t>若</a:t>
            </a:r>
            <a:r>
              <a:rPr lang="en-US" altLang="zh-CN" sz="2600" dirty="0"/>
              <a:t>aH∩bH≠</a:t>
            </a:r>
            <a:r>
              <a:rPr lang="en-US" altLang="zh-CN" sz="2600" dirty="0">
                <a:sym typeface="Symbol" panose="05050102010706020507" pitchFamily="18" charset="2"/>
              </a:rPr>
              <a:t>,</a:t>
            </a:r>
            <a:r>
              <a:rPr lang="zh-CN" altLang="en-US" sz="2600" dirty="0"/>
              <a:t>则至少存在</a:t>
            </a:r>
            <a:r>
              <a:rPr lang="en-US" altLang="zh-CN" sz="2600" dirty="0"/>
              <a:t>h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∈H</a:t>
            </a:r>
            <a:r>
              <a:rPr lang="zh-CN" altLang="en-US" sz="2600" dirty="0"/>
              <a:t>和</a:t>
            </a:r>
            <a:r>
              <a:rPr lang="en-US" altLang="zh-CN" sz="2600" dirty="0"/>
              <a:t>h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∈H,</a:t>
            </a:r>
            <a:r>
              <a:rPr lang="zh-CN" altLang="en-US" sz="2600" dirty="0"/>
              <a:t>使得</a:t>
            </a:r>
            <a:r>
              <a:rPr lang="en-US" altLang="zh-CN" sz="2600" dirty="0"/>
              <a:t>a</a:t>
            </a:r>
            <a:r>
              <a:rPr lang="en-US" altLang="zh-CN" sz="2600" b="1" dirty="0"/>
              <a:t>*</a:t>
            </a:r>
            <a:r>
              <a:rPr lang="en-US" altLang="zh-CN" sz="2600" dirty="0"/>
              <a:t>h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=b</a:t>
            </a:r>
            <a:r>
              <a:rPr lang="en-US" altLang="zh-CN" sz="2600" b="1" dirty="0"/>
              <a:t>*</a:t>
            </a:r>
            <a:r>
              <a:rPr lang="en-US" altLang="zh-CN" sz="2600" dirty="0"/>
              <a:t>h</a:t>
            </a:r>
            <a:r>
              <a:rPr lang="en-US" altLang="zh-CN" sz="2600" baseline="-25000" dirty="0"/>
              <a:t>2</a:t>
            </a:r>
            <a:r>
              <a:rPr lang="zh-CN" altLang="en-US" sz="2600" dirty="0"/>
              <a:t>，</a:t>
            </a:r>
            <a:endParaRPr lang="zh-CN" altLang="en-US" sz="2600" dirty="0"/>
          </a:p>
          <a:p>
            <a:pPr>
              <a:buFontTx/>
              <a:buNone/>
            </a:pPr>
            <a:r>
              <a:rPr lang="zh-CN" altLang="en-US" sz="2600" dirty="0"/>
              <a:t>                         即有</a:t>
            </a:r>
            <a:r>
              <a:rPr lang="en-US" altLang="zh-CN" sz="2600" dirty="0"/>
              <a:t>a=b</a:t>
            </a:r>
            <a:r>
              <a:rPr lang="en-US" altLang="zh-CN" sz="2600" b="1" dirty="0"/>
              <a:t>*</a:t>
            </a:r>
            <a:r>
              <a:rPr lang="en-US" altLang="zh-CN" sz="2600" dirty="0"/>
              <a:t>h</a:t>
            </a:r>
            <a:r>
              <a:rPr lang="en-US" altLang="zh-CN" sz="2600" baseline="-25000" dirty="0"/>
              <a:t>2</a:t>
            </a:r>
            <a:r>
              <a:rPr lang="en-US" altLang="zh-CN" sz="2600" b="1" dirty="0"/>
              <a:t>*</a:t>
            </a:r>
            <a:r>
              <a:rPr lang="en-US" altLang="zh-CN" sz="2600" dirty="0"/>
              <a:t>h</a:t>
            </a:r>
            <a:r>
              <a:rPr lang="en-US" altLang="zh-CN" sz="2600" baseline="-25000" dirty="0"/>
              <a:t>1</a:t>
            </a:r>
            <a:r>
              <a:rPr lang="en-US" altLang="zh-CN" sz="2600" baseline="30000" dirty="0"/>
              <a:t>-1</a:t>
            </a:r>
            <a:r>
              <a:rPr lang="zh-CN" altLang="en-US" sz="2600" dirty="0">
                <a:latin typeface="宋体" panose="02010600030101010101" pitchFamily="2" charset="-122"/>
              </a:rPr>
              <a:t>。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600" dirty="0"/>
              <a:t>对于∀ </a:t>
            </a:r>
            <a:r>
              <a:rPr lang="en-US" altLang="zh-CN" sz="2600" dirty="0"/>
              <a:t>a</a:t>
            </a:r>
            <a:r>
              <a:rPr lang="en-US" altLang="zh-CN" sz="2600" b="1" dirty="0"/>
              <a:t>*</a:t>
            </a:r>
            <a:r>
              <a:rPr lang="en-US" altLang="zh-CN" sz="2600" dirty="0"/>
              <a:t>h∈aH</a:t>
            </a:r>
            <a:r>
              <a:rPr lang="zh-CN" altLang="en-US" sz="2600" dirty="0"/>
              <a:t>，有（将</a:t>
            </a:r>
            <a:r>
              <a:rPr lang="en-US" altLang="zh-CN" sz="2600" dirty="0"/>
              <a:t>a=b</a:t>
            </a:r>
            <a:r>
              <a:rPr lang="en-US" altLang="zh-CN" sz="2600" b="1" dirty="0"/>
              <a:t>*</a:t>
            </a:r>
            <a:r>
              <a:rPr lang="en-US" altLang="zh-CN" sz="2600" dirty="0"/>
              <a:t>h</a:t>
            </a:r>
            <a:r>
              <a:rPr lang="en-US" altLang="zh-CN" sz="2600" baseline="-25000" dirty="0"/>
              <a:t>2</a:t>
            </a:r>
            <a:r>
              <a:rPr lang="en-US" altLang="zh-CN" sz="2600" b="1" dirty="0"/>
              <a:t>*</a:t>
            </a:r>
            <a:r>
              <a:rPr lang="en-US" altLang="zh-CN" sz="2600" dirty="0"/>
              <a:t>h</a:t>
            </a:r>
            <a:r>
              <a:rPr lang="en-US" altLang="zh-CN" sz="2600" baseline="-25000" dirty="0"/>
              <a:t>1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代入）            </a:t>
            </a:r>
            <a:endParaRPr lang="en-US" altLang="zh-CN" sz="2600" dirty="0"/>
          </a:p>
          <a:p>
            <a:pPr>
              <a:buFontTx/>
              <a:buNone/>
            </a:pPr>
            <a:r>
              <a:rPr lang="zh-CN" altLang="en-US" sz="2600" dirty="0"/>
              <a:t>         </a:t>
            </a:r>
            <a:r>
              <a:rPr lang="en-US" altLang="zh-CN" sz="2600" dirty="0"/>
              <a:t>a</a:t>
            </a:r>
            <a:r>
              <a:rPr lang="en-US" altLang="zh-CN" sz="2600" b="1" dirty="0"/>
              <a:t>*</a:t>
            </a:r>
            <a:r>
              <a:rPr lang="en-US" altLang="zh-CN" sz="2600" dirty="0"/>
              <a:t>h=(b</a:t>
            </a:r>
            <a:r>
              <a:rPr lang="en-US" altLang="zh-CN" sz="2600" b="1" dirty="0"/>
              <a:t>*</a:t>
            </a:r>
            <a:r>
              <a:rPr lang="en-US" altLang="zh-CN" sz="2600" dirty="0"/>
              <a:t>h</a:t>
            </a:r>
            <a:r>
              <a:rPr lang="en-US" altLang="zh-CN" sz="2600" baseline="-25000" dirty="0"/>
              <a:t>2</a:t>
            </a:r>
            <a:r>
              <a:rPr lang="en-US" altLang="zh-CN" sz="2600" b="1" dirty="0"/>
              <a:t>*</a:t>
            </a:r>
            <a:r>
              <a:rPr lang="en-US" altLang="zh-CN" sz="2600" dirty="0"/>
              <a:t>h</a:t>
            </a:r>
            <a:r>
              <a:rPr lang="en-US" altLang="zh-CN" sz="2600" baseline="-25000" dirty="0"/>
              <a:t>1</a:t>
            </a:r>
            <a:r>
              <a:rPr lang="en-US" altLang="zh-CN" sz="2600" baseline="30000" dirty="0"/>
              <a:t>-1</a:t>
            </a:r>
            <a:r>
              <a:rPr lang="en-US" altLang="zh-CN" sz="2600" dirty="0"/>
              <a:t>)</a:t>
            </a:r>
            <a:r>
              <a:rPr lang="en-US" altLang="zh-CN" sz="2600" b="1" dirty="0"/>
              <a:t>*</a:t>
            </a:r>
            <a:r>
              <a:rPr lang="en-US" altLang="zh-CN" sz="2600" dirty="0"/>
              <a:t>h=b</a:t>
            </a:r>
            <a:r>
              <a:rPr lang="en-US" altLang="zh-CN" sz="2600" b="1" dirty="0"/>
              <a:t>*</a:t>
            </a:r>
            <a:r>
              <a:rPr lang="en-US" altLang="zh-CN" sz="2600" dirty="0"/>
              <a:t>h</a:t>
            </a:r>
            <a:r>
              <a:rPr lang="en-US" altLang="zh-CN" sz="2600" baseline="-25000" dirty="0"/>
              <a:t>3</a:t>
            </a:r>
            <a:r>
              <a:rPr lang="en-US" altLang="zh-CN" sz="2600" dirty="0"/>
              <a:t>∈bH</a:t>
            </a:r>
            <a:r>
              <a:rPr lang="zh-CN" altLang="en-US" sz="2600" dirty="0"/>
              <a:t>，</a:t>
            </a:r>
            <a:endParaRPr lang="en-US" altLang="zh-CN" sz="2600" dirty="0"/>
          </a:p>
          <a:p>
            <a:pPr>
              <a:buFontTx/>
              <a:buNone/>
            </a:pPr>
            <a:r>
              <a:rPr lang="zh-CN" altLang="en-US" sz="2600" dirty="0"/>
              <a:t>故有</a:t>
            </a:r>
            <a:r>
              <a:rPr lang="en-US" altLang="zh-CN" sz="2600" dirty="0"/>
              <a:t>aH⊆bH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buFontTx/>
              <a:buNone/>
            </a:pPr>
            <a:r>
              <a:rPr lang="zh-CN" altLang="en-US" sz="2600" dirty="0"/>
              <a:t>同理可证</a:t>
            </a:r>
            <a:r>
              <a:rPr lang="en-US" altLang="zh-CN" sz="2600" dirty="0"/>
              <a:t>bH⊆aH</a:t>
            </a:r>
            <a:r>
              <a:rPr lang="zh-CN" altLang="en-US" sz="2600" dirty="0"/>
              <a:t>。所以</a:t>
            </a:r>
            <a:r>
              <a:rPr lang="en-US" altLang="zh-CN" sz="2600" dirty="0"/>
              <a:t>aH=bH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charRg st="2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8">
                                            <p:txEl>
                                              <p:charRg st="2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charRg st="5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1538">
                                            <p:txEl>
                                              <p:charRg st="5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charRg st="7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1538">
                                            <p:txEl>
                                              <p:charRg st="76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charRg st="11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1538">
                                            <p:txEl>
                                              <p:charRg st="113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charRg st="153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1538">
                                            <p:txEl>
                                              <p:charRg st="153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charRg st="194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1538">
                                            <p:txEl>
                                              <p:charRg st="194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charRg st="230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1538">
                                            <p:txEl>
                                              <p:charRg st="230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charRg st="239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1538">
                                            <p:txEl>
                                              <p:charRg st="239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8435975" cy="1139825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Arial" panose="020B0604020202020204" pitchFamily="34" charset="0"/>
              </a:rPr>
              <a:t>子群产生的划分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等价关系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endParaRPr lang="zh-CN" altLang="en-US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052513"/>
            <a:ext cx="8229600" cy="5040312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10000"/>
              </a:lnSpc>
            </a:pPr>
            <a:r>
              <a:rPr lang="zh-CN" altLang="en-US" sz="2400" dirty="0"/>
              <a:t>属于同一陪集的元素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属于同一划分块，即：</a:t>
            </a: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r>
              <a:rPr lang="zh-CN" altLang="en-US" sz="2400" dirty="0"/>
              <a:t>            若</a:t>
            </a:r>
            <a:r>
              <a:rPr lang="en-US" altLang="zh-CN" sz="2400" dirty="0"/>
              <a:t>b∈aH</a:t>
            </a:r>
            <a:r>
              <a:rPr lang="zh-CN" altLang="en-US" sz="2400" dirty="0"/>
              <a:t>且</a:t>
            </a:r>
            <a:r>
              <a:rPr lang="en-US" altLang="zh-CN" sz="2400" dirty="0"/>
              <a:t>c∈aH</a:t>
            </a:r>
            <a:r>
              <a:rPr lang="zh-CN" altLang="en-US" sz="2400" dirty="0"/>
              <a:t>，则</a:t>
            </a:r>
            <a:r>
              <a:rPr lang="en-US" altLang="zh-CN" sz="2400" dirty="0"/>
              <a:t>a,b,c</a:t>
            </a:r>
            <a:r>
              <a:rPr lang="zh-CN" altLang="en-US" sz="2400" dirty="0"/>
              <a:t>在同一个块中。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尝试构造二元关系</a:t>
            </a:r>
            <a:r>
              <a:rPr lang="en-US" altLang="zh-CN" sz="2400" dirty="0"/>
              <a:t>R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FF0000"/>
                </a:solidFill>
              </a:rPr>
              <a:t>属于某子群同一陪集的元素之间存在某种关系</a:t>
            </a:r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zh-CN" altLang="en-US" sz="2400" dirty="0"/>
              <a:t>。设</a:t>
            </a:r>
            <a:r>
              <a:rPr lang="en-US" altLang="zh-CN" sz="2400" dirty="0"/>
              <a:t>&lt;H,</a:t>
            </a:r>
            <a:r>
              <a:rPr lang="en-US" altLang="zh-CN" sz="2400" b="1" dirty="0">
                <a:latin typeface="宋体" panose="02010600030101010101" pitchFamily="2" charset="-122"/>
              </a:rPr>
              <a:t> *</a:t>
            </a:r>
            <a:r>
              <a:rPr lang="en-US" altLang="zh-CN" sz="2400" dirty="0"/>
              <a:t>&gt;</a:t>
            </a:r>
            <a:r>
              <a:rPr lang="zh-CN" altLang="en-US" sz="2400" dirty="0"/>
              <a:t>是群</a:t>
            </a:r>
            <a:r>
              <a:rPr lang="en-US" altLang="zh-CN" sz="2400" dirty="0"/>
              <a:t>&lt;G,</a:t>
            </a:r>
            <a:r>
              <a:rPr lang="en-US" altLang="zh-CN" sz="2400" b="1" dirty="0">
                <a:latin typeface="宋体" panose="02010600030101010101" pitchFamily="2" charset="-122"/>
              </a:rPr>
              <a:t> *</a:t>
            </a:r>
            <a:r>
              <a:rPr lang="en-US" altLang="zh-CN" sz="2400" dirty="0"/>
              <a:t>&gt;</a:t>
            </a:r>
            <a:r>
              <a:rPr lang="zh-CN" altLang="en-US" sz="2400" dirty="0"/>
              <a:t>的一个子群，则</a:t>
            </a: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r>
              <a:rPr lang="en-US" altLang="zh-CN" sz="2400" dirty="0"/>
              <a:t>                               b∈aH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aRb</a:t>
            </a: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r>
              <a:rPr lang="zh-CN" altLang="en-US" sz="2400" dirty="0"/>
              <a:t>    即：</a:t>
            </a:r>
            <a:r>
              <a:rPr lang="en-US" altLang="zh-CN" sz="2400" dirty="0"/>
              <a:t>R={&lt;a,b&gt;|a∈G,b∈G,b∈aH}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&lt;G,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为群，所以</a:t>
            </a:r>
            <a:r>
              <a:rPr lang="en-US" altLang="zh-CN" sz="2400" dirty="0"/>
              <a:t>b∈aH</a:t>
            </a:r>
            <a:r>
              <a:rPr lang="zh-CN" altLang="en-US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-1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b∈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-1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aH </a:t>
            </a:r>
            <a:r>
              <a:rPr lang="en-US" altLang="zh-CN" sz="2400" dirty="0">
                <a:sym typeface="Symbol" panose="05050102010706020507" pitchFamily="18" charset="2"/>
              </a:rPr>
              <a:t> 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b∈H</a:t>
            </a:r>
            <a:r>
              <a:rPr lang="zh-CN" altLang="en-US" sz="2400" dirty="0"/>
              <a:t>，所以</a:t>
            </a:r>
            <a:r>
              <a:rPr lang="en-US" altLang="zh-CN" sz="2400" dirty="0"/>
              <a:t>aRb 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b∈aH </a:t>
            </a:r>
            <a:r>
              <a:rPr lang="en-US" altLang="zh-CN" sz="2400" dirty="0">
                <a:sym typeface="Symbol" panose="05050102010706020507" pitchFamily="18" charset="2"/>
              </a:rPr>
              <a:t> 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b∈H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200" dirty="0"/>
              <a:t>对任意</a:t>
            </a:r>
            <a:r>
              <a:rPr lang="en-US" altLang="zh-CN" sz="2200" dirty="0"/>
              <a:t>a,b∈G</a:t>
            </a:r>
            <a:r>
              <a:rPr lang="zh-CN" altLang="en-US" sz="2200" dirty="0"/>
              <a:t>，都可以确定</a:t>
            </a:r>
            <a:r>
              <a:rPr lang="en-US" altLang="zh-CN" sz="2200" dirty="0"/>
              <a:t>a</a:t>
            </a:r>
            <a:r>
              <a:rPr lang="en-US" altLang="zh-CN" sz="2200" baseline="30000" dirty="0"/>
              <a:t>-1</a:t>
            </a:r>
            <a:r>
              <a:rPr lang="en-US" altLang="zh-CN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b</a:t>
            </a:r>
            <a:r>
              <a:rPr lang="zh-CN" altLang="en-US" sz="2200" dirty="0"/>
              <a:t>是否</a:t>
            </a:r>
            <a:r>
              <a:rPr lang="en-US" altLang="zh-CN" sz="2200" dirty="0"/>
              <a:t>∈H</a:t>
            </a:r>
            <a:r>
              <a:rPr lang="zh-CN" altLang="en-US" sz="2200" dirty="0"/>
              <a:t>，因此</a:t>
            </a:r>
            <a:r>
              <a:rPr lang="en-US" altLang="zh-CN" sz="2200" dirty="0"/>
              <a:t>R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中的一个二元关系。</a:t>
            </a:r>
            <a:endParaRPr lang="en-US" altLang="zh-CN" sz="2200" dirty="0"/>
          </a:p>
          <a:p>
            <a:pPr>
              <a:lnSpc>
                <a:spcPct val="110000"/>
              </a:lnSpc>
            </a:pPr>
            <a:r>
              <a:rPr lang="zh-CN" altLang="en-US" sz="2200" dirty="0"/>
              <a:t>现在我们来证明，这种二元关系</a:t>
            </a:r>
            <a:r>
              <a:rPr lang="en-US" altLang="zh-CN" sz="2200" dirty="0"/>
              <a:t>R</a:t>
            </a:r>
            <a:r>
              <a:rPr lang="zh-CN" altLang="en-US" sz="2200" dirty="0"/>
              <a:t>是一个</a:t>
            </a:r>
            <a:r>
              <a:rPr lang="zh-CN" altLang="en-US" sz="2200" b="1" dirty="0">
                <a:solidFill>
                  <a:srgbClr val="002060"/>
                </a:solidFill>
              </a:rPr>
              <a:t>等价关系</a:t>
            </a:r>
            <a:r>
              <a:rPr lang="zh-CN" altLang="en-US" sz="2200" dirty="0"/>
              <a:t>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2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charRg st="2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charRg st="2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6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charRg st="6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charRg st="6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1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9">
                                            <p:txEl>
                                              <p:charRg st="11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9">
                                            <p:txEl>
                                              <p:charRg st="11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57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9">
                                            <p:txEl>
                                              <p:charRg st="157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9">
                                            <p:txEl>
                                              <p:charRg st="157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86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39">
                                            <p:txEl>
                                              <p:charRg st="186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739">
                                            <p:txEl>
                                              <p:charRg st="186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249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739">
                                            <p:txEl>
                                              <p:charRg st="249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739">
                                            <p:txEl>
                                              <p:charRg st="249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288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739">
                                            <p:txEl>
                                              <p:charRg st="288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739">
                                            <p:txEl>
                                              <p:charRg st="288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22" name="Rectangle 2"/>
          <p:cNvSpPr>
            <a:spLocks noGrp="1"/>
          </p:cNvSpPr>
          <p:nvPr>
            <p:ph idx="1"/>
          </p:nvPr>
        </p:nvSpPr>
        <p:spPr>
          <a:xfrm>
            <a:off x="395288" y="260350"/>
            <a:ext cx="8229600" cy="5614988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400" dirty="0"/>
              <a:t>证明：设</a:t>
            </a:r>
            <a:r>
              <a:rPr lang="en-US" altLang="zh-CN" sz="2400" dirty="0"/>
              <a:t>&lt;H,</a:t>
            </a:r>
            <a:r>
              <a:rPr lang="en-US" altLang="zh-CN" sz="2400" b="1" dirty="0">
                <a:latin typeface="宋体" panose="02010600030101010101" pitchFamily="2" charset="-122"/>
              </a:rPr>
              <a:t> *</a:t>
            </a:r>
            <a:r>
              <a:rPr lang="en-US" altLang="zh-CN" sz="2400" dirty="0"/>
              <a:t>&gt;</a:t>
            </a:r>
            <a:r>
              <a:rPr lang="zh-CN" altLang="en-US" sz="2400" dirty="0"/>
              <a:t>是群</a:t>
            </a:r>
            <a:r>
              <a:rPr lang="en-US" altLang="zh-CN" sz="2400" dirty="0"/>
              <a:t>&lt;G,</a:t>
            </a:r>
            <a:r>
              <a:rPr lang="en-US" altLang="zh-CN" sz="2400" b="1" dirty="0">
                <a:latin typeface="宋体" panose="02010600030101010101" pitchFamily="2" charset="-122"/>
              </a:rPr>
              <a:t> *</a:t>
            </a:r>
            <a:r>
              <a:rPr lang="en-US" altLang="zh-CN" sz="2400" dirty="0"/>
              <a:t>&gt;</a:t>
            </a:r>
            <a:r>
              <a:rPr lang="zh-CN" altLang="en-US" sz="2400" dirty="0"/>
              <a:t>的一个子群， 设</a:t>
            </a:r>
            <a:r>
              <a:rPr lang="en-US" altLang="zh-CN" sz="2400" dirty="0"/>
              <a:t>R={&lt;a,b&gt;|a∈G,b∈G</a:t>
            </a:r>
            <a:r>
              <a:rPr lang="zh-CN" altLang="en-US" sz="2400" dirty="0"/>
              <a:t>且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b∈H}</a:t>
            </a:r>
            <a:r>
              <a:rPr lang="zh-CN" altLang="en-US" sz="2400" dirty="0"/>
              <a:t>，则</a:t>
            </a:r>
            <a:r>
              <a:rPr lang="en-US" altLang="zh-CN" sz="2400" dirty="0"/>
              <a:t>R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上的一个等价关系。</a:t>
            </a:r>
            <a:endParaRPr lang="zh-CN" altLang="en-US" sz="2400" dirty="0"/>
          </a:p>
          <a:p>
            <a:pPr algn="just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(1) </a:t>
            </a:r>
            <a:r>
              <a:rPr lang="zh-CN" altLang="en-US" sz="2400" dirty="0"/>
              <a:t>对于∀</a:t>
            </a:r>
            <a:r>
              <a:rPr lang="en-US" altLang="zh-CN" sz="2400" dirty="0"/>
              <a:t>a∈G</a:t>
            </a:r>
            <a:r>
              <a:rPr lang="zh-CN" altLang="en-US" sz="2400" dirty="0"/>
              <a:t>，必有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∈G</a:t>
            </a:r>
            <a:r>
              <a:rPr lang="zh-CN" altLang="en-US" sz="2400" dirty="0"/>
              <a:t>，</a:t>
            </a:r>
            <a:r>
              <a:rPr lang="zh-CN" altLang="zh-CN" sz="2400" dirty="0"/>
              <a:t> </a:t>
            </a:r>
            <a:endParaRPr lang="en-US" altLang="zh-CN" sz="2400" dirty="0"/>
          </a:p>
          <a:p>
            <a:pPr algn="just">
              <a:buNone/>
            </a:pPr>
            <a:r>
              <a:rPr lang="en-US" altLang="zh-CN" sz="2400" dirty="0"/>
              <a:t>       </a:t>
            </a:r>
            <a:r>
              <a:rPr lang="zh-CN" altLang="zh-CN" sz="2400" dirty="0"/>
              <a:t>∵ 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a=e∈H</a:t>
            </a:r>
            <a:r>
              <a:rPr lang="zh-CN" altLang="en-US" sz="2400" dirty="0"/>
              <a:t>， </a:t>
            </a:r>
            <a:r>
              <a:rPr lang="zh-CN" altLang="zh-CN" sz="2400" dirty="0"/>
              <a:t>∴</a:t>
            </a:r>
            <a:r>
              <a:rPr lang="zh-CN" altLang="en-US" sz="2400" dirty="0"/>
              <a:t> </a:t>
            </a:r>
            <a:r>
              <a:rPr lang="en-US" altLang="zh-CN" sz="2400" dirty="0"/>
              <a:t>&lt;a,a&gt;∈R</a:t>
            </a:r>
            <a:r>
              <a:rPr lang="zh-CN" altLang="en-US" sz="2400" dirty="0"/>
              <a:t>， </a:t>
            </a:r>
            <a:r>
              <a:rPr lang="zh-CN" altLang="zh-CN" sz="2400" dirty="0"/>
              <a:t>∴</a:t>
            </a:r>
            <a:r>
              <a:rPr lang="zh-CN" altLang="en-US" sz="2400" dirty="0"/>
              <a:t> </a:t>
            </a:r>
            <a:r>
              <a:rPr lang="en-US" altLang="zh-CN" sz="2400" dirty="0"/>
              <a:t>R</a:t>
            </a:r>
            <a:r>
              <a:rPr lang="zh-CN" altLang="en-US" sz="2400" dirty="0"/>
              <a:t>是</a:t>
            </a:r>
            <a:r>
              <a:rPr lang="zh-CN" altLang="en-US" sz="2400" b="1" dirty="0">
                <a:solidFill>
                  <a:srgbClr val="FF0000"/>
                </a:solidFill>
              </a:rPr>
              <a:t>自反</a:t>
            </a:r>
            <a:r>
              <a:rPr lang="zh-CN" altLang="en-US" sz="2400" dirty="0"/>
              <a:t>的。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(2)</a:t>
            </a:r>
            <a:r>
              <a:rPr lang="zh-CN" altLang="en-US" sz="2400" dirty="0"/>
              <a:t>若</a:t>
            </a:r>
            <a:r>
              <a:rPr lang="en-US" altLang="zh-CN" sz="2400" dirty="0"/>
              <a:t>&lt;a,b&gt;∈R</a:t>
            </a:r>
            <a:r>
              <a:rPr lang="zh-CN" altLang="en-US" sz="2400" dirty="0"/>
              <a:t>，则有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b∈H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 </a:t>
            </a:r>
            <a:r>
              <a:rPr lang="zh-CN" altLang="zh-CN" sz="2400" dirty="0"/>
              <a:t>∵</a:t>
            </a:r>
            <a:r>
              <a:rPr lang="zh-CN" altLang="en-US" sz="2400" dirty="0"/>
              <a:t> </a:t>
            </a:r>
            <a:r>
              <a:rPr lang="en-US" altLang="zh-CN" sz="2400" dirty="0"/>
              <a:t>H</a:t>
            </a:r>
            <a:r>
              <a:rPr lang="zh-CN" altLang="en-US" sz="2400" dirty="0"/>
              <a:t>是群</a:t>
            </a:r>
            <a:r>
              <a:rPr lang="en-US" altLang="zh-CN" sz="2400" dirty="0"/>
              <a:t>G</a:t>
            </a:r>
            <a:r>
              <a:rPr lang="zh-CN" altLang="en-US" sz="2400" dirty="0"/>
              <a:t>的子群， 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</a:t>
            </a:r>
            <a:r>
              <a:rPr lang="zh-CN" altLang="zh-CN" sz="2400" dirty="0"/>
              <a:t>∴</a:t>
            </a:r>
            <a:r>
              <a:rPr lang="zh-CN" altLang="en-US" sz="2400" dirty="0"/>
              <a:t> </a:t>
            </a:r>
            <a:r>
              <a:rPr lang="en-US" altLang="zh-CN" sz="2400" dirty="0"/>
              <a:t>(a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b)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∈H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</a:t>
            </a:r>
            <a:r>
              <a:rPr lang="zh-CN" altLang="zh-CN" sz="2400" dirty="0"/>
              <a:t>∴</a:t>
            </a:r>
            <a:r>
              <a:rPr lang="en-US" altLang="zh-CN" sz="2400" dirty="0"/>
              <a:t>(a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b)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=b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a∈H</a:t>
            </a:r>
            <a:r>
              <a:rPr lang="zh-CN" altLang="en-US" sz="2400" dirty="0"/>
              <a:t>， 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</a:t>
            </a:r>
            <a:r>
              <a:rPr lang="zh-CN" altLang="zh-CN" sz="2400" dirty="0"/>
              <a:t>∴</a:t>
            </a:r>
            <a:r>
              <a:rPr lang="zh-CN" altLang="en-US" sz="2400" dirty="0"/>
              <a:t> </a:t>
            </a:r>
            <a:r>
              <a:rPr lang="en-US" altLang="zh-CN" sz="2400" dirty="0"/>
              <a:t>&lt;b,a&gt;∈R</a:t>
            </a:r>
            <a:r>
              <a:rPr lang="zh-CN" altLang="en-US" sz="2400" dirty="0"/>
              <a:t>，因此</a:t>
            </a:r>
            <a:r>
              <a:rPr lang="en-US" altLang="zh-CN" sz="2400" dirty="0"/>
              <a:t>R</a:t>
            </a:r>
            <a:r>
              <a:rPr lang="zh-CN" altLang="en-US" sz="2400" dirty="0"/>
              <a:t>是</a:t>
            </a:r>
            <a:r>
              <a:rPr lang="zh-CN" altLang="en-US" sz="2400" b="1" dirty="0">
                <a:solidFill>
                  <a:srgbClr val="FF0000"/>
                </a:solidFill>
              </a:rPr>
              <a:t>对称</a:t>
            </a:r>
            <a:r>
              <a:rPr lang="zh-CN" altLang="en-US" sz="2400" dirty="0"/>
              <a:t>的。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(3)</a:t>
            </a:r>
            <a:r>
              <a:rPr lang="zh-CN" altLang="en-US" sz="2400" dirty="0"/>
              <a:t>若</a:t>
            </a:r>
            <a:r>
              <a:rPr lang="en-US" altLang="zh-CN" sz="2400" dirty="0"/>
              <a:t>&lt; a,b&gt;, &lt; b,c&gt;∈R</a:t>
            </a:r>
            <a:r>
              <a:rPr lang="zh-CN" altLang="en-US" sz="2400" dirty="0"/>
              <a:t>，则有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b∈H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c∈H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buNone/>
            </a:pPr>
            <a:r>
              <a:rPr lang="zh-CN" altLang="zh-CN" sz="2400" dirty="0"/>
              <a:t>∵</a:t>
            </a:r>
            <a:r>
              <a:rPr lang="zh-CN" altLang="en-US" sz="2400" dirty="0"/>
              <a:t> </a:t>
            </a:r>
            <a:r>
              <a:rPr lang="en-US" altLang="zh-CN" sz="2400" dirty="0"/>
              <a:t>H</a:t>
            </a:r>
            <a:r>
              <a:rPr lang="zh-CN" altLang="en-US" sz="2400" dirty="0"/>
              <a:t>是群，运算封闭，</a:t>
            </a:r>
            <a:r>
              <a:rPr lang="zh-CN" altLang="zh-CN" sz="2400" dirty="0"/>
              <a:t>∴</a:t>
            </a:r>
            <a:r>
              <a:rPr lang="zh-CN" altLang="en-US" sz="2400" dirty="0"/>
              <a:t> </a:t>
            </a:r>
            <a:r>
              <a:rPr lang="en-US" altLang="zh-CN" sz="2400" dirty="0"/>
              <a:t>(a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b) 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(b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c)∈H</a:t>
            </a:r>
            <a:r>
              <a:rPr lang="zh-CN" altLang="en-US" sz="2400" dirty="0"/>
              <a:t>，即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c∈H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>
              <a:buNone/>
            </a:pPr>
            <a:r>
              <a:rPr lang="zh-CN" altLang="zh-CN" sz="2400" dirty="0"/>
              <a:t>∴</a:t>
            </a:r>
            <a:r>
              <a:rPr lang="zh-CN" altLang="en-US" sz="2400" dirty="0"/>
              <a:t> </a:t>
            </a:r>
            <a:r>
              <a:rPr lang="en-US" altLang="zh-CN" sz="2400" dirty="0"/>
              <a:t>&lt;a,c&gt;∈H</a:t>
            </a:r>
            <a:r>
              <a:rPr lang="zh-CN" altLang="en-US" sz="2400" dirty="0"/>
              <a:t>，因此</a:t>
            </a:r>
            <a:r>
              <a:rPr lang="en-US" altLang="zh-CN" sz="2400" dirty="0"/>
              <a:t>R</a:t>
            </a:r>
            <a:r>
              <a:rPr lang="zh-CN" altLang="en-US" sz="2400" dirty="0"/>
              <a:t>是</a:t>
            </a:r>
            <a:r>
              <a:rPr lang="zh-CN" altLang="en-US" sz="2400" b="1" dirty="0">
                <a:solidFill>
                  <a:srgbClr val="FF0000"/>
                </a:solidFill>
              </a:rPr>
              <a:t>传递</a:t>
            </a:r>
            <a:r>
              <a:rPr lang="zh-CN" altLang="en-US" sz="2400" dirty="0"/>
              <a:t>的。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由</a:t>
            </a:r>
            <a:r>
              <a:rPr lang="en-US" altLang="zh-CN" sz="2400" dirty="0"/>
              <a:t>(1)(2)(3)</a:t>
            </a:r>
            <a:r>
              <a:rPr lang="zh-CN" altLang="en-US" sz="2400" dirty="0"/>
              <a:t>可知，</a:t>
            </a:r>
            <a:r>
              <a:rPr lang="en-US" altLang="zh-CN" sz="2400" dirty="0"/>
              <a:t>R</a:t>
            </a:r>
            <a:r>
              <a:rPr lang="zh-CN" altLang="en-US" sz="2400" dirty="0"/>
              <a:t>是一个等价关系。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charRg st="6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2">
                                            <p:txEl>
                                              <p:charRg st="66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charRg st="8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22">
                                            <p:txEl>
                                              <p:charRg st="88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charRg st="12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22">
                                            <p:txEl>
                                              <p:charRg st="128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charRg st="15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22">
                                            <p:txEl>
                                              <p:charRg st="152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charRg st="171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22">
                                            <p:txEl>
                                              <p:charRg st="171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charRg st="192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22">
                                            <p:txEl>
                                              <p:charRg st="192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charRg st="22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6722">
                                            <p:txEl>
                                              <p:charRg st="221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charRg st="247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charRg st="288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charRg st="330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charRg st="349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22">
                                            <p:txEl>
                                              <p:charRg st="349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722">
                                            <p:txEl>
                                              <p:charRg st="349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拉格朗日定理</a:t>
            </a:r>
            <a:endParaRPr lang="zh-CN" altLang="en-US" dirty="0"/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502285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05000"/>
              </a:lnSpc>
            </a:pPr>
            <a:r>
              <a:rPr lang="zh-CN" altLang="en-US" sz="2600" dirty="0"/>
              <a:t>设</a:t>
            </a:r>
            <a:r>
              <a:rPr lang="en-US" altLang="zh-CN" sz="2600" dirty="0"/>
              <a:t>&lt;H,</a:t>
            </a:r>
            <a:r>
              <a:rPr lang="en-US" altLang="zh-CN" sz="2600" b="1" dirty="0">
                <a:latin typeface="宋体" panose="02010600030101010101" pitchFamily="2" charset="-122"/>
              </a:rPr>
              <a:t> *</a:t>
            </a:r>
            <a:r>
              <a:rPr lang="en-US" altLang="zh-CN" sz="2600" dirty="0"/>
              <a:t>&gt;</a:t>
            </a:r>
            <a:r>
              <a:rPr lang="zh-CN" altLang="en-US" sz="2600" dirty="0"/>
              <a:t>是群</a:t>
            </a:r>
            <a:r>
              <a:rPr lang="en-US" altLang="zh-CN" sz="2600" dirty="0"/>
              <a:t>&lt;G,</a:t>
            </a:r>
            <a:r>
              <a:rPr lang="en-US" altLang="zh-CN" sz="2600" b="1" dirty="0">
                <a:latin typeface="宋体" panose="02010600030101010101" pitchFamily="2" charset="-122"/>
              </a:rPr>
              <a:t> *</a:t>
            </a:r>
            <a:r>
              <a:rPr lang="en-US" altLang="zh-CN" sz="2600" dirty="0"/>
              <a:t>&gt;</a:t>
            </a:r>
            <a:r>
              <a:rPr lang="zh-CN" altLang="en-US" sz="2600" dirty="0"/>
              <a:t>的一个子群，那么</a:t>
            </a:r>
            <a:endParaRPr lang="zh-CN" altLang="en-US" sz="2600" dirty="0"/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600" dirty="0"/>
              <a:t>  ①</a:t>
            </a:r>
            <a:r>
              <a:rPr lang="en-US" altLang="zh-CN" sz="2600" dirty="0"/>
              <a:t>R={&lt;a,b&gt;|a∈G,b∈G</a:t>
            </a:r>
            <a:r>
              <a:rPr lang="zh-CN" altLang="en-US" sz="2600" dirty="0"/>
              <a:t>且</a:t>
            </a:r>
            <a:r>
              <a:rPr lang="en-US" altLang="zh-CN" sz="2600" dirty="0"/>
              <a:t>a</a:t>
            </a:r>
            <a:r>
              <a:rPr lang="en-US" altLang="zh-CN" sz="2600" baseline="30000" dirty="0"/>
              <a:t>-1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b∈H}</a:t>
            </a:r>
            <a:r>
              <a:rPr lang="zh-CN" altLang="en-US" sz="2600" dirty="0"/>
              <a:t>是</a:t>
            </a:r>
            <a:r>
              <a:rPr lang="en-US" altLang="zh-CN" sz="2600" dirty="0"/>
              <a:t>G</a:t>
            </a:r>
            <a:r>
              <a:rPr lang="zh-CN" altLang="en-US" sz="2600" dirty="0"/>
              <a:t>上的一个</a:t>
            </a:r>
            <a:r>
              <a:rPr lang="zh-CN" altLang="en-US" sz="2600" b="1" dirty="0">
                <a:solidFill>
                  <a:srgbClr val="0070C0"/>
                </a:solidFill>
                <a:sym typeface="Wingdings" panose="05000000000000000000" pitchFamily="2" charset="2"/>
              </a:rPr>
              <a:t>等价关系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600" dirty="0"/>
              <a:t>    </a:t>
            </a:r>
            <a:r>
              <a:rPr lang="zh-CN" altLang="en-US" sz="2600" dirty="0"/>
              <a:t>对于</a:t>
            </a:r>
            <a:r>
              <a:rPr lang="en-US" altLang="zh-CN" sz="2600" dirty="0"/>
              <a:t>a∈G</a:t>
            </a:r>
            <a:r>
              <a:rPr lang="zh-CN" altLang="en-US" sz="2600" dirty="0"/>
              <a:t>，若记</a:t>
            </a:r>
            <a:r>
              <a:rPr lang="en-US" altLang="zh-CN" sz="2600" dirty="0"/>
              <a:t>[a]</a:t>
            </a:r>
            <a:r>
              <a:rPr lang="en-US" altLang="zh-CN" sz="2600" baseline="-25000" dirty="0"/>
              <a:t>R</a:t>
            </a:r>
            <a:r>
              <a:rPr lang="en-US" altLang="zh-CN" sz="2600" dirty="0"/>
              <a:t>={x|x∈G</a:t>
            </a:r>
            <a:r>
              <a:rPr lang="zh-CN" altLang="en-US" sz="2600" dirty="0"/>
              <a:t>且</a:t>
            </a:r>
            <a:r>
              <a:rPr lang="en-US" altLang="zh-CN" sz="2600" dirty="0"/>
              <a:t>&lt;a,x&gt;∈R}</a:t>
            </a:r>
            <a:r>
              <a:rPr lang="zh-CN" altLang="en-US" sz="2600" dirty="0"/>
              <a:t>，则</a:t>
            </a:r>
            <a:r>
              <a:rPr lang="en-US" altLang="zh-CN" sz="2600" b="1" dirty="0">
                <a:solidFill>
                  <a:srgbClr val="FF0000"/>
                </a:solidFill>
              </a:rPr>
              <a:t>[a]</a:t>
            </a:r>
            <a:r>
              <a:rPr lang="en-US" altLang="zh-CN" sz="2600" b="1" baseline="-25000" dirty="0">
                <a:solidFill>
                  <a:srgbClr val="FF0000"/>
                </a:solidFill>
              </a:rPr>
              <a:t>R</a:t>
            </a:r>
            <a:r>
              <a:rPr lang="en-US" altLang="zh-CN" sz="2600" b="1" dirty="0">
                <a:solidFill>
                  <a:srgbClr val="FF0000"/>
                </a:solidFill>
              </a:rPr>
              <a:t>=aH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600" dirty="0"/>
              <a:t>  ②如果</a:t>
            </a:r>
            <a:r>
              <a:rPr lang="en-US" altLang="zh-CN" sz="2600" dirty="0"/>
              <a:t>G</a:t>
            </a:r>
            <a:r>
              <a:rPr lang="zh-CN" altLang="en-US" sz="2600" dirty="0"/>
              <a:t>是有限群，</a:t>
            </a:r>
            <a:r>
              <a:rPr lang="en-US" altLang="zh-CN" sz="2600" dirty="0"/>
              <a:t>|G|=n</a:t>
            </a:r>
            <a:r>
              <a:rPr lang="zh-CN" altLang="en-US" sz="2600" dirty="0"/>
              <a:t>，</a:t>
            </a:r>
            <a:r>
              <a:rPr lang="en-US" altLang="zh-CN" sz="2600" dirty="0"/>
              <a:t>|H|=m</a:t>
            </a:r>
            <a:r>
              <a:rPr lang="zh-CN" altLang="en-US" sz="2600" dirty="0"/>
              <a:t>，则</a:t>
            </a:r>
            <a:r>
              <a:rPr lang="en-US" altLang="zh-CN" sz="2600" b="1" dirty="0">
                <a:solidFill>
                  <a:srgbClr val="0070C0"/>
                </a:solidFill>
              </a:rPr>
              <a:t>m|n 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600" dirty="0"/>
              <a:t>    即：</a:t>
            </a:r>
            <a:r>
              <a:rPr lang="zh-CN" altLang="en-US" sz="2600" b="1" dirty="0">
                <a:solidFill>
                  <a:srgbClr val="FF0000"/>
                </a:solidFill>
              </a:rPr>
              <a:t>子群的阶，只可能是群阶的因子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600" dirty="0"/>
              <a:t>证明</a:t>
            </a:r>
            <a:r>
              <a:rPr lang="zh-CN" altLang="en-US" sz="2600" dirty="0">
                <a:sym typeface="Wingdings" panose="05000000000000000000" pitchFamily="2" charset="2"/>
              </a:rPr>
              <a:t>：先证明</a:t>
            </a:r>
            <a:r>
              <a:rPr lang="en-US" altLang="zh-CN" sz="2600" dirty="0">
                <a:sym typeface="Wingdings" panose="05000000000000000000" pitchFamily="2" charset="2"/>
              </a:rPr>
              <a:t>R</a:t>
            </a:r>
            <a:r>
              <a:rPr lang="zh-CN" altLang="en-US" sz="2600" dirty="0">
                <a:sym typeface="Wingdings" panose="05000000000000000000" pitchFamily="2" charset="2"/>
              </a:rPr>
              <a:t>是</a:t>
            </a:r>
            <a:r>
              <a:rPr lang="en-US" altLang="zh-CN" sz="2600" dirty="0">
                <a:sym typeface="Wingdings" panose="05000000000000000000" pitchFamily="2" charset="2"/>
              </a:rPr>
              <a:t>G</a:t>
            </a:r>
            <a:r>
              <a:rPr lang="zh-CN" altLang="en-US" sz="2600" dirty="0">
                <a:sym typeface="Wingdings" panose="05000000000000000000" pitchFamily="2" charset="2"/>
              </a:rPr>
              <a:t>上的一个</a:t>
            </a:r>
            <a:r>
              <a:rPr lang="zh-CN" altLang="en-US" sz="2600" dirty="0"/>
              <a:t>等价关系</a:t>
            </a:r>
            <a:r>
              <a:rPr lang="zh-CN" altLang="en-US" sz="2600" dirty="0">
                <a:sym typeface="Wingdings" panose="05000000000000000000" pitchFamily="2" charset="2"/>
              </a:rPr>
              <a:t>（已证）；</a:t>
            </a:r>
            <a:endParaRPr lang="zh-CN" altLang="en-US" sz="2600" dirty="0">
              <a:sym typeface="Wingdings" panose="05000000000000000000" pitchFamily="2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600" dirty="0"/>
              <a:t>           再证明</a:t>
            </a:r>
            <a:r>
              <a:rPr lang="en-US" altLang="zh-CN" sz="2600" dirty="0"/>
              <a:t>m|n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2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739">
                                            <p:txEl>
                                              <p:charRg st="2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6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6739">
                                            <p:txEl>
                                              <p:charRg st="64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0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6739">
                                            <p:txEl>
                                              <p:charRg st="107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3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6739">
                                            <p:txEl>
                                              <p:charRg st="137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6739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82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6739">
                                            <p:txEl>
                                              <p:charRg st="182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333375"/>
            <a:ext cx="8229600" cy="5022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拉格朗日定理的理解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定理①分为两部分理解：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R={&lt;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&gt;|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a∈G,b∈G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*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b∈H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中的一个等价关系；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b∈[a]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*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b∈H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                                 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*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*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b∈a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*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b∈aH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∴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a]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aH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a]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aH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含义：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上的一个等价关系，则必在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上产生多个等价类，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等价类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刚好对应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陪集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，即，代表元素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产生的陪集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aH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，就是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作为代表元素的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上的等价类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[a]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定理②“如果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是有限群，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|G|=n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|H|=m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m|n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”的应用：若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阶群，则它只可能有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阶的子群，其中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的两个平凡子群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&lt;{e},*&gt;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&lt;G,*&gt;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1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2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739">
                                            <p:txEl>
                                              <p:charRg st="2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39">
                                            <p:txEl>
                                              <p:charRg st="2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6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9">
                                            <p:txEl>
                                              <p:charRg st="6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9">
                                            <p:txEl>
                                              <p:charRg st="6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9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739">
                                            <p:txEl>
                                              <p:charRg st="9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39">
                                            <p:txEl>
                                              <p:charRg st="9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5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6739">
                                            <p:txEl>
                                              <p:charRg st="159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7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6739">
                                            <p:txEl>
                                              <p:charRg st="176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258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6739">
                                            <p:txEl>
                                              <p:charRg st="258" end="3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拉格朗日定理一系列重要推论</a:t>
            </a:r>
            <a:endParaRPr lang="zh-CN" altLang="en-US" dirty="0"/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5113337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15000"/>
              </a:lnSpc>
            </a:pPr>
            <a:r>
              <a:rPr lang="zh-CN" altLang="en-US" sz="2600" b="1" dirty="0">
                <a:solidFill>
                  <a:srgbClr val="B80000"/>
                </a:solidFill>
              </a:rPr>
              <a:t>推论</a:t>
            </a:r>
            <a:r>
              <a:rPr lang="en-US" altLang="zh-CN" sz="2600" b="1" dirty="0">
                <a:solidFill>
                  <a:srgbClr val="B80000"/>
                </a:solidFill>
              </a:rPr>
              <a:t>1</a:t>
            </a:r>
            <a:r>
              <a:rPr lang="zh-CN" altLang="en-US" sz="2600" dirty="0"/>
              <a:t>：设</a:t>
            </a:r>
            <a:r>
              <a:rPr lang="en-US" altLang="zh-CN" sz="2600" dirty="0"/>
              <a:t>&lt;G,*&gt;</a:t>
            </a:r>
            <a:r>
              <a:rPr lang="zh-CN" altLang="en-US" sz="2600" dirty="0"/>
              <a:t>是</a:t>
            </a:r>
            <a:r>
              <a:rPr lang="en-US" altLang="zh-CN" sz="2600" dirty="0"/>
              <a:t>n</a:t>
            </a:r>
            <a:r>
              <a:rPr lang="zh-CN" altLang="en-US" sz="2600" dirty="0"/>
              <a:t>阶有限群，则对∀</a:t>
            </a:r>
            <a:r>
              <a:rPr lang="en-US" altLang="zh-CN" sz="2600" dirty="0"/>
              <a:t>a∈G</a:t>
            </a:r>
            <a:r>
              <a:rPr lang="zh-CN" altLang="en-US" sz="2600" dirty="0"/>
              <a:t>，</a:t>
            </a:r>
            <a:r>
              <a:rPr lang="en-US" altLang="zh-CN" sz="2800" dirty="0"/>
              <a:t>0(a)=r</a:t>
            </a:r>
            <a:r>
              <a:rPr lang="zh-CN" altLang="en-US" sz="2800" dirty="0"/>
              <a:t>，则</a:t>
            </a:r>
            <a:r>
              <a:rPr lang="en-US" altLang="zh-CN" sz="2800" dirty="0"/>
              <a:t>r|n(</a:t>
            </a:r>
            <a:r>
              <a:rPr lang="zh-CN" altLang="en-US" sz="2800" b="1" dirty="0">
                <a:solidFill>
                  <a:srgbClr val="0070C0"/>
                </a:solidFill>
              </a:rPr>
              <a:t>元素阶是群阶的因子</a:t>
            </a:r>
            <a:r>
              <a:rPr lang="en-US" altLang="zh-CN" sz="2800" dirty="0"/>
              <a:t>)</a:t>
            </a:r>
            <a:r>
              <a:rPr lang="zh-CN" altLang="en-US" sz="2800" dirty="0"/>
              <a:t>，且必</a:t>
            </a:r>
            <a:r>
              <a:rPr lang="zh-CN" altLang="en-US" sz="2600" dirty="0"/>
              <a:t>有</a:t>
            </a:r>
            <a:r>
              <a:rPr lang="en-US" altLang="zh-CN" sz="2600" b="1" dirty="0">
                <a:latin typeface="宋体" panose="02010600030101010101" pitchFamily="2" charset="-122"/>
              </a:rPr>
              <a:t>a</a:t>
            </a:r>
            <a:r>
              <a:rPr lang="en-US" altLang="zh-CN" sz="2600" b="1" baseline="30000" dirty="0">
                <a:latin typeface="宋体" panose="02010600030101010101" pitchFamily="2" charset="-122"/>
              </a:rPr>
              <a:t>n</a:t>
            </a:r>
            <a:r>
              <a:rPr lang="en-US" altLang="zh-CN" sz="2600" dirty="0"/>
              <a:t>=e</a:t>
            </a:r>
            <a:r>
              <a:rPr lang="zh-CN" altLang="en-US" sz="2600" dirty="0"/>
              <a:t>。若</a:t>
            </a:r>
            <a:r>
              <a:rPr lang="en-US" altLang="zh-CN" sz="2600" dirty="0"/>
              <a:t>n</a:t>
            </a:r>
            <a:r>
              <a:rPr lang="zh-CN" altLang="en-US" sz="2600" dirty="0"/>
              <a:t>为质数，则</a:t>
            </a:r>
            <a:r>
              <a:rPr lang="en-US" altLang="zh-CN" sz="2600" dirty="0"/>
              <a:t>&lt;G,*&gt;</a:t>
            </a:r>
            <a:r>
              <a:rPr lang="zh-CN" altLang="en-US" sz="2600" dirty="0"/>
              <a:t>必为循环群。</a:t>
            </a:r>
            <a:endParaRPr lang="en-US" altLang="zh-CN" sz="2600" dirty="0"/>
          </a:p>
          <a:p>
            <a:pPr>
              <a:lnSpc>
                <a:spcPct val="115000"/>
              </a:lnSpc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    证明：若</a:t>
            </a:r>
            <a:r>
              <a:rPr lang="en-US" altLang="zh-CN" sz="2400" b="1" dirty="0">
                <a:solidFill>
                  <a:srgbClr val="0070C0"/>
                </a:solidFill>
              </a:rPr>
              <a:t>|G|=n</a:t>
            </a:r>
            <a:r>
              <a:rPr lang="zh-CN" altLang="en-US" sz="2400" b="1" dirty="0">
                <a:solidFill>
                  <a:srgbClr val="0070C0"/>
                </a:solidFill>
              </a:rPr>
              <a:t>，对∀</a:t>
            </a:r>
            <a:r>
              <a:rPr lang="en-US" altLang="zh-CN" sz="2400" b="1" dirty="0">
                <a:solidFill>
                  <a:srgbClr val="0070C0"/>
                </a:solidFill>
              </a:rPr>
              <a:t>a∈G</a:t>
            </a:r>
            <a:r>
              <a:rPr lang="zh-CN" altLang="en-US" sz="2400" b="1" dirty="0">
                <a:solidFill>
                  <a:srgbClr val="0070C0"/>
                </a:solidFill>
              </a:rPr>
              <a:t>，设</a:t>
            </a:r>
            <a:r>
              <a:rPr lang="en-US" altLang="zh-CN" sz="2400" b="1" dirty="0">
                <a:solidFill>
                  <a:srgbClr val="0070C0"/>
                </a:solidFill>
              </a:rPr>
              <a:t>0(a)=r</a:t>
            </a:r>
            <a:r>
              <a:rPr lang="zh-CN" altLang="en-US" sz="2400" b="1" dirty="0">
                <a:solidFill>
                  <a:srgbClr val="0070C0"/>
                </a:solidFill>
              </a:rPr>
              <a:t>，则有</a:t>
            </a:r>
            <a:r>
              <a:rPr lang="en-US" altLang="zh-CN" sz="2400" b="1" dirty="0">
                <a:solidFill>
                  <a:srgbClr val="0070C0"/>
                </a:solidFill>
              </a:rPr>
              <a:t>n=mr</a:t>
            </a:r>
            <a:r>
              <a:rPr lang="zh-CN" altLang="en-US" sz="2400" b="1" dirty="0">
                <a:solidFill>
                  <a:srgbClr val="0070C0"/>
                </a:solidFill>
              </a:rPr>
              <a:t>，则  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               a</a:t>
            </a:r>
            <a:r>
              <a:rPr lang="en-US" altLang="zh-CN" sz="2400" b="1" baseline="30000" dirty="0">
                <a:solidFill>
                  <a:srgbClr val="0070C0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0070C0"/>
                </a:solidFill>
              </a:rPr>
              <a:t>=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70C0"/>
                </a:solidFill>
                <a:latin typeface="宋体" panose="02010600030101010101" pitchFamily="2" charset="-122"/>
              </a:rPr>
              <a:t>mr</a:t>
            </a:r>
            <a:r>
              <a:rPr lang="en-US" altLang="zh-CN" sz="2400" b="1" dirty="0">
                <a:solidFill>
                  <a:srgbClr val="0070C0"/>
                </a:solidFill>
              </a:rPr>
              <a:t>=(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70C0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  <a:r>
              <a:rPr lang="en-US" altLang="zh-CN" sz="2400" b="1" baseline="30000" dirty="0">
                <a:solidFill>
                  <a:srgbClr val="0070C0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70C0"/>
                </a:solidFill>
              </a:rPr>
              <a:t>=e</a:t>
            </a:r>
            <a:r>
              <a:rPr lang="en-US" altLang="zh-CN" sz="2400" b="1" baseline="30000" dirty="0">
                <a:solidFill>
                  <a:srgbClr val="0070C0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70C0"/>
                </a:solidFill>
              </a:rPr>
              <a:t>=e</a:t>
            </a:r>
            <a:r>
              <a:rPr lang="zh-CN" altLang="en-US" sz="2400" b="1" dirty="0">
                <a:solidFill>
                  <a:srgbClr val="0070C0"/>
                </a:solidFill>
              </a:rPr>
              <a:t>。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600" b="1" dirty="0">
                <a:solidFill>
                  <a:srgbClr val="B80000"/>
                </a:solidFill>
              </a:rPr>
              <a:t>推论</a:t>
            </a:r>
            <a:r>
              <a:rPr lang="en-US" altLang="zh-CN" sz="2600" b="1" dirty="0">
                <a:solidFill>
                  <a:srgbClr val="B80000"/>
                </a:solidFill>
              </a:rPr>
              <a:t>2</a:t>
            </a:r>
            <a:r>
              <a:rPr lang="zh-CN" altLang="en-US" sz="2600" dirty="0"/>
              <a:t>：质数阶群的子群一定是平凡群。（素数阶的群不存在非平凡子群）</a:t>
            </a:r>
            <a:endParaRPr lang="zh-CN" altLang="en-US" sz="2600" dirty="0"/>
          </a:p>
          <a:p>
            <a:pPr>
              <a:lnSpc>
                <a:spcPct val="115000"/>
              </a:lnSpc>
            </a:pPr>
            <a:r>
              <a:rPr lang="zh-CN" altLang="en-US" sz="2600" b="1" dirty="0">
                <a:solidFill>
                  <a:srgbClr val="B80000"/>
                </a:solidFill>
              </a:rPr>
              <a:t>推论</a:t>
            </a:r>
            <a:r>
              <a:rPr lang="zh-CN" altLang="en-US" sz="2600" dirty="0"/>
              <a:t>：质数阶群一定是循环群（推论</a:t>
            </a:r>
            <a:r>
              <a:rPr lang="en-US" altLang="zh-CN" sz="2600" dirty="0"/>
              <a:t>1</a:t>
            </a:r>
            <a:r>
              <a:rPr lang="zh-CN" altLang="en-US" sz="2600" dirty="0"/>
              <a:t>后半句），且每个非幺元均为生成元。</a:t>
            </a:r>
            <a:r>
              <a:rPr lang="en-US" altLang="zh-CN" sz="2600" dirty="0">
                <a:latin typeface="宋体" panose="02010600030101010101" pitchFamily="2" charset="-122"/>
              </a:rPr>
              <a:t>(</a:t>
            </a:r>
            <a:r>
              <a:rPr lang="zh-CN" altLang="en-US" sz="2600" dirty="0">
                <a:latin typeface="宋体" panose="02010600030101010101" pitchFamily="2" charset="-122"/>
              </a:rPr>
              <a:t>证明见下两页，选讲</a:t>
            </a:r>
            <a:r>
              <a:rPr lang="en-US" altLang="zh-CN" sz="2600" dirty="0">
                <a:latin typeface="宋体" panose="02010600030101010101" pitchFamily="2" charset="-122"/>
              </a:rPr>
              <a:t>)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600" dirty="0"/>
              <a:t>    </a:t>
            </a:r>
            <a:r>
              <a:rPr lang="en-US" altLang="zh-CN" sz="2600" dirty="0"/>
              <a:t>&lt;{e},*&gt;, &lt;G,*&gt;</a:t>
            </a:r>
            <a:r>
              <a:rPr lang="zh-CN" altLang="zh-CN" sz="2600" dirty="0"/>
              <a:t>称为</a:t>
            </a:r>
            <a:r>
              <a:rPr lang="en-US" altLang="zh-CN" sz="2600" dirty="0"/>
              <a:t>&lt;G,*&gt;</a:t>
            </a:r>
            <a:r>
              <a:rPr lang="zh-CN" altLang="zh-CN" sz="2600" dirty="0"/>
              <a:t>的平凡子群。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7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charRg st="7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113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charRg st="113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147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charRg st="147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181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charRg st="181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227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拉格朗日定理一系列重要推论</a:t>
            </a:r>
            <a:endParaRPr lang="zh-CN" alt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7632700" cy="4319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推论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质数阶群一定是循环群（证明见下一页，选讲）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，且每个非幺元均为生成元。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证明：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∵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质数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阶群中除了幺元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其余每个元素的阶都等于群的阶，</a:t>
            </a:r>
            <a:r>
              <a:rPr kumimoji="0" lang="zh-CN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zh-CN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∴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每个非幺元都是生成元。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但循环群不一定是素数阶群（例子很常见），如课后题的那个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6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阶循环群。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3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charRg st="3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5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charRg st="55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8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charRg st="87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111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charRg st="111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xfrm>
            <a:off x="323850" y="260350"/>
            <a:ext cx="8229600" cy="5832475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200" dirty="0"/>
              <a:t>【</a:t>
            </a:r>
            <a:r>
              <a:rPr lang="zh-CN" altLang="zh-CN" sz="2200" dirty="0"/>
              <a:t>例</a:t>
            </a:r>
            <a:r>
              <a:rPr lang="en-US" altLang="zh-CN" sz="2200" dirty="0"/>
              <a:t>1】</a:t>
            </a:r>
            <a:r>
              <a:rPr lang="zh-CN" altLang="zh-CN" sz="2200" dirty="0"/>
              <a:t>试证</a:t>
            </a:r>
            <a:r>
              <a:rPr lang="zh-CN" altLang="en-US" sz="2200" dirty="0"/>
              <a:t>：任何一个四阶群只可能是四阶循环群或</a:t>
            </a:r>
            <a:r>
              <a:rPr lang="en-US" altLang="zh-CN" sz="2200" dirty="0"/>
              <a:t>Klein</a:t>
            </a:r>
            <a:r>
              <a:rPr lang="zh-CN" altLang="en-US" sz="2200" dirty="0"/>
              <a:t>四元群（</a:t>
            </a:r>
            <a:r>
              <a:rPr lang="zh-CN" altLang="en-US" sz="2200" b="1" dirty="0">
                <a:solidFill>
                  <a:srgbClr val="B80000"/>
                </a:solidFill>
              </a:rPr>
              <a:t>同构意义下</a:t>
            </a:r>
            <a:r>
              <a:rPr lang="en-US" altLang="zh-CN" sz="2200" dirty="0"/>
              <a:t>4</a:t>
            </a:r>
            <a:r>
              <a:rPr lang="zh-CN" altLang="en-US" sz="2200" dirty="0"/>
              <a:t>阶群仅有</a:t>
            </a:r>
            <a:r>
              <a:rPr lang="en-US" altLang="zh-CN" sz="2200" dirty="0"/>
              <a:t>2</a:t>
            </a:r>
            <a:r>
              <a:rPr lang="zh-CN" altLang="en-US" sz="2200" dirty="0"/>
              <a:t>种）。</a:t>
            </a:r>
            <a:endParaRPr lang="zh-CN" altLang="en-US" sz="2200" dirty="0"/>
          </a:p>
          <a:p>
            <a:pPr>
              <a:buNone/>
            </a:pPr>
            <a:r>
              <a:rPr lang="zh-CN" altLang="en-US" sz="2200" dirty="0"/>
              <a:t>证明：设</a:t>
            </a:r>
            <a:r>
              <a:rPr lang="en-US" altLang="zh-CN" sz="2200" dirty="0"/>
              <a:t>&lt;G,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&gt;</a:t>
            </a:r>
            <a:r>
              <a:rPr lang="zh-CN" altLang="en-US" sz="2200" dirty="0"/>
              <a:t>为一个</a:t>
            </a:r>
            <a:r>
              <a:rPr lang="en-US" altLang="zh-CN" sz="2200" dirty="0"/>
              <a:t>4</a:t>
            </a:r>
            <a:r>
              <a:rPr lang="zh-CN" altLang="en-US" sz="2200" dirty="0"/>
              <a:t>阶群，</a:t>
            </a:r>
            <a:r>
              <a:rPr lang="en-US" altLang="zh-CN" sz="2200" dirty="0"/>
              <a:t> e</a:t>
            </a:r>
            <a:r>
              <a:rPr lang="zh-CN" altLang="en-US" sz="2200" dirty="0"/>
              <a:t>是幺元。由“元素阶为群阶的因子”可知，可能存在</a:t>
            </a:r>
            <a:r>
              <a:rPr lang="en-US" altLang="zh-CN" sz="2200" dirty="0"/>
              <a:t>1</a:t>
            </a:r>
            <a:r>
              <a:rPr lang="zh-CN" altLang="en-US" sz="2200" dirty="0"/>
              <a:t>、</a:t>
            </a:r>
            <a:r>
              <a:rPr lang="en-US" altLang="zh-CN" sz="2200" dirty="0"/>
              <a:t>2</a:t>
            </a:r>
            <a:r>
              <a:rPr lang="zh-CN" altLang="en-US" sz="2200" dirty="0"/>
              <a:t>、</a:t>
            </a:r>
            <a:r>
              <a:rPr lang="en-US" altLang="zh-CN" sz="2200" dirty="0"/>
              <a:t>4</a:t>
            </a:r>
            <a:r>
              <a:rPr lang="zh-CN" altLang="en-US" sz="2200" dirty="0"/>
              <a:t>阶元素；而幺元为</a:t>
            </a:r>
            <a:r>
              <a:rPr lang="en-US" altLang="zh-CN" sz="2200" dirty="0"/>
              <a:t>1</a:t>
            </a:r>
            <a:r>
              <a:rPr lang="zh-CN" altLang="en-US" sz="2200" dirty="0"/>
              <a:t>阶元，则非幺元只可能是</a:t>
            </a:r>
            <a:r>
              <a:rPr lang="en-US" altLang="zh-CN" sz="2200" dirty="0"/>
              <a:t>2</a:t>
            </a:r>
            <a:r>
              <a:rPr lang="zh-CN" altLang="en-US" sz="2200" dirty="0"/>
              <a:t>阶元或</a:t>
            </a:r>
            <a:r>
              <a:rPr lang="en-US" altLang="zh-CN" sz="2200" dirty="0"/>
              <a:t>4</a:t>
            </a:r>
            <a:r>
              <a:rPr lang="zh-CN" altLang="en-US" sz="2200" dirty="0"/>
              <a:t>阶元。分两种情况讨论：</a:t>
            </a:r>
            <a:endParaRPr lang="en-US" altLang="zh-CN" sz="2200" dirty="0"/>
          </a:p>
          <a:p>
            <a:pPr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</a:t>
            </a:r>
            <a:r>
              <a:rPr lang="en-US" altLang="zh-CN" sz="2200" dirty="0"/>
              <a:t>&lt;G,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&gt;</a:t>
            </a:r>
            <a:r>
              <a:rPr lang="zh-CN" altLang="en-US" sz="2200" dirty="0"/>
              <a:t>中有</a:t>
            </a:r>
            <a:r>
              <a:rPr lang="en-US" altLang="zh-CN" sz="2200" dirty="0"/>
              <a:t>4</a:t>
            </a:r>
            <a:r>
              <a:rPr lang="zh-CN" altLang="en-US" sz="2200" dirty="0"/>
              <a:t>阶元。</a:t>
            </a:r>
            <a:endParaRPr lang="en-US" altLang="zh-CN" sz="2200" dirty="0"/>
          </a:p>
          <a:p>
            <a:pPr>
              <a:buNone/>
            </a:pPr>
            <a:r>
              <a:rPr lang="zh-CN" altLang="en-US" sz="2200" dirty="0"/>
              <a:t>设</a:t>
            </a:r>
            <a:r>
              <a:rPr lang="en-US" altLang="zh-CN" sz="2200" dirty="0"/>
              <a:t>a∈G</a:t>
            </a:r>
            <a:r>
              <a:rPr lang="zh-CN" altLang="en-US" sz="2200" dirty="0"/>
              <a:t>为</a:t>
            </a:r>
            <a:r>
              <a:rPr lang="en-US" altLang="zh-CN" sz="2200" dirty="0"/>
              <a:t>4</a:t>
            </a:r>
            <a:r>
              <a:rPr lang="zh-CN" altLang="en-US" sz="2200" dirty="0"/>
              <a:t>阶元素，则</a:t>
            </a:r>
            <a:r>
              <a:rPr lang="en-US" altLang="zh-CN" sz="2200" dirty="0"/>
              <a:t>a</a:t>
            </a:r>
            <a:r>
              <a:rPr lang="zh-CN" altLang="en-US" sz="2200" dirty="0"/>
              <a:t>为生成元，</a:t>
            </a:r>
            <a:r>
              <a:rPr lang="en-US" altLang="zh-CN" sz="2200" dirty="0"/>
              <a:t>&lt;G,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&gt;</a:t>
            </a:r>
            <a:r>
              <a:rPr lang="zh-CN" altLang="en-US" sz="2200" dirty="0"/>
              <a:t>为</a:t>
            </a:r>
            <a:r>
              <a:rPr lang="en-US" altLang="zh-CN" sz="2200" dirty="0"/>
              <a:t>4</a:t>
            </a:r>
            <a:r>
              <a:rPr lang="zh-CN" altLang="en-US" sz="2200" dirty="0"/>
              <a:t>阶循环群。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</a:t>
            </a:r>
            <a:r>
              <a:rPr lang="en-US" altLang="zh-CN" sz="2200" dirty="0"/>
              <a:t>&lt;G,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&gt;</a:t>
            </a:r>
            <a:r>
              <a:rPr lang="zh-CN" altLang="en-US" sz="2200" dirty="0"/>
              <a:t>中没有</a:t>
            </a:r>
            <a:r>
              <a:rPr lang="en-US" altLang="zh-CN" sz="2200" dirty="0"/>
              <a:t>4</a:t>
            </a:r>
            <a:r>
              <a:rPr lang="zh-CN" altLang="en-US" sz="2200" dirty="0"/>
              <a:t>阶元。</a:t>
            </a:r>
            <a:endParaRPr lang="en-US" altLang="zh-CN" sz="2200" dirty="0"/>
          </a:p>
          <a:p>
            <a:pPr>
              <a:buNone/>
            </a:pPr>
            <a:r>
              <a:rPr lang="zh-CN" altLang="en-US" sz="2200" dirty="0"/>
              <a:t>则</a:t>
            </a:r>
            <a:r>
              <a:rPr lang="en-US" altLang="zh-CN" sz="2200" dirty="0"/>
              <a:t>&lt;G,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&gt;</a:t>
            </a:r>
            <a:r>
              <a:rPr lang="zh-CN" altLang="en-US" sz="2200" dirty="0"/>
              <a:t>中非幺元的元素均为</a:t>
            </a:r>
            <a:r>
              <a:rPr lang="en-US" altLang="zh-CN" sz="2200" dirty="0"/>
              <a:t>2</a:t>
            </a:r>
            <a:r>
              <a:rPr lang="zh-CN" altLang="en-US" sz="2200" dirty="0"/>
              <a:t>阶元。设</a:t>
            </a:r>
            <a:r>
              <a:rPr lang="en-US" altLang="zh-CN" sz="2200" dirty="0"/>
              <a:t>G={e,a,b,c}</a:t>
            </a:r>
            <a:r>
              <a:rPr lang="zh-CN" altLang="en-US" sz="2200" dirty="0"/>
              <a:t>，则</a:t>
            </a:r>
            <a:r>
              <a:rPr lang="en-US" altLang="zh-CN" sz="2200" dirty="0"/>
              <a:t>a</a:t>
            </a:r>
            <a:r>
              <a:rPr lang="zh-CN" altLang="en-US" sz="2200" dirty="0"/>
              <a:t>、</a:t>
            </a:r>
            <a:r>
              <a:rPr lang="en-US" altLang="zh-CN" sz="2200" dirty="0"/>
              <a:t>b</a:t>
            </a:r>
            <a:r>
              <a:rPr lang="zh-CN" altLang="en-US" sz="2200" dirty="0"/>
              <a:t>、</a:t>
            </a:r>
            <a:r>
              <a:rPr lang="en-US" altLang="zh-CN" sz="2200" dirty="0"/>
              <a:t>c</a:t>
            </a:r>
            <a:r>
              <a:rPr lang="zh-CN" altLang="en-US" sz="2200" dirty="0"/>
              <a:t>均为</a:t>
            </a:r>
            <a:r>
              <a:rPr lang="en-US" altLang="zh-CN" sz="2200" dirty="0"/>
              <a:t>2</a:t>
            </a:r>
            <a:r>
              <a:rPr lang="zh-CN" altLang="en-US" sz="2200" dirty="0"/>
              <a:t>阶元，</a:t>
            </a:r>
            <a:r>
              <a:rPr lang="en-US" altLang="zh-CN" sz="2200" dirty="0"/>
              <a:t>a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=b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=c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=e</a:t>
            </a:r>
            <a:endParaRPr lang="en-US" altLang="zh-CN" sz="2200" dirty="0"/>
          </a:p>
          <a:p>
            <a:pPr>
              <a:buNone/>
            </a:pPr>
            <a:r>
              <a:rPr lang="zh-CN" altLang="en-US" sz="2200" dirty="0"/>
              <a:t>若</a:t>
            </a:r>
            <a:r>
              <a:rPr lang="en-US" altLang="zh-CN" sz="2200" dirty="0"/>
              <a:t>a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b=e</a:t>
            </a:r>
            <a:r>
              <a:rPr lang="zh-CN" altLang="en-US" sz="2200" dirty="0"/>
              <a:t>，则</a:t>
            </a:r>
            <a:r>
              <a:rPr lang="en-US" altLang="zh-CN" sz="2200" dirty="0"/>
              <a:t>a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b=a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a</a:t>
            </a:r>
            <a:r>
              <a:rPr lang="zh-CN" altLang="en-US" sz="2200" dirty="0"/>
              <a:t>，从而</a:t>
            </a:r>
            <a:r>
              <a:rPr lang="en-US" altLang="zh-CN" sz="2200" dirty="0"/>
              <a:t>b=a</a:t>
            </a:r>
            <a:r>
              <a:rPr lang="zh-CN" altLang="en-US" sz="2200" dirty="0"/>
              <a:t>，矛盾</a:t>
            </a:r>
            <a:r>
              <a:rPr lang="zh-CN" altLang="en-US" sz="1400" dirty="0"/>
              <a:t>（</a:t>
            </a:r>
            <a:r>
              <a:rPr lang="en-US" altLang="zh-CN" sz="1400" dirty="0"/>
              <a:t>a</a:t>
            </a:r>
            <a:r>
              <a:rPr lang="zh-CN" altLang="en-US" sz="1400" dirty="0"/>
              <a:t>的阶为</a:t>
            </a:r>
            <a:r>
              <a:rPr lang="en-US" altLang="zh-CN" sz="1400" dirty="0"/>
              <a:t>2</a:t>
            </a:r>
            <a:r>
              <a:rPr lang="zh-CN" altLang="en-US" sz="1400" dirty="0"/>
              <a:t>，即</a:t>
            </a:r>
            <a:r>
              <a:rPr lang="en-US" altLang="zh-CN" sz="1400" dirty="0"/>
              <a:t>a</a:t>
            </a:r>
            <a:r>
              <a:rPr lang="en-US" altLang="zh-CN" sz="1400" baseline="30000" dirty="0"/>
              <a:t>2</a:t>
            </a:r>
            <a:r>
              <a:rPr lang="en-US" altLang="zh-CN" sz="1400" dirty="0"/>
              <a:t>=e</a:t>
            </a:r>
            <a:r>
              <a:rPr lang="zh-CN" altLang="en-US" sz="1400" dirty="0"/>
              <a:t>，即</a:t>
            </a:r>
            <a:r>
              <a:rPr lang="en-US" altLang="zh-CN" sz="1400" dirty="0"/>
              <a:t>a</a:t>
            </a:r>
            <a:r>
              <a:rPr lang="en-US" altLang="zh-CN" sz="1400" dirty="0">
                <a:latin typeface="宋体" panose="02010600030101010101" pitchFamily="2" charset="-122"/>
              </a:rPr>
              <a:t>*</a:t>
            </a:r>
            <a:r>
              <a:rPr lang="en-US" altLang="zh-CN" sz="1400" dirty="0"/>
              <a:t>a=e</a:t>
            </a:r>
            <a:r>
              <a:rPr lang="zh-CN" altLang="en-US" sz="1400" dirty="0"/>
              <a:t>） </a:t>
            </a:r>
            <a:r>
              <a:rPr lang="zh-CN" altLang="en-US" sz="2200" dirty="0"/>
              <a:t>。</a:t>
            </a:r>
            <a:endParaRPr lang="zh-CN" altLang="en-US" sz="2200" dirty="0"/>
          </a:p>
          <a:p>
            <a:pPr>
              <a:buNone/>
            </a:pPr>
            <a:r>
              <a:rPr lang="zh-CN" altLang="en-US" sz="2200" dirty="0"/>
              <a:t>若</a:t>
            </a:r>
            <a:r>
              <a:rPr lang="en-US" altLang="zh-CN" sz="2200" dirty="0"/>
              <a:t>a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b=a</a:t>
            </a:r>
            <a:r>
              <a:rPr lang="zh-CN" altLang="en-US" sz="2200" dirty="0"/>
              <a:t>，则</a:t>
            </a:r>
            <a:r>
              <a:rPr lang="en-US" altLang="zh-CN" sz="2200" dirty="0"/>
              <a:t>a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b=a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e</a:t>
            </a:r>
            <a:r>
              <a:rPr lang="zh-CN" altLang="en-US" sz="2200" dirty="0"/>
              <a:t>，从而</a:t>
            </a:r>
            <a:r>
              <a:rPr lang="en-US" altLang="zh-CN" sz="2200" dirty="0"/>
              <a:t>b=e</a:t>
            </a:r>
            <a:r>
              <a:rPr lang="zh-CN" altLang="en-US" sz="2200" dirty="0"/>
              <a:t>，矛盾。</a:t>
            </a:r>
            <a:endParaRPr lang="en-US" altLang="zh-CN" sz="2200" dirty="0"/>
          </a:p>
          <a:p>
            <a:pPr>
              <a:buNone/>
            </a:pPr>
            <a:r>
              <a:rPr lang="zh-CN" altLang="en-US" sz="2200" dirty="0"/>
              <a:t>若</a:t>
            </a:r>
            <a:r>
              <a:rPr lang="en-US" altLang="zh-CN" sz="2200" dirty="0"/>
              <a:t>a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b=b</a:t>
            </a:r>
            <a:r>
              <a:rPr lang="zh-CN" altLang="en-US" sz="2200" dirty="0"/>
              <a:t>，则</a:t>
            </a:r>
            <a:r>
              <a:rPr lang="en-US" altLang="zh-CN" sz="2200" dirty="0"/>
              <a:t>a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b=e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b</a:t>
            </a:r>
            <a:r>
              <a:rPr lang="zh-CN" altLang="en-US" sz="2200" dirty="0"/>
              <a:t>，从而</a:t>
            </a:r>
            <a:r>
              <a:rPr lang="en-US" altLang="zh-CN" sz="2200" dirty="0"/>
              <a:t>a=e</a:t>
            </a:r>
            <a:r>
              <a:rPr lang="zh-CN" altLang="en-US" sz="2200" dirty="0"/>
              <a:t>，矛盾。</a:t>
            </a:r>
            <a:endParaRPr lang="zh-CN" altLang="en-US" sz="2200" dirty="0"/>
          </a:p>
          <a:p>
            <a:pPr>
              <a:buNone/>
            </a:pPr>
            <a:r>
              <a:rPr lang="zh-CN" altLang="en-US" sz="2200" dirty="0"/>
              <a:t>所以</a:t>
            </a:r>
            <a:r>
              <a:rPr lang="en-US" altLang="zh-CN" sz="2200" dirty="0"/>
              <a:t>a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b=c</a:t>
            </a:r>
            <a:r>
              <a:rPr lang="zh-CN" altLang="en-US" sz="2200" dirty="0"/>
              <a:t>。</a:t>
            </a:r>
            <a:endParaRPr lang="zh-CN" altLang="en-US" sz="2200" dirty="0"/>
          </a:p>
          <a:p>
            <a:pPr>
              <a:buNone/>
            </a:pPr>
            <a:r>
              <a:rPr lang="zh-CN" altLang="en-US" sz="2200" dirty="0"/>
              <a:t>同理可证</a:t>
            </a:r>
            <a:r>
              <a:rPr lang="en-US" altLang="zh-CN" sz="2200" dirty="0"/>
              <a:t>b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a=c</a:t>
            </a:r>
            <a:r>
              <a:rPr lang="zh-CN" altLang="en-US" sz="2200" dirty="0"/>
              <a:t>以及</a:t>
            </a:r>
            <a:r>
              <a:rPr lang="en-US" altLang="zh-CN" sz="2200" dirty="0"/>
              <a:t>a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c=c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a=b</a:t>
            </a:r>
            <a:r>
              <a:rPr lang="zh-CN" altLang="en-US" sz="2200" dirty="0"/>
              <a:t>，</a:t>
            </a:r>
            <a:r>
              <a:rPr lang="en-US" altLang="zh-CN" sz="2200" dirty="0"/>
              <a:t>b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c=c</a:t>
            </a:r>
            <a:r>
              <a:rPr lang="en-US" altLang="zh-CN" sz="2200" dirty="0">
                <a:latin typeface="宋体" panose="02010600030101010101" pitchFamily="2" charset="-122"/>
              </a:rPr>
              <a:t>*</a:t>
            </a:r>
            <a:r>
              <a:rPr lang="en-US" altLang="zh-CN" sz="2200" dirty="0"/>
              <a:t>b=a</a:t>
            </a:r>
            <a:r>
              <a:rPr lang="zh-CN" altLang="en-US" sz="2200" dirty="0">
                <a:latin typeface="宋体" panose="02010600030101010101" pitchFamily="2" charset="-122"/>
              </a:rPr>
              <a:t>。</a:t>
            </a:r>
            <a:endParaRPr lang="en-US" altLang="zh-CN" sz="2200" dirty="0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99493456-2E57-45A9-B932-DB33B9607E51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7" name="灯片编号占位符 5"/>
          <p:cNvSpPr txBox="1">
            <a:spLocks noGrp="1"/>
          </p:cNvSpPr>
          <p:nvPr/>
        </p:nvSpPr>
        <p:spPr>
          <a:xfrm>
            <a:off x="6300788" y="6243638"/>
            <a:ext cx="1008062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48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charRg st="48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13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charRg st="131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17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charRg st="176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146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charRg st="146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192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charRg st="192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247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3">
                                            <p:txEl>
                                              <p:charRg st="247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883">
                                            <p:txEl>
                                              <p:charRg st="247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294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3">
                                            <p:txEl>
                                              <p:charRg st="294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883">
                                            <p:txEl>
                                              <p:charRg st="294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320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3">
                                            <p:txEl>
                                              <p:charRg st="320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883">
                                            <p:txEl>
                                              <p:charRg st="320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346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3">
                                            <p:txEl>
                                              <p:charRg st="346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883">
                                            <p:txEl>
                                              <p:charRg st="346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355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883">
                                            <p:txEl>
                                              <p:charRg st="355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883">
                                            <p:txEl>
                                              <p:charRg st="355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阿贝尔群</a:t>
            </a:r>
            <a:endParaRPr lang="zh-CN" altLang="en-US" dirty="0"/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0" y="1071563"/>
            <a:ext cx="9144000" cy="5094287"/>
          </a:xfrm>
          <a:ln/>
        </p:spPr>
        <p:txBody>
          <a:bodyPr vert="horz" wrap="square" lIns="91440" tIns="45720" rIns="91440" bIns="45720" anchor="t"/>
          <a:p>
            <a:r>
              <a:rPr lang="zh-CN" altLang="en-US" sz="2800" dirty="0"/>
              <a:t>定理：设</a:t>
            </a:r>
            <a:r>
              <a:rPr lang="en-US" altLang="zh-CN" sz="2800" dirty="0"/>
              <a:t>&lt;G,*&gt;</a:t>
            </a:r>
            <a:r>
              <a:rPr lang="zh-CN" altLang="en-US" sz="2800" dirty="0"/>
              <a:t>是一个群，</a:t>
            </a:r>
            <a:r>
              <a:rPr lang="en-US" altLang="zh-CN" sz="2800" dirty="0"/>
              <a:t>&lt;G,*&gt;</a:t>
            </a:r>
            <a:r>
              <a:rPr lang="zh-CN" altLang="en-US" sz="2800" dirty="0"/>
              <a:t>是阿贝尔群的充要条件是对任意的</a:t>
            </a:r>
            <a:r>
              <a:rPr lang="en-US" altLang="zh-CN" sz="2800" dirty="0"/>
              <a:t>a,b∈G</a:t>
            </a:r>
            <a:r>
              <a:rPr lang="zh-CN" altLang="en-US" sz="2800" dirty="0"/>
              <a:t>，有</a:t>
            </a:r>
            <a:r>
              <a:rPr lang="en-US" altLang="zh-CN" sz="2800" dirty="0"/>
              <a:t>(a*b)*(a*b)=(a*a)*(b*b)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buFontTx/>
              <a:buNone/>
            </a:pPr>
            <a:r>
              <a:rPr lang="zh-CN" altLang="en-US" sz="2800" dirty="0"/>
              <a:t>  证明：</a:t>
            </a:r>
            <a:r>
              <a:rPr lang="zh-CN" altLang="en-US" sz="2800" b="1" dirty="0">
                <a:solidFill>
                  <a:srgbClr val="B80000"/>
                </a:solidFill>
              </a:rPr>
              <a:t>必要性</a:t>
            </a:r>
            <a:r>
              <a:rPr lang="zh-CN" altLang="en-US" sz="2800" dirty="0"/>
              <a:t>  即证</a:t>
            </a:r>
            <a:r>
              <a:rPr lang="en-US" altLang="zh-CN" sz="2800" dirty="0"/>
              <a:t>a*b=b*a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buFontTx/>
              <a:buNone/>
            </a:pPr>
            <a:r>
              <a:rPr lang="zh-CN" altLang="en-US" sz="2800" dirty="0"/>
              <a:t>         </a:t>
            </a:r>
            <a:r>
              <a:rPr lang="zh-CN" altLang="zh-CN" sz="2800" dirty="0"/>
              <a:t>∵ </a:t>
            </a:r>
            <a:r>
              <a:rPr lang="en-US" altLang="zh-CN" sz="2800" dirty="0"/>
              <a:t>(a*b)*(a*b)=(a*a)*(b*b) </a:t>
            </a:r>
            <a:r>
              <a:rPr lang="zh-CN" altLang="en-US" sz="2800" dirty="0"/>
              <a:t>且</a:t>
            </a:r>
            <a:r>
              <a:rPr lang="en-US" altLang="zh-CN" sz="2800" dirty="0"/>
              <a:t>&lt;G,*&gt;</a:t>
            </a:r>
            <a:r>
              <a:rPr lang="zh-CN" altLang="en-US" sz="2800" dirty="0"/>
              <a:t>是群，</a:t>
            </a:r>
            <a:r>
              <a:rPr lang="en-US" altLang="zh-CN" sz="2800" dirty="0"/>
              <a:t>*</a:t>
            </a:r>
            <a:r>
              <a:rPr lang="zh-CN" altLang="en-US" sz="2800" dirty="0"/>
              <a:t>可结合</a:t>
            </a:r>
            <a:r>
              <a:rPr lang="en-US" altLang="zh-CN" sz="2800" dirty="0"/>
              <a:t>            </a:t>
            </a:r>
            <a:endParaRPr lang="en-US" altLang="zh-CN" sz="2800" dirty="0"/>
          </a:p>
          <a:p>
            <a:pPr>
              <a:buFontTx/>
              <a:buNone/>
            </a:pPr>
            <a:r>
              <a:rPr lang="zh-CN" altLang="en-US" sz="2800" dirty="0"/>
              <a:t>         </a:t>
            </a:r>
            <a:r>
              <a:rPr lang="zh-CN" altLang="zh-CN" sz="2800" dirty="0"/>
              <a:t>∴</a:t>
            </a:r>
            <a:r>
              <a:rPr lang="en-US" altLang="zh-CN" sz="2800" dirty="0"/>
              <a:t> a*(b*a)*b=a*(a*b)*b</a:t>
            </a:r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∴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en-US" altLang="zh-CN" sz="3200" baseline="30000" dirty="0"/>
              <a:t>-1</a:t>
            </a:r>
            <a:r>
              <a:rPr lang="en-US" altLang="zh-CN" sz="2800" dirty="0"/>
              <a:t>*(a*(a*b)*b)*b</a:t>
            </a:r>
            <a:r>
              <a:rPr lang="en-US" altLang="zh-CN" sz="3200" baseline="30000" dirty="0"/>
              <a:t>-1</a:t>
            </a:r>
            <a:r>
              <a:rPr lang="en-US" altLang="zh-CN" sz="2800" dirty="0"/>
              <a:t>=a</a:t>
            </a:r>
            <a:r>
              <a:rPr lang="en-US" altLang="zh-CN" sz="3200" baseline="30000" dirty="0"/>
              <a:t>-1</a:t>
            </a:r>
            <a:r>
              <a:rPr lang="en-US" altLang="zh-CN" sz="2800" dirty="0"/>
              <a:t>*(a*(b*a)*b)*b</a:t>
            </a:r>
            <a:r>
              <a:rPr lang="en-US" altLang="zh-CN" sz="3200" baseline="30000" dirty="0"/>
              <a:t>-1</a:t>
            </a:r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即有：</a:t>
            </a:r>
            <a:r>
              <a:rPr lang="en-US" altLang="zh-CN" sz="2800" dirty="0"/>
              <a:t>a*b=b*a</a:t>
            </a:r>
            <a:r>
              <a:rPr lang="zh-CN" altLang="en-US" sz="2800" dirty="0"/>
              <a:t>， </a:t>
            </a:r>
            <a:r>
              <a:rPr lang="zh-CN" altLang="zh-CN" sz="2800" dirty="0"/>
              <a:t>∴</a:t>
            </a:r>
            <a:r>
              <a:rPr lang="zh-CN" altLang="en-US" sz="2800" dirty="0"/>
              <a:t> </a:t>
            </a:r>
            <a:r>
              <a:rPr lang="en-US" altLang="zh-CN" sz="2800" dirty="0"/>
              <a:t>&lt;G,*&gt;</a:t>
            </a:r>
            <a:r>
              <a:rPr lang="zh-CN" altLang="en-US" sz="2800" dirty="0"/>
              <a:t>是阿贝尔群。</a:t>
            </a:r>
            <a:endParaRPr lang="en-US" altLang="zh-CN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/>
              <a:t>  </a:t>
            </a:r>
            <a:r>
              <a:rPr lang="zh-CN" altLang="en-US" sz="2800" b="1" dirty="0">
                <a:solidFill>
                  <a:srgbClr val="B80000"/>
                </a:solidFill>
              </a:rPr>
              <a:t>充分性</a:t>
            </a:r>
            <a:r>
              <a:rPr lang="zh-CN" altLang="en-US" sz="2800" dirty="0"/>
              <a:t> </a:t>
            </a:r>
            <a:r>
              <a:rPr lang="zh-CN" altLang="zh-CN" sz="2800" dirty="0"/>
              <a:t>∵</a:t>
            </a:r>
            <a:r>
              <a:rPr lang="zh-CN" altLang="en-US" sz="2800" dirty="0"/>
              <a:t> </a:t>
            </a:r>
            <a:r>
              <a:rPr lang="en-US" altLang="zh-CN" sz="2800" dirty="0"/>
              <a:t>&lt;G,*&gt;</a:t>
            </a:r>
            <a:r>
              <a:rPr lang="zh-CN" altLang="en-US" sz="2800" dirty="0"/>
              <a:t>是阿贝尔群，</a:t>
            </a:r>
            <a:endParaRPr lang="en-US" altLang="zh-CN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</a:t>
            </a:r>
            <a:r>
              <a:rPr lang="zh-CN" altLang="zh-CN" sz="2800" dirty="0"/>
              <a:t>∴</a:t>
            </a:r>
            <a:r>
              <a:rPr lang="zh-CN" altLang="en-US" sz="2800" dirty="0"/>
              <a:t>对</a:t>
            </a:r>
            <a:r>
              <a:rPr lang="en-US" altLang="zh-CN" sz="2800" dirty="0">
                <a:solidFill>
                  <a:srgbClr val="000000"/>
                </a:solidFill>
              </a:rPr>
              <a:t>∀</a:t>
            </a:r>
            <a:r>
              <a:rPr lang="en-US" altLang="zh-CN" sz="2800" dirty="0"/>
              <a:t>a,b∈G</a:t>
            </a:r>
            <a:r>
              <a:rPr lang="zh-CN" altLang="en-US" sz="2800" dirty="0"/>
              <a:t>，有：</a:t>
            </a:r>
            <a:r>
              <a:rPr lang="en-US" altLang="zh-CN" sz="2800" dirty="0"/>
              <a:t>a*b=b*a</a:t>
            </a:r>
            <a:endParaRPr lang="en-US" altLang="zh-CN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zh-CN" altLang="zh-CN" sz="2800" dirty="0"/>
              <a:t>∴</a:t>
            </a:r>
            <a:r>
              <a:rPr lang="zh-CN" altLang="en-US" sz="2800" dirty="0"/>
              <a:t> </a:t>
            </a:r>
            <a:r>
              <a:rPr lang="en-US" altLang="zh-CN" sz="2800" dirty="0"/>
              <a:t>(a*b)*(a*b)=a*(b*a)*b=a*(a*b)*b=(a*a)*(b*b)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8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charRg st="8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charRg st="8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4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charRg st="14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charRg st="14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79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charRg st="179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charRg st="179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230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charRg st="230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charRg st="230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259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charRg st="259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charRg st="259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279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charRg st="279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charRg st="279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312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3">
                                            <p:txEl>
                                              <p:charRg st="312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3">
                                            <p:txEl>
                                              <p:charRg st="312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30862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15000"/>
              </a:lnSpc>
              <a:buNone/>
            </a:pPr>
            <a:r>
              <a:rPr lang="en-US" altLang="zh-CN" sz="2400" dirty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/>
              <a:t>2】</a:t>
            </a:r>
            <a:r>
              <a:rPr lang="zh-CN" altLang="zh-CN" sz="2400" dirty="0"/>
              <a:t>试证</a:t>
            </a:r>
            <a:r>
              <a:rPr lang="zh-CN" altLang="en-US" sz="2400" dirty="0"/>
              <a:t>：</a:t>
            </a:r>
            <a:r>
              <a:rPr lang="zh-CN" altLang="zh-CN" sz="2400" dirty="0"/>
              <a:t>奇数阶群所有元素之积等于幺元。</a:t>
            </a:r>
            <a:endParaRPr lang="zh-CN" altLang="zh-CN" sz="2400" dirty="0"/>
          </a:p>
          <a:p>
            <a:pPr>
              <a:lnSpc>
                <a:spcPct val="115000"/>
              </a:lnSpc>
              <a:buNone/>
            </a:pPr>
            <a:r>
              <a:rPr lang="zh-CN" altLang="zh-CN" sz="2400" dirty="0"/>
              <a:t>证</a:t>
            </a:r>
            <a:r>
              <a:rPr lang="zh-CN" altLang="en-US" sz="2400" dirty="0"/>
              <a:t>：可以假设某奇数阶群</a:t>
            </a:r>
            <a:r>
              <a:rPr lang="en-US" altLang="zh-CN" sz="2400" dirty="0"/>
              <a:t>&lt;G,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如下，其中</a:t>
            </a:r>
            <a:r>
              <a:rPr lang="en-US" altLang="zh-CN" sz="2400" dirty="0"/>
              <a:t>e</a:t>
            </a:r>
            <a:r>
              <a:rPr lang="zh-CN" altLang="zh-CN" sz="2400" dirty="0"/>
              <a:t>为幺元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lnSpc>
                <a:spcPct val="115000"/>
              </a:lnSpc>
              <a:buNone/>
            </a:pPr>
            <a:r>
              <a:rPr lang="en-US" altLang="zh-CN" sz="2400" dirty="0"/>
              <a:t>               G={e,a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1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,…,a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n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}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>
              <a:lnSpc>
                <a:spcPct val="115000"/>
              </a:lnSpc>
              <a:buNone/>
            </a:pPr>
            <a:r>
              <a:rPr lang="zh-CN" altLang="en-US" sz="2400" dirty="0"/>
              <a:t>我们认为，</a:t>
            </a:r>
            <a:r>
              <a:rPr lang="en-US" altLang="zh-CN" sz="2400" dirty="0"/>
              <a:t>G</a:t>
            </a:r>
            <a:r>
              <a:rPr lang="zh-CN" altLang="zh-CN" sz="2400" dirty="0"/>
              <a:t>中</a:t>
            </a:r>
            <a:r>
              <a:rPr lang="zh-CN" altLang="en-US" sz="2400" dirty="0"/>
              <a:t>一定</a:t>
            </a:r>
            <a:r>
              <a:rPr lang="zh-CN" altLang="zh-CN" sz="2400" dirty="0"/>
              <a:t>不存在这样的元素</a:t>
            </a:r>
            <a:r>
              <a:rPr lang="en-US" altLang="zh-CN" sz="2400" dirty="0"/>
              <a:t>a</a:t>
            </a:r>
            <a:r>
              <a:rPr lang="zh-CN" altLang="zh-CN" sz="2400" dirty="0"/>
              <a:t>：</a:t>
            </a:r>
            <a:r>
              <a:rPr lang="en-US" altLang="zh-CN" sz="2400" dirty="0"/>
              <a:t>a≠e</a:t>
            </a:r>
            <a:r>
              <a:rPr lang="zh-CN" altLang="en-US" sz="2400" dirty="0"/>
              <a:t>且</a:t>
            </a:r>
            <a:r>
              <a:rPr lang="en-US" altLang="zh-CN" sz="2400" dirty="0"/>
              <a:t>a=a</a:t>
            </a:r>
            <a:r>
              <a:rPr lang="en-US" altLang="zh-CN" sz="2400" baseline="30000" dirty="0"/>
              <a:t>-1</a:t>
            </a:r>
            <a:endParaRPr lang="en-US" altLang="zh-CN" sz="2400" baseline="30000" dirty="0"/>
          </a:p>
          <a:p>
            <a:pPr>
              <a:lnSpc>
                <a:spcPct val="115000"/>
              </a:lnSpc>
              <a:buNone/>
            </a:pPr>
            <a:r>
              <a:rPr lang="zh-CN" altLang="en-US" sz="2400" dirty="0"/>
              <a:t>（即：不存在以自身为逆元的元素）</a:t>
            </a:r>
            <a:endParaRPr lang="zh-CN" altLang="zh-CN" sz="2400" dirty="0"/>
          </a:p>
          <a:p>
            <a:pPr>
              <a:lnSpc>
                <a:spcPct val="11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</a:rPr>
              <a:t>∵若</a:t>
            </a:r>
            <a:r>
              <a:rPr lang="en-US" altLang="zh-CN" sz="2400" dirty="0">
                <a:solidFill>
                  <a:srgbClr val="0033CC"/>
                </a:solidFill>
              </a:rPr>
              <a:t>a=a</a:t>
            </a:r>
            <a:r>
              <a:rPr lang="en-US" altLang="zh-CN" sz="2400" baseline="30000" dirty="0">
                <a:solidFill>
                  <a:srgbClr val="0033CC"/>
                </a:solidFill>
              </a:rPr>
              <a:t>-1</a:t>
            </a:r>
            <a:r>
              <a:rPr lang="zh-CN" altLang="zh-CN" sz="2400" dirty="0">
                <a:solidFill>
                  <a:srgbClr val="0033CC"/>
                </a:solidFill>
              </a:rPr>
              <a:t>，则</a:t>
            </a:r>
            <a:r>
              <a:rPr lang="en-US" altLang="zh-CN" sz="2400" dirty="0">
                <a:solidFill>
                  <a:srgbClr val="0033CC"/>
                </a:solidFill>
              </a:rPr>
              <a:t>a</a:t>
            </a:r>
            <a:r>
              <a:rPr lang="en-US" altLang="zh-CN" sz="2400" baseline="30000" dirty="0">
                <a:solidFill>
                  <a:srgbClr val="0033CC"/>
                </a:solidFill>
              </a:rPr>
              <a:t>2</a:t>
            </a:r>
            <a:r>
              <a:rPr lang="en-US" altLang="zh-CN" sz="2400" dirty="0">
                <a:solidFill>
                  <a:srgbClr val="0033CC"/>
                </a:solidFill>
              </a:rPr>
              <a:t>=a</a:t>
            </a:r>
            <a:r>
              <a:rPr lang="en-US" altLang="zh-CN" sz="2400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33CC"/>
                </a:solidFill>
              </a:rPr>
              <a:t>a=a</a:t>
            </a:r>
            <a:r>
              <a:rPr lang="en-US" altLang="zh-CN" sz="2400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33CC"/>
                </a:solidFill>
              </a:rPr>
              <a:t>a</a:t>
            </a:r>
            <a:r>
              <a:rPr lang="en-US" altLang="zh-CN" sz="2400" baseline="30000" dirty="0">
                <a:solidFill>
                  <a:srgbClr val="0033CC"/>
                </a:solidFill>
              </a:rPr>
              <a:t>-1</a:t>
            </a:r>
            <a:r>
              <a:rPr lang="en-US" altLang="zh-CN" sz="2400" dirty="0">
                <a:solidFill>
                  <a:srgbClr val="0033CC"/>
                </a:solidFill>
              </a:rPr>
              <a:t>=e</a:t>
            </a:r>
            <a:endParaRPr lang="zh-CN" altLang="zh-CN" sz="2400" dirty="0">
              <a:solidFill>
                <a:srgbClr val="0033CC"/>
              </a:solidFill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rgbClr val="0033CC"/>
                </a:solidFill>
              </a:rPr>
              <a:t>则</a:t>
            </a:r>
            <a:r>
              <a:rPr lang="en-US" altLang="zh-CN" sz="2400" dirty="0">
                <a:solidFill>
                  <a:srgbClr val="0033CC"/>
                </a:solidFill>
              </a:rPr>
              <a:t>&lt;{a,e},</a:t>
            </a:r>
            <a:r>
              <a:rPr lang="en-US" altLang="zh-CN" sz="2400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33CC"/>
                </a:solidFill>
              </a:rPr>
              <a:t>&gt;</a:t>
            </a:r>
            <a:r>
              <a:rPr lang="zh-CN" altLang="en-US" sz="2400" dirty="0">
                <a:solidFill>
                  <a:srgbClr val="0033CC"/>
                </a:solidFill>
              </a:rPr>
              <a:t>即可构成</a:t>
            </a:r>
            <a:r>
              <a:rPr lang="en-US" altLang="zh-CN" sz="2400" dirty="0">
                <a:solidFill>
                  <a:srgbClr val="0033CC"/>
                </a:solidFill>
              </a:rPr>
              <a:t>&lt;G,</a:t>
            </a:r>
            <a:r>
              <a:rPr lang="en-US" altLang="zh-CN" sz="2400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33CC"/>
                </a:solidFill>
              </a:rPr>
              <a:t>&gt;</a:t>
            </a:r>
            <a:r>
              <a:rPr lang="zh-CN" altLang="zh-CN" sz="2400" dirty="0">
                <a:solidFill>
                  <a:srgbClr val="0033CC"/>
                </a:solidFill>
              </a:rPr>
              <a:t>的子群</a:t>
            </a:r>
            <a:r>
              <a:rPr lang="zh-CN" altLang="en-US" sz="2400" dirty="0">
                <a:solidFill>
                  <a:srgbClr val="0033CC"/>
                </a:solidFill>
              </a:rPr>
              <a:t>，而</a:t>
            </a:r>
            <a:r>
              <a:rPr lang="en-US" altLang="zh-CN" sz="2400" dirty="0">
                <a:solidFill>
                  <a:srgbClr val="0033CC"/>
                </a:solidFill>
              </a:rPr>
              <a:t>&lt;{a,e},</a:t>
            </a:r>
            <a:r>
              <a:rPr lang="en-US" altLang="zh-CN" sz="2400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33CC"/>
                </a:solidFill>
              </a:rPr>
              <a:t>&gt; </a:t>
            </a:r>
            <a:r>
              <a:rPr lang="zh-CN" altLang="en-US" sz="2400" dirty="0">
                <a:solidFill>
                  <a:srgbClr val="0033CC"/>
                </a:solidFill>
              </a:rPr>
              <a:t>的阶为</a:t>
            </a:r>
            <a:r>
              <a:rPr lang="en-US" altLang="zh-CN" sz="2400" dirty="0">
                <a:solidFill>
                  <a:srgbClr val="0033CC"/>
                </a:solidFill>
              </a:rPr>
              <a:t>2</a:t>
            </a:r>
            <a:r>
              <a:rPr lang="zh-CN" altLang="en-US" sz="2400" dirty="0">
                <a:solidFill>
                  <a:srgbClr val="0033CC"/>
                </a:solidFill>
              </a:rPr>
              <a:t>。</a:t>
            </a:r>
            <a:endParaRPr lang="zh-CN" altLang="zh-CN" sz="2400" dirty="0">
              <a:solidFill>
                <a:srgbClr val="0033CC"/>
              </a:solidFill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zh-CN" sz="2400" dirty="0">
                <a:solidFill>
                  <a:srgbClr val="0033CC"/>
                </a:solidFill>
              </a:rPr>
              <a:t>由拉格朗日定理</a:t>
            </a:r>
            <a:r>
              <a:rPr lang="zh-CN" altLang="en-US" sz="2400" dirty="0">
                <a:solidFill>
                  <a:srgbClr val="0033CC"/>
                </a:solidFill>
              </a:rPr>
              <a:t>：有限群</a:t>
            </a:r>
            <a:r>
              <a:rPr lang="en-US" altLang="zh-CN" sz="2400" dirty="0">
                <a:solidFill>
                  <a:srgbClr val="0033CC"/>
                </a:solidFill>
              </a:rPr>
              <a:t>G</a:t>
            </a:r>
            <a:r>
              <a:rPr lang="zh-CN" altLang="en-US" sz="2400" dirty="0">
                <a:solidFill>
                  <a:srgbClr val="0033CC"/>
                </a:solidFill>
              </a:rPr>
              <a:t>的子群的阶必为</a:t>
            </a:r>
            <a:r>
              <a:rPr lang="en-US" altLang="zh-CN" sz="2400" dirty="0">
                <a:solidFill>
                  <a:srgbClr val="0033CC"/>
                </a:solidFill>
              </a:rPr>
              <a:t>|G|</a:t>
            </a:r>
            <a:r>
              <a:rPr lang="zh-CN" altLang="en-US" sz="2400" dirty="0">
                <a:solidFill>
                  <a:srgbClr val="0033CC"/>
                </a:solidFill>
              </a:rPr>
              <a:t>的因子。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rgbClr val="0033CC"/>
                </a:solidFill>
              </a:rPr>
              <a:t>而该题中</a:t>
            </a:r>
            <a:r>
              <a:rPr lang="en-US" altLang="zh-CN" sz="2400" dirty="0">
                <a:solidFill>
                  <a:srgbClr val="0033CC"/>
                </a:solidFill>
              </a:rPr>
              <a:t>|G|</a:t>
            </a:r>
            <a:r>
              <a:rPr lang="zh-CN" altLang="en-US" sz="2400" dirty="0">
                <a:solidFill>
                  <a:srgbClr val="0033CC"/>
                </a:solidFill>
              </a:rPr>
              <a:t>为奇数，</a:t>
            </a:r>
            <a:r>
              <a:rPr lang="en-US" altLang="zh-CN" sz="2400" dirty="0">
                <a:solidFill>
                  <a:srgbClr val="0033CC"/>
                </a:solidFill>
              </a:rPr>
              <a:t> |{a,e}|=2</a:t>
            </a:r>
            <a:r>
              <a:rPr lang="zh-CN" altLang="en-US" sz="2400" dirty="0">
                <a:solidFill>
                  <a:srgbClr val="0033CC"/>
                </a:solidFill>
              </a:rPr>
              <a:t>，</a:t>
            </a:r>
            <a:r>
              <a:rPr lang="zh-CN" altLang="zh-CN" sz="2400" dirty="0">
                <a:solidFill>
                  <a:srgbClr val="0033CC"/>
                </a:solidFill>
              </a:rPr>
              <a:t>矛盾</a:t>
            </a:r>
            <a:r>
              <a:rPr lang="zh-CN" altLang="en-US" sz="2400" dirty="0">
                <a:solidFill>
                  <a:srgbClr val="0033CC"/>
                </a:solidFill>
              </a:rPr>
              <a:t>。</a:t>
            </a:r>
            <a:endParaRPr lang="zh-CN" altLang="zh-CN" sz="2400" dirty="0">
              <a:solidFill>
                <a:srgbClr val="0033CC"/>
              </a:solidFill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400" dirty="0"/>
              <a:t>所以</a:t>
            </a:r>
            <a:r>
              <a:rPr lang="en-US" altLang="zh-CN" sz="2400" dirty="0"/>
              <a:t>G={e,a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1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,…,a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n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}</a:t>
            </a:r>
            <a:r>
              <a:rPr lang="zh-CN" altLang="zh-CN" sz="2400" dirty="0"/>
              <a:t>，其中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≠a</a:t>
            </a:r>
            <a:r>
              <a:rPr lang="en-US" altLang="zh-CN" sz="2400" baseline="-25000" dirty="0"/>
              <a:t>i</a:t>
            </a:r>
            <a:r>
              <a:rPr lang="en-US" altLang="zh-CN" sz="2400" baseline="30000" dirty="0"/>
              <a:t>-1</a:t>
            </a:r>
            <a:endParaRPr lang="zh-CN" altLang="zh-CN" sz="2400" dirty="0"/>
          </a:p>
          <a:p>
            <a:pPr>
              <a:lnSpc>
                <a:spcPct val="115000"/>
              </a:lnSpc>
              <a:buNone/>
            </a:pPr>
            <a:r>
              <a:rPr lang="zh-CN" altLang="en-US" sz="2400" dirty="0"/>
              <a:t>则</a:t>
            </a:r>
            <a:r>
              <a:rPr lang="en-US" altLang="zh-CN" sz="2400" dirty="0"/>
              <a:t>e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baseline="30000" dirty="0"/>
              <a:t>-1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…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=e</a:t>
            </a:r>
            <a:endParaRPr lang="zh-CN" altLang="en-US" sz="24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CB0098-FAE5-42E0-912F-56175C46869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5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5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9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9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12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12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14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14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charRg st="16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charRg st="16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charRg st="20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charRg st="20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5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charRg st="235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charRg st="235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1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charRg st="261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charRg st="261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5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charRg st="305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charRg st="305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内容占位符 2"/>
          <p:cNvSpPr>
            <a:spLocks noGrp="1"/>
          </p:cNvSpPr>
          <p:nvPr>
            <p:ph idx="1"/>
          </p:nvPr>
        </p:nvSpPr>
        <p:spPr>
          <a:xfrm>
            <a:off x="436563" y="620713"/>
            <a:ext cx="8229600" cy="5270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补充作业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【1】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,+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是一个群，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是模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加法，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={[0],[1],[2],[3],[4],[5]}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试写出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,+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中的每个子群及其相应的左陪集。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【2】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试证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：任何一个四阶群只可能是四阶循环群或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Klein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四元群（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同构意义下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阶群仅有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种）。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【3】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求出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阶循环群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G=&lt;A,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*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的所有子群，其中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A={a, 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【4】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&lt;N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,+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&lt;N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,+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的所有子群。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493456-2E57-45A9-B932-DB33B9607E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8374" name="TextBox 5"/>
          <p:cNvSpPr txBox="1"/>
          <p:nvPr/>
        </p:nvSpPr>
        <p:spPr>
          <a:xfrm>
            <a:off x="7308850" y="5632450"/>
            <a:ext cx="13573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hlinkClick r:id="" action="ppaction://noaction"/>
              </a:rPr>
              <a:t>return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宋体" panose="02010600030101010101" pitchFamily="2" charset="-122"/>
              </a:rPr>
              <a:t>5-8</a:t>
            </a:r>
            <a:r>
              <a:rPr lang="en-US" altLang="zh-CN" dirty="0"/>
              <a:t> </a:t>
            </a:r>
            <a:r>
              <a:rPr lang="zh-CN" altLang="en-US" dirty="0"/>
              <a:t>同态与同构</a:t>
            </a:r>
            <a:endParaRPr lang="zh-CN" altLang="en-US"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428625" y="1285875"/>
            <a:ext cx="8143875" cy="499745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15000"/>
              </a:lnSpc>
            </a:pPr>
            <a:r>
              <a:rPr lang="zh-CN" altLang="en-US" sz="2800" dirty="0"/>
              <a:t>定义：设</a:t>
            </a:r>
            <a:r>
              <a:rPr lang="en-US" altLang="zh-CN" sz="2800" dirty="0"/>
              <a:t>&lt;A,★&gt;</a:t>
            </a:r>
            <a:r>
              <a:rPr lang="zh-CN" altLang="en-US" sz="2800" dirty="0"/>
              <a:t>和</a:t>
            </a:r>
            <a:r>
              <a:rPr lang="en-US" altLang="zh-CN" sz="2800" dirty="0"/>
              <a:t>&lt;B,</a:t>
            </a:r>
            <a:r>
              <a:rPr lang="en-US" altLang="zh-CN" sz="2800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是两个代数系统，★和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zh-CN" altLang="en-US" sz="2800" dirty="0"/>
              <a:t>分别是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上的二元运算，设</a:t>
            </a:r>
            <a:r>
              <a:rPr lang="en-US" altLang="zh-CN" sz="2800" dirty="0"/>
              <a:t>f</a:t>
            </a:r>
            <a:r>
              <a:rPr lang="zh-CN" altLang="en-US" sz="2800" dirty="0"/>
              <a:t>是从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B</a:t>
            </a:r>
            <a:r>
              <a:rPr lang="zh-CN" altLang="en-US" sz="2800" dirty="0"/>
              <a:t>的一个映射，使得对任意的</a:t>
            </a:r>
            <a:r>
              <a:rPr lang="en-US" altLang="zh-CN" sz="2800" dirty="0"/>
              <a:t>a</a:t>
            </a:r>
            <a:r>
              <a:rPr lang="en-US" altLang="zh-CN" b="1" baseline="-25000" dirty="0">
                <a:latin typeface="宋体" panose="02010600030101010101" pitchFamily="2" charset="-122"/>
              </a:rPr>
              <a:t>1</a:t>
            </a:r>
            <a:r>
              <a:rPr lang="en-US" altLang="zh-CN" sz="2800" dirty="0"/>
              <a:t>,a</a:t>
            </a:r>
            <a:r>
              <a:rPr lang="en-US" altLang="zh-CN" b="1" baseline="-25000" dirty="0">
                <a:latin typeface="宋体" panose="02010600030101010101" pitchFamily="2" charset="-122"/>
              </a:rPr>
              <a:t>2</a:t>
            </a:r>
            <a:r>
              <a:rPr lang="en-US" altLang="zh-CN" sz="2800" dirty="0"/>
              <a:t>∈A</a:t>
            </a:r>
            <a:r>
              <a:rPr lang="zh-CN" altLang="en-US" sz="2800" dirty="0"/>
              <a:t>，有 </a:t>
            </a:r>
            <a:endParaRPr lang="zh-CN" altLang="en-US" sz="2800" dirty="0"/>
          </a:p>
          <a:p>
            <a:pPr>
              <a:lnSpc>
                <a:spcPct val="115000"/>
              </a:lnSpc>
              <a:buNone/>
            </a:pPr>
            <a:r>
              <a:rPr lang="en-US" altLang="zh-CN" sz="2800" dirty="0"/>
              <a:t>                       f(a</a:t>
            </a:r>
            <a:r>
              <a:rPr lang="en-US" altLang="zh-CN" b="1" baseline="-25000" dirty="0">
                <a:latin typeface="宋体" panose="02010600030101010101" pitchFamily="2" charset="-122"/>
              </a:rPr>
              <a:t>1</a:t>
            </a:r>
            <a:r>
              <a:rPr lang="en-US" altLang="zh-CN" sz="2800" dirty="0"/>
              <a:t>★a</a:t>
            </a:r>
            <a:r>
              <a:rPr lang="en-US" altLang="zh-CN" b="1" baseline="-25000" dirty="0">
                <a:latin typeface="宋体" panose="02010600030101010101" pitchFamily="2" charset="-122"/>
              </a:rPr>
              <a:t>2</a:t>
            </a:r>
            <a:r>
              <a:rPr lang="en-US" altLang="zh-CN" sz="2800" dirty="0"/>
              <a:t>)=f(a</a:t>
            </a:r>
            <a:r>
              <a:rPr lang="en-US" altLang="zh-CN" b="1" baseline="-25000" dirty="0">
                <a:latin typeface="宋体" panose="02010600030101010101" pitchFamily="2" charset="-122"/>
              </a:rPr>
              <a:t>1</a:t>
            </a:r>
            <a:r>
              <a:rPr lang="en-US" altLang="zh-CN" sz="2800" dirty="0"/>
              <a:t>)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f(a</a:t>
            </a:r>
            <a:r>
              <a:rPr lang="en-US" altLang="zh-CN" b="1" baseline="-25000" dirty="0">
                <a:latin typeface="宋体" panose="02010600030101010101" pitchFamily="2" charset="-122"/>
              </a:rPr>
              <a:t>2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则称</a:t>
            </a:r>
            <a:r>
              <a:rPr lang="en-US" altLang="zh-CN" sz="2800" dirty="0"/>
              <a:t>f</a:t>
            </a:r>
            <a:r>
              <a:rPr lang="zh-CN" altLang="en-US" sz="2800" dirty="0"/>
              <a:t>为由</a:t>
            </a:r>
            <a:r>
              <a:rPr lang="en-US" altLang="zh-CN" sz="2800" dirty="0"/>
              <a:t>&lt;A,★&gt;</a:t>
            </a:r>
            <a:r>
              <a:rPr lang="zh-CN" altLang="en-US" sz="2800" dirty="0"/>
              <a:t>到</a:t>
            </a:r>
            <a:r>
              <a:rPr lang="en-US" altLang="zh-CN" sz="2800" dirty="0"/>
              <a:t>&lt;B,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的一个同态映射，称</a:t>
            </a:r>
            <a:r>
              <a:rPr lang="en-US" altLang="zh-CN" sz="2800" dirty="0"/>
              <a:t>&lt;A,★&gt;</a:t>
            </a:r>
            <a:r>
              <a:rPr lang="zh-CN" altLang="en-US" sz="2800" dirty="0"/>
              <a:t>同态于</a:t>
            </a:r>
            <a:r>
              <a:rPr lang="en-US" altLang="zh-CN" sz="2800" dirty="0"/>
              <a:t>&lt;B,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，记作</a:t>
            </a:r>
            <a:r>
              <a:rPr lang="en-US" altLang="zh-CN" sz="2800" b="1" dirty="0">
                <a:solidFill>
                  <a:srgbClr val="CC0066"/>
                </a:solidFill>
              </a:rPr>
              <a:t>A</a:t>
            </a:r>
            <a:r>
              <a:rPr lang="zh-CN" altLang="en-US" sz="2800" b="1" dirty="0">
                <a:solidFill>
                  <a:srgbClr val="CC0066"/>
                </a:solidFill>
              </a:rPr>
              <a:t>～</a:t>
            </a:r>
            <a:r>
              <a:rPr lang="en-US" altLang="zh-CN" sz="2800" b="1" dirty="0">
                <a:solidFill>
                  <a:srgbClr val="CC0066"/>
                </a:solidFill>
              </a:rPr>
              <a:t>B</a:t>
            </a:r>
            <a:r>
              <a:rPr lang="zh-CN" altLang="en-US" sz="2800" dirty="0"/>
              <a:t>。把</a:t>
            </a:r>
            <a:r>
              <a:rPr lang="en-US" altLang="zh-CN" sz="2800" dirty="0"/>
              <a:t>&lt;f(A),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称为</a:t>
            </a:r>
            <a:r>
              <a:rPr lang="en-US" altLang="zh-CN" sz="2800" dirty="0"/>
              <a:t>&lt;A,★&gt;</a:t>
            </a:r>
            <a:r>
              <a:rPr lang="zh-CN" altLang="en-US" sz="2800" dirty="0"/>
              <a:t>的一个同态象。其中  </a:t>
            </a:r>
            <a:endParaRPr lang="zh-CN" altLang="en-US" sz="2800" dirty="0"/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2800" dirty="0"/>
              <a:t>                   f(A)={x|x=f(a),a∈A}⊆B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Freeform 4"/>
          <p:cNvSpPr/>
          <p:nvPr/>
        </p:nvSpPr>
        <p:spPr>
          <a:xfrm>
            <a:off x="1331913" y="908050"/>
            <a:ext cx="6970712" cy="2206625"/>
          </a:xfrm>
          <a:custGeom>
            <a:avLst/>
            <a:gdLst>
              <a:gd name="txL" fmla="*/ 0 w 4391"/>
              <a:gd name="txT" fmla="*/ 0 h 1390"/>
              <a:gd name="txR" fmla="*/ 4391 w 4391"/>
              <a:gd name="txB" fmla="*/ 1390 h 139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391" h="1390">
                <a:moveTo>
                  <a:pt x="168" y="357"/>
                </a:moveTo>
                <a:cubicBezTo>
                  <a:pt x="194" y="279"/>
                  <a:pt x="196" y="303"/>
                  <a:pt x="237" y="238"/>
                </a:cubicBezTo>
                <a:cubicBezTo>
                  <a:pt x="254" y="171"/>
                  <a:pt x="291" y="126"/>
                  <a:pt x="347" y="89"/>
                </a:cubicBezTo>
                <a:cubicBezTo>
                  <a:pt x="467" y="91"/>
                  <a:pt x="751" y="62"/>
                  <a:pt x="923" y="119"/>
                </a:cubicBezTo>
                <a:cubicBezTo>
                  <a:pt x="943" y="132"/>
                  <a:pt x="962" y="146"/>
                  <a:pt x="982" y="159"/>
                </a:cubicBezTo>
                <a:cubicBezTo>
                  <a:pt x="992" y="166"/>
                  <a:pt x="1012" y="179"/>
                  <a:pt x="1012" y="179"/>
                </a:cubicBezTo>
                <a:cubicBezTo>
                  <a:pt x="1044" y="227"/>
                  <a:pt x="1055" y="206"/>
                  <a:pt x="1101" y="238"/>
                </a:cubicBezTo>
                <a:cubicBezTo>
                  <a:pt x="1161" y="235"/>
                  <a:pt x="1221" y="235"/>
                  <a:pt x="1280" y="228"/>
                </a:cubicBezTo>
                <a:cubicBezTo>
                  <a:pt x="1358" y="219"/>
                  <a:pt x="1453" y="175"/>
                  <a:pt x="1528" y="149"/>
                </a:cubicBezTo>
                <a:cubicBezTo>
                  <a:pt x="1569" y="135"/>
                  <a:pt x="1616" y="133"/>
                  <a:pt x="1658" y="119"/>
                </a:cubicBezTo>
                <a:cubicBezTo>
                  <a:pt x="1751" y="55"/>
                  <a:pt x="1940" y="72"/>
                  <a:pt x="2025" y="69"/>
                </a:cubicBezTo>
                <a:cubicBezTo>
                  <a:pt x="2033" y="70"/>
                  <a:pt x="2122" y="78"/>
                  <a:pt x="2144" y="89"/>
                </a:cubicBezTo>
                <a:cubicBezTo>
                  <a:pt x="2184" y="109"/>
                  <a:pt x="2225" y="143"/>
                  <a:pt x="2263" y="169"/>
                </a:cubicBezTo>
                <a:cubicBezTo>
                  <a:pt x="2284" y="184"/>
                  <a:pt x="2295" y="211"/>
                  <a:pt x="2323" y="218"/>
                </a:cubicBezTo>
                <a:cubicBezTo>
                  <a:pt x="2352" y="225"/>
                  <a:pt x="2382" y="225"/>
                  <a:pt x="2412" y="228"/>
                </a:cubicBezTo>
                <a:cubicBezTo>
                  <a:pt x="2530" y="216"/>
                  <a:pt x="2549" y="203"/>
                  <a:pt x="2651" y="169"/>
                </a:cubicBezTo>
                <a:cubicBezTo>
                  <a:pt x="2688" y="143"/>
                  <a:pt x="2730" y="129"/>
                  <a:pt x="2770" y="109"/>
                </a:cubicBezTo>
                <a:cubicBezTo>
                  <a:pt x="2847" y="71"/>
                  <a:pt x="2930" y="20"/>
                  <a:pt x="3018" y="10"/>
                </a:cubicBezTo>
                <a:cubicBezTo>
                  <a:pt x="3064" y="5"/>
                  <a:pt x="3111" y="3"/>
                  <a:pt x="3157" y="0"/>
                </a:cubicBezTo>
                <a:cubicBezTo>
                  <a:pt x="3342" y="6"/>
                  <a:pt x="3473" y="13"/>
                  <a:pt x="3644" y="30"/>
                </a:cubicBezTo>
                <a:cubicBezTo>
                  <a:pt x="3725" y="63"/>
                  <a:pt x="3883" y="47"/>
                  <a:pt x="3952" y="50"/>
                </a:cubicBezTo>
                <a:cubicBezTo>
                  <a:pt x="4007" y="69"/>
                  <a:pt x="4058" y="93"/>
                  <a:pt x="4111" y="119"/>
                </a:cubicBezTo>
                <a:cubicBezTo>
                  <a:pt x="4121" y="129"/>
                  <a:pt x="4133" y="137"/>
                  <a:pt x="4140" y="149"/>
                </a:cubicBezTo>
                <a:cubicBezTo>
                  <a:pt x="4150" y="168"/>
                  <a:pt x="4160" y="209"/>
                  <a:pt x="4160" y="209"/>
                </a:cubicBezTo>
                <a:cubicBezTo>
                  <a:pt x="4173" y="338"/>
                  <a:pt x="4209" y="453"/>
                  <a:pt x="4250" y="576"/>
                </a:cubicBezTo>
                <a:cubicBezTo>
                  <a:pt x="4262" y="612"/>
                  <a:pt x="4295" y="639"/>
                  <a:pt x="4309" y="675"/>
                </a:cubicBezTo>
                <a:cubicBezTo>
                  <a:pt x="4327" y="721"/>
                  <a:pt x="4331" y="764"/>
                  <a:pt x="4359" y="804"/>
                </a:cubicBezTo>
                <a:cubicBezTo>
                  <a:pt x="4362" y="814"/>
                  <a:pt x="4364" y="825"/>
                  <a:pt x="4369" y="834"/>
                </a:cubicBezTo>
                <a:cubicBezTo>
                  <a:pt x="4374" y="845"/>
                  <a:pt x="4387" y="852"/>
                  <a:pt x="4389" y="864"/>
                </a:cubicBezTo>
                <a:cubicBezTo>
                  <a:pt x="4391" y="878"/>
                  <a:pt x="4383" y="891"/>
                  <a:pt x="4379" y="904"/>
                </a:cubicBezTo>
                <a:cubicBezTo>
                  <a:pt x="4365" y="950"/>
                  <a:pt x="4355" y="985"/>
                  <a:pt x="4329" y="1023"/>
                </a:cubicBezTo>
                <a:cubicBezTo>
                  <a:pt x="4300" y="1140"/>
                  <a:pt x="4191" y="1078"/>
                  <a:pt x="4071" y="1073"/>
                </a:cubicBezTo>
                <a:cubicBezTo>
                  <a:pt x="3980" y="1080"/>
                  <a:pt x="3902" y="1099"/>
                  <a:pt x="3813" y="1112"/>
                </a:cubicBezTo>
                <a:cubicBezTo>
                  <a:pt x="3773" y="1118"/>
                  <a:pt x="3693" y="1132"/>
                  <a:pt x="3693" y="1132"/>
                </a:cubicBezTo>
                <a:cubicBezTo>
                  <a:pt x="3673" y="1139"/>
                  <a:pt x="3654" y="1145"/>
                  <a:pt x="3634" y="1152"/>
                </a:cubicBezTo>
                <a:cubicBezTo>
                  <a:pt x="3623" y="1156"/>
                  <a:pt x="3623" y="1174"/>
                  <a:pt x="3614" y="1182"/>
                </a:cubicBezTo>
                <a:cubicBezTo>
                  <a:pt x="3606" y="1189"/>
                  <a:pt x="3594" y="1189"/>
                  <a:pt x="3584" y="1192"/>
                </a:cubicBezTo>
                <a:cubicBezTo>
                  <a:pt x="3517" y="1259"/>
                  <a:pt x="3548" y="1236"/>
                  <a:pt x="3495" y="1271"/>
                </a:cubicBezTo>
                <a:cubicBezTo>
                  <a:pt x="3488" y="1281"/>
                  <a:pt x="3485" y="1295"/>
                  <a:pt x="3475" y="1301"/>
                </a:cubicBezTo>
                <a:cubicBezTo>
                  <a:pt x="3438" y="1324"/>
                  <a:pt x="3367" y="1333"/>
                  <a:pt x="3326" y="1341"/>
                </a:cubicBezTo>
                <a:cubicBezTo>
                  <a:pt x="3081" y="1332"/>
                  <a:pt x="3074" y="1327"/>
                  <a:pt x="2889" y="1301"/>
                </a:cubicBezTo>
                <a:cubicBezTo>
                  <a:pt x="2804" y="1273"/>
                  <a:pt x="2701" y="1279"/>
                  <a:pt x="2611" y="1271"/>
                </a:cubicBezTo>
                <a:cubicBezTo>
                  <a:pt x="2439" y="1274"/>
                  <a:pt x="2267" y="1275"/>
                  <a:pt x="2095" y="1281"/>
                </a:cubicBezTo>
                <a:cubicBezTo>
                  <a:pt x="2035" y="1283"/>
                  <a:pt x="1916" y="1311"/>
                  <a:pt x="1916" y="1311"/>
                </a:cubicBezTo>
                <a:cubicBezTo>
                  <a:pt x="1775" y="1358"/>
                  <a:pt x="1690" y="1363"/>
                  <a:pt x="1528" y="1370"/>
                </a:cubicBezTo>
                <a:cubicBezTo>
                  <a:pt x="1488" y="1374"/>
                  <a:pt x="1449" y="1390"/>
                  <a:pt x="1409" y="1390"/>
                </a:cubicBezTo>
                <a:cubicBezTo>
                  <a:pt x="1241" y="1390"/>
                  <a:pt x="1070" y="1369"/>
                  <a:pt x="903" y="1361"/>
                </a:cubicBezTo>
                <a:cubicBezTo>
                  <a:pt x="737" y="1340"/>
                  <a:pt x="573" y="1329"/>
                  <a:pt x="406" y="1321"/>
                </a:cubicBezTo>
                <a:cubicBezTo>
                  <a:pt x="344" y="1314"/>
                  <a:pt x="304" y="1305"/>
                  <a:pt x="247" y="1291"/>
                </a:cubicBezTo>
                <a:cubicBezTo>
                  <a:pt x="210" y="1272"/>
                  <a:pt x="187" y="1244"/>
                  <a:pt x="148" y="1231"/>
                </a:cubicBezTo>
                <a:cubicBezTo>
                  <a:pt x="128" y="1191"/>
                  <a:pt x="116" y="1167"/>
                  <a:pt x="79" y="1142"/>
                </a:cubicBezTo>
                <a:cubicBezTo>
                  <a:pt x="76" y="1132"/>
                  <a:pt x="74" y="1121"/>
                  <a:pt x="69" y="1112"/>
                </a:cubicBezTo>
                <a:cubicBezTo>
                  <a:pt x="57" y="1091"/>
                  <a:pt x="29" y="1053"/>
                  <a:pt x="29" y="1053"/>
                </a:cubicBezTo>
                <a:cubicBezTo>
                  <a:pt x="0" y="967"/>
                  <a:pt x="6" y="896"/>
                  <a:pt x="29" y="804"/>
                </a:cubicBezTo>
                <a:cubicBezTo>
                  <a:pt x="40" y="761"/>
                  <a:pt x="44" y="703"/>
                  <a:pt x="69" y="665"/>
                </a:cubicBezTo>
                <a:cubicBezTo>
                  <a:pt x="87" y="638"/>
                  <a:pt x="136" y="581"/>
                  <a:pt x="148" y="546"/>
                </a:cubicBezTo>
                <a:cubicBezTo>
                  <a:pt x="162" y="505"/>
                  <a:pt x="152" y="525"/>
                  <a:pt x="178" y="487"/>
                </a:cubicBezTo>
                <a:cubicBezTo>
                  <a:pt x="155" y="419"/>
                  <a:pt x="178" y="503"/>
                  <a:pt x="178" y="397"/>
                </a:cubicBezTo>
                <a:cubicBezTo>
                  <a:pt x="178" y="383"/>
                  <a:pt x="168" y="371"/>
                  <a:pt x="168" y="357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19" name="Freeform 5"/>
          <p:cNvSpPr/>
          <p:nvPr/>
        </p:nvSpPr>
        <p:spPr>
          <a:xfrm>
            <a:off x="811213" y="4102100"/>
            <a:ext cx="8332787" cy="2755900"/>
          </a:xfrm>
          <a:custGeom>
            <a:avLst/>
            <a:gdLst>
              <a:gd name="txL" fmla="*/ 0 w 5249"/>
              <a:gd name="txT" fmla="*/ 0 h 1736"/>
              <a:gd name="txR" fmla="*/ 5249 w 5249"/>
              <a:gd name="txB" fmla="*/ 1736 h 173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5249" h="1736">
                <a:moveTo>
                  <a:pt x="15" y="506"/>
                </a:moveTo>
                <a:cubicBezTo>
                  <a:pt x="0" y="582"/>
                  <a:pt x="12" y="660"/>
                  <a:pt x="55" y="725"/>
                </a:cubicBezTo>
                <a:cubicBezTo>
                  <a:pt x="67" y="778"/>
                  <a:pt x="105" y="845"/>
                  <a:pt x="144" y="884"/>
                </a:cubicBezTo>
                <a:cubicBezTo>
                  <a:pt x="154" y="924"/>
                  <a:pt x="166" y="947"/>
                  <a:pt x="184" y="983"/>
                </a:cubicBezTo>
                <a:cubicBezTo>
                  <a:pt x="201" y="1017"/>
                  <a:pt x="211" y="1067"/>
                  <a:pt x="223" y="1102"/>
                </a:cubicBezTo>
                <a:cubicBezTo>
                  <a:pt x="233" y="1132"/>
                  <a:pt x="255" y="1138"/>
                  <a:pt x="273" y="1162"/>
                </a:cubicBezTo>
                <a:cubicBezTo>
                  <a:pt x="282" y="1174"/>
                  <a:pt x="284" y="1189"/>
                  <a:pt x="293" y="1201"/>
                </a:cubicBezTo>
                <a:cubicBezTo>
                  <a:pt x="307" y="1220"/>
                  <a:pt x="344" y="1248"/>
                  <a:pt x="362" y="1261"/>
                </a:cubicBezTo>
                <a:cubicBezTo>
                  <a:pt x="382" y="1275"/>
                  <a:pt x="422" y="1301"/>
                  <a:pt x="422" y="1301"/>
                </a:cubicBezTo>
                <a:cubicBezTo>
                  <a:pt x="453" y="1348"/>
                  <a:pt x="464" y="1408"/>
                  <a:pt x="511" y="1440"/>
                </a:cubicBezTo>
                <a:cubicBezTo>
                  <a:pt x="518" y="1460"/>
                  <a:pt x="514" y="1487"/>
                  <a:pt x="531" y="1499"/>
                </a:cubicBezTo>
                <a:cubicBezTo>
                  <a:pt x="601" y="1546"/>
                  <a:pt x="678" y="1564"/>
                  <a:pt x="760" y="1579"/>
                </a:cubicBezTo>
                <a:cubicBezTo>
                  <a:pt x="904" y="1605"/>
                  <a:pt x="1041" y="1660"/>
                  <a:pt x="1187" y="1678"/>
                </a:cubicBezTo>
                <a:cubicBezTo>
                  <a:pt x="1413" y="1736"/>
                  <a:pt x="1540" y="1722"/>
                  <a:pt x="1822" y="1728"/>
                </a:cubicBezTo>
                <a:cubicBezTo>
                  <a:pt x="2199" y="1653"/>
                  <a:pt x="2616" y="1674"/>
                  <a:pt x="2994" y="1668"/>
                </a:cubicBezTo>
                <a:cubicBezTo>
                  <a:pt x="3014" y="1661"/>
                  <a:pt x="3034" y="1655"/>
                  <a:pt x="3054" y="1648"/>
                </a:cubicBezTo>
                <a:cubicBezTo>
                  <a:pt x="3064" y="1645"/>
                  <a:pt x="3083" y="1638"/>
                  <a:pt x="3083" y="1638"/>
                </a:cubicBezTo>
                <a:cubicBezTo>
                  <a:pt x="3641" y="1645"/>
                  <a:pt x="4204" y="1665"/>
                  <a:pt x="4762" y="1628"/>
                </a:cubicBezTo>
                <a:cubicBezTo>
                  <a:pt x="4860" y="1606"/>
                  <a:pt x="4957" y="1571"/>
                  <a:pt x="5030" y="1499"/>
                </a:cubicBezTo>
                <a:cubicBezTo>
                  <a:pt x="5067" y="1463"/>
                  <a:pt x="5092" y="1417"/>
                  <a:pt x="5129" y="1380"/>
                </a:cubicBezTo>
                <a:cubicBezTo>
                  <a:pt x="5166" y="1269"/>
                  <a:pt x="5107" y="1437"/>
                  <a:pt x="5159" y="1321"/>
                </a:cubicBezTo>
                <a:cubicBezTo>
                  <a:pt x="5168" y="1302"/>
                  <a:pt x="5167" y="1279"/>
                  <a:pt x="5179" y="1261"/>
                </a:cubicBezTo>
                <a:cubicBezTo>
                  <a:pt x="5211" y="1213"/>
                  <a:pt x="5225" y="1157"/>
                  <a:pt x="5239" y="1102"/>
                </a:cubicBezTo>
                <a:cubicBezTo>
                  <a:pt x="5235" y="1045"/>
                  <a:pt x="5222" y="990"/>
                  <a:pt x="5219" y="933"/>
                </a:cubicBezTo>
                <a:cubicBezTo>
                  <a:pt x="5192" y="485"/>
                  <a:pt x="5249" y="751"/>
                  <a:pt x="5189" y="586"/>
                </a:cubicBezTo>
                <a:cubicBezTo>
                  <a:pt x="5169" y="531"/>
                  <a:pt x="5160" y="477"/>
                  <a:pt x="5099" y="457"/>
                </a:cubicBezTo>
                <a:cubicBezTo>
                  <a:pt x="5062" y="431"/>
                  <a:pt x="5037" y="404"/>
                  <a:pt x="5010" y="367"/>
                </a:cubicBezTo>
                <a:cubicBezTo>
                  <a:pt x="5003" y="357"/>
                  <a:pt x="4999" y="345"/>
                  <a:pt x="4990" y="337"/>
                </a:cubicBezTo>
                <a:cubicBezTo>
                  <a:pt x="4972" y="321"/>
                  <a:pt x="4951" y="311"/>
                  <a:pt x="4931" y="298"/>
                </a:cubicBezTo>
                <a:cubicBezTo>
                  <a:pt x="4919" y="290"/>
                  <a:pt x="4912" y="277"/>
                  <a:pt x="4901" y="268"/>
                </a:cubicBezTo>
                <a:cubicBezTo>
                  <a:pt x="4845" y="224"/>
                  <a:pt x="4856" y="232"/>
                  <a:pt x="4802" y="218"/>
                </a:cubicBezTo>
                <a:cubicBezTo>
                  <a:pt x="4762" y="192"/>
                  <a:pt x="4752" y="178"/>
                  <a:pt x="4712" y="169"/>
                </a:cubicBezTo>
                <a:cubicBezTo>
                  <a:pt x="4679" y="161"/>
                  <a:pt x="4613" y="149"/>
                  <a:pt x="4613" y="149"/>
                </a:cubicBezTo>
                <a:cubicBezTo>
                  <a:pt x="4406" y="45"/>
                  <a:pt x="4167" y="63"/>
                  <a:pt x="3938" y="59"/>
                </a:cubicBezTo>
                <a:cubicBezTo>
                  <a:pt x="3663" y="54"/>
                  <a:pt x="3388" y="52"/>
                  <a:pt x="3113" y="49"/>
                </a:cubicBezTo>
                <a:cubicBezTo>
                  <a:pt x="2910" y="40"/>
                  <a:pt x="2720" y="31"/>
                  <a:pt x="2517" y="39"/>
                </a:cubicBezTo>
                <a:cubicBezTo>
                  <a:pt x="2332" y="11"/>
                  <a:pt x="2138" y="13"/>
                  <a:pt x="1951" y="0"/>
                </a:cubicBezTo>
                <a:cubicBezTo>
                  <a:pt x="1756" y="3"/>
                  <a:pt x="1560" y="4"/>
                  <a:pt x="1365" y="10"/>
                </a:cubicBezTo>
                <a:cubicBezTo>
                  <a:pt x="1311" y="12"/>
                  <a:pt x="1259" y="37"/>
                  <a:pt x="1207" y="49"/>
                </a:cubicBezTo>
                <a:cubicBezTo>
                  <a:pt x="1083" y="77"/>
                  <a:pt x="966" y="116"/>
                  <a:pt x="839" y="129"/>
                </a:cubicBezTo>
                <a:cubicBezTo>
                  <a:pt x="760" y="155"/>
                  <a:pt x="826" y="136"/>
                  <a:pt x="660" y="149"/>
                </a:cubicBezTo>
                <a:cubicBezTo>
                  <a:pt x="573" y="156"/>
                  <a:pt x="488" y="169"/>
                  <a:pt x="402" y="179"/>
                </a:cubicBezTo>
                <a:cubicBezTo>
                  <a:pt x="341" y="193"/>
                  <a:pt x="376" y="183"/>
                  <a:pt x="303" y="208"/>
                </a:cubicBezTo>
                <a:cubicBezTo>
                  <a:pt x="293" y="211"/>
                  <a:pt x="273" y="218"/>
                  <a:pt x="273" y="218"/>
                </a:cubicBezTo>
                <a:cubicBezTo>
                  <a:pt x="263" y="228"/>
                  <a:pt x="255" y="241"/>
                  <a:pt x="243" y="248"/>
                </a:cubicBezTo>
                <a:cubicBezTo>
                  <a:pt x="225" y="258"/>
                  <a:pt x="184" y="268"/>
                  <a:pt x="184" y="268"/>
                </a:cubicBezTo>
                <a:cubicBezTo>
                  <a:pt x="153" y="314"/>
                  <a:pt x="138" y="348"/>
                  <a:pt x="94" y="377"/>
                </a:cubicBezTo>
                <a:cubicBezTo>
                  <a:pt x="87" y="387"/>
                  <a:pt x="82" y="398"/>
                  <a:pt x="74" y="407"/>
                </a:cubicBezTo>
                <a:cubicBezTo>
                  <a:pt x="66" y="415"/>
                  <a:pt x="51" y="417"/>
                  <a:pt x="45" y="427"/>
                </a:cubicBezTo>
                <a:cubicBezTo>
                  <a:pt x="30" y="451"/>
                  <a:pt x="28" y="481"/>
                  <a:pt x="15" y="506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5238" name="Freeform 6"/>
          <p:cNvSpPr/>
          <p:nvPr/>
        </p:nvSpPr>
        <p:spPr>
          <a:xfrm>
            <a:off x="1692275" y="4797425"/>
            <a:ext cx="6921500" cy="1800225"/>
          </a:xfrm>
          <a:custGeom>
            <a:avLst/>
            <a:gdLst>
              <a:gd name="txL" fmla="*/ 0 w 4360"/>
              <a:gd name="txT" fmla="*/ 0 h 923"/>
              <a:gd name="txR" fmla="*/ 4360 w 4360"/>
              <a:gd name="txB" fmla="*/ 923 h 923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4360" h="923">
                <a:moveTo>
                  <a:pt x="0" y="297"/>
                </a:moveTo>
                <a:cubicBezTo>
                  <a:pt x="18" y="387"/>
                  <a:pt x="65" y="422"/>
                  <a:pt x="129" y="486"/>
                </a:cubicBezTo>
                <a:cubicBezTo>
                  <a:pt x="151" y="508"/>
                  <a:pt x="161" y="522"/>
                  <a:pt x="189" y="536"/>
                </a:cubicBezTo>
                <a:cubicBezTo>
                  <a:pt x="224" y="554"/>
                  <a:pt x="270" y="558"/>
                  <a:pt x="308" y="566"/>
                </a:cubicBezTo>
                <a:cubicBezTo>
                  <a:pt x="403" y="621"/>
                  <a:pt x="539" y="627"/>
                  <a:pt x="646" y="635"/>
                </a:cubicBezTo>
                <a:cubicBezTo>
                  <a:pt x="795" y="678"/>
                  <a:pt x="948" y="681"/>
                  <a:pt x="1103" y="695"/>
                </a:cubicBezTo>
                <a:cubicBezTo>
                  <a:pt x="1224" y="720"/>
                  <a:pt x="1097" y="696"/>
                  <a:pt x="1341" y="715"/>
                </a:cubicBezTo>
                <a:cubicBezTo>
                  <a:pt x="1544" y="731"/>
                  <a:pt x="1743" y="747"/>
                  <a:pt x="1947" y="754"/>
                </a:cubicBezTo>
                <a:cubicBezTo>
                  <a:pt x="2048" y="789"/>
                  <a:pt x="2216" y="779"/>
                  <a:pt x="2314" y="784"/>
                </a:cubicBezTo>
                <a:cubicBezTo>
                  <a:pt x="2402" y="806"/>
                  <a:pt x="2495" y="819"/>
                  <a:pt x="2582" y="844"/>
                </a:cubicBezTo>
                <a:cubicBezTo>
                  <a:pt x="2649" y="863"/>
                  <a:pt x="2741" y="899"/>
                  <a:pt x="2811" y="903"/>
                </a:cubicBezTo>
                <a:cubicBezTo>
                  <a:pt x="2907" y="909"/>
                  <a:pt x="3003" y="910"/>
                  <a:pt x="3099" y="913"/>
                </a:cubicBezTo>
                <a:cubicBezTo>
                  <a:pt x="3353" y="893"/>
                  <a:pt x="3608" y="913"/>
                  <a:pt x="3863" y="923"/>
                </a:cubicBezTo>
                <a:cubicBezTo>
                  <a:pt x="3886" y="915"/>
                  <a:pt x="3913" y="916"/>
                  <a:pt x="3933" y="903"/>
                </a:cubicBezTo>
                <a:cubicBezTo>
                  <a:pt x="3943" y="896"/>
                  <a:pt x="3943" y="880"/>
                  <a:pt x="3953" y="873"/>
                </a:cubicBezTo>
                <a:cubicBezTo>
                  <a:pt x="3964" y="866"/>
                  <a:pt x="3979" y="868"/>
                  <a:pt x="3992" y="864"/>
                </a:cubicBezTo>
                <a:cubicBezTo>
                  <a:pt x="4026" y="852"/>
                  <a:pt x="4059" y="837"/>
                  <a:pt x="4092" y="824"/>
                </a:cubicBezTo>
                <a:cubicBezTo>
                  <a:pt x="4129" y="809"/>
                  <a:pt x="4142" y="777"/>
                  <a:pt x="4181" y="764"/>
                </a:cubicBezTo>
                <a:cubicBezTo>
                  <a:pt x="4188" y="754"/>
                  <a:pt x="4192" y="742"/>
                  <a:pt x="4201" y="734"/>
                </a:cubicBezTo>
                <a:cubicBezTo>
                  <a:pt x="4219" y="718"/>
                  <a:pt x="4261" y="695"/>
                  <a:pt x="4261" y="695"/>
                </a:cubicBezTo>
                <a:cubicBezTo>
                  <a:pt x="4277" y="647"/>
                  <a:pt x="4311" y="612"/>
                  <a:pt x="4330" y="566"/>
                </a:cubicBezTo>
                <a:cubicBezTo>
                  <a:pt x="4338" y="546"/>
                  <a:pt x="4343" y="526"/>
                  <a:pt x="4350" y="506"/>
                </a:cubicBezTo>
                <a:cubicBezTo>
                  <a:pt x="4353" y="496"/>
                  <a:pt x="4360" y="476"/>
                  <a:pt x="4360" y="476"/>
                </a:cubicBezTo>
                <a:cubicBezTo>
                  <a:pt x="4357" y="440"/>
                  <a:pt x="4358" y="403"/>
                  <a:pt x="4350" y="367"/>
                </a:cubicBezTo>
                <a:cubicBezTo>
                  <a:pt x="4342" y="328"/>
                  <a:pt x="4304" y="300"/>
                  <a:pt x="4271" y="278"/>
                </a:cubicBezTo>
                <a:cubicBezTo>
                  <a:pt x="4193" y="226"/>
                  <a:pt x="4162" y="211"/>
                  <a:pt x="4072" y="188"/>
                </a:cubicBezTo>
                <a:cubicBezTo>
                  <a:pt x="4002" y="142"/>
                  <a:pt x="3873" y="134"/>
                  <a:pt x="3794" y="129"/>
                </a:cubicBezTo>
                <a:cubicBezTo>
                  <a:pt x="3569" y="115"/>
                  <a:pt x="3344" y="106"/>
                  <a:pt x="3119" y="99"/>
                </a:cubicBezTo>
                <a:cubicBezTo>
                  <a:pt x="2988" y="87"/>
                  <a:pt x="2863" y="76"/>
                  <a:pt x="2731" y="69"/>
                </a:cubicBezTo>
                <a:cubicBezTo>
                  <a:pt x="2663" y="46"/>
                  <a:pt x="2594" y="28"/>
                  <a:pt x="2523" y="19"/>
                </a:cubicBezTo>
                <a:cubicBezTo>
                  <a:pt x="2467" y="12"/>
                  <a:pt x="2354" y="0"/>
                  <a:pt x="2354" y="0"/>
                </a:cubicBezTo>
                <a:cubicBezTo>
                  <a:pt x="2219" y="6"/>
                  <a:pt x="2141" y="17"/>
                  <a:pt x="2016" y="29"/>
                </a:cubicBezTo>
                <a:cubicBezTo>
                  <a:pt x="2006" y="32"/>
                  <a:pt x="1995" y="34"/>
                  <a:pt x="1986" y="39"/>
                </a:cubicBezTo>
                <a:cubicBezTo>
                  <a:pt x="1976" y="44"/>
                  <a:pt x="1968" y="55"/>
                  <a:pt x="1957" y="59"/>
                </a:cubicBezTo>
                <a:cubicBezTo>
                  <a:pt x="1916" y="73"/>
                  <a:pt x="1869" y="75"/>
                  <a:pt x="1827" y="89"/>
                </a:cubicBezTo>
                <a:cubicBezTo>
                  <a:pt x="1775" y="125"/>
                  <a:pt x="1709" y="138"/>
                  <a:pt x="1649" y="158"/>
                </a:cubicBezTo>
                <a:cubicBezTo>
                  <a:pt x="1574" y="183"/>
                  <a:pt x="1667" y="149"/>
                  <a:pt x="1589" y="188"/>
                </a:cubicBezTo>
                <a:cubicBezTo>
                  <a:pt x="1568" y="198"/>
                  <a:pt x="1530" y="204"/>
                  <a:pt x="1510" y="208"/>
                </a:cubicBezTo>
                <a:cubicBezTo>
                  <a:pt x="1456" y="220"/>
                  <a:pt x="1405" y="237"/>
                  <a:pt x="1351" y="248"/>
                </a:cubicBezTo>
                <a:cubicBezTo>
                  <a:pt x="1171" y="240"/>
                  <a:pt x="993" y="224"/>
                  <a:pt x="815" y="198"/>
                </a:cubicBezTo>
                <a:cubicBezTo>
                  <a:pt x="745" y="175"/>
                  <a:pt x="669" y="180"/>
                  <a:pt x="596" y="168"/>
                </a:cubicBezTo>
                <a:cubicBezTo>
                  <a:pt x="513" y="171"/>
                  <a:pt x="431" y="174"/>
                  <a:pt x="348" y="178"/>
                </a:cubicBezTo>
                <a:cubicBezTo>
                  <a:pt x="246" y="182"/>
                  <a:pt x="113" y="166"/>
                  <a:pt x="20" y="228"/>
                </a:cubicBezTo>
                <a:cubicBezTo>
                  <a:pt x="6" y="271"/>
                  <a:pt x="13" y="248"/>
                  <a:pt x="0" y="297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21" name="Text Box 12"/>
          <p:cNvSpPr txBox="1"/>
          <p:nvPr/>
        </p:nvSpPr>
        <p:spPr>
          <a:xfrm>
            <a:off x="6372225" y="1052513"/>
            <a:ext cx="5762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宋体" panose="02010600030101010101" pitchFamily="2" charset="-122"/>
              </a:rPr>
              <a:t>A</a:t>
            </a:r>
            <a:endParaRPr lang="en-US" altLang="zh-CN" sz="3200" dirty="0">
              <a:latin typeface="宋体" panose="02010600030101010101" pitchFamily="2" charset="-122"/>
            </a:endParaRPr>
          </a:p>
        </p:txBody>
      </p:sp>
      <p:sp>
        <p:nvSpPr>
          <p:cNvPr id="60422" name="Text Box 13"/>
          <p:cNvSpPr txBox="1"/>
          <p:nvPr/>
        </p:nvSpPr>
        <p:spPr>
          <a:xfrm>
            <a:off x="7883525" y="4362450"/>
            <a:ext cx="9366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宋体" panose="02010600030101010101" pitchFamily="2" charset="-122"/>
              </a:rPr>
              <a:t>B</a:t>
            </a:r>
            <a:endParaRPr lang="en-US" altLang="zh-CN" sz="3200" dirty="0">
              <a:latin typeface="宋体" panose="02010600030101010101" pitchFamily="2" charset="-122"/>
            </a:endParaRPr>
          </a:p>
        </p:txBody>
      </p:sp>
      <p:sp>
        <p:nvSpPr>
          <p:cNvPr id="95246" name="Text Box 14"/>
          <p:cNvSpPr txBox="1"/>
          <p:nvPr/>
        </p:nvSpPr>
        <p:spPr>
          <a:xfrm>
            <a:off x="6946900" y="6018213"/>
            <a:ext cx="14414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宋体" panose="02010600030101010101" pitchFamily="2" charset="-122"/>
              </a:rPr>
              <a:t>f(A)</a:t>
            </a:r>
            <a:endParaRPr lang="en-US" altLang="zh-CN" sz="3200" dirty="0">
              <a:latin typeface="宋体" panose="02010600030101010101" pitchFamily="2" charset="-122"/>
            </a:endParaRPr>
          </a:p>
        </p:txBody>
      </p:sp>
      <p:sp>
        <p:nvSpPr>
          <p:cNvPr id="95247" name="Oval 15"/>
          <p:cNvSpPr/>
          <p:nvPr/>
        </p:nvSpPr>
        <p:spPr>
          <a:xfrm>
            <a:off x="3059113" y="5300663"/>
            <a:ext cx="179387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95248" name="Oval 16"/>
          <p:cNvSpPr/>
          <p:nvPr/>
        </p:nvSpPr>
        <p:spPr>
          <a:xfrm>
            <a:off x="4572000" y="5229225"/>
            <a:ext cx="179388" cy="1793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95249" name="Oval 17"/>
          <p:cNvSpPr/>
          <p:nvPr/>
        </p:nvSpPr>
        <p:spPr>
          <a:xfrm>
            <a:off x="6443663" y="5300663"/>
            <a:ext cx="179387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95250" name="Line 18"/>
          <p:cNvSpPr/>
          <p:nvPr/>
        </p:nvSpPr>
        <p:spPr>
          <a:xfrm>
            <a:off x="2555875" y="2349500"/>
            <a:ext cx="576263" cy="2951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1" name="Line 19"/>
          <p:cNvSpPr/>
          <p:nvPr/>
        </p:nvSpPr>
        <p:spPr>
          <a:xfrm flipH="1">
            <a:off x="3132138" y="2349500"/>
            <a:ext cx="647700" cy="2951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2" name="Line 20"/>
          <p:cNvSpPr/>
          <p:nvPr/>
        </p:nvSpPr>
        <p:spPr>
          <a:xfrm flipH="1">
            <a:off x="4643438" y="2349500"/>
            <a:ext cx="360362" cy="2879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3" name="Line 21"/>
          <p:cNvSpPr/>
          <p:nvPr/>
        </p:nvSpPr>
        <p:spPr>
          <a:xfrm>
            <a:off x="6372225" y="2349500"/>
            <a:ext cx="144463" cy="2951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4" name="Line 22"/>
          <p:cNvSpPr/>
          <p:nvPr/>
        </p:nvSpPr>
        <p:spPr>
          <a:xfrm flipH="1">
            <a:off x="6588125" y="2276475"/>
            <a:ext cx="792163" cy="3024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5" name="Text Box 23"/>
          <p:cNvSpPr txBox="1"/>
          <p:nvPr/>
        </p:nvSpPr>
        <p:spPr>
          <a:xfrm>
            <a:off x="2339975" y="1700213"/>
            <a:ext cx="7191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5256" name="Text Box 24"/>
          <p:cNvSpPr txBox="1"/>
          <p:nvPr/>
        </p:nvSpPr>
        <p:spPr>
          <a:xfrm>
            <a:off x="3636963" y="1700213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b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5257" name="Text Box 25"/>
          <p:cNvSpPr txBox="1"/>
          <p:nvPr/>
        </p:nvSpPr>
        <p:spPr>
          <a:xfrm>
            <a:off x="4859338" y="16287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5258" name="Text Box 26"/>
          <p:cNvSpPr txBox="1"/>
          <p:nvPr/>
        </p:nvSpPr>
        <p:spPr>
          <a:xfrm>
            <a:off x="5940425" y="1700213"/>
            <a:ext cx="12239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a★c</a:t>
            </a:r>
            <a:endParaRPr lang="en-US" altLang="zh-CN" sz="2800" dirty="0"/>
          </a:p>
        </p:txBody>
      </p:sp>
      <p:sp>
        <p:nvSpPr>
          <p:cNvPr id="95259" name="Text Box 27"/>
          <p:cNvSpPr txBox="1"/>
          <p:nvPr/>
        </p:nvSpPr>
        <p:spPr>
          <a:xfrm>
            <a:off x="6948488" y="162877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b★d</a:t>
            </a:r>
            <a:endParaRPr lang="en-US" altLang="zh-CN" sz="2800" dirty="0"/>
          </a:p>
        </p:txBody>
      </p:sp>
      <p:sp>
        <p:nvSpPr>
          <p:cNvPr id="95260" name="Text Box 28"/>
          <p:cNvSpPr txBox="1"/>
          <p:nvPr/>
        </p:nvSpPr>
        <p:spPr>
          <a:xfrm>
            <a:off x="2268538" y="5445125"/>
            <a:ext cx="16557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f(a)=f(b)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5261" name="Text Box 29"/>
          <p:cNvSpPr txBox="1"/>
          <p:nvPr/>
        </p:nvSpPr>
        <p:spPr>
          <a:xfrm>
            <a:off x="4787900" y="5013325"/>
            <a:ext cx="7921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f(c)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5262" name="Text Box 30"/>
          <p:cNvSpPr txBox="1"/>
          <p:nvPr/>
        </p:nvSpPr>
        <p:spPr>
          <a:xfrm>
            <a:off x="5003800" y="5445125"/>
            <a:ext cx="37115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f(a)*f(c)=f(b)*f(d)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5272" name="Oval 40"/>
          <p:cNvSpPr/>
          <p:nvPr/>
        </p:nvSpPr>
        <p:spPr>
          <a:xfrm>
            <a:off x="7308850" y="2133600"/>
            <a:ext cx="179388" cy="179388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95273" name="Oval 41"/>
          <p:cNvSpPr/>
          <p:nvPr/>
        </p:nvSpPr>
        <p:spPr>
          <a:xfrm>
            <a:off x="6300788" y="2205038"/>
            <a:ext cx="179387" cy="179387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95274" name="Oval 42"/>
          <p:cNvSpPr/>
          <p:nvPr/>
        </p:nvSpPr>
        <p:spPr>
          <a:xfrm>
            <a:off x="4932363" y="2205038"/>
            <a:ext cx="179387" cy="179387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95275" name="Oval 43"/>
          <p:cNvSpPr/>
          <p:nvPr/>
        </p:nvSpPr>
        <p:spPr>
          <a:xfrm>
            <a:off x="2484438" y="2205038"/>
            <a:ext cx="179387" cy="179387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95276" name="Oval 44"/>
          <p:cNvSpPr/>
          <p:nvPr/>
        </p:nvSpPr>
        <p:spPr>
          <a:xfrm>
            <a:off x="3708400" y="2205038"/>
            <a:ext cx="179388" cy="179387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6" grpId="0"/>
      <p:bldP spid="95247" grpId="0" animBg="1"/>
      <p:bldP spid="95248" grpId="0" animBg="1"/>
      <p:bldP spid="95249" grpId="0" animBg="1"/>
      <p:bldP spid="95255" grpId="0"/>
      <p:bldP spid="95256" grpId="0"/>
      <p:bldP spid="95257" grpId="0"/>
      <p:bldP spid="95258" grpId="0"/>
      <p:bldP spid="95259" grpId="0"/>
      <p:bldP spid="95260" grpId="0"/>
      <p:bldP spid="95261" grpId="0"/>
      <p:bldP spid="95262" grpId="0"/>
      <p:bldP spid="95272" grpId="0" animBg="1"/>
      <p:bldP spid="95273" grpId="0" animBg="1"/>
      <p:bldP spid="95274" grpId="0" animBg="1"/>
      <p:bldP spid="95275" grpId="0" animBg="1"/>
      <p:bldP spid="9527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idx="1"/>
          </p:nvPr>
        </p:nvSpPr>
        <p:spPr>
          <a:xfrm>
            <a:off x="395288" y="549275"/>
            <a:ext cx="8280400" cy="54991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600" dirty="0"/>
              <a:t>    当</a:t>
            </a:r>
            <a:r>
              <a:rPr lang="en-US" altLang="zh-CN" sz="2600" i="1" dirty="0"/>
              <a:t>f</a:t>
            </a:r>
            <a:r>
              <a:rPr lang="zh-CN" altLang="en-US" sz="2600" dirty="0"/>
              <a:t>为双射时，称</a:t>
            </a:r>
            <a:r>
              <a:rPr lang="en-US" altLang="zh-CN" sz="2600" i="1" dirty="0"/>
              <a:t>f</a:t>
            </a:r>
            <a:r>
              <a:rPr lang="zh-CN" altLang="en-US" sz="2600" dirty="0"/>
              <a:t>为</a:t>
            </a:r>
            <a:r>
              <a:rPr lang="zh-CN" altLang="en-US" sz="2600" b="1" dirty="0">
                <a:solidFill>
                  <a:srgbClr val="FF5050"/>
                </a:solidFill>
              </a:rPr>
              <a:t>同构映射</a:t>
            </a:r>
            <a:r>
              <a:rPr lang="zh-CN" altLang="en-US" sz="2600" dirty="0"/>
              <a:t>或同构</a:t>
            </a:r>
            <a:r>
              <a:rPr lang="en-US" altLang="zh-CN" sz="2600" dirty="0"/>
              <a:t>(iso</a:t>
            </a:r>
            <a:r>
              <a:rPr lang="en-US" altLang="zh-CN" sz="2600" i="1" dirty="0"/>
              <a:t>m</a:t>
            </a:r>
            <a:r>
              <a:rPr lang="en-US" altLang="zh-CN" sz="2600" dirty="0"/>
              <a:t>orphis</a:t>
            </a:r>
            <a:r>
              <a:rPr lang="en-US" altLang="zh-CN" sz="2600" i="1" dirty="0"/>
              <a:t>m</a:t>
            </a:r>
            <a:r>
              <a:rPr lang="en-US" altLang="zh-CN" sz="2600" dirty="0"/>
              <a:t>)</a:t>
            </a:r>
            <a:r>
              <a:rPr lang="zh-CN" altLang="en-US" sz="2600" dirty="0"/>
              <a:t>。当两个代数系统间存在同构映射时，也称这两个代数系统同构，记为</a:t>
            </a:r>
            <a:r>
              <a:rPr lang="en-US" altLang="zh-CN" sz="2600" i="1" dirty="0"/>
              <a:t>S</a:t>
            </a:r>
            <a:r>
              <a:rPr lang="en-US" altLang="zh-CN" sz="2600" dirty="0"/>
              <a:t>≌</a:t>
            </a:r>
            <a:r>
              <a:rPr lang="en-US" altLang="zh-CN" sz="2600" i="1" dirty="0"/>
              <a:t>T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>
              <a:buNone/>
            </a:pPr>
            <a:endParaRPr lang="zh-CN" altLang="en-US" sz="2600" dirty="0"/>
          </a:p>
        </p:txBody>
      </p:sp>
      <p:sp>
        <p:nvSpPr>
          <p:cNvPr id="62467" name="Rectangle 3"/>
          <p:cNvSpPr/>
          <p:nvPr/>
        </p:nvSpPr>
        <p:spPr>
          <a:xfrm>
            <a:off x="0" y="2428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916238" y="1812925"/>
          <a:ext cx="559435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166735" imgH="7404735" progId="Visio.Drawing.11">
                  <p:embed/>
                </p:oleObj>
              </mc:Choice>
              <mc:Fallback>
                <p:oleObj name="" r:id="rId1" imgW="8166735" imgH="740473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1812925"/>
                        <a:ext cx="5594350" cy="449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357188" y="214313"/>
            <a:ext cx="8229600" cy="114300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765175"/>
            <a:ext cx="8435975" cy="1397000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800" dirty="0"/>
              <a:t>代数系统</a:t>
            </a:r>
            <a:r>
              <a:rPr lang="en-US" altLang="zh-CN" sz="2800" dirty="0"/>
              <a:t>&lt;I,∙&gt;</a:t>
            </a:r>
            <a:r>
              <a:rPr lang="zh-CN" altLang="en-US" sz="2800" dirty="0"/>
              <a:t>，这里</a:t>
            </a:r>
            <a:r>
              <a:rPr lang="en-US" altLang="zh-CN" sz="2800" dirty="0"/>
              <a:t>I</a:t>
            </a:r>
            <a:r>
              <a:rPr lang="zh-CN" altLang="en-US" sz="2800" dirty="0"/>
              <a:t>是整数集，∙是普通乘法。代数系统</a:t>
            </a:r>
            <a:r>
              <a:rPr lang="en-US" altLang="zh-CN" sz="2800" dirty="0"/>
              <a:t>&lt;B,⊙&gt;</a:t>
            </a:r>
            <a:r>
              <a:rPr lang="zh-CN" altLang="en-US" sz="2800" dirty="0"/>
              <a:t>，其中</a:t>
            </a:r>
            <a:r>
              <a:rPr lang="en-US" altLang="zh-CN" sz="2800" dirty="0"/>
              <a:t>B={</a:t>
            </a:r>
            <a:r>
              <a:rPr lang="zh-CN" altLang="en-US" sz="2800" dirty="0"/>
              <a:t>正，负，零</a:t>
            </a:r>
            <a:r>
              <a:rPr lang="en-US" altLang="zh-CN" sz="2800" dirty="0"/>
              <a:t>}</a:t>
            </a:r>
            <a:r>
              <a:rPr lang="zh-CN" altLang="en-US" sz="2800" dirty="0"/>
              <a:t>，⊙是定义在</a:t>
            </a:r>
            <a:r>
              <a:rPr lang="en-US" altLang="zh-CN" sz="2800" dirty="0"/>
              <a:t>B</a:t>
            </a:r>
            <a:r>
              <a:rPr lang="zh-CN" altLang="en-US" sz="2800" dirty="0"/>
              <a:t>上的二元运算，如下表所示：</a:t>
            </a:r>
            <a:endParaRPr lang="zh-CN" altLang="en-US" sz="2800" dirty="0"/>
          </a:p>
        </p:txBody>
      </p:sp>
      <p:graphicFrame>
        <p:nvGraphicFramePr>
          <p:cNvPr id="96289" name="Group 33"/>
          <p:cNvGraphicFramePr>
            <a:graphicFrameLocks noGrp="1"/>
          </p:cNvGraphicFramePr>
          <p:nvPr>
            <p:ph sz="half" idx="1"/>
          </p:nvPr>
        </p:nvGraphicFramePr>
        <p:xfrm>
          <a:off x="900113" y="2420938"/>
          <a:ext cx="3394075" cy="2582863"/>
        </p:xfrm>
        <a:graphic>
          <a:graphicData uri="http://schemas.openxmlformats.org/drawingml/2006/table">
            <a:tbl>
              <a:tblPr/>
              <a:tblGrid>
                <a:gridCol w="849312"/>
                <a:gridCol w="847725"/>
                <a:gridCol w="849313"/>
                <a:gridCol w="847725"/>
              </a:tblGrid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⊙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290" name="Text Box 34"/>
          <p:cNvSpPr txBox="1"/>
          <p:nvPr/>
        </p:nvSpPr>
        <p:spPr>
          <a:xfrm>
            <a:off x="4500563" y="2060575"/>
            <a:ext cx="4392612" cy="3373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29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映射</a:t>
            </a:r>
            <a:r>
              <a:rPr lang="en-US" altLang="zh-CN" sz="2800" dirty="0"/>
              <a:t>f:I→B</a:t>
            </a:r>
            <a:r>
              <a:rPr lang="zh-CN" altLang="en-US" sz="2800" dirty="0"/>
              <a:t>定义如下：</a:t>
            </a:r>
            <a:endParaRPr lang="zh-CN" altLang="en-US" sz="2800" dirty="0"/>
          </a:p>
          <a:p>
            <a:pPr marL="0" lvl="0" indent="0" eaLnBrk="1" hangingPunct="1">
              <a:lnSpc>
                <a:spcPts val="29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若</a:t>
            </a:r>
            <a:r>
              <a:rPr lang="en-US" altLang="zh-CN" sz="2800" dirty="0"/>
              <a:t>n&gt;0,</a:t>
            </a:r>
            <a:r>
              <a:rPr lang="zh-CN" altLang="en-US" sz="2800" dirty="0"/>
              <a:t>则</a:t>
            </a:r>
            <a:r>
              <a:rPr lang="en-US" altLang="zh-CN" sz="2800" dirty="0"/>
              <a:t>f(n)</a:t>
            </a:r>
            <a:r>
              <a:rPr lang="zh-CN" altLang="en-US" sz="2800" dirty="0"/>
              <a:t>为正；</a:t>
            </a:r>
            <a:endParaRPr lang="zh-CN" altLang="en-US" sz="2800" dirty="0"/>
          </a:p>
          <a:p>
            <a:pPr marL="0" lvl="0" indent="0" eaLnBrk="1" hangingPunct="1">
              <a:lnSpc>
                <a:spcPts val="29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若</a:t>
            </a:r>
            <a:r>
              <a:rPr lang="en-US" altLang="zh-CN" sz="2800" dirty="0"/>
              <a:t>n&lt;0</a:t>
            </a:r>
            <a:r>
              <a:rPr lang="zh-CN" altLang="en-US" sz="2800" dirty="0"/>
              <a:t>，则</a:t>
            </a:r>
            <a:r>
              <a:rPr lang="en-US" altLang="zh-CN" sz="2800" dirty="0"/>
              <a:t>f(n)</a:t>
            </a:r>
            <a:r>
              <a:rPr lang="zh-CN" altLang="en-US" sz="2800" dirty="0"/>
              <a:t>为负；</a:t>
            </a:r>
            <a:endParaRPr lang="zh-CN" altLang="en-US" sz="2800" dirty="0"/>
          </a:p>
          <a:p>
            <a:pPr marL="0" lvl="0" indent="0" eaLnBrk="1" hangingPunct="1">
              <a:lnSpc>
                <a:spcPts val="29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若</a:t>
            </a:r>
            <a:r>
              <a:rPr lang="en-US" altLang="zh-CN" sz="2800" dirty="0"/>
              <a:t>n=0</a:t>
            </a:r>
            <a:r>
              <a:rPr lang="zh-CN" altLang="en-US" sz="2800" dirty="0"/>
              <a:t>，则</a:t>
            </a:r>
            <a:r>
              <a:rPr lang="en-US" altLang="zh-CN" sz="2800" dirty="0"/>
              <a:t>f(n)</a:t>
            </a:r>
            <a:r>
              <a:rPr lang="zh-CN" altLang="en-US" sz="2800" dirty="0"/>
              <a:t>为零。</a:t>
            </a:r>
            <a:endParaRPr lang="zh-CN" altLang="en-US" sz="2800" dirty="0"/>
          </a:p>
          <a:p>
            <a:pPr marL="0" lvl="0" indent="0" eaLnBrk="1" hangingPunct="1">
              <a:lnSpc>
                <a:spcPts val="29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对于任意的</a:t>
            </a:r>
            <a:r>
              <a:rPr lang="en-US" altLang="zh-CN" sz="2800" dirty="0"/>
              <a:t>a,b∈I</a:t>
            </a:r>
            <a:r>
              <a:rPr lang="zh-CN" altLang="en-US" sz="2800" dirty="0"/>
              <a:t>，有</a:t>
            </a:r>
            <a:endParaRPr lang="zh-CN" altLang="en-US" sz="2800" dirty="0"/>
          </a:p>
          <a:p>
            <a:pPr marL="0" lvl="0" indent="0" eaLnBrk="1" hangingPunct="1">
              <a:lnSpc>
                <a:spcPts val="29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f(a∙b)=f(a)⊙f(b)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96291" name="Text Box 35"/>
          <p:cNvSpPr txBox="1"/>
          <p:nvPr/>
        </p:nvSpPr>
        <p:spPr>
          <a:xfrm>
            <a:off x="785813" y="5500688"/>
            <a:ext cx="64833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映射</a:t>
            </a:r>
            <a:r>
              <a:rPr lang="en-US" altLang="zh-CN" sz="2800" b="1" dirty="0">
                <a:solidFill>
                  <a:srgbClr val="FF0000"/>
                </a:solidFill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</a:rPr>
              <a:t>是由</a:t>
            </a:r>
            <a:r>
              <a:rPr lang="en-US" altLang="zh-CN" sz="2800" b="1" dirty="0">
                <a:solidFill>
                  <a:srgbClr val="FF0000"/>
                </a:solidFill>
              </a:rPr>
              <a:t>&lt;I,∙&gt;</a:t>
            </a:r>
            <a:r>
              <a:rPr lang="zh-CN" altLang="en-US" sz="2800" b="1" dirty="0">
                <a:solidFill>
                  <a:srgbClr val="FF0000"/>
                </a:solidFill>
              </a:rPr>
              <a:t>到</a:t>
            </a:r>
            <a:r>
              <a:rPr lang="en-US" altLang="zh-CN" sz="2800" b="1" dirty="0">
                <a:solidFill>
                  <a:srgbClr val="FF0000"/>
                </a:solidFill>
              </a:rPr>
              <a:t>&lt;B,⊙&gt;</a:t>
            </a:r>
            <a:r>
              <a:rPr lang="zh-CN" altLang="en-US" sz="2800" b="1" dirty="0">
                <a:solidFill>
                  <a:srgbClr val="FF0000"/>
                </a:solidFill>
              </a:rPr>
              <a:t>的一个同态。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>
                                            <p:txEl>
                                              <p:charRg st="5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90">
                                            <p:txEl>
                                              <p:charRg st="5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90">
                                            <p:txEl>
                                              <p:charRg st="5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>
                                            <p:txEl>
                                              <p:charRg st="6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290">
                                            <p:txEl>
                                              <p:charRg st="6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90">
                                            <p:txEl>
                                              <p:charRg st="6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同构</a:t>
            </a:r>
            <a:endParaRPr lang="zh-CN" altLang="en-US" dirty="0"/>
          </a:p>
        </p:txBody>
      </p:sp>
      <p:sp>
        <p:nvSpPr>
          <p:cNvPr id="163843" name="Rectangle 3"/>
          <p:cNvSpPr>
            <a:spLocks noGrp="1"/>
          </p:cNvSpPr>
          <p:nvPr>
            <p:ph idx="1"/>
          </p:nvPr>
        </p:nvSpPr>
        <p:spPr>
          <a:xfrm>
            <a:off x="611188" y="1125538"/>
            <a:ext cx="8208962" cy="489585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25000"/>
              </a:lnSpc>
            </a:pPr>
            <a:r>
              <a:rPr lang="zh-CN" altLang="en-US" sz="2800" dirty="0"/>
              <a:t>定义：设</a:t>
            </a:r>
            <a:r>
              <a:rPr lang="en-US" altLang="zh-CN" sz="2800" dirty="0"/>
              <a:t>f</a:t>
            </a:r>
            <a:r>
              <a:rPr lang="zh-CN" altLang="en-US" sz="2800" dirty="0"/>
              <a:t>是由</a:t>
            </a:r>
            <a:r>
              <a:rPr lang="en-US" altLang="zh-CN" sz="2800" dirty="0"/>
              <a:t>&lt;A,★&gt;</a:t>
            </a:r>
            <a:r>
              <a:rPr lang="zh-CN" altLang="en-US" sz="2800" dirty="0"/>
              <a:t>和</a:t>
            </a:r>
            <a:r>
              <a:rPr lang="en-US" altLang="zh-CN" sz="2800" dirty="0"/>
              <a:t>&lt;B,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的一个同态，</a:t>
            </a:r>
            <a:endParaRPr lang="en-US" altLang="zh-CN" sz="2800" dirty="0"/>
          </a:p>
          <a:p>
            <a:pPr>
              <a:lnSpc>
                <a:spcPct val="125000"/>
              </a:lnSpc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如果</a:t>
            </a:r>
            <a:r>
              <a:rPr lang="en-US" altLang="zh-CN" sz="2800" dirty="0"/>
              <a:t>f</a:t>
            </a:r>
            <a:r>
              <a:rPr lang="zh-CN" altLang="en-US" sz="2800" dirty="0"/>
              <a:t>是从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B</a:t>
            </a:r>
            <a:r>
              <a:rPr lang="zh-CN" altLang="en-US" sz="2800" dirty="0"/>
              <a:t>的一个满射，则</a:t>
            </a:r>
            <a:r>
              <a:rPr lang="en-US" altLang="zh-CN" sz="2800" dirty="0"/>
              <a:t>f</a:t>
            </a:r>
            <a:r>
              <a:rPr lang="zh-CN" altLang="en-US" sz="2800" dirty="0"/>
              <a:t>称为满同态；</a:t>
            </a:r>
            <a:endParaRPr lang="en-US" altLang="zh-CN" sz="2800" dirty="0"/>
          </a:p>
          <a:p>
            <a:pPr>
              <a:lnSpc>
                <a:spcPct val="125000"/>
              </a:lnSpc>
              <a:buNone/>
            </a:pPr>
            <a:r>
              <a:rPr lang="en-US" altLang="zh-CN" sz="2800" dirty="0"/>
              <a:t>(2)</a:t>
            </a:r>
            <a:r>
              <a:rPr lang="zh-CN" altLang="en-US" sz="2800" dirty="0"/>
              <a:t>如果</a:t>
            </a:r>
            <a:r>
              <a:rPr lang="en-US" altLang="zh-CN" sz="2800" dirty="0"/>
              <a:t>f</a:t>
            </a:r>
            <a:r>
              <a:rPr lang="zh-CN" altLang="en-US" sz="2800" dirty="0"/>
              <a:t>是从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B</a:t>
            </a:r>
            <a:r>
              <a:rPr lang="zh-CN" altLang="en-US" sz="2800" dirty="0"/>
              <a:t>的一个入射，则</a:t>
            </a:r>
            <a:r>
              <a:rPr lang="en-US" altLang="zh-CN" sz="2800" dirty="0"/>
              <a:t>f</a:t>
            </a:r>
            <a:r>
              <a:rPr lang="zh-CN" altLang="en-US" sz="2800" dirty="0"/>
              <a:t>称为单一同态；</a:t>
            </a:r>
            <a:endParaRPr lang="en-US" altLang="zh-CN" sz="2800" dirty="0"/>
          </a:p>
          <a:p>
            <a:pPr>
              <a:lnSpc>
                <a:spcPct val="125000"/>
              </a:lnSpc>
              <a:buNone/>
            </a:pPr>
            <a:r>
              <a:rPr lang="en-US" altLang="zh-CN" sz="2800" dirty="0"/>
              <a:t>(3)</a:t>
            </a:r>
            <a:r>
              <a:rPr lang="zh-CN" altLang="en-US" sz="2800" dirty="0"/>
              <a:t>如果</a:t>
            </a:r>
            <a:r>
              <a:rPr lang="en-US" altLang="zh-CN" sz="2800" dirty="0"/>
              <a:t>f</a:t>
            </a:r>
            <a:r>
              <a:rPr lang="zh-CN" altLang="en-US" sz="2800" dirty="0"/>
              <a:t>是从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B</a:t>
            </a:r>
            <a:r>
              <a:rPr lang="zh-CN" altLang="en-US" sz="2800" dirty="0"/>
              <a:t>的一个</a:t>
            </a:r>
            <a:r>
              <a:rPr lang="zh-CN" altLang="en-US" sz="2800" b="1" dirty="0">
                <a:solidFill>
                  <a:srgbClr val="B80000"/>
                </a:solidFill>
              </a:rPr>
              <a:t>双射</a:t>
            </a:r>
            <a:r>
              <a:rPr lang="zh-CN" altLang="en-US" sz="2800" dirty="0"/>
              <a:t>，则</a:t>
            </a:r>
            <a:r>
              <a:rPr lang="en-US" altLang="zh-CN" sz="2800" dirty="0"/>
              <a:t>f</a:t>
            </a:r>
            <a:r>
              <a:rPr lang="zh-CN" altLang="en-US" sz="2800" dirty="0"/>
              <a:t>称为同构映射，并称</a:t>
            </a:r>
            <a:r>
              <a:rPr lang="en-US" altLang="zh-CN" sz="2800" dirty="0"/>
              <a:t>&lt;A,★&gt;</a:t>
            </a:r>
            <a:r>
              <a:rPr lang="zh-CN" altLang="en-US" sz="2800" dirty="0"/>
              <a:t>和</a:t>
            </a:r>
            <a:r>
              <a:rPr lang="en-US" altLang="zh-CN" sz="2800" dirty="0"/>
              <a:t>&lt;B,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是</a:t>
            </a:r>
            <a:r>
              <a:rPr lang="zh-CN" altLang="en-US" sz="2800" b="1" dirty="0">
                <a:solidFill>
                  <a:srgbClr val="B80000"/>
                </a:solidFill>
              </a:rPr>
              <a:t>同构</a:t>
            </a:r>
            <a:r>
              <a:rPr lang="zh-CN" altLang="en-US" sz="2800" dirty="0"/>
              <a:t>的，记做</a:t>
            </a:r>
            <a:r>
              <a:rPr lang="en-US" altLang="zh-CN" sz="2800" dirty="0"/>
              <a:t>A≌B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25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显然，满同态满足</a:t>
            </a:r>
            <a:r>
              <a:rPr lang="en-US" altLang="zh-CN" sz="2800" dirty="0">
                <a:latin typeface="宋体" panose="02010600030101010101" pitchFamily="2" charset="-122"/>
              </a:rPr>
              <a:t>f(A)=B</a:t>
            </a:r>
            <a:r>
              <a:rPr lang="zh-CN" altLang="en-US" sz="2800" dirty="0">
                <a:latin typeface="宋体" panose="02010600030101010101" pitchFamily="2" charset="-122"/>
              </a:rPr>
              <a:t>；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  单一同态满足</a:t>
            </a:r>
            <a:r>
              <a:rPr lang="en-US" altLang="zh-CN" sz="2800" dirty="0">
                <a:latin typeface="宋体" panose="02010600030101010101" pitchFamily="2" charset="-122"/>
              </a:rPr>
              <a:t>f(A)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宋体" panose="02010600030101010101" pitchFamily="2" charset="-122"/>
              </a:rPr>
              <a:t>B</a:t>
            </a:r>
            <a:r>
              <a:rPr lang="zh-CN" altLang="en-US" sz="2800" dirty="0">
                <a:latin typeface="宋体" panose="02010600030101010101" pitchFamily="2" charset="-122"/>
              </a:rPr>
              <a:t>；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宋体" panose="02010600030101010101" pitchFamily="2" charset="-122"/>
              </a:rPr>
              <a:t>同构满足</a:t>
            </a:r>
            <a:r>
              <a:rPr lang="en-US" altLang="zh-CN" sz="2800" dirty="0">
                <a:latin typeface="宋体" panose="02010600030101010101" pitchFamily="2" charset="-122"/>
              </a:rPr>
              <a:t>f(A)=B</a:t>
            </a:r>
            <a:r>
              <a:rPr lang="zh-CN" altLang="en-US" sz="2800" dirty="0">
                <a:latin typeface="宋体" panose="02010600030101010101" pitchFamily="2" charset="-122"/>
              </a:rPr>
              <a:t>且</a:t>
            </a:r>
            <a:r>
              <a:rPr lang="en-US" altLang="zh-CN" sz="2800" dirty="0">
                <a:latin typeface="宋体" panose="02010600030101010101" pitchFamily="2" charset="-122"/>
              </a:rPr>
              <a:t>|A|=|B|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2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5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7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12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同构例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468313" y="981075"/>
          <a:ext cx="8135938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7187"/>
                <a:gridCol w="1627187"/>
                <a:gridCol w="1627187"/>
                <a:gridCol w="1627187"/>
                <a:gridCol w="1627187"/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★</a:t>
                      </a:r>
                      <a:endParaRPr lang="zh-CN" altLang="en-US" sz="1800" dirty="0"/>
                    </a:p>
                  </a:txBody>
                  <a:tcPr marL="91429" marR="914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</a:t>
                      </a:r>
                      <a:endParaRPr lang="zh-CN" altLang="en-US" sz="1800" dirty="0"/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29" marR="914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</a:t>
                      </a:r>
                      <a:endParaRPr lang="zh-CN" altLang="en-US" sz="1800" dirty="0"/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29" marR="914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</a:t>
                      </a:r>
                      <a:endParaRPr lang="zh-CN" altLang="en-US" sz="1800" dirty="0"/>
                    </a:p>
                  </a:txBody>
                  <a:tcPr marL="91429" marR="91429"/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</a:t>
                      </a:r>
                      <a:endParaRPr lang="zh-CN" altLang="en-US" sz="1800" dirty="0"/>
                    </a:p>
                  </a:txBody>
                  <a:tcPr marL="91429" marR="914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</a:t>
                      </a:r>
                      <a:endParaRPr lang="zh-CN" altLang="en-US" sz="1800" dirty="0"/>
                    </a:p>
                  </a:txBody>
                  <a:tcPr marL="91429" marR="91429"/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29" marR="914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 marL="91429" marR="9142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</a:t>
                      </a:r>
                      <a:endParaRPr lang="zh-CN" altLang="en-US" sz="1800" dirty="0"/>
                    </a:p>
                  </a:txBody>
                  <a:tcPr marL="91429" marR="9142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29" marR="9142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内容占位符 2"/>
          <p:cNvGraphicFramePr/>
          <p:nvPr/>
        </p:nvGraphicFramePr>
        <p:xfrm>
          <a:off x="468313" y="3068638"/>
          <a:ext cx="8135938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7187"/>
                <a:gridCol w="1627187"/>
                <a:gridCol w="1627187"/>
                <a:gridCol w="1627187"/>
                <a:gridCol w="1627187"/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宋体" panose="02010600030101010101" pitchFamily="2" charset="-122"/>
                        </a:rPr>
                        <a:t>*</a:t>
                      </a:r>
                      <a:endParaRPr lang="zh-CN" altLang="en-US" sz="1800" dirty="0"/>
                    </a:p>
                  </a:txBody>
                  <a:tcPr marL="91429" marR="914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α</a:t>
                      </a:r>
                      <a:endParaRPr lang="zh-CN" alt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eaLnBrk="1" fontAlgn="t" latinLnBrk="0" hangingPunct="1"/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β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eaLnBrk="1" fontAlgn="t" latinLnBrk="0" hangingPunct="1"/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γ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eaLnBrk="1" fontAlgn="t" latinLnBrk="0" hangingPunct="1"/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δ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α</a:t>
                      </a:r>
                      <a:endParaRPr lang="zh-CN" altLang="en-US" sz="1800" dirty="0" smtClean="0"/>
                    </a:p>
                  </a:txBody>
                  <a:tcPr marL="91429" marR="914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α</a:t>
                      </a:r>
                      <a:endParaRPr lang="zh-CN" alt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eaLnBrk="1" fontAlgn="t" latinLnBrk="0" hangingPunct="1"/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β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eaLnBrk="1" fontAlgn="t" latinLnBrk="0" hangingPunct="1"/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γ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eaLnBrk="1" fontAlgn="t" latinLnBrk="0" hangingPunct="1"/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δ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β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β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α</a:t>
                      </a:r>
                      <a:endParaRPr lang="zh-CN" altLang="en-US" sz="1800" dirty="0"/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α</a:t>
                      </a:r>
                      <a:endParaRPr lang="zh-CN" altLang="en-US" sz="1800" dirty="0" smtClean="0"/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γ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/>
                </a:tc>
              </a:tr>
              <a:tr h="3024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γ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β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δ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δ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γ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/>
                </a:tc>
              </a:tr>
              <a:tr h="3024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δ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α</a:t>
                      </a:r>
                      <a:endParaRPr lang="zh-CN" alt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β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γ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δ</a:t>
                      </a:r>
                      <a:endParaRPr lang="zh-CN" altLang="zh-CN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29" marR="9142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288" y="4941888"/>
            <a:ext cx="8424862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考察映射</a:t>
            </a:r>
            <a:r>
              <a:rPr lang="en-US" altLang="zh-CN" sz="2800" dirty="0"/>
              <a:t>f</a:t>
            </a:r>
            <a:r>
              <a:rPr lang="zh-CN" altLang="en-US" sz="2800" dirty="0"/>
              <a:t>，使得</a:t>
            </a:r>
            <a:r>
              <a:rPr lang="en-US" altLang="zh-CN" sz="2800" dirty="0"/>
              <a:t>f(a)</a:t>
            </a:r>
            <a:r>
              <a:rPr lang="en-US" altLang="zh-CN" sz="2800" dirty="0"/>
              <a:t>=α</a:t>
            </a:r>
            <a:r>
              <a:rPr lang="zh-CN" altLang="en-US" sz="2800" dirty="0"/>
              <a:t>，</a:t>
            </a:r>
            <a:r>
              <a:rPr lang="en-US" altLang="zh-CN" sz="2800" dirty="0"/>
              <a:t>f(b)</a:t>
            </a:r>
            <a:r>
              <a:rPr lang="en-US" altLang="zh-CN" sz="2800" dirty="0"/>
              <a:t>=β</a:t>
            </a:r>
            <a:r>
              <a:rPr lang="zh-CN" altLang="en-US" sz="2800" dirty="0"/>
              <a:t>，</a:t>
            </a:r>
            <a:r>
              <a:rPr lang="en-US" altLang="zh-CN" sz="2800" dirty="0"/>
              <a:t>f(c)</a:t>
            </a:r>
            <a:r>
              <a:rPr lang="en-US" altLang="zh-CN" sz="2800" dirty="0"/>
              <a:t>=γ</a:t>
            </a:r>
            <a:r>
              <a:rPr lang="zh-CN" altLang="en-US" sz="2800" dirty="0"/>
              <a:t>，</a:t>
            </a:r>
            <a:r>
              <a:rPr lang="en-US" altLang="zh-CN" sz="2800" dirty="0"/>
              <a:t>f(d)</a:t>
            </a:r>
            <a:r>
              <a:rPr lang="en-US" altLang="zh-CN" sz="2800" dirty="0"/>
              <a:t>=δ</a:t>
            </a:r>
            <a:endParaRPr lang="zh-CN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以及映射</a:t>
            </a:r>
            <a:r>
              <a:rPr lang="en-US" altLang="zh-CN" sz="2800" dirty="0"/>
              <a:t>g</a:t>
            </a:r>
            <a:r>
              <a:rPr lang="zh-CN" altLang="en-US" sz="2800" dirty="0"/>
              <a:t>，使得</a:t>
            </a:r>
            <a:r>
              <a:rPr lang="en-US" altLang="zh-CN" sz="2800" dirty="0"/>
              <a:t>g(a)</a:t>
            </a:r>
            <a:r>
              <a:rPr lang="en-US" altLang="zh-CN" sz="2800" dirty="0"/>
              <a:t>=δ</a:t>
            </a:r>
            <a:r>
              <a:rPr lang="zh-CN" altLang="en-US" sz="2800" dirty="0"/>
              <a:t>，</a:t>
            </a:r>
            <a:r>
              <a:rPr lang="en-US" altLang="zh-CN" sz="2800" dirty="0"/>
              <a:t>g(b)</a:t>
            </a:r>
            <a:r>
              <a:rPr lang="en-US" altLang="zh-CN" sz="2800" dirty="0"/>
              <a:t>=γ</a:t>
            </a:r>
            <a:r>
              <a:rPr lang="zh-CN" altLang="en-US" sz="2800" dirty="0"/>
              <a:t>，</a:t>
            </a:r>
            <a:r>
              <a:rPr lang="en-US" altLang="zh-CN" sz="2800" dirty="0"/>
              <a:t>g(c)</a:t>
            </a:r>
            <a:r>
              <a:rPr lang="en-US" altLang="zh-CN" sz="2800" dirty="0"/>
              <a:t>=β</a:t>
            </a:r>
            <a:r>
              <a:rPr lang="zh-CN" altLang="en-US" sz="2800" dirty="0"/>
              <a:t>，</a:t>
            </a:r>
            <a:r>
              <a:rPr lang="en-US" altLang="zh-CN" sz="2800" dirty="0"/>
              <a:t>g(d)</a:t>
            </a:r>
            <a:r>
              <a:rPr lang="en-US" altLang="zh-CN" sz="2800" dirty="0"/>
              <a:t>=α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99331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8435975" cy="2932113"/>
          </a:xfrm>
          <a:ln/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例</a:t>
            </a:r>
            <a:r>
              <a:rPr lang="en-US" altLang="zh-CN" sz="2600" dirty="0"/>
              <a:t>1】</a:t>
            </a:r>
            <a:r>
              <a:rPr lang="zh-CN" altLang="en-US" sz="2600" dirty="0"/>
              <a:t>设</a:t>
            </a:r>
            <a:r>
              <a:rPr lang="en-US" altLang="zh-CN" sz="2600" dirty="0"/>
              <a:t>f:R→R</a:t>
            </a:r>
            <a:r>
              <a:rPr lang="zh-CN" altLang="en-US" sz="2600" dirty="0"/>
              <a:t>定义为对任意</a:t>
            </a:r>
            <a:r>
              <a:rPr lang="en-US" altLang="zh-CN" sz="2600" dirty="0"/>
              <a:t>x∈R</a:t>
            </a:r>
            <a:r>
              <a:rPr lang="zh-CN" altLang="en-US" sz="2600" dirty="0"/>
              <a:t>，有</a:t>
            </a:r>
            <a:r>
              <a:rPr lang="en-US" altLang="zh-CN" sz="2600" dirty="0"/>
              <a:t>f(x)=5</a:t>
            </a:r>
            <a:r>
              <a:rPr lang="en-US" altLang="zh-CN" sz="2600" baseline="30000" dirty="0"/>
              <a:t>x</a:t>
            </a:r>
            <a:r>
              <a:rPr lang="zh-CN" altLang="en-US" sz="2600" dirty="0"/>
              <a:t>。那么</a:t>
            </a:r>
            <a:r>
              <a:rPr lang="en-US" altLang="zh-CN" sz="2600" dirty="0"/>
              <a:t>f</a:t>
            </a:r>
            <a:r>
              <a:rPr lang="zh-CN" altLang="en-US" sz="2600" dirty="0"/>
              <a:t>是从</a:t>
            </a:r>
            <a:r>
              <a:rPr lang="en-US" altLang="zh-CN" sz="2600" dirty="0"/>
              <a:t>&lt;R,+&gt;</a:t>
            </a:r>
            <a:r>
              <a:rPr lang="zh-CN" altLang="en-US" sz="2600" dirty="0"/>
              <a:t>到</a:t>
            </a:r>
            <a:r>
              <a:rPr lang="en-US" altLang="zh-CN" sz="2600" dirty="0"/>
              <a:t>&lt;R,</a:t>
            </a:r>
            <a:r>
              <a:rPr lang="en-US" altLang="zh-CN" sz="2600" dirty="0">
                <a:ea typeface="DFKai-SB" pitchFamily="65" charset="-120"/>
              </a:rPr>
              <a:t>∙</a:t>
            </a:r>
            <a:r>
              <a:rPr lang="en-US" altLang="zh-CN" sz="2600" dirty="0"/>
              <a:t>&gt;</a:t>
            </a:r>
            <a:r>
              <a:rPr lang="zh-CN" altLang="en-US" sz="2600" dirty="0"/>
              <a:t>的一个</a:t>
            </a:r>
            <a:r>
              <a:rPr lang="zh-CN" altLang="en-US" sz="2600" b="1" dirty="0">
                <a:solidFill>
                  <a:srgbClr val="FF0000"/>
                </a:solidFill>
              </a:rPr>
              <a:t>单一</a:t>
            </a:r>
            <a:r>
              <a:rPr lang="zh-CN" altLang="en-US" sz="2600" b="1" dirty="0">
                <a:solidFill>
                  <a:srgbClr val="0070C0"/>
                </a:solidFill>
              </a:rPr>
              <a:t>同态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例</a:t>
            </a:r>
            <a:r>
              <a:rPr lang="en-US" altLang="zh-CN" sz="2600" dirty="0"/>
              <a:t>2】</a:t>
            </a:r>
            <a:r>
              <a:rPr lang="zh-CN" altLang="en-US" sz="2600" dirty="0"/>
              <a:t>设</a:t>
            </a:r>
            <a:r>
              <a:rPr lang="en-US" altLang="zh-CN" sz="2600" dirty="0"/>
              <a:t>f:N→N</a:t>
            </a:r>
            <a:r>
              <a:rPr lang="en-US" altLang="zh-CN" sz="2600" baseline="-25000" dirty="0"/>
              <a:t>k</a:t>
            </a:r>
            <a:r>
              <a:rPr lang="zh-CN" altLang="en-US" sz="2600" dirty="0"/>
              <a:t>定义为对任意的</a:t>
            </a:r>
            <a:r>
              <a:rPr lang="en-US" altLang="zh-CN" sz="2600" dirty="0"/>
              <a:t>x∈N</a:t>
            </a:r>
            <a:r>
              <a:rPr lang="zh-CN" altLang="en-US" sz="2600" dirty="0"/>
              <a:t>，有</a:t>
            </a:r>
            <a:endParaRPr lang="en-US" altLang="zh-CN" sz="26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               f(x)=x mod k      </a:t>
            </a:r>
            <a:r>
              <a:rPr lang="zh-CN" altLang="en-US" sz="2600" b="1" dirty="0">
                <a:solidFill>
                  <a:srgbClr val="7030A0"/>
                </a:solidFill>
              </a:rPr>
              <a:t>上黑板画集合映射效果图？</a:t>
            </a:r>
            <a:endParaRPr lang="en-US" altLang="zh-CN" sz="2600" b="1" dirty="0">
              <a:solidFill>
                <a:srgbClr val="7030A0"/>
              </a:solidFill>
            </a:endParaRPr>
          </a:p>
          <a:p>
            <a:pPr>
              <a:buClr>
                <a:schemeClr val="accent1"/>
              </a:buClr>
              <a:buSzPct val="65000"/>
              <a:buFontTx/>
              <a:buNone/>
            </a:pPr>
            <a:r>
              <a:rPr lang="en-US" altLang="zh-CN" sz="2600" dirty="0"/>
              <a:t>  </a:t>
            </a:r>
            <a:r>
              <a:rPr lang="zh-CN" altLang="en-US" sz="2600" dirty="0"/>
              <a:t>那么</a:t>
            </a:r>
            <a:r>
              <a:rPr lang="en-US" altLang="zh-CN" sz="2600" dirty="0"/>
              <a:t>f</a:t>
            </a:r>
            <a:r>
              <a:rPr lang="zh-CN" altLang="en-US" sz="2600" dirty="0"/>
              <a:t>是从</a:t>
            </a:r>
            <a:r>
              <a:rPr lang="en-US" altLang="zh-CN" sz="2600" dirty="0"/>
              <a:t>&lt;N,+&gt;</a:t>
            </a:r>
            <a:r>
              <a:rPr lang="zh-CN" altLang="en-US" sz="2600" dirty="0"/>
              <a:t>到</a:t>
            </a:r>
            <a:r>
              <a:rPr lang="en-US" altLang="zh-CN" sz="2600" dirty="0"/>
              <a:t>&lt;N</a:t>
            </a:r>
            <a:r>
              <a:rPr lang="en-US" altLang="zh-CN" sz="2600" baseline="-25000" dirty="0"/>
              <a:t>k,</a:t>
            </a:r>
            <a:r>
              <a:rPr lang="en-US" altLang="zh-CN" sz="2600" dirty="0"/>
              <a:t>+</a:t>
            </a:r>
            <a:r>
              <a:rPr lang="en-US" altLang="zh-CN" sz="2600" baseline="-25000" dirty="0"/>
              <a:t>k</a:t>
            </a:r>
            <a:r>
              <a:rPr lang="en-US" altLang="zh-CN" sz="2600" dirty="0"/>
              <a:t>&gt;</a:t>
            </a:r>
            <a:r>
              <a:rPr lang="zh-CN" altLang="en-US" sz="2600" dirty="0"/>
              <a:t>的一个</a:t>
            </a:r>
            <a:r>
              <a:rPr lang="zh-CN" altLang="en-US" sz="2600" b="1" dirty="0">
                <a:solidFill>
                  <a:srgbClr val="FF0000"/>
                </a:solidFill>
              </a:rPr>
              <a:t>满</a:t>
            </a:r>
            <a:r>
              <a:rPr lang="zh-CN" altLang="en-US" sz="2600" b="1" dirty="0">
                <a:solidFill>
                  <a:srgbClr val="0070C0"/>
                </a:solidFill>
              </a:rPr>
              <a:t>同态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>
              <a:buClr>
                <a:schemeClr val="accent1"/>
              </a:buClr>
              <a:buSzPct val="65000"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</a:rPr>
              <a:t>3】</a:t>
            </a:r>
            <a:r>
              <a:rPr lang="zh-CN" altLang="en-US" sz="2400" dirty="0"/>
              <a:t>代数系统</a:t>
            </a:r>
            <a:r>
              <a:rPr lang="en-US" altLang="zh-CN" sz="2400" dirty="0"/>
              <a:t>&lt;B,⊙&gt;</a:t>
            </a:r>
            <a:r>
              <a:rPr lang="zh-CN" altLang="en-US" sz="2400" dirty="0"/>
              <a:t>和</a:t>
            </a:r>
            <a:r>
              <a:rPr lang="en-US" altLang="zh-CN" sz="2400" dirty="0"/>
              <a:t>&lt;C,⊕&gt;</a:t>
            </a:r>
            <a:r>
              <a:rPr lang="zh-CN" altLang="en-US" sz="2400" dirty="0"/>
              <a:t>与代数系统</a:t>
            </a:r>
            <a:r>
              <a:rPr lang="en-US" altLang="zh-CN" sz="2400" dirty="0"/>
              <a:t>&lt;A,★&gt;</a:t>
            </a:r>
            <a:r>
              <a:rPr lang="zh-CN" altLang="en-US" sz="2400" dirty="0"/>
              <a:t>同构吗？</a:t>
            </a:r>
            <a:endParaRPr lang="zh-CN" altLang="en-US" sz="2400" dirty="0"/>
          </a:p>
        </p:txBody>
      </p:sp>
      <p:graphicFrame>
        <p:nvGraphicFramePr>
          <p:cNvPr id="126022" name="Group 70"/>
          <p:cNvGraphicFramePr>
            <a:graphicFrameLocks noGrp="1"/>
          </p:cNvGraphicFramePr>
          <p:nvPr>
            <p:ph sz="quarter" idx="1"/>
          </p:nvPr>
        </p:nvGraphicFramePr>
        <p:xfrm>
          <a:off x="3348038" y="4005263"/>
          <a:ext cx="2519363" cy="1655763"/>
        </p:xfrm>
        <a:graphic>
          <a:graphicData uri="http://schemas.openxmlformats.org/drawingml/2006/table">
            <a:tbl>
              <a:tblPr/>
              <a:tblGrid>
                <a:gridCol w="839787"/>
                <a:gridCol w="839788"/>
                <a:gridCol w="839787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6021" name="Group 69"/>
          <p:cNvGraphicFramePr>
            <a:graphicFrameLocks noGrp="1"/>
          </p:cNvGraphicFramePr>
          <p:nvPr>
            <p:ph sz="quarter" idx="1"/>
          </p:nvPr>
        </p:nvGraphicFramePr>
        <p:xfrm>
          <a:off x="6084888" y="4005263"/>
          <a:ext cx="2590800" cy="1655763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  <a:gridCol w="863600"/>
              </a:tblGrid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⊕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zh-CN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zh-CN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zh-CN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zh-CN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394" name="Group 66"/>
          <p:cNvGraphicFramePr>
            <a:graphicFrameLocks noGrp="1"/>
          </p:cNvGraphicFramePr>
          <p:nvPr/>
        </p:nvGraphicFramePr>
        <p:xfrm>
          <a:off x="684213" y="4005263"/>
          <a:ext cx="2447925" cy="1584325"/>
        </p:xfrm>
        <a:graphic>
          <a:graphicData uri="http://schemas.openxmlformats.org/drawingml/2006/table">
            <a:tbl>
              <a:tblPr/>
              <a:tblGrid>
                <a:gridCol w="827087"/>
                <a:gridCol w="804863"/>
                <a:gridCol w="815975"/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★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393" name="Rectangle 65"/>
          <p:cNvSpPr/>
          <p:nvPr/>
        </p:nvSpPr>
        <p:spPr>
          <a:xfrm>
            <a:off x="539750" y="3789363"/>
            <a:ext cx="8208963" cy="19431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70715" name="TextBox 1"/>
          <p:cNvSpPr txBox="1"/>
          <p:nvPr/>
        </p:nvSpPr>
        <p:spPr>
          <a:xfrm>
            <a:off x="755650" y="5732463"/>
            <a:ext cx="43211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分</a:t>
            </a:r>
            <a:r>
              <a:rPr lang="en-US" altLang="zh-CN" sz="2400" dirty="0"/>
              <a:t>a=b</a:t>
            </a:r>
            <a:r>
              <a:rPr lang="zh-CN" altLang="en-US" sz="2400" dirty="0"/>
              <a:t>和</a:t>
            </a:r>
            <a:r>
              <a:rPr lang="en-US" altLang="zh-CN" sz="2400" dirty="0"/>
              <a:t>a≠b</a:t>
            </a:r>
            <a:r>
              <a:rPr lang="zh-CN" altLang="en-US" sz="2400" dirty="0"/>
              <a:t>两种情况讨论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7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charRg st="7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charRg st="7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2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31">
                                            <p:txEl>
                                              <p:charRg st="12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1">
                                            <p:txEl>
                                              <p:charRg st="12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52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9331">
                                            <p:txEl>
                                              <p:charRg st="152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9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857250"/>
            <a:ext cx="7972425" cy="5273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同构的逆仍是一个同构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如上例中，设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偶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)=a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f(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奇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)=b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，易证，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奇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⊙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偶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)=f(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奇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★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偶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形式上不同的代数系统，如果它们同构，就可以抽象地把它们看作是本质上相同的代数系统，不同的只是所用的符号不同。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EAF7-05D7-48E5-BF2C-83C773748F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9" name="灯片编号占位符 7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charRg st="7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循环群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530725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dirty="0"/>
              <a:t>定义：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&lt;G,*&gt;</a:t>
            </a:r>
            <a:r>
              <a:rPr lang="zh-CN" altLang="en-US" dirty="0"/>
              <a:t>为群，若在</a:t>
            </a:r>
            <a:r>
              <a:rPr lang="en-US" altLang="zh-CN" dirty="0"/>
              <a:t>G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FF0000"/>
                </a:solidFill>
              </a:rPr>
              <a:t>存在</a:t>
            </a:r>
            <a:r>
              <a:rPr lang="zh-CN" altLang="en-US" dirty="0"/>
              <a:t>元素</a:t>
            </a:r>
            <a:r>
              <a:rPr lang="en-US" altLang="zh-CN" dirty="0"/>
              <a:t>a</a:t>
            </a:r>
            <a:r>
              <a:rPr lang="zh-CN" altLang="en-US" dirty="0"/>
              <a:t>，使得</a:t>
            </a:r>
            <a:r>
              <a:rPr lang="en-US" altLang="zh-CN" dirty="0"/>
              <a:t>G</a:t>
            </a:r>
            <a:r>
              <a:rPr lang="zh-CN" altLang="en-US" dirty="0"/>
              <a:t>中的任意元素都由</a:t>
            </a:r>
            <a:r>
              <a:rPr lang="en-US" altLang="zh-CN" dirty="0"/>
              <a:t>a</a:t>
            </a:r>
            <a:r>
              <a:rPr lang="zh-CN" altLang="en-US" dirty="0"/>
              <a:t>的幂组成，则称该群为</a:t>
            </a:r>
            <a:r>
              <a:rPr lang="zh-CN" altLang="en-US" b="1" dirty="0">
                <a:solidFill>
                  <a:srgbClr val="FF0000"/>
                </a:solidFill>
              </a:rPr>
              <a:t>循环群</a:t>
            </a:r>
            <a:r>
              <a:rPr lang="zh-CN" altLang="en-US" dirty="0"/>
              <a:t>，元素</a:t>
            </a:r>
            <a:r>
              <a:rPr lang="en-US" altLang="zh-CN" dirty="0"/>
              <a:t>a </a:t>
            </a:r>
            <a:r>
              <a:rPr lang="zh-CN" altLang="en-US" dirty="0"/>
              <a:t>称为循环群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生成元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自同态和自同构</a:t>
            </a:r>
            <a:endParaRPr lang="zh-CN" altLang="en-US" dirty="0"/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5068887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25000"/>
              </a:lnSpc>
            </a:pPr>
            <a:r>
              <a:rPr lang="zh-CN" altLang="en-US" sz="2800" dirty="0"/>
              <a:t>定义：设</a:t>
            </a:r>
            <a:r>
              <a:rPr lang="en-US" altLang="zh-CN" sz="2800" dirty="0"/>
              <a:t>&lt;A,★&gt;</a:t>
            </a:r>
            <a:r>
              <a:rPr lang="zh-CN" altLang="en-US" sz="2800" dirty="0"/>
              <a:t>是一个代数系统，如果</a:t>
            </a:r>
            <a:r>
              <a:rPr lang="en-US" altLang="zh-CN" sz="2800" dirty="0"/>
              <a:t>f</a:t>
            </a:r>
            <a:r>
              <a:rPr lang="zh-CN" altLang="en-US" sz="2800" dirty="0"/>
              <a:t>是由</a:t>
            </a:r>
            <a:r>
              <a:rPr lang="en-US" altLang="zh-CN" sz="2800" dirty="0"/>
              <a:t>&lt;A,★&gt;</a:t>
            </a:r>
            <a:r>
              <a:rPr lang="zh-CN" altLang="en-US" sz="2800" dirty="0"/>
              <a:t>到</a:t>
            </a:r>
            <a:r>
              <a:rPr lang="en-US" altLang="zh-CN" sz="2800" dirty="0"/>
              <a:t>&lt;A,★&gt;</a:t>
            </a:r>
            <a:r>
              <a:rPr lang="zh-CN" altLang="en-US" sz="2800" dirty="0"/>
              <a:t>的同态，则称</a:t>
            </a:r>
            <a:r>
              <a:rPr lang="en-US" altLang="zh-CN" sz="2800" dirty="0"/>
              <a:t>f</a:t>
            </a:r>
            <a:r>
              <a:rPr lang="zh-CN" altLang="en-US" sz="2800" dirty="0"/>
              <a:t>为自同态。如果</a:t>
            </a:r>
            <a:r>
              <a:rPr lang="en-US" altLang="zh-CN" sz="2800" dirty="0"/>
              <a:t>g</a:t>
            </a:r>
            <a:r>
              <a:rPr lang="zh-CN" altLang="en-US" sz="2800" dirty="0"/>
              <a:t>是由</a:t>
            </a:r>
            <a:r>
              <a:rPr lang="en-US" altLang="zh-CN" sz="2800" dirty="0"/>
              <a:t>&lt;A,★&gt;</a:t>
            </a:r>
            <a:r>
              <a:rPr lang="zh-CN" altLang="en-US" sz="2800" dirty="0"/>
              <a:t>到</a:t>
            </a:r>
            <a:r>
              <a:rPr lang="en-US" altLang="zh-CN" sz="2800" dirty="0"/>
              <a:t>&lt;A,★&gt;</a:t>
            </a:r>
            <a:r>
              <a:rPr lang="zh-CN" altLang="en-US" sz="2800" dirty="0"/>
              <a:t>的同构，则称</a:t>
            </a:r>
            <a:r>
              <a:rPr lang="en-US" altLang="zh-CN" sz="2800" dirty="0"/>
              <a:t>g</a:t>
            </a:r>
            <a:r>
              <a:rPr lang="zh-CN" altLang="en-US" sz="2800" dirty="0"/>
              <a:t>为自同构。</a:t>
            </a:r>
            <a:endParaRPr lang="zh-CN" altLang="en-US" sz="2800" dirty="0"/>
          </a:p>
          <a:p>
            <a:pPr>
              <a:lnSpc>
                <a:spcPct val="125000"/>
              </a:lnSpc>
            </a:pPr>
            <a:r>
              <a:rPr lang="zh-CN" altLang="en-US" sz="2800" dirty="0"/>
              <a:t>定理：设</a:t>
            </a:r>
            <a:r>
              <a:rPr lang="en-US" altLang="zh-CN" sz="2800" dirty="0"/>
              <a:t>G</a:t>
            </a:r>
            <a:r>
              <a:rPr lang="zh-CN" altLang="en-US" sz="2800" dirty="0"/>
              <a:t>是代数系统的集合，则</a:t>
            </a:r>
            <a:r>
              <a:rPr lang="en-US" altLang="zh-CN" sz="2800" dirty="0"/>
              <a:t>G</a:t>
            </a:r>
            <a:r>
              <a:rPr lang="zh-CN" altLang="en-US" sz="2800" dirty="0"/>
              <a:t>中代数系统之间的</a:t>
            </a:r>
            <a:r>
              <a:rPr lang="zh-CN" altLang="en-US" sz="2800" b="1" dirty="0">
                <a:solidFill>
                  <a:srgbClr val="FF0000"/>
                </a:solidFill>
              </a:rPr>
              <a:t>同构关系是等价关系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证明：</a:t>
            </a:r>
            <a:r>
              <a:rPr lang="zh-CN" altLang="en-US" sz="2800" b="1" dirty="0">
                <a:latin typeface="宋体" panose="02010600030101010101" pitchFamily="2" charset="-122"/>
              </a:rPr>
              <a:t>自反性</a:t>
            </a:r>
            <a:r>
              <a:rPr lang="zh-CN" altLang="en-US" sz="2400" dirty="0">
                <a:latin typeface="宋体" panose="02010600030101010101" pitchFamily="2" charset="-122"/>
              </a:rPr>
              <a:t>（恒等映射）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宋体" panose="02010600030101010101" pitchFamily="2" charset="-122"/>
              </a:rPr>
              <a:t>对称性</a:t>
            </a:r>
            <a:r>
              <a:rPr lang="zh-CN" altLang="en-US" sz="2400" dirty="0"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zh-CN" altLang="en-US" sz="2400" dirty="0">
                <a:latin typeface="宋体" panose="02010600030101010101" pitchFamily="2" charset="-122"/>
              </a:rPr>
              <a:t>逆函数）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宋体" panose="02010600030101010101" pitchFamily="2" charset="-122"/>
              </a:rPr>
              <a:t>传递性</a:t>
            </a:r>
            <a:r>
              <a:rPr lang="zh-CN" altLang="en-US" sz="2400" dirty="0"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zh-CN" altLang="en-US" sz="2400" dirty="0">
                <a:latin typeface="宋体" panose="02010600030101010101" pitchFamily="2" charset="-122"/>
              </a:rPr>
              <a:t>复合函数）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7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charRg st="7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charRg st="7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12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charRg st="124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141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charRg st="141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60350"/>
            <a:ext cx="8229600" cy="5810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作业：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补充习题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判断以下映射是否为同态映射，如果是，说明它是否为单同态和满同态。</a:t>
            </a:r>
            <a:endParaRPr kumimoji="0" lang="zh-CN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(1)G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为群，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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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(x)=e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的幺元。</a:t>
            </a:r>
            <a:endParaRPr kumimoji="0" lang="zh-CN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(2)G=&lt;Z,+&gt;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为整数加群，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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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(n)=2n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补充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习题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2】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：如果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是由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&lt;A,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★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&lt;B,*&gt;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的同态映射，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是由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&lt;B,*&gt;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&lt;C,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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的同态映射，那么，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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是由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&lt;A,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★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&lt;C,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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的同态映射。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补充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习题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3】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证明：设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&lt;G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*&gt;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是一个群，而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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，如果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是从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 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的映射，使得对于每一个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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，都有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f(x)=a*x*a</a:t>
            </a:r>
            <a:r>
              <a:rPr kumimoji="0" lang="en-US" altLang="zh-CN" sz="2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，试证明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是一个从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的自同构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习题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提示：自同构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自同态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双射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射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满射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03" name="TextBox 5"/>
          <p:cNvSpPr txBox="1"/>
          <p:nvPr/>
        </p:nvSpPr>
        <p:spPr>
          <a:xfrm>
            <a:off x="6929438" y="6215063"/>
            <a:ext cx="13573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hlinkClick r:id="" action="ppaction://noaction"/>
              </a:rPr>
              <a:t>return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357188" y="285750"/>
            <a:ext cx="8229600" cy="114300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循环群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07950" y="981075"/>
            <a:ext cx="8712200" cy="1223963"/>
          </a:xfrm>
          <a:ln/>
        </p:spPr>
        <p:txBody>
          <a:bodyPr vert="horz" wrap="square" lIns="91440" tIns="45720" rIns="91440" bIns="45720" anchor="t"/>
          <a:lstStyle>
            <a:lvl1pPr lvl="0">
              <a:buClr>
                <a:schemeClr val="accent1"/>
              </a:buClr>
              <a:buSzPct val="65000"/>
              <a:buFont typeface="Wingdings" panose="05000000000000000000" pitchFamily="2" charset="2"/>
              <a:defRPr sz="2600"/>
            </a:lvl1pPr>
            <a:lvl2pPr lvl="1">
              <a:buClr>
                <a:schemeClr val="accent1"/>
              </a:buClr>
              <a:buSzPct val="65000"/>
              <a:buFont typeface="Wingdings" panose="05000000000000000000" pitchFamily="2" charset="2"/>
              <a:defRPr sz="2200"/>
            </a:lvl2pPr>
            <a:lvl3pPr lvl="2">
              <a:buClr>
                <a:schemeClr val="accent1"/>
              </a:buClr>
              <a:buSzPct val="65000"/>
              <a:buFont typeface="Wingdings" panose="05000000000000000000" pitchFamily="2" charset="2"/>
              <a:defRPr sz="2000"/>
            </a:lvl3pPr>
            <a:lvl4pPr lvl="3">
              <a:buClr>
                <a:schemeClr val="accent1"/>
              </a:buClr>
              <a:buSzPct val="65000"/>
              <a:buFont typeface="Wingdings" panose="05000000000000000000" pitchFamily="2" charset="2"/>
              <a:defRPr sz="1800"/>
            </a:lvl4pPr>
            <a:lvl5pPr lvl="4">
              <a:buClr>
                <a:schemeClr val="accent1"/>
              </a:buClr>
              <a:buSzPct val="65000"/>
              <a:buFont typeface="Wingdings" panose="05000000000000000000" pitchFamily="2" charset="2"/>
              <a:defRPr sz="1800"/>
            </a:lvl5pPr>
          </a:lstStyle>
          <a:p>
            <a:pPr lvl="0">
              <a:buFontTx/>
              <a:buNone/>
            </a:pPr>
            <a:r>
              <a:rPr lang="en-US" altLang="zh-CN" sz="3000" dirty="0"/>
              <a:t>  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1】</a:t>
            </a:r>
            <a:r>
              <a:rPr lang="zh-CN" altLang="en-US" dirty="0"/>
              <a:t>设</a:t>
            </a:r>
            <a:r>
              <a:rPr lang="en-US" altLang="zh-CN" dirty="0"/>
              <a:t>G={</a:t>
            </a:r>
            <a:r>
              <a:rPr lang="el-GR" altLang="zh-CN" dirty="0"/>
              <a:t>α</a:t>
            </a:r>
            <a:r>
              <a:rPr lang="en-US" altLang="zh-CN" dirty="0"/>
              <a:t>,</a:t>
            </a:r>
            <a:r>
              <a:rPr lang="el-GR" altLang="zh-CN" dirty="0"/>
              <a:t>β</a:t>
            </a:r>
            <a:r>
              <a:rPr lang="en-US" altLang="zh-CN" dirty="0"/>
              <a:t>,</a:t>
            </a:r>
            <a:r>
              <a:rPr lang="el-GR" altLang="zh-CN" dirty="0"/>
              <a:t>γ</a:t>
            </a:r>
            <a:r>
              <a:rPr lang="en-US" altLang="zh-CN" dirty="0"/>
              <a:t>,</a:t>
            </a:r>
            <a:r>
              <a:rPr lang="el-GR" altLang="zh-CN" dirty="0"/>
              <a:t>δ</a:t>
            </a:r>
            <a:r>
              <a:rPr lang="en-US" altLang="zh-CN" dirty="0"/>
              <a:t>}</a:t>
            </a:r>
            <a:r>
              <a:rPr lang="zh-CN" altLang="en-US" dirty="0"/>
              <a:t>，在</a:t>
            </a:r>
            <a:r>
              <a:rPr lang="en-US" altLang="zh-CN" dirty="0"/>
              <a:t>G</a:t>
            </a:r>
            <a:r>
              <a:rPr lang="zh-CN" altLang="en-US" dirty="0"/>
              <a:t>上定义的二元运算*如下表所示：</a:t>
            </a:r>
            <a:endParaRPr lang="en-US" altLang="zh-CN" sz="3000" dirty="0">
              <a:latin typeface="宋体" panose="02010600030101010101" pitchFamily="2" charset="-122"/>
            </a:endParaRPr>
          </a:p>
        </p:txBody>
      </p:sp>
      <p:graphicFrame>
        <p:nvGraphicFramePr>
          <p:cNvPr id="60478" name="Group 62"/>
          <p:cNvGraphicFramePr>
            <a:graphicFrameLocks noGrp="1"/>
          </p:cNvGraphicFramePr>
          <p:nvPr>
            <p:ph sz="half" idx="1"/>
          </p:nvPr>
        </p:nvGraphicFramePr>
        <p:xfrm>
          <a:off x="468313" y="1989138"/>
          <a:ext cx="4094163" cy="2897188"/>
        </p:xfrm>
        <a:graphic>
          <a:graphicData uri="http://schemas.openxmlformats.org/drawingml/2006/table">
            <a:tbl>
              <a:tblPr/>
              <a:tblGrid>
                <a:gridCol w="817562"/>
                <a:gridCol w="820738"/>
                <a:gridCol w="817562"/>
                <a:gridCol w="820738"/>
                <a:gridCol w="817562"/>
              </a:tblGrid>
              <a:tr h="579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α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β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γ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δ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α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α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β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γ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δ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β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β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α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δ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γ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γ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γ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δ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β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α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δ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δ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γ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α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l-GR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β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69" name="Text Box 53"/>
          <p:cNvSpPr txBox="1"/>
          <p:nvPr/>
        </p:nvSpPr>
        <p:spPr>
          <a:xfrm>
            <a:off x="428625" y="5000625"/>
            <a:ext cx="59055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dirty="0"/>
              <a:t>验证</a:t>
            </a:r>
            <a:r>
              <a:rPr lang="en-US" altLang="zh-CN" sz="2600" dirty="0"/>
              <a:t>&lt;G,*&gt;</a:t>
            </a:r>
            <a:r>
              <a:rPr lang="zh-CN" altLang="en-US" sz="2600" dirty="0"/>
              <a:t>是一个循环群。</a:t>
            </a:r>
            <a:endParaRPr lang="zh-CN" altLang="en-US" sz="2600" dirty="0"/>
          </a:p>
        </p:txBody>
      </p:sp>
      <p:sp>
        <p:nvSpPr>
          <p:cNvPr id="60471" name="Text Box 55"/>
          <p:cNvSpPr txBox="1"/>
          <p:nvPr/>
        </p:nvSpPr>
        <p:spPr>
          <a:xfrm>
            <a:off x="5435600" y="2133600"/>
            <a:ext cx="3024188" cy="60483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&lt;G,*&gt;</a:t>
            </a:r>
            <a:r>
              <a:rPr lang="zh-CN" altLang="en-US" sz="3200" b="1" dirty="0">
                <a:solidFill>
                  <a:srgbClr val="FF0000"/>
                </a:solidFill>
              </a:rPr>
              <a:t>是一个群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0473" name="Text Box 57"/>
          <p:cNvSpPr txBox="1"/>
          <p:nvPr/>
        </p:nvSpPr>
        <p:spPr>
          <a:xfrm>
            <a:off x="5435600" y="2997200"/>
            <a:ext cx="3455988" cy="60483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&lt;G,*&gt;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可由</a:t>
            </a:r>
            <a:r>
              <a:rPr lang="el-GR" altLang="zh-CN" sz="32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γ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生成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0474" name="Text Box 58"/>
          <p:cNvSpPr txBox="1"/>
          <p:nvPr/>
        </p:nvSpPr>
        <p:spPr>
          <a:xfrm>
            <a:off x="5435600" y="3933825"/>
            <a:ext cx="3384550" cy="60483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&lt;G,*&gt;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可由</a:t>
            </a:r>
            <a:r>
              <a:rPr lang="el-GR" altLang="zh-CN" sz="32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δ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生成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0476" name="Text Box 60"/>
          <p:cNvSpPr txBox="1"/>
          <p:nvPr/>
        </p:nvSpPr>
        <p:spPr>
          <a:xfrm>
            <a:off x="395288" y="5516563"/>
            <a:ext cx="741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一个循环群的生成元可以不是唯一的。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6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6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47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47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47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47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6047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1" grpId="0" animBg="1"/>
      <p:bldP spid="60473" grpId="0" animBg="1"/>
      <p:bldP spid="604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5"/>
          <p:cNvSpPr>
            <a:spLocks noGrp="1"/>
          </p:cNvSpPr>
          <p:nvPr>
            <p:ph type="body" idx="4294967295"/>
          </p:nvPr>
        </p:nvSpPr>
        <p:spPr>
          <a:xfrm>
            <a:off x="395288" y="260350"/>
            <a:ext cx="8713787" cy="2428875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2】</a:t>
            </a:r>
            <a:r>
              <a:rPr lang="zh-CN" altLang="en-US" sz="2400" dirty="0">
                <a:latin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</a:rPr>
              <a:t>S={1,2,3,4}，S</a:t>
            </a:r>
            <a:r>
              <a:rPr lang="zh-CN" altLang="en-US" sz="2400" dirty="0">
                <a:latin typeface="Times New Roman" panose="02020603050405020304" pitchFamily="18" charset="0"/>
              </a:rPr>
              <a:t>上的二元运算</a:t>
            </a:r>
            <a:r>
              <a:rPr lang="en-US" altLang="zh-CN" sz="2400" dirty="0">
                <a:sym typeface="Symbol" panose="05050102010706020507" pitchFamily="18" charset="2"/>
              </a:rPr>
              <a:t>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如下：</a:t>
            </a:r>
            <a:endParaRPr lang="zh-CN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ym typeface="Symbol" panose="05050102010706020507" pitchFamily="18" charset="2"/>
              </a:rPr>
              <a:t>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＝(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mod 5， 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ym typeface="Symbol" panose="05050102010706020507" pitchFamily="18" charset="2"/>
              </a:rPr>
              <a:t>∈S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试求运算</a:t>
            </a:r>
            <a:r>
              <a:rPr lang="en-US" altLang="zh-CN" sz="2400" dirty="0">
                <a:sym typeface="Symbol" panose="05050102010706020507" pitchFamily="18" charset="2"/>
              </a:rPr>
              <a:t></a:t>
            </a:r>
            <a:r>
              <a:rPr lang="zh-CN" altLang="en-US" sz="2400" dirty="0">
                <a:sym typeface="Symbol" panose="05050102010706020507" pitchFamily="18" charset="2"/>
              </a:rPr>
              <a:t>的运算表</a:t>
            </a:r>
            <a:r>
              <a:rPr lang="en-US" altLang="zh-CN" sz="2400" dirty="0">
                <a:sym typeface="Symbol" panose="05050102010706020507" pitchFamily="18" charset="2"/>
              </a:rPr>
              <a:t>(X</a:t>
            </a:r>
            <a:r>
              <a:rPr lang="zh-CN" altLang="en-US" sz="2400" dirty="0">
                <a:sym typeface="Symbol" panose="05050102010706020507" pitchFamily="18" charset="2"/>
              </a:rPr>
              <a:t>与</a:t>
            </a:r>
            <a:r>
              <a:rPr lang="en-US" altLang="zh-CN" sz="2400" dirty="0"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sym typeface="Symbol" panose="05050102010706020507" pitchFamily="18" charset="2"/>
              </a:rPr>
              <a:t>的乘积除</a:t>
            </a:r>
            <a:r>
              <a:rPr lang="en-US" altLang="zh-CN" sz="2400" dirty="0"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ym typeface="Symbol" panose="05050102010706020507" pitchFamily="18" charset="2"/>
              </a:rPr>
              <a:t>得到的余数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，并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指出</a:t>
            </a:r>
            <a:r>
              <a:rPr lang="en-US" altLang="zh-CN" sz="2400" dirty="0"/>
              <a:t>&lt; 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2400" dirty="0"/>
              <a:t>,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</a:t>
            </a:r>
            <a:r>
              <a:rPr lang="en-US" altLang="zh-CN" sz="2400" dirty="0"/>
              <a:t>&gt;</a:t>
            </a:r>
            <a:r>
              <a:rPr lang="zh-CN" altLang="en-US" sz="2400" dirty="0"/>
              <a:t>的代数系统。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  群？</a:t>
            </a:r>
            <a:r>
              <a:rPr lang="en-US" altLang="zh-CN" sz="2400" dirty="0"/>
              <a:t>Klein</a:t>
            </a:r>
            <a:r>
              <a:rPr lang="zh-CN" altLang="en-US" sz="2400" dirty="0"/>
              <a:t>四元群？循环群？阿贝尔群？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sp>
        <p:nvSpPr>
          <p:cNvPr id="518220" name="AutoShape 76"/>
          <p:cNvSpPr/>
          <p:nvPr/>
        </p:nvSpPr>
        <p:spPr>
          <a:xfrm>
            <a:off x="571500" y="2928938"/>
            <a:ext cx="830263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解答</a:t>
            </a:r>
            <a:endParaRPr lang="zh-CN" altLang="en-US" sz="2000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18264" name="Group 120"/>
          <p:cNvGraphicFramePr>
            <a:graphicFrameLocks noGrp="1"/>
          </p:cNvGraphicFramePr>
          <p:nvPr/>
        </p:nvGraphicFramePr>
        <p:xfrm>
          <a:off x="2071688" y="3000375"/>
          <a:ext cx="4876800" cy="2930525"/>
        </p:xfrm>
        <a:graphic>
          <a:graphicData uri="http://schemas.openxmlformats.org/drawingml/2006/table">
            <a:tbl>
              <a:tblPr/>
              <a:tblGrid>
                <a:gridCol w="974725"/>
                <a:gridCol w="976312"/>
                <a:gridCol w="974725"/>
                <a:gridCol w="976313"/>
                <a:gridCol w="974725"/>
              </a:tblGrid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CC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82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8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8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20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9" name="Freeform 3"/>
          <p:cNvSpPr/>
          <p:nvPr/>
        </p:nvSpPr>
        <p:spPr>
          <a:xfrm>
            <a:off x="2268538" y="1557338"/>
            <a:ext cx="4103687" cy="1871662"/>
          </a:xfrm>
          <a:custGeom>
            <a:avLst/>
            <a:gdLst>
              <a:gd name="txL" fmla="*/ 0 w 1351"/>
              <a:gd name="txT" fmla="*/ 0 h 611"/>
              <a:gd name="txR" fmla="*/ 1351 w 1351"/>
              <a:gd name="txB" fmla="*/ 611 h 61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1351" h="611">
                <a:moveTo>
                  <a:pt x="0" y="161"/>
                </a:moveTo>
                <a:cubicBezTo>
                  <a:pt x="8" y="186"/>
                  <a:pt x="7" y="213"/>
                  <a:pt x="17" y="237"/>
                </a:cubicBezTo>
                <a:cubicBezTo>
                  <a:pt x="33" y="275"/>
                  <a:pt x="59" y="308"/>
                  <a:pt x="93" y="330"/>
                </a:cubicBezTo>
                <a:cubicBezTo>
                  <a:pt x="148" y="414"/>
                  <a:pt x="210" y="440"/>
                  <a:pt x="288" y="491"/>
                </a:cubicBezTo>
                <a:cubicBezTo>
                  <a:pt x="337" y="523"/>
                  <a:pt x="384" y="558"/>
                  <a:pt x="440" y="576"/>
                </a:cubicBezTo>
                <a:cubicBezTo>
                  <a:pt x="493" y="611"/>
                  <a:pt x="566" y="605"/>
                  <a:pt x="627" y="610"/>
                </a:cubicBezTo>
                <a:cubicBezTo>
                  <a:pt x="720" y="599"/>
                  <a:pt x="813" y="588"/>
                  <a:pt x="906" y="576"/>
                </a:cubicBezTo>
                <a:cubicBezTo>
                  <a:pt x="949" y="563"/>
                  <a:pt x="976" y="557"/>
                  <a:pt x="1025" y="551"/>
                </a:cubicBezTo>
                <a:cubicBezTo>
                  <a:pt x="1064" y="537"/>
                  <a:pt x="1104" y="529"/>
                  <a:pt x="1143" y="517"/>
                </a:cubicBezTo>
                <a:cubicBezTo>
                  <a:pt x="1160" y="512"/>
                  <a:pt x="1194" y="500"/>
                  <a:pt x="1194" y="500"/>
                </a:cubicBezTo>
                <a:cubicBezTo>
                  <a:pt x="1211" y="489"/>
                  <a:pt x="1228" y="477"/>
                  <a:pt x="1245" y="466"/>
                </a:cubicBezTo>
                <a:cubicBezTo>
                  <a:pt x="1253" y="460"/>
                  <a:pt x="1270" y="449"/>
                  <a:pt x="1270" y="449"/>
                </a:cubicBezTo>
                <a:cubicBezTo>
                  <a:pt x="1287" y="424"/>
                  <a:pt x="1296" y="398"/>
                  <a:pt x="1313" y="373"/>
                </a:cubicBezTo>
                <a:cubicBezTo>
                  <a:pt x="1339" y="288"/>
                  <a:pt x="1351" y="198"/>
                  <a:pt x="1262" y="170"/>
                </a:cubicBezTo>
                <a:cubicBezTo>
                  <a:pt x="1231" y="150"/>
                  <a:pt x="1195" y="130"/>
                  <a:pt x="1160" y="119"/>
                </a:cubicBezTo>
                <a:cubicBezTo>
                  <a:pt x="1054" y="47"/>
                  <a:pt x="905" y="19"/>
                  <a:pt x="779" y="0"/>
                </a:cubicBezTo>
                <a:cubicBezTo>
                  <a:pt x="564" y="3"/>
                  <a:pt x="350" y="1"/>
                  <a:pt x="135" y="9"/>
                </a:cubicBezTo>
                <a:cubicBezTo>
                  <a:pt x="115" y="10"/>
                  <a:pt x="51" y="102"/>
                  <a:pt x="25" y="119"/>
                </a:cubicBezTo>
                <a:cubicBezTo>
                  <a:pt x="4" y="149"/>
                  <a:pt x="12" y="135"/>
                  <a:pt x="0" y="161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6020" name="Freeform 4"/>
          <p:cNvSpPr/>
          <p:nvPr/>
        </p:nvSpPr>
        <p:spPr>
          <a:xfrm>
            <a:off x="1619250" y="1412875"/>
            <a:ext cx="5400675" cy="2808288"/>
          </a:xfrm>
          <a:custGeom>
            <a:avLst/>
            <a:gdLst>
              <a:gd name="txL" fmla="*/ 0 w 1739"/>
              <a:gd name="txT" fmla="*/ 0 h 1007"/>
              <a:gd name="txR" fmla="*/ 1739 w 1739"/>
              <a:gd name="txB" fmla="*/ 1007 h 1007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1739" h="1007">
                <a:moveTo>
                  <a:pt x="0" y="322"/>
                </a:moveTo>
                <a:cubicBezTo>
                  <a:pt x="8" y="379"/>
                  <a:pt x="23" y="429"/>
                  <a:pt x="42" y="483"/>
                </a:cubicBezTo>
                <a:cubicBezTo>
                  <a:pt x="43" y="485"/>
                  <a:pt x="84" y="545"/>
                  <a:pt x="93" y="559"/>
                </a:cubicBezTo>
                <a:cubicBezTo>
                  <a:pt x="99" y="567"/>
                  <a:pt x="110" y="584"/>
                  <a:pt x="110" y="584"/>
                </a:cubicBezTo>
                <a:cubicBezTo>
                  <a:pt x="122" y="636"/>
                  <a:pt x="152" y="654"/>
                  <a:pt x="194" y="678"/>
                </a:cubicBezTo>
                <a:cubicBezTo>
                  <a:pt x="229" y="698"/>
                  <a:pt x="260" y="727"/>
                  <a:pt x="296" y="745"/>
                </a:cubicBezTo>
                <a:cubicBezTo>
                  <a:pt x="326" y="761"/>
                  <a:pt x="365" y="769"/>
                  <a:pt x="398" y="779"/>
                </a:cubicBezTo>
                <a:cubicBezTo>
                  <a:pt x="456" y="837"/>
                  <a:pt x="429" y="816"/>
                  <a:pt x="474" y="847"/>
                </a:cubicBezTo>
                <a:cubicBezTo>
                  <a:pt x="546" y="953"/>
                  <a:pt x="433" y="794"/>
                  <a:pt x="516" y="889"/>
                </a:cubicBezTo>
                <a:cubicBezTo>
                  <a:pt x="529" y="904"/>
                  <a:pt x="531" y="933"/>
                  <a:pt x="550" y="940"/>
                </a:cubicBezTo>
                <a:cubicBezTo>
                  <a:pt x="690" y="989"/>
                  <a:pt x="507" y="963"/>
                  <a:pt x="855" y="974"/>
                </a:cubicBezTo>
                <a:cubicBezTo>
                  <a:pt x="1074" y="1007"/>
                  <a:pt x="1050" y="989"/>
                  <a:pt x="1423" y="983"/>
                </a:cubicBezTo>
                <a:cubicBezTo>
                  <a:pt x="1448" y="966"/>
                  <a:pt x="1476" y="959"/>
                  <a:pt x="1499" y="940"/>
                </a:cubicBezTo>
                <a:cubicBezTo>
                  <a:pt x="1540" y="906"/>
                  <a:pt x="1582" y="869"/>
                  <a:pt x="1626" y="839"/>
                </a:cubicBezTo>
                <a:cubicBezTo>
                  <a:pt x="1637" y="803"/>
                  <a:pt x="1656" y="774"/>
                  <a:pt x="1668" y="737"/>
                </a:cubicBezTo>
                <a:cubicBezTo>
                  <a:pt x="1674" y="718"/>
                  <a:pt x="1695" y="705"/>
                  <a:pt x="1702" y="686"/>
                </a:cubicBezTo>
                <a:cubicBezTo>
                  <a:pt x="1715" y="650"/>
                  <a:pt x="1724" y="613"/>
                  <a:pt x="1736" y="576"/>
                </a:cubicBezTo>
                <a:cubicBezTo>
                  <a:pt x="1733" y="500"/>
                  <a:pt x="1739" y="423"/>
                  <a:pt x="1728" y="347"/>
                </a:cubicBezTo>
                <a:cubicBezTo>
                  <a:pt x="1725" y="327"/>
                  <a:pt x="1701" y="315"/>
                  <a:pt x="1694" y="296"/>
                </a:cubicBezTo>
                <a:cubicBezTo>
                  <a:pt x="1664" y="212"/>
                  <a:pt x="1592" y="145"/>
                  <a:pt x="1507" y="119"/>
                </a:cubicBezTo>
                <a:cubicBezTo>
                  <a:pt x="1451" y="81"/>
                  <a:pt x="1377" y="72"/>
                  <a:pt x="1313" y="51"/>
                </a:cubicBezTo>
                <a:cubicBezTo>
                  <a:pt x="1274" y="26"/>
                  <a:pt x="1229" y="14"/>
                  <a:pt x="1185" y="0"/>
                </a:cubicBezTo>
                <a:cubicBezTo>
                  <a:pt x="613" y="6"/>
                  <a:pt x="602" y="6"/>
                  <a:pt x="237" y="34"/>
                </a:cubicBezTo>
                <a:cubicBezTo>
                  <a:pt x="220" y="45"/>
                  <a:pt x="203" y="57"/>
                  <a:pt x="186" y="68"/>
                </a:cubicBezTo>
                <a:cubicBezTo>
                  <a:pt x="178" y="74"/>
                  <a:pt x="176" y="86"/>
                  <a:pt x="169" y="93"/>
                </a:cubicBezTo>
                <a:cubicBezTo>
                  <a:pt x="162" y="100"/>
                  <a:pt x="152" y="104"/>
                  <a:pt x="144" y="110"/>
                </a:cubicBezTo>
                <a:cubicBezTo>
                  <a:pt x="138" y="119"/>
                  <a:pt x="134" y="128"/>
                  <a:pt x="127" y="136"/>
                </a:cubicBezTo>
                <a:cubicBezTo>
                  <a:pt x="119" y="145"/>
                  <a:pt x="108" y="151"/>
                  <a:pt x="101" y="161"/>
                </a:cubicBezTo>
                <a:cubicBezTo>
                  <a:pt x="96" y="168"/>
                  <a:pt x="97" y="178"/>
                  <a:pt x="93" y="186"/>
                </a:cubicBezTo>
                <a:cubicBezTo>
                  <a:pt x="81" y="211"/>
                  <a:pt x="71" y="217"/>
                  <a:pt x="50" y="237"/>
                </a:cubicBezTo>
                <a:cubicBezTo>
                  <a:pt x="37" y="281"/>
                  <a:pt x="31" y="288"/>
                  <a:pt x="0" y="322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6021" name="Freeform 5"/>
          <p:cNvSpPr/>
          <p:nvPr/>
        </p:nvSpPr>
        <p:spPr>
          <a:xfrm>
            <a:off x="1042988" y="620713"/>
            <a:ext cx="6551612" cy="4598987"/>
          </a:xfrm>
          <a:custGeom>
            <a:avLst/>
            <a:gdLst>
              <a:gd name="txL" fmla="*/ 0 w 2791"/>
              <a:gd name="txT" fmla="*/ 0 h 1490"/>
              <a:gd name="txR" fmla="*/ 2791 w 2791"/>
              <a:gd name="txB" fmla="*/ 1490 h 149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791" h="1490">
                <a:moveTo>
                  <a:pt x="0" y="601"/>
                </a:moveTo>
                <a:cubicBezTo>
                  <a:pt x="58" y="639"/>
                  <a:pt x="86" y="712"/>
                  <a:pt x="136" y="762"/>
                </a:cubicBezTo>
                <a:cubicBezTo>
                  <a:pt x="157" y="852"/>
                  <a:pt x="283" y="985"/>
                  <a:pt x="348" y="1050"/>
                </a:cubicBezTo>
                <a:cubicBezTo>
                  <a:pt x="382" y="1084"/>
                  <a:pt x="418" y="1123"/>
                  <a:pt x="458" y="1151"/>
                </a:cubicBezTo>
                <a:cubicBezTo>
                  <a:pt x="468" y="1158"/>
                  <a:pt x="482" y="1160"/>
                  <a:pt x="492" y="1168"/>
                </a:cubicBezTo>
                <a:cubicBezTo>
                  <a:pt x="505" y="1178"/>
                  <a:pt x="513" y="1193"/>
                  <a:pt x="526" y="1202"/>
                </a:cubicBezTo>
                <a:cubicBezTo>
                  <a:pt x="547" y="1216"/>
                  <a:pt x="572" y="1222"/>
                  <a:pt x="593" y="1236"/>
                </a:cubicBezTo>
                <a:cubicBezTo>
                  <a:pt x="608" y="1246"/>
                  <a:pt x="666" y="1286"/>
                  <a:pt x="686" y="1295"/>
                </a:cubicBezTo>
                <a:cubicBezTo>
                  <a:pt x="702" y="1302"/>
                  <a:pt x="722" y="1303"/>
                  <a:pt x="737" y="1312"/>
                </a:cubicBezTo>
                <a:cubicBezTo>
                  <a:pt x="751" y="1321"/>
                  <a:pt x="764" y="1332"/>
                  <a:pt x="780" y="1338"/>
                </a:cubicBezTo>
                <a:cubicBezTo>
                  <a:pt x="850" y="1363"/>
                  <a:pt x="929" y="1368"/>
                  <a:pt x="1000" y="1388"/>
                </a:cubicBezTo>
                <a:cubicBezTo>
                  <a:pt x="1100" y="1417"/>
                  <a:pt x="1186" y="1471"/>
                  <a:pt x="1288" y="1490"/>
                </a:cubicBezTo>
                <a:cubicBezTo>
                  <a:pt x="1599" y="1487"/>
                  <a:pt x="1909" y="1488"/>
                  <a:pt x="2220" y="1482"/>
                </a:cubicBezTo>
                <a:cubicBezTo>
                  <a:pt x="2299" y="1481"/>
                  <a:pt x="2375" y="1414"/>
                  <a:pt x="2448" y="1388"/>
                </a:cubicBezTo>
                <a:cubicBezTo>
                  <a:pt x="2477" y="1367"/>
                  <a:pt x="2499" y="1349"/>
                  <a:pt x="2533" y="1338"/>
                </a:cubicBezTo>
                <a:cubicBezTo>
                  <a:pt x="2572" y="1309"/>
                  <a:pt x="2612" y="1287"/>
                  <a:pt x="2652" y="1261"/>
                </a:cubicBezTo>
                <a:cubicBezTo>
                  <a:pt x="2658" y="1253"/>
                  <a:pt x="2662" y="1243"/>
                  <a:pt x="2669" y="1236"/>
                </a:cubicBezTo>
                <a:cubicBezTo>
                  <a:pt x="2676" y="1229"/>
                  <a:pt x="2687" y="1227"/>
                  <a:pt x="2694" y="1219"/>
                </a:cubicBezTo>
                <a:cubicBezTo>
                  <a:pt x="2707" y="1204"/>
                  <a:pt x="2717" y="1185"/>
                  <a:pt x="2728" y="1168"/>
                </a:cubicBezTo>
                <a:cubicBezTo>
                  <a:pt x="2734" y="1160"/>
                  <a:pt x="2745" y="1143"/>
                  <a:pt x="2745" y="1143"/>
                </a:cubicBezTo>
                <a:cubicBezTo>
                  <a:pt x="2784" y="1017"/>
                  <a:pt x="2791" y="783"/>
                  <a:pt x="2702" y="652"/>
                </a:cubicBezTo>
                <a:cubicBezTo>
                  <a:pt x="2675" y="563"/>
                  <a:pt x="2629" y="468"/>
                  <a:pt x="2550" y="414"/>
                </a:cubicBezTo>
                <a:cubicBezTo>
                  <a:pt x="2505" y="348"/>
                  <a:pt x="2430" y="302"/>
                  <a:pt x="2355" y="279"/>
                </a:cubicBezTo>
                <a:cubicBezTo>
                  <a:pt x="2289" y="235"/>
                  <a:pt x="2223" y="212"/>
                  <a:pt x="2152" y="177"/>
                </a:cubicBezTo>
                <a:cubicBezTo>
                  <a:pt x="2124" y="163"/>
                  <a:pt x="2128" y="175"/>
                  <a:pt x="2101" y="160"/>
                </a:cubicBezTo>
                <a:cubicBezTo>
                  <a:pt x="2050" y="131"/>
                  <a:pt x="2042" y="111"/>
                  <a:pt x="1982" y="92"/>
                </a:cubicBezTo>
                <a:cubicBezTo>
                  <a:pt x="1923" y="73"/>
                  <a:pt x="1863" y="54"/>
                  <a:pt x="1805" y="33"/>
                </a:cubicBezTo>
                <a:cubicBezTo>
                  <a:pt x="1158" y="39"/>
                  <a:pt x="993" y="0"/>
                  <a:pt x="551" y="84"/>
                </a:cubicBezTo>
                <a:cubicBezTo>
                  <a:pt x="505" y="107"/>
                  <a:pt x="455" y="135"/>
                  <a:pt x="407" y="152"/>
                </a:cubicBezTo>
                <a:cubicBezTo>
                  <a:pt x="369" y="179"/>
                  <a:pt x="306" y="210"/>
                  <a:pt x="271" y="245"/>
                </a:cubicBezTo>
                <a:cubicBezTo>
                  <a:pt x="240" y="276"/>
                  <a:pt x="257" y="266"/>
                  <a:pt x="221" y="279"/>
                </a:cubicBezTo>
                <a:cubicBezTo>
                  <a:pt x="196" y="303"/>
                  <a:pt x="182" y="328"/>
                  <a:pt x="153" y="347"/>
                </a:cubicBezTo>
                <a:cubicBezTo>
                  <a:pt x="118" y="398"/>
                  <a:pt x="52" y="469"/>
                  <a:pt x="34" y="524"/>
                </a:cubicBezTo>
                <a:cubicBezTo>
                  <a:pt x="28" y="541"/>
                  <a:pt x="19" y="601"/>
                  <a:pt x="0" y="601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1" name="Freeform 6"/>
          <p:cNvSpPr/>
          <p:nvPr/>
        </p:nvSpPr>
        <p:spPr>
          <a:xfrm>
            <a:off x="250825" y="188913"/>
            <a:ext cx="8642350" cy="6408737"/>
          </a:xfrm>
          <a:custGeom>
            <a:avLst/>
            <a:gdLst>
              <a:gd name="txL" fmla="*/ 0 w 4415"/>
              <a:gd name="txT" fmla="*/ 0 h 1932"/>
              <a:gd name="txR" fmla="*/ 4415 w 4415"/>
              <a:gd name="txB" fmla="*/ 1932 h 193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4415" h="1932">
                <a:moveTo>
                  <a:pt x="17" y="687"/>
                </a:moveTo>
                <a:cubicBezTo>
                  <a:pt x="48" y="772"/>
                  <a:pt x="141" y="870"/>
                  <a:pt x="229" y="898"/>
                </a:cubicBezTo>
                <a:cubicBezTo>
                  <a:pt x="277" y="947"/>
                  <a:pt x="333" y="988"/>
                  <a:pt x="399" y="1008"/>
                </a:cubicBezTo>
                <a:cubicBezTo>
                  <a:pt x="424" y="1049"/>
                  <a:pt x="496" y="1096"/>
                  <a:pt x="543" y="1110"/>
                </a:cubicBezTo>
                <a:cubicBezTo>
                  <a:pt x="594" y="1161"/>
                  <a:pt x="629" y="1172"/>
                  <a:pt x="695" y="1212"/>
                </a:cubicBezTo>
                <a:cubicBezTo>
                  <a:pt x="745" y="1242"/>
                  <a:pt x="791" y="1285"/>
                  <a:pt x="847" y="1305"/>
                </a:cubicBezTo>
                <a:cubicBezTo>
                  <a:pt x="876" y="1332"/>
                  <a:pt x="911" y="1352"/>
                  <a:pt x="949" y="1364"/>
                </a:cubicBezTo>
                <a:cubicBezTo>
                  <a:pt x="966" y="1375"/>
                  <a:pt x="986" y="1383"/>
                  <a:pt x="1000" y="1398"/>
                </a:cubicBezTo>
                <a:cubicBezTo>
                  <a:pt x="1008" y="1407"/>
                  <a:pt x="1015" y="1417"/>
                  <a:pt x="1025" y="1424"/>
                </a:cubicBezTo>
                <a:cubicBezTo>
                  <a:pt x="1044" y="1437"/>
                  <a:pt x="1066" y="1445"/>
                  <a:pt x="1085" y="1457"/>
                </a:cubicBezTo>
                <a:cubicBezTo>
                  <a:pt x="1130" y="1524"/>
                  <a:pt x="1192" y="1610"/>
                  <a:pt x="1271" y="1635"/>
                </a:cubicBezTo>
                <a:cubicBezTo>
                  <a:pt x="1331" y="1676"/>
                  <a:pt x="1408" y="1684"/>
                  <a:pt x="1474" y="1712"/>
                </a:cubicBezTo>
                <a:cubicBezTo>
                  <a:pt x="1486" y="1717"/>
                  <a:pt x="1496" y="1723"/>
                  <a:pt x="1508" y="1728"/>
                </a:cubicBezTo>
                <a:cubicBezTo>
                  <a:pt x="1525" y="1734"/>
                  <a:pt x="1559" y="1745"/>
                  <a:pt x="1559" y="1745"/>
                </a:cubicBezTo>
                <a:cubicBezTo>
                  <a:pt x="1606" y="1777"/>
                  <a:pt x="1657" y="1796"/>
                  <a:pt x="1711" y="1813"/>
                </a:cubicBezTo>
                <a:cubicBezTo>
                  <a:pt x="1764" y="1848"/>
                  <a:pt x="1706" y="1814"/>
                  <a:pt x="1779" y="1839"/>
                </a:cubicBezTo>
                <a:cubicBezTo>
                  <a:pt x="1890" y="1877"/>
                  <a:pt x="2004" y="1902"/>
                  <a:pt x="2118" y="1932"/>
                </a:cubicBezTo>
                <a:cubicBezTo>
                  <a:pt x="2403" y="1929"/>
                  <a:pt x="2689" y="1928"/>
                  <a:pt x="2974" y="1923"/>
                </a:cubicBezTo>
                <a:cubicBezTo>
                  <a:pt x="3025" y="1922"/>
                  <a:pt x="3077" y="1900"/>
                  <a:pt x="3126" y="1889"/>
                </a:cubicBezTo>
                <a:cubicBezTo>
                  <a:pt x="3221" y="1868"/>
                  <a:pt x="3317" y="1843"/>
                  <a:pt x="3406" y="1805"/>
                </a:cubicBezTo>
                <a:cubicBezTo>
                  <a:pt x="3449" y="1787"/>
                  <a:pt x="3468" y="1763"/>
                  <a:pt x="3516" y="1754"/>
                </a:cubicBezTo>
                <a:cubicBezTo>
                  <a:pt x="3593" y="1706"/>
                  <a:pt x="3676" y="1667"/>
                  <a:pt x="3753" y="1618"/>
                </a:cubicBezTo>
                <a:cubicBezTo>
                  <a:pt x="3824" y="1573"/>
                  <a:pt x="3895" y="1529"/>
                  <a:pt x="3965" y="1483"/>
                </a:cubicBezTo>
                <a:cubicBezTo>
                  <a:pt x="3975" y="1476"/>
                  <a:pt x="3980" y="1464"/>
                  <a:pt x="3990" y="1457"/>
                </a:cubicBezTo>
                <a:cubicBezTo>
                  <a:pt x="4008" y="1445"/>
                  <a:pt x="4030" y="1442"/>
                  <a:pt x="4049" y="1432"/>
                </a:cubicBezTo>
                <a:cubicBezTo>
                  <a:pt x="4070" y="1401"/>
                  <a:pt x="4089" y="1404"/>
                  <a:pt x="4117" y="1381"/>
                </a:cubicBezTo>
                <a:cubicBezTo>
                  <a:pt x="4159" y="1346"/>
                  <a:pt x="4224" y="1317"/>
                  <a:pt x="4261" y="1280"/>
                </a:cubicBezTo>
                <a:cubicBezTo>
                  <a:pt x="4294" y="1247"/>
                  <a:pt x="4277" y="1261"/>
                  <a:pt x="4312" y="1237"/>
                </a:cubicBezTo>
                <a:cubicBezTo>
                  <a:pt x="4318" y="1229"/>
                  <a:pt x="4322" y="1219"/>
                  <a:pt x="4329" y="1212"/>
                </a:cubicBezTo>
                <a:cubicBezTo>
                  <a:pt x="4336" y="1205"/>
                  <a:pt x="4347" y="1203"/>
                  <a:pt x="4354" y="1195"/>
                </a:cubicBezTo>
                <a:cubicBezTo>
                  <a:pt x="4383" y="1161"/>
                  <a:pt x="4391" y="1128"/>
                  <a:pt x="4414" y="1093"/>
                </a:cubicBezTo>
                <a:cubicBezTo>
                  <a:pt x="4411" y="1051"/>
                  <a:pt x="4415" y="1007"/>
                  <a:pt x="4405" y="966"/>
                </a:cubicBezTo>
                <a:cubicBezTo>
                  <a:pt x="4400" y="946"/>
                  <a:pt x="4382" y="932"/>
                  <a:pt x="4371" y="915"/>
                </a:cubicBezTo>
                <a:cubicBezTo>
                  <a:pt x="4330" y="854"/>
                  <a:pt x="4282" y="785"/>
                  <a:pt x="4210" y="763"/>
                </a:cubicBezTo>
                <a:cubicBezTo>
                  <a:pt x="4185" y="737"/>
                  <a:pt x="4168" y="723"/>
                  <a:pt x="4134" y="712"/>
                </a:cubicBezTo>
                <a:cubicBezTo>
                  <a:pt x="4074" y="672"/>
                  <a:pt x="4021" y="646"/>
                  <a:pt x="3956" y="619"/>
                </a:cubicBezTo>
                <a:cubicBezTo>
                  <a:pt x="3916" y="602"/>
                  <a:pt x="3887" y="573"/>
                  <a:pt x="3846" y="560"/>
                </a:cubicBezTo>
                <a:cubicBezTo>
                  <a:pt x="3810" y="536"/>
                  <a:pt x="3769" y="519"/>
                  <a:pt x="3727" y="509"/>
                </a:cubicBezTo>
                <a:cubicBezTo>
                  <a:pt x="3678" y="475"/>
                  <a:pt x="3624" y="459"/>
                  <a:pt x="3567" y="441"/>
                </a:cubicBezTo>
                <a:cubicBezTo>
                  <a:pt x="3544" y="426"/>
                  <a:pt x="3515" y="410"/>
                  <a:pt x="3490" y="399"/>
                </a:cubicBezTo>
                <a:cubicBezTo>
                  <a:pt x="3463" y="387"/>
                  <a:pt x="3432" y="386"/>
                  <a:pt x="3406" y="373"/>
                </a:cubicBezTo>
                <a:cubicBezTo>
                  <a:pt x="3264" y="301"/>
                  <a:pt x="3105" y="256"/>
                  <a:pt x="2948" y="221"/>
                </a:cubicBezTo>
                <a:cubicBezTo>
                  <a:pt x="2869" y="203"/>
                  <a:pt x="2803" y="160"/>
                  <a:pt x="2728" y="136"/>
                </a:cubicBezTo>
                <a:cubicBezTo>
                  <a:pt x="2667" y="95"/>
                  <a:pt x="2743" y="142"/>
                  <a:pt x="2669" y="111"/>
                </a:cubicBezTo>
                <a:cubicBezTo>
                  <a:pt x="2659" y="107"/>
                  <a:pt x="2652" y="99"/>
                  <a:pt x="2643" y="94"/>
                </a:cubicBezTo>
                <a:cubicBezTo>
                  <a:pt x="2534" y="38"/>
                  <a:pt x="2375" y="16"/>
                  <a:pt x="2254" y="0"/>
                </a:cubicBezTo>
                <a:cubicBezTo>
                  <a:pt x="2022" y="3"/>
                  <a:pt x="1791" y="4"/>
                  <a:pt x="1559" y="9"/>
                </a:cubicBezTo>
                <a:cubicBezTo>
                  <a:pt x="1414" y="12"/>
                  <a:pt x="1350" y="74"/>
                  <a:pt x="1229" y="102"/>
                </a:cubicBezTo>
                <a:cubicBezTo>
                  <a:pt x="1195" y="119"/>
                  <a:pt x="1164" y="127"/>
                  <a:pt x="1127" y="136"/>
                </a:cubicBezTo>
                <a:cubicBezTo>
                  <a:pt x="935" y="232"/>
                  <a:pt x="728" y="238"/>
                  <a:pt x="517" y="263"/>
                </a:cubicBezTo>
                <a:cubicBezTo>
                  <a:pt x="483" y="275"/>
                  <a:pt x="411" y="303"/>
                  <a:pt x="390" y="331"/>
                </a:cubicBezTo>
                <a:cubicBezTo>
                  <a:pt x="382" y="342"/>
                  <a:pt x="375" y="356"/>
                  <a:pt x="365" y="365"/>
                </a:cubicBezTo>
                <a:cubicBezTo>
                  <a:pt x="362" y="368"/>
                  <a:pt x="302" y="407"/>
                  <a:pt x="288" y="416"/>
                </a:cubicBezTo>
                <a:cubicBezTo>
                  <a:pt x="235" y="451"/>
                  <a:pt x="291" y="432"/>
                  <a:pt x="238" y="458"/>
                </a:cubicBezTo>
                <a:cubicBezTo>
                  <a:pt x="211" y="471"/>
                  <a:pt x="164" y="491"/>
                  <a:pt x="136" y="500"/>
                </a:cubicBezTo>
                <a:cubicBezTo>
                  <a:pt x="105" y="532"/>
                  <a:pt x="89" y="568"/>
                  <a:pt x="51" y="593"/>
                </a:cubicBezTo>
                <a:cubicBezTo>
                  <a:pt x="40" y="610"/>
                  <a:pt x="28" y="627"/>
                  <a:pt x="17" y="644"/>
                </a:cubicBezTo>
                <a:cubicBezTo>
                  <a:pt x="11" y="653"/>
                  <a:pt x="0" y="670"/>
                  <a:pt x="0" y="670"/>
                </a:cubicBezTo>
                <a:cubicBezTo>
                  <a:pt x="10" y="699"/>
                  <a:pt x="3" y="701"/>
                  <a:pt x="17" y="687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2" name="Text Box 7"/>
          <p:cNvSpPr txBox="1"/>
          <p:nvPr/>
        </p:nvSpPr>
        <p:spPr>
          <a:xfrm>
            <a:off x="4500563" y="5754688"/>
            <a:ext cx="936625" cy="482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广群</a:t>
            </a:r>
            <a:endParaRPr lang="zh-CN" altLang="en-US" sz="2400" dirty="0"/>
          </a:p>
        </p:txBody>
      </p:sp>
      <p:sp>
        <p:nvSpPr>
          <p:cNvPr id="86024" name="Text Box 8"/>
          <p:cNvSpPr txBox="1"/>
          <p:nvPr/>
        </p:nvSpPr>
        <p:spPr>
          <a:xfrm>
            <a:off x="4211638" y="4530725"/>
            <a:ext cx="1223962" cy="482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半群</a:t>
            </a:r>
            <a:endParaRPr lang="zh-CN" altLang="en-US" sz="2400" dirty="0"/>
          </a:p>
        </p:txBody>
      </p:sp>
      <p:sp>
        <p:nvSpPr>
          <p:cNvPr id="86025" name="Text Box 9"/>
          <p:cNvSpPr txBox="1"/>
          <p:nvPr/>
        </p:nvSpPr>
        <p:spPr>
          <a:xfrm>
            <a:off x="5364163" y="2133600"/>
            <a:ext cx="719137" cy="482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群</a:t>
            </a:r>
            <a:endParaRPr lang="zh-CN" altLang="en-US" sz="2400" dirty="0"/>
          </a:p>
        </p:txBody>
      </p:sp>
      <p:sp>
        <p:nvSpPr>
          <p:cNvPr id="86026" name="Text Box 10"/>
          <p:cNvSpPr txBox="1"/>
          <p:nvPr/>
        </p:nvSpPr>
        <p:spPr>
          <a:xfrm>
            <a:off x="4427538" y="3573463"/>
            <a:ext cx="1368425" cy="482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独异点</a:t>
            </a:r>
            <a:endParaRPr lang="zh-CN" altLang="en-US" sz="2400" dirty="0"/>
          </a:p>
        </p:txBody>
      </p:sp>
      <p:sp>
        <p:nvSpPr>
          <p:cNvPr id="86028" name="Freeform 12"/>
          <p:cNvSpPr/>
          <p:nvPr/>
        </p:nvSpPr>
        <p:spPr>
          <a:xfrm>
            <a:off x="2484438" y="1628775"/>
            <a:ext cx="2808287" cy="1655763"/>
          </a:xfrm>
          <a:custGeom>
            <a:avLst/>
            <a:gdLst>
              <a:gd name="txL" fmla="*/ 0 w 1905"/>
              <a:gd name="txT" fmla="*/ 0 h 1312"/>
              <a:gd name="txR" fmla="*/ 1905 w 1905"/>
              <a:gd name="txB" fmla="*/ 1312 h 131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05" h="1312">
                <a:moveTo>
                  <a:pt x="34" y="341"/>
                </a:moveTo>
                <a:cubicBezTo>
                  <a:pt x="78" y="383"/>
                  <a:pt x="134" y="417"/>
                  <a:pt x="171" y="466"/>
                </a:cubicBezTo>
                <a:cubicBezTo>
                  <a:pt x="181" y="480"/>
                  <a:pt x="189" y="496"/>
                  <a:pt x="202" y="508"/>
                </a:cubicBezTo>
                <a:cubicBezTo>
                  <a:pt x="262" y="564"/>
                  <a:pt x="330" y="591"/>
                  <a:pt x="390" y="644"/>
                </a:cubicBezTo>
                <a:cubicBezTo>
                  <a:pt x="487" y="729"/>
                  <a:pt x="586" y="813"/>
                  <a:pt x="684" y="896"/>
                </a:cubicBezTo>
                <a:cubicBezTo>
                  <a:pt x="714" y="922"/>
                  <a:pt x="750" y="941"/>
                  <a:pt x="778" y="969"/>
                </a:cubicBezTo>
                <a:cubicBezTo>
                  <a:pt x="836" y="1027"/>
                  <a:pt x="909" y="1069"/>
                  <a:pt x="966" y="1126"/>
                </a:cubicBezTo>
                <a:cubicBezTo>
                  <a:pt x="1016" y="1176"/>
                  <a:pt x="1056" y="1220"/>
                  <a:pt x="1124" y="1241"/>
                </a:cubicBezTo>
                <a:cubicBezTo>
                  <a:pt x="1148" y="1278"/>
                  <a:pt x="1165" y="1291"/>
                  <a:pt x="1207" y="1304"/>
                </a:cubicBezTo>
                <a:cubicBezTo>
                  <a:pt x="1346" y="1298"/>
                  <a:pt x="1535" y="1312"/>
                  <a:pt x="1647" y="1200"/>
                </a:cubicBezTo>
                <a:cubicBezTo>
                  <a:pt x="1685" y="1162"/>
                  <a:pt x="1728" y="1134"/>
                  <a:pt x="1773" y="1105"/>
                </a:cubicBezTo>
                <a:cubicBezTo>
                  <a:pt x="1798" y="1089"/>
                  <a:pt x="1836" y="1042"/>
                  <a:pt x="1836" y="1042"/>
                </a:cubicBezTo>
                <a:cubicBezTo>
                  <a:pt x="1861" y="969"/>
                  <a:pt x="1850" y="1001"/>
                  <a:pt x="1867" y="948"/>
                </a:cubicBezTo>
                <a:cubicBezTo>
                  <a:pt x="1877" y="870"/>
                  <a:pt x="1905" y="727"/>
                  <a:pt x="1857" y="665"/>
                </a:cubicBezTo>
                <a:cubicBezTo>
                  <a:pt x="1783" y="570"/>
                  <a:pt x="1664" y="513"/>
                  <a:pt x="1553" y="477"/>
                </a:cubicBezTo>
                <a:cubicBezTo>
                  <a:pt x="1481" y="429"/>
                  <a:pt x="1514" y="443"/>
                  <a:pt x="1459" y="425"/>
                </a:cubicBezTo>
                <a:cubicBezTo>
                  <a:pt x="1409" y="392"/>
                  <a:pt x="1359" y="359"/>
                  <a:pt x="1302" y="341"/>
                </a:cubicBezTo>
                <a:cubicBezTo>
                  <a:pt x="1243" y="302"/>
                  <a:pt x="1183" y="272"/>
                  <a:pt x="1113" y="257"/>
                </a:cubicBezTo>
                <a:cubicBezTo>
                  <a:pt x="1061" y="246"/>
                  <a:pt x="1004" y="240"/>
                  <a:pt x="956" y="215"/>
                </a:cubicBezTo>
                <a:cubicBezTo>
                  <a:pt x="907" y="190"/>
                  <a:pt x="891" y="137"/>
                  <a:pt x="841" y="121"/>
                </a:cubicBezTo>
                <a:cubicBezTo>
                  <a:pt x="787" y="85"/>
                  <a:pt x="736" y="54"/>
                  <a:pt x="673" y="37"/>
                </a:cubicBezTo>
                <a:cubicBezTo>
                  <a:pt x="363" y="45"/>
                  <a:pt x="323" y="0"/>
                  <a:pt x="139" y="121"/>
                </a:cubicBezTo>
                <a:cubicBezTo>
                  <a:pt x="132" y="131"/>
                  <a:pt x="124" y="141"/>
                  <a:pt x="118" y="152"/>
                </a:cubicBezTo>
                <a:cubicBezTo>
                  <a:pt x="113" y="162"/>
                  <a:pt x="114" y="175"/>
                  <a:pt x="108" y="184"/>
                </a:cubicBezTo>
                <a:cubicBezTo>
                  <a:pt x="100" y="196"/>
                  <a:pt x="86" y="204"/>
                  <a:pt x="76" y="215"/>
                </a:cubicBezTo>
                <a:cubicBezTo>
                  <a:pt x="51" y="245"/>
                  <a:pt x="25" y="277"/>
                  <a:pt x="3" y="309"/>
                </a:cubicBezTo>
                <a:cubicBezTo>
                  <a:pt x="15" y="359"/>
                  <a:pt x="0" y="357"/>
                  <a:pt x="34" y="341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6029" name="Freeform 13"/>
          <p:cNvSpPr/>
          <p:nvPr/>
        </p:nvSpPr>
        <p:spPr>
          <a:xfrm>
            <a:off x="2843213" y="1773238"/>
            <a:ext cx="1223962" cy="720725"/>
          </a:xfrm>
          <a:custGeom>
            <a:avLst/>
            <a:gdLst>
              <a:gd name="txL" fmla="*/ 0 w 1046"/>
              <a:gd name="txT" fmla="*/ 0 h 729"/>
              <a:gd name="txR" fmla="*/ 1046 w 1046"/>
              <a:gd name="txB" fmla="*/ 729 h 72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46" h="729">
                <a:moveTo>
                  <a:pt x="20" y="121"/>
                </a:moveTo>
                <a:cubicBezTo>
                  <a:pt x="27" y="261"/>
                  <a:pt x="0" y="321"/>
                  <a:pt x="62" y="415"/>
                </a:cubicBezTo>
                <a:cubicBezTo>
                  <a:pt x="88" y="512"/>
                  <a:pt x="128" y="555"/>
                  <a:pt x="198" y="624"/>
                </a:cubicBezTo>
                <a:cubicBezTo>
                  <a:pt x="209" y="634"/>
                  <a:pt x="217" y="648"/>
                  <a:pt x="230" y="655"/>
                </a:cubicBezTo>
                <a:cubicBezTo>
                  <a:pt x="291" y="686"/>
                  <a:pt x="354" y="706"/>
                  <a:pt x="418" y="729"/>
                </a:cubicBezTo>
                <a:cubicBezTo>
                  <a:pt x="523" y="725"/>
                  <a:pt x="628" y="728"/>
                  <a:pt x="732" y="718"/>
                </a:cubicBezTo>
                <a:cubicBezTo>
                  <a:pt x="745" y="717"/>
                  <a:pt x="752" y="702"/>
                  <a:pt x="764" y="697"/>
                </a:cubicBezTo>
                <a:cubicBezTo>
                  <a:pt x="784" y="688"/>
                  <a:pt x="827" y="676"/>
                  <a:pt x="827" y="676"/>
                </a:cubicBezTo>
                <a:cubicBezTo>
                  <a:pt x="927" y="600"/>
                  <a:pt x="819" y="675"/>
                  <a:pt x="900" y="635"/>
                </a:cubicBezTo>
                <a:cubicBezTo>
                  <a:pt x="936" y="617"/>
                  <a:pt x="961" y="583"/>
                  <a:pt x="994" y="561"/>
                </a:cubicBezTo>
                <a:cubicBezTo>
                  <a:pt x="1046" y="415"/>
                  <a:pt x="1011" y="346"/>
                  <a:pt x="921" y="258"/>
                </a:cubicBezTo>
                <a:cubicBezTo>
                  <a:pt x="881" y="219"/>
                  <a:pt x="862" y="171"/>
                  <a:pt x="806" y="153"/>
                </a:cubicBezTo>
                <a:cubicBezTo>
                  <a:pt x="727" y="101"/>
                  <a:pt x="637" y="74"/>
                  <a:pt x="544" y="59"/>
                </a:cubicBezTo>
                <a:cubicBezTo>
                  <a:pt x="372" y="0"/>
                  <a:pt x="401" y="6"/>
                  <a:pt x="41" y="59"/>
                </a:cubicBezTo>
                <a:cubicBezTo>
                  <a:pt x="19" y="62"/>
                  <a:pt x="20" y="121"/>
                  <a:pt x="20" y="121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6030" name="Text Box 14"/>
          <p:cNvSpPr txBox="1"/>
          <p:nvPr/>
        </p:nvSpPr>
        <p:spPr>
          <a:xfrm>
            <a:off x="2843213" y="1844675"/>
            <a:ext cx="14398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循环群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6031" name="Text Box 15"/>
          <p:cNvSpPr txBox="1"/>
          <p:nvPr/>
        </p:nvSpPr>
        <p:spPr>
          <a:xfrm>
            <a:off x="3706813" y="2492375"/>
            <a:ext cx="1728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阿贝尔群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 animBg="1"/>
      <p:bldP spid="86025" grpId="0" animBg="1"/>
      <p:bldP spid="86026" grpId="0" animBg="1"/>
      <p:bldP spid="86030" grpId="0"/>
      <p:bldP spid="860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循环群</a:t>
            </a:r>
            <a:endParaRPr lang="zh-CN" altLang="en-US" dirty="0"/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323850" y="1341438"/>
            <a:ext cx="8424863" cy="4525962"/>
          </a:xfrm>
          <a:ln/>
        </p:spPr>
        <p:txBody>
          <a:bodyPr vert="horz" wrap="square" lIns="91440" tIns="45720" rIns="91440" bIns="45720" anchor="t"/>
          <a:p>
            <a:r>
              <a:rPr lang="zh-CN" altLang="en-US" sz="2400" dirty="0"/>
              <a:t>定理：</a:t>
            </a:r>
            <a:r>
              <a:rPr lang="en-US" altLang="zh-CN" sz="2400" dirty="0"/>
              <a:t>  </a:t>
            </a:r>
            <a:r>
              <a:rPr lang="zh-CN" altLang="en-US" sz="2400" b="1" dirty="0">
                <a:solidFill>
                  <a:srgbClr val="FF0000"/>
                </a:solidFill>
              </a:rPr>
              <a:t>任何一个循环群必定是阿贝尔群</a:t>
            </a:r>
            <a:r>
              <a:rPr lang="zh-CN" altLang="en-US" sz="2400" dirty="0"/>
              <a:t>，反之不然。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800" dirty="0"/>
              <a:t>   证明 ：</a:t>
            </a:r>
            <a:endParaRPr lang="en-US" altLang="zh-CN" sz="2800" dirty="0"/>
          </a:p>
          <a:p>
            <a:pPr>
              <a:buFontTx/>
              <a:buNone/>
            </a:pPr>
            <a:r>
              <a:rPr lang="zh-CN" altLang="en-US" sz="2800" dirty="0"/>
              <a:t>         设</a:t>
            </a:r>
            <a:r>
              <a:rPr lang="en-US" altLang="zh-CN" sz="2800" dirty="0"/>
              <a:t>&lt;G,*&gt;</a:t>
            </a:r>
            <a:r>
              <a:rPr lang="zh-CN" altLang="en-US" sz="2800" dirty="0"/>
              <a:t>是一个循环群，它的生成元是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>
              <a:buFontTx/>
              <a:buNone/>
            </a:pPr>
            <a:r>
              <a:rPr lang="zh-CN" altLang="en-US" sz="2800" dirty="0"/>
              <a:t>         那么，对于</a:t>
            </a:r>
            <a:r>
              <a:rPr lang="en-US" altLang="zh-CN" sz="2800" dirty="0">
                <a:solidFill>
                  <a:srgbClr val="000000"/>
                </a:solidFill>
              </a:rPr>
              <a:t>∀</a:t>
            </a:r>
            <a:r>
              <a:rPr lang="en-US" altLang="zh-CN" sz="2800" dirty="0"/>
              <a:t>x,y∈G</a:t>
            </a:r>
            <a:r>
              <a:rPr lang="zh-CN" altLang="en-US" sz="2800" dirty="0"/>
              <a:t>，必有</a:t>
            </a:r>
            <a:r>
              <a:rPr lang="en-US" altLang="zh-CN" sz="2800" dirty="0"/>
              <a:t>r,s∈I</a:t>
            </a:r>
            <a:r>
              <a:rPr lang="zh-CN" altLang="en-US" sz="2800" dirty="0"/>
              <a:t>，使得</a:t>
            </a:r>
            <a:endParaRPr lang="en-US" altLang="zh-CN" sz="2800" dirty="0"/>
          </a:p>
          <a:p>
            <a:pPr>
              <a:buFontTx/>
              <a:buNone/>
            </a:pPr>
            <a:r>
              <a:rPr lang="zh-CN" altLang="en-US" sz="2800" dirty="0"/>
              <a:t>                              </a:t>
            </a:r>
            <a:r>
              <a:rPr lang="en-US" altLang="zh-CN" sz="2800" dirty="0"/>
              <a:t>x=a</a:t>
            </a:r>
            <a:r>
              <a:rPr lang="en-US" altLang="zh-CN" baseline="30000" dirty="0"/>
              <a:t>r</a:t>
            </a:r>
            <a:r>
              <a:rPr lang="en-US" altLang="zh-CN" sz="2800" dirty="0"/>
              <a:t>,   y=a</a:t>
            </a:r>
            <a:r>
              <a:rPr lang="en-US" altLang="zh-CN" baseline="30000" dirty="0"/>
              <a:t>s</a:t>
            </a:r>
            <a:endParaRPr lang="en-US" altLang="zh-CN" baseline="30000" dirty="0"/>
          </a:p>
          <a:p>
            <a:pPr>
              <a:buFontTx/>
              <a:buNone/>
            </a:pPr>
            <a:r>
              <a:rPr lang="en-US" altLang="zh-CN" baseline="30000" dirty="0">
                <a:latin typeface="宋体" panose="02010600030101010101" pitchFamily="2" charset="-122"/>
              </a:rPr>
              <a:t>      </a:t>
            </a:r>
            <a:r>
              <a:rPr lang="zh-CN" altLang="en-US" sz="2800" dirty="0"/>
              <a:t>而且 </a:t>
            </a:r>
            <a:r>
              <a:rPr lang="en-US" altLang="zh-CN" sz="2800" dirty="0"/>
              <a:t>x*y=a</a:t>
            </a:r>
            <a:r>
              <a:rPr lang="en-US" altLang="zh-CN" baseline="30000" dirty="0"/>
              <a:t>r</a:t>
            </a:r>
            <a:r>
              <a:rPr lang="en-US" altLang="zh-CN" sz="2800" dirty="0"/>
              <a:t>*a</a:t>
            </a:r>
            <a:r>
              <a:rPr lang="en-US" altLang="zh-CN" baseline="30000" dirty="0"/>
              <a:t>s</a:t>
            </a:r>
            <a:r>
              <a:rPr lang="en-US" altLang="zh-CN" sz="2800" dirty="0"/>
              <a:t>=a</a:t>
            </a:r>
            <a:r>
              <a:rPr lang="en-US" altLang="zh-CN" baseline="30000" dirty="0"/>
              <a:t>r+s</a:t>
            </a:r>
            <a:r>
              <a:rPr lang="en-US" altLang="zh-CN" sz="2800" dirty="0"/>
              <a:t>=a</a:t>
            </a:r>
            <a:r>
              <a:rPr lang="en-US" altLang="zh-CN" baseline="30000" dirty="0"/>
              <a:t>s+r</a:t>
            </a:r>
            <a:r>
              <a:rPr lang="en-US" altLang="zh-CN" sz="2800" dirty="0"/>
              <a:t>=a</a:t>
            </a:r>
            <a:r>
              <a:rPr lang="en-US" altLang="zh-CN" baseline="30000" dirty="0"/>
              <a:t>s</a:t>
            </a:r>
            <a:r>
              <a:rPr lang="en-US" altLang="zh-CN" sz="2800" dirty="0"/>
              <a:t>*a</a:t>
            </a:r>
            <a:r>
              <a:rPr lang="en-US" altLang="zh-CN" baseline="30000" dirty="0"/>
              <a:t>r</a:t>
            </a:r>
            <a:r>
              <a:rPr lang="en-US" altLang="zh-CN" sz="2800" dirty="0"/>
              <a:t>=y*x</a:t>
            </a:r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因此，</a:t>
            </a:r>
            <a:r>
              <a:rPr lang="en-US" altLang="zh-CN" sz="2800" dirty="0"/>
              <a:t>&lt;G,*&gt;</a:t>
            </a:r>
            <a:r>
              <a:rPr lang="zh-CN" altLang="en-US" sz="2800" dirty="0"/>
              <a:t>是一个阿贝尔群。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3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charRg st="3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charRg st="3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6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charRg st="6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charRg st="6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9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charRg st="9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charRg st="9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7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1">
                                            <p:txEl>
                                              <p:charRg st="17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1">
                                            <p:txEl>
                                              <p:charRg st="17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元素的阶</a:t>
            </a:r>
            <a:endParaRPr lang="zh-CN" altLang="en-US" dirty="0"/>
          </a:p>
        </p:txBody>
      </p:sp>
      <p:sp>
        <p:nvSpPr>
          <p:cNvPr id="118787" name="内容占位符 3"/>
          <p:cNvSpPr>
            <a:spLocks noGrp="1"/>
          </p:cNvSpPr>
          <p:nvPr>
            <p:ph sz="half" idx="2"/>
          </p:nvPr>
        </p:nvSpPr>
        <p:spPr>
          <a:xfrm>
            <a:off x="395288" y="1196975"/>
            <a:ext cx="8258175" cy="4630738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/>
              <a:t>定义：</a:t>
            </a:r>
            <a:r>
              <a:rPr lang="en-US" altLang="zh-CN" sz="2400" dirty="0"/>
              <a:t> </a:t>
            </a: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中的任意一个元素，若</a:t>
            </a:r>
            <a:r>
              <a:rPr lang="en-US" altLang="zh-CN" sz="2400" dirty="0">
                <a:solidFill>
                  <a:srgbClr val="000000"/>
                </a:solidFill>
              </a:rPr>
              <a:t>∃</a:t>
            </a:r>
            <a:r>
              <a:rPr lang="en-US" altLang="zh-CN" sz="2400" dirty="0"/>
              <a:t>k∈I</a:t>
            </a:r>
            <a:r>
              <a:rPr lang="en-US" altLang="zh-CN" sz="2400" baseline="30000" dirty="0"/>
              <a:t>+</a:t>
            </a:r>
            <a:r>
              <a:rPr lang="zh-CN" altLang="en-US" sz="2400" dirty="0"/>
              <a:t>，使得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k</a:t>
            </a:r>
            <a:r>
              <a:rPr lang="en-US" altLang="zh-CN" sz="2400" dirty="0"/>
              <a:t>=e</a:t>
            </a:r>
            <a:r>
              <a:rPr lang="zh-CN" altLang="en-US" sz="2400" dirty="0"/>
              <a:t>，则</a:t>
            </a:r>
            <a:r>
              <a:rPr lang="zh-CN" altLang="en-US" sz="2400" b="1" dirty="0">
                <a:solidFill>
                  <a:srgbClr val="C00000"/>
                </a:solidFill>
              </a:rPr>
              <a:t>使得</a:t>
            </a:r>
            <a:r>
              <a:rPr lang="en-US" altLang="zh-CN" sz="2400" b="1" dirty="0">
                <a:solidFill>
                  <a:srgbClr val="C00000"/>
                </a:solidFill>
              </a:rPr>
              <a:t>a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k</a:t>
            </a:r>
            <a:r>
              <a:rPr lang="en-US" altLang="zh-CN" sz="2400" b="1" dirty="0">
                <a:solidFill>
                  <a:srgbClr val="C00000"/>
                </a:solidFill>
              </a:rPr>
              <a:t>=e</a:t>
            </a:r>
            <a:r>
              <a:rPr lang="zh-CN" altLang="en-US" sz="2400" b="1" dirty="0">
                <a:solidFill>
                  <a:srgbClr val="C00000"/>
                </a:solidFill>
              </a:rPr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最小</a:t>
            </a:r>
            <a:r>
              <a:rPr lang="zh-CN" altLang="en-US" sz="2400" b="1" dirty="0">
                <a:solidFill>
                  <a:srgbClr val="C00000"/>
                </a:solidFill>
              </a:rPr>
              <a:t>正整数</a:t>
            </a:r>
            <a:r>
              <a:rPr lang="en-US" altLang="zh-CN" sz="2400" b="1" dirty="0">
                <a:solidFill>
                  <a:srgbClr val="C00000"/>
                </a:solidFill>
              </a:rPr>
              <a:t>k</a:t>
            </a:r>
            <a:r>
              <a:rPr lang="zh-CN" altLang="en-US" sz="2400" b="1" dirty="0">
                <a:solidFill>
                  <a:srgbClr val="C00000"/>
                </a:solidFill>
              </a:rPr>
              <a:t>，称为元素</a:t>
            </a:r>
            <a:r>
              <a:rPr lang="en-US" altLang="zh-CN" sz="2400" b="1" dirty="0">
                <a:solidFill>
                  <a:srgbClr val="C00000"/>
                </a:solidFill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</a:rPr>
              <a:t>的阶</a:t>
            </a:r>
            <a:r>
              <a:rPr lang="zh-CN" altLang="en-US" sz="2400" dirty="0"/>
              <a:t>（或称“</a:t>
            </a:r>
            <a:r>
              <a:rPr lang="en-US" altLang="zh-CN" sz="2400" dirty="0"/>
              <a:t>a</a:t>
            </a:r>
            <a:r>
              <a:rPr lang="zh-CN" altLang="en-US" sz="2400" dirty="0"/>
              <a:t>的周期”），记为</a:t>
            </a:r>
            <a:r>
              <a:rPr lang="en-US" altLang="zh-CN" sz="2400" dirty="0"/>
              <a:t>O(a)</a:t>
            </a:r>
            <a:r>
              <a:rPr lang="zh-CN" altLang="en-US" sz="2400" dirty="0"/>
              <a:t>，并称</a:t>
            </a:r>
            <a:r>
              <a:rPr lang="en-US" altLang="zh-CN" sz="2400" dirty="0"/>
              <a:t>a</a:t>
            </a:r>
            <a:r>
              <a:rPr lang="zh-CN" altLang="en-US" sz="2400" dirty="0"/>
              <a:t>是有限阶的元素。</a:t>
            </a:r>
            <a:endParaRPr lang="en-US" altLang="zh-CN" sz="24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/>
              <a:t>例：</a:t>
            </a:r>
            <a:r>
              <a:rPr lang="en-US" altLang="zh-CN" sz="2400" dirty="0"/>
              <a:t>&lt;N</a:t>
            </a:r>
            <a:r>
              <a:rPr lang="en-US" altLang="zh-CN" sz="2400" baseline="-25000" dirty="0">
                <a:latin typeface="Calibri" panose="020F0502020204030204" pitchFamily="34" charset="0"/>
              </a:rPr>
              <a:t>10</a:t>
            </a:r>
            <a:r>
              <a:rPr lang="en-US" altLang="zh-CN" sz="2400" dirty="0"/>
              <a:t>,</a:t>
            </a:r>
            <a:r>
              <a:rPr lang="en-US" altLang="zh-CN" sz="2400" b="1" dirty="0">
                <a:latin typeface="宋体" panose="02010600030101010101" pitchFamily="2" charset="-122"/>
              </a:rPr>
              <a:t>+</a:t>
            </a:r>
            <a:r>
              <a:rPr lang="en-US" altLang="zh-CN" sz="2400" baseline="-25000" dirty="0"/>
              <a:t>10</a:t>
            </a:r>
            <a:r>
              <a:rPr lang="en-US" altLang="zh-CN" sz="2400" dirty="0"/>
              <a:t>&gt;</a:t>
            </a:r>
            <a:r>
              <a:rPr lang="zh-CN" altLang="en-US" sz="2400" dirty="0"/>
              <a:t>中，</a:t>
            </a:r>
            <a:r>
              <a:rPr lang="en-US" altLang="zh-CN" sz="2400" dirty="0"/>
              <a:t>N</a:t>
            </a:r>
            <a:r>
              <a:rPr lang="en-US" altLang="zh-CN" sz="2400" baseline="-25000" dirty="0">
                <a:latin typeface="Calibri" panose="020F0502020204030204" pitchFamily="34" charset="0"/>
              </a:rPr>
              <a:t>10 </a:t>
            </a:r>
            <a:r>
              <a:rPr lang="en-US" altLang="zh-CN" sz="2400" dirty="0"/>
              <a:t>={[0],[1],[2],[3],[4],[5],[6],[7],[8],[9]}</a:t>
            </a:r>
            <a:endParaRPr lang="en-US" altLang="zh-CN" sz="24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/>
              <a:t>显然</a:t>
            </a:r>
            <a:r>
              <a:rPr lang="en-US" altLang="zh-CN" sz="2400" dirty="0"/>
              <a:t>&lt;N</a:t>
            </a:r>
            <a:r>
              <a:rPr lang="en-US" altLang="zh-CN" sz="2400" baseline="-25000" dirty="0">
                <a:latin typeface="Calibri" panose="020F0502020204030204" pitchFamily="34" charset="0"/>
              </a:rPr>
              <a:t>10</a:t>
            </a:r>
            <a:r>
              <a:rPr lang="en-US" altLang="zh-CN" sz="2400" dirty="0"/>
              <a:t>,</a:t>
            </a:r>
            <a:r>
              <a:rPr lang="en-US" altLang="zh-CN" sz="2400" b="1" dirty="0">
                <a:latin typeface="宋体" panose="02010600030101010101" pitchFamily="2" charset="-122"/>
              </a:rPr>
              <a:t>+</a:t>
            </a:r>
            <a:r>
              <a:rPr lang="en-US" altLang="zh-CN" sz="2400" baseline="-25000" dirty="0"/>
              <a:t>10</a:t>
            </a:r>
            <a:r>
              <a:rPr lang="en-US" altLang="zh-CN" sz="2400" dirty="0"/>
              <a:t>&gt;</a:t>
            </a:r>
            <a:r>
              <a:rPr lang="zh-CN" altLang="en-US" sz="2400" dirty="0"/>
              <a:t>是一个循环群，且</a:t>
            </a:r>
            <a:r>
              <a:rPr lang="en-US" altLang="zh-CN" sz="2400" dirty="0"/>
              <a:t>[0]</a:t>
            </a:r>
            <a:r>
              <a:rPr lang="zh-CN" altLang="en-US" sz="2400" dirty="0"/>
              <a:t>是幺元，</a:t>
            </a:r>
            <a:r>
              <a:rPr lang="en-US" altLang="zh-CN" sz="2400" dirty="0"/>
              <a:t>[1]</a:t>
            </a:r>
            <a:r>
              <a:rPr lang="zh-CN" altLang="en-US" sz="2400" dirty="0"/>
              <a:t>是生成元。</a:t>
            </a:r>
            <a:endParaRPr lang="en-US" altLang="zh-CN" sz="24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/>
              <a:t>元素</a:t>
            </a:r>
            <a:r>
              <a:rPr lang="en-US" altLang="zh-CN" sz="2400" dirty="0"/>
              <a:t>([1])</a:t>
            </a:r>
            <a:r>
              <a:rPr lang="en-US" altLang="zh-CN" sz="2400" baseline="30000" dirty="0">
                <a:latin typeface="Calibri" panose="020F0502020204030204" pitchFamily="34" charset="0"/>
              </a:rPr>
              <a:t>10</a:t>
            </a:r>
            <a:r>
              <a:rPr lang="en-US" altLang="zh-CN" sz="2400" dirty="0"/>
              <a:t>=[1]+[1]+…+[1]=[0]</a:t>
            </a:r>
            <a:r>
              <a:rPr lang="zh-CN" altLang="en-US" sz="2400" dirty="0"/>
              <a:t>（</a:t>
            </a:r>
            <a:r>
              <a:rPr lang="en-US" altLang="zh-CN" sz="2400" dirty="0"/>
              <a:t>10</a:t>
            </a:r>
            <a:r>
              <a:rPr lang="zh-CN" altLang="en-US" sz="2400" dirty="0"/>
              <a:t>个</a:t>
            </a:r>
            <a:r>
              <a:rPr lang="en-US" altLang="zh-CN" sz="2400" dirty="0"/>
              <a:t>[1]</a:t>
            </a:r>
            <a:r>
              <a:rPr lang="zh-CN" altLang="en-US" sz="2400" dirty="0"/>
              <a:t>相加得到</a:t>
            </a:r>
            <a:r>
              <a:rPr lang="en-US" altLang="zh-CN" sz="2400" dirty="0"/>
              <a:t>[0]</a:t>
            </a:r>
            <a:r>
              <a:rPr lang="zh-CN" altLang="en-US" sz="2400" dirty="0"/>
              <a:t>），所以</a:t>
            </a:r>
            <a:r>
              <a:rPr lang="en-US" altLang="zh-CN" sz="2400" dirty="0"/>
              <a:t>O([1])=10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/>
              <a:t>虽然，</a:t>
            </a:r>
            <a:r>
              <a:rPr lang="en-US" altLang="zh-CN" sz="2400" dirty="0"/>
              <a:t>([2])</a:t>
            </a:r>
            <a:r>
              <a:rPr lang="en-US" altLang="zh-CN" sz="2400" baseline="30000" dirty="0">
                <a:latin typeface="Calibri" panose="020F0502020204030204" pitchFamily="34" charset="0"/>
              </a:rPr>
              <a:t>10</a:t>
            </a:r>
            <a:r>
              <a:rPr lang="en-US" altLang="zh-CN" sz="2400" dirty="0"/>
              <a:t>=[0]</a:t>
            </a:r>
            <a:r>
              <a:rPr lang="zh-CN" altLang="en-US" sz="2400" dirty="0"/>
              <a:t>，但由于</a:t>
            </a:r>
            <a:r>
              <a:rPr lang="en-US" altLang="zh-CN" sz="2400" dirty="0"/>
              <a:t>([2])</a:t>
            </a:r>
            <a:r>
              <a:rPr lang="en-US" altLang="zh-CN" sz="2400" baseline="30000" dirty="0">
                <a:latin typeface="Calibri" panose="020F0502020204030204" pitchFamily="34" charset="0"/>
              </a:rPr>
              <a:t>5</a:t>
            </a:r>
            <a:r>
              <a:rPr lang="en-US" altLang="zh-CN" sz="2400" dirty="0"/>
              <a:t>=[0]</a:t>
            </a:r>
            <a:r>
              <a:rPr lang="zh-CN" altLang="en-US" sz="2400" dirty="0"/>
              <a:t>，而</a:t>
            </a:r>
            <a:r>
              <a:rPr lang="en-US" altLang="zh-CN" sz="2400" dirty="0"/>
              <a:t>5</a:t>
            </a:r>
            <a:r>
              <a:rPr lang="zh-CN" altLang="en-US" sz="2400" dirty="0"/>
              <a:t>是使得</a:t>
            </a:r>
            <a:r>
              <a:rPr lang="en-US" altLang="zh-CN" sz="2400" dirty="0"/>
              <a:t>([2])</a:t>
            </a:r>
            <a:r>
              <a:rPr lang="en-US" altLang="zh-CN" sz="2400" baseline="30000" dirty="0">
                <a:latin typeface="Calibri" panose="020F0502020204030204" pitchFamily="34" charset="0"/>
              </a:rPr>
              <a:t>k</a:t>
            </a:r>
            <a:r>
              <a:rPr lang="en-US" altLang="zh-CN" sz="2400" dirty="0"/>
              <a:t>=[0]</a:t>
            </a:r>
            <a:r>
              <a:rPr lang="zh-CN" altLang="en-US" sz="2400" dirty="0"/>
              <a:t>的最小正整数，所以</a:t>
            </a:r>
            <a:r>
              <a:rPr lang="en-US" altLang="zh-CN" sz="2400" dirty="0"/>
              <a:t>O([2])=5</a:t>
            </a:r>
            <a:r>
              <a:rPr lang="zh-CN" altLang="en-US" sz="2400" dirty="0"/>
              <a:t>，即元素</a:t>
            </a:r>
            <a:r>
              <a:rPr lang="en-US" altLang="zh-CN" sz="2400" dirty="0"/>
              <a:t>[2]</a:t>
            </a:r>
            <a:r>
              <a:rPr lang="zh-CN" altLang="en-US" sz="2400" dirty="0"/>
              <a:t>的阶为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/>
              <a:t>写出每个元素的阶，我们会发现，元素的阶只可能是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10</a:t>
            </a:r>
            <a:r>
              <a:rPr lang="zh-CN" altLang="en-US" sz="2400" dirty="0"/>
              <a:t>，即只可能是</a:t>
            </a:r>
            <a:r>
              <a:rPr lang="en-US" altLang="zh-CN" sz="2400" dirty="0"/>
              <a:t>10</a:t>
            </a:r>
            <a:r>
              <a:rPr lang="zh-CN" altLang="en-US" sz="2400" dirty="0"/>
              <a:t>的因子。</a:t>
            </a:r>
            <a:endParaRPr lang="en-US" altLang="zh-CN" sz="2400" dirty="0"/>
          </a:p>
          <a:p>
            <a:pPr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4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8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  <p:sp>
        <p:nvSpPr>
          <p:cNvPr id="5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FA1FB8-5A9E-49B2-8D57-7628E2B98F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8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87">
                                            <p:txEl>
                                              <p:charRg st="8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charRg st="8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14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787">
                                            <p:txEl>
                                              <p:charRg st="14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charRg st="14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178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787">
                                            <p:txEl>
                                              <p:charRg st="178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charRg st="178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234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787">
                                            <p:txEl>
                                              <p:charRg st="234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7">
                                            <p:txEl>
                                              <p:charRg st="234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308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8787">
                                            <p:txEl>
                                              <p:charRg st="308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87">
                                            <p:txEl>
                                              <p:charRg st="308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8664</Words>
  <Application>WPS 演示</Application>
  <PresentationFormat/>
  <Paragraphs>889</Paragraphs>
  <Slides>41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Arial</vt:lpstr>
      <vt:lpstr>宋体</vt:lpstr>
      <vt:lpstr>Wingdings</vt:lpstr>
      <vt:lpstr>Garamond</vt:lpstr>
      <vt:lpstr>MS Gothic</vt:lpstr>
      <vt:lpstr>Times New Roman</vt:lpstr>
      <vt:lpstr>Symbol</vt:lpstr>
      <vt:lpstr>黑体</vt:lpstr>
      <vt:lpstr>Calibri</vt:lpstr>
      <vt:lpstr>DFKai-SB</vt:lpstr>
      <vt:lpstr>MingLiU-ExtB</vt:lpstr>
      <vt:lpstr>微软雅黑</vt:lpstr>
      <vt:lpstr>Arial Unicode MS</vt:lpstr>
      <vt:lpstr>Symbol</vt:lpstr>
      <vt:lpstr>Edge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Keykey</dc:creator>
  <cp:lastModifiedBy>Kukukukiki</cp:lastModifiedBy>
  <cp:revision>808</cp:revision>
  <dcterms:created xsi:type="dcterms:W3CDTF">2004-02-06T08:11:24Z</dcterms:created>
  <dcterms:modified xsi:type="dcterms:W3CDTF">2021-02-15T11:30:13Z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