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6" r:id="rId3"/>
    <p:sldId id="1366" r:id="rId4"/>
    <p:sldId id="1146" r:id="rId6"/>
    <p:sldId id="1147" r:id="rId7"/>
    <p:sldId id="1368" r:id="rId8"/>
    <p:sldId id="1369" r:id="rId9"/>
    <p:sldId id="1370" r:id="rId10"/>
    <p:sldId id="1117" r:id="rId11"/>
    <p:sldId id="1151" r:id="rId12"/>
    <p:sldId id="1152" r:id="rId13"/>
    <p:sldId id="1371" r:id="rId14"/>
    <p:sldId id="1159" r:id="rId15"/>
    <p:sldId id="1160" r:id="rId16"/>
    <p:sldId id="513" r:id="rId17"/>
    <p:sldId id="1365" r:id="rId18"/>
    <p:sldId id="1120" r:id="rId19"/>
    <p:sldId id="1169" r:id="rId20"/>
    <p:sldId id="1173" r:id="rId21"/>
    <p:sldId id="1174" r:id="rId22"/>
    <p:sldId id="1175" r:id="rId23"/>
    <p:sldId id="1176" r:id="rId24"/>
    <p:sldId id="1372" r:id="rId25"/>
    <p:sldId id="1373" r:id="rId26"/>
    <p:sldId id="1168" r:id="rId27"/>
    <p:sldId id="1177" r:id="rId28"/>
    <p:sldId id="1167" r:id="rId29"/>
    <p:sldId id="1127" r:id="rId30"/>
    <p:sldId id="1192" r:id="rId31"/>
    <p:sldId id="1162" r:id="rId32"/>
    <p:sldId id="1421" r:id="rId33"/>
    <p:sldId id="1203" r:id="rId34"/>
    <p:sldId id="1204" r:id="rId35"/>
    <p:sldId id="1150" r:id="rId36"/>
    <p:sldId id="826" r:id="rId37"/>
    <p:sldId id="1394" r:id="rId38"/>
    <p:sldId id="1420" r:id="rId39"/>
    <p:sldId id="1419" r:id="rId40"/>
    <p:sldId id="1126" r:id="rId41"/>
    <p:sldId id="1137" r:id="rId42"/>
    <p:sldId id="1422" r:id="rId43"/>
    <p:sldId id="1140" r:id="rId44"/>
    <p:sldId id="1205" r:id="rId45"/>
    <p:sldId id="1206" r:id="rId46"/>
    <p:sldId id="1410" r:id="rId4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006600"/>
    <a:srgbClr val="990000"/>
    <a:srgbClr val="CC3300"/>
    <a:srgbClr val="1E0264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220"/>
    <p:restoredTop sz="76615"/>
  </p:normalViewPr>
  <p:slideViewPr>
    <p:cSldViewPr showGuides="1">
      <p:cViewPr varScale="1">
        <p:scale>
          <a:sx n="54" d="100"/>
          <a:sy n="54" d="100"/>
        </p:scale>
        <p:origin x="20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119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5DFD0F-FADF-4CC6-BEAF-2B1CE177017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sz="13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sz="1300" dirty="0">
                <a:latin typeface="Times New Roman" panose="02020603050405020304" pitchFamily="18" charset="0"/>
              </a:rPr>
              <a:t>图论是运筹学的一个经典和重要的分支，它起源于欧拉（</a:t>
            </a:r>
            <a:r>
              <a:rPr lang="en-US" altLang="zh-CN" sz="1300" dirty="0">
                <a:latin typeface="Times New Roman" panose="02020603050405020304" pitchFamily="18" charset="0"/>
              </a:rPr>
              <a:t>Euler</a:t>
            </a:r>
            <a:r>
              <a:rPr lang="zh-CN" altLang="en-US" sz="1300" dirty="0">
                <a:latin typeface="Times New Roman" panose="02020603050405020304" pitchFamily="18" charset="0"/>
              </a:rPr>
              <a:t>）对七桥问题的抽象和论证。</a:t>
            </a:r>
            <a:endParaRPr lang="en-US" altLang="zh-CN" sz="1300" dirty="0">
              <a:latin typeface="Times New Roman" panose="02020603050405020304" pitchFamily="18" charset="0"/>
            </a:endParaRPr>
          </a:p>
          <a:p>
            <a:pPr lvl="0" eaLnBrk="1" hangingPunct="1"/>
            <a:r>
              <a:rPr lang="en-US" altLang="zh-CN" sz="1300" dirty="0">
                <a:latin typeface="Times New Roman" panose="02020603050405020304" pitchFamily="18" charset="0"/>
              </a:rPr>
              <a:t>1936</a:t>
            </a:r>
            <a:r>
              <a:rPr lang="zh-CN" altLang="en-US" sz="1300" dirty="0">
                <a:latin typeface="Times New Roman" panose="02020603050405020304" pitchFamily="18" charset="0"/>
              </a:rPr>
              <a:t>年，匈牙利数学家柯尼希（</a:t>
            </a:r>
            <a:r>
              <a:rPr lang="en-US" altLang="zh-CN" sz="1300" dirty="0">
                <a:latin typeface="Times New Roman" panose="02020603050405020304" pitchFamily="18" charset="0"/>
              </a:rPr>
              <a:t>König</a:t>
            </a:r>
            <a:r>
              <a:rPr lang="zh-CN" altLang="en-US" sz="1300" dirty="0">
                <a:latin typeface="Times New Roman" panose="02020603050405020304" pitchFamily="18" charset="0"/>
              </a:rPr>
              <a:t>）出版了图论的第一部专著</a:t>
            </a:r>
            <a:r>
              <a:rPr lang="en-US" altLang="zh-CN" sz="1300" dirty="0">
                <a:latin typeface="Times New Roman" panose="02020603050405020304" pitchFamily="18" charset="0"/>
              </a:rPr>
              <a:t>《</a:t>
            </a:r>
            <a:r>
              <a:rPr lang="zh-CN" altLang="en-US" sz="1300" dirty="0">
                <a:latin typeface="Times New Roman" panose="02020603050405020304" pitchFamily="18" charset="0"/>
              </a:rPr>
              <a:t>有限图与无限图理论</a:t>
            </a:r>
            <a:r>
              <a:rPr lang="en-US" altLang="zh-CN" sz="1300" dirty="0">
                <a:latin typeface="Times New Roman" panose="02020603050405020304" pitchFamily="18" charset="0"/>
              </a:rPr>
              <a:t>》</a:t>
            </a:r>
            <a:r>
              <a:rPr lang="zh-CN" altLang="en-US" sz="1300" dirty="0">
                <a:latin typeface="Times New Roman" panose="02020603050405020304" pitchFamily="18" charset="0"/>
              </a:rPr>
              <a:t>。</a:t>
            </a:r>
            <a:endParaRPr lang="zh-CN" altLang="en-US" sz="1300" dirty="0">
              <a:latin typeface="Times New Roman" panose="02020603050405020304" pitchFamily="18" charset="0"/>
            </a:endParaRPr>
          </a:p>
          <a:p>
            <a:pPr lvl="0" eaLnBrk="1" hangingPunct="1"/>
            <a:endParaRPr lang="zh-CN" altLang="en-US" sz="13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55299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57347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554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以哥尼斯堡七桥的实际问题，建立其对应的多重图模型，严格证明了哥尼斯堡七桥问题无解。</a:t>
            </a:r>
            <a:endParaRPr lang="zh-CN" altLang="en-US" dirty="0"/>
          </a:p>
          <a:p>
            <a:pPr lvl="0"/>
            <a:r>
              <a:rPr lang="zh-CN" altLang="en-US" dirty="0"/>
              <a:t>欧拉回路：经过各边一次且仅一次的回路。包含欧拉回路的图叫做欧拉图。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57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78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98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819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17411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313CF2-3842-44DE-96C7-4B552B8396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E2952D-5835-4612-B52B-F48F6011F91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A69F0-14E6-493D-AFC4-1A3E9CB3D72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71BE71-6A4F-4D57-8B6F-7AEBA62133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77813"/>
            <a:ext cx="2058988" cy="5881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29325" cy="5881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A69F0-14E6-493D-AFC4-1A3E9CB3D72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71BE71-6A4F-4D57-8B6F-7AEBA62133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A69F0-14E6-493D-AFC4-1A3E9CB3D72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71BE71-6A4F-4D57-8B6F-7AEBA62133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A69F0-14E6-493D-AFC4-1A3E9CB3D72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71BE71-6A4F-4D57-8B6F-7AEBA62133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A69F0-14E6-493D-AFC4-1A3E9CB3D72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71BE71-6A4F-4D57-8B6F-7AEBA62133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A69F0-14E6-493D-AFC4-1A3E9CB3D72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71BE71-6A4F-4D57-8B6F-7AEBA62133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A69F0-14E6-493D-AFC4-1A3E9CB3D72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71BE71-6A4F-4D57-8B6F-7AEBA62133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A69F0-14E6-493D-AFC4-1A3E9CB3D72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71BE71-6A4F-4D57-8B6F-7AEBA62133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A69F0-14E6-493D-AFC4-1A3E9CB3D72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71BE71-6A4F-4D57-8B6F-7AEBA62133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A69F0-14E6-493D-AFC4-1A3E9CB3D72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71BE71-6A4F-4D57-8B6F-7AEBA62133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A69F0-14E6-493D-AFC4-1A3E9CB3D72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71BE71-6A4F-4D57-8B6F-7AEBA62133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A69F0-14E6-493D-AFC4-1A3E9CB3D72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71BE71-6A4F-4D57-8B6F-7AEBA62133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3A69F0-14E6-493D-AFC4-1A3E9CB3D72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1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71BE71-6A4F-4D57-8B6F-7AEBA62133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4"/>
          <p:cNvSpPr txBox="1">
            <a:spLocks noGrp="1" noChangeArrowheads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A27BDD-6523-4F4D-9EE1-B0C11F312D5F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 txBox="1">
            <a:spLocks noGrp="1" noChangeArrowheads="1"/>
          </p:cNvSpPr>
          <p:nvPr>
            <p:ph type="ftr" sz="quarter" idx="3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6"/>
          <p:cNvSpPr txBox="1">
            <a:spLocks noGrp="1"/>
          </p:cNvSpPr>
          <p:nvPr>
            <p:ph type="sldNum" sz="quarter" idx="4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+mn-ea"/>
                <a:cs typeface="+mn-cs"/>
              </a:rPr>
            </a:fld>
            <a:endParaRPr lang="en-US" altLang="zh-CN" sz="1200" dirty="0"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101" name="Rectangle 4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t"/>
          <a:p>
            <a:pPr algn="ctr" eaLnBrk="1" hangingPunct="1">
              <a:buClrTx/>
              <a:buSzTx/>
              <a:buFontTx/>
            </a:pPr>
            <a:r>
              <a:rPr lang="zh-CN" altLang="en-US" sz="5900" dirty="0">
                <a:latin typeface="+mj-lt"/>
                <a:ea typeface="+mj-ea"/>
                <a:cs typeface="+mj-cs"/>
              </a:rPr>
              <a:t>第七章 图论</a:t>
            </a:r>
            <a:endParaRPr lang="zh-CN" altLang="en-US" sz="5900" dirty="0">
              <a:latin typeface="+mj-lt"/>
              <a:ea typeface="+mj-ea"/>
              <a:cs typeface="+mj-cs"/>
            </a:endParaRPr>
          </a:p>
        </p:txBody>
      </p:sp>
      <p:sp>
        <p:nvSpPr>
          <p:cNvPr id="4102" name="Rectangle 5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algn="ctr" eaLnBrk="1" hangingPunct="1">
              <a:buSzPct val="65000"/>
            </a:pPr>
            <a:endParaRPr lang="zh-CN" altLang="zh-CN" sz="3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zh-CN" b="1" dirty="0"/>
              <a:t>§</a:t>
            </a:r>
            <a:r>
              <a:rPr lang="en-US" altLang="zh-CN" b="1" dirty="0"/>
              <a:t>7.1 </a:t>
            </a:r>
            <a:r>
              <a:rPr lang="zh-CN" altLang="en-US" dirty="0"/>
              <a:t>图的基本概念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990600" y="1628775"/>
            <a:ext cx="7707313" cy="4530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solidFill>
                  <a:srgbClr val="000000"/>
                </a:solidFill>
              </a:rPr>
              <a:t>图的定义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3200" dirty="0">
                <a:solidFill>
                  <a:srgbClr val="000000"/>
                </a:solidFill>
              </a:rPr>
              <a:t>图的一些概念和规定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3200" dirty="0">
                <a:solidFill>
                  <a:srgbClr val="000000"/>
                </a:solidFill>
              </a:rPr>
              <a:t>点的度数与握手定理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3200" dirty="0">
                <a:solidFill>
                  <a:srgbClr val="000000"/>
                </a:solidFill>
              </a:rPr>
              <a:t>完全图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3200" dirty="0">
                <a:solidFill>
                  <a:srgbClr val="000000"/>
                </a:solidFill>
              </a:rPr>
              <a:t>子图与补图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3200" dirty="0">
                <a:solidFill>
                  <a:srgbClr val="000000"/>
                </a:solidFill>
              </a:rPr>
              <a:t>图的同构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F19C592F-1749-4805-AEFA-CC4278E1486B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 dirty="0" err="1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6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0487" name="TextBox 2"/>
          <p:cNvSpPr txBox="1"/>
          <p:nvPr/>
        </p:nvSpPr>
        <p:spPr>
          <a:xfrm>
            <a:off x="6858000" y="6072188"/>
            <a:ext cx="14287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hlinkClick r:id="rId1" action="ppaction://hlinksldjump"/>
              </a:rPr>
              <a:t>return</a:t>
            </a:r>
            <a:endParaRPr lang="zh-CN" altLang="en-US" sz="1800" dirty="0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/>
          <a:p>
            <a:r>
              <a:rPr lang="zh-CN" altLang="en-US" sz="3800" dirty="0">
                <a:solidFill>
                  <a:srgbClr val="006600"/>
                </a:solidFill>
              </a:rPr>
              <a:t>无序对与多重集合</a:t>
            </a:r>
            <a:endParaRPr lang="zh-CN" altLang="en-US" sz="3800" dirty="0">
              <a:solidFill>
                <a:srgbClr val="006600"/>
              </a:solidFill>
            </a:endParaRPr>
          </a:p>
        </p:txBody>
      </p:sp>
      <p:sp>
        <p:nvSpPr>
          <p:cNvPr id="291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8686800" cy="44958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800" b="1" dirty="0">
                <a:solidFill>
                  <a:srgbClr val="FF3300"/>
                </a:solidFill>
              </a:rPr>
              <a:t>无序对</a:t>
            </a:r>
            <a:r>
              <a:rPr lang="zh-CN" altLang="en-US" sz="2800" dirty="0"/>
              <a:t>: 2个元素构成的集合,  记作(</a:t>
            </a:r>
            <a:r>
              <a:rPr lang="en-US" altLang="zh-CN" sz="2800" i="1" dirty="0"/>
              <a:t>a,b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b="1" dirty="0">
                <a:solidFill>
                  <a:srgbClr val="FF3300"/>
                </a:solidFill>
              </a:rPr>
              <a:t>无序积</a:t>
            </a:r>
            <a:r>
              <a:rPr lang="zh-CN" altLang="en-US" sz="2800" dirty="0"/>
              <a:t>: </a:t>
            </a:r>
            <a:r>
              <a:rPr lang="en-US" altLang="zh-CN" sz="2800" i="1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</a:t>
            </a:r>
            <a:r>
              <a:rPr lang="en-US" altLang="zh-CN" sz="2800" i="1" dirty="0"/>
              <a:t>B</a:t>
            </a:r>
            <a:r>
              <a:rPr lang="en-US" altLang="zh-CN" sz="2800" dirty="0"/>
              <a:t>={(</a:t>
            </a:r>
            <a:r>
              <a:rPr lang="en-US" altLang="zh-CN" sz="2800" i="1" dirty="0"/>
              <a:t>x</a:t>
            </a:r>
            <a:r>
              <a:rPr lang="en-US" altLang="zh-CN" sz="2800" dirty="0"/>
              <a:t>,</a:t>
            </a:r>
            <a:r>
              <a:rPr lang="en-US" altLang="zh-CN" sz="2800" i="1" dirty="0"/>
              <a:t>y</a:t>
            </a:r>
            <a:r>
              <a:rPr lang="en-US" altLang="zh-CN" sz="2800" dirty="0"/>
              <a:t>) | </a:t>
            </a:r>
            <a:r>
              <a:rPr lang="en-US" altLang="zh-CN" sz="2800" i="1" dirty="0"/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i="1" dirty="0"/>
              <a:t>y</a:t>
            </a:r>
            <a:r>
              <a:rPr lang="en-US" altLang="zh-CN" sz="2800" dirty="0">
                <a:sym typeface="Symbol" panose="05050102010706020507" pitchFamily="18" charset="2"/>
              </a:rPr>
              <a:t></a:t>
            </a:r>
            <a:r>
              <a:rPr lang="en-US" altLang="zh-CN" sz="2800" i="1" dirty="0"/>
              <a:t>B</a:t>
            </a:r>
            <a:r>
              <a:rPr lang="en-US" altLang="zh-CN" sz="2800" dirty="0"/>
              <a:t>}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>
                <a:solidFill>
                  <a:srgbClr val="000066"/>
                </a:solidFill>
              </a:rPr>
              <a:t>例：</a:t>
            </a:r>
            <a:r>
              <a:rPr lang="en-US" altLang="zh-CN" sz="2800" i="1" dirty="0">
                <a:solidFill>
                  <a:srgbClr val="000066"/>
                </a:solidFill>
              </a:rPr>
              <a:t>A</a:t>
            </a:r>
            <a:r>
              <a:rPr lang="en-US" altLang="zh-CN" sz="2800" dirty="0">
                <a:solidFill>
                  <a:srgbClr val="000066"/>
                </a:solidFill>
              </a:rPr>
              <a:t>={</a:t>
            </a:r>
            <a:r>
              <a:rPr lang="en-US" altLang="zh-CN" sz="2800" i="1" dirty="0">
                <a:solidFill>
                  <a:srgbClr val="000066"/>
                </a:solidFill>
              </a:rPr>
              <a:t>a,b,c</a:t>
            </a:r>
            <a:r>
              <a:rPr lang="en-US" altLang="zh-CN" sz="2800" dirty="0">
                <a:solidFill>
                  <a:srgbClr val="000066"/>
                </a:solidFill>
              </a:rPr>
              <a:t>}, </a:t>
            </a:r>
            <a:r>
              <a:rPr lang="en-US" altLang="zh-CN" sz="2800" i="1" dirty="0">
                <a:solidFill>
                  <a:srgbClr val="000066"/>
                </a:solidFill>
              </a:rPr>
              <a:t>B</a:t>
            </a:r>
            <a:r>
              <a:rPr lang="en-US" altLang="zh-CN" sz="2800" dirty="0">
                <a:solidFill>
                  <a:srgbClr val="000066"/>
                </a:solidFill>
              </a:rPr>
              <a:t>={1,2}</a:t>
            </a:r>
            <a:endParaRPr lang="en-US" altLang="zh-CN" sz="2800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sz="2800" i="1" dirty="0">
                <a:solidFill>
                  <a:srgbClr val="000066"/>
                </a:solidFill>
              </a:rPr>
              <a:t>   A</a:t>
            </a:r>
            <a:r>
              <a:rPr lang="en-US" altLang="zh-CN" sz="2800" dirty="0">
                <a:solidFill>
                  <a:srgbClr val="000066"/>
                </a:solidFill>
                <a:sym typeface="Symbol" panose="05050102010706020507" pitchFamily="18" charset="2"/>
              </a:rPr>
              <a:t></a:t>
            </a:r>
            <a:r>
              <a:rPr lang="en-US" altLang="zh-CN" sz="2800" i="1" dirty="0">
                <a:solidFill>
                  <a:srgbClr val="000066"/>
                </a:solidFill>
              </a:rPr>
              <a:t>B</a:t>
            </a:r>
            <a:r>
              <a:rPr lang="en-US" altLang="zh-CN" sz="2800" dirty="0">
                <a:solidFill>
                  <a:srgbClr val="000066"/>
                </a:solidFill>
              </a:rPr>
              <a:t>=</a:t>
            </a:r>
            <a:r>
              <a:rPr lang="en-US" altLang="zh-CN" sz="2800" i="1" dirty="0">
                <a:solidFill>
                  <a:srgbClr val="000066"/>
                </a:solidFill>
              </a:rPr>
              <a:t>B</a:t>
            </a:r>
            <a:r>
              <a:rPr lang="en-US" altLang="zh-CN" sz="2800" dirty="0">
                <a:solidFill>
                  <a:srgbClr val="000066"/>
                </a:solidFill>
                <a:sym typeface="Symbol" panose="05050102010706020507" pitchFamily="18" charset="2"/>
              </a:rPr>
              <a:t></a:t>
            </a:r>
            <a:r>
              <a:rPr lang="en-US" altLang="zh-CN" sz="2800" i="1" dirty="0">
                <a:solidFill>
                  <a:srgbClr val="000066"/>
                </a:solidFill>
              </a:rPr>
              <a:t>A</a:t>
            </a:r>
            <a:r>
              <a:rPr lang="en-US" altLang="zh-CN" sz="2800" dirty="0">
                <a:solidFill>
                  <a:srgbClr val="000066"/>
                </a:solidFill>
              </a:rPr>
              <a:t>={(</a:t>
            </a:r>
            <a:r>
              <a:rPr lang="en-US" altLang="zh-CN" sz="2800" i="1" dirty="0">
                <a:solidFill>
                  <a:srgbClr val="000066"/>
                </a:solidFill>
              </a:rPr>
              <a:t>a</a:t>
            </a:r>
            <a:r>
              <a:rPr lang="en-US" altLang="zh-CN" sz="2800" dirty="0">
                <a:solidFill>
                  <a:srgbClr val="000066"/>
                </a:solidFill>
              </a:rPr>
              <a:t>,1), (</a:t>
            </a:r>
            <a:r>
              <a:rPr lang="en-US" altLang="zh-CN" sz="2800" i="1" dirty="0">
                <a:solidFill>
                  <a:srgbClr val="000066"/>
                </a:solidFill>
              </a:rPr>
              <a:t>b</a:t>
            </a:r>
            <a:r>
              <a:rPr lang="en-US" altLang="zh-CN" sz="2800" dirty="0">
                <a:solidFill>
                  <a:srgbClr val="000066"/>
                </a:solidFill>
              </a:rPr>
              <a:t>,1), (</a:t>
            </a:r>
            <a:r>
              <a:rPr lang="en-US" altLang="zh-CN" sz="2800" i="1" dirty="0">
                <a:solidFill>
                  <a:srgbClr val="000066"/>
                </a:solidFill>
              </a:rPr>
              <a:t>c</a:t>
            </a:r>
            <a:r>
              <a:rPr lang="en-US" altLang="zh-CN" sz="2800" dirty="0">
                <a:solidFill>
                  <a:srgbClr val="000066"/>
                </a:solidFill>
              </a:rPr>
              <a:t>,1), (</a:t>
            </a:r>
            <a:r>
              <a:rPr lang="en-US" altLang="zh-CN" sz="2800" i="1" dirty="0">
                <a:solidFill>
                  <a:srgbClr val="000066"/>
                </a:solidFill>
              </a:rPr>
              <a:t>a</a:t>
            </a:r>
            <a:r>
              <a:rPr lang="en-US" altLang="zh-CN" sz="2800" dirty="0">
                <a:solidFill>
                  <a:srgbClr val="000066"/>
                </a:solidFill>
              </a:rPr>
              <a:t>,2), (</a:t>
            </a:r>
            <a:r>
              <a:rPr lang="en-US" altLang="zh-CN" sz="2800" i="1" dirty="0">
                <a:solidFill>
                  <a:srgbClr val="000066"/>
                </a:solidFill>
              </a:rPr>
              <a:t>b</a:t>
            </a:r>
            <a:r>
              <a:rPr lang="en-US" altLang="zh-CN" sz="2800" dirty="0">
                <a:solidFill>
                  <a:srgbClr val="000066"/>
                </a:solidFill>
              </a:rPr>
              <a:t>,2), (</a:t>
            </a:r>
            <a:r>
              <a:rPr lang="en-US" altLang="zh-CN" sz="2800" i="1" dirty="0">
                <a:solidFill>
                  <a:srgbClr val="000066"/>
                </a:solidFill>
              </a:rPr>
              <a:t>c</a:t>
            </a:r>
            <a:r>
              <a:rPr lang="en-US" altLang="zh-CN" sz="2800" dirty="0">
                <a:solidFill>
                  <a:srgbClr val="000066"/>
                </a:solidFill>
              </a:rPr>
              <a:t>,2)} </a:t>
            </a:r>
            <a:endParaRPr lang="zh-CN" altLang="en-US" sz="2800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sz="2800" i="1" dirty="0">
                <a:solidFill>
                  <a:srgbClr val="000066"/>
                </a:solidFill>
              </a:rPr>
              <a:t>   A</a:t>
            </a:r>
            <a:r>
              <a:rPr lang="en-US" altLang="zh-CN" sz="2800" dirty="0">
                <a:solidFill>
                  <a:srgbClr val="000066"/>
                </a:solidFill>
                <a:sym typeface="Symbol" panose="05050102010706020507" pitchFamily="18" charset="2"/>
              </a:rPr>
              <a:t></a:t>
            </a:r>
            <a:r>
              <a:rPr lang="en-US" altLang="zh-CN" sz="2800" i="1" dirty="0">
                <a:solidFill>
                  <a:srgbClr val="000066"/>
                </a:solidFill>
              </a:rPr>
              <a:t>A</a:t>
            </a:r>
            <a:r>
              <a:rPr lang="en-US" altLang="zh-CN" sz="2800" dirty="0">
                <a:solidFill>
                  <a:srgbClr val="000066"/>
                </a:solidFill>
              </a:rPr>
              <a:t>={(</a:t>
            </a:r>
            <a:r>
              <a:rPr lang="en-US" altLang="zh-CN" sz="2800" i="1" dirty="0">
                <a:solidFill>
                  <a:srgbClr val="000066"/>
                </a:solidFill>
              </a:rPr>
              <a:t>a,a</a:t>
            </a:r>
            <a:r>
              <a:rPr lang="en-US" altLang="zh-CN" sz="2800" dirty="0">
                <a:solidFill>
                  <a:srgbClr val="000066"/>
                </a:solidFill>
              </a:rPr>
              <a:t>), (</a:t>
            </a:r>
            <a:r>
              <a:rPr lang="en-US" altLang="zh-CN" sz="2800" i="1" dirty="0">
                <a:solidFill>
                  <a:srgbClr val="000066"/>
                </a:solidFill>
              </a:rPr>
              <a:t>a,b</a:t>
            </a:r>
            <a:r>
              <a:rPr lang="en-US" altLang="zh-CN" sz="2800" dirty="0">
                <a:solidFill>
                  <a:srgbClr val="000066"/>
                </a:solidFill>
              </a:rPr>
              <a:t>), (</a:t>
            </a:r>
            <a:r>
              <a:rPr lang="en-US" altLang="zh-CN" sz="2800" i="1" dirty="0">
                <a:solidFill>
                  <a:srgbClr val="000066"/>
                </a:solidFill>
              </a:rPr>
              <a:t>a,c</a:t>
            </a:r>
            <a:r>
              <a:rPr lang="en-US" altLang="zh-CN" sz="2800" dirty="0">
                <a:solidFill>
                  <a:srgbClr val="000066"/>
                </a:solidFill>
              </a:rPr>
              <a:t>), (</a:t>
            </a:r>
            <a:r>
              <a:rPr lang="en-US" altLang="zh-CN" sz="2800" i="1" dirty="0">
                <a:solidFill>
                  <a:srgbClr val="000066"/>
                </a:solidFill>
              </a:rPr>
              <a:t>b,b</a:t>
            </a:r>
            <a:r>
              <a:rPr lang="en-US" altLang="zh-CN" sz="2800" dirty="0">
                <a:solidFill>
                  <a:srgbClr val="000066"/>
                </a:solidFill>
              </a:rPr>
              <a:t>), (</a:t>
            </a:r>
            <a:r>
              <a:rPr lang="en-US" altLang="zh-CN" sz="2800" i="1" dirty="0">
                <a:solidFill>
                  <a:srgbClr val="000066"/>
                </a:solidFill>
              </a:rPr>
              <a:t>b,c</a:t>
            </a:r>
            <a:r>
              <a:rPr lang="en-US" altLang="zh-CN" sz="2800" dirty="0">
                <a:solidFill>
                  <a:srgbClr val="000066"/>
                </a:solidFill>
              </a:rPr>
              <a:t>), (</a:t>
            </a:r>
            <a:r>
              <a:rPr lang="en-US" altLang="zh-CN" sz="2800" i="1" dirty="0">
                <a:solidFill>
                  <a:srgbClr val="000066"/>
                </a:solidFill>
              </a:rPr>
              <a:t>c,c</a:t>
            </a:r>
            <a:r>
              <a:rPr lang="en-US" altLang="zh-CN" sz="2800" dirty="0">
                <a:solidFill>
                  <a:srgbClr val="000066"/>
                </a:solidFill>
              </a:rPr>
              <a:t>)}</a:t>
            </a:r>
            <a:endParaRPr lang="en-US" altLang="zh-CN" sz="2800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sz="2800" i="1" dirty="0">
                <a:solidFill>
                  <a:srgbClr val="000066"/>
                </a:solidFill>
              </a:rPr>
              <a:t>   B</a:t>
            </a:r>
            <a:r>
              <a:rPr lang="en-US" altLang="zh-CN" sz="2800" dirty="0">
                <a:solidFill>
                  <a:srgbClr val="000066"/>
                </a:solidFill>
                <a:sym typeface="Symbol" panose="05050102010706020507" pitchFamily="18" charset="2"/>
              </a:rPr>
              <a:t></a:t>
            </a:r>
            <a:r>
              <a:rPr lang="en-US" altLang="zh-CN" sz="2800" i="1" dirty="0">
                <a:solidFill>
                  <a:srgbClr val="000066"/>
                </a:solidFill>
              </a:rPr>
              <a:t>B</a:t>
            </a:r>
            <a:r>
              <a:rPr lang="en-US" altLang="zh-CN" sz="2800" dirty="0">
                <a:solidFill>
                  <a:srgbClr val="000066"/>
                </a:solidFill>
              </a:rPr>
              <a:t>={(1,1), (1,2), (2,2)}</a:t>
            </a:r>
            <a:endParaRPr lang="zh-CN" altLang="en-US" sz="2800" dirty="0">
              <a:solidFill>
                <a:srgbClr val="000066"/>
              </a:solidFill>
            </a:endParaRPr>
          </a:p>
          <a:p>
            <a:pPr algn="just">
              <a:buNone/>
            </a:pPr>
            <a:r>
              <a:rPr lang="zh-CN" altLang="en-US" sz="2800" b="1" dirty="0">
                <a:solidFill>
                  <a:srgbClr val="FF3300"/>
                </a:solidFill>
              </a:rPr>
              <a:t>多重集合</a:t>
            </a:r>
            <a:r>
              <a:rPr lang="zh-CN" altLang="en-US" sz="2800" dirty="0"/>
              <a:t>: 元素可以重复出现的集合。</a:t>
            </a:r>
            <a:endParaRPr lang="zh-CN" altLang="en-US" sz="2800" dirty="0"/>
          </a:p>
          <a:p>
            <a:pPr algn="just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重复度</a:t>
            </a:r>
            <a:r>
              <a:rPr lang="zh-CN" altLang="en-US" sz="2800" dirty="0"/>
              <a:t>: 元素在多重集合中出现的次数。</a:t>
            </a:r>
            <a:endParaRPr lang="zh-CN" altLang="en-US" sz="2800" dirty="0"/>
          </a:p>
          <a:p>
            <a:pPr algn="just">
              <a:buNone/>
            </a:pPr>
            <a:r>
              <a:rPr lang="zh-CN" altLang="en-US" sz="2800" dirty="0">
                <a:solidFill>
                  <a:srgbClr val="000066"/>
                </a:solidFill>
              </a:rPr>
              <a:t>例：</a:t>
            </a:r>
            <a:r>
              <a:rPr lang="en-US" altLang="zh-CN" sz="2800" i="1" dirty="0">
                <a:solidFill>
                  <a:srgbClr val="000066"/>
                </a:solidFill>
              </a:rPr>
              <a:t>S</a:t>
            </a:r>
            <a:r>
              <a:rPr lang="en-US" altLang="zh-CN" sz="2800" dirty="0">
                <a:solidFill>
                  <a:srgbClr val="000066"/>
                </a:solidFill>
              </a:rPr>
              <a:t>={</a:t>
            </a:r>
            <a:r>
              <a:rPr lang="en-US" altLang="zh-CN" sz="2800" i="1" dirty="0">
                <a:solidFill>
                  <a:srgbClr val="000066"/>
                </a:solidFill>
              </a:rPr>
              <a:t>a,b,b,c,c,c</a:t>
            </a:r>
            <a:r>
              <a:rPr lang="en-US" altLang="zh-CN" sz="2800" dirty="0">
                <a:solidFill>
                  <a:srgbClr val="000066"/>
                </a:solidFill>
              </a:rPr>
              <a:t>},  </a:t>
            </a:r>
            <a:r>
              <a:rPr lang="en-US" altLang="zh-CN" sz="2800" i="1" dirty="0">
                <a:solidFill>
                  <a:srgbClr val="000066"/>
                </a:solidFill>
              </a:rPr>
              <a:t>a,b,c</a:t>
            </a:r>
            <a:r>
              <a:rPr lang="en-US" altLang="zh-CN" sz="2800" dirty="0">
                <a:solidFill>
                  <a:srgbClr val="000066"/>
                </a:solidFill>
              </a:rPr>
              <a:t> </a:t>
            </a:r>
            <a:r>
              <a:rPr lang="zh-CN" altLang="en-US" sz="2800" dirty="0">
                <a:solidFill>
                  <a:srgbClr val="000066"/>
                </a:solidFill>
              </a:rPr>
              <a:t>的重复度依次为1,2,3。</a:t>
            </a:r>
            <a:endParaRPr lang="zh-CN" altLang="en-US" sz="28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2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1843">
                                            <p:txEl>
                                              <p:charRg st="26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5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1843">
                                            <p:txEl>
                                              <p:charRg st="54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75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1843">
                                            <p:txEl>
                                              <p:charRg st="75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13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1843">
                                            <p:txEl>
                                              <p:charRg st="130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180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1843">
                                            <p:txEl>
                                              <p:charRg st="180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209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1843">
                                            <p:txEl>
                                              <p:charRg st="209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1843">
                                            <p:txEl>
                                              <p:charRg st="209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228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1843">
                                            <p:txEl>
                                              <p:charRg st="228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1843">
                                            <p:txEl>
                                              <p:charRg st="228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charRg st="24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1843">
                                            <p:txEl>
                                              <p:charRg st="24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1843">
                                            <p:txEl>
                                              <p:charRg st="248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1027"/>
          <p:cNvSpPr>
            <a:spLocks noGrp="1"/>
          </p:cNvSpPr>
          <p:nvPr>
            <p:ph idx="1"/>
          </p:nvPr>
        </p:nvSpPr>
        <p:spPr>
          <a:xfrm>
            <a:off x="304800" y="304800"/>
            <a:ext cx="8458200" cy="37338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5000"/>
              </a:lnSpc>
            </a:pPr>
            <a:r>
              <a:rPr lang="zh-CN" altLang="en-US" sz="2600" dirty="0">
                <a:solidFill>
                  <a:srgbClr val="000000"/>
                </a:solidFill>
              </a:rPr>
              <a:t>定义：</a:t>
            </a:r>
            <a:r>
              <a:rPr lang="en-US" altLang="zh-CN" sz="2600" dirty="0">
                <a:solidFill>
                  <a:srgbClr val="000000"/>
                </a:solidFill>
              </a:rPr>
              <a:t>  </a:t>
            </a:r>
            <a:r>
              <a:rPr lang="zh-CN" altLang="en-US" sz="2600" dirty="0">
                <a:solidFill>
                  <a:srgbClr val="000000"/>
                </a:solidFill>
              </a:rPr>
              <a:t>图是一个三元组&lt;</a:t>
            </a:r>
            <a:r>
              <a:rPr lang="en-US" altLang="zh-CN" sz="2600" dirty="0">
                <a:solidFill>
                  <a:srgbClr val="000000"/>
                </a:solidFill>
              </a:rPr>
              <a:t>V(G),E(G),φ(G)&gt;,</a:t>
            </a:r>
            <a:r>
              <a:rPr lang="zh-CN" altLang="en-US" sz="2600" dirty="0">
                <a:solidFill>
                  <a:srgbClr val="000000"/>
                </a:solidFill>
              </a:rPr>
              <a:t>其中</a:t>
            </a:r>
            <a:r>
              <a:rPr lang="en-US" altLang="zh-CN" sz="2600" b="1" dirty="0">
                <a:solidFill>
                  <a:srgbClr val="FF0000"/>
                </a:solidFill>
              </a:rPr>
              <a:t>V(G)</a:t>
            </a:r>
            <a:r>
              <a:rPr lang="zh-CN" altLang="en-US" sz="2600" dirty="0">
                <a:solidFill>
                  <a:srgbClr val="000000"/>
                </a:solidFill>
              </a:rPr>
              <a:t>是一个</a:t>
            </a:r>
            <a:r>
              <a:rPr lang="zh-CN" altLang="en-US" sz="2600" b="1" dirty="0">
                <a:solidFill>
                  <a:srgbClr val="FF0000"/>
                </a:solidFill>
              </a:rPr>
              <a:t>非空</a:t>
            </a:r>
            <a:r>
              <a:rPr lang="zh-CN" altLang="en-US" sz="2600" dirty="0">
                <a:solidFill>
                  <a:srgbClr val="000000"/>
                </a:solidFill>
              </a:rPr>
              <a:t>的结点集合， </a:t>
            </a:r>
            <a:r>
              <a:rPr lang="en-US" altLang="zh-CN" sz="2600" dirty="0">
                <a:solidFill>
                  <a:srgbClr val="000000"/>
                </a:solidFill>
              </a:rPr>
              <a:t>E(G)</a:t>
            </a:r>
            <a:r>
              <a:rPr lang="zh-CN" altLang="en-US" sz="2600" dirty="0">
                <a:solidFill>
                  <a:srgbClr val="000000"/>
                </a:solidFill>
              </a:rPr>
              <a:t>是边集合， </a:t>
            </a:r>
            <a:r>
              <a:rPr lang="en-US" altLang="zh-CN" sz="2600" dirty="0">
                <a:solidFill>
                  <a:srgbClr val="000000"/>
                </a:solidFill>
              </a:rPr>
              <a:t>φ(G)</a:t>
            </a:r>
            <a:r>
              <a:rPr lang="zh-CN" altLang="en-US" sz="2600" dirty="0">
                <a:solidFill>
                  <a:srgbClr val="000000"/>
                </a:solidFill>
              </a:rPr>
              <a:t>是从边集合</a:t>
            </a:r>
            <a:r>
              <a:rPr lang="en-US" altLang="zh-CN" sz="2600" dirty="0">
                <a:solidFill>
                  <a:srgbClr val="000000"/>
                </a:solidFill>
              </a:rPr>
              <a:t>E</a:t>
            </a:r>
            <a:r>
              <a:rPr lang="zh-CN" altLang="en-US" sz="2600" dirty="0">
                <a:solidFill>
                  <a:srgbClr val="000000"/>
                </a:solidFill>
              </a:rPr>
              <a:t>到结点无序偶（有序偶）集合上的函数。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600" dirty="0">
                <a:solidFill>
                  <a:srgbClr val="000000"/>
                </a:solidFill>
              </a:rPr>
              <a:t>若图中的边都是有序偶</a:t>
            </a:r>
            <a:r>
              <a:rPr lang="en-US" altLang="zh-CN" sz="2600" dirty="0">
                <a:solidFill>
                  <a:srgbClr val="000000"/>
                </a:solidFill>
              </a:rPr>
              <a:t>&lt;x,y&gt;</a:t>
            </a:r>
            <a:r>
              <a:rPr lang="zh-CN" altLang="en-US" sz="2600" dirty="0">
                <a:solidFill>
                  <a:srgbClr val="000000"/>
                </a:solidFill>
              </a:rPr>
              <a:t>，则图称为</a:t>
            </a:r>
            <a:r>
              <a:rPr lang="zh-CN" altLang="en-US" sz="2600" b="1" dirty="0">
                <a:solidFill>
                  <a:srgbClr val="CC3300"/>
                </a:solidFill>
              </a:rPr>
              <a:t>有向图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600" dirty="0">
                <a:solidFill>
                  <a:srgbClr val="000000"/>
                </a:solidFill>
              </a:rPr>
              <a:t>若图中的边都是无序偶</a:t>
            </a:r>
            <a:r>
              <a:rPr lang="en-US" altLang="zh-CN" sz="2600" dirty="0">
                <a:solidFill>
                  <a:srgbClr val="000000"/>
                </a:solidFill>
              </a:rPr>
              <a:t>(x,y)</a:t>
            </a:r>
            <a:r>
              <a:rPr lang="zh-CN" altLang="en-US" sz="2600" dirty="0">
                <a:solidFill>
                  <a:srgbClr val="000000"/>
                </a:solidFill>
              </a:rPr>
              <a:t>，则图称为</a:t>
            </a:r>
            <a:r>
              <a:rPr lang="zh-CN" altLang="en-US" sz="2600" b="1" dirty="0">
                <a:solidFill>
                  <a:srgbClr val="CC3300"/>
                </a:solidFill>
              </a:rPr>
              <a:t>无向图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  <a:endParaRPr lang="zh-CN" altLang="en-US" sz="2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z="2600" dirty="0">
                <a:solidFill>
                  <a:srgbClr val="000000"/>
                </a:solidFill>
              </a:rPr>
              <a:t>若图中既有无向边又有有向边，则称为</a:t>
            </a:r>
            <a:r>
              <a:rPr lang="zh-CN" altLang="en-US" sz="2600" b="1" dirty="0">
                <a:solidFill>
                  <a:srgbClr val="CC3300"/>
                </a:solidFill>
              </a:rPr>
              <a:t>混和图</a:t>
            </a:r>
            <a:r>
              <a:rPr lang="zh-CN" altLang="en-US" sz="2600" dirty="0">
                <a:solidFill>
                  <a:srgbClr val="000000"/>
                </a:solidFill>
              </a:rPr>
              <a:t>。</a:t>
            </a:r>
            <a:br>
              <a:rPr lang="en-US" altLang="zh-CN" sz="2600" dirty="0">
                <a:solidFill>
                  <a:srgbClr val="000000"/>
                </a:solidFill>
              </a:rPr>
            </a:br>
            <a:endParaRPr lang="zh-CN" altLang="en-US" sz="2600" dirty="0">
              <a:solidFill>
                <a:srgbClr val="000000"/>
              </a:solidFill>
            </a:endParaRPr>
          </a:p>
        </p:txBody>
      </p:sp>
      <p:grpSp>
        <p:nvGrpSpPr>
          <p:cNvPr id="22531" name="Group 1054"/>
          <p:cNvGrpSpPr/>
          <p:nvPr/>
        </p:nvGrpSpPr>
        <p:grpSpPr>
          <a:xfrm>
            <a:off x="1468438" y="4319588"/>
            <a:ext cx="2409825" cy="1635125"/>
            <a:chOff x="4092" y="3154"/>
            <a:chExt cx="1167" cy="781"/>
          </a:xfrm>
        </p:grpSpPr>
        <p:sp>
          <p:nvSpPr>
            <p:cNvPr id="22541" name="Oval 1055"/>
            <p:cNvSpPr/>
            <p:nvPr/>
          </p:nvSpPr>
          <p:spPr>
            <a:xfrm>
              <a:off x="4694" y="3339"/>
              <a:ext cx="45" cy="4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2542" name="Oval 1056"/>
            <p:cNvSpPr/>
            <p:nvPr/>
          </p:nvSpPr>
          <p:spPr>
            <a:xfrm>
              <a:off x="4332" y="3838"/>
              <a:ext cx="45" cy="4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2543" name="Oval 1057"/>
            <p:cNvSpPr/>
            <p:nvPr/>
          </p:nvSpPr>
          <p:spPr>
            <a:xfrm>
              <a:off x="5012" y="3838"/>
              <a:ext cx="45" cy="4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2544" name="Text Box 1058"/>
            <p:cNvSpPr txBox="1"/>
            <p:nvPr/>
          </p:nvSpPr>
          <p:spPr>
            <a:xfrm>
              <a:off x="4604" y="3154"/>
              <a:ext cx="163" cy="1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</a:t>
              </a:r>
              <a:endParaRPr lang="en-US" altLang="zh-CN" sz="1800" dirty="0"/>
            </a:p>
          </p:txBody>
        </p:sp>
        <p:sp>
          <p:nvSpPr>
            <p:cNvPr id="22545" name="Text Box 1059"/>
            <p:cNvSpPr txBox="1"/>
            <p:nvPr/>
          </p:nvSpPr>
          <p:spPr>
            <a:xfrm>
              <a:off x="4092" y="3760"/>
              <a:ext cx="163" cy="1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B</a:t>
              </a:r>
              <a:endParaRPr lang="en-US" altLang="zh-CN" sz="1800" dirty="0"/>
            </a:p>
          </p:txBody>
        </p:sp>
        <p:sp>
          <p:nvSpPr>
            <p:cNvPr id="22546" name="Text Box 1060"/>
            <p:cNvSpPr txBox="1"/>
            <p:nvPr/>
          </p:nvSpPr>
          <p:spPr>
            <a:xfrm>
              <a:off x="5090" y="3715"/>
              <a:ext cx="169" cy="1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C</a:t>
              </a:r>
              <a:endParaRPr lang="en-US" altLang="zh-CN" sz="1800" dirty="0"/>
            </a:p>
          </p:txBody>
        </p:sp>
        <p:sp>
          <p:nvSpPr>
            <p:cNvPr id="22547" name="Line 1061"/>
            <p:cNvSpPr/>
            <p:nvPr/>
          </p:nvSpPr>
          <p:spPr>
            <a:xfrm flipH="1">
              <a:off x="4377" y="3385"/>
              <a:ext cx="317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8" name="Line 1062"/>
            <p:cNvSpPr/>
            <p:nvPr/>
          </p:nvSpPr>
          <p:spPr>
            <a:xfrm>
              <a:off x="4740" y="3385"/>
              <a:ext cx="272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9" name="Line 1063"/>
            <p:cNvSpPr/>
            <p:nvPr/>
          </p:nvSpPr>
          <p:spPr>
            <a:xfrm>
              <a:off x="4377" y="3884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2532" name="Group 1072"/>
          <p:cNvGrpSpPr/>
          <p:nvPr/>
        </p:nvGrpSpPr>
        <p:grpSpPr>
          <a:xfrm>
            <a:off x="5029200" y="4411663"/>
            <a:ext cx="1825625" cy="1447800"/>
            <a:chOff x="3493" y="2582"/>
            <a:chExt cx="937" cy="752"/>
          </a:xfrm>
        </p:grpSpPr>
        <p:sp>
          <p:nvSpPr>
            <p:cNvPr id="22533" name="Oval 1064"/>
            <p:cNvSpPr/>
            <p:nvPr/>
          </p:nvSpPr>
          <p:spPr>
            <a:xfrm>
              <a:off x="3855" y="2767"/>
              <a:ext cx="45" cy="4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2534" name="Oval 1065"/>
            <p:cNvSpPr/>
            <p:nvPr/>
          </p:nvSpPr>
          <p:spPr>
            <a:xfrm>
              <a:off x="3493" y="3266"/>
              <a:ext cx="45" cy="4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2535" name="Oval 1066"/>
            <p:cNvSpPr/>
            <p:nvPr/>
          </p:nvSpPr>
          <p:spPr>
            <a:xfrm>
              <a:off x="4173" y="3266"/>
              <a:ext cx="45" cy="4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2536" name="Text Box 1067"/>
            <p:cNvSpPr txBox="1"/>
            <p:nvPr/>
          </p:nvSpPr>
          <p:spPr>
            <a:xfrm>
              <a:off x="3765" y="2582"/>
              <a:ext cx="173" cy="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</a:t>
              </a:r>
              <a:endParaRPr lang="en-US" altLang="zh-CN" sz="1800" dirty="0"/>
            </a:p>
          </p:txBody>
        </p:sp>
        <p:sp>
          <p:nvSpPr>
            <p:cNvPr id="22537" name="Text Box 1068"/>
            <p:cNvSpPr txBox="1"/>
            <p:nvPr/>
          </p:nvSpPr>
          <p:spPr>
            <a:xfrm>
              <a:off x="4251" y="3143"/>
              <a:ext cx="179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C</a:t>
              </a:r>
              <a:endParaRPr lang="en-US" altLang="zh-CN" sz="1800" dirty="0"/>
            </a:p>
          </p:txBody>
        </p:sp>
        <p:sp>
          <p:nvSpPr>
            <p:cNvPr id="22538" name="Line 1069"/>
            <p:cNvSpPr/>
            <p:nvPr/>
          </p:nvSpPr>
          <p:spPr>
            <a:xfrm flipH="1">
              <a:off x="3525" y="2784"/>
              <a:ext cx="363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39" name="Line 1070"/>
            <p:cNvSpPr/>
            <p:nvPr/>
          </p:nvSpPr>
          <p:spPr>
            <a:xfrm>
              <a:off x="3525" y="3283"/>
              <a:ext cx="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0" name="Line 1071"/>
            <p:cNvSpPr/>
            <p:nvPr/>
          </p:nvSpPr>
          <p:spPr>
            <a:xfrm>
              <a:off x="3888" y="2784"/>
              <a:ext cx="317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60A3E8-B8F4-410F-9B46-2B1E8D2D7B5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" name="日期占位符 3"/>
          <p:cNvSpPr txBox="1"/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89EE8DF4-6260-4F69-9A3C-380F1ECE579F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4"/>
          <p:cNvSpPr txBox="1"/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灯片编号占位符 5"/>
          <p:cNvSpPr txBox="1"/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24584" name="Rectangle 3"/>
          <p:cNvSpPr/>
          <p:nvPr/>
        </p:nvSpPr>
        <p:spPr>
          <a:xfrm>
            <a:off x="0" y="1066800"/>
            <a:ext cx="91440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spcBef>
                <a:spcPct val="45000"/>
              </a:spcBef>
              <a:buClr>
                <a:srgbClr val="99CCCC"/>
              </a:buClr>
              <a:buSzTx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给定无向图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&lt;V,E&gt;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，其中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E={(v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),(v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),(v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),(v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),(v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),(v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),(v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,v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)}.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spcBef>
                <a:spcPct val="45000"/>
              </a:spcBef>
              <a:buClr>
                <a:srgbClr val="99CCCC"/>
              </a:buClr>
              <a:buSz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给定有向图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D=&lt;V,E&gt;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，其中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{a,b,c,d}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b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{&lt;a,a&gt;,&lt;a,b&gt;,&lt;a,b&gt;,&lt;a,d&gt;,&lt;c,d&gt;,&lt;d,c&gt;,&lt;c,b&gt;}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4" descr="14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71800"/>
            <a:ext cx="3106738" cy="31242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</p:pic>
      <p:pic>
        <p:nvPicPr>
          <p:cNvPr id="11" name="Picture 5" descr="14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124200"/>
            <a:ext cx="2886075" cy="295275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</p:pic>
      <p:sp>
        <p:nvSpPr>
          <p:cNvPr id="24587" name="Rectangle 2"/>
          <p:cNvSpPr/>
          <p:nvPr/>
        </p:nvSpPr>
        <p:spPr>
          <a:xfrm>
            <a:off x="457200" y="304800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200" dirty="0">
                <a:solidFill>
                  <a:schemeClr val="tx2"/>
                </a:solidFill>
                <a:latin typeface="Garamond" panose="02020404030301010803" pitchFamily="18" charset="0"/>
              </a:rPr>
              <a:t>例1-1画出无向图和有向图</a:t>
            </a:r>
            <a:endParaRPr lang="en-US" altLang="zh-CN" sz="4200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E19181-054F-437C-B011-5686A3D7385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891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若</a:t>
            </a:r>
            <a:r>
              <a:rPr lang="en-US" altLang="zh-CN" sz="2800" b="1" dirty="0">
                <a:solidFill>
                  <a:schemeClr val="hlink"/>
                </a:solidFill>
              </a:rPr>
              <a:t>|V(G)|</a:t>
            </a:r>
            <a:r>
              <a:rPr lang="zh-CN" altLang="en-US" sz="2800" b="1" dirty="0">
                <a:solidFill>
                  <a:schemeClr val="hlink"/>
                </a:solidFill>
              </a:rPr>
              <a:t>＝</a:t>
            </a:r>
            <a:r>
              <a:rPr lang="en-US" altLang="zh-CN" sz="2800" b="1" dirty="0">
                <a:solidFill>
                  <a:schemeClr val="hlink"/>
                </a:solidFill>
              </a:rPr>
              <a:t>n</a:t>
            </a:r>
            <a:r>
              <a:rPr lang="zh-CN" altLang="en-US" sz="2800" dirty="0"/>
              <a:t>，则称</a:t>
            </a:r>
            <a:r>
              <a:rPr lang="en-US" altLang="zh-CN" sz="2800" dirty="0"/>
              <a:t>G</a:t>
            </a:r>
            <a:r>
              <a:rPr lang="zh-CN" altLang="en-US" sz="2800" dirty="0"/>
              <a:t>为</a:t>
            </a:r>
            <a:r>
              <a:rPr lang="en-US" altLang="zh-CN" sz="2800" b="1" dirty="0">
                <a:solidFill>
                  <a:srgbClr val="990000"/>
                </a:solidFill>
              </a:rPr>
              <a:t>n</a:t>
            </a:r>
            <a:r>
              <a:rPr lang="zh-CN" altLang="en-US" sz="2800" b="1" dirty="0">
                <a:solidFill>
                  <a:srgbClr val="990000"/>
                </a:solidFill>
              </a:rPr>
              <a:t>阶图</a:t>
            </a:r>
            <a:r>
              <a:rPr lang="en-US" altLang="zh-CN" sz="2800" b="1" dirty="0">
                <a:solidFill>
                  <a:srgbClr val="990000"/>
                </a:solidFill>
              </a:rPr>
              <a:t>(</a:t>
            </a:r>
            <a:r>
              <a:rPr lang="zh-CN" altLang="en-US" sz="2800" b="1" dirty="0">
                <a:solidFill>
                  <a:srgbClr val="990000"/>
                </a:solidFill>
              </a:rPr>
              <a:t>图中结点个数为</a:t>
            </a:r>
            <a:r>
              <a:rPr lang="en-US" altLang="zh-CN" sz="2800" b="1" dirty="0">
                <a:solidFill>
                  <a:srgbClr val="990000"/>
                </a:solidFill>
              </a:rPr>
              <a:t>n)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若</a:t>
            </a:r>
            <a:r>
              <a:rPr lang="en-US" altLang="zh-CN" sz="2800" dirty="0"/>
              <a:t>|V(G)|</a:t>
            </a:r>
            <a:r>
              <a:rPr lang="zh-CN" altLang="en-US" sz="2800" dirty="0"/>
              <a:t>与</a:t>
            </a:r>
            <a:r>
              <a:rPr lang="en-US" altLang="zh-CN" sz="2800" dirty="0"/>
              <a:t>|E(G)|</a:t>
            </a:r>
            <a:r>
              <a:rPr lang="zh-CN" altLang="en-US" sz="2800" dirty="0"/>
              <a:t>均为有限数，则称</a:t>
            </a:r>
            <a:r>
              <a:rPr lang="en-US" altLang="zh-CN" sz="2800" dirty="0"/>
              <a:t>G</a:t>
            </a:r>
            <a:r>
              <a:rPr lang="zh-CN" altLang="en-US" sz="2800" dirty="0"/>
              <a:t>为</a:t>
            </a:r>
            <a:r>
              <a:rPr lang="zh-CN" altLang="en-US" sz="2800" b="1" dirty="0">
                <a:solidFill>
                  <a:srgbClr val="990000"/>
                </a:solidFill>
              </a:rPr>
              <a:t>有限图</a:t>
            </a:r>
            <a:r>
              <a:rPr lang="zh-CN" altLang="en-US" sz="2800" dirty="0"/>
              <a:t>。 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若边集</a:t>
            </a:r>
            <a:r>
              <a:rPr lang="en-US" altLang="zh-CN" sz="2800" b="1" dirty="0">
                <a:solidFill>
                  <a:schemeClr val="hlink"/>
                </a:solidFill>
              </a:rPr>
              <a:t>E(G)</a:t>
            </a:r>
            <a:r>
              <a:rPr lang="zh-CN" altLang="en-US" sz="2800" b="1" dirty="0">
                <a:solidFill>
                  <a:schemeClr val="hlink"/>
                </a:solidFill>
              </a:rPr>
              <a:t>＝</a:t>
            </a:r>
            <a:r>
              <a:rPr lang="zh-CN" altLang="en-US" sz="2800" b="1" dirty="0">
                <a:solidFill>
                  <a:schemeClr val="hlink"/>
                </a:solidFill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r>
              <a:rPr lang="zh-CN" altLang="en-US" sz="2800" dirty="0"/>
              <a:t>则称</a:t>
            </a:r>
            <a:r>
              <a:rPr lang="en-US" altLang="zh-CN" sz="2800" dirty="0"/>
              <a:t>G</a:t>
            </a:r>
            <a:r>
              <a:rPr lang="zh-CN" altLang="en-US" sz="2800" dirty="0"/>
              <a:t>为</a:t>
            </a:r>
            <a:r>
              <a:rPr lang="zh-CN" altLang="en-US" sz="2800" b="1" dirty="0">
                <a:solidFill>
                  <a:srgbClr val="990000"/>
                </a:solidFill>
              </a:rPr>
              <a:t>零图</a:t>
            </a:r>
            <a:r>
              <a:rPr lang="en-US" altLang="zh-CN" sz="2800" b="1" dirty="0">
                <a:solidFill>
                  <a:srgbClr val="990000"/>
                </a:solidFill>
              </a:rPr>
              <a:t>(</a:t>
            </a:r>
            <a:r>
              <a:rPr lang="zh-CN" altLang="en-US" sz="2800" b="1" dirty="0">
                <a:solidFill>
                  <a:srgbClr val="990000"/>
                </a:solidFill>
              </a:rPr>
              <a:t>仅有孤立结点组成的图</a:t>
            </a:r>
            <a:r>
              <a:rPr lang="en-US" altLang="zh-CN" sz="2800" b="1" dirty="0">
                <a:solidFill>
                  <a:srgbClr val="990000"/>
                </a:solidFill>
              </a:rPr>
              <a:t>)</a:t>
            </a:r>
            <a:r>
              <a:rPr lang="zh-CN" altLang="en-US" sz="2800" dirty="0"/>
              <a:t>，此时，若</a:t>
            </a:r>
            <a:r>
              <a:rPr lang="en-US" altLang="zh-CN" sz="2800" dirty="0"/>
              <a:t>G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r>
              <a:rPr lang="zh-CN" altLang="en-US" sz="2800" dirty="0"/>
              <a:t>阶图</a:t>
            </a:r>
            <a:r>
              <a:rPr lang="en-US" altLang="zh-CN" sz="2800" dirty="0"/>
              <a:t>(</a:t>
            </a:r>
            <a:r>
              <a:rPr lang="zh-CN" altLang="en-US" sz="2800" dirty="0"/>
              <a:t>图中结点数为</a:t>
            </a:r>
            <a:r>
              <a:rPr lang="en-US" altLang="zh-CN" sz="2800" dirty="0"/>
              <a:t>1)</a:t>
            </a:r>
            <a:r>
              <a:rPr lang="zh-CN" altLang="en-US" sz="2800" dirty="0"/>
              <a:t>，则称为</a:t>
            </a:r>
            <a:r>
              <a:rPr lang="zh-CN" altLang="en-US" sz="2800" b="1" dirty="0">
                <a:solidFill>
                  <a:srgbClr val="990000"/>
                </a:solidFill>
              </a:rPr>
              <a:t>平凡图</a:t>
            </a:r>
            <a:r>
              <a:rPr lang="en-US" altLang="zh-CN" sz="2800" b="1" dirty="0">
                <a:solidFill>
                  <a:srgbClr val="990000"/>
                </a:solidFill>
              </a:rPr>
              <a:t>(</a:t>
            </a:r>
            <a:r>
              <a:rPr lang="zh-CN" altLang="en-US" sz="2800" b="1" dirty="0">
                <a:solidFill>
                  <a:srgbClr val="990000"/>
                </a:solidFill>
              </a:rPr>
              <a:t>即图中只有一个孤立结点</a:t>
            </a:r>
            <a:r>
              <a:rPr lang="en-US" altLang="zh-CN" sz="2800" b="1" dirty="0">
                <a:solidFill>
                  <a:srgbClr val="990000"/>
                </a:solidFill>
              </a:rPr>
              <a:t>)</a:t>
            </a:r>
            <a:r>
              <a:rPr lang="zh-CN" altLang="en-US" sz="2800" dirty="0"/>
              <a:t>。 </a:t>
            </a:r>
            <a:endParaRPr lang="zh-CN" altLang="en-US" sz="2800" dirty="0"/>
          </a:p>
        </p:txBody>
      </p:sp>
      <p:sp>
        <p:nvSpPr>
          <p:cNvPr id="25606" name="Rectangle 2"/>
          <p:cNvSpPr/>
          <p:nvPr/>
        </p:nvSpPr>
        <p:spPr>
          <a:xfrm>
            <a:off x="457200" y="304800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200" dirty="0">
                <a:solidFill>
                  <a:schemeClr val="tx2"/>
                </a:solidFill>
                <a:latin typeface="Garamond" panose="02020404030301010803" pitchFamily="18" charset="0"/>
              </a:rPr>
              <a:t>图的一些概念和规定</a:t>
            </a:r>
            <a:endParaRPr lang="en-US" altLang="zh-CN" sz="4200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2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charRg st="29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5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7">
                                            <p:txEl>
                                              <p:charRg st="59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关联与关联次数、环</a:t>
            </a:r>
            <a:endParaRPr lang="zh-CN" altLang="en-US" dirty="0"/>
          </a:p>
        </p:txBody>
      </p:sp>
      <p:sp>
        <p:nvSpPr>
          <p:cNvPr id="281603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1143000"/>
            <a:ext cx="9220200" cy="4800600"/>
          </a:xfrm>
        </p:spPr>
        <p:txBody>
          <a:bodyPr vert="horz" wrap="square" lIns="91440" tIns="45720" rIns="91440" bIns="45720" anchor="t"/>
          <a:p>
            <a:pPr>
              <a:lnSpc>
                <a:spcPct val="105000"/>
              </a:lnSpc>
            </a:pPr>
            <a:r>
              <a:rPr lang="zh-CN" altLang="en-US" sz="2600" dirty="0"/>
              <a:t>设</a:t>
            </a:r>
            <a:r>
              <a:rPr lang="en-US" altLang="zh-CN" sz="2600" dirty="0"/>
              <a:t>G＝&lt;V,E&gt;</a:t>
            </a:r>
            <a:r>
              <a:rPr lang="zh-CN" altLang="en-US" sz="2600" dirty="0"/>
              <a:t>为</a:t>
            </a:r>
            <a:r>
              <a:rPr lang="zh-CN" altLang="en-US" sz="2600" b="1" dirty="0">
                <a:solidFill>
                  <a:srgbClr val="CC3300"/>
                </a:solidFill>
              </a:rPr>
              <a:t>无向图</a:t>
            </a:r>
            <a:r>
              <a:rPr lang="zh-CN" altLang="en-US" sz="2600" dirty="0"/>
              <a:t>，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600" dirty="0"/>
              <a:t>＝(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/>
              <a:t>,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600" dirty="0"/>
              <a:t>)∈E，</a:t>
            </a:r>
            <a:endParaRPr lang="en-US" altLang="zh-CN" sz="2600" dirty="0"/>
          </a:p>
          <a:p>
            <a:pPr>
              <a:lnSpc>
                <a:spcPct val="105000"/>
              </a:lnSpc>
              <a:buNone/>
            </a:pPr>
            <a:r>
              <a:rPr lang="zh-CN" altLang="en-US" sz="2600" dirty="0"/>
              <a:t>	称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/>
              <a:t>,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sz="2600" dirty="0"/>
              <a:t>为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dirty="0"/>
              <a:t>的端点，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dirty="0"/>
              <a:t>与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600" dirty="0"/>
              <a:t>或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dirty="0"/>
              <a:t>与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sz="2600" dirty="0"/>
              <a:t>是彼此相关联的。</a:t>
            </a:r>
            <a:endParaRPr lang="zh-CN" altLang="en-US" sz="2600" dirty="0"/>
          </a:p>
          <a:p>
            <a:pPr>
              <a:lnSpc>
                <a:spcPct val="105000"/>
              </a:lnSpc>
              <a:buNone/>
            </a:pPr>
            <a:r>
              <a:rPr lang="zh-CN" altLang="en-US" sz="2600" dirty="0"/>
              <a:t>	若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/>
              <a:t>≠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600" dirty="0"/>
              <a:t>，</a:t>
            </a:r>
            <a:r>
              <a:rPr lang="zh-CN" altLang="en-US" sz="2600" dirty="0"/>
              <a:t>则称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dirty="0"/>
              <a:t>与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600" dirty="0"/>
              <a:t>或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dirty="0"/>
              <a:t>与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sz="2600" dirty="0"/>
              <a:t>的关联次数为1。</a:t>
            </a:r>
            <a:endParaRPr lang="zh-CN" altLang="en-US" sz="2600" dirty="0"/>
          </a:p>
          <a:p>
            <a:pPr>
              <a:lnSpc>
                <a:spcPct val="105000"/>
              </a:lnSpc>
              <a:buNone/>
            </a:pPr>
            <a:r>
              <a:rPr lang="zh-CN" altLang="en-US" sz="2600" dirty="0"/>
              <a:t>	若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/>
              <a:t>＝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600" dirty="0"/>
              <a:t>，</a:t>
            </a:r>
            <a:r>
              <a:rPr lang="zh-CN" altLang="en-US" sz="2600" dirty="0"/>
              <a:t>则称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dirty="0"/>
              <a:t>与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600" dirty="0"/>
              <a:t>的关联次数为2，并称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dirty="0"/>
              <a:t>为</a:t>
            </a:r>
            <a:r>
              <a:rPr lang="zh-CN" altLang="en-US" sz="2600" b="1" dirty="0">
                <a:solidFill>
                  <a:srgbClr val="CC3300"/>
                </a:solidFill>
              </a:rPr>
              <a:t>环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>
              <a:lnSpc>
                <a:spcPct val="105000"/>
              </a:lnSpc>
              <a:buNone/>
            </a:pPr>
            <a:r>
              <a:rPr lang="zh-CN" altLang="en-US" sz="2600" dirty="0"/>
              <a:t>	任意的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600" dirty="0"/>
              <a:t>∈V，</a:t>
            </a:r>
            <a:r>
              <a:rPr lang="zh-CN" altLang="en-US" sz="2600" dirty="0"/>
              <a:t>若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600" dirty="0"/>
              <a:t>≠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600" dirty="0"/>
              <a:t>且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600" dirty="0"/>
              <a:t>≠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600" dirty="0"/>
              <a:t>，</a:t>
            </a:r>
            <a:r>
              <a:rPr lang="zh-CN" altLang="en-US" sz="2600" dirty="0"/>
              <a:t>则称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dirty="0"/>
              <a:t>与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l</a:t>
            </a:r>
            <a:r>
              <a:rPr lang="zh-CN" altLang="en-US" sz="2600" dirty="0"/>
              <a:t>的关联次数为0。 </a:t>
            </a:r>
            <a:endParaRPr lang="zh-CN" altLang="en-US" sz="2600" dirty="0"/>
          </a:p>
          <a:p>
            <a:pPr>
              <a:lnSpc>
                <a:spcPct val="105000"/>
              </a:lnSpc>
            </a:pPr>
            <a:r>
              <a:rPr lang="zh-CN" altLang="en-US" sz="2600" dirty="0"/>
              <a:t>设</a:t>
            </a:r>
            <a:r>
              <a:rPr lang="en-US" altLang="zh-CN" sz="2600" dirty="0"/>
              <a:t>D＝&lt;V,E&gt;</a:t>
            </a:r>
            <a:r>
              <a:rPr lang="zh-CN" altLang="en-US" sz="2600" dirty="0"/>
              <a:t>为</a:t>
            </a:r>
            <a:r>
              <a:rPr lang="zh-CN" altLang="en-US" sz="2600" b="1" dirty="0">
                <a:solidFill>
                  <a:srgbClr val="CC3300"/>
                </a:solidFill>
              </a:rPr>
              <a:t>有向图</a:t>
            </a:r>
            <a:r>
              <a:rPr lang="zh-CN" altLang="en-US" sz="2600" dirty="0"/>
              <a:t>，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600" dirty="0"/>
              <a:t>＝&lt;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/>
              <a:t>,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600" dirty="0"/>
              <a:t>&gt;∈E，</a:t>
            </a:r>
            <a:endParaRPr lang="en-US" altLang="zh-CN" sz="2600" dirty="0"/>
          </a:p>
          <a:p>
            <a:pPr>
              <a:lnSpc>
                <a:spcPct val="105000"/>
              </a:lnSpc>
              <a:buNone/>
            </a:pPr>
            <a:r>
              <a:rPr lang="zh-CN" altLang="en-US" sz="2600" dirty="0"/>
              <a:t>	称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/>
              <a:t>,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sz="2600" dirty="0"/>
              <a:t>为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dirty="0"/>
              <a:t>的端点。 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600" dirty="0"/>
              <a:t>为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dirty="0"/>
              <a:t>的始点， 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sz="2600" dirty="0"/>
              <a:t>为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dirty="0"/>
              <a:t>的终点。</a:t>
            </a:r>
            <a:endParaRPr lang="zh-CN" altLang="en-US" sz="2600" dirty="0"/>
          </a:p>
          <a:p>
            <a:pPr>
              <a:lnSpc>
                <a:spcPct val="105000"/>
              </a:lnSpc>
              <a:buNone/>
            </a:pPr>
            <a:r>
              <a:rPr lang="zh-CN" altLang="en-US" sz="2600" dirty="0"/>
              <a:t>	若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/>
              <a:t>＝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600" dirty="0"/>
              <a:t>，</a:t>
            </a:r>
            <a:r>
              <a:rPr lang="zh-CN" altLang="en-US" sz="2600" dirty="0"/>
              <a:t>则称</a:t>
            </a:r>
            <a:r>
              <a:rPr lang="en-US" altLang="zh-CN" sz="2600" i="1" dirty="0">
                <a:latin typeface="Times New Roman" panose="02020603050405020304" pitchFamily="18" charset="0"/>
              </a:rPr>
              <a:t>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600" dirty="0"/>
              <a:t>为</a:t>
            </a:r>
            <a:r>
              <a:rPr lang="en-US" altLang="zh-CN" sz="2600" dirty="0"/>
              <a:t>D</a:t>
            </a:r>
            <a:r>
              <a:rPr lang="zh-CN" altLang="en-US" sz="2600" dirty="0"/>
              <a:t>中的</a:t>
            </a:r>
            <a:r>
              <a:rPr lang="zh-CN" altLang="en-US" sz="2600" b="1" dirty="0">
                <a:solidFill>
                  <a:srgbClr val="FF0000"/>
                </a:solidFill>
              </a:rPr>
              <a:t>环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>
              <a:lnSpc>
                <a:spcPct val="105000"/>
              </a:lnSpc>
              <a:buNone/>
            </a:pPr>
            <a:r>
              <a:rPr lang="zh-CN" altLang="en-US" sz="2600" dirty="0"/>
              <a:t>    </a:t>
            </a:r>
            <a:r>
              <a:rPr lang="zh-CN" altLang="en-US" sz="2600" dirty="0">
                <a:solidFill>
                  <a:srgbClr val="CC3300"/>
                </a:solidFill>
              </a:rPr>
              <a:t>“关联”体现的是边与点的关系，</a:t>
            </a:r>
            <a:r>
              <a:rPr lang="zh-CN" altLang="en-US" sz="2600" dirty="0"/>
              <a:t>后面我们还会学习到。</a:t>
            </a:r>
            <a:endParaRPr lang="zh-CN" altLang="en-US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2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1603">
                                            <p:txEl>
                                              <p:charRg st="27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61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1603">
                                            <p:txEl>
                                              <p:charRg st="61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9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1603">
                                            <p:txEl>
                                              <p:charRg st="91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122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1603">
                                            <p:txEl>
                                              <p:charRg st="122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161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1603">
                                            <p:txEl>
                                              <p:charRg st="161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188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1603">
                                            <p:txEl>
                                              <p:charRg st="188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223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1603">
                                            <p:txEl>
                                              <p:charRg st="223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242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1603">
                                            <p:txEl>
                                              <p:charRg st="242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孤立点、环、简单图</a:t>
            </a:r>
            <a:endParaRPr lang="zh-CN" altLang="en-US" dirty="0"/>
          </a:p>
        </p:txBody>
      </p:sp>
      <p:sp>
        <p:nvSpPr>
          <p:cNvPr id="518148" name="Rectangle 4"/>
          <p:cNvSpPr/>
          <p:nvPr/>
        </p:nvSpPr>
        <p:spPr>
          <a:xfrm>
            <a:off x="381000" y="990600"/>
            <a:ext cx="8763000" cy="2586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54330" lvl="0" indent="-354330" eaLnBrk="1" hangingPunct="1">
              <a:spcBef>
                <a:spcPct val="0"/>
              </a:spcBef>
              <a:spcAft>
                <a:spcPct val="35000"/>
              </a:spcAft>
              <a:buClrTx/>
              <a:buSzTx/>
              <a:buChar char="u"/>
            </a:pPr>
            <a:r>
              <a:rPr lang="zh-CN" altLang="en-US" sz="2400" b="1" dirty="0"/>
              <a:t>若一个顶点没有任何边关联于它，称该顶点为</a:t>
            </a:r>
            <a:r>
              <a:rPr lang="zh-CN" altLang="en-US" sz="2400" b="1" dirty="0">
                <a:solidFill>
                  <a:srgbClr val="CC0000"/>
                </a:solidFill>
              </a:rPr>
              <a:t>孤立点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354330" lvl="0" indent="-354330" eaLnBrk="1" hangingPunct="1">
              <a:spcBef>
                <a:spcPct val="0"/>
              </a:spcBef>
              <a:spcAft>
                <a:spcPct val="35000"/>
              </a:spcAft>
              <a:buClrTx/>
              <a:buSzTx/>
              <a:buChar char="u"/>
            </a:pPr>
            <a:r>
              <a:rPr lang="zh-CN" altLang="en-US" sz="2400" b="1" dirty="0"/>
              <a:t>若一条边的始点和终点是同一顶点，称该边为</a:t>
            </a:r>
            <a:r>
              <a:rPr lang="zh-CN" altLang="en-US" sz="2400" b="1" dirty="0">
                <a:solidFill>
                  <a:srgbClr val="CC0000"/>
                </a:solidFill>
              </a:rPr>
              <a:t>环</a:t>
            </a:r>
            <a:r>
              <a:rPr lang="zh-CN" altLang="en-US" sz="2400" b="1" dirty="0"/>
              <a:t>或</a:t>
            </a:r>
            <a:r>
              <a:rPr lang="zh-CN" altLang="en-US" sz="2400" b="1" dirty="0">
                <a:solidFill>
                  <a:srgbClr val="CC0000"/>
                </a:solidFill>
              </a:rPr>
              <a:t>自回路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354330" lvl="0" indent="-354330" eaLnBrk="1" hangingPunct="1">
              <a:spcBef>
                <a:spcPct val="0"/>
              </a:spcBef>
              <a:spcAft>
                <a:spcPct val="35000"/>
              </a:spcAft>
              <a:buClrTx/>
              <a:buSzTx/>
              <a:buChar char="u"/>
            </a:pPr>
            <a:r>
              <a:rPr lang="zh-CN" altLang="en-US" sz="2400" b="1" dirty="0"/>
              <a:t>连接于同一无序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有序</a:t>
            </a:r>
            <a:r>
              <a:rPr lang="zh-CN" altLang="en-US" sz="2400" b="1" dirty="0">
                <a:solidFill>
                  <a:srgbClr val="0070C0"/>
                </a:solidFill>
              </a:rPr>
              <a:t>顶点对</a:t>
            </a:r>
            <a:r>
              <a:rPr lang="zh-CN" altLang="en-US" sz="2400" b="1" dirty="0"/>
              <a:t>的多条边称为</a:t>
            </a:r>
            <a:r>
              <a:rPr lang="zh-CN" altLang="en-US" sz="2400" b="1" dirty="0">
                <a:solidFill>
                  <a:srgbClr val="CC0000"/>
                </a:solidFill>
              </a:rPr>
              <a:t>平行边</a:t>
            </a:r>
            <a:r>
              <a:rPr lang="zh-CN" altLang="en-US" sz="2000" b="1" dirty="0">
                <a:solidFill>
                  <a:srgbClr val="CC0000"/>
                </a:solidFill>
              </a:rPr>
              <a:t>（</a:t>
            </a:r>
            <a:r>
              <a:rPr lang="zh-CN" altLang="en-US" sz="2000" b="1" dirty="0"/>
              <a:t>有序</a:t>
            </a:r>
            <a:r>
              <a:rPr lang="zh-CN" altLang="en-US" sz="2000" b="1" dirty="0">
                <a:solidFill>
                  <a:srgbClr val="0070C0"/>
                </a:solidFill>
              </a:rPr>
              <a:t>顶点对</a:t>
            </a:r>
            <a:r>
              <a:rPr lang="zh-CN" altLang="en-US" sz="2000" b="1" dirty="0"/>
              <a:t>的多条边，只有方向相同时才能称为平行边</a:t>
            </a:r>
            <a:r>
              <a:rPr lang="zh-CN" altLang="en-US" sz="2000" b="1" dirty="0">
                <a:solidFill>
                  <a:srgbClr val="CC0000"/>
                </a:solidFill>
              </a:rPr>
              <a:t>）</a:t>
            </a:r>
            <a:r>
              <a:rPr lang="zh-CN" altLang="en-US" sz="2000" b="1" dirty="0"/>
              <a:t> 。</a:t>
            </a:r>
            <a:endParaRPr lang="en-US" altLang="zh-CN" sz="2400" b="1" dirty="0"/>
          </a:p>
          <a:p>
            <a:pPr marL="354330" lvl="0" indent="-354330" eaLnBrk="1" hangingPunct="1">
              <a:spcBef>
                <a:spcPct val="0"/>
              </a:spcBef>
              <a:spcAft>
                <a:spcPct val="35000"/>
              </a:spcAft>
              <a:buClrTx/>
              <a:buSzTx/>
              <a:buChar char="u"/>
            </a:pPr>
            <a:r>
              <a:rPr lang="zh-CN" altLang="en-US" sz="2400" b="1" dirty="0"/>
              <a:t>含有平行边的图称为</a:t>
            </a:r>
            <a:r>
              <a:rPr lang="zh-CN" altLang="en-US" sz="2400" b="1" dirty="0">
                <a:solidFill>
                  <a:srgbClr val="CC0000"/>
                </a:solidFill>
              </a:rPr>
              <a:t>多重图</a:t>
            </a:r>
            <a:r>
              <a:rPr lang="zh-CN" altLang="en-US" sz="2400" b="1" dirty="0"/>
              <a:t>。一个没有平行边，没有环的图称为</a:t>
            </a:r>
            <a:r>
              <a:rPr lang="zh-CN" altLang="en-US" sz="2400" b="1" dirty="0">
                <a:solidFill>
                  <a:srgbClr val="CC0000"/>
                </a:solidFill>
              </a:rPr>
              <a:t>简单图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grpSp>
        <p:nvGrpSpPr>
          <p:cNvPr id="2" name="Group 5"/>
          <p:cNvGrpSpPr/>
          <p:nvPr/>
        </p:nvGrpSpPr>
        <p:grpSpPr>
          <a:xfrm>
            <a:off x="838200" y="3886200"/>
            <a:ext cx="2667000" cy="1908175"/>
            <a:chOff x="1247" y="2251"/>
            <a:chExt cx="2313" cy="1626"/>
          </a:xfrm>
        </p:grpSpPr>
        <p:sp>
          <p:nvSpPr>
            <p:cNvPr id="29703" name="Oval 6"/>
            <p:cNvSpPr/>
            <p:nvPr/>
          </p:nvSpPr>
          <p:spPr>
            <a:xfrm>
              <a:off x="1519" y="3430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9704" name="Oval 7"/>
            <p:cNvSpPr/>
            <p:nvPr/>
          </p:nvSpPr>
          <p:spPr>
            <a:xfrm>
              <a:off x="1519" y="2478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9705" name="Oval 8"/>
            <p:cNvSpPr/>
            <p:nvPr/>
          </p:nvSpPr>
          <p:spPr>
            <a:xfrm>
              <a:off x="2472" y="3430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9706" name="Oval 9"/>
            <p:cNvSpPr/>
            <p:nvPr/>
          </p:nvSpPr>
          <p:spPr>
            <a:xfrm>
              <a:off x="2472" y="2478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9707" name="Oval 10"/>
            <p:cNvSpPr/>
            <p:nvPr/>
          </p:nvSpPr>
          <p:spPr>
            <a:xfrm>
              <a:off x="3243" y="3430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9708" name="Line 11"/>
            <p:cNvSpPr/>
            <p:nvPr/>
          </p:nvSpPr>
          <p:spPr>
            <a:xfrm flipV="1">
              <a:off x="1565" y="2523"/>
              <a:ext cx="0" cy="90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09" name="Line 13"/>
            <p:cNvSpPr/>
            <p:nvPr/>
          </p:nvSpPr>
          <p:spPr>
            <a:xfrm flipV="1">
              <a:off x="1565" y="2523"/>
              <a:ext cx="907" cy="90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9710" name="Group 14"/>
            <p:cNvGrpSpPr/>
            <p:nvPr/>
          </p:nvGrpSpPr>
          <p:grpSpPr>
            <a:xfrm>
              <a:off x="1247" y="3294"/>
              <a:ext cx="272" cy="272"/>
              <a:chOff x="4377" y="2886"/>
              <a:chExt cx="272" cy="272"/>
            </a:xfrm>
          </p:grpSpPr>
          <p:sp>
            <p:nvSpPr>
              <p:cNvPr id="29725" name="Oval 15"/>
              <p:cNvSpPr/>
              <p:nvPr/>
            </p:nvSpPr>
            <p:spPr>
              <a:xfrm>
                <a:off x="4377" y="288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29726" name="Line 16"/>
              <p:cNvSpPr/>
              <p:nvPr/>
            </p:nvSpPr>
            <p:spPr>
              <a:xfrm>
                <a:off x="4604" y="2931"/>
                <a:ext cx="45" cy="4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9711" name="Group 17"/>
            <p:cNvGrpSpPr/>
            <p:nvPr/>
          </p:nvGrpSpPr>
          <p:grpSpPr>
            <a:xfrm>
              <a:off x="1247" y="2387"/>
              <a:ext cx="272" cy="272"/>
              <a:chOff x="4377" y="2886"/>
              <a:chExt cx="272" cy="272"/>
            </a:xfrm>
          </p:grpSpPr>
          <p:sp>
            <p:nvSpPr>
              <p:cNvPr id="29723" name="Oval 18"/>
              <p:cNvSpPr/>
              <p:nvPr/>
            </p:nvSpPr>
            <p:spPr>
              <a:xfrm>
                <a:off x="4377" y="288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29724" name="Line 19"/>
              <p:cNvSpPr/>
              <p:nvPr/>
            </p:nvSpPr>
            <p:spPr>
              <a:xfrm>
                <a:off x="4604" y="2931"/>
                <a:ext cx="45" cy="4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9712" name="Group 20"/>
            <p:cNvGrpSpPr/>
            <p:nvPr/>
          </p:nvGrpSpPr>
          <p:grpSpPr>
            <a:xfrm>
              <a:off x="3288" y="3340"/>
              <a:ext cx="272" cy="272"/>
              <a:chOff x="4377" y="2886"/>
              <a:chExt cx="272" cy="272"/>
            </a:xfrm>
          </p:grpSpPr>
          <p:sp>
            <p:nvSpPr>
              <p:cNvPr id="29721" name="Oval 21"/>
              <p:cNvSpPr/>
              <p:nvPr/>
            </p:nvSpPr>
            <p:spPr>
              <a:xfrm>
                <a:off x="4377" y="288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29722" name="Line 22"/>
              <p:cNvSpPr/>
              <p:nvPr/>
            </p:nvSpPr>
            <p:spPr>
              <a:xfrm flipH="1">
                <a:off x="4377" y="2886"/>
                <a:ext cx="91" cy="9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9713" name="Group 26"/>
            <p:cNvGrpSpPr/>
            <p:nvPr/>
          </p:nvGrpSpPr>
          <p:grpSpPr>
            <a:xfrm>
              <a:off x="2517" y="2387"/>
              <a:ext cx="272" cy="272"/>
              <a:chOff x="4377" y="2886"/>
              <a:chExt cx="272" cy="272"/>
            </a:xfrm>
          </p:grpSpPr>
          <p:sp>
            <p:nvSpPr>
              <p:cNvPr id="29719" name="Oval 27"/>
              <p:cNvSpPr/>
              <p:nvPr/>
            </p:nvSpPr>
            <p:spPr>
              <a:xfrm>
                <a:off x="4377" y="288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29720" name="Line 28"/>
              <p:cNvSpPr/>
              <p:nvPr/>
            </p:nvSpPr>
            <p:spPr>
              <a:xfrm flipH="1">
                <a:off x="4377" y="2886"/>
                <a:ext cx="91" cy="9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29714" name="Text Box 29"/>
            <p:cNvSpPr txBox="1"/>
            <p:nvPr/>
          </p:nvSpPr>
          <p:spPr>
            <a:xfrm>
              <a:off x="1460" y="3487"/>
              <a:ext cx="307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333300"/>
                  </a:solidFill>
                </a:rPr>
                <a:t>2</a:t>
              </a:r>
              <a:endParaRPr lang="en-US" altLang="zh-CN" sz="2400" b="1" dirty="0">
                <a:solidFill>
                  <a:srgbClr val="333300"/>
                </a:solidFill>
              </a:endParaRPr>
            </a:p>
          </p:txBody>
        </p:sp>
        <p:sp>
          <p:nvSpPr>
            <p:cNvPr id="29715" name="Text Box 30"/>
            <p:cNvSpPr txBox="1"/>
            <p:nvPr/>
          </p:nvSpPr>
          <p:spPr>
            <a:xfrm>
              <a:off x="1575" y="2251"/>
              <a:ext cx="216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333300"/>
                  </a:solidFill>
                </a:rPr>
                <a:t>4</a:t>
              </a:r>
              <a:endParaRPr lang="en-US" altLang="zh-CN" sz="2400" b="1" dirty="0">
                <a:solidFill>
                  <a:srgbClr val="333300"/>
                </a:solidFill>
              </a:endParaRPr>
            </a:p>
          </p:txBody>
        </p:sp>
        <p:sp>
          <p:nvSpPr>
            <p:cNvPr id="29716" name="Text Box 31"/>
            <p:cNvSpPr txBox="1"/>
            <p:nvPr/>
          </p:nvSpPr>
          <p:spPr>
            <a:xfrm>
              <a:off x="2278" y="2263"/>
              <a:ext cx="307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333300"/>
                  </a:solidFill>
                </a:rPr>
                <a:t>6</a:t>
              </a:r>
              <a:endParaRPr lang="en-US" altLang="zh-CN" sz="2400" b="1" dirty="0">
                <a:solidFill>
                  <a:srgbClr val="333300"/>
                </a:solidFill>
              </a:endParaRPr>
            </a:p>
          </p:txBody>
        </p:sp>
        <p:sp>
          <p:nvSpPr>
            <p:cNvPr id="29717" name="Text Box 32"/>
            <p:cNvSpPr txBox="1"/>
            <p:nvPr/>
          </p:nvSpPr>
          <p:spPr>
            <a:xfrm>
              <a:off x="2324" y="3460"/>
              <a:ext cx="307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333300"/>
                  </a:solidFill>
                </a:rPr>
                <a:t>3</a:t>
              </a:r>
              <a:endParaRPr lang="en-US" altLang="zh-CN" sz="2400" b="1" dirty="0">
                <a:solidFill>
                  <a:srgbClr val="333300"/>
                </a:solidFill>
              </a:endParaRPr>
            </a:p>
          </p:txBody>
        </p:sp>
        <p:sp>
          <p:nvSpPr>
            <p:cNvPr id="29718" name="Text Box 33"/>
            <p:cNvSpPr txBox="1"/>
            <p:nvPr/>
          </p:nvSpPr>
          <p:spPr>
            <a:xfrm>
              <a:off x="3140" y="3487"/>
              <a:ext cx="307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333300"/>
                  </a:solidFill>
                </a:rPr>
                <a:t>5</a:t>
              </a:r>
              <a:endParaRPr lang="en-US" altLang="zh-CN" sz="2400" b="1" dirty="0">
                <a:solidFill>
                  <a:srgbClr val="333300"/>
                </a:solidFill>
              </a:endParaRPr>
            </a:p>
          </p:txBody>
        </p:sp>
      </p:grpSp>
      <p:graphicFrame>
        <p:nvGraphicFramePr>
          <p:cNvPr id="518179" name="Object 35"/>
          <p:cNvGraphicFramePr>
            <a:graphicFrameLocks noChangeAspect="1"/>
          </p:cNvGraphicFramePr>
          <p:nvPr/>
        </p:nvGraphicFramePr>
        <p:xfrm>
          <a:off x="3657600" y="3810000"/>
          <a:ext cx="2286000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714500" imgH="1498600" progId="Word.Picture.8">
                  <p:embed/>
                </p:oleObj>
              </mc:Choice>
              <mc:Fallback>
                <p:oleObj name="" r:id="rId1" imgW="1714500" imgH="149860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7600" y="3810000"/>
                        <a:ext cx="2286000" cy="199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9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962400"/>
            <a:ext cx="2362200" cy="1600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148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8148">
                                            <p:txEl>
                                              <p:charRg st="25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charRg st="52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8148">
                                            <p:txEl>
                                              <p:charRg st="52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charRg st="103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8148">
                                            <p:txEl>
                                              <p:charRg st="103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点的度数</a:t>
            </a:r>
            <a:endParaRPr lang="zh-CN" altLang="en-US" dirty="0"/>
          </a:p>
        </p:txBody>
      </p:sp>
      <p:sp>
        <p:nvSpPr>
          <p:cNvPr id="31747" name="Rectangle 9"/>
          <p:cNvSpPr/>
          <p:nvPr/>
        </p:nvSpPr>
        <p:spPr>
          <a:xfrm>
            <a:off x="533400" y="1219200"/>
            <a:ext cx="8077200" cy="3048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15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定义：在图</a:t>
            </a:r>
            <a:r>
              <a:rPr lang="en-US" altLang="zh-CN" sz="2800" dirty="0">
                <a:solidFill>
                  <a:srgbClr val="000000"/>
                </a:solidFill>
              </a:rPr>
              <a:t>G=&lt;V,E&gt;</a:t>
            </a:r>
            <a:r>
              <a:rPr lang="zh-CN" altLang="en-US" sz="2800" dirty="0">
                <a:solidFill>
                  <a:srgbClr val="000000"/>
                </a:solidFill>
              </a:rPr>
              <a:t>中,与结点</a:t>
            </a:r>
            <a:r>
              <a:rPr lang="en-US" altLang="zh-CN" sz="2800" dirty="0">
                <a:solidFill>
                  <a:srgbClr val="000000"/>
                </a:solidFill>
              </a:rPr>
              <a:t>v(v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V)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关联的边数，称作该结点的</a:t>
            </a:r>
            <a:r>
              <a:rPr lang="zh-CN" altLang="en-US" sz="2800" b="1" dirty="0">
                <a:solidFill>
                  <a:srgbClr val="CC0000"/>
                </a:solidFill>
                <a:sym typeface="Symbol" panose="05050102010706020507" pitchFamily="18" charset="2"/>
              </a:rPr>
              <a:t>度数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，记作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deg(v)。</a:t>
            </a:r>
            <a:endParaRPr lang="en-US" altLang="zh-CN" sz="2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115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定义：在有向图</a:t>
            </a:r>
            <a:r>
              <a:rPr lang="en-US" altLang="zh-CN" sz="2800" dirty="0">
                <a:solidFill>
                  <a:srgbClr val="000000"/>
                </a:solidFill>
              </a:rPr>
              <a:t>G=&lt;V,E&gt;</a:t>
            </a:r>
            <a:r>
              <a:rPr lang="zh-CN" altLang="en-US" sz="2800" dirty="0">
                <a:solidFill>
                  <a:srgbClr val="000000"/>
                </a:solidFill>
              </a:rPr>
              <a:t>中,射入一个结点的边数称为该结点的</a:t>
            </a:r>
            <a:r>
              <a:rPr lang="zh-CN" altLang="en-US" sz="2800" b="1" dirty="0">
                <a:solidFill>
                  <a:srgbClr val="CC0000"/>
                </a:solidFill>
              </a:rPr>
              <a:t>入度</a:t>
            </a:r>
            <a:r>
              <a:rPr lang="zh-CN" altLang="en-US" sz="2800" dirty="0">
                <a:solidFill>
                  <a:srgbClr val="000000"/>
                </a:solidFill>
              </a:rPr>
              <a:t>，记作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b="1" baseline="30000" dirty="0"/>
              <a:t>-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(v)</a:t>
            </a:r>
            <a:r>
              <a:rPr lang="zh-CN" altLang="en-US" sz="2800" b="1" dirty="0">
                <a:solidFill>
                  <a:srgbClr val="CC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，由一个结点射出的边数称为该结点的</a:t>
            </a:r>
            <a:r>
              <a:rPr lang="zh-CN" altLang="en-US" sz="2800" b="1" dirty="0">
                <a:solidFill>
                  <a:srgbClr val="CC0000"/>
                </a:solidFill>
              </a:rPr>
              <a:t>出度</a:t>
            </a:r>
            <a:r>
              <a:rPr lang="zh-CN" altLang="en-US" sz="2800" dirty="0">
                <a:solidFill>
                  <a:srgbClr val="000000"/>
                </a:solidFill>
              </a:rPr>
              <a:t>，记作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800" b="1" baseline="30000" dirty="0"/>
              <a:t>+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(v)</a:t>
            </a:r>
            <a:r>
              <a:rPr lang="zh-CN" altLang="en-US" sz="2800" b="1" dirty="0">
                <a:solidFill>
                  <a:srgbClr val="CC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。入度与出度之和就是该结点的</a:t>
            </a:r>
            <a:r>
              <a:rPr lang="zh-CN" altLang="en-US" sz="2800" b="1" dirty="0">
                <a:solidFill>
                  <a:srgbClr val="CC0000"/>
                </a:solidFill>
              </a:rPr>
              <a:t>度数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C0FB8D-E967-4BC6-930F-BB2F1906338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37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图的度数的相关概念</a:t>
            </a:r>
            <a:endParaRPr lang="zh-CN" altLang="en-US" dirty="0"/>
          </a:p>
        </p:txBody>
      </p:sp>
      <p:sp>
        <p:nvSpPr>
          <p:cNvPr id="33798" name="Rectangle 3"/>
          <p:cNvSpPr>
            <a:spLocks noGrp="1"/>
          </p:cNvSpPr>
          <p:nvPr>
            <p:ph idx="1"/>
          </p:nvPr>
        </p:nvSpPr>
        <p:spPr>
          <a:xfrm>
            <a:off x="533400" y="1219200"/>
            <a:ext cx="8610600" cy="47244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600" dirty="0"/>
              <a:t>在无向图</a:t>
            </a:r>
            <a:r>
              <a:rPr lang="en-US" altLang="zh-CN" sz="2600" dirty="0"/>
              <a:t>G</a:t>
            </a:r>
            <a:r>
              <a:rPr lang="zh-CN" altLang="en-US" sz="2600" dirty="0"/>
              <a:t>中，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/>
              <a:t>	</a:t>
            </a:r>
            <a:r>
              <a:rPr lang="zh-CN" altLang="en-US" sz="2600" b="1" dirty="0">
                <a:solidFill>
                  <a:srgbClr val="CC0000"/>
                </a:solidFill>
              </a:rPr>
              <a:t>最大度</a:t>
            </a:r>
            <a:r>
              <a:rPr lang="zh-CN" altLang="en-US" sz="2600" dirty="0"/>
              <a:t>	△</a:t>
            </a:r>
            <a:r>
              <a:rPr lang="en-US" altLang="zh-CN" sz="2600" dirty="0"/>
              <a:t>(G)</a:t>
            </a:r>
            <a:r>
              <a:rPr lang="zh-CN" altLang="en-US" sz="2600" dirty="0"/>
              <a:t>＝</a:t>
            </a:r>
            <a:r>
              <a:rPr lang="en-US" altLang="zh-CN" sz="2600" dirty="0"/>
              <a:t>max{</a:t>
            </a:r>
            <a:r>
              <a:rPr lang="en-US" altLang="zh-CN" sz="2600" i="1" dirty="0">
                <a:latin typeface="Times New Roman" panose="02020603050405020304" pitchFamily="18" charset="0"/>
              </a:rPr>
              <a:t>d</a:t>
            </a:r>
            <a:r>
              <a:rPr lang="en-US" altLang="zh-CN" sz="2600" dirty="0"/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)|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∈V(G)}</a:t>
            </a:r>
            <a:endParaRPr lang="en-US" altLang="zh-CN" sz="2600" dirty="0"/>
          </a:p>
          <a:p>
            <a:pPr eaLnBrk="1" hangingPunct="1">
              <a:buNone/>
            </a:pPr>
            <a:r>
              <a:rPr lang="en-US" altLang="zh-CN" sz="2600" dirty="0"/>
              <a:t>	</a:t>
            </a:r>
            <a:r>
              <a:rPr lang="zh-CN" altLang="en-US" sz="2600" b="1" dirty="0">
                <a:solidFill>
                  <a:srgbClr val="CC0000"/>
                </a:solidFill>
              </a:rPr>
              <a:t>最小度</a:t>
            </a:r>
            <a:r>
              <a:rPr lang="zh-CN" altLang="en-US" sz="2600" dirty="0"/>
              <a:t>	</a:t>
            </a:r>
            <a:r>
              <a:rPr lang="en-US" altLang="zh-CN" sz="2600" dirty="0"/>
              <a:t>δ(G)</a:t>
            </a:r>
            <a:r>
              <a:rPr lang="zh-CN" altLang="en-US" sz="2600" dirty="0"/>
              <a:t>＝</a:t>
            </a:r>
            <a:r>
              <a:rPr lang="en-US" altLang="zh-CN" sz="2600" dirty="0"/>
              <a:t>min{d(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)|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∈V(G)} </a:t>
            </a:r>
            <a:endParaRPr lang="en-US" altLang="zh-CN" sz="2600" dirty="0"/>
          </a:p>
          <a:p>
            <a:pPr eaLnBrk="1" hangingPunct="1"/>
            <a:r>
              <a:rPr lang="zh-CN" altLang="en-US" sz="2600" dirty="0"/>
              <a:t>在有向图</a:t>
            </a:r>
            <a:r>
              <a:rPr lang="en-US" altLang="zh-CN" sz="2600" dirty="0"/>
              <a:t>D</a:t>
            </a:r>
            <a:r>
              <a:rPr lang="zh-CN" altLang="en-US" sz="2600" dirty="0"/>
              <a:t>中，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/>
              <a:t>	</a:t>
            </a:r>
            <a:r>
              <a:rPr lang="zh-CN" altLang="en-US" sz="2600" b="1" dirty="0">
                <a:solidFill>
                  <a:srgbClr val="CC0000"/>
                </a:solidFill>
              </a:rPr>
              <a:t>最大出度</a:t>
            </a:r>
            <a:r>
              <a:rPr lang="zh-CN" altLang="en-US" sz="2600" dirty="0"/>
              <a:t>	△</a:t>
            </a:r>
            <a:r>
              <a:rPr lang="en-US" altLang="zh-CN" sz="2600" b="1" baseline="30000" dirty="0">
                <a:solidFill>
                  <a:srgbClr val="CC3300"/>
                </a:solidFill>
              </a:rPr>
              <a:t>+</a:t>
            </a:r>
            <a:r>
              <a:rPr lang="en-US" altLang="zh-CN" sz="2600" dirty="0"/>
              <a:t>(D)</a:t>
            </a:r>
            <a:r>
              <a:rPr lang="zh-CN" altLang="en-US" sz="2600" dirty="0"/>
              <a:t>＝</a:t>
            </a:r>
            <a:r>
              <a:rPr lang="en-US" altLang="zh-CN" sz="2600" dirty="0"/>
              <a:t>max{</a:t>
            </a:r>
            <a:r>
              <a:rPr lang="en-US" altLang="zh-CN" sz="2600" i="1" dirty="0">
                <a:latin typeface="Times New Roman" panose="02020603050405020304" pitchFamily="18" charset="0"/>
              </a:rPr>
              <a:t>d</a:t>
            </a:r>
            <a:r>
              <a:rPr lang="en-US" altLang="zh-CN" sz="2600" baseline="30000" dirty="0"/>
              <a:t>+</a:t>
            </a:r>
            <a:r>
              <a:rPr lang="en-US" altLang="zh-CN" sz="2600" dirty="0"/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)|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∈V(D)}</a:t>
            </a:r>
            <a:endParaRPr lang="en-US" altLang="zh-CN" sz="2600" dirty="0"/>
          </a:p>
          <a:p>
            <a:pPr eaLnBrk="1" hangingPunct="1">
              <a:buNone/>
            </a:pPr>
            <a:r>
              <a:rPr lang="en-US" altLang="zh-CN" sz="2600" dirty="0"/>
              <a:t>	</a:t>
            </a:r>
            <a:r>
              <a:rPr lang="zh-CN" altLang="en-US" sz="2600" b="1" dirty="0">
                <a:solidFill>
                  <a:srgbClr val="CC0000"/>
                </a:solidFill>
              </a:rPr>
              <a:t>最小出度	</a:t>
            </a:r>
            <a:r>
              <a:rPr lang="en-US" altLang="zh-CN" sz="2600" dirty="0"/>
              <a:t>δ</a:t>
            </a:r>
            <a:r>
              <a:rPr lang="en-US" altLang="zh-CN" sz="2600" baseline="30000" dirty="0"/>
              <a:t>+</a:t>
            </a:r>
            <a:r>
              <a:rPr lang="en-US" altLang="zh-CN" sz="2600" dirty="0"/>
              <a:t>(D)</a:t>
            </a:r>
            <a:r>
              <a:rPr lang="zh-CN" altLang="en-US" sz="2600" dirty="0"/>
              <a:t>＝</a:t>
            </a:r>
            <a:r>
              <a:rPr lang="en-US" altLang="zh-CN" sz="2600" dirty="0"/>
              <a:t>min{</a:t>
            </a:r>
            <a:r>
              <a:rPr lang="en-US" altLang="zh-CN" sz="2600" i="1" dirty="0">
                <a:latin typeface="Times New Roman" panose="02020603050405020304" pitchFamily="18" charset="0"/>
              </a:rPr>
              <a:t>d</a:t>
            </a:r>
            <a:r>
              <a:rPr lang="en-US" altLang="zh-CN" sz="2600" baseline="30000" dirty="0"/>
              <a:t>+</a:t>
            </a:r>
            <a:r>
              <a:rPr lang="en-US" altLang="zh-CN" sz="2600" dirty="0"/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)|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∈V(D)}</a:t>
            </a:r>
            <a:endParaRPr lang="en-US" altLang="zh-CN" sz="2600" dirty="0"/>
          </a:p>
          <a:p>
            <a:pPr eaLnBrk="1" hangingPunct="1">
              <a:buNone/>
            </a:pPr>
            <a:r>
              <a:rPr lang="en-US" altLang="zh-CN" sz="2600" dirty="0"/>
              <a:t>	</a:t>
            </a:r>
            <a:r>
              <a:rPr lang="zh-CN" altLang="en-US" sz="2600" b="1" dirty="0">
                <a:solidFill>
                  <a:srgbClr val="CC0000"/>
                </a:solidFill>
              </a:rPr>
              <a:t>最大入度	</a:t>
            </a:r>
            <a:r>
              <a:rPr lang="zh-CN" altLang="en-US" sz="2600" dirty="0"/>
              <a:t>△</a:t>
            </a:r>
            <a:r>
              <a:rPr lang="en-US" altLang="zh-CN" sz="2600" b="1" baseline="30000" dirty="0">
                <a:solidFill>
                  <a:srgbClr val="CC3300"/>
                </a:solidFill>
              </a:rPr>
              <a:t>-</a:t>
            </a:r>
            <a:r>
              <a:rPr lang="en-US" altLang="zh-CN" sz="2600" dirty="0"/>
              <a:t>(D)</a:t>
            </a:r>
            <a:r>
              <a:rPr lang="zh-CN" altLang="en-US" sz="2600" dirty="0"/>
              <a:t>＝</a:t>
            </a:r>
            <a:r>
              <a:rPr lang="en-US" altLang="zh-CN" sz="2600" dirty="0"/>
              <a:t>max{</a:t>
            </a:r>
            <a:r>
              <a:rPr lang="en-US" altLang="zh-CN" sz="2600" i="1" dirty="0">
                <a:latin typeface="Times New Roman" panose="02020603050405020304" pitchFamily="18" charset="0"/>
              </a:rPr>
              <a:t>d</a:t>
            </a:r>
            <a:r>
              <a:rPr lang="en-US" altLang="zh-CN" sz="2600" baseline="30000" dirty="0"/>
              <a:t>-</a:t>
            </a:r>
            <a:r>
              <a:rPr lang="en-US" altLang="zh-CN" sz="2600" dirty="0"/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)|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∈V(D)}</a:t>
            </a:r>
            <a:endParaRPr lang="en-US" altLang="zh-CN" sz="2600" dirty="0"/>
          </a:p>
          <a:p>
            <a:pPr eaLnBrk="1" hangingPunct="1">
              <a:buNone/>
            </a:pPr>
            <a:r>
              <a:rPr lang="en-US" altLang="zh-CN" sz="2600" dirty="0"/>
              <a:t>	</a:t>
            </a:r>
            <a:r>
              <a:rPr lang="zh-CN" altLang="en-US" sz="2600" b="1" dirty="0">
                <a:solidFill>
                  <a:srgbClr val="CC0000"/>
                </a:solidFill>
              </a:rPr>
              <a:t>最小入度</a:t>
            </a:r>
            <a:r>
              <a:rPr lang="zh-CN" altLang="en-US" sz="2600" dirty="0"/>
              <a:t>	</a:t>
            </a:r>
            <a:r>
              <a:rPr lang="en-US" altLang="zh-CN" sz="2600" dirty="0"/>
              <a:t>δ</a:t>
            </a:r>
            <a:r>
              <a:rPr lang="en-US" altLang="zh-CN" sz="2600" baseline="30000" dirty="0"/>
              <a:t>-</a:t>
            </a:r>
            <a:r>
              <a:rPr lang="en-US" altLang="zh-CN" sz="2600" dirty="0"/>
              <a:t>(D)</a:t>
            </a:r>
            <a:r>
              <a:rPr lang="zh-CN" altLang="en-US" sz="2600" dirty="0"/>
              <a:t>＝</a:t>
            </a:r>
            <a:r>
              <a:rPr lang="en-US" altLang="zh-CN" sz="2600" dirty="0"/>
              <a:t>min{</a:t>
            </a:r>
            <a:r>
              <a:rPr lang="en-US" altLang="zh-CN" sz="2600" i="1" dirty="0">
                <a:latin typeface="Times New Roman" panose="02020603050405020304" pitchFamily="18" charset="0"/>
              </a:rPr>
              <a:t>d</a:t>
            </a:r>
            <a:r>
              <a:rPr lang="en-US" altLang="zh-CN" sz="2600" baseline="30000" dirty="0"/>
              <a:t>-</a:t>
            </a:r>
            <a:r>
              <a:rPr lang="en-US" altLang="zh-CN" sz="2600" dirty="0"/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)|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∈V(D)}</a:t>
            </a:r>
            <a:endParaRPr lang="en-US" altLang="zh-CN" sz="2600" dirty="0"/>
          </a:p>
          <a:p>
            <a:pPr eaLnBrk="1" hangingPunct="1"/>
            <a:r>
              <a:rPr lang="zh-CN" altLang="en-US" sz="2600" dirty="0"/>
              <a:t>称度数为</a:t>
            </a:r>
            <a:r>
              <a:rPr lang="en-US" altLang="zh-CN" sz="2600" dirty="0"/>
              <a:t>1</a:t>
            </a:r>
            <a:r>
              <a:rPr lang="zh-CN" altLang="en-US" sz="2600" dirty="0"/>
              <a:t>的顶点为</a:t>
            </a:r>
            <a:r>
              <a:rPr lang="zh-CN" altLang="en-US" sz="2600" b="1" dirty="0">
                <a:solidFill>
                  <a:srgbClr val="CC0000"/>
                </a:solidFill>
              </a:rPr>
              <a:t>悬挂顶点</a:t>
            </a:r>
            <a:r>
              <a:rPr lang="zh-CN" altLang="en-US" sz="2600" dirty="0"/>
              <a:t>，与它关联的边称为</a:t>
            </a:r>
            <a:r>
              <a:rPr lang="zh-CN" altLang="en-US" sz="2600" b="1" dirty="0">
                <a:solidFill>
                  <a:srgbClr val="CC0000"/>
                </a:solidFill>
              </a:rPr>
              <a:t>悬挂边</a:t>
            </a:r>
            <a:r>
              <a:rPr lang="zh-CN" altLang="en-US" sz="2600" dirty="0"/>
              <a:t>。度为偶数</a:t>
            </a:r>
            <a:r>
              <a:rPr lang="en-US" altLang="zh-CN" sz="2600" dirty="0"/>
              <a:t>(</a:t>
            </a:r>
            <a:r>
              <a:rPr lang="zh-CN" altLang="en-US" sz="2600" dirty="0"/>
              <a:t>奇数</a:t>
            </a:r>
            <a:r>
              <a:rPr lang="en-US" altLang="zh-CN" sz="2600" dirty="0"/>
              <a:t>)</a:t>
            </a:r>
            <a:r>
              <a:rPr lang="zh-CN" altLang="en-US" sz="2600" dirty="0"/>
              <a:t>的顶点称为</a:t>
            </a:r>
            <a:r>
              <a:rPr lang="zh-CN" altLang="en-US" sz="2600" b="1" dirty="0">
                <a:solidFill>
                  <a:srgbClr val="CC0000"/>
                </a:solidFill>
              </a:rPr>
              <a:t>偶度</a:t>
            </a:r>
            <a:r>
              <a:rPr lang="en-US" altLang="zh-CN" sz="2600" b="1" dirty="0">
                <a:solidFill>
                  <a:srgbClr val="CC0000"/>
                </a:solidFill>
              </a:rPr>
              <a:t>(</a:t>
            </a:r>
            <a:r>
              <a:rPr lang="zh-CN" altLang="en-US" sz="2600" b="1" dirty="0">
                <a:solidFill>
                  <a:srgbClr val="CC0000"/>
                </a:solidFill>
              </a:rPr>
              <a:t>奇度</a:t>
            </a:r>
            <a:r>
              <a:rPr lang="en-US" altLang="zh-CN" sz="2600" b="1" dirty="0">
                <a:solidFill>
                  <a:srgbClr val="CC0000"/>
                </a:solidFill>
              </a:rPr>
              <a:t>)</a:t>
            </a:r>
            <a:r>
              <a:rPr lang="zh-CN" altLang="en-US" sz="2600" b="1" dirty="0">
                <a:solidFill>
                  <a:srgbClr val="CC0000"/>
                </a:solidFill>
              </a:rPr>
              <a:t>顶点</a:t>
            </a:r>
            <a:r>
              <a:rPr lang="zh-CN" altLang="en-US" sz="2600" dirty="0"/>
              <a:t>。 </a:t>
            </a:r>
            <a:endParaRPr lang="zh-CN" altLang="en-US" sz="2600" dirty="0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D7D3C9-E182-49AD-8549-B10A4632E92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5845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图的度数举例（例</a:t>
            </a:r>
            <a:r>
              <a:rPr lang="en-US" altLang="zh-CN" dirty="0"/>
              <a:t>1-1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98691" name="Rectangle 3"/>
          <p:cNvSpPr>
            <a:spLocks noGrp="1"/>
          </p:cNvSpPr>
          <p:nvPr>
            <p:ph idx="1"/>
          </p:nvPr>
        </p:nvSpPr>
        <p:spPr>
          <a:xfrm>
            <a:off x="3200400" y="1524000"/>
            <a:ext cx="5486400" cy="16764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d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Times New Roman" panose="02020603050405020304" pitchFamily="18" charset="0"/>
              </a:rPr>
              <a:t>v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＝</a:t>
            </a:r>
            <a:r>
              <a:rPr lang="en-US" altLang="zh-CN" sz="2400" dirty="0"/>
              <a:t>4(</a:t>
            </a:r>
            <a:r>
              <a:rPr lang="zh-CN" altLang="en-US" sz="2400" dirty="0"/>
              <a:t>注意，</a:t>
            </a:r>
            <a:r>
              <a:rPr lang="zh-CN" altLang="en-US" sz="2400" b="1" dirty="0">
                <a:solidFill>
                  <a:srgbClr val="CC3300"/>
                </a:solidFill>
              </a:rPr>
              <a:t>环提供</a:t>
            </a:r>
            <a:r>
              <a:rPr lang="en-US" altLang="zh-CN" sz="2400" b="1" dirty="0">
                <a:solidFill>
                  <a:srgbClr val="CC3300"/>
                </a:solidFill>
              </a:rPr>
              <a:t>2</a:t>
            </a:r>
            <a:r>
              <a:rPr lang="zh-CN" altLang="en-US" sz="2400" b="1" dirty="0">
                <a:solidFill>
                  <a:srgbClr val="CC3300"/>
                </a:solidFill>
              </a:rPr>
              <a:t>度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最大度△＝</a:t>
            </a:r>
            <a:r>
              <a:rPr lang="en-US" altLang="zh-CN" sz="2400" dirty="0"/>
              <a:t>4</a:t>
            </a:r>
            <a:r>
              <a:rPr lang="zh-CN" altLang="en-US" sz="2400" dirty="0"/>
              <a:t>，最小度</a:t>
            </a:r>
            <a:r>
              <a:rPr lang="en-US" altLang="zh-CN" sz="2400" dirty="0"/>
              <a:t>δ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v</a:t>
            </a:r>
            <a:r>
              <a:rPr lang="en-US" altLang="zh-CN" sz="2400" baseline="-30000" dirty="0"/>
              <a:t>4</a:t>
            </a:r>
            <a:r>
              <a:rPr lang="zh-CN" altLang="en-US" sz="2400" dirty="0"/>
              <a:t>是悬挂顶点，</a:t>
            </a:r>
            <a:r>
              <a:rPr lang="en-US" altLang="zh-CN" sz="2400" dirty="0">
                <a:latin typeface="Times New Roman" panose="02020603050405020304" pitchFamily="18" charset="0"/>
              </a:rPr>
              <a:t>e</a:t>
            </a:r>
            <a:r>
              <a:rPr lang="en-US" altLang="zh-CN" sz="2400" baseline="-30000" dirty="0"/>
              <a:t>7</a:t>
            </a:r>
            <a:r>
              <a:rPr lang="zh-CN" altLang="en-US" sz="2400" dirty="0"/>
              <a:t>是悬挂边。</a:t>
            </a:r>
            <a:endParaRPr lang="zh-CN" altLang="en-US" sz="2400" dirty="0"/>
          </a:p>
        </p:txBody>
      </p:sp>
      <p:pic>
        <p:nvPicPr>
          <p:cNvPr id="498692" name="Picture 4" descr="14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990600"/>
            <a:ext cx="2727325" cy="2743200"/>
          </a:xfrm>
          <a:prstGeom prst="rect">
            <a:avLst/>
          </a:prstGeom>
          <a:solidFill>
            <a:srgbClr val="333399"/>
          </a:solidFill>
          <a:ln w="9525">
            <a:noFill/>
          </a:ln>
        </p:spPr>
      </p:pic>
      <p:pic>
        <p:nvPicPr>
          <p:cNvPr id="498693" name="Picture 5" descr="14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810000"/>
            <a:ext cx="2755900" cy="2362200"/>
          </a:xfrm>
          <a:prstGeom prst="rect">
            <a:avLst/>
          </a:prstGeom>
          <a:solidFill>
            <a:srgbClr val="333399"/>
          </a:solidFill>
          <a:ln w="9525">
            <a:noFill/>
          </a:ln>
        </p:spPr>
      </p:pic>
      <p:sp>
        <p:nvSpPr>
          <p:cNvPr id="498694" name="Rectangle 6"/>
          <p:cNvSpPr/>
          <p:nvPr/>
        </p:nvSpPr>
        <p:spPr>
          <a:xfrm>
            <a:off x="3276600" y="3581400"/>
            <a:ext cx="4800600" cy="25971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80000"/>
              </a:lnSpc>
              <a:spcBef>
                <a:spcPct val="25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d</a:t>
            </a:r>
            <a:r>
              <a:rPr lang="en-US" altLang="zh-CN" sz="2400" baseline="30000" dirty="0">
                <a:latin typeface="宋体" panose="02010600030101010101" pitchFamily="2" charset="-122"/>
              </a:rPr>
              <a:t>+</a:t>
            </a:r>
            <a:r>
              <a:rPr lang="en-US" altLang="zh-CN" sz="2400" dirty="0">
                <a:latin typeface="宋体" panose="02010600030101010101" pitchFamily="2" charset="-122"/>
              </a:rPr>
              <a:t>(a)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d</a:t>
            </a:r>
            <a:r>
              <a:rPr lang="en-US" altLang="zh-CN" sz="2400" baseline="30000" dirty="0">
                <a:latin typeface="宋体" panose="02010600030101010101" pitchFamily="2" charset="-122"/>
              </a:rPr>
              <a:t>-</a:t>
            </a:r>
            <a:r>
              <a:rPr lang="en-US" altLang="zh-CN" sz="2400" dirty="0">
                <a:latin typeface="宋体" panose="02010600030101010101" pitchFamily="2" charset="-122"/>
              </a:rPr>
              <a:t>(a)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br>
              <a:rPr lang="en-US" altLang="zh-CN" sz="2400" dirty="0">
                <a:latin typeface="宋体" panose="02010600030101010101" pitchFamily="2" charset="-122"/>
              </a:rPr>
            </a:b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</a:rPr>
              <a:t>环</a:t>
            </a:r>
            <a:r>
              <a:rPr lang="en-US" altLang="zh-CN" sz="2400" dirty="0">
                <a:latin typeface="宋体" panose="02010600030101010101" pitchFamily="2" charset="-122"/>
              </a:rPr>
              <a:t>e</a:t>
            </a:r>
            <a:r>
              <a:rPr lang="en-US" altLang="zh-CN" sz="240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提供出度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，提供入度</a:t>
            </a:r>
            <a:r>
              <a:rPr lang="en-US" altLang="zh-CN" sz="2400" dirty="0">
                <a:latin typeface="宋体" panose="02010600030101010101" pitchFamily="2" charset="-122"/>
              </a:rPr>
              <a:t>1)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25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d(a)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</a:rPr>
              <a:t>3+2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</a:rPr>
              <a:t>。△＝</a:t>
            </a:r>
            <a:r>
              <a:rPr lang="en-US" altLang="zh-CN" sz="2400" dirty="0">
                <a:latin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</a:rPr>
              <a:t>δ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25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△</a:t>
            </a:r>
            <a:r>
              <a:rPr lang="en-US" altLang="zh-CN" sz="2400" baseline="30000" dirty="0">
                <a:latin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</a:rPr>
              <a:t>4 (</a:t>
            </a:r>
            <a:r>
              <a:rPr lang="zh-CN" altLang="en-US" sz="2400" dirty="0">
                <a:latin typeface="宋体" panose="02010600030101010101" pitchFamily="2" charset="-122"/>
              </a:rPr>
              <a:t>最大出度在</a:t>
            </a:r>
            <a:r>
              <a:rPr lang="en-US" altLang="zh-CN" sz="2400" dirty="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点达到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25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δ</a:t>
            </a:r>
            <a:r>
              <a:rPr lang="en-US" altLang="zh-CN" sz="2400" baseline="30000" dirty="0">
                <a:latin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</a:rPr>
              <a:t>0(</a:t>
            </a:r>
            <a:r>
              <a:rPr lang="zh-CN" altLang="en-US" sz="2400" dirty="0">
                <a:latin typeface="宋体" panose="02010600030101010101" pitchFamily="2" charset="-122"/>
              </a:rPr>
              <a:t>最小出度在</a:t>
            </a:r>
            <a:r>
              <a:rPr lang="en-US" altLang="zh-CN" sz="2400" dirty="0">
                <a:latin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点达到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25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△</a:t>
            </a:r>
            <a:r>
              <a:rPr lang="en-US" altLang="zh-CN" sz="2400" baseline="300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</a:rPr>
              <a:t>3(</a:t>
            </a:r>
            <a:r>
              <a:rPr lang="zh-CN" altLang="en-US" sz="2400" dirty="0">
                <a:latin typeface="宋体" panose="02010600030101010101" pitchFamily="2" charset="-122"/>
              </a:rPr>
              <a:t>最大入度在</a:t>
            </a:r>
            <a:r>
              <a:rPr lang="en-US" altLang="zh-CN" sz="2400" dirty="0">
                <a:latin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</a:rPr>
              <a:t>点达到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lvl="0" indent="0">
              <a:lnSpc>
                <a:spcPct val="80000"/>
              </a:lnSpc>
              <a:spcBef>
                <a:spcPct val="25000"/>
              </a:spcBef>
              <a:buClr>
                <a:srgbClr val="99CCCC"/>
              </a:buClr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δ</a:t>
            </a:r>
            <a:r>
              <a:rPr lang="en-US" altLang="zh-CN" sz="2400" baseline="30000" dirty="0">
                <a:latin typeface="宋体" panose="02010600030101010101" pitchFamily="2" charset="-122"/>
              </a:rPr>
              <a:t>-</a:t>
            </a:r>
            <a:r>
              <a:rPr lang="zh-CN" altLang="en-US" sz="2400" dirty="0">
                <a:latin typeface="宋体" panose="02010600030101010101" pitchFamily="2" charset="-122"/>
              </a:rPr>
              <a:t>＝</a:t>
            </a:r>
            <a:r>
              <a:rPr lang="en-US" altLang="zh-CN" sz="2400" dirty="0">
                <a:latin typeface="宋体" panose="02010600030101010101" pitchFamily="2" charset="-122"/>
              </a:rPr>
              <a:t>1(</a:t>
            </a:r>
            <a:r>
              <a:rPr lang="zh-CN" altLang="en-US" sz="2400" dirty="0">
                <a:latin typeface="宋体" panose="02010600030101010101" pitchFamily="2" charset="-122"/>
              </a:rPr>
              <a:t>最小入度在</a:t>
            </a:r>
            <a:r>
              <a:rPr lang="en-US" altLang="zh-CN" sz="2400" dirty="0">
                <a:latin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</a:rPr>
              <a:t>点达到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869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8691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charRg st="3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8691">
                                            <p:txEl>
                                              <p:charRg st="34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8694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charRg st="3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8694">
                                            <p:txEl>
                                              <p:charRg st="34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charRg st="54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8694">
                                            <p:txEl>
                                              <p:charRg st="54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8694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charRg st="8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8694">
                                            <p:txEl>
                                              <p:charRg st="87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>
                                            <p:txEl>
                                              <p:charRg st="103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98694">
                                            <p:txEl>
                                              <p:charRg st="103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/>
      <p:bldP spid="498694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2"/>
          <p:cNvPicPr>
            <a:picLocks noChangeAspect="1"/>
          </p:cNvPicPr>
          <p:nvPr/>
        </p:nvPicPr>
        <p:blipFill>
          <a:blip r:embed="rId1"/>
          <a:srcRect t="13367"/>
          <a:stretch>
            <a:fillRect/>
          </a:stretch>
        </p:blipFill>
        <p:spPr>
          <a:xfrm>
            <a:off x="0" y="914400"/>
            <a:ext cx="9144000" cy="5926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0"/>
            <a:ext cx="9601200" cy="1331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3200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图论的起源</a:t>
            </a:r>
            <a:endParaRPr kumimoji="0" lang="en-US" altLang="zh-CN" sz="3200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TW" altLang="en-US" sz="3200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哥尼斯</a:t>
            </a:r>
            <a:r>
              <a:rPr kumimoji="0" lang="zh-CN" altLang="en-US" sz="3200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堡</a:t>
            </a:r>
            <a:r>
              <a:rPr kumimoji="0" lang="zh-TW" altLang="en-US" sz="3200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七桥问題(</a:t>
            </a:r>
            <a:r>
              <a:rPr kumimoji="0" lang="en-US" altLang="zh-TW" sz="3200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Bridges of </a:t>
            </a:r>
            <a:r>
              <a:rPr kumimoji="0" lang="en-US" altLang="zh-TW" sz="3200" kern="0" cap="none" spc="0" normalizeH="0" baseline="0" noProof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Koenigsberg</a:t>
            </a:r>
            <a:r>
              <a:rPr kumimoji="0" lang="en-US" altLang="zh-TW" sz="3200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altLang="zh-TW" sz="3200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14FEFA-054D-41C6-83BD-14C5FE7D0E2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7893" name="Rectang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握手定理</a:t>
            </a:r>
            <a:endParaRPr lang="zh-CN" altLang="en-US" dirty="0"/>
          </a:p>
        </p:txBody>
      </p:sp>
      <p:sp>
        <p:nvSpPr>
          <p:cNvPr id="37894" name="Rectangle 3"/>
          <p:cNvSpPr>
            <a:spLocks noGrp="1"/>
          </p:cNvSpPr>
          <p:nvPr>
            <p:ph idx="1"/>
          </p:nvPr>
        </p:nvSpPr>
        <p:spPr>
          <a:xfrm>
            <a:off x="381000" y="1174750"/>
            <a:ext cx="8686800" cy="1066800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ct val="25000"/>
              </a:spcBef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定理</a:t>
            </a:r>
            <a:r>
              <a:rPr lang="en-US" altLang="zh-CN" sz="2800" b="1" dirty="0">
                <a:solidFill>
                  <a:schemeClr val="hlink"/>
                </a:solidFill>
              </a:rPr>
              <a:t>(</a:t>
            </a:r>
            <a:r>
              <a:rPr lang="zh-CN" altLang="en-US" sz="2800" b="1" dirty="0">
                <a:solidFill>
                  <a:schemeClr val="hlink"/>
                </a:solidFill>
              </a:rPr>
              <a:t>握手定理</a:t>
            </a:r>
            <a:r>
              <a:rPr lang="en-US" altLang="zh-CN" sz="2800" b="1" dirty="0">
                <a:solidFill>
                  <a:schemeClr val="hlink"/>
                </a:solidFill>
              </a:rPr>
              <a:t>)</a:t>
            </a:r>
            <a:r>
              <a:rPr lang="zh-CN" altLang="en-US" sz="2800" b="1" dirty="0">
                <a:solidFill>
                  <a:schemeClr val="hlink"/>
                </a:solidFill>
              </a:rPr>
              <a:t>：</a:t>
            </a:r>
            <a:r>
              <a:rPr lang="en-US" altLang="zh-CN" sz="2800" dirty="0"/>
              <a:t> </a:t>
            </a:r>
            <a:r>
              <a:rPr lang="zh-CN" altLang="en-US" sz="2800" dirty="0"/>
              <a:t>设</a:t>
            </a:r>
            <a:r>
              <a:rPr lang="en-US" altLang="zh-CN" sz="2800" dirty="0"/>
              <a:t>G</a:t>
            </a:r>
            <a:r>
              <a:rPr lang="zh-CN" altLang="en-US" sz="2800" dirty="0"/>
              <a:t>＝</a:t>
            </a:r>
            <a:r>
              <a:rPr lang="en-US" altLang="zh-CN" sz="2800" dirty="0"/>
              <a:t>&lt;V,E&gt;</a:t>
            </a:r>
            <a:r>
              <a:rPr lang="zh-CN" altLang="en-US" sz="2800" dirty="0"/>
              <a:t>为任意</a:t>
            </a:r>
            <a:r>
              <a:rPr lang="zh-CN" altLang="en-US" sz="2800" b="1" dirty="0">
                <a:solidFill>
                  <a:srgbClr val="CC3300"/>
                </a:solidFill>
              </a:rPr>
              <a:t>无向图</a:t>
            </a:r>
            <a:r>
              <a:rPr lang="zh-CN" altLang="en-US" sz="2800" dirty="0"/>
              <a:t>，</a:t>
            </a:r>
            <a:r>
              <a:rPr lang="en-US" altLang="zh-CN" sz="2800" dirty="0"/>
              <a:t>V</a:t>
            </a:r>
            <a:r>
              <a:rPr lang="zh-CN" altLang="en-US" sz="2800" dirty="0"/>
              <a:t>=</a:t>
            </a:r>
            <a:r>
              <a:rPr lang="en-US" altLang="zh-CN" sz="2800" dirty="0"/>
              <a:t>{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_x000B__x000C_"/>
              </a:rPr>
              <a:t>…</a:t>
            </a:r>
            <a:r>
              <a:rPr lang="en-US" altLang="zh-CN" sz="2800" dirty="0"/>
              <a:t>,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/>
              <a:t>}</a:t>
            </a:r>
            <a:r>
              <a:rPr lang="zh-CN" altLang="en-US" sz="2800" dirty="0"/>
              <a:t>，则</a:t>
            </a:r>
            <a:endParaRPr lang="zh-CN" altLang="en-US" sz="2800" dirty="0"/>
          </a:p>
        </p:txBody>
      </p:sp>
      <p:sp>
        <p:nvSpPr>
          <p:cNvPr id="499717" name="Rectangle 5"/>
          <p:cNvSpPr/>
          <p:nvPr/>
        </p:nvSpPr>
        <p:spPr>
          <a:xfrm>
            <a:off x="304800" y="2698750"/>
            <a:ext cx="7924800" cy="1828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在任何无向图中，各顶点度数之和等于边数的两倍。</a:t>
            </a:r>
            <a:endParaRPr lang="zh-CN" altLang="en-US" sz="2400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中每条边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包括环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均有两个顶点，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所以在计算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中各顶点度数之和时，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每条边均提供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度，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|E|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条边，共提供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|E|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度。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9718" name="Text Box 6"/>
          <p:cNvSpPr txBox="1"/>
          <p:nvPr/>
        </p:nvSpPr>
        <p:spPr>
          <a:xfrm>
            <a:off x="228600" y="4648200"/>
            <a:ext cx="8915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25000"/>
              </a:spcBef>
              <a:buClr>
                <a:srgbClr val="99CCCC"/>
              </a:buClr>
              <a:buSzTx/>
              <a:buFontTx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定理</a:t>
            </a:r>
            <a:r>
              <a:rPr lang="zh-CN" altLang="en-US" sz="2800" b="1" dirty="0">
                <a:solidFill>
                  <a:schemeClr val="hlink"/>
                </a:solidFill>
              </a:rPr>
              <a:t>：</a:t>
            </a:r>
            <a:r>
              <a:rPr lang="zh-CN" altLang="en-US" sz="2800" dirty="0"/>
              <a:t>设</a:t>
            </a:r>
            <a:r>
              <a:rPr lang="en-US" altLang="zh-CN" sz="2800" dirty="0"/>
              <a:t>D</a:t>
            </a:r>
            <a:r>
              <a:rPr lang="zh-CN" altLang="en-US" sz="2800" dirty="0"/>
              <a:t>＝</a:t>
            </a:r>
            <a:r>
              <a:rPr lang="en-US" altLang="zh-CN" sz="2800" dirty="0"/>
              <a:t>&lt;V,E&gt;</a:t>
            </a:r>
            <a:r>
              <a:rPr lang="zh-CN" altLang="en-US" sz="2800" dirty="0"/>
              <a:t>为任意</a:t>
            </a:r>
            <a:r>
              <a:rPr lang="zh-CN" altLang="en-US" sz="2800" b="1" dirty="0">
                <a:solidFill>
                  <a:srgbClr val="CC3300"/>
                </a:solidFill>
              </a:rPr>
              <a:t>有向图</a:t>
            </a:r>
            <a:r>
              <a:rPr lang="zh-CN" altLang="en-US" sz="2800" dirty="0"/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,…,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r>
              <a:rPr lang="zh-CN" altLang="en-US" sz="2800" dirty="0"/>
              <a:t>，则</a:t>
            </a:r>
            <a:r>
              <a:rPr lang="zh-CN" altLang="en-US" sz="2800" b="1" dirty="0">
                <a:ea typeface="黑体" panose="02010609060101010101" pitchFamily="49" charset="-122"/>
              </a:rPr>
              <a:t> 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pic>
        <p:nvPicPr>
          <p:cNvPr id="3789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5172075"/>
            <a:ext cx="6342063" cy="923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8" y="1720850"/>
            <a:ext cx="2286000" cy="1044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charRg st="2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charRg st="4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charRg st="65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B36359-C03A-4E3B-A129-2A1BF1CB5F9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9941" name="Rectang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握手定理的推论</a:t>
            </a:r>
            <a:endParaRPr lang="zh-CN" altLang="en-US" dirty="0"/>
          </a:p>
        </p:txBody>
      </p:sp>
      <p:sp>
        <p:nvSpPr>
          <p:cNvPr id="5130" name="Rectangle 3"/>
          <p:cNvSpPr>
            <a:spLocks noGrp="1"/>
          </p:cNvSpPr>
          <p:nvPr>
            <p:ph idx="1"/>
          </p:nvPr>
        </p:nvSpPr>
        <p:spPr>
          <a:xfrm>
            <a:off x="457200" y="1300163"/>
            <a:ext cx="8382000" cy="2890837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800" dirty="0">
                <a:solidFill>
                  <a:schemeClr val="hlink"/>
                </a:solidFill>
              </a:rPr>
              <a:t>推论 定理：</a:t>
            </a:r>
            <a:r>
              <a:rPr lang="zh-CN" altLang="en-US" sz="2800" dirty="0"/>
              <a:t>任何图</a:t>
            </a:r>
            <a:r>
              <a:rPr lang="en-US" altLang="zh-CN" sz="2800" dirty="0"/>
              <a:t>(</a:t>
            </a:r>
            <a:r>
              <a:rPr lang="zh-CN" altLang="en-US" sz="2800" dirty="0"/>
              <a:t>无向的或有向的</a:t>
            </a:r>
            <a:r>
              <a:rPr lang="en-US" altLang="zh-CN" sz="2800" dirty="0"/>
              <a:t>)</a:t>
            </a:r>
            <a:r>
              <a:rPr lang="zh-CN" altLang="en-US" sz="2800" dirty="0"/>
              <a:t>中，</a:t>
            </a:r>
            <a:r>
              <a:rPr lang="zh-CN" altLang="en-US" sz="2800" b="1" dirty="0">
                <a:solidFill>
                  <a:srgbClr val="FF0000"/>
                </a:solidFill>
              </a:rPr>
              <a:t>奇数度顶点的个数是偶数。</a:t>
            </a:r>
            <a:r>
              <a:rPr lang="zh-CN" altLang="en-US" sz="2600" dirty="0"/>
              <a:t> 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>
                <a:solidFill>
                  <a:schemeClr val="hlink"/>
                </a:solidFill>
              </a:rPr>
              <a:t>证明</a:t>
            </a:r>
            <a:r>
              <a:rPr lang="zh-CN" altLang="en-US" sz="2600" dirty="0"/>
              <a:t>	设</a:t>
            </a:r>
            <a:r>
              <a:rPr lang="en-US" altLang="zh-CN" sz="2600" dirty="0"/>
              <a:t>G</a:t>
            </a:r>
            <a:r>
              <a:rPr lang="zh-CN" altLang="en-US" sz="2600" dirty="0"/>
              <a:t>＝</a:t>
            </a:r>
            <a:r>
              <a:rPr lang="en-US" altLang="zh-CN" sz="2600" dirty="0"/>
              <a:t>&lt;V</a:t>
            </a:r>
            <a:r>
              <a:rPr lang="zh-CN" altLang="en-US" sz="2600" dirty="0"/>
              <a:t>，</a:t>
            </a:r>
            <a:r>
              <a:rPr lang="en-US" altLang="zh-CN" sz="2600" dirty="0"/>
              <a:t>E&gt;</a:t>
            </a:r>
            <a:r>
              <a:rPr lang="zh-CN" altLang="en-US" sz="2600" dirty="0"/>
              <a:t>为任意一图，令</a:t>
            </a:r>
            <a:endParaRPr lang="zh-CN" altLang="en-US" sz="2600" dirty="0"/>
          </a:p>
          <a:p>
            <a:pPr eaLnBrk="1" hangingPunct="1">
              <a:buNone/>
            </a:pPr>
            <a:r>
              <a:rPr lang="zh-CN" altLang="en-US" sz="2600" dirty="0"/>
              <a:t>			</a:t>
            </a:r>
            <a:r>
              <a:rPr lang="en-US" altLang="zh-CN" sz="2600" dirty="0"/>
              <a:t>V</a:t>
            </a:r>
            <a:r>
              <a:rPr lang="en-US" altLang="zh-CN" sz="2600" baseline="-30000" dirty="0"/>
              <a:t>1</a:t>
            </a:r>
            <a:r>
              <a:rPr lang="zh-CN" altLang="en-US" sz="2600" dirty="0"/>
              <a:t>＝</a:t>
            </a:r>
            <a:r>
              <a:rPr lang="en-US" altLang="zh-CN" sz="2600" dirty="0"/>
              <a:t>{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|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∈V∧</a:t>
            </a:r>
            <a:r>
              <a:rPr lang="en-US" altLang="zh-CN" sz="2600" i="1" dirty="0">
                <a:latin typeface="Times New Roman" panose="02020603050405020304" pitchFamily="18" charset="0"/>
              </a:rPr>
              <a:t>d</a:t>
            </a:r>
            <a:r>
              <a:rPr lang="en-US" altLang="zh-CN" sz="2600" dirty="0"/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)</a:t>
            </a:r>
            <a:r>
              <a:rPr lang="zh-CN" altLang="en-US" sz="2600" dirty="0"/>
              <a:t>为奇数</a:t>
            </a:r>
            <a:r>
              <a:rPr lang="en-US" altLang="zh-CN" sz="2600" dirty="0"/>
              <a:t>}</a:t>
            </a:r>
            <a:endParaRPr lang="en-US" altLang="zh-CN" sz="2600" dirty="0"/>
          </a:p>
          <a:p>
            <a:pPr eaLnBrk="1" hangingPunct="1">
              <a:buNone/>
            </a:pPr>
            <a:r>
              <a:rPr lang="en-US" altLang="zh-CN" sz="2600" dirty="0"/>
              <a:t>			V</a:t>
            </a:r>
            <a:r>
              <a:rPr lang="en-US" altLang="zh-CN" sz="2600" baseline="-30000" dirty="0"/>
              <a:t>2</a:t>
            </a:r>
            <a:r>
              <a:rPr lang="zh-CN" altLang="en-US" sz="2600" dirty="0"/>
              <a:t>＝</a:t>
            </a:r>
            <a:r>
              <a:rPr lang="en-US" altLang="zh-CN" sz="2600" dirty="0"/>
              <a:t>{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|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∈V∧</a:t>
            </a:r>
            <a:r>
              <a:rPr lang="en-US" altLang="zh-CN" sz="2600" i="1" dirty="0">
                <a:latin typeface="Times New Roman" panose="02020603050405020304" pitchFamily="18" charset="0"/>
              </a:rPr>
              <a:t>d</a:t>
            </a:r>
            <a:r>
              <a:rPr lang="en-US" altLang="zh-CN" sz="2600" dirty="0"/>
              <a:t>(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en-US" altLang="zh-CN" sz="2600" dirty="0"/>
              <a:t>)</a:t>
            </a:r>
            <a:r>
              <a:rPr lang="zh-CN" altLang="en-US" sz="2600" dirty="0"/>
              <a:t>为偶数</a:t>
            </a:r>
            <a:r>
              <a:rPr lang="en-US" altLang="zh-CN" sz="2600" dirty="0"/>
              <a:t>}</a:t>
            </a:r>
            <a:endParaRPr lang="en-US" altLang="zh-CN" sz="2600" dirty="0"/>
          </a:p>
          <a:p>
            <a:pPr eaLnBrk="1" hangingPunct="1">
              <a:buNone/>
            </a:pPr>
            <a:r>
              <a:rPr lang="en-US" altLang="zh-CN" sz="2600" dirty="0"/>
              <a:t>		</a:t>
            </a:r>
            <a:r>
              <a:rPr lang="zh-CN" altLang="en-US" sz="2600" dirty="0"/>
              <a:t>则</a:t>
            </a:r>
            <a:r>
              <a:rPr lang="en-US" altLang="zh-CN" sz="2600" dirty="0"/>
              <a:t>V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∪V</a:t>
            </a:r>
            <a:r>
              <a:rPr lang="en-US" altLang="zh-CN" sz="2600" baseline="-30000" dirty="0"/>
              <a:t>2</a:t>
            </a:r>
            <a:r>
              <a:rPr lang="zh-CN" altLang="en-US" sz="2600" dirty="0"/>
              <a:t>＝</a:t>
            </a:r>
            <a:r>
              <a:rPr lang="en-US" altLang="zh-CN" sz="2600" dirty="0"/>
              <a:t>V</a:t>
            </a:r>
            <a:r>
              <a:rPr lang="zh-CN" altLang="en-US" sz="2600" dirty="0"/>
              <a:t>，</a:t>
            </a:r>
            <a:r>
              <a:rPr lang="en-US" altLang="zh-CN" sz="2600" dirty="0"/>
              <a:t>V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∩V</a:t>
            </a:r>
            <a:r>
              <a:rPr lang="en-US" altLang="zh-CN" sz="2600" baseline="-30000" dirty="0"/>
              <a:t>2</a:t>
            </a:r>
            <a:r>
              <a:rPr lang="zh-CN" altLang="en-US" sz="2600" dirty="0"/>
              <a:t>＝</a:t>
            </a:r>
            <a:r>
              <a:rPr lang="zh-CN" altLang="en-US" sz="2600" dirty="0">
                <a:sym typeface="Symbol" panose="05050102010706020507" pitchFamily="18" charset="2"/>
              </a:rPr>
              <a:t></a:t>
            </a:r>
            <a:r>
              <a:rPr lang="zh-CN" altLang="en-US" sz="2600" dirty="0"/>
              <a:t> ，由握手定理可知： </a:t>
            </a:r>
            <a:endParaRPr lang="zh-CN" altLang="en-US" sz="2600" dirty="0"/>
          </a:p>
        </p:txBody>
      </p:sp>
      <p:sp>
        <p:nvSpPr>
          <p:cNvPr id="500747" name="Text Box 11"/>
          <p:cNvSpPr txBox="1"/>
          <p:nvPr/>
        </p:nvSpPr>
        <p:spPr>
          <a:xfrm>
            <a:off x="762000" y="5562600"/>
            <a:ext cx="6858000" cy="46196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>
                <a:srgbClr val="99CCCC"/>
              </a:buClr>
              <a:buSz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但因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中顶点度数为奇数，所以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|V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必为偶数。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1066800" y="4876800"/>
            <a:ext cx="7620000" cy="457200"/>
            <a:chOff x="672" y="3072"/>
            <a:chExt cx="4800" cy="288"/>
          </a:xfrm>
        </p:grpSpPr>
        <p:sp>
          <p:nvSpPr>
            <p:cNvPr id="39948" name="Text Box 6"/>
            <p:cNvSpPr txBox="1"/>
            <p:nvPr/>
          </p:nvSpPr>
          <p:spPr>
            <a:xfrm>
              <a:off x="672" y="3072"/>
              <a:ext cx="21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>
                  <a:srgbClr val="99CCCC"/>
                </a:buClr>
                <a:buSzTx/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由于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2|E|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和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49" name="Text Box 8"/>
            <p:cNvSpPr txBox="1"/>
            <p:nvPr/>
          </p:nvSpPr>
          <p:spPr>
            <a:xfrm>
              <a:off x="3312" y="3072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>
                  <a:srgbClr val="99CCCC"/>
                </a:buClr>
                <a:buSzTx/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所以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50" name="Text Box 10"/>
            <p:cNvSpPr txBox="1"/>
            <p:nvPr/>
          </p:nvSpPr>
          <p:spPr>
            <a:xfrm>
              <a:off x="2496" y="3072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>
                  <a:srgbClr val="99CCCC"/>
                </a:buClr>
                <a:buSzTx/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为偶数，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51" name="Text Box 8"/>
            <p:cNvSpPr txBox="1"/>
            <p:nvPr/>
          </p:nvSpPr>
          <p:spPr>
            <a:xfrm>
              <a:off x="4512" y="3072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>
                  <a:srgbClr val="99CCCC"/>
                </a:buClr>
                <a:buSzTx/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必为偶数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994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0" y="4876800"/>
            <a:ext cx="1104900" cy="754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8" y="4786313"/>
            <a:ext cx="1071562" cy="844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338" y="4148138"/>
            <a:ext cx="5030787" cy="728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charRg st="3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">
                                            <p:txEl>
                                              <p:charRg st="34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charRg st="5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30">
                                            <p:txEl>
                                              <p:charRg st="53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charRg st="7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30">
                                            <p:txEl>
                                              <p:charRg st="75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charRg st="9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30">
                                            <p:txEl>
                                              <p:charRg st="97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度数列</a:t>
            </a:r>
            <a:endParaRPr lang="zh-CN" altLang="en-US" dirty="0"/>
          </a:p>
        </p:txBody>
      </p:sp>
      <p:sp>
        <p:nvSpPr>
          <p:cNvPr id="292867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066800"/>
            <a:ext cx="8534400" cy="55626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2800" dirty="0"/>
              <a:t>设</a:t>
            </a:r>
            <a:r>
              <a:rPr lang="en-US" altLang="zh-CN" sz="2800" dirty="0"/>
              <a:t>G＝&lt;V,E&gt;</a:t>
            </a:r>
            <a:r>
              <a:rPr lang="zh-CN" altLang="en-US" sz="2800" dirty="0"/>
              <a:t>为一个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/>
              <a:t>阶</a:t>
            </a:r>
            <a:r>
              <a:rPr lang="zh-CN" altLang="en-US" sz="2800" b="1" dirty="0"/>
              <a:t>无向图</a:t>
            </a:r>
            <a:r>
              <a:rPr lang="zh-CN" altLang="en-US" sz="2800" dirty="0"/>
              <a:t>，</a:t>
            </a:r>
            <a:r>
              <a:rPr lang="en-US" altLang="zh-CN" sz="2800" dirty="0"/>
              <a:t>V＝{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_x000B__x000C_"/>
              </a:rPr>
              <a:t>…</a:t>
            </a:r>
            <a:r>
              <a:rPr lang="en-US" altLang="zh-CN" sz="2800" dirty="0"/>
              <a:t>,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/>
              <a:t>}，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称（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dirty="0"/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)，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dirty="0"/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)，</a:t>
            </a:r>
            <a:r>
              <a:rPr lang="en-US" altLang="zh-CN" sz="2800" dirty="0">
                <a:latin typeface="_x000B__x000C_"/>
              </a:rPr>
              <a:t>…</a:t>
            </a:r>
            <a:r>
              <a:rPr lang="en-US" altLang="zh-CN" sz="2800" dirty="0"/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dirty="0"/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）为</a:t>
            </a:r>
            <a:r>
              <a:rPr lang="en-US" altLang="zh-CN" sz="2800" dirty="0"/>
              <a:t>G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0066FF"/>
                </a:solidFill>
              </a:rPr>
              <a:t>度数序列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对于顶点标定的无向图，它的度数列是唯一的。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800" dirty="0"/>
              <a:t>类似地，设</a:t>
            </a:r>
            <a:r>
              <a:rPr lang="en-US" altLang="zh-CN" sz="2800" dirty="0"/>
              <a:t>D＝&lt;V,E&gt;</a:t>
            </a:r>
            <a:r>
              <a:rPr lang="zh-CN" altLang="en-US" sz="2800" dirty="0"/>
              <a:t>为一个</a:t>
            </a:r>
            <a:r>
              <a:rPr lang="en-US" altLang="zh-CN" sz="2800" dirty="0"/>
              <a:t>n</a:t>
            </a:r>
            <a:r>
              <a:rPr lang="zh-CN" altLang="en-US" sz="2800" dirty="0"/>
              <a:t>阶</a:t>
            </a:r>
            <a:r>
              <a:rPr lang="zh-CN" altLang="en-US" sz="2800" b="1" dirty="0"/>
              <a:t>有向图</a:t>
            </a:r>
            <a:r>
              <a:rPr lang="zh-CN" altLang="en-US" sz="2800" dirty="0"/>
              <a:t>，</a:t>
            </a:r>
            <a:r>
              <a:rPr lang="en-US" altLang="zh-CN" sz="2800" dirty="0"/>
              <a:t>V＝{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_x000B__x000C_"/>
              </a:rPr>
              <a:t>…</a:t>
            </a:r>
            <a:r>
              <a:rPr lang="en-US" altLang="zh-CN" sz="2800" dirty="0"/>
              <a:t>,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/>
              <a:t>}，</a:t>
            </a:r>
            <a:r>
              <a:rPr lang="zh-CN" altLang="en-US" sz="2800" dirty="0"/>
              <a:t>则</a:t>
            </a:r>
            <a:endParaRPr lang="zh-CN" altLang="en-US" sz="2800" dirty="0"/>
          </a:p>
          <a:p>
            <a:pPr>
              <a:lnSpc>
                <a:spcPct val="110000"/>
              </a:lnSpc>
              <a:buNone/>
            </a:pPr>
            <a:r>
              <a:rPr lang="en-US" altLang="zh-CN" sz="2800" dirty="0"/>
              <a:t>D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00000"/>
                </a:solidFill>
              </a:rPr>
              <a:t>度数列</a:t>
            </a:r>
            <a:r>
              <a:rPr lang="zh-CN" altLang="en-US" sz="2800" dirty="0"/>
              <a:t>： （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dirty="0"/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)，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dirty="0"/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)，</a:t>
            </a:r>
            <a:r>
              <a:rPr lang="en-US" altLang="zh-CN" sz="2800" dirty="0">
                <a:latin typeface="_x000B__x000C_"/>
              </a:rPr>
              <a:t>…</a:t>
            </a:r>
            <a:r>
              <a:rPr lang="en-US" altLang="zh-CN" sz="2800" dirty="0"/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dirty="0"/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10000"/>
              </a:lnSpc>
              <a:buNone/>
            </a:pPr>
            <a:r>
              <a:rPr lang="en-US" altLang="zh-CN" sz="2800" dirty="0"/>
              <a:t>D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00000"/>
                </a:solidFill>
              </a:rPr>
              <a:t>出度列</a:t>
            </a:r>
            <a:r>
              <a:rPr lang="en-US" altLang="zh-CN" sz="2800" b="1" dirty="0">
                <a:solidFill>
                  <a:srgbClr val="C00000"/>
                </a:solidFill>
              </a:rPr>
              <a:t>:</a:t>
            </a:r>
            <a:r>
              <a:rPr lang="zh-CN" altLang="en-US" sz="2800" dirty="0"/>
              <a:t>（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)，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)，</a:t>
            </a:r>
            <a:r>
              <a:rPr lang="en-US" altLang="zh-CN" sz="2800" dirty="0">
                <a:latin typeface="_x000B__x000C_"/>
              </a:rPr>
              <a:t>…</a:t>
            </a:r>
            <a:r>
              <a:rPr lang="en-US" altLang="zh-CN" sz="2800" dirty="0"/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aseline="30000" dirty="0"/>
              <a:t>+</a:t>
            </a:r>
            <a:r>
              <a:rPr lang="en-US" altLang="zh-CN" sz="2800" dirty="0"/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10000"/>
              </a:lnSpc>
              <a:buNone/>
            </a:pPr>
            <a:r>
              <a:rPr lang="en-US" altLang="zh-CN" sz="2800" dirty="0"/>
              <a:t>D</a:t>
            </a:r>
            <a:r>
              <a:rPr lang="zh-CN" altLang="en-US" sz="2800" dirty="0"/>
              <a:t>的</a:t>
            </a:r>
            <a:r>
              <a:rPr lang="zh-CN" altLang="en-US" sz="2800" b="1" dirty="0">
                <a:solidFill>
                  <a:srgbClr val="C00000"/>
                </a:solidFill>
              </a:rPr>
              <a:t>入度列</a:t>
            </a:r>
            <a:r>
              <a:rPr lang="en-US" altLang="zh-CN" sz="2800" b="1" dirty="0">
                <a:solidFill>
                  <a:srgbClr val="C00000"/>
                </a:solidFill>
              </a:rPr>
              <a:t>:</a:t>
            </a:r>
            <a:r>
              <a:rPr lang="zh-CN" altLang="en-US" sz="2800" dirty="0"/>
              <a:t>（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aseline="30000" dirty="0"/>
              <a:t>-</a:t>
            </a:r>
            <a:r>
              <a:rPr lang="en-US" altLang="zh-CN" sz="2800" dirty="0"/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)，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aseline="30000" dirty="0"/>
              <a:t>-</a:t>
            </a:r>
            <a:r>
              <a:rPr lang="en-US" altLang="zh-CN" sz="2800" dirty="0"/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)，</a:t>
            </a:r>
            <a:r>
              <a:rPr lang="en-US" altLang="zh-CN" sz="2800" dirty="0">
                <a:latin typeface="_x000B__x000C_"/>
              </a:rPr>
              <a:t>…</a:t>
            </a:r>
            <a:r>
              <a:rPr lang="en-US" altLang="zh-CN" sz="2800" dirty="0"/>
              <a:t>，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aseline="30000" dirty="0"/>
              <a:t>-</a:t>
            </a:r>
            <a:r>
              <a:rPr lang="en-US" altLang="zh-CN" sz="2800" dirty="0"/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）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charRg st="8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charRg st="86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charRg st="124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2867">
                                            <p:txEl>
                                              <p:charRg st="124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charRg st="153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2867">
                                            <p:txEl>
                                              <p:charRg st="153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charRg st="184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2867">
                                            <p:txEl>
                                              <p:charRg st="184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度数列举例（例1-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93251" name="Rectangle 3"/>
          <p:cNvSpPr>
            <a:spLocks noGrp="1"/>
          </p:cNvSpPr>
          <p:nvPr>
            <p:ph type="body" idx="4294967295"/>
          </p:nvPr>
        </p:nvSpPr>
        <p:spPr>
          <a:xfrm>
            <a:off x="3505200" y="1066800"/>
            <a:ext cx="4419600" cy="1219200"/>
          </a:xfrm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dirty="0"/>
              <a:t>   </a:t>
            </a:r>
            <a:r>
              <a:rPr lang="zh-CN" altLang="en-US" sz="2800" dirty="0"/>
              <a:t>按顶点的标定顺序，度数列为：</a:t>
            </a:r>
            <a:endParaRPr lang="zh-CN" altLang="en-US" sz="2800" dirty="0"/>
          </a:p>
          <a:p>
            <a:pPr>
              <a:buNone/>
            </a:pPr>
            <a:r>
              <a:rPr lang="zh-CN" altLang="en-US" dirty="0"/>
              <a:t>	4,4,2,1,3。</a:t>
            </a:r>
            <a:endParaRPr lang="zh-CN" altLang="en-US" dirty="0"/>
          </a:p>
        </p:txBody>
      </p:sp>
      <p:pic>
        <p:nvPicPr>
          <p:cNvPr id="693252" name="Picture 4" descr="14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990600"/>
            <a:ext cx="2500313" cy="25146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</p:pic>
      <p:pic>
        <p:nvPicPr>
          <p:cNvPr id="693253" name="Picture 5" descr="14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81400"/>
            <a:ext cx="2532063" cy="259080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</p:pic>
      <p:sp>
        <p:nvSpPr>
          <p:cNvPr id="693254" name="Rectangle 6"/>
          <p:cNvSpPr/>
          <p:nvPr/>
        </p:nvSpPr>
        <p:spPr>
          <a:xfrm>
            <a:off x="3810000" y="3581400"/>
            <a:ext cx="4953000" cy="2551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/>
              <a:t>按字母顺序，度数列，出度列，入度列分别为：</a:t>
            </a:r>
            <a:endParaRPr lang="zh-CN" altLang="en-US" sz="2800" dirty="0"/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5,3,3,3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	4,0,2,1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	1,3,1,2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325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charRg st="18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3251">
                                            <p:txEl>
                                              <p:charRg st="18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325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>
                                            <p:txEl>
                                              <p:charRg st="22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3254">
                                            <p:txEl>
                                              <p:charRg st="22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>
                                            <p:txEl>
                                              <p:charRg st="31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3254">
                                            <p:txEl>
                                              <p:charRg st="31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>
                                            <p:txEl>
                                              <p:charRg st="4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93254">
                                            <p:txEl>
                                              <p:charRg st="4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 build="p"/>
      <p:bldP spid="69325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例1-2</a:t>
            </a:r>
            <a:endParaRPr lang="zh-CN" altLang="en-US" dirty="0"/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43175"/>
          </a:xfrm>
        </p:spPr>
        <p:txBody>
          <a:bodyPr vert="horz" wrap="square" lIns="91440" tIns="45720" rIns="91440" bIns="45720" anchor="t"/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en-US" altLang="zh-CN" sz="2800" dirty="0"/>
              <a:t>(3,3,2,3)</a:t>
            </a:r>
            <a:r>
              <a:rPr lang="zh-CN" altLang="en-US" sz="2800" dirty="0"/>
              <a:t>与</a:t>
            </a:r>
            <a:r>
              <a:rPr lang="en-US" altLang="zh-CN" sz="2800" dirty="0"/>
              <a:t>(5,2,3,1,4)</a:t>
            </a:r>
            <a:r>
              <a:rPr lang="zh-CN" altLang="en-US" sz="2800" dirty="0"/>
              <a:t>能成为图的度数序列吗</a:t>
            </a:r>
            <a:r>
              <a:rPr lang="en-US" altLang="zh-CN" sz="2800" dirty="0"/>
              <a:t>? </a:t>
            </a:r>
            <a:r>
              <a:rPr lang="zh-CN" altLang="en-US" sz="2800" dirty="0"/>
              <a:t>为什么</a:t>
            </a:r>
            <a:r>
              <a:rPr lang="en-US" altLang="zh-CN" sz="2800" dirty="0"/>
              <a:t>?</a:t>
            </a:r>
            <a:endParaRPr lang="en-US" altLang="zh-CN" sz="2800" dirty="0"/>
          </a:p>
          <a:p>
            <a:pPr marL="609600" indent="-609600"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已知图</a:t>
            </a:r>
            <a:r>
              <a:rPr lang="en-US" altLang="zh-CN" sz="2800" dirty="0"/>
              <a:t>G</a:t>
            </a:r>
            <a:r>
              <a:rPr lang="zh-CN" altLang="en-US" sz="2800" dirty="0"/>
              <a:t>中有</a:t>
            </a:r>
            <a:r>
              <a:rPr lang="en-US" altLang="zh-CN" sz="2800" dirty="0"/>
              <a:t>10</a:t>
            </a:r>
            <a:r>
              <a:rPr lang="zh-CN" altLang="en-US" sz="2800" dirty="0"/>
              <a:t>条边</a:t>
            </a:r>
            <a:r>
              <a:rPr lang="en-US" altLang="zh-CN" sz="2800" dirty="0"/>
              <a:t>, 4</a:t>
            </a:r>
            <a:r>
              <a:rPr lang="zh-CN" altLang="en-US" sz="2800" dirty="0"/>
              <a:t>个</a:t>
            </a:r>
            <a:r>
              <a:rPr lang="en-US" altLang="zh-CN" sz="2800" dirty="0"/>
              <a:t>3</a:t>
            </a:r>
            <a:r>
              <a:rPr lang="zh-CN" altLang="en-US" sz="2800" dirty="0"/>
              <a:t>度顶点</a:t>
            </a:r>
            <a:r>
              <a:rPr lang="en-US" altLang="zh-CN" sz="2800" dirty="0"/>
              <a:t>,</a:t>
            </a:r>
            <a:r>
              <a:rPr lang="zh-CN" altLang="en-US" sz="2800" dirty="0"/>
              <a:t>其余顶点的度数均小于等于</a:t>
            </a:r>
            <a:r>
              <a:rPr lang="en-US" altLang="zh-CN" sz="2800" dirty="0"/>
              <a:t>2, </a:t>
            </a:r>
            <a:r>
              <a:rPr lang="zh-CN" altLang="en-US" sz="2800" dirty="0"/>
              <a:t>问</a:t>
            </a:r>
            <a:r>
              <a:rPr lang="en-US" altLang="zh-CN" sz="2800" dirty="0"/>
              <a:t>G</a:t>
            </a:r>
            <a:r>
              <a:rPr lang="zh-CN" altLang="en-US" sz="2800" dirty="0"/>
              <a:t>中至少有多少个顶点</a:t>
            </a:r>
            <a:r>
              <a:rPr lang="en-US" altLang="zh-CN" sz="2800" dirty="0"/>
              <a:t>?</a:t>
            </a:r>
            <a:r>
              <a:rPr lang="zh-CN" altLang="en-US" sz="2800" dirty="0"/>
              <a:t>为什么</a:t>
            </a:r>
            <a:r>
              <a:rPr lang="en-US" altLang="zh-CN" sz="2800" dirty="0"/>
              <a:t>?</a:t>
            </a:r>
            <a:endParaRPr lang="en-US" altLang="zh-CN" sz="2800" dirty="0"/>
          </a:p>
        </p:txBody>
      </p:sp>
      <p:sp>
        <p:nvSpPr>
          <p:cNvPr id="539652" name="Text Box 4"/>
          <p:cNvSpPr txBox="1"/>
          <p:nvPr/>
        </p:nvSpPr>
        <p:spPr>
          <a:xfrm>
            <a:off x="838200" y="3352800"/>
            <a:ext cx="78486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/>
              <a:t>解</a:t>
            </a:r>
            <a:r>
              <a:rPr lang="en-US" altLang="zh-CN" sz="2600" dirty="0"/>
              <a:t>:</a:t>
            </a:r>
            <a:endParaRPr lang="en-US" altLang="zh-CN" sz="2600" dirty="0"/>
          </a:p>
          <a:p>
            <a:pPr marL="342900" lvl="0" indent="-342900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zh-CN" altLang="en-US" sz="2600" dirty="0"/>
              <a:t>不能，因为度数为奇数的顶点数目不是偶数。</a:t>
            </a:r>
            <a:endParaRPr lang="zh-CN" altLang="en-US" sz="2600" dirty="0"/>
          </a:p>
          <a:p>
            <a:pPr marL="342900" lvl="0" indent="-342900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zh-CN" altLang="en-US" sz="2600" dirty="0"/>
              <a:t>图</a:t>
            </a:r>
            <a:r>
              <a:rPr lang="en-US" altLang="zh-CN" sz="2600" dirty="0"/>
              <a:t>G</a:t>
            </a:r>
            <a:r>
              <a:rPr lang="zh-CN" altLang="en-US" sz="2600" dirty="0"/>
              <a:t>中顶点度数之和为 </a:t>
            </a:r>
            <a:r>
              <a:rPr lang="en-US" altLang="zh-CN" sz="2600" dirty="0"/>
              <a:t>2×10=20</a:t>
            </a:r>
            <a:r>
              <a:rPr lang="zh-CN" altLang="en-US" sz="2600" dirty="0"/>
              <a:t>，而已有</a:t>
            </a:r>
            <a:r>
              <a:rPr lang="en-US" altLang="zh-CN" sz="2600" dirty="0"/>
              <a:t>4</a:t>
            </a:r>
            <a:r>
              <a:rPr lang="zh-CN" altLang="en-US" sz="2600" dirty="0"/>
              <a:t>个顶点的度数之和为</a:t>
            </a:r>
            <a:r>
              <a:rPr lang="en-US" altLang="zh-CN" sz="2600" dirty="0"/>
              <a:t>4×3=12</a:t>
            </a:r>
            <a:r>
              <a:rPr lang="zh-CN" altLang="en-US" sz="2600" dirty="0"/>
              <a:t>，还剩下</a:t>
            </a:r>
            <a:r>
              <a:rPr lang="en-US" altLang="zh-CN" sz="2600" dirty="0"/>
              <a:t>8</a:t>
            </a:r>
            <a:r>
              <a:rPr lang="zh-CN" altLang="en-US" sz="2600" dirty="0"/>
              <a:t>度，按题意，还需至少</a:t>
            </a:r>
            <a:r>
              <a:rPr lang="en-US" altLang="zh-CN" sz="2600" dirty="0"/>
              <a:t>4</a:t>
            </a:r>
            <a:r>
              <a:rPr lang="zh-CN" altLang="en-US" sz="2600" dirty="0"/>
              <a:t>个顶点，所以图</a:t>
            </a:r>
            <a:r>
              <a:rPr lang="en-US" altLang="zh-CN" sz="2600" dirty="0"/>
              <a:t>G</a:t>
            </a:r>
            <a:r>
              <a:rPr lang="zh-CN" altLang="en-US" sz="2600" dirty="0"/>
              <a:t>至少有</a:t>
            </a:r>
            <a:r>
              <a:rPr lang="en-US" altLang="zh-CN" sz="2600" dirty="0"/>
              <a:t>8</a:t>
            </a:r>
            <a:r>
              <a:rPr lang="zh-CN" altLang="en-US" sz="2600" dirty="0"/>
              <a:t>个顶点。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>
                                            <p:txEl>
                                              <p:charRg st="3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9652">
                                            <p:txEl>
                                              <p:charRg st="3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>
                                            <p:txEl>
                                              <p:charRg st="2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9652">
                                            <p:txEl>
                                              <p:charRg st="24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240F46-9089-47BA-99FA-99EDA5BF482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450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问题研究</a:t>
            </a:r>
            <a:endParaRPr lang="zh-CN" altLang="en-US" dirty="0"/>
          </a:p>
        </p:txBody>
      </p:sp>
      <p:sp>
        <p:nvSpPr>
          <p:cNvPr id="104454" name="Rectangle 3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8768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400" dirty="0"/>
              <a:t>问题</a:t>
            </a:r>
            <a:r>
              <a:rPr lang="en-US" altLang="zh-CN" sz="2400" dirty="0"/>
              <a:t>1</a:t>
            </a:r>
            <a:r>
              <a:rPr lang="zh-CN" altLang="en-US" sz="2400" dirty="0"/>
              <a:t>：世界上和奇数个人握过手的人数是偶数。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问题</a:t>
            </a:r>
            <a:r>
              <a:rPr lang="en-US" altLang="zh-CN" sz="2400" dirty="0"/>
              <a:t>2</a:t>
            </a:r>
            <a:r>
              <a:rPr lang="zh-CN" altLang="en-US" sz="2400" dirty="0"/>
              <a:t>：在一个部门的</a:t>
            </a:r>
            <a:r>
              <a:rPr lang="en-US" altLang="zh-CN" sz="2400" dirty="0"/>
              <a:t>25</a:t>
            </a:r>
            <a:r>
              <a:rPr lang="zh-CN" altLang="en-US" sz="2400" dirty="0"/>
              <a:t>个人中间，由于意见不同，是否可能每个人恰好与其他</a:t>
            </a:r>
            <a:r>
              <a:rPr lang="en-US" altLang="zh-CN" sz="2400" dirty="0"/>
              <a:t>5</a:t>
            </a:r>
            <a:r>
              <a:rPr lang="zh-CN" altLang="en-US" sz="2400" dirty="0"/>
              <a:t>个人意见一致？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200" dirty="0"/>
              <a:t>1</a:t>
            </a:r>
            <a:r>
              <a:rPr lang="zh-CN" altLang="en-US" sz="2200" dirty="0"/>
              <a:t>解答：考虑一个图，顶点代表人，如果两个人握过手，就用边连接这两点。若某人和奇数个人握过手，则代表该人的顶点的度数是奇数。根据握手定理的推论，这样的顶点有偶数个。</a:t>
            </a:r>
            <a:endParaRPr lang="zh-CN" altLang="en-US" sz="2200" dirty="0"/>
          </a:p>
          <a:p>
            <a:pPr eaLnBrk="1" hangingPunct="1"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解答：不可能。考虑一个图，其中顶点代表人，如两人意见相同，可用边连接，所以每个顶点都奇数度。存在奇数个度数为奇数的图，这不可能的。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说明：</a:t>
            </a:r>
            <a:endParaRPr lang="zh-CN" altLang="en-US" sz="24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(1)</a:t>
            </a:r>
            <a:r>
              <a:rPr lang="zh-CN" altLang="en-US" sz="2400" dirty="0"/>
              <a:t>很多离散问题可以用图模型求解。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(2)</a:t>
            </a:r>
            <a:r>
              <a:rPr lang="zh-CN" altLang="en-US" sz="2400" dirty="0"/>
              <a:t>为了建立一个图模型，需要决定顶点和边分别代表什么。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(3)</a:t>
            </a:r>
            <a:r>
              <a:rPr lang="zh-CN" altLang="en-US" sz="2400" dirty="0"/>
              <a:t>在一个图模型中，</a:t>
            </a:r>
            <a:r>
              <a:rPr lang="zh-CN" altLang="en-US" sz="2400" b="1" dirty="0">
                <a:solidFill>
                  <a:srgbClr val="CC3300"/>
                </a:solidFill>
              </a:rPr>
              <a:t>边经常代表两个顶点之间的关系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charRg st="2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4">
                                            <p:txEl>
                                              <p:charRg st="23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charRg st="68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4">
                                            <p:txEl>
                                              <p:charRg st="68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charRg st="150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454">
                                            <p:txEl>
                                              <p:charRg st="150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charRg st="217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104454">
                                            <p:txEl>
                                              <p:charRg st="217" end="22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charRg st="221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" fill="hold"/>
                                        <p:tgtEl>
                                          <p:spTgt spid="104454">
                                            <p:txEl>
                                              <p:charRg st="221" end="24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charRg st="240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" fill="hold"/>
                                        <p:tgtEl>
                                          <p:spTgt spid="104454">
                                            <p:txEl>
                                              <p:charRg st="240" end="26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charRg st="269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" fill="hold"/>
                                        <p:tgtEl>
                                          <p:spTgt spid="104454">
                                            <p:txEl>
                                              <p:charRg st="269" end="29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703387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例1-</a:t>
            </a:r>
            <a:r>
              <a:rPr lang="en-US" altLang="zh-CN" dirty="0"/>
              <a:t>3 </a:t>
            </a:r>
            <a:r>
              <a:rPr lang="zh-CN" altLang="en-US" sz="2800" b="1" dirty="0">
                <a:solidFill>
                  <a:schemeClr val="tx1"/>
                </a:solidFill>
              </a:rPr>
              <a:t>有</a:t>
            </a:r>
            <a:r>
              <a:rPr lang="en-US" altLang="zh-CN" sz="2800" b="1" dirty="0">
                <a:solidFill>
                  <a:schemeClr val="tx1"/>
                </a:solidFill>
              </a:rPr>
              <a:t>9</a:t>
            </a:r>
            <a:r>
              <a:rPr lang="zh-CN" altLang="en-US" sz="2800" b="1" dirty="0">
                <a:solidFill>
                  <a:schemeClr val="tx1"/>
                </a:solidFill>
              </a:rPr>
              <a:t>个人在一起打乒乓球，已知他们每人至少和其中另外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个人各打过一场球，则一定有一个人不止和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</a:rPr>
              <a:t>个人打过球。用图论语言解释这件事。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100356" name="Rectangle 4"/>
          <p:cNvSpPr/>
          <p:nvPr/>
        </p:nvSpPr>
        <p:spPr>
          <a:xfrm>
            <a:off x="533400" y="2133600"/>
            <a:ext cx="8074025" cy="358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22300" lvl="0" indent="-6223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/>
              <a:t>解：设</a:t>
            </a:r>
            <a:r>
              <a:rPr lang="en-US" altLang="zh-CN" sz="2600" dirty="0"/>
              <a:t>v</a:t>
            </a:r>
            <a:r>
              <a:rPr lang="en-US" altLang="zh-CN" sz="2600" baseline="-25000" dirty="0"/>
              <a:t>1</a:t>
            </a:r>
            <a:r>
              <a:rPr lang="zh-CN" altLang="en-US" sz="2600" dirty="0"/>
              <a:t>，</a:t>
            </a:r>
            <a:r>
              <a:rPr lang="en-US" altLang="zh-CN" sz="2600" dirty="0"/>
              <a:t>v</a:t>
            </a:r>
            <a:r>
              <a:rPr lang="en-US" altLang="zh-CN" sz="26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dirty="0"/>
              <a:t>v</a:t>
            </a:r>
            <a:r>
              <a:rPr lang="en-US" altLang="zh-CN" sz="2600" baseline="-25000" dirty="0"/>
              <a:t>9</a:t>
            </a:r>
            <a:r>
              <a:rPr lang="zh-CN" altLang="en-US" sz="2600" dirty="0"/>
              <a:t>代表这</a:t>
            </a:r>
            <a:r>
              <a:rPr lang="en-US" altLang="zh-CN" sz="2600" dirty="0"/>
              <a:t>9</a:t>
            </a:r>
            <a:r>
              <a:rPr lang="zh-CN" altLang="en-US" sz="2600" dirty="0"/>
              <a:t>个人，建立顶点集</a:t>
            </a:r>
            <a:r>
              <a:rPr lang="en-US" altLang="zh-CN" sz="2600" dirty="0"/>
              <a:t>V={v</a:t>
            </a:r>
            <a:r>
              <a:rPr lang="en-US" altLang="zh-CN" sz="2600" baseline="-25000" dirty="0"/>
              <a:t>1</a:t>
            </a:r>
            <a:r>
              <a:rPr lang="zh-CN" altLang="en-US" sz="2600" dirty="0"/>
              <a:t>，</a:t>
            </a:r>
            <a:r>
              <a:rPr lang="en-US" altLang="zh-CN" sz="2600" dirty="0"/>
              <a:t>v</a:t>
            </a:r>
            <a:r>
              <a:rPr lang="en-US" altLang="zh-CN" sz="2600" baseline="-25000" dirty="0"/>
              <a:t>2</a:t>
            </a:r>
            <a:r>
              <a:rPr lang="zh-CN" altLang="en-US" sz="2600" dirty="0"/>
              <a:t>，</a:t>
            </a:r>
            <a:r>
              <a:rPr lang="en-US" altLang="zh-CN" sz="2600" dirty="0"/>
              <a:t>…</a:t>
            </a:r>
            <a:r>
              <a:rPr lang="zh-CN" altLang="en-US" sz="2600" dirty="0"/>
              <a:t>，</a:t>
            </a:r>
            <a:r>
              <a:rPr lang="en-US" altLang="zh-CN" sz="2600" dirty="0"/>
              <a:t>v</a:t>
            </a:r>
            <a:r>
              <a:rPr lang="en-US" altLang="zh-CN" sz="2600" baseline="-25000" dirty="0"/>
              <a:t>9</a:t>
            </a:r>
            <a:r>
              <a:rPr lang="en-US" altLang="zh-CN" sz="2600" dirty="0"/>
              <a:t>}</a:t>
            </a:r>
            <a:r>
              <a:rPr lang="zh-CN" altLang="en-US" sz="2600" dirty="0"/>
              <a:t>，对于其中的任意两个人</a:t>
            </a:r>
            <a:r>
              <a:rPr lang="en-US" altLang="zh-CN" sz="2600" dirty="0"/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600" dirty="0"/>
              <a:t>和 </a:t>
            </a:r>
            <a:r>
              <a:rPr lang="en-US" altLang="zh-CN" sz="2600" dirty="0"/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sz="2600" dirty="0"/>
              <a:t>（</a:t>
            </a:r>
            <a:r>
              <a:rPr lang="en-US" altLang="zh-CN" sz="2600" i="1" dirty="0">
                <a:latin typeface="Times New Roman" panose="02020603050405020304" pitchFamily="18" charset="0"/>
              </a:rPr>
              <a:t>i≠j</a:t>
            </a:r>
            <a:r>
              <a:rPr lang="zh-CN" altLang="en-US" sz="2600" dirty="0"/>
              <a:t>），若</a:t>
            </a:r>
            <a:r>
              <a:rPr lang="en-US" altLang="zh-CN" sz="2600" dirty="0"/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600" dirty="0"/>
              <a:t>和</a:t>
            </a:r>
            <a:r>
              <a:rPr lang="en-US" altLang="zh-CN" sz="2600" dirty="0"/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sz="2600" dirty="0"/>
              <a:t>打过一场球，则 </a:t>
            </a:r>
            <a:r>
              <a:rPr lang="en-US" altLang="zh-CN" sz="2600" dirty="0"/>
              <a:t>{v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/>
              <a:t>,v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sz="2600" dirty="0"/>
              <a:t>} ∊E</a:t>
            </a:r>
            <a:r>
              <a:rPr lang="zh-CN" altLang="en-US" sz="2600" dirty="0"/>
              <a:t>，得到边集</a:t>
            </a:r>
            <a:r>
              <a:rPr lang="en-US" altLang="zh-CN" sz="2600" dirty="0"/>
              <a:t>E</a:t>
            </a:r>
            <a:r>
              <a:rPr lang="zh-CN" altLang="en-US" sz="2600" dirty="0"/>
              <a:t>，则我们得到一个无向图</a:t>
            </a:r>
            <a:r>
              <a:rPr lang="en-US" altLang="zh-CN" sz="2600" dirty="0"/>
              <a:t>G=</a:t>
            </a:r>
            <a:r>
              <a:rPr lang="zh-CN" altLang="en-US" sz="2600" dirty="0"/>
              <a:t>（</a:t>
            </a:r>
            <a:r>
              <a:rPr lang="en-US" altLang="zh-CN" sz="2600" dirty="0"/>
              <a:t>V</a:t>
            </a:r>
            <a:r>
              <a:rPr lang="zh-CN" altLang="en-US" sz="2600" dirty="0"/>
              <a:t>，</a:t>
            </a:r>
            <a:r>
              <a:rPr lang="en-US" altLang="zh-CN" sz="2600" dirty="0"/>
              <a:t>E</a:t>
            </a:r>
            <a:r>
              <a:rPr lang="zh-CN" altLang="en-US" sz="2600" dirty="0"/>
              <a:t>）。</a:t>
            </a:r>
            <a:endParaRPr lang="zh-CN" altLang="en-US" sz="2600" dirty="0"/>
          </a:p>
          <a:p>
            <a:pPr marL="622300" lvl="0" indent="-6223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dirty="0"/>
              <a:t>       若每一个人仅和其余</a:t>
            </a:r>
            <a:r>
              <a:rPr lang="en-US" altLang="zh-CN" sz="2600" dirty="0"/>
              <a:t>3</a:t>
            </a:r>
            <a:r>
              <a:rPr lang="zh-CN" altLang="en-US" sz="2600" dirty="0"/>
              <a:t>个人各打过一场球，则 </a:t>
            </a:r>
            <a:r>
              <a:rPr lang="en-US" altLang="zh-CN" sz="2600" dirty="0"/>
              <a:t>d(v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/>
              <a:t>)=3</a:t>
            </a:r>
            <a:r>
              <a:rPr lang="zh-CN" altLang="en-US" sz="2600" dirty="0"/>
              <a:t>，而此时图</a:t>
            </a:r>
            <a:r>
              <a:rPr lang="en-US" altLang="zh-CN" sz="2600" dirty="0"/>
              <a:t>G</a:t>
            </a:r>
            <a:r>
              <a:rPr lang="zh-CN" altLang="en-US" sz="2600" dirty="0"/>
              <a:t>的奇数度的顶点是</a:t>
            </a:r>
            <a:r>
              <a:rPr lang="en-US" altLang="zh-CN" sz="2600" dirty="0"/>
              <a:t>9</a:t>
            </a:r>
            <a:r>
              <a:rPr lang="zh-CN" altLang="en-US" sz="2600" dirty="0"/>
              <a:t>个，即是奇数个，与握手定理推论矛盾。矛盾说明，至少有一个人</a:t>
            </a:r>
            <a:r>
              <a:rPr lang="en-US" altLang="zh-CN" sz="2600" dirty="0"/>
              <a:t>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600" dirty="0"/>
              <a:t>，</a:t>
            </a:r>
            <a:r>
              <a:rPr lang="en-US" altLang="zh-CN" sz="2600" dirty="0"/>
              <a:t>d(v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/>
              <a:t>) ≥4</a:t>
            </a:r>
            <a:r>
              <a:rPr lang="zh-CN" altLang="en-US" sz="2600" dirty="0"/>
              <a:t>。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完全图</a:t>
            </a:r>
            <a:endParaRPr lang="zh-CN" altLang="en-US" dirty="0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533400" y="2590800"/>
          <a:ext cx="7956550" cy="17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5040630" imgH="1092200" progId="Word.Picture.8">
                  <p:embed/>
                </p:oleObj>
              </mc:Choice>
              <mc:Fallback>
                <p:oleObj name="" r:id="rId1" imgW="5040630" imgH="1092200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2590800"/>
                        <a:ext cx="7956550" cy="172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/>
          <p:nvPr/>
        </p:nvSpPr>
        <p:spPr>
          <a:xfrm>
            <a:off x="685800" y="1143000"/>
            <a:ext cx="80772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zh-CN" altLang="en-US" dirty="0">
                <a:solidFill>
                  <a:srgbClr val="000000"/>
                </a:solidFill>
              </a:rPr>
              <a:t>定义：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b="1" dirty="0">
                <a:solidFill>
                  <a:srgbClr val="CC3300"/>
                </a:solidFill>
              </a:rPr>
              <a:t>简单图</a:t>
            </a:r>
            <a:r>
              <a:rPr lang="en-US" altLang="zh-CN" dirty="0">
                <a:solidFill>
                  <a:srgbClr val="000000"/>
                </a:solidFill>
              </a:rPr>
              <a:t>G=&lt;V,E&gt;</a:t>
            </a:r>
            <a:r>
              <a:rPr lang="zh-CN" altLang="en-US" dirty="0">
                <a:solidFill>
                  <a:srgbClr val="000000"/>
                </a:solidFill>
              </a:rPr>
              <a:t>中,若每一对结点间都有边相连，则称该图为</a:t>
            </a:r>
            <a:r>
              <a:rPr lang="zh-CN" altLang="en-US" b="1" dirty="0">
                <a:solidFill>
                  <a:srgbClr val="CC0000"/>
                </a:solidFill>
              </a:rPr>
              <a:t>完全图。</a:t>
            </a:r>
            <a:r>
              <a:rPr lang="zh-CN" altLang="en-US" dirty="0">
                <a:solidFill>
                  <a:srgbClr val="000000"/>
                </a:solidFill>
              </a:rPr>
              <a:t>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个节点的无向完全图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记作</a:t>
            </a:r>
            <a:r>
              <a:rPr lang="en-US" altLang="zh-CN" b="1" dirty="0">
                <a:solidFill>
                  <a:srgbClr val="CC0000"/>
                </a:solidFill>
                <a:sym typeface="Symbol" panose="05050102010706020507" pitchFamily="18" charset="2"/>
              </a:rPr>
              <a:t>Kn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248" name="Rectangle 8"/>
          <p:cNvSpPr/>
          <p:nvPr/>
        </p:nvSpPr>
        <p:spPr>
          <a:xfrm>
            <a:off x="685800" y="4343400"/>
            <a:ext cx="8077200" cy="106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zh-CN" altLang="en-US" b="1" dirty="0">
                <a:solidFill>
                  <a:srgbClr val="CC0000"/>
                </a:solidFill>
              </a:rPr>
              <a:t>有向完全图</a:t>
            </a:r>
            <a:r>
              <a:rPr lang="zh-CN" altLang="en-US" dirty="0"/>
              <a:t>是指图中各边都有方向，且每两个顶点之间都有两条方向相反的边连接的图。</a:t>
            </a:r>
            <a:r>
              <a:rPr lang="en-US" altLang="zh-CN" sz="3200" dirty="0"/>
              <a:t> n</a:t>
            </a:r>
            <a:r>
              <a:rPr lang="zh-CN" altLang="en-US" sz="3200" dirty="0"/>
              <a:t>个结点的有向完全图的边数为</a:t>
            </a:r>
            <a:r>
              <a:rPr lang="en-US" altLang="zh-CN" sz="3200" dirty="0"/>
              <a:t>n(n</a:t>
            </a:r>
            <a:r>
              <a:rPr lang="en-US" altLang="zh-CN" sz="3200" dirty="0">
                <a:sym typeface="Symbol" panose="05050102010706020507" pitchFamily="18" charset="2"/>
              </a:rPr>
              <a:t></a:t>
            </a:r>
            <a:r>
              <a:rPr lang="en-US" altLang="zh-CN" sz="3200" dirty="0"/>
              <a:t>1)</a:t>
            </a:r>
            <a:r>
              <a:rPr lang="zh-CN" altLang="en-US" sz="3200" dirty="0"/>
              <a:t>。</a:t>
            </a:r>
            <a:endParaRPr lang="zh-CN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102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完全图</a:t>
            </a:r>
            <a:endParaRPr lang="zh-CN" altLang="en-US" dirty="0"/>
          </a:p>
        </p:txBody>
      </p:sp>
      <p:sp>
        <p:nvSpPr>
          <p:cNvPr id="50179" name="Rectangle 3"/>
          <p:cNvSpPr/>
          <p:nvPr/>
        </p:nvSpPr>
        <p:spPr>
          <a:xfrm>
            <a:off x="381000" y="1143000"/>
            <a:ext cx="86868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25000"/>
              </a:spcBef>
              <a:buNone/>
            </a:pPr>
            <a:r>
              <a:rPr lang="zh-CN" altLang="en-US" sz="2600" b="1" dirty="0">
                <a:solidFill>
                  <a:schemeClr val="hlink"/>
                </a:solidFill>
              </a:rPr>
              <a:t>定理：</a:t>
            </a:r>
            <a:r>
              <a:rPr lang="en-US" altLang="zh-CN" sz="2600" dirty="0"/>
              <a:t> n</a:t>
            </a:r>
            <a:r>
              <a:rPr lang="zh-CN" altLang="en-US" sz="2600" dirty="0"/>
              <a:t>个结点的无向完全图</a:t>
            </a:r>
            <a:r>
              <a:rPr lang="en-US" altLang="zh-CN" sz="2600" dirty="0"/>
              <a:t>Kn</a:t>
            </a:r>
            <a:r>
              <a:rPr lang="zh-CN" altLang="en-US" sz="2600" dirty="0"/>
              <a:t>的边数为</a:t>
            </a:r>
            <a:r>
              <a:rPr lang="en-US" altLang="zh-CN" sz="2600" dirty="0"/>
              <a:t>n(n</a:t>
            </a:r>
            <a:r>
              <a:rPr lang="en-US" altLang="zh-CN" sz="2600" dirty="0">
                <a:sym typeface="Symbol" panose="05050102010706020507" pitchFamily="18" charset="2"/>
              </a:rPr>
              <a:t></a:t>
            </a:r>
            <a:r>
              <a:rPr lang="en-US" altLang="zh-CN" sz="2600" dirty="0"/>
              <a:t>1)/2。</a:t>
            </a:r>
            <a:endParaRPr lang="zh-CN" altLang="en-US" sz="2600" dirty="0"/>
          </a:p>
        </p:txBody>
      </p:sp>
      <p:sp>
        <p:nvSpPr>
          <p:cNvPr id="499717" name="Rectangle 5"/>
          <p:cNvSpPr/>
          <p:nvPr/>
        </p:nvSpPr>
        <p:spPr>
          <a:xfrm>
            <a:off x="457200" y="2209800"/>
            <a:ext cx="7924800" cy="1979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6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sz="26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600" dirty="0"/>
              <a:t>在</a:t>
            </a:r>
            <a:r>
              <a:rPr lang="en-US" altLang="zh-CN" sz="2600" dirty="0"/>
              <a:t>Kn</a:t>
            </a:r>
            <a:r>
              <a:rPr lang="zh-CN" altLang="en-US" sz="2600" dirty="0"/>
              <a:t> </a:t>
            </a:r>
            <a:r>
              <a:rPr lang="zh-CN" altLang="en-US" sz="2600" dirty="0">
                <a:latin typeface="宋体" panose="02010600030101010101" pitchFamily="2" charset="-122"/>
              </a:rPr>
              <a:t>中，每个结点的度都是</a:t>
            </a:r>
            <a:r>
              <a:rPr lang="en-US" altLang="zh-CN" sz="2600" dirty="0"/>
              <a:t>n</a:t>
            </a:r>
            <a:r>
              <a:rPr lang="en-US" altLang="zh-CN" sz="2600" dirty="0">
                <a:sym typeface="Symbol" panose="05050102010706020507" pitchFamily="18" charset="2"/>
              </a:rPr>
              <a:t></a:t>
            </a:r>
            <a:r>
              <a:rPr lang="en-US" altLang="zh-CN" sz="2600" dirty="0"/>
              <a:t>1</a:t>
            </a:r>
            <a:r>
              <a:rPr lang="zh-CN" altLang="en-US" sz="2600" dirty="0">
                <a:latin typeface="宋体" panose="02010600030101010101" pitchFamily="2" charset="-122"/>
              </a:rPr>
              <a:t>，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0" lvl="0" indent="0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宋体" panose="02010600030101010101" pitchFamily="2" charset="-122"/>
              </a:rPr>
              <a:t>      共有</a:t>
            </a:r>
            <a:r>
              <a:rPr lang="en-US" altLang="zh-CN" sz="2600" dirty="0"/>
              <a:t>n</a:t>
            </a:r>
            <a:r>
              <a:rPr lang="zh-CN" altLang="en-US" sz="2600" dirty="0">
                <a:latin typeface="宋体" panose="02010600030101010101" pitchFamily="2" charset="-122"/>
              </a:rPr>
              <a:t>个结点，</a:t>
            </a:r>
            <a:endParaRPr lang="zh-CN" altLang="en-US" sz="2600" dirty="0">
              <a:latin typeface="宋体" panose="02010600030101010101" pitchFamily="2" charset="-122"/>
            </a:endParaRPr>
          </a:p>
          <a:p>
            <a:pPr marL="0" lvl="0" indent="0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600" dirty="0">
                <a:latin typeface="宋体" panose="02010600030101010101" pitchFamily="2" charset="-122"/>
              </a:rPr>
              <a:t>      所以总度数为</a:t>
            </a:r>
            <a:r>
              <a:rPr lang="en-US" altLang="zh-CN" sz="2600" dirty="0"/>
              <a:t>n(n</a:t>
            </a:r>
            <a:r>
              <a:rPr lang="en-US" altLang="zh-CN" sz="2600" dirty="0">
                <a:sym typeface="Symbol" panose="05050102010706020507" pitchFamily="18" charset="2"/>
              </a:rPr>
              <a:t></a:t>
            </a:r>
            <a:r>
              <a:rPr lang="en-US" altLang="zh-CN" sz="2600" dirty="0"/>
              <a:t>1)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marL="0" lvl="0" indent="0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600" dirty="0"/>
              <a:t>          由握手定理知，</a:t>
            </a:r>
            <a:r>
              <a:rPr lang="zh-CN" altLang="en-US" sz="2600" b="1" dirty="0">
                <a:solidFill>
                  <a:srgbClr val="CC3300"/>
                </a:solidFill>
              </a:rPr>
              <a:t>结点度数之和等于边数</a:t>
            </a:r>
            <a:r>
              <a:rPr lang="en-US" altLang="zh-CN" sz="2600" b="1" dirty="0">
                <a:solidFill>
                  <a:srgbClr val="CC3300"/>
                </a:solidFill>
              </a:rPr>
              <a:t>2</a:t>
            </a:r>
            <a:r>
              <a:rPr lang="zh-CN" altLang="en-US" sz="2600" b="1" dirty="0">
                <a:solidFill>
                  <a:srgbClr val="CC3300"/>
                </a:solidFill>
              </a:rPr>
              <a:t>倍</a:t>
            </a:r>
            <a:r>
              <a:rPr lang="zh-CN" altLang="en-US" sz="2600" dirty="0"/>
              <a:t>，</a:t>
            </a:r>
            <a:endParaRPr lang="zh-CN" altLang="en-US" sz="2600" dirty="0">
              <a:latin typeface="宋体" panose="02010600030101010101" pitchFamily="2" charset="-122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533400" y="4191000"/>
            <a:ext cx="7924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25000"/>
              </a:spcBef>
              <a:buClrTx/>
              <a:buSzTx/>
              <a:buFontTx/>
              <a:buNone/>
            </a:pPr>
            <a:r>
              <a:rPr lang="zh-CN" altLang="en-US" sz="2600" dirty="0"/>
              <a:t>故</a:t>
            </a:r>
            <a:r>
              <a:rPr lang="en-US" altLang="zh-CN" sz="2600" dirty="0"/>
              <a:t>Kn</a:t>
            </a:r>
            <a:r>
              <a:rPr lang="zh-CN" altLang="en-US" sz="2600" dirty="0"/>
              <a:t> 的边数为：</a:t>
            </a:r>
            <a:endParaRPr lang="zh-CN" altLang="en-US" sz="2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743200" y="4648200"/>
          <a:ext cx="25384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748665" imgH="317500" progId="Equation.3">
                  <p:embed/>
                </p:oleObj>
              </mc:Choice>
              <mc:Fallback>
                <p:oleObj name="" r:id="rId1" imgW="748665" imgH="317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4648200"/>
                        <a:ext cx="2538413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971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9717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charRg st="3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9717">
                                            <p:txEl>
                                              <p:charRg st="36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>
                                            <p:txEl>
                                              <p:charRg st="5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9717">
                                            <p:txEl>
                                              <p:charRg st="56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7" grpId="0" build="p"/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子图与补图</a:t>
            </a:r>
            <a:endParaRPr lang="zh-CN" altLang="en-US" dirty="0"/>
          </a:p>
        </p:txBody>
      </p:sp>
      <p:grpSp>
        <p:nvGrpSpPr>
          <p:cNvPr id="3" name="Group 48"/>
          <p:cNvGrpSpPr/>
          <p:nvPr/>
        </p:nvGrpSpPr>
        <p:grpSpPr>
          <a:xfrm>
            <a:off x="1676400" y="3810000"/>
            <a:ext cx="5791200" cy="1981200"/>
            <a:chOff x="1008" y="2352"/>
            <a:chExt cx="3648" cy="1248"/>
          </a:xfrm>
        </p:grpSpPr>
        <p:grpSp>
          <p:nvGrpSpPr>
            <p:cNvPr id="51208" name="Group 45"/>
            <p:cNvGrpSpPr/>
            <p:nvPr/>
          </p:nvGrpSpPr>
          <p:grpSpPr>
            <a:xfrm>
              <a:off x="1008" y="2352"/>
              <a:ext cx="3598" cy="784"/>
              <a:chOff x="1008" y="2352"/>
              <a:chExt cx="3598" cy="784"/>
            </a:xfrm>
          </p:grpSpPr>
          <p:sp>
            <p:nvSpPr>
              <p:cNvPr id="51212" name="Oval 11"/>
              <p:cNvSpPr/>
              <p:nvPr/>
            </p:nvSpPr>
            <p:spPr>
              <a:xfrm>
                <a:off x="2434" y="2395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1213" name="Oval 12"/>
              <p:cNvSpPr/>
              <p:nvPr/>
            </p:nvSpPr>
            <p:spPr>
              <a:xfrm>
                <a:off x="3173" y="2387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1214" name="Oval 13"/>
              <p:cNvSpPr/>
              <p:nvPr/>
            </p:nvSpPr>
            <p:spPr>
              <a:xfrm>
                <a:off x="2434" y="3030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1215" name="Oval 14"/>
              <p:cNvSpPr/>
              <p:nvPr/>
            </p:nvSpPr>
            <p:spPr>
              <a:xfrm>
                <a:off x="3160" y="3011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1216" name="Line 15"/>
              <p:cNvSpPr/>
              <p:nvPr/>
            </p:nvSpPr>
            <p:spPr>
              <a:xfrm>
                <a:off x="2479" y="2440"/>
                <a:ext cx="0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17" name="Line 16"/>
              <p:cNvSpPr/>
              <p:nvPr/>
            </p:nvSpPr>
            <p:spPr>
              <a:xfrm flipH="1">
                <a:off x="2479" y="3075"/>
                <a:ext cx="72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18" name="Line 17"/>
              <p:cNvSpPr/>
              <p:nvPr/>
            </p:nvSpPr>
            <p:spPr>
              <a:xfrm>
                <a:off x="3200" y="2477"/>
                <a:ext cx="0" cy="63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19" name="Oval 19"/>
              <p:cNvSpPr/>
              <p:nvPr/>
            </p:nvSpPr>
            <p:spPr>
              <a:xfrm>
                <a:off x="3789" y="2366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1220" name="Oval 20"/>
              <p:cNvSpPr/>
              <p:nvPr/>
            </p:nvSpPr>
            <p:spPr>
              <a:xfrm>
                <a:off x="4469" y="2366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1221" name="Oval 21"/>
              <p:cNvSpPr/>
              <p:nvPr/>
            </p:nvSpPr>
            <p:spPr>
              <a:xfrm>
                <a:off x="3789" y="3001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1222" name="Oval 22"/>
              <p:cNvSpPr/>
              <p:nvPr/>
            </p:nvSpPr>
            <p:spPr>
              <a:xfrm>
                <a:off x="4515" y="3046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1223" name="Line 23"/>
              <p:cNvSpPr/>
              <p:nvPr/>
            </p:nvSpPr>
            <p:spPr>
              <a:xfrm>
                <a:off x="3834" y="2411"/>
                <a:ext cx="72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24" name="Line 24"/>
              <p:cNvSpPr/>
              <p:nvPr/>
            </p:nvSpPr>
            <p:spPr>
              <a:xfrm flipH="1" flipV="1">
                <a:off x="3835" y="2411"/>
                <a:ext cx="725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25" name="Line 25"/>
              <p:cNvSpPr/>
              <p:nvPr/>
            </p:nvSpPr>
            <p:spPr>
              <a:xfrm flipH="1">
                <a:off x="3835" y="2456"/>
                <a:ext cx="679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26" name="Oval 19"/>
              <p:cNvSpPr/>
              <p:nvPr/>
            </p:nvSpPr>
            <p:spPr>
              <a:xfrm>
                <a:off x="1008" y="2352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1227" name="Oval 20"/>
              <p:cNvSpPr/>
              <p:nvPr/>
            </p:nvSpPr>
            <p:spPr>
              <a:xfrm>
                <a:off x="1688" y="2352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1228" name="Oval 21"/>
              <p:cNvSpPr/>
              <p:nvPr/>
            </p:nvSpPr>
            <p:spPr>
              <a:xfrm>
                <a:off x="1008" y="3030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1229" name="Oval 22"/>
              <p:cNvSpPr/>
              <p:nvPr/>
            </p:nvSpPr>
            <p:spPr>
              <a:xfrm>
                <a:off x="1734" y="3032"/>
                <a:ext cx="91" cy="90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1230" name="Line 23"/>
              <p:cNvSpPr/>
              <p:nvPr/>
            </p:nvSpPr>
            <p:spPr>
              <a:xfrm>
                <a:off x="1053" y="2397"/>
                <a:ext cx="72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31" name="Line 24"/>
              <p:cNvSpPr/>
              <p:nvPr/>
            </p:nvSpPr>
            <p:spPr>
              <a:xfrm flipH="1" flipV="1">
                <a:off x="1054" y="2397"/>
                <a:ext cx="725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32" name="Line 25"/>
              <p:cNvSpPr/>
              <p:nvPr/>
            </p:nvSpPr>
            <p:spPr>
              <a:xfrm flipH="1">
                <a:off x="1054" y="2442"/>
                <a:ext cx="679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33" name="Line 15"/>
              <p:cNvSpPr/>
              <p:nvPr/>
            </p:nvSpPr>
            <p:spPr>
              <a:xfrm>
                <a:off x="1056" y="2448"/>
                <a:ext cx="0" cy="6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34" name="Line 16"/>
              <p:cNvSpPr/>
              <p:nvPr/>
            </p:nvSpPr>
            <p:spPr>
              <a:xfrm flipH="1">
                <a:off x="1104" y="3072"/>
                <a:ext cx="72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235" name="Line 17"/>
              <p:cNvSpPr/>
              <p:nvPr/>
            </p:nvSpPr>
            <p:spPr>
              <a:xfrm>
                <a:off x="1776" y="2400"/>
                <a:ext cx="0" cy="63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1209" name="Group 47"/>
            <p:cNvGrpSpPr/>
            <p:nvPr/>
          </p:nvGrpSpPr>
          <p:grpSpPr>
            <a:xfrm>
              <a:off x="1008" y="3312"/>
              <a:ext cx="3648" cy="288"/>
              <a:chOff x="1056" y="3456"/>
              <a:chExt cx="3648" cy="288"/>
            </a:xfrm>
          </p:grpSpPr>
          <p:sp>
            <p:nvSpPr>
              <p:cNvPr id="51210" name="Text Box 21"/>
              <p:cNvSpPr txBox="1"/>
              <p:nvPr/>
            </p:nvSpPr>
            <p:spPr>
              <a:xfrm>
                <a:off x="1056" y="3456"/>
                <a:ext cx="36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    K</a:t>
                </a:r>
                <a:r>
                  <a:rPr lang="en-US" altLang="zh-CN" sz="1600" dirty="0"/>
                  <a:t>4</a:t>
                </a:r>
                <a:r>
                  <a:rPr lang="en-US" altLang="zh-CN" sz="2400" dirty="0"/>
                  <a:t> 			G		 G</a:t>
                </a:r>
                <a:endParaRPr lang="en-US" altLang="zh-CN" sz="2400" dirty="0"/>
              </a:p>
            </p:txBody>
          </p:sp>
          <p:sp>
            <p:nvSpPr>
              <p:cNvPr id="51211" name="Line 46"/>
              <p:cNvSpPr/>
              <p:nvPr/>
            </p:nvSpPr>
            <p:spPr>
              <a:xfrm>
                <a:off x="4032" y="350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1204" name="Group 51"/>
          <p:cNvGrpSpPr/>
          <p:nvPr/>
        </p:nvGrpSpPr>
        <p:grpSpPr>
          <a:xfrm>
            <a:off x="533400" y="1143000"/>
            <a:ext cx="8077200" cy="1981200"/>
            <a:chOff x="336" y="720"/>
            <a:chExt cx="5088" cy="1248"/>
          </a:xfrm>
        </p:grpSpPr>
        <p:sp>
          <p:nvSpPr>
            <p:cNvPr id="51205" name="Rectangle 6"/>
            <p:cNvSpPr/>
            <p:nvPr/>
          </p:nvSpPr>
          <p:spPr>
            <a:xfrm>
              <a:off x="336" y="720"/>
              <a:ext cx="5088" cy="12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/>
              <a:r>
                <a:rPr lang="zh-CN" altLang="en-US" dirty="0">
                  <a:solidFill>
                    <a:srgbClr val="000000"/>
                  </a:solidFill>
                </a:rPr>
                <a:t>定义：给定一个图</a:t>
              </a:r>
              <a:r>
                <a:rPr lang="en-US" altLang="zh-CN" dirty="0">
                  <a:solidFill>
                    <a:srgbClr val="000000"/>
                  </a:solidFill>
                </a:rPr>
                <a:t>G，</a:t>
              </a:r>
              <a:r>
                <a:rPr lang="zh-CN" altLang="en-US" dirty="0">
                  <a:solidFill>
                    <a:srgbClr val="000000"/>
                  </a:solidFill>
                </a:rPr>
                <a:t>由</a:t>
              </a:r>
              <a:r>
                <a:rPr lang="en-US" altLang="zh-CN" dirty="0">
                  <a:solidFill>
                    <a:srgbClr val="000000"/>
                  </a:solidFill>
                </a:rPr>
                <a:t>G</a:t>
              </a:r>
              <a:r>
                <a:rPr lang="zh-CN" altLang="en-US" dirty="0">
                  <a:solidFill>
                    <a:srgbClr val="000000"/>
                  </a:solidFill>
                </a:rPr>
                <a:t>中</a:t>
              </a:r>
              <a:r>
                <a:rPr lang="zh-CN" altLang="en-US" b="1" dirty="0">
                  <a:solidFill>
                    <a:srgbClr val="FF0000"/>
                  </a:solidFill>
                </a:rPr>
                <a:t>所有结点</a:t>
              </a:r>
              <a:r>
                <a:rPr lang="zh-CN" altLang="en-US" dirty="0">
                  <a:solidFill>
                    <a:srgbClr val="000000"/>
                  </a:solidFill>
                </a:rPr>
                <a:t>和所有能使</a:t>
              </a:r>
              <a:r>
                <a:rPr lang="en-US" altLang="zh-CN" dirty="0">
                  <a:solidFill>
                    <a:srgbClr val="000000"/>
                  </a:solidFill>
                </a:rPr>
                <a:t>G</a:t>
              </a:r>
              <a:r>
                <a:rPr lang="zh-CN" altLang="en-US" dirty="0">
                  <a:solidFill>
                    <a:srgbClr val="000000"/>
                  </a:solidFill>
                </a:rPr>
                <a:t>成为完全图的</a:t>
              </a:r>
              <a:r>
                <a:rPr lang="zh-CN" altLang="en-US" b="1" dirty="0">
                  <a:solidFill>
                    <a:srgbClr val="FF0000"/>
                  </a:solidFill>
                </a:rPr>
                <a:t>添加边</a:t>
              </a:r>
              <a:r>
                <a:rPr lang="zh-CN" altLang="en-US" dirty="0">
                  <a:solidFill>
                    <a:srgbClr val="000000"/>
                  </a:solidFill>
                </a:rPr>
                <a:t>组成的图，称为</a:t>
              </a:r>
              <a:r>
                <a:rPr lang="en-US" altLang="zh-CN" dirty="0">
                  <a:solidFill>
                    <a:srgbClr val="000000"/>
                  </a:solidFill>
                </a:rPr>
                <a:t>G</a:t>
              </a:r>
              <a:r>
                <a:rPr lang="zh-CN" altLang="en-US" dirty="0">
                  <a:solidFill>
                    <a:srgbClr val="000000"/>
                  </a:solidFill>
                </a:rPr>
                <a:t>的</a:t>
              </a:r>
              <a:r>
                <a:rPr lang="zh-CN" altLang="en-US" b="1" dirty="0">
                  <a:solidFill>
                    <a:srgbClr val="CC3300"/>
                  </a:solidFill>
                </a:rPr>
                <a:t>相对于完全图的</a:t>
              </a:r>
              <a:r>
                <a:rPr lang="zh-CN" altLang="en-US" b="1" dirty="0">
                  <a:solidFill>
                    <a:srgbClr val="CC0000"/>
                  </a:solidFill>
                </a:rPr>
                <a:t>补图</a:t>
              </a:r>
              <a:r>
                <a:rPr lang="zh-CN" altLang="en-US" dirty="0">
                  <a:solidFill>
                    <a:srgbClr val="000000"/>
                  </a:solidFill>
                </a:rPr>
                <a:t>，记作   </a:t>
              </a:r>
              <a:r>
                <a:rPr lang="en-US" altLang="zh-CN" dirty="0">
                  <a:solidFill>
                    <a:srgbClr val="000000"/>
                  </a:solidFill>
                </a:rPr>
                <a:t>。</a:t>
              </a:r>
              <a:endParaRPr lang="en-US" altLang="zh-CN" dirty="0">
                <a:solidFill>
                  <a:srgbClr val="000000"/>
                </a:solidFill>
              </a:endParaRPr>
            </a:p>
            <a:p>
              <a:pPr marL="342900" lvl="0" indent="-342900" eaLnBrk="1" hangingPunct="1"/>
              <a:r>
                <a:rPr lang="zh-CN" altLang="en-US" dirty="0">
                  <a:solidFill>
                    <a:srgbClr val="000000"/>
                  </a:solidFill>
                </a:rPr>
                <a:t>若图</a:t>
              </a:r>
              <a:r>
                <a:rPr lang="en-US" altLang="zh-CN" dirty="0">
                  <a:solidFill>
                    <a:srgbClr val="000000"/>
                  </a:solidFill>
                </a:rPr>
                <a:t>G</a:t>
              </a:r>
              <a:r>
                <a:rPr lang="en-US" altLang="en-US" dirty="0">
                  <a:solidFill>
                    <a:srgbClr val="000000"/>
                  </a:solidFill>
                </a:rPr>
                <a:t>≌    </a:t>
              </a:r>
              <a:r>
                <a:rPr lang="zh-CN" altLang="en-US" dirty="0">
                  <a:solidFill>
                    <a:srgbClr val="000000"/>
                  </a:solidFill>
                </a:rPr>
                <a:t>，则称为</a:t>
              </a:r>
              <a:r>
                <a:rPr lang="en-US" altLang="zh-CN" dirty="0">
                  <a:solidFill>
                    <a:srgbClr val="000000"/>
                  </a:solidFill>
                </a:rPr>
                <a:t>G</a:t>
              </a:r>
              <a:r>
                <a:rPr lang="zh-CN" altLang="en-US" dirty="0">
                  <a:solidFill>
                    <a:srgbClr val="000000"/>
                  </a:solidFill>
                </a:rPr>
                <a:t>是</a:t>
              </a:r>
              <a:r>
                <a:rPr lang="zh-CN" altLang="en-US" b="1" dirty="0">
                  <a:solidFill>
                    <a:srgbClr val="CC0000"/>
                  </a:solidFill>
                </a:rPr>
                <a:t>自补图（图与其绝对补图同构）。</a:t>
              </a:r>
              <a:endParaRPr lang="zh-CN" altLang="en-US" b="1" dirty="0">
                <a:solidFill>
                  <a:srgbClr val="CC0000"/>
                </a:solidFill>
              </a:endParaRPr>
            </a:p>
          </p:txBody>
        </p:sp>
        <p:graphicFrame>
          <p:nvGraphicFramePr>
            <p:cNvPr id="51206" name="Object 2"/>
            <p:cNvGraphicFramePr>
              <a:graphicFrameLocks noChangeAspect="1"/>
            </p:cNvGraphicFramePr>
            <p:nvPr/>
          </p:nvGraphicFramePr>
          <p:xfrm>
            <a:off x="3744" y="1296"/>
            <a:ext cx="28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52400" imgH="177800" progId="Equation.3">
                    <p:embed/>
                  </p:oleObj>
                </mc:Choice>
                <mc:Fallback>
                  <p:oleObj name="" r:id="rId1" imgW="152400" imgH="177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44" y="1296"/>
                          <a:ext cx="288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7" name="Object 3"/>
            <p:cNvGraphicFramePr>
              <a:graphicFrameLocks noChangeAspect="1"/>
            </p:cNvGraphicFramePr>
            <p:nvPr/>
          </p:nvGraphicFramePr>
          <p:xfrm>
            <a:off x="1536" y="1633"/>
            <a:ext cx="28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152400" imgH="177800" progId="Equation.3">
                    <p:embed/>
                  </p:oleObj>
                </mc:Choice>
                <mc:Fallback>
                  <p:oleObj name="" r:id="rId3" imgW="152400" imgH="1778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36" y="1633"/>
                          <a:ext cx="288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85800" y="268288"/>
            <a:ext cx="7315200" cy="1331912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图论起源：</a:t>
            </a:r>
            <a:r>
              <a:rPr lang="zh-TW" altLang="en-US" dirty="0"/>
              <a:t>哥尼斯</a:t>
            </a:r>
            <a:r>
              <a:rPr lang="zh-CN" altLang="en-US" dirty="0"/>
              <a:t>堡</a:t>
            </a:r>
            <a:r>
              <a:rPr lang="zh-TW" altLang="en-US" dirty="0"/>
              <a:t>七桥问題</a:t>
            </a:r>
            <a:br>
              <a:rPr lang="zh-TW" altLang="en-US" dirty="0"/>
            </a:br>
            <a:r>
              <a:rPr lang="zh-TW" altLang="en-US" dirty="0"/>
              <a:t>(</a:t>
            </a:r>
            <a:r>
              <a:rPr lang="en-US" altLang="zh-TW" b="1" dirty="0"/>
              <a:t>Bridges of Koenigsberg</a:t>
            </a:r>
            <a:r>
              <a:rPr lang="en-US" altLang="zh-TW" dirty="0"/>
              <a:t>)</a:t>
            </a:r>
            <a:endParaRPr lang="en-US" altLang="zh-TW" dirty="0"/>
          </a:p>
        </p:txBody>
      </p:sp>
      <p:pic>
        <p:nvPicPr>
          <p:cNvPr id="7171" name="Picture 3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059113" y="2667000"/>
            <a:ext cx="6084887" cy="3184525"/>
          </a:xfrm>
        </p:spPr>
      </p:pic>
      <p:sp>
        <p:nvSpPr>
          <p:cNvPr id="7172" name="Text Box 4"/>
          <p:cNvSpPr txBox="1"/>
          <p:nvPr/>
        </p:nvSpPr>
        <p:spPr>
          <a:xfrm>
            <a:off x="762000" y="1905000"/>
            <a:ext cx="7804150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1" dirty="0">
                <a:solidFill>
                  <a:srgbClr val="003399"/>
                </a:solidFill>
                <a:ea typeface="PMingLiU" pitchFamily="18" charset="-120"/>
              </a:rPr>
              <a:t>能不能走过每一</a:t>
            </a:r>
            <a:r>
              <a:rPr lang="zh-CN" altLang="en-US" sz="2400" b="1" dirty="0">
                <a:solidFill>
                  <a:srgbClr val="003399"/>
                </a:solidFill>
                <a:ea typeface="PMingLiU" pitchFamily="18" charset="-120"/>
              </a:rPr>
              <a:t>座</a:t>
            </a:r>
            <a:r>
              <a:rPr lang="zh-TW" altLang="en-US" sz="2400" b="1" dirty="0">
                <a:solidFill>
                  <a:srgbClr val="003399"/>
                </a:solidFill>
                <a:ea typeface="PMingLiU" pitchFamily="18" charset="-120"/>
              </a:rPr>
              <a:t>桥</a:t>
            </a:r>
            <a:r>
              <a:rPr lang="zh-CN" altLang="en-US" sz="2400" b="1" dirty="0">
                <a:solidFill>
                  <a:srgbClr val="003399"/>
                </a:solidFill>
                <a:ea typeface="PMingLiU" pitchFamily="18" charset="-120"/>
              </a:rPr>
              <a:t>一次且仅一次</a:t>
            </a:r>
            <a:r>
              <a:rPr lang="zh-TW" altLang="en-US" sz="2400" b="1" dirty="0">
                <a:solidFill>
                  <a:srgbClr val="003399"/>
                </a:solidFill>
                <a:ea typeface="PMingLiU" pitchFamily="18" charset="-120"/>
              </a:rPr>
              <a:t>并且回到原來的地方？</a:t>
            </a:r>
            <a:endParaRPr lang="zh-TW" altLang="en-US" sz="2400" b="1" dirty="0">
              <a:solidFill>
                <a:srgbClr val="003399"/>
              </a:solidFill>
              <a:ea typeface="PMingLiU" pitchFamily="18" charset="-12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 b="1" dirty="0">
              <a:solidFill>
                <a:srgbClr val="003399"/>
              </a:solidFill>
              <a:ea typeface="PMingLiU" pitchFamily="18" charset="-120"/>
            </a:endParaRPr>
          </a:p>
        </p:txBody>
      </p:sp>
      <p:pic>
        <p:nvPicPr>
          <p:cNvPr id="717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14600"/>
            <a:ext cx="2816225" cy="3527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381000"/>
            <a:ext cx="8001000" cy="6096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【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练习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】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给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出下图相对于完全图的补图。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              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答：上图的补图为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下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图。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endParaRPr kumimoji="0" lang="en-US" altLang="zh-CN" sz="2300" b="0" i="0" u="none" strike="noStrike" kern="0" cap="none" spc="0" normalizeH="0" baseline="0" noProof="0" dirty="0" smtClean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endParaRPr kumimoji="0" lang="en-US" altLang="zh-CN" sz="2300" b="0" i="0" u="none" strike="noStrike" kern="0" cap="none" spc="0" normalizeH="0" baseline="0" noProof="0" dirty="0" smtClean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endParaRPr kumimoji="0" lang="en-US" altLang="zh-CN" sz="2300" b="0" i="0" u="none" strike="noStrike" kern="0" cap="none" spc="0" normalizeH="0" baseline="0" noProof="0" dirty="0" smtClean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endParaRPr kumimoji="0" lang="en-US" altLang="zh-CN" sz="2300" b="0" i="0" u="none" strike="noStrike" kern="0" cap="none" spc="0" normalizeH="0" baseline="0" noProof="0" dirty="0" smtClean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Arial" panose="020B0604020202020204" pitchFamily="34" charset="0"/>
              <a:buNone/>
              <a:defRPr/>
            </a:pPr>
            <a:r>
              <a:rPr kumimoji="0" lang="zh-CN" alt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</a:t>
            </a:r>
            <a:endParaRPr kumimoji="0" lang="en-US" altLang="zh-CN" sz="2300" b="0" i="0" u="none" strike="noStrike" kern="0" cap="none" spc="0" normalizeH="0" baseline="0" noProof="0" dirty="0" smtClean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8179" name="组合 72"/>
          <p:cNvGrpSpPr/>
          <p:nvPr/>
        </p:nvGrpSpPr>
        <p:grpSpPr>
          <a:xfrm>
            <a:off x="3505200" y="3886200"/>
            <a:ext cx="1600200" cy="1752600"/>
            <a:chOff x="5181600" y="3974594"/>
            <a:chExt cx="1600200" cy="1752601"/>
          </a:xfrm>
        </p:grpSpPr>
        <p:sp>
          <p:nvSpPr>
            <p:cNvPr id="26" name="椭圆 25"/>
            <p:cNvSpPr/>
            <p:nvPr/>
          </p:nvSpPr>
          <p:spPr>
            <a:xfrm>
              <a:off x="6019800" y="5638295"/>
              <a:ext cx="152400" cy="76200"/>
            </a:xfrm>
            <a:prstGeom prst="ellipse">
              <a:avLst/>
            </a:prstGeom>
            <a:noFill/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5638800" y="3974594"/>
              <a:ext cx="152400" cy="139700"/>
            </a:xfrm>
            <a:prstGeom prst="ellipse">
              <a:avLst/>
            </a:prstGeom>
            <a:noFill/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257800" y="5657345"/>
              <a:ext cx="152400" cy="69850"/>
            </a:xfrm>
            <a:prstGeom prst="ellipse">
              <a:avLst/>
            </a:prstGeom>
            <a:noFill/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181600" y="4815969"/>
              <a:ext cx="152400" cy="69850"/>
            </a:xfrm>
            <a:prstGeom prst="ellipse">
              <a:avLst/>
            </a:prstGeom>
            <a:noFill/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629400" y="4815969"/>
              <a:ext cx="152400" cy="139700"/>
            </a:xfrm>
            <a:prstGeom prst="ellipse">
              <a:avLst/>
            </a:prstGeom>
            <a:noFill/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1" name="直接连接符 50"/>
            <p:cNvCxnSpPr>
              <a:stCxn id="28" idx="2"/>
              <a:endCxn id="25" idx="5"/>
            </p:cNvCxnSpPr>
            <p:nvPr/>
          </p:nvCxnSpPr>
          <p:spPr>
            <a:xfrm rot="10800000" flipV="1">
              <a:off x="5387975" y="4885820"/>
              <a:ext cx="1241425" cy="831850"/>
            </a:xfrm>
            <a:prstGeom prst="line">
              <a:avLst/>
            </a:prstGeom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28" idx="4"/>
              <a:endCxn id="26" idx="6"/>
            </p:cNvCxnSpPr>
            <p:nvPr/>
          </p:nvCxnSpPr>
          <p:spPr>
            <a:xfrm rot="5400000">
              <a:off x="6078538" y="5049333"/>
              <a:ext cx="720725" cy="533400"/>
            </a:xfrm>
            <a:prstGeom prst="line">
              <a:avLst/>
            </a:prstGeom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24" idx="5"/>
              <a:endCxn id="26" idx="7"/>
            </p:cNvCxnSpPr>
            <p:nvPr/>
          </p:nvCxnSpPr>
          <p:spPr>
            <a:xfrm rot="16200000" flipH="1">
              <a:off x="5181601" y="4681033"/>
              <a:ext cx="1555751" cy="381000"/>
            </a:xfrm>
            <a:prstGeom prst="line">
              <a:avLst/>
            </a:prstGeom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27" idx="5"/>
              <a:endCxn id="26" idx="0"/>
            </p:cNvCxnSpPr>
            <p:nvPr/>
          </p:nvCxnSpPr>
          <p:spPr>
            <a:xfrm rot="16200000" flipH="1">
              <a:off x="5316538" y="4871533"/>
              <a:ext cx="774700" cy="784225"/>
            </a:xfrm>
            <a:prstGeom prst="line">
              <a:avLst/>
            </a:prstGeom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52" name="组合 41"/>
          <p:cNvGrpSpPr/>
          <p:nvPr/>
        </p:nvGrpSpPr>
        <p:grpSpPr>
          <a:xfrm>
            <a:off x="3124200" y="1066800"/>
            <a:ext cx="2133600" cy="1676400"/>
            <a:chOff x="3124200" y="1066800"/>
            <a:chExt cx="2133600" cy="1676400"/>
          </a:xfrm>
        </p:grpSpPr>
        <p:sp>
          <p:nvSpPr>
            <p:cNvPr id="4" name="椭圆 3"/>
            <p:cNvSpPr/>
            <p:nvPr/>
          </p:nvSpPr>
          <p:spPr bwMode="auto">
            <a:xfrm>
              <a:off x="3124200" y="1722438"/>
              <a:ext cx="228600" cy="73025"/>
            </a:xfrm>
            <a:prstGeom prst="ellipse">
              <a:avLst/>
            </a:prstGeom>
            <a:noFill/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5029200" y="1649413"/>
              <a:ext cx="228600" cy="73025"/>
            </a:xfrm>
            <a:prstGeom prst="ellipse">
              <a:avLst/>
            </a:prstGeom>
            <a:noFill/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4114800" y="1066800"/>
              <a:ext cx="228600" cy="73025"/>
            </a:xfrm>
            <a:prstGeom prst="ellipse">
              <a:avLst/>
            </a:prstGeom>
            <a:noFill/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572000" y="2597150"/>
              <a:ext cx="228600" cy="73025"/>
            </a:xfrm>
            <a:prstGeom prst="ellipse">
              <a:avLst/>
            </a:prstGeom>
            <a:noFill/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3352800" y="2670175"/>
              <a:ext cx="228600" cy="73025"/>
            </a:xfrm>
            <a:prstGeom prst="ellipse">
              <a:avLst/>
            </a:prstGeom>
            <a:noFill/>
            <a:ln>
              <a:solidFill>
                <a:schemeClr val="accent4">
                  <a:lumMod val="10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1" name="直接连接符 10"/>
            <p:cNvCxnSpPr>
              <a:stCxn id="4" idx="0"/>
              <a:endCxn id="6" idx="3"/>
            </p:cNvCxnSpPr>
            <p:nvPr/>
          </p:nvCxnSpPr>
          <p:spPr bwMode="auto">
            <a:xfrm rot="5400000" flipH="1" flipV="1">
              <a:off x="3396457" y="970757"/>
              <a:ext cx="593725" cy="909638"/>
            </a:xfrm>
            <a:prstGeom prst="line">
              <a:avLst/>
            </a:prstGeom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8" idx="7"/>
            </p:cNvCxnSpPr>
            <p:nvPr/>
          </p:nvCxnSpPr>
          <p:spPr bwMode="auto">
            <a:xfrm rot="5400000" flipH="1" flipV="1">
              <a:off x="4017963" y="2127251"/>
              <a:ext cx="84138" cy="1023937"/>
            </a:xfrm>
            <a:prstGeom prst="line">
              <a:avLst/>
            </a:prstGeom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4" idx="4"/>
              <a:endCxn id="8" idx="0"/>
            </p:cNvCxnSpPr>
            <p:nvPr/>
          </p:nvCxnSpPr>
          <p:spPr bwMode="auto">
            <a:xfrm rot="16200000" flipH="1">
              <a:off x="2915444" y="2118519"/>
              <a:ext cx="874712" cy="228600"/>
            </a:xfrm>
            <a:prstGeom prst="line">
              <a:avLst/>
            </a:prstGeom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4"/>
            </p:cNvCxnSpPr>
            <p:nvPr/>
          </p:nvCxnSpPr>
          <p:spPr bwMode="auto">
            <a:xfrm rot="5400000">
              <a:off x="3138488" y="1506538"/>
              <a:ext cx="1457325" cy="723900"/>
            </a:xfrm>
            <a:prstGeom prst="line">
              <a:avLst/>
            </a:prstGeom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5"/>
              <a:endCxn id="5" idx="2"/>
            </p:cNvCxnSpPr>
            <p:nvPr/>
          </p:nvCxnSpPr>
          <p:spPr bwMode="auto">
            <a:xfrm rot="16200000" flipH="1">
              <a:off x="4391026" y="1047751"/>
              <a:ext cx="557212" cy="719137"/>
            </a:xfrm>
            <a:prstGeom prst="line">
              <a:avLst/>
            </a:prstGeom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4" idx="7"/>
              <a:endCxn id="5" idx="2"/>
            </p:cNvCxnSpPr>
            <p:nvPr/>
          </p:nvCxnSpPr>
          <p:spPr>
            <a:xfrm rot="5400000" flipH="1" flipV="1">
              <a:off x="4150519" y="854869"/>
              <a:ext cx="47625" cy="1709737"/>
            </a:xfrm>
            <a:prstGeom prst="line">
              <a:avLst/>
            </a:prstGeom>
            <a:ln>
              <a:solidFill>
                <a:schemeClr val="accent4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子图与补图</a:t>
            </a:r>
            <a:endParaRPr lang="zh-CN" altLang="en-US" dirty="0"/>
          </a:p>
        </p:txBody>
      </p:sp>
      <p:sp>
        <p:nvSpPr>
          <p:cNvPr id="551942" name="Rectangle 6"/>
          <p:cNvSpPr/>
          <p:nvPr/>
        </p:nvSpPr>
        <p:spPr>
          <a:xfrm>
            <a:off x="685800" y="1295400"/>
            <a:ext cx="84582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zh-CN" altLang="en-US" dirty="0">
                <a:solidFill>
                  <a:srgbClr val="000000"/>
                </a:solidFill>
              </a:rPr>
              <a:t>定义：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设图</a:t>
            </a:r>
            <a:r>
              <a:rPr lang="en-US" altLang="zh-CN" dirty="0">
                <a:solidFill>
                  <a:srgbClr val="000000"/>
                </a:solidFill>
              </a:rPr>
              <a:t>G=&lt;V,E&gt;</a:t>
            </a:r>
            <a:r>
              <a:rPr lang="zh-CN" altLang="en-US" dirty="0">
                <a:solidFill>
                  <a:srgbClr val="000000"/>
                </a:solidFill>
              </a:rPr>
              <a:t>中,如果图</a:t>
            </a:r>
            <a:r>
              <a:rPr lang="en-US" altLang="zh-CN" dirty="0">
                <a:solidFill>
                  <a:srgbClr val="000000"/>
                </a:solidFill>
              </a:rPr>
              <a:t>G’=&lt;V’,E’&gt;</a:t>
            </a:r>
            <a:r>
              <a:rPr lang="zh-CN" altLang="en-US" dirty="0">
                <a:solidFill>
                  <a:srgbClr val="000000"/>
                </a:solidFill>
              </a:rPr>
              <a:t>且</a:t>
            </a:r>
            <a:r>
              <a:rPr lang="en-US" altLang="zh-CN" dirty="0">
                <a:solidFill>
                  <a:srgbClr val="000000"/>
                </a:solidFill>
              </a:rPr>
              <a:t>E’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000000"/>
                </a:solidFill>
              </a:rPr>
              <a:t>E，V’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000000"/>
                </a:solidFill>
              </a:rPr>
              <a:t>V，</a:t>
            </a:r>
            <a:r>
              <a:rPr lang="zh-CN" altLang="en-US" dirty="0">
                <a:solidFill>
                  <a:srgbClr val="000000"/>
                </a:solidFill>
              </a:rPr>
              <a:t>则称</a:t>
            </a:r>
            <a:r>
              <a:rPr lang="en-US" altLang="zh-CN" dirty="0">
                <a:solidFill>
                  <a:srgbClr val="000000"/>
                </a:solidFill>
              </a:rPr>
              <a:t>G’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b="1" dirty="0">
                <a:solidFill>
                  <a:srgbClr val="CC0000"/>
                </a:solidFill>
              </a:rPr>
              <a:t>子图</a:t>
            </a:r>
            <a:r>
              <a:rPr lang="zh-CN" altLang="en-US" dirty="0">
                <a:solidFill>
                  <a:srgbClr val="000000"/>
                </a:solidFill>
              </a:rPr>
              <a:t>。如果</a:t>
            </a:r>
            <a:r>
              <a:rPr lang="en-US" altLang="zh-CN" dirty="0">
                <a:solidFill>
                  <a:srgbClr val="000000"/>
                </a:solidFill>
              </a:rPr>
              <a:t>V’=V，</a:t>
            </a:r>
            <a:r>
              <a:rPr lang="zh-CN" altLang="en-US" dirty="0">
                <a:solidFill>
                  <a:srgbClr val="000000"/>
                </a:solidFill>
              </a:rPr>
              <a:t>则称</a:t>
            </a:r>
            <a:r>
              <a:rPr lang="en-US" altLang="zh-CN" dirty="0">
                <a:solidFill>
                  <a:srgbClr val="000000"/>
                </a:solidFill>
              </a:rPr>
              <a:t>G’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dirty="0">
                <a:solidFill>
                  <a:srgbClr val="000000"/>
                </a:solidFill>
              </a:rPr>
              <a:t>G</a:t>
            </a:r>
            <a:r>
              <a:rPr lang="zh-CN" altLang="en-US" dirty="0">
                <a:solidFill>
                  <a:srgbClr val="000000"/>
                </a:solidFill>
              </a:rPr>
              <a:t>的</a:t>
            </a:r>
            <a:r>
              <a:rPr lang="zh-CN" altLang="en-US" b="1" dirty="0">
                <a:solidFill>
                  <a:srgbClr val="CC0000"/>
                </a:solidFill>
              </a:rPr>
              <a:t>生成子图</a:t>
            </a:r>
            <a:r>
              <a:rPr lang="zh-CN" altLang="en-US" dirty="0">
                <a:solidFill>
                  <a:srgbClr val="000000"/>
                </a:solidFill>
              </a:rPr>
              <a:t>，也称为支撑子图。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2" name="Group 63"/>
          <p:cNvGrpSpPr/>
          <p:nvPr/>
        </p:nvGrpSpPr>
        <p:grpSpPr>
          <a:xfrm>
            <a:off x="1981200" y="3101975"/>
            <a:ext cx="5168900" cy="2232025"/>
            <a:chOff x="1248" y="1954"/>
            <a:chExt cx="3256" cy="1406"/>
          </a:xfrm>
        </p:grpSpPr>
        <p:sp>
          <p:nvSpPr>
            <p:cNvPr id="54277" name="Oval 11"/>
            <p:cNvSpPr/>
            <p:nvPr/>
          </p:nvSpPr>
          <p:spPr>
            <a:xfrm>
              <a:off x="1283" y="2394"/>
              <a:ext cx="129" cy="12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54278" name="Oval 12"/>
            <p:cNvSpPr/>
            <p:nvPr/>
          </p:nvSpPr>
          <p:spPr>
            <a:xfrm>
              <a:off x="1798" y="2394"/>
              <a:ext cx="129" cy="12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54279" name="Oval 13"/>
            <p:cNvSpPr/>
            <p:nvPr/>
          </p:nvSpPr>
          <p:spPr>
            <a:xfrm>
              <a:off x="1283" y="3218"/>
              <a:ext cx="129" cy="12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54280" name="Oval 14"/>
            <p:cNvSpPr/>
            <p:nvPr/>
          </p:nvSpPr>
          <p:spPr>
            <a:xfrm>
              <a:off x="1798" y="3218"/>
              <a:ext cx="129" cy="12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54281" name="Line 15"/>
            <p:cNvSpPr/>
            <p:nvPr/>
          </p:nvSpPr>
          <p:spPr>
            <a:xfrm>
              <a:off x="1348" y="2458"/>
              <a:ext cx="0" cy="8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2" name="Line 16"/>
            <p:cNvSpPr/>
            <p:nvPr/>
          </p:nvSpPr>
          <p:spPr>
            <a:xfrm>
              <a:off x="1348" y="2458"/>
              <a:ext cx="516" cy="8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3" name="Line 17"/>
            <p:cNvSpPr/>
            <p:nvPr/>
          </p:nvSpPr>
          <p:spPr>
            <a:xfrm flipH="1">
              <a:off x="1348" y="2458"/>
              <a:ext cx="516" cy="8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4" name="Line 18"/>
            <p:cNvSpPr/>
            <p:nvPr/>
          </p:nvSpPr>
          <p:spPr>
            <a:xfrm flipH="1">
              <a:off x="1368" y="3272"/>
              <a:ext cx="43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5" name="Line 19"/>
            <p:cNvSpPr/>
            <p:nvPr/>
          </p:nvSpPr>
          <p:spPr>
            <a:xfrm>
              <a:off x="1864" y="2458"/>
              <a:ext cx="0" cy="8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6" name="Text Box 21"/>
            <p:cNvSpPr txBox="1"/>
            <p:nvPr/>
          </p:nvSpPr>
          <p:spPr>
            <a:xfrm>
              <a:off x="1248" y="1962"/>
              <a:ext cx="5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  图</a:t>
              </a:r>
              <a:r>
                <a:rPr lang="en-US" altLang="zh-CN" sz="2400" dirty="0"/>
                <a:t>G</a:t>
              </a:r>
              <a:endParaRPr lang="en-US" altLang="zh-CN" sz="2400" dirty="0"/>
            </a:p>
          </p:txBody>
        </p:sp>
        <p:sp>
          <p:nvSpPr>
            <p:cNvPr id="54287" name="Oval 22"/>
            <p:cNvSpPr/>
            <p:nvPr/>
          </p:nvSpPr>
          <p:spPr>
            <a:xfrm>
              <a:off x="2480" y="2409"/>
              <a:ext cx="129" cy="127"/>
            </a:xfrm>
            <a:prstGeom prst="ellipse">
              <a:avLst/>
            </a:prstGeom>
            <a:solidFill>
              <a:srgbClr val="333300"/>
            </a:solidFill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54288" name="Oval 23"/>
            <p:cNvSpPr/>
            <p:nvPr/>
          </p:nvSpPr>
          <p:spPr>
            <a:xfrm>
              <a:off x="2480" y="3233"/>
              <a:ext cx="129" cy="127"/>
            </a:xfrm>
            <a:prstGeom prst="ellipse">
              <a:avLst/>
            </a:prstGeom>
            <a:solidFill>
              <a:srgbClr val="333300"/>
            </a:solidFill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54289" name="Oval 24"/>
            <p:cNvSpPr/>
            <p:nvPr/>
          </p:nvSpPr>
          <p:spPr>
            <a:xfrm>
              <a:off x="2995" y="3233"/>
              <a:ext cx="129" cy="127"/>
            </a:xfrm>
            <a:prstGeom prst="ellipse">
              <a:avLst/>
            </a:prstGeom>
            <a:solidFill>
              <a:srgbClr val="333300"/>
            </a:solidFill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54290" name="Line 25"/>
            <p:cNvSpPr/>
            <p:nvPr/>
          </p:nvSpPr>
          <p:spPr>
            <a:xfrm>
              <a:off x="2545" y="2473"/>
              <a:ext cx="0" cy="823"/>
            </a:xfrm>
            <a:prstGeom prst="line">
              <a:avLst/>
            </a:prstGeom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1" name="Line 26"/>
            <p:cNvSpPr/>
            <p:nvPr/>
          </p:nvSpPr>
          <p:spPr>
            <a:xfrm>
              <a:off x="2545" y="2473"/>
              <a:ext cx="516" cy="823"/>
            </a:xfrm>
            <a:prstGeom prst="line">
              <a:avLst/>
            </a:prstGeom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2" name="Text Box 27"/>
            <p:cNvSpPr txBox="1"/>
            <p:nvPr/>
          </p:nvSpPr>
          <p:spPr>
            <a:xfrm>
              <a:off x="2468" y="1954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333300"/>
                  </a:solidFill>
                </a:rPr>
                <a:t>子图</a:t>
              </a:r>
              <a:endParaRPr lang="zh-CN" altLang="en-US" sz="2400" dirty="0">
                <a:solidFill>
                  <a:srgbClr val="333300"/>
                </a:solidFill>
              </a:endParaRPr>
            </a:p>
          </p:txBody>
        </p:sp>
        <p:sp>
          <p:nvSpPr>
            <p:cNvPr id="54293" name="Text Box 28"/>
            <p:cNvSpPr txBox="1"/>
            <p:nvPr/>
          </p:nvSpPr>
          <p:spPr>
            <a:xfrm>
              <a:off x="3620" y="1954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生成子图</a:t>
              </a:r>
              <a:endParaRPr lang="zh-CN" altLang="en-US" sz="2400" dirty="0"/>
            </a:p>
          </p:txBody>
        </p:sp>
        <p:grpSp>
          <p:nvGrpSpPr>
            <p:cNvPr id="54294" name="Group 29"/>
            <p:cNvGrpSpPr/>
            <p:nvPr/>
          </p:nvGrpSpPr>
          <p:grpSpPr>
            <a:xfrm>
              <a:off x="3792" y="2409"/>
              <a:ext cx="644" cy="951"/>
              <a:chOff x="4504" y="2751"/>
              <a:chExt cx="644" cy="951"/>
            </a:xfrm>
          </p:grpSpPr>
          <p:sp>
            <p:nvSpPr>
              <p:cNvPr id="54295" name="Oval 30"/>
              <p:cNvSpPr/>
              <p:nvPr/>
            </p:nvSpPr>
            <p:spPr>
              <a:xfrm>
                <a:off x="4504" y="2751"/>
                <a:ext cx="129" cy="127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4296" name="Oval 31"/>
              <p:cNvSpPr/>
              <p:nvPr/>
            </p:nvSpPr>
            <p:spPr>
              <a:xfrm>
                <a:off x="5019" y="2751"/>
                <a:ext cx="129" cy="127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4297" name="Oval 32"/>
              <p:cNvSpPr/>
              <p:nvPr/>
            </p:nvSpPr>
            <p:spPr>
              <a:xfrm>
                <a:off x="4504" y="3575"/>
                <a:ext cx="129" cy="127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4298" name="Oval 33"/>
              <p:cNvSpPr/>
              <p:nvPr/>
            </p:nvSpPr>
            <p:spPr>
              <a:xfrm>
                <a:off x="5019" y="3575"/>
                <a:ext cx="129" cy="127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7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115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623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480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54299" name="Line 34"/>
              <p:cNvSpPr/>
              <p:nvPr/>
            </p:nvSpPr>
            <p:spPr>
              <a:xfrm>
                <a:off x="4569" y="2815"/>
                <a:ext cx="0" cy="8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00" name="Line 35"/>
              <p:cNvSpPr/>
              <p:nvPr/>
            </p:nvSpPr>
            <p:spPr>
              <a:xfrm>
                <a:off x="4569" y="2815"/>
                <a:ext cx="516" cy="8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01" name="Line 36"/>
              <p:cNvSpPr/>
              <p:nvPr/>
            </p:nvSpPr>
            <p:spPr>
              <a:xfrm flipH="1">
                <a:off x="4569" y="2815"/>
                <a:ext cx="516" cy="8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子图与补图</a:t>
            </a:r>
            <a:endParaRPr lang="zh-CN" altLang="en-US" dirty="0"/>
          </a:p>
        </p:txBody>
      </p:sp>
      <p:sp>
        <p:nvSpPr>
          <p:cNvPr id="553987" name="Rectangle 3"/>
          <p:cNvSpPr/>
          <p:nvPr/>
        </p:nvSpPr>
        <p:spPr>
          <a:xfrm>
            <a:off x="457200" y="1066800"/>
            <a:ext cx="8229600" cy="2057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定义：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设图</a:t>
            </a:r>
            <a:r>
              <a:rPr lang="en-US" altLang="zh-CN" sz="2800" dirty="0">
                <a:solidFill>
                  <a:srgbClr val="000000"/>
                </a:solidFill>
              </a:rPr>
              <a:t>G’=&lt;V’,E’&gt;</a:t>
            </a:r>
            <a:r>
              <a:rPr lang="zh-CN" altLang="en-US" sz="2800" dirty="0">
                <a:solidFill>
                  <a:srgbClr val="000000"/>
                </a:solidFill>
              </a:rPr>
              <a:t>是图</a:t>
            </a:r>
            <a:r>
              <a:rPr lang="en-US" altLang="zh-CN" sz="2800" dirty="0">
                <a:solidFill>
                  <a:srgbClr val="000000"/>
                </a:solidFill>
              </a:rPr>
              <a:t>G=&lt;V,E&gt;</a:t>
            </a:r>
            <a:r>
              <a:rPr lang="zh-CN" altLang="en-US" sz="2800" dirty="0">
                <a:solidFill>
                  <a:srgbClr val="000000"/>
                </a:solidFill>
              </a:rPr>
              <a:t>的子图，若给定另外一个图</a:t>
            </a:r>
            <a:r>
              <a:rPr lang="en-US" altLang="zh-CN" sz="2800" dirty="0">
                <a:solidFill>
                  <a:srgbClr val="000000"/>
                </a:solidFill>
              </a:rPr>
              <a:t>G’’=&lt;V’’,E’’&gt;</a:t>
            </a:r>
            <a:r>
              <a:rPr lang="zh-CN" altLang="en-US" sz="2800" dirty="0">
                <a:solidFill>
                  <a:srgbClr val="000000"/>
                </a:solidFill>
              </a:rPr>
              <a:t>，使得</a:t>
            </a:r>
            <a:r>
              <a:rPr lang="en-US" altLang="zh-CN" sz="2800" dirty="0">
                <a:solidFill>
                  <a:srgbClr val="000000"/>
                </a:solidFill>
              </a:rPr>
              <a:t>E’’=E-E’</a:t>
            </a:r>
            <a:r>
              <a:rPr lang="zh-CN" altLang="en-US" sz="2800" dirty="0">
                <a:solidFill>
                  <a:srgbClr val="000000"/>
                </a:solidFill>
              </a:rPr>
              <a:t>，且</a:t>
            </a:r>
            <a:r>
              <a:rPr lang="en-US" altLang="zh-CN" sz="2800" b="1" dirty="0">
                <a:solidFill>
                  <a:srgbClr val="FF0000"/>
                </a:solidFill>
              </a:rPr>
              <a:t>V’’</a:t>
            </a:r>
            <a:r>
              <a:rPr lang="zh-CN" altLang="en-US" sz="2800" b="1" dirty="0">
                <a:solidFill>
                  <a:srgbClr val="FF0000"/>
                </a:solidFill>
              </a:rPr>
              <a:t>中仅包含</a:t>
            </a:r>
            <a:r>
              <a:rPr lang="en-US" altLang="zh-CN" sz="2800" b="1" dirty="0">
                <a:solidFill>
                  <a:srgbClr val="FF0000"/>
                </a:solidFill>
              </a:rPr>
              <a:t>E’’</a:t>
            </a:r>
            <a:r>
              <a:rPr lang="zh-CN" altLang="en-US" sz="2800" b="1" dirty="0">
                <a:solidFill>
                  <a:srgbClr val="FF0000"/>
                </a:solidFill>
              </a:rPr>
              <a:t>的边所关联的结点</a:t>
            </a:r>
            <a:r>
              <a:rPr lang="zh-CN" altLang="en-US" sz="2800" dirty="0">
                <a:solidFill>
                  <a:srgbClr val="000000"/>
                </a:solidFill>
              </a:rPr>
              <a:t>。则称</a:t>
            </a:r>
            <a:r>
              <a:rPr lang="en-US" altLang="zh-CN" sz="2800" dirty="0">
                <a:solidFill>
                  <a:srgbClr val="000000"/>
                </a:solidFill>
              </a:rPr>
              <a:t>G’’</a:t>
            </a:r>
            <a:r>
              <a:rPr lang="zh-CN" altLang="en-US" sz="2800" dirty="0">
                <a:solidFill>
                  <a:srgbClr val="000000"/>
                </a:solidFill>
              </a:rPr>
              <a:t>是子图</a:t>
            </a:r>
            <a:r>
              <a:rPr lang="en-US" altLang="zh-CN" sz="2800" dirty="0">
                <a:solidFill>
                  <a:srgbClr val="000000"/>
                </a:solidFill>
              </a:rPr>
              <a:t>G’</a:t>
            </a:r>
            <a:r>
              <a:rPr lang="zh-CN" altLang="en-US" sz="2800" dirty="0">
                <a:solidFill>
                  <a:srgbClr val="000000"/>
                </a:solidFill>
              </a:rPr>
              <a:t>的</a:t>
            </a:r>
            <a:r>
              <a:rPr lang="zh-CN" altLang="en-US" sz="2800" b="1" dirty="0">
                <a:solidFill>
                  <a:srgbClr val="CC0000"/>
                </a:solidFill>
              </a:rPr>
              <a:t>相对于</a:t>
            </a:r>
            <a:r>
              <a:rPr lang="zh-CN" altLang="en-US" sz="2800" b="1" dirty="0">
                <a:solidFill>
                  <a:srgbClr val="CC3300"/>
                </a:solidFill>
              </a:rPr>
              <a:t>图</a:t>
            </a:r>
            <a:r>
              <a:rPr lang="en-US" altLang="zh-CN" sz="2800" b="1" dirty="0">
                <a:solidFill>
                  <a:srgbClr val="CC3300"/>
                </a:solidFill>
              </a:rPr>
              <a:t>G</a:t>
            </a:r>
            <a:r>
              <a:rPr lang="zh-CN" altLang="en-US" sz="2800" b="1" dirty="0">
                <a:solidFill>
                  <a:srgbClr val="CC3300"/>
                </a:solidFill>
              </a:rPr>
              <a:t>的</a:t>
            </a:r>
            <a:r>
              <a:rPr lang="zh-CN" altLang="en-US" sz="2800" b="1" dirty="0">
                <a:solidFill>
                  <a:srgbClr val="CC0000"/>
                </a:solidFill>
              </a:rPr>
              <a:t>补图（相对补）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342900" lvl="0" indent="-342900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即：相对补图</a:t>
            </a:r>
            <a:r>
              <a:rPr lang="zh-CN" altLang="en-US" sz="2800" b="1" dirty="0">
                <a:solidFill>
                  <a:srgbClr val="FF0000"/>
                </a:solidFill>
              </a:rPr>
              <a:t>补</a:t>
            </a:r>
            <a:r>
              <a:rPr lang="zh-CN" altLang="en-US" sz="2800" dirty="0"/>
              <a:t>的是</a:t>
            </a:r>
            <a:r>
              <a:rPr lang="zh-CN" altLang="en-US" sz="2800" dirty="0">
                <a:solidFill>
                  <a:srgbClr val="000000"/>
                </a:solidFill>
              </a:rPr>
              <a:t>与原图相比缺少的</a:t>
            </a:r>
            <a:r>
              <a:rPr lang="zh-CN" altLang="en-US" sz="2800" b="1" dirty="0">
                <a:solidFill>
                  <a:srgbClr val="FF0000"/>
                </a:solidFill>
              </a:rPr>
              <a:t>边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</a:rPr>
              <a:t>没有被这些边邻接的点也不出现在相对补图中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marL="342900" lvl="0" indent="-342900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如下图例，图</a:t>
            </a:r>
            <a:r>
              <a:rPr lang="en-US" altLang="zh-CN" sz="2800" dirty="0">
                <a:solidFill>
                  <a:srgbClr val="000000"/>
                </a:solidFill>
              </a:rPr>
              <a:t>3</a:t>
            </a:r>
            <a:r>
              <a:rPr lang="zh-CN" altLang="en-US" sz="2800" dirty="0">
                <a:solidFill>
                  <a:srgbClr val="000000"/>
                </a:solidFill>
              </a:rPr>
              <a:t>即为图</a:t>
            </a:r>
            <a:r>
              <a:rPr lang="en-US" altLang="zh-CN" sz="2800" dirty="0">
                <a:solidFill>
                  <a:srgbClr val="000000"/>
                </a:solidFill>
              </a:rPr>
              <a:t>2</a:t>
            </a:r>
            <a:r>
              <a:rPr lang="zh-CN" altLang="en-US" sz="2800" dirty="0">
                <a:solidFill>
                  <a:srgbClr val="000000"/>
                </a:solidFill>
              </a:rPr>
              <a:t>相对于图</a:t>
            </a:r>
            <a:r>
              <a:rPr lang="en-US" altLang="zh-CN" sz="28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的补图。</a:t>
            </a:r>
            <a:endParaRPr lang="zh-CN" altLang="en-US" sz="2800" dirty="0"/>
          </a:p>
          <a:p>
            <a:pPr marL="342900" lvl="0" indent="-342900" eaLnBrk="1" hangingPunct="1">
              <a:lnSpc>
                <a:spcPct val="110000"/>
              </a:lnSpc>
            </a:pP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906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8288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47800" y="464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直接连接符 6"/>
          <p:cNvCxnSpPr>
            <a:stCxn id="9" idx="0"/>
            <a:endCxn id="5" idx="0"/>
          </p:cNvCxnSpPr>
          <p:nvPr/>
        </p:nvCxnSpPr>
        <p:spPr>
          <a:xfrm flipH="1">
            <a:off x="1066800" y="4648200"/>
            <a:ext cx="4572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524000" y="4756150"/>
            <a:ext cx="381000" cy="65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8" idx="5"/>
          </p:cNvCxnSpPr>
          <p:nvPr/>
        </p:nvCxnSpPr>
        <p:spPr>
          <a:xfrm>
            <a:off x="1143000" y="5486400"/>
            <a:ext cx="815975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8956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438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直接连接符 14"/>
          <p:cNvCxnSpPr>
            <a:stCxn id="8" idx="6"/>
            <a:endCxn id="17" idx="3"/>
          </p:cNvCxnSpPr>
          <p:nvPr/>
        </p:nvCxnSpPr>
        <p:spPr>
          <a:xfrm flipV="1">
            <a:off x="1981200" y="4854575"/>
            <a:ext cx="479425" cy="63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7" idx="0"/>
            <a:endCxn id="16" idx="2"/>
          </p:cNvCxnSpPr>
          <p:nvPr/>
        </p:nvCxnSpPr>
        <p:spPr>
          <a:xfrm>
            <a:off x="2514600" y="47244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35052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43400" y="541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962400" y="4648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038600" y="4756150"/>
            <a:ext cx="381000" cy="65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3" idx="6"/>
            <a:endCxn id="34" idx="5"/>
          </p:cNvCxnSpPr>
          <p:nvPr/>
        </p:nvCxnSpPr>
        <p:spPr>
          <a:xfrm>
            <a:off x="3657600" y="5486400"/>
            <a:ext cx="815975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4102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9530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0" name="直接连接符 39"/>
          <p:cNvCxnSpPr>
            <a:stCxn id="34" idx="6"/>
            <a:endCxn id="39" idx="3"/>
          </p:cNvCxnSpPr>
          <p:nvPr/>
        </p:nvCxnSpPr>
        <p:spPr>
          <a:xfrm flipV="1">
            <a:off x="4495800" y="4854575"/>
            <a:ext cx="479425" cy="63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9" idx="0"/>
            <a:endCxn id="38" idx="2"/>
          </p:cNvCxnSpPr>
          <p:nvPr/>
        </p:nvCxnSpPr>
        <p:spPr>
          <a:xfrm>
            <a:off x="5029200" y="47244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6400800" y="5334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858000" y="4572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6454775" y="4724400"/>
            <a:ext cx="479425" cy="631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46" name="TextBox 20"/>
          <p:cNvSpPr txBox="1"/>
          <p:nvPr/>
        </p:nvSpPr>
        <p:spPr>
          <a:xfrm>
            <a:off x="762000" y="5562600"/>
            <a:ext cx="76962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/>
              <a:t>          图</a:t>
            </a:r>
            <a:r>
              <a:rPr lang="en-US" altLang="zh-CN" sz="2000" b="1" dirty="0"/>
              <a:t>1                                    </a:t>
            </a:r>
            <a:r>
              <a:rPr lang="zh-CN" altLang="en-US" sz="2000" b="1" dirty="0"/>
              <a:t>图</a:t>
            </a:r>
            <a:r>
              <a:rPr lang="en-US" altLang="zh-CN" sz="2000" b="1" dirty="0"/>
              <a:t>2                           </a:t>
            </a:r>
            <a:r>
              <a:rPr lang="zh-CN" altLang="en-US" sz="2000" b="1" dirty="0"/>
              <a:t>图</a:t>
            </a:r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987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charRg st="10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987">
                                            <p:txEl>
                                              <p:charRg st="108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charRg st="14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3987">
                                            <p:txEl>
                                              <p:charRg st="149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charRg st="10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3987">
                                            <p:txEl>
                                              <p:charRg st="108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charRg st="14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3987">
                                            <p:txEl>
                                              <p:charRg st="149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7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图的同构</a:t>
            </a:r>
            <a:endParaRPr lang="zh-CN" altLang="en-US" dirty="0"/>
          </a:p>
        </p:txBody>
      </p:sp>
      <p:sp>
        <p:nvSpPr>
          <p:cNvPr id="111620" name="Rectangle 4"/>
          <p:cNvSpPr>
            <a:spLocks noGrp="1"/>
          </p:cNvSpPr>
          <p:nvPr>
            <p:ph type="body" idx="4294967295"/>
          </p:nvPr>
        </p:nvSpPr>
        <p:spPr>
          <a:xfrm>
            <a:off x="468313" y="1066800"/>
            <a:ext cx="8229600" cy="24860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dirty="0">
                <a:solidFill>
                  <a:srgbClr val="000000"/>
                </a:solidFill>
              </a:rPr>
              <a:t>定义：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给定图</a:t>
            </a:r>
            <a:r>
              <a:rPr lang="en-US" altLang="zh-CN" sz="2800" dirty="0">
                <a:solidFill>
                  <a:srgbClr val="000000"/>
                </a:solidFill>
              </a:rPr>
              <a:t>G=&lt;V,E&gt;</a:t>
            </a:r>
            <a:r>
              <a:rPr lang="zh-CN" altLang="en-US" sz="2800" dirty="0">
                <a:solidFill>
                  <a:srgbClr val="000000"/>
                </a:solidFill>
              </a:rPr>
              <a:t>及图</a:t>
            </a:r>
            <a:r>
              <a:rPr lang="en-US" altLang="zh-CN" sz="2800" dirty="0">
                <a:solidFill>
                  <a:srgbClr val="000000"/>
                </a:solidFill>
              </a:rPr>
              <a:t>G’=&lt;V’,E’&gt;</a:t>
            </a:r>
            <a:r>
              <a:rPr lang="zh-CN" altLang="en-US" sz="2800" dirty="0">
                <a:solidFill>
                  <a:srgbClr val="000000"/>
                </a:solidFill>
              </a:rPr>
              <a:t>，如果存在一一对应的映射</a:t>
            </a:r>
            <a:r>
              <a:rPr lang="en-US" altLang="zh-CN" sz="2800" dirty="0">
                <a:solidFill>
                  <a:srgbClr val="000000"/>
                </a:solidFill>
              </a:rPr>
              <a:t>g:vi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v’i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且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e=(vi,vj)(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或&lt;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vi,vj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&gt;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G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的一条边，当且仅当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e’=(g(vi), g(vj)) (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或&lt;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g(vi), g(vj)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&gt;)是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G’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的一条边，则称</a:t>
            </a:r>
            <a:r>
              <a:rPr lang="en-US" altLang="zh-CN" sz="2800" dirty="0">
                <a:solidFill>
                  <a:srgbClr val="000000"/>
                </a:solidFill>
              </a:rPr>
              <a:t>G</a:t>
            </a:r>
            <a:r>
              <a:rPr lang="zh-CN" altLang="en-US" sz="2800" dirty="0">
                <a:solidFill>
                  <a:srgbClr val="000000"/>
                </a:solidFill>
              </a:rPr>
              <a:t>与</a:t>
            </a:r>
            <a:r>
              <a:rPr lang="en-US" altLang="zh-CN" sz="2800" dirty="0">
                <a:solidFill>
                  <a:srgbClr val="000000"/>
                </a:solidFill>
              </a:rPr>
              <a:t>G’</a:t>
            </a:r>
            <a:r>
              <a:rPr lang="zh-CN" altLang="en-US" sz="2800" b="1" dirty="0">
                <a:solidFill>
                  <a:srgbClr val="CC0000"/>
                </a:solidFill>
              </a:rPr>
              <a:t>同构</a:t>
            </a:r>
            <a:r>
              <a:rPr lang="zh-CN" altLang="en-US" sz="2800" dirty="0">
                <a:solidFill>
                  <a:srgbClr val="000000"/>
                </a:solidFill>
              </a:rPr>
              <a:t>，记作</a:t>
            </a:r>
            <a:r>
              <a:rPr lang="en-US" altLang="zh-CN" sz="2800" dirty="0">
                <a:solidFill>
                  <a:srgbClr val="000000"/>
                </a:solidFill>
              </a:rPr>
              <a:t>G</a:t>
            </a:r>
            <a:r>
              <a:rPr lang="en-US" altLang="en-US" sz="2800" dirty="0">
                <a:solidFill>
                  <a:srgbClr val="000000"/>
                </a:solidFill>
              </a:rPr>
              <a:t>≌</a:t>
            </a:r>
            <a:r>
              <a:rPr lang="en-US" altLang="zh-CN" sz="2800" dirty="0">
                <a:solidFill>
                  <a:srgbClr val="000000"/>
                </a:solidFill>
              </a:rPr>
              <a:t>G’。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11621" name="Rectangle 5"/>
          <p:cNvSpPr/>
          <p:nvPr/>
        </p:nvSpPr>
        <p:spPr>
          <a:xfrm>
            <a:off x="533400" y="3352800"/>
            <a:ext cx="8229600" cy="1066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zh-CN" altLang="en-US" sz="2800" b="1" dirty="0">
                <a:solidFill>
                  <a:srgbClr val="CC0000"/>
                </a:solidFill>
              </a:rPr>
              <a:t>注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同构的充要条件是两个图的结点和边分别存在着一一对应，且保持关联关系。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1981200" y="4343400"/>
          <a:ext cx="5562600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345305" imgH="1386205" progId="Word.Picture.8">
                  <p:embed/>
                </p:oleObj>
              </mc:Choice>
              <mc:Fallback>
                <p:oleObj name="" r:id="rId1" imgW="4345305" imgH="138620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4343400"/>
                        <a:ext cx="5562600" cy="177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20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build="p"/>
      <p:bldP spid="1116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6B6AD1-F97B-4802-B9B5-FBF13B1499F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04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图的同构</a:t>
            </a:r>
            <a:endParaRPr lang="zh-CN" altLang="en-US" dirty="0"/>
          </a:p>
        </p:txBody>
      </p:sp>
      <p:sp>
        <p:nvSpPr>
          <p:cNvPr id="126983" name="Rectangle 7"/>
          <p:cNvSpPr>
            <a:spLocks noGrp="1"/>
          </p:cNvSpPr>
          <p:nvPr>
            <p:ph type="body" idx="4294967295"/>
          </p:nvPr>
        </p:nvSpPr>
        <p:spPr>
          <a:xfrm>
            <a:off x="468313" y="1219200"/>
            <a:ext cx="8229600" cy="494030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说明</a:t>
            </a:r>
            <a:endParaRPr lang="zh-CN" altLang="en-US" dirty="0"/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类似地，可以定义两个有向图的同构。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图的同构关系看成全体图集合上的二元关系。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图的同构关系是等价关系。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latin typeface="宋体" panose="02010600030101010101" pitchFamily="2" charset="-122"/>
              </a:rPr>
              <a:t>在图同构的意义下，图的数学定义与图形表示是一一对应的。</a:t>
            </a:r>
            <a:endParaRPr lang="zh-CN" altLang="en-US" dirty="0"/>
          </a:p>
          <a:p>
            <a:r>
              <a:rPr lang="zh-CN" altLang="en-US" b="1" dirty="0">
                <a:solidFill>
                  <a:srgbClr val="CC3300"/>
                </a:solidFill>
              </a:rPr>
              <a:t>若两图同构，则以下三点成立：</a:t>
            </a:r>
            <a:endParaRPr lang="zh-CN" altLang="en-US" b="1" dirty="0">
              <a:solidFill>
                <a:srgbClr val="CC3300"/>
              </a:solidFill>
            </a:endParaRPr>
          </a:p>
          <a:p>
            <a:pPr lvl="1"/>
            <a:r>
              <a:rPr lang="zh-CN" altLang="en-US" dirty="0"/>
              <a:t>结点数目相同</a:t>
            </a:r>
            <a:endParaRPr lang="zh-CN" altLang="en-US" dirty="0"/>
          </a:p>
          <a:p>
            <a:pPr lvl="1"/>
            <a:r>
              <a:rPr lang="zh-CN" altLang="en-US" dirty="0"/>
              <a:t>边数相等</a:t>
            </a:r>
            <a:endParaRPr lang="zh-CN" altLang="en-US" dirty="0"/>
          </a:p>
          <a:p>
            <a:pPr lvl="1"/>
            <a:r>
              <a:rPr lang="zh-CN" altLang="en-US" dirty="0"/>
              <a:t>度数相同的结点数目相等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8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3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6983">
                                            <p:txEl>
                                              <p:charRg st="3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2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6983">
                                            <p:txEl>
                                              <p:charRg st="21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6983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5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6983">
                                            <p:txEl>
                                              <p:charRg st="55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6983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9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6983">
                                            <p:txEl>
                                              <p:charRg st="98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105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6983">
                                            <p:txEl>
                                              <p:charRg st="105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11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6983">
                                            <p:txEl>
                                              <p:charRg st="110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026B6AD1-F97B-4802-B9B5-FBF13B1499FD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246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同构的条件</a:t>
            </a:r>
            <a:endParaRPr lang="zh-CN" altLang="en-US" sz="3600" dirty="0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229600" cy="4940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                            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结点数目相同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即：两图同构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   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）边数相等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）度数相同的结点数目相等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但是，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结点数目相同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）边数相等                            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不能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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两图同构 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）度数相同的结点数目相等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还要满足“边与点之间的关联关系”正确映射。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3047" name="AutoShape 7"/>
          <p:cNvSpPr/>
          <p:nvPr/>
        </p:nvSpPr>
        <p:spPr>
          <a:xfrm>
            <a:off x="3429000" y="1447800"/>
            <a:ext cx="228600" cy="1143000"/>
          </a:xfrm>
          <a:prstGeom prst="leftBrace">
            <a:avLst>
              <a:gd name="adj1" fmla="val 41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/>
          </a:p>
        </p:txBody>
      </p:sp>
      <p:graphicFrame>
        <p:nvGraphicFramePr>
          <p:cNvPr id="62472" name="对象 1"/>
          <p:cNvGraphicFramePr>
            <a:graphicFrameLocks noChangeAspect="1"/>
          </p:cNvGraphicFramePr>
          <p:nvPr/>
        </p:nvGraphicFramePr>
        <p:xfrm>
          <a:off x="5257800" y="3276600"/>
          <a:ext cx="457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65100" imgH="228600" progId="Equation.3">
                  <p:embed/>
                </p:oleObj>
              </mc:Choice>
              <mc:Fallback>
                <p:oleObj name="" r:id="rId1" imgW="1651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7800" y="3276600"/>
                        <a:ext cx="4572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3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4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3">
                                            <p:txEl>
                                              <p:charRg st="41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6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3">
                                            <p:txEl>
                                              <p:charRg st="62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10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83">
                                            <p:txEl>
                                              <p:charRg st="108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169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83">
                                            <p:txEl>
                                              <p:charRg st="169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112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6983">
                                            <p:txEl>
                                              <p:charRg st="112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122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983">
                                            <p:txEl>
                                              <p:charRg st="122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184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6983">
                                            <p:txEl>
                                              <p:charRg st="184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026B6AD1-F97B-4802-B9B5-FBF13B1499FD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6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451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同构的条件</a:t>
            </a:r>
            <a:endParaRPr lang="zh-CN" altLang="en-US" sz="3600" dirty="0"/>
          </a:p>
        </p:txBody>
      </p:sp>
      <p:sp>
        <p:nvSpPr>
          <p:cNvPr id="126983" name="Rectangle 7"/>
          <p:cNvSpPr>
            <a:spLocks noGrp="1"/>
          </p:cNvSpPr>
          <p:nvPr>
            <p:ph type="body" idx="4294967295"/>
          </p:nvPr>
        </p:nvSpPr>
        <p:spPr>
          <a:xfrm>
            <a:off x="468313" y="914400"/>
            <a:ext cx="8229600" cy="5245100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】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spcBef>
                <a:spcPct val="30000"/>
              </a:spcBef>
              <a:buClrTx/>
              <a:buSzTx/>
              <a:buNone/>
            </a:pPr>
            <a:endParaRPr lang="en-US" altLang="zh-CN" sz="2800" dirty="0"/>
          </a:p>
          <a:p>
            <a:pPr marL="0" indent="0">
              <a:spcBef>
                <a:spcPct val="30000"/>
              </a:spcBef>
              <a:buClrTx/>
              <a:buSzTx/>
              <a:buNone/>
            </a:pPr>
            <a:r>
              <a:rPr lang="zh-CN" altLang="en-US" sz="2400" dirty="0"/>
              <a:t>若两图同构，则对应结点度相同。两图中不带环的</a:t>
            </a:r>
            <a:r>
              <a:rPr lang="en-US" altLang="zh-CN" sz="2400" dirty="0"/>
              <a:t>4</a:t>
            </a:r>
            <a:r>
              <a:rPr lang="zh-CN" altLang="en-US" sz="2400" dirty="0"/>
              <a:t>度结点只有</a:t>
            </a:r>
            <a:r>
              <a:rPr lang="en-US" altLang="zh-CN" sz="2400" dirty="0"/>
              <a:t>c</a:t>
            </a:r>
            <a:r>
              <a:rPr lang="zh-CN" altLang="en-US" sz="2400" dirty="0"/>
              <a:t>和</a:t>
            </a:r>
            <a:r>
              <a:rPr lang="en-US" altLang="zh-CN" sz="2400" dirty="0"/>
              <a:t>c1</a:t>
            </a:r>
            <a:r>
              <a:rPr lang="zh-CN" altLang="en-US" sz="2400" dirty="0"/>
              <a:t>，所以同构映射必为</a:t>
            </a:r>
            <a:r>
              <a:rPr lang="en-US" altLang="zh-CN" sz="2400" dirty="0"/>
              <a:t>f(c)=c1</a:t>
            </a:r>
            <a:r>
              <a:rPr lang="zh-CN" altLang="en-US" sz="2400" dirty="0"/>
              <a:t>。而经过观察发现，左图中与</a:t>
            </a:r>
            <a:r>
              <a:rPr lang="en-US" altLang="zh-CN" sz="2400" dirty="0"/>
              <a:t>c</a:t>
            </a:r>
            <a:r>
              <a:rPr lang="zh-CN" altLang="en-US" sz="2400" dirty="0"/>
              <a:t>点邻接的</a:t>
            </a:r>
            <a:r>
              <a:rPr lang="en-US" altLang="zh-CN" sz="2400" dirty="0"/>
              <a:t>3</a:t>
            </a:r>
            <a:r>
              <a:rPr lang="zh-CN" altLang="en-US" sz="2400" dirty="0"/>
              <a:t>个点，度分别为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，而在右图中与</a:t>
            </a:r>
            <a:r>
              <a:rPr lang="en-US" altLang="zh-CN" sz="2400" dirty="0"/>
              <a:t>c1</a:t>
            </a:r>
            <a:r>
              <a:rPr lang="zh-CN" altLang="en-US" sz="2400" dirty="0"/>
              <a:t>邻接的三个结点的度分别为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。怎么搭配组合都不可能产生同构映射，所以两图必不同构。</a:t>
            </a:r>
            <a:endParaRPr lang="zh-CN" altLang="en-US" sz="2400" dirty="0"/>
          </a:p>
        </p:txBody>
      </p:sp>
      <p:sp>
        <p:nvSpPr>
          <p:cNvPr id="2" name="椭圆 1"/>
          <p:cNvSpPr/>
          <p:nvPr/>
        </p:nvSpPr>
        <p:spPr>
          <a:xfrm>
            <a:off x="2209800" y="144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002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743200" y="2133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002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432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直接连接符 6"/>
          <p:cNvCxnSpPr>
            <a:stCxn id="2" idx="4"/>
            <a:endCxn id="9" idx="7"/>
          </p:cNvCxnSpPr>
          <p:nvPr/>
        </p:nvCxnSpPr>
        <p:spPr>
          <a:xfrm flipH="1">
            <a:off x="1730375" y="1600200"/>
            <a:ext cx="555625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10" idx="1"/>
          </p:cNvCxnSpPr>
          <p:nvPr/>
        </p:nvCxnSpPr>
        <p:spPr>
          <a:xfrm>
            <a:off x="2286000" y="1600200"/>
            <a:ext cx="479425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0" idx="7"/>
          </p:cNvCxnSpPr>
          <p:nvPr/>
        </p:nvCxnSpPr>
        <p:spPr>
          <a:xfrm flipV="1">
            <a:off x="1752600" y="2155825"/>
            <a:ext cx="1120775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4"/>
          </p:cNvCxnSpPr>
          <p:nvPr/>
        </p:nvCxnSpPr>
        <p:spPr>
          <a:xfrm>
            <a:off x="1676400" y="2286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6"/>
            <a:endCxn id="12" idx="5"/>
          </p:cNvCxnSpPr>
          <p:nvPr/>
        </p:nvCxnSpPr>
        <p:spPr>
          <a:xfrm>
            <a:off x="1752600" y="3276600"/>
            <a:ext cx="1120775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2" idx="6"/>
          </p:cNvCxnSpPr>
          <p:nvPr/>
        </p:nvCxnSpPr>
        <p:spPr>
          <a:xfrm>
            <a:off x="2895600" y="22860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弧形 24"/>
          <p:cNvSpPr/>
          <p:nvPr/>
        </p:nvSpPr>
        <p:spPr>
          <a:xfrm>
            <a:off x="2209800" y="1447800"/>
            <a:ext cx="762000" cy="838200"/>
          </a:xfrm>
          <a:prstGeom prst="arc">
            <a:avLst>
              <a:gd name="adj1" fmla="val 14123897"/>
              <a:gd name="adj2" fmla="val 2725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096000" y="1219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486400" y="190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629400" y="190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4864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6294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4" name="直接连接符 33"/>
          <p:cNvCxnSpPr>
            <a:stCxn id="29" idx="4"/>
            <a:endCxn id="30" idx="7"/>
          </p:cNvCxnSpPr>
          <p:nvPr/>
        </p:nvCxnSpPr>
        <p:spPr>
          <a:xfrm flipH="1">
            <a:off x="5616575" y="1371600"/>
            <a:ext cx="555625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31" idx="1"/>
          </p:cNvCxnSpPr>
          <p:nvPr/>
        </p:nvCxnSpPr>
        <p:spPr>
          <a:xfrm>
            <a:off x="6172200" y="1371600"/>
            <a:ext cx="479425" cy="55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31" idx="7"/>
          </p:cNvCxnSpPr>
          <p:nvPr/>
        </p:nvCxnSpPr>
        <p:spPr>
          <a:xfrm flipV="1">
            <a:off x="5638800" y="1927225"/>
            <a:ext cx="1120775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0" idx="4"/>
          </p:cNvCxnSpPr>
          <p:nvPr/>
        </p:nvCxnSpPr>
        <p:spPr>
          <a:xfrm>
            <a:off x="5562600" y="20574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" idx="6"/>
            <a:endCxn id="33" idx="5"/>
          </p:cNvCxnSpPr>
          <p:nvPr/>
        </p:nvCxnSpPr>
        <p:spPr>
          <a:xfrm>
            <a:off x="5638800" y="3048000"/>
            <a:ext cx="1120775" cy="5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33" idx="6"/>
          </p:cNvCxnSpPr>
          <p:nvPr/>
        </p:nvCxnSpPr>
        <p:spPr>
          <a:xfrm>
            <a:off x="6781800" y="2057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弧形 39"/>
          <p:cNvSpPr/>
          <p:nvPr/>
        </p:nvSpPr>
        <p:spPr>
          <a:xfrm flipH="1">
            <a:off x="5334000" y="1219200"/>
            <a:ext cx="990600" cy="838200"/>
          </a:xfrm>
          <a:prstGeom prst="arc">
            <a:avLst>
              <a:gd name="adj1" fmla="val 14123897"/>
              <a:gd name="adj2" fmla="val 27253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543" name="TextBox 25"/>
          <p:cNvSpPr txBox="1"/>
          <p:nvPr/>
        </p:nvSpPr>
        <p:spPr>
          <a:xfrm>
            <a:off x="2209800" y="990600"/>
            <a:ext cx="533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a</a:t>
            </a:r>
            <a:endParaRPr lang="zh-CN" altLang="en-US" sz="2800" b="1" dirty="0"/>
          </a:p>
        </p:txBody>
      </p:sp>
      <p:sp>
        <p:nvSpPr>
          <p:cNvPr id="64544" name="TextBox 41"/>
          <p:cNvSpPr txBox="1"/>
          <p:nvPr/>
        </p:nvSpPr>
        <p:spPr>
          <a:xfrm>
            <a:off x="1295400" y="1762125"/>
            <a:ext cx="533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b</a:t>
            </a:r>
            <a:endParaRPr lang="zh-CN" altLang="en-US" sz="2800" b="1" dirty="0"/>
          </a:p>
        </p:txBody>
      </p:sp>
      <p:sp>
        <p:nvSpPr>
          <p:cNvPr id="64545" name="TextBox 42"/>
          <p:cNvSpPr txBox="1"/>
          <p:nvPr/>
        </p:nvSpPr>
        <p:spPr>
          <a:xfrm>
            <a:off x="2895600" y="1838325"/>
            <a:ext cx="533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c</a:t>
            </a:r>
            <a:endParaRPr lang="zh-CN" altLang="en-US" sz="2800" b="1" dirty="0"/>
          </a:p>
        </p:txBody>
      </p:sp>
      <p:sp>
        <p:nvSpPr>
          <p:cNvPr id="64546" name="TextBox 43"/>
          <p:cNvSpPr txBox="1"/>
          <p:nvPr/>
        </p:nvSpPr>
        <p:spPr>
          <a:xfrm>
            <a:off x="2895600" y="2743200"/>
            <a:ext cx="533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e</a:t>
            </a:r>
            <a:endParaRPr lang="zh-CN" altLang="en-US" sz="2800" b="1" dirty="0"/>
          </a:p>
        </p:txBody>
      </p:sp>
      <p:sp>
        <p:nvSpPr>
          <p:cNvPr id="64547" name="TextBox 44"/>
          <p:cNvSpPr txBox="1"/>
          <p:nvPr/>
        </p:nvSpPr>
        <p:spPr>
          <a:xfrm>
            <a:off x="1219200" y="3057525"/>
            <a:ext cx="533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d</a:t>
            </a:r>
            <a:endParaRPr lang="zh-CN" altLang="en-US" sz="2800" b="1" dirty="0"/>
          </a:p>
        </p:txBody>
      </p:sp>
      <p:sp>
        <p:nvSpPr>
          <p:cNvPr id="64548" name="TextBox 45"/>
          <p:cNvSpPr txBox="1"/>
          <p:nvPr/>
        </p:nvSpPr>
        <p:spPr>
          <a:xfrm>
            <a:off x="6248400" y="914400"/>
            <a:ext cx="609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a1</a:t>
            </a:r>
            <a:endParaRPr lang="zh-CN" altLang="en-US" sz="2800" b="1" dirty="0"/>
          </a:p>
        </p:txBody>
      </p:sp>
      <p:sp>
        <p:nvSpPr>
          <p:cNvPr id="64549" name="TextBox 46"/>
          <p:cNvSpPr txBox="1"/>
          <p:nvPr/>
        </p:nvSpPr>
        <p:spPr>
          <a:xfrm>
            <a:off x="5029200" y="1828800"/>
            <a:ext cx="8001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c1</a:t>
            </a:r>
            <a:endParaRPr lang="zh-CN" altLang="en-US" sz="2800" b="1" dirty="0"/>
          </a:p>
        </p:txBody>
      </p:sp>
      <p:sp>
        <p:nvSpPr>
          <p:cNvPr id="64550" name="TextBox 47"/>
          <p:cNvSpPr txBox="1"/>
          <p:nvPr/>
        </p:nvSpPr>
        <p:spPr>
          <a:xfrm>
            <a:off x="6858000" y="1685925"/>
            <a:ext cx="990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b1</a:t>
            </a:r>
            <a:endParaRPr lang="zh-CN" altLang="en-US" sz="2800" b="1" dirty="0"/>
          </a:p>
        </p:txBody>
      </p:sp>
      <p:sp>
        <p:nvSpPr>
          <p:cNvPr id="64551" name="TextBox 48"/>
          <p:cNvSpPr txBox="1"/>
          <p:nvPr/>
        </p:nvSpPr>
        <p:spPr>
          <a:xfrm>
            <a:off x="5029200" y="2752725"/>
            <a:ext cx="76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e1</a:t>
            </a:r>
            <a:endParaRPr lang="zh-CN" altLang="en-US" sz="2800" b="1" dirty="0"/>
          </a:p>
        </p:txBody>
      </p:sp>
      <p:sp>
        <p:nvSpPr>
          <p:cNvPr id="64552" name="TextBox 49"/>
          <p:cNvSpPr txBox="1"/>
          <p:nvPr/>
        </p:nvSpPr>
        <p:spPr>
          <a:xfrm>
            <a:off x="6858000" y="2590800"/>
            <a:ext cx="76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d1</a:t>
            </a:r>
            <a:endParaRPr lang="zh-CN" altLang="en-US" sz="2800" b="1" dirty="0"/>
          </a:p>
        </p:txBody>
      </p:sp>
      <p:sp>
        <p:nvSpPr>
          <p:cNvPr id="28" name="任意多边形 27"/>
          <p:cNvSpPr/>
          <p:nvPr/>
        </p:nvSpPr>
        <p:spPr>
          <a:xfrm>
            <a:off x="2495550" y="3352800"/>
            <a:ext cx="628650" cy="514350"/>
          </a:xfrm>
          <a:custGeom>
            <a:avLst/>
            <a:gdLst>
              <a:gd name="connsiteX0" fmla="*/ 266874 w 628824"/>
              <a:gd name="connsiteY0" fmla="*/ 44 h 514439"/>
              <a:gd name="connsiteX1" fmla="*/ 174 w 628824"/>
              <a:gd name="connsiteY1" fmla="*/ 266744 h 514439"/>
              <a:gd name="connsiteX2" fmla="*/ 304974 w 628824"/>
              <a:gd name="connsiteY2" fmla="*/ 514394 h 514439"/>
              <a:gd name="connsiteX3" fmla="*/ 628824 w 628824"/>
              <a:gd name="connsiteY3" fmla="*/ 247694 h 514439"/>
              <a:gd name="connsiteX4" fmla="*/ 266874 w 628824"/>
              <a:gd name="connsiteY4" fmla="*/ 44 h 51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24" h="514439">
                <a:moveTo>
                  <a:pt x="266874" y="44"/>
                </a:moveTo>
                <a:cubicBezTo>
                  <a:pt x="162099" y="3219"/>
                  <a:pt x="-6176" y="181019"/>
                  <a:pt x="174" y="266744"/>
                </a:cubicBezTo>
                <a:cubicBezTo>
                  <a:pt x="6524" y="352469"/>
                  <a:pt x="200199" y="517569"/>
                  <a:pt x="304974" y="514394"/>
                </a:cubicBezTo>
                <a:cubicBezTo>
                  <a:pt x="409749" y="511219"/>
                  <a:pt x="628824" y="330244"/>
                  <a:pt x="628824" y="247694"/>
                </a:cubicBezTo>
                <a:cubicBezTo>
                  <a:pt x="628824" y="165144"/>
                  <a:pt x="371649" y="-3131"/>
                  <a:pt x="266874" y="44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6477000" y="3124200"/>
            <a:ext cx="628650" cy="514350"/>
          </a:xfrm>
          <a:custGeom>
            <a:avLst/>
            <a:gdLst>
              <a:gd name="connsiteX0" fmla="*/ 266874 w 628824"/>
              <a:gd name="connsiteY0" fmla="*/ 44 h 514439"/>
              <a:gd name="connsiteX1" fmla="*/ 174 w 628824"/>
              <a:gd name="connsiteY1" fmla="*/ 266744 h 514439"/>
              <a:gd name="connsiteX2" fmla="*/ 304974 w 628824"/>
              <a:gd name="connsiteY2" fmla="*/ 514394 h 514439"/>
              <a:gd name="connsiteX3" fmla="*/ 628824 w 628824"/>
              <a:gd name="connsiteY3" fmla="*/ 247694 h 514439"/>
              <a:gd name="connsiteX4" fmla="*/ 266874 w 628824"/>
              <a:gd name="connsiteY4" fmla="*/ 44 h 51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24" h="514439">
                <a:moveTo>
                  <a:pt x="266874" y="44"/>
                </a:moveTo>
                <a:cubicBezTo>
                  <a:pt x="162099" y="3219"/>
                  <a:pt x="-6176" y="181019"/>
                  <a:pt x="174" y="266744"/>
                </a:cubicBezTo>
                <a:cubicBezTo>
                  <a:pt x="6524" y="352469"/>
                  <a:pt x="200199" y="517569"/>
                  <a:pt x="304974" y="514394"/>
                </a:cubicBezTo>
                <a:cubicBezTo>
                  <a:pt x="409749" y="511219"/>
                  <a:pt x="628824" y="330244"/>
                  <a:pt x="628824" y="247694"/>
                </a:cubicBezTo>
                <a:cubicBezTo>
                  <a:pt x="628824" y="165144"/>
                  <a:pt x="371649" y="-3131"/>
                  <a:pt x="266874" y="44"/>
                </a:cubicBez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026B6AD1-F97B-4802-B9B5-FBF13B1499FD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4" name="灯片编号占位符 5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6656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同构的条件</a:t>
            </a:r>
            <a:endParaRPr lang="zh-CN" altLang="en-US" sz="3600" dirty="0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8313" y="1447800"/>
            <a:ext cx="8229600" cy="4711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显然，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结点数不同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，或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边数不同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，或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度数相同的结点数不同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则必然有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两图不同构。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1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3">
                                            <p:txEl>
                                              <p:charRg st="1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3">
                                            <p:txEl>
                                              <p:charRg st="5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6983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例1-</a:t>
            </a:r>
            <a:r>
              <a:rPr lang="en-US" altLang="zh-CN" dirty="0"/>
              <a:t>4 </a:t>
            </a:r>
            <a:r>
              <a:rPr lang="zh-CN" altLang="en-US" dirty="0"/>
              <a:t>判断下面两图是否同构。</a:t>
            </a:r>
            <a:endParaRPr lang="zh-CN" altLang="en-US" dirty="0"/>
          </a:p>
        </p:txBody>
      </p:sp>
      <p:grpSp>
        <p:nvGrpSpPr>
          <p:cNvPr id="68611" name="Group 3"/>
          <p:cNvGrpSpPr/>
          <p:nvPr/>
        </p:nvGrpSpPr>
        <p:grpSpPr>
          <a:xfrm>
            <a:off x="822325" y="1938338"/>
            <a:ext cx="1944688" cy="1509712"/>
            <a:chOff x="2426" y="2840"/>
            <a:chExt cx="863" cy="681"/>
          </a:xfrm>
        </p:grpSpPr>
        <p:sp>
          <p:nvSpPr>
            <p:cNvPr id="68662" name="Oval 4"/>
            <p:cNvSpPr/>
            <p:nvPr/>
          </p:nvSpPr>
          <p:spPr>
            <a:xfrm>
              <a:off x="2426" y="2840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63" name="Oval 5"/>
            <p:cNvSpPr/>
            <p:nvPr/>
          </p:nvSpPr>
          <p:spPr>
            <a:xfrm>
              <a:off x="2789" y="2840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64" name="Oval 6"/>
            <p:cNvSpPr/>
            <p:nvPr/>
          </p:nvSpPr>
          <p:spPr>
            <a:xfrm>
              <a:off x="3197" y="2840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65" name="Oval 7"/>
            <p:cNvSpPr/>
            <p:nvPr/>
          </p:nvSpPr>
          <p:spPr>
            <a:xfrm>
              <a:off x="2426" y="3430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66" name="Oval 8"/>
            <p:cNvSpPr/>
            <p:nvPr/>
          </p:nvSpPr>
          <p:spPr>
            <a:xfrm>
              <a:off x="2789" y="3430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67" name="Oval 9"/>
            <p:cNvSpPr/>
            <p:nvPr/>
          </p:nvSpPr>
          <p:spPr>
            <a:xfrm>
              <a:off x="3198" y="3430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68" name="Line 10"/>
            <p:cNvSpPr/>
            <p:nvPr/>
          </p:nvSpPr>
          <p:spPr>
            <a:xfrm>
              <a:off x="2472" y="2886"/>
              <a:ext cx="771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69" name="Line 11"/>
            <p:cNvSpPr/>
            <p:nvPr/>
          </p:nvSpPr>
          <p:spPr>
            <a:xfrm>
              <a:off x="2472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70" name="Line 12"/>
            <p:cNvSpPr/>
            <p:nvPr/>
          </p:nvSpPr>
          <p:spPr>
            <a:xfrm>
              <a:off x="2472" y="2886"/>
              <a:ext cx="363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71" name="Line 13"/>
            <p:cNvSpPr/>
            <p:nvPr/>
          </p:nvSpPr>
          <p:spPr>
            <a:xfrm flipH="1">
              <a:off x="2472" y="2886"/>
              <a:ext cx="363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72" name="Line 14"/>
            <p:cNvSpPr/>
            <p:nvPr/>
          </p:nvSpPr>
          <p:spPr>
            <a:xfrm flipH="1">
              <a:off x="2472" y="2886"/>
              <a:ext cx="726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73" name="Line 15"/>
            <p:cNvSpPr/>
            <p:nvPr/>
          </p:nvSpPr>
          <p:spPr>
            <a:xfrm>
              <a:off x="2835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74" name="Line 16"/>
            <p:cNvSpPr/>
            <p:nvPr/>
          </p:nvSpPr>
          <p:spPr>
            <a:xfrm>
              <a:off x="2835" y="2886"/>
              <a:ext cx="408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75" name="Line 17"/>
            <p:cNvSpPr/>
            <p:nvPr/>
          </p:nvSpPr>
          <p:spPr>
            <a:xfrm flipH="1">
              <a:off x="2835" y="2886"/>
              <a:ext cx="408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76" name="Line 18"/>
            <p:cNvSpPr/>
            <p:nvPr/>
          </p:nvSpPr>
          <p:spPr>
            <a:xfrm>
              <a:off x="3243" y="2886"/>
              <a:ext cx="0" cy="5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8612" name="Group 19"/>
          <p:cNvGrpSpPr/>
          <p:nvPr/>
        </p:nvGrpSpPr>
        <p:grpSpPr>
          <a:xfrm>
            <a:off x="798513" y="3886200"/>
            <a:ext cx="1944687" cy="2160588"/>
            <a:chOff x="3787" y="799"/>
            <a:chExt cx="1225" cy="1361"/>
          </a:xfrm>
        </p:grpSpPr>
        <p:sp>
          <p:nvSpPr>
            <p:cNvPr id="68647" name="Oval 20"/>
            <p:cNvSpPr/>
            <p:nvPr/>
          </p:nvSpPr>
          <p:spPr>
            <a:xfrm>
              <a:off x="3787" y="1117"/>
              <a:ext cx="129" cy="1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48" name="Oval 21"/>
            <p:cNvSpPr/>
            <p:nvPr/>
          </p:nvSpPr>
          <p:spPr>
            <a:xfrm>
              <a:off x="4302" y="799"/>
              <a:ext cx="129" cy="1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49" name="Oval 22"/>
            <p:cNvSpPr/>
            <p:nvPr/>
          </p:nvSpPr>
          <p:spPr>
            <a:xfrm>
              <a:off x="4881" y="1117"/>
              <a:ext cx="130" cy="1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50" name="Oval 23"/>
            <p:cNvSpPr/>
            <p:nvPr/>
          </p:nvSpPr>
          <p:spPr>
            <a:xfrm>
              <a:off x="3787" y="1821"/>
              <a:ext cx="129" cy="1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51" name="Oval 24"/>
            <p:cNvSpPr/>
            <p:nvPr/>
          </p:nvSpPr>
          <p:spPr>
            <a:xfrm>
              <a:off x="4302" y="2002"/>
              <a:ext cx="129" cy="1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52" name="Oval 25"/>
            <p:cNvSpPr/>
            <p:nvPr/>
          </p:nvSpPr>
          <p:spPr>
            <a:xfrm>
              <a:off x="4883" y="1821"/>
              <a:ext cx="129" cy="1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53" name="Line 26"/>
            <p:cNvSpPr/>
            <p:nvPr/>
          </p:nvSpPr>
          <p:spPr>
            <a:xfrm>
              <a:off x="3878" y="1207"/>
              <a:ext cx="1089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4" name="Line 27"/>
            <p:cNvSpPr/>
            <p:nvPr/>
          </p:nvSpPr>
          <p:spPr>
            <a:xfrm flipH="1">
              <a:off x="3833" y="1207"/>
              <a:ext cx="0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5" name="Line 28"/>
            <p:cNvSpPr/>
            <p:nvPr/>
          </p:nvSpPr>
          <p:spPr>
            <a:xfrm flipV="1">
              <a:off x="3878" y="890"/>
              <a:ext cx="454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6" name="Line 29"/>
            <p:cNvSpPr/>
            <p:nvPr/>
          </p:nvSpPr>
          <p:spPr>
            <a:xfrm flipH="1" flipV="1">
              <a:off x="3878" y="1910"/>
              <a:ext cx="499" cy="20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7" name="Line 30"/>
            <p:cNvSpPr/>
            <p:nvPr/>
          </p:nvSpPr>
          <p:spPr>
            <a:xfrm flipH="1" flipV="1">
              <a:off x="4377" y="890"/>
              <a:ext cx="544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8" name="Line 31"/>
            <p:cNvSpPr/>
            <p:nvPr/>
          </p:nvSpPr>
          <p:spPr>
            <a:xfrm>
              <a:off x="4377" y="890"/>
              <a:ext cx="0" cy="117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9" name="Line 32"/>
            <p:cNvSpPr/>
            <p:nvPr/>
          </p:nvSpPr>
          <p:spPr>
            <a:xfrm flipH="1">
              <a:off x="3833" y="1207"/>
              <a:ext cx="1088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60" name="Line 33"/>
            <p:cNvSpPr/>
            <p:nvPr/>
          </p:nvSpPr>
          <p:spPr>
            <a:xfrm flipH="1">
              <a:off x="4368" y="1933"/>
              <a:ext cx="553" cy="1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61" name="Line 34"/>
            <p:cNvSpPr/>
            <p:nvPr/>
          </p:nvSpPr>
          <p:spPr>
            <a:xfrm>
              <a:off x="4967" y="1253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35"/>
          <p:cNvGrpSpPr/>
          <p:nvPr/>
        </p:nvGrpSpPr>
        <p:grpSpPr>
          <a:xfrm>
            <a:off x="3557588" y="1219200"/>
            <a:ext cx="1944687" cy="2228850"/>
            <a:chOff x="2290" y="618"/>
            <a:chExt cx="1225" cy="1404"/>
          </a:xfrm>
        </p:grpSpPr>
        <p:sp>
          <p:nvSpPr>
            <p:cNvPr id="68632" name="Oval 36"/>
            <p:cNvSpPr/>
            <p:nvPr/>
          </p:nvSpPr>
          <p:spPr>
            <a:xfrm>
              <a:off x="2290" y="1071"/>
              <a:ext cx="129" cy="12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33" name="Oval 37"/>
            <p:cNvSpPr/>
            <p:nvPr/>
          </p:nvSpPr>
          <p:spPr>
            <a:xfrm>
              <a:off x="2805" y="1071"/>
              <a:ext cx="129" cy="12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34" name="Oval 38"/>
            <p:cNvSpPr/>
            <p:nvPr/>
          </p:nvSpPr>
          <p:spPr>
            <a:xfrm>
              <a:off x="3384" y="1071"/>
              <a:ext cx="130" cy="12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35" name="Oval 39"/>
            <p:cNvSpPr/>
            <p:nvPr/>
          </p:nvSpPr>
          <p:spPr>
            <a:xfrm>
              <a:off x="2290" y="1895"/>
              <a:ext cx="129" cy="12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36" name="Oval 40"/>
            <p:cNvSpPr/>
            <p:nvPr/>
          </p:nvSpPr>
          <p:spPr>
            <a:xfrm>
              <a:off x="2805" y="618"/>
              <a:ext cx="129" cy="12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37" name="Oval 41"/>
            <p:cNvSpPr/>
            <p:nvPr/>
          </p:nvSpPr>
          <p:spPr>
            <a:xfrm>
              <a:off x="3386" y="1895"/>
              <a:ext cx="129" cy="12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38" name="Line 42"/>
            <p:cNvSpPr/>
            <p:nvPr/>
          </p:nvSpPr>
          <p:spPr>
            <a:xfrm>
              <a:off x="2355" y="1135"/>
              <a:ext cx="1095" cy="8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9" name="Line 43"/>
            <p:cNvSpPr/>
            <p:nvPr/>
          </p:nvSpPr>
          <p:spPr>
            <a:xfrm>
              <a:off x="2355" y="1135"/>
              <a:ext cx="0" cy="8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0" name="Line 44"/>
            <p:cNvSpPr/>
            <p:nvPr/>
          </p:nvSpPr>
          <p:spPr>
            <a:xfrm flipV="1">
              <a:off x="2355" y="709"/>
              <a:ext cx="480" cy="4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1" name="Line 45"/>
            <p:cNvSpPr/>
            <p:nvPr/>
          </p:nvSpPr>
          <p:spPr>
            <a:xfrm flipH="1">
              <a:off x="2355" y="1135"/>
              <a:ext cx="516" cy="8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2" name="Line 46"/>
            <p:cNvSpPr/>
            <p:nvPr/>
          </p:nvSpPr>
          <p:spPr>
            <a:xfrm flipH="1">
              <a:off x="2355" y="1135"/>
              <a:ext cx="1031" cy="8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3" name="Line 47"/>
            <p:cNvSpPr/>
            <p:nvPr/>
          </p:nvSpPr>
          <p:spPr>
            <a:xfrm flipV="1">
              <a:off x="2871" y="709"/>
              <a:ext cx="9" cy="4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4" name="Line 48"/>
            <p:cNvSpPr/>
            <p:nvPr/>
          </p:nvSpPr>
          <p:spPr>
            <a:xfrm>
              <a:off x="2871" y="1135"/>
              <a:ext cx="579" cy="7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5" name="Line 49"/>
            <p:cNvSpPr/>
            <p:nvPr/>
          </p:nvSpPr>
          <p:spPr>
            <a:xfrm flipH="1" flipV="1">
              <a:off x="2880" y="709"/>
              <a:ext cx="570" cy="4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46" name="Line 50"/>
            <p:cNvSpPr/>
            <p:nvPr/>
          </p:nvSpPr>
          <p:spPr>
            <a:xfrm>
              <a:off x="3450" y="1135"/>
              <a:ext cx="0" cy="8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24339" name="AutoShape 51"/>
          <p:cNvSpPr/>
          <p:nvPr/>
        </p:nvSpPr>
        <p:spPr>
          <a:xfrm>
            <a:off x="2909888" y="2587625"/>
            <a:ext cx="504825" cy="215900"/>
          </a:xfrm>
          <a:prstGeom prst="rightArrow">
            <a:avLst>
              <a:gd name="adj1" fmla="val 50000"/>
              <a:gd name="adj2" fmla="val 58455"/>
            </a:avLst>
          </a:prstGeom>
          <a:solidFill>
            <a:srgbClr val="00FF99"/>
          </a:solidFill>
          <a:ln w="9525" cap="flat" cmpd="sng">
            <a:solidFill>
              <a:srgbClr val="00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524340" name="AutoShape 52"/>
          <p:cNvSpPr/>
          <p:nvPr/>
        </p:nvSpPr>
        <p:spPr>
          <a:xfrm>
            <a:off x="5789613" y="2587625"/>
            <a:ext cx="504825" cy="215900"/>
          </a:xfrm>
          <a:prstGeom prst="rightArrow">
            <a:avLst>
              <a:gd name="adj1" fmla="val 50000"/>
              <a:gd name="adj2" fmla="val 58455"/>
            </a:avLst>
          </a:prstGeom>
          <a:solidFill>
            <a:srgbClr val="00FF99"/>
          </a:solidFill>
          <a:ln w="9525" cap="flat" cmpd="sng">
            <a:solidFill>
              <a:srgbClr val="00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pSp>
        <p:nvGrpSpPr>
          <p:cNvPr id="5" name="Group 19"/>
          <p:cNvGrpSpPr/>
          <p:nvPr/>
        </p:nvGrpSpPr>
        <p:grpSpPr>
          <a:xfrm>
            <a:off x="6589713" y="1658938"/>
            <a:ext cx="1944687" cy="2160587"/>
            <a:chOff x="3787" y="799"/>
            <a:chExt cx="1225" cy="1361"/>
          </a:xfrm>
        </p:grpSpPr>
        <p:sp>
          <p:nvSpPr>
            <p:cNvPr id="68617" name="Oval 20"/>
            <p:cNvSpPr/>
            <p:nvPr/>
          </p:nvSpPr>
          <p:spPr>
            <a:xfrm>
              <a:off x="3787" y="1117"/>
              <a:ext cx="129" cy="1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18" name="Oval 21"/>
            <p:cNvSpPr/>
            <p:nvPr/>
          </p:nvSpPr>
          <p:spPr>
            <a:xfrm>
              <a:off x="4302" y="799"/>
              <a:ext cx="129" cy="1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19" name="Oval 22"/>
            <p:cNvSpPr/>
            <p:nvPr/>
          </p:nvSpPr>
          <p:spPr>
            <a:xfrm>
              <a:off x="4881" y="1117"/>
              <a:ext cx="130" cy="1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20" name="Oval 23"/>
            <p:cNvSpPr/>
            <p:nvPr/>
          </p:nvSpPr>
          <p:spPr>
            <a:xfrm>
              <a:off x="3787" y="1821"/>
              <a:ext cx="129" cy="1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21" name="Oval 24"/>
            <p:cNvSpPr/>
            <p:nvPr/>
          </p:nvSpPr>
          <p:spPr>
            <a:xfrm>
              <a:off x="4302" y="2002"/>
              <a:ext cx="129" cy="1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22" name="Oval 25"/>
            <p:cNvSpPr/>
            <p:nvPr/>
          </p:nvSpPr>
          <p:spPr>
            <a:xfrm>
              <a:off x="4883" y="1821"/>
              <a:ext cx="129" cy="1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68623" name="Line 26"/>
            <p:cNvSpPr/>
            <p:nvPr/>
          </p:nvSpPr>
          <p:spPr>
            <a:xfrm>
              <a:off x="3878" y="1207"/>
              <a:ext cx="1089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4" name="Line 27"/>
            <p:cNvSpPr/>
            <p:nvPr/>
          </p:nvSpPr>
          <p:spPr>
            <a:xfrm flipH="1">
              <a:off x="3833" y="1207"/>
              <a:ext cx="0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5" name="Line 28"/>
            <p:cNvSpPr/>
            <p:nvPr/>
          </p:nvSpPr>
          <p:spPr>
            <a:xfrm flipV="1">
              <a:off x="3878" y="890"/>
              <a:ext cx="454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6" name="Line 29"/>
            <p:cNvSpPr/>
            <p:nvPr/>
          </p:nvSpPr>
          <p:spPr>
            <a:xfrm flipH="1" flipV="1">
              <a:off x="3878" y="1910"/>
              <a:ext cx="499" cy="20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7" name="Line 30"/>
            <p:cNvSpPr/>
            <p:nvPr/>
          </p:nvSpPr>
          <p:spPr>
            <a:xfrm flipH="1" flipV="1">
              <a:off x="4377" y="890"/>
              <a:ext cx="544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8" name="Line 31"/>
            <p:cNvSpPr/>
            <p:nvPr/>
          </p:nvSpPr>
          <p:spPr>
            <a:xfrm>
              <a:off x="4377" y="890"/>
              <a:ext cx="0" cy="117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29" name="Line 32"/>
            <p:cNvSpPr/>
            <p:nvPr/>
          </p:nvSpPr>
          <p:spPr>
            <a:xfrm flipH="1">
              <a:off x="3833" y="1207"/>
              <a:ext cx="1088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0" name="Line 33"/>
            <p:cNvSpPr/>
            <p:nvPr/>
          </p:nvSpPr>
          <p:spPr>
            <a:xfrm flipH="1">
              <a:off x="4368" y="1933"/>
              <a:ext cx="553" cy="1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31" name="Line 34"/>
            <p:cNvSpPr/>
            <p:nvPr/>
          </p:nvSpPr>
          <p:spPr>
            <a:xfrm>
              <a:off x="4967" y="1253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39" grpId="0" animBg="1"/>
      <p:bldP spid="5243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0658" name="Group 4"/>
          <p:cNvGrpSpPr/>
          <p:nvPr/>
        </p:nvGrpSpPr>
        <p:grpSpPr>
          <a:xfrm>
            <a:off x="5486400" y="990600"/>
            <a:ext cx="1504950" cy="1081088"/>
            <a:chOff x="3379" y="1313"/>
            <a:chExt cx="948" cy="681"/>
          </a:xfrm>
        </p:grpSpPr>
        <p:sp>
          <p:nvSpPr>
            <p:cNvPr id="70677" name="Oval 5"/>
            <p:cNvSpPr/>
            <p:nvPr/>
          </p:nvSpPr>
          <p:spPr>
            <a:xfrm>
              <a:off x="3424" y="1707"/>
              <a:ext cx="46" cy="4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0678" name="Oval 6"/>
            <p:cNvSpPr/>
            <p:nvPr/>
          </p:nvSpPr>
          <p:spPr>
            <a:xfrm>
              <a:off x="3606" y="1707"/>
              <a:ext cx="46" cy="4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0679" name="Oval 7"/>
            <p:cNvSpPr/>
            <p:nvPr/>
          </p:nvSpPr>
          <p:spPr>
            <a:xfrm>
              <a:off x="3833" y="1707"/>
              <a:ext cx="46" cy="4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0680" name="Oval 8"/>
            <p:cNvSpPr/>
            <p:nvPr/>
          </p:nvSpPr>
          <p:spPr>
            <a:xfrm>
              <a:off x="4014" y="1706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0681" name="Oval 9"/>
            <p:cNvSpPr/>
            <p:nvPr/>
          </p:nvSpPr>
          <p:spPr>
            <a:xfrm>
              <a:off x="4195" y="1707"/>
              <a:ext cx="46" cy="4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0682" name="Oval 10"/>
            <p:cNvSpPr/>
            <p:nvPr/>
          </p:nvSpPr>
          <p:spPr>
            <a:xfrm>
              <a:off x="3833" y="1526"/>
              <a:ext cx="46" cy="4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0683" name="Oval 11"/>
            <p:cNvSpPr/>
            <p:nvPr/>
          </p:nvSpPr>
          <p:spPr>
            <a:xfrm>
              <a:off x="4014" y="1526"/>
              <a:ext cx="46" cy="4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0684" name="Line 12"/>
            <p:cNvSpPr/>
            <p:nvPr/>
          </p:nvSpPr>
          <p:spPr>
            <a:xfrm>
              <a:off x="3424" y="1752"/>
              <a:ext cx="81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85" name="Text Box 13"/>
            <p:cNvSpPr txBox="1"/>
            <p:nvPr/>
          </p:nvSpPr>
          <p:spPr>
            <a:xfrm>
              <a:off x="3379" y="1763"/>
              <a:ext cx="94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a  b   c   d   e</a:t>
              </a:r>
              <a:endParaRPr lang="en-US" altLang="zh-CN" sz="1800" dirty="0"/>
            </a:p>
          </p:txBody>
        </p:sp>
        <p:sp>
          <p:nvSpPr>
            <p:cNvPr id="70686" name="Text Box 14"/>
            <p:cNvSpPr txBox="1"/>
            <p:nvPr/>
          </p:nvSpPr>
          <p:spPr>
            <a:xfrm>
              <a:off x="3773" y="1313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g</a:t>
              </a:r>
              <a:endParaRPr lang="en-US" altLang="zh-CN" sz="1800" dirty="0"/>
            </a:p>
          </p:txBody>
        </p:sp>
        <p:sp>
          <p:nvSpPr>
            <p:cNvPr id="70687" name="Text Box 15"/>
            <p:cNvSpPr txBox="1"/>
            <p:nvPr/>
          </p:nvSpPr>
          <p:spPr>
            <a:xfrm>
              <a:off x="3949" y="1344"/>
              <a:ext cx="15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f</a:t>
              </a:r>
              <a:endParaRPr lang="en-US" altLang="zh-CN" sz="1800" dirty="0"/>
            </a:p>
          </p:txBody>
        </p:sp>
        <p:sp>
          <p:nvSpPr>
            <p:cNvPr id="70688" name="Line 16"/>
            <p:cNvSpPr/>
            <p:nvPr/>
          </p:nvSpPr>
          <p:spPr>
            <a:xfrm>
              <a:off x="4059" y="1540"/>
              <a:ext cx="1" cy="2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89" name="Line 17"/>
            <p:cNvSpPr/>
            <p:nvPr/>
          </p:nvSpPr>
          <p:spPr>
            <a:xfrm>
              <a:off x="3878" y="1540"/>
              <a:ext cx="1" cy="2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0659" name="Group 18"/>
          <p:cNvGrpSpPr/>
          <p:nvPr/>
        </p:nvGrpSpPr>
        <p:grpSpPr>
          <a:xfrm>
            <a:off x="2133600" y="1066800"/>
            <a:ext cx="1581150" cy="1041400"/>
            <a:chOff x="1249" y="1339"/>
            <a:chExt cx="996" cy="656"/>
          </a:xfrm>
        </p:grpSpPr>
        <p:sp>
          <p:nvSpPr>
            <p:cNvPr id="70664" name="Line 19"/>
            <p:cNvSpPr/>
            <p:nvPr/>
          </p:nvSpPr>
          <p:spPr>
            <a:xfrm>
              <a:off x="1338" y="1752"/>
              <a:ext cx="77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65" name="Oval 20"/>
            <p:cNvSpPr/>
            <p:nvPr/>
          </p:nvSpPr>
          <p:spPr>
            <a:xfrm>
              <a:off x="1337" y="1707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0666" name="Oval 21"/>
            <p:cNvSpPr/>
            <p:nvPr/>
          </p:nvSpPr>
          <p:spPr>
            <a:xfrm>
              <a:off x="1519" y="1707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0667" name="Oval 22"/>
            <p:cNvSpPr/>
            <p:nvPr/>
          </p:nvSpPr>
          <p:spPr>
            <a:xfrm>
              <a:off x="1701" y="1707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0668" name="Oval 23"/>
            <p:cNvSpPr/>
            <p:nvPr/>
          </p:nvSpPr>
          <p:spPr>
            <a:xfrm>
              <a:off x="1927" y="1707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0669" name="Oval 24"/>
            <p:cNvSpPr/>
            <p:nvPr/>
          </p:nvSpPr>
          <p:spPr>
            <a:xfrm>
              <a:off x="2109" y="1707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0670" name="Oval 25"/>
            <p:cNvSpPr/>
            <p:nvPr/>
          </p:nvSpPr>
          <p:spPr>
            <a:xfrm>
              <a:off x="1519" y="1525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0671" name="Oval 26"/>
            <p:cNvSpPr/>
            <p:nvPr/>
          </p:nvSpPr>
          <p:spPr>
            <a:xfrm>
              <a:off x="1927" y="1525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0672" name="Text Box 27"/>
            <p:cNvSpPr txBox="1"/>
            <p:nvPr/>
          </p:nvSpPr>
          <p:spPr>
            <a:xfrm>
              <a:off x="1249" y="1764"/>
              <a:ext cx="9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1   2   3   4   5</a:t>
              </a:r>
              <a:endParaRPr lang="en-US" altLang="zh-CN" sz="1800" dirty="0"/>
            </a:p>
          </p:txBody>
        </p:sp>
        <p:sp>
          <p:nvSpPr>
            <p:cNvPr id="70673" name="Text Box 28"/>
            <p:cNvSpPr txBox="1"/>
            <p:nvPr/>
          </p:nvSpPr>
          <p:spPr>
            <a:xfrm>
              <a:off x="1461" y="1339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6</a:t>
              </a:r>
              <a:endParaRPr lang="en-US" altLang="zh-CN" sz="1800" dirty="0"/>
            </a:p>
          </p:txBody>
        </p:sp>
        <p:sp>
          <p:nvSpPr>
            <p:cNvPr id="70674" name="Text Box 29"/>
            <p:cNvSpPr txBox="1"/>
            <p:nvPr/>
          </p:nvSpPr>
          <p:spPr>
            <a:xfrm>
              <a:off x="1869" y="1339"/>
              <a:ext cx="1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/>
                <a:t>7</a:t>
              </a:r>
              <a:endParaRPr lang="en-US" altLang="zh-CN" sz="1800" dirty="0"/>
            </a:p>
          </p:txBody>
        </p:sp>
        <p:sp>
          <p:nvSpPr>
            <p:cNvPr id="70675" name="Line 30"/>
            <p:cNvSpPr/>
            <p:nvPr/>
          </p:nvSpPr>
          <p:spPr>
            <a:xfrm>
              <a:off x="1565" y="1525"/>
              <a:ext cx="0" cy="2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76" name="Line 31"/>
            <p:cNvSpPr/>
            <p:nvPr/>
          </p:nvSpPr>
          <p:spPr>
            <a:xfrm>
              <a:off x="1973" y="1525"/>
              <a:ext cx="0" cy="2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2886" name="Rectangle 32"/>
          <p:cNvSpPr/>
          <p:nvPr/>
        </p:nvSpPr>
        <p:spPr>
          <a:xfrm>
            <a:off x="457200" y="2362200"/>
            <a:ext cx="8280400" cy="410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46405" lvl="0" indent="-44640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答：图（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）和图（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）不同构，下面给出理由。</a:t>
            </a:r>
            <a:endParaRPr lang="zh-CN" altLang="en-US" sz="2400" b="1" dirty="0"/>
          </a:p>
          <a:p>
            <a:pPr marL="446405" lvl="0" indent="-446405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       若（</a:t>
            </a:r>
            <a:r>
              <a:rPr lang="en-US" altLang="zh-CN" sz="2400" dirty="0"/>
              <a:t>a</a:t>
            </a:r>
            <a:r>
              <a:rPr lang="zh-CN" altLang="en-US" sz="2400" dirty="0"/>
              <a:t>）和（</a:t>
            </a:r>
            <a:r>
              <a:rPr lang="en-US" altLang="zh-CN" sz="2400" dirty="0"/>
              <a:t>b</a:t>
            </a:r>
            <a:r>
              <a:rPr lang="zh-CN" altLang="en-US" sz="2400" dirty="0"/>
              <a:t>）同构，则一定存在一个同构映射。设 </a:t>
            </a:r>
            <a:r>
              <a:rPr lang="en-US" altLang="zh-CN" sz="2400" dirty="0"/>
              <a:t>f</a:t>
            </a:r>
            <a:r>
              <a:rPr lang="zh-CN" altLang="en-US" sz="2400" dirty="0"/>
              <a:t>是同构映射，即</a:t>
            </a:r>
            <a:r>
              <a:rPr lang="en-US" altLang="zh-CN" sz="2400" dirty="0"/>
              <a:t>f:V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→V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是双射，其中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={1,2,3,4,5,6,7}</a:t>
            </a:r>
            <a:r>
              <a:rPr lang="zh-CN" altLang="en-US" sz="2400" dirty="0"/>
              <a:t>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={a,b,c,d,e,f,g}</a:t>
            </a:r>
            <a:r>
              <a:rPr lang="zh-CN" altLang="en-US" sz="2400" dirty="0"/>
              <a:t>。不难从图同构定义中知， </a:t>
            </a:r>
            <a:r>
              <a:rPr lang="en-US" altLang="zh-CN" sz="2400" b="1" dirty="0">
                <a:solidFill>
                  <a:srgbClr val="CC0000"/>
                </a:solidFill>
              </a:rPr>
              <a:t>f</a:t>
            </a:r>
            <a:r>
              <a:rPr lang="zh-CN" altLang="en-US" sz="2400" b="1" dirty="0">
                <a:solidFill>
                  <a:srgbClr val="CC0000"/>
                </a:solidFill>
              </a:rPr>
              <a:t>是图的同构映射，一定有</a:t>
            </a:r>
            <a:r>
              <a:rPr lang="en-US" altLang="zh-CN" sz="2400" b="1" dirty="0">
                <a:solidFill>
                  <a:srgbClr val="CC0000"/>
                </a:solidFill>
              </a:rPr>
              <a:t>d(v</a:t>
            </a:r>
            <a:r>
              <a:rPr lang="en-US" altLang="zh-CN" sz="2400" b="1" i="1" baseline="-25000" dirty="0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C0000"/>
                </a:solidFill>
              </a:rPr>
              <a:t>)=d(f(v</a:t>
            </a:r>
            <a:r>
              <a:rPr lang="en-US" altLang="zh-CN" sz="2400" b="1" i="1" baseline="-25000" dirty="0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CC0000"/>
                </a:solidFill>
              </a:rPr>
              <a:t>))</a:t>
            </a:r>
            <a:r>
              <a:rPr lang="en-US" altLang="zh-CN" sz="2400" dirty="0"/>
              <a:t> </a:t>
            </a:r>
            <a:r>
              <a:rPr lang="zh-CN" altLang="en-US" sz="2400" dirty="0"/>
              <a:t>。即图（</a:t>
            </a:r>
            <a:r>
              <a:rPr lang="en-US" altLang="zh-CN" sz="2400" dirty="0"/>
              <a:t>a</a:t>
            </a:r>
            <a:r>
              <a:rPr lang="zh-CN" altLang="en-US" sz="2400" dirty="0"/>
              <a:t>）中的两个</a:t>
            </a:r>
            <a:r>
              <a:rPr lang="en-US" altLang="zh-CN" sz="2400" dirty="0"/>
              <a:t>3</a:t>
            </a:r>
            <a:r>
              <a:rPr lang="zh-CN" altLang="en-US" sz="2400" dirty="0"/>
              <a:t>度顶点必须和图（</a:t>
            </a:r>
            <a:r>
              <a:rPr lang="en-US" altLang="zh-CN" sz="2400" dirty="0"/>
              <a:t>b</a:t>
            </a:r>
            <a:r>
              <a:rPr lang="zh-CN" altLang="en-US" sz="2400" dirty="0"/>
              <a:t>）中的两个</a:t>
            </a:r>
            <a:r>
              <a:rPr lang="en-US" altLang="zh-CN" sz="2400" dirty="0"/>
              <a:t>3</a:t>
            </a:r>
            <a:r>
              <a:rPr lang="zh-CN" altLang="en-US" sz="2400" dirty="0"/>
              <a:t>度顶点对应。但无论你怎样搭配。不失一般性，设</a:t>
            </a:r>
            <a:r>
              <a:rPr lang="en-US" altLang="zh-CN" sz="2400" dirty="0"/>
              <a:t>f(2)=c</a:t>
            </a:r>
            <a:r>
              <a:rPr lang="zh-CN" altLang="en-US" sz="2400" dirty="0"/>
              <a:t>，</a:t>
            </a:r>
            <a:r>
              <a:rPr lang="en-US" altLang="zh-CN" sz="2400" dirty="0"/>
              <a:t>f(4)=d</a:t>
            </a:r>
            <a:r>
              <a:rPr lang="zh-CN" altLang="en-US" sz="2400" dirty="0"/>
              <a:t>，都不能保证在图（</a:t>
            </a:r>
            <a:r>
              <a:rPr lang="en-US" altLang="zh-CN" sz="2400" dirty="0"/>
              <a:t>a</a:t>
            </a:r>
            <a:r>
              <a:rPr lang="zh-CN" altLang="en-US" sz="2400" dirty="0"/>
              <a:t>）的边集中有两个</a:t>
            </a:r>
            <a:r>
              <a:rPr lang="en-US" altLang="zh-CN" sz="2400" dirty="0"/>
              <a:t>3</a:t>
            </a:r>
            <a:r>
              <a:rPr lang="zh-CN" altLang="en-US" sz="2400" dirty="0"/>
              <a:t>度顶点为端点的边与</a:t>
            </a:r>
            <a:r>
              <a:rPr lang="en-US" altLang="zh-CN" sz="2400" dirty="0"/>
              <a:t>{c,d}</a:t>
            </a:r>
            <a:r>
              <a:rPr lang="zh-CN" altLang="en-US" sz="2400" dirty="0"/>
              <a:t>边相对应，因为</a:t>
            </a:r>
            <a:r>
              <a:rPr lang="en-US" altLang="zh-CN" sz="2400" dirty="0"/>
              <a:t>{2,4} ∉E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{c,d} ∊E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，即 </a:t>
            </a:r>
            <a:r>
              <a:rPr lang="en-US" altLang="zh-CN" sz="2400" dirty="0"/>
              <a:t>f</a:t>
            </a:r>
            <a:r>
              <a:rPr lang="zh-CN" altLang="en-US" sz="2400" dirty="0"/>
              <a:t>不能保证相应的边集的一一对应。故 </a:t>
            </a:r>
            <a:r>
              <a:rPr lang="en-US" altLang="zh-CN" sz="2400" dirty="0"/>
              <a:t>f</a:t>
            </a:r>
            <a:r>
              <a:rPr lang="zh-CN" altLang="en-US" sz="2400" dirty="0"/>
              <a:t>不是图的同构映射。</a:t>
            </a:r>
            <a:endParaRPr lang="zh-CN" altLang="en-US" sz="2400" dirty="0"/>
          </a:p>
        </p:txBody>
      </p:sp>
      <p:sp>
        <p:nvSpPr>
          <p:cNvPr id="70661" name="Text Box 33"/>
          <p:cNvSpPr txBox="1"/>
          <p:nvPr/>
        </p:nvSpPr>
        <p:spPr>
          <a:xfrm>
            <a:off x="2514600" y="2057400"/>
            <a:ext cx="768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00"/>
                </a:solidFill>
              </a:rPr>
              <a:t>（</a:t>
            </a:r>
            <a:r>
              <a:rPr lang="en-US" altLang="zh-CN" sz="1800" dirty="0">
                <a:solidFill>
                  <a:srgbClr val="333300"/>
                </a:solidFill>
              </a:rPr>
              <a:t>a</a:t>
            </a:r>
            <a:r>
              <a:rPr lang="zh-CN" altLang="en-US" sz="1800" dirty="0">
                <a:solidFill>
                  <a:srgbClr val="333300"/>
                </a:solidFill>
              </a:rPr>
              <a:t>）</a:t>
            </a:r>
            <a:endParaRPr lang="zh-CN" altLang="en-US" sz="1800" dirty="0">
              <a:solidFill>
                <a:srgbClr val="333300"/>
              </a:solidFill>
            </a:endParaRPr>
          </a:p>
        </p:txBody>
      </p:sp>
      <p:sp>
        <p:nvSpPr>
          <p:cNvPr id="70662" name="Text Box 34"/>
          <p:cNvSpPr txBox="1"/>
          <p:nvPr/>
        </p:nvSpPr>
        <p:spPr>
          <a:xfrm>
            <a:off x="5791200" y="2057400"/>
            <a:ext cx="768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00"/>
                </a:solidFill>
              </a:rPr>
              <a:t>（</a:t>
            </a:r>
            <a:r>
              <a:rPr lang="en-US" altLang="zh-CN" sz="1800" dirty="0">
                <a:solidFill>
                  <a:srgbClr val="333300"/>
                </a:solidFill>
              </a:rPr>
              <a:t>b</a:t>
            </a:r>
            <a:r>
              <a:rPr lang="zh-CN" altLang="en-US" sz="1800" dirty="0">
                <a:solidFill>
                  <a:srgbClr val="333300"/>
                </a:solidFill>
              </a:rPr>
              <a:t>）</a:t>
            </a:r>
            <a:endParaRPr lang="zh-CN" altLang="en-US" sz="1800" dirty="0">
              <a:solidFill>
                <a:srgbClr val="333300"/>
              </a:solidFill>
            </a:endParaRPr>
          </a:p>
        </p:txBody>
      </p:sp>
      <p:sp>
        <p:nvSpPr>
          <p:cNvPr id="70663" name="Rectangle 37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788987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例1-</a:t>
            </a:r>
            <a:r>
              <a:rPr lang="en-US" altLang="zh-CN" dirty="0"/>
              <a:t>5 </a:t>
            </a:r>
            <a:r>
              <a:rPr lang="zh-CN" altLang="en-US" dirty="0"/>
              <a:t>判断图是否同构并说明理由。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58088" cy="1620838"/>
          </a:xfrm>
        </p:spPr>
        <p:txBody>
          <a:bodyPr vert="horz" wrap="square" lIns="91440" tIns="45720" rIns="91440" bIns="45720" anchor="t"/>
          <a:p>
            <a:r>
              <a:rPr lang="zh-TW" altLang="en-US" dirty="0"/>
              <a:t>欧拉路径</a:t>
            </a:r>
            <a:br>
              <a:rPr lang="zh-TW" altLang="zh-CN" dirty="0"/>
            </a:br>
            <a:r>
              <a:rPr lang="zh-TW" altLang="en-US" dirty="0"/>
              <a:t>解決哥尼斯</a:t>
            </a:r>
            <a:r>
              <a:rPr lang="zh-CN" altLang="en-US" dirty="0"/>
              <a:t>堡</a:t>
            </a:r>
            <a:r>
              <a:rPr lang="zh-TW" altLang="en-US" dirty="0"/>
              <a:t>七桥问題</a:t>
            </a:r>
            <a:endParaRPr lang="zh-TW" altLang="en-US" dirty="0"/>
          </a:p>
        </p:txBody>
      </p:sp>
      <p:pic>
        <p:nvPicPr>
          <p:cNvPr id="9219" name="Picture 3" descr="pic09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486400" y="2362200"/>
            <a:ext cx="3375025" cy="1925638"/>
          </a:xfrm>
        </p:spPr>
      </p:pic>
      <p:pic>
        <p:nvPicPr>
          <p:cNvPr id="9220" name="Picture 4"/>
          <p:cNvPicPr>
            <a:picLocks noChangeAspect="1"/>
          </p:cNvPicPr>
          <p:nvPr/>
        </p:nvPicPr>
        <p:blipFill>
          <a:blip r:embed="rId2"/>
          <a:srcRect l="9111" r="7372"/>
          <a:stretch>
            <a:fillRect/>
          </a:stretch>
        </p:blipFill>
        <p:spPr>
          <a:xfrm>
            <a:off x="1219200" y="2133600"/>
            <a:ext cx="4191000" cy="2627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Text Box 5"/>
          <p:cNvSpPr txBox="1"/>
          <p:nvPr/>
        </p:nvSpPr>
        <p:spPr>
          <a:xfrm>
            <a:off x="6324600" y="4419600"/>
            <a:ext cx="17240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dirty="0">
                <a:solidFill>
                  <a:srgbClr val="003399"/>
                </a:solidFill>
                <a:ea typeface="PMingLiU" pitchFamily="18" charset="-120"/>
              </a:rPr>
              <a:t>一</a:t>
            </a:r>
            <a:r>
              <a:rPr lang="zh-CN" altLang="en-US" sz="2400" dirty="0">
                <a:solidFill>
                  <a:srgbClr val="003399"/>
                </a:solidFill>
                <a:ea typeface="PMingLiU" pitchFamily="18" charset="-120"/>
              </a:rPr>
              <a:t>笔画问题</a:t>
            </a:r>
            <a:endParaRPr lang="zh-TW" altLang="en-US" sz="2400" dirty="0">
              <a:solidFill>
                <a:srgbClr val="003399"/>
              </a:solidFill>
              <a:ea typeface="PMingLiU" pitchFamily="18" charset="-120"/>
            </a:endParaRPr>
          </a:p>
        </p:txBody>
      </p:sp>
      <p:sp>
        <p:nvSpPr>
          <p:cNvPr id="548870" name="Text Box 6"/>
          <p:cNvSpPr txBox="1"/>
          <p:nvPr/>
        </p:nvSpPr>
        <p:spPr>
          <a:xfrm>
            <a:off x="1116013" y="4876800"/>
            <a:ext cx="7127875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ea typeface="PMingLiU" pitchFamily="18" charset="-120"/>
              </a:rPr>
              <a:t>数学</a:t>
            </a:r>
            <a:r>
              <a:rPr lang="zh-TW" altLang="en-US" sz="2400" dirty="0">
                <a:ea typeface="PMingLiU" pitchFamily="18" charset="-120"/>
              </a:rPr>
              <a:t>家</a:t>
            </a:r>
            <a:r>
              <a:rPr lang="zh-CN" altLang="en-US" sz="2400" dirty="0">
                <a:ea typeface="PMingLiU" pitchFamily="18" charset="-120"/>
              </a:rPr>
              <a:t>欧拉</a:t>
            </a:r>
            <a:r>
              <a:rPr lang="zh-TW" altLang="en-US" sz="2400" dirty="0">
                <a:ea typeface="PMingLiU" pitchFamily="18" charset="-120"/>
              </a:rPr>
              <a:t>(</a:t>
            </a:r>
            <a:r>
              <a:rPr lang="en-US" altLang="zh-TW" sz="2400" dirty="0">
                <a:ea typeface="PMingLiU" pitchFamily="18" charset="-120"/>
              </a:rPr>
              <a:t>Euler, 1707-1783) </a:t>
            </a:r>
            <a:r>
              <a:rPr lang="zh-CN" altLang="en-US" sz="2400" dirty="0">
                <a:ea typeface="PMingLiU" pitchFamily="18" charset="-120"/>
              </a:rPr>
              <a:t>于</a:t>
            </a:r>
            <a:r>
              <a:rPr lang="zh-TW" altLang="en-US" sz="2400" dirty="0">
                <a:latin typeface="Verdana" panose="020B0604030504040204" pitchFamily="34" charset="0"/>
                <a:ea typeface="PMingLiU" pitchFamily="18" charset="-120"/>
              </a:rPr>
              <a:t>1736年</a:t>
            </a:r>
            <a:r>
              <a:rPr lang="zh-CN" altLang="en-US" sz="2400" dirty="0">
                <a:ea typeface="PMingLiU" pitchFamily="18" charset="-120"/>
              </a:rPr>
              <a:t>严格的证明了上述</a:t>
            </a:r>
            <a:r>
              <a:rPr lang="zh-TW" altLang="en-US" sz="2400" dirty="0">
                <a:ea typeface="PMingLiU" pitchFamily="18" charset="-120"/>
              </a:rPr>
              <a:t>哥尼斯堡</a:t>
            </a:r>
            <a:r>
              <a:rPr lang="zh-CN" altLang="en-US" sz="2400" dirty="0">
                <a:ea typeface="PMingLiU" pitchFamily="18" charset="-120"/>
              </a:rPr>
              <a:t>七桥问题</a:t>
            </a:r>
            <a:r>
              <a:rPr lang="zh-CN" altLang="en-US" sz="2400" b="1" dirty="0">
                <a:solidFill>
                  <a:srgbClr val="FF0000"/>
                </a:solidFill>
                <a:ea typeface="PMingLiU" pitchFamily="18" charset="-120"/>
              </a:rPr>
              <a:t>无解</a:t>
            </a:r>
            <a:r>
              <a:rPr lang="zh-TW" altLang="en-US" sz="2400" dirty="0">
                <a:ea typeface="PMingLiU" pitchFamily="18" charset="-120"/>
              </a:rPr>
              <a:t>，</a:t>
            </a:r>
            <a:r>
              <a:rPr lang="zh-CN" altLang="en-US" sz="2400" dirty="0">
                <a:ea typeface="PMingLiU" pitchFamily="18" charset="-120"/>
              </a:rPr>
              <a:t>并且</a:t>
            </a:r>
            <a:r>
              <a:rPr lang="zh-TW" altLang="en-US" sz="2400" dirty="0">
                <a:ea typeface="PMingLiU" pitchFamily="18" charset="-120"/>
              </a:rPr>
              <a:t>由此</a:t>
            </a:r>
            <a:r>
              <a:rPr lang="zh-CN" altLang="en-US" sz="2400" dirty="0">
                <a:ea typeface="PMingLiU" pitchFamily="18" charset="-120"/>
              </a:rPr>
              <a:t>开创</a:t>
            </a:r>
            <a:r>
              <a:rPr lang="zh-TW" altLang="en-US" sz="2400" dirty="0">
                <a:ea typeface="PMingLiU" pitchFamily="18" charset="-120"/>
              </a:rPr>
              <a:t>了</a:t>
            </a:r>
            <a:r>
              <a:rPr lang="zh-CN" altLang="en-US" sz="2400" dirty="0">
                <a:ea typeface="PMingLiU" pitchFamily="18" charset="-120"/>
              </a:rPr>
              <a:t>图论</a:t>
            </a:r>
            <a:r>
              <a:rPr lang="zh-TW" altLang="en-US" sz="2400" dirty="0">
                <a:ea typeface="PMingLiU" pitchFamily="18" charset="-120"/>
              </a:rPr>
              <a:t>的典型</a:t>
            </a:r>
            <a:r>
              <a:rPr lang="zh-CN" altLang="en-US" sz="2400" dirty="0">
                <a:ea typeface="PMingLiU" pitchFamily="18" charset="-120"/>
              </a:rPr>
              <a:t>思维</a:t>
            </a:r>
            <a:r>
              <a:rPr lang="zh-TW" altLang="en-US" sz="2400" dirty="0">
                <a:ea typeface="PMingLiU" pitchFamily="18" charset="-120"/>
              </a:rPr>
              <a:t>方式及</a:t>
            </a:r>
            <a:r>
              <a:rPr lang="zh-CN" altLang="en-US" sz="2400" dirty="0">
                <a:ea typeface="PMingLiU" pitchFamily="18" charset="-120"/>
              </a:rPr>
              <a:t>论证</a:t>
            </a:r>
            <a:r>
              <a:rPr lang="zh-TW" altLang="en-US" sz="2400" dirty="0">
                <a:ea typeface="PMingLiU" pitchFamily="18" charset="-120"/>
              </a:rPr>
              <a:t>方式</a:t>
            </a:r>
            <a:r>
              <a:rPr lang="zh-CN" altLang="en-US" sz="2400" dirty="0">
                <a:ea typeface="PMingLiU" pitchFamily="18" charset="-120"/>
              </a:rPr>
              <a:t>。</a:t>
            </a:r>
            <a:endParaRPr lang="zh-TW" altLang="en-US" sz="2400" dirty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7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内容占位符 2"/>
          <p:cNvSpPr>
            <a:spLocks noGrp="1"/>
          </p:cNvSpPr>
          <p:nvPr>
            <p:ph idx="1"/>
          </p:nvPr>
        </p:nvSpPr>
        <p:spPr>
          <a:xfrm>
            <a:off x="609600" y="533400"/>
            <a:ext cx="8229600" cy="3048000"/>
          </a:xfrm>
        </p:spPr>
        <p:txBody>
          <a:bodyPr vert="horz" wrap="square" lIns="91440" tIns="45720" rIns="91440" bIns="45720" anchor="t"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证明下图中两个图不同</a:t>
            </a:r>
            <a:r>
              <a:rPr lang="zh-CN" altLang="en-US" dirty="0">
                <a:solidFill>
                  <a:srgbClr val="000000"/>
                </a:solidFill>
              </a:rPr>
              <a:t>构。</a:t>
            </a:r>
            <a:endParaRPr lang="en-US" altLang="zh-CN" dirty="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2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2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bg2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2"/>
                </a:solidFill>
              </a:rPr>
              <a:t>                   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pSp>
        <p:nvGrpSpPr>
          <p:cNvPr id="72707" name="组合 27"/>
          <p:cNvGrpSpPr/>
          <p:nvPr/>
        </p:nvGrpSpPr>
        <p:grpSpPr>
          <a:xfrm>
            <a:off x="2590800" y="1066800"/>
            <a:ext cx="2743200" cy="1676400"/>
            <a:chOff x="2286000" y="685800"/>
            <a:chExt cx="2743200" cy="1676400"/>
          </a:xfrm>
        </p:grpSpPr>
        <p:grpSp>
          <p:nvGrpSpPr>
            <p:cNvPr id="72709" name="组合 65"/>
            <p:cNvGrpSpPr/>
            <p:nvPr/>
          </p:nvGrpSpPr>
          <p:grpSpPr>
            <a:xfrm>
              <a:off x="2286000" y="685800"/>
              <a:ext cx="2590800" cy="914400"/>
              <a:chOff x="2209800" y="1371600"/>
              <a:chExt cx="2590800" cy="91440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209800" y="18288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743200" y="18288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3429000" y="18288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038600" y="18288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4648200" y="21336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648200" y="13716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19" name="直接连接符 18"/>
              <p:cNvCxnSpPr>
                <a:stCxn id="4" idx="6"/>
                <a:endCxn id="6" idx="2"/>
              </p:cNvCxnSpPr>
              <p:nvPr/>
            </p:nvCxnSpPr>
            <p:spPr>
              <a:xfrm>
                <a:off x="2362200" y="1905000"/>
                <a:ext cx="381000" cy="0"/>
              </a:xfrm>
              <a:prstGeom prst="line">
                <a:avLst/>
              </a:prstGeom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6" idx="6"/>
                <a:endCxn id="7" idx="2"/>
              </p:cNvCxnSpPr>
              <p:nvPr/>
            </p:nvCxnSpPr>
            <p:spPr>
              <a:xfrm>
                <a:off x="2895600" y="1905000"/>
                <a:ext cx="533400" cy="0"/>
              </a:xfrm>
              <a:prstGeom prst="line">
                <a:avLst/>
              </a:prstGeom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7" idx="6"/>
                <a:endCxn id="8" idx="2"/>
              </p:cNvCxnSpPr>
              <p:nvPr/>
            </p:nvCxnSpPr>
            <p:spPr>
              <a:xfrm>
                <a:off x="3581400" y="1905000"/>
                <a:ext cx="457200" cy="0"/>
              </a:xfrm>
              <a:prstGeom prst="line">
                <a:avLst/>
              </a:prstGeom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8" idx="7"/>
                <a:endCxn id="10" idx="3"/>
              </p:cNvCxnSpPr>
              <p:nvPr/>
            </p:nvCxnSpPr>
            <p:spPr>
              <a:xfrm rot="5400000" flipH="1" flipV="1">
                <a:off x="4244975" y="1425575"/>
                <a:ext cx="349250" cy="501650"/>
              </a:xfrm>
              <a:prstGeom prst="line">
                <a:avLst/>
              </a:prstGeom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8" idx="5"/>
                <a:endCxn id="9" idx="1"/>
              </p:cNvCxnSpPr>
              <p:nvPr/>
            </p:nvCxnSpPr>
            <p:spPr>
              <a:xfrm rot="16200000" flipH="1">
                <a:off x="4321175" y="1806575"/>
                <a:ext cx="196850" cy="501650"/>
              </a:xfrm>
              <a:prstGeom prst="line">
                <a:avLst/>
              </a:prstGeom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710" name="组合 66"/>
            <p:cNvGrpSpPr/>
            <p:nvPr/>
          </p:nvGrpSpPr>
          <p:grpSpPr>
            <a:xfrm>
              <a:off x="2286000" y="1676400"/>
              <a:ext cx="2743200" cy="685800"/>
              <a:chOff x="2362200" y="3200400"/>
              <a:chExt cx="2743200" cy="6858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581400" y="32004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2362200" y="37338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971800" y="37338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581400" y="37338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267200" y="37338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953000" y="3733800"/>
                <a:ext cx="152400" cy="15240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30" name="直接连接符 29"/>
              <p:cNvCxnSpPr>
                <a:stCxn id="12" idx="6"/>
                <a:endCxn id="13" idx="2"/>
              </p:cNvCxnSpPr>
              <p:nvPr/>
            </p:nvCxnSpPr>
            <p:spPr>
              <a:xfrm>
                <a:off x="2514600" y="3810000"/>
                <a:ext cx="457200" cy="0"/>
              </a:xfrm>
              <a:prstGeom prst="line">
                <a:avLst/>
              </a:prstGeom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13" idx="6"/>
                <a:endCxn id="14" idx="2"/>
              </p:cNvCxnSpPr>
              <p:nvPr/>
            </p:nvCxnSpPr>
            <p:spPr>
              <a:xfrm>
                <a:off x="3124200" y="3810000"/>
                <a:ext cx="457200" cy="0"/>
              </a:xfrm>
              <a:prstGeom prst="line">
                <a:avLst/>
              </a:prstGeom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14" idx="0"/>
                <a:endCxn id="11" idx="4"/>
              </p:cNvCxnSpPr>
              <p:nvPr/>
            </p:nvCxnSpPr>
            <p:spPr>
              <a:xfrm rot="5400000" flipH="1" flipV="1">
                <a:off x="3467100" y="3543300"/>
                <a:ext cx="381000" cy="0"/>
              </a:xfrm>
              <a:prstGeom prst="line">
                <a:avLst/>
              </a:prstGeom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14" idx="6"/>
                <a:endCxn id="15" idx="2"/>
              </p:cNvCxnSpPr>
              <p:nvPr/>
            </p:nvCxnSpPr>
            <p:spPr>
              <a:xfrm>
                <a:off x="3733800" y="3810000"/>
                <a:ext cx="533400" cy="0"/>
              </a:xfrm>
              <a:prstGeom prst="line">
                <a:avLst/>
              </a:prstGeom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15" idx="6"/>
                <a:endCxn id="16" idx="2"/>
              </p:cNvCxnSpPr>
              <p:nvPr/>
            </p:nvCxnSpPr>
            <p:spPr>
              <a:xfrm>
                <a:off x="4419600" y="3810000"/>
                <a:ext cx="533400" cy="0"/>
              </a:xfrm>
              <a:prstGeom prst="line">
                <a:avLst/>
              </a:prstGeom>
              <a:ln>
                <a:solidFill>
                  <a:schemeClr val="accent4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0228" name="Text Box 28"/>
          <p:cNvSpPr txBox="1"/>
          <p:nvPr/>
        </p:nvSpPr>
        <p:spPr>
          <a:xfrm>
            <a:off x="266700" y="3581400"/>
            <a:ext cx="8305800" cy="206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57505" lvl="0" indent="-357505">
              <a:lnSpc>
                <a:spcPct val="120000"/>
              </a:lnSpc>
              <a:buClr>
                <a:schemeClr val="hlink"/>
              </a:buClr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证明：假设两图存在同构映射，则两个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度结点必相对应。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57505" lvl="0" indent="-357505">
              <a:lnSpc>
                <a:spcPct val="120000"/>
              </a:lnSpc>
              <a:buClr>
                <a:schemeClr val="hlink"/>
              </a:buClr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但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度结点相邻的点的度数序列为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2,1,1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2,2,1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57505" lvl="0" indent="-357505">
              <a:lnSpc>
                <a:spcPct val="120000"/>
              </a:lnSpc>
              <a:buClr>
                <a:schemeClr val="hlink"/>
              </a:buClr>
              <a:buNone/>
            </a:pPr>
            <a:r>
              <a:rPr lang="zh-CN" altLang="en-US" sz="2400" b="1" dirty="0"/>
              <a:t>           所以不管构造怎样的映射，都无法使两图同构。</a:t>
            </a:r>
            <a:endParaRPr lang="zh-CN" altLang="en-US" sz="2400" b="1" dirty="0"/>
          </a:p>
          <a:p>
            <a:pPr marL="357505" lvl="0" indent="-357505">
              <a:lnSpc>
                <a:spcPct val="120000"/>
              </a:lnSpc>
              <a:buClr>
                <a:schemeClr val="hlink"/>
              </a:buClr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所以，两图不同构。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1139825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例1-</a:t>
            </a:r>
            <a:r>
              <a:rPr lang="en-US" altLang="zh-CN" dirty="0"/>
              <a:t>6 </a:t>
            </a:r>
            <a:r>
              <a:rPr lang="zh-CN" altLang="en-US" dirty="0"/>
              <a:t>指出下述两图不同构的理由。</a:t>
            </a:r>
            <a:endParaRPr lang="en-US" altLang="zh-CN" dirty="0"/>
          </a:p>
        </p:txBody>
      </p:sp>
      <p:grpSp>
        <p:nvGrpSpPr>
          <p:cNvPr id="74755" name="Group 4"/>
          <p:cNvGrpSpPr/>
          <p:nvPr/>
        </p:nvGrpSpPr>
        <p:grpSpPr>
          <a:xfrm>
            <a:off x="1676400" y="1497013"/>
            <a:ext cx="1944688" cy="2160587"/>
            <a:chOff x="3787" y="799"/>
            <a:chExt cx="1225" cy="1361"/>
          </a:xfrm>
        </p:grpSpPr>
        <p:sp>
          <p:nvSpPr>
            <p:cNvPr id="74772" name="Oval 5"/>
            <p:cNvSpPr/>
            <p:nvPr/>
          </p:nvSpPr>
          <p:spPr>
            <a:xfrm>
              <a:off x="3787" y="1117"/>
              <a:ext cx="129" cy="158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4773" name="Oval 6"/>
            <p:cNvSpPr/>
            <p:nvPr/>
          </p:nvSpPr>
          <p:spPr>
            <a:xfrm>
              <a:off x="4302" y="799"/>
              <a:ext cx="129" cy="158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4774" name="Oval 7"/>
            <p:cNvSpPr/>
            <p:nvPr/>
          </p:nvSpPr>
          <p:spPr>
            <a:xfrm>
              <a:off x="4881" y="1117"/>
              <a:ext cx="130" cy="158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4775" name="Oval 8"/>
            <p:cNvSpPr/>
            <p:nvPr/>
          </p:nvSpPr>
          <p:spPr>
            <a:xfrm>
              <a:off x="3787" y="1821"/>
              <a:ext cx="129" cy="1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4776" name="Oval 9"/>
            <p:cNvSpPr/>
            <p:nvPr/>
          </p:nvSpPr>
          <p:spPr>
            <a:xfrm>
              <a:off x="4302" y="2002"/>
              <a:ext cx="129" cy="158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rgbClr val="00FF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4777" name="Oval 10"/>
            <p:cNvSpPr/>
            <p:nvPr/>
          </p:nvSpPr>
          <p:spPr>
            <a:xfrm>
              <a:off x="4883" y="1821"/>
              <a:ext cx="129" cy="1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4778" name="Line 11"/>
            <p:cNvSpPr/>
            <p:nvPr/>
          </p:nvSpPr>
          <p:spPr>
            <a:xfrm>
              <a:off x="3878" y="1207"/>
              <a:ext cx="1089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9" name="Line 12"/>
            <p:cNvSpPr/>
            <p:nvPr/>
          </p:nvSpPr>
          <p:spPr>
            <a:xfrm flipH="1">
              <a:off x="3833" y="1207"/>
              <a:ext cx="0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0" name="Line 13"/>
            <p:cNvSpPr/>
            <p:nvPr/>
          </p:nvSpPr>
          <p:spPr>
            <a:xfrm flipV="1">
              <a:off x="3878" y="890"/>
              <a:ext cx="454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1" name="Line 14"/>
            <p:cNvSpPr/>
            <p:nvPr/>
          </p:nvSpPr>
          <p:spPr>
            <a:xfrm flipH="1" flipV="1">
              <a:off x="3878" y="1910"/>
              <a:ext cx="499" cy="20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2" name="Line 15"/>
            <p:cNvSpPr/>
            <p:nvPr/>
          </p:nvSpPr>
          <p:spPr>
            <a:xfrm flipH="1" flipV="1">
              <a:off x="4377" y="890"/>
              <a:ext cx="544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3" name="Line 16"/>
            <p:cNvSpPr/>
            <p:nvPr/>
          </p:nvSpPr>
          <p:spPr>
            <a:xfrm>
              <a:off x="4377" y="890"/>
              <a:ext cx="0" cy="117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4" name="Line 17"/>
            <p:cNvSpPr/>
            <p:nvPr/>
          </p:nvSpPr>
          <p:spPr>
            <a:xfrm flipH="1">
              <a:off x="3833" y="1207"/>
              <a:ext cx="1088" cy="6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5" name="Line 18"/>
            <p:cNvSpPr/>
            <p:nvPr/>
          </p:nvSpPr>
          <p:spPr>
            <a:xfrm flipH="1">
              <a:off x="4368" y="1933"/>
              <a:ext cx="553" cy="1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86" name="Line 19"/>
            <p:cNvSpPr/>
            <p:nvPr/>
          </p:nvSpPr>
          <p:spPr>
            <a:xfrm>
              <a:off x="4967" y="1253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4756" name="Oval 20"/>
          <p:cNvSpPr/>
          <p:nvPr/>
        </p:nvSpPr>
        <p:spPr>
          <a:xfrm>
            <a:off x="5276850" y="2001838"/>
            <a:ext cx="204788" cy="2508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4757" name="Oval 21"/>
          <p:cNvSpPr/>
          <p:nvPr/>
        </p:nvSpPr>
        <p:spPr>
          <a:xfrm>
            <a:off x="6094413" y="1497013"/>
            <a:ext cx="204787" cy="250825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4758" name="Oval 22"/>
          <p:cNvSpPr/>
          <p:nvPr/>
        </p:nvSpPr>
        <p:spPr>
          <a:xfrm>
            <a:off x="7013575" y="2001838"/>
            <a:ext cx="206375" cy="250825"/>
          </a:xfrm>
          <a:prstGeom prst="ellipse">
            <a:avLst/>
          </a:prstGeom>
          <a:solidFill>
            <a:srgbClr val="00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4759" name="Oval 23"/>
          <p:cNvSpPr/>
          <p:nvPr/>
        </p:nvSpPr>
        <p:spPr>
          <a:xfrm>
            <a:off x="5276850" y="3119438"/>
            <a:ext cx="204788" cy="250825"/>
          </a:xfrm>
          <a:prstGeom prst="ellipse">
            <a:avLst/>
          </a:prstGeom>
          <a:solidFill>
            <a:srgbClr val="00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4760" name="Oval 24"/>
          <p:cNvSpPr/>
          <p:nvPr/>
        </p:nvSpPr>
        <p:spPr>
          <a:xfrm>
            <a:off x="6094413" y="3406775"/>
            <a:ext cx="204787" cy="2508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4761" name="Oval 25"/>
          <p:cNvSpPr/>
          <p:nvPr/>
        </p:nvSpPr>
        <p:spPr>
          <a:xfrm>
            <a:off x="7016750" y="3119438"/>
            <a:ext cx="204788" cy="250825"/>
          </a:xfrm>
          <a:prstGeom prst="ellipse">
            <a:avLst/>
          </a:prstGeom>
          <a:solidFill>
            <a:srgbClr val="00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4762" name="Line 26"/>
          <p:cNvSpPr/>
          <p:nvPr/>
        </p:nvSpPr>
        <p:spPr>
          <a:xfrm>
            <a:off x="5492750" y="3154363"/>
            <a:ext cx="1657350" cy="142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3" name="Line 27"/>
          <p:cNvSpPr/>
          <p:nvPr/>
        </p:nvSpPr>
        <p:spPr>
          <a:xfrm flipH="1">
            <a:off x="5349875" y="2144713"/>
            <a:ext cx="0" cy="10810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4" name="Line 28"/>
          <p:cNvSpPr/>
          <p:nvPr/>
        </p:nvSpPr>
        <p:spPr>
          <a:xfrm flipH="1" flipV="1">
            <a:off x="6142038" y="1641475"/>
            <a:ext cx="935037" cy="15128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5" name="Line 29"/>
          <p:cNvSpPr/>
          <p:nvPr/>
        </p:nvSpPr>
        <p:spPr>
          <a:xfrm flipH="1" flipV="1">
            <a:off x="5421313" y="2217738"/>
            <a:ext cx="792162" cy="1368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6" name="Line 30"/>
          <p:cNvSpPr/>
          <p:nvPr/>
        </p:nvSpPr>
        <p:spPr>
          <a:xfrm flipH="1" flipV="1">
            <a:off x="6213475" y="1641475"/>
            <a:ext cx="86360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7" name="Line 31"/>
          <p:cNvSpPr/>
          <p:nvPr/>
        </p:nvSpPr>
        <p:spPr>
          <a:xfrm flipH="1">
            <a:off x="5421313" y="1641475"/>
            <a:ext cx="792162" cy="15128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8" name="Line 32"/>
          <p:cNvSpPr/>
          <p:nvPr/>
        </p:nvSpPr>
        <p:spPr>
          <a:xfrm flipH="1">
            <a:off x="5492750" y="2144713"/>
            <a:ext cx="1584325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9" name="Line 33"/>
          <p:cNvSpPr/>
          <p:nvPr/>
        </p:nvSpPr>
        <p:spPr>
          <a:xfrm flipH="1">
            <a:off x="6199188" y="3297238"/>
            <a:ext cx="877887" cy="3063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0" name="Line 34"/>
          <p:cNvSpPr/>
          <p:nvPr/>
        </p:nvSpPr>
        <p:spPr>
          <a:xfrm flipH="1">
            <a:off x="6284913" y="2217738"/>
            <a:ext cx="865187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4948" name="Text Box 35"/>
          <p:cNvSpPr txBox="1"/>
          <p:nvPr/>
        </p:nvSpPr>
        <p:spPr>
          <a:xfrm>
            <a:off x="914400" y="4038600"/>
            <a:ext cx="743585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339850" lvl="0" indent="-13398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反证法： 假使两图同构。 不妨假设红点对应</a:t>
            </a:r>
            <a:endParaRPr lang="zh-CN" altLang="en-US" sz="2800" dirty="0"/>
          </a:p>
          <a:p>
            <a:pPr marL="1339850" lvl="0" indent="-13398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红点</a:t>
            </a:r>
            <a:r>
              <a:rPr lang="en-US" altLang="zh-CN" sz="2800" dirty="0"/>
              <a:t>,</a:t>
            </a:r>
            <a:r>
              <a:rPr lang="zh-CN" altLang="en-US" sz="2800" dirty="0"/>
              <a:t>则</a:t>
            </a:r>
            <a:r>
              <a:rPr lang="en-US" altLang="zh-CN" sz="2800" dirty="0"/>
              <a:t>3</a:t>
            </a:r>
            <a:r>
              <a:rPr lang="zh-CN" altLang="en-US" sz="2800" dirty="0"/>
              <a:t>个绿点对应</a:t>
            </a:r>
            <a:r>
              <a:rPr lang="en-US" altLang="zh-CN" sz="2800" dirty="0"/>
              <a:t>3</a:t>
            </a:r>
            <a:r>
              <a:rPr lang="zh-CN" altLang="en-US" sz="2800" dirty="0"/>
              <a:t>个绿点</a:t>
            </a:r>
            <a:r>
              <a:rPr lang="en-US" altLang="zh-CN" sz="2800" dirty="0"/>
              <a:t>, </a:t>
            </a:r>
            <a:r>
              <a:rPr lang="zh-CN" altLang="en-US" sz="2800" dirty="0"/>
              <a:t>剩下的</a:t>
            </a:r>
            <a:r>
              <a:rPr lang="en-US" altLang="zh-CN" sz="2800" dirty="0"/>
              <a:t>2</a:t>
            </a:r>
            <a:r>
              <a:rPr lang="zh-CN" altLang="en-US" sz="2800" dirty="0"/>
              <a:t>个黑点</a:t>
            </a:r>
            <a:endParaRPr lang="zh-CN" altLang="en-US" sz="2800" dirty="0"/>
          </a:p>
          <a:p>
            <a:pPr marL="1339850" lvl="0" indent="-13398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对应</a:t>
            </a:r>
            <a:r>
              <a:rPr lang="en-US" altLang="zh-CN" sz="2800" dirty="0"/>
              <a:t>2</a:t>
            </a:r>
            <a:r>
              <a:rPr lang="zh-CN" altLang="en-US" sz="2800" dirty="0"/>
              <a:t>个黑点，而在左图中</a:t>
            </a:r>
            <a:r>
              <a:rPr lang="en-US" altLang="zh-CN" sz="2800" dirty="0"/>
              <a:t>2</a:t>
            </a:r>
            <a:r>
              <a:rPr lang="zh-CN" altLang="en-US" sz="2800" dirty="0"/>
              <a:t>个黑点间无边，而</a:t>
            </a:r>
            <a:endParaRPr lang="zh-CN" altLang="en-US" sz="2800" dirty="0"/>
          </a:p>
          <a:p>
            <a:pPr marL="1339850" lvl="0" indent="-13398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在右图中</a:t>
            </a:r>
            <a:r>
              <a:rPr lang="en-US" altLang="zh-CN" sz="2800" dirty="0"/>
              <a:t>2</a:t>
            </a:r>
            <a:r>
              <a:rPr lang="zh-CN" altLang="en-US" sz="2800" dirty="0"/>
              <a:t>个黑点间有边。矛盾！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例1-7 画出五个结点的</a:t>
            </a:r>
            <a:r>
              <a:rPr lang="zh-CN" altLang="en-US" b="1" dirty="0">
                <a:solidFill>
                  <a:srgbClr val="CC3300"/>
                </a:solidFill>
              </a:rPr>
              <a:t>自补图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76803" name="Group 5"/>
          <p:cNvGrpSpPr/>
          <p:nvPr/>
        </p:nvGrpSpPr>
        <p:grpSpPr>
          <a:xfrm>
            <a:off x="2667000" y="2286000"/>
            <a:ext cx="1871663" cy="1582738"/>
            <a:chOff x="1202" y="2478"/>
            <a:chExt cx="1179" cy="997"/>
          </a:xfrm>
        </p:grpSpPr>
        <p:sp>
          <p:nvSpPr>
            <p:cNvPr id="76837" name="Oval 6"/>
            <p:cNvSpPr/>
            <p:nvPr/>
          </p:nvSpPr>
          <p:spPr>
            <a:xfrm>
              <a:off x="1746" y="2478"/>
              <a:ext cx="91" cy="90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38" name="Oval 7"/>
            <p:cNvSpPr/>
            <p:nvPr/>
          </p:nvSpPr>
          <p:spPr>
            <a:xfrm>
              <a:off x="1202" y="2840"/>
              <a:ext cx="91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39" name="Oval 8"/>
            <p:cNvSpPr/>
            <p:nvPr/>
          </p:nvSpPr>
          <p:spPr>
            <a:xfrm>
              <a:off x="2290" y="2840"/>
              <a:ext cx="91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40" name="Oval 9"/>
            <p:cNvSpPr/>
            <p:nvPr/>
          </p:nvSpPr>
          <p:spPr>
            <a:xfrm>
              <a:off x="1474" y="3385"/>
              <a:ext cx="91" cy="90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41" name="Oval 10"/>
            <p:cNvSpPr/>
            <p:nvPr/>
          </p:nvSpPr>
          <p:spPr>
            <a:xfrm>
              <a:off x="2064" y="3385"/>
              <a:ext cx="91" cy="90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42" name="Line 11"/>
            <p:cNvSpPr/>
            <p:nvPr/>
          </p:nvSpPr>
          <p:spPr>
            <a:xfrm flipH="1">
              <a:off x="1519" y="2523"/>
              <a:ext cx="272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43" name="Line 12"/>
            <p:cNvSpPr/>
            <p:nvPr/>
          </p:nvSpPr>
          <p:spPr>
            <a:xfrm>
              <a:off x="1292" y="2886"/>
              <a:ext cx="10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44" name="Line 13"/>
            <p:cNvSpPr/>
            <p:nvPr/>
          </p:nvSpPr>
          <p:spPr>
            <a:xfrm flipH="1">
              <a:off x="1565" y="2886"/>
              <a:ext cx="725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45" name="Line 14"/>
            <p:cNvSpPr/>
            <p:nvPr/>
          </p:nvSpPr>
          <p:spPr>
            <a:xfrm>
              <a:off x="1247" y="2886"/>
              <a:ext cx="862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46" name="Line 15"/>
            <p:cNvSpPr/>
            <p:nvPr/>
          </p:nvSpPr>
          <p:spPr>
            <a:xfrm>
              <a:off x="1791" y="2523"/>
              <a:ext cx="318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6804" name="Oval 16"/>
          <p:cNvSpPr/>
          <p:nvPr/>
        </p:nvSpPr>
        <p:spPr>
          <a:xfrm>
            <a:off x="6400800" y="2209800"/>
            <a:ext cx="144463" cy="142875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6805" name="Oval 17"/>
          <p:cNvSpPr/>
          <p:nvPr/>
        </p:nvSpPr>
        <p:spPr>
          <a:xfrm>
            <a:off x="5486400" y="2819400"/>
            <a:ext cx="144463" cy="142875"/>
          </a:xfrm>
          <a:prstGeom prst="ellipse">
            <a:avLst/>
          </a:prstGeom>
          <a:solidFill>
            <a:srgbClr val="00FF99"/>
          </a:solidFill>
          <a:ln w="952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6806" name="Oval 18"/>
          <p:cNvSpPr/>
          <p:nvPr/>
        </p:nvSpPr>
        <p:spPr>
          <a:xfrm>
            <a:off x="7315200" y="2819400"/>
            <a:ext cx="144463" cy="142875"/>
          </a:xfrm>
          <a:prstGeom prst="ellipse">
            <a:avLst/>
          </a:prstGeom>
          <a:solidFill>
            <a:srgbClr val="00FF99"/>
          </a:solidFill>
          <a:ln w="952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6807" name="Oval 19"/>
          <p:cNvSpPr/>
          <p:nvPr/>
        </p:nvSpPr>
        <p:spPr>
          <a:xfrm>
            <a:off x="5943600" y="3733800"/>
            <a:ext cx="144463" cy="14287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6808" name="Oval 20"/>
          <p:cNvSpPr/>
          <p:nvPr/>
        </p:nvSpPr>
        <p:spPr>
          <a:xfrm>
            <a:off x="7010400" y="3733800"/>
            <a:ext cx="144463" cy="14287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76809" name="Line 21"/>
          <p:cNvSpPr/>
          <p:nvPr/>
        </p:nvSpPr>
        <p:spPr>
          <a:xfrm flipH="1">
            <a:off x="5562600" y="2286000"/>
            <a:ext cx="863600" cy="576263"/>
          </a:xfrm>
          <a:prstGeom prst="line">
            <a:avLst/>
          </a:prstGeom>
          <a:ln w="952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0" name="Line 22"/>
          <p:cNvSpPr/>
          <p:nvPr/>
        </p:nvSpPr>
        <p:spPr>
          <a:xfrm>
            <a:off x="6553200" y="2286000"/>
            <a:ext cx="792163" cy="504825"/>
          </a:xfrm>
          <a:prstGeom prst="line">
            <a:avLst/>
          </a:prstGeom>
          <a:ln w="952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1" name="Line 23"/>
          <p:cNvSpPr/>
          <p:nvPr/>
        </p:nvSpPr>
        <p:spPr>
          <a:xfrm>
            <a:off x="5562600" y="2971800"/>
            <a:ext cx="433388" cy="863600"/>
          </a:xfrm>
          <a:prstGeom prst="line">
            <a:avLst/>
          </a:prstGeom>
          <a:ln w="952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2" name="Line 24"/>
          <p:cNvSpPr/>
          <p:nvPr/>
        </p:nvSpPr>
        <p:spPr>
          <a:xfrm>
            <a:off x="6019800" y="3810000"/>
            <a:ext cx="1008063" cy="0"/>
          </a:xfrm>
          <a:prstGeom prst="line">
            <a:avLst/>
          </a:prstGeom>
          <a:ln w="952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3" name="Line 25"/>
          <p:cNvSpPr/>
          <p:nvPr/>
        </p:nvSpPr>
        <p:spPr>
          <a:xfrm flipH="1">
            <a:off x="7086600" y="2895600"/>
            <a:ext cx="360363" cy="863600"/>
          </a:xfrm>
          <a:prstGeom prst="line">
            <a:avLst/>
          </a:prstGeom>
          <a:ln w="9525" cap="flat" cmpd="sng">
            <a:solidFill>
              <a:srgbClr val="33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4" name="Text Box 26"/>
          <p:cNvSpPr txBox="1"/>
          <p:nvPr/>
        </p:nvSpPr>
        <p:spPr>
          <a:xfrm>
            <a:off x="533400" y="990600"/>
            <a:ext cx="79248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图</a:t>
            </a:r>
            <a:r>
              <a:rPr lang="en-US" altLang="zh-CN" sz="2800" dirty="0"/>
              <a:t>G</a:t>
            </a:r>
            <a:r>
              <a:rPr lang="zh-CN" altLang="en-US" sz="2800" dirty="0"/>
              <a:t>相对于完全图</a:t>
            </a:r>
            <a:r>
              <a:rPr lang="en-US" altLang="zh-CN" sz="2800" dirty="0"/>
              <a:t>Kn</a:t>
            </a:r>
            <a:r>
              <a:rPr lang="zh-CN" altLang="en-US" sz="2800" dirty="0"/>
              <a:t>的补图若与</a:t>
            </a:r>
            <a:r>
              <a:rPr lang="en-US" altLang="zh-CN" sz="2800" dirty="0"/>
              <a:t>G</a:t>
            </a:r>
            <a:r>
              <a:rPr lang="zh-CN" altLang="en-US" sz="2800" dirty="0"/>
              <a:t>同构，则该补图与图</a:t>
            </a:r>
            <a:r>
              <a:rPr lang="en-US" altLang="zh-CN" sz="2800" dirty="0"/>
              <a:t>G</a:t>
            </a:r>
            <a:r>
              <a:rPr lang="zh-CN" altLang="en-US" sz="2800" dirty="0"/>
              <a:t>相互称为自补图，也可称为自互补图。</a:t>
            </a:r>
            <a:endParaRPr lang="zh-CN" altLang="en-US" sz="2400" b="1" dirty="0"/>
          </a:p>
        </p:txBody>
      </p:sp>
      <p:sp>
        <p:nvSpPr>
          <p:cNvPr id="76815" name="Line 27"/>
          <p:cNvSpPr/>
          <p:nvPr/>
        </p:nvSpPr>
        <p:spPr>
          <a:xfrm>
            <a:off x="1828800" y="4038600"/>
            <a:ext cx="68421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" name="Group 28"/>
          <p:cNvGrpSpPr/>
          <p:nvPr/>
        </p:nvGrpSpPr>
        <p:grpSpPr>
          <a:xfrm>
            <a:off x="2514600" y="4343400"/>
            <a:ext cx="5040313" cy="1582738"/>
            <a:chOff x="1746" y="3023"/>
            <a:chExt cx="3175" cy="997"/>
          </a:xfrm>
        </p:grpSpPr>
        <p:sp>
          <p:nvSpPr>
            <p:cNvPr id="76817" name="Oval 29"/>
            <p:cNvSpPr/>
            <p:nvPr/>
          </p:nvSpPr>
          <p:spPr>
            <a:xfrm>
              <a:off x="2290" y="3023"/>
              <a:ext cx="91" cy="90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18" name="Oval 30"/>
            <p:cNvSpPr/>
            <p:nvPr/>
          </p:nvSpPr>
          <p:spPr>
            <a:xfrm>
              <a:off x="1746" y="3385"/>
              <a:ext cx="91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19" name="Oval 31"/>
            <p:cNvSpPr/>
            <p:nvPr/>
          </p:nvSpPr>
          <p:spPr>
            <a:xfrm>
              <a:off x="2834" y="3385"/>
              <a:ext cx="91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20" name="Oval 32"/>
            <p:cNvSpPr/>
            <p:nvPr/>
          </p:nvSpPr>
          <p:spPr>
            <a:xfrm>
              <a:off x="2018" y="3930"/>
              <a:ext cx="91" cy="90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21" name="Oval 33"/>
            <p:cNvSpPr/>
            <p:nvPr/>
          </p:nvSpPr>
          <p:spPr>
            <a:xfrm>
              <a:off x="2608" y="3930"/>
              <a:ext cx="91" cy="90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22" name="Line 34"/>
            <p:cNvSpPr/>
            <p:nvPr/>
          </p:nvSpPr>
          <p:spPr>
            <a:xfrm flipH="1">
              <a:off x="2063" y="3068"/>
              <a:ext cx="272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3" name="Line 35"/>
            <p:cNvSpPr/>
            <p:nvPr/>
          </p:nvSpPr>
          <p:spPr>
            <a:xfrm>
              <a:off x="1836" y="3431"/>
              <a:ext cx="228" cy="4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4" name="Line 36"/>
            <p:cNvSpPr/>
            <p:nvPr/>
          </p:nvSpPr>
          <p:spPr>
            <a:xfrm flipH="1">
              <a:off x="2653" y="3431"/>
              <a:ext cx="181" cy="5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5" name="Line 37"/>
            <p:cNvSpPr/>
            <p:nvPr/>
          </p:nvSpPr>
          <p:spPr>
            <a:xfrm>
              <a:off x="2018" y="3974"/>
              <a:ext cx="635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6" name="Line 38"/>
            <p:cNvSpPr/>
            <p:nvPr/>
          </p:nvSpPr>
          <p:spPr>
            <a:xfrm>
              <a:off x="2335" y="3068"/>
              <a:ext cx="318" cy="90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7" name="Oval 39"/>
            <p:cNvSpPr/>
            <p:nvPr/>
          </p:nvSpPr>
          <p:spPr>
            <a:xfrm>
              <a:off x="4286" y="3023"/>
              <a:ext cx="91" cy="90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28" name="Oval 40"/>
            <p:cNvSpPr/>
            <p:nvPr/>
          </p:nvSpPr>
          <p:spPr>
            <a:xfrm>
              <a:off x="3742" y="3385"/>
              <a:ext cx="91" cy="90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29" name="Oval 41"/>
            <p:cNvSpPr/>
            <p:nvPr/>
          </p:nvSpPr>
          <p:spPr>
            <a:xfrm>
              <a:off x="4830" y="3385"/>
              <a:ext cx="91" cy="90"/>
            </a:xfrm>
            <a:prstGeom prst="ellipse">
              <a:avLst/>
            </a:prstGeom>
            <a:solidFill>
              <a:srgbClr val="00FF99"/>
            </a:solidFill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30" name="Oval 42"/>
            <p:cNvSpPr/>
            <p:nvPr/>
          </p:nvSpPr>
          <p:spPr>
            <a:xfrm>
              <a:off x="4014" y="3930"/>
              <a:ext cx="91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31" name="Oval 43"/>
            <p:cNvSpPr/>
            <p:nvPr/>
          </p:nvSpPr>
          <p:spPr>
            <a:xfrm>
              <a:off x="4604" y="3930"/>
              <a:ext cx="91" cy="9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76832" name="Line 44"/>
            <p:cNvSpPr/>
            <p:nvPr/>
          </p:nvSpPr>
          <p:spPr>
            <a:xfrm flipH="1">
              <a:off x="3787" y="3068"/>
              <a:ext cx="544" cy="363"/>
            </a:xfrm>
            <a:prstGeom prst="line">
              <a:avLst/>
            </a:prstGeom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33" name="Line 45"/>
            <p:cNvSpPr/>
            <p:nvPr/>
          </p:nvSpPr>
          <p:spPr>
            <a:xfrm>
              <a:off x="4377" y="3113"/>
              <a:ext cx="499" cy="318"/>
            </a:xfrm>
            <a:prstGeom prst="line">
              <a:avLst/>
            </a:prstGeom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34" name="Line 46"/>
            <p:cNvSpPr/>
            <p:nvPr/>
          </p:nvSpPr>
          <p:spPr>
            <a:xfrm flipV="1">
              <a:off x="3787" y="3430"/>
              <a:ext cx="1089" cy="1"/>
            </a:xfrm>
            <a:prstGeom prst="line">
              <a:avLst/>
            </a:prstGeom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35" name="Line 47"/>
            <p:cNvSpPr/>
            <p:nvPr/>
          </p:nvSpPr>
          <p:spPr>
            <a:xfrm>
              <a:off x="3742" y="3430"/>
              <a:ext cx="907" cy="545"/>
            </a:xfrm>
            <a:prstGeom prst="line">
              <a:avLst/>
            </a:prstGeom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36" name="Line 48"/>
            <p:cNvSpPr/>
            <p:nvPr/>
          </p:nvSpPr>
          <p:spPr>
            <a:xfrm flipH="1">
              <a:off x="4059" y="3431"/>
              <a:ext cx="817" cy="543"/>
            </a:xfrm>
            <a:prstGeom prst="line">
              <a:avLst/>
            </a:prstGeom>
            <a:ln w="9525" cap="flat" cmpd="sng">
              <a:solidFill>
                <a:srgbClr val="3333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277813"/>
            <a:ext cx="8305800" cy="1627187"/>
          </a:xfrm>
        </p:spPr>
        <p:txBody>
          <a:bodyPr vert="horz" wrap="square" lIns="91440" tIns="45720" rIns="91440" bIns="45720" anchor="t"/>
          <a:p>
            <a:r>
              <a:rPr lang="zh-CN" altLang="en-US" sz="3600" dirty="0"/>
              <a:t>例1-8：证明一个自补图顶点数目为4</a:t>
            </a:r>
            <a:r>
              <a:rPr lang="en-US" altLang="zh-CN" sz="3600" dirty="0"/>
              <a:t>k</a:t>
            </a:r>
            <a:r>
              <a:rPr lang="zh-CN" altLang="en-US" sz="3600" dirty="0"/>
              <a:t>或4</a:t>
            </a:r>
            <a:r>
              <a:rPr lang="en-US" altLang="zh-CN" sz="3600" dirty="0"/>
              <a:t>k+1</a:t>
            </a:r>
            <a:r>
              <a:rPr lang="zh-CN" altLang="en-US" sz="3600" dirty="0"/>
              <a:t>个，</a:t>
            </a:r>
            <a:r>
              <a:rPr lang="en-US" altLang="zh-CN" sz="3600" dirty="0"/>
              <a:t>k</a:t>
            </a:r>
            <a:r>
              <a:rPr lang="zh-CN" altLang="en-US" sz="3600" dirty="0"/>
              <a:t>为正整数。</a:t>
            </a:r>
            <a:endParaRPr lang="en-US" altLang="zh-CN" sz="3600" dirty="0"/>
          </a:p>
        </p:txBody>
      </p:sp>
      <p:sp>
        <p:nvSpPr>
          <p:cNvPr id="557060" name="Rectangle 4"/>
          <p:cNvSpPr/>
          <p:nvPr/>
        </p:nvSpPr>
        <p:spPr>
          <a:xfrm>
            <a:off x="533400" y="1676400"/>
            <a:ext cx="8305800" cy="39703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5180" lvl="0" indent="-80518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个顶点的无向完全图有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n(n-1)/2</a:t>
            </a:r>
            <a:r>
              <a:rPr lang="zh-CN" altLang="en-US" sz="2800" dirty="0">
                <a:latin typeface="宋体" panose="02010600030101010101" pitchFamily="2" charset="-122"/>
              </a:rPr>
              <a:t>条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边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805180" lvl="0" indent="-80518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   又，</a:t>
            </a:r>
            <a:r>
              <a:rPr lang="zh-CN" altLang="en-US" sz="2800" dirty="0"/>
              <a:t>补图与原图同构，结点数相同且边数相同，</a:t>
            </a:r>
            <a:endParaRPr lang="en-US" altLang="zh-CN" sz="2800" dirty="0"/>
          </a:p>
          <a:p>
            <a:pPr marL="805180" lvl="0" indent="-80518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所以，补图与原图各有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n(n-1)/4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条边。</a:t>
            </a:r>
            <a:endParaRPr lang="zh-CN" altLang="en-US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805180" lvl="0" indent="-80518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     因为</a:t>
            </a:r>
            <a:r>
              <a:rPr lang="zh-CN" altLang="en-US" sz="2800" dirty="0"/>
              <a:t>边数为整数，设边数为</a:t>
            </a:r>
            <a:r>
              <a:rPr lang="en-US" altLang="zh-CN" sz="2800" dirty="0"/>
              <a:t>k</a:t>
            </a:r>
            <a:r>
              <a:rPr lang="zh-CN" altLang="en-US" sz="2800" dirty="0"/>
              <a:t>，即</a:t>
            </a:r>
            <a:r>
              <a:rPr lang="en-US" altLang="zh-CN" sz="2800" dirty="0"/>
              <a:t>n(n-1)/4=k</a:t>
            </a:r>
            <a:r>
              <a:rPr lang="zh-CN" altLang="en-US" sz="2800" dirty="0"/>
              <a:t>，则</a:t>
            </a:r>
            <a:r>
              <a:rPr lang="en-US" altLang="zh-CN" sz="2800" dirty="0"/>
              <a:t>n(n-1)=4k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805180" lvl="0" indent="-80518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        </a:t>
            </a:r>
            <a:r>
              <a:rPr lang="zh-CN" altLang="en-US" sz="2800" dirty="0"/>
              <a:t>即</a:t>
            </a:r>
            <a:r>
              <a:rPr lang="en-US" altLang="zh-CN" sz="2800" dirty="0"/>
              <a:t>n(n-1)</a:t>
            </a:r>
            <a:r>
              <a:rPr lang="zh-CN" altLang="en-US" sz="2800" dirty="0"/>
              <a:t>为</a:t>
            </a:r>
            <a:r>
              <a:rPr lang="en-US" altLang="zh-CN" sz="2800" dirty="0"/>
              <a:t>4</a:t>
            </a:r>
            <a:r>
              <a:rPr lang="zh-CN" altLang="en-US" sz="2800" dirty="0"/>
              <a:t>的倍数，因此</a:t>
            </a:r>
            <a:r>
              <a:rPr lang="en-US" altLang="zh-CN" sz="2800" dirty="0"/>
              <a:t>n=4k</a:t>
            </a:r>
            <a:r>
              <a:rPr lang="zh-CN" altLang="en-US" sz="2800" dirty="0"/>
              <a:t>或</a:t>
            </a:r>
            <a:r>
              <a:rPr lang="en-US" altLang="zh-CN" sz="2800" dirty="0"/>
              <a:t>n-1=4k</a:t>
            </a:r>
            <a:r>
              <a:rPr lang="zh-CN" altLang="en-US" sz="2800" dirty="0"/>
              <a:t>。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en-US" altLang="zh-CN" sz="2800" dirty="0">
                <a:cs typeface="Times New Roman" panose="02020603050405020304" pitchFamily="18" charset="0"/>
              </a:rPr>
              <a:t>n=4k</a:t>
            </a:r>
            <a:r>
              <a:rPr lang="zh-CN" altLang="en-US" sz="2800" dirty="0">
                <a:cs typeface="Times New Roman" panose="02020603050405020304" pitchFamily="18" charset="0"/>
              </a:rPr>
              <a:t>或</a:t>
            </a:r>
            <a:r>
              <a:rPr lang="en-US" altLang="zh-CN" sz="2800" dirty="0">
                <a:cs typeface="Times New Roman" panose="02020603050405020304" pitchFamily="18" charset="0"/>
              </a:rPr>
              <a:t>4k+1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/>
          </a:p>
          <a:p>
            <a:pPr marL="805180" lvl="0" indent="-805180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dirty="0"/>
          </a:p>
        </p:txBody>
      </p:sp>
      <p:sp>
        <p:nvSpPr>
          <p:cNvPr id="78852" name="Text Box 5"/>
          <p:cNvSpPr txBox="1"/>
          <p:nvPr/>
        </p:nvSpPr>
        <p:spPr>
          <a:xfrm>
            <a:off x="685800" y="2590800"/>
            <a:ext cx="7032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/>
              <a:t>解</a:t>
            </a:r>
            <a:r>
              <a:rPr lang="en-US" altLang="zh-CN" sz="3200" dirty="0"/>
              <a:t>: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7060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charRg st="2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7060">
                                            <p:txEl>
                                              <p:charRg st="2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charRg st="5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7060">
                                            <p:txEl>
                                              <p:charRg st="53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charRg st="8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7060">
                                            <p:txEl>
                                              <p:charRg st="80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>
                                            <p:txEl>
                                              <p:charRg st="12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7060">
                                            <p:txEl>
                                              <p:charRg st="123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>
          <a:xfrm>
            <a:off x="762000" y="1371600"/>
            <a:ext cx="7631113" cy="45307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3200" dirty="0"/>
              <a:t>P185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2</a:t>
            </a:r>
            <a:r>
              <a:rPr lang="zh-CN" altLang="en-US" sz="3200" dirty="0"/>
              <a:t>、</a:t>
            </a:r>
            <a:r>
              <a:rPr lang="en-US" altLang="zh-CN" sz="3200" dirty="0"/>
              <a:t>5</a:t>
            </a:r>
            <a:endParaRPr lang="en-US" altLang="zh-CN" sz="32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9C592F-1749-4805-AEFA-CC4278E1486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vert="horz" wrap="square" lIns="91440" tIns="45720" rIns="91440" bIns="45720" anchor="t"/>
          <a:p>
            <a:r>
              <a:rPr lang="zh-CN" altLang="en-US" sz="3800" dirty="0">
                <a:latin typeface="+mj-lt"/>
                <a:ea typeface="+mj-ea"/>
                <a:cs typeface="+mj-cs"/>
              </a:rPr>
              <a:t>欧拉</a:t>
            </a:r>
            <a:r>
              <a:rPr lang="en-US" altLang="zh-CN" sz="3800" dirty="0">
                <a:latin typeface="+mj-lt"/>
                <a:ea typeface="+mj-ea"/>
                <a:cs typeface="+mj-cs"/>
              </a:rPr>
              <a:t>(</a:t>
            </a:r>
            <a:r>
              <a:rPr lang="en-US" altLang="zh-CN" sz="3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Leonard Euler)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瑞士</a:t>
            </a:r>
            <a:r>
              <a:rPr lang="en-US" altLang="zh-C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(1707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－</a:t>
            </a:r>
            <a:r>
              <a:rPr lang="en-US" altLang="zh-C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1783)</a:t>
            </a:r>
            <a:br>
              <a:rPr lang="en-US" altLang="zh-C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zh-C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8229600" cy="5334000"/>
          </a:xfrm>
        </p:spPr>
        <p:txBody>
          <a:bodyPr vert="horz" wrap="square" lIns="0" tIns="0" rIns="0" bIns="0" anchor="t"/>
          <a:p>
            <a:pPr>
              <a:lnSpc>
                <a:spcPct val="80000"/>
              </a:lnSpc>
            </a:pPr>
            <a:endParaRPr lang="zh-CN" altLang="en-US" sz="1700" dirty="0"/>
          </a:p>
          <a:p>
            <a:pPr>
              <a:lnSpc>
                <a:spcPct val="80000"/>
              </a:lnSpc>
            </a:pPr>
            <a:endParaRPr lang="zh-CN" altLang="en-US" sz="1700" dirty="0"/>
          </a:p>
          <a:p>
            <a:pPr>
              <a:lnSpc>
                <a:spcPct val="80000"/>
              </a:lnSpc>
            </a:pPr>
            <a:endParaRPr lang="zh-CN" altLang="en-US" sz="1700" dirty="0"/>
          </a:p>
          <a:p>
            <a:pPr>
              <a:lnSpc>
                <a:spcPct val="80000"/>
              </a:lnSpc>
            </a:pPr>
            <a:endParaRPr lang="zh-CN" altLang="en-US" sz="1700" dirty="0"/>
          </a:p>
          <a:p>
            <a:pPr>
              <a:lnSpc>
                <a:spcPct val="80000"/>
              </a:lnSpc>
            </a:pPr>
            <a:endParaRPr lang="zh-CN" altLang="en-US" sz="1700" dirty="0"/>
          </a:p>
          <a:p>
            <a:pPr>
              <a:lnSpc>
                <a:spcPct val="80000"/>
              </a:lnSpc>
            </a:pPr>
            <a:endParaRPr lang="zh-CN" altLang="en-US" sz="1700" dirty="0"/>
          </a:p>
          <a:p>
            <a:pPr>
              <a:lnSpc>
                <a:spcPct val="80000"/>
              </a:lnSpc>
            </a:pPr>
            <a:endParaRPr lang="zh-CN" altLang="en-US" sz="1700" dirty="0"/>
          </a:p>
          <a:p>
            <a:pPr>
              <a:lnSpc>
                <a:spcPct val="80000"/>
              </a:lnSpc>
            </a:pPr>
            <a:endParaRPr lang="zh-CN" altLang="en-US" sz="17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0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/>
              <a:t>     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/>
              <a:t>     在</a:t>
            </a:r>
            <a:r>
              <a:rPr lang="en-US" altLang="zh-CN" sz="2000" dirty="0"/>
              <a:t>1707</a:t>
            </a:r>
            <a:r>
              <a:rPr lang="zh-CN" altLang="en-US" sz="2000" dirty="0"/>
              <a:t>年</a:t>
            </a:r>
            <a:r>
              <a:rPr lang="en-US" altLang="zh-CN" sz="2000" dirty="0"/>
              <a:t>4</a:t>
            </a:r>
            <a:r>
              <a:rPr lang="zh-CN" altLang="en-US" sz="2000" dirty="0"/>
              <a:t>月</a:t>
            </a:r>
            <a:r>
              <a:rPr lang="en-US" altLang="zh-CN" sz="2000" dirty="0"/>
              <a:t>15</a:t>
            </a:r>
            <a:r>
              <a:rPr lang="zh-CN" altLang="en-US" sz="2000" dirty="0"/>
              <a:t>日出生於瑞士的巴塞尔，</a:t>
            </a:r>
            <a:r>
              <a:rPr lang="en-US" altLang="zh-CN" sz="2000" dirty="0"/>
              <a:t>1783</a:t>
            </a:r>
            <a:r>
              <a:rPr lang="zh-CN" altLang="en-US" sz="2000" dirty="0"/>
              <a:t>年</a:t>
            </a:r>
            <a:r>
              <a:rPr lang="en-US" altLang="zh-CN" sz="2000" dirty="0"/>
              <a:t>9</a:t>
            </a:r>
            <a:r>
              <a:rPr lang="zh-CN" altLang="en-US" sz="2000" dirty="0"/>
              <a:t>月</a:t>
            </a:r>
            <a:r>
              <a:rPr lang="en-US" altLang="zh-CN" sz="2000" dirty="0"/>
              <a:t>18</a:t>
            </a:r>
            <a:r>
              <a:rPr lang="zh-CN" altLang="en-US" sz="2000" dirty="0"/>
              <a:t>日於俄国的彼得堡去逝。 欧拉出生於牧师家庭，自幼已受到父亲的教育。</a:t>
            </a:r>
            <a:r>
              <a:rPr lang="en-US" altLang="zh-CN" sz="2000" dirty="0"/>
              <a:t>13</a:t>
            </a:r>
            <a:r>
              <a:rPr lang="zh-CN" altLang="en-US" sz="2000" dirty="0"/>
              <a:t>岁时入读巴塞尔大学，</a:t>
            </a:r>
            <a:r>
              <a:rPr lang="en-US" altLang="zh-CN" sz="2000" dirty="0"/>
              <a:t>15</a:t>
            </a:r>
            <a:r>
              <a:rPr lang="zh-CN" altLang="en-US" sz="2000" dirty="0"/>
              <a:t>岁大学毕业，</a:t>
            </a:r>
            <a:r>
              <a:rPr lang="en-US" altLang="zh-CN" sz="2000" dirty="0"/>
              <a:t>16</a:t>
            </a:r>
            <a:r>
              <a:rPr lang="zh-CN" altLang="en-US" sz="2000" dirty="0"/>
              <a:t>岁获得硕士学位。 </a:t>
            </a:r>
            <a:r>
              <a:rPr lang="en-US" altLang="zh-CN" sz="2000" dirty="0"/>
              <a:t>1733</a:t>
            </a:r>
            <a:r>
              <a:rPr lang="zh-CN" altLang="en-US" sz="2000" dirty="0"/>
              <a:t>年，年仅</a:t>
            </a:r>
            <a:r>
              <a:rPr lang="en-US" altLang="zh-CN" sz="2000" dirty="0"/>
              <a:t>26</a:t>
            </a:r>
            <a:r>
              <a:rPr lang="zh-CN" altLang="en-US" sz="2000" dirty="0"/>
              <a:t>岁的欧拉担任了彼得堡科学院数学教授．据统计他那不倦的一生，共写下了</a:t>
            </a:r>
            <a:r>
              <a:rPr lang="en-US" altLang="zh-CN" sz="2000" dirty="0"/>
              <a:t>886</a:t>
            </a:r>
            <a:r>
              <a:rPr lang="zh-CN" altLang="en-US" sz="2000" dirty="0"/>
              <a:t>本书籍和论文，其中分析、代数、数论占</a:t>
            </a:r>
            <a:r>
              <a:rPr lang="en-US" altLang="zh-CN" sz="2000" dirty="0"/>
              <a:t>40%</a:t>
            </a:r>
            <a:r>
              <a:rPr lang="zh-CN" altLang="en-US" sz="2000" dirty="0"/>
              <a:t>，几何占</a:t>
            </a:r>
            <a:r>
              <a:rPr lang="en-US" altLang="zh-CN" sz="2000" dirty="0"/>
              <a:t>18%</a:t>
            </a:r>
            <a:r>
              <a:rPr lang="zh-CN" altLang="en-US" sz="2000" dirty="0"/>
              <a:t>，物理和力学占</a:t>
            </a:r>
            <a:r>
              <a:rPr lang="en-US" altLang="zh-CN" sz="2000" dirty="0"/>
              <a:t>28%</a:t>
            </a:r>
            <a:r>
              <a:rPr lang="zh-CN" altLang="en-US" sz="2000" dirty="0"/>
              <a:t>，天文学占</a:t>
            </a:r>
            <a:r>
              <a:rPr lang="en-US" altLang="zh-CN" sz="2000" dirty="0"/>
              <a:t>11%</a:t>
            </a:r>
            <a:r>
              <a:rPr lang="zh-CN" altLang="en-US" sz="2000" dirty="0"/>
              <a:t>，弹道学、航海学、建筑学等占</a:t>
            </a:r>
            <a:r>
              <a:rPr lang="en-US" altLang="zh-CN" sz="2000" dirty="0"/>
              <a:t>3%</a:t>
            </a:r>
            <a:r>
              <a:rPr lang="zh-CN" altLang="en-US" sz="2000" dirty="0"/>
              <a:t>，彼得堡科学院为了整理他的著作，足足忙碌了四十七年。</a:t>
            </a:r>
            <a:endParaRPr lang="zh-CN" altLang="en-US" sz="2000" dirty="0"/>
          </a:p>
        </p:txBody>
      </p:sp>
      <p:pic>
        <p:nvPicPr>
          <p:cNvPr id="11268" name="Picture 4" descr="Euler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1341438"/>
            <a:ext cx="2843212" cy="3459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9" name="Text Box 6"/>
          <p:cNvSpPr txBox="1"/>
          <p:nvPr/>
        </p:nvSpPr>
        <p:spPr>
          <a:xfrm>
            <a:off x="3810000" y="1371600"/>
            <a:ext cx="4800600" cy="2057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   </a:t>
            </a:r>
            <a:r>
              <a:rPr lang="en-US" altLang="zh-CN" sz="2400" dirty="0"/>
              <a:t>1736</a:t>
            </a:r>
            <a:r>
              <a:rPr lang="zh-CN" altLang="en-US" sz="2400" dirty="0"/>
              <a:t>年发表了图论的首篇论文，被誉为图论之父。</a:t>
            </a:r>
            <a:endParaRPr lang="zh-CN" altLang="en-US" sz="2400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   主要贡献：数学分析、数论、</a:t>
            </a:r>
            <a:endParaRPr lang="zh-CN" altLang="en-US" sz="2400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       组合数学、图论等等。</a:t>
            </a:r>
            <a:endParaRPr lang="zh-CN" altLang="en-US" sz="2400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   数学家及自然科学家。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vert="horz" wrap="square" lIns="91440" tIns="45720" rIns="91440" bIns="45720" anchor="t"/>
          <a:p>
            <a:r>
              <a:rPr lang="zh-CN" altLang="en-US" sz="4200" dirty="0">
                <a:latin typeface="+mj-lt"/>
                <a:ea typeface="+mj-ea"/>
                <a:cs typeface="+mj-cs"/>
              </a:rPr>
              <a:t>欧拉</a:t>
            </a:r>
            <a:endParaRPr lang="zh-CN" altLang="en-US" sz="4200" dirty="0">
              <a:latin typeface="+mj-lt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1"/>
          <a:srcRect t="37769" b="-4420"/>
          <a:stretch>
            <a:fillRect/>
          </a:stretch>
        </p:blipFill>
        <p:spPr>
          <a:xfrm>
            <a:off x="0" y="1447800"/>
            <a:ext cx="9144000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vert="horz" wrap="square" lIns="91440" tIns="45720" rIns="91440" bIns="45720" anchor="t"/>
          <a:p>
            <a:endParaRPr lang="zh-CN" altLang="en-US" sz="4200" dirty="0">
              <a:latin typeface="+mj-lt"/>
              <a:ea typeface="+mj-ea"/>
              <a:cs typeface="+mj-cs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p>
            <a:endParaRPr lang="zh-CN" altLang="en-US" dirty="0"/>
          </a:p>
        </p:txBody>
      </p:sp>
      <p:pic>
        <p:nvPicPr>
          <p:cNvPr id="1536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050"/>
            <a:ext cx="9144000" cy="6818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r>
              <a:rPr lang="zh-CN" altLang="en-US" dirty="0"/>
              <a:t>引例</a:t>
            </a:r>
            <a:r>
              <a:rPr lang="zh-CN" altLang="en-US" sz="3400" dirty="0"/>
              <a:t> </a:t>
            </a:r>
            <a:r>
              <a:rPr lang="zh-CN" altLang="en-US" sz="2800" b="1" dirty="0">
                <a:solidFill>
                  <a:srgbClr val="CC3300"/>
                </a:solidFill>
              </a:rPr>
              <a:t>一个经典智力游戏问题及其图表示</a:t>
            </a:r>
            <a:endParaRPr lang="zh-CN" altLang="en-US" sz="2800" b="1" dirty="0">
              <a:solidFill>
                <a:srgbClr val="CC3300"/>
              </a:solidFill>
            </a:endParaRPr>
          </a:p>
        </p:txBody>
      </p:sp>
      <p:sp>
        <p:nvSpPr>
          <p:cNvPr id="514051" name="Rectangle 3"/>
          <p:cNvSpPr>
            <a:spLocks noGrp="1"/>
          </p:cNvSpPr>
          <p:nvPr>
            <p:ph idx="1"/>
          </p:nvPr>
        </p:nvSpPr>
        <p:spPr>
          <a:xfrm>
            <a:off x="457200" y="971550"/>
            <a:ext cx="8424863" cy="3600450"/>
          </a:xfrm>
        </p:spPr>
        <p:txBody>
          <a:bodyPr vert="horz" wrap="square" lIns="91440" tIns="45720" rIns="91440" bIns="45720" anchor="t"/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zh-CN" altLang="en-US" sz="2400" dirty="0"/>
              <a:t>一个人要把他带的一条狗，一只羊和一袋菜用一条小船摆渡到河的对岸。由于这个船非常小，每次摆渡这个人只能将狗、羊和菜之一带过去。但是，不能把狗和羊，也不能把羊和菜单独的留在河的同一岸。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zh-CN" altLang="en-US" sz="2000" b="1" dirty="0"/>
              <a:t>我们首先建立一个集合，以被</a:t>
            </a:r>
            <a:r>
              <a:rPr lang="zh-CN" altLang="en-US" sz="2000" b="1" dirty="0">
                <a:solidFill>
                  <a:srgbClr val="FF0000"/>
                </a:solidFill>
              </a:rPr>
              <a:t>允许出现的局面</a:t>
            </a:r>
            <a:r>
              <a:rPr lang="zh-CN" altLang="en-US" sz="2000" b="1" dirty="0"/>
              <a:t>为元素。例如，人、狗、羊和菜在河的始岸记为元素（人狗羊菜，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），终岸记为元素（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，人狗羊菜）。而（狗菜，人羊），（狗，人菜羊），（人羊狗，菜）</a:t>
            </a:r>
            <a:r>
              <a:rPr lang="en-US" altLang="zh-CN" sz="2000" b="1" dirty="0"/>
              <a:t>…</a:t>
            </a:r>
            <a:r>
              <a:rPr lang="zh-CN" altLang="en-US" sz="2000" b="1" dirty="0"/>
              <a:t>表示允许出现的各种局面。对于任意的两种局面，若这个人</a:t>
            </a:r>
            <a:r>
              <a:rPr lang="zh-CN" altLang="en-US" sz="2000" b="1" dirty="0">
                <a:solidFill>
                  <a:srgbClr val="CC3300"/>
                </a:solidFill>
              </a:rPr>
              <a:t>进行一次摆渡能从一个局面变为另一个局面，这两个局面之间就有一个关系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 。</a:t>
            </a:r>
            <a:endParaRPr lang="zh-CN" altLang="en-US" sz="2000" b="1" dirty="0"/>
          </a:p>
          <a:p>
            <a:pPr marL="0" indent="0">
              <a:lnSpc>
                <a:spcPct val="90000"/>
              </a:lnSpc>
              <a:spcBef>
                <a:spcPct val="40000"/>
              </a:spcBef>
              <a:buNone/>
            </a:pPr>
            <a:r>
              <a:rPr lang="zh-CN" altLang="en-US" sz="2000" b="1" dirty="0"/>
              <a:t>我们用一个图表示这件事。在这个图中</a:t>
            </a:r>
            <a:r>
              <a:rPr lang="zh-CN" altLang="en-US" sz="2000" b="1" dirty="0">
                <a:solidFill>
                  <a:srgbClr val="CC3300"/>
                </a:solidFill>
              </a:rPr>
              <a:t>每一个局面对应一个顶点</a:t>
            </a:r>
            <a:r>
              <a:rPr lang="zh-CN" altLang="en-US" sz="2000" b="1" dirty="0"/>
              <a:t>，若两个局面之间有关系，则们用一条线段把这两个局面对应的顶点相连接。</a:t>
            </a:r>
            <a:endParaRPr lang="zh-CN" altLang="en-US" sz="2000" b="1" dirty="0"/>
          </a:p>
        </p:txBody>
      </p:sp>
      <p:graphicFrame>
        <p:nvGraphicFramePr>
          <p:cNvPr id="514053" name="Object 5"/>
          <p:cNvGraphicFramePr>
            <a:graphicFrameLocks noChangeAspect="1"/>
          </p:cNvGraphicFramePr>
          <p:nvPr/>
        </p:nvGraphicFramePr>
        <p:xfrm>
          <a:off x="990600" y="4343400"/>
          <a:ext cx="6769100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983605" imgH="1708785" progId="Word.Picture.8">
                  <p:embed/>
                </p:oleObj>
              </mc:Choice>
              <mc:Fallback>
                <p:oleObj name="" r:id="rId1" imgW="5983605" imgH="170878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4343400"/>
                        <a:ext cx="6769100" cy="194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7">
            <a:hlinkClick r:id="" action="ppaction://noaction"/>
          </p:cNvPr>
          <p:cNvSpPr txBox="1"/>
          <p:nvPr/>
        </p:nvSpPr>
        <p:spPr>
          <a:xfrm>
            <a:off x="7696200" y="57150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990000"/>
                </a:solidFill>
              </a:rPr>
              <a:t>More?</a:t>
            </a:r>
            <a:endParaRPr lang="en-US" altLang="zh-CN" sz="2800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charRg st="91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charRg st="246" end="3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4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内容概要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990600" y="1295400"/>
            <a:ext cx="7707313" cy="48641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3200" dirty="0">
                <a:hlinkClick r:id="rId1" action="ppaction://hlinksldjump"/>
              </a:rPr>
              <a:t>图的基本概念</a:t>
            </a:r>
            <a:endParaRPr lang="zh-CN" altLang="en-US" sz="3200" dirty="0">
              <a:hlinkClick r:id="" action="ppaction://noaction"/>
            </a:endParaRPr>
          </a:p>
          <a:p>
            <a:pPr eaLnBrk="1" hangingPunct="1"/>
            <a:r>
              <a:rPr lang="zh-CN" altLang="en-US" sz="3200" dirty="0">
                <a:hlinkClick r:id="" action="ppaction://noaction"/>
              </a:rPr>
              <a:t>路与回路</a:t>
            </a:r>
            <a:endParaRPr lang="zh-CN" altLang="en-US" sz="3200" dirty="0"/>
          </a:p>
          <a:p>
            <a:pPr eaLnBrk="1" hangingPunct="1"/>
            <a:r>
              <a:rPr lang="zh-CN" altLang="en-US" sz="3200" dirty="0">
                <a:hlinkClick r:id="" action="ppaction://noaction"/>
              </a:rPr>
              <a:t>图的矩阵表示</a:t>
            </a:r>
            <a:endParaRPr lang="zh-CN" altLang="en-US" sz="3200" dirty="0"/>
          </a:p>
          <a:p>
            <a:pPr eaLnBrk="1" hangingPunct="1"/>
            <a:r>
              <a:rPr lang="zh-CN" altLang="en-US" sz="3200" dirty="0">
                <a:hlinkClick r:id="" action="ppaction://noaction"/>
              </a:rPr>
              <a:t>欧拉图与汉密尔顿图</a:t>
            </a:r>
            <a:endParaRPr lang="zh-CN" altLang="en-US" sz="3200" dirty="0"/>
          </a:p>
          <a:p>
            <a:pPr eaLnBrk="1" hangingPunct="1"/>
            <a:r>
              <a:rPr lang="zh-CN" altLang="en-US" sz="3200" dirty="0"/>
              <a:t>平面图</a:t>
            </a:r>
            <a:endParaRPr lang="en-US" altLang="zh-CN" sz="3200" dirty="0"/>
          </a:p>
          <a:p>
            <a:pPr eaLnBrk="1" hangingPunct="1"/>
            <a:r>
              <a:rPr lang="zh-CN" altLang="en-US" sz="3200" dirty="0"/>
              <a:t>对偶图与着色</a:t>
            </a:r>
            <a:endParaRPr lang="en-US" altLang="zh-CN" sz="3200" dirty="0"/>
          </a:p>
          <a:p>
            <a:pPr eaLnBrk="1" hangingPunct="1"/>
            <a:r>
              <a:rPr lang="zh-CN" altLang="en-US" sz="3200" dirty="0"/>
              <a:t>树与生成树</a:t>
            </a:r>
            <a:endParaRPr lang="en-US" altLang="zh-CN" sz="3200" dirty="0"/>
          </a:p>
          <a:p>
            <a:pPr eaLnBrk="1" hangingPunct="1"/>
            <a:r>
              <a:rPr lang="zh-CN" altLang="en-US" sz="3200" dirty="0"/>
              <a:t>根树及其应用</a:t>
            </a:r>
            <a:endParaRPr lang="en-US" altLang="zh-CN" sz="2600" b="1" dirty="0"/>
          </a:p>
        </p:txBody>
      </p:sp>
      <p:sp>
        <p:nvSpPr>
          <p:cNvPr id="5" name="日期占位符 4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defTabSz="914400" eaLnBrk="1" hangingPunct="1">
              <a:buClrTx/>
              <a:buSzTx/>
              <a:buFontTx/>
              <a:defRPr/>
            </a:pPr>
            <a:fld id="{4F9FFEE1-5BB9-4AF3-A2DF-D7B03F2E2199}" type="datetime1">
              <a:rPr kumimoji="0" lang="zh-CN" altLang="en-US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zh-CN" altLang="zh-CN" sz="1200" b="0" kern="1200" cap="none" spc="0" normalizeH="0" baseline="0" noProof="0" dirty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 txBox="1">
            <a:spLocks noGrp="1"/>
          </p:cNvSpPr>
          <p:nvPr/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marR="0" algn="ctr" defTabSz="914400" eaLnBrk="1" hangingPunct="1">
              <a:buClrTx/>
              <a:buSzTx/>
              <a:buFontTx/>
              <a:defRPr/>
            </a:pPr>
            <a:r>
              <a:rPr kumimoji="0" lang="en-US" altLang="zh-CN" sz="1200" b="0" kern="1200" cap="none" spc="0" normalizeH="0" baseline="0" noProof="0">
                <a:latin typeface="+mj-lt"/>
                <a:ea typeface="宋体" panose="02010600030101010101" pitchFamily="2" charset="-122"/>
                <a:cs typeface="+mn-cs"/>
              </a:rPr>
              <a:t>离散数学</a:t>
            </a:r>
            <a:endParaRPr kumimoji="0" lang="en-US" altLang="zh-CN" sz="1200" b="0" kern="1200" cap="none" spc="0" normalizeH="0" baseline="0" noProof="0"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8" name="灯片编号占位符 6"/>
          <p:cNvSpPr txBox="1">
            <a:spLocks noGrp="1"/>
          </p:cNvSpPr>
          <p:nvPr/>
        </p:nvSpPr>
        <p:spPr>
          <a:xfrm>
            <a:off x="7620000" y="62484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6584</Words>
  <Application>WPS 演示</Application>
  <PresentationFormat>全屏显示(4:3)</PresentationFormat>
  <Paragraphs>516</Paragraphs>
  <Slides>44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44</vt:i4>
      </vt:variant>
    </vt:vector>
  </HeadingPairs>
  <TitlesOfParts>
    <vt:vector size="68" baseType="lpstr">
      <vt:lpstr>Arial</vt:lpstr>
      <vt:lpstr>宋体</vt:lpstr>
      <vt:lpstr>Wingdings</vt:lpstr>
      <vt:lpstr>Garamond</vt:lpstr>
      <vt:lpstr>Times New Roman</vt:lpstr>
      <vt:lpstr>PMingLiU</vt:lpstr>
      <vt:lpstr>MingLiU-ExtB</vt:lpstr>
      <vt:lpstr>Verdana</vt:lpstr>
      <vt:lpstr>微软雅黑</vt:lpstr>
      <vt:lpstr>Arial Unicode MS</vt:lpstr>
      <vt:lpstr>Symbol</vt:lpstr>
      <vt:lpstr>黑体</vt:lpstr>
      <vt:lpstr>_x000B__x000C_</vt:lpstr>
      <vt:lpstr>Segoe Print</vt:lpstr>
      <vt:lpstr>Tahoma</vt:lpstr>
      <vt:lpstr>Edge</vt:lpstr>
      <vt:lpstr>Word.Picture.8</vt:lpstr>
      <vt:lpstr>Word.Picture.8</vt:lpstr>
      <vt:lpstr>Word.Picture.8</vt:lpstr>
      <vt:lpstr>Equation.3</vt:lpstr>
      <vt:lpstr>Equation.3</vt:lpstr>
      <vt:lpstr>Equation.3</vt:lpstr>
      <vt:lpstr>Word.Picture.8</vt:lpstr>
      <vt:lpstr>Equation.3</vt:lpstr>
      <vt:lpstr>第七章 图论</vt:lpstr>
      <vt:lpstr>PowerPoint 演示文稿</vt:lpstr>
      <vt:lpstr>图论起源：哥尼斯堡七桥问題 (Bridges of Koenigsberg)</vt:lpstr>
      <vt:lpstr>欧拉路径 解決哥尼斯堡七桥问題</vt:lpstr>
      <vt:lpstr>欧拉(Leonard Euler)瑞士(1707－1783) </vt:lpstr>
      <vt:lpstr>欧拉</vt:lpstr>
      <vt:lpstr>PowerPoint 演示文稿</vt:lpstr>
      <vt:lpstr>引例 一个经典智力游戏问题及其图表示</vt:lpstr>
      <vt:lpstr>内容概要</vt:lpstr>
      <vt:lpstr>§7.1 图的基本概念</vt:lpstr>
      <vt:lpstr>无序对与多重集合</vt:lpstr>
      <vt:lpstr>PowerPoint 演示文稿</vt:lpstr>
      <vt:lpstr>PowerPoint 演示文稿</vt:lpstr>
      <vt:lpstr>PowerPoint 演示文稿</vt:lpstr>
      <vt:lpstr>关联与关联次数、环</vt:lpstr>
      <vt:lpstr>孤立点、环、简单图</vt:lpstr>
      <vt:lpstr>点的度数</vt:lpstr>
      <vt:lpstr>图的度数的相关概念</vt:lpstr>
      <vt:lpstr>图的度数举例（例1-1）</vt:lpstr>
      <vt:lpstr>握手定理</vt:lpstr>
      <vt:lpstr>握手定理的推论</vt:lpstr>
      <vt:lpstr>度数列</vt:lpstr>
      <vt:lpstr>度数列举例（例1-2）</vt:lpstr>
      <vt:lpstr>例1-2</vt:lpstr>
      <vt:lpstr>问题研究</vt:lpstr>
      <vt:lpstr>例1-3 有9个人在一起打乒乓球，已知他们每人至少和其中另外3个人各打过一场球，则一定有一个人不止和3个人打过球。用图论语言解释这件事。</vt:lpstr>
      <vt:lpstr>完全图</vt:lpstr>
      <vt:lpstr>完全图</vt:lpstr>
      <vt:lpstr>子图与补图</vt:lpstr>
      <vt:lpstr>PowerPoint 演示文稿</vt:lpstr>
      <vt:lpstr>子图与补图</vt:lpstr>
      <vt:lpstr>子图与补图</vt:lpstr>
      <vt:lpstr>图的同构</vt:lpstr>
      <vt:lpstr>图的同构</vt:lpstr>
      <vt:lpstr>同构的条件</vt:lpstr>
      <vt:lpstr>同构的条件</vt:lpstr>
      <vt:lpstr>同构的条件</vt:lpstr>
      <vt:lpstr>例1-4 判断下面两图是否同构。</vt:lpstr>
      <vt:lpstr>例1-5 判断图是否同构并说明理由。</vt:lpstr>
      <vt:lpstr>PowerPoint 演示文稿</vt:lpstr>
      <vt:lpstr>例1-6 指出下述两图不同构的理由。</vt:lpstr>
      <vt:lpstr>例1-7 画出五个结点的自补图。</vt:lpstr>
      <vt:lpstr>例1-8：证明一个自补图顶点数目为4k或4k+1个，k为正整数。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</dc:creator>
  <cp:lastModifiedBy>Kukukukiki</cp:lastModifiedBy>
  <cp:revision>1068</cp:revision>
  <dcterms:created xsi:type="dcterms:W3CDTF">2019-05-21T16:17:00Z</dcterms:created>
  <dcterms:modified xsi:type="dcterms:W3CDTF">2021-02-15T11:30:41Z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2052-11.1.0.10314</vt:lpwstr>
  </property>
</Properties>
</file>