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62" r:id="rId3"/>
    <p:sldId id="1263" r:id="rId5"/>
    <p:sldId id="1264" r:id="rId6"/>
    <p:sldId id="1265" r:id="rId7"/>
    <p:sldId id="1268" r:id="rId8"/>
    <p:sldId id="1266" r:id="rId9"/>
    <p:sldId id="1267" r:id="rId10"/>
    <p:sldId id="1269" r:id="rId11"/>
    <p:sldId id="1270" r:id="rId12"/>
    <p:sldId id="1274" r:id="rId13"/>
    <p:sldId id="1409" r:id="rId14"/>
    <p:sldId id="1275" r:id="rId15"/>
    <p:sldId id="1276" r:id="rId16"/>
    <p:sldId id="1277" r:id="rId17"/>
    <p:sldId id="1415" r:id="rId18"/>
    <p:sldId id="1278" r:id="rId19"/>
    <p:sldId id="1412" r:id="rId20"/>
    <p:sldId id="1282" r:id="rId21"/>
    <p:sldId id="1451" r:id="rId22"/>
    <p:sldId id="1375" r:id="rId23"/>
    <p:sldId id="1376" r:id="rId24"/>
    <p:sldId id="1285" r:id="rId25"/>
    <p:sldId id="1286" r:id="rId26"/>
    <p:sldId id="1432" r:id="rId27"/>
    <p:sldId id="1287" r:id="rId28"/>
    <p:sldId id="1289" r:id="rId29"/>
    <p:sldId id="1290" r:id="rId30"/>
    <p:sldId id="1418" r:id="rId31"/>
    <p:sldId id="1434" r:id="rId32"/>
    <p:sldId id="1435" r:id="rId33"/>
    <p:sldId id="1363" r:id="rId34"/>
    <p:sldId id="1292" r:id="rId35"/>
    <p:sldId id="1293" r:id="rId36"/>
    <p:sldId id="1379" r:id="rId37"/>
    <p:sldId id="1455" r:id="rId38"/>
    <p:sldId id="1417" r:id="rId3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006600"/>
    <a:srgbClr val="990000"/>
    <a:srgbClr val="CC3300"/>
    <a:srgbClr val="1E0264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20"/>
    <p:restoredTop sz="76615"/>
  </p:normalViewPr>
  <p:slideViewPr>
    <p:cSldViewPr showGuides="1">
      <p:cViewPr varScale="1">
        <p:scale>
          <a:sx n="57" d="100"/>
          <a:sy n="57" d="100"/>
        </p:scale>
        <p:origin x="19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19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835167-926C-416B-9E11-BF99070C2EF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sz="900" b="1" dirty="0"/>
              <a:t>英国数学家、物理学家。</a:t>
            </a:r>
            <a:r>
              <a:rPr lang="zh-CN" altLang="en-US" dirty="0"/>
              <a:t> </a:t>
            </a:r>
            <a:r>
              <a:rPr lang="en-US" altLang="zh-CN" sz="900" b="1" dirty="0"/>
              <a:t>1863</a:t>
            </a:r>
            <a:r>
              <a:rPr lang="zh-CN" altLang="en-US" sz="900" b="1" dirty="0"/>
              <a:t>年，美国科学院选定在都柏林出生的爱尔兰人</a:t>
            </a:r>
            <a:r>
              <a:rPr lang="en-US" altLang="zh-CN" sz="900" b="1" dirty="0"/>
              <a:t>William Rowan Hamilton</a:t>
            </a:r>
            <a:r>
              <a:rPr lang="zh-CN" altLang="en-US" sz="900" b="1" dirty="0"/>
              <a:t>为它的第一个外籍院士，它们认为</a:t>
            </a:r>
            <a:r>
              <a:rPr lang="en-US" altLang="zh-CN" sz="900" b="1" dirty="0"/>
              <a:t>Hamilton</a:t>
            </a:r>
            <a:r>
              <a:rPr lang="zh-CN" altLang="en-US" sz="900" b="1" dirty="0"/>
              <a:t>是当时最伟大的科学家。爱尔兰政府决定：</a:t>
            </a:r>
            <a:r>
              <a:rPr lang="en-US" altLang="zh-CN" sz="900" b="1" dirty="0"/>
              <a:t>2005</a:t>
            </a:r>
            <a:r>
              <a:rPr lang="zh-CN" altLang="en-US" sz="900" b="1" dirty="0"/>
              <a:t>年是</a:t>
            </a:r>
            <a:r>
              <a:rPr lang="en-US" altLang="zh-CN" sz="900" b="1" dirty="0"/>
              <a:t>Hamilton Year-</a:t>
            </a:r>
            <a:r>
              <a:rPr lang="zh-CN" altLang="en-US" sz="900" b="1" dirty="0"/>
              <a:t>哈密顿年。</a:t>
            </a:r>
            <a:endParaRPr lang="en-US" altLang="zh-CN" sz="2400" b="1" dirty="0">
              <a:solidFill>
                <a:srgbClr val="333300"/>
              </a:solidFill>
            </a:endParaRPr>
          </a:p>
          <a:p>
            <a:pPr lvl="0"/>
            <a:r>
              <a:rPr lang="en-US" altLang="zh-CN" sz="2400" b="1" dirty="0">
                <a:solidFill>
                  <a:srgbClr val="333300"/>
                </a:solidFill>
              </a:rPr>
              <a:t>Hamilton</a:t>
            </a:r>
            <a:r>
              <a:rPr lang="zh-CN" altLang="en-US" sz="2400" b="1" dirty="0">
                <a:solidFill>
                  <a:srgbClr val="333300"/>
                </a:solidFill>
              </a:rPr>
              <a:t>诞生在</a:t>
            </a:r>
            <a:r>
              <a:rPr lang="en-US" altLang="zh-CN" sz="2400" b="1" dirty="0">
                <a:solidFill>
                  <a:srgbClr val="333300"/>
                </a:solidFill>
              </a:rPr>
              <a:t>1805</a:t>
            </a:r>
            <a:r>
              <a:rPr lang="zh-CN" altLang="en-US" sz="2400" b="1" dirty="0">
                <a:solidFill>
                  <a:srgbClr val="333300"/>
                </a:solidFill>
              </a:rPr>
              <a:t>年</a:t>
            </a:r>
            <a:r>
              <a:rPr lang="en-US" altLang="zh-CN" sz="2400" b="1" dirty="0">
                <a:solidFill>
                  <a:srgbClr val="333300"/>
                </a:solidFill>
              </a:rPr>
              <a:t>8</a:t>
            </a:r>
            <a:r>
              <a:rPr lang="zh-CN" altLang="en-US" sz="2400" b="1" dirty="0">
                <a:solidFill>
                  <a:srgbClr val="333300"/>
                </a:solidFill>
              </a:rPr>
              <a:t>月</a:t>
            </a:r>
            <a:r>
              <a:rPr lang="en-US" altLang="zh-CN" sz="2400" b="1" dirty="0">
                <a:solidFill>
                  <a:srgbClr val="333300"/>
                </a:solidFill>
              </a:rPr>
              <a:t>3-4</a:t>
            </a:r>
            <a:r>
              <a:rPr lang="zh-CN" altLang="en-US" sz="2400" b="1" dirty="0">
                <a:solidFill>
                  <a:srgbClr val="333300"/>
                </a:solidFill>
              </a:rPr>
              <a:t>日的正夜，他是一个天才神童。在都柏林大学圣三一学院（该大学的数学学院已定名为哈密顿学院）的每一次文学和科学测试中他都从没有被任何人超过，他大学时居住在</a:t>
            </a:r>
            <a:r>
              <a:rPr lang="en-US" altLang="zh-CN" sz="2400" b="1" dirty="0">
                <a:solidFill>
                  <a:srgbClr val="333300"/>
                </a:solidFill>
              </a:rPr>
              <a:t>Dunsink</a:t>
            </a:r>
            <a:r>
              <a:rPr lang="zh-CN" altLang="en-US" sz="2400" b="1" dirty="0">
                <a:solidFill>
                  <a:srgbClr val="333300"/>
                </a:solidFill>
              </a:rPr>
              <a:t>天文台并在没有毕业时已是爱尔兰皇家天文学家一员，他对数学和物理理论做出重要的贡献。</a:t>
            </a:r>
            <a:endParaRPr lang="zh-CN" altLang="en-US" sz="2400" b="1" dirty="0">
              <a:solidFill>
                <a:srgbClr val="3333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第一条：用于判定不存在</a:t>
            </a:r>
            <a:r>
              <a:rPr lang="en-US" altLang="zh-CN" dirty="0"/>
              <a:t>H</a:t>
            </a:r>
            <a:r>
              <a:rPr lang="zh-CN" altLang="en-US" dirty="0"/>
              <a:t>回路；第二条：用于判断存在</a:t>
            </a:r>
            <a:r>
              <a:rPr lang="en-US" altLang="zh-CN" dirty="0"/>
              <a:t>H</a:t>
            </a:r>
            <a:r>
              <a:rPr lang="zh-CN" altLang="en-US" dirty="0"/>
              <a:t>回路或</a:t>
            </a:r>
            <a:r>
              <a:rPr lang="en-US" altLang="zh-CN" dirty="0"/>
              <a:t>H</a:t>
            </a:r>
            <a:r>
              <a:rPr lang="zh-CN" altLang="en-US" dirty="0"/>
              <a:t>通路。</a:t>
            </a:r>
            <a:endParaRPr lang="en-US" altLang="zh-CN" dirty="0"/>
          </a:p>
          <a:p>
            <a:pPr lvl="0"/>
            <a:r>
              <a:rPr lang="zh-CN" altLang="en-US" dirty="0"/>
              <a:t>不要用判断“不存在”的逆定理或反定理来判断“存在”，也不要用判断“存在”的逆定理或反定理来判断“不存在”。</a:t>
            </a: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endParaRPr lang="zh-CN" altLang="en-US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50179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/>
            <a:endParaRPr lang="zh-CN" altLang="en-US" sz="11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marL="228600" lvl="0" indent="-228600"/>
            <a:r>
              <a:rPr lang="zh-CN" altLang="en-US" b="1" dirty="0">
                <a:sym typeface="Symbol" panose="05050102010706020507" pitchFamily="18" charset="2"/>
              </a:rPr>
              <a:t>知道</a:t>
            </a:r>
            <a:r>
              <a:rPr lang="en-US" altLang="zh-CN" b="1" dirty="0"/>
              <a:t>e≤3v</a:t>
            </a:r>
            <a:r>
              <a:rPr lang="zh-CN" altLang="en-US" b="1" dirty="0"/>
              <a:t>－</a:t>
            </a:r>
            <a:r>
              <a:rPr lang="en-US" altLang="zh-CN" b="1" dirty="0"/>
              <a:t>6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成立，是什么也推不出的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228600" lvl="0" indent="-228600"/>
            <a:endParaRPr lang="zh-CN" altLang="en-US" b="1" dirty="0">
              <a:sym typeface="Symbol" panose="05050102010706020507" pitchFamily="18" charset="2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54275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很明显，在一个平面图的一条边上加上一个</a:t>
            </a:r>
            <a:r>
              <a:rPr lang="en-US" altLang="zh-CN" dirty="0"/>
              <a:t>2</a:t>
            </a:r>
            <a:r>
              <a:rPr lang="zh-CN" altLang="en-US" dirty="0"/>
              <a:t>度结点，或去除一个</a:t>
            </a:r>
            <a:r>
              <a:rPr lang="en-US" altLang="zh-CN" dirty="0"/>
              <a:t>2</a:t>
            </a:r>
            <a:r>
              <a:rPr lang="zh-CN" altLang="en-US" dirty="0"/>
              <a:t>度结点，并不会影响该图的平面性。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en-US" altLang="zh-CN" sz="1100" b="1" dirty="0"/>
              <a:t>Kuratowski</a:t>
            </a:r>
            <a:r>
              <a:rPr lang="zh-CN" altLang="en-US" sz="1100" b="1" dirty="0"/>
              <a:t>定理在理论上具有重要价值，但在用它判定一个图</a:t>
            </a:r>
            <a:r>
              <a:rPr lang="en-US" altLang="zh-CN" sz="1100" b="1" dirty="0"/>
              <a:t>G</a:t>
            </a:r>
            <a:r>
              <a:rPr lang="zh-CN" altLang="en-US" sz="1100" b="1" dirty="0"/>
              <a:t>是否是平面图仍然不好用，因为要确定一个图是否存在</a:t>
            </a:r>
            <a:r>
              <a:rPr lang="en-US" altLang="zh-CN" sz="1100" b="1" dirty="0"/>
              <a:t>K</a:t>
            </a:r>
            <a:r>
              <a:rPr lang="zh-CN" altLang="en-US" sz="1100" b="1" dirty="0"/>
              <a:t>型子图非常困难。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sz="13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EB0F54-CA52-4930-A102-BD5A7BD572D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908F56-CA62-4F5E-BC1F-8B64F9F9252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BDD2B-7ED5-4DBB-A001-D8B25E3485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676A7-9B3F-46D9-B1CC-2661A5E27AA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hyperlink" Target="file:///C:\Documents%20and%20Settings\Administrator\My%20Documents\My%20Music\&#26410;&#30693;&#33402;&#26415;&#23478;\&#26410;&#30693;&#21809;&#29255;&#38598;%20(2003-12-12%2020%2039%2040)\05%20&#26354;&#30446;%205.wma" TargetMode="External"/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png"/><Relationship Id="rId3" Type="http://schemas.openxmlformats.org/officeDocument/2006/relationships/oleObject" Target="../embeddings/oleObject8.bin"/><Relationship Id="rId2" Type="http://schemas.openxmlformats.org/officeDocument/2006/relationships/image" Target="../media/image15.png"/><Relationship Id="rId1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3D6FA8-8E90-43A3-8FA1-CAA18723DB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汉密尔顿图</a:t>
            </a:r>
            <a:endParaRPr lang="zh-CN" altLang="en-US" dirty="0"/>
          </a:p>
        </p:txBody>
      </p:sp>
      <p:sp>
        <p:nvSpPr>
          <p:cNvPr id="4102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7371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600" dirty="0"/>
              <a:t>历史背景：汉密尔顿周游世界问题。</a:t>
            </a:r>
            <a:endParaRPr lang="en-US" altLang="zh-CN" sz="2600" dirty="0"/>
          </a:p>
        </p:txBody>
      </p:sp>
      <p:pic>
        <p:nvPicPr>
          <p:cNvPr id="578564" name="Picture 4" descr="15-5"/>
          <p:cNvPicPr>
            <a:picLocks noChangeAspect="1"/>
          </p:cNvPicPr>
          <p:nvPr/>
        </p:nvPicPr>
        <p:blipFill>
          <a:blip r:embed="rId1"/>
          <a:srcRect r="50018"/>
          <a:stretch>
            <a:fillRect/>
          </a:stretch>
        </p:blipFill>
        <p:spPr>
          <a:xfrm>
            <a:off x="1295400" y="1981200"/>
            <a:ext cx="3311525" cy="2625725"/>
          </a:xfrm>
          <a:prstGeom prst="rect">
            <a:avLst/>
          </a:prstGeom>
          <a:solidFill>
            <a:srgbClr val="333399"/>
          </a:solidFill>
          <a:ln w="9525">
            <a:noFill/>
          </a:ln>
        </p:spPr>
      </p:pic>
      <p:pic>
        <p:nvPicPr>
          <p:cNvPr id="578565" name="Picture 5" descr="15-5"/>
          <p:cNvPicPr>
            <a:picLocks noChangeAspect="1"/>
          </p:cNvPicPr>
          <p:nvPr/>
        </p:nvPicPr>
        <p:blipFill>
          <a:blip r:embed="rId1"/>
          <a:srcRect l="50018"/>
          <a:stretch>
            <a:fillRect/>
          </a:stretch>
        </p:blipFill>
        <p:spPr>
          <a:xfrm>
            <a:off x="4610100" y="1981200"/>
            <a:ext cx="3311525" cy="2625725"/>
          </a:xfrm>
          <a:prstGeom prst="rect">
            <a:avLst/>
          </a:prstGeom>
          <a:solidFill>
            <a:srgbClr val="333399"/>
          </a:solidFill>
          <a:ln w="9525">
            <a:noFill/>
          </a:ln>
        </p:spPr>
      </p:pic>
      <p:sp>
        <p:nvSpPr>
          <p:cNvPr id="211977" name="Rectangle 9"/>
          <p:cNvSpPr/>
          <p:nvPr/>
        </p:nvSpPr>
        <p:spPr>
          <a:xfrm>
            <a:off x="685800" y="4800600"/>
            <a:ext cx="7978775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汉密尔顿周游世界问题</a:t>
            </a:r>
            <a:r>
              <a:rPr lang="zh-CN" altLang="en-US" sz="2400" b="1" dirty="0"/>
              <a:t>——从正十二面体的一个顶点出发，沿着棱前进，经过全部的二十个顶点一次且仅一次，最后回到出发点。</a:t>
            </a:r>
            <a:endParaRPr lang="zh-CN" altLang="en-US" sz="2400" b="1" dirty="0"/>
          </a:p>
        </p:txBody>
      </p:sp>
      <p:sp>
        <p:nvSpPr>
          <p:cNvPr id="211978" name="Picture 10" descr="WILLIAM_ROWAN_HAMILTON"/>
          <p:cNvSpPr>
            <a:spLocks noChangeAspect="1"/>
          </p:cNvSpPr>
          <p:nvPr/>
        </p:nvSpPr>
        <p:spPr>
          <a:xfrm>
            <a:off x="7161213" y="0"/>
            <a:ext cx="1982787" cy="2266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7" grpId="0"/>
      <p:bldP spid="2119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381EEC-3568-458E-875A-0B4E556082F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000" dirty="0"/>
              <a:t>判断</a:t>
            </a:r>
            <a:r>
              <a:rPr lang="en-US" altLang="zh-CN" sz="3000" dirty="0"/>
              <a:t>G</a:t>
            </a:r>
            <a:r>
              <a:rPr lang="zh-CN" altLang="en-US" sz="3000" dirty="0"/>
              <a:t>中是否有汉密尔顿</a:t>
            </a:r>
            <a:r>
              <a:rPr lang="zh-CN" altLang="en-US" sz="3000" b="1" dirty="0"/>
              <a:t>回路</a:t>
            </a:r>
            <a:r>
              <a:rPr lang="zh-CN" altLang="en-US" sz="3000" dirty="0"/>
              <a:t>的充分条件</a:t>
            </a:r>
            <a:endParaRPr lang="zh-CN" altLang="en-US" sz="3000" dirty="0"/>
          </a:p>
        </p:txBody>
      </p:sp>
      <p:sp>
        <p:nvSpPr>
          <p:cNvPr id="224262" name="Rectangle 3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32923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600" b="1" dirty="0">
                <a:solidFill>
                  <a:schemeClr val="hlink"/>
                </a:solidFill>
              </a:rPr>
              <a:t>定理</a:t>
            </a:r>
            <a:r>
              <a:rPr lang="en-US" altLang="zh-CN" sz="2600" dirty="0">
                <a:solidFill>
                  <a:schemeClr val="hlink"/>
                </a:solidFill>
              </a:rPr>
              <a:t>(</a:t>
            </a:r>
            <a:r>
              <a:rPr lang="zh-CN" altLang="en-US" sz="2600" b="1" dirty="0">
                <a:solidFill>
                  <a:srgbClr val="990000"/>
                </a:solidFill>
              </a:rPr>
              <a:t>推论)</a:t>
            </a:r>
            <a:r>
              <a:rPr lang="zh-CN" altLang="en-US" sz="2600" dirty="0"/>
              <a:t>：设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为</a:t>
            </a:r>
            <a:r>
              <a:rPr lang="en-US" altLang="zh-CN" sz="2600" i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rgbClr val="C00000"/>
                </a:solidFill>
              </a:rPr>
              <a:t>≥3)</a:t>
            </a:r>
            <a:r>
              <a:rPr lang="zh-CN" altLang="en-US" sz="2600" dirty="0"/>
              <a:t>阶</a:t>
            </a:r>
            <a:r>
              <a:rPr lang="zh-CN" altLang="en-US" sz="2600" b="1" dirty="0">
                <a:solidFill>
                  <a:srgbClr val="C00000"/>
                </a:solidFill>
              </a:rPr>
              <a:t>无向简单图</a:t>
            </a:r>
            <a:r>
              <a:rPr lang="zh-CN" altLang="en-US" sz="2600" dirty="0"/>
              <a:t>，若对于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中任意两个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,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dirty="0"/>
              <a:t>，均有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)+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dirty="0">
                <a:solidFill>
                  <a:srgbClr val="FF0000"/>
                </a:solidFill>
              </a:rPr>
              <a:t>)≥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dirty="0"/>
              <a:t>，</a:t>
            </a:r>
            <a:r>
              <a:rPr lang="zh-CN" altLang="en-US" sz="2600" dirty="0"/>
              <a:t>则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中存在</a:t>
            </a:r>
            <a:r>
              <a:rPr lang="zh-CN" altLang="en-US" sz="2600" b="1" dirty="0">
                <a:solidFill>
                  <a:srgbClr val="C00000"/>
                </a:solidFill>
              </a:rPr>
              <a:t>汉密尔顿回路</a:t>
            </a:r>
            <a:r>
              <a:rPr lang="zh-CN" altLang="en-US" sz="2600" dirty="0"/>
              <a:t>，从而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为汉密尔顿图。 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b="1" dirty="0">
                <a:solidFill>
                  <a:srgbClr val="990000"/>
                </a:solidFill>
              </a:rPr>
              <a:t>证明</a:t>
            </a:r>
            <a:r>
              <a:rPr lang="zh-CN" altLang="en-US" sz="2600" dirty="0"/>
              <a:t>：已知，若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solidFill>
                  <a:srgbClr val="C00000"/>
                </a:solidFill>
              </a:rPr>
              <a:t>)+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solidFill>
                  <a:srgbClr val="C00000"/>
                </a:solidFill>
              </a:rPr>
              <a:t>)≥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600" dirty="0">
                <a:latin typeface="Times New Roman" panose="02020603050405020304" pitchFamily="18" charset="0"/>
              </a:rPr>
              <a:t>则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中存在汉密尔顿通路。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	设</a:t>
            </a:r>
            <a:r>
              <a:rPr lang="en-US" altLang="zh-CN" sz="2600" i="1" dirty="0">
                <a:latin typeface="Times New Roman" panose="02020603050405020304" pitchFamily="18" charset="0"/>
              </a:rPr>
              <a:t>Г</a:t>
            </a:r>
            <a:r>
              <a:rPr lang="zh-CN" altLang="en-US" sz="2600" dirty="0"/>
              <a:t>＝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/>
              <a:t>1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/>
              <a:t>2</a:t>
            </a:r>
            <a:r>
              <a:rPr lang="en-US" altLang="zh-CN" sz="2600" dirty="0">
                <a:latin typeface="_x000B__x000C_"/>
              </a:rPr>
              <a:t>…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dirty="0"/>
              <a:t>为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中一条汉密尔顿通路，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	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/>
              <a:t>1</a:t>
            </a:r>
            <a:r>
              <a:rPr lang="zh-CN" altLang="en-US" sz="2600" dirty="0"/>
              <a:t>与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dirty="0"/>
              <a:t>相邻，设边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zh-CN" altLang="en-US" sz="2600" dirty="0"/>
              <a:t>＝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,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dirty="0"/>
              <a:t>)</a:t>
            </a:r>
            <a:r>
              <a:rPr lang="zh-CN" altLang="en-US" sz="2600" dirty="0"/>
              <a:t>，则</a:t>
            </a:r>
            <a:r>
              <a:rPr lang="en-US" altLang="zh-CN" sz="2600" i="1" dirty="0">
                <a:latin typeface="Times New Roman" panose="02020603050405020304" pitchFamily="18" charset="0"/>
              </a:rPr>
              <a:t>Г</a:t>
            </a:r>
            <a:r>
              <a:rPr lang="en-US" altLang="zh-CN" sz="2600" dirty="0"/>
              <a:t>∪{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dirty="0"/>
              <a:t>}</a:t>
            </a:r>
            <a:r>
              <a:rPr lang="zh-CN" altLang="en-US" sz="2600" dirty="0"/>
              <a:t>为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中汉密尔顿回路。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	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/>
              <a:t>1</a:t>
            </a:r>
            <a:r>
              <a:rPr lang="zh-CN" altLang="en-US" sz="2600" dirty="0"/>
              <a:t>与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dirty="0"/>
              <a:t>不相邻，同证明存在“</a:t>
            </a:r>
            <a:r>
              <a:rPr lang="en-US" altLang="zh-CN" sz="2600" dirty="0"/>
              <a:t>H</a:t>
            </a:r>
            <a:r>
              <a:rPr lang="zh-CN" altLang="en-US" sz="2600" dirty="0"/>
              <a:t>通路”的定理证明中的</a:t>
            </a:r>
            <a:r>
              <a:rPr lang="en-US" altLang="zh-CN" sz="2600" dirty="0"/>
              <a:t>(2)</a:t>
            </a:r>
            <a:r>
              <a:rPr lang="zh-CN" altLang="en-US" sz="2600" dirty="0"/>
              <a:t>类似，可证明存在过</a:t>
            </a:r>
            <a:r>
              <a:rPr lang="en-US" altLang="zh-CN" sz="2600" i="1" dirty="0">
                <a:latin typeface="Times New Roman" panose="02020603050405020304" pitchFamily="18" charset="0"/>
              </a:rPr>
              <a:t>Г</a:t>
            </a:r>
            <a:r>
              <a:rPr lang="zh-CN" altLang="en-US" sz="2600" dirty="0"/>
              <a:t>上各顶点的圈，即为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中的汉密尔顿回路。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solidFill>
                  <a:srgbClr val="C00000"/>
                </a:solidFill>
              </a:rPr>
              <a:t>)+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solidFill>
                  <a:srgbClr val="C00000"/>
                </a:solidFill>
              </a:rPr>
              <a:t>)≥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rgbClr val="C00000"/>
                </a:solidFill>
                <a:sym typeface="Symbol" panose="05050102010706020507" pitchFamily="18" charset="2"/>
              </a:rPr>
              <a:t>  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rgbClr val="C00000"/>
                </a:solidFill>
              </a:rPr>
              <a:t>中必存在汉密尔顿回路</a:t>
            </a:r>
            <a:endParaRPr lang="en-US" altLang="zh-CN" sz="26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>
                <a:solidFill>
                  <a:srgbClr val="C00000"/>
                </a:solidFill>
                <a:sym typeface="Symbol" panose="05050102010706020507" pitchFamily="18" charset="2"/>
              </a:rPr>
              <a:t>但 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solidFill>
                  <a:srgbClr val="C00000"/>
                </a:solidFill>
              </a:rPr>
              <a:t>)+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solidFill>
                  <a:srgbClr val="C00000"/>
                </a:solidFill>
              </a:rPr>
              <a:t>)&lt;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不能</a:t>
            </a:r>
            <a:r>
              <a:rPr lang="en-US" altLang="zh-CN" sz="2600" b="1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G</a:t>
            </a:r>
            <a:r>
              <a:rPr lang="zh-CN" altLang="en-US" sz="2600" b="1" dirty="0">
                <a:solidFill>
                  <a:srgbClr val="C00000"/>
                </a:solidFill>
              </a:rPr>
              <a:t>中必</a:t>
            </a:r>
            <a:r>
              <a:rPr lang="zh-CN" altLang="en-US" sz="2600" b="1" dirty="0">
                <a:solidFill>
                  <a:srgbClr val="00B0F0"/>
                </a:solidFill>
              </a:rPr>
              <a:t>不</a:t>
            </a:r>
            <a:r>
              <a:rPr lang="zh-CN" altLang="en-US" sz="2600" b="1" dirty="0">
                <a:solidFill>
                  <a:srgbClr val="C00000"/>
                </a:solidFill>
              </a:rPr>
              <a:t>存在汉密尔顿回路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4262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charRg st="7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24262">
                                            <p:txEl>
                                              <p:charRg st="7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charRg st="11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24262">
                                            <p:txEl>
                                              <p:charRg st="113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charRg st="13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4262">
                                            <p:txEl>
                                              <p:charRg st="137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charRg st="176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24262">
                                            <p:txEl>
                                              <p:charRg st="176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charRg st="237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24262">
                                            <p:txEl>
                                              <p:charRg st="237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charRg st="270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24262">
                                            <p:txEl>
                                              <p:charRg st="270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609600" y="4572000"/>
            <a:ext cx="8229600" cy="1371600"/>
          </a:xfrm>
          <a:ln/>
        </p:spPr>
        <p:txBody>
          <a:bodyPr vert="horz" wrap="square" lIns="91440" tIns="45720" rIns="91440" bIns="45720" anchor="t"/>
          <a:p>
            <a:pPr algn="ctr"/>
            <a:r>
              <a:rPr lang="zh-CN" altLang="en-US" sz="3200" dirty="0"/>
              <a:t>当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C00000"/>
                </a:solidFill>
              </a:rPr>
              <a:t>≥3</a:t>
            </a:r>
            <a:r>
              <a:rPr lang="zh-CN" altLang="en-US" sz="3200" dirty="0"/>
              <a:t>时，完全图</a:t>
            </a:r>
            <a:r>
              <a:rPr lang="en-US" altLang="zh-CN" sz="3200" dirty="0"/>
              <a:t>K</a:t>
            </a:r>
            <a:r>
              <a:rPr lang="en-US" altLang="zh-CN" sz="3200" baseline="-25000" dirty="0"/>
              <a:t>n</a:t>
            </a:r>
            <a:r>
              <a:rPr lang="zh-CN" altLang="en-US" sz="3200" dirty="0"/>
              <a:t>是汉密尔顿图。</a:t>
            </a:r>
            <a:endParaRPr lang="zh-CN" altLang="en-US" sz="32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46B1ED-3D45-4BBD-B162-FC2989EC529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33400" y="1524000"/>
          <a:ext cx="7905750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040630" imgH="1092200" progId="Word.Picture.8">
                  <p:embed/>
                </p:oleObj>
              </mc:Choice>
              <mc:Fallback>
                <p:oleObj name="" r:id="rId1" imgW="5040630" imgH="10922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524000"/>
                        <a:ext cx="7905750" cy="234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/>
          <p:nvPr/>
        </p:nvSpPr>
        <p:spPr>
          <a:xfrm>
            <a:off x="1905000" y="3886200"/>
            <a:ext cx="412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✘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3886200"/>
            <a:ext cx="412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✔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3962400"/>
            <a:ext cx="412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✔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4724400" y="3886200"/>
            <a:ext cx="4127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✔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例7-4.7 判断是否是</a:t>
            </a:r>
            <a:r>
              <a:rPr lang="en-US" altLang="zh-CN" dirty="0"/>
              <a:t>H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sp>
        <p:nvSpPr>
          <p:cNvPr id="658435" name="Rectangle 3"/>
          <p:cNvSpPr>
            <a:spLocks noGrp="1"/>
          </p:cNvSpPr>
          <p:nvPr>
            <p:ph type="body" sz="half" idx="1"/>
          </p:nvPr>
        </p:nvSpPr>
        <p:spPr>
          <a:xfrm>
            <a:off x="3505200" y="1219200"/>
            <a:ext cx="5334000" cy="1981200"/>
          </a:xfrm>
          <a:ln/>
        </p:spPr>
        <p:txBody>
          <a:bodyPr vert="horz" wrap="square" lIns="91440" tIns="45720" rIns="91440" bIns="45720" anchor="t"/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solidFill>
                  <a:srgbClr val="C00000"/>
                </a:solidFill>
              </a:rPr>
              <a:t>)+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solidFill>
                  <a:srgbClr val="C00000"/>
                </a:solidFill>
              </a:rPr>
              <a:t>)</a:t>
            </a:r>
            <a:r>
              <a:rPr lang="en-US" altLang="zh-CN" sz="4000" b="1" dirty="0">
                <a:solidFill>
                  <a:srgbClr val="FF0000"/>
                </a:solidFill>
              </a:rPr>
              <a:t>&lt;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没用</a:t>
            </a:r>
            <a:endParaRPr lang="en-US" altLang="zh-CN" sz="2600" b="1" dirty="0"/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)+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C00000"/>
                </a:solidFill>
              </a:rPr>
              <a:t>)&lt;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不能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C00000"/>
                </a:solidFill>
              </a:rPr>
              <a:t>中</a:t>
            </a:r>
            <a:r>
              <a:rPr lang="zh-CN" altLang="en-US" sz="2400" b="1" dirty="0">
                <a:solidFill>
                  <a:srgbClr val="00B0F0"/>
                </a:solidFill>
              </a:rPr>
              <a:t>不</a:t>
            </a:r>
            <a:r>
              <a:rPr lang="zh-CN" altLang="en-US" sz="2400" b="1" dirty="0">
                <a:solidFill>
                  <a:srgbClr val="C00000"/>
                </a:solidFill>
              </a:rPr>
              <a:t>存在</a:t>
            </a:r>
            <a:r>
              <a:rPr lang="en-US" altLang="zh-CN" sz="2400" b="1" dirty="0">
                <a:solidFill>
                  <a:srgbClr val="C00000"/>
                </a:solidFill>
              </a:rPr>
              <a:t>H</a:t>
            </a:r>
            <a:r>
              <a:rPr lang="zh-CN" altLang="en-US" sz="2400" b="1" dirty="0">
                <a:solidFill>
                  <a:srgbClr val="C00000"/>
                </a:solidFill>
              </a:rPr>
              <a:t>回路</a:t>
            </a:r>
            <a:endParaRPr lang="zh-CN" altLang="en-US" sz="2600" dirty="0"/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很明显，这是一个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图。</a:t>
            </a:r>
            <a:endParaRPr lang="en-US" altLang="zh-CN" sz="2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6628" name="Group 4"/>
          <p:cNvGrpSpPr/>
          <p:nvPr/>
        </p:nvGrpSpPr>
        <p:grpSpPr>
          <a:xfrm>
            <a:off x="762000" y="1143000"/>
            <a:ext cx="2590800" cy="2016125"/>
            <a:chOff x="703" y="981"/>
            <a:chExt cx="1905" cy="1270"/>
          </a:xfrm>
        </p:grpSpPr>
        <p:sp>
          <p:nvSpPr>
            <p:cNvPr id="26648" name="Line 5"/>
            <p:cNvSpPr/>
            <p:nvPr/>
          </p:nvSpPr>
          <p:spPr>
            <a:xfrm>
              <a:off x="1202" y="1026"/>
              <a:ext cx="952" cy="0"/>
            </a:xfrm>
            <a:prstGeom prst="line">
              <a:avLst/>
            </a:prstGeom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9" name="Line 6"/>
            <p:cNvSpPr/>
            <p:nvPr/>
          </p:nvSpPr>
          <p:spPr>
            <a:xfrm flipH="1">
              <a:off x="748" y="981"/>
              <a:ext cx="454" cy="635"/>
            </a:xfrm>
            <a:prstGeom prst="line">
              <a:avLst/>
            </a:prstGeom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0" name="Line 7"/>
            <p:cNvSpPr/>
            <p:nvPr/>
          </p:nvSpPr>
          <p:spPr>
            <a:xfrm>
              <a:off x="718" y="1586"/>
              <a:ext cx="499" cy="635"/>
            </a:xfrm>
            <a:prstGeom prst="line">
              <a:avLst/>
            </a:prstGeom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1" name="Line 8"/>
            <p:cNvSpPr/>
            <p:nvPr/>
          </p:nvSpPr>
          <p:spPr>
            <a:xfrm>
              <a:off x="1202" y="2205"/>
              <a:ext cx="907" cy="0"/>
            </a:xfrm>
            <a:prstGeom prst="line">
              <a:avLst/>
            </a:prstGeom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2" name="Line 9"/>
            <p:cNvSpPr/>
            <p:nvPr/>
          </p:nvSpPr>
          <p:spPr>
            <a:xfrm flipH="1">
              <a:off x="2109" y="1616"/>
              <a:ext cx="454" cy="589"/>
            </a:xfrm>
            <a:prstGeom prst="line">
              <a:avLst/>
            </a:prstGeom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3" name="Line 10"/>
            <p:cNvSpPr/>
            <p:nvPr/>
          </p:nvSpPr>
          <p:spPr>
            <a:xfrm>
              <a:off x="2154" y="1026"/>
              <a:ext cx="409" cy="590"/>
            </a:xfrm>
            <a:prstGeom prst="line">
              <a:avLst/>
            </a:prstGeom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4" name="Oval 11"/>
            <p:cNvSpPr/>
            <p:nvPr/>
          </p:nvSpPr>
          <p:spPr>
            <a:xfrm>
              <a:off x="2109" y="981"/>
              <a:ext cx="91" cy="91"/>
            </a:xfrm>
            <a:prstGeom prst="ellipse">
              <a:avLst/>
            </a:prstGeom>
            <a:solidFill>
              <a:srgbClr val="00FF99"/>
            </a:solidFill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55" name="Oval 12"/>
            <p:cNvSpPr/>
            <p:nvPr/>
          </p:nvSpPr>
          <p:spPr>
            <a:xfrm>
              <a:off x="1156" y="981"/>
              <a:ext cx="91" cy="91"/>
            </a:xfrm>
            <a:prstGeom prst="ellipse">
              <a:avLst/>
            </a:prstGeom>
            <a:solidFill>
              <a:srgbClr val="00FF99"/>
            </a:solidFill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56" name="Oval 13"/>
            <p:cNvSpPr/>
            <p:nvPr/>
          </p:nvSpPr>
          <p:spPr>
            <a:xfrm>
              <a:off x="703" y="1570"/>
              <a:ext cx="91" cy="91"/>
            </a:xfrm>
            <a:prstGeom prst="ellipse">
              <a:avLst/>
            </a:prstGeom>
            <a:solidFill>
              <a:srgbClr val="00FF99"/>
            </a:solidFill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57" name="Oval 14"/>
            <p:cNvSpPr/>
            <p:nvPr/>
          </p:nvSpPr>
          <p:spPr>
            <a:xfrm>
              <a:off x="2517" y="1570"/>
              <a:ext cx="91" cy="91"/>
            </a:xfrm>
            <a:prstGeom prst="ellipse">
              <a:avLst/>
            </a:prstGeom>
            <a:solidFill>
              <a:srgbClr val="00FF99"/>
            </a:solidFill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58" name="Oval 15"/>
            <p:cNvSpPr/>
            <p:nvPr/>
          </p:nvSpPr>
          <p:spPr>
            <a:xfrm>
              <a:off x="1156" y="2160"/>
              <a:ext cx="91" cy="91"/>
            </a:xfrm>
            <a:prstGeom prst="ellipse">
              <a:avLst/>
            </a:prstGeom>
            <a:solidFill>
              <a:srgbClr val="00FF99"/>
            </a:solidFill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59" name="Oval 16"/>
            <p:cNvSpPr/>
            <p:nvPr/>
          </p:nvSpPr>
          <p:spPr>
            <a:xfrm>
              <a:off x="2064" y="2160"/>
              <a:ext cx="91" cy="91"/>
            </a:xfrm>
            <a:prstGeom prst="ellipse">
              <a:avLst/>
            </a:prstGeom>
            <a:solidFill>
              <a:srgbClr val="00FF99"/>
            </a:solidFill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  <p:grpSp>
        <p:nvGrpSpPr>
          <p:cNvPr id="26629" name="Group 17"/>
          <p:cNvGrpSpPr/>
          <p:nvPr/>
        </p:nvGrpSpPr>
        <p:grpSpPr>
          <a:xfrm>
            <a:off x="914400" y="3886200"/>
            <a:ext cx="2162175" cy="1800225"/>
            <a:chOff x="1020" y="2750"/>
            <a:chExt cx="1362" cy="1134"/>
          </a:xfrm>
        </p:grpSpPr>
        <p:sp>
          <p:nvSpPr>
            <p:cNvPr id="26637" name="Oval 18"/>
            <p:cNvSpPr/>
            <p:nvPr/>
          </p:nvSpPr>
          <p:spPr>
            <a:xfrm>
              <a:off x="1609" y="2750"/>
              <a:ext cx="137" cy="136"/>
            </a:xfrm>
            <a:prstGeom prst="ellipse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38" name="Oval 19"/>
            <p:cNvSpPr/>
            <p:nvPr/>
          </p:nvSpPr>
          <p:spPr>
            <a:xfrm>
              <a:off x="1020" y="3294"/>
              <a:ext cx="137" cy="136"/>
            </a:xfrm>
            <a:prstGeom prst="ellipse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39" name="Oval 20"/>
            <p:cNvSpPr/>
            <p:nvPr/>
          </p:nvSpPr>
          <p:spPr>
            <a:xfrm>
              <a:off x="2245" y="3748"/>
              <a:ext cx="137" cy="136"/>
            </a:xfrm>
            <a:prstGeom prst="ellipse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40" name="Oval 21"/>
            <p:cNvSpPr/>
            <p:nvPr/>
          </p:nvSpPr>
          <p:spPr>
            <a:xfrm>
              <a:off x="2198" y="3294"/>
              <a:ext cx="137" cy="136"/>
            </a:xfrm>
            <a:prstGeom prst="ellipse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41" name="Oval 22"/>
            <p:cNvSpPr/>
            <p:nvPr/>
          </p:nvSpPr>
          <p:spPr>
            <a:xfrm>
              <a:off x="1609" y="3748"/>
              <a:ext cx="137" cy="136"/>
            </a:xfrm>
            <a:prstGeom prst="ellipse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42" name="Line 23"/>
            <p:cNvSpPr/>
            <p:nvPr/>
          </p:nvSpPr>
          <p:spPr>
            <a:xfrm flipH="1">
              <a:off x="1110" y="2841"/>
              <a:ext cx="499" cy="49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3" name="Line 24"/>
            <p:cNvSpPr/>
            <p:nvPr/>
          </p:nvSpPr>
          <p:spPr>
            <a:xfrm>
              <a:off x="1110" y="3385"/>
              <a:ext cx="545" cy="40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4" name="Line 25"/>
            <p:cNvSpPr/>
            <p:nvPr/>
          </p:nvSpPr>
          <p:spPr>
            <a:xfrm>
              <a:off x="1746" y="2841"/>
              <a:ext cx="498" cy="45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5" name="Line 26"/>
            <p:cNvSpPr/>
            <p:nvPr/>
          </p:nvSpPr>
          <p:spPr>
            <a:xfrm flipH="1">
              <a:off x="1700" y="3385"/>
              <a:ext cx="544" cy="45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6" name="Line 27"/>
            <p:cNvSpPr/>
            <p:nvPr/>
          </p:nvSpPr>
          <p:spPr>
            <a:xfrm flipV="1">
              <a:off x="1746" y="3838"/>
              <a:ext cx="544" cy="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7" name="Line 28"/>
            <p:cNvSpPr/>
            <p:nvPr/>
          </p:nvSpPr>
          <p:spPr>
            <a:xfrm flipV="1">
              <a:off x="1110" y="3339"/>
              <a:ext cx="1090" cy="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58461" name="Rectangle 29" descr="Rectangle: Click to edit Master text styles&#13;&#10;Second level&#13;&#10;Third level&#13;&#10;Fourth level&#13;&#10;Fifth level"/>
          <p:cNvSpPr/>
          <p:nvPr/>
        </p:nvSpPr>
        <p:spPr>
          <a:xfrm>
            <a:off x="3581400" y="3429000"/>
            <a:ext cx="5181600" cy="936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600" b="1" dirty="0">
                <a:solidFill>
                  <a:srgbClr val="CC0000"/>
                </a:solidFill>
              </a:rPr>
              <a:t>不满足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solidFill>
                  <a:srgbClr val="C00000"/>
                </a:solidFill>
              </a:rPr>
              <a:t>)+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solidFill>
                  <a:srgbClr val="C00000"/>
                </a:solidFill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solidFill>
                  <a:srgbClr val="C00000"/>
                </a:solidFill>
              </a:rPr>
              <a:t>)≥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600" b="1" dirty="0"/>
              <a:t>，所以，不能由此判断它是否为</a:t>
            </a:r>
            <a:r>
              <a:rPr lang="en-US" altLang="zh-CN" sz="2600" b="1" dirty="0"/>
              <a:t>H</a:t>
            </a:r>
            <a:r>
              <a:rPr lang="zh-CN" altLang="en-US" sz="2600" b="1" dirty="0"/>
              <a:t>图。</a:t>
            </a:r>
            <a:endParaRPr lang="zh-CN" altLang="en-US" sz="2600" b="1" dirty="0"/>
          </a:p>
        </p:txBody>
      </p:sp>
      <p:sp>
        <p:nvSpPr>
          <p:cNvPr id="658462" name="Rectangle 30"/>
          <p:cNvSpPr/>
          <p:nvPr/>
        </p:nvSpPr>
        <p:spPr>
          <a:xfrm>
            <a:off x="3657600" y="4267200"/>
            <a:ext cx="4876800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但该图中，</a:t>
            </a:r>
            <a:r>
              <a:rPr lang="en-US" altLang="zh-CN" sz="2400" b="1" dirty="0"/>
              <a:t>W(G-S)&gt;|S|</a:t>
            </a:r>
            <a:r>
              <a:rPr lang="zh-CN" altLang="en-US" sz="2400" b="1" dirty="0"/>
              <a:t>，所以图中必不存在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回路。</a:t>
            </a:r>
            <a:endParaRPr lang="zh-CN" altLang="en-US" sz="2600" b="1" dirty="0">
              <a:solidFill>
                <a:srgbClr val="333300"/>
              </a:solidFill>
            </a:endParaRPr>
          </a:p>
        </p:txBody>
      </p:sp>
      <p:sp>
        <p:nvSpPr>
          <p:cNvPr id="26632" name="Line 31"/>
          <p:cNvSpPr/>
          <p:nvPr/>
        </p:nvSpPr>
        <p:spPr>
          <a:xfrm>
            <a:off x="827088" y="3429000"/>
            <a:ext cx="8137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2892" name="TextBox 1"/>
          <p:cNvSpPr txBox="1"/>
          <p:nvPr/>
        </p:nvSpPr>
        <p:spPr>
          <a:xfrm>
            <a:off x="3657600" y="5029200"/>
            <a:ext cx="4876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所以！满足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)+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</a:rPr>
              <a:t>)≥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的图一定是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图，但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)+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</a:rPr>
              <a:t>)&lt;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的图有可能是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图，也有可能不是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图。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846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658461" grpId="0" build="p"/>
      <p:bldP spid="658462" grpId="0"/>
      <p:bldP spid="1228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100776-4FA3-4C86-B51D-B8553AFA731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8677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7924800" cy="6096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600" b="1" dirty="0"/>
              <a:t>思考</a:t>
            </a:r>
            <a:r>
              <a:rPr lang="zh-CN" altLang="en-US" sz="3600" dirty="0"/>
              <a:t>：下图中哪些是(半)汉密尔顿图？</a:t>
            </a:r>
            <a:endParaRPr lang="en-US" altLang="zh-CN" sz="3600" dirty="0"/>
          </a:p>
        </p:txBody>
      </p:sp>
      <p:pic>
        <p:nvPicPr>
          <p:cNvPr id="59597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371600"/>
            <a:ext cx="8610600" cy="306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5973" name="Rectangle 5"/>
          <p:cNvSpPr/>
          <p:nvPr/>
        </p:nvSpPr>
        <p:spPr>
          <a:xfrm>
            <a:off x="0" y="43434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存在汉密尔顿回路，所以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为汉密尔顿图。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95974" name="Picture 6" descr="NA00864_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37588" y="6419850"/>
            <a:ext cx="506412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5975" name="Line 7"/>
          <p:cNvSpPr/>
          <p:nvPr/>
        </p:nvSpPr>
        <p:spPr>
          <a:xfrm>
            <a:off x="1676400" y="1447800"/>
            <a:ext cx="0" cy="4572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76" name="Line 8"/>
          <p:cNvSpPr/>
          <p:nvPr/>
        </p:nvSpPr>
        <p:spPr>
          <a:xfrm>
            <a:off x="1676400" y="1905000"/>
            <a:ext cx="381000" cy="228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77" name="Line 9"/>
          <p:cNvSpPr/>
          <p:nvPr/>
        </p:nvSpPr>
        <p:spPr>
          <a:xfrm flipH="1">
            <a:off x="1905000" y="2133600"/>
            <a:ext cx="152400" cy="304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78" name="Line 10"/>
          <p:cNvSpPr/>
          <p:nvPr/>
        </p:nvSpPr>
        <p:spPr>
          <a:xfrm>
            <a:off x="1905000" y="2438400"/>
            <a:ext cx="152400" cy="3810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79" name="Line 11"/>
          <p:cNvSpPr/>
          <p:nvPr/>
        </p:nvSpPr>
        <p:spPr>
          <a:xfrm flipH="1">
            <a:off x="1676400" y="2819400"/>
            <a:ext cx="381000" cy="228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0" name="Line 12"/>
          <p:cNvSpPr/>
          <p:nvPr/>
        </p:nvSpPr>
        <p:spPr>
          <a:xfrm>
            <a:off x="1676400" y="3048000"/>
            <a:ext cx="0" cy="3810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1" name="Line 13"/>
          <p:cNvSpPr/>
          <p:nvPr/>
        </p:nvSpPr>
        <p:spPr>
          <a:xfrm flipH="1">
            <a:off x="1143000" y="3429000"/>
            <a:ext cx="5334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2" name="Line 14"/>
          <p:cNvSpPr/>
          <p:nvPr/>
        </p:nvSpPr>
        <p:spPr>
          <a:xfrm flipH="1" flipV="1">
            <a:off x="990600" y="2971800"/>
            <a:ext cx="152400" cy="4572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3" name="Line 15"/>
          <p:cNvSpPr/>
          <p:nvPr/>
        </p:nvSpPr>
        <p:spPr>
          <a:xfrm flipV="1">
            <a:off x="990600" y="2819400"/>
            <a:ext cx="381000" cy="1524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4" name="Line 16"/>
          <p:cNvSpPr/>
          <p:nvPr/>
        </p:nvSpPr>
        <p:spPr>
          <a:xfrm flipV="1">
            <a:off x="1371600" y="2438400"/>
            <a:ext cx="76200" cy="3810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5" name="Line 17"/>
          <p:cNvSpPr/>
          <p:nvPr/>
        </p:nvSpPr>
        <p:spPr>
          <a:xfrm flipH="1" flipV="1">
            <a:off x="1295400" y="2133600"/>
            <a:ext cx="152400" cy="304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6" name="Line 18"/>
          <p:cNvSpPr/>
          <p:nvPr/>
        </p:nvSpPr>
        <p:spPr>
          <a:xfrm flipV="1">
            <a:off x="838200" y="2133600"/>
            <a:ext cx="457200" cy="3810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7" name="Line 19"/>
          <p:cNvSpPr/>
          <p:nvPr/>
        </p:nvSpPr>
        <p:spPr>
          <a:xfrm flipH="1" flipV="1">
            <a:off x="457200" y="2362200"/>
            <a:ext cx="381000" cy="1524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8" name="Line 20"/>
          <p:cNvSpPr/>
          <p:nvPr/>
        </p:nvSpPr>
        <p:spPr>
          <a:xfrm flipH="1" flipV="1">
            <a:off x="457200" y="2362200"/>
            <a:ext cx="457200" cy="1371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9" name="Line 21"/>
          <p:cNvSpPr/>
          <p:nvPr/>
        </p:nvSpPr>
        <p:spPr>
          <a:xfrm flipH="1" flipV="1">
            <a:off x="914400" y="3733800"/>
            <a:ext cx="15240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90" name="Line 22"/>
          <p:cNvSpPr/>
          <p:nvPr/>
        </p:nvSpPr>
        <p:spPr>
          <a:xfrm>
            <a:off x="2209800" y="3429000"/>
            <a:ext cx="228600" cy="304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91" name="Line 23"/>
          <p:cNvSpPr/>
          <p:nvPr/>
        </p:nvSpPr>
        <p:spPr>
          <a:xfrm flipH="1">
            <a:off x="2209800" y="2971800"/>
            <a:ext cx="152400" cy="4572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92" name="Line 24"/>
          <p:cNvSpPr/>
          <p:nvPr/>
        </p:nvSpPr>
        <p:spPr>
          <a:xfrm flipH="1">
            <a:off x="2362200" y="2438400"/>
            <a:ext cx="152400" cy="5334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93" name="Line 25"/>
          <p:cNvSpPr/>
          <p:nvPr/>
        </p:nvSpPr>
        <p:spPr>
          <a:xfrm flipH="1">
            <a:off x="2514600" y="2362200"/>
            <a:ext cx="457200" cy="762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94" name="Line 26"/>
          <p:cNvSpPr/>
          <p:nvPr/>
        </p:nvSpPr>
        <p:spPr>
          <a:xfrm>
            <a:off x="1676400" y="1447800"/>
            <a:ext cx="1295400" cy="9144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95995" name="Picture 27" descr="小猫">
            <a:hlinkClick r:id="rId3" action="ppaction://program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90600"/>
            <a:ext cx="739775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5996" name="Rectangle 28"/>
          <p:cNvSpPr/>
          <p:nvPr/>
        </p:nvSpPr>
        <p:spPr>
          <a:xfrm>
            <a:off x="0" y="4724400"/>
            <a:ext cx="9144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，从图中删除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个连通分支，由定理可知，不是汉密尔顿图，也不是半汉密尔顿图。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5997" name="Rectangle 29"/>
          <p:cNvSpPr/>
          <p:nvPr/>
        </p:nvSpPr>
        <p:spPr>
          <a:xfrm>
            <a:off x="0" y="4953000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，从图中删除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个连通分支，由定理可知，它不是汉密尔顿图。但存在汉密尔顿通路，所以是半汉密尔顿图。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3657600" y="1524000"/>
            <a:ext cx="2438400" cy="2286000"/>
            <a:chOff x="2208" y="960"/>
            <a:chExt cx="1536" cy="1440"/>
          </a:xfrm>
        </p:grpSpPr>
        <p:sp>
          <p:nvSpPr>
            <p:cNvPr id="28713" name="Oval 31"/>
            <p:cNvSpPr/>
            <p:nvPr/>
          </p:nvSpPr>
          <p:spPr>
            <a:xfrm>
              <a:off x="2880" y="100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8714" name="Oval 32"/>
            <p:cNvSpPr/>
            <p:nvPr/>
          </p:nvSpPr>
          <p:spPr>
            <a:xfrm>
              <a:off x="2352" y="13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8715" name="Oval 33"/>
            <p:cNvSpPr/>
            <p:nvPr/>
          </p:nvSpPr>
          <p:spPr>
            <a:xfrm>
              <a:off x="2544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8716" name="Oval 34"/>
            <p:cNvSpPr/>
            <p:nvPr/>
          </p:nvSpPr>
          <p:spPr>
            <a:xfrm>
              <a:off x="3216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8717" name="Oval 35"/>
            <p:cNvSpPr/>
            <p:nvPr/>
          </p:nvSpPr>
          <p:spPr>
            <a:xfrm>
              <a:off x="3360" y="13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8718" name="Line 36"/>
            <p:cNvSpPr/>
            <p:nvPr/>
          </p:nvSpPr>
          <p:spPr>
            <a:xfrm>
              <a:off x="2496" y="960"/>
              <a:ext cx="912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19" name="Line 37"/>
            <p:cNvSpPr/>
            <p:nvPr/>
          </p:nvSpPr>
          <p:spPr>
            <a:xfrm>
              <a:off x="3408" y="960"/>
              <a:ext cx="336" cy="912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0" name="Line 38"/>
            <p:cNvSpPr/>
            <p:nvPr/>
          </p:nvSpPr>
          <p:spPr>
            <a:xfrm flipH="1">
              <a:off x="2208" y="960"/>
              <a:ext cx="288" cy="864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1" name="Line 39"/>
            <p:cNvSpPr/>
            <p:nvPr/>
          </p:nvSpPr>
          <p:spPr>
            <a:xfrm>
              <a:off x="2208" y="1872"/>
              <a:ext cx="720" cy="528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2" name="Line 40"/>
            <p:cNvSpPr/>
            <p:nvPr/>
          </p:nvSpPr>
          <p:spPr>
            <a:xfrm flipH="1">
              <a:off x="2928" y="1872"/>
              <a:ext cx="816" cy="528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3" name="Line 41"/>
            <p:cNvSpPr/>
            <p:nvPr/>
          </p:nvSpPr>
          <p:spPr>
            <a:xfrm>
              <a:off x="2832" y="1392"/>
              <a:ext cx="288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4" name="Line 42"/>
            <p:cNvSpPr/>
            <p:nvPr/>
          </p:nvSpPr>
          <p:spPr>
            <a:xfrm>
              <a:off x="3120" y="1392"/>
              <a:ext cx="48" cy="288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5" name="Line 43"/>
            <p:cNvSpPr/>
            <p:nvPr/>
          </p:nvSpPr>
          <p:spPr>
            <a:xfrm flipH="1">
              <a:off x="2976" y="1680"/>
              <a:ext cx="192" cy="144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6" name="Line 44"/>
            <p:cNvSpPr/>
            <p:nvPr/>
          </p:nvSpPr>
          <p:spPr>
            <a:xfrm flipH="1" flipV="1">
              <a:off x="2784" y="1680"/>
              <a:ext cx="192" cy="144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7" name="Line 45"/>
            <p:cNvSpPr/>
            <p:nvPr/>
          </p:nvSpPr>
          <p:spPr>
            <a:xfrm flipH="1">
              <a:off x="2736" y="1392"/>
              <a:ext cx="48" cy="288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46"/>
          <p:cNvGrpSpPr/>
          <p:nvPr/>
        </p:nvGrpSpPr>
        <p:grpSpPr>
          <a:xfrm>
            <a:off x="6705600" y="1600200"/>
            <a:ext cx="2286000" cy="2057400"/>
            <a:chOff x="4128" y="1008"/>
            <a:chExt cx="1440" cy="1296"/>
          </a:xfrm>
        </p:grpSpPr>
        <p:sp>
          <p:nvSpPr>
            <p:cNvPr id="28706" name="Line 47"/>
            <p:cNvSpPr/>
            <p:nvPr/>
          </p:nvSpPr>
          <p:spPr>
            <a:xfrm>
              <a:off x="4848" y="1008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7" name="Line 48"/>
            <p:cNvSpPr/>
            <p:nvPr/>
          </p:nvSpPr>
          <p:spPr>
            <a:xfrm>
              <a:off x="4848" y="1440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8" name="Line 49"/>
            <p:cNvSpPr/>
            <p:nvPr/>
          </p:nvSpPr>
          <p:spPr>
            <a:xfrm>
              <a:off x="4848" y="1728"/>
              <a:ext cx="144" cy="24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9" name="Line 50"/>
            <p:cNvSpPr/>
            <p:nvPr/>
          </p:nvSpPr>
          <p:spPr>
            <a:xfrm>
              <a:off x="4752" y="1968"/>
              <a:ext cx="24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10" name="Line 51"/>
            <p:cNvSpPr/>
            <p:nvPr/>
          </p:nvSpPr>
          <p:spPr>
            <a:xfrm flipV="1">
              <a:off x="4128" y="1968"/>
              <a:ext cx="624" cy="33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11" name="Line 52"/>
            <p:cNvSpPr/>
            <p:nvPr/>
          </p:nvSpPr>
          <p:spPr>
            <a:xfrm flipV="1">
              <a:off x="4128" y="2112"/>
              <a:ext cx="1152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12" name="Line 53"/>
            <p:cNvSpPr/>
            <p:nvPr/>
          </p:nvSpPr>
          <p:spPr>
            <a:xfrm flipH="1" flipV="1">
              <a:off x="5280" y="2112"/>
              <a:ext cx="288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597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9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9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9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9597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9597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7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9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3" grpId="0" build="p"/>
      <p:bldP spid="595973" grpId="1" build="allAtOnce"/>
      <p:bldP spid="595996" grpId="0"/>
      <p:bldP spid="595996" grpId="1"/>
      <p:bldP spid="5959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506413"/>
            <a:ext cx="8229600" cy="7889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总结：汉密尔顿图的判定</a:t>
            </a:r>
            <a:endParaRPr lang="zh-CN" altLang="en-US" dirty="0"/>
          </a:p>
        </p:txBody>
      </p:sp>
      <p:sp>
        <p:nvSpPr>
          <p:cNvPr id="660483" name="Rectangle 3"/>
          <p:cNvSpPr>
            <a:spLocks noGrp="1"/>
          </p:cNvSpPr>
          <p:nvPr>
            <p:ph idx="1"/>
          </p:nvPr>
        </p:nvSpPr>
        <p:spPr>
          <a:xfrm>
            <a:off x="468313" y="1447800"/>
            <a:ext cx="8229600" cy="4711700"/>
          </a:xfrm>
          <a:ln/>
        </p:spPr>
        <p:txBody>
          <a:bodyPr vert="horz" wrap="square" lIns="91440" tIns="45720" rIns="91440" bIns="45720" anchor="t"/>
          <a:p>
            <a:pPr marL="0" indent="0" algn="just"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能用的只有两条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 algn="just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>
                <a:latin typeface="Times New Roman" panose="02020603050405020304" pitchFamily="18" charset="0"/>
              </a:rPr>
              <a:t> W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en-US" altLang="zh-CN" sz="2800" dirty="0"/>
              <a:t>-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/>
              <a:t>)</a:t>
            </a:r>
            <a:r>
              <a:rPr lang="en-US" altLang="zh-CN" sz="3600" dirty="0">
                <a:solidFill>
                  <a:srgbClr val="FF0000"/>
                </a:solidFill>
              </a:rPr>
              <a:t>&gt;</a:t>
            </a:r>
            <a:r>
              <a:rPr lang="en-US" altLang="zh-CN" sz="2800" dirty="0"/>
              <a:t>|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/>
              <a:t>|</a:t>
            </a:r>
            <a:r>
              <a:rPr lang="en-US" altLang="zh-CN" sz="2800" dirty="0">
                <a:sym typeface="Symbol" panose="05050102010706020507" pitchFamily="18" charset="2"/>
              </a:rPr>
              <a:t> </a:t>
            </a:r>
            <a:r>
              <a:rPr lang="en-US" altLang="zh-CN" sz="2800" dirty="0"/>
              <a:t> G</a:t>
            </a:r>
            <a:r>
              <a:rPr lang="zh-CN" altLang="en-US" sz="2800" dirty="0"/>
              <a:t>中</a:t>
            </a:r>
            <a:r>
              <a:rPr lang="zh-CN" altLang="en-US" sz="3600" dirty="0">
                <a:solidFill>
                  <a:srgbClr val="FF0000"/>
                </a:solidFill>
              </a:rPr>
              <a:t>一定不存在</a:t>
            </a:r>
            <a:r>
              <a:rPr lang="zh-CN" altLang="en-US" sz="2800" dirty="0"/>
              <a:t>Ｈ回路</a:t>
            </a:r>
            <a:endParaRPr lang="en-US" altLang="zh-CN" sz="2800" dirty="0"/>
          </a:p>
          <a:p>
            <a:pPr marL="0" indent="0" algn="just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>
                <a:latin typeface="Times New Roman" panose="02020603050405020304" pitchFamily="18" charset="0"/>
              </a:rPr>
              <a:t> d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dirty="0"/>
              <a:t>)+</a:t>
            </a:r>
            <a:r>
              <a:rPr lang="en-US" altLang="zh-CN" sz="2800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/>
              <a:t>)</a:t>
            </a:r>
            <a:r>
              <a:rPr lang="en-US" altLang="zh-CN" sz="3600" dirty="0">
                <a:solidFill>
                  <a:srgbClr val="FF0000"/>
                </a:solidFill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 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/>
              <a:t>中</a:t>
            </a:r>
            <a:r>
              <a:rPr lang="zh-CN" altLang="en-US" sz="3600" dirty="0">
                <a:solidFill>
                  <a:srgbClr val="FF0000"/>
                </a:solidFill>
              </a:rPr>
              <a:t>必存在</a:t>
            </a:r>
            <a:r>
              <a:rPr lang="zh-CN" altLang="en-US" sz="2800" dirty="0"/>
              <a:t>Ｈ回路</a:t>
            </a:r>
            <a:endParaRPr lang="en-US" altLang="zh-CN" sz="2800" dirty="0"/>
          </a:p>
          <a:p>
            <a:pPr marL="0" indent="0" algn="just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d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dirty="0"/>
              <a:t>)+</a:t>
            </a:r>
            <a:r>
              <a:rPr lang="en-US" altLang="zh-CN" sz="2800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/>
              <a:t>)</a:t>
            </a:r>
            <a:r>
              <a:rPr lang="en-US" altLang="zh-CN" sz="3600" dirty="0">
                <a:solidFill>
                  <a:srgbClr val="FF0000"/>
                </a:solidFill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  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/>
              <a:t>中</a:t>
            </a:r>
            <a:r>
              <a:rPr lang="zh-CN" altLang="en-US" sz="3600" dirty="0">
                <a:solidFill>
                  <a:srgbClr val="FF0000"/>
                </a:solidFill>
              </a:rPr>
              <a:t>必存在</a:t>
            </a:r>
            <a:r>
              <a:rPr lang="zh-CN" altLang="en-US" sz="2800" dirty="0"/>
              <a:t>Ｈ</a:t>
            </a:r>
            <a:r>
              <a:rPr lang="zh-CN" altLang="en-US" sz="2800" b="1" dirty="0">
                <a:solidFill>
                  <a:srgbClr val="C00000"/>
                </a:solidFill>
              </a:rPr>
              <a:t>通路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altLang="zh-CN" sz="2800" dirty="0"/>
          </a:p>
          <a:p>
            <a:pPr marL="0" indent="0" algn="just"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charRg st="9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3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charRg st="37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6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0483">
                                            <p:txEl>
                                              <p:charRg st="6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0483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例7-4.8（应用题） </a:t>
            </a:r>
            <a:endParaRPr lang="zh-CN" altLang="en-US" dirty="0"/>
          </a:p>
        </p:txBody>
      </p:sp>
      <p:sp>
        <p:nvSpPr>
          <p:cNvPr id="660483" name="Rectangle 3"/>
          <p:cNvSpPr>
            <a:spLocks noGrp="1"/>
          </p:cNvSpPr>
          <p:nvPr>
            <p:ph idx="1"/>
          </p:nvPr>
        </p:nvSpPr>
        <p:spPr>
          <a:xfrm>
            <a:off x="468313" y="1219200"/>
            <a:ext cx="8229600" cy="4940300"/>
          </a:xfrm>
          <a:ln/>
        </p:spPr>
        <p:txBody>
          <a:bodyPr vert="horz" wrap="square" lIns="91440" tIns="45720" rIns="91440" bIns="45720" anchor="t"/>
          <a:p>
            <a:pPr marL="0" indent="0" algn="just">
              <a:buNone/>
            </a:pPr>
            <a:r>
              <a:rPr lang="zh-CN" altLang="en-US" sz="2800" b="1" dirty="0"/>
              <a:t>设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≥2</a:t>
            </a:r>
            <a:r>
              <a:rPr lang="zh-CN" altLang="en-US" sz="2800" b="1" dirty="0"/>
              <a:t>，有</a:t>
            </a:r>
            <a:r>
              <a:rPr lang="en-US" altLang="zh-CN" sz="2800" b="1" dirty="0"/>
              <a:t>2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个人参加宴会，每个人至少认识其中的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个人，怎样安排座位，使大家围坐在一起时，每个人的两旁坐着的均是与他相识的人？</a:t>
            </a:r>
            <a:endParaRPr lang="zh-CN" altLang="en-US" sz="2800" b="1" dirty="0"/>
          </a:p>
          <a:p>
            <a:pPr marL="0" indent="0" algn="just">
              <a:buNone/>
            </a:pP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解</a:t>
            </a:r>
            <a:r>
              <a:rPr lang="zh-CN" altLang="en-US" sz="2800" b="1" dirty="0"/>
              <a:t>：每个人用一个顶点表示，若二人相识，则在其代表的顶点间连边。这样得到一个</a:t>
            </a:r>
            <a:r>
              <a:rPr lang="en-US" altLang="zh-CN" sz="2800" b="1" dirty="0"/>
              <a:t>2</a:t>
            </a:r>
            <a:r>
              <a:rPr lang="en-US" altLang="zh-CN" sz="2800" b="1" i="1" dirty="0"/>
              <a:t>n </a:t>
            </a:r>
            <a:r>
              <a:rPr lang="zh-CN" altLang="en-US" sz="2800" b="1" dirty="0"/>
              <a:t>阶的无向图，因为对于任意的两个顶点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v</a:t>
            </a:r>
            <a:r>
              <a:rPr lang="zh-CN" altLang="en-US" sz="2800" b="1" dirty="0"/>
              <a:t>，有：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)+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≥</a:t>
            </a:r>
            <a:r>
              <a:rPr lang="en-US" altLang="zh-CN" sz="2800" b="1" dirty="0"/>
              <a:t>2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，故图中存在一条</a:t>
            </a:r>
            <a:r>
              <a:rPr lang="zh-CN" altLang="en-US" sz="2800" b="1" dirty="0">
                <a:sym typeface="Symbol" panose="05050102010706020507" pitchFamily="18" charset="2"/>
              </a:rPr>
              <a:t>汉密尔</a:t>
            </a:r>
            <a:r>
              <a:rPr lang="zh-CN" altLang="en-US" sz="2800" b="1" dirty="0"/>
              <a:t>顿回路，这条回路恰好对应一个座位的适当安排。</a:t>
            </a:r>
            <a:endParaRPr lang="zh-CN" altLang="en-US" sz="2800" b="1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6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charRg st="66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例7-4.9（应用题） 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1447800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/>
              <a:t>考虑在七天内安排七门课程的考试，使得同一位教师所担任的两门课程考试不排在接连的两天中。试证明，如果没有教师担任多于四门课程，则符合上述要求的考试安排总是可能的。</a:t>
            </a:r>
            <a:endParaRPr lang="zh-CN" altLang="en-US" sz="2400" b="1" dirty="0"/>
          </a:p>
        </p:txBody>
      </p:sp>
      <p:sp>
        <p:nvSpPr>
          <p:cNvPr id="673796" name="Text Box 4"/>
          <p:cNvSpPr txBox="1"/>
          <p:nvPr/>
        </p:nvSpPr>
        <p:spPr>
          <a:xfrm>
            <a:off x="228600" y="2573338"/>
            <a:ext cx="8229600" cy="3065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01700" lvl="0" indent="-90170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证明</a:t>
            </a:r>
            <a:r>
              <a:rPr lang="zh-CN" altLang="en-US" sz="2400" dirty="0">
                <a:sym typeface="Wingdings" panose="05000000000000000000" pitchFamily="2" charset="2"/>
              </a:rPr>
              <a:t>：（画图示意）</a:t>
            </a:r>
            <a:r>
              <a:rPr lang="zh-CN" altLang="en-US" sz="2400" dirty="0"/>
              <a:t>设</a:t>
            </a:r>
            <a:r>
              <a:rPr lang="en-US" altLang="zh-CN" sz="2400" dirty="0"/>
              <a:t>G</a:t>
            </a:r>
            <a:r>
              <a:rPr lang="zh-CN" altLang="en-US" sz="2400" dirty="0"/>
              <a:t>为具有七个顶点的图，每个顶点对应于一门课程考试及任课教师，</a:t>
            </a:r>
            <a:r>
              <a:rPr lang="zh-CN" altLang="en-US" sz="2400" b="1" dirty="0">
                <a:solidFill>
                  <a:srgbClr val="0070C0"/>
                </a:solidFill>
              </a:rPr>
              <a:t>若两个顶点对应的任课教师不同，则连接这两点。</a:t>
            </a:r>
            <a:r>
              <a:rPr lang="zh-CN" altLang="en-US" sz="2400" dirty="0"/>
              <a:t>因为每个教师所任课程数不超过</a:t>
            </a:r>
            <a:r>
              <a:rPr lang="en-US" altLang="zh-CN" sz="2400" dirty="0"/>
              <a:t>4</a:t>
            </a:r>
            <a:r>
              <a:rPr lang="zh-CN" altLang="en-US" sz="2400" dirty="0"/>
              <a:t>，故每个顶点的度数至少是</a:t>
            </a:r>
            <a:r>
              <a:rPr lang="en-US" altLang="zh-CN" sz="2400" dirty="0"/>
              <a:t>7-4=3</a:t>
            </a:r>
            <a:r>
              <a:rPr lang="zh-CN" altLang="en-US" sz="2400" dirty="0"/>
              <a:t>，任意两个顶点的度数之和至少是</a:t>
            </a:r>
            <a:r>
              <a:rPr lang="en-US" altLang="zh-CN" sz="2400" dirty="0"/>
              <a:t>6</a:t>
            </a:r>
            <a:r>
              <a:rPr lang="zh-CN" altLang="en-US" sz="2400" dirty="0"/>
              <a:t>，即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/>
              <a:t>) +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/>
              <a:t>) ≥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/>
              <a:t>-1</a:t>
            </a:r>
            <a:r>
              <a:rPr lang="zh-CN" altLang="en-US" sz="2400" dirty="0"/>
              <a:t>，故</a:t>
            </a:r>
            <a:r>
              <a:rPr lang="en-US" altLang="zh-CN" sz="2400" dirty="0"/>
              <a:t>G</a:t>
            </a:r>
            <a:r>
              <a:rPr lang="zh-CN" altLang="en-US" sz="2400" dirty="0"/>
              <a:t>总是包含一条哈密尔顿通路，它对应于一个七门考试科目的一个适当的安排。</a:t>
            </a:r>
            <a:endParaRPr lang="zh-CN" altLang="en-US" sz="2400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charRg st="0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P187</a:t>
            </a:r>
            <a:r>
              <a:rPr lang="en-US" altLang="zh-CN" dirty="0">
                <a:sym typeface="Wingdings" panose="05000000000000000000" pitchFamily="2" charset="2"/>
              </a:rPr>
              <a:t>_8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10</a:t>
            </a:r>
            <a:endParaRPr lang="zh-CN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b="1" dirty="0"/>
              <a:t>§</a:t>
            </a:r>
            <a:r>
              <a:rPr lang="en-US" altLang="zh-CN" b="1" dirty="0"/>
              <a:t>7.5</a:t>
            </a:r>
            <a:r>
              <a:rPr lang="en-US" altLang="zh-CN" dirty="0"/>
              <a:t> </a:t>
            </a:r>
            <a:r>
              <a:rPr lang="zh-CN" altLang="en-US" dirty="0"/>
              <a:t>平面图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133600" y="1828800"/>
            <a:ext cx="5410200" cy="3505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solidFill>
                  <a:srgbClr val="080808"/>
                </a:solidFill>
              </a:rPr>
              <a:t>平面图的基本概念</a:t>
            </a:r>
            <a:endParaRPr lang="zh-CN" altLang="en-US" sz="3200" dirty="0">
              <a:solidFill>
                <a:srgbClr val="080808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80808"/>
                </a:solidFill>
              </a:rPr>
              <a:t>平面图的面与次数</a:t>
            </a:r>
            <a:endParaRPr lang="zh-CN" altLang="en-US" sz="3200" dirty="0">
              <a:solidFill>
                <a:srgbClr val="080808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80808"/>
                </a:solidFill>
              </a:rPr>
              <a:t>欧拉公式</a:t>
            </a:r>
            <a:endParaRPr lang="zh-CN" altLang="en-US" sz="3200" dirty="0">
              <a:solidFill>
                <a:srgbClr val="080808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80808"/>
                </a:solidFill>
              </a:rPr>
              <a:t>平面图的性质</a:t>
            </a:r>
            <a:endParaRPr lang="zh-CN" altLang="en-US" sz="3200" dirty="0">
              <a:solidFill>
                <a:srgbClr val="080808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80808"/>
                </a:solidFill>
              </a:rPr>
              <a:t>库拉图斯基定理 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9C592F-1749-4805-AEFA-CC4278E1486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6871" name="TextBox 2"/>
          <p:cNvSpPr txBox="1"/>
          <p:nvPr/>
        </p:nvSpPr>
        <p:spPr>
          <a:xfrm>
            <a:off x="6858000" y="6072188"/>
            <a:ext cx="14287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" action="ppaction://noaction"/>
              </a:rPr>
              <a:t>return</a:t>
            </a:r>
            <a:endParaRPr lang="zh-CN" altLang="en-US" sz="1800" dirty="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042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房屋布线问题</a:t>
            </a: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B7408D-47D7-44CE-B6B3-83D6D60B7B0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grpSp>
        <p:nvGrpSpPr>
          <p:cNvPr id="7" name="Group 25"/>
          <p:cNvGrpSpPr/>
          <p:nvPr/>
        </p:nvGrpSpPr>
        <p:grpSpPr>
          <a:xfrm>
            <a:off x="990600" y="1295400"/>
            <a:ext cx="7086600" cy="4724400"/>
            <a:chOff x="624" y="737"/>
            <a:chExt cx="4464" cy="3278"/>
          </a:xfrm>
        </p:grpSpPr>
        <p:sp>
          <p:nvSpPr>
            <p:cNvPr id="37898" name="Line 4"/>
            <p:cNvSpPr/>
            <p:nvPr/>
          </p:nvSpPr>
          <p:spPr>
            <a:xfrm>
              <a:off x="4464" y="1690"/>
              <a:ext cx="0" cy="1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9" name="Line 5"/>
            <p:cNvSpPr/>
            <p:nvPr/>
          </p:nvSpPr>
          <p:spPr>
            <a:xfrm>
              <a:off x="2800" y="1690"/>
              <a:ext cx="0" cy="1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0" name="Line 6"/>
            <p:cNvSpPr/>
            <p:nvPr/>
          </p:nvSpPr>
          <p:spPr>
            <a:xfrm>
              <a:off x="1082" y="1690"/>
              <a:ext cx="0" cy="1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1" name="Line 7"/>
            <p:cNvSpPr/>
            <p:nvPr/>
          </p:nvSpPr>
          <p:spPr>
            <a:xfrm>
              <a:off x="2767" y="1690"/>
              <a:ext cx="1717" cy="1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2" name="Line 8"/>
            <p:cNvSpPr/>
            <p:nvPr/>
          </p:nvSpPr>
          <p:spPr>
            <a:xfrm>
              <a:off x="1062" y="1708"/>
              <a:ext cx="1719" cy="178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3" name="Line 9"/>
            <p:cNvSpPr/>
            <p:nvPr/>
          </p:nvSpPr>
          <p:spPr>
            <a:xfrm flipH="1">
              <a:off x="2746" y="1738"/>
              <a:ext cx="1718" cy="178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4" name="Line 10"/>
            <p:cNvSpPr/>
            <p:nvPr/>
          </p:nvSpPr>
          <p:spPr>
            <a:xfrm flipH="1">
              <a:off x="1029" y="1738"/>
              <a:ext cx="1717" cy="178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5" name="Line 11"/>
            <p:cNvSpPr/>
            <p:nvPr/>
          </p:nvSpPr>
          <p:spPr>
            <a:xfrm>
              <a:off x="1082" y="1690"/>
              <a:ext cx="3361" cy="1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6" name="Line 12"/>
            <p:cNvSpPr/>
            <p:nvPr/>
          </p:nvSpPr>
          <p:spPr>
            <a:xfrm flipH="1">
              <a:off x="1082" y="1725"/>
              <a:ext cx="3361" cy="178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7" name="Oval 13"/>
            <p:cNvSpPr/>
            <p:nvPr/>
          </p:nvSpPr>
          <p:spPr>
            <a:xfrm>
              <a:off x="1008" y="1623"/>
              <a:ext cx="113" cy="113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08" name="Oval 14"/>
            <p:cNvSpPr/>
            <p:nvPr/>
          </p:nvSpPr>
          <p:spPr>
            <a:xfrm>
              <a:off x="2731" y="1615"/>
              <a:ext cx="113" cy="113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09" name="Oval 15"/>
            <p:cNvSpPr/>
            <p:nvPr/>
          </p:nvSpPr>
          <p:spPr>
            <a:xfrm>
              <a:off x="4399" y="1630"/>
              <a:ext cx="113" cy="113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10" name="Oval 16"/>
            <p:cNvSpPr/>
            <p:nvPr/>
          </p:nvSpPr>
          <p:spPr>
            <a:xfrm>
              <a:off x="1008" y="3426"/>
              <a:ext cx="113" cy="113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11" name="Oval 17"/>
            <p:cNvSpPr/>
            <p:nvPr/>
          </p:nvSpPr>
          <p:spPr>
            <a:xfrm>
              <a:off x="2731" y="3426"/>
              <a:ext cx="113" cy="113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12" name="Oval 18"/>
            <p:cNvSpPr/>
            <p:nvPr/>
          </p:nvSpPr>
          <p:spPr>
            <a:xfrm>
              <a:off x="4399" y="3437"/>
              <a:ext cx="113" cy="113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37913" name="Picture 19" descr="D:\Program Files\Common Files\Microsoft Shared\Clipart\cagcat50\PE03254_.wm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6" y="737"/>
              <a:ext cx="886" cy="7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914" name="Picture 20" descr="D:\Program Files\Common Files\Microsoft Shared\Clipart\cagcat50\PE03254_.wm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26" y="768"/>
              <a:ext cx="886" cy="7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915" name="Picture 21" descr="D:\Program Files\Common Files\Microsoft Shared\Clipart\cagcat50\PE03254_.wm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54" y="768"/>
              <a:ext cx="886" cy="7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7916" name="Text Box 22"/>
            <p:cNvSpPr txBox="1"/>
            <p:nvPr/>
          </p:nvSpPr>
          <p:spPr>
            <a:xfrm>
              <a:off x="624" y="3552"/>
              <a:ext cx="1104" cy="4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4000" dirty="0">
                  <a:solidFill>
                    <a:srgbClr val="FFFFFF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水管线</a:t>
              </a:r>
              <a:endParaRPr lang="zh-CN" altLang="en-US" sz="40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7917" name="Text Box 23"/>
            <p:cNvSpPr txBox="1"/>
            <p:nvPr/>
          </p:nvSpPr>
          <p:spPr>
            <a:xfrm>
              <a:off x="2208" y="3552"/>
              <a:ext cx="1104" cy="4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4000" dirty="0">
                  <a:solidFill>
                    <a:srgbClr val="FFFFFF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电线</a:t>
              </a:r>
              <a:endParaRPr lang="zh-CN" altLang="en-US" sz="40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7918" name="Text Box 24"/>
            <p:cNvSpPr txBox="1"/>
            <p:nvPr/>
          </p:nvSpPr>
          <p:spPr>
            <a:xfrm>
              <a:off x="3984" y="3552"/>
              <a:ext cx="1104" cy="4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4000" dirty="0">
                  <a:solidFill>
                    <a:srgbClr val="FFFFFF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煤气线</a:t>
              </a:r>
              <a:endParaRPr lang="zh-CN" altLang="en-US" sz="4000" dirty="0">
                <a:solidFill>
                  <a:srgbClr val="FFFFFF"/>
                </a:solidFill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</p:grpSp>
      <p:sp>
        <p:nvSpPr>
          <p:cNvPr id="37895" name="Text Box 22"/>
          <p:cNvSpPr txBox="1"/>
          <p:nvPr/>
        </p:nvSpPr>
        <p:spPr>
          <a:xfrm>
            <a:off x="990600" y="5410200"/>
            <a:ext cx="17526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latin typeface="Arial" panose="020B0604020202020204" pitchFamily="34" charset="0"/>
                <a:ea typeface="隶书" panose="02010509060101010101" pitchFamily="49" charset="-122"/>
              </a:rPr>
              <a:t>水管线</a:t>
            </a:r>
            <a:endParaRPr lang="zh-CN" altLang="en-US" sz="40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7896" name="Text Box 23"/>
          <p:cNvSpPr txBox="1"/>
          <p:nvPr/>
        </p:nvSpPr>
        <p:spPr>
          <a:xfrm>
            <a:off x="3505200" y="5410200"/>
            <a:ext cx="1752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latin typeface="Arial" panose="020B0604020202020204" pitchFamily="34" charset="0"/>
                <a:ea typeface="隶书" panose="02010509060101010101" pitchFamily="49" charset="-122"/>
              </a:rPr>
              <a:t>电线</a:t>
            </a:r>
            <a:endParaRPr lang="zh-CN" altLang="en-US" sz="40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7897" name="Text Box 24"/>
          <p:cNvSpPr txBox="1"/>
          <p:nvPr/>
        </p:nvSpPr>
        <p:spPr>
          <a:xfrm>
            <a:off x="6324600" y="5410200"/>
            <a:ext cx="1752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latin typeface="Arial" panose="020B0604020202020204" pitchFamily="34" charset="0"/>
                <a:ea typeface="隶书" panose="02010509060101010101" pitchFamily="49" charset="-122"/>
              </a:rPr>
              <a:t>煤气线</a:t>
            </a:r>
            <a:endParaRPr lang="zh-CN" altLang="en-US" sz="40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8DCFA429-3870-4D11-B7C3-57C38A87DF5D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汉密尔顿图</a:t>
            </a:r>
            <a:endParaRPr lang="zh-CN" altLang="en-US" dirty="0"/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rgbClr val="990000"/>
                </a:solidFill>
              </a:rPr>
              <a:t>定义：</a:t>
            </a:r>
            <a:r>
              <a:rPr lang="zh-CN" altLang="en-US" dirty="0"/>
              <a:t>给定图</a:t>
            </a:r>
            <a:r>
              <a:rPr lang="en-US" altLang="zh-CN" dirty="0"/>
              <a:t>G，</a:t>
            </a:r>
            <a:r>
              <a:rPr lang="zh-CN" altLang="en-US" dirty="0"/>
              <a:t>若存在一条路，经过</a:t>
            </a:r>
            <a:r>
              <a:rPr lang="zh-CN" altLang="en-US" b="1" dirty="0">
                <a:solidFill>
                  <a:srgbClr val="1E0264"/>
                </a:solidFill>
              </a:rPr>
              <a:t>所有的结点一次且仅一次</a:t>
            </a:r>
            <a:r>
              <a:rPr lang="zh-CN" altLang="en-US" dirty="0"/>
              <a:t>，称为</a:t>
            </a:r>
            <a:r>
              <a:rPr lang="zh-CN" altLang="en-US" b="1" dirty="0">
                <a:solidFill>
                  <a:srgbClr val="990000"/>
                </a:solidFill>
              </a:rPr>
              <a:t>汉密尔顿路</a:t>
            </a:r>
            <a:r>
              <a:rPr lang="zh-CN" altLang="en-US" dirty="0"/>
              <a:t>；若存在经过图中所有结点一次并且仅一次的</a:t>
            </a:r>
            <a:r>
              <a:rPr lang="zh-CN" altLang="en-US" dirty="0">
                <a:solidFill>
                  <a:srgbClr val="1E0264"/>
                </a:solidFill>
              </a:rPr>
              <a:t>回路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990000"/>
                </a:solidFill>
              </a:rPr>
              <a:t>汉密尔顿回路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990000"/>
                </a:solidFill>
              </a:rPr>
              <a:t>汉密尔顿图：</a:t>
            </a:r>
            <a:r>
              <a:rPr lang="zh-CN" altLang="en-US" dirty="0"/>
              <a:t>具有哈密尔顿回路的图</a:t>
            </a:r>
            <a:r>
              <a:rPr lang="zh-CN" altLang="en-US" b="1" dirty="0">
                <a:solidFill>
                  <a:srgbClr val="990000"/>
                </a:solidFill>
              </a:rPr>
              <a:t>。</a:t>
            </a:r>
            <a:endParaRPr lang="zh-CN" altLang="en-US" b="1" dirty="0">
              <a:solidFill>
                <a:srgbClr val="990000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990000"/>
                </a:solidFill>
              </a:rPr>
              <a:t>半汉尔密顿图：</a:t>
            </a:r>
            <a:r>
              <a:rPr lang="zh-CN" altLang="en-US" dirty="0"/>
              <a:t>具有哈密顿路但不具有哈密顿回路的图</a:t>
            </a:r>
            <a:r>
              <a:rPr lang="zh-CN" altLang="en-US" b="1" dirty="0">
                <a:solidFill>
                  <a:srgbClr val="990000"/>
                </a:solidFill>
              </a:rPr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9941" name="Text Box 4"/>
          <p:cNvSpPr txBox="1"/>
          <p:nvPr/>
        </p:nvSpPr>
        <p:spPr>
          <a:xfrm>
            <a:off x="457200" y="914400"/>
            <a:ext cx="8066088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/>
              <a:t>    </a:t>
            </a:r>
            <a:r>
              <a:rPr lang="zh-CN" altLang="en-US" sz="2800" dirty="0"/>
              <a:t>有些图从表面上看</a:t>
            </a:r>
            <a:r>
              <a:rPr lang="en-US" altLang="zh-CN" sz="2800" dirty="0"/>
              <a:t>, </a:t>
            </a:r>
            <a:r>
              <a:rPr lang="zh-CN" altLang="en-US" sz="2800" dirty="0"/>
              <a:t>它的某些边是相交叉的，但是，不能就此肯定它不是平面图。</a:t>
            </a:r>
            <a:endParaRPr lang="zh-CN" altLang="en-US" sz="2800" dirty="0"/>
          </a:p>
        </p:txBody>
      </p:sp>
      <p:grpSp>
        <p:nvGrpSpPr>
          <p:cNvPr id="39942" name="Group 5"/>
          <p:cNvGrpSpPr/>
          <p:nvPr/>
        </p:nvGrpSpPr>
        <p:grpSpPr>
          <a:xfrm>
            <a:off x="1895475" y="2354263"/>
            <a:ext cx="1008063" cy="935037"/>
            <a:chOff x="1338" y="2115"/>
            <a:chExt cx="635" cy="589"/>
          </a:xfrm>
        </p:grpSpPr>
        <p:sp>
          <p:nvSpPr>
            <p:cNvPr id="39982" name="Oval 6"/>
            <p:cNvSpPr/>
            <p:nvPr/>
          </p:nvSpPr>
          <p:spPr>
            <a:xfrm>
              <a:off x="1338" y="2115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83" name="Oval 7"/>
            <p:cNvSpPr/>
            <p:nvPr/>
          </p:nvSpPr>
          <p:spPr>
            <a:xfrm>
              <a:off x="1882" y="2115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84" name="Oval 8"/>
            <p:cNvSpPr/>
            <p:nvPr/>
          </p:nvSpPr>
          <p:spPr>
            <a:xfrm>
              <a:off x="1338" y="2614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85" name="Oval 9"/>
            <p:cNvSpPr/>
            <p:nvPr/>
          </p:nvSpPr>
          <p:spPr>
            <a:xfrm>
              <a:off x="1882" y="2614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86" name="Line 10"/>
            <p:cNvSpPr/>
            <p:nvPr/>
          </p:nvSpPr>
          <p:spPr>
            <a:xfrm>
              <a:off x="1383" y="2160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7" name="Line 11"/>
            <p:cNvSpPr/>
            <p:nvPr/>
          </p:nvSpPr>
          <p:spPr>
            <a:xfrm>
              <a:off x="1383" y="2659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8" name="Line 12"/>
            <p:cNvSpPr/>
            <p:nvPr/>
          </p:nvSpPr>
          <p:spPr>
            <a:xfrm>
              <a:off x="1383" y="2115"/>
              <a:ext cx="0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9" name="Line 13"/>
            <p:cNvSpPr/>
            <p:nvPr/>
          </p:nvSpPr>
          <p:spPr>
            <a:xfrm>
              <a:off x="1927" y="2160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0" name="Line 14"/>
            <p:cNvSpPr/>
            <p:nvPr/>
          </p:nvSpPr>
          <p:spPr>
            <a:xfrm>
              <a:off x="1383" y="2160"/>
              <a:ext cx="544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1" name="Line 15"/>
            <p:cNvSpPr/>
            <p:nvPr/>
          </p:nvSpPr>
          <p:spPr>
            <a:xfrm flipH="1">
              <a:off x="1383" y="2160"/>
              <a:ext cx="544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9943" name="Group 16"/>
          <p:cNvGrpSpPr/>
          <p:nvPr/>
        </p:nvGrpSpPr>
        <p:grpSpPr>
          <a:xfrm>
            <a:off x="5278438" y="2138363"/>
            <a:ext cx="1370012" cy="1223962"/>
            <a:chOff x="3061" y="2205"/>
            <a:chExt cx="863" cy="771"/>
          </a:xfrm>
        </p:grpSpPr>
        <p:sp>
          <p:nvSpPr>
            <p:cNvPr id="39969" name="Oval 17"/>
            <p:cNvSpPr/>
            <p:nvPr/>
          </p:nvSpPr>
          <p:spPr>
            <a:xfrm>
              <a:off x="3424" y="2205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70" name="Oval 18"/>
            <p:cNvSpPr/>
            <p:nvPr/>
          </p:nvSpPr>
          <p:spPr>
            <a:xfrm>
              <a:off x="3061" y="2478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71" name="Oval 19"/>
            <p:cNvSpPr/>
            <p:nvPr/>
          </p:nvSpPr>
          <p:spPr>
            <a:xfrm>
              <a:off x="3833" y="2478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72" name="Oval 20"/>
            <p:cNvSpPr/>
            <p:nvPr/>
          </p:nvSpPr>
          <p:spPr>
            <a:xfrm>
              <a:off x="3198" y="2886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73" name="Oval 21"/>
            <p:cNvSpPr/>
            <p:nvPr/>
          </p:nvSpPr>
          <p:spPr>
            <a:xfrm>
              <a:off x="3696" y="2886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74" name="Line 22"/>
            <p:cNvSpPr/>
            <p:nvPr/>
          </p:nvSpPr>
          <p:spPr>
            <a:xfrm flipH="1">
              <a:off x="3107" y="2251"/>
              <a:ext cx="36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5" name="Line 23"/>
            <p:cNvSpPr/>
            <p:nvPr/>
          </p:nvSpPr>
          <p:spPr>
            <a:xfrm>
              <a:off x="3470" y="2251"/>
              <a:ext cx="408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Line 24"/>
            <p:cNvSpPr/>
            <p:nvPr/>
          </p:nvSpPr>
          <p:spPr>
            <a:xfrm>
              <a:off x="3107" y="2478"/>
              <a:ext cx="136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7" name="Line 25"/>
            <p:cNvSpPr/>
            <p:nvPr/>
          </p:nvSpPr>
          <p:spPr>
            <a:xfrm flipH="1">
              <a:off x="3742" y="2523"/>
              <a:ext cx="136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8" name="Line 26"/>
            <p:cNvSpPr/>
            <p:nvPr/>
          </p:nvSpPr>
          <p:spPr>
            <a:xfrm>
              <a:off x="3243" y="2931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9" name="Line 27"/>
            <p:cNvSpPr/>
            <p:nvPr/>
          </p:nvSpPr>
          <p:spPr>
            <a:xfrm>
              <a:off x="3107" y="2523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Line 28"/>
            <p:cNvSpPr/>
            <p:nvPr/>
          </p:nvSpPr>
          <p:spPr>
            <a:xfrm flipH="1">
              <a:off x="3243" y="2251"/>
              <a:ext cx="227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1" name="Line 29"/>
            <p:cNvSpPr/>
            <p:nvPr/>
          </p:nvSpPr>
          <p:spPr>
            <a:xfrm>
              <a:off x="3470" y="2251"/>
              <a:ext cx="272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30"/>
          <p:cNvGrpSpPr/>
          <p:nvPr/>
        </p:nvGrpSpPr>
        <p:grpSpPr>
          <a:xfrm>
            <a:off x="1379538" y="3808413"/>
            <a:ext cx="1524000" cy="1209675"/>
            <a:chOff x="1013" y="3159"/>
            <a:chExt cx="960" cy="762"/>
          </a:xfrm>
        </p:grpSpPr>
        <p:sp>
          <p:nvSpPr>
            <p:cNvPr id="39959" name="Oval 31"/>
            <p:cNvSpPr/>
            <p:nvPr/>
          </p:nvSpPr>
          <p:spPr>
            <a:xfrm>
              <a:off x="1338" y="3159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60" name="Oval 32"/>
            <p:cNvSpPr/>
            <p:nvPr/>
          </p:nvSpPr>
          <p:spPr>
            <a:xfrm>
              <a:off x="1882" y="3159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61" name="Oval 33"/>
            <p:cNvSpPr/>
            <p:nvPr/>
          </p:nvSpPr>
          <p:spPr>
            <a:xfrm>
              <a:off x="1338" y="3658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62" name="Oval 34"/>
            <p:cNvSpPr/>
            <p:nvPr/>
          </p:nvSpPr>
          <p:spPr>
            <a:xfrm>
              <a:off x="1882" y="3658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63" name="Line 35"/>
            <p:cNvSpPr/>
            <p:nvPr/>
          </p:nvSpPr>
          <p:spPr>
            <a:xfrm>
              <a:off x="1383" y="3204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4" name="Line 36"/>
            <p:cNvSpPr/>
            <p:nvPr/>
          </p:nvSpPr>
          <p:spPr>
            <a:xfrm>
              <a:off x="1383" y="3703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5" name="Line 37"/>
            <p:cNvSpPr/>
            <p:nvPr/>
          </p:nvSpPr>
          <p:spPr>
            <a:xfrm>
              <a:off x="1383" y="3159"/>
              <a:ext cx="0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6" name="Line 38"/>
            <p:cNvSpPr/>
            <p:nvPr/>
          </p:nvSpPr>
          <p:spPr>
            <a:xfrm>
              <a:off x="1927" y="3204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7" name="Line 39"/>
            <p:cNvSpPr/>
            <p:nvPr/>
          </p:nvSpPr>
          <p:spPr>
            <a:xfrm flipH="1">
              <a:off x="1383" y="3204"/>
              <a:ext cx="544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8" name="Freeform 40"/>
            <p:cNvSpPr/>
            <p:nvPr/>
          </p:nvSpPr>
          <p:spPr>
            <a:xfrm>
              <a:off x="1013" y="3203"/>
              <a:ext cx="914" cy="718"/>
            </a:xfrm>
            <a:custGeom>
              <a:avLst/>
              <a:gdLst>
                <a:gd name="txL" fmla="*/ 0 w 914"/>
                <a:gd name="txT" fmla="*/ 0 h 718"/>
                <a:gd name="txR" fmla="*/ 914 w 914"/>
                <a:gd name="txB" fmla="*/ 718 h 718"/>
              </a:gdLst>
              <a:ahLst/>
              <a:cxnLst>
                <a:cxn ang="0">
                  <a:pos x="325" y="0"/>
                </a:cxn>
                <a:cxn ang="0">
                  <a:pos x="98" y="635"/>
                </a:cxn>
                <a:cxn ang="0">
                  <a:pos x="914" y="499"/>
                </a:cxn>
              </a:cxnLst>
              <a:rect l="txL" t="txT" r="txR" b="txB"/>
              <a:pathLst>
                <a:path w="914" h="718">
                  <a:moveTo>
                    <a:pt x="325" y="0"/>
                  </a:moveTo>
                  <a:cubicBezTo>
                    <a:pt x="162" y="276"/>
                    <a:pt x="0" y="552"/>
                    <a:pt x="98" y="635"/>
                  </a:cubicBezTo>
                  <a:cubicBezTo>
                    <a:pt x="196" y="718"/>
                    <a:pt x="555" y="608"/>
                    <a:pt x="914" y="499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4906963" y="3721100"/>
            <a:ext cx="2173287" cy="1223963"/>
            <a:chOff x="3205" y="3067"/>
            <a:chExt cx="1369" cy="771"/>
          </a:xfrm>
        </p:grpSpPr>
        <p:sp>
          <p:nvSpPr>
            <p:cNvPr id="39946" name="Oval 42"/>
            <p:cNvSpPr/>
            <p:nvPr/>
          </p:nvSpPr>
          <p:spPr>
            <a:xfrm>
              <a:off x="3787" y="3067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47" name="Oval 43"/>
            <p:cNvSpPr/>
            <p:nvPr/>
          </p:nvSpPr>
          <p:spPr>
            <a:xfrm>
              <a:off x="3424" y="3340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48" name="Oval 44"/>
            <p:cNvSpPr/>
            <p:nvPr/>
          </p:nvSpPr>
          <p:spPr>
            <a:xfrm>
              <a:off x="4196" y="3340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49" name="Oval 45"/>
            <p:cNvSpPr/>
            <p:nvPr/>
          </p:nvSpPr>
          <p:spPr>
            <a:xfrm>
              <a:off x="3561" y="3748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50" name="Oval 46"/>
            <p:cNvSpPr/>
            <p:nvPr/>
          </p:nvSpPr>
          <p:spPr>
            <a:xfrm>
              <a:off x="4059" y="3748"/>
              <a:ext cx="91" cy="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9951" name="Line 47"/>
            <p:cNvSpPr/>
            <p:nvPr/>
          </p:nvSpPr>
          <p:spPr>
            <a:xfrm flipH="1">
              <a:off x="3470" y="3113"/>
              <a:ext cx="36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2" name="Line 48"/>
            <p:cNvSpPr/>
            <p:nvPr/>
          </p:nvSpPr>
          <p:spPr>
            <a:xfrm>
              <a:off x="3833" y="3113"/>
              <a:ext cx="408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3" name="Line 49"/>
            <p:cNvSpPr/>
            <p:nvPr/>
          </p:nvSpPr>
          <p:spPr>
            <a:xfrm>
              <a:off x="3470" y="3340"/>
              <a:ext cx="136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4" name="Line 50"/>
            <p:cNvSpPr/>
            <p:nvPr/>
          </p:nvSpPr>
          <p:spPr>
            <a:xfrm flipH="1">
              <a:off x="4105" y="3385"/>
              <a:ext cx="136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5" name="Line 51"/>
            <p:cNvSpPr/>
            <p:nvPr/>
          </p:nvSpPr>
          <p:spPr>
            <a:xfrm>
              <a:off x="3606" y="3793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6" name="Line 52"/>
            <p:cNvSpPr/>
            <p:nvPr/>
          </p:nvSpPr>
          <p:spPr>
            <a:xfrm>
              <a:off x="3470" y="338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7" name="Freeform 53"/>
            <p:cNvSpPr/>
            <p:nvPr/>
          </p:nvSpPr>
          <p:spPr>
            <a:xfrm>
              <a:off x="3205" y="3113"/>
              <a:ext cx="582" cy="680"/>
            </a:xfrm>
            <a:custGeom>
              <a:avLst/>
              <a:gdLst>
                <a:gd name="txL" fmla="*/ 0 w 582"/>
                <a:gd name="txT" fmla="*/ 0 h 680"/>
                <a:gd name="txR" fmla="*/ 582 w 582"/>
                <a:gd name="txB" fmla="*/ 680 h 680"/>
              </a:gdLst>
              <a:ahLst/>
              <a:cxnLst>
                <a:cxn ang="0">
                  <a:pos x="582" y="0"/>
                </a:cxn>
                <a:cxn ang="0">
                  <a:pos x="174" y="45"/>
                </a:cxn>
                <a:cxn ang="0">
                  <a:pos x="38" y="272"/>
                </a:cxn>
                <a:cxn ang="0">
                  <a:pos x="401" y="680"/>
                </a:cxn>
              </a:cxnLst>
              <a:rect l="txL" t="txT" r="txR" b="txB"/>
              <a:pathLst>
                <a:path w="582" h="680">
                  <a:moveTo>
                    <a:pt x="582" y="0"/>
                  </a:moveTo>
                  <a:cubicBezTo>
                    <a:pt x="423" y="0"/>
                    <a:pt x="265" y="0"/>
                    <a:pt x="174" y="45"/>
                  </a:cubicBezTo>
                  <a:cubicBezTo>
                    <a:pt x="83" y="90"/>
                    <a:pt x="0" y="166"/>
                    <a:pt x="38" y="272"/>
                  </a:cubicBezTo>
                  <a:cubicBezTo>
                    <a:pt x="76" y="378"/>
                    <a:pt x="238" y="529"/>
                    <a:pt x="401" y="68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8" name="Freeform 54"/>
            <p:cNvSpPr/>
            <p:nvPr/>
          </p:nvSpPr>
          <p:spPr>
            <a:xfrm>
              <a:off x="3878" y="3083"/>
              <a:ext cx="696" cy="710"/>
            </a:xfrm>
            <a:custGeom>
              <a:avLst/>
              <a:gdLst>
                <a:gd name="txL" fmla="*/ 0 w 696"/>
                <a:gd name="txT" fmla="*/ 0 h 710"/>
                <a:gd name="txR" fmla="*/ 696 w 696"/>
                <a:gd name="txB" fmla="*/ 710 h 710"/>
              </a:gdLst>
              <a:ahLst/>
              <a:cxnLst>
                <a:cxn ang="0">
                  <a:pos x="0" y="30"/>
                </a:cxn>
                <a:cxn ang="0">
                  <a:pos x="590" y="75"/>
                </a:cxn>
                <a:cxn ang="0">
                  <a:pos x="635" y="483"/>
                </a:cxn>
                <a:cxn ang="0">
                  <a:pos x="227" y="710"/>
                </a:cxn>
              </a:cxnLst>
              <a:rect l="txL" t="txT" r="txR" b="txB"/>
              <a:pathLst>
                <a:path w="696" h="710">
                  <a:moveTo>
                    <a:pt x="0" y="30"/>
                  </a:moveTo>
                  <a:cubicBezTo>
                    <a:pt x="242" y="15"/>
                    <a:pt x="484" y="0"/>
                    <a:pt x="590" y="75"/>
                  </a:cubicBezTo>
                  <a:cubicBezTo>
                    <a:pt x="696" y="150"/>
                    <a:pt x="696" y="377"/>
                    <a:pt x="635" y="483"/>
                  </a:cubicBezTo>
                  <a:cubicBezTo>
                    <a:pt x="574" y="589"/>
                    <a:pt x="400" y="649"/>
                    <a:pt x="227" y="71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3600" dirty="0"/>
              <a:t>并非所有的图都能嵌入平面</a:t>
            </a:r>
            <a:endParaRPr lang="zh-CN" altLang="en-US" sz="3600" dirty="0"/>
          </a:p>
        </p:txBody>
      </p:sp>
      <p:grpSp>
        <p:nvGrpSpPr>
          <p:cNvPr id="41987" name="Group 4"/>
          <p:cNvGrpSpPr>
            <a:grpSpLocks noChangeAspect="1"/>
          </p:cNvGrpSpPr>
          <p:nvPr/>
        </p:nvGrpSpPr>
        <p:grpSpPr>
          <a:xfrm>
            <a:off x="1219200" y="1295400"/>
            <a:ext cx="2303463" cy="1511300"/>
            <a:chOff x="2426" y="2840"/>
            <a:chExt cx="863" cy="681"/>
          </a:xfrm>
        </p:grpSpPr>
        <p:sp>
          <p:nvSpPr>
            <p:cNvPr id="42008" name="Oval 5"/>
            <p:cNvSpPr>
              <a:spLocks noChangeAspect="1"/>
            </p:cNvSpPr>
            <p:nvPr/>
          </p:nvSpPr>
          <p:spPr>
            <a:xfrm>
              <a:off x="2426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2009" name="Oval 6"/>
            <p:cNvSpPr>
              <a:spLocks noChangeAspect="1"/>
            </p:cNvSpPr>
            <p:nvPr/>
          </p:nvSpPr>
          <p:spPr>
            <a:xfrm>
              <a:off x="2789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2010" name="Oval 7"/>
            <p:cNvSpPr>
              <a:spLocks noChangeAspect="1"/>
            </p:cNvSpPr>
            <p:nvPr/>
          </p:nvSpPr>
          <p:spPr>
            <a:xfrm>
              <a:off x="3197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2011" name="Oval 8"/>
            <p:cNvSpPr>
              <a:spLocks noChangeAspect="1"/>
            </p:cNvSpPr>
            <p:nvPr/>
          </p:nvSpPr>
          <p:spPr>
            <a:xfrm>
              <a:off x="2426" y="3430"/>
              <a:ext cx="91" cy="91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2012" name="Oval 9"/>
            <p:cNvSpPr>
              <a:spLocks noChangeAspect="1"/>
            </p:cNvSpPr>
            <p:nvPr/>
          </p:nvSpPr>
          <p:spPr>
            <a:xfrm>
              <a:off x="2789" y="3430"/>
              <a:ext cx="91" cy="91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2013" name="Oval 10"/>
            <p:cNvSpPr>
              <a:spLocks noChangeAspect="1"/>
            </p:cNvSpPr>
            <p:nvPr/>
          </p:nvSpPr>
          <p:spPr>
            <a:xfrm>
              <a:off x="3198" y="3430"/>
              <a:ext cx="91" cy="91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2014" name="Line 11"/>
            <p:cNvSpPr>
              <a:spLocks noChangeAspect="1"/>
            </p:cNvSpPr>
            <p:nvPr/>
          </p:nvSpPr>
          <p:spPr>
            <a:xfrm>
              <a:off x="2472" y="2886"/>
              <a:ext cx="771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5" name="Line 12"/>
            <p:cNvSpPr>
              <a:spLocks noChangeAspect="1"/>
            </p:cNvSpPr>
            <p:nvPr/>
          </p:nvSpPr>
          <p:spPr>
            <a:xfrm>
              <a:off x="2472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6" name="Line 13"/>
            <p:cNvSpPr>
              <a:spLocks noChangeAspect="1"/>
            </p:cNvSpPr>
            <p:nvPr/>
          </p:nvSpPr>
          <p:spPr>
            <a:xfrm>
              <a:off x="2472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7" name="Line 14"/>
            <p:cNvSpPr>
              <a:spLocks noChangeAspect="1"/>
            </p:cNvSpPr>
            <p:nvPr/>
          </p:nvSpPr>
          <p:spPr>
            <a:xfrm flipH="1">
              <a:off x="2472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8" name="Line 15"/>
            <p:cNvSpPr>
              <a:spLocks noChangeAspect="1"/>
            </p:cNvSpPr>
            <p:nvPr/>
          </p:nvSpPr>
          <p:spPr>
            <a:xfrm flipH="1">
              <a:off x="2472" y="2886"/>
              <a:ext cx="726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9" name="Line 16"/>
            <p:cNvSpPr>
              <a:spLocks noChangeAspect="1"/>
            </p:cNvSpPr>
            <p:nvPr/>
          </p:nvSpPr>
          <p:spPr>
            <a:xfrm>
              <a:off x="2835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0" name="Line 17"/>
            <p:cNvSpPr>
              <a:spLocks noChangeAspect="1"/>
            </p:cNvSpPr>
            <p:nvPr/>
          </p:nvSpPr>
          <p:spPr>
            <a:xfrm>
              <a:off x="2835" y="2886"/>
              <a:ext cx="408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1" name="Line 18"/>
            <p:cNvSpPr>
              <a:spLocks noChangeAspect="1"/>
            </p:cNvSpPr>
            <p:nvPr/>
          </p:nvSpPr>
          <p:spPr>
            <a:xfrm flipH="1">
              <a:off x="2835" y="2886"/>
              <a:ext cx="408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2" name="Line 19"/>
            <p:cNvSpPr>
              <a:spLocks noChangeAspect="1"/>
            </p:cNvSpPr>
            <p:nvPr/>
          </p:nvSpPr>
          <p:spPr>
            <a:xfrm>
              <a:off x="3243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77908" name="Rectangle 20"/>
          <p:cNvSpPr/>
          <p:nvPr/>
        </p:nvSpPr>
        <p:spPr>
          <a:xfrm>
            <a:off x="609600" y="3124200"/>
            <a:ext cx="7772400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None/>
            </a:pPr>
            <a:r>
              <a:rPr lang="zh-CN" altLang="en-US" sz="2400" dirty="0">
                <a:solidFill>
                  <a:srgbClr val="080808"/>
                </a:solidFill>
              </a:rPr>
              <a:t>实践证明，该图嵌入平面做不到，此图为</a:t>
            </a:r>
            <a:r>
              <a:rPr lang="zh-CN" altLang="en-US" sz="2400" b="1" dirty="0">
                <a:solidFill>
                  <a:srgbClr val="FF0000"/>
                </a:solidFill>
              </a:rPr>
              <a:t>完全二部图</a:t>
            </a:r>
            <a:r>
              <a:rPr lang="en-US" altLang="zh-CN" sz="2400" b="1" i="1" dirty="0">
                <a:solidFill>
                  <a:srgbClr val="FF0000"/>
                </a:solidFill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3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,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080808"/>
                </a:solidFill>
              </a:rPr>
              <a:t>。</a:t>
            </a:r>
            <a:endParaRPr lang="en-US" altLang="zh-CN" sz="2400" dirty="0">
              <a:solidFill>
                <a:srgbClr val="080808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一个无向图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/>
              <a:t>＝</a:t>
            </a:r>
            <a:r>
              <a:rPr lang="en-US" altLang="zh-CN" sz="2400" dirty="0"/>
              <a:t>&lt;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dirty="0"/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/>
              <a:t>&gt;</a:t>
            </a:r>
            <a:r>
              <a:rPr lang="zh-CN" altLang="en-US" sz="2400" dirty="0"/>
              <a:t>是二部图当且仅当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/>
              <a:t>中无奇数长度的回路。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C3300"/>
                </a:solidFill>
              </a:rPr>
              <a:t>二部图</a:t>
            </a:r>
            <a:r>
              <a:rPr lang="zh-CN" altLang="en-US" sz="2400" b="1" dirty="0">
                <a:solidFill>
                  <a:srgbClr val="080808"/>
                </a:solidFill>
              </a:rPr>
              <a:t>指</a:t>
            </a:r>
            <a:r>
              <a:rPr lang="zh-CN" altLang="en-US" sz="2400" b="1" dirty="0"/>
              <a:t>图中结点可以分成2个互不相交的子集</a:t>
            </a:r>
            <a:r>
              <a:rPr lang="zh-CN" altLang="en-US" sz="2400" b="1" dirty="0">
                <a:solidFill>
                  <a:srgbClr val="080808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每条边依附的两结点都分属于两不同子集。</a:t>
            </a:r>
            <a:r>
              <a:rPr lang="zh-CN" altLang="en-US" sz="2400" dirty="0"/>
              <a:t>如果某一子集中的任意结点与另一子集中的结点全部有边相连，那么该二部图称为</a:t>
            </a:r>
            <a:r>
              <a:rPr lang="zh-CN" altLang="en-US" sz="2400" b="1" dirty="0">
                <a:solidFill>
                  <a:srgbClr val="FF0000"/>
                </a:solidFill>
              </a:rPr>
              <a:t>完全二部图。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CC3300"/>
                </a:solidFill>
              </a:rPr>
              <a:t> K</a:t>
            </a:r>
            <a:r>
              <a:rPr lang="en-US" altLang="zh-CN" sz="2400" b="1" baseline="-25000" dirty="0">
                <a:solidFill>
                  <a:srgbClr val="CC3300"/>
                </a:solidFill>
              </a:rPr>
              <a:t>2</a:t>
            </a:r>
            <a:r>
              <a:rPr lang="zh-CN" altLang="en-US" sz="2400" b="1" baseline="-25000" dirty="0">
                <a:solidFill>
                  <a:srgbClr val="CC3300"/>
                </a:solidFill>
              </a:rPr>
              <a:t>,</a:t>
            </a:r>
            <a:r>
              <a:rPr lang="en-US" altLang="zh-CN" sz="2400" b="1" baseline="-25000" dirty="0">
                <a:solidFill>
                  <a:srgbClr val="CC3300"/>
                </a:solidFill>
              </a:rPr>
              <a:t>3</a:t>
            </a:r>
            <a:r>
              <a:rPr lang="en-US" altLang="zh-CN" sz="2400" b="1" i="1" dirty="0">
                <a:solidFill>
                  <a:srgbClr val="CC3300"/>
                </a:solidFill>
              </a:rPr>
              <a:t> K</a:t>
            </a:r>
            <a:r>
              <a:rPr lang="en-US" altLang="zh-CN" sz="2400" b="1" baseline="-25000" dirty="0">
                <a:solidFill>
                  <a:srgbClr val="CC3300"/>
                </a:solidFill>
              </a:rPr>
              <a:t>2</a:t>
            </a:r>
            <a:r>
              <a:rPr lang="zh-CN" altLang="en-US" sz="2400" b="1" baseline="-25000" dirty="0">
                <a:solidFill>
                  <a:srgbClr val="CC3300"/>
                </a:solidFill>
              </a:rPr>
              <a:t>,</a:t>
            </a:r>
            <a:r>
              <a:rPr lang="en-US" altLang="zh-CN" sz="2400" b="1" baseline="-25000" dirty="0">
                <a:solidFill>
                  <a:srgbClr val="CC3300"/>
                </a:solidFill>
              </a:rPr>
              <a:t>2</a:t>
            </a:r>
            <a:r>
              <a:rPr lang="zh-CN" altLang="en-US" sz="2400" b="1" dirty="0"/>
              <a:t>什么样子？</a:t>
            </a:r>
            <a:endParaRPr lang="zh-CN" altLang="en-US" sz="2400" dirty="0">
              <a:solidFill>
                <a:srgbClr val="080808"/>
              </a:solidFill>
            </a:endParaRPr>
          </a:p>
        </p:txBody>
      </p:sp>
      <p:grpSp>
        <p:nvGrpSpPr>
          <p:cNvPr id="41989" name="Group 21"/>
          <p:cNvGrpSpPr>
            <a:grpSpLocks noChangeAspect="1"/>
          </p:cNvGrpSpPr>
          <p:nvPr/>
        </p:nvGrpSpPr>
        <p:grpSpPr>
          <a:xfrm>
            <a:off x="4800600" y="914400"/>
            <a:ext cx="2813050" cy="2286000"/>
            <a:chOff x="3627" y="1389"/>
            <a:chExt cx="1158" cy="1331"/>
          </a:xfrm>
        </p:grpSpPr>
        <p:sp>
          <p:nvSpPr>
            <p:cNvPr id="41993" name="Oval 22"/>
            <p:cNvSpPr>
              <a:spLocks noChangeAspect="1"/>
            </p:cNvSpPr>
            <p:nvPr/>
          </p:nvSpPr>
          <p:spPr>
            <a:xfrm>
              <a:off x="3627" y="17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994" name="Oval 23"/>
            <p:cNvSpPr>
              <a:spLocks noChangeAspect="1"/>
            </p:cNvSpPr>
            <p:nvPr/>
          </p:nvSpPr>
          <p:spPr>
            <a:xfrm>
              <a:off x="3990" y="17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995" name="Oval 24"/>
            <p:cNvSpPr>
              <a:spLocks noChangeAspect="1"/>
            </p:cNvSpPr>
            <p:nvPr/>
          </p:nvSpPr>
          <p:spPr>
            <a:xfrm>
              <a:off x="4398" y="17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996" name="Oval 25"/>
            <p:cNvSpPr>
              <a:spLocks noChangeAspect="1"/>
            </p:cNvSpPr>
            <p:nvPr/>
          </p:nvSpPr>
          <p:spPr>
            <a:xfrm>
              <a:off x="3627" y="2304"/>
              <a:ext cx="91" cy="91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997" name="Oval 26"/>
            <p:cNvSpPr>
              <a:spLocks noChangeAspect="1"/>
            </p:cNvSpPr>
            <p:nvPr/>
          </p:nvSpPr>
          <p:spPr>
            <a:xfrm>
              <a:off x="3990" y="2304"/>
              <a:ext cx="91" cy="91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998" name="Oval 27"/>
            <p:cNvSpPr>
              <a:spLocks noChangeAspect="1"/>
            </p:cNvSpPr>
            <p:nvPr/>
          </p:nvSpPr>
          <p:spPr>
            <a:xfrm>
              <a:off x="4399" y="2304"/>
              <a:ext cx="91" cy="91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999" name="Line 28"/>
            <p:cNvSpPr>
              <a:spLocks noChangeAspect="1"/>
            </p:cNvSpPr>
            <p:nvPr/>
          </p:nvSpPr>
          <p:spPr>
            <a:xfrm>
              <a:off x="3673" y="1760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0" name="Line 29"/>
            <p:cNvSpPr>
              <a:spLocks noChangeAspect="1"/>
            </p:cNvSpPr>
            <p:nvPr/>
          </p:nvSpPr>
          <p:spPr>
            <a:xfrm>
              <a:off x="3673" y="1760"/>
              <a:ext cx="363" cy="589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001" name="Line 30"/>
            <p:cNvSpPr>
              <a:spLocks noChangeAspect="1"/>
            </p:cNvSpPr>
            <p:nvPr/>
          </p:nvSpPr>
          <p:spPr>
            <a:xfrm flipH="1">
              <a:off x="3673" y="1760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2" name="Line 31"/>
            <p:cNvSpPr>
              <a:spLocks noChangeAspect="1"/>
            </p:cNvSpPr>
            <p:nvPr/>
          </p:nvSpPr>
          <p:spPr>
            <a:xfrm>
              <a:off x="4036" y="1760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3" name="Line 32"/>
            <p:cNvSpPr>
              <a:spLocks noChangeAspect="1"/>
            </p:cNvSpPr>
            <p:nvPr/>
          </p:nvSpPr>
          <p:spPr>
            <a:xfrm flipH="1">
              <a:off x="4036" y="1760"/>
              <a:ext cx="408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4" name="Line 33"/>
            <p:cNvSpPr>
              <a:spLocks noChangeAspect="1"/>
            </p:cNvSpPr>
            <p:nvPr/>
          </p:nvSpPr>
          <p:spPr>
            <a:xfrm>
              <a:off x="4444" y="1760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5" name="Freeform 34"/>
            <p:cNvSpPr>
              <a:spLocks noChangeAspect="1"/>
            </p:cNvSpPr>
            <p:nvPr/>
          </p:nvSpPr>
          <p:spPr>
            <a:xfrm>
              <a:off x="4037" y="1518"/>
              <a:ext cx="657" cy="944"/>
            </a:xfrm>
            <a:custGeom>
              <a:avLst/>
              <a:gdLst>
                <a:gd name="txL" fmla="*/ 0 w 657"/>
                <a:gd name="txT" fmla="*/ 0 h 944"/>
                <a:gd name="txR" fmla="*/ 657 w 657"/>
                <a:gd name="txB" fmla="*/ 944 h 944"/>
              </a:gdLst>
              <a:ahLst/>
              <a:cxnLst>
                <a:cxn ang="0">
                  <a:pos x="0" y="196"/>
                </a:cxn>
                <a:cxn ang="0">
                  <a:pos x="589" y="106"/>
                </a:cxn>
                <a:cxn ang="0">
                  <a:pos x="408" y="831"/>
                </a:cxn>
                <a:cxn ang="0">
                  <a:pos x="408" y="786"/>
                </a:cxn>
              </a:cxnLst>
              <a:rect l="txL" t="txT" r="txR" b="txB"/>
              <a:pathLst>
                <a:path w="657" h="944">
                  <a:moveTo>
                    <a:pt x="0" y="196"/>
                  </a:moveTo>
                  <a:cubicBezTo>
                    <a:pt x="260" y="98"/>
                    <a:pt x="521" y="0"/>
                    <a:pt x="589" y="106"/>
                  </a:cubicBezTo>
                  <a:cubicBezTo>
                    <a:pt x="657" y="212"/>
                    <a:pt x="438" y="718"/>
                    <a:pt x="408" y="831"/>
                  </a:cubicBezTo>
                  <a:cubicBezTo>
                    <a:pt x="378" y="944"/>
                    <a:pt x="393" y="865"/>
                    <a:pt x="408" y="78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6" name="Freeform 35"/>
            <p:cNvSpPr>
              <a:spLocks noChangeAspect="1"/>
            </p:cNvSpPr>
            <p:nvPr/>
          </p:nvSpPr>
          <p:spPr>
            <a:xfrm>
              <a:off x="3674" y="1389"/>
              <a:ext cx="1111" cy="960"/>
            </a:xfrm>
            <a:custGeom>
              <a:avLst/>
              <a:gdLst>
                <a:gd name="txL" fmla="*/ 0 w 1111"/>
                <a:gd name="txT" fmla="*/ 0 h 960"/>
                <a:gd name="txR" fmla="*/ 1111 w 1111"/>
                <a:gd name="txB" fmla="*/ 960 h 960"/>
              </a:gdLst>
              <a:ahLst/>
              <a:cxnLst>
                <a:cxn ang="0">
                  <a:pos x="0" y="371"/>
                </a:cxn>
                <a:cxn ang="0">
                  <a:pos x="907" y="8"/>
                </a:cxn>
                <a:cxn ang="0">
                  <a:pos x="1088" y="325"/>
                </a:cxn>
                <a:cxn ang="0">
                  <a:pos x="771" y="960"/>
                </a:cxn>
              </a:cxnLst>
              <a:rect l="txL" t="txT" r="txR" b="txB"/>
              <a:pathLst>
                <a:path w="1111" h="960">
                  <a:moveTo>
                    <a:pt x="0" y="371"/>
                  </a:moveTo>
                  <a:cubicBezTo>
                    <a:pt x="363" y="193"/>
                    <a:pt x="726" y="16"/>
                    <a:pt x="907" y="8"/>
                  </a:cubicBezTo>
                  <a:cubicBezTo>
                    <a:pt x="1088" y="0"/>
                    <a:pt x="1111" y="166"/>
                    <a:pt x="1088" y="325"/>
                  </a:cubicBezTo>
                  <a:cubicBezTo>
                    <a:pt x="1065" y="484"/>
                    <a:pt x="824" y="854"/>
                    <a:pt x="771" y="96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7" name="Freeform 36"/>
            <p:cNvSpPr>
              <a:spLocks noChangeAspect="1"/>
            </p:cNvSpPr>
            <p:nvPr/>
          </p:nvSpPr>
          <p:spPr>
            <a:xfrm>
              <a:off x="3674" y="1760"/>
              <a:ext cx="771" cy="960"/>
            </a:xfrm>
            <a:custGeom>
              <a:avLst/>
              <a:gdLst>
                <a:gd name="txL" fmla="*/ 0 w 771"/>
                <a:gd name="txT" fmla="*/ 0 h 960"/>
                <a:gd name="txR" fmla="*/ 771 w 771"/>
                <a:gd name="txB" fmla="*/ 960 h 960"/>
              </a:gdLst>
              <a:ahLst/>
              <a:cxnLst>
                <a:cxn ang="0">
                  <a:pos x="771" y="0"/>
                </a:cxn>
                <a:cxn ang="0">
                  <a:pos x="363" y="862"/>
                </a:cxn>
                <a:cxn ang="0">
                  <a:pos x="0" y="589"/>
                </a:cxn>
              </a:cxnLst>
              <a:rect l="txL" t="txT" r="txR" b="txB"/>
              <a:pathLst>
                <a:path w="771" h="960">
                  <a:moveTo>
                    <a:pt x="771" y="0"/>
                  </a:moveTo>
                  <a:cubicBezTo>
                    <a:pt x="631" y="382"/>
                    <a:pt x="491" y="764"/>
                    <a:pt x="363" y="862"/>
                  </a:cubicBezTo>
                  <a:cubicBezTo>
                    <a:pt x="235" y="960"/>
                    <a:pt x="117" y="774"/>
                    <a:pt x="0" y="589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ln/>
        </p:spPr>
        <p:txBody>
          <a:bodyPr vert="horz" wrap="square" lIns="91440" tIns="45720" rIns="91440" bIns="45720" anchor="t"/>
          <a:p>
            <a:r>
              <a:rPr lang="zh-CN" altLang="en-US" sz="3600" dirty="0"/>
              <a:t>平面图</a:t>
            </a:r>
            <a:endParaRPr lang="zh-CN" altLang="en-US" sz="3600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1506538"/>
          </a:xfrm>
          <a:ln/>
        </p:spPr>
        <p:txBody>
          <a:bodyPr vert="horz" wrap="square" lIns="91440" tIns="45720" rIns="91440" bIns="45720" anchor="t"/>
          <a:p>
            <a:pPr marL="901700" indent="-901700">
              <a:buNone/>
            </a:pPr>
            <a:r>
              <a:rPr lang="zh-CN" altLang="en-US" sz="2600" b="1" dirty="0">
                <a:solidFill>
                  <a:srgbClr val="990000"/>
                </a:solidFill>
              </a:rPr>
              <a:t>定义：</a:t>
            </a:r>
            <a:r>
              <a:rPr lang="zh-CN" altLang="en-US" sz="2600" dirty="0"/>
              <a:t>设图</a:t>
            </a:r>
            <a:r>
              <a:rPr lang="en-US" altLang="zh-CN" sz="2600" dirty="0"/>
              <a:t>G=&lt;V,E&gt;</a:t>
            </a:r>
            <a:r>
              <a:rPr lang="zh-CN" altLang="en-US" sz="2600" dirty="0"/>
              <a:t>是一个图，如果能够把</a:t>
            </a:r>
            <a:r>
              <a:rPr lang="en-US" altLang="zh-CN" sz="2600" dirty="0"/>
              <a:t>G</a:t>
            </a:r>
            <a:r>
              <a:rPr lang="zh-CN" altLang="en-US" sz="2600" dirty="0"/>
              <a:t>的所有结点和边画在平面上，且使得任何两条边除了端点外没有其他的交点，就称</a:t>
            </a:r>
            <a:r>
              <a:rPr lang="en-US" altLang="zh-CN" sz="2600" dirty="0"/>
              <a:t>G</a:t>
            </a:r>
            <a:r>
              <a:rPr lang="zh-CN" altLang="en-US" sz="2600" dirty="0"/>
              <a:t>是一个</a:t>
            </a:r>
            <a:r>
              <a:rPr lang="zh-CN" altLang="en-US" sz="2600" b="1" dirty="0">
                <a:solidFill>
                  <a:srgbClr val="FF0000"/>
                </a:solidFill>
              </a:rPr>
              <a:t>平面图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  <p:sp>
        <p:nvSpPr>
          <p:cNvPr id="44036" name="Rectangle 5"/>
          <p:cNvSpPr/>
          <p:nvPr/>
        </p:nvSpPr>
        <p:spPr>
          <a:xfrm>
            <a:off x="533400" y="3048000"/>
            <a:ext cx="3024188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b="1" dirty="0">
                <a:solidFill>
                  <a:srgbClr val="333300"/>
                </a:solidFill>
              </a:rPr>
              <a:t>有些图形不论如何改画，除去顶点外，总有边相交叉，故它</a:t>
            </a:r>
            <a:r>
              <a:rPr lang="zh-CN" altLang="en-US" sz="2400" b="1" dirty="0">
                <a:solidFill>
                  <a:srgbClr val="CC3300"/>
                </a:solidFill>
              </a:rPr>
              <a:t>是非平面图</a:t>
            </a:r>
            <a:r>
              <a:rPr lang="zh-CN" altLang="en-US" sz="2400" b="1" dirty="0">
                <a:solidFill>
                  <a:srgbClr val="333300"/>
                </a:solidFill>
              </a:rPr>
              <a:t>。</a:t>
            </a:r>
            <a:endParaRPr lang="zh-CN" altLang="en-US" sz="2400" b="1" dirty="0">
              <a:solidFill>
                <a:srgbClr val="333300"/>
              </a:solidFill>
            </a:endParaRPr>
          </a:p>
        </p:txBody>
      </p:sp>
      <p:grpSp>
        <p:nvGrpSpPr>
          <p:cNvPr id="44037" name="Group 6"/>
          <p:cNvGrpSpPr/>
          <p:nvPr/>
        </p:nvGrpSpPr>
        <p:grpSpPr>
          <a:xfrm>
            <a:off x="4210050" y="3640138"/>
            <a:ext cx="1370013" cy="1081087"/>
            <a:chOff x="2426" y="2840"/>
            <a:chExt cx="863" cy="681"/>
          </a:xfrm>
        </p:grpSpPr>
        <p:sp>
          <p:nvSpPr>
            <p:cNvPr id="44059" name="Oval 7"/>
            <p:cNvSpPr/>
            <p:nvPr/>
          </p:nvSpPr>
          <p:spPr>
            <a:xfrm>
              <a:off x="2426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60" name="Oval 8"/>
            <p:cNvSpPr/>
            <p:nvPr/>
          </p:nvSpPr>
          <p:spPr>
            <a:xfrm>
              <a:off x="2789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61" name="Oval 9"/>
            <p:cNvSpPr/>
            <p:nvPr/>
          </p:nvSpPr>
          <p:spPr>
            <a:xfrm>
              <a:off x="3197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62" name="Oval 10"/>
            <p:cNvSpPr/>
            <p:nvPr/>
          </p:nvSpPr>
          <p:spPr>
            <a:xfrm>
              <a:off x="2426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63" name="Oval 11"/>
            <p:cNvSpPr/>
            <p:nvPr/>
          </p:nvSpPr>
          <p:spPr>
            <a:xfrm>
              <a:off x="2789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64" name="Oval 12"/>
            <p:cNvSpPr/>
            <p:nvPr/>
          </p:nvSpPr>
          <p:spPr>
            <a:xfrm>
              <a:off x="3198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65" name="Line 13"/>
            <p:cNvSpPr/>
            <p:nvPr/>
          </p:nvSpPr>
          <p:spPr>
            <a:xfrm>
              <a:off x="2472" y="2886"/>
              <a:ext cx="771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66" name="Line 14"/>
            <p:cNvSpPr/>
            <p:nvPr/>
          </p:nvSpPr>
          <p:spPr>
            <a:xfrm>
              <a:off x="2472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67" name="Line 15"/>
            <p:cNvSpPr/>
            <p:nvPr/>
          </p:nvSpPr>
          <p:spPr>
            <a:xfrm>
              <a:off x="2472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68" name="Line 16"/>
            <p:cNvSpPr/>
            <p:nvPr/>
          </p:nvSpPr>
          <p:spPr>
            <a:xfrm flipH="1">
              <a:off x="2472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69" name="Line 17"/>
            <p:cNvSpPr/>
            <p:nvPr/>
          </p:nvSpPr>
          <p:spPr>
            <a:xfrm flipH="1">
              <a:off x="2472" y="2886"/>
              <a:ext cx="726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70" name="Line 18"/>
            <p:cNvSpPr/>
            <p:nvPr/>
          </p:nvSpPr>
          <p:spPr>
            <a:xfrm>
              <a:off x="2835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71" name="Line 19"/>
            <p:cNvSpPr/>
            <p:nvPr/>
          </p:nvSpPr>
          <p:spPr>
            <a:xfrm>
              <a:off x="2835" y="2886"/>
              <a:ext cx="408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72" name="Line 20"/>
            <p:cNvSpPr/>
            <p:nvPr/>
          </p:nvSpPr>
          <p:spPr>
            <a:xfrm flipH="1">
              <a:off x="2835" y="2886"/>
              <a:ext cx="408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73" name="Line 21"/>
            <p:cNvSpPr/>
            <p:nvPr/>
          </p:nvSpPr>
          <p:spPr>
            <a:xfrm>
              <a:off x="3243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78934" name="AutoShape 22"/>
          <p:cNvSpPr/>
          <p:nvPr/>
        </p:nvSpPr>
        <p:spPr>
          <a:xfrm>
            <a:off x="5867400" y="4073525"/>
            <a:ext cx="504825" cy="215900"/>
          </a:xfrm>
          <a:prstGeom prst="rightArrow">
            <a:avLst>
              <a:gd name="adj1" fmla="val 50000"/>
              <a:gd name="adj2" fmla="val 58455"/>
            </a:avLst>
          </a:prstGeom>
          <a:solidFill>
            <a:srgbClr val="33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3" name="Group 23"/>
          <p:cNvGrpSpPr/>
          <p:nvPr/>
        </p:nvGrpSpPr>
        <p:grpSpPr>
          <a:xfrm>
            <a:off x="6657975" y="3124200"/>
            <a:ext cx="1838325" cy="2112963"/>
            <a:chOff x="4194" y="2515"/>
            <a:chExt cx="1158" cy="1331"/>
          </a:xfrm>
        </p:grpSpPr>
        <p:sp>
          <p:nvSpPr>
            <p:cNvPr id="44044" name="Oval 24"/>
            <p:cNvSpPr/>
            <p:nvPr/>
          </p:nvSpPr>
          <p:spPr>
            <a:xfrm>
              <a:off x="419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5" name="Oval 25"/>
            <p:cNvSpPr/>
            <p:nvPr/>
          </p:nvSpPr>
          <p:spPr>
            <a:xfrm>
              <a:off x="4557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6" name="Oval 26"/>
            <p:cNvSpPr/>
            <p:nvPr/>
          </p:nvSpPr>
          <p:spPr>
            <a:xfrm>
              <a:off x="4965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7" name="Oval 27"/>
            <p:cNvSpPr/>
            <p:nvPr/>
          </p:nvSpPr>
          <p:spPr>
            <a:xfrm>
              <a:off x="4194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8" name="Oval 28"/>
            <p:cNvSpPr/>
            <p:nvPr/>
          </p:nvSpPr>
          <p:spPr>
            <a:xfrm>
              <a:off x="4557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9" name="Oval 29"/>
            <p:cNvSpPr/>
            <p:nvPr/>
          </p:nvSpPr>
          <p:spPr>
            <a:xfrm>
              <a:off x="4966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50" name="Line 30"/>
            <p:cNvSpPr/>
            <p:nvPr/>
          </p:nvSpPr>
          <p:spPr>
            <a:xfrm>
              <a:off x="4240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1" name="Line 31"/>
            <p:cNvSpPr/>
            <p:nvPr/>
          </p:nvSpPr>
          <p:spPr>
            <a:xfrm>
              <a:off x="4240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2" name="Line 32"/>
            <p:cNvSpPr/>
            <p:nvPr/>
          </p:nvSpPr>
          <p:spPr>
            <a:xfrm flipH="1">
              <a:off x="4240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3" name="Line 33"/>
            <p:cNvSpPr/>
            <p:nvPr/>
          </p:nvSpPr>
          <p:spPr>
            <a:xfrm>
              <a:off x="4603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4" name="Line 34"/>
            <p:cNvSpPr/>
            <p:nvPr/>
          </p:nvSpPr>
          <p:spPr>
            <a:xfrm flipH="1">
              <a:off x="4603" y="2886"/>
              <a:ext cx="408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5" name="Line 35"/>
            <p:cNvSpPr/>
            <p:nvPr/>
          </p:nvSpPr>
          <p:spPr>
            <a:xfrm>
              <a:off x="5011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6" name="Freeform 36"/>
            <p:cNvSpPr/>
            <p:nvPr/>
          </p:nvSpPr>
          <p:spPr>
            <a:xfrm>
              <a:off x="4604" y="2644"/>
              <a:ext cx="657" cy="944"/>
            </a:xfrm>
            <a:custGeom>
              <a:avLst/>
              <a:gdLst>
                <a:gd name="txL" fmla="*/ 0 w 657"/>
                <a:gd name="txT" fmla="*/ 0 h 944"/>
                <a:gd name="txR" fmla="*/ 657 w 657"/>
                <a:gd name="txB" fmla="*/ 944 h 944"/>
              </a:gdLst>
              <a:ahLst/>
              <a:cxnLst>
                <a:cxn ang="0">
                  <a:pos x="0" y="196"/>
                </a:cxn>
                <a:cxn ang="0">
                  <a:pos x="589" y="106"/>
                </a:cxn>
                <a:cxn ang="0">
                  <a:pos x="408" y="831"/>
                </a:cxn>
                <a:cxn ang="0">
                  <a:pos x="408" y="786"/>
                </a:cxn>
              </a:cxnLst>
              <a:rect l="txL" t="txT" r="txR" b="txB"/>
              <a:pathLst>
                <a:path w="657" h="944">
                  <a:moveTo>
                    <a:pt x="0" y="196"/>
                  </a:moveTo>
                  <a:cubicBezTo>
                    <a:pt x="260" y="98"/>
                    <a:pt x="521" y="0"/>
                    <a:pt x="589" y="106"/>
                  </a:cubicBezTo>
                  <a:cubicBezTo>
                    <a:pt x="657" y="212"/>
                    <a:pt x="438" y="718"/>
                    <a:pt x="408" y="831"/>
                  </a:cubicBezTo>
                  <a:cubicBezTo>
                    <a:pt x="378" y="944"/>
                    <a:pt x="393" y="865"/>
                    <a:pt x="408" y="78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57" name="Freeform 37"/>
            <p:cNvSpPr/>
            <p:nvPr/>
          </p:nvSpPr>
          <p:spPr>
            <a:xfrm>
              <a:off x="4241" y="2515"/>
              <a:ext cx="1111" cy="960"/>
            </a:xfrm>
            <a:custGeom>
              <a:avLst/>
              <a:gdLst>
                <a:gd name="txL" fmla="*/ 0 w 1111"/>
                <a:gd name="txT" fmla="*/ 0 h 960"/>
                <a:gd name="txR" fmla="*/ 1111 w 1111"/>
                <a:gd name="txB" fmla="*/ 960 h 960"/>
              </a:gdLst>
              <a:ahLst/>
              <a:cxnLst>
                <a:cxn ang="0">
                  <a:pos x="0" y="371"/>
                </a:cxn>
                <a:cxn ang="0">
                  <a:pos x="907" y="8"/>
                </a:cxn>
                <a:cxn ang="0">
                  <a:pos x="1088" y="325"/>
                </a:cxn>
                <a:cxn ang="0">
                  <a:pos x="771" y="960"/>
                </a:cxn>
              </a:cxnLst>
              <a:rect l="txL" t="txT" r="txR" b="txB"/>
              <a:pathLst>
                <a:path w="1111" h="960">
                  <a:moveTo>
                    <a:pt x="0" y="371"/>
                  </a:moveTo>
                  <a:cubicBezTo>
                    <a:pt x="363" y="193"/>
                    <a:pt x="726" y="16"/>
                    <a:pt x="907" y="8"/>
                  </a:cubicBezTo>
                  <a:cubicBezTo>
                    <a:pt x="1088" y="0"/>
                    <a:pt x="1111" y="166"/>
                    <a:pt x="1088" y="325"/>
                  </a:cubicBezTo>
                  <a:cubicBezTo>
                    <a:pt x="1065" y="484"/>
                    <a:pt x="824" y="854"/>
                    <a:pt x="771" y="96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58" name="Freeform 38"/>
            <p:cNvSpPr/>
            <p:nvPr/>
          </p:nvSpPr>
          <p:spPr>
            <a:xfrm>
              <a:off x="4241" y="2886"/>
              <a:ext cx="771" cy="960"/>
            </a:xfrm>
            <a:custGeom>
              <a:avLst/>
              <a:gdLst>
                <a:gd name="txL" fmla="*/ 0 w 771"/>
                <a:gd name="txT" fmla="*/ 0 h 960"/>
                <a:gd name="txR" fmla="*/ 771 w 771"/>
                <a:gd name="txB" fmla="*/ 960 h 960"/>
              </a:gdLst>
              <a:ahLst/>
              <a:cxnLst>
                <a:cxn ang="0">
                  <a:pos x="771" y="0"/>
                </a:cxn>
                <a:cxn ang="0">
                  <a:pos x="363" y="862"/>
                </a:cxn>
                <a:cxn ang="0">
                  <a:pos x="0" y="589"/>
                </a:cxn>
              </a:cxnLst>
              <a:rect l="txL" t="txT" r="txR" b="txB"/>
              <a:pathLst>
                <a:path w="771" h="960">
                  <a:moveTo>
                    <a:pt x="771" y="0"/>
                  </a:moveTo>
                  <a:cubicBezTo>
                    <a:pt x="631" y="382"/>
                    <a:pt x="491" y="764"/>
                    <a:pt x="363" y="862"/>
                  </a:cubicBezTo>
                  <a:cubicBezTo>
                    <a:pt x="235" y="960"/>
                    <a:pt x="117" y="774"/>
                    <a:pt x="0" y="589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8951" name="Text Box 39"/>
          <p:cNvSpPr txBox="1"/>
          <p:nvPr/>
        </p:nvSpPr>
        <p:spPr>
          <a:xfrm>
            <a:off x="7740650" y="4432300"/>
            <a:ext cx="1098550" cy="1189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7200" dirty="0">
                <a:solidFill>
                  <a:srgbClr val="CC0000"/>
                </a:solidFill>
                <a:latin typeface="MS PMincho" pitchFamily="18" charset="-128"/>
                <a:ea typeface="MS PMincho" pitchFamily="18" charset="-128"/>
              </a:rPr>
              <a:t>✘</a:t>
            </a:r>
            <a:endParaRPr lang="zh-CN" altLang="en-US" sz="7200" dirty="0">
              <a:solidFill>
                <a:srgbClr val="CC0000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3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34" grpId="0" animBg="1"/>
      <p:bldP spid="6789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平面图的面与次数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304800" y="1125538"/>
            <a:ext cx="8610600" cy="1922462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600" b="1" dirty="0">
                <a:solidFill>
                  <a:srgbClr val="990000"/>
                </a:solidFill>
              </a:rPr>
              <a:t>定义：</a:t>
            </a:r>
            <a:r>
              <a:rPr lang="en-US" altLang="zh-CN" sz="2600" dirty="0"/>
              <a:t> </a:t>
            </a:r>
            <a:r>
              <a:rPr lang="zh-CN" altLang="en-US" sz="2600" dirty="0"/>
              <a:t>设图</a:t>
            </a:r>
            <a:r>
              <a:rPr lang="en-US" altLang="zh-CN" sz="2600" dirty="0"/>
              <a:t>G</a:t>
            </a:r>
            <a:r>
              <a:rPr lang="zh-CN" altLang="en-US" sz="2600" dirty="0"/>
              <a:t>是一个连通平面图，由图中的边所包围的区域称为</a:t>
            </a:r>
            <a:r>
              <a:rPr lang="en-US" altLang="zh-CN" sz="2600" dirty="0"/>
              <a:t>G</a:t>
            </a:r>
            <a:r>
              <a:rPr lang="zh-CN" altLang="en-US" sz="2600" dirty="0"/>
              <a:t>的一个</a:t>
            </a:r>
            <a:r>
              <a:rPr lang="zh-CN" altLang="en-US" sz="2600" b="1" dirty="0">
                <a:solidFill>
                  <a:srgbClr val="990000"/>
                </a:solidFill>
              </a:rPr>
              <a:t>面</a:t>
            </a:r>
            <a:r>
              <a:rPr lang="zh-CN" altLang="en-US" sz="2600" dirty="0"/>
              <a:t>，其中面中包含结点和边。包围该面的各条边构成的回路称为面的</a:t>
            </a:r>
            <a:r>
              <a:rPr lang="zh-CN" altLang="en-US" sz="2600" b="1" dirty="0">
                <a:solidFill>
                  <a:srgbClr val="990000"/>
                </a:solidFill>
              </a:rPr>
              <a:t>边界</a:t>
            </a:r>
            <a:r>
              <a:rPr lang="zh-CN" altLang="en-US" sz="2600" dirty="0"/>
              <a:t>。面的边界的回路长度称为该</a:t>
            </a:r>
            <a:r>
              <a:rPr lang="zh-CN" altLang="en-US" sz="2600" b="1" dirty="0">
                <a:solidFill>
                  <a:srgbClr val="C00000"/>
                </a:solidFill>
              </a:rPr>
              <a:t>面的次数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pic>
        <p:nvPicPr>
          <p:cNvPr id="131082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0" y="2514600"/>
            <a:ext cx="4038600" cy="2160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85800" y="4572000"/>
            <a:ext cx="5715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上图中共有几个面？面的次数一共是多少？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953000"/>
            <a:ext cx="7942263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在图形之外的一个面，称为</a:t>
            </a:r>
            <a:r>
              <a:rPr lang="zh-CN" altLang="en-US" sz="2800" b="1" dirty="0">
                <a:solidFill>
                  <a:srgbClr val="FF0000"/>
                </a:solidFill>
              </a:rPr>
              <a:t>无限面</a:t>
            </a:r>
            <a:r>
              <a:rPr lang="zh-CN" altLang="en-US" sz="2800" dirty="0"/>
              <a:t>，其它的面都叫做</a:t>
            </a:r>
            <a:r>
              <a:rPr lang="zh-CN" altLang="en-US" sz="2800" b="1" dirty="0">
                <a:solidFill>
                  <a:srgbClr val="FF0000"/>
                </a:solidFill>
              </a:rPr>
              <a:t>内部面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平面图的面与次数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304800" y="1125538"/>
            <a:ext cx="8610600" cy="1922462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600" b="1" dirty="0">
                <a:solidFill>
                  <a:srgbClr val="990000"/>
                </a:solidFill>
              </a:rPr>
              <a:t>定义：</a:t>
            </a:r>
            <a:r>
              <a:rPr lang="en-US" altLang="zh-CN" sz="2600" dirty="0"/>
              <a:t> </a:t>
            </a:r>
            <a:r>
              <a:rPr lang="zh-CN" altLang="en-US" sz="2600" dirty="0"/>
              <a:t>设图</a:t>
            </a:r>
            <a:r>
              <a:rPr lang="en-US" altLang="zh-CN" sz="2600" dirty="0"/>
              <a:t>G</a:t>
            </a:r>
            <a:r>
              <a:rPr lang="zh-CN" altLang="en-US" sz="2600" dirty="0"/>
              <a:t>是一个连通平面图，由图中的边所包围的区域称为</a:t>
            </a:r>
            <a:r>
              <a:rPr lang="en-US" altLang="zh-CN" sz="2600" dirty="0"/>
              <a:t>G</a:t>
            </a:r>
            <a:r>
              <a:rPr lang="zh-CN" altLang="en-US" sz="2600" dirty="0"/>
              <a:t>的一个</a:t>
            </a:r>
            <a:r>
              <a:rPr lang="zh-CN" altLang="en-US" sz="2600" b="1" dirty="0">
                <a:solidFill>
                  <a:srgbClr val="990000"/>
                </a:solidFill>
              </a:rPr>
              <a:t>面</a:t>
            </a:r>
            <a:r>
              <a:rPr lang="zh-CN" altLang="en-US" sz="2600" dirty="0"/>
              <a:t>，其中面中包含结点和边。包围该面的各条边构成的回路称为面的</a:t>
            </a:r>
            <a:r>
              <a:rPr lang="zh-CN" altLang="en-US" sz="2600" b="1" dirty="0">
                <a:solidFill>
                  <a:srgbClr val="990000"/>
                </a:solidFill>
              </a:rPr>
              <a:t>边界</a:t>
            </a:r>
            <a:r>
              <a:rPr lang="zh-CN" altLang="en-US" sz="2600" dirty="0"/>
              <a:t>。面的边界的回路长度称为该</a:t>
            </a:r>
            <a:r>
              <a:rPr lang="zh-CN" altLang="en-US" sz="2600" b="1" dirty="0">
                <a:solidFill>
                  <a:srgbClr val="C00000"/>
                </a:solidFill>
              </a:rPr>
              <a:t>面的次数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  <p:sp>
        <p:nvSpPr>
          <p:cNvPr id="679951" name="Rectangle 15"/>
          <p:cNvSpPr/>
          <p:nvPr/>
        </p:nvSpPr>
        <p:spPr>
          <a:xfrm>
            <a:off x="228600" y="28956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89330" lvl="0" indent="-989330">
              <a:lnSpc>
                <a:spcPct val="105000"/>
              </a:lnSpc>
              <a:buNone/>
            </a:pPr>
            <a:r>
              <a:rPr lang="zh-CN" altLang="en-US" sz="2600" b="1" dirty="0">
                <a:solidFill>
                  <a:srgbClr val="990000"/>
                </a:solidFill>
              </a:rPr>
              <a:t>定理：</a:t>
            </a:r>
            <a:r>
              <a:rPr lang="zh-CN" altLang="en-US" sz="2600" b="1" dirty="0">
                <a:solidFill>
                  <a:srgbClr val="FF0000"/>
                </a:solidFill>
              </a:rPr>
              <a:t>一个有限平面图，面的次数之和等于其边数的两倍。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679952" name="Rectangle 16"/>
          <p:cNvSpPr/>
          <p:nvPr/>
        </p:nvSpPr>
        <p:spPr>
          <a:xfrm>
            <a:off x="381000" y="3962400"/>
            <a:ext cx="87630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89330" lvl="0" indent="-989330">
              <a:lnSpc>
                <a:spcPct val="105000"/>
              </a:lnSpc>
              <a:buNone/>
            </a:pPr>
            <a:r>
              <a:rPr lang="zh-CN" altLang="en-US" sz="2600" b="1" dirty="0">
                <a:solidFill>
                  <a:srgbClr val="990000"/>
                </a:solidFill>
              </a:rPr>
              <a:t>证明：</a:t>
            </a:r>
            <a:r>
              <a:rPr lang="zh-CN" altLang="en-US" sz="2600" dirty="0"/>
              <a:t> 因为任何一条边，只可能是两个面的公共边或者是一个面的内边界，则都会被重复计算两次，故面的次数之和等于边数的两倍。</a:t>
            </a:r>
            <a:endParaRPr lang="zh-CN" altLang="en-US" sz="2600" b="1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93975" y="3511550"/>
            <a:ext cx="3744913" cy="2100263"/>
            <a:chOff x="1392" y="2373"/>
            <a:chExt cx="2359" cy="1323"/>
          </a:xfrm>
          <a:solidFill>
            <a:srgbClr val="1E0264"/>
          </a:solidFill>
        </p:grpSpPr>
        <p:pic>
          <p:nvPicPr>
            <p:cNvPr id="664582" name="Picture 6" descr="17-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392" y="2373"/>
              <a:ext cx="2359" cy="1323"/>
            </a:xfrm>
            <a:prstGeom prst="rect">
              <a:avLst/>
            </a:prstGeom>
            <a:grpFill/>
          </p:spPr>
        </p:pic>
        <p:sp>
          <p:nvSpPr>
            <p:cNvPr id="664583" name="Text Box 7"/>
            <p:cNvSpPr txBox="1">
              <a:spLocks noChangeArrowheads="1"/>
            </p:cNvSpPr>
            <p:nvPr/>
          </p:nvSpPr>
          <p:spPr bwMode="auto">
            <a:xfrm>
              <a:off x="1772" y="2461"/>
              <a:ext cx="240" cy="16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lIns="0" tIns="36000" rIns="0" bIns="360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99CCCC"/>
                </a:buClr>
                <a:buSzTx/>
                <a:buFontTx/>
                <a:buNone/>
                <a:defRPr/>
              </a:pPr>
              <a:endParaRPr kumimoji="1" lang="zh-CN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632" y="3216"/>
              <a:ext cx="240" cy="16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lIns="0" tIns="36000" rIns="0" bIns="360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99CCCC"/>
                </a:buClr>
                <a:buSzTx/>
                <a:buFontTx/>
                <a:buNone/>
                <a:defRPr/>
              </a:pPr>
              <a:endParaRPr kumimoji="1" lang="zh-CN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4585" name="Text Box 9"/>
            <p:cNvSpPr txBox="1">
              <a:spLocks noChangeArrowheads="1"/>
            </p:cNvSpPr>
            <p:nvPr/>
          </p:nvSpPr>
          <p:spPr bwMode="auto">
            <a:xfrm>
              <a:off x="3312" y="3024"/>
              <a:ext cx="240" cy="16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lIns="0" tIns="36000" rIns="0" bIns="360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99CCCC"/>
                </a:buClr>
                <a:buSzTx/>
                <a:buFontTx/>
                <a:buNone/>
                <a:defRPr/>
              </a:pPr>
              <a:endParaRPr kumimoji="1" lang="zh-CN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4586" name="Text Box 10"/>
            <p:cNvSpPr txBox="1">
              <a:spLocks noChangeArrowheads="1"/>
            </p:cNvSpPr>
            <p:nvPr/>
          </p:nvSpPr>
          <p:spPr bwMode="auto">
            <a:xfrm>
              <a:off x="2736" y="3024"/>
              <a:ext cx="240" cy="16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lIns="0" tIns="36000" rIns="0" bIns="360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99CCCC"/>
                </a:buClr>
                <a:buSzTx/>
                <a:buFontTx/>
                <a:buNone/>
                <a:defRPr/>
              </a:pPr>
              <a:endParaRPr kumimoji="1" lang="zh-CN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3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51" grpId="0"/>
      <p:bldP spid="6799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欧拉公式</a:t>
            </a:r>
            <a:endParaRPr lang="zh-CN" altLang="en-US" dirty="0"/>
          </a:p>
        </p:txBody>
      </p:sp>
      <p:sp>
        <p:nvSpPr>
          <p:cNvPr id="132099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1143000"/>
          </a:xfrm>
          <a:ln/>
        </p:spPr>
        <p:txBody>
          <a:bodyPr vert="horz" wrap="square" lIns="91440" tIns="45720" rIns="91440" bIns="45720" anchor="t"/>
          <a:p>
            <a:pPr marL="989330" indent="-989330">
              <a:lnSpc>
                <a:spcPct val="105000"/>
              </a:lnSpc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定理：</a:t>
            </a:r>
            <a:r>
              <a:rPr lang="en-US" altLang="zh-CN" sz="2400" dirty="0"/>
              <a:t> </a:t>
            </a:r>
            <a:r>
              <a:rPr lang="zh-CN" altLang="en-US" sz="2400" dirty="0"/>
              <a:t>设有一个</a:t>
            </a:r>
            <a:r>
              <a:rPr lang="zh-CN" altLang="en-US" sz="2400" b="1" dirty="0">
                <a:solidFill>
                  <a:srgbClr val="FF0000"/>
                </a:solidFill>
              </a:rPr>
              <a:t>连通的平面图</a:t>
            </a:r>
            <a:r>
              <a:rPr lang="en-US" altLang="zh-CN" sz="2400" dirty="0"/>
              <a:t>G,</a:t>
            </a:r>
            <a:r>
              <a:rPr lang="zh-CN" altLang="en-US" sz="2400" dirty="0"/>
              <a:t>内含有</a:t>
            </a:r>
            <a:r>
              <a:rPr lang="en-US" altLang="zh-CN" sz="2400" dirty="0"/>
              <a:t>v</a:t>
            </a:r>
            <a:r>
              <a:rPr lang="zh-CN" altLang="en-US" sz="2400" dirty="0"/>
              <a:t>个结点、</a:t>
            </a:r>
            <a:endParaRPr lang="en-US" altLang="zh-CN" sz="2400" dirty="0"/>
          </a:p>
          <a:p>
            <a:pPr marL="989330" indent="-989330">
              <a:lnSpc>
                <a:spcPct val="105000"/>
              </a:lnSpc>
              <a:buNone/>
            </a:pPr>
            <a:r>
              <a:rPr lang="en-US" altLang="zh-CN" sz="2400" dirty="0"/>
              <a:t>e</a:t>
            </a:r>
            <a:r>
              <a:rPr lang="zh-CN" altLang="en-US" sz="2400" dirty="0"/>
              <a:t>条边和</a:t>
            </a:r>
            <a:r>
              <a:rPr lang="en-US" altLang="zh-CN" sz="2400" dirty="0"/>
              <a:t>r</a:t>
            </a:r>
            <a:r>
              <a:rPr lang="zh-CN" altLang="en-US" sz="2400" dirty="0"/>
              <a:t>块面，则欧拉公式成立，有</a:t>
            </a:r>
            <a:r>
              <a:rPr lang="en-US" altLang="zh-CN" sz="2400" b="1" dirty="0">
                <a:solidFill>
                  <a:srgbClr val="990000"/>
                </a:solidFill>
              </a:rPr>
              <a:t>v-e+r=2</a:t>
            </a:r>
            <a:r>
              <a:rPr lang="en-US" altLang="zh-CN" sz="2400" dirty="0"/>
              <a:t>。</a:t>
            </a:r>
            <a:endParaRPr lang="zh-CN" altLang="en-US" sz="2400" b="1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457200" y="1943100"/>
            <a:ext cx="78486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9330" indent="-98933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89330" marR="0" lvl="0" indent="-9893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证明：归纳法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89330" marR="0" lvl="0" indent="-9893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为孤立结点时；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v=1,e=0,r=1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89330" marR="0" lvl="0" indent="-9893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为一条边时；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v=2,e=1,r=1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89330" marR="0" lvl="0" indent="-9893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）设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中含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条边”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时欧拉公式成立，考察边数为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k+1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时，欧拉公式也成立。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要使图仍保持连通，只存在两种情况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1)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加上一个新结点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V1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V1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与图中一个点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V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相连，此时结点数量＋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，边数量＋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，面数量不变，所以（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+r=2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v-e+r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=2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依旧成立。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2)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原图上选中两点，在两点间加入一边，此时边数＋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，面数＋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，点数不变，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v-e+r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=2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依旧成立。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charRg st="3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charRg st="5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charRg st="9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charRg st="109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charRg st="18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1066800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定理：</a:t>
            </a:r>
            <a:r>
              <a:rPr lang="zh-CN" altLang="en-US" sz="2800" dirty="0"/>
              <a:t>任何一个</a:t>
            </a:r>
            <a:r>
              <a:rPr lang="zh-CN" altLang="en-US" sz="2800" b="1" dirty="0">
                <a:solidFill>
                  <a:srgbClr val="FF0000"/>
                </a:solidFill>
              </a:rPr>
              <a:t>简单的连通平面图</a:t>
            </a:r>
            <a:r>
              <a:rPr lang="en-US" altLang="zh-CN" sz="2800" dirty="0"/>
              <a:t>G=&lt;V,E&gt;</a:t>
            </a:r>
            <a:r>
              <a:rPr lang="zh-CN" altLang="en-US" sz="2800" dirty="0"/>
              <a:t>，</a:t>
            </a:r>
            <a:r>
              <a:rPr lang="en-US" altLang="zh-CN" sz="2800" dirty="0"/>
              <a:t>|V|=v</a:t>
            </a:r>
            <a:r>
              <a:rPr lang="zh-CN" altLang="en-US" sz="2800" dirty="0"/>
              <a:t>，</a:t>
            </a:r>
            <a:r>
              <a:rPr lang="en-US" altLang="zh-CN" sz="2800" dirty="0"/>
              <a:t>|E|=e</a:t>
            </a:r>
            <a:r>
              <a:rPr lang="zh-CN" altLang="en-US" sz="2800" dirty="0"/>
              <a:t>，若</a:t>
            </a:r>
            <a:r>
              <a:rPr lang="en-US" altLang="zh-CN" sz="2800" dirty="0"/>
              <a:t>v≥3</a:t>
            </a:r>
            <a:r>
              <a:rPr lang="zh-CN" altLang="en-US" sz="2800" dirty="0"/>
              <a:t>则有</a:t>
            </a:r>
            <a:r>
              <a:rPr lang="en-US" altLang="zh-CN" sz="2800" b="1" dirty="0"/>
              <a:t>e≤3v</a:t>
            </a:r>
            <a:r>
              <a:rPr lang="zh-CN" altLang="en-US" sz="2800" b="1" dirty="0"/>
              <a:t>－</a:t>
            </a:r>
            <a:r>
              <a:rPr lang="en-US" altLang="zh-CN" sz="2800" b="1" dirty="0"/>
              <a:t>6</a:t>
            </a:r>
            <a:r>
              <a:rPr lang="en-US" altLang="zh-CN" sz="2800" dirty="0"/>
              <a:t>。</a:t>
            </a:r>
            <a:r>
              <a:rPr lang="zh-CN" altLang="en-US" sz="2800" dirty="0"/>
              <a:t>（</a:t>
            </a:r>
            <a:r>
              <a:rPr lang="zh-CN" altLang="en-US" sz="3600" b="1" dirty="0">
                <a:solidFill>
                  <a:srgbClr val="0066FF"/>
                </a:solidFill>
              </a:rPr>
              <a:t>单边定理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684036" name="Rectangle 4"/>
          <p:cNvSpPr/>
          <p:nvPr/>
        </p:nvSpPr>
        <p:spPr>
          <a:xfrm>
            <a:off x="457200" y="1371600"/>
            <a:ext cx="8305800" cy="4246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01700" lvl="0" indent="-9017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即：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为平面图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v≥3</a:t>
            </a:r>
            <a:r>
              <a:rPr lang="zh-CN" altLang="en-US" sz="2400" b="1" dirty="0"/>
              <a:t>时有</a:t>
            </a:r>
            <a:r>
              <a:rPr lang="en-US" altLang="zh-CN" sz="2400" b="1" dirty="0"/>
              <a:t>e≤3v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6</a:t>
            </a:r>
            <a:endParaRPr lang="en-US" altLang="zh-CN" sz="2400" b="1" dirty="0"/>
          </a:p>
          <a:p>
            <a:pPr marL="901700" lvl="0" indent="-9017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证明：由于 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是简单图，则任何一个面至少由三条边围成，若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中共有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个面，则有 </a:t>
            </a:r>
            <a:r>
              <a:rPr lang="en-US" altLang="zh-CN" sz="2400" b="1" dirty="0"/>
              <a:t>2e≥3r</a:t>
            </a:r>
            <a:r>
              <a:rPr lang="zh-CN" altLang="en-US" sz="2400" dirty="0"/>
              <a:t>（面的总次数</a:t>
            </a:r>
            <a:r>
              <a:rPr lang="en-US" altLang="zh-CN" sz="2400" dirty="0"/>
              <a:t>=2e</a:t>
            </a:r>
            <a:r>
              <a:rPr lang="zh-CN" altLang="en-US" sz="2400" dirty="0"/>
              <a:t>）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901700" lvl="0" indent="-9017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由连通平面图的欧拉公式：</a:t>
            </a:r>
            <a:r>
              <a:rPr lang="en-US" altLang="zh-CN" sz="2400" b="1" dirty="0"/>
              <a:t>v-e+r=2, </a:t>
            </a:r>
            <a:r>
              <a:rPr lang="zh-CN" altLang="en-US" sz="2400" b="1" dirty="0"/>
              <a:t>得到</a:t>
            </a:r>
            <a:r>
              <a:rPr lang="en-US" altLang="zh-CN" sz="2400" b="1" dirty="0"/>
              <a:t>3v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3e+3r=6, </a:t>
            </a:r>
            <a:endParaRPr lang="en-US" altLang="zh-CN" sz="2400" b="1" dirty="0"/>
          </a:p>
          <a:p>
            <a:pPr marL="901700" lvl="0" indent="-9017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                  将</a:t>
            </a:r>
            <a:r>
              <a:rPr lang="en-US" altLang="zh-CN" sz="2400" b="1" dirty="0"/>
              <a:t>2e</a:t>
            </a:r>
            <a:r>
              <a:rPr lang="en-US" altLang="zh-CN" sz="2400" dirty="0"/>
              <a:t>≥3r</a:t>
            </a:r>
            <a:r>
              <a:rPr lang="zh-CN" altLang="en-US" sz="2400" dirty="0"/>
              <a:t>代入，</a:t>
            </a:r>
            <a:r>
              <a:rPr lang="zh-CN" altLang="en-US" sz="2400" b="1" dirty="0"/>
              <a:t>得</a:t>
            </a:r>
            <a:r>
              <a:rPr lang="en-US" altLang="zh-CN" sz="2400" b="1" dirty="0"/>
              <a:t>3v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3e+2e</a:t>
            </a:r>
            <a:r>
              <a:rPr lang="en-US" altLang="zh-CN" sz="2400" dirty="0"/>
              <a:t>≥</a:t>
            </a:r>
            <a:r>
              <a:rPr lang="en-US" altLang="zh-CN" sz="2400" b="1" dirty="0"/>
              <a:t>6, </a:t>
            </a:r>
            <a:endParaRPr lang="en-US" altLang="zh-CN" sz="2400" b="1" dirty="0"/>
          </a:p>
          <a:p>
            <a:pPr marL="901700" lvl="0" indent="-9017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                     即</a:t>
            </a:r>
            <a:r>
              <a:rPr lang="en-US" altLang="zh-CN" sz="2400" b="1" dirty="0"/>
              <a:t>3v-e</a:t>
            </a:r>
            <a:r>
              <a:rPr lang="en-US" altLang="zh-CN" sz="2400" dirty="0"/>
              <a:t>≥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，故命题得证。</a:t>
            </a:r>
            <a:endParaRPr lang="en-US" altLang="zh-CN" sz="2400" b="1" dirty="0"/>
          </a:p>
          <a:p>
            <a:pPr marL="901700" lvl="0" indent="-9017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(1) v≥3</a:t>
            </a:r>
            <a:r>
              <a:rPr lang="zh-CN" altLang="en-US" sz="2400" b="1" dirty="0"/>
              <a:t>时有</a:t>
            </a:r>
            <a:r>
              <a:rPr lang="en-US" altLang="zh-CN" sz="2400" b="1" dirty="0"/>
              <a:t>e≤3v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6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为连通简单平面图（？）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901700" lvl="0" indent="-9017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(2)</a:t>
            </a:r>
            <a:r>
              <a:rPr lang="en-US" altLang="zh-CN" sz="2400" b="1" dirty="0">
                <a:solidFill>
                  <a:srgbClr val="FF0000"/>
                </a:solidFill>
              </a:rPr>
              <a:t> v≥3</a:t>
            </a:r>
            <a:r>
              <a:rPr lang="zh-CN" altLang="en-US" sz="2400" b="1" dirty="0">
                <a:solidFill>
                  <a:srgbClr val="FF0000"/>
                </a:solidFill>
              </a:rPr>
              <a:t>时有</a:t>
            </a:r>
            <a:r>
              <a:rPr lang="en-US" altLang="zh-CN" sz="2400" b="1" dirty="0">
                <a:solidFill>
                  <a:srgbClr val="FF0000"/>
                </a:solidFill>
              </a:rPr>
              <a:t>e&gt;3v</a:t>
            </a:r>
            <a:r>
              <a:rPr lang="zh-CN" altLang="en-US" sz="2400" b="1" dirty="0">
                <a:solidFill>
                  <a:srgbClr val="FF0000"/>
                </a:solidFill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G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是非平面图</a:t>
            </a: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最好用</a:t>
            </a:r>
            <a:r>
              <a:rPr lang="zh-CN" altLang="en-US" sz="2400" b="1" dirty="0">
                <a:sym typeface="Symbol" panose="05050102010706020507" pitchFamily="18" charset="2"/>
              </a:rPr>
              <a:t>）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901700" lvl="0" indent="-9017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(3) G</a:t>
            </a:r>
            <a:r>
              <a:rPr lang="zh-CN" altLang="en-US" sz="2400" b="1" dirty="0">
                <a:sym typeface="Symbol" panose="05050102010706020507" pitchFamily="18" charset="2"/>
              </a:rPr>
              <a:t>是非平面图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v≥3</a:t>
            </a:r>
            <a:r>
              <a:rPr lang="zh-CN" altLang="en-US" sz="2400" b="1" dirty="0"/>
              <a:t>时有</a:t>
            </a:r>
            <a:r>
              <a:rPr lang="en-US" altLang="zh-CN" sz="2400" b="1" dirty="0"/>
              <a:t>e&gt;3v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6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（？）</a:t>
            </a:r>
            <a:endParaRPr lang="en-US" altLang="zh-CN" sz="2400" b="1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6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>
                                            <p:txEl>
                                              <p:charRg st="2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6">
                                            <p:txEl>
                                              <p:charRg st="2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>
                                            <p:txEl>
                                              <p:charRg st="7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6">
                                            <p:txEl>
                                              <p:charRg st="7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>
                                            <p:txEl>
                                              <p:charRg st="11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4036">
                                            <p:txEl>
                                              <p:charRg st="113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>
                                            <p:txEl>
                                              <p:charRg st="15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4036">
                                            <p:txEl>
                                              <p:charRg st="157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>
                                            <p:txEl>
                                              <p:charRg st="193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4036">
                                            <p:txEl>
                                              <p:charRg st="193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>
                                            <p:txEl>
                                              <p:charRg st="22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4036">
                                            <p:txEl>
                                              <p:charRg st="224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>
                                            <p:txEl>
                                              <p:charRg st="25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4036">
                                            <p:txEl>
                                              <p:charRg st="254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7127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例：判断</a:t>
            </a:r>
            <a:r>
              <a:rPr lang="en-US" altLang="zh-CN" dirty="0"/>
              <a:t>K</a:t>
            </a:r>
            <a:r>
              <a:rPr lang="en-US" altLang="zh-CN" sz="3900" b="1" baseline="-25000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en-US" altLang="zh-CN" sz="3900" b="1" baseline="-25000" dirty="0"/>
              <a:t>3,3</a:t>
            </a:r>
            <a:r>
              <a:rPr lang="zh-CN" altLang="en-US" dirty="0"/>
              <a:t>是否平面图。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2133600" y="3581400"/>
            <a:ext cx="685800" cy="554038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K</a:t>
            </a:r>
            <a:r>
              <a:rPr lang="en-US" altLang="zh-CN" sz="2800" b="1" baseline="-25000" dirty="0"/>
              <a:t>5</a:t>
            </a:r>
            <a:endParaRPr lang="en-US" altLang="zh-CN" sz="2800" b="1" dirty="0"/>
          </a:p>
        </p:txBody>
      </p:sp>
      <p:grpSp>
        <p:nvGrpSpPr>
          <p:cNvPr id="53252" name="Group 4"/>
          <p:cNvGrpSpPr/>
          <p:nvPr/>
        </p:nvGrpSpPr>
        <p:grpSpPr>
          <a:xfrm>
            <a:off x="5619750" y="1506538"/>
            <a:ext cx="1944688" cy="1873250"/>
            <a:chOff x="2426" y="2840"/>
            <a:chExt cx="863" cy="681"/>
          </a:xfrm>
        </p:grpSpPr>
        <p:sp>
          <p:nvSpPr>
            <p:cNvPr id="53277" name="Oval 5"/>
            <p:cNvSpPr/>
            <p:nvPr/>
          </p:nvSpPr>
          <p:spPr>
            <a:xfrm>
              <a:off x="2426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3278" name="Oval 6"/>
            <p:cNvSpPr/>
            <p:nvPr/>
          </p:nvSpPr>
          <p:spPr>
            <a:xfrm>
              <a:off x="2789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3279" name="Oval 7"/>
            <p:cNvSpPr/>
            <p:nvPr/>
          </p:nvSpPr>
          <p:spPr>
            <a:xfrm>
              <a:off x="3197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3280" name="Oval 8"/>
            <p:cNvSpPr/>
            <p:nvPr/>
          </p:nvSpPr>
          <p:spPr>
            <a:xfrm>
              <a:off x="2426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3281" name="Oval 9"/>
            <p:cNvSpPr/>
            <p:nvPr/>
          </p:nvSpPr>
          <p:spPr>
            <a:xfrm>
              <a:off x="2789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3282" name="Oval 10"/>
            <p:cNvSpPr/>
            <p:nvPr/>
          </p:nvSpPr>
          <p:spPr>
            <a:xfrm>
              <a:off x="3198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3283" name="Line 11"/>
            <p:cNvSpPr/>
            <p:nvPr/>
          </p:nvSpPr>
          <p:spPr>
            <a:xfrm>
              <a:off x="2472" y="2886"/>
              <a:ext cx="771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4" name="Line 12"/>
            <p:cNvSpPr/>
            <p:nvPr/>
          </p:nvSpPr>
          <p:spPr>
            <a:xfrm>
              <a:off x="2472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5" name="Line 13"/>
            <p:cNvSpPr/>
            <p:nvPr/>
          </p:nvSpPr>
          <p:spPr>
            <a:xfrm>
              <a:off x="2472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6" name="Line 14"/>
            <p:cNvSpPr/>
            <p:nvPr/>
          </p:nvSpPr>
          <p:spPr>
            <a:xfrm flipH="1">
              <a:off x="2472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7" name="Line 15"/>
            <p:cNvSpPr/>
            <p:nvPr/>
          </p:nvSpPr>
          <p:spPr>
            <a:xfrm flipH="1">
              <a:off x="2472" y="2886"/>
              <a:ext cx="726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8" name="Line 16"/>
            <p:cNvSpPr/>
            <p:nvPr/>
          </p:nvSpPr>
          <p:spPr>
            <a:xfrm>
              <a:off x="2835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9" name="Line 17"/>
            <p:cNvSpPr/>
            <p:nvPr/>
          </p:nvSpPr>
          <p:spPr>
            <a:xfrm>
              <a:off x="2835" y="2886"/>
              <a:ext cx="408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0" name="Line 18"/>
            <p:cNvSpPr/>
            <p:nvPr/>
          </p:nvSpPr>
          <p:spPr>
            <a:xfrm flipH="1">
              <a:off x="2835" y="2886"/>
              <a:ext cx="408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1" name="Line 19"/>
            <p:cNvSpPr/>
            <p:nvPr/>
          </p:nvSpPr>
          <p:spPr>
            <a:xfrm>
              <a:off x="3243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3253" name="Group 20"/>
          <p:cNvGrpSpPr/>
          <p:nvPr/>
        </p:nvGrpSpPr>
        <p:grpSpPr>
          <a:xfrm>
            <a:off x="1371600" y="1219200"/>
            <a:ext cx="2087563" cy="2160588"/>
            <a:chOff x="1111" y="1071"/>
            <a:chExt cx="863" cy="771"/>
          </a:xfrm>
        </p:grpSpPr>
        <p:grpSp>
          <p:nvGrpSpPr>
            <p:cNvPr id="53261" name="Group 21"/>
            <p:cNvGrpSpPr/>
            <p:nvPr/>
          </p:nvGrpSpPr>
          <p:grpSpPr>
            <a:xfrm>
              <a:off x="1111" y="1071"/>
              <a:ext cx="863" cy="771"/>
              <a:chOff x="3061" y="2205"/>
              <a:chExt cx="863" cy="771"/>
            </a:xfrm>
          </p:grpSpPr>
          <p:sp>
            <p:nvSpPr>
              <p:cNvPr id="53264" name="Oval 22"/>
              <p:cNvSpPr/>
              <p:nvPr/>
            </p:nvSpPr>
            <p:spPr>
              <a:xfrm>
                <a:off x="3424" y="2205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3265" name="Oval 23"/>
              <p:cNvSpPr/>
              <p:nvPr/>
            </p:nvSpPr>
            <p:spPr>
              <a:xfrm>
                <a:off x="3061" y="2478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3266" name="Oval 24"/>
              <p:cNvSpPr/>
              <p:nvPr/>
            </p:nvSpPr>
            <p:spPr>
              <a:xfrm>
                <a:off x="3833" y="2478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3267" name="Oval 25"/>
              <p:cNvSpPr/>
              <p:nvPr/>
            </p:nvSpPr>
            <p:spPr>
              <a:xfrm>
                <a:off x="3198" y="2886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3268" name="Oval 26"/>
              <p:cNvSpPr/>
              <p:nvPr/>
            </p:nvSpPr>
            <p:spPr>
              <a:xfrm>
                <a:off x="3696" y="2886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3269" name="Line 27"/>
              <p:cNvSpPr/>
              <p:nvPr/>
            </p:nvSpPr>
            <p:spPr>
              <a:xfrm flipH="1">
                <a:off x="3107" y="2251"/>
                <a:ext cx="363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0" name="Line 28"/>
              <p:cNvSpPr/>
              <p:nvPr/>
            </p:nvSpPr>
            <p:spPr>
              <a:xfrm>
                <a:off x="3470" y="2251"/>
                <a:ext cx="408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1" name="Line 29"/>
              <p:cNvSpPr/>
              <p:nvPr/>
            </p:nvSpPr>
            <p:spPr>
              <a:xfrm>
                <a:off x="3107" y="2478"/>
                <a:ext cx="136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2" name="Line 30"/>
              <p:cNvSpPr/>
              <p:nvPr/>
            </p:nvSpPr>
            <p:spPr>
              <a:xfrm flipH="1">
                <a:off x="3742" y="2523"/>
                <a:ext cx="136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3" name="Line 31"/>
              <p:cNvSpPr/>
              <p:nvPr/>
            </p:nvSpPr>
            <p:spPr>
              <a:xfrm>
                <a:off x="3243" y="2931"/>
                <a:ext cx="45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4" name="Line 32"/>
              <p:cNvSpPr/>
              <p:nvPr/>
            </p:nvSpPr>
            <p:spPr>
              <a:xfrm>
                <a:off x="3107" y="2523"/>
                <a:ext cx="77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5" name="Line 33"/>
              <p:cNvSpPr/>
              <p:nvPr/>
            </p:nvSpPr>
            <p:spPr>
              <a:xfrm flipH="1">
                <a:off x="3243" y="2251"/>
                <a:ext cx="227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6" name="Line 34"/>
              <p:cNvSpPr/>
              <p:nvPr/>
            </p:nvSpPr>
            <p:spPr>
              <a:xfrm>
                <a:off x="3470" y="2251"/>
                <a:ext cx="272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3262" name="Line 35"/>
            <p:cNvSpPr/>
            <p:nvPr/>
          </p:nvSpPr>
          <p:spPr>
            <a:xfrm>
              <a:off x="1202" y="1389"/>
              <a:ext cx="589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3" name="Line 36"/>
            <p:cNvSpPr/>
            <p:nvPr/>
          </p:nvSpPr>
          <p:spPr>
            <a:xfrm flipH="1">
              <a:off x="1292" y="1389"/>
              <a:ext cx="635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85093" name="Text Box 37"/>
          <p:cNvSpPr txBox="1"/>
          <p:nvPr/>
        </p:nvSpPr>
        <p:spPr>
          <a:xfrm>
            <a:off x="4419600" y="4038600"/>
            <a:ext cx="4495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e≤3v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6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为连通简单平面图？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e≤3v-6</a:t>
            </a:r>
            <a:r>
              <a:rPr lang="zh-CN" altLang="en-US" sz="2400" b="1" dirty="0"/>
              <a:t>，这对于判断</a:t>
            </a:r>
            <a:r>
              <a:rPr lang="en-US" altLang="zh-CN" sz="2400" b="1" dirty="0"/>
              <a:t>K</a:t>
            </a:r>
            <a:r>
              <a:rPr lang="en-US" altLang="zh-CN" sz="2400" b="1" baseline="-25000" dirty="0"/>
              <a:t>3,3</a:t>
            </a:r>
            <a:r>
              <a:rPr lang="zh-CN" altLang="en-US" sz="2400" b="1" dirty="0"/>
              <a:t>是不是平面图没有任何帮助。</a:t>
            </a:r>
            <a:endParaRPr lang="en-US" altLang="zh-CN" sz="2400" b="1" dirty="0"/>
          </a:p>
        </p:txBody>
      </p:sp>
      <p:sp>
        <p:nvSpPr>
          <p:cNvPr id="128012" name="Text Box 39"/>
          <p:cNvSpPr txBox="1"/>
          <p:nvPr/>
        </p:nvSpPr>
        <p:spPr>
          <a:xfrm>
            <a:off x="685800" y="4267200"/>
            <a:ext cx="3733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v=5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e&gt;3v-6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  </a:t>
            </a:r>
            <a:r>
              <a:rPr lang="en-US" altLang="zh-CN" sz="2400" b="1" dirty="0"/>
              <a:t>K</a:t>
            </a:r>
            <a:r>
              <a:rPr lang="en-US" altLang="zh-CN" sz="2400" b="1" baseline="-25000" dirty="0"/>
              <a:t>5</a:t>
            </a:r>
            <a:r>
              <a:rPr lang="zh-CN" altLang="en-US" sz="2400" b="1" dirty="0"/>
              <a:t>不是平面图</a:t>
            </a:r>
            <a:endParaRPr lang="zh-CN" altLang="en-US" sz="2400" b="1" dirty="0"/>
          </a:p>
        </p:txBody>
      </p:sp>
      <p:sp>
        <p:nvSpPr>
          <p:cNvPr id="53256" name="Rectangle 41"/>
          <p:cNvSpPr/>
          <p:nvPr/>
        </p:nvSpPr>
        <p:spPr>
          <a:xfrm>
            <a:off x="6172200" y="3581400"/>
            <a:ext cx="914400" cy="5540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sz="2800" b="1" dirty="0"/>
              <a:t>K</a:t>
            </a:r>
            <a:r>
              <a:rPr lang="en-US" altLang="zh-CN" sz="2800" b="1" baseline="-25000" dirty="0"/>
              <a:t>3,3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9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5638800"/>
            <a:ext cx="7543800" cy="533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这两个非常典型的非平面图。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9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>
                                            <p:txEl>
                                              <p:charRg st="2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93">
                                            <p:txEl>
                                              <p:charRg st="2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证明</a:t>
            </a:r>
            <a:r>
              <a:rPr lang="en-US" altLang="zh-CN" b="1" dirty="0"/>
              <a:t>K</a:t>
            </a:r>
            <a:r>
              <a:rPr lang="en-US" altLang="zh-CN" b="1" baseline="-25000" dirty="0"/>
              <a:t>3,3</a:t>
            </a:r>
            <a:r>
              <a:rPr lang="zh-CN" altLang="zh-CN" b="1" dirty="0"/>
              <a:t>不是平面图。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反证法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平面图，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经观察我们发现，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中任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个结点不能构成一个面，因此每个面的次数均大于等于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，由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面的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次数为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倍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知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2e 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4r   --------(1)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平面图应满足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欧拉公式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v-e+r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  --------(2)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(1)(2)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可得，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2v-4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个结点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条边，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带入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2v-4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，有：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2*6-4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矛盾，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不是平面图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AB85D4-5E67-4064-98F3-25F1D83B713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8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57200"/>
            <a:ext cx="8229600" cy="5702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7.15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：设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是连通的平面图，共有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个顶点、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条边、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个面，且每个面的次数至少为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anose="03060802040406070304" pitchFamily="66" charset="0"/>
                <a:ea typeface="Cambria Math" panose="02040503050406030204" pitchFamily="18" charset="0"/>
                <a:cs typeface="Arial Unicode MS" panose="020B0604020202020204" pitchFamily="34" charset="-122"/>
              </a:rPr>
              <a:t>l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anose="03060802040406070304" pitchFamily="66" charset="0"/>
                <a:ea typeface="Cambria Math" panose="02040503050406030204" pitchFamily="18" charset="0"/>
                <a:cs typeface="Arial Unicode MS" panose="020B0604020202020204" pitchFamily="34" charset="-122"/>
              </a:rPr>
              <a:t>l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≥3)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证明：因为面的次数之和等于边数的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倍，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2e 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anose="03060802040406070304" pitchFamily="66" charset="0"/>
                <a:ea typeface="Cambria Math" panose="02040503050406030204" pitchFamily="18" charset="0"/>
                <a:cs typeface="Arial Unicode MS" panose="020B0604020202020204" pitchFamily="34" charset="-122"/>
              </a:rPr>
              <a:t>l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∙r         -------(1)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欧拉公式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v-e+r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  --------(2)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(1)(2)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可知，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r=2+e-v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整理可得：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anose="03060802040406070304" pitchFamily="66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anose="03060802040406070304" pitchFamily="66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ush Script MT" panose="03060802040406070304" pitchFamily="66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69C1D-BDB1-4AD2-8E68-36EC8CAB009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146438" name="对象 6"/>
          <p:cNvGraphicFramePr>
            <a:graphicFrameLocks noChangeAspect="1"/>
          </p:cNvGraphicFramePr>
          <p:nvPr/>
        </p:nvGraphicFramePr>
        <p:xfrm>
          <a:off x="2743200" y="1447800"/>
          <a:ext cx="2487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205865" imgH="406400" progId="Equation.3">
                  <p:embed/>
                </p:oleObj>
              </mc:Choice>
              <mc:Fallback>
                <p:oleObj name="" r:id="rId1" imgW="1205865" imgH="406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447800"/>
                        <a:ext cx="24876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对象 7"/>
          <p:cNvGraphicFramePr>
            <a:graphicFrameLocks noChangeAspect="1"/>
          </p:cNvGraphicFramePr>
          <p:nvPr/>
        </p:nvGraphicFramePr>
        <p:xfrm>
          <a:off x="4090988" y="3810000"/>
          <a:ext cx="7858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81000" imgH="406400" progId="Equation.3">
                  <p:embed/>
                </p:oleObj>
              </mc:Choice>
              <mc:Fallback>
                <p:oleObj name="" r:id="rId3" imgW="381000" imgH="406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0988" y="3810000"/>
                        <a:ext cx="78581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对象 8"/>
          <p:cNvGraphicFramePr>
            <a:graphicFrameLocks noChangeAspect="1"/>
          </p:cNvGraphicFramePr>
          <p:nvPr/>
        </p:nvGraphicFramePr>
        <p:xfrm>
          <a:off x="2514600" y="4648200"/>
          <a:ext cx="2487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205865" imgH="406400" progId="Equation.3">
                  <p:embed/>
                </p:oleObj>
              </mc:Choice>
              <mc:Fallback>
                <p:oleObj name="" r:id="rId5" imgW="1205865" imgH="406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4648200"/>
                        <a:ext cx="24876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C09144-7428-4423-B26A-C143DE0FAFF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197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10600" cy="762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例7-4.4 判断下图是否(半)汉密尔顿图</a:t>
            </a:r>
            <a:endParaRPr lang="zh-CN" altLang="en-US" dirty="0"/>
          </a:p>
        </p:txBody>
      </p:sp>
      <p:sp>
        <p:nvSpPr>
          <p:cNvPr id="580611" name="Rectangle 3"/>
          <p:cNvSpPr>
            <a:spLocks noGrp="1"/>
          </p:cNvSpPr>
          <p:nvPr>
            <p:ph idx="1"/>
          </p:nvPr>
        </p:nvSpPr>
        <p:spPr>
          <a:xfrm>
            <a:off x="762000" y="4267200"/>
            <a:ext cx="8001000" cy="19812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(1)(2)</a:t>
            </a:r>
            <a:r>
              <a:rPr lang="zh-CN" altLang="en-US" dirty="0"/>
              <a:t>是汉密尔顿图。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(3)</a:t>
            </a:r>
            <a:r>
              <a:rPr lang="zh-CN" altLang="en-US" dirty="0"/>
              <a:t>是半汉密尔顿图。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(4)</a:t>
            </a:r>
            <a:r>
              <a:rPr lang="zh-CN" altLang="en-US" dirty="0"/>
              <a:t>既不是汉密尔顿图，也不是半汉密尔顿图。</a:t>
            </a:r>
            <a:endParaRPr lang="zh-CN" altLang="en-US" dirty="0"/>
          </a:p>
        </p:txBody>
      </p:sp>
      <p:pic>
        <p:nvPicPr>
          <p:cNvPr id="580612" name="Picture 4" descr="15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398588"/>
            <a:ext cx="8909050" cy="2243137"/>
          </a:xfrm>
          <a:prstGeom prst="rect">
            <a:avLst/>
          </a:prstGeom>
          <a:solidFill>
            <a:srgbClr val="333399"/>
          </a:solidFill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061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0611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2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0611">
                                            <p:txEl>
                                              <p:charRg st="2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证明：</a:t>
            </a:r>
            <a:r>
              <a:rPr lang="en-US" altLang="zh-CN" b="1" dirty="0"/>
              <a:t>K</a:t>
            </a:r>
            <a:r>
              <a:rPr lang="en-US" altLang="zh-CN" b="1" baseline="-25000" dirty="0"/>
              <a:t>3,3</a:t>
            </a:r>
            <a:r>
              <a:rPr lang="zh-CN" altLang="zh-CN" b="1" dirty="0"/>
              <a:t>不是平面图。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平面图，则应满足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面的次数均大于等于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个结点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条边，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带入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上式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矛盾，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不是平面图。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AB85D4-5E67-4064-98F3-25F1D83B713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59399" name="对象 1"/>
          <p:cNvGraphicFramePr>
            <a:graphicFrameLocks noChangeAspect="1"/>
          </p:cNvGraphicFramePr>
          <p:nvPr/>
        </p:nvGraphicFramePr>
        <p:xfrm>
          <a:off x="2743200" y="1752600"/>
          <a:ext cx="2487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205865" imgH="406400" progId="Equation.3">
                  <p:embed/>
                </p:oleObj>
              </mc:Choice>
              <mc:Fallback>
                <p:oleObj name="" r:id="rId1" imgW="1205865" imgH="406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752600"/>
                        <a:ext cx="24876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对象 6"/>
          <p:cNvGraphicFramePr>
            <a:graphicFrameLocks noChangeAspect="1"/>
          </p:cNvGraphicFramePr>
          <p:nvPr/>
        </p:nvGraphicFramePr>
        <p:xfrm>
          <a:off x="3455988" y="3048000"/>
          <a:ext cx="2487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205865" imgH="406400" progId="Equation.3">
                  <p:embed/>
                </p:oleObj>
              </mc:Choice>
              <mc:Fallback>
                <p:oleObj name="" r:id="rId3" imgW="1205865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5988" y="3048000"/>
                        <a:ext cx="248761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139825"/>
          </a:xfrm>
          <a:ln/>
        </p:spPr>
        <p:txBody>
          <a:bodyPr vert="horz" wrap="square" lIns="91440" tIns="45720" rIns="91440" bIns="45720" anchor="t"/>
          <a:p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dirty="0"/>
              <a:t>】</a:t>
            </a:r>
            <a:r>
              <a:rPr lang="zh-CN" altLang="en-US" sz="3200" dirty="0">
                <a:latin typeface="宋体" panose="02010600030101010101" pitchFamily="2" charset="-122"/>
              </a:rPr>
              <a:t>证：彼得森(</a:t>
            </a:r>
            <a:r>
              <a:rPr lang="en-US" altLang="zh-CN" sz="3200" dirty="0">
                <a:latin typeface="宋体" panose="02010600030101010101" pitchFamily="2" charset="-122"/>
              </a:rPr>
              <a:t>Petersen)</a:t>
            </a:r>
            <a:r>
              <a:rPr lang="zh-CN" altLang="en-US" sz="3200" dirty="0">
                <a:latin typeface="宋体" panose="02010600030101010101" pitchFamily="2" charset="-122"/>
              </a:rPr>
              <a:t>图不是平面图。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34363" cy="1111250"/>
          </a:xfrm>
          <a:ln/>
        </p:spPr>
        <p:txBody>
          <a:bodyPr vert="horz" wrap="square" lIns="91440" tIns="45720" rIns="91440" bIns="45720" anchor="t"/>
          <a:p>
            <a:pPr marL="0" indent="0" algn="just">
              <a:spcBef>
                <a:spcPct val="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用刚刚证明得到的结论，如果不满足</a:t>
            </a:r>
            <a:endParaRPr lang="en-US" altLang="zh-CN" sz="2800" dirty="0"/>
          </a:p>
          <a:p>
            <a:pPr marL="0" indent="0" algn="just">
              <a:spcBef>
                <a:spcPct val="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则不是平面图。                 </a:t>
            </a:r>
            <a:endParaRPr lang="zh-CN" altLang="en-US" sz="2800" dirty="0"/>
          </a:p>
        </p:txBody>
      </p:sp>
      <p:grpSp>
        <p:nvGrpSpPr>
          <p:cNvPr id="61444" name="Group 5"/>
          <p:cNvGrpSpPr/>
          <p:nvPr/>
        </p:nvGrpSpPr>
        <p:grpSpPr>
          <a:xfrm>
            <a:off x="533400" y="2590800"/>
            <a:ext cx="2952750" cy="2663825"/>
            <a:chOff x="612" y="1570"/>
            <a:chExt cx="2046" cy="1996"/>
          </a:xfrm>
        </p:grpSpPr>
        <p:grpSp>
          <p:nvGrpSpPr>
            <p:cNvPr id="61450" name="Group 6"/>
            <p:cNvGrpSpPr/>
            <p:nvPr/>
          </p:nvGrpSpPr>
          <p:grpSpPr>
            <a:xfrm>
              <a:off x="612" y="1570"/>
              <a:ext cx="2046" cy="1996"/>
              <a:chOff x="612" y="1570"/>
              <a:chExt cx="2046" cy="1996"/>
            </a:xfrm>
          </p:grpSpPr>
          <p:sp>
            <p:nvSpPr>
              <p:cNvPr id="61452" name="Oval 7"/>
              <p:cNvSpPr/>
              <p:nvPr/>
            </p:nvSpPr>
            <p:spPr>
              <a:xfrm>
                <a:off x="1066" y="2477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53" name="Oval 8"/>
              <p:cNvSpPr/>
              <p:nvPr/>
            </p:nvSpPr>
            <p:spPr>
              <a:xfrm>
                <a:off x="1615" y="2069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54" name="Oval 9"/>
              <p:cNvSpPr/>
              <p:nvPr/>
            </p:nvSpPr>
            <p:spPr>
              <a:xfrm>
                <a:off x="2205" y="2477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55" name="Oval 10"/>
              <p:cNvSpPr/>
              <p:nvPr/>
            </p:nvSpPr>
            <p:spPr>
              <a:xfrm>
                <a:off x="1247" y="3203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56" name="Oval 11"/>
              <p:cNvSpPr/>
              <p:nvPr/>
            </p:nvSpPr>
            <p:spPr>
              <a:xfrm>
                <a:off x="1978" y="3157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57" name="Oval 12"/>
              <p:cNvSpPr/>
              <p:nvPr/>
            </p:nvSpPr>
            <p:spPr>
              <a:xfrm>
                <a:off x="2567" y="229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58" name="Oval 13"/>
              <p:cNvSpPr/>
              <p:nvPr/>
            </p:nvSpPr>
            <p:spPr>
              <a:xfrm>
                <a:off x="1615" y="157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59" name="Oval 14"/>
              <p:cNvSpPr/>
              <p:nvPr/>
            </p:nvSpPr>
            <p:spPr>
              <a:xfrm>
                <a:off x="2204" y="347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60" name="Oval 15"/>
              <p:cNvSpPr/>
              <p:nvPr/>
            </p:nvSpPr>
            <p:spPr>
              <a:xfrm>
                <a:off x="975" y="347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61" name="Oval 16"/>
              <p:cNvSpPr/>
              <p:nvPr/>
            </p:nvSpPr>
            <p:spPr>
              <a:xfrm>
                <a:off x="612" y="229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1462" name="Line 17"/>
              <p:cNvSpPr/>
              <p:nvPr/>
            </p:nvSpPr>
            <p:spPr>
              <a:xfrm flipH="1">
                <a:off x="663" y="1615"/>
                <a:ext cx="998" cy="7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3" name="Line 18"/>
              <p:cNvSpPr/>
              <p:nvPr/>
            </p:nvSpPr>
            <p:spPr>
              <a:xfrm>
                <a:off x="1661" y="1615"/>
                <a:ext cx="952" cy="7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4" name="Line 19"/>
              <p:cNvSpPr/>
              <p:nvPr/>
            </p:nvSpPr>
            <p:spPr>
              <a:xfrm>
                <a:off x="1661" y="1615"/>
                <a:ext cx="0" cy="49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5" name="Line 20"/>
              <p:cNvSpPr/>
              <p:nvPr/>
            </p:nvSpPr>
            <p:spPr>
              <a:xfrm>
                <a:off x="663" y="2341"/>
                <a:ext cx="408" cy="1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6" name="Line 21"/>
              <p:cNvSpPr/>
              <p:nvPr/>
            </p:nvSpPr>
            <p:spPr>
              <a:xfrm>
                <a:off x="617" y="2341"/>
                <a:ext cx="409" cy="11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7" name="Line 22"/>
              <p:cNvSpPr/>
              <p:nvPr/>
            </p:nvSpPr>
            <p:spPr>
              <a:xfrm flipH="1">
                <a:off x="1026" y="3248"/>
                <a:ext cx="226" cy="2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8" name="Line 23"/>
              <p:cNvSpPr/>
              <p:nvPr/>
            </p:nvSpPr>
            <p:spPr>
              <a:xfrm>
                <a:off x="1026" y="3520"/>
                <a:ext cx="12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9" name="Line 24"/>
              <p:cNvSpPr/>
              <p:nvPr/>
            </p:nvSpPr>
            <p:spPr>
              <a:xfrm flipH="1">
                <a:off x="2250" y="2341"/>
                <a:ext cx="363" cy="11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0" name="Line 25"/>
              <p:cNvSpPr/>
              <p:nvPr/>
            </p:nvSpPr>
            <p:spPr>
              <a:xfrm flipH="1">
                <a:off x="2250" y="2341"/>
                <a:ext cx="363" cy="1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1" name="Line 26"/>
              <p:cNvSpPr/>
              <p:nvPr/>
            </p:nvSpPr>
            <p:spPr>
              <a:xfrm flipH="1">
                <a:off x="1298" y="2114"/>
                <a:ext cx="363" cy="113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2" name="Line 27"/>
              <p:cNvSpPr/>
              <p:nvPr/>
            </p:nvSpPr>
            <p:spPr>
              <a:xfrm>
                <a:off x="1116" y="2522"/>
                <a:ext cx="113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3" name="Line 28"/>
              <p:cNvSpPr/>
              <p:nvPr/>
            </p:nvSpPr>
            <p:spPr>
              <a:xfrm>
                <a:off x="1661" y="2114"/>
                <a:ext cx="363" cy="108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4" name="Line 29"/>
              <p:cNvSpPr/>
              <p:nvPr/>
            </p:nvSpPr>
            <p:spPr>
              <a:xfrm flipH="1">
                <a:off x="1252" y="2522"/>
                <a:ext cx="998" cy="7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5" name="Line 30"/>
              <p:cNvSpPr/>
              <p:nvPr/>
            </p:nvSpPr>
            <p:spPr>
              <a:xfrm>
                <a:off x="1116" y="2523"/>
                <a:ext cx="907" cy="6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451" name="Line 31"/>
            <p:cNvSpPr/>
            <p:nvPr/>
          </p:nvSpPr>
          <p:spPr>
            <a:xfrm>
              <a:off x="2063" y="3249"/>
              <a:ext cx="182" cy="2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pic>
        <p:nvPicPr>
          <p:cNvPr id="6144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066800"/>
            <a:ext cx="1957388" cy="99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8057" name="TextBox 35"/>
          <p:cNvSpPr txBox="1"/>
          <p:nvPr/>
        </p:nvSpPr>
        <p:spPr>
          <a:xfrm>
            <a:off x="4038600" y="2819400"/>
            <a:ext cx="4038600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很容易看出，</a:t>
            </a:r>
            <a:r>
              <a:rPr lang="en-US" altLang="zh-CN" sz="2800" dirty="0"/>
              <a:t>Petersen</a:t>
            </a:r>
            <a:r>
              <a:rPr lang="zh-CN" altLang="en-US" sz="2800" dirty="0"/>
              <a:t>图中每个面的次数都是</a:t>
            </a:r>
            <a:r>
              <a:rPr lang="en-US" altLang="zh-CN" sz="2800" dirty="0"/>
              <a:t>5</a:t>
            </a:r>
            <a:r>
              <a:rPr lang="zh-CN" altLang="en-US" sz="2800" dirty="0"/>
              <a:t>，所以</a:t>
            </a:r>
            <a:r>
              <a:rPr lang="en-US" altLang="zh-CN" sz="2800" dirty="0"/>
              <a:t>k=5</a:t>
            </a:r>
            <a:r>
              <a:rPr lang="zh-CN" altLang="en-US" sz="2800" dirty="0"/>
              <a:t>，</a:t>
            </a:r>
            <a:r>
              <a:rPr lang="en-US" altLang="zh-CN" sz="2800" dirty="0"/>
              <a:t>e=15</a:t>
            </a:r>
            <a:r>
              <a:rPr lang="zh-CN" altLang="en-US" sz="2800" dirty="0"/>
              <a:t>，</a:t>
            </a:r>
            <a:r>
              <a:rPr lang="en-US" altLang="zh-CN" sz="2800" dirty="0"/>
              <a:t>v=10</a:t>
            </a:r>
            <a:r>
              <a:rPr lang="zh-CN" altLang="en-US" sz="2800" dirty="0"/>
              <a:t>代入上式，不成立，所以它不是平面图。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同胚：在二度顶点内同构 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1152525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定义</a:t>
            </a:r>
            <a:r>
              <a:rPr lang="en-US" altLang="zh-CN" sz="2800" b="1" dirty="0">
                <a:solidFill>
                  <a:srgbClr val="990000"/>
                </a:solidFill>
              </a:rPr>
              <a:t>7-5.3</a:t>
            </a:r>
            <a:r>
              <a:rPr lang="en-US" altLang="zh-CN" sz="2800" dirty="0"/>
              <a:t> </a:t>
            </a:r>
            <a:r>
              <a:rPr lang="zh-CN" altLang="en-US" sz="2800" dirty="0"/>
              <a:t>两个图</a:t>
            </a:r>
            <a:r>
              <a:rPr lang="en-US" altLang="zh-CN" sz="2800" dirty="0"/>
              <a:t>G1</a:t>
            </a:r>
            <a:r>
              <a:rPr lang="zh-CN" altLang="en-US" sz="2800" dirty="0"/>
              <a:t>与</a:t>
            </a:r>
            <a:r>
              <a:rPr lang="en-US" altLang="zh-CN" sz="2800" dirty="0"/>
              <a:t>G2</a:t>
            </a:r>
            <a:r>
              <a:rPr lang="zh-CN" altLang="en-US" sz="2800" dirty="0"/>
              <a:t>称为</a:t>
            </a:r>
            <a:r>
              <a:rPr lang="zh-CN" altLang="en-US" sz="2800" b="1" dirty="0">
                <a:solidFill>
                  <a:srgbClr val="FF0000"/>
                </a:solidFill>
              </a:rPr>
              <a:t>同胚</a:t>
            </a:r>
            <a:r>
              <a:rPr lang="zh-CN" altLang="en-US" sz="2800" dirty="0"/>
              <a:t>（</a:t>
            </a:r>
            <a:r>
              <a:rPr lang="en-US" altLang="zh-CN" sz="2800" b="1" dirty="0">
                <a:solidFill>
                  <a:srgbClr val="1E0264"/>
                </a:solidFill>
              </a:rPr>
              <a:t>2</a:t>
            </a:r>
            <a:r>
              <a:rPr lang="zh-CN" altLang="en-US" sz="2800" b="1" dirty="0">
                <a:solidFill>
                  <a:srgbClr val="1E0264"/>
                </a:solidFill>
              </a:rPr>
              <a:t>度结点内同构</a:t>
            </a:r>
            <a:r>
              <a:rPr lang="zh-CN" altLang="en-US" sz="2800" dirty="0"/>
              <a:t>），即在两个图中</a:t>
            </a:r>
            <a:r>
              <a:rPr lang="zh-CN" altLang="en-US" sz="2800" dirty="0">
                <a:solidFill>
                  <a:srgbClr val="FF0000"/>
                </a:solidFill>
              </a:rPr>
              <a:t>插入或删除一些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度结点</a:t>
            </a:r>
            <a:r>
              <a:rPr lang="zh-CN" altLang="en-US" sz="2800" dirty="0"/>
              <a:t>后，两个修改之后的图同构。 </a:t>
            </a:r>
            <a:endParaRPr lang="zh-CN" altLang="en-US" sz="2800" dirty="0"/>
          </a:p>
        </p:txBody>
      </p:sp>
      <p:grpSp>
        <p:nvGrpSpPr>
          <p:cNvPr id="63492" name="Group 5"/>
          <p:cNvGrpSpPr/>
          <p:nvPr/>
        </p:nvGrpSpPr>
        <p:grpSpPr>
          <a:xfrm>
            <a:off x="2286000" y="2286000"/>
            <a:ext cx="1865313" cy="1917700"/>
            <a:chOff x="1098" y="1673"/>
            <a:chExt cx="980" cy="1123"/>
          </a:xfrm>
        </p:grpSpPr>
        <p:sp>
          <p:nvSpPr>
            <p:cNvPr id="63555" name="Text Box 6"/>
            <p:cNvSpPr txBox="1"/>
            <p:nvPr/>
          </p:nvSpPr>
          <p:spPr>
            <a:xfrm>
              <a:off x="1461" y="2581"/>
              <a:ext cx="163" cy="21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e</a:t>
              </a:r>
              <a:endParaRPr lang="en-US" altLang="zh-CN" sz="1800" dirty="0"/>
            </a:p>
          </p:txBody>
        </p:sp>
        <p:sp>
          <p:nvSpPr>
            <p:cNvPr id="63556" name="Oval 7"/>
            <p:cNvSpPr/>
            <p:nvPr/>
          </p:nvSpPr>
          <p:spPr>
            <a:xfrm>
              <a:off x="1292" y="2024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57" name="Oval 8"/>
            <p:cNvSpPr/>
            <p:nvPr/>
          </p:nvSpPr>
          <p:spPr>
            <a:xfrm>
              <a:off x="1837" y="2024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58" name="Oval 9"/>
            <p:cNvSpPr/>
            <p:nvPr/>
          </p:nvSpPr>
          <p:spPr>
            <a:xfrm>
              <a:off x="1565" y="1888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59" name="Oval 10"/>
            <p:cNvSpPr/>
            <p:nvPr/>
          </p:nvSpPr>
          <p:spPr>
            <a:xfrm>
              <a:off x="1292" y="2296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60" name="Oval 11"/>
            <p:cNvSpPr/>
            <p:nvPr/>
          </p:nvSpPr>
          <p:spPr>
            <a:xfrm>
              <a:off x="1292" y="2523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61" name="Oval 12"/>
            <p:cNvSpPr/>
            <p:nvPr/>
          </p:nvSpPr>
          <p:spPr>
            <a:xfrm>
              <a:off x="1519" y="2523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62" name="Oval 13"/>
            <p:cNvSpPr/>
            <p:nvPr/>
          </p:nvSpPr>
          <p:spPr>
            <a:xfrm>
              <a:off x="1837" y="2523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63" name="Text Box 14"/>
            <p:cNvSpPr txBox="1"/>
            <p:nvPr/>
          </p:nvSpPr>
          <p:spPr>
            <a:xfrm>
              <a:off x="1461" y="1673"/>
              <a:ext cx="163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</a:t>
              </a:r>
              <a:endParaRPr lang="en-US" altLang="zh-CN" sz="1800" dirty="0"/>
            </a:p>
          </p:txBody>
        </p:sp>
        <p:sp>
          <p:nvSpPr>
            <p:cNvPr id="63564" name="Text Box 15"/>
            <p:cNvSpPr txBox="1"/>
            <p:nvPr/>
          </p:nvSpPr>
          <p:spPr>
            <a:xfrm>
              <a:off x="1111" y="1946"/>
              <a:ext cx="164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b</a:t>
              </a:r>
              <a:endParaRPr lang="en-US" altLang="zh-CN" sz="1800" dirty="0"/>
            </a:p>
          </p:txBody>
        </p:sp>
        <p:sp>
          <p:nvSpPr>
            <p:cNvPr id="63565" name="Text Box 16"/>
            <p:cNvSpPr txBox="1"/>
            <p:nvPr/>
          </p:nvSpPr>
          <p:spPr>
            <a:xfrm>
              <a:off x="1098" y="2218"/>
              <a:ext cx="157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63566" name="Text Box 17"/>
            <p:cNvSpPr txBox="1"/>
            <p:nvPr/>
          </p:nvSpPr>
          <p:spPr>
            <a:xfrm>
              <a:off x="1098" y="2445"/>
              <a:ext cx="163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d</a:t>
              </a:r>
              <a:endParaRPr lang="en-US" altLang="zh-CN" sz="1800" dirty="0"/>
            </a:p>
          </p:txBody>
        </p:sp>
        <p:sp>
          <p:nvSpPr>
            <p:cNvPr id="63567" name="Text Box 18"/>
            <p:cNvSpPr txBox="1"/>
            <p:nvPr/>
          </p:nvSpPr>
          <p:spPr>
            <a:xfrm>
              <a:off x="1927" y="2473"/>
              <a:ext cx="130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</a:t>
              </a:r>
              <a:endParaRPr lang="en-US" altLang="zh-CN" sz="1800" dirty="0"/>
            </a:p>
          </p:txBody>
        </p:sp>
        <p:sp>
          <p:nvSpPr>
            <p:cNvPr id="63568" name="Text Box 19"/>
            <p:cNvSpPr txBox="1"/>
            <p:nvPr/>
          </p:nvSpPr>
          <p:spPr>
            <a:xfrm>
              <a:off x="1915" y="1946"/>
              <a:ext cx="163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</a:t>
              </a:r>
              <a:endParaRPr lang="en-US" altLang="zh-CN" sz="1800" dirty="0"/>
            </a:p>
          </p:txBody>
        </p:sp>
        <p:sp>
          <p:nvSpPr>
            <p:cNvPr id="63569" name="Line 20"/>
            <p:cNvSpPr/>
            <p:nvPr/>
          </p:nvSpPr>
          <p:spPr>
            <a:xfrm flipH="1">
              <a:off x="1292" y="1933"/>
              <a:ext cx="318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70" name="Line 21"/>
            <p:cNvSpPr/>
            <p:nvPr/>
          </p:nvSpPr>
          <p:spPr>
            <a:xfrm flipH="1" flipV="1">
              <a:off x="1882" y="2069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71" name="Line 22"/>
            <p:cNvSpPr/>
            <p:nvPr/>
          </p:nvSpPr>
          <p:spPr>
            <a:xfrm>
              <a:off x="1338" y="2069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72" name="Line 23"/>
            <p:cNvSpPr/>
            <p:nvPr/>
          </p:nvSpPr>
          <p:spPr>
            <a:xfrm>
              <a:off x="1338" y="2568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73" name="Line 24"/>
            <p:cNvSpPr/>
            <p:nvPr/>
          </p:nvSpPr>
          <p:spPr>
            <a:xfrm>
              <a:off x="1610" y="1933"/>
              <a:ext cx="27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74" name="Line 25"/>
            <p:cNvSpPr/>
            <p:nvPr/>
          </p:nvSpPr>
          <p:spPr>
            <a:xfrm>
              <a:off x="1338" y="2069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3493" name="Group 26"/>
          <p:cNvGrpSpPr/>
          <p:nvPr/>
        </p:nvGrpSpPr>
        <p:grpSpPr>
          <a:xfrm>
            <a:off x="5029200" y="2438400"/>
            <a:ext cx="1857375" cy="1638300"/>
            <a:chOff x="3444" y="1881"/>
            <a:chExt cx="1373" cy="1119"/>
          </a:xfrm>
        </p:grpSpPr>
        <p:sp>
          <p:nvSpPr>
            <p:cNvPr id="63536" name="Text Box 27"/>
            <p:cNvSpPr txBox="1"/>
            <p:nvPr/>
          </p:nvSpPr>
          <p:spPr>
            <a:xfrm>
              <a:off x="4605" y="2523"/>
              <a:ext cx="1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j</a:t>
              </a:r>
              <a:endParaRPr lang="en-US" altLang="zh-CN" sz="1800" dirty="0"/>
            </a:p>
          </p:txBody>
        </p:sp>
        <p:sp>
          <p:nvSpPr>
            <p:cNvPr id="63537" name="Oval 28"/>
            <p:cNvSpPr/>
            <p:nvPr/>
          </p:nvSpPr>
          <p:spPr>
            <a:xfrm>
              <a:off x="3716" y="2164"/>
              <a:ext cx="127" cy="11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38" name="Oval 29"/>
            <p:cNvSpPr/>
            <p:nvPr/>
          </p:nvSpPr>
          <p:spPr>
            <a:xfrm>
              <a:off x="4480" y="2164"/>
              <a:ext cx="127" cy="11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39" name="Oval 30"/>
            <p:cNvSpPr/>
            <p:nvPr/>
          </p:nvSpPr>
          <p:spPr>
            <a:xfrm>
              <a:off x="4098" y="2160"/>
              <a:ext cx="128" cy="11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40" name="Oval 31"/>
            <p:cNvSpPr/>
            <p:nvPr/>
          </p:nvSpPr>
          <p:spPr>
            <a:xfrm>
              <a:off x="3716" y="2518"/>
              <a:ext cx="127" cy="11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41" name="Oval 32"/>
            <p:cNvSpPr/>
            <p:nvPr/>
          </p:nvSpPr>
          <p:spPr>
            <a:xfrm>
              <a:off x="3716" y="2815"/>
              <a:ext cx="127" cy="11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42" name="Oval 33"/>
            <p:cNvSpPr/>
            <p:nvPr/>
          </p:nvSpPr>
          <p:spPr>
            <a:xfrm>
              <a:off x="4468" y="2568"/>
              <a:ext cx="127" cy="11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43" name="Oval 34"/>
            <p:cNvSpPr/>
            <p:nvPr/>
          </p:nvSpPr>
          <p:spPr>
            <a:xfrm>
              <a:off x="4480" y="2815"/>
              <a:ext cx="127" cy="11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44" name="Text Box 35"/>
            <p:cNvSpPr txBox="1"/>
            <p:nvPr/>
          </p:nvSpPr>
          <p:spPr>
            <a:xfrm>
              <a:off x="4104" y="2251"/>
              <a:ext cx="2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h</a:t>
              </a:r>
              <a:endParaRPr lang="en-US" altLang="zh-CN" sz="1800" dirty="0"/>
            </a:p>
          </p:txBody>
        </p:sp>
        <p:sp>
          <p:nvSpPr>
            <p:cNvPr id="63545" name="Text Box 36"/>
            <p:cNvSpPr txBox="1"/>
            <p:nvPr/>
          </p:nvSpPr>
          <p:spPr>
            <a:xfrm>
              <a:off x="3460" y="2061"/>
              <a:ext cx="2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b</a:t>
              </a:r>
              <a:endParaRPr lang="en-US" altLang="zh-CN" sz="1800" dirty="0"/>
            </a:p>
          </p:txBody>
        </p:sp>
        <p:sp>
          <p:nvSpPr>
            <p:cNvPr id="63546" name="Text Box 37"/>
            <p:cNvSpPr txBox="1"/>
            <p:nvPr/>
          </p:nvSpPr>
          <p:spPr>
            <a:xfrm>
              <a:off x="3444" y="2417"/>
              <a:ext cx="2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63547" name="Text Box 38"/>
            <p:cNvSpPr txBox="1"/>
            <p:nvPr/>
          </p:nvSpPr>
          <p:spPr>
            <a:xfrm>
              <a:off x="3444" y="2712"/>
              <a:ext cx="2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d</a:t>
              </a:r>
              <a:endParaRPr lang="en-US" altLang="zh-CN" sz="1800" dirty="0"/>
            </a:p>
          </p:txBody>
        </p:sp>
        <p:sp>
          <p:nvSpPr>
            <p:cNvPr id="63548" name="Text Box 39"/>
            <p:cNvSpPr txBox="1"/>
            <p:nvPr/>
          </p:nvSpPr>
          <p:spPr>
            <a:xfrm>
              <a:off x="4606" y="2750"/>
              <a:ext cx="1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</a:t>
              </a:r>
              <a:endParaRPr lang="en-US" altLang="zh-CN" sz="1800" dirty="0"/>
            </a:p>
          </p:txBody>
        </p:sp>
        <p:sp>
          <p:nvSpPr>
            <p:cNvPr id="63549" name="Text Box 40"/>
            <p:cNvSpPr txBox="1"/>
            <p:nvPr/>
          </p:nvSpPr>
          <p:spPr>
            <a:xfrm>
              <a:off x="4587" y="2063"/>
              <a:ext cx="23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</a:t>
              </a:r>
              <a:endParaRPr lang="en-US" altLang="zh-CN" sz="1800" dirty="0"/>
            </a:p>
          </p:txBody>
        </p:sp>
        <p:sp>
          <p:nvSpPr>
            <p:cNvPr id="63550" name="Line 41"/>
            <p:cNvSpPr/>
            <p:nvPr/>
          </p:nvSpPr>
          <p:spPr>
            <a:xfrm flipH="1" flipV="1">
              <a:off x="4543" y="2222"/>
              <a:ext cx="0" cy="6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51" name="Line 42"/>
            <p:cNvSpPr/>
            <p:nvPr/>
          </p:nvSpPr>
          <p:spPr>
            <a:xfrm>
              <a:off x="3780" y="2222"/>
              <a:ext cx="0" cy="6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52" name="Line 43"/>
            <p:cNvSpPr/>
            <p:nvPr/>
          </p:nvSpPr>
          <p:spPr>
            <a:xfrm>
              <a:off x="3787" y="2886"/>
              <a:ext cx="7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53" name="Line 44"/>
            <p:cNvSpPr/>
            <p:nvPr/>
          </p:nvSpPr>
          <p:spPr>
            <a:xfrm>
              <a:off x="3780" y="2222"/>
              <a:ext cx="7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54" name="Freeform 45"/>
            <p:cNvSpPr/>
            <p:nvPr/>
          </p:nvSpPr>
          <p:spPr>
            <a:xfrm>
              <a:off x="3765" y="1881"/>
              <a:ext cx="809" cy="332"/>
            </a:xfrm>
            <a:custGeom>
              <a:avLst/>
              <a:gdLst>
                <a:gd name="txL" fmla="*/ 0 w 809"/>
                <a:gd name="txT" fmla="*/ 0 h 332"/>
                <a:gd name="txR" fmla="*/ 809 w 809"/>
                <a:gd name="txB" fmla="*/ 332 h 332"/>
              </a:gdLst>
              <a:ahLst/>
              <a:cxnLst>
                <a:cxn ang="0">
                  <a:pos x="22" y="324"/>
                </a:cxn>
                <a:cxn ang="0">
                  <a:pos x="68" y="234"/>
                </a:cxn>
                <a:cxn ang="0">
                  <a:pos x="430" y="7"/>
                </a:cxn>
                <a:cxn ang="0">
                  <a:pos x="748" y="279"/>
                </a:cxn>
                <a:cxn ang="0">
                  <a:pos x="793" y="324"/>
                </a:cxn>
              </a:cxnLst>
              <a:rect l="txL" t="txT" r="txR" b="txB"/>
              <a:pathLst>
                <a:path w="809" h="332">
                  <a:moveTo>
                    <a:pt x="22" y="324"/>
                  </a:moveTo>
                  <a:cubicBezTo>
                    <a:pt x="11" y="305"/>
                    <a:pt x="0" y="287"/>
                    <a:pt x="68" y="234"/>
                  </a:cubicBezTo>
                  <a:cubicBezTo>
                    <a:pt x="136" y="181"/>
                    <a:pt x="317" y="0"/>
                    <a:pt x="430" y="7"/>
                  </a:cubicBezTo>
                  <a:cubicBezTo>
                    <a:pt x="543" y="14"/>
                    <a:pt x="687" y="226"/>
                    <a:pt x="748" y="279"/>
                  </a:cubicBezTo>
                  <a:cubicBezTo>
                    <a:pt x="809" y="332"/>
                    <a:pt x="801" y="328"/>
                    <a:pt x="793" y="324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3494" name="Group 46"/>
          <p:cNvGrpSpPr/>
          <p:nvPr/>
        </p:nvGrpSpPr>
        <p:grpSpPr>
          <a:xfrm>
            <a:off x="2457450" y="4438650"/>
            <a:ext cx="1655763" cy="1655763"/>
            <a:chOff x="1111" y="1071"/>
            <a:chExt cx="863" cy="771"/>
          </a:xfrm>
        </p:grpSpPr>
        <p:grpSp>
          <p:nvGrpSpPr>
            <p:cNvPr id="63520" name="Group 47"/>
            <p:cNvGrpSpPr/>
            <p:nvPr/>
          </p:nvGrpSpPr>
          <p:grpSpPr>
            <a:xfrm>
              <a:off x="1111" y="1071"/>
              <a:ext cx="863" cy="771"/>
              <a:chOff x="3061" y="2205"/>
              <a:chExt cx="863" cy="771"/>
            </a:xfrm>
          </p:grpSpPr>
          <p:sp>
            <p:nvSpPr>
              <p:cNvPr id="63523" name="Oval 48"/>
              <p:cNvSpPr/>
              <p:nvPr/>
            </p:nvSpPr>
            <p:spPr>
              <a:xfrm>
                <a:off x="3424" y="2205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3524" name="Oval 49"/>
              <p:cNvSpPr/>
              <p:nvPr/>
            </p:nvSpPr>
            <p:spPr>
              <a:xfrm>
                <a:off x="3061" y="2478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3525" name="Oval 50"/>
              <p:cNvSpPr/>
              <p:nvPr/>
            </p:nvSpPr>
            <p:spPr>
              <a:xfrm>
                <a:off x="3833" y="2478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3526" name="Oval 51"/>
              <p:cNvSpPr/>
              <p:nvPr/>
            </p:nvSpPr>
            <p:spPr>
              <a:xfrm>
                <a:off x="3198" y="2886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3527" name="Oval 52"/>
              <p:cNvSpPr/>
              <p:nvPr/>
            </p:nvSpPr>
            <p:spPr>
              <a:xfrm>
                <a:off x="3696" y="2886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3528" name="Line 53"/>
              <p:cNvSpPr/>
              <p:nvPr/>
            </p:nvSpPr>
            <p:spPr>
              <a:xfrm flipH="1">
                <a:off x="3107" y="2251"/>
                <a:ext cx="363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9" name="Line 54"/>
              <p:cNvSpPr/>
              <p:nvPr/>
            </p:nvSpPr>
            <p:spPr>
              <a:xfrm>
                <a:off x="3470" y="2251"/>
                <a:ext cx="408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0" name="Line 55"/>
              <p:cNvSpPr/>
              <p:nvPr/>
            </p:nvSpPr>
            <p:spPr>
              <a:xfrm>
                <a:off x="3107" y="2478"/>
                <a:ext cx="136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1" name="Line 56"/>
              <p:cNvSpPr/>
              <p:nvPr/>
            </p:nvSpPr>
            <p:spPr>
              <a:xfrm flipH="1">
                <a:off x="3742" y="2523"/>
                <a:ext cx="136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2" name="Line 57"/>
              <p:cNvSpPr/>
              <p:nvPr/>
            </p:nvSpPr>
            <p:spPr>
              <a:xfrm>
                <a:off x="3243" y="2931"/>
                <a:ext cx="45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3" name="Line 58"/>
              <p:cNvSpPr/>
              <p:nvPr/>
            </p:nvSpPr>
            <p:spPr>
              <a:xfrm>
                <a:off x="3107" y="2523"/>
                <a:ext cx="77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4" name="Line 59"/>
              <p:cNvSpPr/>
              <p:nvPr/>
            </p:nvSpPr>
            <p:spPr>
              <a:xfrm flipH="1">
                <a:off x="3243" y="2251"/>
                <a:ext cx="227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5" name="Line 60"/>
              <p:cNvSpPr/>
              <p:nvPr/>
            </p:nvSpPr>
            <p:spPr>
              <a:xfrm>
                <a:off x="3470" y="2251"/>
                <a:ext cx="272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21" name="Line 61"/>
            <p:cNvSpPr/>
            <p:nvPr/>
          </p:nvSpPr>
          <p:spPr>
            <a:xfrm>
              <a:off x="1202" y="1389"/>
              <a:ext cx="589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22" name="Line 62"/>
            <p:cNvSpPr/>
            <p:nvPr/>
          </p:nvSpPr>
          <p:spPr>
            <a:xfrm flipH="1">
              <a:off x="1292" y="1389"/>
              <a:ext cx="635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3495" name="Group 63"/>
          <p:cNvGrpSpPr/>
          <p:nvPr/>
        </p:nvGrpSpPr>
        <p:grpSpPr>
          <a:xfrm>
            <a:off x="5049838" y="4438650"/>
            <a:ext cx="1655762" cy="1655763"/>
            <a:chOff x="2744" y="3067"/>
            <a:chExt cx="1043" cy="1043"/>
          </a:xfrm>
        </p:grpSpPr>
        <p:sp>
          <p:nvSpPr>
            <p:cNvPr id="63499" name="Oval 64"/>
            <p:cNvSpPr/>
            <p:nvPr/>
          </p:nvSpPr>
          <p:spPr>
            <a:xfrm>
              <a:off x="3183" y="3067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00" name="Oval 65"/>
            <p:cNvSpPr/>
            <p:nvPr/>
          </p:nvSpPr>
          <p:spPr>
            <a:xfrm>
              <a:off x="2744" y="3436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01" name="Oval 66"/>
            <p:cNvSpPr/>
            <p:nvPr/>
          </p:nvSpPr>
          <p:spPr>
            <a:xfrm>
              <a:off x="3677" y="3436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02" name="Oval 67"/>
            <p:cNvSpPr/>
            <p:nvPr/>
          </p:nvSpPr>
          <p:spPr>
            <a:xfrm>
              <a:off x="2910" y="3988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03" name="Oval 68"/>
            <p:cNvSpPr/>
            <p:nvPr/>
          </p:nvSpPr>
          <p:spPr>
            <a:xfrm>
              <a:off x="3511" y="3988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04" name="Line 69"/>
            <p:cNvSpPr/>
            <p:nvPr/>
          </p:nvSpPr>
          <p:spPr>
            <a:xfrm flipH="1">
              <a:off x="2800" y="3129"/>
              <a:ext cx="438" cy="3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5" name="Line 70"/>
            <p:cNvSpPr/>
            <p:nvPr/>
          </p:nvSpPr>
          <p:spPr>
            <a:xfrm>
              <a:off x="3238" y="3129"/>
              <a:ext cx="493" cy="3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6" name="Line 71"/>
            <p:cNvSpPr/>
            <p:nvPr/>
          </p:nvSpPr>
          <p:spPr>
            <a:xfrm>
              <a:off x="2800" y="3436"/>
              <a:ext cx="164" cy="5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7" name="Line 72"/>
            <p:cNvSpPr/>
            <p:nvPr/>
          </p:nvSpPr>
          <p:spPr>
            <a:xfrm flipH="1">
              <a:off x="3567" y="3497"/>
              <a:ext cx="164" cy="5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8" name="Line 73"/>
            <p:cNvSpPr/>
            <p:nvPr/>
          </p:nvSpPr>
          <p:spPr>
            <a:xfrm>
              <a:off x="2964" y="4049"/>
              <a:ext cx="5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9" name="Line 74"/>
            <p:cNvSpPr/>
            <p:nvPr/>
          </p:nvSpPr>
          <p:spPr>
            <a:xfrm>
              <a:off x="2800" y="3497"/>
              <a:ext cx="9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0" name="Line 75"/>
            <p:cNvSpPr/>
            <p:nvPr/>
          </p:nvSpPr>
          <p:spPr>
            <a:xfrm flipH="1">
              <a:off x="2964" y="3129"/>
              <a:ext cx="274" cy="8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1" name="Line 76"/>
            <p:cNvSpPr/>
            <p:nvPr/>
          </p:nvSpPr>
          <p:spPr>
            <a:xfrm>
              <a:off x="3238" y="3129"/>
              <a:ext cx="329" cy="8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2" name="Line 77"/>
            <p:cNvSpPr/>
            <p:nvPr/>
          </p:nvSpPr>
          <p:spPr>
            <a:xfrm>
              <a:off x="2854" y="3497"/>
              <a:ext cx="712" cy="5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3" name="Line 78"/>
            <p:cNvSpPr/>
            <p:nvPr/>
          </p:nvSpPr>
          <p:spPr>
            <a:xfrm flipH="1">
              <a:off x="2963" y="3497"/>
              <a:ext cx="767" cy="5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4" name="Oval 79"/>
            <p:cNvSpPr/>
            <p:nvPr/>
          </p:nvSpPr>
          <p:spPr>
            <a:xfrm>
              <a:off x="2971" y="3249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15" name="Oval 80"/>
            <p:cNvSpPr/>
            <p:nvPr/>
          </p:nvSpPr>
          <p:spPr>
            <a:xfrm>
              <a:off x="3424" y="3249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16" name="Oval 81"/>
            <p:cNvSpPr/>
            <p:nvPr/>
          </p:nvSpPr>
          <p:spPr>
            <a:xfrm>
              <a:off x="3198" y="3430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17" name="Oval 82"/>
            <p:cNvSpPr/>
            <p:nvPr/>
          </p:nvSpPr>
          <p:spPr>
            <a:xfrm>
              <a:off x="2835" y="3748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18" name="Oval 83"/>
            <p:cNvSpPr/>
            <p:nvPr/>
          </p:nvSpPr>
          <p:spPr>
            <a:xfrm>
              <a:off x="3198" y="3974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3519" name="Oval 84"/>
            <p:cNvSpPr/>
            <p:nvPr/>
          </p:nvSpPr>
          <p:spPr>
            <a:xfrm>
              <a:off x="3586" y="3748"/>
              <a:ext cx="110" cy="1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8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788987"/>
          </a:xfrm>
          <a:ln/>
        </p:spPr>
        <p:txBody>
          <a:bodyPr vert="horz" wrap="square" lIns="91440" tIns="45720" rIns="91440" bIns="45720" anchor="t"/>
          <a:p>
            <a:r>
              <a:rPr lang="zh-CN" altLang="en-US" sz="3200" b="1" dirty="0"/>
              <a:t>库拉图斯基</a:t>
            </a:r>
            <a:r>
              <a:rPr lang="en-US" altLang="zh-CN" sz="3200" dirty="0"/>
              <a:t>(Kuratowski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定理</a:t>
            </a:r>
            <a:endParaRPr lang="en-US" altLang="zh-CN" sz="3200" b="1" dirty="0"/>
          </a:p>
        </p:txBody>
      </p:sp>
      <p:sp>
        <p:nvSpPr>
          <p:cNvPr id="690179" name="Rectangle 3"/>
          <p:cNvSpPr>
            <a:spLocks noGrp="1"/>
          </p:cNvSpPr>
          <p:nvPr>
            <p:ph idx="1"/>
          </p:nvPr>
        </p:nvSpPr>
        <p:spPr>
          <a:xfrm>
            <a:off x="457200" y="1052513"/>
            <a:ext cx="8382000" cy="2147887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波兰数学家库拉图斯基（</a:t>
            </a:r>
            <a:r>
              <a:rPr lang="en-US" altLang="zh-CN" dirty="0"/>
              <a:t>Kuratowski</a:t>
            </a:r>
            <a:r>
              <a:rPr lang="zh-CN" altLang="en-US" dirty="0"/>
              <a:t>）在</a:t>
            </a:r>
            <a:r>
              <a:rPr lang="en-US" altLang="zh-CN" dirty="0"/>
              <a:t>1930</a:t>
            </a:r>
            <a:r>
              <a:rPr lang="zh-CN" altLang="en-US" dirty="0"/>
              <a:t>年给出了判定一个图是平面图的这个充要条件。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一个图若不包含与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或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</a:rPr>
              <a:t>3,3</a:t>
            </a:r>
            <a:r>
              <a:rPr lang="zh-CN" altLang="en-US" b="1" dirty="0">
                <a:solidFill>
                  <a:srgbClr val="FF0000"/>
                </a:solidFill>
              </a:rPr>
              <a:t>同胚（即在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度顶点内同构）的子图当且仅当它是平面图</a:t>
            </a:r>
            <a:r>
              <a:rPr lang="zh-CN" altLang="en-US" sz="3900" dirty="0">
                <a:solidFill>
                  <a:srgbClr val="FF0000"/>
                </a:solidFill>
              </a:rPr>
              <a:t>。</a:t>
            </a:r>
            <a:endParaRPr lang="zh-CN" altLang="en-US" sz="3900" dirty="0">
              <a:solidFill>
                <a:srgbClr val="FF0000"/>
              </a:solidFill>
            </a:endParaRPr>
          </a:p>
        </p:txBody>
      </p:sp>
      <p:sp>
        <p:nvSpPr>
          <p:cNvPr id="690181" name="Rectangle 5"/>
          <p:cNvSpPr/>
          <p:nvPr/>
        </p:nvSpPr>
        <p:spPr>
          <a:xfrm>
            <a:off x="533400" y="4800600"/>
            <a:ext cx="8137525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库拉托斯基定理虽然简单漂亮，但实现起来并不容易，特别是顶点数较多的时候，还有许多这方面的研究工作要做。</a:t>
            </a:r>
            <a:endParaRPr lang="zh-CN" altLang="en-US" sz="2800" dirty="0"/>
          </a:p>
        </p:txBody>
      </p:sp>
      <p:graphicFrame>
        <p:nvGraphicFramePr>
          <p:cNvPr id="691210" name="Object 10"/>
          <p:cNvGraphicFramePr>
            <a:graphicFrameLocks noChangeAspect="1"/>
          </p:cNvGraphicFramePr>
          <p:nvPr/>
        </p:nvGraphicFramePr>
        <p:xfrm>
          <a:off x="1143000" y="2971800"/>
          <a:ext cx="1790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790700" imgH="1905000" progId="Paint.Picture">
                  <p:embed/>
                </p:oleObj>
              </mc:Choice>
              <mc:Fallback>
                <p:oleObj name="" r:id="rId1" imgW="1790700" imgH="1905000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971800"/>
                        <a:ext cx="17907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2" name="Object 12"/>
          <p:cNvGraphicFramePr>
            <a:graphicFrameLocks noChangeAspect="1"/>
          </p:cNvGraphicFramePr>
          <p:nvPr/>
        </p:nvGraphicFramePr>
        <p:xfrm>
          <a:off x="3581400" y="2895600"/>
          <a:ext cx="17510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514475" imgH="1647825" progId="Paint.Picture">
                  <p:embed/>
                </p:oleObj>
              </mc:Choice>
              <mc:Fallback>
                <p:oleObj name="" r:id="rId3" imgW="1514475" imgH="164782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895600"/>
                        <a:ext cx="1751013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1" name="Object 11"/>
          <p:cNvGraphicFramePr>
            <a:graphicFrameLocks noChangeAspect="1"/>
          </p:cNvGraphicFramePr>
          <p:nvPr/>
        </p:nvGraphicFramePr>
        <p:xfrm>
          <a:off x="6248400" y="2895600"/>
          <a:ext cx="1828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828800" imgH="1981200" progId="Paint.Picture">
                  <p:embed/>
                </p:oleObj>
              </mc:Choice>
              <mc:Fallback>
                <p:oleObj name="" r:id="rId5" imgW="1828800" imgH="198120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0" y="2895600"/>
                        <a:ext cx="1828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6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/>
      <p:bldP spid="6901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658813"/>
            <a:ext cx="8458200" cy="1474787"/>
          </a:xfrm>
          <a:ln/>
        </p:spPr>
        <p:txBody>
          <a:bodyPr vert="horz" wrap="square" lIns="91440" tIns="45720" rIns="91440" bIns="45720" anchor="t"/>
          <a:p>
            <a:r>
              <a:rPr lang="zh-CN" altLang="en-US" sz="3200" dirty="0"/>
              <a:t>画两个不同构的六个结点的非平面图。</a:t>
            </a:r>
            <a:endParaRPr lang="en-US" altLang="zh-CN" sz="3200" dirty="0"/>
          </a:p>
        </p:txBody>
      </p:sp>
      <p:grpSp>
        <p:nvGrpSpPr>
          <p:cNvPr id="2" name="Group 41"/>
          <p:cNvGrpSpPr>
            <a:grpSpLocks noChangeAspect="1"/>
          </p:cNvGrpSpPr>
          <p:nvPr/>
        </p:nvGrpSpPr>
        <p:grpSpPr>
          <a:xfrm>
            <a:off x="609600" y="2362200"/>
            <a:ext cx="8001000" cy="2481263"/>
            <a:chOff x="1247" y="1752"/>
            <a:chExt cx="3357" cy="1041"/>
          </a:xfrm>
        </p:grpSpPr>
        <p:grpSp>
          <p:nvGrpSpPr>
            <p:cNvPr id="67591" name="Group 4"/>
            <p:cNvGrpSpPr>
              <a:grpSpLocks noChangeAspect="1"/>
            </p:cNvGrpSpPr>
            <p:nvPr/>
          </p:nvGrpSpPr>
          <p:grpSpPr>
            <a:xfrm>
              <a:off x="1247" y="1842"/>
              <a:ext cx="1225" cy="951"/>
              <a:chOff x="2426" y="2840"/>
              <a:chExt cx="863" cy="681"/>
            </a:xfrm>
          </p:grpSpPr>
          <p:sp>
            <p:nvSpPr>
              <p:cNvPr id="67612" name="Oval 5"/>
              <p:cNvSpPr>
                <a:spLocks noChangeAspect="1"/>
              </p:cNvSpPr>
              <p:nvPr/>
            </p:nvSpPr>
            <p:spPr>
              <a:xfrm>
                <a:off x="2426" y="284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13" name="Oval 6"/>
              <p:cNvSpPr>
                <a:spLocks noChangeAspect="1"/>
              </p:cNvSpPr>
              <p:nvPr/>
            </p:nvSpPr>
            <p:spPr>
              <a:xfrm>
                <a:off x="2789" y="284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14" name="Oval 7"/>
              <p:cNvSpPr>
                <a:spLocks noChangeAspect="1"/>
              </p:cNvSpPr>
              <p:nvPr/>
            </p:nvSpPr>
            <p:spPr>
              <a:xfrm>
                <a:off x="3197" y="284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15" name="Oval 8"/>
              <p:cNvSpPr>
                <a:spLocks noChangeAspect="1"/>
              </p:cNvSpPr>
              <p:nvPr/>
            </p:nvSpPr>
            <p:spPr>
              <a:xfrm>
                <a:off x="2426" y="343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16" name="Oval 9"/>
              <p:cNvSpPr>
                <a:spLocks noChangeAspect="1"/>
              </p:cNvSpPr>
              <p:nvPr/>
            </p:nvSpPr>
            <p:spPr>
              <a:xfrm>
                <a:off x="2789" y="343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17" name="Oval 10"/>
              <p:cNvSpPr>
                <a:spLocks noChangeAspect="1"/>
              </p:cNvSpPr>
              <p:nvPr/>
            </p:nvSpPr>
            <p:spPr>
              <a:xfrm>
                <a:off x="3198" y="343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18" name="Line 11"/>
              <p:cNvSpPr>
                <a:spLocks noChangeAspect="1"/>
              </p:cNvSpPr>
              <p:nvPr/>
            </p:nvSpPr>
            <p:spPr>
              <a:xfrm>
                <a:off x="2472" y="2886"/>
                <a:ext cx="771" cy="5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19" name="Line 12"/>
              <p:cNvSpPr>
                <a:spLocks noChangeAspect="1"/>
              </p:cNvSpPr>
              <p:nvPr/>
            </p:nvSpPr>
            <p:spPr>
              <a:xfrm>
                <a:off x="2472" y="2886"/>
                <a:ext cx="0" cy="5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20" name="Line 13"/>
              <p:cNvSpPr>
                <a:spLocks noChangeAspect="1"/>
              </p:cNvSpPr>
              <p:nvPr/>
            </p:nvSpPr>
            <p:spPr>
              <a:xfrm>
                <a:off x="2472" y="2886"/>
                <a:ext cx="363" cy="5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21" name="Line 14"/>
              <p:cNvSpPr>
                <a:spLocks noChangeAspect="1"/>
              </p:cNvSpPr>
              <p:nvPr/>
            </p:nvSpPr>
            <p:spPr>
              <a:xfrm flipH="1">
                <a:off x="2472" y="2886"/>
                <a:ext cx="363" cy="5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22" name="Line 15"/>
              <p:cNvSpPr>
                <a:spLocks noChangeAspect="1"/>
              </p:cNvSpPr>
              <p:nvPr/>
            </p:nvSpPr>
            <p:spPr>
              <a:xfrm flipH="1">
                <a:off x="2472" y="2886"/>
                <a:ext cx="726" cy="5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23" name="Line 16"/>
              <p:cNvSpPr>
                <a:spLocks noChangeAspect="1"/>
              </p:cNvSpPr>
              <p:nvPr/>
            </p:nvSpPr>
            <p:spPr>
              <a:xfrm>
                <a:off x="2835" y="2886"/>
                <a:ext cx="0" cy="5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24" name="Line 17"/>
              <p:cNvSpPr>
                <a:spLocks noChangeAspect="1"/>
              </p:cNvSpPr>
              <p:nvPr/>
            </p:nvSpPr>
            <p:spPr>
              <a:xfrm>
                <a:off x="2835" y="2886"/>
                <a:ext cx="408" cy="5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25" name="Line 18"/>
              <p:cNvSpPr>
                <a:spLocks noChangeAspect="1"/>
              </p:cNvSpPr>
              <p:nvPr/>
            </p:nvSpPr>
            <p:spPr>
              <a:xfrm flipH="1">
                <a:off x="2835" y="2886"/>
                <a:ext cx="408" cy="5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26" name="Line 19"/>
              <p:cNvSpPr>
                <a:spLocks noChangeAspect="1"/>
              </p:cNvSpPr>
              <p:nvPr/>
            </p:nvSpPr>
            <p:spPr>
              <a:xfrm>
                <a:off x="3243" y="2886"/>
                <a:ext cx="0" cy="5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592" name="Group 20"/>
            <p:cNvGrpSpPr>
              <a:grpSpLocks noChangeAspect="1"/>
            </p:cNvGrpSpPr>
            <p:nvPr/>
          </p:nvGrpSpPr>
          <p:grpSpPr>
            <a:xfrm>
              <a:off x="3198" y="1752"/>
              <a:ext cx="1179" cy="997"/>
              <a:chOff x="1202" y="2478"/>
              <a:chExt cx="1179" cy="997"/>
            </a:xfrm>
          </p:grpSpPr>
          <p:sp>
            <p:nvSpPr>
              <p:cNvPr id="67602" name="Oval 21"/>
              <p:cNvSpPr>
                <a:spLocks noChangeAspect="1"/>
              </p:cNvSpPr>
              <p:nvPr/>
            </p:nvSpPr>
            <p:spPr>
              <a:xfrm>
                <a:off x="1746" y="2478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03" name="Oval 22"/>
              <p:cNvSpPr>
                <a:spLocks noChangeAspect="1"/>
              </p:cNvSpPr>
              <p:nvPr/>
            </p:nvSpPr>
            <p:spPr>
              <a:xfrm>
                <a:off x="1202" y="2840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04" name="Oval 23"/>
              <p:cNvSpPr>
                <a:spLocks noChangeAspect="1"/>
              </p:cNvSpPr>
              <p:nvPr/>
            </p:nvSpPr>
            <p:spPr>
              <a:xfrm>
                <a:off x="2290" y="2840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05" name="Oval 24"/>
              <p:cNvSpPr>
                <a:spLocks noChangeAspect="1"/>
              </p:cNvSpPr>
              <p:nvPr/>
            </p:nvSpPr>
            <p:spPr>
              <a:xfrm>
                <a:off x="1474" y="3385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06" name="Oval 25"/>
              <p:cNvSpPr>
                <a:spLocks noChangeAspect="1"/>
              </p:cNvSpPr>
              <p:nvPr/>
            </p:nvSpPr>
            <p:spPr>
              <a:xfrm>
                <a:off x="2064" y="3385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7607" name="Line 26"/>
              <p:cNvSpPr>
                <a:spLocks noChangeAspect="1"/>
              </p:cNvSpPr>
              <p:nvPr/>
            </p:nvSpPr>
            <p:spPr>
              <a:xfrm flipH="1">
                <a:off x="1519" y="2523"/>
                <a:ext cx="272" cy="8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08" name="Line 27"/>
              <p:cNvSpPr>
                <a:spLocks noChangeAspect="1"/>
              </p:cNvSpPr>
              <p:nvPr/>
            </p:nvSpPr>
            <p:spPr>
              <a:xfrm>
                <a:off x="1292" y="2886"/>
                <a:ext cx="10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09" name="Line 28"/>
              <p:cNvSpPr>
                <a:spLocks noChangeAspect="1"/>
              </p:cNvSpPr>
              <p:nvPr/>
            </p:nvSpPr>
            <p:spPr>
              <a:xfrm flipH="1">
                <a:off x="1565" y="2886"/>
                <a:ext cx="725" cy="5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10" name="Line 29"/>
              <p:cNvSpPr>
                <a:spLocks noChangeAspect="1"/>
              </p:cNvSpPr>
              <p:nvPr/>
            </p:nvSpPr>
            <p:spPr>
              <a:xfrm>
                <a:off x="1247" y="2886"/>
                <a:ext cx="862" cy="5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11" name="Line 30"/>
              <p:cNvSpPr>
                <a:spLocks noChangeAspect="1"/>
              </p:cNvSpPr>
              <p:nvPr/>
            </p:nvSpPr>
            <p:spPr>
              <a:xfrm>
                <a:off x="1791" y="2523"/>
                <a:ext cx="318" cy="90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7593" name="Line 31"/>
            <p:cNvSpPr>
              <a:spLocks noChangeAspect="1"/>
            </p:cNvSpPr>
            <p:nvPr/>
          </p:nvSpPr>
          <p:spPr>
            <a:xfrm flipH="1">
              <a:off x="3243" y="1797"/>
              <a:ext cx="544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4" name="Line 32"/>
            <p:cNvSpPr>
              <a:spLocks noChangeAspect="1"/>
            </p:cNvSpPr>
            <p:nvPr/>
          </p:nvSpPr>
          <p:spPr>
            <a:xfrm>
              <a:off x="3243" y="2160"/>
              <a:ext cx="272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5" name="Line 33"/>
            <p:cNvSpPr>
              <a:spLocks noChangeAspect="1"/>
            </p:cNvSpPr>
            <p:nvPr/>
          </p:nvSpPr>
          <p:spPr>
            <a:xfrm>
              <a:off x="3787" y="1797"/>
              <a:ext cx="545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6" name="Line 34"/>
            <p:cNvSpPr>
              <a:spLocks noChangeAspect="1"/>
            </p:cNvSpPr>
            <p:nvPr/>
          </p:nvSpPr>
          <p:spPr>
            <a:xfrm>
              <a:off x="3515" y="2704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7" name="Line 35"/>
            <p:cNvSpPr>
              <a:spLocks noChangeAspect="1"/>
            </p:cNvSpPr>
            <p:nvPr/>
          </p:nvSpPr>
          <p:spPr>
            <a:xfrm flipH="1">
              <a:off x="4105" y="2160"/>
              <a:ext cx="227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8" name="Line 36"/>
            <p:cNvSpPr>
              <a:spLocks noChangeAspect="1"/>
            </p:cNvSpPr>
            <p:nvPr/>
          </p:nvSpPr>
          <p:spPr>
            <a:xfrm>
              <a:off x="4105" y="2704"/>
              <a:ext cx="453" cy="0"/>
            </a:xfrm>
            <a:prstGeom prst="line">
              <a:avLst/>
            </a:prstGeom>
            <a:ln w="952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9" name="Oval 37"/>
            <p:cNvSpPr>
              <a:spLocks noChangeAspect="1"/>
            </p:cNvSpPr>
            <p:nvPr/>
          </p:nvSpPr>
          <p:spPr>
            <a:xfrm>
              <a:off x="4513" y="2659"/>
              <a:ext cx="91" cy="91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7600" name="Line 38"/>
            <p:cNvSpPr>
              <a:spLocks noChangeAspect="1"/>
            </p:cNvSpPr>
            <p:nvPr/>
          </p:nvSpPr>
          <p:spPr>
            <a:xfrm>
              <a:off x="1338" y="2750"/>
              <a:ext cx="453" cy="0"/>
            </a:xfrm>
            <a:prstGeom prst="line">
              <a:avLst/>
            </a:prstGeom>
            <a:ln w="952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1" name="Line 39"/>
            <p:cNvSpPr>
              <a:spLocks noChangeAspect="1"/>
            </p:cNvSpPr>
            <p:nvPr/>
          </p:nvSpPr>
          <p:spPr>
            <a:xfrm>
              <a:off x="1837" y="2750"/>
              <a:ext cx="499" cy="0"/>
            </a:xfrm>
            <a:prstGeom prst="line">
              <a:avLst/>
            </a:prstGeom>
            <a:ln w="952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0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ln/>
        </p:spPr>
        <p:txBody>
          <a:bodyPr vert="horz" wrap="square" lIns="91440" tIns="45720" rIns="91440" bIns="45720" anchor="t"/>
          <a:p>
            <a:r>
              <a:rPr lang="zh-CN" altLang="en-US" sz="3600" dirty="0"/>
              <a:t>判断下图是否为平面图。</a:t>
            </a:r>
            <a:endParaRPr lang="zh-CN" altLang="en-US" sz="3600" dirty="0"/>
          </a:p>
        </p:txBody>
      </p:sp>
      <p:grpSp>
        <p:nvGrpSpPr>
          <p:cNvPr id="88077" name="Group 13"/>
          <p:cNvGrpSpPr/>
          <p:nvPr/>
        </p:nvGrpSpPr>
        <p:grpSpPr>
          <a:xfrm>
            <a:off x="3746500" y="1219200"/>
            <a:ext cx="5092700" cy="4786313"/>
            <a:chOff x="2360" y="768"/>
            <a:chExt cx="3208" cy="3015"/>
          </a:xfrm>
        </p:grpSpPr>
        <p:graphicFrame>
          <p:nvGraphicFramePr>
            <p:cNvPr id="69643" name="Object 5"/>
            <p:cNvGraphicFramePr>
              <a:graphicFrameLocks noChangeAspect="1"/>
            </p:cNvGraphicFramePr>
            <p:nvPr/>
          </p:nvGraphicFramePr>
          <p:xfrm>
            <a:off x="2360" y="768"/>
            <a:ext cx="3208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2510155" imgH="2075815" progId="Word.Picture.8">
                    <p:embed/>
                  </p:oleObj>
                </mc:Choice>
                <mc:Fallback>
                  <p:oleObj name="" r:id="rId1" imgW="2510155" imgH="2075815" progId="Word.Picture.8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0" y="768"/>
                          <a:ext cx="3208" cy="2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4" name="Text Box 9"/>
            <p:cNvSpPr txBox="1"/>
            <p:nvPr/>
          </p:nvSpPr>
          <p:spPr>
            <a:xfrm>
              <a:off x="3648" y="3264"/>
              <a:ext cx="816" cy="5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48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G’</a:t>
              </a:r>
              <a:endParaRPr lang="en-US" altLang="zh-CN" sz="4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8074" name="Group 10"/>
          <p:cNvGrpSpPr/>
          <p:nvPr/>
        </p:nvGrpSpPr>
        <p:grpSpPr>
          <a:xfrm>
            <a:off x="0" y="1447800"/>
            <a:ext cx="5562600" cy="4597400"/>
            <a:chOff x="0" y="768"/>
            <a:chExt cx="3504" cy="3041"/>
          </a:xfrm>
        </p:grpSpPr>
        <p:graphicFrame>
          <p:nvGraphicFramePr>
            <p:cNvPr id="69641" name="Object 4"/>
            <p:cNvGraphicFramePr>
              <a:graphicFrameLocks noChangeAspect="1"/>
            </p:cNvGraphicFramePr>
            <p:nvPr/>
          </p:nvGraphicFramePr>
          <p:xfrm>
            <a:off x="0" y="768"/>
            <a:ext cx="3504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2743200" imgH="2075815" progId="Word.Picture.8">
                    <p:embed/>
                  </p:oleObj>
                </mc:Choice>
                <mc:Fallback>
                  <p:oleObj name="" r:id="rId3" imgW="2743200" imgH="2075815" progId="Word.Picture.8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768"/>
                          <a:ext cx="3504" cy="2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2" name="Text Box 8"/>
            <p:cNvSpPr txBox="1"/>
            <p:nvPr/>
          </p:nvSpPr>
          <p:spPr>
            <a:xfrm>
              <a:off x="1200" y="3264"/>
              <a:ext cx="816" cy="5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48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G</a:t>
              </a:r>
              <a:endParaRPr lang="en-US" altLang="zh-CN" sz="4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8078" name="Group 14"/>
          <p:cNvGrpSpPr/>
          <p:nvPr/>
        </p:nvGrpSpPr>
        <p:grpSpPr>
          <a:xfrm>
            <a:off x="3733800" y="1214438"/>
            <a:ext cx="5092700" cy="4805362"/>
            <a:chOff x="2352" y="765"/>
            <a:chExt cx="3208" cy="3027"/>
          </a:xfrm>
        </p:grpSpPr>
        <p:graphicFrame>
          <p:nvGraphicFramePr>
            <p:cNvPr id="69639" name="Object 7"/>
            <p:cNvGraphicFramePr>
              <a:graphicFrameLocks noChangeAspect="1"/>
            </p:cNvGraphicFramePr>
            <p:nvPr/>
          </p:nvGraphicFramePr>
          <p:xfrm>
            <a:off x="2352" y="765"/>
            <a:ext cx="3208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2507615" imgH="2075180" progId="Word.Picture.8">
                    <p:embed/>
                  </p:oleObj>
                </mc:Choice>
                <mc:Fallback>
                  <p:oleObj name="" r:id="rId5" imgW="2507615" imgH="2075180" progId="Word.Picture.8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52" y="765"/>
                          <a:ext cx="3208" cy="2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0" name="Text Box 12"/>
            <p:cNvSpPr txBox="1"/>
            <p:nvPr/>
          </p:nvSpPr>
          <p:spPr>
            <a:xfrm>
              <a:off x="3648" y="3273"/>
              <a:ext cx="816" cy="5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48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G</a:t>
              </a:r>
              <a:endParaRPr lang="en-US" altLang="zh-CN" sz="4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88079" name="Text Box 15"/>
          <p:cNvSpPr txBox="1"/>
          <p:nvPr/>
        </p:nvSpPr>
        <p:spPr>
          <a:xfrm>
            <a:off x="7969250" y="1676400"/>
            <a:ext cx="7937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不是平面图</a:t>
            </a:r>
            <a:endParaRPr lang="zh-CN" altLang="en-US" sz="4000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P184 _11</a:t>
            </a:r>
            <a:endParaRPr lang="zh-CN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AB71A2-C215-4AB8-BE3E-FAAAB1203BA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245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3716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</a:rPr>
              <a:t>定理：</a:t>
            </a:r>
            <a:r>
              <a:rPr lang="zh-CN" altLang="en-US" sz="2800" dirty="0">
                <a:solidFill>
                  <a:schemeClr val="tx1"/>
                </a:solidFill>
              </a:rPr>
              <a:t>设无向图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chemeClr val="tx1"/>
                </a:solidFill>
              </a:rPr>
              <a:t>&gt;</a:t>
            </a:r>
            <a:r>
              <a:rPr lang="zh-CN" altLang="en-US" sz="2800" dirty="0">
                <a:solidFill>
                  <a:schemeClr val="tx1"/>
                </a:solidFill>
              </a:rPr>
              <a:t>是汉密尔顿图，对于任意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chemeClr val="tx1"/>
                </a:solidFill>
              </a:rPr>
              <a:t>，且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≠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</a:rPr>
              <a:t>，均有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)≤|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|，</a:t>
            </a:r>
            <a:r>
              <a:rPr lang="zh-CN" altLang="en-US" sz="2800" dirty="0">
                <a:solidFill>
                  <a:schemeClr val="tx1"/>
                </a:solidFill>
              </a:rPr>
              <a:t>即</a:t>
            </a:r>
            <a:r>
              <a:rPr lang="en-US" altLang="zh-CN" sz="2800" dirty="0">
                <a:solidFill>
                  <a:schemeClr val="tx1"/>
                </a:solidFill>
              </a:rPr>
              <a:t>G-S</a:t>
            </a:r>
            <a:r>
              <a:rPr lang="zh-CN" altLang="en-US" sz="2800" dirty="0">
                <a:solidFill>
                  <a:schemeClr val="tx1"/>
                </a:solidFill>
              </a:rPr>
              <a:t>连通分支数不超过</a:t>
            </a: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zh-CN" altLang="en-US" sz="2800" dirty="0">
                <a:solidFill>
                  <a:schemeClr val="tx1"/>
                </a:solidFill>
              </a:rPr>
              <a:t>结点数。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判定</a:t>
            </a:r>
            <a:r>
              <a:rPr lang="en-US" altLang="zh-CN" sz="2800" dirty="0">
                <a:solidFill>
                  <a:schemeClr val="tx1"/>
                </a:solidFill>
              </a:rPr>
              <a:t>H</a:t>
            </a:r>
            <a:r>
              <a:rPr lang="zh-CN" altLang="en-US" sz="2800" dirty="0">
                <a:solidFill>
                  <a:schemeClr val="tx1"/>
                </a:solidFill>
              </a:rPr>
              <a:t>路的</a:t>
            </a:r>
            <a:r>
              <a:rPr lang="zh-CN" altLang="en-US" sz="3600" b="1" dirty="0">
                <a:solidFill>
                  <a:srgbClr val="FF0000"/>
                </a:solidFill>
              </a:rPr>
              <a:t>必要</a:t>
            </a:r>
            <a:r>
              <a:rPr lang="zh-CN" altLang="en-US" sz="2800" b="1" dirty="0">
                <a:solidFill>
                  <a:srgbClr val="00B0F0"/>
                </a:solidFill>
              </a:rPr>
              <a:t>条件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5046" name="Rectangle 3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</a:rPr>
              <a:t>证明</a:t>
            </a:r>
            <a:r>
              <a:rPr lang="zh-CN" altLang="en-US" sz="2600" dirty="0"/>
              <a:t> 设</a:t>
            </a:r>
            <a:r>
              <a:rPr lang="en-US" altLang="zh-CN" sz="2600" dirty="0">
                <a:latin typeface="Times New Roman" panose="02020603050405020304" pitchFamily="18" charset="0"/>
              </a:rPr>
              <a:t>C</a:t>
            </a:r>
            <a:r>
              <a:rPr lang="zh-CN" altLang="en-US" sz="2600" dirty="0"/>
              <a:t>为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中任意一条汉密尔顿回路，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600" dirty="0"/>
              <a:t>1)当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zh-CN" altLang="en-US" sz="2600" dirty="0"/>
              <a:t>中顶点在</a:t>
            </a:r>
            <a:r>
              <a:rPr lang="en-US" altLang="zh-CN" sz="2600" dirty="0">
                <a:latin typeface="Times New Roman" panose="02020603050405020304" pitchFamily="18" charset="0"/>
              </a:rPr>
              <a:t>C</a:t>
            </a:r>
            <a:r>
              <a:rPr lang="zh-CN" altLang="en-US" sz="2600" dirty="0"/>
              <a:t>上均不相邻时，</a:t>
            </a:r>
            <a:r>
              <a:rPr lang="en-US" altLang="zh-CN" sz="2600" dirty="0">
                <a:latin typeface="Times New Roman" panose="02020603050405020304" pitchFamily="18" charset="0"/>
              </a:rPr>
              <a:t>W</a:t>
            </a:r>
            <a:r>
              <a:rPr lang="en-US" altLang="zh-CN" sz="2600" dirty="0"/>
              <a:t>(</a:t>
            </a:r>
            <a:r>
              <a:rPr lang="en-US" altLang="zh-CN" sz="2600" dirty="0">
                <a:latin typeface="Times New Roman" panose="02020603050405020304" pitchFamily="18" charset="0"/>
              </a:rPr>
              <a:t>C</a:t>
            </a:r>
            <a:r>
              <a:rPr lang="en-US" altLang="zh-CN" sz="2600" dirty="0"/>
              <a:t>-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en-US" altLang="zh-CN" sz="2600" dirty="0"/>
              <a:t>)</a:t>
            </a:r>
            <a:r>
              <a:rPr lang="zh-CN" altLang="en-US" sz="2600" dirty="0"/>
              <a:t>达到最大值</a:t>
            </a:r>
            <a:r>
              <a:rPr lang="en-US" altLang="zh-CN" sz="2600" dirty="0"/>
              <a:t>|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en-US" altLang="zh-CN" sz="2600" baseline="-30000" dirty="0"/>
              <a:t> </a:t>
            </a:r>
            <a:r>
              <a:rPr lang="en-US" altLang="zh-CN" sz="2600" dirty="0"/>
              <a:t>|</a:t>
            </a:r>
            <a:r>
              <a:rPr lang="zh-CN" altLang="en-US" sz="2600" dirty="0"/>
              <a:t>，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600" dirty="0"/>
              <a:t>2)当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zh-CN" altLang="en-US" sz="2600" dirty="0"/>
              <a:t>中结点在</a:t>
            </a:r>
            <a:r>
              <a:rPr lang="en-US" altLang="zh-CN" sz="2600" dirty="0">
                <a:latin typeface="Times New Roman" panose="02020603050405020304" pitchFamily="18" charset="0"/>
              </a:rPr>
              <a:t>C</a:t>
            </a:r>
            <a:r>
              <a:rPr lang="zh-CN" altLang="en-US" sz="2600" dirty="0"/>
              <a:t>上有相邻的情况时，均有</a:t>
            </a:r>
            <a:r>
              <a:rPr lang="en-US" altLang="zh-CN" sz="2600" dirty="0">
                <a:latin typeface="Times New Roman" panose="02020603050405020304" pitchFamily="18" charset="0"/>
              </a:rPr>
              <a:t>W</a:t>
            </a:r>
            <a:r>
              <a:rPr lang="en-US" altLang="zh-CN" sz="2600" dirty="0"/>
              <a:t>(</a:t>
            </a:r>
            <a:r>
              <a:rPr lang="en-US" altLang="zh-CN" sz="2600" dirty="0">
                <a:latin typeface="Times New Roman" panose="02020603050405020304" pitchFamily="18" charset="0"/>
              </a:rPr>
              <a:t>C</a:t>
            </a:r>
            <a:r>
              <a:rPr lang="en-US" altLang="zh-CN" sz="2600" dirty="0"/>
              <a:t>-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en-US" altLang="zh-CN" sz="2600" dirty="0"/>
              <a:t>)</a:t>
            </a:r>
            <a:r>
              <a:rPr lang="zh-CN" altLang="en-US" sz="2600" dirty="0"/>
              <a:t>＜</a:t>
            </a:r>
            <a:r>
              <a:rPr lang="en-US" altLang="zh-CN" sz="2600" dirty="0"/>
              <a:t>|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en-US" altLang="zh-CN" sz="2600" baseline="-30000" dirty="0"/>
              <a:t> </a:t>
            </a:r>
            <a:r>
              <a:rPr lang="en-US" altLang="zh-CN" sz="2600" dirty="0"/>
              <a:t>|</a:t>
            </a:r>
            <a:r>
              <a:rPr lang="zh-CN" altLang="en-US" sz="2600" dirty="0"/>
              <a:t>，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600" dirty="0"/>
              <a:t>所以有</a:t>
            </a:r>
            <a:r>
              <a:rPr lang="en-US" altLang="zh-CN" sz="2600" dirty="0">
                <a:latin typeface="Times New Roman" panose="02020603050405020304" pitchFamily="18" charset="0"/>
              </a:rPr>
              <a:t>W(G-S)≤|S|</a:t>
            </a:r>
            <a:r>
              <a:rPr lang="zh-CN" altLang="en-US" sz="2600" dirty="0"/>
              <a:t> 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600" dirty="0"/>
              <a:t>	而</a:t>
            </a:r>
            <a:r>
              <a:rPr lang="en-US" altLang="zh-CN" sz="2600" dirty="0">
                <a:latin typeface="Times New Roman" panose="02020603050405020304" pitchFamily="18" charset="0"/>
              </a:rPr>
              <a:t>C</a:t>
            </a:r>
            <a:r>
              <a:rPr lang="zh-CN" altLang="en-US" sz="2600" dirty="0"/>
              <a:t>是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的生成子图，所以有</a:t>
            </a:r>
            <a:r>
              <a:rPr lang="en-US" altLang="zh-CN" sz="2600" dirty="0">
                <a:latin typeface="Times New Roman" panose="02020603050405020304" pitchFamily="18" charset="0"/>
              </a:rPr>
              <a:t>W</a:t>
            </a:r>
            <a:r>
              <a:rPr lang="en-US" altLang="zh-CN" sz="2600" dirty="0"/>
              <a:t>(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en-US" altLang="zh-CN" sz="2600" dirty="0"/>
              <a:t>- 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en-US" altLang="zh-CN" sz="2600" dirty="0"/>
              <a:t>)≤</a:t>
            </a:r>
            <a:r>
              <a:rPr lang="en-US" altLang="zh-CN" sz="2600" dirty="0">
                <a:latin typeface="Times New Roman" panose="02020603050405020304" pitchFamily="18" charset="0"/>
              </a:rPr>
              <a:t>W</a:t>
            </a:r>
            <a:r>
              <a:rPr lang="en-US" altLang="zh-CN" sz="2600" dirty="0"/>
              <a:t>(</a:t>
            </a:r>
            <a:r>
              <a:rPr lang="en-US" altLang="zh-CN" sz="2600" dirty="0">
                <a:latin typeface="Times New Roman" panose="02020603050405020304" pitchFamily="18" charset="0"/>
              </a:rPr>
              <a:t>C</a:t>
            </a:r>
            <a:r>
              <a:rPr lang="en-US" altLang="zh-CN" sz="2600" dirty="0"/>
              <a:t>- 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en-US" altLang="zh-CN" sz="2600" dirty="0"/>
              <a:t>)≤| </a:t>
            </a:r>
            <a:r>
              <a:rPr lang="en-US" altLang="zh-CN" sz="2600" dirty="0">
                <a:latin typeface="Times New Roman" panose="02020603050405020304" pitchFamily="18" charset="0"/>
              </a:rPr>
              <a:t>S</a:t>
            </a:r>
            <a:r>
              <a:rPr lang="en-US" altLang="zh-CN" sz="2600" baseline="-30000" dirty="0"/>
              <a:t> </a:t>
            </a:r>
            <a:r>
              <a:rPr lang="en-US" altLang="zh-CN" sz="2600" dirty="0"/>
              <a:t>|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600" dirty="0">
                <a:solidFill>
                  <a:schemeClr val="hlink"/>
                </a:solidFill>
              </a:rPr>
              <a:t>说明（可演示备注内容让学生看）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600" dirty="0"/>
              <a:t>若无向图</a:t>
            </a:r>
            <a:r>
              <a:rPr lang="en-US" altLang="zh-CN" sz="2600" dirty="0"/>
              <a:t>G</a:t>
            </a:r>
            <a:r>
              <a:rPr lang="zh-CN" altLang="en-US" sz="2600" dirty="0"/>
              <a:t>中有汉密尔顿回路</a:t>
            </a:r>
            <a:r>
              <a:rPr lang="en-US" altLang="zh-CN" sz="2800" dirty="0"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/>
              <a:t>-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/>
              <a:t>)≤|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/>
              <a:t>|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定理本身</a:t>
            </a:r>
            <a:r>
              <a:rPr lang="zh-CN" altLang="en-US" sz="2400" dirty="0"/>
              <a:t>没用）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/>
              <a:t>-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/>
              <a:t>)≤|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/>
              <a:t>|</a:t>
            </a:r>
            <a:r>
              <a:rPr lang="zh-CN" altLang="en-US" sz="2400" b="1" dirty="0">
                <a:solidFill>
                  <a:srgbClr val="FF0000"/>
                </a:solidFill>
              </a:rPr>
              <a:t>不一定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G</a:t>
            </a:r>
            <a:r>
              <a:rPr lang="zh-CN" altLang="en-US" sz="2400" dirty="0"/>
              <a:t>中有汉密尔顿回路（小心别用错）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/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/>
              <a:t>)&gt;|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/>
              <a:t>|</a:t>
            </a:r>
            <a:r>
              <a:rPr lang="en-US" altLang="zh-CN" sz="2400" b="1" dirty="0">
                <a:sym typeface="Symbol" panose="05050102010706020507" pitchFamily="18" charset="2"/>
              </a:rPr>
              <a:t> </a:t>
            </a:r>
            <a:r>
              <a:rPr lang="en-US" altLang="zh-CN" sz="2400" b="1" dirty="0"/>
              <a:t> G</a:t>
            </a:r>
            <a:r>
              <a:rPr lang="zh-CN" altLang="en-US" sz="2400" b="1" dirty="0"/>
              <a:t>中一定不存在汉密尔顿回路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最常用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endParaRPr lang="zh-CN" altLang="en-US" sz="2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4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2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46">
                                            <p:txEl>
                                              <p:charRg st="2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5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046">
                                            <p:txEl>
                                              <p:charRg st="5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046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10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046">
                                            <p:txEl>
                                              <p:charRg st="102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13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046">
                                            <p:txEl>
                                              <p:charRg st="13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15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5046">
                                            <p:txEl>
                                              <p:charRg st="155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189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5046">
                                            <p:txEl>
                                              <p:charRg st="189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charRg st="221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5046">
                                            <p:txEl>
                                              <p:charRg st="221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9106B-66DD-499E-9725-1B9F4CE6A4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9144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例7-4.</a:t>
            </a:r>
            <a:r>
              <a:rPr lang="en-US" altLang="zh-CN" sz="2800" dirty="0"/>
              <a:t>5</a:t>
            </a:r>
            <a:r>
              <a:rPr lang="zh-CN" altLang="en-US" sz="2800" dirty="0"/>
              <a:t>判断下列各图是否为汉密尔顿图？为什么？</a:t>
            </a:r>
            <a:endParaRPr lang="en-US" altLang="zh-CN" sz="2800" dirty="0"/>
          </a:p>
        </p:txBody>
      </p:sp>
      <p:pic>
        <p:nvPicPr>
          <p:cNvPr id="583684" name="Picture 4"/>
          <p:cNvPicPr>
            <a:picLocks noChangeAspect="1"/>
          </p:cNvPicPr>
          <p:nvPr/>
        </p:nvPicPr>
        <p:blipFill>
          <a:blip r:embed="rId1"/>
          <a:srcRect r="71568"/>
          <a:stretch>
            <a:fillRect/>
          </a:stretch>
        </p:blipFill>
        <p:spPr>
          <a:xfrm>
            <a:off x="457200" y="2036763"/>
            <a:ext cx="2819400" cy="3525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685" name="Rectangle 5"/>
          <p:cNvSpPr/>
          <p:nvPr/>
        </p:nvSpPr>
        <p:spPr>
          <a:xfrm>
            <a:off x="3505200" y="1516063"/>
            <a:ext cx="5486400" cy="4032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应用定理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7-4.3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的逆反命题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)&gt;|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|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FF0000"/>
                </a:solidFill>
              </a:rPr>
              <a:t> G</a:t>
            </a:r>
            <a:r>
              <a:rPr lang="zh-CN" altLang="en-US" sz="2800" b="1" dirty="0">
                <a:solidFill>
                  <a:srgbClr val="FF0000"/>
                </a:solidFill>
              </a:rPr>
              <a:t>中</a:t>
            </a:r>
            <a:r>
              <a:rPr lang="zh-CN" altLang="en-US" sz="3200" b="1" dirty="0">
                <a:solidFill>
                  <a:srgbClr val="0070C0"/>
                </a:solidFill>
              </a:rPr>
              <a:t>一定不存在</a:t>
            </a:r>
            <a:r>
              <a:rPr lang="zh-CN" altLang="en-US" sz="2800" b="1" dirty="0">
                <a:solidFill>
                  <a:srgbClr val="FF0000"/>
                </a:solidFill>
              </a:rPr>
              <a:t>汉密尔顿回路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设左图为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中删除点集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，有：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W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4&gt;|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中不存在汉密尔顿回路；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图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不是汉密尔顿图。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68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charRg st="1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685">
                                            <p:txEl>
                                              <p:charRg st="16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685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charRg st="4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3685">
                                            <p:txEl>
                                              <p:charRg st="4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charRg st="5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3685">
                                            <p:txEl>
                                              <p:charRg st="5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charRg st="7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3685">
                                            <p:txEl>
                                              <p:charRg st="7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charRg st="9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3685">
                                            <p:txEl>
                                              <p:charRg st="9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3685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E735F-326F-48D1-99D2-514F468E7DD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9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证明：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若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中有割点或桥，则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不是汉密尔顿图。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（证明过程选讲）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7574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10540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25000"/>
              </a:spcBef>
              <a:buNone/>
            </a:pPr>
            <a:r>
              <a:rPr lang="zh-CN" altLang="en-US" sz="2600" dirty="0">
                <a:solidFill>
                  <a:schemeClr val="hlink"/>
                </a:solidFill>
              </a:rPr>
              <a:t>证明	</a:t>
            </a:r>
            <a:r>
              <a:rPr lang="en-US" altLang="zh-CN" sz="2600" dirty="0"/>
              <a:t>(1)</a:t>
            </a:r>
            <a:r>
              <a:rPr lang="zh-CN" altLang="en-US" sz="2600" dirty="0"/>
              <a:t>证明</a:t>
            </a:r>
            <a:r>
              <a:rPr lang="zh-CN" altLang="en-US" sz="2600" b="1" dirty="0">
                <a:solidFill>
                  <a:srgbClr val="990000"/>
                </a:solidFill>
              </a:rPr>
              <a:t>若</a:t>
            </a:r>
            <a:r>
              <a:rPr lang="en-US" altLang="zh-CN" sz="26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rgbClr val="990000"/>
                </a:solidFill>
              </a:rPr>
              <a:t>中有割点，则</a:t>
            </a:r>
            <a:r>
              <a:rPr lang="en-US" altLang="zh-CN" sz="26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rgbClr val="990000"/>
                </a:solidFill>
              </a:rPr>
              <a:t>不是</a:t>
            </a:r>
            <a:r>
              <a:rPr lang="zh-CN" altLang="en-US" sz="2600" b="1" dirty="0">
                <a:solidFill>
                  <a:srgbClr val="C00000"/>
                </a:solidFill>
                <a:sym typeface="Symbol" panose="05050102010706020507" pitchFamily="18" charset="2"/>
              </a:rPr>
              <a:t>汉密尔顿</a:t>
            </a:r>
            <a:r>
              <a:rPr lang="zh-CN" altLang="en-US" sz="2600" b="1" dirty="0">
                <a:solidFill>
                  <a:srgbClr val="990000"/>
                </a:solidFill>
              </a:rPr>
              <a:t>图</a:t>
            </a:r>
            <a:r>
              <a:rPr lang="zh-CN" altLang="en-US" sz="2600" dirty="0">
                <a:solidFill>
                  <a:srgbClr val="080808"/>
                </a:solidFill>
              </a:rPr>
              <a:t>。</a:t>
            </a:r>
            <a:endParaRPr lang="zh-CN" altLang="en-US" sz="2600" dirty="0">
              <a:solidFill>
                <a:srgbClr val="080808"/>
              </a:solidFill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en-US" sz="2600" dirty="0">
                <a:solidFill>
                  <a:schemeClr val="accent1"/>
                </a:solidFill>
              </a:rPr>
              <a:t>	</a:t>
            </a:r>
            <a:r>
              <a:rPr lang="zh-CN" altLang="en-US" sz="2600" dirty="0"/>
              <a:t>设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zh-CN" altLang="en-US" sz="2600" dirty="0"/>
              <a:t>为连通图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中一个割点，则</a:t>
            </a:r>
            <a:r>
              <a:rPr lang="en-US" altLang="zh-CN" sz="2600" i="1" dirty="0">
                <a:latin typeface="Times New Roman" panose="02020603050405020304" pitchFamily="18" charset="0"/>
              </a:rPr>
              <a:t>V </a:t>
            </a:r>
            <a:r>
              <a:rPr lang="en-US" altLang="zh-CN" sz="2600" dirty="0">
                <a:sym typeface="Symbol" panose="05050102010706020507" pitchFamily="18" charset="2"/>
              </a:rPr>
              <a:t></a:t>
            </a:r>
            <a:r>
              <a:rPr lang="zh-CN" altLang="en-US" sz="2600" dirty="0"/>
              <a:t>＝</a:t>
            </a:r>
            <a:r>
              <a:rPr lang="en-US" altLang="zh-CN" sz="2600" dirty="0"/>
              <a:t>{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}</a:t>
            </a:r>
            <a:r>
              <a:rPr lang="zh-CN" altLang="en-US" sz="2600" dirty="0"/>
              <a:t>为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zh-CN" altLang="en-US" sz="2600" dirty="0"/>
              <a:t>中的点割集，而</a:t>
            </a:r>
            <a:endParaRPr lang="zh-CN" altLang="en-US" sz="2600" dirty="0"/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en-US" sz="2600" dirty="0"/>
              <a:t>		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G</a:t>
            </a:r>
            <a:r>
              <a:rPr lang="en-US" altLang="zh-CN" sz="2600" dirty="0"/>
              <a:t>-</a:t>
            </a:r>
            <a:r>
              <a:rPr lang="en-US" altLang="zh-CN" sz="2600" i="1" dirty="0">
                <a:latin typeface="Times New Roman" panose="02020603050405020304" pitchFamily="18" charset="0"/>
              </a:rPr>
              <a:t>V </a:t>
            </a:r>
            <a:r>
              <a:rPr lang="en-US" altLang="zh-CN" sz="2600" dirty="0">
                <a:sym typeface="Symbol" panose="05050102010706020507" pitchFamily="18" charset="2"/>
              </a:rPr>
              <a:t></a:t>
            </a:r>
            <a:r>
              <a:rPr lang="en-US" altLang="zh-CN" sz="2600" dirty="0"/>
              <a:t>)≥2</a:t>
            </a:r>
            <a:r>
              <a:rPr lang="zh-CN" altLang="en-US" sz="2600" dirty="0">
                <a:sym typeface="Symbol" panose="05050102010706020507" pitchFamily="18" charset="2"/>
              </a:rPr>
              <a:t>＞</a:t>
            </a:r>
            <a:r>
              <a:rPr lang="en-US" altLang="zh-CN" sz="2600" dirty="0">
                <a:sym typeface="Symbol" panose="05050102010706020507" pitchFamily="18" charset="2"/>
              </a:rPr>
              <a:t>1</a:t>
            </a:r>
            <a:r>
              <a:rPr lang="zh-CN" altLang="en-US" sz="2600" dirty="0">
                <a:sym typeface="Symbol" panose="05050102010706020507" pitchFamily="18" charset="2"/>
              </a:rPr>
              <a:t>＝</a:t>
            </a:r>
            <a:r>
              <a:rPr lang="en-US" altLang="zh-CN" sz="2600" dirty="0">
                <a:sym typeface="Symbol" panose="05050102010706020507" pitchFamily="18" charset="2"/>
              </a:rPr>
              <a:t>|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600" dirty="0">
                <a:sym typeface="Symbol" panose="05050102010706020507" pitchFamily="18" charset="2"/>
              </a:rPr>
              <a:t>|</a:t>
            </a:r>
            <a:r>
              <a:rPr lang="zh-CN" altLang="en-US" sz="2600" dirty="0">
                <a:sym typeface="Symbol" panose="05050102010706020507" pitchFamily="18" charset="2"/>
              </a:rPr>
              <a:t>，则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600" dirty="0">
                <a:sym typeface="Symbol" panose="05050102010706020507" pitchFamily="18" charset="2"/>
              </a:rPr>
              <a:t>不是汉密尔顿图。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en-US" sz="2600" dirty="0"/>
              <a:t>	</a:t>
            </a:r>
            <a:r>
              <a:rPr lang="en-US" altLang="zh-CN" sz="2600" dirty="0"/>
              <a:t>(2)</a:t>
            </a:r>
            <a:r>
              <a:rPr lang="zh-CN" altLang="en-US" sz="2600" dirty="0"/>
              <a:t>证明</a:t>
            </a:r>
            <a:r>
              <a:rPr lang="zh-CN" altLang="en-US" sz="2600" b="1" dirty="0">
                <a:solidFill>
                  <a:srgbClr val="990000"/>
                </a:solidFill>
              </a:rPr>
              <a:t>若</a:t>
            </a:r>
            <a:r>
              <a:rPr lang="en-US" altLang="zh-CN" sz="26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rgbClr val="990000"/>
                </a:solidFill>
              </a:rPr>
              <a:t>中有桥，则</a:t>
            </a:r>
            <a:r>
              <a:rPr lang="en-US" altLang="zh-CN" sz="26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rgbClr val="990000"/>
                </a:solidFill>
              </a:rPr>
              <a:t>不是汉密尔顿图</a:t>
            </a:r>
            <a:r>
              <a:rPr lang="zh-CN" altLang="en-US" sz="2600" dirty="0">
                <a:solidFill>
                  <a:srgbClr val="080808"/>
                </a:solidFill>
              </a:rPr>
              <a:t>。</a:t>
            </a:r>
            <a:endParaRPr lang="zh-CN" altLang="en-US" sz="2600" dirty="0">
              <a:solidFill>
                <a:srgbClr val="080808"/>
              </a:solidFill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en-US" sz="2600" dirty="0">
                <a:sym typeface="Symbol" panose="05050102010706020507" pitchFamily="18" charset="2"/>
              </a:rPr>
              <a:t>	设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600" dirty="0">
                <a:sym typeface="Symbol" panose="05050102010706020507" pitchFamily="18" charset="2"/>
              </a:rPr>
              <a:t>中有桥，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600" dirty="0">
                <a:sym typeface="Symbol" panose="05050102010706020507" pitchFamily="18" charset="2"/>
              </a:rPr>
              <a:t>＝</a:t>
            </a:r>
            <a:r>
              <a:rPr lang="en-US" altLang="zh-CN" sz="2600" dirty="0">
                <a:sym typeface="Symbol" panose="05050102010706020507" pitchFamily="18" charset="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600" dirty="0">
                <a:sym typeface="Symbol" panose="05050102010706020507" pitchFamily="18" charset="2"/>
              </a:rPr>
              <a:t>,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600" dirty="0">
                <a:sym typeface="Symbol" panose="05050102010706020507" pitchFamily="18" charset="2"/>
              </a:rPr>
              <a:t>)</a:t>
            </a:r>
            <a:r>
              <a:rPr lang="zh-CN" altLang="en-US" sz="2600" dirty="0">
                <a:sym typeface="Symbol" panose="05050102010706020507" pitchFamily="18" charset="2"/>
              </a:rPr>
              <a:t>为其中的一个桥。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>
                <a:sym typeface="Symbol" panose="05050102010706020507" pitchFamily="18" charset="2"/>
              </a:rPr>
              <a:t>若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600" dirty="0">
                <a:sym typeface="Symbol" panose="05050102010706020507" pitchFamily="18" charset="2"/>
              </a:rPr>
              <a:t>,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600" dirty="0">
                <a:sym typeface="Symbol" panose="05050102010706020507" pitchFamily="18" charset="2"/>
              </a:rPr>
              <a:t>都是悬挂点，则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600" dirty="0">
                <a:sym typeface="Symbol" panose="05050102010706020507" pitchFamily="18" charset="2"/>
              </a:rPr>
              <a:t>为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dirty="0">
                <a:sym typeface="Symbol" panose="05050102010706020507" pitchFamily="18" charset="2"/>
              </a:rPr>
              <a:t>2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dirty="0">
                <a:sym typeface="Symbol" panose="05050102010706020507" pitchFamily="18" charset="2"/>
              </a:rPr>
              <a:t>2</a:t>
            </a:r>
            <a:r>
              <a:rPr lang="zh-CN" altLang="en-US" sz="2600" dirty="0">
                <a:sym typeface="Symbol" panose="05050102010706020507" pitchFamily="18" charset="2"/>
              </a:rPr>
              <a:t>不是汉密尔顿图。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>
                <a:sym typeface="Symbol" panose="05050102010706020507" pitchFamily="18" charset="2"/>
              </a:rPr>
              <a:t>若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600" dirty="0">
                <a:sym typeface="Symbol" panose="05050102010706020507" pitchFamily="18" charset="2"/>
              </a:rPr>
              <a:t>,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600" dirty="0">
                <a:sym typeface="Symbol" panose="05050102010706020507" pitchFamily="18" charset="2"/>
              </a:rPr>
              <a:t>中至少有一个，比如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600" dirty="0">
                <a:sym typeface="Symbol" panose="05050102010706020507" pitchFamily="18" charset="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600" dirty="0">
                <a:sym typeface="Symbol" panose="05050102010706020507" pitchFamily="18" charset="2"/>
              </a:rPr>
              <a:t>)≥2</a:t>
            </a:r>
            <a:r>
              <a:rPr lang="zh-CN" altLang="en-US" sz="2600" dirty="0">
                <a:sym typeface="Symbol" panose="05050102010706020507" pitchFamily="18" charset="2"/>
              </a:rPr>
              <a:t>，由于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600" dirty="0">
                <a:sym typeface="Symbol" panose="05050102010706020507" pitchFamily="18" charset="2"/>
              </a:rPr>
              <a:t>与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600" dirty="0">
                <a:sym typeface="Symbol" panose="05050102010706020507" pitchFamily="18" charset="2"/>
              </a:rPr>
              <a:t>关联，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600" dirty="0">
                <a:sym typeface="Symbol" panose="05050102010706020507" pitchFamily="18" charset="2"/>
              </a:rPr>
              <a:t>为桥，所以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600" dirty="0">
                <a:sym typeface="Symbol" panose="05050102010706020507" pitchFamily="18" charset="2"/>
              </a:rPr>
              <a:t>-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600" dirty="0">
                <a:sym typeface="Symbol" panose="05050102010706020507" pitchFamily="18" charset="2"/>
              </a:rPr>
              <a:t>至少产生两个连通分支，于是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600" dirty="0">
                <a:sym typeface="Symbol" panose="05050102010706020507" pitchFamily="18" charset="2"/>
              </a:rPr>
              <a:t>为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600" dirty="0">
                <a:sym typeface="Symbol" panose="05050102010706020507" pitchFamily="18" charset="2"/>
              </a:rPr>
              <a:t>中割点。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en-US" sz="2600" dirty="0">
                <a:sym typeface="Symbol" panose="05050102010706020507" pitchFamily="18" charset="2"/>
              </a:rPr>
              <a:t>	由</a:t>
            </a:r>
            <a:r>
              <a:rPr lang="en-US" altLang="zh-CN" sz="2600" dirty="0">
                <a:sym typeface="Symbol" panose="05050102010706020507" pitchFamily="18" charset="2"/>
              </a:rPr>
              <a:t>(1)</a:t>
            </a:r>
            <a:r>
              <a:rPr lang="zh-CN" altLang="en-US" sz="2600" dirty="0">
                <a:sym typeface="Symbol" panose="05050102010706020507" pitchFamily="18" charset="2"/>
              </a:rPr>
              <a:t>的讨论可知，</a:t>
            </a:r>
            <a:r>
              <a:rPr lang="en-US" altLang="zh-CN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600" dirty="0">
                <a:sym typeface="Symbol" panose="05050102010706020507" pitchFamily="18" charset="2"/>
              </a:rPr>
              <a:t>不是汉密尔顿图。</a:t>
            </a:r>
            <a:endParaRPr lang="zh-CN" altLang="en-US" sz="26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757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7574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charRg st="5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7574">
                                            <p:txEl>
                                              <p:charRg st="58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charRg st="9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7574">
                                            <p:txEl>
                                              <p:charRg st="9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574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charRg st="13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7574">
                                            <p:txEl>
                                              <p:charRg st="136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charRg st="163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7574">
                                            <p:txEl>
                                              <p:charRg st="163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charRg st="223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7574">
                                            <p:txEl>
                                              <p:charRg st="223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宋体" panose="02010600030101010101" pitchFamily="2" charset="-122"/>
              </a:rPr>
              <a:t>彼得森(</a:t>
            </a:r>
            <a:r>
              <a:rPr lang="en-US" altLang="zh-CN" dirty="0">
                <a:latin typeface="宋体" panose="02010600030101010101" pitchFamily="2" charset="-122"/>
              </a:rPr>
              <a:t>Petersen)</a:t>
            </a:r>
            <a:r>
              <a:rPr lang="zh-CN" altLang="en-US" dirty="0">
                <a:latin typeface="宋体" panose="02010600030101010101" pitchFamily="2" charset="-122"/>
              </a:rPr>
              <a:t>图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8234363" cy="1524000"/>
          </a:xfrm>
          <a:ln/>
        </p:spPr>
        <p:txBody>
          <a:bodyPr vert="horz" wrap="square" lIns="91440" tIns="45720" rIns="91440" bIns="45720" anchor="t"/>
          <a:p>
            <a:pPr marL="0" indent="0" algn="just">
              <a:spcBef>
                <a:spcPct val="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彼得森图满足</a:t>
            </a:r>
            <a:r>
              <a:rPr lang="en-US" altLang="zh-CN" sz="2800" b="1" dirty="0"/>
              <a:t>W(G-S)</a:t>
            </a:r>
            <a:r>
              <a:rPr lang="zh-CN" altLang="en-US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dirty="0"/>
              <a:t>|S| </a:t>
            </a:r>
            <a:r>
              <a:rPr lang="zh-CN" altLang="en-US" sz="2800" dirty="0"/>
              <a:t>，但不是汉密尔顿图（有</a:t>
            </a:r>
            <a:r>
              <a:rPr lang="en-US" altLang="zh-CN" sz="2800" dirty="0"/>
              <a:t>H</a:t>
            </a:r>
            <a:r>
              <a:rPr lang="zh-CN" altLang="en-US" sz="2800" dirty="0"/>
              <a:t>路，但没有</a:t>
            </a:r>
            <a:r>
              <a:rPr lang="en-US" altLang="zh-CN" sz="2800" dirty="0"/>
              <a:t>H</a:t>
            </a:r>
            <a:r>
              <a:rPr lang="zh-CN" altLang="en-US" sz="2800" dirty="0"/>
              <a:t>回路），可见此条件仅为必要条件。</a:t>
            </a:r>
            <a:endParaRPr lang="en-US" altLang="zh-CN" sz="2800" dirty="0"/>
          </a:p>
          <a:p>
            <a:pPr marL="0" indent="0" algn="just">
              <a:spcBef>
                <a:spcPct val="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W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)≤|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|</a:t>
            </a:r>
            <a:r>
              <a:rPr lang="zh-CN" altLang="en-US" sz="2800" b="1" dirty="0"/>
              <a:t>不一定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FF0000"/>
                </a:solidFill>
              </a:rPr>
              <a:t> G</a:t>
            </a:r>
            <a:r>
              <a:rPr lang="zh-CN" altLang="en-US" sz="2800" b="1" dirty="0">
                <a:solidFill>
                  <a:srgbClr val="FF0000"/>
                </a:solidFill>
              </a:rPr>
              <a:t>中有汉密尔顿回路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46148" name="Rectangle 4"/>
          <p:cNvSpPr/>
          <p:nvPr/>
        </p:nvSpPr>
        <p:spPr>
          <a:xfrm>
            <a:off x="3962400" y="2590800"/>
            <a:ext cx="464185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petersen</a:t>
            </a:r>
            <a:r>
              <a:rPr lang="zh-CN" altLang="en-US" sz="2400" dirty="0"/>
              <a:t>图中，删除任一个结点或任意两个结点，都不能使</a:t>
            </a:r>
            <a:r>
              <a:rPr lang="en-US" altLang="zh-CN" sz="2400" dirty="0"/>
              <a:t>G-S</a:t>
            </a:r>
            <a:r>
              <a:rPr lang="zh-CN" altLang="en-US" sz="2400" dirty="0"/>
              <a:t>不连通。删除</a:t>
            </a:r>
            <a:r>
              <a:rPr lang="en-US" altLang="zh-CN" sz="2400" dirty="0"/>
              <a:t>3</a:t>
            </a:r>
            <a:r>
              <a:rPr lang="zh-CN" altLang="en-US" sz="2400" dirty="0"/>
              <a:t>个结点，最多只能得到具有两个连通分支的子图；删除</a:t>
            </a:r>
            <a:r>
              <a:rPr lang="en-US" altLang="zh-CN" sz="2400" dirty="0"/>
              <a:t>4</a:t>
            </a:r>
            <a:r>
              <a:rPr lang="zh-CN" altLang="en-US" sz="2400" dirty="0"/>
              <a:t>个结点，只能得到最多三个连通分支的子图。。。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即，</a:t>
            </a:r>
            <a:r>
              <a:rPr lang="en-US" altLang="zh-CN" sz="2400" dirty="0"/>
              <a:t>petersen</a:t>
            </a:r>
            <a:r>
              <a:rPr lang="zh-CN" altLang="en-US" sz="2400" dirty="0"/>
              <a:t>图满足</a:t>
            </a:r>
            <a:r>
              <a:rPr lang="en-US" altLang="zh-CN" sz="2400" dirty="0"/>
              <a:t>W(G-S)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|S|</a:t>
            </a:r>
            <a:r>
              <a:rPr lang="zh-CN" altLang="en-US" sz="2400" dirty="0"/>
              <a:t>，但可以证明该图中没有汉密尔顿回路，即不是汉密尔顿图。</a:t>
            </a:r>
            <a:endParaRPr lang="zh-CN" altLang="en-US" sz="2400" dirty="0"/>
          </a:p>
        </p:txBody>
      </p:sp>
      <p:grpSp>
        <p:nvGrpSpPr>
          <p:cNvPr id="16389" name="Group 5"/>
          <p:cNvGrpSpPr/>
          <p:nvPr/>
        </p:nvGrpSpPr>
        <p:grpSpPr>
          <a:xfrm>
            <a:off x="762000" y="2971800"/>
            <a:ext cx="2952750" cy="2663825"/>
            <a:chOff x="612" y="1570"/>
            <a:chExt cx="2046" cy="1996"/>
          </a:xfrm>
        </p:grpSpPr>
        <p:grpSp>
          <p:nvGrpSpPr>
            <p:cNvPr id="16393" name="Group 6"/>
            <p:cNvGrpSpPr/>
            <p:nvPr/>
          </p:nvGrpSpPr>
          <p:grpSpPr>
            <a:xfrm>
              <a:off x="612" y="1570"/>
              <a:ext cx="2046" cy="1996"/>
              <a:chOff x="612" y="1570"/>
              <a:chExt cx="2046" cy="1996"/>
            </a:xfrm>
          </p:grpSpPr>
          <p:sp>
            <p:nvSpPr>
              <p:cNvPr id="16395" name="Oval 7"/>
              <p:cNvSpPr/>
              <p:nvPr/>
            </p:nvSpPr>
            <p:spPr>
              <a:xfrm>
                <a:off x="1066" y="2477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396" name="Oval 8"/>
              <p:cNvSpPr/>
              <p:nvPr/>
            </p:nvSpPr>
            <p:spPr>
              <a:xfrm>
                <a:off x="1615" y="2069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397" name="Oval 9"/>
              <p:cNvSpPr/>
              <p:nvPr/>
            </p:nvSpPr>
            <p:spPr>
              <a:xfrm>
                <a:off x="2205" y="2477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398" name="Oval 10"/>
              <p:cNvSpPr/>
              <p:nvPr/>
            </p:nvSpPr>
            <p:spPr>
              <a:xfrm>
                <a:off x="1247" y="3203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399" name="Oval 11"/>
              <p:cNvSpPr/>
              <p:nvPr/>
            </p:nvSpPr>
            <p:spPr>
              <a:xfrm>
                <a:off x="1978" y="3157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400" name="Oval 12"/>
              <p:cNvSpPr/>
              <p:nvPr/>
            </p:nvSpPr>
            <p:spPr>
              <a:xfrm>
                <a:off x="2567" y="229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401" name="Oval 13"/>
              <p:cNvSpPr/>
              <p:nvPr/>
            </p:nvSpPr>
            <p:spPr>
              <a:xfrm>
                <a:off x="1615" y="157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402" name="Oval 14"/>
              <p:cNvSpPr/>
              <p:nvPr/>
            </p:nvSpPr>
            <p:spPr>
              <a:xfrm>
                <a:off x="2204" y="347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403" name="Oval 15"/>
              <p:cNvSpPr/>
              <p:nvPr/>
            </p:nvSpPr>
            <p:spPr>
              <a:xfrm>
                <a:off x="975" y="347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404" name="Oval 16"/>
              <p:cNvSpPr/>
              <p:nvPr/>
            </p:nvSpPr>
            <p:spPr>
              <a:xfrm>
                <a:off x="612" y="229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405" name="Line 17"/>
              <p:cNvSpPr/>
              <p:nvPr/>
            </p:nvSpPr>
            <p:spPr>
              <a:xfrm flipH="1">
                <a:off x="663" y="1615"/>
                <a:ext cx="998" cy="7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6" name="Line 18"/>
              <p:cNvSpPr/>
              <p:nvPr/>
            </p:nvSpPr>
            <p:spPr>
              <a:xfrm>
                <a:off x="1661" y="1615"/>
                <a:ext cx="952" cy="7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7" name="Line 19"/>
              <p:cNvSpPr/>
              <p:nvPr/>
            </p:nvSpPr>
            <p:spPr>
              <a:xfrm>
                <a:off x="1661" y="1615"/>
                <a:ext cx="0" cy="49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8" name="Line 20"/>
              <p:cNvSpPr/>
              <p:nvPr/>
            </p:nvSpPr>
            <p:spPr>
              <a:xfrm>
                <a:off x="663" y="2341"/>
                <a:ext cx="408" cy="1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9" name="Line 21"/>
              <p:cNvSpPr/>
              <p:nvPr/>
            </p:nvSpPr>
            <p:spPr>
              <a:xfrm>
                <a:off x="617" y="2341"/>
                <a:ext cx="409" cy="11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0" name="Line 22"/>
              <p:cNvSpPr/>
              <p:nvPr/>
            </p:nvSpPr>
            <p:spPr>
              <a:xfrm flipH="1">
                <a:off x="1026" y="3248"/>
                <a:ext cx="226" cy="2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1" name="Line 23"/>
              <p:cNvSpPr/>
              <p:nvPr/>
            </p:nvSpPr>
            <p:spPr>
              <a:xfrm>
                <a:off x="1026" y="3520"/>
                <a:ext cx="12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2" name="Line 24"/>
              <p:cNvSpPr/>
              <p:nvPr/>
            </p:nvSpPr>
            <p:spPr>
              <a:xfrm flipH="1">
                <a:off x="2250" y="2341"/>
                <a:ext cx="363" cy="11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3" name="Line 25"/>
              <p:cNvSpPr/>
              <p:nvPr/>
            </p:nvSpPr>
            <p:spPr>
              <a:xfrm flipH="1">
                <a:off x="2250" y="2341"/>
                <a:ext cx="363" cy="1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4" name="Line 26"/>
              <p:cNvSpPr/>
              <p:nvPr/>
            </p:nvSpPr>
            <p:spPr>
              <a:xfrm flipH="1">
                <a:off x="1298" y="2114"/>
                <a:ext cx="363" cy="113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5" name="Line 27"/>
              <p:cNvSpPr/>
              <p:nvPr/>
            </p:nvSpPr>
            <p:spPr>
              <a:xfrm>
                <a:off x="1116" y="2522"/>
                <a:ext cx="113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6" name="Line 28"/>
              <p:cNvSpPr/>
              <p:nvPr/>
            </p:nvSpPr>
            <p:spPr>
              <a:xfrm>
                <a:off x="1661" y="2114"/>
                <a:ext cx="363" cy="108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7" name="Line 29"/>
              <p:cNvSpPr/>
              <p:nvPr/>
            </p:nvSpPr>
            <p:spPr>
              <a:xfrm flipH="1">
                <a:off x="1252" y="2522"/>
                <a:ext cx="998" cy="7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8" name="Line 30"/>
              <p:cNvSpPr/>
              <p:nvPr/>
            </p:nvSpPr>
            <p:spPr>
              <a:xfrm>
                <a:off x="1116" y="2523"/>
                <a:ext cx="907" cy="6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394" name="Line 31"/>
            <p:cNvSpPr/>
            <p:nvPr/>
          </p:nvSpPr>
          <p:spPr>
            <a:xfrm>
              <a:off x="2063" y="3249"/>
              <a:ext cx="182" cy="2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CD240F46-9089-47BA-99FA-99EDA5BF4827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2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256380-9D3F-4A24-A06F-7636FB12F8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437" name="Rectangle 2"/>
          <p:cNvSpPr>
            <a:spLocks noGrp="1"/>
          </p:cNvSpPr>
          <p:nvPr>
            <p:ph type="title"/>
          </p:nvPr>
        </p:nvSpPr>
        <p:spPr>
          <a:xfrm>
            <a:off x="655638" y="844550"/>
            <a:ext cx="7116762" cy="103981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判断下图是否为汉密尔顿图（含</a:t>
            </a:r>
            <a:r>
              <a:rPr lang="en-US" altLang="zh-CN" sz="2800" dirty="0"/>
              <a:t>H</a:t>
            </a:r>
            <a:r>
              <a:rPr lang="zh-CN" altLang="en-US" sz="2800" dirty="0"/>
              <a:t>回路）？</a:t>
            </a:r>
            <a:br>
              <a:rPr lang="en-US" altLang="zh-CN" sz="2800" dirty="0"/>
            </a:br>
            <a:r>
              <a:rPr lang="zh-CN" altLang="en-US" sz="2800" dirty="0"/>
              <a:t>为什么？</a:t>
            </a:r>
            <a:endParaRPr lang="en-US" altLang="zh-CN" sz="2800" dirty="0"/>
          </a:p>
        </p:txBody>
      </p:sp>
      <p:pic>
        <p:nvPicPr>
          <p:cNvPr id="584707" name="Picture 3"/>
          <p:cNvPicPr>
            <a:picLocks noChangeAspect="1"/>
          </p:cNvPicPr>
          <p:nvPr/>
        </p:nvPicPr>
        <p:blipFill>
          <a:blip r:embed="rId1"/>
          <a:srcRect l="28432" r="31372"/>
          <a:stretch>
            <a:fillRect/>
          </a:stretch>
        </p:blipFill>
        <p:spPr>
          <a:xfrm>
            <a:off x="152400" y="2493963"/>
            <a:ext cx="3124200" cy="2763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4709" name="Rectangle 5"/>
          <p:cNvSpPr/>
          <p:nvPr/>
        </p:nvSpPr>
        <p:spPr>
          <a:xfrm>
            <a:off x="3429000" y="2481263"/>
            <a:ext cx="57150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设图为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，其中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易知，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6&gt;|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由定理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7-4.3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可知，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回路，不是汉密尔顿图。但是，存在一条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路。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baegjckhfid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中一条汉密尔顿通路。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04800" y="2743200"/>
            <a:ext cx="2819400" cy="1828800"/>
            <a:chOff x="192" y="672"/>
            <a:chExt cx="1776" cy="1152"/>
          </a:xfrm>
        </p:grpSpPr>
        <p:sp>
          <p:nvSpPr>
            <p:cNvPr id="18441" name="Line 8"/>
            <p:cNvSpPr/>
            <p:nvPr/>
          </p:nvSpPr>
          <p:spPr>
            <a:xfrm flipH="1">
              <a:off x="192" y="672"/>
              <a:ext cx="864" cy="57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2" name="Line 9"/>
            <p:cNvSpPr/>
            <p:nvPr/>
          </p:nvSpPr>
          <p:spPr>
            <a:xfrm flipH="1">
              <a:off x="864" y="672"/>
              <a:ext cx="192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3" name="Line 10"/>
            <p:cNvSpPr/>
            <p:nvPr/>
          </p:nvSpPr>
          <p:spPr>
            <a:xfrm flipH="1">
              <a:off x="624" y="1104"/>
              <a:ext cx="240" cy="14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4" name="Line 11"/>
            <p:cNvSpPr/>
            <p:nvPr/>
          </p:nvSpPr>
          <p:spPr>
            <a:xfrm flipH="1" flipV="1">
              <a:off x="624" y="1248"/>
              <a:ext cx="240" cy="14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5" name="Line 12"/>
            <p:cNvSpPr/>
            <p:nvPr/>
          </p:nvSpPr>
          <p:spPr>
            <a:xfrm flipH="1" flipV="1">
              <a:off x="864" y="1392"/>
              <a:ext cx="192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6" name="Line 13"/>
            <p:cNvSpPr/>
            <p:nvPr/>
          </p:nvSpPr>
          <p:spPr>
            <a:xfrm flipV="1">
              <a:off x="1056" y="1440"/>
              <a:ext cx="240" cy="3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Line 14"/>
            <p:cNvSpPr/>
            <p:nvPr/>
          </p:nvSpPr>
          <p:spPr>
            <a:xfrm>
              <a:off x="1056" y="1248"/>
              <a:ext cx="240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8" name="Line 15"/>
            <p:cNvSpPr/>
            <p:nvPr/>
          </p:nvSpPr>
          <p:spPr>
            <a:xfrm flipV="1">
              <a:off x="1056" y="1104"/>
              <a:ext cx="240" cy="14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Line 16"/>
            <p:cNvSpPr/>
            <p:nvPr/>
          </p:nvSpPr>
          <p:spPr>
            <a:xfrm>
              <a:off x="1296" y="1104"/>
              <a:ext cx="192" cy="14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0" name="Line 17"/>
            <p:cNvSpPr/>
            <p:nvPr/>
          </p:nvSpPr>
          <p:spPr>
            <a:xfrm>
              <a:off x="1488" y="1248"/>
              <a:ext cx="48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470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>
                                            <p:txEl>
                                              <p:charRg st="2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4709">
                                            <p:txEl>
                                              <p:charRg st="2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>
                                            <p:txEl>
                                              <p:charRg st="5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4709">
                                            <p:txEl>
                                              <p:charRg st="5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>
                                            <p:txEl>
                                              <p:charRg st="8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4709">
                                            <p:txEl>
                                              <p:charRg st="83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4709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7D01AB-8C0D-4A70-84B0-4ED054DF96A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000" dirty="0"/>
              <a:t>判断</a:t>
            </a:r>
            <a:r>
              <a:rPr lang="en-US" altLang="zh-CN" sz="3000" dirty="0"/>
              <a:t>G</a:t>
            </a:r>
            <a:r>
              <a:rPr lang="zh-CN" altLang="en-US" sz="3000" dirty="0"/>
              <a:t>中是否有汉密尔顿路的</a:t>
            </a:r>
            <a:r>
              <a:rPr lang="zh-CN" altLang="en-US" sz="3600" b="1" dirty="0">
                <a:solidFill>
                  <a:srgbClr val="FF0000"/>
                </a:solidFill>
              </a:rPr>
              <a:t>充分</a:t>
            </a:r>
            <a:r>
              <a:rPr lang="zh-CN" altLang="en-US" sz="3000" b="1" dirty="0">
                <a:solidFill>
                  <a:srgbClr val="0070C0"/>
                </a:solidFill>
              </a:rPr>
              <a:t>条件</a:t>
            </a:r>
            <a:endParaRPr lang="en-US" altLang="zh-CN" sz="3000" b="1" dirty="0">
              <a:solidFill>
                <a:srgbClr val="0070C0"/>
              </a:solidFill>
            </a:endParaRPr>
          </a:p>
        </p:txBody>
      </p:sp>
      <p:sp>
        <p:nvSpPr>
          <p:cNvPr id="22016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定理：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无向简单图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，若对于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中每一对结点</a:t>
            </a:r>
            <a:r>
              <a:rPr kumimoji="0" lang="en-US" altLang="zh-CN" sz="2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6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均有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600" b="1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≥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中一定存在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汉密尔顿通路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只有“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≥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”有用！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！！！你们最容易出错的地方！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“当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800" b="1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时，图中一定不存在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通路。”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800" b="1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&lt;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时，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图中一定不存在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回路”。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0166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charRg st="6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20166">
                                            <p:txEl>
                                              <p:charRg st="66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charRg st="10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20166">
                                            <p:txEl>
                                              <p:charRg st="102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charRg st="12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0166">
                                            <p:txEl>
                                              <p:charRg st="129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charRg st="16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20166">
                                            <p:txEl>
                                              <p:charRg st="163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5431</Words>
  <Application>WPS 演示</Application>
  <PresentationFormat/>
  <Paragraphs>532</Paragraphs>
  <Slides>36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36</vt:i4>
      </vt:variant>
    </vt:vector>
  </HeadingPairs>
  <TitlesOfParts>
    <vt:vector size="67" baseType="lpstr">
      <vt:lpstr>Arial</vt:lpstr>
      <vt:lpstr>宋体</vt:lpstr>
      <vt:lpstr>Wingdings</vt:lpstr>
      <vt:lpstr>Garamond</vt:lpstr>
      <vt:lpstr>Times New Roman</vt:lpstr>
      <vt:lpstr>Symbol</vt:lpstr>
      <vt:lpstr>黑体</vt:lpstr>
      <vt:lpstr>_x000B__x000C_</vt:lpstr>
      <vt:lpstr>Segoe Print</vt:lpstr>
      <vt:lpstr>楷体_GB2312</vt:lpstr>
      <vt:lpstr>新宋体</vt:lpstr>
      <vt:lpstr>隶书</vt:lpstr>
      <vt:lpstr>MS PMincho</vt:lpstr>
      <vt:lpstr>Yu Gothic</vt:lpstr>
      <vt:lpstr>Brush Script MT</vt:lpstr>
      <vt:lpstr>Cambria Math</vt:lpstr>
      <vt:lpstr>Arial Unicode MS</vt:lpstr>
      <vt:lpstr>微软雅黑</vt:lpstr>
      <vt:lpstr>Edge</vt:lpstr>
      <vt:lpstr>Word.Picture.8</vt:lpstr>
      <vt:lpstr>Word.Picture.8</vt:lpstr>
      <vt:lpstr>Word.Picture.8</vt:lpstr>
      <vt:lpstr>Word.Picture.8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</dc:creator>
  <cp:lastModifiedBy>Kukukukiki</cp:lastModifiedBy>
  <cp:revision>1071</cp:revision>
  <dcterms:created xsi:type="dcterms:W3CDTF">2021-02-15T11:29:40Z</dcterms:created>
  <dcterms:modified xsi:type="dcterms:W3CDTF">2021-02-15T11:30:53Z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2052-11.1.0.10314</vt:lpwstr>
  </property>
</Properties>
</file>