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362" r:id="rId3"/>
    <p:sldId id="386" r:id="rId4"/>
    <p:sldId id="274" r:id="rId5"/>
    <p:sldId id="309" r:id="rId6"/>
    <p:sldId id="275" r:id="rId7"/>
    <p:sldId id="363" r:id="rId8"/>
    <p:sldId id="259" r:id="rId9"/>
    <p:sldId id="262" r:id="rId10"/>
    <p:sldId id="365" r:id="rId11"/>
    <p:sldId id="263" r:id="rId12"/>
    <p:sldId id="278" r:id="rId13"/>
    <p:sldId id="308" r:id="rId14"/>
    <p:sldId id="310" r:id="rId15"/>
    <p:sldId id="428" r:id="rId16"/>
    <p:sldId id="429" r:id="rId17"/>
    <p:sldId id="434" r:id="rId18"/>
    <p:sldId id="433" r:id="rId19"/>
    <p:sldId id="313" r:id="rId20"/>
    <p:sldId id="437" r:id="rId21"/>
    <p:sldId id="317" r:id="rId22"/>
    <p:sldId id="406" r:id="rId23"/>
    <p:sldId id="407" r:id="rId24"/>
    <p:sldId id="408" r:id="rId25"/>
    <p:sldId id="381" r:id="rId26"/>
    <p:sldId id="382" r:id="rId27"/>
    <p:sldId id="410" r:id="rId28"/>
    <p:sldId id="411" r:id="rId29"/>
    <p:sldId id="412" r:id="rId30"/>
    <p:sldId id="438" r:id="rId31"/>
    <p:sldId id="314" r:id="rId32"/>
    <p:sldId id="319" r:id="rId33"/>
    <p:sldId id="315" r:id="rId34"/>
    <p:sldId id="320" r:id="rId35"/>
    <p:sldId id="321" r:id="rId36"/>
    <p:sldId id="322" r:id="rId37"/>
    <p:sldId id="277" r:id="rId38"/>
  </p:sldIdLst>
  <p:sldSz cx="9144000" cy="6858000" type="screen4x3"/>
  <p:notesSz cx="6648450" cy="9782175"/>
  <p:defaultTextStyle>
    <a:defPPr>
      <a:defRPr lang="zh-CN"/>
    </a:defPPr>
    <a:lvl1pPr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Clr>
        <a:srgbClr val="800080"/>
      </a:buClr>
      <a:buFont typeface="Symbol" pitchFamily="18" charset="2"/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800080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66"/>
    <a:srgbClr val="990099"/>
    <a:srgbClr val="993366"/>
    <a:srgbClr val="CC66FF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88912" autoAdjust="0"/>
  </p:normalViewPr>
  <p:slideViewPr>
    <p:cSldViewPr>
      <p:cViewPr varScale="1">
        <p:scale>
          <a:sx n="104" d="100"/>
          <a:sy n="104" d="100"/>
        </p:scale>
        <p:origin x="19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66" y="78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 b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0E760C6-7CA1-4B43-A4A6-6C8385379C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480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9500" cy="3668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73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compilers</a:t>
            </a:r>
            <a:r>
              <a:rPr kumimoji="1" lang="zh-CN" alt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英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[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kəm'paɪləz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81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069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1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kumimoji="1"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命令式编程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：命令“机器”</a:t>
            </a:r>
            <a:r>
              <a:rPr kumimoji="1" lang="zh-CN" altLang="en-US" sz="1200" b="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如何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去做事情</a:t>
            </a:r>
            <a:r>
              <a:rPr kumimoji="1" lang="en-US" altLang="zh-CN" sz="1200" b="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(how)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，这样不管你想要的</a:t>
            </a:r>
            <a:r>
              <a:rPr kumimoji="1" lang="zh-CN" altLang="en-US" sz="1200" b="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是什么</a:t>
            </a:r>
            <a:r>
              <a:rPr kumimoji="1" lang="en-US" altLang="zh-CN" sz="1200" b="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(what)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，它都会按照你的命令实现。</a:t>
            </a:r>
          </a:p>
          <a:p>
            <a:pPr fontAlgn="base"/>
            <a:r>
              <a:rPr kumimoji="1"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声明式编程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：告诉“机器”你想要的</a:t>
            </a:r>
            <a:r>
              <a:rPr kumimoji="1" lang="zh-CN" altLang="en-US" sz="1200" b="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是什么</a:t>
            </a:r>
            <a:r>
              <a:rPr kumimoji="1" lang="en-US" altLang="zh-CN" sz="1200" b="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(what)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，让机器想出</a:t>
            </a:r>
            <a:r>
              <a:rPr kumimoji="1" lang="zh-CN" altLang="en-US" sz="1200" b="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如何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去做</a:t>
            </a:r>
            <a:r>
              <a:rPr kumimoji="1" lang="en-US" altLang="zh-CN" sz="1200" b="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(how)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。例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SQL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语言。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2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err="1" smtClean="0"/>
              <a:t>Extendsclause</a:t>
            </a:r>
            <a:r>
              <a:rPr lang="en-US" altLang="zh-CN" dirty="0" smtClean="0"/>
              <a:t>  </a:t>
            </a:r>
            <a:r>
              <a:rPr lang="zh-CN" altLang="en-US" dirty="0" smtClean="0"/>
              <a:t>扩展项， </a:t>
            </a:r>
            <a:r>
              <a:rPr lang="en-US" altLang="zh-CN" dirty="0" err="1" smtClean="0"/>
              <a:t>farmals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formals</a:t>
            </a:r>
            <a:r>
              <a:rPr lang="zh-CN" altLang="en-US" smtClean="0"/>
              <a:t>之误，形参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48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Operands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操作数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369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Formals  </a:t>
            </a:r>
            <a:r>
              <a:rPr lang="zh-CN" altLang="en-US" dirty="0" smtClean="0"/>
              <a:t>形式参数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可重定位的机器语言，可重定位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(Relocatable)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与占用的实际地址无关的机器语言代码的一种表示的特征。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50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  <a:defRPr/>
            </a:pPr>
            <a:r>
              <a:rPr lang="en-US" altLang="zh-CN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《</a:t>
            </a:r>
            <a:r>
              <a:rPr lang="zh-CN" altLang="en-US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编译原理</a:t>
            </a:r>
            <a:r>
              <a:rPr lang="en-US" altLang="zh-CN" b="0">
                <a:solidFill>
                  <a:srgbClr val="990099"/>
                </a:solidFill>
                <a:latin typeface="Comic Sans MS" pitchFamily="66" charset="0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Tx/>
              <a:buFontTx/>
              <a:buNone/>
              <a:defRPr/>
            </a:pPr>
            <a:endParaRPr lang="zh-CN" altLang="zh-CN" sz="2400" b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slide" Target="slide33.xml"/><Relationship Id="rId4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6.xml"/><Relationship Id="rId7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dzhang@zjut.edu.cn" TargetMode="External"/><Relationship Id="rId2" Type="http://schemas.openxmlformats.org/officeDocument/2006/relationships/hyperlink" Target="mailto:dzhanghz@qq.co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17"/>
          <p:cNvSpPr>
            <a:spLocks noChangeArrowheads="1"/>
          </p:cNvSpPr>
          <p:nvPr/>
        </p:nvSpPr>
        <p:spPr bwMode="auto">
          <a:xfrm>
            <a:off x="1490663" y="195263"/>
            <a:ext cx="1712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第一讲</a:t>
            </a:r>
          </a:p>
        </p:txBody>
      </p:sp>
      <p:sp>
        <p:nvSpPr>
          <p:cNvPr id="10247" name="Text Box 1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6012" y="1557338"/>
            <a:ext cx="792048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课程</a:t>
            </a:r>
            <a:r>
              <a:rPr lang="zh-CN" altLang="en-US" sz="3200" dirty="0" smtClean="0">
                <a:latin typeface="楷体_GB2312" pitchFamily="49" charset="-122"/>
              </a:rPr>
              <a:t>概述</a:t>
            </a:r>
            <a:r>
              <a:rPr lang="en-US" altLang="zh-CN" sz="3200" dirty="0" smtClean="0">
                <a:latin typeface="楷体_GB2312" pitchFamily="49" charset="-122"/>
              </a:rPr>
              <a:t>(</a:t>
            </a:r>
            <a:r>
              <a:rPr lang="zh-CN" altLang="en-US" sz="3200" dirty="0" smtClean="0">
                <a:latin typeface="楷体_GB2312" pitchFamily="49" charset="-122"/>
              </a:rPr>
              <a:t>钉钉群号：</a:t>
            </a:r>
            <a:r>
              <a:rPr lang="en-US" altLang="zh-CN" sz="3200" b="0" dirty="0"/>
              <a:t>31993778</a:t>
            </a:r>
            <a:r>
              <a:rPr lang="en-US" altLang="zh-CN" sz="3200" dirty="0" smtClean="0">
                <a:latin typeface="楷体_GB2312" pitchFamily="49" charset="-122"/>
              </a:rPr>
              <a:t>)</a:t>
            </a:r>
          </a:p>
          <a:p>
            <a:pPr algn="l"/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en-US" altLang="zh-CN" sz="3200" dirty="0" smtClean="0">
                <a:latin typeface="楷体_GB2312" pitchFamily="49" charset="-122"/>
              </a:rPr>
              <a:t>          (</a:t>
            </a:r>
            <a:r>
              <a:rPr lang="zh-CN" altLang="en-US" sz="3200" dirty="0" smtClean="0">
                <a:latin typeface="楷体_GB2312" pitchFamily="49" charset="-122"/>
              </a:rPr>
              <a:t>***入群后改真名***</a:t>
            </a:r>
            <a:r>
              <a:rPr lang="en-US" altLang="zh-CN" sz="3200" dirty="0" smtClean="0">
                <a:latin typeface="楷体_GB2312" pitchFamily="49" charset="-122"/>
              </a:rPr>
              <a:t>)</a:t>
            </a:r>
            <a:endParaRPr lang="zh-CN" altLang="en-US" sz="3200" dirty="0">
              <a:latin typeface="楷体_GB2312" pitchFamily="49" charset="-122"/>
            </a:endParaRPr>
          </a:p>
        </p:txBody>
      </p:sp>
      <p:sp>
        <p:nvSpPr>
          <p:cNvPr id="10248" name="Text Box 21"/>
          <p:cNvSpPr txBox="1">
            <a:spLocks noChangeArrowheads="1"/>
          </p:cNvSpPr>
          <p:nvPr/>
        </p:nvSpPr>
        <p:spPr bwMode="auto">
          <a:xfrm>
            <a:off x="3352457" y="3031910"/>
            <a:ext cx="2659703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800" dirty="0">
                <a:solidFill>
                  <a:srgbClr val="333399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2486681" y="4292600"/>
            <a:ext cx="4809330" cy="11172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Principles and Practice </a:t>
            </a:r>
            <a:r>
              <a:rPr lang="en-US" altLang="zh-CN" sz="3200" b="0" i="1" dirty="0" smtClean="0">
                <a:solidFill>
                  <a:srgbClr val="333399"/>
                </a:solidFill>
              </a:rPr>
              <a:t>of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1000" b="0" i="1" dirty="0" smtClean="0">
                <a:solidFill>
                  <a:srgbClr val="333399"/>
                </a:solidFill>
              </a:rPr>
              <a:t> </a:t>
            </a:r>
            <a:endParaRPr lang="en-US" altLang="zh-CN" sz="1000" b="0" i="1" dirty="0">
              <a:solidFill>
                <a:srgbClr val="333399"/>
              </a:solidFill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Compiler Construction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6294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6294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6294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6294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1552575" y="195263"/>
            <a:ext cx="25876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实 验 计 划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1259632" y="1484784"/>
            <a:ext cx="5903724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</a:rPr>
              <a:t>  </a:t>
            </a:r>
            <a:r>
              <a:rPr lang="zh-CN" altLang="en-US" sz="3200" dirty="0"/>
              <a:t>实验项目</a:t>
            </a: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</a:rPr>
              <a:t> </a:t>
            </a:r>
          </a:p>
          <a:p>
            <a:pPr lvl="1" algn="l">
              <a:lnSpc>
                <a:spcPct val="150000"/>
              </a:lnSpc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</a:t>
            </a:r>
            <a:r>
              <a:rPr lang="zh-CN" altLang="en-US" sz="2800" dirty="0" smtClean="0">
                <a:solidFill>
                  <a:srgbClr val="333399"/>
                </a:solidFill>
              </a:rPr>
              <a:t> </a:t>
            </a:r>
            <a:r>
              <a:rPr lang="en-US" altLang="zh-CN" sz="2800" dirty="0" smtClean="0">
                <a:solidFill>
                  <a:srgbClr val="333399"/>
                </a:solidFill>
              </a:rPr>
              <a:t>2 - 4</a:t>
            </a:r>
            <a:r>
              <a:rPr lang="zh-CN" altLang="en-US" sz="2800" dirty="0" smtClean="0">
                <a:solidFill>
                  <a:srgbClr val="333399"/>
                </a:solidFill>
              </a:rPr>
              <a:t>个</a:t>
            </a:r>
            <a:r>
              <a:rPr lang="zh-CN" altLang="en-US" sz="2800" dirty="0" smtClean="0">
                <a:solidFill>
                  <a:srgbClr val="FF0000"/>
                </a:solidFill>
              </a:rPr>
              <a:t>课外</a:t>
            </a:r>
            <a:r>
              <a:rPr lang="zh-CN" altLang="en-US" sz="2800" dirty="0" smtClean="0">
                <a:solidFill>
                  <a:srgbClr val="333399"/>
                </a:solidFill>
              </a:rPr>
              <a:t>实验</a:t>
            </a:r>
            <a:endParaRPr lang="en-US" altLang="zh-CN" sz="2800" dirty="0" smtClean="0">
              <a:solidFill>
                <a:srgbClr val="333399"/>
              </a:solidFill>
            </a:endParaRPr>
          </a:p>
          <a:p>
            <a:pPr lvl="1" algn="l">
              <a:lnSpc>
                <a:spcPct val="150000"/>
              </a:lnSpc>
              <a:buFont typeface="Symbol" pitchFamily="18" charset="2"/>
              <a:buChar char="-"/>
            </a:pPr>
            <a:r>
              <a:rPr kumimoji="0" lang="zh-CN" altLang="en-US" sz="2800" dirty="0" smtClean="0">
                <a:solidFill>
                  <a:srgbClr val="333399"/>
                </a:solidFill>
              </a:rPr>
              <a:t>  随堂布置</a:t>
            </a:r>
            <a:endParaRPr kumimoji="0" lang="en-US" altLang="zh-CN" sz="2800" dirty="0" smtClean="0">
              <a:solidFill>
                <a:srgbClr val="333399"/>
              </a:solidFill>
            </a:endParaRPr>
          </a:p>
          <a:p>
            <a:pPr lvl="1" algn="l">
              <a:lnSpc>
                <a:spcPct val="150000"/>
              </a:lnSpc>
              <a:buFont typeface="Symbol" pitchFamily="18" charset="2"/>
              <a:buChar char="-"/>
            </a:pPr>
            <a:r>
              <a:rPr kumimoji="0" lang="en-US" altLang="zh-CN" sz="2800" dirty="0">
                <a:solidFill>
                  <a:srgbClr val="333399"/>
                </a:solidFill>
              </a:rPr>
              <a:t> </a:t>
            </a:r>
            <a:r>
              <a:rPr kumimoji="0" lang="en-US" altLang="zh-CN" sz="2800" dirty="0" smtClean="0">
                <a:solidFill>
                  <a:srgbClr val="333399"/>
                </a:solidFill>
              </a:rPr>
              <a:t> </a:t>
            </a:r>
            <a:r>
              <a:rPr kumimoji="0" lang="zh-CN" altLang="en-US" sz="2800" dirty="0" smtClean="0">
                <a:solidFill>
                  <a:srgbClr val="333399"/>
                </a:solidFill>
              </a:rPr>
              <a:t>批阅</a:t>
            </a:r>
            <a:endParaRPr kumimoji="0" lang="en-US" altLang="zh-CN" sz="2800" dirty="0" smtClean="0">
              <a:solidFill>
                <a:srgbClr val="333399"/>
              </a:solidFill>
            </a:endParaRPr>
          </a:p>
          <a:p>
            <a:pPr lvl="1" algn="l">
              <a:lnSpc>
                <a:spcPct val="150000"/>
              </a:lnSpc>
              <a:buFont typeface="Symbol" pitchFamily="18" charset="2"/>
              <a:buChar char="-"/>
            </a:pPr>
            <a:r>
              <a:rPr kumimoji="0" lang="en-US" altLang="zh-CN" sz="2800" dirty="0">
                <a:solidFill>
                  <a:srgbClr val="333399"/>
                </a:solidFill>
              </a:rPr>
              <a:t> </a:t>
            </a:r>
            <a:r>
              <a:rPr kumimoji="0" lang="en-US" altLang="zh-CN" sz="2800" dirty="0" smtClean="0">
                <a:solidFill>
                  <a:srgbClr val="333399"/>
                </a:solidFill>
              </a:rPr>
              <a:t> </a:t>
            </a:r>
            <a:r>
              <a:rPr kumimoji="0" lang="zh-CN" altLang="en-US" sz="2800" dirty="0" smtClean="0">
                <a:solidFill>
                  <a:srgbClr val="333399"/>
                </a:solidFill>
              </a:rPr>
              <a:t>打分</a:t>
            </a:r>
            <a:endParaRPr kumimoji="0" lang="zh-CN" altLang="en-US" sz="2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3"/>
          <p:cNvSpPr txBox="1">
            <a:spLocks noChangeArrowheads="1"/>
          </p:cNvSpPr>
          <p:nvPr/>
        </p:nvSpPr>
        <p:spPr bwMode="auto">
          <a:xfrm>
            <a:off x="827088" y="1394767"/>
            <a:ext cx="7993062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</a:rPr>
              <a:t>  </a:t>
            </a:r>
            <a:r>
              <a:rPr lang="zh-CN" altLang="en-US" sz="3200" dirty="0"/>
              <a:t>成绩分布</a:t>
            </a:r>
            <a:r>
              <a:rPr lang="zh-CN" altLang="en-US" sz="3200" dirty="0">
                <a:solidFill>
                  <a:srgbClr val="333399"/>
                </a:solidFill>
              </a:rPr>
              <a:t>   </a:t>
            </a:r>
            <a:r>
              <a:rPr lang="zh-CN" altLang="en-US" sz="3200" dirty="0" smtClean="0">
                <a:solidFill>
                  <a:srgbClr val="333399"/>
                </a:solidFill>
              </a:rPr>
              <a:t>                 </a:t>
            </a:r>
            <a:r>
              <a:rPr lang="zh-CN" altLang="en-US" sz="3200" b="0" dirty="0" smtClean="0">
                <a:solidFill>
                  <a:srgbClr val="333399"/>
                </a:solidFill>
              </a:rPr>
              <a:t>（</a:t>
            </a:r>
            <a:r>
              <a:rPr lang="en-US" altLang="zh-CN" sz="3200" b="0" dirty="0">
                <a:solidFill>
                  <a:srgbClr val="333399"/>
                </a:solidFill>
              </a:rPr>
              <a:t>100 % </a:t>
            </a:r>
            <a:r>
              <a:rPr lang="zh-CN" altLang="en-US" sz="3200" b="0" dirty="0" smtClean="0">
                <a:solidFill>
                  <a:srgbClr val="333399"/>
                </a:solidFill>
              </a:rPr>
              <a:t>）</a:t>
            </a:r>
            <a:endParaRPr lang="zh-CN" altLang="en-US" sz="32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</a:rPr>
              <a:t> </a:t>
            </a:r>
            <a:r>
              <a:rPr lang="zh-CN" altLang="en-US" sz="1000" dirty="0"/>
              <a:t>       </a:t>
            </a: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/>
              <a:t>  </a:t>
            </a:r>
            <a:r>
              <a:rPr lang="zh-CN" altLang="en-US" sz="2800" dirty="0" smtClean="0"/>
              <a:t>课堂表现                       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（</a:t>
            </a:r>
            <a:r>
              <a:rPr lang="en-US" altLang="zh-CN" sz="2800" b="0" dirty="0" smtClean="0">
                <a:solidFill>
                  <a:srgbClr val="333399"/>
                </a:solidFill>
              </a:rPr>
              <a:t>10 </a:t>
            </a:r>
            <a:r>
              <a:rPr lang="en-US" altLang="zh-CN" sz="2800" b="0" dirty="0">
                <a:solidFill>
                  <a:srgbClr val="333399"/>
                </a:solidFill>
              </a:rPr>
              <a:t>%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</a:rPr>
              <a:t> </a:t>
            </a: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 smtClean="0"/>
              <a:t>  课外实验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                   </a:t>
            </a:r>
            <a:r>
              <a:rPr lang="zh-CN" altLang="en-US" sz="2800" b="0" dirty="0" smtClean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sz="2800" b="0" dirty="0" smtClean="0">
                <a:solidFill>
                  <a:srgbClr val="333399"/>
                </a:solidFill>
              </a:rPr>
              <a:t>20%</a:t>
            </a:r>
            <a:r>
              <a:rPr lang="zh-CN" altLang="en-US" sz="2800" b="0" dirty="0" smtClean="0">
                <a:solidFill>
                  <a:srgbClr val="333399"/>
                </a:solidFill>
                <a:latin typeface="楷体_GB2312" pitchFamily="49" charset="-122"/>
              </a:rPr>
              <a:t>）</a:t>
            </a:r>
            <a:endParaRPr lang="en-US" altLang="zh-CN" sz="2800" b="0" dirty="0" smtClean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en-US" altLang="zh-CN" sz="1000" b="0" dirty="0" smtClean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 smtClean="0">
                <a:latin typeface="楷体_GB2312" pitchFamily="49" charset="-122"/>
              </a:rPr>
              <a:t> 平时作业        </a:t>
            </a:r>
            <a:r>
              <a:rPr lang="zh-CN" altLang="en-US" sz="2800" dirty="0" smtClean="0"/>
              <a:t>         </a:t>
            </a:r>
            <a:r>
              <a:rPr lang="zh-CN" altLang="en-US" sz="2800" b="0" dirty="0" smtClean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sz="2800" b="0" dirty="0" smtClean="0">
                <a:solidFill>
                  <a:srgbClr val="333399"/>
                </a:solidFill>
              </a:rPr>
              <a:t>20%</a:t>
            </a:r>
            <a:r>
              <a:rPr lang="zh-CN" altLang="en-US" sz="2800" b="0" dirty="0" smtClean="0">
                <a:solidFill>
                  <a:srgbClr val="333399"/>
                </a:solidFill>
                <a:latin typeface="楷体_GB2312" pitchFamily="49" charset="-122"/>
              </a:rPr>
              <a:t>）</a:t>
            </a:r>
          </a:p>
          <a:p>
            <a:pPr lvl="1" algn="l"/>
            <a:r>
              <a:rPr lang="zh-CN" altLang="en-US" sz="1000" dirty="0" smtClean="0">
                <a:solidFill>
                  <a:srgbClr val="333399"/>
                </a:solidFill>
                <a:latin typeface="楷体_GB2312" pitchFamily="49" charset="-122"/>
              </a:rPr>
              <a:t> </a:t>
            </a: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/>
              <a:t>  期末</a:t>
            </a:r>
            <a:r>
              <a:rPr lang="zh-CN" altLang="en-US" sz="2800" dirty="0" smtClean="0"/>
              <a:t>考试</a:t>
            </a:r>
            <a:r>
              <a:rPr lang="zh-CN" altLang="en-US" sz="2800" dirty="0"/>
              <a:t> </a:t>
            </a:r>
            <a:r>
              <a:rPr lang="zh-CN" altLang="en-US" sz="2800" dirty="0" smtClean="0"/>
              <a:t>                       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（</a:t>
            </a:r>
            <a:r>
              <a:rPr lang="en-US" altLang="zh-CN" sz="2800" b="0" dirty="0" smtClean="0">
                <a:solidFill>
                  <a:srgbClr val="333399"/>
                </a:solidFill>
              </a:rPr>
              <a:t>50%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）</a:t>
            </a:r>
            <a:r>
              <a:rPr lang="zh-CN" altLang="en-US" sz="2400" dirty="0" smtClean="0">
                <a:solidFill>
                  <a:srgbClr val="333399"/>
                </a:solidFill>
              </a:rPr>
              <a:t> </a:t>
            </a:r>
            <a:endParaRPr lang="zh-CN" altLang="en-US" sz="2400" dirty="0">
              <a:solidFill>
                <a:srgbClr val="333399"/>
              </a:solidFill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</p:txBody>
      </p:sp>
      <p:sp>
        <p:nvSpPr>
          <p:cNvPr id="26627" name="Rectangle 14"/>
          <p:cNvSpPr>
            <a:spLocks noChangeArrowheads="1"/>
          </p:cNvSpPr>
          <p:nvPr/>
        </p:nvSpPr>
        <p:spPr bwMode="auto">
          <a:xfrm>
            <a:off x="1511300" y="158750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考 核 计 划</a:t>
            </a:r>
          </a:p>
        </p:txBody>
      </p:sp>
      <p:sp>
        <p:nvSpPr>
          <p:cNvPr id="2662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1512888" y="188913"/>
            <a:ext cx="55070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编译程序（系统）概述</a:t>
            </a:r>
          </a:p>
        </p:txBody>
      </p:sp>
      <p:sp>
        <p:nvSpPr>
          <p:cNvPr id="28679" name="Text Box 1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1638300"/>
            <a:ext cx="55451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什么是编译程序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8680" name="Text Box 1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2420938"/>
            <a:ext cx="5832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 smtClean="0">
                <a:latin typeface="楷体_GB2312" pitchFamily="49" charset="-122"/>
              </a:rPr>
              <a:t> </a:t>
            </a:r>
            <a:r>
              <a:rPr lang="zh-CN" altLang="en-US" sz="3200" dirty="0" smtClean="0">
                <a:latin typeface="楷体_GB2312" pitchFamily="49" charset="-122"/>
              </a:rPr>
              <a:t>编译程序的逻辑</a:t>
            </a:r>
            <a:r>
              <a:rPr lang="zh-CN" altLang="en-US" sz="3200" dirty="0">
                <a:latin typeface="楷体_GB2312" pitchFamily="49" charset="-122"/>
              </a:rPr>
              <a:t>结构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8681" name="Text Box 1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4011613"/>
            <a:ext cx="55451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编译程序的伙伴程序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28682" name="Text Box 1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187450" y="3219450"/>
            <a:ext cx="568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编译程序的组织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699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Rectangle 9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29703" name="Text Box 14"/>
          <p:cNvSpPr txBox="1">
            <a:spLocks noChangeArrowheads="1"/>
          </p:cNvSpPr>
          <p:nvPr/>
        </p:nvSpPr>
        <p:spPr bwMode="auto">
          <a:xfrm>
            <a:off x="684213" y="1576388"/>
            <a:ext cx="8066087" cy="250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>
                <a:solidFill>
                  <a:srgbClr val="333399"/>
                </a:solidFill>
              </a:rPr>
              <a:t>从基本功能来看，</a:t>
            </a:r>
            <a:r>
              <a:rPr lang="zh-CN" altLang="en-US" sz="3200"/>
              <a:t>编译程序</a:t>
            </a:r>
            <a:r>
              <a:rPr lang="zh-CN" altLang="en-US" sz="3200" b="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Compiler</a:t>
            </a:r>
            <a:r>
              <a:rPr lang="zh-CN" altLang="en-US" sz="3200" b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>
                <a:solidFill>
                  <a:srgbClr val="333399"/>
                </a:solidFill>
              </a:rPr>
              <a:t>    是一种</a:t>
            </a:r>
            <a:r>
              <a:rPr lang="zh-CN" altLang="en-US" sz="3200"/>
              <a:t>翻译程序</a:t>
            </a:r>
            <a:r>
              <a:rPr lang="zh-CN" altLang="en-US" sz="3200">
                <a:solidFill>
                  <a:srgbClr val="333399"/>
                </a:solidFill>
              </a:rPr>
              <a:t>（</a:t>
            </a:r>
            <a:r>
              <a:rPr lang="en-US" altLang="zh-CN" sz="3200" b="0" i="1">
                <a:solidFill>
                  <a:srgbClr val="333399"/>
                </a:solidFill>
              </a:rPr>
              <a:t>Translator</a:t>
            </a:r>
            <a:r>
              <a:rPr lang="zh-CN" altLang="en-US" sz="3200">
                <a:solidFill>
                  <a:srgbClr val="333399"/>
                </a:solidFill>
              </a:rPr>
              <a:t>）</a:t>
            </a:r>
            <a:endParaRPr lang="zh-CN" altLang="en-US" sz="320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将语言</a:t>
            </a:r>
            <a:r>
              <a:rPr lang="en-US" altLang="zh-CN" sz="2800" b="0" i="1">
                <a:solidFill>
                  <a:srgbClr val="333399"/>
                </a:solidFill>
              </a:rPr>
              <a:t>A</a:t>
            </a:r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的程序翻译为语言</a:t>
            </a:r>
            <a:r>
              <a:rPr lang="en-US" altLang="zh-CN" sz="2800" b="0" i="1">
                <a:solidFill>
                  <a:srgbClr val="333399"/>
                </a:solidFill>
              </a:rPr>
              <a:t>B</a:t>
            </a:r>
            <a:r>
              <a:rPr lang="zh-CN" altLang="en-US" sz="2800">
                <a:solidFill>
                  <a:srgbClr val="333399"/>
                </a:solidFill>
              </a:rPr>
              <a:t>的程序</a:t>
            </a:r>
            <a:endParaRPr lang="zh-CN" altLang="en-US" sz="28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称语言</a:t>
            </a:r>
            <a:r>
              <a:rPr lang="en-US" altLang="zh-CN" sz="2800" b="0" i="1">
                <a:solidFill>
                  <a:srgbClr val="333399"/>
                </a:solidFill>
              </a:rPr>
              <a:t>A</a:t>
            </a:r>
            <a:r>
              <a:rPr lang="zh-CN" altLang="en-US" sz="2800">
                <a:solidFill>
                  <a:srgbClr val="333399"/>
                </a:solidFill>
              </a:rPr>
              <a:t>为</a:t>
            </a:r>
            <a:r>
              <a:rPr lang="zh-CN" altLang="en-US" sz="2800"/>
              <a:t>源语言</a:t>
            </a:r>
            <a:r>
              <a:rPr lang="zh-CN" altLang="en-US" sz="2800">
                <a:solidFill>
                  <a:srgbClr val="333399"/>
                </a:solidFill>
              </a:rPr>
              <a:t>  （</a:t>
            </a:r>
            <a:r>
              <a:rPr lang="en-US" altLang="zh-CN" sz="2800" b="0" i="1">
                <a:solidFill>
                  <a:srgbClr val="333399"/>
                </a:solidFill>
              </a:rPr>
              <a:t>Source Language</a:t>
            </a:r>
            <a:r>
              <a:rPr lang="zh-CN" altLang="en-US" sz="2800">
                <a:solidFill>
                  <a:srgbClr val="333399"/>
                </a:solidFill>
              </a:rPr>
              <a:t>）</a:t>
            </a:r>
            <a:endParaRPr lang="zh-CN" altLang="en-US" sz="100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chemeClr val="tx1"/>
                </a:solidFill>
              </a:rPr>
              <a:t>  </a:t>
            </a:r>
            <a:r>
              <a:rPr lang="zh-CN" altLang="en-US" sz="2800">
                <a:solidFill>
                  <a:srgbClr val="333399"/>
                </a:solidFill>
              </a:rPr>
              <a:t>称语言</a:t>
            </a:r>
            <a:r>
              <a:rPr lang="en-US" altLang="zh-CN" sz="2800" b="0" i="1">
                <a:solidFill>
                  <a:srgbClr val="333399"/>
                </a:solidFill>
              </a:rPr>
              <a:t>B</a:t>
            </a:r>
            <a:r>
              <a:rPr lang="zh-CN" altLang="en-US" sz="2800">
                <a:solidFill>
                  <a:srgbClr val="333399"/>
                </a:solidFill>
              </a:rPr>
              <a:t>为</a:t>
            </a:r>
            <a:r>
              <a:rPr lang="zh-CN" altLang="en-US" sz="2800"/>
              <a:t>目标语言</a:t>
            </a:r>
            <a:r>
              <a:rPr lang="zh-CN" altLang="en-US" sz="2800">
                <a:solidFill>
                  <a:srgbClr val="333399"/>
                </a:solidFill>
              </a:rPr>
              <a:t> （</a:t>
            </a:r>
            <a:r>
              <a:rPr lang="en-US" altLang="zh-CN" sz="2800" b="0" i="1">
                <a:solidFill>
                  <a:srgbClr val="333399"/>
                </a:solidFill>
              </a:rPr>
              <a:t>Target Language</a:t>
            </a:r>
            <a:r>
              <a:rPr lang="zh-CN" altLang="en-US" sz="2800">
                <a:solidFill>
                  <a:srgbClr val="333399"/>
                </a:solidFill>
              </a:rPr>
              <a:t>）</a:t>
            </a: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898525" y="4391025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source program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659563" y="4386263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target program</a:t>
            </a:r>
          </a:p>
        </p:txBody>
      </p: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3851275" y="4386263"/>
            <a:ext cx="1657350" cy="914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compiler</a:t>
            </a:r>
          </a:p>
        </p:txBody>
      </p:sp>
      <p:sp>
        <p:nvSpPr>
          <p:cNvPr id="73748" name="AutoShape 20"/>
          <p:cNvSpPr>
            <a:spLocks noChangeArrowheads="1"/>
          </p:cNvSpPr>
          <p:nvPr/>
        </p:nvSpPr>
        <p:spPr bwMode="auto">
          <a:xfrm>
            <a:off x="2700338" y="4652963"/>
            <a:ext cx="1008062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AutoShape 21"/>
          <p:cNvSpPr>
            <a:spLocks noChangeArrowheads="1"/>
          </p:cNvSpPr>
          <p:nvPr/>
        </p:nvSpPr>
        <p:spPr bwMode="auto">
          <a:xfrm>
            <a:off x="5724525" y="4652963"/>
            <a:ext cx="1008063" cy="360362"/>
          </a:xfrm>
          <a:prstGeom prst="notchedRightArrow">
            <a:avLst>
              <a:gd name="adj1" fmla="val 50000"/>
              <a:gd name="adj2" fmla="val 69934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1" name="AutoShape 23"/>
          <p:cNvSpPr>
            <a:spLocks noChangeArrowheads="1"/>
          </p:cNvSpPr>
          <p:nvPr/>
        </p:nvSpPr>
        <p:spPr bwMode="auto">
          <a:xfrm>
            <a:off x="4570413" y="5445125"/>
            <a:ext cx="288925" cy="360363"/>
          </a:xfrm>
          <a:prstGeom prst="downArrow">
            <a:avLst>
              <a:gd name="adj1" fmla="val 50000"/>
              <a:gd name="adj2" fmla="val 31181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2916238" y="5832475"/>
            <a:ext cx="3816350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feedback messages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4" grpId="0"/>
      <p:bldP spid="73745" grpId="0"/>
      <p:bldP spid="73747" grpId="0" animBg="1"/>
      <p:bldP spid="73748" grpId="0" animBg="1"/>
      <p:bldP spid="73749" grpId="0" animBg="1"/>
      <p:bldP spid="73751" grpId="0" animBg="1"/>
      <p:bldP spid="737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611188" y="1340768"/>
            <a:ext cx="8353425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>
                <a:solidFill>
                  <a:srgbClr val="333399"/>
                </a:solidFill>
              </a:rPr>
              <a:t>编译程序是</a:t>
            </a:r>
            <a:r>
              <a:rPr lang="zh-CN" altLang="en-US" sz="3200" dirty="0"/>
              <a:t>较为复杂的翻译程序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需要对源程序进行</a:t>
            </a:r>
            <a:r>
              <a:rPr lang="zh-CN" altLang="en-US" sz="2800" dirty="0">
                <a:latin typeface="楷体_GB2312" pitchFamily="49" charset="-122"/>
              </a:rPr>
              <a:t>分析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Analysis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）</a:t>
            </a:r>
            <a:endParaRPr lang="zh-CN" altLang="en-US" sz="2800" dirty="0" smtClean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zh-CN" altLang="en-US" sz="1000" dirty="0" smtClean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识别源程序的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语法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结构信息，理解源程序的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语义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信息，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反馈相应的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出错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信息</a:t>
            </a:r>
            <a:endParaRPr lang="zh-CN" altLang="en-US" sz="2400" dirty="0">
              <a:solidFill>
                <a:srgbClr val="333399"/>
              </a:solidFill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</a:rPr>
              <a:t>根据分析结果及目标信息进行</a:t>
            </a:r>
            <a:r>
              <a:rPr lang="zh-CN" altLang="en-US" sz="2800" dirty="0"/>
              <a:t>综合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Synthesis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  <a:endParaRPr lang="zh-CN" altLang="en-US" sz="2800" dirty="0">
              <a:solidFill>
                <a:srgbClr val="333399"/>
              </a:solidFill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生成语义上等价于源程序的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目标程序</a:t>
            </a:r>
          </a:p>
          <a:p>
            <a:pPr lvl="2" algn="l"/>
            <a:endParaRPr lang="zh-CN" altLang="en-US" sz="100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 dirty="0">
                <a:solidFill>
                  <a:schemeClr val="tx1"/>
                </a:solidFill>
              </a:rPr>
              <a:t> </a:t>
            </a:r>
            <a:r>
              <a:rPr lang="zh-CN" altLang="en-US" sz="3200" dirty="0">
                <a:solidFill>
                  <a:srgbClr val="333399"/>
                </a:solidFill>
              </a:rPr>
              <a:t>较为简单的翻译程序如：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预处理程序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Preprocessor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）</a:t>
            </a:r>
            <a:endParaRPr lang="en-US" altLang="zh-CN" sz="2800" b="0" dirty="0" smtClean="0">
              <a:solidFill>
                <a:srgbClr val="333399"/>
              </a:solidFill>
            </a:endParaRPr>
          </a:p>
          <a:p>
            <a:pPr lvl="1" algn="l"/>
            <a:endParaRPr lang="en-US" altLang="zh-CN" sz="1000" dirty="0" smtClean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 smtClean="0">
                <a:solidFill>
                  <a:srgbClr val="333399"/>
                </a:solidFill>
              </a:rPr>
              <a:t>  汇编程序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 smtClean="0">
                <a:solidFill>
                  <a:srgbClr val="333399"/>
                </a:solidFill>
              </a:rPr>
              <a:t>Assembler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）</a:t>
            </a:r>
            <a:endParaRPr lang="zh-CN" altLang="en-US" sz="28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8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88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88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468313" y="1268413"/>
            <a:ext cx="8137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>
                <a:solidFill>
                  <a:srgbClr val="333399"/>
                </a:solidFill>
              </a:rPr>
              <a:t>编译程序</a:t>
            </a:r>
            <a:r>
              <a:rPr lang="zh-CN" altLang="en-US" sz="3200"/>
              <a:t>通常</a:t>
            </a:r>
            <a:r>
              <a:rPr lang="zh-CN" altLang="en-US" sz="3200">
                <a:solidFill>
                  <a:srgbClr val="333399"/>
                </a:solidFill>
              </a:rPr>
              <a:t>是</a:t>
            </a:r>
            <a:r>
              <a:rPr lang="zh-CN" altLang="en-US" sz="3200"/>
              <a:t>从较高级语言的程序翻译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/>
              <a:t>    至较低级语言的程序</a:t>
            </a:r>
            <a:r>
              <a:rPr lang="zh-CN" altLang="en-US" sz="3200">
                <a:solidFill>
                  <a:srgbClr val="333399"/>
                </a:solidFill>
              </a:rPr>
              <a:t>，如</a:t>
            </a: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</p:txBody>
      </p:sp>
      <p:grpSp>
        <p:nvGrpSpPr>
          <p:cNvPr id="31752" name="Group 10"/>
          <p:cNvGrpSpPr>
            <a:grpSpLocks/>
          </p:cNvGrpSpPr>
          <p:nvPr/>
        </p:nvGrpSpPr>
        <p:grpSpPr bwMode="auto">
          <a:xfrm>
            <a:off x="647700" y="2779713"/>
            <a:ext cx="8172450" cy="3529012"/>
            <a:chOff x="408" y="1751"/>
            <a:chExt cx="5148" cy="2223"/>
          </a:xfrm>
        </p:grpSpPr>
        <p:sp>
          <p:nvSpPr>
            <p:cNvPr id="31753" name="Text Box 11"/>
            <p:cNvSpPr txBox="1">
              <a:spLocks noChangeArrowheads="1"/>
            </p:cNvSpPr>
            <p:nvPr/>
          </p:nvSpPr>
          <p:spPr bwMode="auto">
            <a:xfrm>
              <a:off x="839" y="1799"/>
              <a:ext cx="907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C 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54" name="Text Box 12"/>
            <p:cNvSpPr txBox="1">
              <a:spLocks noChangeArrowheads="1"/>
            </p:cNvSpPr>
            <p:nvPr/>
          </p:nvSpPr>
          <p:spPr bwMode="auto">
            <a:xfrm>
              <a:off x="3832" y="1796"/>
              <a:ext cx="104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b="0">
                  <a:solidFill>
                    <a:srgbClr val="333399"/>
                  </a:solidFill>
                </a:rPr>
                <a:t>汇编代码</a:t>
              </a:r>
            </a:p>
          </p:txBody>
        </p:sp>
        <p:sp>
          <p:nvSpPr>
            <p:cNvPr id="31755" name="Rectangle 13"/>
            <p:cNvSpPr>
              <a:spLocks noChangeArrowheads="1"/>
            </p:cNvSpPr>
            <p:nvPr/>
          </p:nvSpPr>
          <p:spPr bwMode="auto">
            <a:xfrm>
              <a:off x="2064" y="1751"/>
              <a:ext cx="1451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</a:rPr>
                <a:t>a C c</a:t>
              </a:r>
              <a:r>
                <a:rPr lang="en-US" altLang="zh-CN" sz="2800" b="0">
                  <a:solidFill>
                    <a:srgbClr val="333399"/>
                  </a:solidFill>
                </a:rPr>
                <a:t>ompiler</a:t>
              </a:r>
            </a:p>
          </p:txBody>
        </p:sp>
        <p:sp>
          <p:nvSpPr>
            <p:cNvPr id="31756" name="Line 14"/>
            <p:cNvSpPr>
              <a:spLocks noChangeShapeType="1"/>
            </p:cNvSpPr>
            <p:nvPr/>
          </p:nvSpPr>
          <p:spPr bwMode="auto">
            <a:xfrm>
              <a:off x="1701" y="1933"/>
              <a:ext cx="363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5"/>
            <p:cNvSpPr>
              <a:spLocks noChangeShapeType="1"/>
            </p:cNvSpPr>
            <p:nvPr/>
          </p:nvSpPr>
          <p:spPr bwMode="auto">
            <a:xfrm>
              <a:off x="3515" y="1933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567" y="2434"/>
              <a:ext cx="1223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C++ 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59" name="Text Box 17"/>
            <p:cNvSpPr txBox="1">
              <a:spLocks noChangeArrowheads="1"/>
            </p:cNvSpPr>
            <p:nvPr/>
          </p:nvSpPr>
          <p:spPr bwMode="auto">
            <a:xfrm>
              <a:off x="4059" y="2431"/>
              <a:ext cx="1089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 sz="2800" b="0">
                  <a:solidFill>
                    <a:srgbClr val="333399"/>
                  </a:solidFill>
                </a:rPr>
                <a:t>汇编代码</a:t>
              </a:r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2107" y="2386"/>
              <a:ext cx="1679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</a:rPr>
                <a:t>a C++ c</a:t>
              </a:r>
              <a:r>
                <a:rPr lang="en-US" altLang="zh-CN" sz="2800" b="0">
                  <a:solidFill>
                    <a:srgbClr val="333399"/>
                  </a:solidFill>
                </a:rPr>
                <a:t>ompiler</a:t>
              </a:r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1745" y="2567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20"/>
            <p:cNvSpPr>
              <a:spLocks noChangeShapeType="1"/>
            </p:cNvSpPr>
            <p:nvPr/>
          </p:nvSpPr>
          <p:spPr bwMode="auto">
            <a:xfrm>
              <a:off x="3786" y="2568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29" y="3024"/>
              <a:ext cx="1134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C++ 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64" name="Text Box 22"/>
            <p:cNvSpPr txBox="1">
              <a:spLocks noChangeArrowheads="1"/>
            </p:cNvSpPr>
            <p:nvPr/>
          </p:nvSpPr>
          <p:spPr bwMode="auto">
            <a:xfrm>
              <a:off x="4513" y="3021"/>
              <a:ext cx="816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C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65" name="Line 23"/>
            <p:cNvSpPr>
              <a:spLocks noChangeShapeType="1"/>
            </p:cNvSpPr>
            <p:nvPr/>
          </p:nvSpPr>
          <p:spPr bwMode="auto">
            <a:xfrm>
              <a:off x="1518" y="3157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24"/>
            <p:cNvSpPr>
              <a:spLocks noChangeShapeType="1"/>
            </p:cNvSpPr>
            <p:nvPr/>
          </p:nvSpPr>
          <p:spPr bwMode="auto">
            <a:xfrm>
              <a:off x="4193" y="3158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Rectangle 25"/>
            <p:cNvSpPr>
              <a:spLocks noChangeArrowheads="1"/>
            </p:cNvSpPr>
            <p:nvPr/>
          </p:nvSpPr>
          <p:spPr bwMode="auto">
            <a:xfrm>
              <a:off x="1880" y="2976"/>
              <a:ext cx="2314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 dirty="0">
                  <a:solidFill>
                    <a:srgbClr val="333399"/>
                  </a:solidFill>
                </a:rPr>
                <a:t>another C++ c</a:t>
              </a:r>
              <a:r>
                <a:rPr lang="en-US" altLang="zh-CN" sz="2800" b="0" dirty="0">
                  <a:solidFill>
                    <a:srgbClr val="333399"/>
                  </a:solidFill>
                </a:rPr>
                <a:t>ompiler</a:t>
              </a:r>
            </a:p>
          </p:txBody>
        </p:sp>
        <p:sp>
          <p:nvSpPr>
            <p:cNvPr id="31768" name="Text Box 26"/>
            <p:cNvSpPr txBox="1">
              <a:spLocks noChangeArrowheads="1"/>
            </p:cNvSpPr>
            <p:nvPr/>
          </p:nvSpPr>
          <p:spPr bwMode="auto">
            <a:xfrm>
              <a:off x="408" y="3659"/>
              <a:ext cx="1223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Java 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69" name="Text Box 27"/>
            <p:cNvSpPr txBox="1">
              <a:spLocks noChangeArrowheads="1"/>
            </p:cNvSpPr>
            <p:nvPr/>
          </p:nvSpPr>
          <p:spPr bwMode="auto">
            <a:xfrm>
              <a:off x="3900" y="3656"/>
              <a:ext cx="1656" cy="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en-US" altLang="zh-CN" sz="2800" b="0">
                  <a:solidFill>
                    <a:srgbClr val="333399"/>
                  </a:solidFill>
                </a:rPr>
                <a:t>Bytecode</a:t>
              </a:r>
              <a:r>
                <a:rPr lang="zh-CN" altLang="en-US" sz="2800" b="0">
                  <a:solidFill>
                    <a:srgbClr val="333399"/>
                  </a:solidFill>
                </a:rPr>
                <a:t>代码</a:t>
              </a:r>
            </a:p>
          </p:txBody>
        </p:sp>
        <p:sp>
          <p:nvSpPr>
            <p:cNvPr id="31770" name="Rectangle 28"/>
            <p:cNvSpPr>
              <a:spLocks noChangeArrowheads="1"/>
            </p:cNvSpPr>
            <p:nvPr/>
          </p:nvSpPr>
          <p:spPr bwMode="auto">
            <a:xfrm>
              <a:off x="1948" y="3611"/>
              <a:ext cx="1679" cy="3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kumimoji="0" lang="en-US" altLang="zh-CN" sz="2800" b="0">
                  <a:solidFill>
                    <a:srgbClr val="333399"/>
                  </a:solidFill>
                </a:rPr>
                <a:t>a Java c</a:t>
              </a:r>
              <a:r>
                <a:rPr lang="en-US" altLang="zh-CN" sz="2800" b="0">
                  <a:solidFill>
                    <a:srgbClr val="333399"/>
                  </a:solidFill>
                </a:rPr>
                <a:t>ompiler</a:t>
              </a:r>
            </a:p>
          </p:txBody>
        </p:sp>
        <p:sp>
          <p:nvSpPr>
            <p:cNvPr id="31771" name="Line 29"/>
            <p:cNvSpPr>
              <a:spLocks noChangeShapeType="1"/>
            </p:cNvSpPr>
            <p:nvPr/>
          </p:nvSpPr>
          <p:spPr bwMode="auto">
            <a:xfrm>
              <a:off x="1586" y="3792"/>
              <a:ext cx="362" cy="1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30"/>
            <p:cNvSpPr>
              <a:spLocks noChangeShapeType="1"/>
            </p:cNvSpPr>
            <p:nvPr/>
          </p:nvSpPr>
          <p:spPr bwMode="auto">
            <a:xfrm>
              <a:off x="3627" y="3793"/>
              <a:ext cx="31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39750" y="1484313"/>
            <a:ext cx="8424863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传统的编译程序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源语言通常为</a:t>
            </a:r>
            <a:r>
              <a:rPr lang="zh-CN" altLang="en-US" sz="2800" dirty="0">
                <a:latin typeface="楷体_GB2312" pitchFamily="49" charset="-122"/>
              </a:rPr>
              <a:t>高级语言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High-Level Programming</a:t>
            </a:r>
          </a:p>
          <a:p>
            <a:pPr lvl="1" algn="l"/>
            <a:r>
              <a:rPr lang="en-US" altLang="zh-CN" sz="2400" b="0" i="1" dirty="0">
                <a:solidFill>
                  <a:srgbClr val="333399"/>
                </a:solidFill>
              </a:rPr>
              <a:t>    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  <a:endParaRPr lang="zh-CN" altLang="en-US" sz="24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en-US" altLang="zh-CN" b="0" i="1" dirty="0">
                <a:solidFill>
                  <a:srgbClr val="333399"/>
                </a:solidFill>
              </a:rPr>
              <a:t>Fortran, </a:t>
            </a:r>
            <a:r>
              <a:rPr lang="en-US" altLang="zh-CN" b="0" i="1" dirty="0" err="1">
                <a:solidFill>
                  <a:srgbClr val="333399"/>
                </a:solidFill>
              </a:rPr>
              <a:t>Algol</a:t>
            </a:r>
            <a:r>
              <a:rPr lang="en-US" altLang="zh-CN" b="0" i="1" dirty="0">
                <a:solidFill>
                  <a:srgbClr val="333399"/>
                </a:solidFill>
              </a:rPr>
              <a:t>, C, Pascal, </a:t>
            </a:r>
            <a:r>
              <a:rPr lang="en-US" altLang="zh-CN" b="0" i="1" dirty="0" err="1">
                <a:solidFill>
                  <a:srgbClr val="333399"/>
                </a:solidFill>
              </a:rPr>
              <a:t>Ada</a:t>
            </a:r>
            <a:r>
              <a:rPr lang="en-US" altLang="zh-CN" b="0" i="1" dirty="0">
                <a:solidFill>
                  <a:srgbClr val="333399"/>
                </a:solidFill>
              </a:rPr>
              <a:t>, C++, Java, Lisp, Prolog, Python…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rgbClr val="333399"/>
                </a:solidFill>
              </a:rPr>
              <a:t>目标语言通常为机器级语言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Machine-Level </a:t>
            </a:r>
          </a:p>
          <a:p>
            <a:pPr lvl="1" algn="l"/>
            <a:r>
              <a:rPr lang="en-US" altLang="zh-CN" sz="2400" b="0" i="1" dirty="0">
                <a:solidFill>
                  <a:srgbClr val="333399"/>
                </a:solidFill>
              </a:rPr>
              <a:t>     Languages</a:t>
            </a:r>
            <a:r>
              <a:rPr lang="en-US" altLang="zh-CN" dirty="0"/>
              <a:t> </a:t>
            </a:r>
            <a:r>
              <a:rPr lang="zh-CN" altLang="en-US" sz="2400" b="0" dirty="0">
                <a:solidFill>
                  <a:srgbClr val="333399"/>
                </a:solidFill>
              </a:rPr>
              <a:t>） </a:t>
            </a:r>
            <a:r>
              <a:rPr lang="zh-CN" altLang="en-US" sz="2800" dirty="0">
                <a:solidFill>
                  <a:srgbClr val="333399"/>
                </a:solidFill>
              </a:rPr>
              <a:t>或</a:t>
            </a:r>
            <a:r>
              <a:rPr lang="zh-CN" altLang="en-US" sz="2800" dirty="0">
                <a:solidFill>
                  <a:srgbClr val="990099"/>
                </a:solidFill>
              </a:rPr>
              <a:t>较低级</a:t>
            </a:r>
            <a:r>
              <a:rPr lang="zh-CN" altLang="en-US" sz="2800" dirty="0">
                <a:solidFill>
                  <a:srgbClr val="333399"/>
                </a:solidFill>
              </a:rPr>
              <a:t>的虚拟机语言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汇编语言</a:t>
            </a:r>
            <a:r>
              <a:rPr lang="zh-CN" altLang="en-US" b="0" dirty="0">
                <a:solidFill>
                  <a:srgbClr val="333399"/>
                </a:solidFill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Assembly Languages</a:t>
            </a:r>
            <a:r>
              <a:rPr lang="zh-CN" altLang="en-US" b="0" dirty="0">
                <a:solidFill>
                  <a:srgbClr val="333399"/>
                </a:solidFill>
              </a:rPr>
              <a:t>）</a:t>
            </a:r>
            <a:endParaRPr lang="zh-CN" altLang="en-US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dirty="0">
                <a:solidFill>
                  <a:srgbClr val="990099"/>
                </a:solidFill>
                <a:latin typeface="楷体_GB2312" pitchFamily="49" charset="-122"/>
              </a:rPr>
              <a:t>机器语言</a:t>
            </a:r>
            <a:r>
              <a:rPr lang="zh-CN" altLang="en-US" b="0" dirty="0">
                <a:solidFill>
                  <a:srgbClr val="333399"/>
                </a:solidFill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Machine Languages</a:t>
            </a:r>
            <a:r>
              <a:rPr lang="en-US" altLang="zh-CN" dirty="0"/>
              <a:t> </a:t>
            </a:r>
            <a:r>
              <a:rPr lang="zh-CN" altLang="en-US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endParaRPr lang="zh-CN" altLang="en-US" sz="1000" b="0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400" b="0" i="1" dirty="0">
                <a:solidFill>
                  <a:srgbClr val="333399"/>
                </a:solidFill>
              </a:rPr>
              <a:t>     </a:t>
            </a:r>
            <a:r>
              <a:rPr lang="en-US" altLang="zh-CN" b="0" i="1" dirty="0" err="1">
                <a:solidFill>
                  <a:srgbClr val="333399"/>
                </a:solidFill>
              </a:rPr>
              <a:t>Bytecode</a:t>
            </a:r>
            <a:r>
              <a:rPr lang="zh-CN" altLang="en-US" b="0" dirty="0">
                <a:solidFill>
                  <a:srgbClr val="333399"/>
                </a:solidFill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Java </a:t>
            </a:r>
            <a:r>
              <a:rPr lang="zh-CN" altLang="en-US" dirty="0">
                <a:solidFill>
                  <a:srgbClr val="333399"/>
                </a:solidFill>
              </a:rPr>
              <a:t>虚拟机语言</a:t>
            </a:r>
            <a:r>
              <a:rPr lang="zh-CN" altLang="en-US" b="0" dirty="0">
                <a:solidFill>
                  <a:srgbClr val="333399"/>
                </a:solidFill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34819" name="Text Box 7"/>
          <p:cNvSpPr txBox="1">
            <a:spLocks noChangeArrowheads="1"/>
          </p:cNvSpPr>
          <p:nvPr/>
        </p:nvSpPr>
        <p:spPr bwMode="auto">
          <a:xfrm>
            <a:off x="395288" y="1023149"/>
            <a:ext cx="8640762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编程语言的主要范型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Paradigms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命令式语言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Imperative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  <a:endParaRPr lang="zh-CN" altLang="en-US" sz="24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en-US" altLang="zh-CN" b="0" i="1" dirty="0">
                <a:solidFill>
                  <a:srgbClr val="333399"/>
                </a:solidFill>
              </a:rPr>
              <a:t>Fortran, </a:t>
            </a:r>
            <a:r>
              <a:rPr lang="en-US" altLang="zh-CN" b="0" i="1" dirty="0" err="1">
                <a:solidFill>
                  <a:srgbClr val="333399"/>
                </a:solidFill>
              </a:rPr>
              <a:t>Algol</a:t>
            </a:r>
            <a:r>
              <a:rPr lang="en-US" altLang="zh-CN" b="0" i="1" dirty="0">
                <a:solidFill>
                  <a:srgbClr val="333399"/>
                </a:solidFill>
              </a:rPr>
              <a:t>, Cobol, C, C++, Pascal, Basic, Java, C#, …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latin typeface="楷体_GB2312" pitchFamily="49" charset="-122"/>
              </a:rPr>
              <a:t>面向对象语言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Object-Oriented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400" b="0" i="1" dirty="0">
                <a:solidFill>
                  <a:srgbClr val="333399"/>
                </a:solidFill>
              </a:rPr>
              <a:t>     </a:t>
            </a:r>
            <a:r>
              <a:rPr lang="en-US" altLang="zh-CN" b="0" i="1" dirty="0">
                <a:solidFill>
                  <a:srgbClr val="333399"/>
                </a:solidFill>
              </a:rPr>
              <a:t>Smalltalk, Simula67, Java, C++, C#,  …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400" b="0" i="1" dirty="0" smtClean="0">
                <a:solidFill>
                  <a:srgbClr val="333399"/>
                </a:solidFill>
              </a:rPr>
              <a:t>   </a:t>
            </a:r>
            <a:r>
              <a:rPr lang="zh-CN" altLang="en-US" sz="2800" dirty="0">
                <a:latin typeface="楷体_GB2312" pitchFamily="49" charset="-122"/>
              </a:rPr>
              <a:t>声明</a:t>
            </a:r>
            <a:r>
              <a:rPr lang="zh-CN" altLang="en-US" sz="2800" dirty="0" smtClean="0">
                <a:latin typeface="楷体_GB2312" pitchFamily="49" charset="-122"/>
              </a:rPr>
              <a:t>式语言</a:t>
            </a:r>
            <a:r>
              <a:rPr lang="zh-CN" altLang="en-US" sz="2400" b="0" dirty="0" smtClean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Declarative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函数式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Functional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:</a:t>
            </a:r>
            <a:r>
              <a:rPr lang="en-US" altLang="zh-CN" b="0" i="1" dirty="0">
                <a:solidFill>
                  <a:srgbClr val="333399"/>
                </a:solidFill>
              </a:rPr>
              <a:t>Lisp, Scheme, Haskell, ML, </a:t>
            </a:r>
            <a:r>
              <a:rPr lang="en-US" altLang="zh-CN" b="0" i="1" dirty="0" err="1">
                <a:solidFill>
                  <a:srgbClr val="333399"/>
                </a:solidFill>
              </a:rPr>
              <a:t>Caml</a:t>
            </a:r>
            <a:r>
              <a:rPr lang="en-US" altLang="zh-CN" b="0" i="1" dirty="0">
                <a:solidFill>
                  <a:srgbClr val="333399"/>
                </a:solidFill>
              </a:rPr>
              <a:t>,  …</a:t>
            </a:r>
          </a:p>
          <a:p>
            <a:pPr lvl="1" algn="l"/>
            <a:r>
              <a:rPr lang="en-US" altLang="zh-CN" sz="2400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逻辑型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b="0" i="1" dirty="0">
                <a:solidFill>
                  <a:srgbClr val="333399"/>
                </a:solidFill>
              </a:rPr>
              <a:t>Logic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: </a:t>
            </a:r>
            <a:r>
              <a:rPr lang="en-US" altLang="zh-CN" b="0" i="1" dirty="0">
                <a:solidFill>
                  <a:srgbClr val="333399"/>
                </a:solidFill>
              </a:rPr>
              <a:t>Prolog, …</a:t>
            </a:r>
          </a:p>
          <a:p>
            <a:pPr lvl="1" algn="l"/>
            <a:r>
              <a:rPr lang="en-US" altLang="zh-CN" sz="1000" dirty="0"/>
              <a:t>   </a:t>
            </a:r>
          </a:p>
          <a:p>
            <a:pPr lvl="1" algn="l">
              <a:buFont typeface="Symbol" pitchFamily="18" charset="2"/>
              <a:buChar char="-"/>
            </a:pPr>
            <a:r>
              <a:rPr lang="en-US" altLang="zh-CN" sz="2400" b="0" i="1" dirty="0">
                <a:solidFill>
                  <a:srgbClr val="333399"/>
                </a:solidFill>
              </a:rPr>
              <a:t>   </a:t>
            </a:r>
            <a:r>
              <a:rPr lang="zh-CN" altLang="en-US" sz="2800" dirty="0"/>
              <a:t>并发语言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Concurrent Languages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  并发</a:t>
            </a:r>
            <a:r>
              <a:rPr lang="zh-CN" altLang="en-US" dirty="0">
                <a:solidFill>
                  <a:srgbClr val="333399"/>
                </a:solidFill>
              </a:rPr>
              <a:t> </a:t>
            </a:r>
            <a:r>
              <a:rPr lang="en-US" altLang="zh-CN" b="0" i="1" dirty="0">
                <a:solidFill>
                  <a:srgbClr val="333399"/>
                </a:solidFill>
              </a:rPr>
              <a:t>Pascal, </a:t>
            </a:r>
            <a:r>
              <a:rPr lang="en-US" altLang="zh-CN" b="0" i="1" dirty="0" err="1">
                <a:solidFill>
                  <a:srgbClr val="333399"/>
                </a:solidFill>
              </a:rPr>
              <a:t>Ada</a:t>
            </a:r>
            <a:r>
              <a:rPr lang="en-US" altLang="zh-CN" b="0" i="1" dirty="0">
                <a:solidFill>
                  <a:srgbClr val="333399"/>
                </a:solidFill>
              </a:rPr>
              <a:t>, Java, Linda, HPF, </a:t>
            </a:r>
            <a:r>
              <a:rPr lang="en-US" altLang="zh-CN" b="0" i="1" dirty="0" err="1">
                <a:solidFill>
                  <a:srgbClr val="333399"/>
                </a:solidFill>
              </a:rPr>
              <a:t>OpenMP</a:t>
            </a:r>
            <a:r>
              <a:rPr lang="en-US" altLang="zh-CN" b="0" i="1" dirty="0">
                <a:solidFill>
                  <a:srgbClr val="333399"/>
                </a:solidFill>
              </a:rPr>
              <a:t>, …</a:t>
            </a:r>
          </a:p>
          <a:p>
            <a:pPr lvl="1" algn="l"/>
            <a:endParaRPr lang="en-US" altLang="zh-CN" sz="1000" b="0" i="1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400" b="0" i="1" dirty="0">
                <a:solidFill>
                  <a:srgbClr val="333399"/>
                </a:solidFill>
              </a:rPr>
              <a:t>   </a:t>
            </a:r>
            <a:r>
              <a:rPr lang="zh-CN" altLang="en-US" sz="2800" dirty="0"/>
              <a:t>其他</a:t>
            </a:r>
            <a:r>
              <a:rPr lang="zh-CN" altLang="en-US" sz="2400" b="0" dirty="0">
                <a:solidFill>
                  <a:srgbClr val="333399"/>
                </a:solidFill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同步语言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(</a:t>
            </a:r>
            <a:r>
              <a:rPr lang="en-US" altLang="zh-CN" b="0" i="1" dirty="0">
                <a:solidFill>
                  <a:srgbClr val="333399"/>
                </a:solidFill>
              </a:rPr>
              <a:t>Synchronous Languages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）：</a:t>
            </a:r>
            <a:r>
              <a:rPr lang="en-US" altLang="zh-CN" b="0" i="1" dirty="0">
                <a:solidFill>
                  <a:srgbClr val="333399"/>
                </a:solidFill>
              </a:rPr>
              <a:t>Signal, </a:t>
            </a:r>
            <a:r>
              <a:rPr lang="en-US" altLang="zh-CN" b="0" i="1" dirty="0" err="1">
                <a:solidFill>
                  <a:srgbClr val="333399"/>
                </a:solidFill>
              </a:rPr>
              <a:t>Lustre</a:t>
            </a:r>
            <a:r>
              <a:rPr lang="en-US" altLang="zh-CN" b="0" i="1" dirty="0">
                <a:solidFill>
                  <a:srgbClr val="333399"/>
                </a:solidFill>
              </a:rPr>
              <a:t>, …</a:t>
            </a:r>
          </a:p>
          <a:p>
            <a:pPr lvl="1" algn="l"/>
            <a:r>
              <a:rPr lang="en-US" altLang="zh-CN" b="0" i="1" dirty="0">
                <a:solidFill>
                  <a:srgbClr val="333399"/>
                </a:solidFill>
              </a:rPr>
              <a:t>     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脚本语言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(</a:t>
            </a:r>
            <a:r>
              <a:rPr lang="en-US" altLang="zh-CN" b="0" i="1" dirty="0">
                <a:solidFill>
                  <a:srgbClr val="333399"/>
                </a:solidFill>
              </a:rPr>
              <a:t>Scripting Languages</a:t>
            </a:r>
            <a:r>
              <a:rPr lang="zh-CN" altLang="en-US" dirty="0">
                <a:solidFill>
                  <a:srgbClr val="333399"/>
                </a:solidFill>
              </a:rPr>
              <a:t>）：</a:t>
            </a:r>
            <a:r>
              <a:rPr lang="en-US" altLang="zh-CN" b="0" i="1" dirty="0">
                <a:solidFill>
                  <a:srgbClr val="333399"/>
                </a:solidFill>
              </a:rPr>
              <a:t>Perl, PHP, …</a:t>
            </a:r>
          </a:p>
        </p:txBody>
      </p:sp>
      <p:sp>
        <p:nvSpPr>
          <p:cNvPr id="3482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1512888" y="188913"/>
            <a:ext cx="38512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什么是编译程序</a:t>
            </a:r>
          </a:p>
        </p:txBody>
      </p:sp>
      <p:sp>
        <p:nvSpPr>
          <p:cNvPr id="35843" name="Text Box 8"/>
          <p:cNvSpPr txBox="1">
            <a:spLocks noChangeArrowheads="1"/>
          </p:cNvSpPr>
          <p:nvPr/>
        </p:nvSpPr>
        <p:spPr bwMode="auto">
          <a:xfrm>
            <a:off x="755650" y="1125538"/>
            <a:ext cx="8280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编译基础设施</a:t>
            </a:r>
            <a:r>
              <a:rPr lang="zh-CN" altLang="en-US" sz="32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Compiler Infrastructure</a:t>
            </a:r>
            <a:r>
              <a:rPr lang="zh-CN" altLang="en-US" sz="3200" b="0" dirty="0">
                <a:solidFill>
                  <a:srgbClr val="333399"/>
                </a:solidFill>
              </a:rPr>
              <a:t>）</a:t>
            </a:r>
          </a:p>
          <a:p>
            <a:pPr algn="l">
              <a:buClrTx/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/>
              <a:t> 共享的编译程序研究</a:t>
            </a:r>
            <a:r>
              <a:rPr lang="en-US" altLang="zh-CN" sz="2800" dirty="0"/>
              <a:t>/</a:t>
            </a:r>
            <a:r>
              <a:rPr lang="zh-CN" altLang="en-US" sz="2800" dirty="0"/>
              <a:t>开发平台</a:t>
            </a:r>
          </a:p>
          <a:p>
            <a:pPr lvl="1" algn="l"/>
            <a:endParaRPr lang="zh-CN" altLang="en-US" sz="1000" dirty="0"/>
          </a:p>
          <a:p>
            <a:pPr algn="l"/>
            <a:r>
              <a:rPr lang="zh-CN" altLang="en-US" dirty="0"/>
              <a:t>            </a:t>
            </a:r>
            <a:r>
              <a:rPr lang="en-US" altLang="zh-CN" b="0" dirty="0"/>
              <a:t>SUIF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rgbClr val="333399"/>
                </a:solidFill>
              </a:rPr>
              <a:t>(Stanford)</a:t>
            </a:r>
          </a:p>
          <a:p>
            <a:pPr algn="l"/>
            <a:r>
              <a:rPr lang="en-US" altLang="zh-CN" dirty="0"/>
              <a:t>           </a:t>
            </a:r>
            <a:r>
              <a:rPr lang="en-US" altLang="zh-CN" b="0" dirty="0"/>
              <a:t> Zephyr</a:t>
            </a:r>
            <a:r>
              <a:rPr lang="en-US" altLang="zh-CN" dirty="0">
                <a:solidFill>
                  <a:srgbClr val="333399"/>
                </a:solidFill>
              </a:rPr>
              <a:t>  </a:t>
            </a:r>
            <a:r>
              <a:rPr lang="en-US" altLang="zh-CN" b="0" dirty="0">
                <a:solidFill>
                  <a:srgbClr val="333399"/>
                </a:solidFill>
              </a:rPr>
              <a:t>(Virginia and Princeton )</a:t>
            </a:r>
          </a:p>
          <a:p>
            <a:pPr algn="l"/>
            <a:r>
              <a:rPr lang="en-US" altLang="zh-CN" dirty="0"/>
              <a:t>            </a:t>
            </a:r>
            <a:r>
              <a:rPr lang="en-US" altLang="zh-CN" b="0" dirty="0"/>
              <a:t>IMPACT, LLVM</a:t>
            </a:r>
            <a:r>
              <a:rPr lang="en-US" altLang="zh-CN" dirty="0"/>
              <a:t>  </a:t>
            </a:r>
            <a:r>
              <a:rPr lang="en-US" altLang="zh-CN" b="0" dirty="0">
                <a:solidFill>
                  <a:srgbClr val="333399"/>
                </a:solidFill>
              </a:rPr>
              <a:t>  (UIUC)</a:t>
            </a:r>
          </a:p>
          <a:p>
            <a:pPr algn="l"/>
            <a:r>
              <a:rPr lang="en-US" altLang="zh-CN" dirty="0"/>
              <a:t>            </a:t>
            </a:r>
            <a:r>
              <a:rPr lang="en-US" altLang="zh-CN" b="0" dirty="0"/>
              <a:t>GCC</a:t>
            </a:r>
            <a:r>
              <a:rPr lang="en-US" altLang="zh-CN" dirty="0"/>
              <a:t>  </a:t>
            </a:r>
            <a:r>
              <a:rPr lang="zh-CN" altLang="en-US" dirty="0"/>
              <a:t>（</a:t>
            </a:r>
            <a:r>
              <a:rPr lang="en-US" altLang="zh-CN" b="0" dirty="0">
                <a:solidFill>
                  <a:srgbClr val="333399"/>
                </a:solidFill>
              </a:rPr>
              <a:t>GNU Compiler Collection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  <a:p>
            <a:pPr algn="l"/>
            <a:r>
              <a:rPr lang="zh-CN" altLang="en-US" dirty="0"/>
              <a:t>            </a:t>
            </a:r>
            <a:r>
              <a:rPr lang="en-US" altLang="zh-CN" b="0" dirty="0"/>
              <a:t>Open64</a:t>
            </a:r>
            <a:r>
              <a:rPr lang="zh-CN" altLang="en-US" dirty="0"/>
              <a:t>（</a:t>
            </a:r>
            <a:r>
              <a:rPr lang="en-US" altLang="zh-CN" b="0" dirty="0">
                <a:solidFill>
                  <a:srgbClr val="333399"/>
                </a:solidFill>
              </a:rPr>
              <a:t>SGI,</a:t>
            </a:r>
            <a:r>
              <a:rPr lang="en-US" altLang="zh-CN" dirty="0">
                <a:solidFill>
                  <a:srgbClr val="333399"/>
                </a:solidFill>
              </a:rPr>
              <a:t> </a:t>
            </a:r>
            <a:r>
              <a:rPr lang="zh-CN" altLang="en-US" dirty="0">
                <a:solidFill>
                  <a:srgbClr val="333399"/>
                </a:solidFill>
              </a:rPr>
              <a:t>中科院计算所</a:t>
            </a:r>
            <a:r>
              <a:rPr lang="en-US" altLang="zh-CN" b="0" dirty="0">
                <a:solidFill>
                  <a:srgbClr val="333399"/>
                </a:solidFill>
              </a:rPr>
              <a:t>,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rgbClr val="333399"/>
                </a:solidFill>
              </a:rPr>
              <a:t>Intel,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rgbClr val="333399"/>
                </a:solidFill>
              </a:rPr>
              <a:t>HP,</a:t>
            </a:r>
            <a:r>
              <a:rPr lang="en-US" altLang="zh-CN" dirty="0"/>
              <a:t> </a:t>
            </a:r>
            <a:r>
              <a:rPr lang="en-US" altLang="zh-CN" b="0" dirty="0">
                <a:solidFill>
                  <a:srgbClr val="333399"/>
                </a:solidFill>
              </a:rPr>
              <a:t>Delaware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333399"/>
                </a:solidFill>
              </a:rPr>
              <a:t>清华</a:t>
            </a:r>
            <a:r>
              <a:rPr lang="en-US" altLang="zh-CN" dirty="0">
                <a:solidFill>
                  <a:srgbClr val="333399"/>
                </a:solidFill>
              </a:rPr>
              <a:t>, …</a:t>
            </a:r>
            <a:r>
              <a:rPr lang="zh-CN" altLang="en-US" dirty="0"/>
              <a:t>）</a:t>
            </a:r>
          </a:p>
          <a:p>
            <a:pPr algn="l"/>
            <a:r>
              <a:rPr lang="zh-CN" altLang="en-US" dirty="0"/>
              <a:t>            </a:t>
            </a:r>
            <a:r>
              <a:rPr lang="en-US" altLang="zh-CN" dirty="0"/>
              <a:t>……</a:t>
            </a:r>
          </a:p>
          <a:p>
            <a:pPr algn="l"/>
            <a:endParaRPr lang="en-US" altLang="zh-CN" sz="1000" dirty="0"/>
          </a:p>
          <a:p>
            <a:pPr lvl="1" algn="l">
              <a:buFont typeface="Symbol" pitchFamily="18" charset="2"/>
              <a:buChar char="-"/>
            </a:pPr>
            <a:r>
              <a:rPr lang="en-US" altLang="zh-CN" sz="2800" dirty="0"/>
              <a:t> </a:t>
            </a:r>
            <a:r>
              <a:rPr lang="zh-CN" altLang="en-US" sz="2800" dirty="0"/>
              <a:t>多源语言多目标机</a:t>
            </a:r>
            <a:r>
              <a:rPr lang="zh-CN" altLang="en-US" sz="2800" dirty="0">
                <a:solidFill>
                  <a:srgbClr val="333399"/>
                </a:solidFill>
              </a:rPr>
              <a:t>体系结构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ClrTx/>
            </a:pPr>
            <a:r>
              <a:rPr lang="zh-CN" altLang="en-US" sz="2400" b="0" dirty="0">
                <a:solidFill>
                  <a:srgbClr val="333399"/>
                </a:solidFill>
              </a:rPr>
              <a:t>    </a:t>
            </a:r>
            <a:r>
              <a:rPr lang="zh-CN" altLang="en-US" dirty="0">
                <a:solidFill>
                  <a:srgbClr val="333399"/>
                </a:solidFill>
              </a:rPr>
              <a:t>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0" dirty="0"/>
              <a:t>GCC</a:t>
            </a:r>
            <a:r>
              <a:rPr lang="zh-CN" altLang="en-US" dirty="0">
                <a:solidFill>
                  <a:srgbClr val="333399"/>
                </a:solidFill>
              </a:rPr>
              <a:t>有</a:t>
            </a:r>
            <a:r>
              <a:rPr lang="en-US" altLang="zh-CN" b="0" dirty="0">
                <a:solidFill>
                  <a:srgbClr val="333399"/>
                </a:solidFill>
              </a:rPr>
              <a:t>C, C++, Objective C, Fortran, </a:t>
            </a:r>
            <a:r>
              <a:rPr lang="en-US" altLang="zh-CN" b="0" dirty="0" err="1">
                <a:solidFill>
                  <a:srgbClr val="333399"/>
                </a:solidFill>
              </a:rPr>
              <a:t>Ada</a:t>
            </a:r>
            <a:r>
              <a:rPr lang="en-US" altLang="zh-CN" b="0" dirty="0">
                <a:solidFill>
                  <a:srgbClr val="333399"/>
                </a:solidFill>
              </a:rPr>
              <a:t>, and Java </a:t>
            </a:r>
            <a:r>
              <a:rPr lang="zh-CN" altLang="en-US" b="0" dirty="0">
                <a:solidFill>
                  <a:srgbClr val="333399"/>
                </a:solidFill>
              </a:rPr>
              <a:t>，</a:t>
            </a:r>
            <a:r>
              <a:rPr lang="en-US" altLang="zh-CN" b="0" dirty="0">
                <a:solidFill>
                  <a:srgbClr val="333399"/>
                </a:solidFill>
              </a:rPr>
              <a:t>…</a:t>
            </a:r>
          </a:p>
          <a:p>
            <a:pPr lvl="1" algn="l">
              <a:buClrTx/>
            </a:pPr>
            <a:r>
              <a:rPr lang="en-US" altLang="zh-CN" b="0" dirty="0">
                <a:solidFill>
                  <a:srgbClr val="333399"/>
                </a:solidFill>
              </a:rPr>
              <a:t>     </a:t>
            </a:r>
            <a:r>
              <a:rPr lang="zh-CN" altLang="en-US" dirty="0">
                <a:solidFill>
                  <a:srgbClr val="333399"/>
                </a:solidFill>
              </a:rPr>
              <a:t>等诸多前端，以及支持</a:t>
            </a:r>
            <a:r>
              <a:rPr lang="en-US" altLang="zh-CN" b="0" dirty="0">
                <a:solidFill>
                  <a:srgbClr val="333399"/>
                </a:solidFill>
              </a:rPr>
              <a:t>30</a:t>
            </a:r>
            <a:r>
              <a:rPr lang="zh-CN" altLang="en-US" dirty="0">
                <a:solidFill>
                  <a:srgbClr val="333399"/>
                </a:solidFill>
              </a:rPr>
              <a:t>多类体系结构、上百种平台的后端</a:t>
            </a:r>
            <a:r>
              <a:rPr lang="zh-CN" altLang="en-US" sz="2400" b="0" dirty="0">
                <a:solidFill>
                  <a:srgbClr val="333399"/>
                </a:solidFill>
              </a:rPr>
              <a:t> </a:t>
            </a:r>
          </a:p>
          <a:p>
            <a:pPr lvl="1" algn="l">
              <a:buClrTx/>
            </a:pPr>
            <a:endParaRPr lang="zh-CN" altLang="en-US" sz="1000" b="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/>
              <a:t> 多级中间表示</a:t>
            </a:r>
          </a:p>
          <a:p>
            <a:pPr lvl="1" algn="l"/>
            <a:endParaRPr lang="zh-CN" altLang="en-US" sz="1000" dirty="0"/>
          </a:p>
          <a:p>
            <a:pPr lvl="1" algn="l">
              <a:buClrTx/>
            </a:pPr>
            <a:r>
              <a:rPr lang="zh-CN" altLang="en-US" b="0" dirty="0">
                <a:solidFill>
                  <a:srgbClr val="333399"/>
                </a:solidFill>
              </a:rPr>
              <a:t>     </a:t>
            </a:r>
            <a:r>
              <a:rPr lang="zh-CN" altLang="en-US" dirty="0">
                <a:solidFill>
                  <a:srgbClr val="333399"/>
                </a:solidFill>
              </a:rPr>
              <a:t>如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0" dirty="0"/>
              <a:t>Open64</a:t>
            </a:r>
            <a:r>
              <a:rPr lang="en-US" altLang="zh-CN" dirty="0">
                <a:solidFill>
                  <a:srgbClr val="333399"/>
                </a:solidFill>
              </a:rPr>
              <a:t> </a:t>
            </a:r>
            <a:r>
              <a:rPr lang="zh-CN" altLang="en-US" dirty="0">
                <a:solidFill>
                  <a:srgbClr val="333399"/>
                </a:solidFill>
              </a:rPr>
              <a:t>的中间表示语言</a:t>
            </a:r>
            <a:r>
              <a:rPr lang="zh-CN" altLang="en-US" dirty="0"/>
              <a:t> </a:t>
            </a:r>
            <a:r>
              <a:rPr lang="en-US" altLang="zh-CN" b="0" dirty="0">
                <a:solidFill>
                  <a:srgbClr val="333399"/>
                </a:solidFill>
              </a:rPr>
              <a:t>WHIRL</a:t>
            </a:r>
            <a:r>
              <a:rPr lang="zh-CN" altLang="en-US" dirty="0">
                <a:solidFill>
                  <a:srgbClr val="333399"/>
                </a:solidFill>
              </a:rPr>
              <a:t>分</a:t>
            </a:r>
            <a:r>
              <a:rPr lang="en-US" altLang="zh-CN" b="0" dirty="0">
                <a:solidFill>
                  <a:srgbClr val="333399"/>
                </a:solidFill>
              </a:rPr>
              <a:t>5</a:t>
            </a:r>
            <a:r>
              <a:rPr lang="zh-CN" altLang="en-US" dirty="0">
                <a:solidFill>
                  <a:srgbClr val="333399"/>
                </a:solidFill>
              </a:rPr>
              <a:t>个级别</a:t>
            </a:r>
          </a:p>
        </p:txBody>
      </p:sp>
      <p:sp>
        <p:nvSpPr>
          <p:cNvPr id="35844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36867" name="Text Box 14"/>
          <p:cNvSpPr txBox="1">
            <a:spLocks noChangeArrowheads="1"/>
          </p:cNvSpPr>
          <p:nvPr/>
        </p:nvSpPr>
        <p:spPr bwMode="auto">
          <a:xfrm>
            <a:off x="828675" y="1539875"/>
            <a:ext cx="8135938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>
                <a:solidFill>
                  <a:srgbClr val="333399"/>
                </a:solidFill>
              </a:rPr>
              <a:t>编译程序</a:t>
            </a:r>
            <a:r>
              <a:rPr lang="zh-CN" altLang="en-US" sz="3200" dirty="0"/>
              <a:t>逻辑结构上</a:t>
            </a:r>
            <a:r>
              <a:rPr lang="zh-CN" altLang="en-US" sz="3200" dirty="0">
                <a:solidFill>
                  <a:srgbClr val="333399"/>
                </a:solidFill>
              </a:rPr>
              <a:t>至少包含</a:t>
            </a:r>
            <a:r>
              <a:rPr lang="zh-CN" altLang="en-US" sz="3200" dirty="0"/>
              <a:t>两大阶段</a:t>
            </a:r>
            <a:endParaRPr lang="zh-CN" altLang="en-US" sz="320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分析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Analysis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  <a:r>
              <a:rPr lang="zh-CN" altLang="en-US" sz="2800" dirty="0">
                <a:solidFill>
                  <a:srgbClr val="333399"/>
                </a:solidFill>
              </a:rPr>
              <a:t>阶段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理解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源程序，挖掘源程序的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语义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/>
              <a:t>  综合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Synthesis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  <a:r>
              <a:rPr lang="zh-CN" altLang="en-US" sz="2800" dirty="0">
                <a:solidFill>
                  <a:srgbClr val="333399"/>
                </a:solidFill>
              </a:rPr>
              <a:t>阶段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生成</a:t>
            </a:r>
            <a:r>
              <a:rPr lang="zh-CN" altLang="en-US" sz="2400" dirty="0">
                <a:solidFill>
                  <a:srgbClr val="333399"/>
                </a:solidFill>
              </a:rPr>
              <a:t>与源程序语义上等价的</a:t>
            </a:r>
            <a:r>
              <a:rPr lang="zh-CN" altLang="en-US" sz="2400" dirty="0">
                <a:solidFill>
                  <a:srgbClr val="FF0000"/>
                </a:solidFill>
              </a:rPr>
              <a:t>目标程序</a:t>
            </a:r>
          </a:p>
        </p:txBody>
      </p:sp>
      <p:sp>
        <p:nvSpPr>
          <p:cNvPr id="3686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02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1557338"/>
            <a:ext cx="4830763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有关信息</a:t>
            </a:r>
          </a:p>
        </p:txBody>
      </p:sp>
      <p:sp>
        <p:nvSpPr>
          <p:cNvPr id="11267" name="AutoShape 102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Text Box 103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971550" y="2344738"/>
            <a:ext cx="52514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编译程序（系统）概述</a:t>
            </a:r>
          </a:p>
        </p:txBody>
      </p:sp>
      <p:sp>
        <p:nvSpPr>
          <p:cNvPr id="11272" name="Rectangle 1036"/>
          <p:cNvSpPr>
            <a:spLocks noChangeArrowheads="1"/>
          </p:cNvSpPr>
          <p:nvPr/>
        </p:nvSpPr>
        <p:spPr bwMode="auto">
          <a:xfrm>
            <a:off x="1490663" y="195263"/>
            <a:ext cx="23606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课程概述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28675" y="1341438"/>
            <a:ext cx="83153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>
                <a:solidFill>
                  <a:srgbClr val="333399"/>
                </a:solidFill>
              </a:rPr>
              <a:t>编译程序的</a:t>
            </a:r>
            <a:r>
              <a:rPr lang="zh-CN" altLang="en-US" sz="3200" dirty="0"/>
              <a:t>前端</a:t>
            </a:r>
            <a:r>
              <a:rPr lang="zh-CN" altLang="en-US" sz="3200" dirty="0">
                <a:solidFill>
                  <a:srgbClr val="333399"/>
                </a:solidFill>
              </a:rPr>
              <a:t>、</a:t>
            </a:r>
            <a:r>
              <a:rPr lang="zh-CN" altLang="en-US" sz="3200" dirty="0"/>
              <a:t>中端</a:t>
            </a:r>
            <a:r>
              <a:rPr lang="zh-CN" altLang="en-US" sz="3200" dirty="0">
                <a:solidFill>
                  <a:srgbClr val="333399"/>
                </a:solidFill>
              </a:rPr>
              <a:t>和</a:t>
            </a:r>
            <a:r>
              <a:rPr lang="zh-CN" altLang="en-US" sz="3200" dirty="0"/>
              <a:t>后端</a:t>
            </a:r>
            <a:endParaRPr lang="zh-CN" altLang="en-US" sz="320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前端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Front End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实现主要的分析任务</a:t>
            </a:r>
          </a:p>
          <a:p>
            <a:pPr lvl="1" algn="l"/>
            <a:endParaRPr lang="zh-CN" altLang="en-US" sz="1000" dirty="0">
              <a:latin typeface="楷体_GB2312" pitchFamily="49" charset="-122"/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通常以第一次生成中间代码为标志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/>
              <a:t>  后端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Back End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）</a:t>
            </a:r>
            <a:r>
              <a:rPr lang="en-US" altLang="zh-CN" sz="2800" b="0" dirty="0" smtClean="0">
                <a:solidFill>
                  <a:srgbClr val="333399"/>
                </a:solidFill>
              </a:rPr>
              <a:t>,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与</a:t>
            </a:r>
            <a:r>
              <a:rPr lang="zh-CN" altLang="en-US" sz="2800" b="0" u="sng" dirty="0" smtClean="0">
                <a:solidFill>
                  <a:srgbClr val="333399"/>
                </a:solidFill>
              </a:rPr>
              <a:t>目标机相关</a:t>
            </a:r>
            <a:endParaRPr lang="zh-CN" altLang="en-US" sz="2800" u="sng" dirty="0">
              <a:solidFill>
                <a:srgbClr val="333399"/>
              </a:solidFill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实现主要的综合任务（目标代码生成和优化）</a:t>
            </a:r>
            <a:endParaRPr lang="zh-CN" altLang="en-US" sz="2400" dirty="0"/>
          </a:p>
          <a:p>
            <a:pPr lvl="1" algn="l"/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通常以从最后一级中间代码生成目标代码为标志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/>
              <a:t>  中端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Middle End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endParaRPr lang="zh-CN" altLang="en-US" sz="1000" b="0" i="1" dirty="0">
              <a:solidFill>
                <a:srgbClr val="333399"/>
              </a:solidFill>
            </a:endParaRP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</a:rPr>
              <a:t>    实现各级中间代码上的操作</a:t>
            </a:r>
            <a:r>
              <a:rPr lang="zh-CN" altLang="en-US" sz="2400" dirty="0" smtClean="0">
                <a:solidFill>
                  <a:srgbClr val="333399"/>
                </a:solidFill>
              </a:rPr>
              <a:t>（中间代码生成</a:t>
            </a:r>
            <a:r>
              <a:rPr lang="zh-CN" altLang="en-US" sz="2400" dirty="0">
                <a:solidFill>
                  <a:srgbClr val="333399"/>
                </a:solidFill>
              </a:rPr>
              <a:t>与优化）</a:t>
            </a:r>
          </a:p>
        </p:txBody>
      </p:sp>
      <p:sp>
        <p:nvSpPr>
          <p:cNvPr id="3789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611188" y="1125538"/>
            <a:ext cx="5291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典型</a:t>
            </a:r>
            <a:r>
              <a:rPr lang="zh-CN" altLang="en-US" sz="3200">
                <a:solidFill>
                  <a:srgbClr val="333399"/>
                </a:solidFill>
              </a:rPr>
              <a:t>编译程序的</a:t>
            </a:r>
            <a:r>
              <a:rPr lang="zh-CN" altLang="en-US" sz="3200"/>
              <a:t>逻辑过程</a:t>
            </a:r>
          </a:p>
        </p:txBody>
      </p:sp>
      <p:sp>
        <p:nvSpPr>
          <p:cNvPr id="87050" name="AutoShape 10"/>
          <p:cNvSpPr>
            <a:spLocks noChangeArrowheads="1"/>
          </p:cNvSpPr>
          <p:nvPr/>
        </p:nvSpPr>
        <p:spPr bwMode="auto">
          <a:xfrm>
            <a:off x="4643438" y="2276475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/>
              <a:t>词法分析</a:t>
            </a:r>
          </a:p>
        </p:txBody>
      </p:sp>
      <p:sp>
        <p:nvSpPr>
          <p:cNvPr id="87051" name="AutoShape 11"/>
          <p:cNvSpPr>
            <a:spLocks noChangeArrowheads="1"/>
          </p:cNvSpPr>
          <p:nvPr/>
        </p:nvSpPr>
        <p:spPr bwMode="auto">
          <a:xfrm>
            <a:off x="4643438" y="2997200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语法分析</a:t>
            </a:r>
          </a:p>
        </p:txBody>
      </p:sp>
      <p:sp>
        <p:nvSpPr>
          <p:cNvPr id="87052" name="AutoShape 12"/>
          <p:cNvSpPr>
            <a:spLocks noChangeArrowheads="1"/>
          </p:cNvSpPr>
          <p:nvPr/>
        </p:nvSpPr>
        <p:spPr bwMode="auto">
          <a:xfrm>
            <a:off x="3779838" y="3644900"/>
            <a:ext cx="309721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语义分析 </a:t>
            </a:r>
            <a:r>
              <a:rPr lang="en-US" altLang="zh-CN" b="0"/>
              <a:t>+ </a:t>
            </a:r>
            <a:r>
              <a:rPr lang="zh-CN" altLang="en-US"/>
              <a:t>中间代码生成</a:t>
            </a:r>
          </a:p>
        </p:txBody>
      </p:sp>
      <p:sp>
        <p:nvSpPr>
          <p:cNvPr id="87053" name="AutoShape 13"/>
          <p:cNvSpPr>
            <a:spLocks noChangeArrowheads="1"/>
          </p:cNvSpPr>
          <p:nvPr/>
        </p:nvSpPr>
        <p:spPr bwMode="auto">
          <a:xfrm>
            <a:off x="4248150" y="4292600"/>
            <a:ext cx="2124075" cy="8651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中间代码生成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b="0"/>
              <a:t>+ </a:t>
            </a:r>
            <a:r>
              <a:rPr lang="zh-CN" altLang="en-US"/>
              <a:t>中间代码优化</a:t>
            </a:r>
          </a:p>
        </p:txBody>
      </p:sp>
      <p:sp>
        <p:nvSpPr>
          <p:cNvPr id="87055" name="AutoShape 15"/>
          <p:cNvSpPr>
            <a:spLocks noChangeArrowheads="1"/>
          </p:cNvSpPr>
          <p:nvPr/>
        </p:nvSpPr>
        <p:spPr bwMode="auto">
          <a:xfrm>
            <a:off x="4500563" y="6092825"/>
            <a:ext cx="1620837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目标代码优化</a:t>
            </a:r>
          </a:p>
        </p:txBody>
      </p:sp>
      <p:sp>
        <p:nvSpPr>
          <p:cNvPr id="87056" name="AutoShape 16"/>
          <p:cNvSpPr>
            <a:spLocks noChangeArrowheads="1"/>
          </p:cNvSpPr>
          <p:nvPr/>
        </p:nvSpPr>
        <p:spPr bwMode="auto">
          <a:xfrm>
            <a:off x="4500563" y="5445125"/>
            <a:ext cx="1584325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目标代码生成</a:t>
            </a:r>
          </a:p>
        </p:txBody>
      </p:sp>
      <p:sp>
        <p:nvSpPr>
          <p:cNvPr id="38926" name="Text Box 17"/>
          <p:cNvSpPr txBox="1">
            <a:spLocks noChangeArrowheads="1"/>
          </p:cNvSpPr>
          <p:nvPr/>
        </p:nvSpPr>
        <p:spPr bwMode="auto">
          <a:xfrm>
            <a:off x="968375" y="1844675"/>
            <a:ext cx="2592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字符流</a:t>
            </a:r>
            <a:r>
              <a:rPr lang="zh-CN" altLang="en-US" dirty="0">
                <a:solidFill>
                  <a:srgbClr val="333399"/>
                </a:solidFill>
              </a:rPr>
              <a:t>形式的源程序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1004888" y="2636838"/>
            <a:ext cx="248443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单词流</a:t>
            </a:r>
            <a:r>
              <a:rPr lang="zh-CN" altLang="en-US" dirty="0">
                <a:solidFill>
                  <a:srgbClr val="333399"/>
                </a:solidFill>
              </a:rPr>
              <a:t>形式的源程序</a:t>
            </a:r>
          </a:p>
        </p:txBody>
      </p:sp>
      <p:sp>
        <p:nvSpPr>
          <p:cNvPr id="87064" name="Line 24"/>
          <p:cNvSpPr>
            <a:spLocks noChangeShapeType="1"/>
          </p:cNvSpPr>
          <p:nvPr/>
        </p:nvSpPr>
        <p:spPr bwMode="auto">
          <a:xfrm>
            <a:off x="2265363" y="2211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966788" y="3355975"/>
            <a:ext cx="25939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solidFill>
                  <a:srgbClr val="333399"/>
                </a:solidFill>
              </a:rPr>
              <a:t>源程序的</a:t>
            </a:r>
            <a:r>
              <a:rPr lang="zh-CN" altLang="en-US" dirty="0">
                <a:solidFill>
                  <a:srgbClr val="FF0000"/>
                </a:solidFill>
              </a:rPr>
              <a:t>语法分析树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1619250" y="5667375"/>
            <a:ext cx="12239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目标代码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1189038" y="6315075"/>
            <a:ext cx="20875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优化的目标代码</a:t>
            </a:r>
          </a:p>
        </p:txBody>
      </p:sp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7705725" y="6048375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后端</a:t>
            </a:r>
          </a:p>
        </p:txBody>
      </p:sp>
      <p:sp>
        <p:nvSpPr>
          <p:cNvPr id="87082" name="Line 42"/>
          <p:cNvSpPr>
            <a:spLocks noChangeShapeType="1"/>
          </p:cNvSpPr>
          <p:nvPr/>
        </p:nvSpPr>
        <p:spPr bwMode="auto">
          <a:xfrm>
            <a:off x="6084888" y="5734050"/>
            <a:ext cx="1727200" cy="3587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83" name="Line 43"/>
          <p:cNvSpPr>
            <a:spLocks noChangeShapeType="1"/>
          </p:cNvSpPr>
          <p:nvPr/>
        </p:nvSpPr>
        <p:spPr bwMode="auto">
          <a:xfrm flipV="1">
            <a:off x="6157913" y="6308725"/>
            <a:ext cx="1582737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76" name="Text Box 36"/>
          <p:cNvSpPr txBox="1">
            <a:spLocks noChangeArrowheads="1"/>
          </p:cNvSpPr>
          <p:nvPr/>
        </p:nvSpPr>
        <p:spPr bwMode="auto">
          <a:xfrm>
            <a:off x="7667625" y="2305050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前端</a:t>
            </a:r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2268538" y="2490788"/>
            <a:ext cx="2373312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5795963" y="2349500"/>
            <a:ext cx="1944687" cy="2159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80" name="Line 40"/>
          <p:cNvSpPr>
            <a:spLocks noChangeShapeType="1"/>
          </p:cNvSpPr>
          <p:nvPr/>
        </p:nvSpPr>
        <p:spPr bwMode="auto">
          <a:xfrm flipV="1">
            <a:off x="5795963" y="2708275"/>
            <a:ext cx="1944687" cy="4333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5" name="Line 55"/>
          <p:cNvSpPr>
            <a:spLocks noChangeShapeType="1"/>
          </p:cNvSpPr>
          <p:nvPr/>
        </p:nvSpPr>
        <p:spPr bwMode="auto">
          <a:xfrm flipV="1">
            <a:off x="6877050" y="2708275"/>
            <a:ext cx="1223963" cy="10810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99" name="Line 59"/>
          <p:cNvSpPr>
            <a:spLocks noChangeShapeType="1"/>
          </p:cNvSpPr>
          <p:nvPr/>
        </p:nvSpPr>
        <p:spPr bwMode="auto">
          <a:xfrm>
            <a:off x="2265363" y="2997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968375" y="4070350"/>
            <a:ext cx="25939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中间代码</a:t>
            </a:r>
            <a:r>
              <a:rPr lang="zh-CN" altLang="en-US" dirty="0">
                <a:solidFill>
                  <a:srgbClr val="333399"/>
                </a:solidFill>
              </a:rPr>
              <a:t>（</a:t>
            </a:r>
            <a:r>
              <a:rPr lang="en-US" altLang="zh-CN" b="0" dirty="0">
                <a:solidFill>
                  <a:srgbClr val="333399"/>
                </a:solidFill>
              </a:rPr>
              <a:t>1</a:t>
            </a:r>
            <a:r>
              <a:rPr lang="zh-CN" altLang="en-US" dirty="0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87101" name="Line 61"/>
          <p:cNvSpPr>
            <a:spLocks noChangeShapeType="1"/>
          </p:cNvSpPr>
          <p:nvPr/>
        </p:nvSpPr>
        <p:spPr bwMode="auto">
          <a:xfrm>
            <a:off x="2265363" y="37163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2" name="Text Box 62"/>
          <p:cNvSpPr txBox="1">
            <a:spLocks noChangeArrowheads="1"/>
          </p:cNvSpPr>
          <p:nvPr/>
        </p:nvSpPr>
        <p:spPr bwMode="auto">
          <a:xfrm>
            <a:off x="969963" y="4737100"/>
            <a:ext cx="2593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>
                <a:solidFill>
                  <a:srgbClr val="333399"/>
                </a:solidFill>
                <a:latin typeface="宋体" pitchFamily="2" charset="-122"/>
                <a:ea typeface="宋体" pitchFamily="2" charset="-122"/>
              </a:rPr>
              <a:t>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中间代码（</a:t>
            </a:r>
            <a:r>
              <a:rPr lang="en-US" altLang="zh-CN" b="0">
                <a:solidFill>
                  <a:srgbClr val="333399"/>
                </a:solidFill>
              </a:rPr>
              <a:t>n</a:t>
            </a:r>
            <a:r>
              <a:rPr lang="zh-CN" altLang="en-US">
                <a:solidFill>
                  <a:srgbClr val="333399"/>
                </a:solidFill>
              </a:rPr>
              <a:t>）</a:t>
            </a:r>
          </a:p>
        </p:txBody>
      </p:sp>
      <p:sp>
        <p:nvSpPr>
          <p:cNvPr id="87103" name="Line 63"/>
          <p:cNvSpPr>
            <a:spLocks noChangeShapeType="1"/>
          </p:cNvSpPr>
          <p:nvPr/>
        </p:nvSpPr>
        <p:spPr bwMode="auto">
          <a:xfrm>
            <a:off x="2263775" y="43640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4" name="Line 64"/>
          <p:cNvSpPr>
            <a:spLocks noChangeShapeType="1"/>
          </p:cNvSpPr>
          <p:nvPr/>
        </p:nvSpPr>
        <p:spPr bwMode="auto">
          <a:xfrm>
            <a:off x="2266950" y="53070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5" name="Line 65"/>
          <p:cNvSpPr>
            <a:spLocks noChangeShapeType="1"/>
          </p:cNvSpPr>
          <p:nvPr/>
        </p:nvSpPr>
        <p:spPr bwMode="auto">
          <a:xfrm>
            <a:off x="2266950" y="59547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6" name="Line 66"/>
          <p:cNvSpPr>
            <a:spLocks noChangeShapeType="1"/>
          </p:cNvSpPr>
          <p:nvPr/>
        </p:nvSpPr>
        <p:spPr bwMode="auto">
          <a:xfrm>
            <a:off x="2268538" y="3211513"/>
            <a:ext cx="2373312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7" name="Line 67"/>
          <p:cNvSpPr>
            <a:spLocks noChangeShapeType="1"/>
          </p:cNvSpPr>
          <p:nvPr/>
        </p:nvSpPr>
        <p:spPr bwMode="auto">
          <a:xfrm>
            <a:off x="2268538" y="3860800"/>
            <a:ext cx="1511300" cy="1588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8" name="Line 68"/>
          <p:cNvSpPr>
            <a:spLocks noChangeShapeType="1"/>
          </p:cNvSpPr>
          <p:nvPr/>
        </p:nvSpPr>
        <p:spPr bwMode="auto">
          <a:xfrm>
            <a:off x="2268538" y="4652963"/>
            <a:ext cx="1943100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09" name="Line 69"/>
          <p:cNvSpPr>
            <a:spLocks noChangeShapeType="1"/>
          </p:cNvSpPr>
          <p:nvPr/>
        </p:nvSpPr>
        <p:spPr bwMode="auto">
          <a:xfrm>
            <a:off x="2268538" y="5588000"/>
            <a:ext cx="2232025" cy="1588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0" name="Line 70"/>
          <p:cNvSpPr>
            <a:spLocks noChangeShapeType="1"/>
          </p:cNvSpPr>
          <p:nvPr/>
        </p:nvSpPr>
        <p:spPr bwMode="auto">
          <a:xfrm>
            <a:off x="2268538" y="6237288"/>
            <a:ext cx="2232025" cy="1587"/>
          </a:xfrm>
          <a:prstGeom prst="line">
            <a:avLst/>
          </a:prstGeom>
          <a:noFill/>
          <a:ln w="9525" cap="rnd">
            <a:solidFill>
              <a:srgbClr val="800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1" name="Line 71"/>
          <p:cNvSpPr>
            <a:spLocks noChangeShapeType="1"/>
          </p:cNvSpPr>
          <p:nvPr/>
        </p:nvSpPr>
        <p:spPr bwMode="auto">
          <a:xfrm flipV="1">
            <a:off x="6372225" y="3933825"/>
            <a:ext cx="1512888" cy="6477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2" name="Text Box 72"/>
          <p:cNvSpPr txBox="1">
            <a:spLocks noChangeArrowheads="1"/>
          </p:cNvSpPr>
          <p:nvPr/>
        </p:nvSpPr>
        <p:spPr bwMode="auto">
          <a:xfrm>
            <a:off x="7667625" y="3457575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分析</a:t>
            </a:r>
          </a:p>
        </p:txBody>
      </p:sp>
      <p:sp>
        <p:nvSpPr>
          <p:cNvPr id="87113" name="Text Box 73"/>
          <p:cNvSpPr txBox="1">
            <a:spLocks noChangeArrowheads="1"/>
          </p:cNvSpPr>
          <p:nvPr/>
        </p:nvSpPr>
        <p:spPr bwMode="auto">
          <a:xfrm>
            <a:off x="7705725" y="5229225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综合</a:t>
            </a:r>
          </a:p>
        </p:txBody>
      </p:sp>
      <p:sp>
        <p:nvSpPr>
          <p:cNvPr id="87114" name="Line 74"/>
          <p:cNvSpPr>
            <a:spLocks noChangeShapeType="1"/>
          </p:cNvSpPr>
          <p:nvPr/>
        </p:nvSpPr>
        <p:spPr bwMode="auto">
          <a:xfrm>
            <a:off x="5795963" y="2565400"/>
            <a:ext cx="2016125" cy="9350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5" name="Line 75"/>
          <p:cNvSpPr>
            <a:spLocks noChangeShapeType="1"/>
          </p:cNvSpPr>
          <p:nvPr/>
        </p:nvSpPr>
        <p:spPr bwMode="auto">
          <a:xfrm>
            <a:off x="5795963" y="3213100"/>
            <a:ext cx="1944687" cy="431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6" name="Line 76"/>
          <p:cNvSpPr>
            <a:spLocks noChangeShapeType="1"/>
          </p:cNvSpPr>
          <p:nvPr/>
        </p:nvSpPr>
        <p:spPr bwMode="auto">
          <a:xfrm flipV="1">
            <a:off x="6372225" y="4508500"/>
            <a:ext cx="1368425" cy="2159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7" name="Line 77"/>
          <p:cNvSpPr>
            <a:spLocks noChangeShapeType="1"/>
          </p:cNvSpPr>
          <p:nvPr/>
        </p:nvSpPr>
        <p:spPr bwMode="auto">
          <a:xfrm flipV="1">
            <a:off x="6877050" y="3789363"/>
            <a:ext cx="863600" cy="14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8" name="Line 78"/>
          <p:cNvSpPr>
            <a:spLocks noChangeShapeType="1"/>
          </p:cNvSpPr>
          <p:nvPr/>
        </p:nvSpPr>
        <p:spPr bwMode="auto">
          <a:xfrm>
            <a:off x="6372225" y="4941888"/>
            <a:ext cx="1439863" cy="431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19" name="Line 79"/>
          <p:cNvSpPr>
            <a:spLocks noChangeShapeType="1"/>
          </p:cNvSpPr>
          <p:nvPr/>
        </p:nvSpPr>
        <p:spPr bwMode="auto">
          <a:xfrm flipV="1">
            <a:off x="6084888" y="5445125"/>
            <a:ext cx="1655762" cy="714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121" name="Text Box 81"/>
          <p:cNvSpPr txBox="1">
            <a:spLocks noChangeArrowheads="1"/>
          </p:cNvSpPr>
          <p:nvPr/>
        </p:nvSpPr>
        <p:spPr bwMode="auto">
          <a:xfrm>
            <a:off x="7707313" y="4292600"/>
            <a:ext cx="898525" cy="47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>
                <a:solidFill>
                  <a:srgbClr val="333399"/>
                </a:solidFill>
              </a:rPr>
              <a:t>中端</a:t>
            </a:r>
          </a:p>
        </p:txBody>
      </p:sp>
      <p:sp>
        <p:nvSpPr>
          <p:cNvPr id="87122" name="Line 82"/>
          <p:cNvSpPr>
            <a:spLocks noChangeShapeType="1"/>
          </p:cNvSpPr>
          <p:nvPr/>
        </p:nvSpPr>
        <p:spPr bwMode="auto">
          <a:xfrm>
            <a:off x="6300788" y="4005263"/>
            <a:ext cx="1584325" cy="12239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7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7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7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7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7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7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7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 animBg="1"/>
      <p:bldP spid="87051" grpId="0" animBg="1"/>
      <p:bldP spid="87052" grpId="0" animBg="1"/>
      <p:bldP spid="87053" grpId="0" animBg="1"/>
      <p:bldP spid="87055" grpId="0" animBg="1"/>
      <p:bldP spid="87056" grpId="0" animBg="1"/>
      <p:bldP spid="87058" grpId="0"/>
      <p:bldP spid="87064" grpId="0" animBg="1"/>
      <p:bldP spid="87059" grpId="0"/>
      <p:bldP spid="87062" grpId="0"/>
      <p:bldP spid="87063" grpId="0"/>
      <p:bldP spid="87077" grpId="0"/>
      <p:bldP spid="87082" grpId="0" animBg="1"/>
      <p:bldP spid="87083" grpId="0" animBg="1"/>
      <p:bldP spid="87076" grpId="0"/>
      <p:bldP spid="87078" grpId="0" animBg="1"/>
      <p:bldP spid="87079" grpId="0" animBg="1"/>
      <p:bldP spid="87080" grpId="0" animBg="1"/>
      <p:bldP spid="87095" grpId="0" animBg="1"/>
      <p:bldP spid="87099" grpId="0" animBg="1"/>
      <p:bldP spid="87100" grpId="0"/>
      <p:bldP spid="87101" grpId="0" animBg="1"/>
      <p:bldP spid="87102" grpId="0"/>
      <p:bldP spid="87103" grpId="0" animBg="1"/>
      <p:bldP spid="87104" grpId="0" animBg="1"/>
      <p:bldP spid="87105" grpId="0" animBg="1"/>
      <p:bldP spid="87106" grpId="0" animBg="1"/>
      <p:bldP spid="87107" grpId="0" animBg="1"/>
      <p:bldP spid="87108" grpId="0" animBg="1"/>
      <p:bldP spid="87109" grpId="0" animBg="1"/>
      <p:bldP spid="87110" grpId="0" animBg="1"/>
      <p:bldP spid="87111" grpId="0" animBg="1"/>
      <p:bldP spid="87112" grpId="0"/>
      <p:bldP spid="87113" grpId="0"/>
      <p:bldP spid="87114" grpId="0" animBg="1"/>
      <p:bldP spid="87115" grpId="0" animBg="1"/>
      <p:bldP spid="87116" grpId="0" animBg="1"/>
      <p:bldP spid="87117" grpId="0" animBg="1"/>
      <p:bldP spid="87118" grpId="0" animBg="1"/>
      <p:bldP spid="87119" grpId="0" animBg="1"/>
      <p:bldP spid="87121" grpId="0"/>
      <p:bldP spid="871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8"/>
          <p:cNvSpPr txBox="1">
            <a:spLocks noChangeArrowheads="1"/>
          </p:cNvSpPr>
          <p:nvPr/>
        </p:nvSpPr>
        <p:spPr bwMode="auto">
          <a:xfrm>
            <a:off x="684213" y="1341438"/>
            <a:ext cx="374332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2800" dirty="0"/>
              <a:t> </a:t>
            </a:r>
            <a:r>
              <a:rPr lang="zh-CN" altLang="en-US" sz="3200" dirty="0"/>
              <a:t>词法分析</a:t>
            </a:r>
            <a:endParaRPr lang="zh-CN" altLang="en-US" sz="320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latin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扫描源程序字符流</a:t>
            </a:r>
            <a:r>
              <a:rPr lang="zh-CN" altLang="en-US" sz="2400" b="0" dirty="0">
                <a:solidFill>
                  <a:srgbClr val="333399"/>
                </a:solidFill>
              </a:rPr>
              <a:t>，</a:t>
            </a:r>
          </a:p>
          <a:p>
            <a:pPr lvl="1" algn="l"/>
            <a:r>
              <a:rPr lang="zh-CN" altLang="en-US" sz="2400" dirty="0">
                <a:solidFill>
                  <a:srgbClr val="993366"/>
                </a:solidFill>
              </a:rPr>
              <a:t>    识别出有词法意义</a:t>
            </a:r>
          </a:p>
          <a:p>
            <a:pPr lvl="1" algn="l"/>
            <a:r>
              <a:rPr lang="zh-CN" altLang="en-US" sz="2400" dirty="0">
                <a:solidFill>
                  <a:srgbClr val="993366"/>
                </a:solidFill>
              </a:rPr>
              <a:t>    的</a:t>
            </a:r>
            <a:r>
              <a:rPr lang="zh-CN" altLang="en-US" sz="2400" dirty="0">
                <a:solidFill>
                  <a:srgbClr val="FF0000"/>
                </a:solidFill>
              </a:rPr>
              <a:t>单词</a:t>
            </a:r>
            <a:r>
              <a:rPr lang="zh-CN" altLang="en-US" sz="2400" b="0" dirty="0">
                <a:solidFill>
                  <a:srgbClr val="333399"/>
                </a:solidFill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</a:rPr>
              <a:t>返回单词</a:t>
            </a: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</a:rPr>
              <a:t>    的类别和单词的值，</a:t>
            </a:r>
          </a:p>
          <a:p>
            <a:pPr lvl="1" algn="l"/>
            <a:r>
              <a:rPr lang="zh-CN" altLang="en-US" sz="2400" dirty="0">
                <a:solidFill>
                  <a:srgbClr val="333399"/>
                </a:solidFill>
              </a:rPr>
              <a:t>    或词法错误信息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4499992" y="1292114"/>
            <a:ext cx="4551363" cy="537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 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单词类别</a:t>
            </a:r>
            <a:r>
              <a:rPr lang="zh-CN" altLang="en-US" sz="2400" b="0" dirty="0">
                <a:solidFill>
                  <a:srgbClr val="333399"/>
                </a:solidFill>
                <a:latin typeface="楷体_GB2312" pitchFamily="49" charset="-122"/>
              </a:rPr>
              <a:t>	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单词值</a:t>
            </a:r>
            <a:endParaRPr lang="zh-CN" altLang="en-US" sz="2400" b="0" dirty="0">
              <a:solidFill>
                <a:srgbClr val="333399"/>
              </a:solidFill>
              <a:latin typeface="楷体_GB2312" pitchFamily="49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endParaRPr lang="zh-CN" altLang="en-US" sz="1000" b="0" dirty="0">
              <a:solidFill>
                <a:srgbClr val="333399"/>
              </a:solidFill>
              <a:latin typeface="楷体_GB2312" pitchFamily="49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ea typeface="宋体" pitchFamily="2" charset="-122"/>
              </a:rPr>
              <a:t>class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标识符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                 </a:t>
            </a:r>
            <a:r>
              <a:rPr lang="en-US" altLang="zh-CN" sz="1800" b="0" dirty="0">
                <a:solidFill>
                  <a:srgbClr val="333399"/>
                </a:solidFill>
              </a:rPr>
              <a:t>Main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{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ea typeface="宋体" pitchFamily="2" charset="-122"/>
              </a:rPr>
              <a:t>static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ea typeface="宋体" pitchFamily="2" charset="-122"/>
              </a:rPr>
              <a:t>void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标识符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                 </a:t>
            </a:r>
            <a:r>
              <a:rPr lang="en-US" altLang="zh-CN" sz="1800" b="0" dirty="0">
                <a:solidFill>
                  <a:srgbClr val="333399"/>
                </a:solidFill>
              </a:rPr>
              <a:t>main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(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)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    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{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    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保留字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1800" b="0" dirty="0">
                <a:solidFill>
                  <a:srgbClr val="333399"/>
                </a:solidFill>
                <a:ea typeface="宋体" pitchFamily="2" charset="-122"/>
              </a:rPr>
              <a:t>Print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	</a:t>
            </a:r>
            <a:endParaRPr lang="en-US" altLang="en-US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(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字符串长量</a:t>
            </a:r>
            <a:r>
              <a:rPr lang="zh-CN" altLang="en-US" sz="1800" b="0" dirty="0">
                <a:solidFill>
                  <a:srgbClr val="333399"/>
                </a:solidFill>
                <a:latin typeface="楷体_GB2312" pitchFamily="49" charset="-122"/>
              </a:rPr>
              <a:t>           </a:t>
            </a:r>
            <a:r>
              <a:rPr lang="zh-CN" altLang="en-US" sz="1800" b="0" dirty="0">
                <a:solidFill>
                  <a:srgbClr val="333399"/>
                </a:solidFill>
              </a:rPr>
              <a:t>“</a:t>
            </a:r>
            <a:r>
              <a:rPr lang="en-US" altLang="zh-CN" sz="1800" b="0" dirty="0">
                <a:solidFill>
                  <a:srgbClr val="333399"/>
                </a:solidFill>
              </a:rPr>
              <a:t>hello world”  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)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；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 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} </a:t>
            </a:r>
            <a:r>
              <a:rPr lang="en-US" altLang="zh-CN" sz="1800" b="0" dirty="0">
                <a:solidFill>
                  <a:srgbClr val="333399"/>
                </a:solidFill>
                <a:latin typeface="楷体_GB2312" pitchFamily="49" charset="-122"/>
              </a:rPr>
              <a:t>      </a:t>
            </a:r>
            <a:endParaRPr lang="en-US" altLang="zh-CN" sz="1800" b="0" dirty="0">
              <a:solidFill>
                <a:srgbClr val="333399"/>
              </a:solidFill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None/>
            </a:pP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1800" dirty="0">
                <a:solidFill>
                  <a:srgbClr val="333399"/>
                </a:solidFill>
                <a:latin typeface="楷体_GB2312" pitchFamily="49" charset="-122"/>
              </a:rPr>
              <a:t>分隔符 </a:t>
            </a:r>
            <a:r>
              <a:rPr lang="en-US" altLang="zh-CN" sz="1800" dirty="0">
                <a:solidFill>
                  <a:srgbClr val="333399"/>
                </a:solidFill>
                <a:latin typeface="楷体_GB2312" pitchFamily="49" charset="-122"/>
              </a:rPr>
              <a:t>}</a:t>
            </a:r>
            <a:r>
              <a:rPr lang="en-US" altLang="zh-CN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en-US" altLang="zh-CN" b="0" dirty="0">
                <a:solidFill>
                  <a:srgbClr val="333399"/>
                </a:solidFill>
                <a:latin typeface="楷体_GB2312" pitchFamily="49" charset="-122"/>
              </a:rPr>
              <a:t>      </a:t>
            </a:r>
            <a:endParaRPr lang="en-US" altLang="zh-CN" b="0" dirty="0">
              <a:solidFill>
                <a:srgbClr val="333399"/>
              </a:solidFill>
            </a:endParaRPr>
          </a:p>
        </p:txBody>
      </p:sp>
      <p:sp>
        <p:nvSpPr>
          <p:cNvPr id="103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AutoShape 19"/>
          <p:cNvSpPr>
            <a:spLocks noChangeArrowheads="1"/>
          </p:cNvSpPr>
          <p:nvPr/>
        </p:nvSpPr>
        <p:spPr bwMode="auto">
          <a:xfrm>
            <a:off x="4211960" y="4603993"/>
            <a:ext cx="648072" cy="193160"/>
          </a:xfrm>
          <a:prstGeom prst="notchedRightArrow">
            <a:avLst>
              <a:gd name="adj1" fmla="val 50000"/>
              <a:gd name="adj2" fmla="val 50245"/>
            </a:avLst>
          </a:prstGeom>
          <a:noFill/>
          <a:ln w="19050" algn="ctr">
            <a:solidFill>
              <a:srgbClr val="80008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410075"/>
            <a:ext cx="2580903" cy="130187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8" y="1196752"/>
            <a:ext cx="8158311" cy="5070564"/>
          </a:xfrm>
          <a:prstGeom prst="rect">
            <a:avLst/>
          </a:prstGeom>
        </p:spPr>
      </p:pic>
      <p:sp>
        <p:nvSpPr>
          <p:cNvPr id="2053" name="Text Box 15"/>
          <p:cNvSpPr txBox="1">
            <a:spLocks noChangeArrowheads="1"/>
          </p:cNvSpPr>
          <p:nvPr/>
        </p:nvSpPr>
        <p:spPr bwMode="auto">
          <a:xfrm>
            <a:off x="827088" y="1341438"/>
            <a:ext cx="80660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en-US" altLang="zh-CN" sz="3200">
                <a:solidFill>
                  <a:srgbClr val="333399"/>
                </a:solidFill>
              </a:rPr>
              <a:t> </a:t>
            </a:r>
            <a:r>
              <a:rPr lang="zh-CN" altLang="en-US" sz="3200"/>
              <a:t>语法分析</a:t>
            </a:r>
            <a:endParaRPr lang="zh-CN" altLang="en-US" sz="2400">
              <a:solidFill>
                <a:srgbClr val="333399"/>
              </a:solidFill>
            </a:endParaRPr>
          </a:p>
        </p:txBody>
      </p:sp>
      <p:sp>
        <p:nvSpPr>
          <p:cNvPr id="2054" name="Rectangle 16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2056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827088" y="1330325"/>
            <a:ext cx="7993062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zh-CN" altLang="en-US" sz="3200"/>
              <a:t>语义分析</a:t>
            </a:r>
            <a:endParaRPr lang="zh-CN" altLang="en-US" sz="3200" b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>
                <a:solidFill>
                  <a:srgbClr val="333399"/>
                </a:solidFill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对语法分析后的程序进行语义分析</a:t>
            </a:r>
            <a:r>
              <a:rPr lang="en-US" altLang="zh-CN" sz="2400">
                <a:solidFill>
                  <a:srgbClr val="333399"/>
                </a:solidFill>
                <a:latin typeface="楷体_GB2312" pitchFamily="49" charset="-122"/>
              </a:rPr>
              <a:t>,</a:t>
            </a: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不符合语义规则</a:t>
            </a:r>
          </a:p>
          <a:p>
            <a:pPr lvl="1" algn="l"/>
            <a:r>
              <a:rPr lang="zh-CN" altLang="en-US" sz="280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sz="2400">
                <a:solidFill>
                  <a:srgbClr val="333399"/>
                </a:solidFill>
                <a:latin typeface="楷体_GB2312" pitchFamily="49" charset="-122"/>
              </a:rPr>
              <a:t>时给出语义错误信息</a:t>
            </a: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88" y="3501008"/>
            <a:ext cx="6556598" cy="223126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84213" y="1125538"/>
            <a:ext cx="831691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符号表</a:t>
            </a:r>
            <a:endParaRPr lang="zh-CN" altLang="en-US" sz="280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b="0" i="1" dirty="0">
                <a:solidFill>
                  <a:srgbClr val="333399"/>
                </a:solidFill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收集每个名字的各种属性用于语义分析及后续各阶段</a:t>
            </a:r>
          </a:p>
        </p:txBody>
      </p:sp>
      <p:sp>
        <p:nvSpPr>
          <p:cNvPr id="4101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40" y="2291799"/>
            <a:ext cx="8026648" cy="397428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9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827088" y="1331913"/>
            <a:ext cx="7561262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endParaRPr lang="en-US" altLang="zh-CN" sz="1000"/>
          </a:p>
          <a:p>
            <a:pPr algn="l"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</a:rPr>
              <a:t>  </a:t>
            </a:r>
            <a:r>
              <a:rPr lang="zh-CN" altLang="en-US" sz="3200"/>
              <a:t>出错处理</a:t>
            </a:r>
            <a:endParaRPr lang="zh-CN" altLang="en-US" sz="320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/>
          </a:p>
          <a:p>
            <a:pPr lvl="2" algn="l">
              <a:buFont typeface="Symbol" pitchFamily="18" charset="2"/>
              <a:buChar char="-"/>
            </a:pPr>
            <a:r>
              <a:rPr lang="zh-CN" altLang="en-US" sz="2800" b="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333399"/>
                </a:solidFill>
              </a:rPr>
              <a:t>检查错误</a:t>
            </a:r>
          </a:p>
          <a:p>
            <a:pPr lvl="2" algn="l"/>
            <a:endParaRPr lang="zh-CN" altLang="en-US" sz="1000">
              <a:solidFill>
                <a:srgbClr val="333399"/>
              </a:solidFill>
            </a:endParaRPr>
          </a:p>
          <a:p>
            <a:pPr lvl="2" algn="l"/>
            <a:r>
              <a:rPr lang="zh-CN" altLang="en-US" sz="2800">
                <a:solidFill>
                  <a:srgbClr val="333399"/>
                </a:solidFill>
              </a:rPr>
              <a:t>   </a:t>
            </a:r>
            <a:r>
              <a:rPr lang="zh-CN" altLang="en-US" sz="2400">
                <a:solidFill>
                  <a:srgbClr val="333399"/>
                </a:solidFill>
              </a:rPr>
              <a:t>报告出错信息</a:t>
            </a:r>
            <a:r>
              <a:rPr lang="zh-CN" altLang="en-US" sz="2400" b="0">
                <a:solidFill>
                  <a:srgbClr val="333399"/>
                </a:solidFill>
              </a:rPr>
              <a:t>（</a:t>
            </a:r>
            <a:r>
              <a:rPr lang="en-US" altLang="zh-CN" sz="2400" b="0" i="1">
                <a:solidFill>
                  <a:srgbClr val="333399"/>
                </a:solidFill>
              </a:rPr>
              <a:t>error reporting</a:t>
            </a:r>
            <a:r>
              <a:rPr lang="zh-CN" altLang="en-US" sz="2400" b="0">
                <a:solidFill>
                  <a:srgbClr val="333399"/>
                </a:solidFill>
              </a:rPr>
              <a:t>）</a:t>
            </a:r>
            <a:r>
              <a:rPr lang="zh-CN" altLang="en-US" sz="2800">
                <a:solidFill>
                  <a:schemeClr val="tx1"/>
                </a:solidFill>
              </a:rPr>
              <a:t> </a:t>
            </a:r>
          </a:p>
          <a:p>
            <a:pPr lvl="2" algn="l"/>
            <a:endParaRPr lang="zh-CN" altLang="en-US" sz="1000">
              <a:solidFill>
                <a:srgbClr val="333399"/>
              </a:solidFill>
            </a:endParaRPr>
          </a:p>
          <a:p>
            <a:pPr lvl="2" algn="l">
              <a:buFont typeface="Symbol" pitchFamily="18" charset="2"/>
              <a:buChar char="-"/>
            </a:pPr>
            <a:r>
              <a:rPr lang="zh-CN" altLang="en-US" sz="2800" b="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rgbClr val="333399"/>
                </a:solidFill>
              </a:rPr>
              <a:t>排错</a:t>
            </a:r>
          </a:p>
          <a:p>
            <a:pPr lvl="2" algn="l"/>
            <a:endParaRPr lang="zh-CN" altLang="en-US" sz="1000">
              <a:solidFill>
                <a:srgbClr val="333399"/>
              </a:solidFill>
            </a:endParaRPr>
          </a:p>
          <a:p>
            <a:pPr lvl="2" algn="l"/>
            <a:r>
              <a:rPr lang="zh-CN" altLang="en-US" sz="2800" b="0">
                <a:solidFill>
                  <a:schemeClr val="tx1"/>
                </a:solidFill>
              </a:rPr>
              <a:t>   </a:t>
            </a:r>
            <a:r>
              <a:rPr lang="zh-CN" altLang="en-US" sz="2400">
                <a:solidFill>
                  <a:srgbClr val="333399"/>
                </a:solidFill>
              </a:rPr>
              <a:t>恢复编译工作</a:t>
            </a:r>
            <a:r>
              <a:rPr lang="zh-CN" altLang="en-US" sz="2400" b="0">
                <a:solidFill>
                  <a:srgbClr val="333399"/>
                </a:solidFill>
              </a:rPr>
              <a:t>（</a:t>
            </a:r>
            <a:r>
              <a:rPr lang="en-US" altLang="zh-CN" sz="2400" b="0" i="1">
                <a:solidFill>
                  <a:srgbClr val="333399"/>
                </a:solidFill>
              </a:rPr>
              <a:t>error recovery</a:t>
            </a:r>
            <a:r>
              <a:rPr lang="zh-CN" altLang="en-US" sz="2400" b="0">
                <a:solidFill>
                  <a:srgbClr val="333399"/>
                </a:solidFill>
              </a:rPr>
              <a:t>）</a:t>
            </a:r>
            <a:r>
              <a:rPr lang="zh-CN" altLang="en-US" sz="2800">
                <a:solidFill>
                  <a:schemeClr val="tx1"/>
                </a:solidFill>
              </a:rPr>
              <a:t> </a:t>
            </a:r>
            <a:endParaRPr lang="zh-CN" altLang="en-US" sz="2800">
              <a:solidFill>
                <a:srgbClr val="333399"/>
              </a:solidFill>
            </a:endParaRPr>
          </a:p>
          <a:p>
            <a:pPr lvl="1" algn="l"/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58" y="1772816"/>
            <a:ext cx="7780993" cy="4680520"/>
          </a:xfrm>
          <a:prstGeom prst="rect">
            <a:avLst/>
          </a:prstGeom>
        </p:spPr>
      </p:pic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900113" y="1196975"/>
            <a:ext cx="76327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中间代码生成</a:t>
            </a:r>
            <a:r>
              <a:rPr lang="zh-CN" altLang="en-US" dirty="0"/>
              <a:t> </a:t>
            </a:r>
            <a:endParaRPr lang="zh-CN" altLang="en-US" sz="3200" dirty="0"/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</a:rPr>
              <a:t>抽象语法树</a:t>
            </a:r>
            <a:r>
              <a:rPr lang="zh-CN" altLang="en-US" sz="2400" b="0" dirty="0">
                <a:solidFill>
                  <a:srgbClr val="333399"/>
                </a:solidFill>
              </a:rPr>
              <a:t> </a:t>
            </a:r>
            <a:r>
              <a:rPr lang="en-US" altLang="zh-CN" sz="2400" b="0" i="1" dirty="0">
                <a:solidFill>
                  <a:srgbClr val="333399"/>
                </a:solidFill>
              </a:rPr>
              <a:t>AST</a:t>
            </a:r>
            <a:r>
              <a:rPr lang="en-US" altLang="zh-CN" sz="2400" b="0" dirty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512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7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85" y="1628800"/>
            <a:ext cx="7565810" cy="4924400"/>
          </a:xfrm>
          <a:prstGeom prst="rect">
            <a:avLst/>
          </a:prstGeom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71550" y="1196975"/>
            <a:ext cx="76327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中间代码生成</a:t>
            </a:r>
            <a:r>
              <a:rPr lang="zh-CN" altLang="en-US" dirty="0"/>
              <a:t> </a:t>
            </a:r>
            <a:endParaRPr lang="zh-CN" altLang="en-US" sz="3200" dirty="0"/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</a:rPr>
              <a:t>  </a:t>
            </a:r>
            <a:r>
              <a:rPr lang="zh-CN" altLang="en-US" sz="2400" dirty="0"/>
              <a:t>三地址码  </a:t>
            </a:r>
            <a:r>
              <a:rPr lang="en-US" altLang="zh-CN" b="0" i="1" dirty="0">
                <a:solidFill>
                  <a:srgbClr val="333399"/>
                </a:solidFill>
              </a:rPr>
              <a:t>TAC</a:t>
            </a:r>
            <a:r>
              <a:rPr lang="en-US" altLang="zh-CN" dirty="0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615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1" y="2012380"/>
            <a:ext cx="8220796" cy="4752528"/>
          </a:xfrm>
          <a:prstGeom prst="rect">
            <a:avLst/>
          </a:prstGeom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116013" y="1052513"/>
            <a:ext cx="5472112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目标代码生成</a:t>
            </a:r>
            <a:r>
              <a:rPr lang="zh-CN" altLang="en-US" dirty="0">
                <a:solidFill>
                  <a:srgbClr val="333399"/>
                </a:solidFill>
              </a:rPr>
              <a:t> </a:t>
            </a:r>
            <a:endParaRPr lang="zh-CN" altLang="en-US" sz="3200" dirty="0"/>
          </a:p>
          <a:p>
            <a:pPr algn="l">
              <a:buFont typeface="Wingdings" pitchFamily="2" charset="2"/>
              <a:buNone/>
            </a:pPr>
            <a:endParaRPr lang="zh-CN" altLang="en-US" sz="6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</a:rPr>
              <a:t>  </a:t>
            </a:r>
            <a:r>
              <a:rPr lang="zh-CN" altLang="en-US" sz="2400" dirty="0"/>
              <a:t>生成目标机代码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7174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Rectangle 15"/>
          <p:cNvSpPr>
            <a:spLocks noChangeArrowheads="1"/>
          </p:cNvSpPr>
          <p:nvPr/>
        </p:nvSpPr>
        <p:spPr bwMode="auto">
          <a:xfrm>
            <a:off x="5580063" y="1557338"/>
            <a:ext cx="22320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lvl="1" algn="l"/>
            <a:r>
              <a:rPr lang="en-GB" altLang="zh-CN" sz="1800" b="0" dirty="0"/>
              <a:t>MIPS</a:t>
            </a:r>
            <a:r>
              <a:rPr lang="en-GB" altLang="zh-CN" dirty="0">
                <a:latin typeface="楷体_GB2312" pitchFamily="49" charset="-122"/>
              </a:rPr>
              <a:t> </a:t>
            </a:r>
            <a:r>
              <a:rPr lang="zh-CN" altLang="en-GB" dirty="0">
                <a:latin typeface="楷体_GB2312" pitchFamily="49" charset="-122"/>
              </a:rPr>
              <a:t>汇编码</a:t>
            </a:r>
            <a:endParaRPr lang="zh-CN" altLang="en-US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1772766"/>
            <a:ext cx="28876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课程信息</a:t>
            </a:r>
          </a:p>
        </p:txBody>
      </p:sp>
      <p:sp>
        <p:nvSpPr>
          <p:cNvPr id="1229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2493491"/>
            <a:ext cx="3248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课程的地位</a:t>
            </a:r>
          </a:p>
        </p:txBody>
      </p:sp>
      <p:sp>
        <p:nvSpPr>
          <p:cNvPr id="1229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4790603"/>
            <a:ext cx="28162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教师信息</a:t>
            </a:r>
          </a:p>
        </p:txBody>
      </p:sp>
      <p:sp>
        <p:nvSpPr>
          <p:cNvPr id="12297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3268191"/>
            <a:ext cx="3319462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教学目的要求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1487488" y="195263"/>
            <a:ext cx="23637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有关信息</a:t>
            </a:r>
          </a:p>
        </p:txBody>
      </p:sp>
      <p:sp>
        <p:nvSpPr>
          <p:cNvPr id="12300" name="Text Box 1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643438" y="1769591"/>
            <a:ext cx="3241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主要参考教材</a:t>
            </a:r>
          </a:p>
        </p:txBody>
      </p:sp>
      <p:sp>
        <p:nvSpPr>
          <p:cNvPr id="12301" name="Text Box 15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4643438" y="4001616"/>
            <a:ext cx="28797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实验计划</a:t>
            </a:r>
          </a:p>
        </p:txBody>
      </p:sp>
      <p:sp>
        <p:nvSpPr>
          <p:cNvPr id="12302" name="Text Box 16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2487141"/>
            <a:ext cx="324008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参考阅读书目</a:t>
            </a:r>
          </a:p>
        </p:txBody>
      </p:sp>
      <p:sp>
        <p:nvSpPr>
          <p:cNvPr id="12304" name="Text Box 19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4793778"/>
            <a:ext cx="30956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latin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</a:rPr>
              <a:t>考核计划</a:t>
            </a:r>
          </a:p>
        </p:txBody>
      </p:sp>
      <p:sp>
        <p:nvSpPr>
          <p:cNvPr id="12305" name="Text Box 20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4645025" y="3279303"/>
            <a:ext cx="28797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书面作业</a:t>
            </a:r>
          </a:p>
        </p:txBody>
      </p:sp>
      <p:sp>
        <p:nvSpPr>
          <p:cNvPr id="12306" name="Text Box 2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36638" y="3998441"/>
            <a:ext cx="28162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相关课程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编译程序的逻辑结构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684213" y="1193800"/>
            <a:ext cx="7200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</a:rPr>
              <a:t> </a:t>
            </a:r>
            <a:r>
              <a:rPr lang="zh-CN" altLang="en-US" sz="3200">
                <a:solidFill>
                  <a:srgbClr val="333399"/>
                </a:solidFill>
              </a:rPr>
              <a:t>小结</a:t>
            </a:r>
            <a:r>
              <a:rPr lang="en-US" altLang="zh-CN" sz="3200">
                <a:solidFill>
                  <a:srgbClr val="333399"/>
                </a:solidFill>
              </a:rPr>
              <a:t>: </a:t>
            </a:r>
            <a:r>
              <a:rPr lang="zh-CN" altLang="en-US" sz="3200">
                <a:solidFill>
                  <a:srgbClr val="333399"/>
                </a:solidFill>
              </a:rPr>
              <a:t>典型编译程序的</a:t>
            </a:r>
            <a:r>
              <a:rPr lang="zh-CN" altLang="en-US" sz="3200"/>
              <a:t>主要逻辑模块</a:t>
            </a:r>
            <a:endParaRPr lang="zh-CN" altLang="en-US" sz="3200">
              <a:solidFill>
                <a:srgbClr val="333399"/>
              </a:solidFill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3636963" y="198755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词法分析模块</a:t>
            </a:r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3636963" y="270827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语法分析模块</a:t>
            </a:r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3636963" y="342900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/>
              <a:t>语义分析模块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3636963" y="4868863"/>
            <a:ext cx="215900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中间代码优化模块</a:t>
            </a: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3636963" y="6308725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目标代码优化模块</a:t>
            </a:r>
          </a:p>
        </p:txBody>
      </p:sp>
      <p:sp>
        <p:nvSpPr>
          <p:cNvPr id="40973" name="AutoShape 13"/>
          <p:cNvSpPr>
            <a:spLocks noChangeArrowheads="1"/>
          </p:cNvSpPr>
          <p:nvPr/>
        </p:nvSpPr>
        <p:spPr bwMode="auto">
          <a:xfrm>
            <a:off x="3636963" y="5588000"/>
            <a:ext cx="2159000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目标代码生成模块</a:t>
            </a: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1331913" y="3068638"/>
            <a:ext cx="431800" cy="2519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符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号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表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块</a:t>
            </a:r>
          </a:p>
        </p:txBody>
      </p:sp>
      <p:sp>
        <p:nvSpPr>
          <p:cNvPr id="40975" name="AutoShape 15"/>
          <p:cNvSpPr>
            <a:spLocks noChangeArrowheads="1"/>
          </p:cNvSpPr>
          <p:nvPr/>
        </p:nvSpPr>
        <p:spPr bwMode="auto">
          <a:xfrm>
            <a:off x="3636963" y="4148138"/>
            <a:ext cx="2159000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中间代码生成模块</a:t>
            </a: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7597775" y="3068638"/>
            <a:ext cx="431800" cy="2519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 smtClean="0"/>
              <a:t>错</a:t>
            </a:r>
            <a:endParaRPr lang="zh-CN" altLang="en-US" dirty="0"/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 smtClean="0"/>
              <a:t>误</a:t>
            </a:r>
            <a:endParaRPr lang="en-US" altLang="zh-CN" dirty="0" smtClean="0"/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 smtClean="0"/>
              <a:t>处</a:t>
            </a:r>
            <a:endParaRPr lang="zh-CN" altLang="en-US" dirty="0"/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/>
              <a:t>理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/>
              <a:t>模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/>
              <a:t>块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4716463" y="2347913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4716463" y="3068638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4716463" y="3787775"/>
            <a:ext cx="0" cy="3603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4716463" y="4508500"/>
            <a:ext cx="0" cy="360363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4716463" y="5227638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4716463" y="5948363"/>
            <a:ext cx="0" cy="3603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1763713" y="4364038"/>
            <a:ext cx="187325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 flipV="1">
            <a:off x="1763713" y="3644900"/>
            <a:ext cx="1873250" cy="43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 flipV="1">
            <a:off x="1763713" y="2852738"/>
            <a:ext cx="1873250" cy="93503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 flipV="1">
            <a:off x="1763713" y="2132013"/>
            <a:ext cx="1873250" cy="143986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>
            <a:off x="1763713" y="4579938"/>
            <a:ext cx="1873250" cy="433387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1763713" y="4868863"/>
            <a:ext cx="1873250" cy="9366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1763713" y="5156200"/>
            <a:ext cx="1873250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795963" y="2132013"/>
            <a:ext cx="1800225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5795963" y="2924175"/>
            <a:ext cx="1800225" cy="863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5795963" y="3644900"/>
            <a:ext cx="1800225" cy="43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5795963" y="4364038"/>
            <a:ext cx="1800225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5795963" y="4579938"/>
            <a:ext cx="1800225" cy="5048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 flipV="1">
            <a:off x="5795963" y="4868863"/>
            <a:ext cx="1800225" cy="9366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 flipV="1">
            <a:off x="5795963" y="5156200"/>
            <a:ext cx="1800225" cy="1368425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3276600" y="4006850"/>
            <a:ext cx="2879725" cy="1366838"/>
          </a:xfrm>
          <a:prstGeom prst="rect">
            <a:avLst/>
          </a:prstGeom>
          <a:solidFill>
            <a:srgbClr val="FFFFFF">
              <a:alpha val="0"/>
            </a:srgbClr>
          </a:solidFill>
          <a:ln w="9525" algn="ctr">
            <a:solidFill>
              <a:srgbClr val="80008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ChangeArrowheads="1"/>
          </p:cNvSpPr>
          <p:nvPr/>
        </p:nvSpPr>
        <p:spPr bwMode="auto">
          <a:xfrm>
            <a:off x="1512888" y="188913"/>
            <a:ext cx="39227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编译程序的组织</a:t>
            </a:r>
          </a:p>
        </p:txBody>
      </p:sp>
      <p:sp>
        <p:nvSpPr>
          <p:cNvPr id="41987" name="Text Box 14"/>
          <p:cNvSpPr txBox="1">
            <a:spLocks noChangeArrowheads="1"/>
          </p:cNvSpPr>
          <p:nvPr/>
        </p:nvSpPr>
        <p:spPr bwMode="auto">
          <a:xfrm>
            <a:off x="898525" y="1268413"/>
            <a:ext cx="7705725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333399"/>
                </a:solidFill>
              </a:rPr>
              <a:t> </a:t>
            </a:r>
            <a:r>
              <a:rPr lang="zh-CN" altLang="en-US" sz="3200" dirty="0"/>
              <a:t>编译程序的遍</a:t>
            </a:r>
            <a:r>
              <a:rPr lang="zh-CN" altLang="en-US" sz="3200" b="0" dirty="0">
                <a:solidFill>
                  <a:srgbClr val="333399"/>
                </a:solidFill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</a:rPr>
              <a:t>Passes </a:t>
            </a:r>
            <a:r>
              <a:rPr lang="en-US" altLang="zh-CN" sz="3200" b="0" dirty="0">
                <a:solidFill>
                  <a:srgbClr val="333399"/>
                </a:solidFill>
              </a:rPr>
              <a:t>/ </a:t>
            </a:r>
            <a:r>
              <a:rPr lang="en-US" altLang="zh-CN" sz="3200" b="0" i="1" dirty="0">
                <a:solidFill>
                  <a:srgbClr val="333399"/>
                </a:solidFill>
              </a:rPr>
              <a:t>Phases</a:t>
            </a:r>
            <a:r>
              <a:rPr lang="zh-CN" altLang="en-US" sz="3200" b="0" dirty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对一种代码形式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从头到尾扫描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一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遍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将一个</a:t>
            </a:r>
            <a:r>
              <a:rPr lang="zh-CN" altLang="en-US" sz="2800" dirty="0">
                <a:solidFill>
                  <a:srgbClr val="FF0000"/>
                </a:solidFill>
              </a:rPr>
              <a:t>代码空间变换</a:t>
            </a:r>
            <a:r>
              <a:rPr lang="zh-CN" altLang="en-US" sz="2800" dirty="0">
                <a:solidFill>
                  <a:srgbClr val="333399"/>
                </a:solidFill>
              </a:rPr>
              <a:t>到另一个代码空间</a:t>
            </a:r>
          </a:p>
          <a:p>
            <a:pPr lvl="1" algn="l">
              <a:buFont typeface="Symbol" pitchFamily="18" charset="2"/>
              <a:buChar char="-"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代码空间 </a:t>
            </a:r>
            <a:r>
              <a:rPr lang="en-US" altLang="zh-CN" sz="2800" b="0" dirty="0">
                <a:solidFill>
                  <a:srgbClr val="FF0000"/>
                </a:solidFill>
              </a:rPr>
              <a:t>= </a:t>
            </a:r>
            <a:r>
              <a:rPr lang="zh-CN" altLang="en-US" sz="2800" dirty="0">
                <a:solidFill>
                  <a:srgbClr val="FF0000"/>
                </a:solidFill>
              </a:rPr>
              <a:t>代码 </a:t>
            </a:r>
            <a:r>
              <a:rPr lang="en-US" altLang="zh-CN" sz="2800" b="0" dirty="0">
                <a:solidFill>
                  <a:srgbClr val="FF0000"/>
                </a:solidFill>
              </a:rPr>
              <a:t>+ </a:t>
            </a:r>
            <a:r>
              <a:rPr lang="zh-CN" altLang="en-US" sz="2800" dirty="0">
                <a:solidFill>
                  <a:srgbClr val="FF0000"/>
                </a:solidFill>
              </a:rPr>
              <a:t>符号表 </a:t>
            </a:r>
            <a:r>
              <a:rPr lang="en-US" altLang="zh-CN" sz="2800" b="0" dirty="0">
                <a:solidFill>
                  <a:srgbClr val="FF0000"/>
                </a:solidFill>
              </a:rPr>
              <a:t>+ </a:t>
            </a:r>
            <a:r>
              <a:rPr lang="zh-CN" altLang="en-US" sz="2800" dirty="0">
                <a:solidFill>
                  <a:srgbClr val="FF0000"/>
                </a:solidFill>
              </a:rPr>
              <a:t>其他有用信息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900113" y="3797300"/>
            <a:ext cx="7632700" cy="274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333399"/>
                </a:solidFill>
              </a:rPr>
              <a:t> </a:t>
            </a:r>
            <a:r>
              <a:rPr lang="zh-CN" altLang="en-US" sz="3200" dirty="0"/>
              <a:t>编译程序的组织取决于各遍的组织</a:t>
            </a:r>
            <a:endParaRPr lang="zh-CN" altLang="en-US" sz="3200" b="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单遍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编译程序，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多遍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编译程序</a:t>
            </a:r>
          </a:p>
          <a:p>
            <a:pPr lvl="1" algn="l">
              <a:buFont typeface="Symbol" pitchFamily="18" charset="2"/>
              <a:buChar char="-"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多个遍之间有逻辑上的先后关系</a:t>
            </a:r>
          </a:p>
          <a:p>
            <a:pPr lvl="1" algn="l">
              <a:buFont typeface="Symbol" pitchFamily="18" charset="2"/>
              <a:buChar char="-"/>
            </a:pPr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多个遍的实现可采用顺序结构或并发结构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</a:rPr>
              <a:t>   （后者不常用）</a:t>
            </a:r>
          </a:p>
        </p:txBody>
      </p:sp>
      <p:sp>
        <p:nvSpPr>
          <p:cNvPr id="41989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1512888" y="188913"/>
            <a:ext cx="39227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编译程序的组织</a:t>
            </a: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755650" y="1412875"/>
            <a:ext cx="82454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/>
              <a:t> </a:t>
            </a:r>
            <a:r>
              <a:rPr lang="en-US" altLang="zh-CN" sz="3200">
                <a:solidFill>
                  <a:srgbClr val="333399"/>
                </a:solidFill>
              </a:rPr>
              <a:t> </a:t>
            </a:r>
            <a:r>
              <a:rPr lang="zh-CN" altLang="en-US" sz="3200">
                <a:solidFill>
                  <a:srgbClr val="333399"/>
                </a:solidFill>
              </a:rPr>
              <a:t>例：一个以语法、语义分析程序为中心的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/>
              <a:t>     单遍编译程序</a:t>
            </a:r>
            <a:r>
              <a:rPr lang="zh-CN" altLang="en-US" sz="3200">
                <a:solidFill>
                  <a:srgbClr val="333399"/>
                </a:solidFill>
              </a:rPr>
              <a:t>组织</a:t>
            </a:r>
            <a:endParaRPr lang="zh-CN" altLang="en-US" sz="2800">
              <a:solidFill>
                <a:srgbClr val="333399"/>
              </a:solidFill>
            </a:endParaRPr>
          </a:p>
        </p:txBody>
      </p:sp>
      <p:sp>
        <p:nvSpPr>
          <p:cNvPr id="43016" name="Text Box 11"/>
          <p:cNvSpPr txBox="1">
            <a:spLocks noChangeArrowheads="1"/>
          </p:cNvSpPr>
          <p:nvPr/>
        </p:nvSpPr>
        <p:spPr bwMode="auto">
          <a:xfrm>
            <a:off x="900113" y="3140075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source program</a:t>
            </a:r>
          </a:p>
        </p:txBody>
      </p:sp>
      <p:sp>
        <p:nvSpPr>
          <p:cNvPr id="43017" name="Text Box 12"/>
          <p:cNvSpPr txBox="1">
            <a:spLocks noChangeArrowheads="1"/>
          </p:cNvSpPr>
          <p:nvPr/>
        </p:nvSpPr>
        <p:spPr bwMode="auto">
          <a:xfrm>
            <a:off x="6586538" y="3135313"/>
            <a:ext cx="1873250" cy="860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 b="0">
                <a:solidFill>
                  <a:srgbClr val="333399"/>
                </a:solidFill>
              </a:rPr>
              <a:t>target program</a:t>
            </a:r>
          </a:p>
        </p:txBody>
      </p:sp>
      <p:sp>
        <p:nvSpPr>
          <p:cNvPr id="43018" name="AutoShape 14"/>
          <p:cNvSpPr>
            <a:spLocks noChangeArrowheads="1"/>
          </p:cNvSpPr>
          <p:nvPr/>
        </p:nvSpPr>
        <p:spPr bwMode="auto">
          <a:xfrm>
            <a:off x="2627313" y="3402013"/>
            <a:ext cx="936625" cy="360362"/>
          </a:xfrm>
          <a:prstGeom prst="notchedRightArrow">
            <a:avLst>
              <a:gd name="adj1" fmla="val 50000"/>
              <a:gd name="adj2" fmla="val 64978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AutoShape 15"/>
          <p:cNvSpPr>
            <a:spLocks noChangeArrowheads="1"/>
          </p:cNvSpPr>
          <p:nvPr/>
        </p:nvSpPr>
        <p:spPr bwMode="auto">
          <a:xfrm>
            <a:off x="5724525" y="3402013"/>
            <a:ext cx="938213" cy="360362"/>
          </a:xfrm>
          <a:prstGeom prst="notchedRightArrow">
            <a:avLst>
              <a:gd name="adj1" fmla="val 50000"/>
              <a:gd name="adj2" fmla="val 65088"/>
            </a:avLst>
          </a:prstGeom>
          <a:solidFill>
            <a:srgbClr val="FFFFFF"/>
          </a:solidFill>
          <a:ln w="9525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Text Box 18"/>
          <p:cNvSpPr txBox="1">
            <a:spLocks noChangeArrowheads="1"/>
          </p:cNvSpPr>
          <p:nvPr/>
        </p:nvSpPr>
        <p:spPr bwMode="auto">
          <a:xfrm>
            <a:off x="3635375" y="3135313"/>
            <a:ext cx="2016125" cy="869950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 dirty="0"/>
              <a:t>语法、语义分析程序</a:t>
            </a:r>
          </a:p>
        </p:txBody>
      </p:sp>
      <p:sp>
        <p:nvSpPr>
          <p:cNvPr id="43021" name="Text Box 19"/>
          <p:cNvSpPr txBox="1">
            <a:spLocks noChangeArrowheads="1"/>
          </p:cNvSpPr>
          <p:nvPr/>
        </p:nvSpPr>
        <p:spPr bwMode="auto">
          <a:xfrm>
            <a:off x="2124075" y="4786313"/>
            <a:ext cx="1452563" cy="869950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/>
              <a:t>词法分析程序</a:t>
            </a:r>
          </a:p>
        </p:txBody>
      </p:sp>
      <p:sp>
        <p:nvSpPr>
          <p:cNvPr id="43022" name="Text Box 21"/>
          <p:cNvSpPr txBox="1">
            <a:spLocks noChangeArrowheads="1"/>
          </p:cNvSpPr>
          <p:nvPr/>
        </p:nvSpPr>
        <p:spPr bwMode="auto">
          <a:xfrm>
            <a:off x="5724525" y="4791075"/>
            <a:ext cx="1452563" cy="869950"/>
          </a:xfrm>
          <a:prstGeom prst="rect">
            <a:avLst/>
          </a:prstGeom>
          <a:noFill/>
          <a:ln w="9525" algn="ctr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2800"/>
              <a:t>代码生成程序</a:t>
            </a:r>
          </a:p>
        </p:txBody>
      </p:sp>
      <p:sp>
        <p:nvSpPr>
          <p:cNvPr id="43023" name="Line 23"/>
          <p:cNvSpPr>
            <a:spLocks noChangeShapeType="1"/>
          </p:cNvSpPr>
          <p:nvPr/>
        </p:nvSpPr>
        <p:spPr bwMode="auto">
          <a:xfrm flipV="1">
            <a:off x="2843213" y="3998913"/>
            <a:ext cx="1443037" cy="7985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24"/>
          <p:cNvSpPr>
            <a:spLocks noChangeShapeType="1"/>
          </p:cNvSpPr>
          <p:nvPr/>
        </p:nvSpPr>
        <p:spPr bwMode="auto">
          <a:xfrm>
            <a:off x="5006975" y="3998913"/>
            <a:ext cx="1436688" cy="798512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754063" y="1196975"/>
            <a:ext cx="5689600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解释程序</a:t>
            </a:r>
            <a:r>
              <a:rPr lang="zh-CN" altLang="en-US" sz="3200" b="0" dirty="0">
                <a:solidFill>
                  <a:srgbClr val="333399"/>
                </a:solidFill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</a:rPr>
              <a:t>Interpreter</a:t>
            </a:r>
            <a:r>
              <a:rPr lang="zh-CN" altLang="en-US" sz="3200" b="0" dirty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latin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不产生目标程序文件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不区别翻译阶段和执行阶段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</a:rPr>
              <a:t>  翻译源程序的每条语句后直接执行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</a:rPr>
              <a:t>程序执行期间一直有解释程序守候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</a:rPr>
              <a:t>  常用于实现虚拟机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828675" y="4433888"/>
            <a:ext cx="7920038" cy="2235200"/>
            <a:chOff x="522" y="2657"/>
            <a:chExt cx="4989" cy="1408"/>
          </a:xfrm>
        </p:grpSpPr>
        <p:sp>
          <p:nvSpPr>
            <p:cNvPr id="8202" name="Text Box 11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22" y="2657"/>
              <a:ext cx="33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Char char="²"/>
              </a:pPr>
              <a:r>
                <a:rPr lang="en-US" altLang="zh-CN" sz="3200">
                  <a:latin typeface="楷体_GB2312" pitchFamily="49" charset="-122"/>
                </a:rPr>
                <a:t> </a:t>
              </a:r>
              <a:r>
                <a:rPr lang="zh-CN" altLang="en-US" sz="3200">
                  <a:latin typeface="楷体_GB2312" pitchFamily="49" charset="-122"/>
                </a:rPr>
                <a:t>比较</a:t>
              </a:r>
              <a:r>
                <a:rPr lang="zh-CN" altLang="en-US" sz="3200">
                  <a:solidFill>
                    <a:srgbClr val="333399"/>
                  </a:solidFill>
                </a:rPr>
                <a:t>编译程序和解释程序</a:t>
              </a:r>
            </a:p>
          </p:txBody>
        </p:sp>
        <p:grpSp>
          <p:nvGrpSpPr>
            <p:cNvPr id="8203" name="Group 35"/>
            <p:cNvGrpSpPr>
              <a:grpSpLocks/>
            </p:cNvGrpSpPr>
            <p:nvPr/>
          </p:nvGrpSpPr>
          <p:grpSpPr bwMode="auto">
            <a:xfrm>
              <a:off x="578" y="3249"/>
              <a:ext cx="2483" cy="684"/>
              <a:chOff x="578" y="3249"/>
              <a:chExt cx="2483" cy="684"/>
            </a:xfrm>
          </p:grpSpPr>
          <p:sp>
            <p:nvSpPr>
              <p:cNvPr id="8213" name="Rectangle 15"/>
              <p:cNvSpPr>
                <a:spLocks noChangeArrowheads="1"/>
              </p:cNvSpPr>
              <p:nvPr/>
            </p:nvSpPr>
            <p:spPr bwMode="auto">
              <a:xfrm>
                <a:off x="578" y="3249"/>
                <a:ext cx="5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源程序</a:t>
                </a:r>
              </a:p>
            </p:txBody>
          </p:sp>
          <p:sp>
            <p:nvSpPr>
              <p:cNvPr id="8214" name="AutoShape 16"/>
              <p:cNvSpPr>
                <a:spLocks noChangeArrowheads="1"/>
              </p:cNvSpPr>
              <p:nvPr/>
            </p:nvSpPr>
            <p:spPr bwMode="auto">
              <a:xfrm>
                <a:off x="1405" y="3249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 dirty="0"/>
                  <a:t>编译程序</a:t>
                </a:r>
              </a:p>
            </p:txBody>
          </p:sp>
          <p:sp>
            <p:nvSpPr>
              <p:cNvPr id="8215" name="Rectangle 17"/>
              <p:cNvSpPr>
                <a:spLocks noChangeArrowheads="1"/>
              </p:cNvSpPr>
              <p:nvPr/>
            </p:nvSpPr>
            <p:spPr bwMode="auto">
              <a:xfrm>
                <a:off x="2301" y="3249"/>
                <a:ext cx="76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目标程序</a:t>
                </a:r>
              </a:p>
            </p:txBody>
          </p:sp>
          <p:sp>
            <p:nvSpPr>
              <p:cNvPr id="8216" name="Line 20"/>
              <p:cNvSpPr>
                <a:spLocks noChangeShapeType="1"/>
              </p:cNvSpPr>
              <p:nvPr/>
            </p:nvSpPr>
            <p:spPr bwMode="auto">
              <a:xfrm>
                <a:off x="1167" y="3385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7" name="Line 21"/>
              <p:cNvSpPr>
                <a:spLocks noChangeShapeType="1"/>
              </p:cNvSpPr>
              <p:nvPr/>
            </p:nvSpPr>
            <p:spPr bwMode="auto">
              <a:xfrm>
                <a:off x="2120" y="3385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8" name="Rectangle 22"/>
              <p:cNvSpPr>
                <a:spLocks noChangeArrowheads="1"/>
              </p:cNvSpPr>
              <p:nvPr/>
            </p:nvSpPr>
            <p:spPr bwMode="auto">
              <a:xfrm>
                <a:off x="648" y="3702"/>
                <a:ext cx="43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输入</a:t>
                </a:r>
              </a:p>
            </p:txBody>
          </p:sp>
          <p:sp>
            <p:nvSpPr>
              <p:cNvPr id="8219" name="AutoShape 23"/>
              <p:cNvSpPr>
                <a:spLocks noChangeArrowheads="1"/>
              </p:cNvSpPr>
              <p:nvPr/>
            </p:nvSpPr>
            <p:spPr bwMode="auto">
              <a:xfrm>
                <a:off x="1394" y="3702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/>
                  <a:t>目标程序</a:t>
                </a:r>
              </a:p>
            </p:txBody>
          </p:sp>
          <p:sp>
            <p:nvSpPr>
              <p:cNvPr id="8220" name="Rectangle 24"/>
              <p:cNvSpPr>
                <a:spLocks noChangeArrowheads="1"/>
              </p:cNvSpPr>
              <p:nvPr/>
            </p:nvSpPr>
            <p:spPr bwMode="auto">
              <a:xfrm>
                <a:off x="2451" y="3702"/>
                <a:ext cx="43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输出</a:t>
                </a:r>
              </a:p>
            </p:txBody>
          </p:sp>
          <p:sp>
            <p:nvSpPr>
              <p:cNvPr id="8221" name="Line 25"/>
              <p:cNvSpPr>
                <a:spLocks noChangeShapeType="1"/>
              </p:cNvSpPr>
              <p:nvPr/>
            </p:nvSpPr>
            <p:spPr bwMode="auto">
              <a:xfrm>
                <a:off x="1156" y="3838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2" name="Line 26"/>
              <p:cNvSpPr>
                <a:spLocks noChangeShapeType="1"/>
              </p:cNvSpPr>
              <p:nvPr/>
            </p:nvSpPr>
            <p:spPr bwMode="auto">
              <a:xfrm>
                <a:off x="2109" y="3838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4" name="Group 36"/>
            <p:cNvGrpSpPr>
              <a:grpSpLocks/>
            </p:cNvGrpSpPr>
            <p:nvPr/>
          </p:nvGrpSpPr>
          <p:grpSpPr bwMode="auto">
            <a:xfrm>
              <a:off x="3424" y="3203"/>
              <a:ext cx="2087" cy="730"/>
              <a:chOff x="3424" y="3203"/>
              <a:chExt cx="2087" cy="730"/>
            </a:xfrm>
          </p:grpSpPr>
          <p:sp>
            <p:nvSpPr>
              <p:cNvPr id="8206" name="AutoShape 27"/>
              <p:cNvSpPr>
                <a:spLocks noChangeArrowheads="1"/>
              </p:cNvSpPr>
              <p:nvPr/>
            </p:nvSpPr>
            <p:spPr bwMode="auto">
              <a:xfrm>
                <a:off x="4150" y="3475"/>
                <a:ext cx="715" cy="227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 algn="ctr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/>
                  <a:t>解释程序</a:t>
                </a:r>
              </a:p>
            </p:txBody>
          </p:sp>
          <p:sp>
            <p:nvSpPr>
              <p:cNvPr id="8207" name="Rectangle 28"/>
              <p:cNvSpPr>
                <a:spLocks noChangeArrowheads="1"/>
              </p:cNvSpPr>
              <p:nvPr/>
            </p:nvSpPr>
            <p:spPr bwMode="auto">
              <a:xfrm>
                <a:off x="5073" y="3475"/>
                <a:ext cx="43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输出</a:t>
                </a:r>
              </a:p>
            </p:txBody>
          </p:sp>
          <p:sp>
            <p:nvSpPr>
              <p:cNvPr id="8208" name="Line 29"/>
              <p:cNvSpPr>
                <a:spLocks noChangeShapeType="1"/>
              </p:cNvSpPr>
              <p:nvPr/>
            </p:nvSpPr>
            <p:spPr bwMode="auto">
              <a:xfrm>
                <a:off x="4865" y="3611"/>
                <a:ext cx="227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9" name="Rectangle 30"/>
              <p:cNvSpPr>
                <a:spLocks noChangeArrowheads="1"/>
              </p:cNvSpPr>
              <p:nvPr/>
            </p:nvSpPr>
            <p:spPr bwMode="auto">
              <a:xfrm>
                <a:off x="3515" y="3702"/>
                <a:ext cx="43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输入</a:t>
                </a:r>
              </a:p>
            </p:txBody>
          </p:sp>
          <p:sp>
            <p:nvSpPr>
              <p:cNvPr id="8210" name="Rectangle 31"/>
              <p:cNvSpPr>
                <a:spLocks noChangeArrowheads="1"/>
              </p:cNvSpPr>
              <p:nvPr/>
            </p:nvSpPr>
            <p:spPr bwMode="auto">
              <a:xfrm>
                <a:off x="3424" y="3203"/>
                <a:ext cx="599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buClrTx/>
                  <a:buFontTx/>
                  <a:buNone/>
                </a:pPr>
                <a:r>
                  <a:rPr lang="zh-CN" altLang="en-US">
                    <a:solidFill>
                      <a:srgbClr val="333399"/>
                    </a:solidFill>
                  </a:rPr>
                  <a:t>源程序</a:t>
                </a:r>
              </a:p>
            </p:txBody>
          </p:sp>
          <p:sp>
            <p:nvSpPr>
              <p:cNvPr id="8211" name="Line 32"/>
              <p:cNvSpPr>
                <a:spLocks noChangeShapeType="1"/>
              </p:cNvSpPr>
              <p:nvPr/>
            </p:nvSpPr>
            <p:spPr bwMode="auto">
              <a:xfrm>
                <a:off x="3969" y="3339"/>
                <a:ext cx="181" cy="136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2" name="Line 33"/>
              <p:cNvSpPr>
                <a:spLocks noChangeShapeType="1"/>
              </p:cNvSpPr>
              <p:nvPr/>
            </p:nvSpPr>
            <p:spPr bwMode="auto">
              <a:xfrm flipV="1">
                <a:off x="3923" y="3702"/>
                <a:ext cx="227" cy="91"/>
              </a:xfrm>
              <a:prstGeom prst="line">
                <a:avLst/>
              </a:prstGeom>
              <a:noFill/>
              <a:ln w="9525">
                <a:solidFill>
                  <a:srgbClr val="666699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05" name="Line 34"/>
            <p:cNvSpPr>
              <a:spLocks noChangeShapeType="1"/>
            </p:cNvSpPr>
            <p:nvPr/>
          </p:nvSpPr>
          <p:spPr bwMode="auto">
            <a:xfrm>
              <a:off x="3198" y="3067"/>
              <a:ext cx="0" cy="998"/>
            </a:xfrm>
            <a:prstGeom prst="line">
              <a:avLst/>
            </a:prstGeom>
            <a:noFill/>
            <a:ln w="9525">
              <a:solidFill>
                <a:srgbClr val="666699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388" y="1511301"/>
            <a:ext cx="2748349" cy="355123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1042988" y="1412875"/>
            <a:ext cx="77057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预处理程序</a:t>
            </a:r>
            <a:r>
              <a:rPr lang="zh-CN" altLang="en-US" sz="3200" b="0" dirty="0">
                <a:solidFill>
                  <a:srgbClr val="333399"/>
                </a:solidFill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</a:rPr>
              <a:t>Preprocessor</a:t>
            </a:r>
            <a:r>
              <a:rPr lang="zh-CN" altLang="en-US" sz="3200" b="0" dirty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支持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宏定义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Macro definition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800" b="0" dirty="0">
                <a:solidFill>
                  <a:srgbClr val="333399"/>
                </a:solidFill>
              </a:rPr>
              <a:t>    </a:t>
            </a:r>
            <a:r>
              <a:rPr lang="zh-CN" altLang="en-US" sz="2400" b="0" dirty="0">
                <a:solidFill>
                  <a:srgbClr val="333399"/>
                </a:solidFill>
              </a:rPr>
              <a:t>如</a:t>
            </a:r>
            <a:r>
              <a:rPr lang="en-US" altLang="zh-CN" sz="2400" b="0" dirty="0">
                <a:solidFill>
                  <a:srgbClr val="333399"/>
                </a:solidFill>
              </a:rPr>
              <a:t>C</a:t>
            </a:r>
            <a:r>
              <a:rPr lang="zh-CN" altLang="en-US" sz="2400" b="0" dirty="0">
                <a:solidFill>
                  <a:srgbClr val="333399"/>
                </a:solidFill>
              </a:rPr>
              <a:t>源程序中 </a:t>
            </a:r>
            <a:r>
              <a:rPr lang="en-US" altLang="zh-CN" sz="2400" b="0" dirty="0">
                <a:solidFill>
                  <a:srgbClr val="333399"/>
                </a:solidFill>
              </a:rPr>
              <a:t>#define </a:t>
            </a:r>
            <a:r>
              <a:rPr lang="zh-CN" altLang="en-US" sz="2400" b="0" dirty="0">
                <a:solidFill>
                  <a:srgbClr val="333399"/>
                </a:solidFill>
              </a:rPr>
              <a:t>行的处理</a:t>
            </a:r>
          </a:p>
          <a:p>
            <a:pPr lvl="1" algn="l"/>
            <a:endParaRPr lang="zh-CN" altLang="en-US" sz="1000" b="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支持</a:t>
            </a:r>
            <a:r>
              <a:rPr lang="zh-CN" altLang="en-US" sz="2800" dirty="0">
                <a:solidFill>
                  <a:srgbClr val="FF0000"/>
                </a:solidFill>
              </a:rPr>
              <a:t>文件包含</a:t>
            </a:r>
            <a:r>
              <a:rPr lang="zh-CN" altLang="en-US" sz="2800" b="0" dirty="0">
                <a:solidFill>
                  <a:srgbClr val="333399"/>
                </a:solidFill>
              </a:rPr>
              <a:t>（</a:t>
            </a:r>
            <a:r>
              <a:rPr lang="en-US" altLang="zh-CN" sz="2800" b="0" i="1" dirty="0">
                <a:solidFill>
                  <a:srgbClr val="333399"/>
                </a:solidFill>
              </a:rPr>
              <a:t>File inclusion</a:t>
            </a:r>
            <a:r>
              <a:rPr lang="zh-CN" altLang="en-US" sz="28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800" b="0" dirty="0">
                <a:solidFill>
                  <a:srgbClr val="333399"/>
                </a:solidFill>
              </a:rPr>
              <a:t>    </a:t>
            </a:r>
            <a:r>
              <a:rPr lang="zh-CN" altLang="en-US" sz="2400" b="0" dirty="0">
                <a:solidFill>
                  <a:srgbClr val="333399"/>
                </a:solidFill>
              </a:rPr>
              <a:t>如</a:t>
            </a:r>
            <a:r>
              <a:rPr lang="en-US" altLang="zh-CN" sz="2400" b="0" dirty="0">
                <a:solidFill>
                  <a:srgbClr val="333399"/>
                </a:solidFill>
              </a:rPr>
              <a:t>C</a:t>
            </a:r>
            <a:r>
              <a:rPr lang="zh-CN" altLang="en-US" sz="2400" b="0" dirty="0">
                <a:solidFill>
                  <a:srgbClr val="333399"/>
                </a:solidFill>
              </a:rPr>
              <a:t>源程序中 </a:t>
            </a:r>
            <a:r>
              <a:rPr lang="en-US" altLang="zh-CN" sz="2400" b="0" dirty="0">
                <a:solidFill>
                  <a:srgbClr val="333399"/>
                </a:solidFill>
              </a:rPr>
              <a:t>#include </a:t>
            </a:r>
            <a:r>
              <a:rPr lang="zh-CN" altLang="en-US" sz="2400" b="0" dirty="0">
                <a:solidFill>
                  <a:srgbClr val="333399"/>
                </a:solidFill>
              </a:rPr>
              <a:t>行的处理</a:t>
            </a:r>
          </a:p>
          <a:p>
            <a:pPr lvl="1" algn="l"/>
            <a:endParaRPr lang="zh-CN" altLang="en-US" sz="1000" b="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支持</a:t>
            </a:r>
            <a:r>
              <a:rPr lang="zh-CN" altLang="en-US" sz="2800" dirty="0">
                <a:solidFill>
                  <a:srgbClr val="FF0000"/>
                </a:solidFill>
              </a:rPr>
              <a:t>其他</a:t>
            </a:r>
            <a:r>
              <a:rPr lang="zh-CN" altLang="en-US" sz="2800" dirty="0">
                <a:solidFill>
                  <a:srgbClr val="333399"/>
                </a:solidFill>
              </a:rPr>
              <a:t>更复杂的源程序</a:t>
            </a:r>
            <a:r>
              <a:rPr lang="zh-CN" altLang="en-US" sz="2800" dirty="0">
                <a:solidFill>
                  <a:srgbClr val="FF0000"/>
                </a:solidFill>
              </a:rPr>
              <a:t>扩展信息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539750" y="4721225"/>
            <a:ext cx="8496300" cy="1444625"/>
            <a:chOff x="249" y="2974"/>
            <a:chExt cx="5352" cy="910"/>
          </a:xfrm>
        </p:grpSpPr>
        <p:sp>
          <p:nvSpPr>
            <p:cNvPr id="44041" name="Text Box 3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67" y="2974"/>
              <a:ext cx="40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Char char="²"/>
              </a:pPr>
              <a:r>
                <a:rPr lang="en-US" altLang="zh-CN" sz="3200" dirty="0">
                  <a:solidFill>
                    <a:srgbClr val="333399"/>
                  </a:solidFill>
                </a:rPr>
                <a:t>  </a:t>
              </a:r>
              <a:r>
                <a:rPr lang="zh-CN" altLang="en-US" sz="3200" dirty="0">
                  <a:solidFill>
                    <a:srgbClr val="333399"/>
                  </a:solidFill>
                </a:rPr>
                <a:t>预处理程序和编译程序的关系</a:t>
              </a:r>
            </a:p>
          </p:txBody>
        </p:sp>
        <p:sp>
          <p:nvSpPr>
            <p:cNvPr id="44042" name="AutoShape 59"/>
            <p:cNvSpPr>
              <a:spLocks noChangeArrowheads="1"/>
            </p:cNvSpPr>
            <p:nvPr/>
          </p:nvSpPr>
          <p:spPr bwMode="auto">
            <a:xfrm>
              <a:off x="1554" y="3566"/>
              <a:ext cx="827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/>
                <a:t>预处理程序</a:t>
              </a:r>
            </a:p>
          </p:txBody>
        </p:sp>
        <p:sp>
          <p:nvSpPr>
            <p:cNvPr id="44043" name="Rectangle 60"/>
            <p:cNvSpPr>
              <a:spLocks noChangeArrowheads="1"/>
            </p:cNvSpPr>
            <p:nvPr/>
          </p:nvSpPr>
          <p:spPr bwMode="auto">
            <a:xfrm>
              <a:off x="2617" y="3480"/>
              <a:ext cx="112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 dirty="0">
                  <a:solidFill>
                    <a:srgbClr val="FF0000"/>
                  </a:solidFill>
                </a:rPr>
                <a:t>不含扩展信息的源语言程序</a:t>
              </a:r>
            </a:p>
          </p:txBody>
        </p:sp>
        <p:sp>
          <p:nvSpPr>
            <p:cNvPr id="44044" name="Line 61"/>
            <p:cNvSpPr>
              <a:spLocks noChangeShapeType="1"/>
            </p:cNvSpPr>
            <p:nvPr/>
          </p:nvSpPr>
          <p:spPr bwMode="auto">
            <a:xfrm>
              <a:off x="1338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62"/>
            <p:cNvSpPr>
              <a:spLocks noChangeShapeType="1"/>
            </p:cNvSpPr>
            <p:nvPr/>
          </p:nvSpPr>
          <p:spPr bwMode="auto">
            <a:xfrm>
              <a:off x="2381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AutoShape 77"/>
            <p:cNvSpPr>
              <a:spLocks noChangeArrowheads="1"/>
            </p:cNvSpPr>
            <p:nvPr/>
          </p:nvSpPr>
          <p:spPr bwMode="auto">
            <a:xfrm>
              <a:off x="3945" y="3566"/>
              <a:ext cx="715" cy="22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algn="ctr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/>
                <a:t>编译程序</a:t>
              </a:r>
            </a:p>
          </p:txBody>
        </p:sp>
        <p:sp>
          <p:nvSpPr>
            <p:cNvPr id="44047" name="Rectangle 78"/>
            <p:cNvSpPr>
              <a:spLocks noChangeArrowheads="1"/>
            </p:cNvSpPr>
            <p:nvPr/>
          </p:nvSpPr>
          <p:spPr bwMode="auto">
            <a:xfrm>
              <a:off x="4841" y="3566"/>
              <a:ext cx="7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目标程序</a:t>
              </a:r>
            </a:p>
          </p:txBody>
        </p:sp>
        <p:sp>
          <p:nvSpPr>
            <p:cNvPr id="44048" name="Line 79"/>
            <p:cNvSpPr>
              <a:spLocks noChangeShapeType="1"/>
            </p:cNvSpPr>
            <p:nvPr/>
          </p:nvSpPr>
          <p:spPr bwMode="auto">
            <a:xfrm>
              <a:off x="3707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80"/>
            <p:cNvSpPr>
              <a:spLocks noChangeShapeType="1"/>
            </p:cNvSpPr>
            <p:nvPr/>
          </p:nvSpPr>
          <p:spPr bwMode="auto">
            <a:xfrm>
              <a:off x="4660" y="3702"/>
              <a:ext cx="227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Rectangle 81"/>
            <p:cNvSpPr>
              <a:spLocks noChangeArrowheads="1"/>
            </p:cNvSpPr>
            <p:nvPr/>
          </p:nvSpPr>
          <p:spPr bwMode="auto">
            <a:xfrm>
              <a:off x="249" y="3480"/>
              <a:ext cx="1124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ClrTx/>
                <a:buFontTx/>
                <a:buNone/>
              </a:pPr>
              <a:r>
                <a:rPr lang="zh-CN" altLang="en-US">
                  <a:solidFill>
                    <a:srgbClr val="333399"/>
                  </a:solidFill>
                </a:rPr>
                <a:t>含扩展信息的源语言程序</a:t>
              </a:r>
            </a:p>
          </p:txBody>
        </p:sp>
      </p:grpSp>
      <p:sp>
        <p:nvSpPr>
          <p:cNvPr id="44040" name="Rectangle 84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539750" y="1268413"/>
            <a:ext cx="828040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汇编程序</a:t>
            </a:r>
            <a:r>
              <a:rPr lang="zh-CN" altLang="en-US" sz="3200" b="0" dirty="0">
                <a:solidFill>
                  <a:srgbClr val="333399"/>
                </a:solidFill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</a:rPr>
              <a:t>Assembler</a:t>
            </a:r>
            <a:r>
              <a:rPr lang="zh-CN" altLang="en-US" sz="3200" b="0" dirty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翻译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汇编语言程序至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可重定位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的</a:t>
            </a:r>
            <a:r>
              <a:rPr lang="zh-CN" altLang="en-US" sz="2400" b="0" dirty="0">
                <a:solidFill>
                  <a:srgbClr val="333399"/>
                </a:solidFill>
              </a:rPr>
              <a:t>（</a:t>
            </a:r>
            <a:r>
              <a:rPr lang="en-US" altLang="zh-CN" sz="2400" b="0" i="1" dirty="0">
                <a:solidFill>
                  <a:srgbClr val="333399"/>
                </a:solidFill>
              </a:rPr>
              <a:t>Relocatable</a:t>
            </a:r>
            <a:r>
              <a:rPr lang="zh-CN" altLang="en-US" sz="2400" b="0" dirty="0">
                <a:solidFill>
                  <a:srgbClr val="333399"/>
                </a:solidFill>
              </a:rPr>
              <a:t>）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 机器语言程序</a:t>
            </a:r>
            <a:endParaRPr lang="zh-CN" altLang="en-US" sz="1000" b="0" dirty="0">
              <a:solidFill>
                <a:srgbClr val="333399"/>
              </a:solidFill>
            </a:endParaRPr>
          </a:p>
        </p:txBody>
      </p:sp>
      <p:sp>
        <p:nvSpPr>
          <p:cNvPr id="45063" name="Text Box 22"/>
          <p:cNvSpPr txBox="1">
            <a:spLocks noChangeArrowheads="1"/>
          </p:cNvSpPr>
          <p:nvPr/>
        </p:nvSpPr>
        <p:spPr bwMode="auto">
          <a:xfrm>
            <a:off x="539750" y="3068638"/>
            <a:ext cx="86042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装入和连接程序</a:t>
            </a:r>
            <a:r>
              <a:rPr lang="zh-CN" altLang="en-US" sz="3200" b="0" dirty="0">
                <a:solidFill>
                  <a:srgbClr val="333399"/>
                </a:solidFill>
              </a:rPr>
              <a:t>（</a:t>
            </a:r>
            <a:r>
              <a:rPr lang="en-US" altLang="zh-CN" sz="3200" b="0" i="1" dirty="0">
                <a:solidFill>
                  <a:srgbClr val="333399"/>
                </a:solidFill>
              </a:rPr>
              <a:t>Loader and Link-editor</a:t>
            </a:r>
            <a:r>
              <a:rPr lang="zh-CN" altLang="en-US" sz="3200" b="0" dirty="0">
                <a:solidFill>
                  <a:srgbClr val="333399"/>
                </a:solidFill>
              </a:rPr>
              <a:t>）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装入程序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对可重定位机器语言程序进行修改</a:t>
            </a:r>
          </a:p>
          <a:p>
            <a:pPr lvl="1" algn="l"/>
            <a:r>
              <a:rPr lang="zh-CN" altLang="en-US" sz="2800" b="0" dirty="0">
                <a:solidFill>
                  <a:srgbClr val="333399"/>
                </a:solidFill>
              </a:rPr>
              <a:t>    </a:t>
            </a:r>
            <a:r>
              <a:rPr lang="zh-CN" altLang="en-US" sz="2400" b="0" dirty="0">
                <a:solidFill>
                  <a:srgbClr val="333399"/>
                </a:solidFill>
              </a:rPr>
              <a:t>将</a:t>
            </a:r>
            <a:r>
              <a:rPr lang="zh-CN" altLang="en-US" sz="2400" b="0" dirty="0">
                <a:solidFill>
                  <a:srgbClr val="FF0000"/>
                </a:solidFill>
              </a:rPr>
              <a:t>相对地址变换为机器绝对地址</a:t>
            </a:r>
          </a:p>
          <a:p>
            <a:pPr lvl="1" algn="l"/>
            <a:endParaRPr lang="zh-CN" altLang="en-US" sz="1000" b="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连接程序合并多个可重定位机器语言程序文件</a:t>
            </a:r>
          </a:p>
          <a:p>
            <a:pPr lvl="1" algn="l"/>
            <a:r>
              <a:rPr lang="zh-CN" altLang="en-US" sz="2800" dirty="0">
                <a:solidFill>
                  <a:srgbClr val="333399"/>
                </a:solidFill>
              </a:rPr>
              <a:t>    到同一个程序</a:t>
            </a:r>
            <a:endParaRPr lang="zh-CN" altLang="en-US" sz="2800" b="0" dirty="0">
              <a:solidFill>
                <a:srgbClr val="333399"/>
              </a:solidFill>
            </a:endParaRPr>
          </a:p>
          <a:p>
            <a:pPr lvl="1" algn="l"/>
            <a:endParaRPr lang="zh-CN" altLang="en-US" sz="1000" b="0" dirty="0">
              <a:solidFill>
                <a:srgbClr val="333399"/>
              </a:solidFill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</a:rPr>
              <a:t>  装入和连接程序产生最终可执行的机器语言程序</a:t>
            </a:r>
          </a:p>
        </p:txBody>
      </p:sp>
      <p:sp>
        <p:nvSpPr>
          <p:cNvPr id="45064" name="Rectangle 23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55650" y="1570038"/>
            <a:ext cx="8064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>
                <a:solidFill>
                  <a:srgbClr val="333399"/>
                </a:solidFill>
              </a:rPr>
              <a:t>  </a:t>
            </a:r>
            <a:r>
              <a:rPr lang="zh-CN" altLang="en-US" sz="3200">
                <a:solidFill>
                  <a:srgbClr val="333399"/>
                </a:solidFill>
              </a:rPr>
              <a:t>编译程序、汇编程序及装入和连接程序</a:t>
            </a:r>
          </a:p>
          <a:p>
            <a:pPr algn="l">
              <a:buFont typeface="Wingdings" pitchFamily="2" charset="2"/>
              <a:buNone/>
            </a:pPr>
            <a:r>
              <a:rPr lang="zh-CN" altLang="en-US" sz="3200">
                <a:solidFill>
                  <a:srgbClr val="333399"/>
                </a:solidFill>
              </a:rPr>
              <a:t>     之间的典型关系</a:t>
            </a:r>
          </a:p>
        </p:txBody>
      </p:sp>
      <p:sp>
        <p:nvSpPr>
          <p:cNvPr id="46087" name="AutoShape 11"/>
          <p:cNvSpPr>
            <a:spLocks noChangeArrowheads="1"/>
          </p:cNvSpPr>
          <p:nvPr/>
        </p:nvSpPr>
        <p:spPr bwMode="auto">
          <a:xfrm>
            <a:off x="2141538" y="3508375"/>
            <a:ext cx="113506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编译程序</a:t>
            </a:r>
          </a:p>
        </p:txBody>
      </p: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4356100" y="3357563"/>
            <a:ext cx="1784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dirty="0">
                <a:solidFill>
                  <a:srgbClr val="333399"/>
                </a:solidFill>
              </a:rPr>
              <a:t>可重定位的机器语言程序</a:t>
            </a:r>
          </a:p>
        </p:txBody>
      </p:sp>
      <p:sp>
        <p:nvSpPr>
          <p:cNvPr id="46089" name="Line 13"/>
          <p:cNvSpPr>
            <a:spLocks noChangeShapeType="1"/>
          </p:cNvSpPr>
          <p:nvPr/>
        </p:nvSpPr>
        <p:spPr bwMode="auto">
          <a:xfrm>
            <a:off x="1763713" y="3724275"/>
            <a:ext cx="360362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0" name="Line 14"/>
          <p:cNvSpPr>
            <a:spLocks noChangeShapeType="1"/>
          </p:cNvSpPr>
          <p:nvPr/>
        </p:nvSpPr>
        <p:spPr bwMode="auto">
          <a:xfrm>
            <a:off x="3132138" y="5157788"/>
            <a:ext cx="4921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1" name="AutoShape 15"/>
          <p:cNvSpPr>
            <a:spLocks noChangeArrowheads="1"/>
          </p:cNvSpPr>
          <p:nvPr/>
        </p:nvSpPr>
        <p:spPr bwMode="auto">
          <a:xfrm>
            <a:off x="5795963" y="4437063"/>
            <a:ext cx="1800225" cy="3603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装入和连接程序</a:t>
            </a:r>
          </a:p>
        </p:txBody>
      </p:sp>
      <p:sp>
        <p:nvSpPr>
          <p:cNvPr id="46092" name="Rectangle 19"/>
          <p:cNvSpPr>
            <a:spLocks noChangeArrowheads="1"/>
          </p:cNvSpPr>
          <p:nvPr/>
        </p:nvSpPr>
        <p:spPr bwMode="auto">
          <a:xfrm>
            <a:off x="755650" y="3500438"/>
            <a:ext cx="11366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源程序</a:t>
            </a:r>
          </a:p>
        </p:txBody>
      </p:sp>
      <p:sp>
        <p:nvSpPr>
          <p:cNvPr id="46093" name="AutoShape 21"/>
          <p:cNvSpPr>
            <a:spLocks noChangeArrowheads="1"/>
          </p:cNvSpPr>
          <p:nvPr/>
        </p:nvSpPr>
        <p:spPr bwMode="auto">
          <a:xfrm>
            <a:off x="3624263" y="4940300"/>
            <a:ext cx="1135062" cy="3603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/>
              <a:t>汇编程序</a:t>
            </a:r>
          </a:p>
        </p:txBody>
      </p:sp>
      <p:sp>
        <p:nvSpPr>
          <p:cNvPr id="46094" name="Rectangle 22"/>
          <p:cNvSpPr>
            <a:spLocks noChangeArrowheads="1"/>
          </p:cNvSpPr>
          <p:nvPr/>
        </p:nvSpPr>
        <p:spPr bwMode="auto">
          <a:xfrm>
            <a:off x="1474788" y="4940300"/>
            <a:ext cx="17176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汇编语言程序</a:t>
            </a:r>
          </a:p>
        </p:txBody>
      </p:sp>
      <p:sp>
        <p:nvSpPr>
          <p:cNvPr id="46095" name="Rectangle 23"/>
          <p:cNvSpPr>
            <a:spLocks noChangeArrowheads="1"/>
          </p:cNvSpPr>
          <p:nvPr/>
        </p:nvSpPr>
        <p:spPr bwMode="auto">
          <a:xfrm>
            <a:off x="6732588" y="5524500"/>
            <a:ext cx="15827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可执行的机器语言程序</a:t>
            </a:r>
          </a:p>
        </p:txBody>
      </p:sp>
      <p:sp>
        <p:nvSpPr>
          <p:cNvPr id="46096" name="Line 24"/>
          <p:cNvSpPr>
            <a:spLocks noChangeShapeType="1"/>
          </p:cNvSpPr>
          <p:nvPr/>
        </p:nvSpPr>
        <p:spPr bwMode="auto">
          <a:xfrm flipH="1">
            <a:off x="2339975" y="3860800"/>
            <a:ext cx="358775" cy="108108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25"/>
          <p:cNvSpPr>
            <a:spLocks noChangeShapeType="1"/>
          </p:cNvSpPr>
          <p:nvPr/>
        </p:nvSpPr>
        <p:spPr bwMode="auto">
          <a:xfrm>
            <a:off x="3275013" y="3717925"/>
            <a:ext cx="1152525" cy="0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8" name="Line 26"/>
          <p:cNvSpPr>
            <a:spLocks noChangeShapeType="1"/>
          </p:cNvSpPr>
          <p:nvPr/>
        </p:nvSpPr>
        <p:spPr bwMode="auto">
          <a:xfrm flipV="1">
            <a:off x="4211638" y="4005263"/>
            <a:ext cx="576262" cy="9366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9" name="Line 27"/>
          <p:cNvSpPr>
            <a:spLocks noChangeShapeType="1"/>
          </p:cNvSpPr>
          <p:nvPr/>
        </p:nvSpPr>
        <p:spPr bwMode="auto">
          <a:xfrm>
            <a:off x="6083300" y="3717925"/>
            <a:ext cx="576263" cy="719138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0" name="Line 28"/>
          <p:cNvSpPr>
            <a:spLocks noChangeShapeType="1"/>
          </p:cNvSpPr>
          <p:nvPr/>
        </p:nvSpPr>
        <p:spPr bwMode="auto">
          <a:xfrm>
            <a:off x="6732588" y="4797425"/>
            <a:ext cx="790575" cy="720725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1" name="Rectangle 30"/>
          <p:cNvSpPr>
            <a:spLocks noChangeArrowheads="1"/>
          </p:cNvSpPr>
          <p:nvPr/>
        </p:nvSpPr>
        <p:spPr bwMode="auto">
          <a:xfrm>
            <a:off x="1512888" y="188913"/>
            <a:ext cx="485933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ea typeface="华文行楷" pitchFamily="2" charset="-122"/>
              </a:rPr>
              <a:t>编译程序的伙伴程序</a:t>
            </a:r>
          </a:p>
        </p:txBody>
      </p:sp>
      <p:sp>
        <p:nvSpPr>
          <p:cNvPr id="46102" name="Rectangle 31"/>
          <p:cNvSpPr>
            <a:spLocks noChangeArrowheads="1"/>
          </p:cNvSpPr>
          <p:nvPr/>
        </p:nvSpPr>
        <p:spPr bwMode="auto">
          <a:xfrm>
            <a:off x="6891338" y="2565400"/>
            <a:ext cx="17843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>
                <a:solidFill>
                  <a:srgbClr val="333399"/>
                </a:solidFill>
              </a:rPr>
              <a:t>运行时库和分开编译的例程</a:t>
            </a:r>
          </a:p>
        </p:txBody>
      </p:sp>
      <p:sp>
        <p:nvSpPr>
          <p:cNvPr id="46103" name="Line 32"/>
          <p:cNvSpPr>
            <a:spLocks noChangeShapeType="1"/>
          </p:cNvSpPr>
          <p:nvPr/>
        </p:nvSpPr>
        <p:spPr bwMode="auto">
          <a:xfrm flipH="1">
            <a:off x="6877050" y="3213100"/>
            <a:ext cx="863600" cy="1223963"/>
          </a:xfrm>
          <a:prstGeom prst="line">
            <a:avLst/>
          </a:prstGeom>
          <a:noFill/>
          <a:ln w="9525">
            <a:solidFill>
              <a:srgbClr val="0000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en-US" altLang="zh-CN" sz="4000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68611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200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68612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3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450057" y="1268760"/>
            <a:ext cx="8532812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计算机专业主干课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编译程序（系统）是计算机系统的核心支撑软件</a:t>
            </a:r>
          </a:p>
          <a:p>
            <a:pPr lvl="1" algn="l"/>
            <a:endParaRPr lang="zh-CN" altLang="en-US" sz="1000" dirty="0"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贯穿程序语言、运行时系统、体系结构</a:t>
            </a:r>
          </a:p>
          <a:p>
            <a:pPr lvl="1" algn="l"/>
            <a:endParaRPr lang="zh-CN" altLang="en-US" sz="1000" dirty="0"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联系计算机科学和计算机系统的典范</a:t>
            </a:r>
            <a:endParaRPr lang="zh-CN" altLang="en-US" sz="2800" dirty="0">
              <a:latin typeface="楷体_GB2312" pitchFamily="49" charset="-122"/>
            </a:endParaRP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专业工作者必备的基本技能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编译原理的知识影响到专业人员的素质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大量专业工作与编译技术相关 </a:t>
            </a:r>
          </a:p>
          <a:p>
            <a:pPr lvl="1" algn="l"/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   高级语言实现，体系结构设计与优化，硬件综合，二进制翻译，智</a:t>
            </a: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   能编辑器，面向领域的语言以及业务逻辑语言的实现，软件静态分</a:t>
            </a:r>
          </a:p>
          <a:p>
            <a:pPr lvl="1" algn="l"/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   析，逆向工程，调试器，模型驱动的开发，程序验证，</a:t>
            </a:r>
            <a:r>
              <a:rPr lang="en-US" altLang="zh-CN" dirty="0">
                <a:solidFill>
                  <a:srgbClr val="333399"/>
                </a:solidFill>
              </a:rPr>
              <a:t>…</a:t>
            </a:r>
            <a:endParaRPr lang="en-US" altLang="zh-CN" dirty="0">
              <a:solidFill>
                <a:srgbClr val="333399"/>
              </a:solidFill>
              <a:latin typeface="楷体_GB2312" pitchFamily="49" charset="-122"/>
            </a:endParaRPr>
          </a:p>
        </p:txBody>
      </p:sp>
      <p:sp>
        <p:nvSpPr>
          <p:cNvPr id="14339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Rectangle 20"/>
          <p:cNvSpPr>
            <a:spLocks noChangeArrowheads="1"/>
          </p:cNvSpPr>
          <p:nvPr/>
        </p:nvSpPr>
        <p:spPr bwMode="auto">
          <a:xfrm>
            <a:off x="1497013" y="188913"/>
            <a:ext cx="32194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课 程 的 地 位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8"/>
          <p:cNvSpPr txBox="1">
            <a:spLocks noChangeArrowheads="1"/>
          </p:cNvSpPr>
          <p:nvPr/>
        </p:nvSpPr>
        <p:spPr bwMode="auto">
          <a:xfrm>
            <a:off x="909638" y="1673326"/>
            <a:ext cx="7777162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b="0" dirty="0">
                <a:solidFill>
                  <a:schemeClr val="tx1"/>
                </a:solidFill>
              </a:rPr>
              <a:t>  </a:t>
            </a:r>
            <a:r>
              <a:rPr lang="zh-CN" altLang="en-US" sz="3200" dirty="0"/>
              <a:t>掌握</a:t>
            </a:r>
            <a:r>
              <a:rPr lang="zh-CN" altLang="en-US" sz="3200" dirty="0">
                <a:solidFill>
                  <a:srgbClr val="333399"/>
                </a:solidFill>
              </a:rPr>
              <a:t>编译程序</a:t>
            </a:r>
            <a:r>
              <a:rPr lang="en-US" altLang="zh-CN" sz="3200" dirty="0">
                <a:solidFill>
                  <a:srgbClr val="333399"/>
                </a:solidFill>
              </a:rPr>
              <a:t>/</a:t>
            </a:r>
            <a:r>
              <a:rPr lang="zh-CN" altLang="en-US" sz="3200" dirty="0">
                <a:solidFill>
                  <a:srgbClr val="333399"/>
                </a:solidFill>
              </a:rPr>
              <a:t>系统设计的</a:t>
            </a:r>
            <a:r>
              <a:rPr lang="zh-CN" altLang="en-US" sz="3200" dirty="0"/>
              <a:t>基本原理</a:t>
            </a:r>
            <a:endParaRPr lang="zh-CN" altLang="en-US" sz="3200" dirty="0"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algn="l">
              <a:buFont typeface="Wingdings" pitchFamily="2" charset="2"/>
              <a:buChar char="²"/>
            </a:pPr>
            <a:r>
              <a:rPr lang="zh-CN" altLang="en-US" sz="3200" dirty="0">
                <a:solidFill>
                  <a:schemeClr val="tx1"/>
                </a:solidFill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</a:rPr>
              <a:t>了解“常见”语言机制的</a:t>
            </a:r>
            <a:r>
              <a:rPr lang="zh-CN" altLang="en-US" sz="3200" dirty="0"/>
              <a:t>实现技术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/>
          </a:p>
          <a:p>
            <a:pPr algn="l">
              <a:buFont typeface="Wingdings" pitchFamily="2" charset="2"/>
              <a:buChar char="²"/>
            </a:pPr>
            <a:r>
              <a:rPr lang="zh-CN" altLang="en-US" sz="3200" dirty="0"/>
              <a:t>  </a:t>
            </a:r>
            <a:r>
              <a:rPr lang="zh-CN" altLang="en-US" sz="3200" dirty="0">
                <a:solidFill>
                  <a:srgbClr val="333399"/>
                </a:solidFill>
              </a:rPr>
              <a:t>加深对</a:t>
            </a:r>
            <a:r>
              <a:rPr lang="zh-CN" altLang="en-US" sz="3200" dirty="0"/>
              <a:t>计算机系统</a:t>
            </a:r>
            <a:r>
              <a:rPr lang="zh-CN" altLang="en-US" sz="3200" dirty="0">
                <a:solidFill>
                  <a:srgbClr val="333399"/>
                </a:solidFill>
              </a:rPr>
              <a:t>的理解</a:t>
            </a:r>
          </a:p>
          <a:p>
            <a:pPr algn="l">
              <a:buFont typeface="Wingdings" pitchFamily="2" charset="2"/>
              <a:buNone/>
            </a:pPr>
            <a:endParaRPr lang="zh-CN" altLang="en-US" sz="1000" dirty="0">
              <a:solidFill>
                <a:srgbClr val="333399"/>
              </a:solidFill>
            </a:endParaRPr>
          </a:p>
          <a:p>
            <a:pPr algn="l">
              <a:buFont typeface="Wingdings" pitchFamily="2" charset="2"/>
              <a:buChar char="²"/>
            </a:pPr>
            <a:r>
              <a:rPr lang="zh-CN" altLang="en-US" sz="3200" dirty="0">
                <a:solidFill>
                  <a:srgbClr val="333399"/>
                </a:solidFill>
              </a:rPr>
              <a:t>  会将所学知识</a:t>
            </a:r>
            <a:r>
              <a:rPr lang="zh-CN" altLang="en-US" sz="3200" dirty="0"/>
              <a:t>灵活应用</a:t>
            </a:r>
          </a:p>
        </p:txBody>
      </p:sp>
      <p:sp>
        <p:nvSpPr>
          <p:cNvPr id="15363" name="AutoShape 10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10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103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AutoShape 103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Rectangle 1033"/>
          <p:cNvSpPr>
            <a:spLocks noChangeArrowheads="1"/>
          </p:cNvSpPr>
          <p:nvPr/>
        </p:nvSpPr>
        <p:spPr bwMode="auto">
          <a:xfrm>
            <a:off x="1546225" y="188913"/>
            <a:ext cx="32416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教学目的要求</a:t>
            </a:r>
          </a:p>
        </p:txBody>
      </p:sp>
      <p:sp>
        <p:nvSpPr>
          <p:cNvPr id="77834" name="Text Box 1034"/>
          <p:cNvSpPr txBox="1">
            <a:spLocks noChangeArrowheads="1"/>
          </p:cNvSpPr>
          <p:nvPr/>
        </p:nvSpPr>
        <p:spPr bwMode="auto">
          <a:xfrm>
            <a:off x="2855302" y="4689319"/>
            <a:ext cx="4967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Tx/>
              <a:buNone/>
            </a:pPr>
            <a:r>
              <a:rPr lang="zh-CN" altLang="en-US" sz="4000" dirty="0">
                <a:solidFill>
                  <a:srgbClr val="333399"/>
                </a:solidFill>
                <a:latin typeface="宋体" pitchFamily="2" charset="-122"/>
              </a:rPr>
              <a:t>原理 </a:t>
            </a:r>
            <a:r>
              <a:rPr lang="en-US" altLang="zh-CN" sz="4000" dirty="0">
                <a:solidFill>
                  <a:srgbClr val="333399"/>
                </a:solidFill>
                <a:latin typeface="宋体" pitchFamily="2" charset="-122"/>
              </a:rPr>
              <a:t>+ </a:t>
            </a:r>
            <a:r>
              <a:rPr lang="zh-CN" altLang="en-US" sz="4000" dirty="0" smtClean="0">
                <a:solidFill>
                  <a:srgbClr val="333399"/>
                </a:solidFill>
                <a:latin typeface="宋体" pitchFamily="2" charset="-122"/>
              </a:rPr>
              <a:t>技术</a:t>
            </a:r>
            <a:endParaRPr lang="zh-CN" altLang="en-US" sz="4000" b="0" dirty="0">
              <a:solidFill>
                <a:srgbClr val="3333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1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17"/>
          <p:cNvSpPr txBox="1">
            <a:spLocks noChangeArrowheads="1"/>
          </p:cNvSpPr>
          <p:nvPr/>
        </p:nvSpPr>
        <p:spPr bwMode="auto">
          <a:xfrm>
            <a:off x="827088" y="1412875"/>
            <a:ext cx="8066087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先修课程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高级语言程序设计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（</a:t>
            </a:r>
            <a:r>
              <a:rPr lang="en-US" altLang="zh-CN" sz="2800" b="0" dirty="0"/>
              <a:t>Java</a:t>
            </a:r>
            <a:r>
              <a:rPr lang="en-US" altLang="zh-CN" sz="2800" b="0" dirty="0">
                <a:solidFill>
                  <a:srgbClr val="333399"/>
                </a:solidFill>
              </a:rPr>
              <a:t>, C/C++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）</a:t>
            </a:r>
          </a:p>
          <a:p>
            <a:pPr lvl="1" algn="l"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数据结构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endParaRPr lang="en-US" altLang="zh-CN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buFont typeface="Symbol" pitchFamily="18" charset="2"/>
              <a:buChar char="-"/>
            </a:pPr>
            <a:r>
              <a:rPr lang="en-US" altLang="zh-CN" sz="2800" dirty="0"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形式语言与自动机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</a:p>
          <a:p>
            <a:pPr lvl="1" algn="l"/>
            <a:endParaRPr lang="en-US" altLang="zh-CN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</a:rPr>
              <a:t>其它相关课程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just"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计算机系统结构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操作系统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，</a:t>
            </a:r>
          </a:p>
          <a:p>
            <a:pPr lvl="1" algn="just"/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汇编语言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《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计算机原理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，</a:t>
            </a:r>
            <a:endParaRPr lang="en-US" altLang="zh-CN" sz="2800" dirty="0" smtClean="0">
              <a:solidFill>
                <a:srgbClr val="333399"/>
              </a:solidFill>
              <a:latin typeface="楷体_GB2312" pitchFamily="49" charset="-122"/>
              <a:sym typeface="Symbol" pitchFamily="18" charset="2"/>
            </a:endParaRPr>
          </a:p>
          <a:p>
            <a:pPr lvl="1" algn="just"/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《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计算机系统联合实验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，</a:t>
            </a:r>
            <a:endParaRPr lang="en-US" altLang="zh-CN" sz="2800" dirty="0" smtClean="0">
              <a:solidFill>
                <a:srgbClr val="333399"/>
              </a:solidFill>
              <a:latin typeface="楷体_GB2312" pitchFamily="49" charset="-122"/>
              <a:sym typeface="Symbol" pitchFamily="18" charset="2"/>
            </a:endParaRPr>
          </a:p>
          <a:p>
            <a:pPr lvl="1" algn="just"/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《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专题实践</a:t>
            </a:r>
            <a:r>
              <a:rPr lang="en-US" altLang="zh-CN" sz="2800" dirty="0" smtClean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》</a:t>
            </a:r>
            <a:endParaRPr lang="en-US" altLang="zh-CN" sz="2800" dirty="0">
              <a:solidFill>
                <a:srgbClr val="333399"/>
              </a:solidFill>
              <a:latin typeface="楷体_GB2312" pitchFamily="49" charset="-122"/>
              <a:sym typeface="Symbol" pitchFamily="18" charset="2"/>
            </a:endParaRPr>
          </a:p>
          <a:p>
            <a:pPr lvl="1" algn="just"/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sym typeface="Symbol" pitchFamily="18" charset="2"/>
              </a:rPr>
              <a:t>   </a:t>
            </a:r>
          </a:p>
        </p:txBody>
      </p:sp>
      <p:sp>
        <p:nvSpPr>
          <p:cNvPr id="16391" name="Rectangle 18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相 关 课 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ChangeArrowheads="1"/>
          </p:cNvSpPr>
          <p:nvPr/>
        </p:nvSpPr>
        <p:spPr bwMode="auto">
          <a:xfrm>
            <a:off x="1511300" y="195263"/>
            <a:ext cx="29892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教 师 信 息</a:t>
            </a:r>
          </a:p>
        </p:txBody>
      </p:sp>
      <p:sp>
        <p:nvSpPr>
          <p:cNvPr id="17411" name="Text Box 8"/>
          <p:cNvSpPr txBox="1">
            <a:spLocks noChangeArrowheads="1"/>
          </p:cNvSpPr>
          <p:nvPr/>
        </p:nvSpPr>
        <p:spPr bwMode="auto">
          <a:xfrm>
            <a:off x="866776" y="2204864"/>
            <a:ext cx="7999412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姓名          </a:t>
            </a:r>
            <a:r>
              <a:rPr lang="zh-CN" altLang="en-US" sz="3200" dirty="0" smtClean="0"/>
              <a:t>张  端</a:t>
            </a:r>
            <a:endParaRPr lang="zh-CN" altLang="en-US" sz="3200" dirty="0">
              <a:solidFill>
                <a:srgbClr val="333399"/>
              </a:solidFill>
            </a:endParaRPr>
          </a:p>
          <a:p>
            <a:pPr algn="l">
              <a:buClrTx/>
              <a:buFont typeface="Wingdings" pitchFamily="2" charset="2"/>
              <a:buChar char=" "/>
            </a:pPr>
            <a:r>
              <a:rPr lang="zh-CN" altLang="en-US" sz="1000" dirty="0"/>
              <a:t> </a:t>
            </a:r>
          </a:p>
          <a:p>
            <a:pPr algn="l">
              <a:buClrTx/>
              <a:buFont typeface="Wingdings" pitchFamily="2" charset="2"/>
              <a:buChar char=" "/>
            </a:pPr>
            <a:r>
              <a:rPr lang="zh-CN" altLang="en-US" sz="1000" dirty="0" smtClean="0"/>
              <a:t> </a:t>
            </a:r>
            <a:endParaRPr lang="zh-CN" altLang="en-US" sz="1000" dirty="0"/>
          </a:p>
          <a:p>
            <a:pPr algn="l">
              <a:buClrTx/>
              <a:buFont typeface="Wingdings" pitchFamily="2" charset="2"/>
              <a:buChar char="²"/>
            </a:pPr>
            <a:r>
              <a:rPr lang="zh-CN" altLang="en-US" sz="3200" dirty="0"/>
              <a:t> 电话          </a:t>
            </a:r>
            <a:r>
              <a:rPr lang="en-US" altLang="zh-CN" sz="3200" dirty="0" smtClean="0">
                <a:solidFill>
                  <a:srgbClr val="333399"/>
                </a:solidFill>
              </a:rPr>
              <a:t>13605705916</a:t>
            </a:r>
          </a:p>
          <a:p>
            <a:pPr algn="l">
              <a:buClrTx/>
              <a:buFont typeface="Wingdings" pitchFamily="2" charset="2"/>
              <a:buChar char="²"/>
            </a:pPr>
            <a:endParaRPr lang="en-US" altLang="zh-CN" sz="1000" dirty="0"/>
          </a:p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dirty="0"/>
              <a:t> </a:t>
            </a:r>
            <a:r>
              <a:rPr lang="zh-CN" altLang="en-US" sz="3200" dirty="0"/>
              <a:t>办公室       </a:t>
            </a:r>
            <a:r>
              <a:rPr lang="zh-CN" altLang="en-US" sz="3200" dirty="0" smtClean="0">
                <a:solidFill>
                  <a:srgbClr val="002060"/>
                </a:solidFill>
              </a:rPr>
              <a:t>计</a:t>
            </a:r>
            <a:r>
              <a:rPr lang="en-US" altLang="zh-CN" sz="3200" dirty="0" smtClean="0">
                <a:solidFill>
                  <a:srgbClr val="333399"/>
                </a:solidFill>
              </a:rPr>
              <a:t>B512</a:t>
            </a:r>
          </a:p>
          <a:p>
            <a:pPr algn="l">
              <a:buClrTx/>
              <a:buFont typeface="Wingdings" pitchFamily="2" charset="2"/>
              <a:buChar char="²"/>
            </a:pPr>
            <a:endParaRPr lang="en-US" altLang="zh-CN" sz="1000" dirty="0" smtClean="0"/>
          </a:p>
          <a:p>
            <a:pPr algn="l">
              <a:buClrTx/>
              <a:buFont typeface="Wingdings" pitchFamily="2" charset="2"/>
              <a:buChar char="²"/>
            </a:pPr>
            <a:r>
              <a:rPr lang="en-US" altLang="zh-CN" sz="3200" dirty="0" smtClean="0"/>
              <a:t> </a:t>
            </a:r>
            <a:r>
              <a:rPr lang="zh-CN" altLang="en-US" sz="3200" dirty="0"/>
              <a:t>电子信箱</a:t>
            </a:r>
            <a:r>
              <a:rPr lang="zh-CN" altLang="en-US" sz="2800" dirty="0"/>
              <a:t>    </a:t>
            </a:r>
            <a:r>
              <a:rPr lang="en-US" altLang="zh-CN" sz="2800" b="0" dirty="0" smtClean="0">
                <a:solidFill>
                  <a:srgbClr val="333399"/>
                </a:solidFill>
                <a:hlinkClick r:id="rId2"/>
              </a:rPr>
              <a:t>dzhanghz@qq.com</a:t>
            </a:r>
            <a:r>
              <a:rPr lang="en-US" altLang="zh-CN" sz="2800" b="0" dirty="0" smtClean="0">
                <a:solidFill>
                  <a:srgbClr val="333399"/>
                </a:solidFill>
              </a:rPr>
              <a:t> </a:t>
            </a:r>
            <a:r>
              <a:rPr lang="zh-CN" altLang="en-US" sz="2800" b="0" dirty="0" smtClean="0">
                <a:solidFill>
                  <a:srgbClr val="333399"/>
                </a:solidFill>
              </a:rPr>
              <a:t>（实验作业）</a:t>
            </a:r>
            <a:r>
              <a:rPr lang="en-US" altLang="zh-CN" sz="2800" b="0" dirty="0" smtClean="0">
                <a:solidFill>
                  <a:srgbClr val="333399"/>
                </a:solidFill>
              </a:rPr>
              <a:t>                       </a:t>
            </a:r>
          </a:p>
          <a:p>
            <a:pPr algn="l">
              <a:buClrTx/>
            </a:pPr>
            <a:r>
              <a:rPr lang="en-US" altLang="zh-CN" sz="2800" b="0" dirty="0" smtClean="0">
                <a:solidFill>
                  <a:srgbClr val="333399"/>
                </a:solidFill>
              </a:rPr>
              <a:t>                          </a:t>
            </a:r>
            <a:r>
              <a:rPr lang="en-US" altLang="zh-CN" sz="2800" b="0" dirty="0" smtClean="0">
                <a:solidFill>
                  <a:srgbClr val="333399"/>
                </a:solidFill>
                <a:hlinkClick r:id="rId3"/>
              </a:rPr>
              <a:t>dzhang@zjut.edu.cn</a:t>
            </a:r>
            <a:endParaRPr lang="en-US" altLang="zh-CN" sz="2800" b="0" dirty="0">
              <a:solidFill>
                <a:srgbClr val="333399"/>
              </a:solidFill>
            </a:endParaRPr>
          </a:p>
          <a:p>
            <a:pPr algn="l">
              <a:buClrTx/>
              <a:buFont typeface="Wingdings" pitchFamily="2" charset="2"/>
              <a:buChar char="²"/>
            </a:pPr>
            <a:endParaRPr lang="en-US" altLang="zh-CN" sz="1000" dirty="0">
              <a:solidFill>
                <a:srgbClr val="333399"/>
              </a:solidFill>
            </a:endParaRPr>
          </a:p>
        </p:txBody>
      </p:sp>
      <p:sp>
        <p:nvSpPr>
          <p:cNvPr id="1741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3"/>
          <p:cNvSpPr txBox="1">
            <a:spLocks noChangeArrowheads="1"/>
          </p:cNvSpPr>
          <p:nvPr/>
        </p:nvSpPr>
        <p:spPr bwMode="auto">
          <a:xfrm>
            <a:off x="611560" y="1290221"/>
            <a:ext cx="8334375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 smtClean="0">
                <a:solidFill>
                  <a:srgbClr val="FF0000"/>
                </a:solidFill>
              </a:rPr>
              <a:t>★学习中以</a:t>
            </a:r>
            <a:r>
              <a:rPr lang="en-US" altLang="zh-CN" sz="2200" dirty="0" smtClean="0">
                <a:solidFill>
                  <a:srgbClr val="FF0000"/>
                </a:solidFill>
              </a:rPr>
              <a:t>PPT</a:t>
            </a:r>
            <a:r>
              <a:rPr lang="zh-CN" altLang="en-US" sz="2200" dirty="0" smtClean="0">
                <a:solidFill>
                  <a:srgbClr val="FF0000"/>
                </a:solidFill>
              </a:rPr>
              <a:t>和讲义为主</a:t>
            </a:r>
            <a:r>
              <a:rPr lang="zh-CN" altLang="en-US" sz="2200" dirty="0">
                <a:solidFill>
                  <a:srgbClr val="FF0000"/>
                </a:solidFill>
              </a:rPr>
              <a:t>★ </a:t>
            </a:r>
            <a:r>
              <a:rPr lang="zh-CN" altLang="en-US" sz="2200" dirty="0" smtClean="0"/>
              <a:t>，</a:t>
            </a:r>
            <a:endParaRPr lang="en-US" altLang="zh-CN" sz="2200" dirty="0" smtClean="0"/>
          </a:p>
          <a:p>
            <a:pPr lvl="1" algn="l">
              <a:lnSpc>
                <a:spcPct val="150000"/>
              </a:lnSpc>
            </a:pPr>
            <a:r>
              <a:rPr lang="en-US" altLang="zh-CN" sz="2200" dirty="0" smtClean="0">
                <a:solidFill>
                  <a:srgbClr val="0070C0"/>
                </a:solidFill>
              </a:rPr>
              <a:t>PPT</a:t>
            </a:r>
            <a:r>
              <a:rPr lang="zh-CN" altLang="en-US" sz="2200" dirty="0" smtClean="0">
                <a:solidFill>
                  <a:srgbClr val="0070C0"/>
                </a:solidFill>
              </a:rPr>
              <a:t>与讲义内容几乎完全一致</a:t>
            </a:r>
            <a:endParaRPr lang="en-US" altLang="zh-CN" sz="2200" dirty="0" smtClean="0">
              <a:solidFill>
                <a:srgbClr val="0070C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200" dirty="0" smtClean="0">
                <a:solidFill>
                  <a:srgbClr val="0070C0"/>
                </a:solidFill>
              </a:rPr>
              <a:t>不一致时以</a:t>
            </a:r>
            <a:r>
              <a:rPr lang="en-US" altLang="zh-CN" sz="2200" dirty="0" smtClean="0">
                <a:solidFill>
                  <a:srgbClr val="0070C0"/>
                </a:solidFill>
              </a:rPr>
              <a:t>PPT</a:t>
            </a:r>
            <a:r>
              <a:rPr lang="zh-CN" altLang="en-US" sz="2200" dirty="0" smtClean="0">
                <a:solidFill>
                  <a:srgbClr val="0070C0"/>
                </a:solidFill>
              </a:rPr>
              <a:t>为准</a:t>
            </a:r>
            <a:endParaRPr lang="en-US" altLang="zh-CN" sz="2200" dirty="0">
              <a:solidFill>
                <a:srgbClr val="0070C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 smtClean="0"/>
              <a:t>可参考课本和以下书籍：</a:t>
            </a:r>
            <a:endParaRPr lang="en-US" altLang="zh-CN" sz="2200" dirty="0" smtClean="0"/>
          </a:p>
          <a:p>
            <a:pPr algn="just">
              <a:lnSpc>
                <a:spcPct val="150000"/>
              </a:lnSpc>
              <a:buFont typeface="Wingdings" pitchFamily="2" charset="2"/>
              <a:buChar char="²"/>
            </a:pPr>
            <a:r>
              <a:rPr lang="zh-CN" altLang="zh-CN" sz="2200" dirty="0" smtClean="0"/>
              <a:t>王</a:t>
            </a:r>
            <a:r>
              <a:rPr lang="zh-CN" altLang="zh-CN" sz="2200" dirty="0"/>
              <a:t>生</a:t>
            </a:r>
            <a:r>
              <a:rPr lang="zh-CN" altLang="zh-CN" sz="2200" dirty="0" smtClean="0"/>
              <a:t>原</a:t>
            </a:r>
            <a:r>
              <a:rPr lang="zh-CN" altLang="en-US" sz="2200" dirty="0" smtClean="0"/>
              <a:t>等</a:t>
            </a:r>
            <a:r>
              <a:rPr lang="en-US" altLang="zh-CN" sz="2200" dirty="0" smtClean="0"/>
              <a:t>. </a:t>
            </a:r>
            <a:r>
              <a:rPr lang="zh-CN" altLang="en-US" sz="2200" dirty="0" smtClean="0"/>
              <a:t>编译原理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第三版</a:t>
            </a:r>
            <a:r>
              <a:rPr lang="en-US" altLang="zh-CN" sz="2200" dirty="0" smtClean="0"/>
              <a:t>). </a:t>
            </a:r>
            <a:r>
              <a:rPr lang="zh-CN" altLang="zh-CN" sz="2200" dirty="0" smtClean="0"/>
              <a:t>清华大学出版社</a:t>
            </a:r>
            <a:r>
              <a:rPr lang="en-US" altLang="zh-CN" sz="2200" dirty="0" smtClean="0"/>
              <a:t>, 2015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²"/>
            </a:pPr>
            <a:r>
              <a:rPr lang="en-US" altLang="zh-CN" sz="2200" b="0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sz="2200" b="0" dirty="0">
                <a:solidFill>
                  <a:srgbClr val="0070C0"/>
                </a:solidFill>
              </a:rPr>
              <a:t>Alfred </a:t>
            </a:r>
            <a:r>
              <a:rPr lang="en-US" altLang="zh-CN" sz="2200" b="0" dirty="0" err="1">
                <a:solidFill>
                  <a:srgbClr val="0070C0"/>
                </a:solidFill>
              </a:rPr>
              <a:t>V.Aho</a:t>
            </a:r>
            <a:r>
              <a:rPr lang="en-US" altLang="zh-CN" sz="2200" b="0" dirty="0">
                <a:solidFill>
                  <a:srgbClr val="0070C0"/>
                </a:solidFill>
              </a:rPr>
              <a:t>, Ravi </a:t>
            </a:r>
            <a:r>
              <a:rPr lang="en-US" altLang="zh-CN" sz="2200" b="0" dirty="0" err="1">
                <a:solidFill>
                  <a:srgbClr val="0070C0"/>
                </a:solidFill>
              </a:rPr>
              <a:t>Sethi</a:t>
            </a:r>
            <a:r>
              <a:rPr lang="en-US" altLang="zh-CN" sz="2200" b="0" dirty="0">
                <a:solidFill>
                  <a:srgbClr val="0070C0"/>
                </a:solidFill>
              </a:rPr>
              <a:t>, Jeffrey </a:t>
            </a:r>
            <a:r>
              <a:rPr lang="en-US" altLang="zh-CN" sz="2200" b="0" dirty="0" err="1" smtClean="0">
                <a:solidFill>
                  <a:srgbClr val="0070C0"/>
                </a:solidFill>
              </a:rPr>
              <a:t>D.Ullman</a:t>
            </a:r>
            <a:r>
              <a:rPr lang="en-US" altLang="zh-CN" sz="2200" b="0" dirty="0" smtClean="0">
                <a:solidFill>
                  <a:srgbClr val="0070C0"/>
                </a:solidFill>
              </a:rPr>
              <a:t>. </a:t>
            </a:r>
            <a:r>
              <a:rPr lang="en-US" altLang="zh-CN" sz="2200" b="0" dirty="0" smtClean="0">
                <a:solidFill>
                  <a:srgbClr val="0070C0"/>
                </a:solidFill>
                <a:ea typeface="宋体" pitchFamily="2" charset="-122"/>
              </a:rPr>
              <a:t>Compilers</a:t>
            </a:r>
            <a:endParaRPr lang="en-US" altLang="zh-CN" sz="2200" b="0" dirty="0">
              <a:solidFill>
                <a:srgbClr val="0070C0"/>
              </a:solidFill>
              <a:ea typeface="宋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0" dirty="0" smtClean="0">
                <a:solidFill>
                  <a:srgbClr val="0070C0"/>
                </a:solidFill>
                <a:ea typeface="宋体" pitchFamily="2" charset="-122"/>
              </a:rPr>
              <a:t>Principles</a:t>
            </a:r>
            <a:r>
              <a:rPr lang="en-US" altLang="zh-CN" sz="2200" b="0" dirty="0">
                <a:solidFill>
                  <a:srgbClr val="0070C0"/>
                </a:solidFill>
                <a:ea typeface="宋体" pitchFamily="2" charset="-122"/>
              </a:rPr>
              <a:t>, Techniques, and </a:t>
            </a:r>
            <a:r>
              <a:rPr lang="en-US" altLang="zh-CN" sz="2200" b="0" dirty="0" smtClean="0">
                <a:solidFill>
                  <a:srgbClr val="0070C0"/>
                </a:solidFill>
                <a:ea typeface="宋体" pitchFamily="2" charset="-122"/>
              </a:rPr>
              <a:t>Tools</a:t>
            </a:r>
            <a:r>
              <a:rPr lang="en-US" altLang="zh-CN" sz="2200" b="0" dirty="0" smtClean="0">
                <a:solidFill>
                  <a:srgbClr val="0070C0"/>
                </a:solidFill>
              </a:rPr>
              <a:t>. Addison </a:t>
            </a:r>
            <a:r>
              <a:rPr lang="en-US" altLang="zh-CN" sz="2200" b="0" dirty="0">
                <a:solidFill>
                  <a:srgbClr val="0070C0"/>
                </a:solidFill>
              </a:rPr>
              <a:t>Wesley,</a:t>
            </a:r>
            <a:r>
              <a:rPr lang="en-US" altLang="zh-CN" sz="2200" dirty="0">
                <a:solidFill>
                  <a:srgbClr val="0070C0"/>
                </a:solidFill>
              </a:rPr>
              <a:t> </a:t>
            </a:r>
            <a:r>
              <a:rPr lang="en-US" altLang="zh-CN" sz="2200" b="0" dirty="0" smtClean="0">
                <a:solidFill>
                  <a:srgbClr val="0070C0"/>
                </a:solidFill>
              </a:rPr>
              <a:t>2007</a:t>
            </a:r>
            <a:r>
              <a:rPr lang="zh-CN" altLang="en-US" sz="2200" dirty="0" smtClean="0">
                <a:solidFill>
                  <a:srgbClr val="0070C0"/>
                </a:solidFill>
              </a:rPr>
              <a:t>（</a:t>
            </a:r>
            <a:r>
              <a:rPr lang="zh-CN" altLang="en-US" sz="2200" dirty="0">
                <a:solidFill>
                  <a:srgbClr val="0070C0"/>
                </a:solidFill>
              </a:rPr>
              <a:t>龙书</a:t>
            </a:r>
            <a:r>
              <a:rPr lang="zh-CN" altLang="en-US" sz="2200" dirty="0" smtClean="0">
                <a:solidFill>
                  <a:srgbClr val="0070C0"/>
                </a:solidFill>
              </a:rPr>
              <a:t>）</a:t>
            </a:r>
            <a:endParaRPr lang="en-US" altLang="zh-CN" sz="2200" dirty="0" smtClean="0">
              <a:solidFill>
                <a:srgbClr val="0070C0"/>
              </a:solidFill>
            </a:endParaRPr>
          </a:p>
          <a:p>
            <a:pPr indent="-457200" algn="just">
              <a:lnSpc>
                <a:spcPct val="150000"/>
              </a:lnSpc>
              <a:buFont typeface="Wingdings" pitchFamily="2" charset="2"/>
              <a:buChar char="²"/>
            </a:pPr>
            <a:r>
              <a:rPr lang="zh-CN" altLang="en-US" sz="2200" dirty="0">
                <a:solidFill>
                  <a:srgbClr val="0070C0"/>
                </a:solidFill>
              </a:rPr>
              <a:t>陈火旺</a:t>
            </a:r>
            <a:r>
              <a:rPr lang="en-US" altLang="zh-CN" sz="2200" dirty="0">
                <a:solidFill>
                  <a:srgbClr val="0070C0"/>
                </a:solidFill>
              </a:rPr>
              <a:t>. </a:t>
            </a:r>
            <a:r>
              <a:rPr lang="zh-CN" altLang="en-US" sz="2200" dirty="0">
                <a:solidFill>
                  <a:srgbClr val="0070C0"/>
                </a:solidFill>
              </a:rPr>
              <a:t>程序设计语言</a:t>
            </a:r>
            <a:r>
              <a:rPr lang="en-US" altLang="zh-CN" sz="2200" dirty="0">
                <a:solidFill>
                  <a:srgbClr val="0070C0"/>
                </a:solidFill>
              </a:rPr>
              <a:t>—</a:t>
            </a:r>
            <a:r>
              <a:rPr lang="zh-CN" altLang="en-US" sz="2200" dirty="0">
                <a:solidFill>
                  <a:srgbClr val="0070C0"/>
                </a:solidFill>
              </a:rPr>
              <a:t>编译原理</a:t>
            </a:r>
            <a:r>
              <a:rPr lang="en-US" altLang="zh-CN" sz="2200" dirty="0">
                <a:solidFill>
                  <a:srgbClr val="0070C0"/>
                </a:solidFill>
              </a:rPr>
              <a:t>(</a:t>
            </a:r>
            <a:r>
              <a:rPr lang="zh-CN" altLang="en-US" sz="2200" dirty="0">
                <a:solidFill>
                  <a:srgbClr val="0070C0"/>
                </a:solidFill>
              </a:rPr>
              <a:t>第</a:t>
            </a:r>
            <a:r>
              <a:rPr lang="en-US" altLang="zh-CN" sz="2200" dirty="0">
                <a:solidFill>
                  <a:srgbClr val="0070C0"/>
                </a:solidFill>
              </a:rPr>
              <a:t>3</a:t>
            </a:r>
            <a:r>
              <a:rPr lang="zh-CN" altLang="en-US" sz="2200" dirty="0">
                <a:solidFill>
                  <a:srgbClr val="0070C0"/>
                </a:solidFill>
              </a:rPr>
              <a:t>版</a:t>
            </a:r>
            <a:r>
              <a:rPr lang="en-US" altLang="zh-CN" sz="2200" dirty="0">
                <a:solidFill>
                  <a:srgbClr val="0070C0"/>
                </a:solidFill>
              </a:rPr>
              <a:t>). </a:t>
            </a:r>
            <a:r>
              <a:rPr lang="zh-CN" altLang="en-US" sz="2200" dirty="0">
                <a:solidFill>
                  <a:srgbClr val="0070C0"/>
                </a:solidFill>
              </a:rPr>
              <a:t>国 </a:t>
            </a:r>
            <a:r>
              <a:rPr lang="zh-CN" altLang="en-US" sz="2200" dirty="0" smtClean="0">
                <a:solidFill>
                  <a:srgbClr val="0070C0"/>
                </a:solidFill>
              </a:rPr>
              <a:t>防工业</a:t>
            </a:r>
            <a:r>
              <a:rPr lang="zh-CN" altLang="en-US" sz="2200" dirty="0">
                <a:solidFill>
                  <a:srgbClr val="0070C0"/>
                </a:solidFill>
              </a:rPr>
              <a:t>出版社 ，</a:t>
            </a:r>
            <a:r>
              <a:rPr lang="en-US" altLang="zh-CN" sz="2200" dirty="0">
                <a:solidFill>
                  <a:srgbClr val="0070C0"/>
                </a:solidFill>
              </a:rPr>
              <a:t>2014</a:t>
            </a:r>
            <a:r>
              <a:rPr lang="en-US" altLang="zh-CN" sz="2200" dirty="0" smtClean="0">
                <a:solidFill>
                  <a:srgbClr val="0070C0"/>
                </a:solidFill>
              </a:rPr>
              <a:t>.</a:t>
            </a:r>
            <a:endParaRPr lang="zh-CN" altLang="en-US" sz="2200" dirty="0">
              <a:solidFill>
                <a:srgbClr val="0070C0"/>
              </a:solidFill>
            </a:endParaRPr>
          </a:p>
        </p:txBody>
      </p:sp>
      <p:sp>
        <p:nvSpPr>
          <p:cNvPr id="22531" name="Rectangle 14"/>
          <p:cNvSpPr>
            <a:spLocks noChangeArrowheads="1"/>
          </p:cNvSpPr>
          <p:nvPr/>
        </p:nvSpPr>
        <p:spPr bwMode="auto">
          <a:xfrm>
            <a:off x="1494723" y="195263"/>
            <a:ext cx="388760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latin typeface="华文行楷" pitchFamily="2" charset="-122"/>
                <a:ea typeface="华文行楷" pitchFamily="2" charset="-122"/>
              </a:rPr>
              <a:t>主 要 参 考 </a:t>
            </a:r>
            <a:r>
              <a:rPr lang="zh-CN" altLang="en-US" sz="4000" dirty="0" smtClean="0">
                <a:latin typeface="华文行楷" pitchFamily="2" charset="-122"/>
                <a:ea typeface="华文行楷" pitchFamily="2" charset="-122"/>
              </a:rPr>
              <a:t>书 目</a:t>
            </a:r>
            <a:endParaRPr lang="zh-CN" altLang="en-US" sz="40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2533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13"/>
          <p:cNvSpPr>
            <a:spLocks noChangeArrowheads="1"/>
          </p:cNvSpPr>
          <p:nvPr/>
        </p:nvSpPr>
        <p:spPr bwMode="auto">
          <a:xfrm>
            <a:off x="1485900" y="158750"/>
            <a:ext cx="22225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书面作业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800101" y="1268760"/>
            <a:ext cx="8066087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²"/>
            </a:pPr>
            <a:r>
              <a:rPr lang="en-US" altLang="zh-CN" sz="32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3200" dirty="0" smtClean="0">
                <a:latin typeface="楷体_GB2312" pitchFamily="49" charset="-122"/>
              </a:rPr>
              <a:t>书面</a:t>
            </a:r>
            <a:r>
              <a:rPr lang="zh-CN" altLang="en-US" sz="3200" dirty="0">
                <a:latin typeface="楷体_GB2312" pitchFamily="49" charset="-122"/>
              </a:rPr>
              <a:t>作业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l">
              <a:buFont typeface="Wingdings" pitchFamily="2" charset="2"/>
              <a:buChar char=" "/>
            </a:pPr>
            <a:r>
              <a:rPr lang="zh-CN" altLang="en-US" sz="10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</a:p>
          <a:p>
            <a:pPr lvl="1" algn="l">
              <a:lnSpc>
                <a:spcPct val="150000"/>
              </a:lnSpc>
              <a:buFont typeface="Symbol" pitchFamily="18" charset="2"/>
              <a:buChar char="-"/>
            </a:pP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</a:rPr>
              <a:t> 随</a:t>
            </a: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堂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</a:rPr>
              <a:t>布置</a:t>
            </a: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lnSpc>
                <a:spcPct val="150000"/>
              </a:lnSpc>
              <a:buFont typeface="Symbol" pitchFamily="18" charset="2"/>
              <a:buChar char="-"/>
            </a:pPr>
            <a:r>
              <a:rPr lang="zh-CN" altLang="en-US" sz="2800" dirty="0">
                <a:solidFill>
                  <a:srgbClr val="333399"/>
                </a:solidFill>
                <a:latin typeface="楷体_GB2312" pitchFamily="49" charset="-122"/>
              </a:rPr>
              <a:t> 登记完成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</a:rPr>
              <a:t>情况  </a:t>
            </a:r>
            <a:endParaRPr lang="zh-CN" altLang="en-US" sz="10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lnSpc>
                <a:spcPct val="150000"/>
              </a:lnSpc>
              <a:buFont typeface="Symbol" pitchFamily="18" charset="2"/>
              <a:buChar char="-"/>
            </a:pPr>
            <a:r>
              <a:rPr lang="zh-CN" altLang="en-US" sz="2800" dirty="0">
                <a:latin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</a:rPr>
              <a:t>批阅</a:t>
            </a:r>
            <a:endParaRPr lang="en-US" altLang="zh-CN" sz="2800" dirty="0" smtClean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l">
              <a:lnSpc>
                <a:spcPct val="150000"/>
              </a:lnSpc>
              <a:buFont typeface="Symbol" pitchFamily="18" charset="2"/>
              <a:buChar char="-"/>
            </a:pPr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rgbClr val="333399"/>
                </a:solidFill>
                <a:latin typeface="楷体_GB2312" pitchFamily="49" charset="-122"/>
              </a:rPr>
              <a:t>打分</a:t>
            </a:r>
            <a:endParaRPr lang="en-US" altLang="zh-CN" sz="2800" dirty="0" smtClean="0">
              <a:solidFill>
                <a:srgbClr val="3333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rgbClr val="800080"/>
          </a:solidFill>
          <a:miter lim="800000"/>
          <a:headEnd/>
          <a:tailEnd/>
        </a:ln>
      </a:spPr>
      <a:bodyPr/>
      <a:lstStyle>
        <a:defPPr algn="l">
          <a:buClr>
            <a:srgbClr val="000000"/>
          </a:buClr>
          <a:buSzPct val="100000"/>
          <a:buFont typeface="Times New Roman" pitchFamily="18" charset="0"/>
          <a:buNone/>
          <a:defRPr kumimoji="0" b="0" dirty="0" smtClean="0">
            <a:solidFill>
              <a:srgbClr val="FF0000"/>
            </a:solidFill>
            <a:latin typeface="Comic Sans MS" pitchFamily="66" charset="0"/>
            <a:ea typeface="华文行楷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Symbol" pitchFamily="18" charset="2"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31229</TotalTime>
  <Words>1939</Words>
  <Application>Microsoft Office PowerPoint</Application>
  <PresentationFormat>全屏显示(4:3)</PresentationFormat>
  <Paragraphs>438</Paragraphs>
  <Slides>37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CMR10</vt:lpstr>
      <vt:lpstr>华文行楷</vt:lpstr>
      <vt:lpstr>楷体_GB2312</vt:lpstr>
      <vt:lpstr>宋体</vt:lpstr>
      <vt:lpstr>Arial</vt:lpstr>
      <vt:lpstr>Comic Sans MS</vt:lpstr>
      <vt:lpstr>Symbol</vt:lpstr>
      <vt:lpstr>Times New Roman</vt:lpstr>
      <vt:lpstr>Wingdings</vt:lpstr>
      <vt:lpstr>Capsules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Thinkpad</cp:lastModifiedBy>
  <cp:revision>938</cp:revision>
  <dcterms:created xsi:type="dcterms:W3CDTF">2002-02-03T03:17:28Z</dcterms:created>
  <dcterms:modified xsi:type="dcterms:W3CDTF">2020-09-27T10:10:19Z</dcterms:modified>
</cp:coreProperties>
</file>