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3"/>
  </p:handoutMasterIdLst>
  <p:sldIdLst>
    <p:sldId id="256" r:id="rId3"/>
    <p:sldId id="562" r:id="rId4"/>
    <p:sldId id="560" r:id="rId5"/>
    <p:sldId id="752" r:id="rId6"/>
    <p:sldId id="756" r:id="rId7"/>
    <p:sldId id="757" r:id="rId9"/>
    <p:sldId id="641" r:id="rId10"/>
    <p:sldId id="759" r:id="rId11"/>
    <p:sldId id="642" r:id="rId12"/>
    <p:sldId id="744" r:id="rId13"/>
    <p:sldId id="749" r:id="rId14"/>
    <p:sldId id="753" r:id="rId15"/>
    <p:sldId id="758" r:id="rId16"/>
    <p:sldId id="659" r:id="rId17"/>
    <p:sldId id="654" r:id="rId18"/>
    <p:sldId id="760" r:id="rId19"/>
    <p:sldId id="761" r:id="rId20"/>
    <p:sldId id="762" r:id="rId21"/>
    <p:sldId id="763" r:id="rId22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²"/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²"/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²"/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²"/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Wingdings" panose="05000000000000000000" pitchFamily="2" charset="2"/>
      <a:buChar char="²"/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800000"/>
    <a:srgbClr val="990099"/>
    <a:srgbClr val="993366"/>
    <a:srgbClr val="800080"/>
    <a:srgbClr val="00FF00"/>
    <a:srgbClr val="CC66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2124" autoAdjust="0"/>
  </p:normalViewPr>
  <p:slideViewPr>
    <p:cSldViewPr>
      <p:cViewPr varScale="1">
        <p:scale>
          <a:sx n="108" d="100"/>
          <a:sy n="108" d="100"/>
        </p:scale>
        <p:origin x="1866" y="108"/>
      </p:cViewPr>
      <p:guideLst>
        <p:guide orient="horz" pos="27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B81AF77E-6F7F-478E-989D-C15E969EFEA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hyperlink" Target="http://baike.baidu.com/subview/1124713/1124713.htm" TargetMode="External"/><Relationship Id="rId3" Type="http://schemas.openxmlformats.org/officeDocument/2006/relationships/hyperlink" Target="http://baike.baidu.com/subview/556365/556365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n=&gt;&gt;1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n&gt;&gt;=1</a:t>
            </a:r>
            <a:r>
              <a:rPr lang="zh-CN" altLang="en-US" dirty="0" smtClean="0"/>
              <a:t>等价，在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语言中表示将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按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进制右移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位，高位补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尖括号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 &gt;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内包含的为必选项。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方括号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]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内包含的为可选项。</a:t>
            </a:r>
            <a:r>
              <a:rPr kumimoji="1"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4"/>
              </a:rPr>
              <a:t>大括号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 }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内包含的为可重复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至无数次的项。竖线</a:t>
            </a:r>
            <a:r>
              <a:rPr kumimoji="1" lang="en-US" altLang="zh-CN" sz="1200" b="0" i="0" kern="1200" baseline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表示在其左右两边任选一项，相当于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"OR"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的意思。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::=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是“被定义为”的意思。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/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en-US" altLang="zh-CN" sz="2000" b="0">
                <a:solidFill>
                  <a:srgbClr val="99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《</a:t>
            </a:r>
            <a:r>
              <a:rPr lang="zh-CN" altLang="en-US" sz="2000" b="0">
                <a:solidFill>
                  <a:srgbClr val="99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编译原理</a:t>
            </a:r>
            <a:r>
              <a:rPr lang="en-US" altLang="zh-CN" sz="2000" b="0">
                <a:solidFill>
                  <a:srgbClr val="99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》</a:t>
            </a:r>
            <a:endParaRPr lang="en-US" altLang="zh-CN" sz="2000" b="0">
              <a:solidFill>
                <a:srgbClr val="990099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endParaRPr lang="zh-CN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dzhanghz@qq.com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62642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600" dirty="0" smtClean="0">
                <a:solidFill>
                  <a:srgbClr val="800080"/>
                </a:solidFill>
                <a:latin typeface="楷体_GB2312" pitchFamily="49" charset="-122"/>
              </a:rPr>
              <a:t>词法分析</a:t>
            </a:r>
            <a:endParaRPr lang="zh-CN" altLang="en-US" dirty="0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6375" y="188913"/>
            <a:ext cx="180022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第三讲</a:t>
            </a:r>
            <a:endParaRPr lang="zh-CN" altLang="en-US" sz="40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900113" y="1412875"/>
            <a:ext cx="7489825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</a:t>
            </a:r>
            <a:r>
              <a:rPr lang="en-US" altLang="zh-CN" b="0" dirty="0"/>
              <a:t> </a:t>
            </a:r>
            <a:r>
              <a:rPr lang="zh-CN" altLang="en-US" dirty="0">
                <a:solidFill>
                  <a:srgbClr val="800080"/>
                </a:solidFill>
              </a:rPr>
              <a:t>某语言词法分析程序的设计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单词</a:t>
            </a:r>
            <a:r>
              <a:rPr lang="zh-CN" altLang="en-US" sz="2800" dirty="0" smtClean="0">
                <a:solidFill>
                  <a:srgbClr val="800080"/>
                </a:solidFill>
                <a:latin typeface="楷体_GB2312" pitchFamily="49" charset="-122"/>
              </a:rPr>
              <a:t>类别（种别）的</a:t>
            </a:r>
            <a:r>
              <a:rPr lang="zh-CN" altLang="en-US" sz="2800" dirty="0" smtClean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EBNF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描述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51945" name="Rectangle 9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词法分析程序的设计与实现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5194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42988" y="5760989"/>
            <a:ext cx="7860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Arial Unicode MS" panose="020B0604020202020204" pitchFamily="34" charset="-122"/>
              </a:rPr>
              <a:t>注：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&gt;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必选项，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 ]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选项使用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{}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重复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至无数次，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左右任选一项，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::= 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表被定义为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75" y="2687992"/>
            <a:ext cx="6960232" cy="2785416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900113" y="1052513"/>
            <a:ext cx="7489825" cy="115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</a:t>
            </a:r>
            <a:r>
              <a:rPr lang="en-US" altLang="zh-CN" b="0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某语言</a:t>
            </a:r>
            <a:r>
              <a:rPr lang="zh-CN" altLang="en-US" dirty="0">
                <a:solidFill>
                  <a:srgbClr val="800080"/>
                </a:solidFill>
              </a:rPr>
              <a:t>词法分析程序的设计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词法规则的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词法分析程序的设计与实现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5706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062" y="2391845"/>
            <a:ext cx="4623925" cy="4040578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7" name="Rectangle 5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词法分析程序的设计与实现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611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900113" y="1341438"/>
            <a:ext cx="7489825" cy="731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技术个案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00" dirty="0">
              <a:latin typeface="楷体_GB2312" pitchFamily="49" charset="-122"/>
            </a:endParaRP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755650" y="1916113"/>
            <a:ext cx="8136830" cy="41242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</a:rPr>
              <a:t>如何区分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标识符</a:t>
            </a:r>
            <a:r>
              <a:rPr lang="zh-CN" altLang="en-US" sz="2800" dirty="0">
                <a:latin typeface="楷体_GB2312" pitchFamily="49" charset="-122"/>
              </a:rPr>
              <a:t>与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保留字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预设一个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保留字表</a:t>
            </a:r>
            <a:r>
              <a:rPr lang="zh-CN" altLang="en-US" sz="2400" dirty="0">
                <a:latin typeface="楷体_GB2312" pitchFamily="49" charset="-122"/>
              </a:rPr>
              <a:t>，通过查表来确定是否保留字</a:t>
            </a:r>
            <a:endParaRPr lang="zh-CN" altLang="en-US" sz="2400" dirty="0"/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字符退还</a:t>
            </a:r>
            <a:r>
              <a:rPr lang="zh-CN" altLang="en-US" dirty="0"/>
              <a:t>  </a:t>
            </a:r>
            <a:endParaRPr lang="zh-CN" altLang="en-US" sz="28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在识别双符号运算符之类的单词时，要注意到可能</a:t>
            </a:r>
            <a:endParaRPr lang="zh-CN" altLang="en-US" sz="24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需要进行字符退还</a:t>
            </a:r>
            <a:endParaRPr lang="zh-CN" altLang="en-US" sz="24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/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例</a:t>
            </a:r>
            <a:r>
              <a:rPr lang="en-US" altLang="zh-CN" sz="2400" dirty="0">
                <a:latin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</a:rPr>
              <a:t>在读取字符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后，若下一字符不是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=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，则识别</a:t>
            </a:r>
            <a:endParaRPr lang="zh-CN" altLang="en-US" sz="24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的单词是小于号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，但要退还这个非 </a:t>
            </a:r>
            <a:r>
              <a:rPr lang="en-US" altLang="zh-CN" sz="2400" dirty="0">
                <a:latin typeface="楷体_GB2312" pitchFamily="49" charset="-122"/>
              </a:rPr>
              <a:t>&lt; </a:t>
            </a:r>
            <a:r>
              <a:rPr lang="zh-CN" altLang="en-US" sz="2400" dirty="0">
                <a:latin typeface="楷体_GB2312" pitchFamily="49" charset="-122"/>
              </a:rPr>
              <a:t>字符，以</a:t>
            </a:r>
            <a:endParaRPr lang="zh-CN" altLang="en-US" sz="24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保证下一次仍读到那个非 </a:t>
            </a:r>
            <a:r>
              <a:rPr lang="en-US" altLang="zh-CN" sz="2400" dirty="0">
                <a:latin typeface="楷体_GB2312" pitchFamily="49" charset="-122"/>
              </a:rPr>
              <a:t>&lt; </a:t>
            </a:r>
            <a:r>
              <a:rPr lang="zh-CN" altLang="en-US" sz="2400" dirty="0">
                <a:latin typeface="楷体_GB2312" pitchFamily="49" charset="-122"/>
              </a:rPr>
              <a:t>字符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7" name="Rectangle 5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词法分析程序的设计与实现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611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461963" y="1196752"/>
            <a:ext cx="74898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技术</a:t>
            </a:r>
            <a:r>
              <a:rPr lang="zh-CN" altLang="en-US" dirty="0" smtClean="0">
                <a:solidFill>
                  <a:srgbClr val="800080"/>
                </a:solidFill>
              </a:rPr>
              <a:t>个案</a:t>
            </a:r>
            <a:endParaRPr lang="en-US" altLang="zh-CN" sz="1000" dirty="0">
              <a:latin typeface="楷体_GB2312" pitchFamily="49" charset="-122"/>
            </a:endParaRP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683568" y="2140514"/>
            <a:ext cx="8285275" cy="37240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buSzPct val="57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993366"/>
                </a:solidFill>
                <a:latin typeface="宋体" panose="02010600030101010101" pitchFamily="2" charset="-122"/>
              </a:rPr>
              <a:t>无符号数</a:t>
            </a:r>
            <a:r>
              <a:rPr lang="zh-CN" altLang="zh-CN" sz="2400" dirty="0" smtClean="0">
                <a:solidFill>
                  <a:srgbClr val="993366"/>
                </a:solidFill>
                <a:latin typeface="宋体" panose="02010600030101010101" pitchFamily="2" charset="-122"/>
              </a:rPr>
              <a:t>文法规则</a:t>
            </a:r>
            <a:endParaRPr lang="zh-CN" altLang="zh-CN" sz="2400" dirty="0">
              <a:solidFill>
                <a:srgbClr val="993366"/>
              </a:solidFill>
              <a:latin typeface="宋体" panose="02010600030101010101" pitchFamily="2" charset="-122"/>
            </a:endParaRPr>
          </a:p>
          <a:p>
            <a:pPr lvl="1">
              <a:buNone/>
            </a:pP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&lt;无符号数&gt; </a:t>
            </a:r>
            <a:r>
              <a:rPr lang="en-US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→ </a:t>
            </a: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&lt;无符号实数&gt;|&lt;无符号整数&gt;</a:t>
            </a:r>
            <a:endParaRPr lang="zh-CN" altLang="zh-CN" sz="24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&lt;无符号实数&gt; → &lt;无符号整数&gt;.&lt;</a:t>
            </a: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数字串&gt;[E&lt;比例因子&gt;]</a:t>
            </a:r>
            <a:endParaRPr lang="zh-CN" altLang="zh-CN" sz="2400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   </a:t>
            </a: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|&lt;无符号整数&gt;E&lt;比例因子&gt;</a:t>
            </a:r>
            <a:endParaRPr lang="zh-CN" altLang="zh-CN" sz="24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&lt;比例因子&gt; </a:t>
            </a:r>
            <a:r>
              <a:rPr lang="en-US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→ </a:t>
            </a: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&lt;有符号整数&gt;</a:t>
            </a:r>
            <a:endParaRPr lang="zh-CN" altLang="zh-CN" sz="24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&lt;有符号整数&gt; → [+|-]&lt;无符号整数&gt;</a:t>
            </a:r>
            <a:endParaRPr lang="zh-CN" altLang="zh-CN" sz="24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&lt;无符号整数&gt; → &lt;数字串&gt;</a:t>
            </a:r>
            <a:endParaRPr lang="zh-CN" altLang="zh-CN" sz="24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&lt;数字串&gt; </a:t>
            </a:r>
            <a:r>
              <a:rPr lang="en-US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    </a:t>
            </a: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en-US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&lt;</a:t>
            </a: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数字&gt;{&lt;数字&gt;}</a:t>
            </a:r>
            <a:endParaRPr lang="zh-CN" altLang="zh-CN" sz="2400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&lt;数字&gt; </a:t>
            </a:r>
            <a:r>
              <a:rPr lang="en-US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→ </a:t>
            </a:r>
            <a:r>
              <a:rPr lang="zh-CN" altLang="zh-CN" sz="2400" dirty="0">
                <a:latin typeface="+mn-ea"/>
                <a:ea typeface="+mn-ea"/>
                <a:cs typeface="Arial Unicode MS" panose="020B0604020202020204" pitchFamily="34" charset="-122"/>
              </a:rPr>
              <a:t>0|1|2…|</a:t>
            </a:r>
            <a:r>
              <a:rPr lang="zh-CN" altLang="zh-CN" sz="2400" dirty="0" smtClean="0">
                <a:latin typeface="+mn-ea"/>
                <a:ea typeface="+mn-ea"/>
                <a:cs typeface="Arial Unicode MS" panose="020B0604020202020204" pitchFamily="34" charset="-122"/>
              </a:rPr>
              <a:t>9</a:t>
            </a:r>
            <a:endParaRPr lang="en-US" altLang="zh-CN" sz="2400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lvl="1">
              <a:buNone/>
            </a:pPr>
            <a:endParaRPr lang="en-US" altLang="zh-CN" sz="200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4505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657225" y="1268760"/>
            <a:ext cx="8208963" cy="5170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词法分析程序</a:t>
            </a:r>
            <a:r>
              <a:rPr lang="zh-CN" altLang="en-US" dirty="0">
                <a:solidFill>
                  <a:srgbClr val="800080"/>
                </a:solidFill>
              </a:rPr>
              <a:t>自动构造</a:t>
            </a:r>
            <a:r>
              <a:rPr lang="zh-CN" altLang="en-US" dirty="0"/>
              <a:t>的典型过程</a:t>
            </a:r>
            <a:endParaRPr lang="zh-CN" altLang="en-US" dirty="0"/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</a:t>
            </a:r>
            <a:r>
              <a:rPr lang="zh-CN" altLang="en-US" sz="2400" dirty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步骤一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使用者用正规表达式作为词法规则的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形式描述，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每一类词法单元都对应一个正规表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  达式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，所有正规表达式以文本方式作为自动构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造工具的</a:t>
            </a:r>
            <a:r>
              <a:rPr lang="zh-CN" altLang="en-US" sz="2400" dirty="0" smtClean="0">
                <a:latin typeface="Arial Unicode MS" panose="020B0604020202020204" pitchFamily="34" charset="-122"/>
                <a:ea typeface="+mn-ea"/>
              </a:rPr>
              <a:t>输入</a:t>
            </a:r>
            <a:endParaRPr lang="en-US" altLang="zh-CN" sz="2400" dirty="0" smtClean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400" dirty="0" smtClean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 步骤</a:t>
            </a:r>
            <a:r>
              <a:rPr lang="zh-CN" altLang="en-US" sz="2400" dirty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二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自动构造工具将每一个正规表达式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转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  换成有限自动机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的形式，比如使用 </a:t>
            </a: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Thompson</a:t>
            </a:r>
            <a:endParaRPr lang="en-US" altLang="zh-CN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  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构造法将正规表达式转换成 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-NFA </a:t>
            </a:r>
            <a:endParaRPr lang="en-US" altLang="zh-CN" sz="2400" dirty="0" smtClean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</a:t>
            </a:r>
            <a:r>
              <a:rPr lang="zh-CN" altLang="en-US" sz="2400" dirty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步骤三</a:t>
            </a: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可选</a:t>
            </a: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)  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增加一个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新的开始状态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，从该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状态引一条 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转移边到上述每一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个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-NFA 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的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初态，得到一个新</a:t>
            </a:r>
            <a:r>
              <a:rPr lang="zh-CN" altLang="en-US" sz="2400" dirty="0" smtClean="0">
                <a:latin typeface="Arial Unicode MS" panose="020B0604020202020204" pitchFamily="34" charset="-122"/>
                <a:ea typeface="+mn-ea"/>
              </a:rPr>
              <a:t>的</a:t>
            </a:r>
            <a:r>
              <a:rPr lang="zh-CN" altLang="en-US" sz="2400" dirty="0" smtClean="0">
                <a:latin typeface="Arial Unicode MS" panose="020B0604020202020204" pitchFamily="34" charset="-122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-</a:t>
            </a:r>
            <a:r>
              <a:rPr lang="en-US" altLang="zh-CN" sz="2400" dirty="0" smtClean="0">
                <a:latin typeface="Arial Unicode MS" panose="020B0604020202020204" pitchFamily="34" charset="-122"/>
                <a:ea typeface="+mn-ea"/>
              </a:rPr>
              <a:t>NFA</a:t>
            </a:r>
            <a:endParaRPr lang="en-US" altLang="zh-CN" sz="2400" dirty="0" smtClean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400" dirty="0" smtClean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 步骤</a:t>
            </a:r>
            <a:r>
              <a:rPr lang="zh-CN" altLang="en-US" sz="2400" dirty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四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必要时自动构造工具会将这些 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-NFA</a:t>
            </a:r>
            <a:endParaRPr lang="en-US" altLang="zh-CN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  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确定化，比如使用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子集构造法得到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DFA</a:t>
            </a:r>
            <a:endParaRPr lang="en-US" altLang="zh-CN" sz="2400" dirty="0">
              <a:solidFill>
                <a:srgbClr val="FF0000"/>
              </a:solidFill>
              <a:latin typeface="Arial Unicode MS" panose="020B0604020202020204" pitchFamily="34" charset="-122"/>
              <a:ea typeface="+mn-ea"/>
            </a:endParaRPr>
          </a:p>
        </p:txBody>
      </p:sp>
      <p:sp>
        <p:nvSpPr>
          <p:cNvPr id="450570" name="Rectangle 10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5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44545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755650" y="1484313"/>
            <a:ext cx="8208963" cy="40626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词法分析程序</a:t>
            </a:r>
            <a:r>
              <a:rPr lang="zh-CN" altLang="en-US" dirty="0">
                <a:solidFill>
                  <a:srgbClr val="800080"/>
                </a:solidFill>
              </a:rPr>
              <a:t>自动构造</a:t>
            </a:r>
            <a:r>
              <a:rPr lang="zh-CN" altLang="en-US" dirty="0"/>
              <a:t>的典型过程</a:t>
            </a:r>
            <a:endParaRPr lang="zh-CN" altLang="en-US" dirty="0"/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400" dirty="0" smtClean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步骤</a:t>
            </a:r>
            <a:r>
              <a:rPr lang="zh-CN" altLang="en-US" sz="2400" dirty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五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必要时，自动构造工具会将有限自动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 smtClean="0">
                <a:latin typeface="Arial Unicode MS" panose="020B0604020202020204" pitchFamily="34" charset="-122"/>
                <a:ea typeface="+mn-ea"/>
              </a:rPr>
              <a:t>  机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最小化</a:t>
            </a:r>
            <a:r>
              <a:rPr lang="zh-CN" altLang="en-US" sz="2400" dirty="0" smtClean="0">
                <a:latin typeface="Arial Unicode MS" panose="020B0604020202020204" pitchFamily="34" charset="-122"/>
                <a:ea typeface="+mn-ea"/>
              </a:rPr>
              <a:t>，得到等价拥有状态数目最少的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DFA</a:t>
            </a:r>
            <a:endParaRPr lang="en-US" altLang="zh-CN" sz="2400" dirty="0" smtClean="0">
              <a:solidFill>
                <a:srgbClr val="FF0000"/>
              </a:solidFill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993366"/>
                </a:solidFill>
                <a:latin typeface="Arial Unicode MS" panose="020B0604020202020204" pitchFamily="34" charset="-122"/>
                <a:ea typeface="+mn-ea"/>
              </a:rPr>
              <a:t>步骤六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若执行过第</a:t>
            </a:r>
            <a:r>
              <a:rPr lang="en-US" altLang="zh-CN" sz="2400" dirty="0">
                <a:latin typeface="Arial Unicode MS" panose="020B0604020202020204" pitchFamily="34" charset="-122"/>
                <a:ea typeface="+mn-ea"/>
              </a:rPr>
              <a:t>3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步，那么就模拟单个完整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的自动机；否则，自动构造工具按照一定的控 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制策略生成词法分析程序中扫描程序的代码，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该扫描程序可以选择对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每一类词法单元所对应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  的有限自动机依次模拟运行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，并从当前输入符</a:t>
            </a:r>
            <a:endParaRPr lang="zh-CN" altLang="en-US" sz="2400" dirty="0"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  号序列中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识别下一个单词</a:t>
            </a:r>
            <a:r>
              <a:rPr lang="zh-CN" altLang="en-US" sz="2400" dirty="0">
                <a:latin typeface="Arial Unicode MS" panose="020B0604020202020204" pitchFamily="34" charset="-122"/>
                <a:ea typeface="+mn-ea"/>
              </a:rPr>
              <a:t>，然后</a:t>
            </a: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返回相应的单</a:t>
            </a:r>
            <a:endParaRPr lang="zh-CN" altLang="en-US" sz="2400" dirty="0">
              <a:solidFill>
                <a:srgbClr val="FF0000"/>
              </a:solidFill>
              <a:latin typeface="Arial Unicode MS" panose="020B0604020202020204" pitchFamily="34" charset="-122"/>
              <a:ea typeface="+mn-ea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  词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+mn-ea"/>
              </a:rPr>
              <a:t>记录</a:t>
            </a:r>
            <a:r>
              <a:rPr lang="zh-CN" altLang="en-US" sz="2400" dirty="0" smtClean="0">
                <a:latin typeface="Arial Unicode MS" panose="020B0604020202020204" pitchFamily="34" charset="-122"/>
                <a:ea typeface="+mn-ea"/>
              </a:rPr>
              <a:t>。</a:t>
            </a:r>
            <a:r>
              <a:rPr lang="en-US" altLang="zh-CN" sz="2400" dirty="0" smtClean="0">
                <a:latin typeface="Arial Unicode MS" panose="020B0604020202020204" pitchFamily="34" charset="-122"/>
                <a:ea typeface="+mn-ea"/>
              </a:rPr>
              <a:t> </a:t>
            </a:r>
            <a:endParaRPr lang="en-US" altLang="zh-CN" sz="2400" dirty="0" smtClean="0">
              <a:latin typeface="Arial Unicode MS" panose="020B0604020202020204" pitchFamily="34" charset="-122"/>
              <a:ea typeface="+mn-ea"/>
            </a:endParaRPr>
          </a:p>
        </p:txBody>
      </p:sp>
      <p:sp>
        <p:nvSpPr>
          <p:cNvPr id="445460" name="Rectangle 20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5591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4493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词法分析程序</a:t>
            </a:r>
            <a:r>
              <a:rPr lang="zh-CN" altLang="en-US" dirty="0">
                <a:solidFill>
                  <a:srgbClr val="800080"/>
                </a:solidFill>
              </a:rPr>
              <a:t>自动构造</a:t>
            </a:r>
            <a:r>
              <a:rPr lang="zh-CN" altLang="en-US" dirty="0" smtClean="0"/>
              <a:t>的典型过程</a:t>
            </a:r>
            <a:endParaRPr lang="zh-CN" altLang="en-US" dirty="0"/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993366"/>
                </a:solidFill>
                <a:latin typeface="楷体_GB2312" pitchFamily="49" charset="-122"/>
              </a:rPr>
              <a:t>可选的正</a:t>
            </a:r>
            <a:r>
              <a:rPr lang="zh-CN" altLang="en-US" sz="2800" dirty="0" smtClean="0">
                <a:solidFill>
                  <a:srgbClr val="993366"/>
                </a:solidFill>
                <a:latin typeface="楷体_GB2312" pitchFamily="49" charset="-122"/>
              </a:rPr>
              <a:t>规表达式设计方法</a:t>
            </a:r>
            <a:r>
              <a:rPr lang="zh-CN" altLang="en-US" sz="2800" dirty="0" smtClean="0">
                <a:latin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</a:rPr>
              <a:t>直接设计自动机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1000" dirty="0">
                <a:latin typeface="楷体_GB2312" pitchFamily="49" charset="-122"/>
              </a:rPr>
              <a:t>  </a:t>
            </a:r>
            <a:endParaRPr lang="en-US" altLang="zh-CN" sz="1000" dirty="0" smtClean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800" dirty="0">
                <a:latin typeface="楷体_GB2312" pitchFamily="49" charset="-122"/>
              </a:rPr>
              <a:t>  </a:t>
            </a:r>
            <a:r>
              <a:rPr lang="zh-CN" altLang="en-US" sz="2800" dirty="0" smtClean="0">
                <a:latin typeface="楷体_GB2312" pitchFamily="49" charset="-122"/>
              </a:rPr>
              <a:t>直接设计正规表达式有时比较困难</a:t>
            </a:r>
            <a:endParaRPr lang="en-US" altLang="zh-CN" sz="2800" dirty="0" smtClean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993366"/>
                </a:solidFill>
                <a:latin typeface="楷体_GB2312" pitchFamily="49" charset="-122"/>
              </a:rPr>
              <a:t>例如：</a:t>
            </a:r>
            <a:r>
              <a:rPr lang="zh-CN" altLang="zh-CN" sz="2800" dirty="0" smtClean="0"/>
              <a:t>假若想</a:t>
            </a:r>
            <a:r>
              <a:rPr lang="zh-CN" altLang="zh-CN" sz="2800" dirty="0"/>
              <a:t>要为</a:t>
            </a:r>
            <a:r>
              <a:rPr lang="en-US" altLang="zh-CN" sz="2800" b="0" dirty="0"/>
              <a:t>Java</a:t>
            </a:r>
            <a:r>
              <a:rPr lang="zh-CN" altLang="zh-CN" sz="2800" dirty="0"/>
              <a:t>程序中所允许的注释</a:t>
            </a:r>
            <a:r>
              <a:rPr lang="zh-CN" altLang="zh-CN" sz="2800" dirty="0" smtClean="0"/>
              <a:t>给</a:t>
            </a:r>
            <a:endParaRPr lang="en-US" altLang="zh-CN" sz="2800" dirty="0" smtClean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出</a:t>
            </a:r>
            <a:r>
              <a:rPr lang="zh-CN" altLang="zh-CN" sz="2800" dirty="0"/>
              <a:t>正规表达式，这类注释以</a:t>
            </a:r>
            <a:r>
              <a:rPr lang="en-US" altLang="zh-CN" sz="2800" dirty="0"/>
              <a:t>”/*”</a:t>
            </a:r>
            <a:r>
              <a:rPr lang="zh-CN" altLang="zh-CN" sz="2800" dirty="0"/>
              <a:t>开始，以</a:t>
            </a:r>
            <a:r>
              <a:rPr lang="en-US" altLang="zh-CN" sz="2800" dirty="0" smtClean="0"/>
              <a:t>”*/”</a:t>
            </a:r>
            <a:endParaRPr lang="en-US" altLang="zh-CN" sz="2800" dirty="0" smtClean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结束</a:t>
            </a:r>
            <a:r>
              <a:rPr lang="zh-CN" altLang="zh-CN" sz="2800" dirty="0"/>
              <a:t>，在</a:t>
            </a:r>
            <a:r>
              <a:rPr lang="en-US" altLang="zh-CN" sz="2800" dirty="0"/>
              <a:t>”/*”</a:t>
            </a:r>
            <a:r>
              <a:rPr lang="zh-CN" altLang="zh-CN" sz="2800" dirty="0"/>
              <a:t>和</a:t>
            </a:r>
            <a:r>
              <a:rPr lang="en-US" altLang="zh-CN" sz="2800" dirty="0"/>
              <a:t>”*/”</a:t>
            </a:r>
            <a:r>
              <a:rPr lang="zh-CN" altLang="zh-CN" sz="2800" dirty="0"/>
              <a:t>之间，除了</a:t>
            </a:r>
            <a:r>
              <a:rPr lang="en-US" altLang="zh-CN" sz="2800" dirty="0"/>
              <a:t>”*/”</a:t>
            </a:r>
            <a:r>
              <a:rPr lang="zh-CN" altLang="zh-CN" sz="2800" dirty="0"/>
              <a:t>序列外，</a:t>
            </a:r>
            <a:r>
              <a:rPr lang="zh-CN" altLang="zh-CN" sz="2800" dirty="0" smtClean="0"/>
              <a:t>可</a:t>
            </a:r>
            <a:endParaRPr lang="en-US" altLang="zh-CN" sz="2800" dirty="0" smtClean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以</a:t>
            </a:r>
            <a:r>
              <a:rPr lang="zh-CN" altLang="zh-CN" sz="2800" dirty="0"/>
              <a:t>出现任意字符</a:t>
            </a:r>
            <a:r>
              <a:rPr lang="zh-CN" altLang="zh-CN" sz="2800" dirty="0" smtClean="0"/>
              <a:t>。对此</a:t>
            </a:r>
            <a:r>
              <a:rPr lang="zh-CN" altLang="zh-CN" sz="2800" dirty="0"/>
              <a:t>类注释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某些同学可能</a:t>
            </a:r>
            <a:endParaRPr lang="en-US" altLang="zh-CN" sz="2800" dirty="0" smtClean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会认为</a:t>
            </a:r>
            <a:r>
              <a:rPr lang="zh-CN" altLang="zh-CN" sz="2800" dirty="0" smtClean="0"/>
              <a:t>构造</a:t>
            </a:r>
            <a:r>
              <a:rPr lang="en-US" altLang="zh-CN" sz="2800" b="0" dirty="0"/>
              <a:t>DFA</a:t>
            </a:r>
            <a:r>
              <a:rPr lang="zh-CN" altLang="zh-CN" sz="2800" dirty="0"/>
              <a:t>比</a:t>
            </a:r>
            <a:r>
              <a:rPr lang="zh-CN" altLang="zh-CN" sz="2800" dirty="0" smtClean="0"/>
              <a:t>构造</a:t>
            </a:r>
            <a:r>
              <a:rPr lang="zh-CN" altLang="zh-CN" sz="2800" dirty="0"/>
              <a:t>正规表达式更容易，</a:t>
            </a:r>
            <a:r>
              <a:rPr lang="zh-CN" altLang="zh-CN" sz="2800" dirty="0" smtClean="0"/>
              <a:t>所</a:t>
            </a:r>
            <a:endParaRPr lang="en-US" altLang="zh-CN" sz="2800" dirty="0" smtClean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以</a:t>
            </a:r>
            <a:r>
              <a:rPr lang="zh-CN" altLang="en-US" sz="2800" dirty="0" smtClean="0"/>
              <a:t>可</a:t>
            </a:r>
            <a:r>
              <a:rPr lang="zh-CN" altLang="zh-CN" sz="2800" dirty="0" smtClean="0"/>
              <a:t>先</a:t>
            </a:r>
            <a:r>
              <a:rPr lang="zh-CN" altLang="zh-CN" sz="2800" dirty="0"/>
              <a:t>构造</a:t>
            </a:r>
            <a:r>
              <a:rPr lang="en-US" altLang="zh-CN" sz="2800" b="0" dirty="0"/>
              <a:t>DFA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然后</a:t>
            </a:r>
            <a:r>
              <a:rPr lang="zh-CN" altLang="zh-CN" sz="2800" dirty="0"/>
              <a:t>再转换为正规表达式。</a:t>
            </a:r>
            <a:endParaRPr lang="zh-CN" altLang="en-US" sz="2800" dirty="0">
              <a:latin typeface="楷体_GB2312" pitchFamily="49" charset="-122"/>
            </a:endParaRPr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55910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9112" name="Text Box 8"/>
          <p:cNvSpPr txBox="1">
            <a:spLocks noChangeArrowheads="1"/>
          </p:cNvSpPr>
          <p:nvPr/>
        </p:nvSpPr>
        <p:spPr bwMode="auto">
          <a:xfrm>
            <a:off x="755650" y="1484313"/>
            <a:ext cx="820896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en-US" altLang="zh-CN" dirty="0" smtClean="0"/>
              <a:t>LEX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559113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8" name="Group 4"/>
          <p:cNvGrpSpPr/>
          <p:nvPr/>
        </p:nvGrpSpPr>
        <p:grpSpPr bwMode="auto">
          <a:xfrm>
            <a:off x="2318332" y="2564904"/>
            <a:ext cx="4343400" cy="609600"/>
            <a:chOff x="0" y="0"/>
            <a:chExt cx="2736" cy="384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0" y="215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432" y="0"/>
              <a:ext cx="1872" cy="384"/>
            </a:xfrm>
            <a:prstGeom prst="flowChartPredefinedProcess">
              <a:avLst/>
            </a:prstGeom>
            <a:solidFill>
              <a:schemeClr val="folHlink"/>
            </a:solidFill>
            <a:ln w="222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800" b="1">
                  <a:latin typeface="宋体" panose="02010600030101010101" pitchFamily="2" charset="-122"/>
                </a:rPr>
                <a:t>LEX</a:t>
              </a:r>
              <a:r>
                <a:rPr lang="zh-CN" sz="2800" b="1"/>
                <a:t>编译系统</a:t>
              </a:r>
              <a:endParaRPr lang="zh-CN" sz="2800" b="1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304" y="215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64907" y="2493467"/>
            <a:ext cx="20415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sz="2400" b="1">
                <a:latin typeface="宋体" panose="02010600030101010101" pitchFamily="2" charset="-122"/>
              </a:rPr>
              <a:t>词法分析程序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Lex.yy.c</a:t>
            </a:r>
            <a:endParaRPr lang="zh-CN" altLang="zh-CN" sz="2400" b="1">
              <a:latin typeface="宋体" panose="0201060003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62582" y="2493467"/>
            <a:ext cx="15795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LEX</a:t>
            </a:r>
            <a:r>
              <a:rPr lang="zh-CN" altLang="en-US" sz="2400" b="1">
                <a:latin typeface="宋体" panose="02010600030101010101" pitchFamily="2" charset="-122"/>
              </a:rPr>
              <a:t>源</a:t>
            </a:r>
            <a:r>
              <a:rPr lang="zh-CN" sz="2400" b="1">
                <a:latin typeface="宋体" panose="02010600030101010101" pitchFamily="2" charset="-122"/>
              </a:rPr>
              <a:t>程序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Lex.l</a:t>
            </a:r>
            <a:endParaRPr lang="zh-CN" altLang="zh-CN" sz="2400" b="1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49" y="3962471"/>
            <a:ext cx="8208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400" dirty="0"/>
              <a:t>辅助</a:t>
            </a:r>
            <a:r>
              <a:rPr lang="zh-CN" altLang="zh-CN" sz="2400" dirty="0" smtClean="0"/>
              <a:t>定义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变量说明，常量说明，</a:t>
            </a:r>
            <a:r>
              <a:rPr lang="zh-CN" altLang="en-US" sz="2400" dirty="0" smtClean="0">
                <a:solidFill>
                  <a:srgbClr val="FF0000"/>
                </a:solidFill>
              </a:rPr>
              <a:t>正规定义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zh-CN" sz="2400" dirty="0" smtClean="0"/>
              <a:t>%%</a:t>
            </a:r>
            <a:endParaRPr lang="zh-CN" altLang="zh-CN" sz="2400" dirty="0"/>
          </a:p>
          <a:p>
            <a:pPr>
              <a:buNone/>
            </a:pPr>
            <a:r>
              <a:rPr lang="zh-CN" altLang="zh-CN" sz="2400" dirty="0" smtClean="0"/>
              <a:t>转换规则</a:t>
            </a:r>
            <a:r>
              <a:rPr lang="zh-CN" altLang="zh-CN" sz="2400" dirty="0"/>
              <a:t>（识别规则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----</a:t>
            </a:r>
            <a:r>
              <a:rPr lang="zh-CN" altLang="en-US" sz="2400" dirty="0" smtClean="0"/>
              <a:t>识别出</a:t>
            </a:r>
            <a:r>
              <a:rPr lang="zh-CN" altLang="en-US" sz="2400" dirty="0" smtClean="0">
                <a:solidFill>
                  <a:srgbClr val="FF0000"/>
                </a:solidFill>
              </a:rPr>
              <a:t>正规式</a:t>
            </a:r>
            <a:r>
              <a:rPr lang="zh-CN" altLang="en-US" sz="2400" dirty="0" smtClean="0"/>
              <a:t>后的</a:t>
            </a:r>
            <a:r>
              <a:rPr lang="zh-CN" altLang="en-US" sz="2400" dirty="0" smtClean="0">
                <a:solidFill>
                  <a:srgbClr val="FF0000"/>
                </a:solidFill>
              </a:rPr>
              <a:t>对应动作代码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zh-CN" sz="2400" dirty="0" smtClean="0"/>
              <a:t>%%</a:t>
            </a:r>
            <a:endParaRPr lang="zh-CN" altLang="zh-CN" sz="2400" dirty="0"/>
          </a:p>
          <a:p>
            <a:pPr>
              <a:buNone/>
            </a:pPr>
            <a:r>
              <a:rPr lang="zh-CN" altLang="zh-CN" sz="2400" dirty="0" smtClean="0"/>
              <a:t>用户</a:t>
            </a:r>
            <a:r>
              <a:rPr lang="zh-CN" altLang="zh-CN" sz="2400" dirty="0"/>
              <a:t>子程序（代码</a:t>
            </a:r>
            <a:r>
              <a:rPr lang="zh-CN" altLang="zh-CN" sz="2400" dirty="0" smtClean="0"/>
              <a:t>）</a:t>
            </a:r>
            <a:r>
              <a:rPr lang="en-US" altLang="zh-CN" sz="2400" dirty="0" smtClean="0"/>
              <a:t>----</a:t>
            </a:r>
            <a:r>
              <a:rPr lang="zh-CN" altLang="zh-CN" sz="2400" dirty="0" smtClean="0"/>
              <a:t>转换规则</a:t>
            </a:r>
            <a:r>
              <a:rPr lang="zh-CN" altLang="en-US" sz="2400" dirty="0" smtClean="0"/>
              <a:t>定义动作的</a:t>
            </a:r>
            <a:r>
              <a:rPr lang="zh-CN" altLang="en-US" sz="2400" dirty="0" smtClean="0">
                <a:solidFill>
                  <a:srgbClr val="FF0000"/>
                </a:solidFill>
              </a:rPr>
              <a:t>辅助函数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1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4" name="Text Box 28"/>
          <p:cNvSpPr txBox="1">
            <a:spLocks noChangeArrowheads="1"/>
          </p:cNvSpPr>
          <p:nvPr/>
        </p:nvSpPr>
        <p:spPr bwMode="auto">
          <a:xfrm>
            <a:off x="949325" y="1052736"/>
            <a:ext cx="76120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课后实验作业</a:t>
            </a:r>
            <a:r>
              <a:rPr lang="en-US" altLang="zh-CN" dirty="0" smtClean="0">
                <a:solidFill>
                  <a:srgbClr val="800080"/>
                </a:solidFill>
              </a:rPr>
              <a:t>02——</a:t>
            </a:r>
            <a:endParaRPr lang="en-US" altLang="zh-CN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dirty="0" smtClean="0">
                <a:solidFill>
                  <a:srgbClr val="800080"/>
                </a:solidFill>
              </a:rPr>
              <a:t>                  </a:t>
            </a:r>
            <a:r>
              <a:rPr lang="zh-CN" altLang="zh-CN" dirty="0" smtClean="0"/>
              <a:t>利用</a:t>
            </a:r>
            <a:r>
              <a:rPr lang="zh-CN" altLang="zh-CN" dirty="0"/>
              <a:t>自动机识别</a:t>
            </a:r>
            <a:r>
              <a:rPr lang="en-US" altLang="zh-CN" dirty="0"/>
              <a:t>C++</a:t>
            </a:r>
            <a:r>
              <a:rPr lang="zh-CN" altLang="zh-CN" dirty="0" smtClean="0"/>
              <a:t>语言</a:t>
            </a:r>
            <a:r>
              <a:rPr lang="zh-CN" altLang="en-US" dirty="0"/>
              <a:t>单</a:t>
            </a:r>
            <a:r>
              <a:rPr lang="zh-CN" altLang="zh-CN" dirty="0" smtClean="0"/>
              <a:t>词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9" name="Rectangle 3"/>
          <p:cNvSpPr>
            <a:spLocks noRot="1" noChangeArrowheads="1"/>
          </p:cNvSpPr>
          <p:nvPr/>
        </p:nvSpPr>
        <p:spPr bwMode="auto">
          <a:xfrm>
            <a:off x="528891" y="2132856"/>
            <a:ext cx="845292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实验目的：编程实现利用自动机识别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语言单词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实验要求：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C++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实现；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需要编程加以解析如下简单程序的代码：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lvl="2">
              <a:buNone/>
            </a:pPr>
            <a:r>
              <a:rPr lang="en-US" altLang="zh-CN" sz="2000" b="0" kern="0" dirty="0"/>
              <a:t>class Main {</a:t>
            </a:r>
            <a:br>
              <a:rPr lang="en-US" altLang="zh-CN" sz="2000" b="0" kern="0" dirty="0"/>
            </a:br>
            <a:r>
              <a:rPr lang="en-US" altLang="zh-CN" sz="2000" b="0" kern="0" dirty="0"/>
              <a:t>static void main() </a:t>
            </a:r>
            <a:r>
              <a:rPr lang="en-US" altLang="zh-CN" sz="2000" b="0" kern="0" dirty="0" smtClean="0"/>
              <a:t>{</a:t>
            </a:r>
            <a:br>
              <a:rPr lang="en-US" altLang="zh-CN" sz="2000" b="0" kern="0" dirty="0"/>
            </a:br>
            <a:r>
              <a:rPr lang="en-US" altLang="zh-CN" sz="2000" b="0" kern="0" dirty="0"/>
              <a:t>    print("hello world");</a:t>
            </a:r>
            <a:br>
              <a:rPr lang="en-US" altLang="zh-CN" sz="2000" b="0" kern="0" dirty="0"/>
            </a:br>
            <a:r>
              <a:rPr lang="en-US" altLang="zh-CN" sz="2000" b="0" kern="0" dirty="0"/>
              <a:t>}</a:t>
            </a:r>
            <a:endParaRPr lang="en-US" altLang="zh-CN" sz="2000" b="0" kern="0" dirty="0"/>
          </a:p>
          <a:p>
            <a:pPr lvl="2">
              <a:buNone/>
            </a:pPr>
            <a:r>
              <a:rPr lang="en-US" altLang="zh-CN" sz="2000" b="0" kern="0" dirty="0"/>
              <a:t>}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输出到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output.txt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文件，文件中每一行记录一个单词类别和单词属性值。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提供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名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lexic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.exe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执行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文件实现上述功能，还需提供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源文件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以及名为</a:t>
            </a:r>
            <a:r>
              <a:rPr lang="zh-CN" altLang="en-US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设计说明</a:t>
            </a:r>
            <a:r>
              <a:rPr lang="en-US" altLang="zh-CN" sz="2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.doc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说明文件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1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9" name="Rectangle 3"/>
          <p:cNvSpPr>
            <a:spLocks noRot="1" noChangeArrowheads="1"/>
          </p:cNvSpPr>
          <p:nvPr/>
        </p:nvSpPr>
        <p:spPr bwMode="auto">
          <a:xfrm>
            <a:off x="511559" y="1844824"/>
            <a:ext cx="8452929" cy="481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实验上交方式：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建立新目录名称为“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2017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02+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”，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引号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内的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号不可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省略，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output.txt,lexic.exe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设计说明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.doc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和编程源代码放置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该目录中。</a:t>
            </a: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上述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目录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打包为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“2017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+02+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.zip”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引号内的</a:t>
            </a:r>
            <a:r>
              <a:rPr lang="en-US" altLang="zh-CN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号不可省略。</a:t>
            </a:r>
            <a:endParaRPr lang="en-US" altLang="zh-CN" sz="2000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发到邮箱 </a:t>
            </a:r>
            <a:r>
              <a:rPr lang="en-US" altLang="zh-CN" sz="20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hlinkClick r:id="rId1"/>
              </a:rPr>
              <a:t>dzhanghz@qq.com</a:t>
            </a:r>
            <a:r>
              <a:rPr lang="en-US" altLang="zh-CN" sz="20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不要发到其他邮箱</a:t>
            </a:r>
            <a:r>
              <a:rPr lang="zh-CN" altLang="en-US" sz="2000" dirty="0" smtClean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，邮件标题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“2017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02+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” 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949325" y="1052736"/>
            <a:ext cx="76120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课后实验作业</a:t>
            </a:r>
            <a:r>
              <a:rPr lang="en-US" altLang="zh-CN" dirty="0" smtClean="0">
                <a:solidFill>
                  <a:srgbClr val="800080"/>
                </a:solidFill>
              </a:rPr>
              <a:t>02——</a:t>
            </a:r>
            <a:endParaRPr lang="en-US" altLang="zh-CN" dirty="0" smtClean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dirty="0" smtClean="0">
                <a:solidFill>
                  <a:srgbClr val="800080"/>
                </a:solidFill>
              </a:rPr>
              <a:t>                  </a:t>
            </a:r>
            <a:r>
              <a:rPr lang="zh-CN" altLang="zh-CN" dirty="0" smtClean="0"/>
              <a:t>利用</a:t>
            </a:r>
            <a:r>
              <a:rPr lang="zh-CN" altLang="zh-CN" dirty="0"/>
              <a:t>自动机识别</a:t>
            </a:r>
            <a:r>
              <a:rPr lang="en-US" altLang="zh-CN" dirty="0"/>
              <a:t>C++</a:t>
            </a:r>
            <a:r>
              <a:rPr lang="zh-CN" altLang="zh-CN" dirty="0" smtClean="0"/>
              <a:t>语言</a:t>
            </a:r>
            <a:r>
              <a:rPr lang="zh-CN" altLang="en-US" dirty="0"/>
              <a:t>单</a:t>
            </a:r>
            <a:r>
              <a:rPr lang="zh-CN" altLang="zh-CN" dirty="0" smtClean="0"/>
              <a:t>词</a:t>
            </a:r>
            <a:endParaRPr lang="en-US" altLang="zh-CN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999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00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195388" y="1624013"/>
            <a:ext cx="58324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词法分析概述</a:t>
            </a:r>
            <a:endParaRPr lang="zh-CN" altLang="en-US">
              <a:solidFill>
                <a:srgbClr val="800080"/>
              </a:solidFill>
            </a:endParaRPr>
          </a:p>
        </p:txBody>
      </p:sp>
      <p:sp>
        <p:nvSpPr>
          <p:cNvPr id="341001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95388" y="2344738"/>
            <a:ext cx="575786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词法分析程序的设计与实现</a:t>
            </a:r>
            <a:endParaRPr lang="zh-CN" altLang="en-US">
              <a:solidFill>
                <a:srgbClr val="800080"/>
              </a:solidFill>
            </a:endParaRPr>
          </a:p>
        </p:txBody>
      </p:sp>
      <p:sp>
        <p:nvSpPr>
          <p:cNvPr id="341003" name="Rectangle 11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词法分析</a:t>
            </a:r>
            <a:endParaRPr lang="zh-CN" altLang="en-US" sz="40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341004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068638"/>
            <a:ext cx="525621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>
                <a:solidFill>
                  <a:srgbClr val="800080"/>
                </a:solidFill>
              </a:rPr>
              <a:t> </a:t>
            </a:r>
            <a:r>
              <a:rPr lang="zh-CN" altLang="en-US">
                <a:solidFill>
                  <a:srgbClr val="800080"/>
                </a:solidFill>
              </a:rPr>
              <a:t>词法分析程序的自动构造</a:t>
            </a:r>
            <a:endParaRPr lang="zh-CN" altLang="en-US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词法分析概述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684213" y="1196752"/>
            <a:ext cx="8210550" cy="54476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词法分析程序</a:t>
            </a:r>
            <a:r>
              <a:rPr lang="zh-CN" altLang="en-US" sz="2800" b="0" dirty="0"/>
              <a:t>（</a:t>
            </a:r>
            <a:r>
              <a:rPr lang="en-US" altLang="zh-CN" sz="2800" b="0" i="1" dirty="0"/>
              <a:t>Lexical</a:t>
            </a:r>
            <a:r>
              <a:rPr lang="en-US" altLang="zh-CN" sz="2800" b="0" dirty="0"/>
              <a:t> </a:t>
            </a:r>
            <a:r>
              <a:rPr lang="en-US" altLang="zh-CN" sz="2800" b="0" i="1" dirty="0"/>
              <a:t>Analyzer</a:t>
            </a:r>
            <a:r>
              <a:rPr lang="zh-CN" altLang="en-US" sz="2800" b="0" dirty="0"/>
              <a:t>）</a:t>
            </a:r>
            <a:r>
              <a:rPr lang="zh-CN" altLang="en-US" dirty="0"/>
              <a:t>或</a:t>
            </a:r>
            <a:endParaRPr lang="zh-CN" altLang="en-US" dirty="0"/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</a:rPr>
              <a:t>    词法扫描程序</a:t>
            </a:r>
            <a:r>
              <a:rPr lang="zh-CN" altLang="en-US" sz="2800" b="0" dirty="0"/>
              <a:t>（</a:t>
            </a:r>
            <a:r>
              <a:rPr lang="en-US" altLang="zh-CN" sz="2800" b="0" i="1" dirty="0"/>
              <a:t>Scanner</a:t>
            </a:r>
            <a:r>
              <a:rPr lang="zh-CN" altLang="en-US" sz="2800" b="0" dirty="0"/>
              <a:t>）</a:t>
            </a:r>
            <a:r>
              <a:rPr lang="zh-CN" altLang="en-US" dirty="0"/>
              <a:t>的作用</a:t>
            </a:r>
            <a:endParaRPr lang="zh-CN" altLang="en-US" b="0" dirty="0"/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000" dirty="0">
                <a:latin typeface="楷体_GB2312" pitchFamily="49" charset="-122"/>
              </a:rPr>
              <a:t>从左至右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扫描</a:t>
            </a:r>
            <a:r>
              <a:rPr lang="zh-CN" altLang="en-US" sz="2000" dirty="0">
                <a:latin typeface="楷体_GB2312" pitchFamily="49" charset="-122"/>
              </a:rPr>
              <a:t>构成源程序的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字符流</a:t>
            </a:r>
            <a:endParaRPr lang="zh-CN" altLang="en-US" sz="2000" b="0" dirty="0">
              <a:solidFill>
                <a:srgbClr val="FF0000"/>
              </a:solidFill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200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000" dirty="0"/>
              <a:t>  </a:t>
            </a:r>
            <a:r>
              <a:rPr lang="zh-CN" altLang="en-US" sz="2000" dirty="0">
                <a:solidFill>
                  <a:srgbClr val="FF0000"/>
                </a:solidFill>
              </a:rPr>
              <a:t>识别</a:t>
            </a:r>
            <a:r>
              <a:rPr lang="zh-CN" altLang="en-US" sz="2000" dirty="0"/>
              <a:t>出有词法意义的</a:t>
            </a:r>
            <a:r>
              <a:rPr lang="zh-CN" altLang="en-US" sz="2000" dirty="0">
                <a:solidFill>
                  <a:srgbClr val="FF0000"/>
                </a:solidFill>
              </a:rPr>
              <a:t>单词</a:t>
            </a:r>
            <a:r>
              <a:rPr lang="zh-CN" altLang="en-US" sz="2000" b="0" dirty="0"/>
              <a:t>（</a:t>
            </a:r>
            <a:r>
              <a:rPr lang="en-US" altLang="zh-CN" sz="2000" b="0" i="1" dirty="0"/>
              <a:t>Lexemes</a:t>
            </a:r>
            <a:r>
              <a:rPr lang="zh-CN" altLang="en-US" sz="2000" b="0" dirty="0"/>
              <a:t>）</a:t>
            </a:r>
            <a:endParaRPr lang="zh-CN" altLang="en-US" sz="200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200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000" dirty="0"/>
              <a:t>  返回</a:t>
            </a:r>
            <a:r>
              <a:rPr lang="zh-CN" altLang="en-US" sz="2000" dirty="0">
                <a:solidFill>
                  <a:srgbClr val="FF0000"/>
                </a:solidFill>
              </a:rPr>
              <a:t>单词记录</a:t>
            </a:r>
            <a:r>
              <a:rPr lang="zh-CN" altLang="en-US" sz="2000" dirty="0"/>
              <a:t>（由</a:t>
            </a:r>
            <a:r>
              <a:rPr lang="zh-CN" altLang="en-US" sz="2000" dirty="0">
                <a:solidFill>
                  <a:srgbClr val="FF0000"/>
                </a:solidFill>
              </a:rPr>
              <a:t>单词记号</a:t>
            </a:r>
            <a:r>
              <a:rPr lang="zh-CN" altLang="en-US" sz="2000" b="0" dirty="0">
                <a:solidFill>
                  <a:srgbClr val="FF0000"/>
                </a:solidFill>
              </a:rPr>
              <a:t>（</a:t>
            </a:r>
            <a:r>
              <a:rPr lang="en-US" altLang="zh-CN" sz="2000" b="0" i="1" dirty="0">
                <a:solidFill>
                  <a:srgbClr val="FF0000"/>
                </a:solidFill>
              </a:rPr>
              <a:t>Token</a:t>
            </a:r>
            <a:r>
              <a:rPr lang="zh-CN" altLang="en-US" sz="2000" b="0" dirty="0">
                <a:solidFill>
                  <a:srgbClr val="FF0000"/>
                </a:solidFill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和单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词的属性值</a:t>
            </a:r>
            <a:r>
              <a:rPr lang="zh-CN" altLang="en-US" sz="2000" dirty="0"/>
              <a:t>组成），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词法</a:t>
            </a:r>
            <a:r>
              <a:rPr lang="zh-CN" altLang="en-US" sz="2000" dirty="0">
                <a:solidFill>
                  <a:srgbClr val="FF0000"/>
                </a:solidFill>
              </a:rPr>
              <a:t>错误信息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200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000" dirty="0"/>
              <a:t>  除以上主要任务外，常伴有如下任务</a:t>
            </a:r>
            <a:endParaRPr lang="zh-CN" altLang="en-US" sz="200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200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楷体_GB2312" pitchFamily="49" charset="-122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滤掉空格，跳过注释、换行符，追踪换行标志，</a:t>
            </a:r>
            <a:endParaRPr lang="zh-CN" altLang="en-US" sz="2000" dirty="0">
              <a:solidFill>
                <a:srgbClr val="FF0000"/>
              </a:solidFill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   复制出错源程序，宏展开</a:t>
            </a:r>
            <a:r>
              <a:rPr lang="zh-CN" altLang="en-US" sz="2000" dirty="0">
                <a:latin typeface="楷体_GB2312" pitchFamily="49" charset="-122"/>
              </a:rPr>
              <a:t>，</a:t>
            </a:r>
            <a:r>
              <a:rPr lang="en-US" altLang="zh-CN" sz="2000" dirty="0">
                <a:latin typeface="Arial" panose="020B0604020202020204"/>
              </a:rPr>
              <a:t>……</a:t>
            </a:r>
            <a:endParaRPr lang="en-US" altLang="zh-CN" sz="2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2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sz="2000" dirty="0">
                <a:latin typeface="楷体_GB2312" pitchFamily="49" charset="-122"/>
              </a:rPr>
              <a:t>   </a:t>
            </a:r>
            <a:r>
              <a:rPr lang="zh-CN" altLang="en-US" sz="2000" dirty="0">
                <a:latin typeface="楷体_GB2312" pitchFamily="49" charset="-122"/>
              </a:rPr>
              <a:t>也可能包含访问符号表的操作</a:t>
            </a:r>
            <a:endParaRPr lang="zh-CN" altLang="en-US" sz="2000" dirty="0">
              <a:latin typeface="楷体_GB2312" pitchFamily="49" charset="-122"/>
            </a:endParaRPr>
          </a:p>
        </p:txBody>
      </p:sp>
      <p:sp>
        <p:nvSpPr>
          <p:cNvPr id="338947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5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5" name="Text Box 7"/>
          <p:cNvSpPr txBox="1">
            <a:spLocks noChangeArrowheads="1"/>
          </p:cNvSpPr>
          <p:nvPr/>
        </p:nvSpPr>
        <p:spPr bwMode="auto">
          <a:xfrm>
            <a:off x="684213" y="1341438"/>
            <a:ext cx="8210550" cy="2317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/>
              <a:t>编译程序主题中如何</a:t>
            </a:r>
            <a:r>
              <a:rPr lang="zh-CN" altLang="en-US" dirty="0">
                <a:solidFill>
                  <a:srgbClr val="800080"/>
                </a:solidFill>
              </a:rPr>
              <a:t>组织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词法分析程序</a:t>
            </a: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</a:rPr>
              <a:t>可以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作为</a:t>
            </a:r>
            <a:r>
              <a:rPr lang="zh-CN" altLang="en-US" sz="2800" dirty="0">
                <a:latin typeface="楷体_GB2312" pitchFamily="49" charset="-122"/>
              </a:rPr>
              <a:t>单独的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一遍</a:t>
            </a:r>
            <a:endParaRPr lang="zh-CN" altLang="en-US" sz="2800" b="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/>
              <a:t>  较常用的方式是由</a:t>
            </a:r>
            <a:r>
              <a:rPr lang="zh-CN" altLang="en-US" sz="2800" dirty="0">
                <a:solidFill>
                  <a:srgbClr val="800080"/>
                </a:solidFill>
              </a:rPr>
              <a:t>语法分析程序调用</a:t>
            </a:r>
            <a:endParaRPr lang="zh-CN" altLang="en-US" sz="2800" b="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/>
              <a:t>  基本任务都是</a:t>
            </a:r>
            <a:r>
              <a:rPr lang="zh-CN" altLang="en-US" sz="2800" dirty="0">
                <a:solidFill>
                  <a:srgbClr val="800080"/>
                </a:solidFill>
              </a:rPr>
              <a:t>识别单词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sp>
        <p:nvSpPr>
          <p:cNvPr id="560158" name="Rectangle 30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词法分析概述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601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3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0157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642" y="3808765"/>
            <a:ext cx="6709690" cy="7231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67" y="4839698"/>
            <a:ext cx="7509441" cy="1448458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词法分析概述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655638" y="1217613"/>
            <a:ext cx="8210550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单词符号的种类</a:t>
            </a: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</p:txBody>
      </p:sp>
      <p:sp>
        <p:nvSpPr>
          <p:cNvPr id="338947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95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 txBox="1">
            <a:spLocks noRot="1" noChangeArrowheads="1"/>
          </p:cNvSpPr>
          <p:nvPr/>
        </p:nvSpPr>
        <p:spPr>
          <a:xfrm>
            <a:off x="831057" y="1844824"/>
            <a:ext cx="7859712" cy="48163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1.</a:t>
            </a:r>
            <a:r>
              <a:rPr lang="zh-CN" sz="2000" b="1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保留字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(</a:t>
            </a:r>
            <a:r>
              <a:rPr lang="zh-CN" sz="2000" b="1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关键字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2000" b="1" kern="0" dirty="0" smtClean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     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程序语言定义的具有固定意义的标识符</a:t>
            </a:r>
            <a:endParaRPr lang="zh-CN" sz="2000" b="1" kern="0" dirty="0" smtClean="0">
              <a:latin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sz="2000" b="1" kern="0" dirty="0" smtClean="0">
                <a:latin typeface="Arial Unicode MS" panose="020B0604020202020204" pitchFamily="34" charset="-122"/>
              </a:rPr>
              <a:t>     如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:Pascal 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中的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begin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、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end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、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if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、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while…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。</a:t>
            </a:r>
            <a:endParaRPr lang="zh-CN" sz="2000" b="1" kern="0" dirty="0" smtClean="0">
              <a:latin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2.</a:t>
            </a:r>
            <a:r>
              <a:rPr lang="zh-CN" sz="2000" b="1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标识符</a:t>
            </a:r>
            <a:endParaRPr lang="zh-CN" sz="2000" b="1" kern="0" dirty="0" smtClean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     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用来表示各种名字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.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如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: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变量名、数组名、过程名等。</a:t>
            </a:r>
            <a:endParaRPr lang="zh-CN" sz="2000" b="1" kern="0" dirty="0" smtClean="0">
              <a:latin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3.</a:t>
            </a:r>
            <a:r>
              <a:rPr lang="zh-CN" sz="2000" b="1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常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量</a:t>
            </a:r>
            <a:endParaRPr lang="zh-CN" sz="2000" b="1" kern="0" dirty="0" smtClean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     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如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:128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、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0.123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、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3.14E-2…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。</a:t>
            </a:r>
            <a:endParaRPr lang="zh-CN" sz="2000" b="1" kern="0" dirty="0" smtClean="0">
              <a:latin typeface="Arial Unicode MS" panose="020B0604020202020204" pitchFamily="34" charset="-122"/>
            </a:endParaRPr>
          </a:p>
          <a:p>
            <a:pPr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4.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运算符</a:t>
            </a:r>
            <a:endParaRPr lang="zh-CN" altLang="zh-CN" sz="2000" b="1" kern="0" dirty="0" smtClean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buNone/>
            </a:pPr>
            <a:r>
              <a:rPr lang="zh-CN" altLang="zh-CN" sz="2000" b="1" kern="0" dirty="0" smtClean="0">
                <a:latin typeface="Arial Unicode MS" panose="020B0604020202020204" pitchFamily="34" charset="-122"/>
              </a:rPr>
              <a:t>     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如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:+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、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-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、*、</a:t>
            </a:r>
            <a:r>
              <a:rPr lang="zh-CN" altLang="zh-CN" sz="2000" b="1" kern="0" dirty="0" smtClean="0">
                <a:latin typeface="Arial Unicode MS" panose="020B0604020202020204" pitchFamily="34" charset="-122"/>
              </a:rPr>
              <a:t>/</a:t>
            </a:r>
            <a:r>
              <a:rPr lang="zh-CN" altLang="en-US" sz="2000" kern="0" dirty="0" smtClean="0">
                <a:latin typeface="Arial Unicode MS" panose="020B0604020202020204" pitchFamily="34" charset="-122"/>
              </a:rPr>
              <a:t>、</a:t>
            </a:r>
            <a:r>
              <a:rPr lang="zh-CN" altLang="zh-CN" sz="2000" kern="0" dirty="0" smtClean="0">
                <a:latin typeface="Arial Unicode MS" panose="020B0604020202020204" pitchFamily="34" charset="-122"/>
              </a:rPr>
              <a:t>&gt;=</a:t>
            </a:r>
            <a:r>
              <a:rPr lang="zh-CN" altLang="zh-CN" sz="2000" kern="0" dirty="0">
                <a:latin typeface="Arial Unicode MS" panose="020B0604020202020204" pitchFamily="34" charset="-122"/>
              </a:rPr>
              <a:t>、&lt;=</a:t>
            </a:r>
            <a:r>
              <a:rPr lang="en-US" altLang="zh-CN" sz="2000" kern="0" dirty="0">
                <a:latin typeface="Arial Unicode MS" panose="020B0604020202020204" pitchFamily="34" charset="-122"/>
              </a:rPr>
              <a:t>,&gt;&gt;=,&lt;&lt;=</a:t>
            </a:r>
            <a:r>
              <a:rPr lang="zh-CN" sz="2000" b="1" kern="0" dirty="0" smtClean="0">
                <a:latin typeface="Arial Unicode MS" panose="020B0604020202020204" pitchFamily="34" charset="-122"/>
              </a:rPr>
              <a:t>等。</a:t>
            </a:r>
            <a:endParaRPr lang="en-US" altLang="zh-CN" sz="2000" b="1" kern="0" dirty="0" smtClean="0">
              <a:latin typeface="Arial Unicode MS" panose="020B0604020202020204" pitchFamily="34" charset="-122"/>
            </a:endParaRPr>
          </a:p>
          <a:p>
            <a:pPr>
              <a:buNone/>
            </a:pPr>
            <a:r>
              <a:rPr lang="en-US" altLang="zh-CN" sz="2000" kern="0" dirty="0" smtClean="0">
                <a:latin typeface="Arial Unicode MS" panose="020B0604020202020204" pitchFamily="34" charset="-122"/>
              </a:rPr>
              <a:t>5.</a:t>
            </a:r>
            <a:r>
              <a:rPr lang="zh-CN" altLang="zh-CN" sz="2000" kern="0" dirty="0">
                <a:solidFill>
                  <a:srgbClr val="FF0000"/>
                </a:solidFill>
                <a:latin typeface="Arial Unicode MS" panose="020B0604020202020204" pitchFamily="34" charset="-122"/>
              </a:rPr>
              <a:t>界限</a:t>
            </a:r>
            <a:r>
              <a:rPr lang="zh-CN" altLang="zh-CN" sz="2000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符</a:t>
            </a:r>
            <a:endParaRPr lang="zh-CN" altLang="zh-CN" sz="2000" kern="0" dirty="0" smtClean="0">
              <a:solidFill>
                <a:srgbClr val="FF0000"/>
              </a:solidFill>
              <a:latin typeface="Arial Unicode MS" panose="020B0604020202020204" pitchFamily="34" charset="-122"/>
            </a:endParaRPr>
          </a:p>
          <a:p>
            <a:pPr>
              <a:buNone/>
            </a:pPr>
            <a:r>
              <a:rPr lang="zh-CN" altLang="zh-CN" sz="2000" kern="0" dirty="0" smtClean="0">
                <a:latin typeface="Arial Unicode MS" panose="020B0604020202020204" pitchFamily="34" charset="-122"/>
              </a:rPr>
              <a:t>     如:</a:t>
            </a:r>
            <a:r>
              <a:rPr lang="zh-CN" altLang="en-US" sz="2000" kern="0" dirty="0" smtClean="0">
                <a:latin typeface="Arial Unicode MS" panose="020B0604020202020204" pitchFamily="34" charset="-122"/>
              </a:rPr>
              <a:t>，、；、</a:t>
            </a:r>
            <a:r>
              <a:rPr lang="en-US" altLang="zh-CN" sz="2000" kern="0" dirty="0" smtClean="0">
                <a:latin typeface="Arial Unicode MS" panose="020B0604020202020204" pitchFamily="34" charset="-122"/>
              </a:rPr>
              <a:t>(</a:t>
            </a:r>
            <a:r>
              <a:rPr lang="zh-CN" altLang="en-US" sz="2000" kern="0" dirty="0" smtClean="0">
                <a:latin typeface="Arial Unicode MS" panose="020B0604020202020204" pitchFamily="34" charset="-122"/>
              </a:rPr>
              <a:t>、</a:t>
            </a:r>
            <a:r>
              <a:rPr lang="en-US" altLang="zh-CN" sz="2000" kern="0" dirty="0" smtClean="0">
                <a:latin typeface="Arial Unicode MS" panose="020B0604020202020204" pitchFamily="34" charset="-122"/>
              </a:rPr>
              <a:t>)</a:t>
            </a:r>
            <a:r>
              <a:rPr lang="zh-CN" altLang="zh-CN" sz="2000" kern="0" dirty="0" smtClean="0">
                <a:latin typeface="Arial Unicode MS" panose="020B0604020202020204" pitchFamily="34" charset="-122"/>
              </a:rPr>
              <a:t>等</a:t>
            </a:r>
            <a:r>
              <a:rPr lang="zh-CN" altLang="en-US" sz="2000" kern="0" dirty="0" smtClean="0">
                <a:latin typeface="Arial Unicode MS" panose="020B0604020202020204" pitchFamily="34" charset="-122"/>
              </a:rPr>
              <a:t>。</a:t>
            </a:r>
            <a:endParaRPr lang="zh-CN" sz="2000" b="1" kern="0" dirty="0" smtClean="0">
              <a:latin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827088" y="1131888"/>
            <a:ext cx="79216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单词分类说明</a:t>
            </a:r>
            <a:endParaRPr lang="zh-CN" altLang="en-US" sz="2800" dirty="0"/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词法分析概述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21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40" name="AutoShape 1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Rot="1" noChangeArrowheads="1"/>
          </p:cNvSpPr>
          <p:nvPr/>
        </p:nvSpPr>
        <p:spPr>
          <a:xfrm>
            <a:off x="423738" y="1772741"/>
            <a:ext cx="8540750" cy="468059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smtClean="0">
                <a:latin typeface="宋体" panose="02010600030101010101" pitchFamily="2" charset="-122"/>
              </a:rPr>
              <a:t>     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一个语言的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单词符号</a:t>
            </a:r>
            <a:r>
              <a:rPr lang="zh-CN" altLang="zh-CN" sz="2000" b="1" kern="0" dirty="0" smtClean="0">
                <a:solidFill>
                  <a:srgbClr val="333399"/>
                </a:solidFill>
                <a:latin typeface="宋体" panose="02010600030101010101" pitchFamily="2" charset="-122"/>
              </a:rPr>
              <a:t>分为几类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，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如何分类、怎样编码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,是一个技术性问题，主要取决于处理上的方便。</a:t>
            </a:r>
            <a:endParaRPr lang="zh-CN" altLang="zh-CN" sz="20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000" b="1" kern="0" dirty="0" smtClean="0">
                <a:latin typeface="宋体" panose="02010600030101010101" pitchFamily="2" charset="-122"/>
              </a:rPr>
              <a:t>  </a:t>
            </a:r>
            <a:r>
              <a:rPr lang="en-US" altLang="zh-CN" sz="2000" b="1" kern="0" dirty="0" smtClean="0">
                <a:latin typeface="宋体" panose="02010600030101010101" pitchFamily="2" charset="-122"/>
              </a:rPr>
              <a:t>     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如：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标识符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 分为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一类</a:t>
            </a:r>
            <a:endParaRPr lang="zh-CN" altLang="zh-CN" sz="2000" b="1" kern="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None/>
              <a:defRPr/>
            </a:pPr>
            <a:r>
              <a:rPr lang="zh-CN" altLang="zh-CN" sz="2000" b="1" kern="0" dirty="0" smtClean="0">
                <a:latin typeface="宋体" panose="02010600030101010101" pitchFamily="2" charset="-122"/>
              </a:rPr>
              <a:t>      </a:t>
            </a:r>
            <a:r>
              <a:rPr lang="en-US" altLang="zh-CN" sz="2000" b="1" kern="0" dirty="0" smtClean="0">
                <a:latin typeface="宋体" panose="02010600030101010101" pitchFamily="2" charset="-122"/>
              </a:rPr>
              <a:t>     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常</a:t>
            </a:r>
            <a:r>
              <a:rPr lang="zh-CN" altLang="en-US" sz="2000" kern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量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且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按类型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（整数、实数</a:t>
            </a:r>
            <a:r>
              <a:rPr lang="zh-CN" altLang="en-US" sz="2000" kern="0" dirty="0" smtClean="0">
                <a:latin typeface="宋体" panose="02010600030101010101" pitchFamily="2" charset="-122"/>
              </a:rPr>
              <a:t>、字符串</a:t>
            </a:r>
            <a:r>
              <a:rPr lang="zh-CN" altLang="zh-CN" sz="2000" b="1" kern="0" dirty="0" smtClean="0">
                <a:latin typeface="宋体" panose="02010600030101010101" pitchFamily="2" charset="-122"/>
              </a:rPr>
              <a:t>）分类</a:t>
            </a:r>
            <a:endParaRPr lang="zh-CN" altLang="zh-CN" sz="20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000" b="1" kern="0" dirty="0" smtClean="0">
                <a:latin typeface="宋体" panose="02010600030101010101" pitchFamily="2" charset="-122"/>
              </a:rPr>
              <a:t>      </a:t>
            </a:r>
            <a:r>
              <a:rPr lang="en-US" altLang="zh-CN" sz="2000" b="1" kern="0" dirty="0" smtClean="0">
                <a:latin typeface="宋体" panose="02010600030101010101" pitchFamily="2" charset="-122"/>
              </a:rPr>
              <a:t>     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保留字 可分为一类，也可一字一类</a:t>
            </a:r>
            <a:endParaRPr lang="zh-CN" altLang="zh-CN" sz="2000" b="1" kern="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000" b="1" kern="0" dirty="0" smtClean="0">
                <a:latin typeface="宋体" panose="02010600030101010101" pitchFamily="2" charset="-122"/>
              </a:rPr>
              <a:t>      </a:t>
            </a:r>
            <a:r>
              <a:rPr lang="en-US" altLang="zh-CN" sz="2000" b="1" kern="0" dirty="0" smtClean="0">
                <a:latin typeface="宋体" panose="02010600030101010101" pitchFamily="2" charset="-122"/>
              </a:rPr>
              <a:t>     </a:t>
            </a:r>
            <a:r>
              <a:rPr lang="zh-CN" altLang="en-US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运算符、</a:t>
            </a: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界限符 可分为一类，也可一符一类</a:t>
            </a:r>
            <a:endParaRPr lang="zh-CN" altLang="zh-CN" sz="2000" b="1" kern="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000" b="1" kern="0" dirty="0" smtClean="0">
                <a:latin typeface="宋体" panose="02010600030101010101" pitchFamily="2" charset="-122"/>
              </a:rPr>
              <a:t>      </a:t>
            </a:r>
            <a:endParaRPr lang="en-US" altLang="zh-CN" sz="20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smtClean="0">
                <a:latin typeface="宋体" panose="02010600030101010101" pitchFamily="2" charset="-122"/>
              </a:rPr>
              <a:t>      </a:t>
            </a:r>
            <a:r>
              <a:rPr lang="zh-CN" sz="2000" b="1" kern="0" dirty="0" smtClean="0">
                <a:latin typeface="宋体" panose="02010600030101010101" pitchFamily="2" charset="-122"/>
              </a:rPr>
              <a:t>对于采用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一字一类、一符一类</a:t>
            </a:r>
            <a:r>
              <a:rPr lang="zh-CN" sz="2000" b="1" kern="0" dirty="0" smtClean="0">
                <a:latin typeface="宋体" panose="02010600030101010101" pitchFamily="2" charset="-122"/>
              </a:rPr>
              <a:t>，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不需</a:t>
            </a:r>
            <a:r>
              <a:rPr lang="zh-CN" sz="2000" b="1" kern="0" dirty="0" smtClean="0">
                <a:latin typeface="宋体" panose="02010600030101010101" pitchFamily="2" charset="-122"/>
              </a:rPr>
              <a:t>再给出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单词的值</a:t>
            </a:r>
            <a:r>
              <a:rPr lang="zh-CN" sz="2000" b="1" kern="0" dirty="0" smtClean="0">
                <a:latin typeface="宋体" panose="02010600030101010101" pitchFamily="2" charset="-122"/>
              </a:rPr>
              <a:t>。</a:t>
            </a:r>
            <a:endParaRPr lang="en-US" altLang="zh-CN" sz="20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smtClean="0">
                <a:latin typeface="宋体" panose="02010600030101010101" pitchFamily="2" charset="-122"/>
              </a:rPr>
              <a:t>      </a:t>
            </a:r>
            <a:r>
              <a:rPr lang="zh-CN" sz="2000" b="1" kern="0" dirty="0" smtClean="0">
                <a:latin typeface="宋体" panose="02010600030101010101" pitchFamily="2" charset="-122"/>
              </a:rPr>
              <a:t>若一个类别中含多个单词符号，还需给出相应的值（按某种编码）</a:t>
            </a:r>
            <a:endParaRPr lang="zh-CN" sz="20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000" b="1" kern="0" dirty="0" smtClean="0">
                <a:latin typeface="宋体" panose="02010600030101010101" pitchFamily="2" charset="-122"/>
              </a:rPr>
              <a:t>  </a:t>
            </a:r>
            <a:endParaRPr lang="en-US" altLang="zh-CN" sz="20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如：</a:t>
            </a:r>
            <a:endParaRPr lang="zh-CN" sz="2000" b="1" kern="0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sz="2000" b="1" kern="0" dirty="0" smtClean="0">
                <a:latin typeface="宋体" panose="02010600030101010101" pitchFamily="2" charset="-122"/>
              </a:rPr>
              <a:t>对于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标识符</a:t>
            </a:r>
            <a:r>
              <a:rPr lang="zh-CN" sz="2000" b="1" kern="0" dirty="0" smtClean="0">
                <a:latin typeface="宋体" panose="02010600030101010101" pitchFamily="2" charset="-122"/>
              </a:rPr>
              <a:t>，常把存放它有关信息的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符号表项的指针</a:t>
            </a:r>
            <a:r>
              <a:rPr lang="zh-CN" sz="2000" b="1" kern="0" dirty="0" smtClean="0">
                <a:latin typeface="宋体" panose="02010600030101010101" pitchFamily="2" charset="-122"/>
              </a:rPr>
              <a:t>作为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属性值</a:t>
            </a:r>
            <a:r>
              <a:rPr lang="zh-CN" sz="2000" b="1" kern="0" dirty="0" smtClean="0">
                <a:latin typeface="宋体" panose="02010600030101010101" pitchFamily="2" charset="-122"/>
              </a:rPr>
              <a:t>。</a:t>
            </a:r>
            <a:endParaRPr lang="zh-CN" sz="2000" b="1" kern="0" dirty="0" smtClean="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000" b="1" kern="0" dirty="0" smtClean="0">
                <a:latin typeface="宋体" panose="02010600030101010101" pitchFamily="2" charset="-122"/>
              </a:rPr>
              <a:t>      </a:t>
            </a:r>
            <a:r>
              <a:rPr lang="zh-CN" sz="2000" b="1" kern="0" dirty="0" smtClean="0">
                <a:latin typeface="宋体" panose="02010600030101010101" pitchFamily="2" charset="-122"/>
              </a:rPr>
              <a:t>对于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常数</a:t>
            </a:r>
            <a:r>
              <a:rPr lang="zh-CN" sz="2000" b="1" kern="0" dirty="0" smtClean="0">
                <a:latin typeface="宋体" panose="02010600030101010101" pitchFamily="2" charset="-122"/>
              </a:rPr>
              <a:t>，常把存放它的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常数表项的指针</a:t>
            </a:r>
            <a:r>
              <a:rPr lang="zh-CN" sz="2000" b="1" kern="0" dirty="0" smtClean="0">
                <a:latin typeface="宋体" panose="02010600030101010101" pitchFamily="2" charset="-122"/>
              </a:rPr>
              <a:t>作为</a:t>
            </a:r>
            <a:r>
              <a:rPr lang="zh-CN" sz="2000" b="1" kern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属性值</a:t>
            </a:r>
            <a:r>
              <a:rPr lang="zh-CN" sz="2000" b="1" kern="0" dirty="0" smtClean="0">
                <a:latin typeface="宋体" panose="02010600030101010101" pitchFamily="2" charset="-122"/>
              </a:rPr>
              <a:t>。</a:t>
            </a:r>
            <a:endParaRPr lang="zh-CN" sz="2000" b="1" kern="0" dirty="0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31765" y="1071236"/>
            <a:ext cx="79216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zh-CN" dirty="0">
                <a:solidFill>
                  <a:srgbClr val="800080"/>
                </a:solidFill>
                <a:latin typeface="宋体" panose="02010600030101010101" pitchFamily="2" charset="-122"/>
              </a:rPr>
              <a:t>词法分析程序</a:t>
            </a:r>
            <a:r>
              <a:rPr lang="zh-CN" altLang="zh-CN" dirty="0" smtClean="0">
                <a:solidFill>
                  <a:srgbClr val="80008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rgbClr val="800080"/>
                </a:solidFill>
                <a:latin typeface="宋体" panose="02010600030101010101" pitchFamily="2" charset="-122"/>
              </a:rPr>
              <a:t>二元式</a:t>
            </a:r>
            <a:r>
              <a:rPr lang="zh-CN" altLang="zh-CN" dirty="0" smtClean="0">
                <a:solidFill>
                  <a:srgbClr val="800080"/>
                </a:solidFill>
                <a:latin typeface="宋体" panose="02010600030101010101" pitchFamily="2" charset="-122"/>
              </a:rPr>
              <a:t>输出形式</a:t>
            </a:r>
            <a:endParaRPr lang="en-US" altLang="zh-CN" dirty="0" smtClean="0">
              <a:solidFill>
                <a:srgbClr val="800080"/>
              </a:solidFill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666379" y="2530548"/>
            <a:ext cx="8020421" cy="41306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buClr>
                <a:srgbClr val="800080"/>
              </a:buClr>
              <a:buNone/>
            </a:pPr>
            <a:r>
              <a:rPr lang="zh-CN" altLang="en-US" sz="2000" dirty="0">
                <a:solidFill>
                  <a:srgbClr val="800080"/>
                </a:solidFill>
              </a:rPr>
              <a:t>例</a:t>
            </a:r>
            <a:r>
              <a:rPr lang="zh-CN" altLang="en-US" sz="2000" dirty="0" smtClean="0">
                <a:solidFill>
                  <a:srgbClr val="800080"/>
                </a:solidFill>
              </a:rPr>
              <a:t>：</a:t>
            </a:r>
            <a:r>
              <a:rPr lang="zh-CN" altLang="en-US" sz="2000" dirty="0" smtClean="0"/>
              <a:t>如下</a:t>
            </a:r>
            <a:r>
              <a:rPr lang="en-US" altLang="zh-CN" sz="2000" b="0" dirty="0" smtClean="0"/>
              <a:t>Pascal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 </a:t>
            </a:r>
            <a:r>
              <a:rPr lang="zh-CN" altLang="en-US" sz="2000" dirty="0"/>
              <a:t>程序</a:t>
            </a:r>
            <a:r>
              <a:rPr lang="zh-CN" altLang="en-US" sz="2000" dirty="0" smtClean="0"/>
              <a:t>文本，</a:t>
            </a:r>
            <a:r>
              <a:rPr lang="zh-CN" altLang="en-US" sz="2000" dirty="0"/>
              <a:t>经词法分析程序</a:t>
            </a:r>
            <a:r>
              <a:rPr lang="zh-CN" altLang="en-US" sz="2000" dirty="0" smtClean="0"/>
              <a:t>处理转换</a:t>
            </a:r>
            <a:r>
              <a:rPr lang="zh-CN" altLang="en-US" sz="2000" dirty="0"/>
              <a:t>为下列单词</a:t>
            </a:r>
            <a:r>
              <a:rPr lang="zh-CN" altLang="en-US" sz="2000" dirty="0" smtClean="0"/>
              <a:t>序列</a:t>
            </a:r>
            <a:endParaRPr lang="zh-CN" altLang="en-US" sz="20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000" dirty="0"/>
              <a:t>            </a:t>
            </a:r>
            <a:r>
              <a:rPr lang="en-US" altLang="en-US" sz="2000" b="0" dirty="0">
                <a:solidFill>
                  <a:srgbClr val="800080"/>
                </a:solidFill>
              </a:rPr>
              <a:t>position  :=  initial  +  rate  *  60</a:t>
            </a:r>
            <a:r>
              <a:rPr lang="zh-CN" altLang="en-US" sz="2000" b="0" dirty="0" smtClean="0">
                <a:solidFill>
                  <a:srgbClr val="800080"/>
                </a:solidFill>
              </a:rPr>
              <a:t>；</a:t>
            </a:r>
            <a:endParaRPr lang="en-US" altLang="zh-CN" sz="2000" b="0" dirty="0" smtClean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br>
              <a:rPr lang="zh-CN" altLang="en-US" sz="2000" b="0" dirty="0"/>
            </a:br>
            <a:r>
              <a:rPr lang="zh-CN" altLang="en-US" sz="2000" b="0" dirty="0" smtClean="0"/>
              <a:t>            </a:t>
            </a:r>
            <a:r>
              <a:rPr lang="zh-CN" altLang="en-US" sz="2000" dirty="0" smtClean="0">
                <a:solidFill>
                  <a:srgbClr val="800080"/>
                </a:solidFill>
                <a:latin typeface="楷体_GB2312" pitchFamily="49" charset="-122"/>
              </a:rPr>
              <a:t>词法</a:t>
            </a:r>
            <a:r>
              <a:rPr lang="zh-CN" altLang="en-US" sz="2000" dirty="0">
                <a:solidFill>
                  <a:srgbClr val="800080"/>
                </a:solidFill>
                <a:latin typeface="楷体_GB2312" pitchFamily="49" charset="-122"/>
              </a:rPr>
              <a:t>单元</a:t>
            </a:r>
            <a:r>
              <a:rPr lang="zh-CN" altLang="en-US" sz="2000" dirty="0">
                <a:latin typeface="楷体_GB2312" pitchFamily="49" charset="-122"/>
              </a:rPr>
              <a:t>（对应一个</a:t>
            </a:r>
            <a:r>
              <a:rPr lang="zh-CN" altLang="en-US" sz="2000" dirty="0">
                <a:solidFill>
                  <a:srgbClr val="800080"/>
                </a:solidFill>
                <a:latin typeface="楷体_GB2312" pitchFamily="49" charset="-122"/>
              </a:rPr>
              <a:t>单词记号</a:t>
            </a:r>
            <a:r>
              <a:rPr lang="zh-CN" altLang="en-US" sz="2000" dirty="0">
                <a:latin typeface="楷体_GB2312" pitchFamily="49" charset="-122"/>
              </a:rPr>
              <a:t>）</a:t>
            </a:r>
            <a:r>
              <a:rPr lang="zh-CN" altLang="en-US" sz="2000" b="0" dirty="0">
                <a:latin typeface="楷体_GB2312" pitchFamily="49" charset="-122"/>
              </a:rPr>
              <a:t>	  </a:t>
            </a:r>
            <a:r>
              <a:rPr lang="zh-CN" altLang="en-US" sz="2000" b="0" dirty="0" smtClean="0">
                <a:latin typeface="楷体_GB2312" pitchFamily="49" charset="-122"/>
              </a:rPr>
              <a:t>    </a:t>
            </a:r>
            <a:r>
              <a:rPr lang="zh-CN" altLang="en-US" sz="2000" dirty="0" smtClean="0">
                <a:solidFill>
                  <a:srgbClr val="800080"/>
                </a:solidFill>
                <a:latin typeface="楷体_GB2312" pitchFamily="49" charset="-122"/>
              </a:rPr>
              <a:t>单词</a:t>
            </a:r>
            <a:r>
              <a:rPr lang="zh-CN" altLang="en-US" sz="2000" dirty="0">
                <a:solidFill>
                  <a:srgbClr val="800080"/>
                </a:solidFill>
                <a:latin typeface="楷体_GB2312" pitchFamily="49" charset="-122"/>
              </a:rPr>
              <a:t>属值</a:t>
            </a:r>
            <a:endParaRPr lang="zh-CN" altLang="en-US" sz="2000" dirty="0">
              <a:solidFill>
                <a:srgbClr val="800080"/>
              </a:solidFill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标识符</a:t>
            </a:r>
            <a:r>
              <a:rPr lang="zh-CN" altLang="en-US" sz="2000" b="0" dirty="0">
                <a:latin typeface="楷体_GB2312" pitchFamily="49" charset="-122"/>
              </a:rPr>
              <a:t>	                     </a:t>
            </a:r>
            <a:r>
              <a:rPr lang="en-US" altLang="en-US" sz="2000" b="0" dirty="0"/>
              <a:t>position</a:t>
            </a:r>
            <a:endParaRPr lang="en-US" altLang="en-US" sz="2000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赋值算符</a:t>
            </a:r>
            <a:r>
              <a:rPr lang="en-US" altLang="zh-CN" sz="2000" dirty="0">
                <a:latin typeface="楷体_GB2312" pitchFamily="49" charset="-122"/>
              </a:rPr>
              <a:t>(</a:t>
            </a:r>
            <a:r>
              <a:rPr lang="en-US" altLang="zh-CN" sz="2000" b="0" dirty="0"/>
              <a:t>:=</a:t>
            </a:r>
            <a:r>
              <a:rPr lang="en-US" altLang="zh-CN" sz="2000" dirty="0">
                <a:latin typeface="楷体_GB2312" pitchFamily="49" charset="-122"/>
              </a:rPr>
              <a:t>)</a:t>
            </a:r>
            <a:r>
              <a:rPr lang="en-US" altLang="zh-CN" sz="2000" b="0" dirty="0">
                <a:latin typeface="楷体_GB2312" pitchFamily="49" charset="-122"/>
              </a:rPr>
              <a:t> 		</a:t>
            </a:r>
            <a:endParaRPr lang="en-US" altLang="zh-CN" sz="2000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标识符</a:t>
            </a:r>
            <a:r>
              <a:rPr lang="zh-CN" altLang="en-US" sz="2000" b="0" dirty="0">
                <a:latin typeface="楷体_GB2312" pitchFamily="49" charset="-122"/>
              </a:rPr>
              <a:t>	                     </a:t>
            </a:r>
            <a:r>
              <a:rPr lang="en-US" altLang="en-US" sz="2000" b="0" dirty="0"/>
              <a:t>initial</a:t>
            </a:r>
            <a:endParaRPr lang="en-US" altLang="en-US" sz="2000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加算符</a:t>
            </a:r>
            <a:r>
              <a:rPr lang="en-US" altLang="zh-CN" sz="2000" dirty="0">
                <a:latin typeface="楷体_GB2312" pitchFamily="49" charset="-122"/>
              </a:rPr>
              <a:t>(+)</a:t>
            </a:r>
            <a:r>
              <a:rPr lang="en-US" altLang="zh-CN" sz="2000" b="0" dirty="0">
                <a:latin typeface="楷体_GB2312" pitchFamily="49" charset="-122"/>
              </a:rPr>
              <a:t>		</a:t>
            </a:r>
            <a:endParaRPr lang="en-US" altLang="zh-CN" sz="2000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标识符</a:t>
            </a:r>
            <a:r>
              <a:rPr lang="zh-CN" altLang="en-US" sz="2000" b="0" dirty="0">
                <a:latin typeface="楷体_GB2312" pitchFamily="49" charset="-122"/>
              </a:rPr>
              <a:t>	                     </a:t>
            </a:r>
            <a:r>
              <a:rPr lang="en-US" altLang="en-US" sz="2000" b="0" dirty="0"/>
              <a:t>rate</a:t>
            </a:r>
            <a:endParaRPr lang="en-US" altLang="en-US" sz="2000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乘算符</a:t>
            </a:r>
            <a:r>
              <a:rPr lang="en-US" altLang="zh-CN" sz="2000" dirty="0">
                <a:latin typeface="楷体_GB2312" pitchFamily="49" charset="-122"/>
              </a:rPr>
              <a:t>(*)</a:t>
            </a:r>
            <a:r>
              <a:rPr lang="en-US" altLang="zh-CN" sz="2000" b="0" dirty="0">
                <a:latin typeface="楷体_GB2312" pitchFamily="49" charset="-122"/>
              </a:rPr>
              <a:t>		</a:t>
            </a:r>
            <a:endParaRPr lang="en-US" altLang="zh-CN" sz="2000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整数常量</a:t>
            </a:r>
            <a:r>
              <a:rPr lang="zh-CN" altLang="en-US" sz="2000" b="0" dirty="0">
                <a:latin typeface="楷体_GB2312" pitchFamily="49" charset="-122"/>
              </a:rPr>
              <a:t>		               </a:t>
            </a:r>
            <a:r>
              <a:rPr lang="en-US" altLang="zh-CN" sz="2000" b="0" dirty="0"/>
              <a:t>60</a:t>
            </a:r>
            <a:endParaRPr lang="en-US" altLang="zh-CN" sz="2000" b="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000" b="0" dirty="0">
                <a:latin typeface="楷体_GB2312" pitchFamily="49" charset="-122"/>
              </a:rPr>
              <a:t>     </a:t>
            </a:r>
            <a:r>
              <a:rPr lang="zh-CN" altLang="en-US" sz="2000" dirty="0">
                <a:latin typeface="楷体_GB2312" pitchFamily="49" charset="-122"/>
              </a:rPr>
              <a:t>分号</a:t>
            </a:r>
            <a:r>
              <a:rPr lang="en-US" altLang="zh-CN" sz="2000" dirty="0">
                <a:latin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</a:rPr>
              <a:t>；</a:t>
            </a:r>
            <a:r>
              <a:rPr lang="en-US" altLang="zh-CN" sz="2000" dirty="0">
                <a:latin typeface="楷体_GB2312" pitchFamily="49" charset="-122"/>
              </a:rPr>
              <a:t>)</a:t>
            </a:r>
            <a:r>
              <a:rPr lang="en-US" altLang="zh-CN" sz="2000" b="0" dirty="0">
                <a:latin typeface="楷体_GB2312" pitchFamily="49" charset="-122"/>
              </a:rPr>
              <a:t>	</a:t>
            </a:r>
            <a:r>
              <a:rPr lang="en-US" altLang="zh-CN" sz="2400" b="0" dirty="0">
                <a:latin typeface="楷体_GB2312" pitchFamily="49" charset="-122"/>
              </a:rPr>
              <a:t>	</a:t>
            </a:r>
            <a:endParaRPr lang="en-US" altLang="zh-CN" sz="2400" b="0" dirty="0">
              <a:latin typeface="楷体_GB2312" pitchFamily="49" charset="-122"/>
            </a:endParaRPr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词法分析概述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21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40" name="AutoShape 1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2617564" y="1772816"/>
          <a:ext cx="4330700" cy="533400"/>
        </p:xfrm>
        <a:graphic>
          <a:graphicData uri="http://schemas.openxmlformats.org/drawingml/2006/table">
            <a:tbl>
              <a:tblPr/>
              <a:tblGrid>
                <a:gridCol w="1454150"/>
                <a:gridCol w="28765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单词类别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单词符号的属性值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31765" y="1071236"/>
            <a:ext cx="79216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zh-CN" dirty="0">
                <a:solidFill>
                  <a:srgbClr val="800080"/>
                </a:solidFill>
                <a:latin typeface="宋体" panose="02010600030101010101" pitchFamily="2" charset="-122"/>
              </a:rPr>
              <a:t>词法分析程序</a:t>
            </a:r>
            <a:r>
              <a:rPr lang="zh-CN" altLang="zh-CN" dirty="0" smtClean="0">
                <a:solidFill>
                  <a:srgbClr val="800080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rgbClr val="800080"/>
                </a:solidFill>
                <a:latin typeface="宋体" panose="02010600030101010101" pitchFamily="2" charset="-122"/>
              </a:rPr>
              <a:t>二元式</a:t>
            </a:r>
            <a:r>
              <a:rPr lang="zh-CN" altLang="zh-CN" dirty="0" smtClean="0">
                <a:solidFill>
                  <a:srgbClr val="800080"/>
                </a:solidFill>
                <a:latin typeface="宋体" panose="02010600030101010101" pitchFamily="2" charset="-122"/>
              </a:rPr>
              <a:t>输出形式</a:t>
            </a:r>
            <a:endParaRPr lang="en-US" altLang="zh-CN" dirty="0" smtClean="0">
              <a:solidFill>
                <a:srgbClr val="800080"/>
              </a:solidFill>
            </a:endParaRPr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1476375" y="188913"/>
            <a:ext cx="3382963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词法分析概述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213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3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40" name="AutoShape 1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3"/>
          <p:cNvSpPr txBox="1">
            <a:spLocks noRot="1" noChangeArrowheads="1"/>
          </p:cNvSpPr>
          <p:nvPr/>
        </p:nvSpPr>
        <p:spPr>
          <a:xfrm>
            <a:off x="899592" y="3140968"/>
            <a:ext cx="2901950" cy="165576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0" kern="0" dirty="0" smtClean="0"/>
              <a:t>class Main {</a:t>
            </a:r>
            <a:br>
              <a:rPr lang="en-US" altLang="zh-CN" sz="2000" b="0" kern="0" dirty="0" smtClean="0"/>
            </a:br>
            <a:r>
              <a:rPr lang="en-US" altLang="zh-CN" sz="2000" b="0" kern="0" dirty="0" smtClean="0"/>
              <a:t>static void main() {</a:t>
            </a:r>
            <a:br>
              <a:rPr lang="en-US" altLang="zh-CN" sz="2000" b="0" kern="0" dirty="0" smtClean="0"/>
            </a:br>
            <a:r>
              <a:rPr lang="en-US" altLang="zh-CN" sz="2000" b="0" kern="0" dirty="0" smtClean="0"/>
              <a:t>    print("hello world");</a:t>
            </a:r>
            <a:br>
              <a:rPr lang="en-US" altLang="zh-CN" sz="2000" b="0" kern="0" dirty="0" smtClean="0"/>
            </a:br>
            <a:r>
              <a:rPr lang="en-US" altLang="zh-CN" sz="2000" b="0" kern="0" dirty="0" smtClean="0"/>
              <a:t>}</a:t>
            </a:r>
            <a:endParaRPr lang="en-US" altLang="zh-CN" sz="2000" b="0" kern="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0" kern="0" dirty="0" smtClean="0"/>
              <a:t>} </a:t>
            </a:r>
            <a:br>
              <a:rPr lang="en-US" altLang="zh-CN" sz="2000" b="0" kern="0" dirty="0" smtClean="0"/>
            </a:br>
            <a:endParaRPr lang="zh-CN" altLang="zh-CN" sz="2000" b="1" kern="0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193150" y="1772816"/>
          <a:ext cx="3858354" cy="456888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2058154"/>
                <a:gridCol w="1800200"/>
              </a:tblGrid>
              <a:tr h="6579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800000"/>
                          </a:solidFill>
                          <a:effectLst/>
                        </a:rPr>
                        <a:t>词法单元</a:t>
                      </a:r>
                      <a:r>
                        <a:rPr lang="en-US" sz="1800" kern="100" dirty="0">
                          <a:solidFill>
                            <a:srgbClr val="800000"/>
                          </a:solidFill>
                          <a:effectLst/>
                        </a:rPr>
                        <a:t>(</a:t>
                      </a:r>
                      <a:r>
                        <a:rPr lang="zh-CN" sz="1800" kern="100" dirty="0">
                          <a:solidFill>
                            <a:srgbClr val="800000"/>
                          </a:solidFill>
                          <a:effectLst/>
                        </a:rPr>
                        <a:t>与单词符号对应</a:t>
                      </a:r>
                      <a:r>
                        <a:rPr lang="en-US" sz="1800" kern="100" dirty="0">
                          <a:solidFill>
                            <a:srgbClr val="800000"/>
                          </a:solidFill>
                          <a:effectLst/>
                        </a:rPr>
                        <a:t>)</a:t>
                      </a:r>
                      <a:endParaRPr lang="zh-CN" sz="1800" kern="100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800000"/>
                          </a:solidFill>
                          <a:effectLst/>
                        </a:rPr>
                        <a:t>单词属性值</a:t>
                      </a:r>
                      <a:endParaRPr lang="zh-CN" sz="1800" kern="100" dirty="0">
                        <a:solidFill>
                          <a:srgbClr val="8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</a:tr>
              <a:tr h="390408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保留字 </a:t>
                      </a:r>
                      <a:r>
                        <a:rPr lang="en-US" sz="1600" kern="100" dirty="0">
                          <a:effectLst/>
                        </a:rPr>
                        <a:t>class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标识符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{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保留字 </a:t>
                      </a:r>
                      <a:r>
                        <a:rPr lang="en-US" sz="1600" kern="100" dirty="0">
                          <a:effectLst/>
                        </a:rPr>
                        <a:t>static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保留字 </a:t>
                      </a:r>
                      <a:r>
                        <a:rPr lang="en-US" sz="1600" kern="100" dirty="0">
                          <a:effectLst/>
                        </a:rPr>
                        <a:t>void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标识符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{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保留字 </a:t>
                      </a:r>
                      <a:r>
                        <a:rPr lang="en-US" sz="1600" kern="100" dirty="0">
                          <a:effectLst/>
                        </a:rPr>
                        <a:t>Print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字符串常量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；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}</a:t>
                      </a:r>
                      <a:br>
                        <a:rPr lang="en-US" sz="1600" kern="100" dirty="0">
                          <a:effectLst/>
                        </a:rPr>
                      </a:br>
                      <a:r>
                        <a:rPr lang="zh-CN" sz="1600" kern="100" dirty="0">
                          <a:effectLst/>
                        </a:rPr>
                        <a:t>分隔符 </a:t>
                      </a: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Main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main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“hello world</a:t>
                      </a:r>
                      <a:r>
                        <a:rPr lang="en-US" sz="1600" kern="100" dirty="0" smtClean="0">
                          <a:effectLst/>
                        </a:rPr>
                        <a:t>”</a:t>
                      </a:r>
                      <a:endParaRPr lang="en-US" sz="1600" kern="100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</a:tr>
            </a:tbl>
          </a:graphicData>
        </a:graphic>
      </p:graphicFrame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6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969963" y="1624013"/>
            <a:ext cx="7202487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常用的</a:t>
            </a:r>
            <a:r>
              <a:rPr lang="zh-CN" altLang="en-US" dirty="0">
                <a:solidFill>
                  <a:srgbClr val="800080"/>
                </a:solidFill>
              </a:rPr>
              <a:t>单词描述</a:t>
            </a:r>
            <a:r>
              <a:rPr lang="zh-CN" altLang="en-US" dirty="0" smtClean="0">
                <a:solidFill>
                  <a:srgbClr val="800080"/>
                </a:solidFill>
              </a:rPr>
              <a:t>工具</a:t>
            </a:r>
            <a:endParaRPr lang="en-US" altLang="zh-CN" dirty="0" smtClean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endParaRPr lang="zh-CN" altLang="en-US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 扩展巴克斯范式（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EBNF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）</a:t>
            </a:r>
            <a:r>
              <a:rPr lang="zh-CN" altLang="en-US" dirty="0"/>
              <a:t>   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</a:t>
            </a:r>
            <a:r>
              <a:rPr lang="zh-CN" altLang="en-US" sz="2800" dirty="0" smtClean="0">
                <a:solidFill>
                  <a:srgbClr val="800080"/>
                </a:solidFill>
                <a:latin typeface="楷体_GB2312" pitchFamily="49" charset="-122"/>
              </a:rPr>
              <a:t>图，</a:t>
            </a:r>
            <a:r>
              <a:rPr lang="zh-CN" altLang="en-US" sz="2800" dirty="0">
                <a:solidFill>
                  <a:srgbClr val="800080"/>
                </a:solidFill>
              </a:rPr>
              <a:t>有限状态自动机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800080"/>
                </a:solidFill>
              </a:rPr>
              <a:t>正规表达式</a:t>
            </a:r>
            <a:endParaRPr lang="zh-CN" altLang="en-US" sz="280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b="0" dirty="0"/>
          </a:p>
        </p:txBody>
      </p:sp>
      <p:sp>
        <p:nvSpPr>
          <p:cNvPr id="433164" name="Rectangle 12"/>
          <p:cNvSpPr>
            <a:spLocks noChangeArrowheads="1"/>
          </p:cNvSpPr>
          <p:nvPr/>
        </p:nvSpPr>
        <p:spPr bwMode="auto">
          <a:xfrm>
            <a:off x="1042988" y="188913"/>
            <a:ext cx="6480175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词法分析程序的设计与实现</a:t>
            </a:r>
            <a:endParaRPr lang="zh-CN" altLang="en-US" sz="40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3165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0</TotalTime>
  <Words>3374</Words>
  <Application>WPS 演示</Application>
  <PresentationFormat>全屏显示(4:3)</PresentationFormat>
  <Paragraphs>274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楷体_GB2312</vt:lpstr>
      <vt:lpstr>新宋体</vt:lpstr>
      <vt:lpstr>Comic Sans MS</vt:lpstr>
      <vt:lpstr>Times New Roman</vt:lpstr>
      <vt:lpstr>华文行楷</vt:lpstr>
      <vt:lpstr>Symbol</vt:lpstr>
      <vt:lpstr>Arial</vt:lpstr>
      <vt:lpstr>Arial Unicode MS</vt:lpstr>
      <vt:lpstr>Calibri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Kukukukiki</cp:lastModifiedBy>
  <cp:revision>872</cp:revision>
  <dcterms:created xsi:type="dcterms:W3CDTF">2002-02-03T03:17:00Z</dcterms:created>
  <dcterms:modified xsi:type="dcterms:W3CDTF">2020-10-21T10:53:20Z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