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3"/>
  </p:handoutMasterIdLst>
  <p:sldIdLst>
    <p:sldId id="256" r:id="rId3"/>
    <p:sldId id="562" r:id="rId5"/>
    <p:sldId id="526" r:id="rId6"/>
    <p:sldId id="527" r:id="rId7"/>
    <p:sldId id="648" r:id="rId8"/>
    <p:sldId id="404" r:id="rId9"/>
    <p:sldId id="656" r:id="rId10"/>
    <p:sldId id="649" r:id="rId11"/>
    <p:sldId id="657" r:id="rId12"/>
    <p:sldId id="650" r:id="rId13"/>
    <p:sldId id="662" r:id="rId14"/>
    <p:sldId id="661" r:id="rId15"/>
    <p:sldId id="663" r:id="rId16"/>
    <p:sldId id="664" r:id="rId17"/>
    <p:sldId id="665" r:id="rId18"/>
    <p:sldId id="755" r:id="rId19"/>
    <p:sldId id="756" r:id="rId20"/>
    <p:sldId id="757" r:id="rId21"/>
    <p:sldId id="758" r:id="rId22"/>
    <p:sldId id="759" r:id="rId23"/>
    <p:sldId id="760" r:id="rId24"/>
    <p:sldId id="761" r:id="rId25"/>
    <p:sldId id="762" r:id="rId26"/>
    <p:sldId id="763" r:id="rId27"/>
    <p:sldId id="764" r:id="rId28"/>
    <p:sldId id="666" r:id="rId29"/>
    <p:sldId id="667" r:id="rId30"/>
    <p:sldId id="710" r:id="rId31"/>
    <p:sldId id="668" r:id="rId32"/>
    <p:sldId id="669" r:id="rId33"/>
    <p:sldId id="769" r:id="rId34"/>
    <p:sldId id="728" r:id="rId35"/>
    <p:sldId id="729" r:id="rId36"/>
    <p:sldId id="753" r:id="rId37"/>
    <p:sldId id="752" r:id="rId38"/>
    <p:sldId id="744" r:id="rId39"/>
    <p:sldId id="730" r:id="rId40"/>
    <p:sldId id="672" r:id="rId41"/>
    <p:sldId id="673" r:id="rId42"/>
    <p:sldId id="674" r:id="rId43"/>
    <p:sldId id="733" r:id="rId44"/>
    <p:sldId id="734" r:id="rId45"/>
    <p:sldId id="735" r:id="rId46"/>
    <p:sldId id="736" r:id="rId47"/>
    <p:sldId id="737" r:id="rId48"/>
    <p:sldId id="675" r:id="rId49"/>
    <p:sldId id="738" r:id="rId50"/>
    <p:sldId id="699" r:id="rId51"/>
    <p:sldId id="765" r:id="rId52"/>
    <p:sldId id="405" r:id="rId53"/>
    <p:sldId id="658" r:id="rId54"/>
    <p:sldId id="676" r:id="rId55"/>
    <p:sldId id="679" r:id="rId56"/>
    <p:sldId id="678" r:id="rId57"/>
    <p:sldId id="681" r:id="rId58"/>
    <p:sldId id="682" r:id="rId59"/>
    <p:sldId id="715" r:id="rId60"/>
    <p:sldId id="740" r:id="rId61"/>
    <p:sldId id="741" r:id="rId62"/>
    <p:sldId id="683" r:id="rId63"/>
    <p:sldId id="768" r:id="rId64"/>
    <p:sldId id="684" r:id="rId65"/>
    <p:sldId id="685" r:id="rId66"/>
    <p:sldId id="686" r:id="rId67"/>
    <p:sldId id="687" r:id="rId68"/>
    <p:sldId id="688" r:id="rId69"/>
    <p:sldId id="689" r:id="rId70"/>
    <p:sldId id="659" r:id="rId71"/>
    <p:sldId id="690" r:id="rId72"/>
    <p:sldId id="691" r:id="rId73"/>
    <p:sldId id="692" r:id="rId74"/>
    <p:sldId id="693" r:id="rId75"/>
    <p:sldId id="694" r:id="rId76"/>
    <p:sldId id="695" r:id="rId77"/>
    <p:sldId id="696" r:id="rId78"/>
    <p:sldId id="754" r:id="rId79"/>
    <p:sldId id="766" r:id="rId80"/>
    <p:sldId id="767" r:id="rId81"/>
    <p:sldId id="770" r:id="rId82"/>
  </p:sldIdLst>
  <p:sldSz cx="9144000" cy="6858000" type="screen4x3"/>
  <p:notesSz cx="6648450" cy="9782175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anose="05000000000000000000" pitchFamily="2" charset="2"/>
      <a:defRPr kumimoji="1" sz="20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anose="05000000000000000000" pitchFamily="2" charset="2"/>
      <a:defRPr kumimoji="1" sz="20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anose="05000000000000000000" pitchFamily="2" charset="2"/>
      <a:defRPr kumimoji="1" sz="20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anose="05000000000000000000" pitchFamily="2" charset="2"/>
      <a:defRPr kumimoji="1" sz="20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anose="05000000000000000000" pitchFamily="2" charset="2"/>
      <a:defRPr kumimoji="1" sz="20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66FF"/>
    <a:srgbClr val="00FF00"/>
    <a:srgbClr val="CC99FF"/>
    <a:srgbClr val="993366"/>
    <a:srgbClr val="333399"/>
    <a:srgbClr val="800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96788" autoAdjust="0"/>
  </p:normalViewPr>
  <p:slideViewPr>
    <p:cSldViewPr>
      <p:cViewPr varScale="1">
        <p:scale>
          <a:sx n="113" d="100"/>
          <a:sy n="113" d="100"/>
        </p:scale>
        <p:origin x="1218" y="108"/>
      </p:cViewPr>
      <p:guideLst>
        <p:guide orient="horz" pos="2160"/>
        <p:guide pos="3470"/>
      </p:guideLst>
    </p:cSldViewPr>
  </p:slideViewPr>
  <p:outlineViewPr>
    <p:cViewPr>
      <p:scale>
        <a:sx n="33" d="100"/>
        <a:sy n="33" d="100"/>
      </p:scale>
      <p:origin x="0" y="-71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handoutMaster" Target="handoutMasters/handoutMaster1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E65D44-526D-43A1-A5C5-A1AD0368793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dirty="0" smtClean="0"/>
              <a:t>Parse </a:t>
            </a:r>
            <a:r>
              <a:rPr lang="zh-CN" altLang="en-US" sz="1200" dirty="0" smtClean="0"/>
              <a:t>语法分析  </a:t>
            </a:r>
            <a:r>
              <a:rPr lang="en-US" altLang="zh-CN" sz="1200" dirty="0" err="1" smtClean="0"/>
              <a:t>paren</a:t>
            </a:r>
            <a:r>
              <a:rPr lang="zh-CN" altLang="en-US" sz="1200" dirty="0" smtClean="0"/>
              <a:t>括弧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语言中</a:t>
            </a:r>
            <a:r>
              <a:rPr lang="en-US" altLang="zh-CN" dirty="0" smtClean="0"/>
              <a:t>{……}</a:t>
            </a:r>
            <a:r>
              <a:rPr lang="zh-CN" altLang="en-US" dirty="0" smtClean="0"/>
              <a:t>大括号里的就是复合语句，由多个个简单语句组成。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026"/>
          <p:cNvGrpSpPr/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  <a:defRPr/>
            </a:pPr>
            <a:r>
              <a:rPr lang="en-US" altLang="zh-CN">
                <a:solidFill>
                  <a:srgbClr val="990099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《</a:t>
            </a:r>
            <a:r>
              <a:rPr lang="zh-CN" altLang="en-US">
                <a:solidFill>
                  <a:srgbClr val="990099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编译原理</a:t>
            </a:r>
            <a:r>
              <a:rPr lang="en-US" altLang="zh-CN">
                <a:solidFill>
                  <a:srgbClr val="990099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》</a:t>
            </a:r>
            <a:endParaRPr lang="en-US" altLang="zh-CN">
              <a:solidFill>
                <a:srgbClr val="990099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slide" Target="slide64.xml"/><Relationship Id="rId4" Type="http://schemas.openxmlformats.org/officeDocument/2006/relationships/slide" Target="slide6.xml"/><Relationship Id="rId3" Type="http://schemas.openxmlformats.org/officeDocument/2006/relationships/slide" Target="slide27.xml"/><Relationship Id="rId2" Type="http://schemas.openxmlformats.org/officeDocument/2006/relationships/slide" Target="slide10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3.bin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4.bin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6.bin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7.bin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8.bin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9.bin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0.bin"/></Relationships>
</file>

<file path=ppt/slides/_rels/slide7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11.bin"/><Relationship Id="rId1" Type="http://schemas.openxmlformats.org/officeDocument/2006/relationships/slide" Target="slide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mailto:dzhanghz@qq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Text Box 14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484313"/>
            <a:ext cx="741680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²"/>
            </a:pPr>
            <a:r>
              <a:rPr lang="en-US" altLang="zh-CN" sz="36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600" b="1" dirty="0">
                <a:solidFill>
                  <a:srgbClr val="800080"/>
                </a:solidFill>
                <a:latin typeface="楷体_GB2312" pitchFamily="49" charset="-122"/>
              </a:rPr>
              <a:t>自顶向下（</a:t>
            </a:r>
            <a:r>
              <a:rPr lang="en-US" altLang="zh-CN" sz="3200" dirty="0">
                <a:solidFill>
                  <a:srgbClr val="800080"/>
                </a:solidFill>
              </a:rPr>
              <a:t>Top-Down</a:t>
            </a:r>
            <a:r>
              <a:rPr lang="zh-CN" altLang="en-US" sz="3600" b="1" dirty="0">
                <a:solidFill>
                  <a:srgbClr val="800080"/>
                </a:solidFill>
                <a:latin typeface="楷体_GB2312" pitchFamily="49" charset="-122"/>
              </a:rPr>
              <a:t>）语法分析</a:t>
            </a:r>
            <a:endParaRPr lang="zh-CN" altLang="en-US" sz="36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3319" name="Rectangle 18"/>
          <p:cNvSpPr>
            <a:spLocks noChangeArrowheads="1"/>
          </p:cNvSpPr>
          <p:nvPr/>
        </p:nvSpPr>
        <p:spPr bwMode="auto">
          <a:xfrm>
            <a:off x="1403350" y="188913"/>
            <a:ext cx="1655763" cy="585787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3600" b="1" dirty="0">
                <a:solidFill>
                  <a:srgbClr val="800080"/>
                </a:solidFill>
                <a:ea typeface="华文行楷" panose="02010800040101010101" pitchFamily="2" charset="-122"/>
              </a:rPr>
              <a:t>第四讲</a:t>
            </a:r>
            <a:endParaRPr lang="zh-CN" altLang="en-US" sz="36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1116013" y="2133600"/>
            <a:ext cx="7677150" cy="417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00B050"/>
                </a:solidFill>
                <a:latin typeface="楷体_GB2312" pitchFamily="49" charset="-122"/>
              </a:rPr>
              <a:t>非终结符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选择和</a:t>
            </a:r>
            <a:r>
              <a:rPr lang="zh-CN" altLang="en-US" sz="2800" b="1" dirty="0">
                <a:solidFill>
                  <a:srgbClr val="00B050"/>
                </a:solidFill>
                <a:latin typeface="楷体_GB2312" pitchFamily="49" charset="-122"/>
              </a:rPr>
              <a:t>产生式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选择都是</a:t>
            </a:r>
            <a:r>
              <a:rPr lang="zh-CN" altLang="en-US" sz="2800" b="1" dirty="0">
                <a:solidFill>
                  <a:srgbClr val="00B050"/>
                </a:solidFill>
                <a:latin typeface="楷体_GB2312" pitchFamily="49" charset="-122"/>
              </a:rPr>
              <a:t>确定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的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</a:pPr>
            <a:endParaRPr lang="zh-CN" altLang="en-US" sz="1000" b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Tx/>
            </a:pPr>
            <a:r>
              <a:rPr lang="zh-CN" altLang="en-US" sz="2800" b="1" dirty="0"/>
              <a:t>    在每一步推导中，总是对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最左边的非终结符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Tx/>
            </a:pPr>
            <a:r>
              <a:rPr lang="zh-CN" altLang="en-US" sz="2800" b="1" dirty="0"/>
              <a:t>    进行展开，且选择哪一个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产生式是确定</a:t>
            </a:r>
            <a:r>
              <a:rPr lang="zh-CN" altLang="en-US" sz="2800" b="1" dirty="0"/>
              <a:t>的，</a:t>
            </a:r>
            <a:endParaRPr lang="zh-CN" altLang="en-US" sz="2800" b="1" dirty="0"/>
          </a:p>
          <a:p>
            <a:pPr>
              <a:buClrTx/>
            </a:pPr>
            <a:r>
              <a:rPr lang="zh-CN" altLang="en-US" sz="2800" b="1" dirty="0"/>
              <a:t>    因此是一种</a:t>
            </a:r>
            <a:r>
              <a:rPr lang="zh-CN" altLang="en-US" sz="2800" b="1" dirty="0">
                <a:solidFill>
                  <a:srgbClr val="FF0000"/>
                </a:solidFill>
              </a:rPr>
              <a:t>无回溯</a:t>
            </a:r>
            <a:r>
              <a:rPr lang="zh-CN" altLang="en-US" sz="2800" b="1" dirty="0"/>
              <a:t>的方法</a:t>
            </a:r>
            <a:endParaRPr lang="zh-CN" altLang="en-US" sz="2800" b="1" dirty="0"/>
          </a:p>
          <a:p>
            <a:pPr>
              <a:buClrTx/>
            </a:pPr>
            <a:endParaRPr lang="zh-CN" altLang="en-US" sz="1000" b="1" dirty="0"/>
          </a:p>
          <a:p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  </a:t>
            </a:r>
            <a:r>
              <a:rPr lang="zh-CN" altLang="en-US" sz="2800" b="1" dirty="0">
                <a:latin typeface="楷体_GB2312" pitchFamily="49" charset="-122"/>
              </a:rPr>
              <a:t>从左向右扫描，可能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向前查看</a:t>
            </a:r>
            <a:r>
              <a:rPr lang="zh-CN" altLang="en-US" sz="2800" b="1" dirty="0">
                <a:latin typeface="楷体_GB2312" pitchFamily="49" charset="-122"/>
              </a:rPr>
              <a:t>（</a:t>
            </a:r>
            <a:r>
              <a:rPr lang="en-US" altLang="zh-CN" sz="2800" dirty="0" err="1"/>
              <a:t>lookahead</a:t>
            </a:r>
            <a:r>
              <a:rPr lang="zh-CN" altLang="en-US" sz="2800" b="1" dirty="0">
                <a:latin typeface="楷体_GB2312" pitchFamily="49" charset="-122"/>
              </a:rPr>
              <a:t>）</a:t>
            </a:r>
            <a:endParaRPr lang="zh-CN" altLang="en-US" sz="2800" b="1" dirty="0">
              <a:latin typeface="楷体_GB2312" pitchFamily="49" charset="-122"/>
            </a:endParaRPr>
          </a:p>
          <a:p>
            <a:r>
              <a:rPr lang="zh-CN" altLang="en-US" sz="2800" b="1" dirty="0">
                <a:latin typeface="楷体_GB2312" pitchFamily="49" charset="-122"/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确定数目的单词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  <a:p>
            <a:endParaRPr lang="zh-CN" altLang="en-US" sz="1000" b="1" dirty="0"/>
          </a:p>
          <a:p>
            <a:pPr>
              <a:buClrTx/>
            </a:pPr>
            <a:r>
              <a:rPr lang="zh-CN" altLang="en-US" sz="2800" b="1" dirty="0">
                <a:latin typeface="楷体_GB2312" pitchFamily="49" charset="-122"/>
              </a:rPr>
              <a:t>  分析成功的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结果</a:t>
            </a:r>
            <a:r>
              <a:rPr lang="zh-CN" altLang="en-US" sz="2800" b="1" dirty="0">
                <a:latin typeface="楷体_GB2312" pitchFamily="49" charset="-122"/>
              </a:rPr>
              <a:t>：得到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唯一的最左推导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>
              <a:buClrTx/>
            </a:pPr>
            <a:endParaRPr lang="zh-CN" altLang="en-US" sz="1000" b="1" dirty="0"/>
          </a:p>
          <a:p>
            <a:pPr>
              <a:buClrTx/>
            </a:pPr>
            <a:r>
              <a:rPr lang="zh-CN" altLang="en-US" sz="2800" b="1" dirty="0"/>
              <a:t>    分析</a:t>
            </a:r>
            <a:r>
              <a:rPr lang="zh-CN" altLang="en-US" sz="2800" b="1" dirty="0">
                <a:solidFill>
                  <a:srgbClr val="800080"/>
                </a:solidFill>
              </a:rPr>
              <a:t>条件</a:t>
            </a:r>
            <a:r>
              <a:rPr lang="zh-CN" altLang="en-US" sz="2800" b="1" dirty="0"/>
              <a:t>：对</a:t>
            </a:r>
            <a:r>
              <a:rPr lang="zh-CN" altLang="en-US" sz="2800" b="1" dirty="0">
                <a:solidFill>
                  <a:srgbClr val="800080"/>
                </a:solidFill>
              </a:rPr>
              <a:t>文法</a:t>
            </a:r>
            <a:r>
              <a:rPr lang="zh-CN" altLang="en-US" sz="2800" b="1" dirty="0"/>
              <a:t>需要有一定的</a:t>
            </a:r>
            <a:r>
              <a:rPr lang="zh-CN" altLang="en-US" sz="2800" b="1" dirty="0">
                <a:solidFill>
                  <a:srgbClr val="800080"/>
                </a:solidFill>
              </a:rPr>
              <a:t>限制</a:t>
            </a:r>
            <a:endParaRPr lang="zh-CN" altLang="en-US" sz="2800" b="1" dirty="0">
              <a:solidFill>
                <a:srgbClr val="800080"/>
              </a:solidFill>
            </a:endParaRPr>
          </a:p>
        </p:txBody>
      </p:sp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755650" y="1268413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确定的自顶向下分析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2532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自顶向下预测分析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617538" y="1341438"/>
            <a:ext cx="71294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r>
              <a:rPr lang="zh-CN" altLang="en-US" sz="3200" b="1">
                <a:latin typeface="楷体_GB2312" pitchFamily="49" charset="-122"/>
              </a:rPr>
              <a:t>（向前查看 </a:t>
            </a:r>
            <a:r>
              <a:rPr lang="en-US" altLang="zh-CN" sz="3200"/>
              <a:t>2 </a:t>
            </a:r>
            <a:r>
              <a:rPr lang="zh-CN" altLang="en-US" sz="3200" b="1"/>
              <a:t>个</a:t>
            </a:r>
            <a:r>
              <a:rPr lang="zh-CN" altLang="en-US" sz="3200" b="1">
                <a:latin typeface="楷体_GB2312" pitchFamily="49" charset="-122"/>
              </a:rPr>
              <a:t>单词）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2355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5689" name="Rectangle 9"/>
          <p:cNvSpPr>
            <a:spLocks noChangeArrowheads="1"/>
          </p:cNvSpPr>
          <p:nvPr/>
        </p:nvSpPr>
        <p:spPr bwMode="auto">
          <a:xfrm>
            <a:off x="5580063" y="2636838"/>
            <a:ext cx="2954337" cy="378565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/>
              <a:t>     S            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r>
              <a:rPr lang="zh-CN" altLang="en-US" sz="2400" dirty="0">
                <a:sym typeface="Symbol" panose="05050102010706020507" pitchFamily="18" charset="2"/>
              </a:rPr>
              <a:t> </a:t>
            </a:r>
            <a:r>
              <a:rPr lang="en-US" altLang="zh-CN" sz="2400" dirty="0"/>
              <a:t>AB         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>
              <a:buClr>
                <a:srgbClr val="333399"/>
              </a:buClr>
              <a:buFont typeface="Symbol" panose="05050102010706020507" pitchFamily="18" charset="2"/>
              <a:buChar char="Þ"/>
            </a:pPr>
            <a:r>
              <a:rPr lang="en-US" altLang="zh-CN" sz="2400" dirty="0" err="1"/>
              <a:t>aAB</a:t>
            </a:r>
            <a:r>
              <a:rPr lang="en-US" altLang="zh-CN" sz="2400" dirty="0"/>
              <a:t>        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>
              <a:buFont typeface="Symbol" panose="05050102010706020507" pitchFamily="18" charset="2"/>
              <a:buNone/>
            </a:pPr>
            <a:r>
              <a:rPr lang="en-US" altLang="zh-CN" sz="2400" dirty="0"/>
              <a:t>……</a:t>
            </a:r>
            <a:endParaRPr lang="en-US" altLang="zh-CN" sz="2400" dirty="0"/>
          </a:p>
          <a:p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 </a:t>
            </a:r>
            <a:r>
              <a:rPr lang="en-US" altLang="zh-CN" sz="2400" dirty="0" err="1"/>
              <a:t>a</a:t>
            </a:r>
            <a:r>
              <a:rPr lang="en-US" altLang="zh-CN" sz="2400" baseline="30000" dirty="0" err="1"/>
              <a:t>n</a:t>
            </a:r>
            <a:r>
              <a:rPr lang="en-US" altLang="zh-CN" sz="2400" dirty="0" err="1"/>
              <a:t>AB</a:t>
            </a:r>
            <a:r>
              <a:rPr lang="en-US" altLang="zh-CN" sz="2400" dirty="0"/>
              <a:t>       </a:t>
            </a: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r>
              <a:rPr lang="zh-CN" altLang="en-US" sz="2400" dirty="0">
                <a:sym typeface="Symbol" panose="05050102010706020507" pitchFamily="18" charset="2"/>
              </a:rPr>
              <a:t></a:t>
            </a:r>
            <a:r>
              <a:rPr lang="zh-CN" altLang="en-US" sz="2400" b="1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a</a:t>
            </a:r>
            <a:r>
              <a:rPr lang="en-US" altLang="zh-CN" sz="2400" baseline="30000" dirty="0" err="1">
                <a:solidFill>
                  <a:srgbClr val="FF0000"/>
                </a:solidFill>
              </a:rPr>
              <a:t>n</a:t>
            </a:r>
            <a:r>
              <a:rPr lang="en-US" altLang="zh-CN" sz="2400" dirty="0" err="1">
                <a:solidFill>
                  <a:srgbClr val="FF0000"/>
                </a:solidFill>
              </a:rPr>
              <a:t>B</a:t>
            </a:r>
            <a:r>
              <a:rPr lang="en-US" altLang="zh-CN" sz="2400" dirty="0"/>
              <a:t>         </a:t>
            </a: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>
              <a:buClr>
                <a:srgbClr val="333399"/>
              </a:buClr>
              <a:buFont typeface="Symbol" panose="05050102010706020507" pitchFamily="18" charset="2"/>
              <a:buChar char="Þ"/>
            </a:pPr>
            <a:r>
              <a:rPr lang="zh-CN" altLang="en-US" sz="2400" dirty="0"/>
              <a:t> </a:t>
            </a:r>
            <a:r>
              <a:rPr lang="en-US" altLang="zh-CN" sz="2400" dirty="0" err="1"/>
              <a:t>a</a:t>
            </a:r>
            <a:r>
              <a:rPr lang="en-US" altLang="zh-CN" sz="2400" baseline="30000" dirty="0" err="1"/>
              <a:t>n</a:t>
            </a:r>
            <a:r>
              <a:rPr lang="en-US" altLang="zh-CN" sz="2400" dirty="0" err="1"/>
              <a:t>bB</a:t>
            </a:r>
            <a:r>
              <a:rPr lang="en-US" altLang="zh-CN" sz="2400" dirty="0"/>
              <a:t>       </a:t>
            </a: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>
              <a:buFont typeface="Symbol" panose="05050102010706020507" pitchFamily="18" charset="2"/>
              <a:buNone/>
            </a:pPr>
            <a:r>
              <a:rPr lang="en-US" altLang="zh-CN" sz="2400" dirty="0"/>
              <a:t>……</a:t>
            </a:r>
            <a:endParaRPr lang="en-US" altLang="zh-CN" sz="2400" dirty="0"/>
          </a:p>
          <a:p>
            <a:pPr>
              <a:buClr>
                <a:srgbClr val="333399"/>
              </a:buClr>
              <a:buFont typeface="Symbol" panose="05050102010706020507" pitchFamily="18" charset="2"/>
              <a:buChar char="Þ"/>
            </a:pPr>
            <a:r>
              <a:rPr lang="en-US" altLang="zh-CN" sz="2400" dirty="0"/>
              <a:t> a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b</a:t>
            </a:r>
            <a:r>
              <a:rPr lang="en-US" altLang="zh-CN" sz="2400" baseline="30000" dirty="0"/>
              <a:t>m-1</a:t>
            </a:r>
            <a:r>
              <a:rPr lang="en-US" altLang="zh-CN" sz="2400" dirty="0"/>
              <a:t>B  </a:t>
            </a: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>
              <a:buClr>
                <a:srgbClr val="333399"/>
              </a:buClr>
              <a:buFont typeface="Symbol" panose="05050102010706020507" pitchFamily="18" charset="2"/>
              <a:buChar char="Þ"/>
            </a:pPr>
            <a:r>
              <a:rPr lang="zh-CN" altLang="en-US" sz="2400" dirty="0"/>
              <a:t> </a:t>
            </a:r>
            <a:r>
              <a:rPr lang="en-US" altLang="zh-CN" sz="2400" dirty="0" err="1"/>
              <a:t>a</a:t>
            </a:r>
            <a:r>
              <a:rPr lang="en-US" altLang="zh-CN" sz="2400" baseline="30000" dirty="0" err="1"/>
              <a:t>n</a:t>
            </a:r>
            <a:r>
              <a:rPr lang="en-US" altLang="zh-CN" sz="2400" dirty="0" err="1"/>
              <a:t>b</a:t>
            </a:r>
            <a:r>
              <a:rPr lang="en-US" altLang="zh-CN" sz="2400" baseline="30000" dirty="0" err="1"/>
              <a:t>m</a:t>
            </a:r>
            <a:r>
              <a:rPr lang="en-US" altLang="zh-CN" sz="2400" dirty="0"/>
              <a:t>      </a:t>
            </a:r>
            <a:r>
              <a:rPr lang="zh-CN" altLang="en-US" sz="2400" dirty="0"/>
              <a:t>（</a:t>
            </a:r>
            <a:r>
              <a:rPr lang="zh-CN" altLang="en-US" sz="2400" b="1" dirty="0"/>
              <a:t>成功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1692275" y="2649538"/>
            <a:ext cx="2232025" cy="24622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/>
              <a:t>文法 </a:t>
            </a:r>
            <a:r>
              <a:rPr lang="en-US" altLang="zh-CN" sz="2400" dirty="0"/>
              <a:t>G</a:t>
            </a:r>
            <a:r>
              <a:rPr lang="zh-CN" altLang="en-US" sz="2400" dirty="0"/>
              <a:t>（</a:t>
            </a:r>
            <a:r>
              <a:rPr lang="en-US" altLang="zh-CN" sz="2400" dirty="0"/>
              <a:t>S</a:t>
            </a:r>
            <a:r>
              <a:rPr lang="zh-CN" altLang="en-US" sz="2400" dirty="0"/>
              <a:t>）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endParaRPr lang="en-US" altLang="zh-CN" sz="10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S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AB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A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aA</a:t>
            </a:r>
            <a:endParaRPr lang="en-US" altLang="zh-CN" sz="2400" dirty="0">
              <a:sym typeface="Symbol" panose="05050102010706020507" pitchFamily="18" charset="2"/>
            </a:endParaRP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A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</a:t>
            </a:r>
            <a:endParaRPr lang="en-US" altLang="zh-CN" sz="2400" dirty="0">
              <a:sym typeface="Symbol" panose="05050102010706020507" pitchFamily="18" charset="2"/>
            </a:endParaRP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>
                <a:solidFill>
                  <a:srgbClr val="FF0000"/>
                </a:solidFill>
              </a:rPr>
              <a:t>B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00"/>
                </a:solidFill>
              </a:rPr>
              <a:t> b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r>
              <a:rPr lang="en-US" altLang="zh-CN" sz="2400" dirty="0">
                <a:solidFill>
                  <a:srgbClr val="FF0000"/>
                </a:solidFill>
              </a:rPr>
              <a:t>B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bB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1174750" y="1984375"/>
            <a:ext cx="7510463" cy="5191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单词序列 </a:t>
            </a:r>
            <a:r>
              <a:rPr lang="en-US" altLang="zh-CN" sz="2800"/>
              <a:t>a</a:t>
            </a:r>
            <a:r>
              <a:rPr lang="en-US" altLang="zh-CN" sz="2800" baseline="30000"/>
              <a:t>n</a:t>
            </a:r>
            <a:r>
              <a:rPr lang="en-US" altLang="zh-CN" sz="2800"/>
              <a:t>b</a:t>
            </a:r>
            <a:r>
              <a:rPr lang="en-US" altLang="zh-CN" sz="2800" baseline="30000"/>
              <a:t>m</a:t>
            </a:r>
            <a:r>
              <a:rPr lang="zh-CN" altLang="en-US" sz="2800" b="1">
                <a:latin typeface="楷体_GB2312" pitchFamily="49" charset="-122"/>
              </a:rPr>
              <a:t>（</a:t>
            </a:r>
            <a:r>
              <a:rPr lang="en-US" altLang="zh-CN" sz="2800"/>
              <a:t>n</a:t>
            </a:r>
            <a:r>
              <a:rPr lang="en-US" altLang="zh-CN" sz="2800" b="1">
                <a:latin typeface="楷体_GB2312" pitchFamily="49" charset="-122"/>
                <a:sym typeface="Symbol" panose="05050102010706020507" pitchFamily="18" charset="2"/>
              </a:rPr>
              <a:t></a:t>
            </a:r>
            <a:r>
              <a:rPr lang="en-US" altLang="zh-CN" sz="2800" b="1">
                <a:latin typeface="楷体_GB2312" pitchFamily="49" charset="-122"/>
              </a:rPr>
              <a:t>0,</a:t>
            </a:r>
            <a:r>
              <a:rPr lang="en-US" altLang="zh-CN" sz="2800"/>
              <a:t>m</a:t>
            </a:r>
            <a:r>
              <a:rPr lang="en-US" altLang="zh-CN" sz="2400" b="1">
                <a:sym typeface="Symbol" panose="05050102010706020507" pitchFamily="18" charset="2"/>
              </a:rPr>
              <a:t></a:t>
            </a:r>
            <a:r>
              <a:rPr lang="en-US" altLang="zh-CN" sz="2800" b="1">
                <a:latin typeface="楷体_GB2312" pitchFamily="49" charset="-122"/>
              </a:rPr>
              <a:t>0</a:t>
            </a:r>
            <a:r>
              <a:rPr lang="zh-CN" altLang="en-US" sz="2800" b="1">
                <a:latin typeface="楷体_GB2312" pitchFamily="49" charset="-122"/>
              </a:rPr>
              <a:t>）的预测分析过程</a:t>
            </a:r>
            <a:endParaRPr lang="zh-CN" altLang="en-US" sz="2800" b="1">
              <a:latin typeface="楷体_GB2312" pitchFamily="49" charset="-122"/>
            </a:endParaRPr>
          </a:p>
        </p:txBody>
      </p:sp>
      <p:sp>
        <p:nvSpPr>
          <p:cNvPr id="455695" name="Rectangle 15"/>
          <p:cNvSpPr>
            <a:spLocks noChangeArrowheads="1"/>
          </p:cNvSpPr>
          <p:nvPr/>
        </p:nvSpPr>
        <p:spPr bwMode="auto">
          <a:xfrm>
            <a:off x="1763713" y="5194300"/>
            <a:ext cx="2879725" cy="120032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800080"/>
                </a:solidFill>
              </a:rPr>
              <a:t>只要向前</a:t>
            </a:r>
            <a:r>
              <a:rPr lang="zh-CN" altLang="en-US" sz="2400" b="1" dirty="0">
                <a:solidFill>
                  <a:srgbClr val="FF0000"/>
                </a:solidFill>
              </a:rPr>
              <a:t>查看 </a:t>
            </a:r>
            <a:r>
              <a:rPr lang="en-US" altLang="zh-CN" sz="2400" dirty="0">
                <a:solidFill>
                  <a:srgbClr val="FF0000"/>
                </a:solidFill>
              </a:rPr>
              <a:t>2 </a:t>
            </a:r>
            <a:r>
              <a:rPr lang="zh-CN" altLang="en-US" sz="2400" b="1" dirty="0">
                <a:solidFill>
                  <a:srgbClr val="FF0000"/>
                </a:solidFill>
              </a:rPr>
              <a:t>个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单词</a:t>
            </a:r>
            <a:r>
              <a:rPr lang="zh-CN" altLang="en-US" sz="2400" b="1" dirty="0">
                <a:solidFill>
                  <a:srgbClr val="800080"/>
                </a:solidFill>
              </a:rPr>
              <a:t>，就可预测分</a:t>
            </a:r>
            <a:endParaRPr lang="zh-CN" altLang="en-US" sz="2400" b="1" dirty="0">
              <a:solidFill>
                <a:srgbClr val="800080"/>
              </a:solidFill>
            </a:endParaRPr>
          </a:p>
          <a:p>
            <a:r>
              <a:rPr lang="zh-CN" altLang="en-US" sz="2400" b="1" dirty="0">
                <a:solidFill>
                  <a:srgbClr val="800080"/>
                </a:solidFill>
              </a:rPr>
              <a:t>析</a:t>
            </a:r>
            <a:r>
              <a:rPr lang="en-US" altLang="zh-CN" sz="2400" dirty="0">
                <a:solidFill>
                  <a:srgbClr val="800080"/>
                </a:solidFill>
              </a:rPr>
              <a:t>L(G)</a:t>
            </a:r>
            <a:r>
              <a:rPr lang="zh-CN" altLang="en-US" sz="2400" b="1" dirty="0">
                <a:solidFill>
                  <a:srgbClr val="800080"/>
                </a:solidFill>
              </a:rPr>
              <a:t>中所有句子</a:t>
            </a:r>
            <a:endParaRPr lang="zh-CN" altLang="en-US" sz="2400" b="1" dirty="0">
              <a:solidFill>
                <a:srgbClr val="800080"/>
              </a:solidFill>
            </a:endParaRPr>
          </a:p>
        </p:txBody>
      </p:sp>
      <p:sp>
        <p:nvSpPr>
          <p:cNvPr id="23563" name="Rectangle 16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自顶向下预测分析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5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55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5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55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55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55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556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556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556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556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55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455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455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762000" y="1193800"/>
            <a:ext cx="712946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左递归带来的问题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457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1692275" y="2636838"/>
            <a:ext cx="2232025" cy="13398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  <a:endParaRPr lang="en-US" altLang="zh-CN" sz="2400"/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Sa</a:t>
            </a:r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b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sp>
        <p:nvSpPr>
          <p:cNvPr id="24584" name="Rectangle 11"/>
          <p:cNvSpPr>
            <a:spLocks noChangeArrowheads="1"/>
          </p:cNvSpPr>
          <p:nvPr/>
        </p:nvSpPr>
        <p:spPr bwMode="auto">
          <a:xfrm>
            <a:off x="1319213" y="1916113"/>
            <a:ext cx="6011862" cy="5191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altLang="zh-CN" sz="2800" b="1" dirty="0">
                <a:latin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</a:rPr>
              <a:t>考虑下列文法识别 </a:t>
            </a:r>
            <a:r>
              <a:rPr lang="en-US" altLang="zh-CN" sz="2800" dirty="0"/>
              <a:t>ba</a:t>
            </a:r>
            <a:r>
              <a:rPr lang="en-US" altLang="zh-CN" sz="2800" baseline="30000" dirty="0"/>
              <a:t>n</a:t>
            </a:r>
            <a:r>
              <a:rPr lang="en-US" altLang="zh-CN" sz="2800" dirty="0"/>
              <a:t> </a:t>
            </a:r>
            <a:r>
              <a:rPr lang="zh-CN" altLang="en-US" sz="2800" b="1" dirty="0">
                <a:latin typeface="楷体_GB2312" pitchFamily="49" charset="-122"/>
              </a:rPr>
              <a:t>的分析过程</a:t>
            </a:r>
            <a:endParaRPr lang="zh-CN" altLang="en-US" sz="2800" b="1" dirty="0">
              <a:latin typeface="楷体_GB2312" pitchFamily="49" charset="-122"/>
            </a:endParaRPr>
          </a:p>
        </p:txBody>
      </p:sp>
      <p:sp>
        <p:nvSpPr>
          <p:cNvPr id="454671" name="Rectangle 15"/>
          <p:cNvSpPr>
            <a:spLocks noChangeArrowheads="1"/>
          </p:cNvSpPr>
          <p:nvPr/>
        </p:nvSpPr>
        <p:spPr bwMode="auto">
          <a:xfrm>
            <a:off x="5794375" y="2492375"/>
            <a:ext cx="2665413" cy="26479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     S           </a:t>
            </a: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endParaRPr lang="zh-CN" altLang="en-US" sz="2400"/>
          </a:p>
          <a:p>
            <a:r>
              <a:rPr lang="zh-CN" altLang="en-US" sz="2400">
                <a:sym typeface="Symbol" panose="05050102010706020507" pitchFamily="18" charset="2"/>
              </a:rPr>
              <a:t> </a:t>
            </a:r>
            <a:r>
              <a:rPr lang="en-US" altLang="zh-CN" sz="2400">
                <a:sym typeface="Symbol" panose="05050102010706020507" pitchFamily="18" charset="2"/>
              </a:rPr>
              <a:t>Sa</a:t>
            </a:r>
            <a:r>
              <a:rPr lang="en-US" altLang="zh-CN" sz="2400"/>
              <a:t>         </a:t>
            </a: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endParaRPr lang="zh-CN" altLang="en-US" sz="2400"/>
          </a:p>
          <a:p>
            <a:r>
              <a:rPr lang="zh-CN" altLang="en-US" sz="2400">
                <a:sym typeface="Symbol" panose="05050102010706020507" pitchFamily="18" charset="2"/>
              </a:rPr>
              <a:t></a:t>
            </a:r>
            <a:r>
              <a:rPr lang="zh-CN" altLang="en-US" sz="2400" b="1"/>
              <a:t> </a:t>
            </a:r>
            <a:r>
              <a:rPr lang="en-US" altLang="zh-CN" sz="2400"/>
              <a:t>Saa       </a:t>
            </a: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endParaRPr lang="zh-CN" altLang="en-US" sz="2400"/>
          </a:p>
          <a:p>
            <a:r>
              <a:rPr lang="zh-CN" altLang="en-US" sz="2400">
                <a:sym typeface="Symbol" panose="05050102010706020507" pitchFamily="18" charset="2"/>
              </a:rPr>
              <a:t></a:t>
            </a:r>
            <a:r>
              <a:rPr lang="zh-CN" altLang="en-US" sz="2400" b="1"/>
              <a:t> </a:t>
            </a:r>
            <a:r>
              <a:rPr lang="en-US" altLang="zh-CN" sz="2400"/>
              <a:t>Saaa     </a:t>
            </a: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endParaRPr lang="zh-CN" altLang="en-US" sz="2400"/>
          </a:p>
          <a:p>
            <a:r>
              <a:rPr lang="en-US" altLang="zh-CN" sz="2400"/>
              <a:t>……</a:t>
            </a:r>
            <a:endParaRPr lang="en-US" altLang="zh-CN" sz="2400"/>
          </a:p>
          <a:p>
            <a:r>
              <a:rPr lang="en-US" altLang="zh-CN" sz="2400">
                <a:sym typeface="Symbol" panose="05050102010706020507" pitchFamily="18" charset="2"/>
              </a:rPr>
              <a:t></a:t>
            </a:r>
            <a:r>
              <a:rPr lang="en-US" altLang="zh-CN" sz="2400" b="1"/>
              <a:t> </a:t>
            </a:r>
            <a:r>
              <a:rPr lang="en-US" altLang="zh-CN" sz="2400"/>
              <a:t>Sa</a:t>
            </a:r>
            <a:r>
              <a:rPr lang="en-US" altLang="zh-CN" sz="2400" baseline="30000"/>
              <a:t>n</a:t>
            </a:r>
            <a:r>
              <a:rPr lang="en-US" altLang="zh-CN" sz="2400"/>
              <a:t>        </a:t>
            </a: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endParaRPr lang="zh-CN" altLang="en-US" sz="2400"/>
          </a:p>
          <a:p>
            <a:r>
              <a:rPr lang="zh-CN" altLang="en-US" sz="2400">
                <a:sym typeface="Symbol" panose="05050102010706020507" pitchFamily="18" charset="2"/>
              </a:rPr>
              <a:t></a:t>
            </a:r>
            <a:r>
              <a:rPr lang="zh-CN" altLang="en-US" sz="2400" b="1"/>
              <a:t> </a:t>
            </a:r>
            <a:r>
              <a:rPr lang="en-US" altLang="zh-CN" sz="2400"/>
              <a:t>ba</a:t>
            </a:r>
            <a:r>
              <a:rPr lang="en-US" altLang="zh-CN" sz="2400" baseline="30000"/>
              <a:t>n</a:t>
            </a:r>
            <a:endParaRPr lang="en-US" altLang="zh-CN" sz="2400"/>
          </a:p>
        </p:txBody>
      </p:sp>
      <p:sp>
        <p:nvSpPr>
          <p:cNvPr id="454673" name="Rectangle 17"/>
          <p:cNvSpPr>
            <a:spLocks noChangeArrowheads="1"/>
          </p:cNvSpPr>
          <p:nvPr/>
        </p:nvSpPr>
        <p:spPr bwMode="auto">
          <a:xfrm>
            <a:off x="1316487" y="5589240"/>
            <a:ext cx="6048375" cy="8223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/>
              <a:t>但是：</a:t>
            </a:r>
            <a:r>
              <a:rPr lang="zh-CN" altLang="en-US" sz="2400" b="1" dirty="0">
                <a:solidFill>
                  <a:srgbClr val="800080"/>
                </a:solidFill>
              </a:rPr>
              <a:t>无论向前查看的单词数确定为多少，</a:t>
            </a:r>
            <a:endParaRPr lang="zh-CN" altLang="en-US" sz="2400" b="1" dirty="0">
              <a:solidFill>
                <a:srgbClr val="800080"/>
              </a:solidFill>
            </a:endParaRPr>
          </a:p>
          <a:p>
            <a:r>
              <a:rPr lang="zh-CN" altLang="en-US" sz="2400" b="1" dirty="0">
                <a:solidFill>
                  <a:srgbClr val="800080"/>
                </a:solidFill>
              </a:rPr>
              <a:t>都无法满足预测分析</a:t>
            </a:r>
            <a:r>
              <a:rPr lang="en-US" altLang="zh-CN" sz="2400" dirty="0">
                <a:solidFill>
                  <a:srgbClr val="800080"/>
                </a:solidFill>
              </a:rPr>
              <a:t>L(G)</a:t>
            </a:r>
            <a:r>
              <a:rPr lang="zh-CN" altLang="en-US" sz="2400" b="1" dirty="0">
                <a:solidFill>
                  <a:srgbClr val="800080"/>
                </a:solidFill>
              </a:rPr>
              <a:t>中所有句子的需求</a:t>
            </a:r>
            <a:endParaRPr lang="zh-CN" altLang="en-US" sz="2400" b="1" dirty="0">
              <a:solidFill>
                <a:srgbClr val="800080"/>
              </a:solidFill>
            </a:endParaRPr>
          </a:p>
        </p:txBody>
      </p:sp>
      <p:sp>
        <p:nvSpPr>
          <p:cNvPr id="454674" name="Rectangle 18"/>
          <p:cNvSpPr>
            <a:spLocks noChangeArrowheads="1"/>
          </p:cNvSpPr>
          <p:nvPr/>
        </p:nvSpPr>
        <p:spPr bwMode="auto">
          <a:xfrm>
            <a:off x="1316487" y="4047777"/>
            <a:ext cx="4047601" cy="120032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第一步推导得到的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为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ba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的最后一个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，需要</a:t>
            </a:r>
            <a:r>
              <a:rPr lang="zh-CN" altLang="en-US" sz="2400" b="1" dirty="0">
                <a:solidFill>
                  <a:srgbClr val="FF0000"/>
                </a:solidFill>
              </a:rPr>
              <a:t>向前查看</a:t>
            </a:r>
            <a:r>
              <a:rPr lang="en-US" altLang="zh-CN" sz="2400" dirty="0">
                <a:solidFill>
                  <a:srgbClr val="FF0000"/>
                </a:solidFill>
              </a:rPr>
              <a:t>n+2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个单词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包括结束标志</a:t>
            </a:r>
            <a:r>
              <a:rPr lang="en-US" altLang="zh-CN" sz="2400" dirty="0" smtClean="0">
                <a:solidFill>
                  <a:srgbClr val="FF0000"/>
                </a:solidFill>
              </a:rPr>
              <a:t>#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24588" name="Rectangle 19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自顶向下预测分析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4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54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4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54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546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546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54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5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5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73" grpId="0"/>
      <p:bldP spid="4546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11874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要求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文法不含左递归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560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Rectangle 10"/>
          <p:cNvSpPr>
            <a:spLocks noChangeArrowheads="1"/>
          </p:cNvSpPr>
          <p:nvPr/>
        </p:nvSpPr>
        <p:spPr bwMode="auto">
          <a:xfrm>
            <a:off x="1744663" y="2060575"/>
            <a:ext cx="3252787" cy="5191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例：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直接左递归</a:t>
            </a:r>
            <a:endParaRPr lang="zh-CN" altLang="en-US" sz="28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5608" name="Rectangle 14"/>
          <p:cNvSpPr>
            <a:spLocks noChangeArrowheads="1"/>
          </p:cNvSpPr>
          <p:nvPr/>
        </p:nvSpPr>
        <p:spPr bwMode="auto">
          <a:xfrm>
            <a:off x="1744663" y="5210175"/>
            <a:ext cx="6067425" cy="10985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可以通过文法变换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消除左递归</a:t>
            </a:r>
            <a:endParaRPr lang="zh-CN" altLang="en-US" sz="28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zh-CN" altLang="en-US" sz="1000" b="1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b="1">
                <a:latin typeface="楷体_GB2312" pitchFamily="49" charset="-122"/>
              </a:rPr>
              <a:t>  专门讨论</a:t>
            </a:r>
            <a:endParaRPr lang="zh-CN" altLang="en-US" sz="2800" b="1">
              <a:latin typeface="楷体_GB2312" pitchFamily="49" charset="-122"/>
            </a:endParaRPr>
          </a:p>
        </p:txBody>
      </p:sp>
      <p:sp>
        <p:nvSpPr>
          <p:cNvPr id="25609" name="Rectangle 15"/>
          <p:cNvSpPr>
            <a:spLocks noChangeArrowheads="1"/>
          </p:cNvSpPr>
          <p:nvPr/>
        </p:nvSpPr>
        <p:spPr bwMode="auto">
          <a:xfrm>
            <a:off x="1744663" y="3630613"/>
            <a:ext cx="3397250" cy="5191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例：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间接左递归</a:t>
            </a:r>
            <a:endParaRPr lang="zh-CN" altLang="en-US" sz="28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5610" name="Rectangle 16"/>
          <p:cNvSpPr>
            <a:spLocks noChangeArrowheads="1"/>
          </p:cNvSpPr>
          <p:nvPr/>
        </p:nvSpPr>
        <p:spPr bwMode="auto">
          <a:xfrm>
            <a:off x="5429250" y="2205038"/>
            <a:ext cx="1655763" cy="11874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P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Pa</a:t>
            </a:r>
            <a:endParaRPr lang="en-US" altLang="zh-CN" sz="2400"/>
          </a:p>
          <a:p>
            <a:r>
              <a:rPr lang="en-US" altLang="zh-CN" sz="2400"/>
              <a:t>P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b</a:t>
            </a:r>
            <a:endParaRPr lang="en-US" altLang="zh-CN" sz="2400"/>
          </a:p>
          <a:p>
            <a:r>
              <a:rPr lang="en-US" altLang="zh-CN" sz="2400"/>
              <a:t>……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sp>
        <p:nvSpPr>
          <p:cNvPr id="25611" name="Rectangle 17"/>
          <p:cNvSpPr>
            <a:spLocks noChangeArrowheads="1"/>
          </p:cNvSpPr>
          <p:nvPr/>
        </p:nvSpPr>
        <p:spPr bwMode="auto">
          <a:xfrm>
            <a:off x="5429250" y="3752850"/>
            <a:ext cx="2160588" cy="11874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P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Aa</a:t>
            </a:r>
            <a:endParaRPr lang="en-US" altLang="zh-CN" sz="2400"/>
          </a:p>
          <a:p>
            <a:r>
              <a:rPr lang="en-US" altLang="zh-CN" sz="2400"/>
              <a:t>A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Pb</a:t>
            </a:r>
            <a:endParaRPr lang="en-US" altLang="zh-CN" sz="2400"/>
          </a:p>
          <a:p>
            <a:r>
              <a:rPr lang="en-US" altLang="zh-CN" sz="2400"/>
              <a:t>……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sp>
        <p:nvSpPr>
          <p:cNvPr id="25612" name="Rectangle 18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自顶向下预测分析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62000" y="1268413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左公因子带来的问题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662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1549401" y="3132753"/>
            <a:ext cx="4678784" cy="120032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/>
              <a:t>文法 </a:t>
            </a:r>
            <a:r>
              <a:rPr lang="en-US" altLang="zh-CN" sz="2400" dirty="0"/>
              <a:t>G</a:t>
            </a:r>
            <a:r>
              <a:rPr lang="zh-CN" altLang="en-US" sz="2400" dirty="0"/>
              <a:t>（</a:t>
            </a:r>
            <a:r>
              <a:rPr lang="en-US" altLang="zh-CN" sz="2400" dirty="0"/>
              <a:t>S</a:t>
            </a:r>
            <a:r>
              <a:rPr lang="zh-CN" altLang="en-US" sz="2400" dirty="0"/>
              <a:t>）</a:t>
            </a:r>
            <a:r>
              <a:rPr lang="en-US" altLang="zh-CN" sz="2400" dirty="0"/>
              <a:t>:  S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ab</a:t>
            </a:r>
            <a:r>
              <a:rPr lang="en-US" altLang="zh-CN" sz="2400" dirty="0" err="1"/>
              <a:t>A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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ab</a:t>
            </a:r>
            <a:r>
              <a:rPr lang="en-US" altLang="zh-CN" sz="2400" dirty="0" err="1" smtClean="0"/>
              <a:t>B</a:t>
            </a:r>
            <a:endParaRPr lang="en-US" altLang="zh-CN" sz="2400" dirty="0"/>
          </a:p>
          <a:p>
            <a:r>
              <a:rPr lang="en-US" altLang="zh-CN" sz="2400" dirty="0"/>
              <a:t>                        A </a:t>
            </a:r>
            <a:r>
              <a:rPr lang="en-US" altLang="zh-CN" sz="2400" dirty="0">
                <a:latin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400" dirty="0"/>
              <a:t>a</a:t>
            </a:r>
            <a:endParaRPr lang="en-US" altLang="zh-CN" sz="2400" dirty="0"/>
          </a:p>
          <a:p>
            <a:r>
              <a:rPr lang="en-US" altLang="zh-CN" sz="2400" dirty="0"/>
              <a:t>                        B </a:t>
            </a:r>
            <a:r>
              <a:rPr lang="en-US" altLang="zh-CN" sz="2400" dirty="0">
                <a:latin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400" dirty="0"/>
              <a:t>b</a:t>
            </a:r>
            <a:endParaRPr lang="en-US" altLang="zh-CN" sz="2400" dirty="0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319213" y="1989138"/>
            <a:ext cx="7167562" cy="9461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altLang="zh-CN" sz="2800" b="1" dirty="0">
                <a:latin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</a:rPr>
              <a:t>如下文法需要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向前查看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个单词</a:t>
            </a:r>
            <a:r>
              <a:rPr lang="zh-CN" altLang="en-US" sz="2800" b="1" dirty="0">
                <a:latin typeface="楷体_GB2312" pitchFamily="49" charset="-122"/>
              </a:rPr>
              <a:t>来预测分析</a:t>
            </a:r>
            <a:endParaRPr lang="zh-CN" altLang="en-US" sz="2800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b="1" dirty="0">
                <a:latin typeface="楷体_GB2312" pitchFamily="49" charset="-122"/>
              </a:rPr>
              <a:t>  </a:t>
            </a:r>
            <a:r>
              <a:rPr lang="en-US" altLang="zh-CN" sz="2800" dirty="0"/>
              <a:t>L(G)</a:t>
            </a:r>
            <a:r>
              <a:rPr lang="zh-CN" altLang="en-US" sz="2800" b="1" dirty="0">
                <a:latin typeface="楷体_GB2312" pitchFamily="49" charset="-122"/>
              </a:rPr>
              <a:t>中的句子</a:t>
            </a:r>
            <a:endParaRPr lang="zh-CN" altLang="en-US" sz="2800" b="1" dirty="0">
              <a:latin typeface="楷体_GB2312" pitchFamily="49" charset="-122"/>
            </a:endParaRPr>
          </a:p>
        </p:txBody>
      </p:sp>
      <p:sp>
        <p:nvSpPr>
          <p:cNvPr id="26633" name="Rectangle 12"/>
          <p:cNvSpPr>
            <a:spLocks noChangeArrowheads="1"/>
          </p:cNvSpPr>
          <p:nvPr/>
        </p:nvSpPr>
        <p:spPr bwMode="auto">
          <a:xfrm>
            <a:off x="1568816" y="5507101"/>
            <a:ext cx="4752975" cy="8223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/>
              <a:t>文法 </a:t>
            </a:r>
            <a:r>
              <a:rPr lang="en-US" altLang="zh-CN" sz="2400" dirty="0"/>
              <a:t>G</a:t>
            </a:r>
            <a:r>
              <a:rPr lang="zh-CN" altLang="en-US" sz="2400" dirty="0"/>
              <a:t>（</a:t>
            </a:r>
            <a:r>
              <a:rPr lang="en-US" altLang="zh-CN" sz="2400" dirty="0"/>
              <a:t>S</a:t>
            </a:r>
            <a:r>
              <a:rPr lang="zh-CN" altLang="en-US" sz="2400" dirty="0"/>
              <a:t>）</a:t>
            </a:r>
            <a:r>
              <a:rPr lang="en-US" altLang="zh-CN" sz="2400" dirty="0"/>
              <a:t>:  S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aAb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 </a:t>
            </a:r>
            <a:r>
              <a:rPr lang="en-US" altLang="zh-CN" sz="2400" dirty="0" err="1"/>
              <a:t>aAc</a:t>
            </a:r>
            <a:endParaRPr lang="en-US" altLang="zh-CN" sz="2400" dirty="0"/>
          </a:p>
          <a:p>
            <a:r>
              <a:rPr lang="en-US" altLang="zh-CN" sz="2400" dirty="0"/>
              <a:t>                        A </a:t>
            </a:r>
            <a:r>
              <a:rPr lang="en-US" altLang="zh-CN" sz="2400" dirty="0">
                <a:latin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400" dirty="0"/>
              <a:t>a </a:t>
            </a:r>
            <a:r>
              <a:rPr lang="en-US" altLang="zh-CN" sz="2400" dirty="0">
                <a:latin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sz="2400" dirty="0" err="1">
                <a:sym typeface="Symbol" panose="05050102010706020507" pitchFamily="18" charset="2"/>
              </a:rPr>
              <a:t>aA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26634" name="Rectangle 13"/>
          <p:cNvSpPr>
            <a:spLocks noChangeArrowheads="1"/>
          </p:cNvSpPr>
          <p:nvPr/>
        </p:nvSpPr>
        <p:spPr bwMode="auto">
          <a:xfrm>
            <a:off x="1331913" y="4402138"/>
            <a:ext cx="6988175" cy="9461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对于如下文法无法确定需要向前查看多少</a:t>
            </a:r>
            <a:endParaRPr lang="zh-CN" altLang="en-US" sz="2800" b="1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b="1">
                <a:latin typeface="楷体_GB2312" pitchFamily="49" charset="-122"/>
              </a:rPr>
              <a:t>  个单词来预测分析 </a:t>
            </a:r>
            <a:r>
              <a:rPr lang="en-US" altLang="zh-CN" sz="2800"/>
              <a:t>L(G) </a:t>
            </a:r>
            <a:r>
              <a:rPr lang="zh-CN" altLang="en-US" sz="2800" b="1">
                <a:latin typeface="楷体_GB2312" pitchFamily="49" charset="-122"/>
              </a:rPr>
              <a:t>中的句子</a:t>
            </a:r>
            <a:endParaRPr lang="zh-CN" altLang="en-US" sz="2800" b="1">
              <a:latin typeface="楷体_GB2312" pitchFamily="49" charset="-122"/>
            </a:endParaRPr>
          </a:p>
        </p:txBody>
      </p:sp>
      <p:sp>
        <p:nvSpPr>
          <p:cNvPr id="26635" name="Rectangle 14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自顶向下预测分析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04881" y="2688232"/>
            <a:ext cx="19731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第一</a:t>
            </a:r>
            <a:r>
              <a:rPr lang="zh-CN" altLang="en-US" dirty="0">
                <a:solidFill>
                  <a:srgbClr val="FF0000"/>
                </a:solidFill>
              </a:rPr>
              <a:t>步推导用二者中的哪一</a:t>
            </a:r>
            <a:r>
              <a:rPr lang="zh-CN" altLang="en-US" dirty="0" smtClean="0">
                <a:solidFill>
                  <a:srgbClr val="FF0000"/>
                </a:solidFill>
              </a:rPr>
              <a:t>个？需要向前看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个单词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右箭头 2"/>
          <p:cNvSpPr/>
          <p:nvPr/>
        </p:nvSpPr>
        <p:spPr bwMode="auto">
          <a:xfrm rot="10800000">
            <a:off x="6012160" y="3212976"/>
            <a:ext cx="792088" cy="273952"/>
          </a:xfrm>
          <a:prstGeom prst="rightArrow">
            <a:avLst/>
          </a:prstGeom>
          <a:noFill/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874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通常要求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文法不含左公因子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765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744663" y="2349500"/>
            <a:ext cx="6067425" cy="10985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可以通过文法变换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消除左公因子</a:t>
            </a:r>
            <a:endParaRPr lang="zh-CN" altLang="en-US" sz="28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zh-CN" altLang="en-US" sz="1000" b="1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b="1">
                <a:latin typeface="楷体_GB2312" pitchFamily="49" charset="-122"/>
              </a:rPr>
              <a:t>  专门讨论</a:t>
            </a:r>
            <a:endParaRPr lang="zh-CN" altLang="en-US" sz="2800" b="1">
              <a:latin typeface="楷体_GB2312" pitchFamily="49" charset="-122"/>
            </a:endParaRPr>
          </a:p>
        </p:txBody>
      </p:sp>
      <p:sp>
        <p:nvSpPr>
          <p:cNvPr id="27656" name="Rectangle 13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自顶向下预测分析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6"/>
          <p:cNvSpPr>
            <a:spLocks noChangeArrowheads="1"/>
          </p:cNvSpPr>
          <p:nvPr/>
        </p:nvSpPr>
        <p:spPr bwMode="auto">
          <a:xfrm>
            <a:off x="1116013" y="2276475"/>
            <a:ext cx="7677150" cy="2532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</a:rPr>
              <a:t>LL(1)</a:t>
            </a:r>
            <a:r>
              <a:rPr lang="en-US" altLang="zh-CN" sz="2800" dirty="0"/>
              <a:t> </a:t>
            </a:r>
            <a:r>
              <a:rPr lang="zh-CN" altLang="en-US" sz="2800" b="1" dirty="0">
                <a:latin typeface="楷体_GB2312" pitchFamily="49" charset="-122"/>
              </a:rPr>
              <a:t>文法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通常不含</a:t>
            </a:r>
            <a:r>
              <a:rPr lang="zh-CN" altLang="en-US" sz="2800" b="1" dirty="0">
                <a:latin typeface="楷体_GB2312" pitchFamily="49" charset="-122"/>
              </a:rPr>
              <a:t>左递归和左公因子</a:t>
            </a:r>
            <a:endParaRPr lang="zh-CN" altLang="en-US" sz="2800" b="1" dirty="0">
              <a:latin typeface="楷体_GB2312" pitchFamily="49" charset="-122"/>
            </a:endParaRPr>
          </a:p>
          <a:p>
            <a:pPr>
              <a:buClrTx/>
              <a:buFont typeface="Symbol" panose="05050102010706020507" pitchFamily="18" charset="2"/>
              <a:buNone/>
            </a:pPr>
            <a:endParaRPr lang="zh-CN" altLang="en-US" sz="1000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zh-CN" altLang="en-US" sz="2800" b="1" dirty="0">
                <a:latin typeface="楷体_GB2312" pitchFamily="49" charset="-122"/>
              </a:rPr>
              <a:t> 许多文法在消除左递归和提取左公因子后可</a:t>
            </a:r>
            <a:endParaRPr lang="zh-CN" altLang="en-US" sz="2800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b="1" dirty="0">
                <a:latin typeface="楷体_GB2312" pitchFamily="49" charset="-122"/>
              </a:rPr>
              <a:t>  以变换为</a:t>
            </a:r>
            <a:r>
              <a:rPr lang="en-US" altLang="zh-CN" sz="2800" dirty="0"/>
              <a:t>LL(1)</a:t>
            </a:r>
            <a:r>
              <a:rPr lang="zh-CN" altLang="en-US" sz="2800" b="1" dirty="0"/>
              <a:t>文法</a:t>
            </a:r>
            <a:endParaRPr lang="zh-CN" altLang="en-US" sz="2800" b="1" dirty="0"/>
          </a:p>
          <a:p>
            <a:pPr>
              <a:buClrTx/>
            </a:pPr>
            <a:endParaRPr lang="zh-CN" altLang="en-US" sz="1000" b="1" dirty="0"/>
          </a:p>
          <a:p>
            <a:pPr>
              <a:buFont typeface="Symbol" panose="05050102010706020507" pitchFamily="18" charset="2"/>
              <a:buChar char="-"/>
            </a:pPr>
            <a:r>
              <a:rPr lang="zh-CN" altLang="en-US" sz="2800" b="1" dirty="0">
                <a:latin typeface="楷体_GB2312" pitchFamily="49" charset="-122"/>
              </a:rPr>
              <a:t> </a:t>
            </a:r>
            <a:r>
              <a:rPr lang="zh-CN" altLang="en-US" sz="2800" b="1" dirty="0"/>
              <a:t>但</a:t>
            </a:r>
            <a:r>
              <a:rPr lang="zh-CN" altLang="en-US" sz="2800" b="1" dirty="0">
                <a:solidFill>
                  <a:srgbClr val="FF0000"/>
                </a:solidFill>
              </a:rPr>
              <a:t>不含左递归和左公因子</a:t>
            </a:r>
            <a:r>
              <a:rPr lang="zh-CN" altLang="en-US" sz="2800" b="1" dirty="0"/>
              <a:t>的文法</a:t>
            </a:r>
            <a:r>
              <a:rPr lang="zh-CN" altLang="en-US" sz="2800" b="1" dirty="0">
                <a:solidFill>
                  <a:srgbClr val="FF0000"/>
                </a:solidFill>
              </a:rPr>
              <a:t>不一定都是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    </a:t>
            </a:r>
            <a:r>
              <a:rPr lang="en-US" altLang="zh-CN" sz="2800" dirty="0">
                <a:solidFill>
                  <a:srgbClr val="FF0000"/>
                </a:solidFill>
              </a:rPr>
              <a:t>LL(1)</a:t>
            </a:r>
            <a:r>
              <a:rPr lang="zh-CN" altLang="en-US" sz="2800" b="1" dirty="0">
                <a:solidFill>
                  <a:srgbClr val="FF0000"/>
                </a:solidFill>
              </a:rPr>
              <a:t>文法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9635" name="Text Box 17"/>
          <p:cNvSpPr txBox="1">
            <a:spLocks noChangeArrowheads="1"/>
          </p:cNvSpPr>
          <p:nvPr/>
        </p:nvSpPr>
        <p:spPr bwMode="auto">
          <a:xfrm>
            <a:off x="755650" y="1409700"/>
            <a:ext cx="792003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文法变换：消除左递归、提取左公因子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69636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0" name="Rectangle 22"/>
          <p:cNvSpPr>
            <a:spLocks noChangeArrowheads="1"/>
          </p:cNvSpPr>
          <p:nvPr/>
        </p:nvSpPr>
        <p:spPr bwMode="auto">
          <a:xfrm>
            <a:off x="1476375" y="188913"/>
            <a:ext cx="23034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文法变换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文法变换：消除左递归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0659" name="Text Box 6"/>
          <p:cNvSpPr txBox="1">
            <a:spLocks noChangeArrowheads="1"/>
          </p:cNvSpPr>
          <p:nvPr/>
        </p:nvSpPr>
        <p:spPr bwMode="auto">
          <a:xfrm>
            <a:off x="755650" y="1268413"/>
            <a:ext cx="7920038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左递归消除规则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70660" name="Rectangle 11"/>
          <p:cNvSpPr>
            <a:spLocks noChangeArrowheads="1"/>
          </p:cNvSpPr>
          <p:nvPr/>
        </p:nvSpPr>
        <p:spPr bwMode="auto">
          <a:xfrm>
            <a:off x="1187450" y="1989138"/>
            <a:ext cx="7632700" cy="417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消除直接左递归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1000" b="1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/>
              <a:t>    对形如 </a:t>
            </a:r>
            <a:endParaRPr lang="zh-CN" altLang="en-US" sz="2800" b="1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/>
              <a:t>             </a:t>
            </a:r>
            <a:r>
              <a:rPr lang="en-US" altLang="zh-CN" sz="2800" dirty="0"/>
              <a:t>P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P </a:t>
            </a:r>
            <a:r>
              <a:rPr lang="en-US" altLang="zh-CN" sz="2800" b="1" dirty="0" err="1"/>
              <a:t>α</a:t>
            </a:r>
            <a:r>
              <a:rPr lang="en-US" altLang="zh-CN" sz="2800" b="1" dirty="0" err="1">
                <a:sym typeface="Symbol" panose="05050102010706020507" pitchFamily="18" charset="2"/>
              </a:rPr>
              <a:t></a:t>
            </a:r>
            <a:r>
              <a:rPr lang="en-US" altLang="zh-CN" sz="2800" b="1" dirty="0" err="1"/>
              <a:t>β</a:t>
            </a:r>
            <a:r>
              <a:rPr lang="en-US" altLang="zh-CN" sz="2800" b="1" dirty="0"/>
              <a:t> </a:t>
            </a:r>
            <a:endParaRPr lang="en-US" altLang="zh-CN" sz="2800" b="1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 dirty="0"/>
              <a:t>    </a:t>
            </a:r>
            <a:r>
              <a:rPr lang="zh-CN" altLang="en-US" sz="2800" b="1" dirty="0"/>
              <a:t>的产生式，其中</a:t>
            </a:r>
            <a:r>
              <a:rPr lang="en-US" altLang="zh-CN" sz="2800" b="1" dirty="0">
                <a:solidFill>
                  <a:srgbClr val="FF0000"/>
                </a:solidFill>
              </a:rPr>
              <a:t>α</a:t>
            </a:r>
            <a:r>
              <a:rPr lang="zh-CN" altLang="en-US" sz="2800" b="1" dirty="0">
                <a:solidFill>
                  <a:srgbClr val="FF0000"/>
                </a:solidFill>
              </a:rPr>
              <a:t>非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2400" b="1" dirty="0">
                <a:sym typeface="Symbol" panose="05050102010706020507" pitchFamily="18" charset="2"/>
              </a:rPr>
              <a:t>，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β</a:t>
            </a:r>
            <a:r>
              <a:rPr lang="zh-CN" altLang="en-US" sz="2800" b="1" dirty="0">
                <a:solidFill>
                  <a:srgbClr val="FF0000"/>
                </a:solidFill>
              </a:rPr>
              <a:t>不以 </a:t>
            </a:r>
            <a:r>
              <a:rPr lang="en-US" altLang="zh-CN" sz="2800" dirty="0">
                <a:solidFill>
                  <a:srgbClr val="FF0000"/>
                </a:solidFill>
              </a:rPr>
              <a:t>P </a:t>
            </a:r>
            <a:r>
              <a:rPr lang="zh-CN" altLang="en-US" sz="2800" b="1" dirty="0">
                <a:solidFill>
                  <a:srgbClr val="FF0000"/>
                </a:solidFill>
              </a:rPr>
              <a:t>打头</a:t>
            </a:r>
            <a:r>
              <a:rPr lang="zh-CN" altLang="en-US" sz="2800" b="1" dirty="0"/>
              <a:t>，                  </a:t>
            </a:r>
            <a:endParaRPr lang="zh-CN" altLang="en-US" sz="28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/>
              <a:t>    可改写为：</a:t>
            </a:r>
            <a:endParaRPr lang="zh-CN" altLang="en-US" sz="2800" b="1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/>
              <a:t>             </a:t>
            </a:r>
            <a:r>
              <a:rPr lang="en-US" altLang="zh-CN" sz="2800" dirty="0">
                <a:solidFill>
                  <a:srgbClr val="FF0000"/>
                </a:solidFill>
              </a:rPr>
              <a:t>P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</a:rPr>
              <a:t>β</a:t>
            </a:r>
            <a:r>
              <a:rPr lang="en-US" altLang="zh-CN" sz="2800" dirty="0" err="1">
                <a:solidFill>
                  <a:srgbClr val="FF0000"/>
                </a:solidFill>
              </a:rPr>
              <a:t>Q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>
                <a:solidFill>
                  <a:srgbClr val="FF0000"/>
                </a:solidFill>
              </a:rPr>
              <a:t>             Q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</a:rPr>
              <a:t>α</a:t>
            </a:r>
            <a:r>
              <a:rPr lang="en-US" altLang="zh-CN" sz="2800" dirty="0" err="1">
                <a:solidFill>
                  <a:srgbClr val="FF0000"/>
                </a:solidFill>
              </a:rPr>
              <a:t>Q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sym typeface="Symbol" panose="05050102010706020507" pitchFamily="18" charset="2"/>
              </a:rPr>
              <a:t></a:t>
            </a:r>
            <a:endParaRPr lang="en-US" altLang="zh-CN" sz="2400" b="1" dirty="0">
              <a:solidFill>
                <a:srgbClr val="00B050"/>
              </a:solidFill>
              <a:sym typeface="Symbol" panose="05050102010706020507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b="1" dirty="0">
                <a:sym typeface="Symbol" panose="05050102010706020507" pitchFamily="18" charset="2"/>
              </a:rPr>
              <a:t>    </a:t>
            </a:r>
            <a:r>
              <a:rPr lang="zh-CN" altLang="en-US" sz="2800" b="1" dirty="0">
                <a:sym typeface="Symbol" panose="05050102010706020507" pitchFamily="18" charset="2"/>
              </a:rPr>
              <a:t>其中</a:t>
            </a:r>
            <a:r>
              <a:rPr lang="en-US" altLang="zh-CN" sz="2800" dirty="0"/>
              <a:t>Q</a:t>
            </a:r>
            <a:r>
              <a:rPr lang="zh-CN" altLang="en-US" sz="2800" b="1" dirty="0"/>
              <a:t>为新增加的非终结符</a:t>
            </a:r>
            <a:endParaRPr lang="zh-CN" altLang="en-US" sz="2800" b="1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endParaRPr lang="en-US" altLang="zh-CN" sz="2800" dirty="0"/>
          </a:p>
        </p:txBody>
      </p:sp>
      <p:sp>
        <p:nvSpPr>
          <p:cNvPr id="70661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4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文法变换：消除左递归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828675" y="1052513"/>
            <a:ext cx="7920038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左递归消除规则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7168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8" name="Rectangle 10"/>
          <p:cNvSpPr>
            <a:spLocks noChangeArrowheads="1"/>
          </p:cNvSpPr>
          <p:nvPr/>
        </p:nvSpPr>
        <p:spPr bwMode="auto">
          <a:xfrm>
            <a:off x="1187451" y="1773238"/>
            <a:ext cx="7373938" cy="4679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消除直接左递归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1000" b="1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/>
              <a:t>    对更一般的形如 </a:t>
            </a:r>
            <a:endParaRPr lang="zh-CN" altLang="en-US" sz="2800" b="1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/>
              <a:t>        </a:t>
            </a:r>
            <a:r>
              <a:rPr lang="en-US" altLang="zh-CN" sz="2400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P</a:t>
            </a:r>
            <a:r>
              <a:rPr lang="en-US" altLang="zh-CN" sz="2400" b="1" dirty="0"/>
              <a:t>α</a:t>
            </a:r>
            <a:r>
              <a:rPr lang="en-US" altLang="zh-CN" sz="2400" b="1" baseline="-25000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</a:t>
            </a:r>
            <a:r>
              <a:rPr lang="en-US" altLang="zh-CN" sz="2400" dirty="0"/>
              <a:t>P</a:t>
            </a:r>
            <a:r>
              <a:rPr lang="en-US" altLang="zh-CN" sz="2400" b="1" dirty="0"/>
              <a:t>α</a:t>
            </a:r>
            <a:r>
              <a:rPr lang="en-US" altLang="zh-CN" sz="2400" b="1" baseline="-25000" dirty="0"/>
              <a:t>2</a:t>
            </a:r>
            <a:r>
              <a:rPr lang="en-US" altLang="zh-CN" sz="2400" b="1" dirty="0">
                <a:sym typeface="Symbol" panose="05050102010706020507" pitchFamily="18" charset="2"/>
              </a:rPr>
              <a:t>… </a:t>
            </a:r>
            <a:r>
              <a:rPr lang="en-US" altLang="zh-CN" sz="2400" dirty="0"/>
              <a:t>P</a:t>
            </a:r>
            <a:r>
              <a:rPr lang="en-US" altLang="zh-CN" sz="2400" b="1" dirty="0"/>
              <a:t>α</a:t>
            </a:r>
            <a:r>
              <a:rPr lang="en-US" altLang="zh-CN" sz="2400" b="1" i="1" baseline="-25000" dirty="0"/>
              <a:t>m</a:t>
            </a:r>
            <a:r>
              <a:rPr lang="en-US" altLang="zh-CN" sz="2400" b="1" dirty="0">
                <a:sym typeface="Symbol" panose="05050102010706020507" pitchFamily="18" charset="2"/>
              </a:rPr>
              <a:t></a:t>
            </a:r>
            <a:r>
              <a:rPr lang="en-US" altLang="zh-CN" sz="2400" b="1" dirty="0"/>
              <a:t>β</a:t>
            </a:r>
            <a:r>
              <a:rPr lang="en-US" altLang="zh-CN" sz="2400" b="1" baseline="-25000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</a:t>
            </a:r>
            <a:r>
              <a:rPr lang="en-US" altLang="zh-CN" sz="2400" b="1" dirty="0"/>
              <a:t>β</a:t>
            </a:r>
            <a:r>
              <a:rPr lang="en-US" altLang="zh-CN" sz="2400" b="1" baseline="-25000" dirty="0"/>
              <a:t>2</a:t>
            </a:r>
            <a:r>
              <a:rPr lang="en-US" altLang="zh-CN" sz="2400" b="1" dirty="0">
                <a:sym typeface="Symbol" panose="05050102010706020507" pitchFamily="18" charset="2"/>
              </a:rPr>
              <a:t>…</a:t>
            </a:r>
            <a:r>
              <a:rPr lang="en-US" altLang="zh-CN" sz="2400" b="1" dirty="0"/>
              <a:t>β</a:t>
            </a:r>
            <a:r>
              <a:rPr lang="en-US" altLang="zh-CN" sz="2400" b="1" i="1" baseline="-25000" dirty="0"/>
              <a:t>n</a:t>
            </a:r>
            <a:endParaRPr lang="en-US" altLang="zh-CN" sz="2400" b="1" i="1" baseline="-250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 dirty="0"/>
              <a:t>    </a:t>
            </a:r>
            <a:r>
              <a:rPr lang="zh-CN" altLang="en-US" sz="2800" b="1" dirty="0"/>
              <a:t>的一组产生式，其中</a:t>
            </a:r>
            <a:r>
              <a:rPr lang="en-US" altLang="zh-CN" sz="2800" b="1" dirty="0"/>
              <a:t>α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b="1" dirty="0"/>
              <a:t>（</a:t>
            </a:r>
            <a:r>
              <a:rPr lang="en-US" altLang="zh-CN" sz="2800" dirty="0"/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sym typeface="Symbol" panose="05050102010706020507" pitchFamily="18" charset="2"/>
              </a:rPr>
              <a:t></a:t>
            </a:r>
            <a:r>
              <a:rPr lang="en-US" altLang="zh-CN" sz="2800" i="1" dirty="0">
                <a:sym typeface="Symbol" panose="05050102010706020507" pitchFamily="18" charset="2"/>
              </a:rPr>
              <a:t>m</a:t>
            </a:r>
            <a:r>
              <a:rPr lang="zh-CN" altLang="en-US" sz="2800" b="1" dirty="0"/>
              <a:t>）不为</a:t>
            </a:r>
            <a:r>
              <a:rPr lang="zh-CN" altLang="en-US" sz="2400" b="1" dirty="0">
                <a:sym typeface="Symbol" panose="05050102010706020507" pitchFamily="18" charset="2"/>
              </a:rPr>
              <a:t>，</a:t>
            </a:r>
            <a:r>
              <a:rPr lang="en-US" altLang="zh-CN" sz="2800" b="1" dirty="0"/>
              <a:t>β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j</a:t>
            </a:r>
            <a:r>
              <a:rPr lang="zh-CN" altLang="en-US" sz="2800" b="1" dirty="0"/>
              <a:t>（</a:t>
            </a:r>
            <a:r>
              <a:rPr lang="en-US" altLang="zh-CN" sz="2800" dirty="0"/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j</a:t>
            </a:r>
            <a:r>
              <a:rPr lang="en-US" altLang="zh-CN" sz="2800" b="1" dirty="0">
                <a:sym typeface="Symbol" panose="05050102010706020507" pitchFamily="18" charset="2"/>
              </a:rPr>
              <a:t></a:t>
            </a:r>
            <a:r>
              <a:rPr lang="en-US" altLang="zh-CN" sz="2800" i="1" dirty="0">
                <a:sym typeface="Symbol" panose="05050102010706020507" pitchFamily="18" charset="2"/>
              </a:rPr>
              <a:t>n</a:t>
            </a:r>
            <a:r>
              <a:rPr lang="zh-CN" altLang="en-US" sz="2800" b="1" dirty="0"/>
              <a:t>）</a:t>
            </a:r>
            <a:r>
              <a:rPr lang="zh-CN" altLang="en-US" sz="2400" b="1" dirty="0">
                <a:sym typeface="Symbol" panose="05050102010706020507" pitchFamily="18" charset="2"/>
              </a:rPr>
              <a:t> </a:t>
            </a:r>
            <a:r>
              <a:rPr lang="zh-CN" altLang="en-US" sz="2800" b="1" dirty="0"/>
              <a:t>不以 </a:t>
            </a:r>
            <a:r>
              <a:rPr lang="en-US" altLang="zh-CN" sz="2800" dirty="0"/>
              <a:t>P </a:t>
            </a:r>
            <a:r>
              <a:rPr lang="zh-CN" altLang="en-US" sz="2800" b="1" dirty="0"/>
              <a:t>打头，                  </a:t>
            </a:r>
            <a:endParaRPr lang="zh-CN" altLang="en-US" sz="28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/>
              <a:t>    可改写为：</a:t>
            </a:r>
            <a:endParaRPr lang="zh-CN" altLang="en-US" sz="2800" b="1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/>
              <a:t>             </a:t>
            </a:r>
            <a:r>
              <a:rPr lang="en-US" altLang="zh-CN" sz="2400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FF0000"/>
                </a:solidFill>
              </a:rPr>
              <a:t>β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dirty="0">
                <a:solidFill>
                  <a:srgbClr val="FF0000"/>
                </a:solidFill>
              </a:rPr>
              <a:t>Q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2400" b="1" dirty="0">
                <a:solidFill>
                  <a:srgbClr val="FF0000"/>
                </a:solidFill>
              </a:rPr>
              <a:t>β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2800" dirty="0">
                <a:solidFill>
                  <a:srgbClr val="FF0000"/>
                </a:solidFill>
              </a:rPr>
              <a:t>Q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…</a:t>
            </a:r>
            <a:r>
              <a:rPr lang="en-US" altLang="zh-CN" sz="2400" b="1" dirty="0">
                <a:solidFill>
                  <a:srgbClr val="FF0000"/>
                </a:solidFill>
              </a:rPr>
              <a:t>β</a:t>
            </a:r>
            <a:r>
              <a:rPr lang="en-US" altLang="zh-CN" sz="2400" b="1" i="1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sz="2800" dirty="0" err="1">
                <a:solidFill>
                  <a:srgbClr val="FF0000"/>
                </a:solidFill>
              </a:rPr>
              <a:t>Q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>
                <a:solidFill>
                  <a:srgbClr val="FF0000"/>
                </a:solidFill>
              </a:rPr>
              <a:t>             Q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α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dirty="0">
                <a:solidFill>
                  <a:srgbClr val="FF0000"/>
                </a:solidFill>
              </a:rPr>
              <a:t>Q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2400" b="1" dirty="0">
                <a:solidFill>
                  <a:srgbClr val="FF0000"/>
                </a:solidFill>
              </a:rPr>
              <a:t>α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2800" dirty="0">
                <a:solidFill>
                  <a:srgbClr val="FF0000"/>
                </a:solidFill>
              </a:rPr>
              <a:t>Q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…</a:t>
            </a:r>
            <a:r>
              <a:rPr lang="en-US" altLang="zh-CN" sz="2400" b="1" dirty="0">
                <a:solidFill>
                  <a:srgbClr val="FF0000"/>
                </a:solidFill>
              </a:rPr>
              <a:t>α</a:t>
            </a:r>
            <a:r>
              <a:rPr lang="en-US" altLang="zh-CN" sz="2400" b="1" i="1" baseline="-25000" dirty="0" err="1">
                <a:solidFill>
                  <a:srgbClr val="FF0000"/>
                </a:solidFill>
              </a:rPr>
              <a:t>m</a:t>
            </a:r>
            <a:r>
              <a:rPr lang="en-US" altLang="zh-CN" sz="2800" dirty="0" err="1">
                <a:solidFill>
                  <a:srgbClr val="FF0000"/>
                </a:solidFill>
              </a:rPr>
              <a:t>Q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sym typeface="Symbol" panose="05050102010706020507" pitchFamily="18" charset="2"/>
              </a:rPr>
              <a:t></a:t>
            </a:r>
            <a:endParaRPr lang="en-US" altLang="zh-CN" sz="2400" b="1" dirty="0">
              <a:solidFill>
                <a:srgbClr val="00B050"/>
              </a:solidFill>
              <a:sym typeface="Symbol" panose="05050102010706020507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b="1" dirty="0">
                <a:sym typeface="Symbol" panose="05050102010706020507" pitchFamily="18" charset="2"/>
              </a:rPr>
              <a:t>    </a:t>
            </a:r>
            <a:r>
              <a:rPr lang="zh-CN" altLang="en-US" sz="2800" b="1" dirty="0">
                <a:sym typeface="Symbol" panose="05050102010706020507" pitchFamily="18" charset="2"/>
              </a:rPr>
              <a:t>其中</a:t>
            </a:r>
            <a:r>
              <a:rPr lang="en-US" altLang="zh-CN" sz="2800" dirty="0"/>
              <a:t>Q</a:t>
            </a:r>
            <a:r>
              <a:rPr lang="zh-CN" altLang="en-US" sz="2800" b="1" dirty="0"/>
              <a:t>为新增加的非终结符</a:t>
            </a:r>
            <a:endParaRPr lang="zh-CN" altLang="en-US" sz="28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文法变换：消除左递归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2707" name="Text Box 5"/>
          <p:cNvSpPr txBox="1">
            <a:spLocks noChangeArrowheads="1"/>
          </p:cNvSpPr>
          <p:nvPr/>
        </p:nvSpPr>
        <p:spPr bwMode="auto">
          <a:xfrm>
            <a:off x="755650" y="1268413"/>
            <a:ext cx="7920038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左递归消除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7270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2" name="Rectangle 11"/>
          <p:cNvSpPr>
            <a:spLocks noChangeArrowheads="1"/>
          </p:cNvSpPr>
          <p:nvPr/>
        </p:nvSpPr>
        <p:spPr bwMode="auto">
          <a:xfrm>
            <a:off x="1547813" y="2209800"/>
            <a:ext cx="7272337" cy="417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/>
              <a:t>原文法 </a:t>
            </a:r>
            <a:r>
              <a:rPr lang="en-US" altLang="zh-CN" sz="2800" dirty="0"/>
              <a:t>G[ E]:  E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E </a:t>
            </a:r>
            <a:r>
              <a:rPr lang="en-US" altLang="zh-CN" sz="2800" dirty="0">
                <a:sym typeface="Symbol" panose="05050102010706020507" pitchFamily="18" charset="2"/>
              </a:rPr>
              <a:t> </a:t>
            </a:r>
            <a:r>
              <a:rPr lang="en-US" altLang="zh-CN" sz="2800" dirty="0"/>
              <a:t>T </a:t>
            </a:r>
            <a:r>
              <a:rPr lang="en-US" altLang="zh-CN" sz="2800" b="1" dirty="0">
                <a:sym typeface="Symbol" panose="05050102010706020507" pitchFamily="18" charset="2"/>
              </a:rPr>
              <a:t></a:t>
            </a:r>
            <a:r>
              <a:rPr lang="en-US" altLang="zh-CN" sz="2800" dirty="0"/>
              <a:t> T </a:t>
            </a:r>
            <a:endParaRPr lang="en-US" altLang="zh-CN" sz="28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/>
              <a:t>                       T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T </a:t>
            </a:r>
            <a:r>
              <a:rPr lang="en-US" altLang="zh-CN" sz="2800" dirty="0">
                <a:sym typeface="Symbol" panose="05050102010706020507" pitchFamily="18" charset="2"/>
              </a:rPr>
              <a:t> </a:t>
            </a:r>
            <a:r>
              <a:rPr lang="en-US" altLang="zh-CN" sz="2800" dirty="0"/>
              <a:t>F </a:t>
            </a:r>
            <a:r>
              <a:rPr lang="en-US" altLang="zh-CN" sz="2800" b="1" dirty="0">
                <a:sym typeface="Symbol" panose="05050102010706020507" pitchFamily="18" charset="2"/>
              </a:rPr>
              <a:t></a:t>
            </a:r>
            <a:r>
              <a:rPr lang="en-US" altLang="zh-CN" sz="2800" dirty="0"/>
              <a:t> F</a:t>
            </a:r>
            <a:endParaRPr lang="en-US" altLang="zh-CN" sz="28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/>
              <a:t>                       F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dirty="0"/>
              <a:t>(E) </a:t>
            </a:r>
            <a:r>
              <a:rPr lang="en-US" altLang="zh-CN" sz="2800" b="1" dirty="0">
                <a:sym typeface="Symbol" panose="05050102010706020507" pitchFamily="18" charset="2"/>
              </a:rPr>
              <a:t></a:t>
            </a:r>
            <a:r>
              <a:rPr lang="en-US" altLang="zh-CN" sz="2800" dirty="0"/>
              <a:t> a</a:t>
            </a:r>
            <a:endParaRPr lang="en-US" altLang="zh-CN" sz="28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/>
              <a:t>消除左递归后的文法</a:t>
            </a:r>
            <a:r>
              <a:rPr lang="zh-CN" altLang="en-US" sz="2800" dirty="0"/>
              <a:t> </a:t>
            </a:r>
            <a:r>
              <a:rPr lang="en-US" altLang="zh-CN" sz="2800" dirty="0"/>
              <a:t>G’[ E]:</a:t>
            </a:r>
            <a:endParaRPr lang="en-US" altLang="zh-CN" sz="28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/>
              <a:t>             (1)    E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TE’       (2)   E’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</a:t>
            </a:r>
            <a:r>
              <a:rPr lang="en-US" altLang="zh-CN" sz="2800" dirty="0"/>
              <a:t> TE’</a:t>
            </a:r>
            <a:endParaRPr lang="en-US" altLang="zh-CN" sz="28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/>
              <a:t>             (3)    E’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</a:t>
            </a:r>
            <a:r>
              <a:rPr lang="en-US" altLang="zh-CN" sz="2800" dirty="0"/>
              <a:t>          (4)   T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FT’</a:t>
            </a:r>
            <a:endParaRPr lang="en-US" altLang="zh-CN" sz="28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/>
              <a:t>             (5)    T’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 </a:t>
            </a:r>
            <a:r>
              <a:rPr lang="en-US" altLang="zh-CN" sz="2800" dirty="0"/>
              <a:t>FT’    (6)  T’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</a:t>
            </a:r>
            <a:endParaRPr lang="en-US" altLang="zh-CN" sz="28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/>
              <a:t>             (7)    F → (E)        (8)   F →a</a:t>
            </a:r>
            <a:endParaRPr lang="en-US" altLang="zh-CN" sz="28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412776"/>
            <a:ext cx="48323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基本思想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  <p:sp>
        <p:nvSpPr>
          <p:cNvPr id="14339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3501008"/>
            <a:ext cx="503396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自顶向下预测分析</a:t>
            </a:r>
            <a:endParaRPr lang="zh-CN" altLang="en-US" sz="3200" b="1" dirty="0">
              <a:solidFill>
                <a:srgbClr val="800080"/>
              </a:solidFill>
            </a:endParaRPr>
          </a:p>
        </p:txBody>
      </p:sp>
      <p:sp>
        <p:nvSpPr>
          <p:cNvPr id="1434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4224908"/>
            <a:ext cx="43846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</a:rPr>
              <a:t>  </a:t>
            </a:r>
            <a:r>
              <a:rPr lang="en-US" altLang="zh-CN" sz="3200">
                <a:solidFill>
                  <a:srgbClr val="800080"/>
                </a:solidFill>
              </a:rPr>
              <a:t>LL(1)</a:t>
            </a: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分析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  <p:sp>
        <p:nvSpPr>
          <p:cNvPr id="14341" name="Rectangle 11"/>
          <p:cNvSpPr>
            <a:spLocks noChangeArrowheads="1"/>
          </p:cNvSpPr>
          <p:nvPr/>
        </p:nvSpPr>
        <p:spPr bwMode="auto">
          <a:xfrm>
            <a:off x="1476375" y="188913"/>
            <a:ext cx="42481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自顶向下语法分析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342" name="Text Box 12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133501"/>
            <a:ext cx="5176837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</a:rPr>
              <a:t>带回溯的自顶向下分析</a:t>
            </a:r>
            <a:endParaRPr lang="zh-CN" altLang="en-US" sz="3200" b="1" dirty="0">
              <a:solidFill>
                <a:srgbClr val="800080"/>
              </a:solidFill>
            </a:endParaRPr>
          </a:p>
        </p:txBody>
      </p:sp>
      <p:sp>
        <p:nvSpPr>
          <p:cNvPr id="14343" name="Text Box 1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45318" y="2857400"/>
            <a:ext cx="774065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文法变换：消除左递归、提取左公因子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4344" name="Text Box 1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042988" y="5010051"/>
            <a:ext cx="572452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en-US" altLang="zh-CN" sz="3200" dirty="0">
                <a:solidFill>
                  <a:srgbClr val="800080"/>
                </a:solidFill>
              </a:rPr>
              <a:t>LL(1)</a:t>
            </a: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分析中的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出错处理</a:t>
            </a:r>
            <a:r>
              <a:rPr lang="zh-CN" altLang="en-US" sz="3200" b="1" dirty="0">
                <a:solidFill>
                  <a:srgbClr val="800080"/>
                </a:solidFill>
              </a:rPr>
              <a:t>*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4345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7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8" name="AutoShape 1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052234" y="5661248"/>
            <a:ext cx="655272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</a:rPr>
              <a:t>  </a:t>
            </a:r>
            <a:r>
              <a:rPr lang="en-US" altLang="zh-CN" sz="3200" dirty="0" smtClean="0">
                <a:solidFill>
                  <a:srgbClr val="800080"/>
                </a:solidFill>
              </a:rPr>
              <a:t>LL(</a:t>
            </a:r>
            <a:r>
              <a:rPr lang="en-US" altLang="zh-CN" sz="3200" i="1" dirty="0" smtClean="0">
                <a:solidFill>
                  <a:srgbClr val="800080"/>
                </a:solidFill>
              </a:rPr>
              <a:t>K</a:t>
            </a:r>
            <a:r>
              <a:rPr lang="en-US" altLang="zh-CN" sz="3200" dirty="0" smtClean="0">
                <a:solidFill>
                  <a:srgbClr val="800080"/>
                </a:solidFill>
              </a:rPr>
              <a:t>)</a:t>
            </a:r>
            <a:r>
              <a:rPr lang="en-US" altLang="zh-CN" sz="3200" b="1" dirty="0" smtClean="0">
                <a:solidFill>
                  <a:srgbClr val="800080"/>
                </a:solidFill>
              </a:rPr>
              <a:t> </a:t>
            </a:r>
            <a:r>
              <a:rPr lang="zh-CN" altLang="en-US" sz="3200" b="1" dirty="0" smtClean="0">
                <a:solidFill>
                  <a:srgbClr val="800080"/>
                </a:solidFill>
              </a:rPr>
              <a:t>文法的有关结论*</a:t>
            </a:r>
            <a:endParaRPr lang="zh-CN" altLang="en-US" sz="3200" b="1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文法变换：消除左递归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3731" name="Text Box 5"/>
          <p:cNvSpPr txBox="1">
            <a:spLocks noChangeArrowheads="1"/>
          </p:cNvSpPr>
          <p:nvPr/>
        </p:nvSpPr>
        <p:spPr bwMode="auto">
          <a:xfrm>
            <a:off x="755650" y="1193800"/>
            <a:ext cx="792003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左递归消除规则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7373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6" name="Rectangle 10"/>
          <p:cNvSpPr>
            <a:spLocks noChangeArrowheads="1"/>
          </p:cNvSpPr>
          <p:nvPr/>
        </p:nvSpPr>
        <p:spPr bwMode="auto">
          <a:xfrm>
            <a:off x="1187450" y="1844675"/>
            <a:ext cx="7777163" cy="4608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消除一般左递归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/>
              <a:t>    </a:t>
            </a:r>
            <a:r>
              <a:rPr lang="zh-CN" altLang="en-US" b="1" dirty="0"/>
              <a:t>对无回路</a:t>
            </a:r>
            <a:r>
              <a:rPr lang="en-US" altLang="zh-CN" b="1" dirty="0"/>
              <a:t>(A </a:t>
            </a:r>
            <a:r>
              <a:rPr lang="en-US" altLang="zh-CN" b="1" dirty="0">
                <a:sym typeface="Symbol" panose="05050102010706020507" pitchFamily="18" charset="2"/>
              </a:rPr>
              <a:t></a:t>
            </a:r>
            <a:r>
              <a:rPr lang="en-US" altLang="zh-CN" b="1" baseline="30000" dirty="0">
                <a:sym typeface="Symbol" panose="05050102010706020507" pitchFamily="18" charset="2"/>
              </a:rPr>
              <a:t></a:t>
            </a: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en-US" altLang="zh-CN" b="1" dirty="0"/>
              <a:t>A) </a:t>
            </a:r>
            <a:r>
              <a:rPr lang="zh-CN" altLang="en-US" b="1" dirty="0"/>
              <a:t>、无</a:t>
            </a:r>
            <a:r>
              <a:rPr lang="zh-CN" altLang="en-US" b="1" dirty="0">
                <a:sym typeface="Symbol" panose="05050102010706020507" pitchFamily="18" charset="2"/>
              </a:rPr>
              <a:t></a:t>
            </a:r>
            <a:r>
              <a:rPr lang="en-US" altLang="zh-CN" b="1" dirty="0">
                <a:sym typeface="Symbol" panose="05050102010706020507" pitchFamily="18" charset="2"/>
              </a:rPr>
              <a:t>-</a:t>
            </a:r>
            <a:r>
              <a:rPr lang="zh-CN" altLang="en-US" b="1" dirty="0"/>
              <a:t>产生式的文法，通过下列步骤可消除</a:t>
            </a:r>
            <a:endParaRPr lang="zh-CN" altLang="en-US" b="1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b="1" dirty="0"/>
              <a:t>      一般左递归（包括直接和间接左递归）：</a:t>
            </a:r>
            <a:endParaRPr lang="zh-CN" altLang="en-US" b="1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b="1" dirty="0"/>
              <a:t>     （</a:t>
            </a:r>
            <a:r>
              <a:rPr lang="en-US" altLang="zh-CN" b="1" dirty="0"/>
              <a:t>1</a:t>
            </a:r>
            <a:r>
              <a:rPr lang="zh-CN" altLang="en-US" b="1" dirty="0"/>
              <a:t>）以某种顺序将文法非终结符排列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1 ,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2 …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n</a:t>
            </a:r>
            <a:endParaRPr lang="en-US" altLang="zh-CN" b="1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i="1" dirty="0"/>
              <a:t>     </a:t>
            </a: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en-US" altLang="zh-CN" b="1" dirty="0"/>
              <a:t>for </a:t>
            </a:r>
            <a:r>
              <a:rPr lang="en-US" altLang="zh-CN" b="1" dirty="0" err="1"/>
              <a:t>i</a:t>
            </a:r>
            <a:r>
              <a:rPr lang="en-US" altLang="zh-CN" b="1" dirty="0"/>
              <a:t> = 1 , n  do  {</a:t>
            </a:r>
            <a:endParaRPr lang="en-US" altLang="zh-CN" b="1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/>
              <a:t>                 for j=1,i-1 do   {</a:t>
            </a:r>
            <a:endParaRPr lang="en-US" altLang="zh-CN" b="1" dirty="0"/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/>
              <a:t>       </a:t>
            </a:r>
            <a:r>
              <a:rPr lang="zh-CN" altLang="en-US" b="1" dirty="0"/>
              <a:t>用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</a:rPr>
              <a:t>i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r </a:t>
            </a:r>
            <a:r>
              <a:rPr lang="en-US" altLang="zh-CN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r…   </a:t>
            </a:r>
            <a:r>
              <a:rPr lang="en-US" altLang="zh-CN" b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CN" b="1" dirty="0" err="1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zh-CN" altLang="en-US" b="1" dirty="0">
                <a:solidFill>
                  <a:srgbClr val="00B050"/>
                </a:solidFill>
                <a:sym typeface="Symbol" panose="05050102010706020507" pitchFamily="18" charset="2"/>
              </a:rPr>
              <a:t>反复替代</a:t>
            </a:r>
            <a:r>
              <a:rPr lang="zh-CN" altLang="en-US" b="1" dirty="0">
                <a:sym typeface="Symbol" panose="05050102010706020507" pitchFamily="18" charset="2"/>
              </a:rPr>
              <a:t>形如</a:t>
            </a:r>
            <a:r>
              <a:rPr lang="en-US" altLang="zh-CN" b="1" dirty="0">
                <a:solidFill>
                  <a:srgbClr val="00B050"/>
                </a:solidFill>
              </a:rPr>
              <a:t>A</a:t>
            </a:r>
            <a:r>
              <a:rPr lang="en-US" altLang="zh-CN" b="1" baseline="-25000" dirty="0">
                <a:solidFill>
                  <a:srgbClr val="00B050"/>
                </a:solidFill>
              </a:rPr>
              <a:t>i </a:t>
            </a:r>
            <a:r>
              <a:rPr lang="en-US" altLang="zh-CN" b="1" dirty="0">
                <a:solidFill>
                  <a:srgbClr val="00B05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00B050"/>
                </a:solidFill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</a:rPr>
              <a:t>A</a:t>
            </a:r>
            <a:r>
              <a:rPr lang="en-US" altLang="zh-CN" b="1" baseline="-25000" dirty="0" err="1">
                <a:solidFill>
                  <a:srgbClr val="00B050"/>
                </a:solidFill>
                <a:sym typeface="Symbol" panose="05050102010706020507" pitchFamily="18" charset="2"/>
              </a:rPr>
              <a:t>j</a:t>
            </a:r>
            <a:r>
              <a:rPr lang="en-US" altLang="zh-CN" b="1" dirty="0" err="1">
                <a:solidFill>
                  <a:srgbClr val="00B050"/>
                </a:solidFill>
              </a:rPr>
              <a:t>r</a:t>
            </a:r>
            <a:r>
              <a:rPr lang="zh-CN" altLang="en-US" b="1" dirty="0"/>
              <a:t>的规则</a:t>
            </a:r>
            <a:r>
              <a:rPr lang="en-US" altLang="zh-CN" b="1" dirty="0"/>
              <a:t>,</a:t>
            </a:r>
            <a:endParaRPr lang="en-US" altLang="zh-CN" b="1" dirty="0"/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/>
              <a:t>       </a:t>
            </a:r>
            <a:r>
              <a:rPr lang="zh-CN" altLang="en-US" b="1" dirty="0"/>
              <a:t>其中</a:t>
            </a:r>
            <a:r>
              <a:rPr lang="en-US" altLang="zh-CN" b="1" dirty="0" err="1">
                <a:solidFill>
                  <a:srgbClr val="00B050"/>
                </a:solidFill>
              </a:rPr>
              <a:t>A</a:t>
            </a:r>
            <a:r>
              <a:rPr lang="en-US" altLang="zh-CN" b="1" baseline="-25000" dirty="0" err="1">
                <a:solidFill>
                  <a:srgbClr val="00B050"/>
                </a:solidFill>
                <a:sym typeface="Symbol" panose="05050102010706020507" pitchFamily="18" charset="2"/>
              </a:rPr>
              <a:t>j</a:t>
            </a:r>
            <a:r>
              <a:rPr lang="en-US" altLang="zh-CN" b="1" baseline="-25000" dirty="0">
                <a:solidFill>
                  <a:srgbClr val="00B050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00B050"/>
                </a:solidFill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solidFill>
                  <a:srgbClr val="00B050"/>
                </a:solidFill>
                <a:sym typeface="Symbol" panose="05050102010706020507" pitchFamily="18" charset="2"/>
              </a:rPr>
              <a:t>1 </a:t>
            </a:r>
            <a:r>
              <a:rPr lang="en-US" altLang="zh-CN" b="1" dirty="0">
                <a:solidFill>
                  <a:srgbClr val="00B050"/>
                </a:solidFill>
                <a:sym typeface="Symbol" panose="05050102010706020507" pitchFamily="18" charset="2"/>
              </a:rPr>
              <a:t></a:t>
            </a:r>
            <a:r>
              <a:rPr lang="en-US" altLang="zh-CN" b="1" dirty="0">
                <a:solidFill>
                  <a:srgbClr val="00B050"/>
                </a:solidFill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solidFill>
                  <a:srgbClr val="00B050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dirty="0">
                <a:solidFill>
                  <a:srgbClr val="00B050"/>
                </a:solidFill>
                <a:sym typeface="Symbol" panose="05050102010706020507" pitchFamily="18" charset="2"/>
              </a:rPr>
              <a:t>…  </a:t>
            </a:r>
            <a:r>
              <a:rPr lang="en-US" altLang="zh-CN" b="1" baseline="-25000" dirty="0">
                <a:solidFill>
                  <a:srgbClr val="00B050"/>
                </a:solidFill>
                <a:sym typeface="Symbol" panose="05050102010706020507" pitchFamily="18" charset="2"/>
              </a:rPr>
              <a:t>k</a:t>
            </a:r>
            <a:r>
              <a:rPr lang="zh-CN" altLang="en-US" b="1" dirty="0">
                <a:sym typeface="Symbol" panose="05050102010706020507" pitchFamily="18" charset="2"/>
              </a:rPr>
              <a:t>是关于</a:t>
            </a:r>
            <a:r>
              <a:rPr lang="en-US" altLang="zh-CN" b="1" dirty="0" err="1">
                <a:sym typeface="Symbol" panose="05050102010706020507" pitchFamily="18" charset="2"/>
              </a:rPr>
              <a:t>A</a:t>
            </a:r>
            <a:r>
              <a:rPr lang="en-US" altLang="zh-CN" b="1" baseline="-25000" dirty="0" err="1">
                <a:sym typeface="Symbol" panose="05050102010706020507" pitchFamily="18" charset="2"/>
              </a:rPr>
              <a:t>j</a:t>
            </a:r>
            <a:r>
              <a:rPr lang="zh-CN" altLang="en-US" b="1" dirty="0">
                <a:sym typeface="Symbol" panose="05050102010706020507" pitchFamily="18" charset="2"/>
              </a:rPr>
              <a:t>的全部产生式</a:t>
            </a:r>
            <a:r>
              <a:rPr lang="en-US" altLang="zh-CN" b="1" dirty="0">
                <a:sym typeface="Symbol" panose="05050102010706020507" pitchFamily="18" charset="2"/>
              </a:rPr>
              <a:t>;</a:t>
            </a:r>
            <a:endParaRPr lang="en-US" altLang="zh-CN" b="1" dirty="0">
              <a:sym typeface="Symbol" panose="05050102010706020507" pitchFamily="18" charset="2"/>
            </a:endParaRPr>
          </a:p>
          <a:p>
            <a:pPr marL="1143000" lvl="2" indent="-2286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>
                <a:sym typeface="Symbol" panose="05050102010706020507" pitchFamily="18" charset="2"/>
              </a:rPr>
              <a:t>    }</a:t>
            </a:r>
            <a:endParaRPr lang="en-US" altLang="zh-CN" b="1" dirty="0">
              <a:sym typeface="Symbol" panose="05050102010706020507" pitchFamily="18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b="1" dirty="0">
                <a:sym typeface="Symbol" panose="05050102010706020507" pitchFamily="18" charset="2"/>
              </a:rPr>
              <a:t>         </a:t>
            </a:r>
            <a:r>
              <a:rPr lang="zh-CN" altLang="en-US" b="1" dirty="0">
                <a:sym typeface="Symbol" panose="05050102010706020507" pitchFamily="18" charset="2"/>
              </a:rPr>
              <a:t>消除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i</a:t>
            </a:r>
            <a:r>
              <a:rPr lang="zh-CN" altLang="en-US" b="1" dirty="0">
                <a:sym typeface="Symbol" panose="05050102010706020507" pitchFamily="18" charset="2"/>
              </a:rPr>
              <a:t>规则的直接左递归</a:t>
            </a:r>
            <a:r>
              <a:rPr lang="en-US" altLang="zh-CN" b="1" dirty="0">
                <a:sym typeface="Symbol" panose="05050102010706020507" pitchFamily="18" charset="2"/>
              </a:rPr>
              <a:t>;</a:t>
            </a:r>
            <a:r>
              <a:rPr lang="en-US" altLang="zh-CN" b="1" baseline="-25000" dirty="0">
                <a:sym typeface="Symbol" panose="05050102010706020507" pitchFamily="18" charset="2"/>
              </a:rPr>
              <a:t> </a:t>
            </a:r>
            <a:endParaRPr lang="en-US" altLang="zh-CN" b="1" baseline="-25000" dirty="0">
              <a:sym typeface="Symbol" panose="05050102010706020507" pitchFamily="18" charset="2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b="1" baseline="-25000" dirty="0">
                <a:sym typeface="Symbol" panose="05050102010706020507" pitchFamily="18" charset="2"/>
              </a:rPr>
              <a:t>          </a:t>
            </a:r>
            <a:r>
              <a:rPr lang="en-US" altLang="zh-CN" b="1" dirty="0">
                <a:sym typeface="Symbol" panose="05050102010706020507" pitchFamily="18" charset="2"/>
              </a:rPr>
              <a:t>}</a:t>
            </a:r>
            <a:endParaRPr lang="en-US" altLang="zh-CN" b="1" dirty="0">
              <a:sym typeface="Symbol" panose="05050102010706020507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i="1" dirty="0">
                <a:sym typeface="Symbol" panose="05050102010706020507" pitchFamily="18" charset="2"/>
              </a:rPr>
              <a:t>    </a:t>
            </a:r>
            <a:r>
              <a:rPr lang="zh-CN" altLang="en-US" b="1" dirty="0">
                <a:sym typeface="Symbol" panose="05050102010706020507" pitchFamily="18" charset="2"/>
              </a:rPr>
              <a:t>（</a:t>
            </a:r>
            <a:r>
              <a:rPr lang="en-US" altLang="zh-CN" b="1" dirty="0">
                <a:sym typeface="Symbol" panose="05050102010706020507" pitchFamily="18" charset="2"/>
              </a:rPr>
              <a:t>3</a:t>
            </a:r>
            <a:r>
              <a:rPr lang="zh-CN" altLang="en-US" b="1" dirty="0">
                <a:sym typeface="Symbol" panose="05050102010706020507" pitchFamily="18" charset="2"/>
              </a:rPr>
              <a:t>）化简由（</a:t>
            </a:r>
            <a:r>
              <a:rPr lang="en-US" altLang="zh-CN" b="1" dirty="0">
                <a:sym typeface="Symbol" panose="05050102010706020507" pitchFamily="18" charset="2"/>
              </a:rPr>
              <a:t>2</a:t>
            </a:r>
            <a:r>
              <a:rPr lang="zh-CN" altLang="en-US" b="1" dirty="0">
                <a:sym typeface="Symbol" panose="05050102010706020507" pitchFamily="18" charset="2"/>
              </a:rPr>
              <a:t>）得到的文法</a:t>
            </a:r>
            <a:endParaRPr lang="zh-CN" altLang="en-US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文法变换：消除左递归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4755" name="Text Box 5"/>
          <p:cNvSpPr txBox="1">
            <a:spLocks noChangeArrowheads="1"/>
          </p:cNvSpPr>
          <p:nvPr/>
        </p:nvSpPr>
        <p:spPr bwMode="auto">
          <a:xfrm>
            <a:off x="827088" y="1125538"/>
            <a:ext cx="7920037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左递归消除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7475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0" name="Rectangle 10"/>
          <p:cNvSpPr>
            <a:spLocks noChangeArrowheads="1"/>
          </p:cNvSpPr>
          <p:nvPr/>
        </p:nvSpPr>
        <p:spPr bwMode="auto">
          <a:xfrm>
            <a:off x="1187450" y="1849438"/>
            <a:ext cx="7561263" cy="2300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b="1" dirty="0"/>
              <a:t>原文法 </a:t>
            </a:r>
            <a:r>
              <a:rPr lang="en-US" altLang="zh-CN" sz="2400" dirty="0"/>
              <a:t>G[S]:  S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PQ </a:t>
            </a:r>
            <a:r>
              <a:rPr lang="en-US" altLang="zh-CN" sz="2400" b="1" dirty="0">
                <a:sym typeface="Symbol" panose="05050102010706020507" pitchFamily="18" charset="2"/>
              </a:rPr>
              <a:t></a:t>
            </a:r>
            <a:r>
              <a:rPr lang="en-US" altLang="zh-CN" sz="2400" dirty="0"/>
              <a:t> a </a:t>
            </a:r>
            <a:endParaRPr lang="en-US" altLang="zh-CN" sz="24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dirty="0"/>
              <a:t>                      P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QS </a:t>
            </a:r>
            <a:r>
              <a:rPr lang="en-US" altLang="zh-CN" sz="2400" b="1" dirty="0">
                <a:sym typeface="Symbol" panose="05050102010706020507" pitchFamily="18" charset="2"/>
              </a:rPr>
              <a:t> </a:t>
            </a:r>
            <a:r>
              <a:rPr lang="en-US" altLang="zh-CN" sz="2400" dirty="0"/>
              <a:t>b</a:t>
            </a:r>
            <a:endParaRPr lang="en-US" altLang="zh-CN" sz="24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dirty="0"/>
              <a:t>                      Q </a:t>
            </a:r>
            <a:r>
              <a:rPr lang="en-US" altLang="zh-CN" sz="2400" b="1" dirty="0">
                <a:sym typeface="Symbol" panose="05050102010706020507" pitchFamily="18" charset="2"/>
              </a:rPr>
              <a:t> </a:t>
            </a:r>
            <a:r>
              <a:rPr lang="en-US" altLang="zh-CN" sz="2400" dirty="0"/>
              <a:t>SP </a:t>
            </a:r>
            <a:r>
              <a:rPr lang="en-US" altLang="zh-CN" sz="2400" b="1" dirty="0">
                <a:sym typeface="Symbol" panose="05050102010706020507" pitchFamily="18" charset="2"/>
              </a:rPr>
              <a:t></a:t>
            </a:r>
            <a:r>
              <a:rPr lang="en-US" altLang="zh-CN" sz="2400" dirty="0"/>
              <a:t> c</a:t>
            </a:r>
            <a:endParaRPr lang="en-US" altLang="zh-CN" sz="24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b="1" dirty="0"/>
              <a:t>非终结符排序为 </a:t>
            </a:r>
            <a:r>
              <a:rPr lang="en-US" altLang="zh-CN" sz="2400" dirty="0"/>
              <a:t>S</a:t>
            </a:r>
            <a:r>
              <a:rPr lang="zh-CN" altLang="en-US" sz="2400" dirty="0"/>
              <a:t>、</a:t>
            </a:r>
            <a:r>
              <a:rPr lang="en-US" altLang="zh-CN" sz="2400" dirty="0"/>
              <a:t>P</a:t>
            </a:r>
            <a:r>
              <a:rPr lang="zh-CN" altLang="en-US" sz="2400" dirty="0"/>
              <a:t>、</a:t>
            </a:r>
            <a:r>
              <a:rPr lang="en-US" altLang="zh-CN" sz="2400" dirty="0"/>
              <a:t>Q</a:t>
            </a:r>
            <a:r>
              <a:rPr lang="zh-CN" altLang="en-US" sz="2400" b="1" dirty="0"/>
              <a:t>，按造消除一般左递归的方法，进行如下变换</a:t>
            </a:r>
            <a:r>
              <a:rPr lang="en-US" altLang="zh-CN" sz="2800" dirty="0"/>
              <a:t>:</a:t>
            </a:r>
            <a:endParaRPr lang="en-US" altLang="zh-CN" sz="2800" dirty="0"/>
          </a:p>
        </p:txBody>
      </p:sp>
      <p:sp>
        <p:nvSpPr>
          <p:cNvPr id="505867" name="Rectangle 11"/>
          <p:cNvSpPr>
            <a:spLocks noChangeArrowheads="1"/>
          </p:cNvSpPr>
          <p:nvPr/>
        </p:nvSpPr>
        <p:spPr bwMode="auto">
          <a:xfrm>
            <a:off x="1908175" y="4076700"/>
            <a:ext cx="1801813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/>
              <a:t>Q </a:t>
            </a:r>
            <a:r>
              <a:rPr lang="en-US" altLang="zh-CN" sz="2400" b="1">
                <a:sym typeface="Symbol" panose="05050102010706020507" pitchFamily="18" charset="2"/>
              </a:rPr>
              <a:t> </a:t>
            </a:r>
            <a:r>
              <a:rPr lang="en-US" altLang="zh-CN" sz="2400"/>
              <a:t>SP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/>
              <a:t> c</a:t>
            </a:r>
            <a:endParaRPr lang="en-US" altLang="zh-CN" sz="2400"/>
          </a:p>
        </p:txBody>
      </p:sp>
      <p:sp>
        <p:nvSpPr>
          <p:cNvPr id="505872" name="Rectangle 16"/>
          <p:cNvSpPr>
            <a:spLocks noChangeArrowheads="1"/>
          </p:cNvSpPr>
          <p:nvPr/>
        </p:nvSpPr>
        <p:spPr bwMode="auto">
          <a:xfrm>
            <a:off x="5651500" y="4076700"/>
            <a:ext cx="3168650" cy="20701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kumimoji="0" lang="zh-CN" altLang="en-US" sz="2400" b="1">
                <a:solidFill>
                  <a:srgbClr val="800080"/>
                </a:solidFill>
              </a:rPr>
              <a:t>结</a:t>
            </a:r>
            <a:r>
              <a:rPr lang="zh-CN" altLang="en-US" sz="2400" b="1">
                <a:solidFill>
                  <a:srgbClr val="800080"/>
                </a:solidFill>
              </a:rPr>
              <a:t>果</a:t>
            </a:r>
            <a:r>
              <a:rPr lang="zh-CN" altLang="en-US" sz="2400"/>
              <a:t>：</a:t>
            </a:r>
            <a:endParaRPr lang="zh-CN" altLang="en-US" sz="2400"/>
          </a:p>
          <a:p>
            <a:endParaRPr lang="zh-CN" altLang="en-US" sz="1000"/>
          </a:p>
          <a:p>
            <a:r>
              <a:rPr lang="en-US" altLang="zh-CN" sz="2400"/>
              <a:t>S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/>
              <a:t> PQ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/>
              <a:t> a </a:t>
            </a:r>
            <a:endParaRPr lang="en-US" altLang="zh-CN" sz="2400"/>
          </a:p>
          <a:p>
            <a:r>
              <a:rPr lang="en-US" altLang="zh-CN" sz="2400"/>
              <a:t>P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/>
              <a:t> QS </a:t>
            </a:r>
            <a:r>
              <a:rPr lang="en-US" altLang="zh-CN" sz="2400" b="1">
                <a:sym typeface="Symbol" panose="05050102010706020507" pitchFamily="18" charset="2"/>
              </a:rPr>
              <a:t> </a:t>
            </a:r>
            <a:r>
              <a:rPr lang="en-US" altLang="zh-CN" sz="2400"/>
              <a:t>b</a:t>
            </a:r>
            <a:endParaRPr lang="en-US" altLang="zh-CN" sz="2400"/>
          </a:p>
          <a:p>
            <a:r>
              <a:rPr lang="en-US" altLang="zh-CN" sz="2400"/>
              <a:t>Q </a:t>
            </a:r>
            <a:r>
              <a:rPr lang="en-US" altLang="zh-CN" sz="2400" b="1">
                <a:sym typeface="Symbol" panose="05050102010706020507" pitchFamily="18" charset="2"/>
              </a:rPr>
              <a:t> </a:t>
            </a:r>
            <a:r>
              <a:rPr lang="en-US" altLang="zh-CN" sz="2400"/>
              <a:t>bQPR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/>
              <a:t>aPR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/>
              <a:t>cR</a:t>
            </a:r>
            <a:endParaRPr lang="en-US" altLang="zh-CN" sz="2400"/>
          </a:p>
          <a:p>
            <a:r>
              <a:rPr lang="en-US" altLang="zh-CN" sz="2400"/>
              <a:t>R </a:t>
            </a:r>
            <a:r>
              <a:rPr lang="en-US" altLang="zh-CN" sz="2400" b="1">
                <a:sym typeface="Symbol" panose="05050102010706020507" pitchFamily="18" charset="2"/>
              </a:rPr>
              <a:t> </a:t>
            </a:r>
            <a:r>
              <a:rPr lang="en-US" altLang="zh-CN" sz="2400"/>
              <a:t>SQPR</a:t>
            </a:r>
            <a:r>
              <a:rPr lang="en-US" altLang="zh-CN" sz="2400" b="1">
                <a:sym typeface="Symbol" panose="05050102010706020507" pitchFamily="18" charset="2"/>
              </a:rPr>
              <a:t></a:t>
            </a:r>
            <a:endParaRPr lang="en-US" altLang="zh-CN" sz="2400" b="1">
              <a:sym typeface="Symbol" panose="05050102010706020507" pitchFamily="18" charset="2"/>
            </a:endParaRPr>
          </a:p>
        </p:txBody>
      </p:sp>
      <p:grpSp>
        <p:nvGrpSpPr>
          <p:cNvPr id="2" name="Group 20"/>
          <p:cNvGrpSpPr/>
          <p:nvPr/>
        </p:nvGrpSpPr>
        <p:grpSpPr bwMode="auto">
          <a:xfrm>
            <a:off x="1403350" y="4627563"/>
            <a:ext cx="2932113" cy="457200"/>
            <a:chOff x="884" y="2915"/>
            <a:chExt cx="1847" cy="288"/>
          </a:xfrm>
        </p:grpSpPr>
        <p:sp>
          <p:nvSpPr>
            <p:cNvPr id="74770" name="Rectangle 12"/>
            <p:cNvSpPr>
              <a:spLocks noChangeArrowheads="1"/>
            </p:cNvSpPr>
            <p:nvPr/>
          </p:nvSpPr>
          <p:spPr bwMode="auto">
            <a:xfrm>
              <a:off x="1202" y="2915"/>
              <a:ext cx="1529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Q </a:t>
              </a:r>
              <a:r>
                <a:rPr lang="en-US" altLang="zh-CN" sz="2400" b="1">
                  <a:sym typeface="Symbol" panose="05050102010706020507" pitchFamily="18" charset="2"/>
                </a:rPr>
                <a:t> </a:t>
              </a:r>
              <a:r>
                <a:rPr lang="en-US" altLang="zh-CN" sz="2400"/>
                <a:t>PQP</a:t>
              </a:r>
              <a:r>
                <a:rPr lang="en-US" altLang="zh-CN" sz="2400" b="1">
                  <a:sym typeface="Symbol" panose="05050102010706020507" pitchFamily="18" charset="2"/>
                </a:rPr>
                <a:t></a:t>
              </a:r>
              <a:r>
                <a:rPr lang="en-US" altLang="zh-CN" sz="2400"/>
                <a:t>aP</a:t>
              </a:r>
              <a:r>
                <a:rPr lang="en-US" altLang="zh-CN" sz="2400" b="1">
                  <a:sym typeface="Symbol" panose="05050102010706020507" pitchFamily="18" charset="2"/>
                </a:rPr>
                <a:t></a:t>
              </a:r>
              <a:r>
                <a:rPr lang="en-US" altLang="zh-CN" sz="2400"/>
                <a:t>c</a:t>
              </a:r>
              <a:endParaRPr lang="en-US" altLang="zh-CN" sz="2400"/>
            </a:p>
          </p:txBody>
        </p:sp>
        <p:sp>
          <p:nvSpPr>
            <p:cNvPr id="74771" name="AutoShape 17"/>
            <p:cNvSpPr>
              <a:spLocks noChangeArrowheads="1"/>
            </p:cNvSpPr>
            <p:nvPr/>
          </p:nvSpPr>
          <p:spPr bwMode="auto">
            <a:xfrm>
              <a:off x="884" y="3022"/>
              <a:ext cx="318" cy="136"/>
            </a:xfrm>
            <a:prstGeom prst="notchedRightArrow">
              <a:avLst>
                <a:gd name="adj1" fmla="val 50000"/>
                <a:gd name="adj2" fmla="val 58456"/>
              </a:avLst>
            </a:prstGeom>
            <a:noFill/>
            <a:ln w="9525" algn="ctr">
              <a:solidFill>
                <a:srgbClr val="80008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/>
          <p:nvPr/>
        </p:nvGrpSpPr>
        <p:grpSpPr bwMode="auto">
          <a:xfrm>
            <a:off x="1403350" y="5157788"/>
            <a:ext cx="4130675" cy="457200"/>
            <a:chOff x="884" y="3249"/>
            <a:chExt cx="2602" cy="288"/>
          </a:xfrm>
        </p:grpSpPr>
        <p:sp>
          <p:nvSpPr>
            <p:cNvPr id="74768" name="Rectangle 14"/>
            <p:cNvSpPr>
              <a:spLocks noChangeArrowheads="1"/>
            </p:cNvSpPr>
            <p:nvPr/>
          </p:nvSpPr>
          <p:spPr bwMode="auto">
            <a:xfrm>
              <a:off x="1202" y="3249"/>
              <a:ext cx="2284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Q </a:t>
              </a:r>
              <a:r>
                <a:rPr lang="en-US" altLang="zh-CN" sz="2400" b="1">
                  <a:sym typeface="Symbol" panose="05050102010706020507" pitchFamily="18" charset="2"/>
                </a:rPr>
                <a:t> </a:t>
              </a:r>
              <a:r>
                <a:rPr lang="en-US" altLang="zh-CN" sz="2400"/>
                <a:t>QSQP</a:t>
              </a:r>
              <a:r>
                <a:rPr lang="en-US" altLang="zh-CN" sz="2400" b="1">
                  <a:sym typeface="Symbol" panose="05050102010706020507" pitchFamily="18" charset="2"/>
                </a:rPr>
                <a:t> </a:t>
              </a:r>
              <a:r>
                <a:rPr lang="en-US" altLang="zh-CN" sz="2400"/>
                <a:t>bQP</a:t>
              </a:r>
              <a:r>
                <a:rPr lang="en-US" altLang="zh-CN" sz="2400" b="1">
                  <a:sym typeface="Symbol" panose="05050102010706020507" pitchFamily="18" charset="2"/>
                </a:rPr>
                <a:t></a:t>
              </a:r>
              <a:r>
                <a:rPr lang="en-US" altLang="zh-CN" sz="2400">
                  <a:sym typeface="Symbol" panose="05050102010706020507" pitchFamily="18" charset="2"/>
                </a:rPr>
                <a:t> </a:t>
              </a:r>
              <a:r>
                <a:rPr lang="en-US" altLang="zh-CN" sz="2400"/>
                <a:t>aP</a:t>
              </a:r>
              <a:r>
                <a:rPr lang="en-US" altLang="zh-CN" sz="2400" b="1">
                  <a:sym typeface="Symbol" panose="05050102010706020507" pitchFamily="18" charset="2"/>
                </a:rPr>
                <a:t></a:t>
              </a:r>
              <a:r>
                <a:rPr lang="en-US" altLang="zh-CN" sz="2400"/>
                <a:t>c</a:t>
              </a:r>
              <a:endParaRPr lang="en-US" altLang="zh-CN" sz="2400"/>
            </a:p>
          </p:txBody>
        </p:sp>
        <p:sp>
          <p:nvSpPr>
            <p:cNvPr id="74769" name="AutoShape 18"/>
            <p:cNvSpPr>
              <a:spLocks noChangeArrowheads="1"/>
            </p:cNvSpPr>
            <p:nvPr/>
          </p:nvSpPr>
          <p:spPr bwMode="auto">
            <a:xfrm>
              <a:off x="884" y="3339"/>
              <a:ext cx="318" cy="136"/>
            </a:xfrm>
            <a:prstGeom prst="notchedRightArrow">
              <a:avLst>
                <a:gd name="adj1" fmla="val 50000"/>
                <a:gd name="adj2" fmla="val 58456"/>
              </a:avLst>
            </a:prstGeom>
            <a:noFill/>
            <a:ln w="9525" algn="ctr">
              <a:solidFill>
                <a:srgbClr val="80008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/>
          <p:nvPr/>
        </p:nvGrpSpPr>
        <p:grpSpPr bwMode="auto">
          <a:xfrm>
            <a:off x="1403350" y="5775325"/>
            <a:ext cx="3560763" cy="822325"/>
            <a:chOff x="884" y="3638"/>
            <a:chExt cx="2243" cy="518"/>
          </a:xfrm>
        </p:grpSpPr>
        <p:sp>
          <p:nvSpPr>
            <p:cNvPr id="74766" name="Rectangle 15"/>
            <p:cNvSpPr>
              <a:spLocks noChangeArrowheads="1"/>
            </p:cNvSpPr>
            <p:nvPr/>
          </p:nvSpPr>
          <p:spPr bwMode="auto">
            <a:xfrm>
              <a:off x="1202" y="3638"/>
              <a:ext cx="1925" cy="51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Q </a:t>
              </a:r>
              <a:r>
                <a:rPr lang="en-US" altLang="zh-CN" sz="2400" b="1">
                  <a:sym typeface="Symbol" panose="05050102010706020507" pitchFamily="18" charset="2"/>
                </a:rPr>
                <a:t> </a:t>
              </a:r>
              <a:r>
                <a:rPr lang="en-US" altLang="zh-CN" sz="2400"/>
                <a:t>bQPR</a:t>
              </a:r>
              <a:r>
                <a:rPr lang="en-US" altLang="zh-CN" sz="2400" b="1">
                  <a:sym typeface="Symbol" panose="05050102010706020507" pitchFamily="18" charset="2"/>
                </a:rPr>
                <a:t></a:t>
              </a:r>
              <a:r>
                <a:rPr lang="en-US" altLang="zh-CN" sz="2400"/>
                <a:t>aPR</a:t>
              </a:r>
              <a:r>
                <a:rPr lang="en-US" altLang="zh-CN" sz="2400" b="1">
                  <a:sym typeface="Symbol" panose="05050102010706020507" pitchFamily="18" charset="2"/>
                </a:rPr>
                <a:t></a:t>
              </a:r>
              <a:r>
                <a:rPr lang="en-US" altLang="zh-CN" sz="2400"/>
                <a:t>cR</a:t>
              </a:r>
              <a:endParaRPr lang="en-US" altLang="zh-CN" sz="2400"/>
            </a:p>
            <a:p>
              <a:r>
                <a:rPr lang="en-US" altLang="zh-CN" sz="2400"/>
                <a:t>R </a:t>
              </a:r>
              <a:r>
                <a:rPr lang="en-US" altLang="zh-CN" sz="2400" b="1">
                  <a:sym typeface="Symbol" panose="05050102010706020507" pitchFamily="18" charset="2"/>
                </a:rPr>
                <a:t> </a:t>
              </a:r>
              <a:r>
                <a:rPr lang="en-US" altLang="zh-CN" sz="2400"/>
                <a:t>SQPR</a:t>
              </a:r>
              <a:r>
                <a:rPr lang="en-US" altLang="zh-CN" sz="2400" b="1">
                  <a:sym typeface="Symbol" panose="05050102010706020507" pitchFamily="18" charset="2"/>
                </a:rPr>
                <a:t></a:t>
              </a:r>
              <a:endParaRPr lang="en-US" altLang="zh-CN" sz="2400" b="1">
                <a:sym typeface="Symbol" panose="05050102010706020507" pitchFamily="18" charset="2"/>
              </a:endParaRPr>
            </a:p>
          </p:txBody>
        </p:sp>
        <p:sp>
          <p:nvSpPr>
            <p:cNvPr id="74767" name="AutoShape 19"/>
            <p:cNvSpPr>
              <a:spLocks noChangeArrowheads="1"/>
            </p:cNvSpPr>
            <p:nvPr/>
          </p:nvSpPr>
          <p:spPr bwMode="auto">
            <a:xfrm>
              <a:off x="884" y="3702"/>
              <a:ext cx="318" cy="136"/>
            </a:xfrm>
            <a:prstGeom prst="notchedRightArrow">
              <a:avLst>
                <a:gd name="adj1" fmla="val 50000"/>
                <a:gd name="adj2" fmla="val 58456"/>
              </a:avLst>
            </a:prstGeom>
            <a:noFill/>
            <a:ln w="9525" algn="ctr">
              <a:solidFill>
                <a:srgbClr val="80008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ChangeArrowheads="1"/>
          </p:cNvSpPr>
          <p:nvPr/>
        </p:nvSpPr>
        <p:spPr bwMode="auto">
          <a:xfrm>
            <a:off x="1476375" y="188913"/>
            <a:ext cx="53276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文法变换：消除左递归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468313" y="1052513"/>
            <a:ext cx="7920037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左递归消除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7578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4" name="Rectangle 10"/>
          <p:cNvSpPr>
            <a:spLocks noChangeArrowheads="1"/>
          </p:cNvSpPr>
          <p:nvPr/>
        </p:nvSpPr>
        <p:spPr bwMode="auto">
          <a:xfrm>
            <a:off x="827088" y="1700213"/>
            <a:ext cx="7705725" cy="2300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b="1"/>
              <a:t>    </a:t>
            </a:r>
            <a:r>
              <a:rPr lang="zh-CN" altLang="en-US" sz="2400" b="1"/>
              <a:t>原文法 </a:t>
            </a:r>
            <a:r>
              <a:rPr lang="en-US" altLang="zh-CN" sz="2400"/>
              <a:t>G[S]:  S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/>
              <a:t> PQ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/>
              <a:t> a </a:t>
            </a:r>
            <a:endParaRPr lang="en-US" altLang="zh-CN" sz="24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/>
              <a:t>                          P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/>
              <a:t> QS </a:t>
            </a:r>
            <a:r>
              <a:rPr lang="en-US" altLang="zh-CN" sz="2400" b="1">
                <a:sym typeface="Symbol" panose="05050102010706020507" pitchFamily="18" charset="2"/>
              </a:rPr>
              <a:t> </a:t>
            </a:r>
            <a:r>
              <a:rPr lang="en-US" altLang="zh-CN" sz="2400"/>
              <a:t>b</a:t>
            </a:r>
            <a:endParaRPr lang="en-US" altLang="zh-CN" sz="24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/>
              <a:t>                          Q </a:t>
            </a:r>
            <a:r>
              <a:rPr lang="en-US" altLang="zh-CN" sz="2400" b="1">
                <a:sym typeface="Symbol" panose="05050102010706020507" pitchFamily="18" charset="2"/>
              </a:rPr>
              <a:t> </a:t>
            </a:r>
            <a:r>
              <a:rPr lang="en-US" altLang="zh-CN" sz="2400"/>
              <a:t>SP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/>
              <a:t> c</a:t>
            </a:r>
            <a:endParaRPr lang="en-US" altLang="zh-CN" sz="24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b="1"/>
              <a:t>    </a:t>
            </a:r>
            <a:r>
              <a:rPr lang="zh-CN" altLang="en-US" sz="2400" b="1"/>
              <a:t>按造非终结符的另一种排序</a:t>
            </a:r>
            <a:r>
              <a:rPr lang="en-US" altLang="zh-CN" sz="2400"/>
              <a:t>Q</a:t>
            </a:r>
            <a:r>
              <a:rPr lang="zh-CN" altLang="en-US" sz="2400"/>
              <a:t>、</a:t>
            </a:r>
            <a:r>
              <a:rPr lang="en-US" altLang="zh-CN" sz="2400"/>
              <a:t>P</a:t>
            </a:r>
            <a:r>
              <a:rPr lang="zh-CN" altLang="en-US" sz="2400"/>
              <a:t>、</a:t>
            </a:r>
            <a:r>
              <a:rPr lang="en-US" altLang="zh-CN" sz="2400"/>
              <a:t>S</a:t>
            </a:r>
            <a:r>
              <a:rPr lang="zh-CN" altLang="en-US" sz="2400" b="1"/>
              <a:t>，依消除一般左递归的方法，进行如下变换</a:t>
            </a:r>
            <a:r>
              <a:rPr lang="en-US" altLang="zh-CN" sz="2800"/>
              <a:t>:</a:t>
            </a:r>
            <a:endParaRPr lang="en-US" altLang="zh-CN" sz="2800"/>
          </a:p>
        </p:txBody>
      </p:sp>
      <p:sp>
        <p:nvSpPr>
          <p:cNvPr id="508939" name="Rectangle 11"/>
          <p:cNvSpPr>
            <a:spLocks noChangeArrowheads="1"/>
          </p:cNvSpPr>
          <p:nvPr/>
        </p:nvSpPr>
        <p:spPr bwMode="auto">
          <a:xfrm>
            <a:off x="1908175" y="3933825"/>
            <a:ext cx="181927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/>
              <a:t>P </a:t>
            </a:r>
            <a:r>
              <a:rPr lang="en-US" altLang="zh-CN" sz="2400" b="1">
                <a:sym typeface="Symbol" panose="05050102010706020507" pitchFamily="18" charset="2"/>
              </a:rPr>
              <a:t> </a:t>
            </a:r>
            <a:r>
              <a:rPr lang="en-US" altLang="zh-CN" sz="2400"/>
              <a:t>QS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/>
              <a:t> b</a:t>
            </a:r>
            <a:endParaRPr lang="en-US" altLang="zh-CN" sz="2400"/>
          </a:p>
        </p:txBody>
      </p:sp>
      <p:sp>
        <p:nvSpPr>
          <p:cNvPr id="508940" name="Rectangle 12"/>
          <p:cNvSpPr>
            <a:spLocks noChangeArrowheads="1"/>
          </p:cNvSpPr>
          <p:nvPr/>
        </p:nvSpPr>
        <p:spPr bwMode="auto">
          <a:xfrm>
            <a:off x="684213" y="5041900"/>
            <a:ext cx="3887787" cy="1555750"/>
          </a:xfrm>
          <a:prstGeom prst="rect">
            <a:avLst/>
          </a:prstGeom>
          <a:noFill/>
          <a:ln w="3175" cap="rnd" algn="ctr">
            <a:solidFill>
              <a:srgbClr val="800080"/>
            </a:solidFill>
            <a:prstDash val="sysDot"/>
            <a:miter lim="800000"/>
          </a:ln>
        </p:spPr>
        <p:txBody>
          <a:bodyPr>
            <a:spAutoFit/>
          </a:bodyPr>
          <a:lstStyle/>
          <a:p>
            <a:r>
              <a:rPr kumimoji="0" lang="zh-CN" altLang="en-US" sz="2400" b="1">
                <a:solidFill>
                  <a:srgbClr val="800080"/>
                </a:solidFill>
                <a:latin typeface="楷体_GB2312" pitchFamily="49" charset="-122"/>
              </a:rPr>
              <a:t>结</a:t>
            </a:r>
            <a:r>
              <a:rPr lang="zh-CN" altLang="en-US" sz="2400" b="1">
                <a:solidFill>
                  <a:srgbClr val="800080"/>
                </a:solidFill>
                <a:latin typeface="楷体_GB2312" pitchFamily="49" charset="-122"/>
              </a:rPr>
              <a:t>果 </a:t>
            </a:r>
            <a:r>
              <a:rPr lang="en-US" altLang="zh-CN" sz="2400"/>
              <a:t>S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/>
              <a:t> cSQR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/>
              <a:t>bQR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/>
              <a:t>aR</a:t>
            </a:r>
            <a:endParaRPr lang="en-US" altLang="zh-CN" sz="2400"/>
          </a:p>
          <a:p>
            <a:r>
              <a:rPr lang="en-US" altLang="zh-CN" sz="2400"/>
              <a:t>         P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/>
              <a:t> SPS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/>
              <a:t>cS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/>
              <a:t>b</a:t>
            </a:r>
            <a:endParaRPr lang="en-US" altLang="zh-CN" sz="2400"/>
          </a:p>
          <a:p>
            <a:r>
              <a:rPr lang="en-US" altLang="zh-CN" sz="2400"/>
              <a:t>         Q </a:t>
            </a:r>
            <a:r>
              <a:rPr lang="en-US" altLang="zh-CN" sz="2400" b="1">
                <a:sym typeface="Symbol" panose="05050102010706020507" pitchFamily="18" charset="2"/>
              </a:rPr>
              <a:t> </a:t>
            </a:r>
            <a:r>
              <a:rPr lang="en-US" altLang="zh-CN" sz="2400"/>
              <a:t>SP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/>
              <a:t> c</a:t>
            </a:r>
            <a:endParaRPr lang="en-US" altLang="zh-CN" sz="2400"/>
          </a:p>
          <a:p>
            <a:r>
              <a:rPr lang="en-US" altLang="zh-CN" sz="2400"/>
              <a:t>         R </a:t>
            </a:r>
            <a:r>
              <a:rPr lang="en-US" altLang="zh-CN" sz="2400" b="1">
                <a:sym typeface="Symbol" panose="05050102010706020507" pitchFamily="18" charset="2"/>
              </a:rPr>
              <a:t> </a:t>
            </a:r>
            <a:r>
              <a:rPr lang="en-US" altLang="zh-CN" sz="2400"/>
              <a:t>PSQR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</a:t>
            </a:r>
            <a:endParaRPr lang="en-US" altLang="zh-CN" sz="2400" b="1">
              <a:sym typeface="Symbol" panose="05050102010706020507" pitchFamily="18" charset="2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1403350" y="4365625"/>
            <a:ext cx="2865438" cy="457200"/>
            <a:chOff x="884" y="2915"/>
            <a:chExt cx="1805" cy="288"/>
          </a:xfrm>
        </p:grpSpPr>
        <p:sp>
          <p:nvSpPr>
            <p:cNvPr id="75797" name="Rectangle 14"/>
            <p:cNvSpPr>
              <a:spLocks noChangeArrowheads="1"/>
            </p:cNvSpPr>
            <p:nvPr/>
          </p:nvSpPr>
          <p:spPr bwMode="auto">
            <a:xfrm>
              <a:off x="1202" y="2915"/>
              <a:ext cx="1487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P </a:t>
              </a:r>
              <a:r>
                <a:rPr lang="en-US" altLang="zh-CN" sz="2400" b="1">
                  <a:sym typeface="Symbol" panose="05050102010706020507" pitchFamily="18" charset="2"/>
                </a:rPr>
                <a:t> </a:t>
              </a:r>
              <a:r>
                <a:rPr lang="en-US" altLang="zh-CN" sz="2400"/>
                <a:t>SPS</a:t>
              </a:r>
              <a:r>
                <a:rPr lang="en-US" altLang="zh-CN" sz="2400" b="1">
                  <a:sym typeface="Symbol" panose="05050102010706020507" pitchFamily="18" charset="2"/>
                </a:rPr>
                <a:t></a:t>
              </a:r>
              <a:r>
                <a:rPr lang="en-US" altLang="zh-CN" sz="2400"/>
                <a:t>cS</a:t>
              </a:r>
              <a:r>
                <a:rPr lang="en-US" altLang="zh-CN" sz="2400" b="1">
                  <a:sym typeface="Symbol" panose="05050102010706020507" pitchFamily="18" charset="2"/>
                </a:rPr>
                <a:t></a:t>
              </a:r>
              <a:r>
                <a:rPr lang="en-US" altLang="zh-CN" sz="2400"/>
                <a:t>b</a:t>
              </a:r>
              <a:endParaRPr lang="en-US" altLang="zh-CN" sz="2400"/>
            </a:p>
          </p:txBody>
        </p:sp>
        <p:sp>
          <p:nvSpPr>
            <p:cNvPr id="75798" name="AutoShape 15"/>
            <p:cNvSpPr>
              <a:spLocks noChangeArrowheads="1"/>
            </p:cNvSpPr>
            <p:nvPr/>
          </p:nvSpPr>
          <p:spPr bwMode="auto">
            <a:xfrm>
              <a:off x="884" y="3022"/>
              <a:ext cx="318" cy="136"/>
            </a:xfrm>
            <a:prstGeom prst="notchedRightArrow">
              <a:avLst>
                <a:gd name="adj1" fmla="val 50000"/>
                <a:gd name="adj2" fmla="val 58456"/>
              </a:avLst>
            </a:prstGeom>
            <a:noFill/>
            <a:ln w="9525" algn="ctr">
              <a:solidFill>
                <a:srgbClr val="80008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08950" name="Rectangle 22"/>
          <p:cNvSpPr>
            <a:spLocks noChangeArrowheads="1"/>
          </p:cNvSpPr>
          <p:nvPr/>
        </p:nvSpPr>
        <p:spPr bwMode="auto">
          <a:xfrm>
            <a:off x="5611813" y="3933825"/>
            <a:ext cx="181927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/>
              <a:t>S </a:t>
            </a:r>
            <a:r>
              <a:rPr lang="en-US" altLang="zh-CN" sz="2400" b="1">
                <a:sym typeface="Symbol" panose="05050102010706020507" pitchFamily="18" charset="2"/>
              </a:rPr>
              <a:t> </a:t>
            </a:r>
            <a:r>
              <a:rPr lang="en-US" altLang="zh-CN" sz="2400"/>
              <a:t>PQ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/>
              <a:t> a</a:t>
            </a:r>
            <a:endParaRPr lang="en-US" altLang="zh-CN" sz="2400"/>
          </a:p>
        </p:txBody>
      </p:sp>
      <p:grpSp>
        <p:nvGrpSpPr>
          <p:cNvPr id="3" name="Group 23"/>
          <p:cNvGrpSpPr/>
          <p:nvPr/>
        </p:nvGrpSpPr>
        <p:grpSpPr bwMode="auto">
          <a:xfrm>
            <a:off x="5106988" y="4437063"/>
            <a:ext cx="3929062" cy="457200"/>
            <a:chOff x="884" y="2915"/>
            <a:chExt cx="2475" cy="288"/>
          </a:xfrm>
        </p:grpSpPr>
        <p:sp>
          <p:nvSpPr>
            <p:cNvPr id="75795" name="Rectangle 24"/>
            <p:cNvSpPr>
              <a:spLocks noChangeArrowheads="1"/>
            </p:cNvSpPr>
            <p:nvPr/>
          </p:nvSpPr>
          <p:spPr bwMode="auto">
            <a:xfrm>
              <a:off x="1202" y="2915"/>
              <a:ext cx="2157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/>
                <a:t>S </a:t>
              </a:r>
              <a:r>
                <a:rPr lang="en-US" altLang="zh-CN" sz="2400" b="1">
                  <a:sym typeface="Symbol" panose="05050102010706020507" pitchFamily="18" charset="2"/>
                </a:rPr>
                <a:t> </a:t>
              </a:r>
              <a:r>
                <a:rPr lang="en-US" altLang="zh-CN" sz="2400"/>
                <a:t>SPSQ</a:t>
              </a:r>
              <a:r>
                <a:rPr lang="en-US" altLang="zh-CN" sz="2400" b="1">
                  <a:sym typeface="Symbol" panose="05050102010706020507" pitchFamily="18" charset="2"/>
                </a:rPr>
                <a:t></a:t>
              </a:r>
              <a:r>
                <a:rPr lang="en-US" altLang="zh-CN" sz="2400"/>
                <a:t>cSQ</a:t>
              </a:r>
              <a:r>
                <a:rPr lang="en-US" altLang="zh-CN" sz="2400" b="1">
                  <a:sym typeface="Symbol" panose="05050102010706020507" pitchFamily="18" charset="2"/>
                </a:rPr>
                <a:t></a:t>
              </a:r>
              <a:r>
                <a:rPr lang="en-US" altLang="zh-CN" sz="2400"/>
                <a:t>bQ</a:t>
              </a:r>
              <a:r>
                <a:rPr lang="en-US" altLang="zh-CN" sz="2400" b="1">
                  <a:sym typeface="Symbol" panose="05050102010706020507" pitchFamily="18" charset="2"/>
                </a:rPr>
                <a:t></a:t>
              </a:r>
              <a:r>
                <a:rPr lang="en-US" altLang="zh-CN" sz="2400"/>
                <a:t>a</a:t>
              </a:r>
              <a:endParaRPr lang="en-US" altLang="zh-CN" sz="2400"/>
            </a:p>
          </p:txBody>
        </p:sp>
        <p:sp>
          <p:nvSpPr>
            <p:cNvPr id="75796" name="AutoShape 25"/>
            <p:cNvSpPr>
              <a:spLocks noChangeArrowheads="1"/>
            </p:cNvSpPr>
            <p:nvPr/>
          </p:nvSpPr>
          <p:spPr bwMode="auto">
            <a:xfrm>
              <a:off x="884" y="3022"/>
              <a:ext cx="318" cy="136"/>
            </a:xfrm>
            <a:prstGeom prst="notchedRightArrow">
              <a:avLst>
                <a:gd name="adj1" fmla="val 50000"/>
                <a:gd name="adj2" fmla="val 58456"/>
              </a:avLst>
            </a:prstGeom>
            <a:noFill/>
            <a:ln w="9525" algn="ctr">
              <a:solidFill>
                <a:srgbClr val="800080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33"/>
          <p:cNvGrpSpPr/>
          <p:nvPr/>
        </p:nvGrpSpPr>
        <p:grpSpPr bwMode="auto">
          <a:xfrm>
            <a:off x="5106988" y="4941891"/>
            <a:ext cx="3560762" cy="941388"/>
            <a:chOff x="3127" y="3355"/>
            <a:chExt cx="2243" cy="593"/>
          </a:xfrm>
        </p:grpSpPr>
        <p:grpSp>
          <p:nvGrpSpPr>
            <p:cNvPr id="75791" name="Group 29"/>
            <p:cNvGrpSpPr/>
            <p:nvPr/>
          </p:nvGrpSpPr>
          <p:grpSpPr bwMode="auto">
            <a:xfrm>
              <a:off x="3127" y="3355"/>
              <a:ext cx="2243" cy="288"/>
              <a:chOff x="884" y="2915"/>
              <a:chExt cx="2243" cy="288"/>
            </a:xfrm>
          </p:grpSpPr>
          <p:sp>
            <p:nvSpPr>
              <p:cNvPr id="75793" name="Rectangle 30"/>
              <p:cNvSpPr>
                <a:spLocks noChangeArrowheads="1"/>
              </p:cNvSpPr>
              <p:nvPr/>
            </p:nvSpPr>
            <p:spPr bwMode="auto">
              <a:xfrm>
                <a:off x="1202" y="2915"/>
                <a:ext cx="1925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/>
                  <a:t>S </a:t>
                </a:r>
                <a:r>
                  <a:rPr lang="en-US" altLang="zh-CN" sz="2400" b="1">
                    <a:sym typeface="Symbol" panose="05050102010706020507" pitchFamily="18" charset="2"/>
                  </a:rPr>
                  <a:t> </a:t>
                </a:r>
                <a:r>
                  <a:rPr lang="en-US" altLang="zh-CN" sz="2400"/>
                  <a:t>cSQR</a:t>
                </a:r>
                <a:r>
                  <a:rPr lang="en-US" altLang="zh-CN" sz="2400" b="1">
                    <a:sym typeface="Symbol" panose="05050102010706020507" pitchFamily="18" charset="2"/>
                  </a:rPr>
                  <a:t></a:t>
                </a:r>
                <a:r>
                  <a:rPr lang="en-US" altLang="zh-CN" sz="2400"/>
                  <a:t>bQR</a:t>
                </a:r>
                <a:r>
                  <a:rPr lang="en-US" altLang="zh-CN" sz="2400" b="1">
                    <a:sym typeface="Symbol" panose="05050102010706020507" pitchFamily="18" charset="2"/>
                  </a:rPr>
                  <a:t></a:t>
                </a:r>
                <a:r>
                  <a:rPr lang="en-US" altLang="zh-CN" sz="2400"/>
                  <a:t>aR</a:t>
                </a:r>
                <a:endParaRPr lang="en-US" altLang="zh-CN" sz="2400"/>
              </a:p>
            </p:txBody>
          </p:sp>
          <p:sp>
            <p:nvSpPr>
              <p:cNvPr id="75794" name="AutoShape 31"/>
              <p:cNvSpPr>
                <a:spLocks noChangeArrowheads="1"/>
              </p:cNvSpPr>
              <p:nvPr/>
            </p:nvSpPr>
            <p:spPr bwMode="auto">
              <a:xfrm>
                <a:off x="884" y="3022"/>
                <a:ext cx="318" cy="136"/>
              </a:xfrm>
              <a:prstGeom prst="notchedRightArrow">
                <a:avLst>
                  <a:gd name="adj1" fmla="val 50000"/>
                  <a:gd name="adj2" fmla="val 58456"/>
                </a:avLst>
              </a:prstGeom>
              <a:noFill/>
              <a:ln w="9525" algn="ctr">
                <a:solidFill>
                  <a:srgbClr val="800080"/>
                </a:solidFill>
                <a:miter lim="800000"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792" name="Rectangle 32"/>
            <p:cNvSpPr>
              <a:spLocks noChangeArrowheads="1"/>
            </p:cNvSpPr>
            <p:nvPr/>
          </p:nvSpPr>
          <p:spPr bwMode="auto">
            <a:xfrm>
              <a:off x="3445" y="3657"/>
              <a:ext cx="1414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/>
                <a:t>R </a:t>
              </a:r>
              <a:r>
                <a:rPr lang="en-US" altLang="zh-CN" sz="2400" b="1" dirty="0">
                  <a:sym typeface="Symbol" panose="05050102010706020507" pitchFamily="18" charset="2"/>
                </a:rPr>
                <a:t> </a:t>
              </a:r>
              <a:r>
                <a:rPr lang="en-US" altLang="zh-CN" sz="2400" dirty="0"/>
                <a:t>PSQR </a:t>
              </a:r>
              <a:r>
                <a:rPr lang="en-US" altLang="zh-CN" sz="2400" b="1" dirty="0">
                  <a:sym typeface="Symbol" panose="05050102010706020507" pitchFamily="18" charset="2"/>
                </a:rPr>
                <a:t></a:t>
              </a:r>
              <a:r>
                <a:rPr lang="en-US" altLang="zh-CN" sz="2400" dirty="0"/>
                <a:t> </a:t>
              </a:r>
              <a:r>
                <a:rPr lang="en-US" altLang="zh-CN" sz="2400" b="1" dirty="0">
                  <a:sym typeface="Symbol" panose="05050102010706020507" pitchFamily="18" charset="2"/>
                </a:rPr>
                <a:t></a:t>
              </a:r>
              <a:endParaRPr lang="en-US" altLang="zh-CN" sz="2400" b="1" dirty="0"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ChangeArrowheads="1"/>
          </p:cNvSpPr>
          <p:nvPr/>
        </p:nvSpPr>
        <p:spPr bwMode="auto">
          <a:xfrm>
            <a:off x="1476375" y="188913"/>
            <a:ext cx="5830888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文法变换：提取左公因子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680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7" name="Text Box 11"/>
          <p:cNvSpPr txBox="1">
            <a:spLocks noChangeArrowheads="1"/>
          </p:cNvSpPr>
          <p:nvPr/>
        </p:nvSpPr>
        <p:spPr bwMode="auto">
          <a:xfrm>
            <a:off x="827088" y="1336675"/>
            <a:ext cx="7920037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提取左公因子规则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76808" name="Rectangle 14"/>
          <p:cNvSpPr>
            <a:spLocks noChangeArrowheads="1"/>
          </p:cNvSpPr>
          <p:nvPr/>
        </p:nvSpPr>
        <p:spPr bwMode="auto">
          <a:xfrm>
            <a:off x="1187450" y="2276475"/>
            <a:ext cx="7632700" cy="3960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Char char="-"/>
            </a:pPr>
            <a:r>
              <a:rPr lang="en-US" altLang="zh-CN" sz="2800" b="1"/>
              <a:t> </a:t>
            </a:r>
            <a:r>
              <a:rPr lang="zh-CN" altLang="en-US" sz="2800" b="1"/>
              <a:t>对形如 </a:t>
            </a:r>
            <a:endParaRPr lang="zh-CN" altLang="en-US" sz="2800" b="1"/>
          </a:p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None/>
            </a:pPr>
            <a:endParaRPr lang="zh-CN" altLang="en-US" sz="1000" b="1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/>
              <a:t>             </a:t>
            </a:r>
            <a:r>
              <a:rPr lang="en-US" altLang="zh-CN" sz="2800"/>
              <a:t>P </a:t>
            </a:r>
            <a:r>
              <a:rPr lang="en-US" altLang="zh-CN" sz="2800" b="1">
                <a:sym typeface="Symbol" panose="05050102010706020507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 b="1"/>
              <a:t>αβ</a:t>
            </a:r>
            <a:r>
              <a:rPr lang="en-US" altLang="zh-CN" sz="2800" b="1">
                <a:sym typeface="Symbol" panose="05050102010706020507" pitchFamily="18" charset="2"/>
              </a:rPr>
              <a:t> </a:t>
            </a:r>
            <a:r>
              <a:rPr lang="en-US" altLang="zh-CN" sz="2800" b="1"/>
              <a:t>α</a:t>
            </a:r>
            <a:r>
              <a:rPr lang="el-GR" altLang="zh-CN" sz="2800" b="1">
                <a:latin typeface="楷体_GB2312" pitchFamily="49" charset="-122"/>
              </a:rPr>
              <a:t>γ</a:t>
            </a:r>
            <a:endParaRPr lang="el-GR" altLang="zh-CN" sz="2800" b="1">
              <a:latin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 b="1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/>
              <a:t>    </a:t>
            </a:r>
            <a:r>
              <a:rPr lang="zh-CN" altLang="en-US" sz="2800" b="1"/>
              <a:t>的一对产生式，可用如下三个产生式替换：</a:t>
            </a:r>
            <a:endParaRPr lang="zh-CN" altLang="en-US" sz="2800" b="1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1000" b="1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/>
              <a:t>             </a:t>
            </a:r>
            <a:r>
              <a:rPr lang="en-US" altLang="zh-CN" sz="2800"/>
              <a:t>P </a:t>
            </a:r>
            <a:r>
              <a:rPr lang="en-US" altLang="zh-CN" sz="2800" b="1">
                <a:sym typeface="Symbol" panose="05050102010706020507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 b="1"/>
              <a:t>α</a:t>
            </a:r>
            <a:r>
              <a:rPr lang="en-US" altLang="zh-CN" sz="2800"/>
              <a:t>Q</a:t>
            </a:r>
            <a:endParaRPr lang="en-US" altLang="zh-CN" sz="28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           Q </a:t>
            </a:r>
            <a:r>
              <a:rPr lang="en-US" altLang="zh-CN" sz="2800" b="1">
                <a:sym typeface="Symbol" panose="05050102010706020507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 b="1"/>
              <a:t>β</a:t>
            </a:r>
            <a:r>
              <a:rPr lang="en-US" altLang="zh-CN" sz="2800"/>
              <a:t> </a:t>
            </a:r>
            <a:r>
              <a:rPr lang="en-US" altLang="zh-CN" sz="2800" b="1">
                <a:sym typeface="Symbol" panose="05050102010706020507" pitchFamily="18" charset="2"/>
              </a:rPr>
              <a:t></a:t>
            </a:r>
            <a:r>
              <a:rPr lang="en-US" altLang="zh-CN" sz="2800" b="1"/>
              <a:t> </a:t>
            </a:r>
            <a:r>
              <a:rPr lang="el-GR" altLang="zh-CN" sz="2800" b="1">
                <a:latin typeface="楷体_GB2312" pitchFamily="49" charset="-122"/>
              </a:rPr>
              <a:t>γ</a:t>
            </a:r>
            <a:endParaRPr lang="en-US" altLang="zh-CN" sz="2800" b="1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 b="1">
              <a:sym typeface="Symbol" panose="05050102010706020507" pitchFamily="18" charset="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400" b="1">
                <a:sym typeface="Symbol" panose="05050102010706020507" pitchFamily="18" charset="2"/>
              </a:rPr>
              <a:t>    </a:t>
            </a:r>
            <a:r>
              <a:rPr lang="zh-CN" altLang="en-US" sz="2800" b="1">
                <a:sym typeface="Symbol" panose="05050102010706020507" pitchFamily="18" charset="2"/>
              </a:rPr>
              <a:t>其中</a:t>
            </a:r>
            <a:r>
              <a:rPr lang="en-US" altLang="zh-CN" sz="2800"/>
              <a:t>Q</a:t>
            </a:r>
            <a:r>
              <a:rPr lang="zh-CN" altLang="en-US" sz="2800" b="1"/>
              <a:t>为新增加的未出现过的非终结符</a:t>
            </a:r>
            <a:endParaRPr lang="zh-CN" altLang="en-US" sz="2800" b="1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endParaRPr lang="en-US" altLang="zh-CN" sz="28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76375" y="188913"/>
            <a:ext cx="5830888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文法变换：提取左公因子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782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1" name="Text Box 9"/>
          <p:cNvSpPr txBox="1">
            <a:spLocks noChangeArrowheads="1"/>
          </p:cNvSpPr>
          <p:nvPr/>
        </p:nvSpPr>
        <p:spPr bwMode="auto">
          <a:xfrm>
            <a:off x="827088" y="1336675"/>
            <a:ext cx="7920037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提取左公因子规则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77832" name="Rectangle 10"/>
          <p:cNvSpPr>
            <a:spLocks noChangeArrowheads="1"/>
          </p:cNvSpPr>
          <p:nvPr/>
        </p:nvSpPr>
        <p:spPr bwMode="auto">
          <a:xfrm>
            <a:off x="963961" y="2132856"/>
            <a:ext cx="7812533" cy="3960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Char char="-"/>
            </a:pPr>
            <a:r>
              <a:rPr lang="en-US" altLang="zh-CN" sz="2800" b="1" dirty="0"/>
              <a:t> </a:t>
            </a:r>
            <a:r>
              <a:rPr lang="zh-CN" altLang="en-US" sz="2800" b="1" dirty="0">
                <a:latin typeface="楷体_GB2312" pitchFamily="49" charset="-122"/>
              </a:rPr>
              <a:t>一般含有左公因子的产生式形如</a:t>
            </a: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b="1" dirty="0"/>
              <a:t> </a:t>
            </a:r>
            <a:endParaRPr lang="zh-CN" altLang="en-US" sz="2800" b="1" dirty="0"/>
          </a:p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/>
              <a:t>          </a:t>
            </a:r>
            <a:r>
              <a:rPr lang="en-US" altLang="zh-CN" sz="2800" dirty="0"/>
              <a:t>P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en-US" altLang="zh-CN" sz="2800" b="1" dirty="0"/>
              <a:t>αβ</a:t>
            </a:r>
            <a:r>
              <a:rPr lang="en-US" altLang="zh-CN" sz="2800" b="1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</a:t>
            </a:r>
            <a:r>
              <a:rPr lang="en-US" altLang="zh-CN" sz="2800" b="1" dirty="0"/>
              <a:t>αβ</a:t>
            </a:r>
            <a:r>
              <a:rPr lang="en-US" altLang="zh-CN" sz="2800" b="1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ym typeface="Symbol" panose="05050102010706020507" pitchFamily="18" charset="2"/>
              </a:rPr>
              <a:t>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b="1" dirty="0">
                <a:sym typeface="Symbol" panose="05050102010706020507" pitchFamily="18" charset="2"/>
              </a:rPr>
              <a:t></a:t>
            </a:r>
            <a:r>
              <a:rPr lang="en-US" altLang="zh-CN" sz="2800" b="1" dirty="0" smtClean="0"/>
              <a:t>αβ</a:t>
            </a:r>
            <a:r>
              <a:rPr lang="en-US" altLang="zh-CN" sz="2800" b="1" baseline="-25000" dirty="0" smtClean="0">
                <a:ea typeface="宋体" panose="02010600030101010101" pitchFamily="2" charset="-122"/>
              </a:rPr>
              <a:t>m</a:t>
            </a:r>
            <a:r>
              <a:rPr lang="en-US" altLang="zh-CN" sz="2800" b="1" dirty="0" smtClean="0">
                <a:sym typeface="Symbol" panose="05050102010706020507" pitchFamily="18" charset="2"/>
              </a:rPr>
              <a:t></a:t>
            </a:r>
            <a:r>
              <a:rPr lang="el-GR" altLang="zh-CN" sz="2800" b="1" dirty="0">
                <a:latin typeface="楷体_GB2312" pitchFamily="49" charset="-122"/>
              </a:rPr>
              <a:t>γ</a:t>
            </a:r>
            <a:r>
              <a:rPr lang="en-US" altLang="zh-CN" sz="2800" b="1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</a:t>
            </a:r>
            <a:r>
              <a:rPr lang="el-GR" altLang="zh-CN" sz="2800" b="1" dirty="0">
                <a:latin typeface="楷体_GB2312" pitchFamily="49" charset="-122"/>
              </a:rPr>
              <a:t>γ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en-US" altLang="zh-CN" sz="2800" b="1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ym typeface="Symbol" panose="05050102010706020507" pitchFamily="18" charset="2"/>
              </a:rPr>
              <a:t>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b="1" dirty="0">
                <a:sym typeface="Symbol" panose="05050102010706020507" pitchFamily="18" charset="2"/>
              </a:rPr>
              <a:t></a:t>
            </a:r>
            <a:r>
              <a:rPr lang="el-GR" altLang="zh-CN" sz="2800" b="1" dirty="0">
                <a:latin typeface="楷体_GB2312" pitchFamily="49" charset="-122"/>
              </a:rPr>
              <a:t>γ</a:t>
            </a:r>
            <a:r>
              <a:rPr lang="en-US" altLang="zh-CN" sz="2800" b="1" baseline="-25000" dirty="0">
                <a:ea typeface="宋体" panose="02010600030101010101" pitchFamily="2" charset="-122"/>
              </a:rPr>
              <a:t>n</a:t>
            </a:r>
            <a:endParaRPr lang="en-US" altLang="zh-CN" sz="2800" b="1" baseline="-25000" dirty="0"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 b="1" dirty="0">
              <a:latin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 dirty="0">
                <a:latin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</a:rPr>
              <a:t>其中，每个</a:t>
            </a:r>
            <a:r>
              <a:rPr lang="el-GR" altLang="zh-CN" sz="2800" b="1" dirty="0">
                <a:latin typeface="楷体_GB2312" pitchFamily="49" charset="-122"/>
              </a:rPr>
              <a:t>γ</a:t>
            </a:r>
            <a:r>
              <a:rPr lang="zh-CN" altLang="en-US" sz="2800" b="1" dirty="0">
                <a:latin typeface="楷体_GB2312" pitchFamily="49" charset="-122"/>
              </a:rPr>
              <a:t>不以</a:t>
            </a:r>
            <a:r>
              <a:rPr lang="en-US" altLang="zh-CN" sz="2800" b="1" dirty="0"/>
              <a:t>α</a:t>
            </a:r>
            <a:r>
              <a:rPr lang="zh-CN" altLang="en-US" sz="2800" b="1" dirty="0">
                <a:latin typeface="楷体_GB2312" pitchFamily="49" charset="-122"/>
              </a:rPr>
              <a:t>开头</a:t>
            </a:r>
            <a:r>
              <a:rPr lang="en-US" altLang="zh-CN" sz="2800" b="1" dirty="0">
                <a:latin typeface="楷体_GB2312" pitchFamily="49" charset="-122"/>
              </a:rPr>
              <a:t>.</a:t>
            </a:r>
            <a:r>
              <a:rPr lang="zh-CN" altLang="en-US" sz="2800" b="1" dirty="0"/>
              <a:t>提取左公共因子，</a:t>
            </a:r>
            <a:endParaRPr lang="zh-CN" altLang="en-US" sz="2800" b="1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/>
              <a:t>  产生式改写成：</a:t>
            </a:r>
            <a:endParaRPr lang="zh-CN" altLang="en-US" sz="1000" b="1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  </a:t>
            </a:r>
            <a:r>
              <a:rPr kumimoji="0"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/>
              <a:t>α</a:t>
            </a:r>
            <a:r>
              <a:rPr lang="en-US" altLang="zh-CN" sz="2800" dirty="0"/>
              <a:t>Q</a:t>
            </a:r>
            <a:r>
              <a:rPr lang="en-US" altLang="zh-CN" sz="2800" b="1" dirty="0">
                <a:sym typeface="Symbol" panose="05050102010706020507" pitchFamily="18" charset="2"/>
              </a:rPr>
              <a:t></a:t>
            </a:r>
            <a:r>
              <a:rPr lang="el-GR" altLang="zh-CN" sz="2800" b="1" dirty="0">
                <a:latin typeface="楷体_GB2312" pitchFamily="49" charset="-122"/>
              </a:rPr>
              <a:t>γ</a:t>
            </a:r>
            <a:r>
              <a:rPr lang="en-US" altLang="zh-CN" sz="2800" b="1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</a:t>
            </a:r>
            <a:r>
              <a:rPr lang="el-GR" altLang="zh-CN" sz="2800" b="1" dirty="0">
                <a:latin typeface="楷体_GB2312" pitchFamily="49" charset="-122"/>
              </a:rPr>
              <a:t>γ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en-US" altLang="zh-CN" sz="2800" b="1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ym typeface="Symbol" panose="05050102010706020507" pitchFamily="18" charset="2"/>
              </a:rPr>
              <a:t>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b="1" dirty="0">
                <a:sym typeface="Symbol" panose="05050102010706020507" pitchFamily="18" charset="2"/>
              </a:rPr>
              <a:t></a:t>
            </a:r>
            <a:r>
              <a:rPr lang="el-GR" altLang="zh-CN" sz="2800" b="1" dirty="0">
                <a:latin typeface="楷体_GB2312" pitchFamily="49" charset="-122"/>
              </a:rPr>
              <a:t>γ</a:t>
            </a:r>
            <a:r>
              <a:rPr lang="en-US" altLang="zh-CN" sz="2800" b="1" baseline="-25000" dirty="0">
                <a:ea typeface="宋体" panose="02010600030101010101" pitchFamily="2" charset="-122"/>
              </a:rPr>
              <a:t>n</a:t>
            </a: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         </a:t>
            </a:r>
            <a:r>
              <a:rPr lang="en-US" altLang="zh-CN" sz="2800" dirty="0"/>
              <a:t>Q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/>
              <a:t>β</a:t>
            </a:r>
            <a:r>
              <a:rPr lang="en-US" altLang="zh-CN" sz="2800" b="1" baseline="-25000" dirty="0"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</a:t>
            </a:r>
            <a:r>
              <a:rPr lang="en-US" altLang="zh-CN" sz="2800" b="1" dirty="0"/>
              <a:t>β</a:t>
            </a:r>
            <a:r>
              <a:rPr lang="en-US" altLang="zh-CN" sz="2800" b="1" baseline="-25000" dirty="0"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ym typeface="Symbol" panose="05050102010706020507" pitchFamily="18" charset="2"/>
              </a:rPr>
              <a:t>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b="1" dirty="0">
                <a:sym typeface="Symbol" panose="05050102010706020507" pitchFamily="18" charset="2"/>
              </a:rPr>
              <a:t></a:t>
            </a:r>
            <a:r>
              <a:rPr lang="en-US" altLang="zh-CN" sz="2800" b="1" dirty="0"/>
              <a:t>β</a:t>
            </a:r>
            <a:r>
              <a:rPr lang="en-US" altLang="zh-CN" sz="2800" b="1" baseline="-25000" dirty="0">
                <a:ea typeface="宋体" panose="02010600030101010101" pitchFamily="2" charset="-122"/>
              </a:rPr>
              <a:t>m</a:t>
            </a:r>
            <a:endParaRPr lang="en-US" altLang="zh-CN" sz="2800" b="1" baseline="-25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1476375" y="188913"/>
            <a:ext cx="5830888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文法变换：提取左公因子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885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5" name="Rectangle 10"/>
          <p:cNvSpPr>
            <a:spLocks noChangeArrowheads="1"/>
          </p:cNvSpPr>
          <p:nvPr/>
        </p:nvSpPr>
        <p:spPr bwMode="auto">
          <a:xfrm>
            <a:off x="1476375" y="2133600"/>
            <a:ext cx="7272338" cy="417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Char char="-"/>
            </a:pPr>
            <a:r>
              <a:rPr lang="en-US" altLang="zh-CN" sz="2800" b="1"/>
              <a:t> </a:t>
            </a:r>
            <a:r>
              <a:rPr lang="zh-CN" altLang="en-US" sz="2800" b="1"/>
              <a:t>对文法 </a:t>
            </a:r>
            <a:r>
              <a:rPr lang="en-US" altLang="zh-CN" sz="2800"/>
              <a:t>G(S):</a:t>
            </a:r>
            <a:r>
              <a:rPr lang="en-US" altLang="zh-CN" sz="2800" b="1"/>
              <a:t> </a:t>
            </a:r>
            <a:endParaRPr lang="en-US" altLang="zh-CN" sz="2800" b="1"/>
          </a:p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None/>
            </a:pPr>
            <a:endParaRPr lang="en-US" altLang="zh-CN" sz="1000" b="1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/>
              <a:t>           </a:t>
            </a:r>
            <a:r>
              <a:rPr lang="en-US" altLang="zh-CN" sz="2800"/>
              <a:t>S 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 u="sng"/>
              <a:t>if</a:t>
            </a:r>
            <a:r>
              <a:rPr lang="en-US" altLang="zh-CN" sz="2800"/>
              <a:t> C t S </a:t>
            </a:r>
            <a:r>
              <a:rPr lang="en-US" altLang="zh-CN" sz="2800">
                <a:sym typeface="Symbol" panose="05050102010706020507" pitchFamily="18" charset="2"/>
              </a:rPr>
              <a:t></a:t>
            </a:r>
            <a:r>
              <a:rPr lang="en-US" altLang="zh-CN" sz="2800"/>
              <a:t> </a:t>
            </a:r>
            <a:r>
              <a:rPr lang="en-US" altLang="zh-CN" sz="2800" u="sng"/>
              <a:t>if</a:t>
            </a:r>
            <a:r>
              <a:rPr lang="en-US" altLang="zh-CN" sz="2800"/>
              <a:t> C t S e S</a:t>
            </a:r>
            <a:endParaRPr lang="en-US" altLang="zh-CN" sz="28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         C 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 b</a:t>
            </a:r>
            <a:endParaRPr lang="en-US" altLang="zh-CN" sz="28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b="1"/>
              <a:t>     </a:t>
            </a:r>
            <a:r>
              <a:rPr lang="zh-CN" altLang="en-US" sz="2800" b="1"/>
              <a:t>提取左公因子后，可改写为文法</a:t>
            </a:r>
            <a:r>
              <a:rPr lang="en-US" altLang="zh-CN" sz="2800"/>
              <a:t>G’(S)</a:t>
            </a:r>
            <a:r>
              <a:rPr lang="zh-CN" altLang="en-US" sz="2800"/>
              <a:t>：</a:t>
            </a:r>
            <a:endParaRPr lang="zh-CN" altLang="en-US" sz="28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10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/>
              <a:t>           </a:t>
            </a:r>
            <a:r>
              <a:rPr lang="en-US" altLang="zh-CN" sz="2800"/>
              <a:t>S 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 u="sng"/>
              <a:t>if</a:t>
            </a:r>
            <a:r>
              <a:rPr lang="en-US" altLang="zh-CN" sz="2800"/>
              <a:t> C t S A</a:t>
            </a:r>
            <a:endParaRPr lang="en-US" altLang="zh-CN" sz="28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         A 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 e S </a:t>
            </a:r>
            <a:r>
              <a:rPr lang="en-US" altLang="zh-CN" sz="2800">
                <a:sym typeface="Symbol" panose="05050102010706020507" pitchFamily="18" charset="2"/>
              </a:rPr>
              <a:t></a:t>
            </a:r>
            <a:r>
              <a:rPr lang="en-US" altLang="zh-CN" sz="2800"/>
              <a:t> </a:t>
            </a:r>
            <a:r>
              <a:rPr lang="en-US" altLang="zh-CN" sz="2800">
                <a:sym typeface="Symbol" panose="05050102010706020507" pitchFamily="18" charset="2"/>
              </a:rPr>
              <a:t></a:t>
            </a:r>
            <a:r>
              <a:rPr lang="en-US" altLang="zh-CN" sz="2800"/>
              <a:t> </a:t>
            </a:r>
            <a:endParaRPr lang="en-US" altLang="zh-CN" sz="28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         C 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 b</a:t>
            </a:r>
            <a:endParaRPr lang="en-US" altLang="zh-CN" sz="2800"/>
          </a:p>
        </p:txBody>
      </p:sp>
      <p:sp>
        <p:nvSpPr>
          <p:cNvPr id="78856" name="Text Box 11"/>
          <p:cNvSpPr txBox="1">
            <a:spLocks noChangeArrowheads="1"/>
          </p:cNvSpPr>
          <p:nvPr/>
        </p:nvSpPr>
        <p:spPr bwMode="auto">
          <a:xfrm>
            <a:off x="827088" y="1336675"/>
            <a:ext cx="7920037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提取左公因子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187450" y="1409700"/>
            <a:ext cx="7129463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应用较普遍的自顶向下预测分析是</a:t>
            </a:r>
            <a:endParaRPr lang="zh-CN" altLang="en-US" sz="3200" b="1">
              <a:latin typeface="楷体_GB2312" pitchFamily="49" charset="-122"/>
            </a:endParaRPr>
          </a:p>
          <a:p>
            <a:pPr>
              <a:buClrTx/>
            </a:pP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   </a:t>
            </a:r>
            <a:r>
              <a:rPr lang="en-US" altLang="zh-CN" sz="3200">
                <a:solidFill>
                  <a:srgbClr val="800080"/>
                </a:solidFill>
              </a:rPr>
              <a:t>LL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（</a:t>
            </a: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1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）分析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8675" name="AutoShape 5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1744663" y="2617788"/>
            <a:ext cx="6788150" cy="10985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altLang="zh-CN" sz="2800" b="1">
                <a:latin typeface="楷体_GB2312" pitchFamily="49" charset="-122"/>
              </a:rPr>
              <a:t> </a:t>
            </a:r>
            <a:r>
              <a:rPr lang="zh-CN" altLang="en-US" sz="2800" b="1">
                <a:latin typeface="楷体_GB2312" pitchFamily="49" charset="-122"/>
              </a:rPr>
              <a:t>要求文法一定是</a:t>
            </a:r>
            <a:r>
              <a:rPr lang="en-US" altLang="zh-CN" sz="2800">
                <a:solidFill>
                  <a:srgbClr val="800080"/>
                </a:solidFill>
              </a:rPr>
              <a:t>LL</a:t>
            </a:r>
            <a:r>
              <a:rPr lang="zh-CN" altLang="en-US" sz="2800" b="1">
                <a:solidFill>
                  <a:srgbClr val="800080"/>
                </a:solidFill>
              </a:rPr>
              <a:t>（</a:t>
            </a:r>
            <a:r>
              <a:rPr lang="en-US" altLang="zh-CN" sz="2800">
                <a:solidFill>
                  <a:srgbClr val="800080"/>
                </a:solidFill>
              </a:rPr>
              <a:t>1</a:t>
            </a:r>
            <a:r>
              <a:rPr lang="zh-CN" altLang="en-US" sz="2800" b="1">
                <a:solidFill>
                  <a:srgbClr val="800080"/>
                </a:solidFill>
              </a:rPr>
              <a:t>）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文法</a:t>
            </a:r>
            <a:endParaRPr lang="zh-CN" altLang="en-US" sz="28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endParaRPr lang="zh-CN" altLang="en-US" sz="1000" b="1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b="1">
                <a:latin typeface="楷体_GB2312" pitchFamily="49" charset="-122"/>
              </a:rPr>
              <a:t>  专门讨论</a:t>
            </a:r>
            <a:endParaRPr lang="zh-CN" altLang="en-US" sz="2800" b="1">
              <a:latin typeface="楷体_GB2312" pitchFamily="49" charset="-122"/>
            </a:endParaRPr>
          </a:p>
        </p:txBody>
      </p:sp>
      <p:sp>
        <p:nvSpPr>
          <p:cNvPr id="28680" name="Rectangle 11"/>
          <p:cNvSpPr>
            <a:spLocks noChangeArrowheads="1"/>
          </p:cNvSpPr>
          <p:nvPr/>
        </p:nvSpPr>
        <p:spPr bwMode="auto">
          <a:xfrm>
            <a:off x="1549400" y="188913"/>
            <a:ext cx="4535488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自顶向下预测分析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116012" y="2276475"/>
            <a:ext cx="8027988" cy="2105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第一个“</a:t>
            </a:r>
            <a:r>
              <a:rPr lang="en-US" altLang="zh-CN" sz="2800" dirty="0">
                <a:solidFill>
                  <a:srgbClr val="800080"/>
                </a:solidFill>
              </a:rPr>
              <a:t>L</a:t>
            </a:r>
            <a:r>
              <a:rPr lang="en-US" altLang="zh-CN" sz="2800" b="1" dirty="0">
                <a:solidFill>
                  <a:srgbClr val="800080"/>
                </a:solidFill>
              </a:rPr>
              <a:t>”,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代表从</a:t>
            </a:r>
            <a:r>
              <a:rPr lang="zh-CN" altLang="en-US" sz="2800" b="1" dirty="0">
                <a:solidFill>
                  <a:srgbClr val="800080"/>
                </a:solidFill>
              </a:rPr>
              <a:t>左</a:t>
            </a:r>
            <a:r>
              <a:rPr lang="zh-CN" altLang="en-US" sz="2800" b="1" dirty="0"/>
              <a:t>（</a:t>
            </a:r>
            <a:r>
              <a:rPr lang="en-US" altLang="zh-CN" sz="2800" dirty="0"/>
              <a:t>Left</a:t>
            </a:r>
            <a:r>
              <a:rPr lang="zh-CN" altLang="en-US" sz="2800" b="1" dirty="0"/>
              <a:t>）向右扫描单词</a:t>
            </a:r>
            <a:endParaRPr lang="zh-CN" altLang="en-US" sz="2800" b="1" dirty="0"/>
          </a:p>
          <a:p>
            <a:pPr>
              <a:buClrTx/>
            </a:pPr>
            <a:endParaRPr lang="zh-CN" altLang="en-US" sz="1000" b="1" dirty="0"/>
          </a:p>
          <a:p>
            <a:pPr>
              <a:buFont typeface="Symbol" panose="05050102010706020507" pitchFamily="18" charset="2"/>
              <a:buChar char="-"/>
            </a:pPr>
            <a:r>
              <a:rPr lang="zh-CN" altLang="en-US" sz="2800" b="1" dirty="0"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第二个</a:t>
            </a:r>
            <a:r>
              <a:rPr lang="zh-CN" altLang="en-US" sz="2800" b="1" dirty="0">
                <a:solidFill>
                  <a:srgbClr val="800080"/>
                </a:solidFill>
              </a:rPr>
              <a:t>“</a:t>
            </a:r>
            <a:r>
              <a:rPr lang="en-US" altLang="zh-CN" sz="2800" dirty="0">
                <a:solidFill>
                  <a:srgbClr val="800080"/>
                </a:solidFill>
              </a:rPr>
              <a:t>L</a:t>
            </a:r>
            <a:r>
              <a:rPr lang="en-US" altLang="zh-CN" sz="2800" b="1" dirty="0">
                <a:solidFill>
                  <a:srgbClr val="800080"/>
                </a:solidFill>
              </a:rPr>
              <a:t>”</a:t>
            </a:r>
            <a:r>
              <a:rPr lang="en-US" altLang="zh-CN" sz="2800" b="1" dirty="0">
                <a:latin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</a:rPr>
              <a:t>代表产生的是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最左</a:t>
            </a:r>
            <a:r>
              <a:rPr lang="zh-CN" altLang="en-US" sz="2800" b="1" dirty="0">
                <a:latin typeface="楷体_GB2312" pitchFamily="49" charset="-122"/>
              </a:rPr>
              <a:t>（</a:t>
            </a:r>
            <a:r>
              <a:rPr lang="en-US" altLang="zh-CN" sz="2800" dirty="0"/>
              <a:t>Leftmost</a:t>
            </a:r>
            <a:r>
              <a:rPr lang="zh-CN" altLang="en-US" sz="2800" b="1" dirty="0">
                <a:latin typeface="楷体_GB2312" pitchFamily="49" charset="-122"/>
              </a:rPr>
              <a:t>）</a:t>
            </a:r>
            <a:endParaRPr lang="zh-CN" altLang="en-US" sz="2800" b="1" dirty="0">
              <a:latin typeface="楷体_GB2312" pitchFamily="49" charset="-122"/>
            </a:endParaRPr>
          </a:p>
          <a:p>
            <a:pPr>
              <a:buClrTx/>
            </a:pPr>
            <a:r>
              <a:rPr lang="zh-CN" altLang="en-US" sz="2800" b="1" dirty="0">
                <a:latin typeface="楷体_GB2312" pitchFamily="49" charset="-122"/>
              </a:rPr>
              <a:t>  推导</a:t>
            </a:r>
            <a:endParaRPr lang="zh-CN" altLang="en-US" sz="2800" b="1" dirty="0">
              <a:latin typeface="楷体_GB2312" pitchFamily="49" charset="-122"/>
            </a:endParaRPr>
          </a:p>
          <a:p>
            <a:pPr>
              <a:buClrTx/>
            </a:pPr>
            <a:endParaRPr lang="zh-CN" altLang="en-US" sz="1000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zh-CN" altLang="en-US" sz="2800" b="1" dirty="0">
                <a:latin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“</a:t>
            </a:r>
            <a:r>
              <a:rPr lang="en-US" altLang="zh-CN" sz="2800" dirty="0">
                <a:solidFill>
                  <a:srgbClr val="800080"/>
                </a:solidFill>
              </a:rPr>
              <a:t>1</a:t>
            </a:r>
            <a:r>
              <a:rPr lang="en-US" altLang="zh-CN" sz="2800" b="1" dirty="0">
                <a:solidFill>
                  <a:srgbClr val="800080"/>
                </a:solidFill>
              </a:rPr>
              <a:t>”</a:t>
            </a:r>
            <a:r>
              <a:rPr lang="zh-CN" altLang="en-US" sz="2800" b="1" dirty="0">
                <a:latin typeface="楷体_GB2312" pitchFamily="49" charset="-122"/>
              </a:rPr>
              <a:t>代表向前查看（</a:t>
            </a:r>
            <a:r>
              <a:rPr lang="en-US" altLang="zh-CN" sz="2800" dirty="0" err="1"/>
              <a:t>lookahead</a:t>
            </a:r>
            <a:r>
              <a:rPr lang="zh-CN" altLang="en-US" sz="2800" b="1" dirty="0">
                <a:latin typeface="楷体_GB2312" pitchFamily="49" charset="-122"/>
              </a:rPr>
              <a:t>）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一个</a:t>
            </a:r>
            <a:r>
              <a:rPr lang="zh-CN" altLang="en-US" sz="2800" b="1" dirty="0">
                <a:latin typeface="楷体_GB2312" pitchFamily="49" charset="-122"/>
              </a:rPr>
              <a:t>单词</a:t>
            </a:r>
            <a:endParaRPr lang="zh-CN" altLang="en-US" sz="2800" b="1" dirty="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3200">
                <a:solidFill>
                  <a:srgbClr val="800080"/>
                </a:solidFill>
              </a:rPr>
              <a:t>LL</a:t>
            </a:r>
            <a:r>
              <a:rPr lang="zh-CN" altLang="en-US" sz="3200" b="1">
                <a:solidFill>
                  <a:srgbClr val="800080"/>
                </a:solidFill>
              </a:rPr>
              <a:t>（</a:t>
            </a:r>
            <a:r>
              <a:rPr lang="en-US" altLang="zh-CN" sz="3200">
                <a:solidFill>
                  <a:srgbClr val="800080"/>
                </a:solidFill>
              </a:rPr>
              <a:t>1</a:t>
            </a:r>
            <a:r>
              <a:rPr lang="zh-CN" altLang="en-US" sz="3200" b="1">
                <a:solidFill>
                  <a:srgbClr val="800080"/>
                </a:solidFill>
              </a:rPr>
              <a:t>）的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含义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970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 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116013" y="2276475"/>
            <a:ext cx="7416800" cy="1677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/>
              <a:t>要求文法是</a:t>
            </a:r>
            <a:r>
              <a:rPr lang="en-US" altLang="zh-CN" sz="2800"/>
              <a:t>LL</a:t>
            </a:r>
            <a:r>
              <a:rPr lang="zh-CN" altLang="en-US" sz="2800" b="1"/>
              <a:t>（</a:t>
            </a:r>
            <a:r>
              <a:rPr lang="en-US" altLang="zh-CN" sz="2800"/>
              <a:t>1</a:t>
            </a:r>
            <a:r>
              <a:rPr lang="zh-CN" altLang="en-US" sz="2800" b="1"/>
              <a:t>）的</a:t>
            </a:r>
            <a:endParaRPr lang="zh-CN" altLang="en-US" sz="2800" b="1"/>
          </a:p>
          <a:p>
            <a:pPr>
              <a:buClrTx/>
            </a:pPr>
            <a:endParaRPr lang="zh-CN" altLang="en-US" sz="1000" b="1"/>
          </a:p>
          <a:p>
            <a:pPr>
              <a:buFont typeface="Symbol" panose="05050102010706020507" pitchFamily="18" charset="2"/>
              <a:buChar char="-"/>
            </a:pPr>
            <a:r>
              <a:rPr lang="zh-CN" altLang="en-US" sz="2800" b="1">
                <a:latin typeface="楷体_GB2312" pitchFamily="49" charset="-122"/>
              </a:rPr>
              <a:t> 什么是</a:t>
            </a:r>
            <a:r>
              <a:rPr lang="en-US" altLang="zh-CN" sz="2800">
                <a:solidFill>
                  <a:srgbClr val="800080"/>
                </a:solidFill>
              </a:rPr>
              <a:t>LL</a:t>
            </a:r>
            <a:r>
              <a:rPr lang="zh-CN" altLang="en-US" sz="2800" b="1">
                <a:solidFill>
                  <a:srgbClr val="800080"/>
                </a:solidFill>
              </a:rPr>
              <a:t>（</a:t>
            </a:r>
            <a:r>
              <a:rPr lang="en-US" altLang="zh-CN" sz="2800">
                <a:solidFill>
                  <a:srgbClr val="800080"/>
                </a:solidFill>
              </a:rPr>
              <a:t>1</a:t>
            </a:r>
            <a:r>
              <a:rPr lang="zh-CN" altLang="en-US" sz="2800" b="1">
                <a:solidFill>
                  <a:srgbClr val="800080"/>
                </a:solidFill>
              </a:rPr>
              <a:t>）文法</a:t>
            </a:r>
            <a:r>
              <a:rPr lang="zh-CN" altLang="en-US" sz="2800" b="1">
                <a:latin typeface="楷体_GB2312" pitchFamily="49" charset="-122"/>
              </a:rPr>
              <a:t>？</a:t>
            </a:r>
            <a:endParaRPr lang="zh-CN" altLang="en-US" sz="2800" b="1">
              <a:latin typeface="楷体_GB2312" pitchFamily="49" charset="-122"/>
            </a:endParaRPr>
          </a:p>
          <a:p>
            <a:pPr>
              <a:buClrTx/>
            </a:pPr>
            <a:endParaRPr lang="zh-CN" altLang="en-US" sz="1000" b="1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b="1">
                <a:latin typeface="楷体_GB2312" pitchFamily="49" charset="-122"/>
              </a:rPr>
              <a:t>  先引入两个重要概念</a:t>
            </a:r>
            <a:endParaRPr lang="zh-CN" altLang="en-US" sz="2800" b="1">
              <a:latin typeface="楷体_GB2312" pitchFamily="49" charset="-122"/>
            </a:endParaRP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对文法的限制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3072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 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1116013" y="2276475"/>
            <a:ext cx="7416800" cy="1098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en-US" altLang="zh-CN" sz="2800">
                <a:solidFill>
                  <a:srgbClr val="800080"/>
                </a:solidFill>
              </a:rPr>
              <a:t>First </a:t>
            </a:r>
            <a:r>
              <a:rPr lang="zh-CN" altLang="en-US" sz="2800" b="1">
                <a:solidFill>
                  <a:srgbClr val="800080"/>
                </a:solidFill>
              </a:rPr>
              <a:t>集合</a:t>
            </a:r>
            <a:endParaRPr lang="zh-CN" altLang="en-US" sz="2800" b="1"/>
          </a:p>
          <a:p>
            <a:pPr>
              <a:buClrTx/>
            </a:pPr>
            <a:endParaRPr lang="zh-CN" altLang="en-US" sz="1000" b="1"/>
          </a:p>
          <a:p>
            <a:pPr>
              <a:buFont typeface="Symbol" panose="05050102010706020507" pitchFamily="18" charset="2"/>
              <a:buChar char="-"/>
            </a:pPr>
            <a:r>
              <a:rPr lang="zh-CN" altLang="en-US" sz="2800" b="1"/>
              <a:t>  </a:t>
            </a:r>
            <a:r>
              <a:rPr lang="en-US" altLang="zh-CN" sz="2800">
                <a:solidFill>
                  <a:srgbClr val="800080"/>
                </a:solidFill>
              </a:rPr>
              <a:t>Follow </a:t>
            </a:r>
            <a:r>
              <a:rPr lang="zh-CN" altLang="en-US" sz="2800" b="1">
                <a:solidFill>
                  <a:srgbClr val="800080"/>
                </a:solidFill>
              </a:rPr>
              <a:t>集合</a:t>
            </a:r>
            <a:endParaRPr lang="zh-CN" altLang="en-US" sz="1000" b="1"/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两个重要概念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3174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 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/>
          <p:cNvSpPr>
            <a:spLocks noChangeArrowheads="1"/>
          </p:cNvSpPr>
          <p:nvPr/>
        </p:nvSpPr>
        <p:spPr bwMode="auto">
          <a:xfrm>
            <a:off x="1549400" y="188913"/>
            <a:ext cx="2230438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基本思想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363" name="Rectangle 15"/>
          <p:cNvSpPr>
            <a:spLocks noChangeArrowheads="1"/>
          </p:cNvSpPr>
          <p:nvPr/>
        </p:nvSpPr>
        <p:spPr bwMode="auto">
          <a:xfrm>
            <a:off x="1116013" y="2276475"/>
            <a:ext cx="7677150" cy="24006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核心问题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：识别</a:t>
            </a:r>
            <a:r>
              <a:rPr lang="zh-CN" altLang="en-US" sz="2400" b="1" dirty="0" smtClean="0"/>
              <a:t>（</a:t>
            </a:r>
            <a:r>
              <a:rPr lang="en-US" altLang="zh-CN" sz="2400" i="1" dirty="0" smtClean="0"/>
              <a:t>recognition</a:t>
            </a:r>
            <a:r>
              <a:rPr lang="zh-CN" altLang="en-US" sz="2400" b="1" dirty="0" smtClean="0"/>
              <a:t>）</a:t>
            </a:r>
            <a:r>
              <a:rPr lang="zh-CN" altLang="en-US" sz="2800" b="1" dirty="0" smtClean="0"/>
              <a:t>与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解析</a:t>
            </a:r>
            <a:r>
              <a:rPr lang="zh-CN" altLang="en-US" sz="2400" b="1" dirty="0" smtClean="0"/>
              <a:t>（</a:t>
            </a:r>
            <a:r>
              <a:rPr lang="en-US" altLang="zh-CN" sz="2400" i="1" dirty="0" smtClean="0"/>
              <a:t>parsing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>
              <a:buClrTx/>
              <a:buFont typeface="Symbol" panose="05050102010706020507" pitchFamily="18" charset="2"/>
              <a:buChar char="-"/>
            </a:pPr>
            <a:endParaRPr lang="zh-CN" altLang="en-US" sz="1000" b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Tx/>
            </a:pPr>
            <a:r>
              <a:rPr lang="zh-CN" altLang="en-US" sz="2400" b="1" dirty="0"/>
              <a:t>     </a:t>
            </a:r>
            <a:r>
              <a:rPr lang="zh-CN" altLang="en-US" sz="2800" b="1" dirty="0"/>
              <a:t>对任意</a:t>
            </a:r>
            <a:r>
              <a:rPr lang="zh-CN" altLang="en-US" sz="2800" b="1" dirty="0">
                <a:solidFill>
                  <a:srgbClr val="800080"/>
                </a:solidFill>
              </a:rPr>
              <a:t>上下文无关文法</a:t>
            </a:r>
            <a:r>
              <a:rPr lang="en-US" altLang="zh-CN" sz="2800" b="1" i="1" dirty="0"/>
              <a:t>G</a:t>
            </a:r>
            <a:r>
              <a:rPr lang="en-US" altLang="zh-CN" sz="2800" b="1" dirty="0"/>
              <a:t> = 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/>
              <a:t>V</a:t>
            </a:r>
            <a:r>
              <a:rPr lang="en-US" altLang="zh-CN" sz="2800" b="1" i="1" baseline="-25000" dirty="0"/>
              <a:t>T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V</a:t>
            </a:r>
            <a:r>
              <a:rPr lang="en-US" altLang="zh-CN" sz="2800" b="1" i="1" baseline="-25000" dirty="0"/>
              <a:t>N</a:t>
            </a:r>
            <a:r>
              <a:rPr lang="en-US" altLang="zh-CN" sz="2800" b="1" i="1" baseline="-30000" dirty="0" smtClean="0">
                <a:solidFill>
                  <a:srgbClr val="000000"/>
                </a:solidFill>
              </a:rPr>
              <a:t> 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P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S </a:t>
            </a:r>
            <a:r>
              <a:rPr lang="en-US" altLang="zh-CN" sz="2800" b="1" dirty="0"/>
              <a:t>) </a:t>
            </a:r>
            <a:endParaRPr lang="en-US" altLang="zh-CN" sz="2800" b="1" dirty="0"/>
          </a:p>
          <a:p>
            <a:pPr>
              <a:buClrTx/>
            </a:pPr>
            <a:r>
              <a:rPr lang="en-US" altLang="zh-CN" sz="2800" b="1" dirty="0"/>
              <a:t>    </a:t>
            </a:r>
            <a:r>
              <a:rPr lang="zh-CN" altLang="en-US" sz="2800" b="1" dirty="0"/>
              <a:t>和任意</a:t>
            </a:r>
            <a:r>
              <a:rPr lang="en-US" altLang="zh-CN" sz="2800" b="1" i="1" dirty="0">
                <a:solidFill>
                  <a:srgbClr val="FF0000"/>
                </a:solidFill>
              </a:rPr>
              <a:t>w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V</a:t>
            </a:r>
            <a:r>
              <a:rPr lang="en-US" altLang="zh-CN" sz="2800" b="1" i="1" baseline="-25000" dirty="0">
                <a:solidFill>
                  <a:srgbClr val="FF0000"/>
                </a:solidFill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*</a:t>
            </a:r>
            <a:r>
              <a:rPr lang="zh-CN" altLang="en-US" sz="2800" b="1" dirty="0"/>
              <a:t>，是否有</a:t>
            </a:r>
            <a:r>
              <a:rPr lang="en-US" altLang="zh-CN" sz="2800" b="1" i="1" dirty="0">
                <a:solidFill>
                  <a:srgbClr val="FF0000"/>
                </a:solidFill>
              </a:rPr>
              <a:t>w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L(G)</a:t>
            </a:r>
            <a:r>
              <a:rPr lang="zh-CN" altLang="en-US" sz="2800" b="1" dirty="0">
                <a:solidFill>
                  <a:srgbClr val="FF0000"/>
                </a:solidFill>
              </a:rPr>
              <a:t>？ </a:t>
            </a:r>
            <a:r>
              <a:rPr lang="zh-CN" altLang="en-US" sz="2800" b="1" dirty="0"/>
              <a:t>若</a:t>
            </a:r>
            <a:r>
              <a:rPr lang="zh-CN" altLang="en-US" sz="2800" b="1" dirty="0">
                <a:solidFill>
                  <a:srgbClr val="FF0000"/>
                </a:solidFill>
              </a:rPr>
              <a:t>成立</a:t>
            </a:r>
            <a:r>
              <a:rPr lang="zh-CN" altLang="en-US" sz="2800" b="1" dirty="0"/>
              <a:t>，</a:t>
            </a:r>
            <a:endParaRPr lang="zh-CN" altLang="en-US" sz="2800" b="1" dirty="0"/>
          </a:p>
          <a:p>
            <a:pPr>
              <a:buClrTx/>
            </a:pPr>
            <a:r>
              <a:rPr lang="zh-CN" altLang="en-US" sz="2800" b="1" dirty="0"/>
              <a:t>    则</a:t>
            </a:r>
            <a:r>
              <a:rPr lang="zh-CN" altLang="en-US" sz="2800" b="1" dirty="0">
                <a:solidFill>
                  <a:srgbClr val="FF0000"/>
                </a:solidFill>
              </a:rPr>
              <a:t>给出分析树或（最左）推导步骤</a:t>
            </a:r>
            <a:r>
              <a:rPr lang="zh-CN" altLang="en-US" sz="2800" b="1" dirty="0"/>
              <a:t>；</a:t>
            </a:r>
            <a:r>
              <a:rPr lang="zh-CN" altLang="en-US" sz="2800" b="1" dirty="0">
                <a:solidFill>
                  <a:srgbClr val="FF0000"/>
                </a:solidFill>
              </a:rPr>
              <a:t>否则</a:t>
            </a:r>
            <a:r>
              <a:rPr lang="zh-CN" altLang="en-US" sz="2800" b="1" dirty="0"/>
              <a:t>，</a:t>
            </a:r>
            <a:endParaRPr lang="zh-CN" altLang="en-US" sz="2800" b="1" dirty="0"/>
          </a:p>
          <a:p>
            <a:pPr>
              <a:buClrTx/>
            </a:pPr>
            <a:r>
              <a:rPr lang="zh-CN" altLang="en-US" sz="2800" b="1" dirty="0"/>
              <a:t>    进行</a:t>
            </a:r>
            <a:r>
              <a:rPr lang="zh-CN" altLang="en-US" sz="2800" b="1" dirty="0">
                <a:solidFill>
                  <a:srgbClr val="FF0000"/>
                </a:solidFill>
              </a:rPr>
              <a:t>报错</a:t>
            </a:r>
            <a:r>
              <a:rPr lang="zh-CN" altLang="en-US" sz="2800" b="1" dirty="0"/>
              <a:t>处理。</a:t>
            </a:r>
            <a:endParaRPr lang="zh-CN" altLang="en-US" sz="2800" b="1" dirty="0"/>
          </a:p>
        </p:txBody>
      </p:sp>
      <p:sp>
        <p:nvSpPr>
          <p:cNvPr id="304144" name="Rectangle 16"/>
          <p:cNvSpPr>
            <a:spLocks noChangeArrowheads="1"/>
          </p:cNvSpPr>
          <p:nvPr/>
        </p:nvSpPr>
        <p:spPr bwMode="auto">
          <a:xfrm>
            <a:off x="1144588" y="4783138"/>
            <a:ext cx="7315200" cy="1585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两种实现途径    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</a:pPr>
            <a:endParaRPr lang="zh-CN" altLang="en-US" sz="1000" b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Tx/>
            </a:pPr>
            <a:r>
              <a:rPr lang="zh-CN" altLang="en-US" sz="2800" b="1" dirty="0"/>
              <a:t>    自顶向下（</a:t>
            </a:r>
            <a:r>
              <a:rPr lang="en-US" altLang="zh-CN" sz="2800" i="1" dirty="0"/>
              <a:t>top-down</a:t>
            </a:r>
            <a:r>
              <a:rPr lang="zh-CN" altLang="en-US" sz="2800" b="1" dirty="0"/>
              <a:t>）分析</a:t>
            </a:r>
            <a:endParaRPr lang="zh-CN" altLang="en-US" sz="2800" b="1" dirty="0"/>
          </a:p>
          <a:p>
            <a:pPr>
              <a:buClrTx/>
            </a:pPr>
            <a:r>
              <a:rPr lang="zh-CN" altLang="en-US" sz="2800" b="1" dirty="0"/>
              <a:t>    自底向上</a:t>
            </a:r>
            <a:r>
              <a:rPr lang="zh-CN" altLang="en-US" sz="3200" b="1" dirty="0">
                <a:latin typeface="楷体_GB2312" pitchFamily="49" charset="-122"/>
              </a:rPr>
              <a:t>（</a:t>
            </a:r>
            <a:r>
              <a:rPr lang="en-US" altLang="en-US" sz="2800" i="1" dirty="0"/>
              <a:t>bottom-up</a:t>
            </a:r>
            <a:r>
              <a:rPr lang="zh-CN" altLang="en-US" sz="3200" b="1" dirty="0">
                <a:latin typeface="楷体_GB2312" pitchFamily="49" charset="-122"/>
              </a:rPr>
              <a:t>）</a:t>
            </a:r>
            <a:r>
              <a:rPr lang="zh-CN" altLang="en-US" sz="2800" b="1" dirty="0"/>
              <a:t>分析</a:t>
            </a:r>
            <a:endParaRPr lang="zh-CN" altLang="en-US" sz="2800" b="1" dirty="0"/>
          </a:p>
        </p:txBody>
      </p:sp>
      <p:sp>
        <p:nvSpPr>
          <p:cNvPr id="15365" name="Text Box 17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语法分析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5366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4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1116013" y="2276475"/>
            <a:ext cx="7559675" cy="41242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定义</a:t>
            </a:r>
            <a:endParaRPr lang="zh-CN" altLang="en-US" sz="2800" b="1" dirty="0"/>
          </a:p>
          <a:p>
            <a:pPr>
              <a:buClrTx/>
            </a:pPr>
            <a:endParaRPr lang="zh-CN" altLang="en-US" sz="1000" b="1" dirty="0"/>
          </a:p>
          <a:p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</a:rPr>
              <a:t>  </a:t>
            </a:r>
            <a:r>
              <a:rPr lang="zh-CN" altLang="en-US" sz="2800" b="1" dirty="0"/>
              <a:t>设 </a:t>
            </a:r>
            <a:r>
              <a:rPr lang="en-US" altLang="zh-CN" sz="2800" b="1" i="1" dirty="0"/>
              <a:t>G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=</a:t>
            </a:r>
            <a:r>
              <a:rPr lang="zh-CN" altLang="en-US" sz="2800" b="1" dirty="0"/>
              <a:t>（</a:t>
            </a:r>
            <a:r>
              <a:rPr lang="en-US" altLang="zh-CN" sz="2800" b="1" i="1" dirty="0"/>
              <a:t>V</a:t>
            </a:r>
            <a:r>
              <a:rPr lang="en-US" altLang="zh-CN" sz="2800" b="1" i="1" baseline="-25000" dirty="0"/>
              <a:t>T</a:t>
            </a:r>
            <a:r>
              <a:rPr lang="zh-CN" altLang="en-US" sz="2800" b="1" i="1" dirty="0"/>
              <a:t>，</a:t>
            </a:r>
            <a:r>
              <a:rPr lang="en-US" altLang="zh-CN" sz="2800" b="1" dirty="0"/>
              <a:t>V</a:t>
            </a:r>
            <a:r>
              <a:rPr lang="en-US" altLang="zh-CN" sz="2800" b="1" i="1" baseline="-25000" dirty="0"/>
              <a:t>N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P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S</a:t>
            </a:r>
            <a:r>
              <a:rPr lang="zh-CN" altLang="en-US" sz="2800" b="1" dirty="0"/>
              <a:t>）</a:t>
            </a:r>
            <a:r>
              <a:rPr lang="zh-CN" altLang="zh-CN" sz="2800" b="1" dirty="0"/>
              <a:t>是上下文无关文法</a:t>
            </a:r>
            <a:endParaRPr lang="zh-CN" altLang="en-US" sz="2800" b="1" dirty="0"/>
          </a:p>
          <a:p>
            <a:endParaRPr lang="zh-CN" altLang="en-US" sz="1000" b="1" dirty="0"/>
          </a:p>
          <a:p>
            <a:r>
              <a:rPr lang="zh-CN" altLang="en-US" sz="2800" b="1" dirty="0"/>
              <a:t>    对 </a:t>
            </a:r>
            <a:r>
              <a:rPr lang="zh-CN" altLang="en-US" sz="2800" b="1" i="1" dirty="0">
                <a:solidFill>
                  <a:srgbClr val="00B050"/>
                </a:solidFill>
                <a:latin typeface="楷体_GB2312" pitchFamily="49" charset="-122"/>
                <a:sym typeface="Symbol" panose="05050102010706020507" pitchFamily="18" charset="2"/>
              </a:rPr>
              <a:t> </a:t>
            </a:r>
            <a:r>
              <a:rPr lang="zh-CN" altLang="en-US" sz="2800" b="1" dirty="0">
                <a:solidFill>
                  <a:srgbClr val="00B050"/>
                </a:solidFill>
                <a:latin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solidFill>
                  <a:srgbClr val="00B050"/>
                </a:solidFill>
                <a:latin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B050"/>
                </a:solidFill>
              </a:rPr>
              <a:t>V</a:t>
            </a:r>
            <a:r>
              <a:rPr lang="en-US" altLang="zh-CN" sz="2800" b="1" i="1" baseline="-25000" dirty="0">
                <a:solidFill>
                  <a:srgbClr val="00B050"/>
                </a:solidFill>
              </a:rPr>
              <a:t>T </a:t>
            </a:r>
            <a:r>
              <a:rPr lang="en-US" altLang="zh-CN" sz="2800" b="1" dirty="0">
                <a:solidFill>
                  <a:srgbClr val="00B050"/>
                </a:solidFill>
                <a:latin typeface="楷体_GB2312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solidFill>
                  <a:srgbClr val="00B050"/>
                </a:solidFill>
              </a:rPr>
              <a:t>V</a:t>
            </a:r>
            <a:r>
              <a:rPr lang="en-US" altLang="zh-CN" sz="2800" b="1" i="1" baseline="-25000" dirty="0">
                <a:solidFill>
                  <a:srgbClr val="00B050"/>
                </a:solidFill>
              </a:rPr>
              <a:t>N</a:t>
            </a:r>
            <a:r>
              <a:rPr lang="en-US" altLang="zh-CN" sz="2800" b="1" dirty="0">
                <a:solidFill>
                  <a:srgbClr val="00B050"/>
                </a:solidFill>
                <a:latin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800" b="1" baseline="30000" dirty="0">
                <a:solidFill>
                  <a:srgbClr val="00B050"/>
                </a:solidFill>
                <a:latin typeface="楷体_GB2312" pitchFamily="49" charset="-122"/>
                <a:sym typeface="Symbol" panose="05050102010706020507" pitchFamily="18" charset="2"/>
              </a:rPr>
              <a:t>*</a:t>
            </a:r>
            <a:r>
              <a:rPr lang="zh-CN" altLang="en-US" sz="2800" b="1" dirty="0">
                <a:latin typeface="楷体_GB2312" pitchFamily="49" charset="-122"/>
              </a:rPr>
              <a:t>，</a:t>
            </a:r>
            <a:endParaRPr lang="zh-CN" altLang="en-US" sz="2800" b="1" dirty="0">
              <a:latin typeface="楷体_GB2312" pitchFamily="49" charset="-122"/>
            </a:endParaRPr>
          </a:p>
          <a:p>
            <a:endParaRPr lang="zh-CN" altLang="zh-CN" sz="1000" b="1" dirty="0"/>
          </a:p>
          <a:p>
            <a:r>
              <a:rPr lang="zh-CN" altLang="en-US" sz="2800" b="1" dirty="0"/>
              <a:t>    </a:t>
            </a:r>
            <a:r>
              <a:rPr lang="en-US" altLang="zh-CN" sz="2400" b="1" dirty="0">
                <a:solidFill>
                  <a:srgbClr val="800080"/>
                </a:solidFill>
              </a:rPr>
              <a:t>First</a:t>
            </a:r>
            <a:r>
              <a:rPr lang="zh-CN" altLang="en-US" sz="2400" b="1" dirty="0">
                <a:solidFill>
                  <a:srgbClr val="800080"/>
                </a:solidFill>
              </a:rPr>
              <a:t>（</a:t>
            </a:r>
            <a:r>
              <a:rPr lang="zh-CN" altLang="en-US" sz="2400" b="1" i="1" dirty="0">
                <a:solidFill>
                  <a:srgbClr val="80008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400" b="1" dirty="0">
                <a:solidFill>
                  <a:srgbClr val="800080"/>
                </a:solidFill>
                <a:sym typeface="Symbol" panose="05050102010706020507" pitchFamily="18" charset="2"/>
              </a:rPr>
              <a:t>）</a:t>
            </a:r>
            <a:r>
              <a:rPr lang="en-US" altLang="zh-CN" sz="2400" b="1" dirty="0">
                <a:solidFill>
                  <a:srgbClr val="800080"/>
                </a:solidFill>
                <a:sym typeface="Symbol" panose="05050102010706020507" pitchFamily="18" charset="2"/>
              </a:rPr>
              <a:t>= { a</a:t>
            </a:r>
            <a:r>
              <a:rPr lang="en-US" altLang="zh-CN" sz="2400" dirty="0">
                <a:solidFill>
                  <a:srgbClr val="800080"/>
                </a:solidFill>
                <a:latin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sz="2400" b="1" i="1" dirty="0">
                <a:solidFill>
                  <a:srgbClr val="80008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400" b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baseline="30000" dirty="0">
                <a:solidFill>
                  <a:srgbClr val="800080"/>
                </a:solidFill>
                <a:latin typeface="楷体_GB2312" pitchFamily="49" charset="-122"/>
                <a:sym typeface="Symbol" panose="05050102010706020507" pitchFamily="18" charset="2"/>
              </a:rPr>
              <a:t>*</a:t>
            </a:r>
            <a:r>
              <a:rPr lang="en-US" altLang="zh-CN" sz="2400" b="1" dirty="0">
                <a:solidFill>
                  <a:srgbClr val="800080"/>
                </a:solidFill>
                <a:sym typeface="Symbol" panose="05050102010706020507" pitchFamily="18" charset="2"/>
              </a:rPr>
              <a:t> a</a:t>
            </a:r>
            <a:r>
              <a:rPr lang="en-US" altLang="zh-CN" sz="2400" b="1" i="1" dirty="0">
                <a:solidFill>
                  <a:srgbClr val="800080"/>
                </a:solidFill>
                <a:sym typeface="Symbol" panose="05050102010706020507" pitchFamily="18" charset="2"/>
              </a:rPr>
              <a:t>, </a:t>
            </a:r>
            <a:r>
              <a:rPr lang="en-US" altLang="zh-CN" sz="2400" b="1" dirty="0">
                <a:solidFill>
                  <a:srgbClr val="00B050"/>
                </a:solidFill>
                <a:sym typeface="Symbol" panose="05050102010706020507" pitchFamily="18" charset="2"/>
              </a:rPr>
              <a:t>a </a:t>
            </a:r>
            <a:r>
              <a:rPr lang="en-US" altLang="zh-CN" sz="2400" b="1" dirty="0">
                <a:solidFill>
                  <a:srgbClr val="00B050"/>
                </a:solidFill>
                <a:latin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B05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400" b="1" i="1" baseline="-25000" dirty="0">
                <a:solidFill>
                  <a:srgbClr val="00B050"/>
                </a:solidFill>
                <a:sym typeface="Symbol" panose="05050102010706020507" pitchFamily="18" charset="2"/>
              </a:rPr>
              <a:t>T</a:t>
            </a:r>
            <a:r>
              <a:rPr lang="en-US" altLang="zh-CN" sz="2400" b="1" i="1" dirty="0">
                <a:solidFill>
                  <a:srgbClr val="80008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400" b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rgbClr val="800080"/>
                </a:solidFill>
                <a:sym typeface="Symbol" panose="05050102010706020507" pitchFamily="18" charset="2"/>
              </a:rPr>
              <a:t> </a:t>
            </a: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800080"/>
                </a:solidFill>
                <a:latin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800080"/>
                </a:solidFill>
              </a:rPr>
              <a:t>V</a:t>
            </a:r>
            <a:r>
              <a:rPr lang="en-US" altLang="zh-CN" sz="2400" b="1" i="1" baseline="-25000" dirty="0">
                <a:solidFill>
                  <a:srgbClr val="800080"/>
                </a:solidFill>
              </a:rPr>
              <a:t>T</a:t>
            </a:r>
            <a:r>
              <a:rPr lang="en-US" altLang="zh-CN" sz="2400" b="1" i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800080"/>
                </a:solidFill>
                <a:latin typeface="楷体_GB2312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800080"/>
                </a:solidFill>
              </a:rPr>
              <a:t>V</a:t>
            </a:r>
            <a:r>
              <a:rPr lang="en-US" altLang="zh-CN" sz="2400" b="1" i="1" baseline="-25000" dirty="0">
                <a:solidFill>
                  <a:srgbClr val="800080"/>
                </a:solidFill>
              </a:rPr>
              <a:t>N</a:t>
            </a:r>
            <a:r>
              <a:rPr lang="en-US" altLang="zh-CN" sz="2400" b="1" dirty="0">
                <a:solidFill>
                  <a:srgbClr val="800080"/>
                </a:solidFill>
                <a:latin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800" baseline="30000" dirty="0">
                <a:solidFill>
                  <a:srgbClr val="800080"/>
                </a:solidFill>
                <a:latin typeface="楷体_GB2312" pitchFamily="49" charset="-122"/>
                <a:sym typeface="Symbol" panose="05050102010706020507" pitchFamily="18" charset="2"/>
              </a:rPr>
              <a:t>*</a:t>
            </a:r>
            <a:r>
              <a:rPr lang="en-US" altLang="zh-CN" sz="2400" b="1" dirty="0">
                <a:solidFill>
                  <a:srgbClr val="800080"/>
                </a:solidFill>
              </a:rPr>
              <a:t>,</a:t>
            </a:r>
            <a:endParaRPr lang="en-US" altLang="zh-CN" sz="2400" b="1" dirty="0">
              <a:solidFill>
                <a:srgbClr val="800080"/>
              </a:solidFill>
            </a:endParaRPr>
          </a:p>
          <a:p>
            <a:r>
              <a:rPr lang="en-US" altLang="zh-CN" sz="2400" b="1" dirty="0">
                <a:solidFill>
                  <a:srgbClr val="800080"/>
                </a:solidFill>
              </a:rPr>
              <a:t>                                </a:t>
            </a:r>
            <a:r>
              <a:rPr lang="zh-CN" altLang="en-US" sz="2400" b="1" dirty="0">
                <a:solidFill>
                  <a:srgbClr val="800080"/>
                </a:solidFill>
              </a:rPr>
              <a:t>或者 </a:t>
            </a:r>
            <a:r>
              <a:rPr lang="zh-CN" altLang="zh-CN" sz="2400" b="1" i="1" dirty="0">
                <a:solidFill>
                  <a:srgbClr val="800080"/>
                </a:solidFill>
                <a:sym typeface="Symbol" panose="05050102010706020507" pitchFamily="18" charset="2"/>
              </a:rPr>
              <a:t></a:t>
            </a:r>
            <a:r>
              <a:rPr lang="zh-CN" altLang="zh-CN" sz="2400" b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rgbClr val="800080"/>
                </a:solidFill>
                <a:latin typeface="楷体_GB2312" pitchFamily="49" charset="-122"/>
                <a:sym typeface="Symbol" panose="05050102010706020507" pitchFamily="18" charset="2"/>
              </a:rPr>
              <a:t></a:t>
            </a:r>
            <a:r>
              <a:rPr lang="zh-CN" altLang="en-US" sz="2400" baseline="30000" dirty="0">
                <a:solidFill>
                  <a:srgbClr val="800080"/>
                </a:solidFill>
                <a:latin typeface="楷体_GB2312" pitchFamily="49" charset="-122"/>
                <a:sym typeface="Symbol" panose="05050102010706020507" pitchFamily="18" charset="2"/>
              </a:rPr>
              <a:t>*</a:t>
            </a:r>
            <a:r>
              <a:rPr lang="en-US" altLang="zh-CN" sz="2400" b="1" dirty="0">
                <a:solidFill>
                  <a:srgbClr val="800080"/>
                </a:solidFill>
              </a:rPr>
              <a:t>ε</a:t>
            </a:r>
            <a:r>
              <a:rPr lang="zh-CN" altLang="en-US" sz="2400" b="1" dirty="0">
                <a:solidFill>
                  <a:srgbClr val="800080"/>
                </a:solidFill>
              </a:rPr>
              <a:t>时 </a:t>
            </a:r>
            <a:r>
              <a:rPr lang="en-US" altLang="zh-CN" sz="2400" b="1" dirty="0">
                <a:solidFill>
                  <a:srgbClr val="800080"/>
                </a:solidFill>
              </a:rPr>
              <a:t>a =ε</a:t>
            </a:r>
            <a:r>
              <a:rPr lang="en-US" altLang="zh-CN" sz="2400" dirty="0">
                <a:solidFill>
                  <a:srgbClr val="800080"/>
                </a:solidFill>
              </a:rPr>
              <a:t>}</a:t>
            </a:r>
            <a:endParaRPr lang="en-US" altLang="zh-CN" sz="2400" dirty="0">
              <a:solidFill>
                <a:srgbClr val="800080"/>
              </a:solidFill>
            </a:endParaRPr>
          </a:p>
          <a:p>
            <a:endParaRPr lang="en-US" altLang="zh-CN" sz="1000" dirty="0"/>
          </a:p>
          <a:p>
            <a:r>
              <a:rPr lang="en-US" altLang="zh-CN" sz="2400" dirty="0"/>
              <a:t>     </a:t>
            </a:r>
            <a:r>
              <a:rPr lang="zh-CN" altLang="en-US" sz="2400" b="1" dirty="0"/>
              <a:t>或者</a:t>
            </a:r>
            <a:endParaRPr lang="zh-CN" altLang="en-US" sz="2400" b="1" dirty="0"/>
          </a:p>
          <a:p>
            <a:endParaRPr lang="zh-CN" altLang="en-US" sz="1000" b="1" dirty="0"/>
          </a:p>
          <a:p>
            <a:r>
              <a:rPr lang="zh-CN" altLang="en-US" sz="2400" b="1" dirty="0">
                <a:solidFill>
                  <a:srgbClr val="800080"/>
                </a:solidFill>
              </a:rPr>
              <a:t>     </a:t>
            </a:r>
            <a:r>
              <a:rPr lang="en-US" altLang="zh-CN" sz="2400" b="1" dirty="0">
                <a:solidFill>
                  <a:srgbClr val="800080"/>
                </a:solidFill>
              </a:rPr>
              <a:t>First</a:t>
            </a:r>
            <a:r>
              <a:rPr lang="zh-CN" altLang="en-US" sz="2400" b="1" dirty="0">
                <a:solidFill>
                  <a:srgbClr val="800080"/>
                </a:solidFill>
              </a:rPr>
              <a:t>（</a:t>
            </a:r>
            <a:r>
              <a:rPr lang="zh-CN" altLang="en-US" sz="2400" b="1" i="1" dirty="0">
                <a:solidFill>
                  <a:srgbClr val="800080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400" b="1" dirty="0">
                <a:solidFill>
                  <a:srgbClr val="800080"/>
                </a:solidFill>
                <a:sym typeface="Symbol" panose="05050102010706020507" pitchFamily="18" charset="2"/>
              </a:rPr>
              <a:t>）</a:t>
            </a:r>
            <a:r>
              <a:rPr lang="en-US" altLang="zh-CN" sz="2400" b="1" dirty="0">
                <a:solidFill>
                  <a:srgbClr val="800080"/>
                </a:solidFill>
                <a:sym typeface="Symbol" panose="05050102010706020507" pitchFamily="18" charset="2"/>
              </a:rPr>
              <a:t>= { a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2400" b="1" i="1" dirty="0">
                <a:solidFill>
                  <a:srgbClr val="80008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400" b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lm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*</a:t>
            </a:r>
            <a:r>
              <a:rPr lang="en-US" altLang="zh-CN" sz="2400" b="1" dirty="0">
                <a:solidFill>
                  <a:srgbClr val="800080"/>
                </a:solidFill>
                <a:sym typeface="Symbol" panose="05050102010706020507" pitchFamily="18" charset="2"/>
              </a:rPr>
              <a:t> a</a:t>
            </a:r>
            <a:r>
              <a:rPr lang="en-US" altLang="zh-CN" sz="2400" b="1" i="1" dirty="0">
                <a:solidFill>
                  <a:srgbClr val="800080"/>
                </a:solidFill>
                <a:sym typeface="Symbol" panose="05050102010706020507" pitchFamily="18" charset="2"/>
              </a:rPr>
              <a:t>, </a:t>
            </a:r>
            <a:r>
              <a:rPr lang="en-US" altLang="zh-CN" sz="2400" b="1" dirty="0">
                <a:solidFill>
                  <a:srgbClr val="800080"/>
                </a:solidFill>
                <a:sym typeface="Symbol" panose="05050102010706020507" pitchFamily="18" charset="2"/>
              </a:rPr>
              <a:t>a </a:t>
            </a:r>
            <a:r>
              <a:rPr lang="en-US" altLang="zh-CN" sz="2400" b="1" i="1" dirty="0">
                <a:solidFill>
                  <a:srgbClr val="80008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400" b="1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T</a:t>
            </a:r>
            <a:r>
              <a:rPr lang="en-US" altLang="zh-CN" sz="2400" b="1" i="1" dirty="0">
                <a:solidFill>
                  <a:srgbClr val="80008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400" b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rgbClr val="800080"/>
                </a:solidFill>
                <a:sym typeface="Symbol" panose="05050102010706020507" pitchFamily="18" charset="2"/>
              </a:rPr>
              <a:t> </a:t>
            </a:r>
            <a:r>
              <a:rPr lang="en-US" altLang="zh-CN" sz="2400" b="1" dirty="0">
                <a:solidFill>
                  <a:srgbClr val="800080"/>
                </a:solidFill>
                <a:sym typeface="Symbol" panose="05050102010706020507" pitchFamily="18" charset="2"/>
              </a:rPr>
              <a:t>(</a:t>
            </a:r>
            <a:r>
              <a:rPr lang="en-US" altLang="zh-CN" sz="2400" b="1" i="1" dirty="0">
                <a:solidFill>
                  <a:srgbClr val="800080"/>
                </a:solidFill>
              </a:rPr>
              <a:t>V</a:t>
            </a:r>
            <a:r>
              <a:rPr lang="en-US" altLang="zh-CN" sz="2400" b="1" i="1" baseline="-25000" dirty="0">
                <a:solidFill>
                  <a:srgbClr val="800080"/>
                </a:solidFill>
              </a:rPr>
              <a:t>T</a:t>
            </a:r>
            <a:r>
              <a:rPr lang="en-US" altLang="zh-CN" sz="2400" b="1" i="1" dirty="0">
                <a:solidFill>
                  <a:srgbClr val="800080"/>
                </a:solidFill>
              </a:rPr>
              <a:t> </a:t>
            </a:r>
            <a:r>
              <a:rPr lang="en-US" altLang="zh-CN" sz="2400" b="1" dirty="0">
                <a:solidFill>
                  <a:srgbClr val="800080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800080"/>
                </a:solidFill>
              </a:rPr>
              <a:t>V</a:t>
            </a:r>
            <a:r>
              <a:rPr lang="en-US" altLang="zh-CN" sz="2400" b="1" i="1" baseline="-25000" dirty="0">
                <a:solidFill>
                  <a:srgbClr val="800080"/>
                </a:solidFill>
              </a:rPr>
              <a:t>N</a:t>
            </a:r>
            <a:r>
              <a:rPr lang="en-US" altLang="zh-CN" sz="2400" b="1" dirty="0">
                <a:solidFill>
                  <a:srgbClr val="80008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*</a:t>
            </a:r>
            <a:r>
              <a:rPr lang="en-US" altLang="zh-CN" sz="2400" b="1" dirty="0">
                <a:solidFill>
                  <a:srgbClr val="800080"/>
                </a:solidFill>
              </a:rPr>
              <a:t>,</a:t>
            </a:r>
            <a:endParaRPr lang="en-US" altLang="zh-CN" sz="2400" b="1" dirty="0">
              <a:solidFill>
                <a:srgbClr val="800080"/>
              </a:solidFill>
            </a:endParaRPr>
          </a:p>
          <a:p>
            <a:r>
              <a:rPr lang="en-US" altLang="zh-CN" sz="2400" b="1" dirty="0">
                <a:solidFill>
                  <a:srgbClr val="800080"/>
                </a:solidFill>
              </a:rPr>
              <a:t>                                </a:t>
            </a:r>
            <a:r>
              <a:rPr lang="zh-CN" altLang="en-US" sz="2400" b="1" dirty="0">
                <a:solidFill>
                  <a:srgbClr val="800080"/>
                </a:solidFill>
              </a:rPr>
              <a:t>或者 </a:t>
            </a:r>
            <a:r>
              <a:rPr lang="zh-CN" altLang="zh-CN" sz="2400" b="1" i="1" dirty="0">
                <a:solidFill>
                  <a:srgbClr val="800080"/>
                </a:solidFill>
                <a:sym typeface="Symbol" panose="05050102010706020507" pitchFamily="18" charset="2"/>
              </a:rPr>
              <a:t></a:t>
            </a:r>
            <a:r>
              <a:rPr lang="zh-CN" altLang="zh-CN" sz="2400" b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lm</a:t>
            </a:r>
            <a:r>
              <a:rPr lang="en-US" altLang="zh-CN" sz="2400" dirty="0">
                <a:solidFill>
                  <a:srgbClr val="800080"/>
                </a:solidFill>
                <a:sym typeface="Symbol" panose="05050102010706020507" pitchFamily="18" charset="2"/>
              </a:rPr>
              <a:t>*</a:t>
            </a:r>
            <a:r>
              <a:rPr lang="en-US" altLang="zh-CN" sz="2400" b="1" dirty="0">
                <a:solidFill>
                  <a:srgbClr val="800080"/>
                </a:solidFill>
              </a:rPr>
              <a:t>ε</a:t>
            </a:r>
            <a:r>
              <a:rPr lang="zh-CN" altLang="en-US" sz="2400" b="1" dirty="0">
                <a:solidFill>
                  <a:srgbClr val="800080"/>
                </a:solidFill>
              </a:rPr>
              <a:t>时 </a:t>
            </a:r>
            <a:r>
              <a:rPr lang="en-US" altLang="zh-CN" sz="2400" b="1" dirty="0">
                <a:solidFill>
                  <a:srgbClr val="800080"/>
                </a:solidFill>
              </a:rPr>
              <a:t>a =ε</a:t>
            </a:r>
            <a:r>
              <a:rPr lang="en-US" altLang="zh-CN" sz="2400" dirty="0">
                <a:solidFill>
                  <a:srgbClr val="800080"/>
                </a:solidFill>
              </a:rPr>
              <a:t>}</a:t>
            </a:r>
            <a:endParaRPr lang="en-US" altLang="zh-CN" sz="2400" dirty="0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First</a:t>
            </a:r>
            <a:r>
              <a:rPr lang="en-US" altLang="zh-CN" sz="3200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集合</a:t>
            </a:r>
            <a:r>
              <a:rPr lang="en-US" altLang="zh-CN" sz="3200" b="1" dirty="0" smtClean="0">
                <a:solidFill>
                  <a:srgbClr val="800080"/>
                </a:solidFill>
                <a:latin typeface="楷体_GB2312" pitchFamily="49" charset="-122"/>
              </a:rPr>
              <a:t>—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</a:rPr>
              <a:t>首符号集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277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 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23424" y="1425550"/>
            <a:ext cx="2937963" cy="923330"/>
          </a:xfrm>
          <a:prstGeom prst="rect">
            <a:avLst/>
          </a:prstGeom>
          <a:noFill/>
          <a:ln>
            <a:solidFill>
              <a:srgbClr val="990099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800" i="1" dirty="0" smtClean="0">
                <a:solidFill>
                  <a:srgbClr val="990099"/>
                </a:solidFill>
              </a:rPr>
              <a:t>虽然理论上对</a:t>
            </a:r>
            <a:r>
              <a:rPr lang="zh-CN" altLang="en-US" sz="1800" i="1" dirty="0">
                <a:solidFill>
                  <a:srgbClr val="990099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1800" i="1" dirty="0">
                <a:solidFill>
                  <a:srgbClr val="990099"/>
                </a:solidFill>
              </a:rPr>
              <a:t>没有限制，</a:t>
            </a:r>
            <a:r>
              <a:rPr lang="zh-CN" altLang="en-US" sz="1800" i="1" dirty="0" smtClean="0">
                <a:solidFill>
                  <a:srgbClr val="990099"/>
                </a:solidFill>
              </a:rPr>
              <a:t>但课程主要</a:t>
            </a:r>
            <a:r>
              <a:rPr lang="zh-CN" altLang="en-US" sz="1800" i="1" dirty="0">
                <a:solidFill>
                  <a:srgbClr val="990099"/>
                </a:solidFill>
              </a:rPr>
              <a:t>关心的</a:t>
            </a:r>
            <a:r>
              <a:rPr lang="zh-CN" altLang="en-US" sz="1800" i="1" dirty="0" smtClean="0">
                <a:solidFill>
                  <a:srgbClr val="990099"/>
                </a:solidFill>
              </a:rPr>
              <a:t>还是：产生式的左部和右部的</a:t>
            </a:r>
            <a:r>
              <a:rPr lang="en-US" altLang="zh-CN" sz="1800" i="1" dirty="0" smtClean="0">
                <a:solidFill>
                  <a:srgbClr val="990099"/>
                </a:solidFill>
              </a:rPr>
              <a:t>first</a:t>
            </a:r>
            <a:r>
              <a:rPr lang="zh-CN" altLang="en-US" sz="1800" i="1" dirty="0" smtClean="0">
                <a:solidFill>
                  <a:srgbClr val="990099"/>
                </a:solidFill>
              </a:rPr>
              <a:t>集。</a:t>
            </a:r>
            <a:endParaRPr lang="zh-CN" altLang="en-US" sz="1800" i="1" dirty="0">
              <a:solidFill>
                <a:srgbClr val="990099"/>
              </a:solidFill>
            </a:endParaRPr>
          </a:p>
        </p:txBody>
      </p:sp>
      <p:sp>
        <p:nvSpPr>
          <p:cNvPr id="11" name="下箭头 10"/>
          <p:cNvSpPr/>
          <p:nvPr/>
        </p:nvSpPr>
        <p:spPr bwMode="auto">
          <a:xfrm rot="2307866">
            <a:off x="4824118" y="1746308"/>
            <a:ext cx="165408" cy="2025967"/>
          </a:xfrm>
          <a:prstGeom prst="downArrow">
            <a:avLst/>
          </a:prstGeom>
          <a:noFill/>
          <a:ln w="9525" cap="flat" cmpd="sng" algn="ctr">
            <a:solidFill>
              <a:srgbClr val="80008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5"/>
          <p:cNvSpPr txBox="1">
            <a:spLocks noChangeArrowheads="1"/>
          </p:cNvSpPr>
          <p:nvPr/>
        </p:nvSpPr>
        <p:spPr bwMode="auto">
          <a:xfrm>
            <a:off x="5397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计算 </a:t>
            </a:r>
            <a:r>
              <a:rPr lang="en-US" altLang="zh-CN" sz="3200">
                <a:solidFill>
                  <a:srgbClr val="800080"/>
                </a:solidFill>
              </a:rPr>
              <a:t>First</a:t>
            </a:r>
            <a:r>
              <a:rPr lang="en-US" altLang="zh-CN" sz="320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集合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  <p:sp>
        <p:nvSpPr>
          <p:cNvPr id="33795" name="Rectangle 13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LL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 分析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grpSp>
        <p:nvGrpSpPr>
          <p:cNvPr id="33796" name="Group 20"/>
          <p:cNvGrpSpPr/>
          <p:nvPr/>
        </p:nvGrpSpPr>
        <p:grpSpPr bwMode="auto">
          <a:xfrm>
            <a:off x="539750" y="1792286"/>
            <a:ext cx="8388350" cy="4868864"/>
            <a:chOff x="476" y="1134"/>
            <a:chExt cx="5284" cy="3067"/>
          </a:xfrm>
        </p:grpSpPr>
        <p:sp>
          <p:nvSpPr>
            <p:cNvPr id="33801" name="Rectangle 12"/>
            <p:cNvSpPr>
              <a:spLocks noChangeArrowheads="1"/>
            </p:cNvSpPr>
            <p:nvPr/>
          </p:nvSpPr>
          <p:spPr bwMode="auto">
            <a:xfrm>
              <a:off x="476" y="1134"/>
              <a:ext cx="5284" cy="30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SzPct val="75000"/>
                <a:buFont typeface="Symbol" panose="05050102010706020507" pitchFamily="18" charset="2"/>
                <a:buNone/>
              </a:pPr>
              <a:r>
                <a:rPr lang="zh-CN" altLang="en-US" sz="2200" b="1" dirty="0"/>
                <a:t>对所有 </a:t>
              </a:r>
              <a:r>
                <a:rPr lang="en-US" altLang="zh-CN" sz="2200" b="1" i="1" dirty="0">
                  <a:solidFill>
                    <a:srgbClr val="800080"/>
                  </a:solidFill>
                </a:rPr>
                <a:t>x </a:t>
              </a:r>
              <a:r>
                <a:rPr lang="en-US" altLang="zh-CN" sz="2200" b="1" dirty="0">
                  <a:solidFill>
                    <a:srgbClr val="800080"/>
                  </a:solidFill>
                  <a:sym typeface="Symbol" panose="05050102010706020507" pitchFamily="18" charset="2"/>
                </a:rPr>
                <a:t> </a:t>
              </a:r>
              <a:r>
                <a:rPr lang="en-US" altLang="zh-CN" sz="2200" b="1" i="1" dirty="0">
                  <a:solidFill>
                    <a:srgbClr val="993366"/>
                  </a:solidFill>
                </a:rPr>
                <a:t>V</a:t>
              </a:r>
              <a:r>
                <a:rPr lang="en-US" altLang="zh-CN" sz="2200" b="1" i="1" baseline="-25000" dirty="0">
                  <a:solidFill>
                    <a:srgbClr val="993366"/>
                  </a:solidFill>
                  <a:sym typeface="Symbol" panose="05050102010706020507" pitchFamily="18" charset="2"/>
                </a:rPr>
                <a:t>N </a:t>
              </a:r>
              <a:r>
                <a:rPr lang="en-US" altLang="zh-CN" sz="2200" b="1" dirty="0">
                  <a:solidFill>
                    <a:srgbClr val="993366"/>
                  </a:solidFill>
                  <a:sym typeface="Symbol" panose="05050102010706020507" pitchFamily="18" charset="2"/>
                </a:rPr>
                <a:t> </a:t>
              </a:r>
              <a:r>
                <a:rPr lang="en-US" altLang="zh-CN" sz="2200" b="1" i="1" dirty="0">
                  <a:solidFill>
                    <a:srgbClr val="800080"/>
                  </a:solidFill>
                </a:rPr>
                <a:t>V</a:t>
              </a:r>
              <a:r>
                <a:rPr lang="en-US" altLang="zh-CN" sz="2200" b="1" i="1" baseline="-25000" dirty="0">
                  <a:solidFill>
                    <a:srgbClr val="800080"/>
                  </a:solidFill>
                </a:rPr>
                <a:t>T </a:t>
              </a:r>
              <a:r>
                <a:rPr lang="en-US" altLang="zh-CN" sz="2200" b="1" dirty="0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 {</a:t>
              </a:r>
              <a:r>
                <a:rPr lang="zh-CN" altLang="zh-CN" sz="2200" b="1" dirty="0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r>
                <a:rPr lang="en-US" altLang="zh-CN" sz="2200" b="1" dirty="0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}</a:t>
              </a:r>
              <a:r>
                <a:rPr lang="en-US" altLang="zh-CN" sz="2200" b="1" i="1" baseline="-25000" dirty="0">
                  <a:solidFill>
                    <a:srgbClr val="800080"/>
                  </a:solidFill>
                </a:rPr>
                <a:t> </a:t>
              </a:r>
              <a:r>
                <a:rPr lang="en-US" altLang="zh-CN" sz="2200" b="1" dirty="0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 </a:t>
              </a:r>
              <a:r>
                <a:rPr lang="en-US" altLang="zh-CN" sz="2200" dirty="0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{</a:t>
              </a:r>
              <a:r>
                <a:rPr lang="en-US" altLang="zh-CN" sz="2200" b="1" i="1" dirty="0" err="1">
                  <a:solidFill>
                    <a:srgbClr val="800080"/>
                  </a:solidFill>
                </a:rPr>
                <a:t>v</a:t>
              </a:r>
              <a:r>
                <a:rPr lang="en-US" altLang="zh-CN" sz="2200" dirty="0" err="1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</a:t>
              </a:r>
              <a:r>
                <a:rPr lang="en-US" altLang="zh-CN" sz="2200" b="1" i="1" dirty="0" err="1">
                  <a:solidFill>
                    <a:srgbClr val="800080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zh-CN" sz="2200" b="1" dirty="0" err="1">
                  <a:solidFill>
                    <a:srgbClr val="800080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zh-CN" sz="2200" b="1" i="1" dirty="0" err="1">
                  <a:solidFill>
                    <a:srgbClr val="800080"/>
                  </a:solidFill>
                  <a:sym typeface="Symbol" panose="05050102010706020507" pitchFamily="18" charset="2"/>
                </a:rPr>
                <a:t>u</a:t>
              </a:r>
              <a:r>
                <a:rPr lang="en-US" altLang="zh-CN" sz="2200" b="1" dirty="0" err="1">
                  <a:solidFill>
                    <a:srgbClr val="800080"/>
                  </a:solidFill>
                  <a:sym typeface="Symbol" panose="05050102010706020507" pitchFamily="18" charset="2"/>
                </a:rPr>
                <a:t></a:t>
              </a:r>
              <a:r>
                <a:rPr lang="en-US" altLang="zh-CN" sz="2200" b="1" i="1" dirty="0" err="1">
                  <a:solidFill>
                    <a:srgbClr val="800080"/>
                  </a:solidFill>
                </a:rPr>
                <a:t>P</a:t>
              </a:r>
              <a:r>
                <a:rPr lang="en-US" altLang="zh-CN" sz="2200" b="1" i="1" dirty="0">
                  <a:solidFill>
                    <a:srgbClr val="800080"/>
                  </a:solidFill>
                </a:rPr>
                <a:t>, </a:t>
              </a:r>
              <a:r>
                <a:rPr lang="zh-CN" altLang="en-US" sz="2200" b="1" dirty="0">
                  <a:solidFill>
                    <a:srgbClr val="800080"/>
                  </a:solidFill>
                </a:rPr>
                <a:t>且</a:t>
              </a:r>
              <a:r>
                <a:rPr lang="en-US" altLang="zh-CN" sz="2200" b="1" i="1" dirty="0">
                  <a:solidFill>
                    <a:srgbClr val="800080"/>
                  </a:solidFill>
                </a:rPr>
                <a:t>v</a:t>
              </a:r>
              <a:r>
                <a:rPr lang="zh-CN" altLang="en-US" sz="2200" b="1" dirty="0">
                  <a:solidFill>
                    <a:srgbClr val="800080"/>
                  </a:solidFill>
                </a:rPr>
                <a:t>是</a:t>
              </a:r>
              <a:r>
                <a:rPr lang="en-US" altLang="zh-CN" sz="2200" b="1" i="1" dirty="0">
                  <a:solidFill>
                    <a:srgbClr val="800080"/>
                  </a:solidFill>
                  <a:sym typeface="Symbol" panose="05050102010706020507" pitchFamily="18" charset="2"/>
                </a:rPr>
                <a:t>u</a:t>
              </a:r>
              <a:r>
                <a:rPr lang="zh-CN" altLang="en-US" sz="2200" b="1" dirty="0">
                  <a:solidFill>
                    <a:srgbClr val="800080"/>
                  </a:solidFill>
                </a:rPr>
                <a:t>的后缀</a:t>
              </a:r>
              <a:r>
                <a:rPr lang="en-US" altLang="zh-CN" sz="2200" dirty="0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}</a:t>
              </a:r>
              <a:r>
                <a:rPr lang="en-US" altLang="zh-CN" sz="2200" b="1" dirty="0"/>
                <a:t>, </a:t>
              </a:r>
              <a:r>
                <a:rPr lang="zh-CN" altLang="en-US" sz="2200" b="1" dirty="0"/>
                <a:t>则</a:t>
              </a:r>
              <a:endParaRPr lang="zh-CN" altLang="en-US" sz="2200" b="1" dirty="0"/>
            </a:p>
            <a:p>
              <a:pPr marL="342900" indent="-342900">
                <a:spcBef>
                  <a:spcPct val="20000"/>
                </a:spcBef>
                <a:buSzPct val="75000"/>
                <a:buFont typeface="Symbol" panose="05050102010706020507" pitchFamily="18" charset="2"/>
                <a:buChar char="-"/>
              </a:pPr>
              <a:r>
                <a:rPr lang="zh-CN" altLang="en-US" sz="2200" b="1" dirty="0"/>
                <a:t>对 </a:t>
              </a:r>
              <a:r>
                <a:rPr lang="en-US" altLang="zh-CN" sz="2200" b="1" i="1" dirty="0" err="1"/>
                <a:t>x</a:t>
              </a:r>
              <a:r>
                <a:rPr lang="en-US" altLang="zh-CN" sz="2200" b="1" dirty="0" err="1">
                  <a:sym typeface="Symbol" panose="05050102010706020507" pitchFamily="18" charset="2"/>
                </a:rPr>
                <a:t></a:t>
              </a:r>
              <a:r>
                <a:rPr lang="en-US" altLang="zh-CN" sz="2200" b="1" i="1" dirty="0" err="1"/>
                <a:t>V</a:t>
              </a:r>
              <a:r>
                <a:rPr lang="en-US" altLang="zh-CN" sz="2200" b="1" i="1" baseline="-25000" dirty="0">
                  <a:sym typeface="Symbol" panose="05050102010706020507" pitchFamily="18" charset="2"/>
                </a:rPr>
                <a:t> </a:t>
              </a:r>
              <a:r>
                <a:rPr lang="en-US" altLang="zh-CN" sz="2200" b="1" dirty="0">
                  <a:sym typeface="Symbol" panose="05050102010706020507" pitchFamily="18" charset="2"/>
                </a:rPr>
                <a:t>{</a:t>
              </a:r>
              <a:r>
                <a:rPr lang="zh-CN" altLang="zh-CN" sz="2200" b="1" dirty="0">
                  <a:sym typeface="Symbol" panose="05050102010706020507" pitchFamily="18" charset="2"/>
                </a:rPr>
                <a:t></a:t>
              </a:r>
              <a:r>
                <a:rPr lang="en-US" altLang="zh-CN" sz="2200" b="1" dirty="0">
                  <a:sym typeface="Symbol" panose="05050102010706020507" pitchFamily="18" charset="2"/>
                </a:rPr>
                <a:t>}</a:t>
              </a:r>
              <a:r>
                <a:rPr lang="zh-CN" altLang="en-US" sz="2200" b="1" dirty="0"/>
                <a:t>，置 </a:t>
              </a:r>
              <a:r>
                <a:rPr lang="en-US" altLang="zh-CN" sz="2200" b="1" dirty="0"/>
                <a:t>First(</a:t>
              </a:r>
              <a:r>
                <a:rPr lang="en-US" altLang="zh-CN" sz="2200" b="1" i="1" dirty="0"/>
                <a:t>x</a:t>
              </a:r>
              <a:r>
                <a:rPr lang="en-US" altLang="zh-CN" sz="2200" b="1" dirty="0"/>
                <a:t>)={</a:t>
              </a:r>
              <a:r>
                <a:rPr lang="en-US" altLang="zh-CN" sz="2200" b="1" i="1" dirty="0"/>
                <a:t>x</a:t>
              </a:r>
              <a:r>
                <a:rPr lang="en-US" altLang="zh-CN" sz="2200" b="1" dirty="0"/>
                <a:t>}</a:t>
              </a:r>
              <a:r>
                <a:rPr lang="zh-CN" altLang="en-US" sz="2200" b="1" dirty="0"/>
                <a:t>；对其它</a:t>
              </a:r>
              <a:r>
                <a:rPr lang="en-US" altLang="zh-CN" sz="2200" b="1" i="1" dirty="0"/>
                <a:t>x</a:t>
              </a:r>
              <a:r>
                <a:rPr lang="zh-CN" altLang="en-US" sz="2200" b="1" dirty="0"/>
                <a:t>，置 </a:t>
              </a:r>
              <a:r>
                <a:rPr lang="en-US" altLang="zh-CN" sz="2200" b="1" dirty="0"/>
                <a:t>First(</a:t>
              </a:r>
              <a:r>
                <a:rPr lang="en-US" altLang="zh-CN" sz="2200" b="1" i="1" dirty="0"/>
                <a:t>x</a:t>
              </a:r>
              <a:r>
                <a:rPr lang="en-US" altLang="zh-CN" sz="2200" b="1" dirty="0"/>
                <a:t>)=</a:t>
              </a:r>
              <a:r>
                <a:rPr lang="en-US" altLang="zh-CN" sz="2200" b="1" dirty="0">
                  <a:sym typeface="Symbol" panose="05050102010706020507" pitchFamily="18" charset="2"/>
                </a:rPr>
                <a:t></a:t>
              </a:r>
              <a:endParaRPr lang="en-US" altLang="zh-CN" sz="2200" b="1" dirty="0"/>
            </a:p>
            <a:p>
              <a:pPr marL="342900" indent="-342900">
                <a:spcBef>
                  <a:spcPct val="20000"/>
                </a:spcBef>
                <a:buSzPct val="75000"/>
                <a:buFont typeface="Symbol" panose="05050102010706020507" pitchFamily="18" charset="2"/>
                <a:buChar char="-"/>
              </a:pPr>
              <a:r>
                <a:rPr lang="zh-CN" altLang="en-US" sz="2200" b="1" dirty="0">
                  <a:solidFill>
                    <a:srgbClr val="FF0000"/>
                  </a:solidFill>
                </a:rPr>
                <a:t>重复</a:t>
              </a:r>
              <a:r>
                <a:rPr lang="zh-CN" altLang="en-US" sz="2200" b="1" dirty="0"/>
                <a:t>如下过程，</a:t>
              </a:r>
              <a:r>
                <a:rPr lang="zh-CN" altLang="en-US" sz="2200" b="1" dirty="0">
                  <a:solidFill>
                    <a:srgbClr val="FF0000"/>
                  </a:solidFill>
                </a:rPr>
                <a:t>直到所有 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First </a:t>
              </a:r>
              <a:r>
                <a:rPr lang="zh-CN" altLang="en-US" sz="2200" b="1" dirty="0">
                  <a:solidFill>
                    <a:srgbClr val="FF0000"/>
                  </a:solidFill>
                </a:rPr>
                <a:t>集合没有变化</a:t>
              </a:r>
              <a:r>
                <a:rPr lang="zh-CN" altLang="en-US" sz="2200" b="1" dirty="0"/>
                <a:t>为止：</a:t>
              </a:r>
              <a:endParaRPr lang="zh-CN" altLang="en-US" sz="2200" b="1" dirty="0"/>
            </a:p>
            <a:p>
              <a:pPr marL="342900" indent="-342900">
                <a:spcBef>
                  <a:spcPct val="20000"/>
                </a:spcBef>
                <a:buSzPct val="75000"/>
                <a:buFont typeface="Symbol" panose="05050102010706020507" pitchFamily="18" charset="2"/>
                <a:buNone/>
              </a:pPr>
              <a:r>
                <a:rPr lang="zh-CN" altLang="en-US" sz="2200" b="1" dirty="0"/>
                <a:t>    </a:t>
              </a:r>
              <a:r>
                <a:rPr lang="en-US" altLang="zh-CN" sz="2200" b="1" dirty="0"/>
                <a:t>(1) </a:t>
              </a:r>
              <a:r>
                <a:rPr lang="zh-CN" altLang="en-US" sz="2200" b="1" dirty="0"/>
                <a:t>对于 </a:t>
              </a:r>
              <a:r>
                <a:rPr lang="en-US" altLang="zh-CN" sz="2200" b="1" i="1" dirty="0"/>
                <a:t>A</a:t>
              </a:r>
              <a:r>
                <a:rPr lang="en-US" altLang="zh-CN" sz="2200" b="1" dirty="0" smtClean="0">
                  <a:sym typeface="Symbol" panose="05050102010706020507" pitchFamily="18" charset="2"/>
                </a:rPr>
                <a:t></a:t>
              </a:r>
              <a:r>
                <a:rPr lang="zh-CN" altLang="zh-CN" sz="2200" b="1" dirty="0">
                  <a:sym typeface="Symbol" panose="05050102010706020507" pitchFamily="18" charset="2"/>
                </a:rPr>
                <a:t> </a:t>
              </a:r>
              <a:r>
                <a:rPr lang="en-US" altLang="zh-CN" sz="2200" b="1" dirty="0" smtClean="0">
                  <a:sym typeface="Symbol" panose="05050102010706020507" pitchFamily="18" charset="2"/>
                </a:rPr>
                <a:t> </a:t>
              </a:r>
              <a:r>
                <a:rPr lang="en-US" altLang="zh-CN" sz="22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</a:t>
              </a:r>
              <a:r>
                <a:rPr lang="en-US" altLang="zh-CN" sz="2200" b="1" i="1" dirty="0">
                  <a:solidFill>
                    <a:srgbClr val="FF0000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zh-CN" sz="2200" b="1" i="1" dirty="0" smtClean="0">
                  <a:solidFill>
                    <a:srgbClr val="FF0000"/>
                  </a:solidFill>
                </a:rPr>
                <a:t>P</a:t>
              </a:r>
              <a:r>
                <a:rPr lang="en-US" altLang="zh-CN" sz="2200" b="1" dirty="0" smtClean="0"/>
                <a:t>, </a:t>
              </a:r>
              <a:r>
                <a:rPr lang="zh-CN" altLang="en-US" sz="2200" b="1" dirty="0" smtClean="0">
                  <a:sym typeface="Symbol" panose="05050102010706020507" pitchFamily="18" charset="2"/>
                </a:rPr>
                <a:t>置 </a:t>
              </a:r>
              <a:r>
                <a:rPr lang="en-US" altLang="zh-CN" sz="2200" b="1" dirty="0"/>
                <a:t>First(</a:t>
              </a:r>
              <a:r>
                <a:rPr lang="en-US" altLang="zh-CN" sz="2200" b="1" i="1" dirty="0"/>
                <a:t>A</a:t>
              </a:r>
              <a:r>
                <a:rPr lang="en-US" altLang="zh-CN" sz="2200" b="1" dirty="0"/>
                <a:t>) = First(</a:t>
              </a:r>
              <a:r>
                <a:rPr lang="en-US" altLang="zh-CN" sz="2200" b="1" i="1" dirty="0"/>
                <a:t>A</a:t>
              </a:r>
              <a:r>
                <a:rPr lang="en-US" altLang="zh-CN" sz="2200" b="1" dirty="0"/>
                <a:t>) </a:t>
              </a:r>
              <a:r>
                <a:rPr lang="en-US" altLang="zh-CN" sz="2200" b="1" dirty="0">
                  <a:sym typeface="Symbol" panose="05050102010706020507" pitchFamily="18" charset="2"/>
                </a:rPr>
                <a:t> </a:t>
              </a:r>
              <a:r>
                <a:rPr lang="en-US" altLang="zh-CN" sz="2200" b="1" dirty="0" smtClean="0"/>
                <a:t>{</a:t>
              </a:r>
              <a:r>
                <a:rPr lang="zh-CN" altLang="zh-CN" sz="2200" b="1" dirty="0">
                  <a:sym typeface="Symbol" panose="05050102010706020507" pitchFamily="18" charset="2"/>
                </a:rPr>
                <a:t></a:t>
              </a:r>
              <a:r>
                <a:rPr lang="en-US" altLang="zh-CN" sz="2200" b="1" dirty="0" smtClean="0"/>
                <a:t>}.</a:t>
              </a:r>
              <a:endParaRPr lang="en-US" altLang="zh-CN" sz="2200" b="1" dirty="0" smtClean="0"/>
            </a:p>
            <a:p>
              <a:pPr marL="342900" indent="-342900">
                <a:spcBef>
                  <a:spcPct val="20000"/>
                </a:spcBef>
                <a:buSzPct val="75000"/>
                <a:buFont typeface="Symbol" panose="05050102010706020507" pitchFamily="18" charset="2"/>
                <a:buNone/>
              </a:pPr>
              <a:r>
                <a:rPr lang="en-US" altLang="zh-CN" sz="2200" b="1" dirty="0"/>
                <a:t> </a:t>
              </a:r>
              <a:r>
                <a:rPr lang="en-US" altLang="zh-CN" sz="2200" b="1" dirty="0" smtClean="0"/>
                <a:t>   </a:t>
              </a:r>
              <a:r>
                <a:rPr kumimoji="0" lang="en-US" altLang="zh-CN" sz="2200" b="1" dirty="0" smtClean="0"/>
                <a:t>(</a:t>
              </a:r>
              <a:r>
                <a:rPr kumimoji="0" lang="en-US" altLang="zh-CN" sz="2200" b="1" dirty="0"/>
                <a:t>2) </a:t>
              </a:r>
              <a:r>
                <a:rPr kumimoji="0" lang="zh-CN" altLang="en-US" sz="2200" b="1" dirty="0" smtClean="0"/>
                <a:t>若</a:t>
              </a:r>
              <a:r>
                <a:rPr lang="en-US" altLang="zh-CN" sz="2200" b="1" i="1" dirty="0" smtClean="0"/>
                <a:t>A</a:t>
              </a:r>
              <a:r>
                <a:rPr lang="en-US" altLang="zh-CN" sz="2200" b="1" dirty="0">
                  <a:sym typeface="Symbol" panose="05050102010706020507" pitchFamily="18" charset="2"/>
                </a:rPr>
                <a:t></a:t>
              </a:r>
              <a:r>
                <a:rPr lang="en-US" altLang="zh-CN" sz="2200" b="1" i="1" dirty="0" smtClean="0"/>
                <a:t>Y</a:t>
              </a:r>
              <a:r>
                <a:rPr lang="en-US" altLang="zh-CN" sz="2200" b="1" baseline="-25000" dirty="0" smtClean="0"/>
                <a:t>1</a:t>
              </a:r>
              <a:r>
                <a:rPr lang="en-US" altLang="zh-CN" sz="2200" b="1" i="1" dirty="0" smtClean="0"/>
                <a:t>Y</a:t>
              </a:r>
              <a:r>
                <a:rPr lang="en-US" altLang="zh-CN" sz="2200" b="1" baseline="-25000" dirty="0" smtClean="0"/>
                <a:t>2</a:t>
              </a:r>
              <a:r>
                <a:rPr lang="en-US" altLang="zh-CN" sz="2200" b="1" dirty="0" smtClean="0"/>
                <a:t>…</a:t>
              </a:r>
              <a:r>
                <a:rPr lang="en-US" altLang="zh-CN" sz="2200" b="1" i="1" dirty="0" smtClean="0"/>
                <a:t>Y</a:t>
              </a:r>
              <a:r>
                <a:rPr lang="en-US" altLang="zh-CN" sz="2200" b="1" i="1" baseline="-25000" dirty="0" smtClean="0"/>
                <a:t>K</a:t>
              </a:r>
              <a:r>
                <a:rPr lang="en-US" altLang="zh-CN" sz="2200" b="1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</a:t>
              </a:r>
              <a:r>
                <a:rPr lang="en-US" altLang="zh-CN" sz="2200" b="1" i="1" dirty="0" smtClean="0">
                  <a:solidFill>
                    <a:srgbClr val="FF0000"/>
                  </a:solidFill>
                </a:rPr>
                <a:t>P</a:t>
              </a:r>
              <a:r>
                <a:rPr lang="zh-CN" altLang="en-US" sz="2200" b="1" dirty="0" smtClean="0"/>
                <a:t>，</a:t>
              </a:r>
              <a:r>
                <a:rPr kumimoji="0" lang="zh-CN" altLang="en-US" sz="2200" b="1" dirty="0" smtClean="0"/>
                <a:t>置</a:t>
              </a:r>
              <a:r>
                <a:rPr lang="en-US" altLang="zh-CN" sz="2200" b="1" dirty="0" smtClean="0"/>
                <a:t>First(</a:t>
              </a:r>
              <a:r>
                <a:rPr lang="en-US" altLang="zh-CN" sz="2200" b="1" i="1" dirty="0" smtClean="0"/>
                <a:t>A</a:t>
              </a:r>
              <a:r>
                <a:rPr lang="en-US" altLang="zh-CN" sz="2200" b="1" dirty="0" smtClean="0"/>
                <a:t>)=First(</a:t>
              </a:r>
              <a:r>
                <a:rPr lang="en-US" altLang="zh-CN" sz="2200" b="1" i="1" dirty="0" smtClean="0"/>
                <a:t>A</a:t>
              </a:r>
              <a:r>
                <a:rPr lang="en-US" altLang="zh-CN" sz="2200" b="1" dirty="0" smtClean="0"/>
                <a:t>)</a:t>
              </a:r>
              <a:r>
                <a:rPr lang="en-US" altLang="zh-CN" sz="2200" b="1" dirty="0" smtClean="0">
                  <a:sym typeface="Symbol" panose="05050102010706020507" pitchFamily="18" charset="2"/>
                </a:rPr>
                <a:t></a:t>
              </a:r>
              <a:r>
                <a:rPr lang="en-US" altLang="zh-CN" sz="2200" b="1" dirty="0" smtClean="0"/>
                <a:t>First(</a:t>
              </a:r>
              <a:r>
                <a:rPr lang="en-US" altLang="zh-CN" sz="2200" b="1" i="1" dirty="0" smtClean="0"/>
                <a:t>Y</a:t>
              </a:r>
              <a:r>
                <a:rPr lang="en-US" altLang="zh-CN" sz="2200" b="1" baseline="-25000" dirty="0" smtClean="0"/>
                <a:t>1</a:t>
              </a:r>
              <a:r>
                <a:rPr lang="en-US" altLang="zh-CN" sz="2200" b="1" i="1" dirty="0" smtClean="0"/>
                <a:t>Y</a:t>
              </a:r>
              <a:r>
                <a:rPr lang="en-US" altLang="zh-CN" sz="2200" b="1" baseline="-25000" dirty="0" smtClean="0"/>
                <a:t>2</a:t>
              </a:r>
              <a:r>
                <a:rPr lang="en-US" altLang="zh-CN" sz="2200" b="1" dirty="0" smtClean="0"/>
                <a:t>…</a:t>
              </a:r>
              <a:r>
                <a:rPr lang="en-US" altLang="zh-CN" sz="2200" b="1" i="1" dirty="0" smtClean="0"/>
                <a:t>Y</a:t>
              </a:r>
              <a:r>
                <a:rPr lang="en-US" altLang="zh-CN" sz="2200" b="1" i="1" baseline="-25000" dirty="0" smtClean="0"/>
                <a:t>K</a:t>
              </a:r>
              <a:r>
                <a:rPr lang="en-US" altLang="zh-CN" sz="2200" b="1" dirty="0" smtClean="0"/>
                <a:t>).</a:t>
              </a:r>
              <a:endParaRPr lang="en-US" altLang="zh-CN" sz="2200" b="1" dirty="0" smtClean="0"/>
            </a:p>
            <a:p>
              <a:pPr marL="342900" indent="-342900">
                <a:spcBef>
                  <a:spcPct val="20000"/>
                </a:spcBef>
                <a:buSzPct val="75000"/>
                <a:buFont typeface="Symbol" panose="05050102010706020507" pitchFamily="18" charset="2"/>
                <a:buNone/>
              </a:pPr>
              <a:r>
                <a:rPr lang="en-US" altLang="zh-CN" sz="2200" b="1" dirty="0" smtClean="0"/>
                <a:t>    (3) </a:t>
              </a:r>
              <a:r>
                <a:rPr lang="zh-CN" altLang="en-US" sz="2200" b="1" dirty="0"/>
                <a:t>对于 </a:t>
              </a:r>
              <a:r>
                <a:rPr lang="en-US" altLang="zh-CN" sz="2200" b="1" i="1" dirty="0"/>
                <a:t>Y</a:t>
              </a:r>
              <a:r>
                <a:rPr lang="en-US" altLang="zh-CN" sz="2200" b="1" baseline="-25000" dirty="0"/>
                <a:t>1</a:t>
              </a:r>
              <a:r>
                <a:rPr lang="en-US" altLang="zh-CN" sz="2200" b="1" i="1" dirty="0"/>
                <a:t>Y</a:t>
              </a:r>
              <a:r>
                <a:rPr lang="en-US" altLang="zh-CN" sz="2200" b="1" baseline="-25000" dirty="0"/>
                <a:t>2</a:t>
              </a:r>
              <a:r>
                <a:rPr lang="en-US" altLang="zh-CN" sz="2200" b="1" dirty="0"/>
                <a:t>…</a:t>
              </a:r>
              <a:r>
                <a:rPr lang="en-US" altLang="zh-CN" sz="2200" b="1" i="1" dirty="0"/>
                <a:t>Y</a:t>
              </a:r>
              <a:r>
                <a:rPr lang="en-US" altLang="zh-CN" sz="2200" b="1" i="1" baseline="-25000" dirty="0"/>
                <a:t>K</a:t>
              </a:r>
              <a:r>
                <a:rPr lang="en-US" altLang="zh-CN" sz="2200" b="1" dirty="0"/>
                <a:t> </a:t>
              </a:r>
              <a:r>
                <a:rPr lang="en-US" altLang="zh-CN" sz="2200" b="1" dirty="0">
                  <a:sym typeface="Symbol" panose="05050102010706020507" pitchFamily="18" charset="2"/>
                </a:rPr>
                <a:t></a:t>
              </a:r>
              <a:r>
                <a:rPr lang="en-US" altLang="zh-CN" sz="2200" b="1" i="1" dirty="0">
                  <a:sym typeface="Symbol" panose="05050102010706020507" pitchFamily="18" charset="2"/>
                </a:rPr>
                <a:t> </a:t>
              </a:r>
              <a:r>
                <a:rPr lang="en-US" altLang="zh-CN" sz="2200" dirty="0">
                  <a:ea typeface="宋体" panose="02010600030101010101" pitchFamily="2" charset="-122"/>
                  <a:sym typeface="Symbol" panose="05050102010706020507" pitchFamily="18" charset="2"/>
                </a:rPr>
                <a:t>{</a:t>
              </a:r>
              <a:r>
                <a:rPr lang="en-US" altLang="zh-CN" sz="2200" b="1" i="1" dirty="0" err="1"/>
                <a:t>v</a:t>
              </a:r>
              <a:r>
                <a:rPr lang="en-US" altLang="zh-CN" sz="2200" dirty="0" err="1">
                  <a:ea typeface="宋体" panose="02010600030101010101" pitchFamily="2" charset="-122"/>
                  <a:sym typeface="Symbol" panose="05050102010706020507" pitchFamily="18" charset="2"/>
                </a:rPr>
                <a:t></a:t>
              </a:r>
              <a:r>
                <a:rPr lang="en-US" altLang="zh-CN" sz="2200" b="1" i="1" dirty="0" err="1">
                  <a:sym typeface="Symbol" panose="05050102010706020507" pitchFamily="18" charset="2"/>
                </a:rPr>
                <a:t>A</a:t>
              </a:r>
              <a:r>
                <a:rPr lang="en-US" altLang="zh-CN" sz="2200" b="1" dirty="0" err="1">
                  <a:sym typeface="Symbol" panose="05050102010706020507" pitchFamily="18" charset="2"/>
                </a:rPr>
                <a:t></a:t>
              </a:r>
              <a:r>
                <a:rPr lang="en-US" altLang="zh-CN" sz="2200" b="1" i="1" dirty="0" err="1">
                  <a:sym typeface="Symbol" panose="05050102010706020507" pitchFamily="18" charset="2"/>
                </a:rPr>
                <a:t>u</a:t>
              </a:r>
              <a:r>
                <a:rPr lang="en-US" altLang="zh-CN" sz="2200" b="1" dirty="0" err="1">
                  <a:sym typeface="Symbol" panose="05050102010706020507" pitchFamily="18" charset="2"/>
                </a:rPr>
                <a:t></a:t>
              </a:r>
              <a:r>
                <a:rPr lang="en-US" altLang="zh-CN" sz="2200" b="1" i="1" dirty="0" err="1"/>
                <a:t>P</a:t>
              </a:r>
              <a:r>
                <a:rPr lang="en-US" altLang="zh-CN" sz="2200" b="1" i="1" dirty="0"/>
                <a:t>, </a:t>
              </a:r>
              <a:r>
                <a:rPr lang="zh-CN" altLang="en-US" sz="2200" b="1" dirty="0"/>
                <a:t>且</a:t>
              </a:r>
              <a:r>
                <a:rPr lang="en-US" altLang="zh-CN" sz="2200" b="1" i="1" dirty="0"/>
                <a:t>v</a:t>
              </a:r>
              <a:r>
                <a:rPr lang="zh-CN" altLang="en-US" sz="2200" b="1" dirty="0"/>
                <a:t>是</a:t>
              </a:r>
              <a:r>
                <a:rPr lang="en-US" altLang="zh-CN" sz="2200" b="1" i="1" dirty="0">
                  <a:sym typeface="Symbol" panose="05050102010706020507" pitchFamily="18" charset="2"/>
                </a:rPr>
                <a:t>u</a:t>
              </a:r>
              <a:r>
                <a:rPr lang="zh-CN" altLang="en-US" sz="2200" b="1" dirty="0"/>
                <a:t>的后缀</a:t>
              </a:r>
              <a:r>
                <a:rPr lang="en-US" altLang="zh-CN" sz="2200" dirty="0">
                  <a:ea typeface="宋体" panose="02010600030101010101" pitchFamily="2" charset="-122"/>
                  <a:sym typeface="Symbol" panose="05050102010706020507" pitchFamily="18" charset="2"/>
                </a:rPr>
                <a:t>}</a:t>
              </a:r>
              <a:r>
                <a:rPr lang="en-US" altLang="zh-CN" sz="2200" b="1" dirty="0"/>
                <a:t>, </a:t>
              </a:r>
              <a:r>
                <a:rPr lang="zh-CN" altLang="en-US" sz="2200" b="1" dirty="0"/>
                <a:t>其中 </a:t>
              </a:r>
              <a:r>
                <a:rPr lang="en-US" altLang="zh-CN" sz="2200" b="1" i="1" dirty="0" smtClean="0"/>
                <a:t>K</a:t>
              </a:r>
              <a:r>
                <a:rPr lang="en-US" altLang="zh-CN" sz="2200" b="1" dirty="0" smtClean="0">
                  <a:sym typeface="Symbol" panose="05050102010706020507" pitchFamily="18" charset="2"/>
                </a:rPr>
                <a:t></a:t>
              </a:r>
              <a:r>
                <a:rPr lang="en-US" altLang="zh-CN" sz="2200" b="1" dirty="0"/>
                <a:t>1</a:t>
              </a:r>
              <a:r>
                <a:rPr lang="zh-CN" altLang="en-US" sz="2200" b="1" dirty="0"/>
                <a:t>，</a:t>
              </a:r>
              <a:r>
                <a:rPr lang="en-US" altLang="zh-CN" sz="2200" b="1" i="1" dirty="0" err="1"/>
                <a:t>Y</a:t>
              </a:r>
              <a:r>
                <a:rPr lang="en-US" altLang="zh-CN" sz="2200" b="1" i="1" baseline="-25000" dirty="0" err="1">
                  <a:sym typeface="Symbol" panose="05050102010706020507" pitchFamily="18" charset="2"/>
                </a:rPr>
                <a:t>j</a:t>
              </a:r>
              <a:r>
                <a:rPr lang="en-US" altLang="zh-CN" sz="2200" b="1" i="1" baseline="-25000" dirty="0">
                  <a:sym typeface="Symbol" panose="05050102010706020507" pitchFamily="18" charset="2"/>
                </a:rPr>
                <a:t> </a:t>
              </a:r>
              <a:r>
                <a:rPr lang="en-US" altLang="zh-CN" sz="2200" b="1" dirty="0">
                  <a:sym typeface="Symbol" panose="05050102010706020507" pitchFamily="18" charset="2"/>
                </a:rPr>
                <a:t></a:t>
              </a:r>
              <a:r>
                <a:rPr lang="en-US" altLang="zh-CN" sz="2200" b="1" i="1" dirty="0"/>
                <a:t>V</a:t>
              </a:r>
              <a:r>
                <a:rPr lang="en-US" altLang="zh-CN" sz="2200" b="1" i="1" baseline="-25000" dirty="0">
                  <a:sym typeface="Symbol" panose="05050102010706020507" pitchFamily="18" charset="2"/>
                </a:rPr>
                <a:t>N </a:t>
              </a:r>
              <a:r>
                <a:rPr lang="en-US" altLang="zh-CN" sz="2200" b="1" dirty="0">
                  <a:sym typeface="Symbol" panose="05050102010706020507" pitchFamily="18" charset="2"/>
                </a:rPr>
                <a:t></a:t>
              </a:r>
              <a:r>
                <a:rPr lang="en-US" altLang="zh-CN" sz="2200" b="1" i="1" baseline="-25000" dirty="0">
                  <a:sym typeface="Symbol" panose="05050102010706020507" pitchFamily="18" charset="2"/>
                </a:rPr>
                <a:t> </a:t>
              </a:r>
              <a:r>
                <a:rPr lang="en-US" altLang="zh-CN" sz="2200" b="1" i="1" dirty="0"/>
                <a:t>V</a:t>
              </a:r>
              <a:r>
                <a:rPr lang="en-US" altLang="zh-CN" sz="2200" b="1" i="1" baseline="-25000" dirty="0">
                  <a:sym typeface="Symbol" panose="05050102010706020507" pitchFamily="18" charset="2"/>
                </a:rPr>
                <a:t></a:t>
              </a:r>
              <a:r>
                <a:rPr lang="zh-CN" altLang="en-US" sz="2200" b="1" dirty="0"/>
                <a:t>（</a:t>
              </a:r>
              <a:r>
                <a:rPr lang="en-US" altLang="zh-CN" sz="2200" b="1" dirty="0"/>
                <a:t>1</a:t>
              </a:r>
              <a:r>
                <a:rPr lang="en-US" altLang="zh-CN" sz="2200" b="1" dirty="0">
                  <a:sym typeface="Symbol" panose="05050102010706020507" pitchFamily="18" charset="2"/>
                </a:rPr>
                <a:t></a:t>
              </a:r>
              <a:r>
                <a:rPr lang="en-US" altLang="zh-CN" sz="2200" b="1" i="1" dirty="0">
                  <a:sym typeface="Symbol" panose="05050102010706020507" pitchFamily="18" charset="2"/>
                </a:rPr>
                <a:t>j</a:t>
              </a:r>
              <a:r>
                <a:rPr lang="en-US" altLang="zh-CN" sz="2200" b="1" dirty="0" smtClean="0">
                  <a:sym typeface="Symbol" panose="05050102010706020507" pitchFamily="18" charset="2"/>
                </a:rPr>
                <a:t></a:t>
              </a:r>
              <a:r>
                <a:rPr lang="en-US" altLang="zh-CN" sz="2200" b="1" i="1" dirty="0" smtClean="0">
                  <a:sym typeface="Symbol" panose="05050102010706020507" pitchFamily="18" charset="2"/>
                </a:rPr>
                <a:t>K</a:t>
              </a:r>
              <a:r>
                <a:rPr lang="zh-CN" altLang="en-US" sz="2200" b="1" dirty="0" smtClean="0"/>
                <a:t>）</a:t>
              </a:r>
              <a:r>
                <a:rPr lang="en-US" altLang="zh-CN" sz="2200" b="1" dirty="0"/>
                <a:t>, </a:t>
              </a:r>
              <a:r>
                <a:rPr lang="zh-CN" altLang="en-US" sz="2200" b="1" dirty="0"/>
                <a:t>若 </a:t>
              </a:r>
              <a:r>
                <a:rPr lang="zh-CN" altLang="en-US" sz="22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</a:t>
              </a:r>
              <a:r>
                <a:rPr lang="en-US" altLang="zh-CN" sz="2200" b="1" i="1" dirty="0">
                  <a:solidFill>
                    <a:srgbClr val="FF0000"/>
                  </a:solidFill>
                </a:rPr>
                <a:t>j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:1</a:t>
              </a:r>
              <a:r>
                <a:rPr lang="en-US" altLang="zh-CN" sz="22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</a:t>
              </a:r>
              <a:r>
                <a:rPr lang="en-US" altLang="zh-CN" sz="2200" b="1" i="1" dirty="0">
                  <a:solidFill>
                    <a:srgbClr val="FF0000"/>
                  </a:solidFill>
                  <a:sym typeface="Symbol" panose="05050102010706020507" pitchFamily="18" charset="2"/>
                </a:rPr>
                <a:t>j</a:t>
              </a:r>
              <a:r>
                <a:rPr lang="en-US" altLang="zh-CN" sz="22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</a:t>
              </a:r>
              <a:r>
                <a:rPr lang="en-US" altLang="zh-CN" sz="2200" b="1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-1(</a:t>
              </a:r>
              <a:r>
                <a:rPr lang="zh-CN" altLang="zh-CN" sz="22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</a:t>
              </a:r>
              <a:r>
                <a:rPr lang="en-US" altLang="zh-CN" sz="22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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First(</a:t>
              </a:r>
              <a:r>
                <a:rPr lang="en-US" altLang="zh-CN" sz="2200" b="1" i="1" dirty="0" err="1">
                  <a:solidFill>
                    <a:srgbClr val="FF0000"/>
                  </a:solidFill>
                </a:rPr>
                <a:t>Y</a:t>
              </a:r>
              <a:r>
                <a:rPr lang="en-US" altLang="zh-CN" sz="2200" b="1" i="1" baseline="-25000" dirty="0" err="1">
                  <a:solidFill>
                    <a:srgbClr val="FF0000"/>
                  </a:solidFill>
                </a:rPr>
                <a:t>j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))</a:t>
              </a:r>
              <a:r>
                <a:rPr lang="en-US" altLang="zh-CN" sz="22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  </a:t>
              </a:r>
              <a:r>
                <a:rPr lang="zh-CN" altLang="zh-CN" sz="22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</a:t>
              </a:r>
              <a:r>
                <a:rPr lang="en-US" altLang="zh-CN" sz="22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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First(Y</a:t>
              </a:r>
              <a:r>
                <a:rPr lang="en-US" altLang="zh-CN" sz="2200" b="1" i="1" baseline="-25000" dirty="0">
                  <a:solidFill>
                    <a:srgbClr val="FF0000"/>
                  </a:solidFill>
                </a:rPr>
                <a:t>i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)</a:t>
              </a:r>
              <a:r>
                <a:rPr lang="en-US" altLang="zh-CN" sz="2200" b="1" dirty="0">
                  <a:sym typeface="Symbol" panose="05050102010706020507" pitchFamily="18" charset="2"/>
                </a:rPr>
                <a:t>, </a:t>
              </a:r>
              <a:r>
                <a:rPr lang="zh-CN" altLang="en-US" sz="2200" b="1" dirty="0"/>
                <a:t>其中</a:t>
              </a:r>
              <a:r>
                <a:rPr lang="en-US" altLang="zh-CN" sz="2200" b="1" dirty="0"/>
                <a:t>1</a:t>
              </a:r>
              <a:r>
                <a:rPr lang="en-US" altLang="zh-CN" sz="2200" b="1" dirty="0">
                  <a:sym typeface="Symbol" panose="05050102010706020507" pitchFamily="18" charset="2"/>
                </a:rPr>
                <a:t></a:t>
              </a:r>
              <a:r>
                <a:rPr lang="en-US" altLang="zh-CN" sz="2200" b="1" i="1" dirty="0">
                  <a:sym typeface="Symbol" panose="05050102010706020507" pitchFamily="18" charset="2"/>
                </a:rPr>
                <a:t>i</a:t>
              </a:r>
              <a:r>
                <a:rPr lang="en-US" altLang="zh-CN" sz="2200" b="1" dirty="0" smtClean="0">
                  <a:sym typeface="Symbol" panose="05050102010706020507" pitchFamily="18" charset="2"/>
                </a:rPr>
                <a:t></a:t>
              </a:r>
              <a:r>
                <a:rPr lang="en-US" altLang="zh-CN" sz="2200" b="1" i="1" dirty="0" smtClean="0">
                  <a:sym typeface="Symbol" panose="05050102010706020507" pitchFamily="18" charset="2"/>
                </a:rPr>
                <a:t>K</a:t>
              </a:r>
              <a:r>
                <a:rPr lang="en-US" altLang="zh-CN" sz="2200" b="1" dirty="0" smtClean="0"/>
                <a:t> </a:t>
              </a:r>
              <a:r>
                <a:rPr lang="zh-CN" altLang="en-US" sz="2200" b="1" dirty="0"/>
                <a:t>，则令</a:t>
              </a:r>
              <a:endParaRPr lang="zh-CN" altLang="en-US" sz="2200" b="1" dirty="0"/>
            </a:p>
            <a:p>
              <a:pPr marL="342900" indent="-342900">
                <a:spcBef>
                  <a:spcPct val="20000"/>
                </a:spcBef>
                <a:buSzPct val="75000"/>
                <a:buFont typeface="Symbol" panose="05050102010706020507" pitchFamily="18" charset="2"/>
                <a:buNone/>
              </a:pPr>
              <a:r>
                <a:rPr lang="zh-CN" altLang="en-US" sz="2200" b="1" dirty="0"/>
                <a:t>             </a:t>
              </a:r>
              <a:r>
                <a:rPr lang="en-US" altLang="zh-CN" sz="2200" b="1" dirty="0">
                  <a:solidFill>
                    <a:srgbClr val="00B050"/>
                  </a:solidFill>
                </a:rPr>
                <a:t>First(</a:t>
              </a:r>
              <a:r>
                <a:rPr lang="en-US" altLang="zh-CN" sz="2200" b="1" i="1" dirty="0">
                  <a:solidFill>
                    <a:srgbClr val="00B050"/>
                  </a:solidFill>
                </a:rPr>
                <a:t>Y</a:t>
              </a:r>
              <a:r>
                <a:rPr lang="en-US" altLang="zh-CN" sz="2200" b="1" baseline="-25000" dirty="0">
                  <a:solidFill>
                    <a:srgbClr val="00B050"/>
                  </a:solidFill>
                </a:rPr>
                <a:t>1</a:t>
              </a:r>
              <a:r>
                <a:rPr lang="en-US" altLang="zh-CN" sz="2200" b="1" i="1" dirty="0">
                  <a:solidFill>
                    <a:srgbClr val="00B050"/>
                  </a:solidFill>
                </a:rPr>
                <a:t>Y</a:t>
              </a:r>
              <a:r>
                <a:rPr lang="en-US" altLang="zh-CN" sz="2200" b="1" baseline="-25000" dirty="0">
                  <a:solidFill>
                    <a:srgbClr val="00B050"/>
                  </a:solidFill>
                </a:rPr>
                <a:t>2</a:t>
              </a:r>
              <a:r>
                <a:rPr lang="en-US" altLang="zh-CN" sz="2200" b="1" dirty="0">
                  <a:solidFill>
                    <a:srgbClr val="00B050"/>
                  </a:solidFill>
                </a:rPr>
                <a:t>…</a:t>
              </a:r>
              <a:r>
                <a:rPr lang="en-US" altLang="zh-CN" sz="2200" b="1" i="1" dirty="0">
                  <a:solidFill>
                    <a:srgbClr val="00B050"/>
                  </a:solidFill>
                </a:rPr>
                <a:t>Y</a:t>
              </a:r>
              <a:r>
                <a:rPr lang="en-US" altLang="zh-CN" sz="2200" b="1" i="1" baseline="-25000" dirty="0">
                  <a:solidFill>
                    <a:srgbClr val="00B050"/>
                  </a:solidFill>
                </a:rPr>
                <a:t>K</a:t>
              </a:r>
              <a:r>
                <a:rPr lang="en-US" altLang="zh-CN" sz="2200" b="1" dirty="0">
                  <a:solidFill>
                    <a:srgbClr val="00B050"/>
                  </a:solidFill>
                </a:rPr>
                <a:t>) = </a:t>
              </a:r>
              <a:r>
                <a:rPr lang="en-US" altLang="zh-CN" sz="2200" b="1" dirty="0">
                  <a:solidFill>
                    <a:srgbClr val="00B05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</a:t>
              </a:r>
              <a:r>
                <a:rPr lang="en-US" altLang="zh-CN" sz="2200" b="1" dirty="0">
                  <a:solidFill>
                    <a:srgbClr val="00B05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200" b="1" dirty="0">
                  <a:solidFill>
                    <a:srgbClr val="00B050"/>
                  </a:solidFill>
                </a:rPr>
                <a:t>First(</a:t>
              </a:r>
              <a:r>
                <a:rPr lang="en-US" altLang="zh-CN" sz="2200" b="1" dirty="0" err="1">
                  <a:solidFill>
                    <a:srgbClr val="00B050"/>
                  </a:solidFill>
                  <a:sym typeface="Symbol" panose="05050102010706020507" pitchFamily="18" charset="2"/>
                </a:rPr>
                <a:t>Y</a:t>
              </a:r>
              <a:r>
                <a:rPr lang="en-US" altLang="zh-CN" sz="2200" b="1" baseline="-25000" dirty="0" err="1">
                  <a:solidFill>
                    <a:srgbClr val="00B050"/>
                  </a:solidFill>
                  <a:sym typeface="Symbol" panose="05050102010706020507" pitchFamily="18" charset="2"/>
                </a:rPr>
                <a:t>j</a:t>
              </a:r>
              <a:r>
                <a:rPr lang="en-US" altLang="zh-CN" sz="2200" b="1" dirty="0">
                  <a:solidFill>
                    <a:srgbClr val="00B050"/>
                  </a:solidFill>
                  <a:sym typeface="Symbol" panose="05050102010706020507" pitchFamily="18" charset="2"/>
                </a:rPr>
                <a:t>)  {</a:t>
              </a:r>
              <a:r>
                <a:rPr lang="zh-CN" altLang="zh-CN" sz="2200" b="1" dirty="0">
                  <a:solidFill>
                    <a:srgbClr val="00B050"/>
                  </a:solidFill>
                  <a:sym typeface="Symbol" panose="05050102010706020507" pitchFamily="18" charset="2"/>
                </a:rPr>
                <a:t></a:t>
              </a:r>
              <a:r>
                <a:rPr lang="en-US" altLang="zh-CN" sz="2200" b="1" dirty="0">
                  <a:solidFill>
                    <a:srgbClr val="00B050"/>
                  </a:solidFill>
                  <a:sym typeface="Symbol" panose="05050102010706020507" pitchFamily="18" charset="2"/>
                </a:rPr>
                <a:t>}</a:t>
              </a:r>
              <a:endParaRPr lang="en-US" altLang="zh-CN" sz="2200" b="1" dirty="0">
                <a:solidFill>
                  <a:srgbClr val="00B050"/>
                </a:solidFill>
                <a:sym typeface="Symbol" panose="05050102010706020507" pitchFamily="18" charset="2"/>
              </a:endParaRPr>
            </a:p>
            <a:p>
              <a:pPr marL="342900" indent="-342900">
                <a:spcBef>
                  <a:spcPct val="20000"/>
                </a:spcBef>
                <a:buSzPct val="75000"/>
                <a:buFont typeface="Symbol" panose="05050102010706020507" pitchFamily="18" charset="2"/>
                <a:buNone/>
              </a:pPr>
              <a:r>
                <a:rPr lang="en-US" altLang="zh-CN" sz="2200" b="1" dirty="0"/>
                <a:t>    </a:t>
              </a:r>
              <a:r>
                <a:rPr lang="zh-CN" altLang="en-US" sz="2200" b="1" dirty="0"/>
                <a:t>否则，若 </a:t>
              </a:r>
              <a:r>
                <a:rPr lang="zh-CN" altLang="en-US" sz="22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</a:t>
              </a:r>
              <a:r>
                <a:rPr lang="en-US" altLang="zh-CN" sz="2200" b="1" i="1" dirty="0">
                  <a:solidFill>
                    <a:srgbClr val="FF0000"/>
                  </a:solidFill>
                </a:rPr>
                <a:t>j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:1</a:t>
              </a:r>
              <a:r>
                <a:rPr lang="en-US" altLang="zh-CN" sz="22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</a:t>
              </a:r>
              <a:r>
                <a:rPr lang="en-US" altLang="zh-CN" sz="2200" b="1" i="1" dirty="0">
                  <a:solidFill>
                    <a:srgbClr val="FF0000"/>
                  </a:solidFill>
                  <a:sym typeface="Symbol" panose="05050102010706020507" pitchFamily="18" charset="2"/>
                </a:rPr>
                <a:t>j</a:t>
              </a:r>
              <a:r>
                <a:rPr lang="en-US" altLang="zh-CN" sz="2200" b="1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</a:t>
              </a:r>
              <a:r>
                <a:rPr lang="en-US" altLang="zh-CN" sz="2200" b="1" i="1" dirty="0" smtClean="0">
                  <a:solidFill>
                    <a:srgbClr val="FF0000"/>
                  </a:solidFill>
                </a:rPr>
                <a:t>K</a:t>
              </a:r>
              <a:r>
                <a:rPr lang="en-US" altLang="zh-CN" sz="2200" b="1" dirty="0" smtClean="0">
                  <a:solidFill>
                    <a:srgbClr val="FF0000"/>
                  </a:solidFill>
                </a:rPr>
                <a:t>(</a:t>
              </a:r>
              <a:r>
                <a:rPr lang="zh-CN" altLang="zh-CN" sz="22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</a:t>
              </a:r>
              <a:r>
                <a:rPr lang="en-US" altLang="zh-CN" sz="22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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First(</a:t>
              </a:r>
              <a:r>
                <a:rPr lang="en-US" altLang="zh-CN" sz="2200" b="1" i="1" dirty="0" err="1">
                  <a:solidFill>
                    <a:srgbClr val="FF0000"/>
                  </a:solidFill>
                </a:rPr>
                <a:t>Y</a:t>
              </a:r>
              <a:r>
                <a:rPr lang="en-US" altLang="zh-CN" sz="2200" b="1" i="1" baseline="-25000" dirty="0" err="1">
                  <a:solidFill>
                    <a:srgbClr val="FF0000"/>
                  </a:solidFill>
                </a:rPr>
                <a:t>j</a:t>
              </a:r>
              <a:r>
                <a:rPr lang="en-US" altLang="zh-CN" sz="2200" b="1" dirty="0">
                  <a:solidFill>
                    <a:srgbClr val="FF0000"/>
                  </a:solidFill>
                </a:rPr>
                <a:t>))</a:t>
              </a:r>
              <a:r>
                <a:rPr lang="en-US" altLang="zh-CN" sz="22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, </a:t>
              </a:r>
              <a:r>
                <a:rPr lang="zh-CN" altLang="en-US" sz="2200" b="1" dirty="0"/>
                <a:t>则令</a:t>
              </a:r>
              <a:endParaRPr lang="zh-CN" altLang="en-US" sz="2200" b="1" dirty="0"/>
            </a:p>
            <a:p>
              <a:pPr marL="342900" indent="-342900">
                <a:spcBef>
                  <a:spcPct val="20000"/>
                </a:spcBef>
                <a:buSzPct val="75000"/>
                <a:buFont typeface="Symbol" panose="05050102010706020507" pitchFamily="18" charset="2"/>
                <a:buNone/>
              </a:pPr>
              <a:r>
                <a:rPr lang="zh-CN" altLang="en-US" sz="2200" b="1" dirty="0"/>
                <a:t>             </a:t>
              </a:r>
              <a:r>
                <a:rPr lang="en-US" altLang="zh-CN" sz="2200" b="1" dirty="0">
                  <a:solidFill>
                    <a:srgbClr val="00B050"/>
                  </a:solidFill>
                </a:rPr>
                <a:t>First(</a:t>
              </a:r>
              <a:r>
                <a:rPr lang="en-US" altLang="zh-CN" sz="2200" b="1" i="1" dirty="0">
                  <a:solidFill>
                    <a:srgbClr val="00B050"/>
                  </a:solidFill>
                </a:rPr>
                <a:t>Y</a:t>
              </a:r>
              <a:r>
                <a:rPr lang="en-US" altLang="zh-CN" sz="2200" b="1" baseline="-25000" dirty="0">
                  <a:solidFill>
                    <a:srgbClr val="00B050"/>
                  </a:solidFill>
                </a:rPr>
                <a:t>1</a:t>
              </a:r>
              <a:r>
                <a:rPr lang="en-US" altLang="zh-CN" sz="2200" b="1" i="1" dirty="0">
                  <a:solidFill>
                    <a:srgbClr val="00B050"/>
                  </a:solidFill>
                </a:rPr>
                <a:t>Y</a:t>
              </a:r>
              <a:r>
                <a:rPr lang="en-US" altLang="zh-CN" sz="2200" b="1" baseline="-25000" dirty="0">
                  <a:solidFill>
                    <a:srgbClr val="00B050"/>
                  </a:solidFill>
                </a:rPr>
                <a:t>2</a:t>
              </a:r>
              <a:r>
                <a:rPr lang="en-US" altLang="zh-CN" sz="2200" b="1" dirty="0">
                  <a:solidFill>
                    <a:srgbClr val="00B050"/>
                  </a:solidFill>
                </a:rPr>
                <a:t>…</a:t>
              </a:r>
              <a:r>
                <a:rPr lang="en-US" altLang="zh-CN" sz="2200" b="1" i="1" dirty="0">
                  <a:solidFill>
                    <a:srgbClr val="00B050"/>
                  </a:solidFill>
                </a:rPr>
                <a:t>Y</a:t>
              </a:r>
              <a:r>
                <a:rPr lang="en-US" altLang="zh-CN" sz="2200" b="1" i="1" baseline="-25000" dirty="0">
                  <a:solidFill>
                    <a:srgbClr val="00B050"/>
                  </a:solidFill>
                </a:rPr>
                <a:t>K</a:t>
              </a:r>
              <a:r>
                <a:rPr lang="en-US" altLang="zh-CN" sz="2200" b="1" dirty="0">
                  <a:solidFill>
                    <a:srgbClr val="00B050"/>
                  </a:solidFill>
                </a:rPr>
                <a:t>) = </a:t>
              </a:r>
              <a:r>
                <a:rPr lang="en-US" altLang="zh-CN" sz="2200" b="1" dirty="0">
                  <a:solidFill>
                    <a:srgbClr val="00B05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</a:t>
              </a:r>
              <a:r>
                <a:rPr lang="en-US" altLang="zh-CN" sz="2200" b="1" dirty="0">
                  <a:solidFill>
                    <a:srgbClr val="00B05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200" b="1" dirty="0">
                  <a:solidFill>
                    <a:srgbClr val="00B050"/>
                  </a:solidFill>
                </a:rPr>
                <a:t>First(</a:t>
              </a:r>
              <a:r>
                <a:rPr lang="en-US" altLang="zh-CN" sz="2200" b="1" dirty="0" err="1">
                  <a:solidFill>
                    <a:srgbClr val="00B050"/>
                  </a:solidFill>
                  <a:sym typeface="Symbol" panose="05050102010706020507" pitchFamily="18" charset="2"/>
                </a:rPr>
                <a:t>Y</a:t>
              </a:r>
              <a:r>
                <a:rPr lang="en-US" altLang="zh-CN" sz="2200" b="1" baseline="-25000" dirty="0" err="1">
                  <a:solidFill>
                    <a:srgbClr val="00B050"/>
                  </a:solidFill>
                  <a:sym typeface="Symbol" panose="05050102010706020507" pitchFamily="18" charset="2"/>
                </a:rPr>
                <a:t>j</a:t>
              </a:r>
              <a:r>
                <a:rPr lang="en-US" altLang="zh-CN" sz="2200" b="1" dirty="0">
                  <a:solidFill>
                    <a:srgbClr val="00B050"/>
                  </a:solidFill>
                  <a:sym typeface="Symbol" panose="05050102010706020507" pitchFamily="18" charset="2"/>
                </a:rPr>
                <a:t>)</a:t>
              </a:r>
              <a:r>
                <a:rPr lang="en-US" altLang="zh-CN" sz="2200" b="1" dirty="0">
                  <a:solidFill>
                    <a:srgbClr val="00B050"/>
                  </a:solidFill>
                </a:rPr>
                <a:t>.</a:t>
              </a:r>
              <a:endParaRPr lang="en-US" altLang="zh-CN" sz="2200" b="1" dirty="0">
                <a:solidFill>
                  <a:srgbClr val="00B050"/>
                </a:solidFill>
              </a:endParaRPr>
            </a:p>
            <a:p>
              <a:pPr marL="342900" indent="-342900">
                <a:spcBef>
                  <a:spcPct val="20000"/>
                </a:spcBef>
                <a:buSzPct val="75000"/>
                <a:buFont typeface="Symbol" panose="05050102010706020507" pitchFamily="18" charset="2"/>
                <a:buNone/>
              </a:pPr>
              <a:r>
                <a:rPr kumimoji="0" lang="en-US" altLang="zh-CN" sz="2400" b="1" dirty="0" smtClean="0"/>
                <a:t>    </a:t>
              </a:r>
              <a:endParaRPr lang="en-US" altLang="zh-CN" sz="2400" b="1" dirty="0"/>
            </a:p>
          </p:txBody>
        </p:sp>
        <p:sp>
          <p:nvSpPr>
            <p:cNvPr id="33802" name="Rectangle 14"/>
            <p:cNvSpPr>
              <a:spLocks noChangeArrowheads="1"/>
            </p:cNvSpPr>
            <p:nvPr/>
          </p:nvSpPr>
          <p:spPr bwMode="auto">
            <a:xfrm>
              <a:off x="2539" y="3208"/>
              <a:ext cx="320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 dirty="0"/>
                <a:t>j=</a:t>
              </a:r>
              <a:r>
                <a:rPr lang="en-US" altLang="zh-CN" sz="1800" b="1" dirty="0"/>
                <a:t>1</a:t>
              </a:r>
              <a:endParaRPr lang="en-US" altLang="zh-CN" sz="1800" b="1" dirty="0"/>
            </a:p>
          </p:txBody>
        </p:sp>
        <p:sp>
          <p:nvSpPr>
            <p:cNvPr id="33803" name="Rectangle 15"/>
            <p:cNvSpPr>
              <a:spLocks noChangeArrowheads="1"/>
            </p:cNvSpPr>
            <p:nvPr/>
          </p:nvSpPr>
          <p:spPr bwMode="auto">
            <a:xfrm>
              <a:off x="2621" y="3023"/>
              <a:ext cx="15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 dirty="0" err="1"/>
                <a:t>i</a:t>
              </a:r>
              <a:endParaRPr lang="en-US" altLang="zh-CN" sz="1800" b="1" i="1" dirty="0"/>
            </a:p>
          </p:txBody>
        </p:sp>
        <p:sp>
          <p:nvSpPr>
            <p:cNvPr id="33804" name="Rectangle 16"/>
            <p:cNvSpPr>
              <a:spLocks noChangeArrowheads="1"/>
            </p:cNvSpPr>
            <p:nvPr/>
          </p:nvSpPr>
          <p:spPr bwMode="auto">
            <a:xfrm>
              <a:off x="2526" y="3707"/>
              <a:ext cx="320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 dirty="0"/>
                <a:t>j=</a:t>
              </a:r>
              <a:r>
                <a:rPr lang="en-US" altLang="zh-CN" sz="1800" b="1" dirty="0"/>
                <a:t>1</a:t>
              </a:r>
              <a:endParaRPr lang="en-US" altLang="zh-CN" sz="1800" b="1" dirty="0"/>
            </a:p>
          </p:txBody>
        </p:sp>
        <p:sp>
          <p:nvSpPr>
            <p:cNvPr id="33805" name="Rectangle 17"/>
            <p:cNvSpPr>
              <a:spLocks noChangeArrowheads="1"/>
            </p:cNvSpPr>
            <p:nvPr/>
          </p:nvSpPr>
          <p:spPr bwMode="auto">
            <a:xfrm>
              <a:off x="2581" y="3526"/>
              <a:ext cx="196" cy="2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 i="1" dirty="0"/>
                <a:t>k</a:t>
              </a:r>
              <a:endParaRPr lang="en-US" altLang="zh-CN" sz="1800" b="1" i="1" dirty="0"/>
            </a:p>
          </p:txBody>
        </p:sp>
      </p:grpSp>
      <p:sp>
        <p:nvSpPr>
          <p:cNvPr id="33797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3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例</a:t>
            </a:r>
            <a:r>
              <a:rPr lang="zh-CN" altLang="en-US" sz="3200" b="1">
                <a:latin typeface="楷体_GB2312" pitchFamily="49" charset="-122"/>
              </a:rPr>
              <a:t>：计算 </a:t>
            </a:r>
            <a:r>
              <a:rPr lang="en-US" altLang="zh-CN" sz="3200"/>
              <a:t>First </a:t>
            </a:r>
            <a:r>
              <a:rPr lang="zh-CN" altLang="en-US" sz="3200" b="1">
                <a:latin typeface="楷体_GB2312" pitchFamily="49" charset="-122"/>
              </a:rPr>
              <a:t>集合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34819" name="Rectangle 24"/>
          <p:cNvSpPr>
            <a:spLocks noChangeArrowheads="1"/>
          </p:cNvSpPr>
          <p:nvPr/>
        </p:nvSpPr>
        <p:spPr bwMode="auto">
          <a:xfrm>
            <a:off x="1403350" y="1916113"/>
            <a:ext cx="2952750" cy="24352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/>
              <a:t>文法 </a:t>
            </a:r>
            <a:r>
              <a:rPr lang="en-US" altLang="zh-CN" sz="2400" dirty="0"/>
              <a:t>G</a:t>
            </a:r>
            <a:r>
              <a:rPr lang="zh-CN" altLang="en-US" sz="2400" dirty="0"/>
              <a:t>（</a:t>
            </a:r>
            <a:r>
              <a:rPr lang="en-US" altLang="zh-CN" sz="2400" dirty="0"/>
              <a:t>S</a:t>
            </a:r>
            <a:r>
              <a:rPr lang="zh-CN" altLang="en-US" sz="2400" dirty="0"/>
              <a:t>）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endParaRPr lang="en-US" altLang="zh-CN" sz="10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S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AB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A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Da</a:t>
            </a:r>
            <a:r>
              <a:rPr lang="en-US" altLang="zh-CN" sz="2400" dirty="0">
                <a:sym typeface="Symbol" panose="05050102010706020507" pitchFamily="18" charset="2"/>
              </a:rPr>
              <a:t></a:t>
            </a:r>
            <a:r>
              <a:rPr lang="zh-CN" altLang="zh-CN" sz="2400" dirty="0">
                <a:sym typeface="Symbol" panose="05050102010706020507" pitchFamily="18" charset="2"/>
              </a:rPr>
              <a:t></a:t>
            </a:r>
            <a:endParaRPr lang="en-US" altLang="zh-CN" sz="2400" dirty="0">
              <a:sym typeface="Symbol" panose="05050102010706020507" pitchFamily="18" charset="2"/>
            </a:endParaRPr>
          </a:p>
          <a:p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ym typeface="Symbol" panose="05050102010706020507" pitchFamily="18" charset="2"/>
              </a:rPr>
              <a:t>B  </a:t>
            </a:r>
            <a:r>
              <a:rPr lang="en-US" altLang="zh-CN" sz="2400" dirty="0" err="1">
                <a:sym typeface="Symbol" panose="05050102010706020507" pitchFamily="18" charset="2"/>
              </a:rPr>
              <a:t>cC</a:t>
            </a:r>
            <a:endParaRPr lang="en-US" altLang="zh-CN" sz="2400" dirty="0">
              <a:sym typeface="Symbol" panose="05050102010706020507" pitchFamily="18" charset="2"/>
            </a:endParaRPr>
          </a:p>
          <a:p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ym typeface="Symbol" panose="05050102010706020507" pitchFamily="18" charset="2"/>
              </a:rPr>
              <a:t>C  </a:t>
            </a:r>
            <a:r>
              <a:rPr lang="en-US" altLang="zh-CN" sz="2400" dirty="0" err="1">
                <a:sym typeface="Symbol" panose="05050102010706020507" pitchFamily="18" charset="2"/>
              </a:rPr>
              <a:t>aADC</a:t>
            </a:r>
            <a:r>
              <a:rPr lang="en-US" altLang="zh-CN" sz="2400" dirty="0">
                <a:sym typeface="Symbol" panose="05050102010706020507" pitchFamily="18" charset="2"/>
              </a:rPr>
              <a:t></a:t>
            </a:r>
            <a:r>
              <a:rPr lang="zh-CN" altLang="zh-CN" sz="2400" dirty="0">
                <a:sym typeface="Symbol" panose="05050102010706020507" pitchFamily="18" charset="2"/>
              </a:rPr>
              <a:t></a:t>
            </a:r>
            <a:endParaRPr lang="en-US" altLang="zh-CN" sz="2400" dirty="0">
              <a:sym typeface="Symbol" panose="05050102010706020507" pitchFamily="18" charset="2"/>
            </a:endParaRPr>
          </a:p>
          <a:p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5</a:t>
            </a:r>
            <a:r>
              <a:rPr lang="zh-CN" altLang="en-US" sz="2400" dirty="0"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ym typeface="Symbol" panose="05050102010706020507" pitchFamily="18" charset="2"/>
              </a:rPr>
              <a:t>D  b</a:t>
            </a:r>
            <a:r>
              <a:rPr lang="zh-CN" altLang="zh-CN" sz="2400" dirty="0">
                <a:sym typeface="Symbol" panose="05050102010706020507" pitchFamily="18" charset="2"/>
              </a:rPr>
              <a:t>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34820" name="Rectangle 25"/>
          <p:cNvSpPr>
            <a:spLocks noChangeArrowheads="1"/>
          </p:cNvSpPr>
          <p:nvPr/>
        </p:nvSpPr>
        <p:spPr bwMode="auto">
          <a:xfrm>
            <a:off x="5508625" y="1989138"/>
            <a:ext cx="1944688" cy="17335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First(a)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{a}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First(b)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{b}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First(c)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{c}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34821" name="Rectangle 2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 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28411" name="Rectangle 27"/>
          <p:cNvSpPr>
            <a:spLocks noChangeArrowheads="1"/>
          </p:cNvSpPr>
          <p:nvPr/>
        </p:nvSpPr>
        <p:spPr bwMode="auto">
          <a:xfrm>
            <a:off x="1763713" y="4581525"/>
            <a:ext cx="2376487" cy="2098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/>
              <a:t>First(S)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 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First(A)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First(B)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 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anose="05050102010706020507" pitchFamily="18" charset="2"/>
              </a:rPr>
              <a:t>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anose="05050102010706020507" pitchFamily="18" charset="2"/>
              </a:rPr>
              <a:t>D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528412" name="Rectangle 28"/>
          <p:cNvSpPr>
            <a:spLocks noChangeArrowheads="1"/>
          </p:cNvSpPr>
          <p:nvPr/>
        </p:nvSpPr>
        <p:spPr bwMode="auto">
          <a:xfrm>
            <a:off x="5219700" y="4564063"/>
            <a:ext cx="3024188" cy="16732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First(AB)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 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First(Da)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 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</a:t>
            </a:r>
            <a:r>
              <a:rPr lang="zh-CN" altLang="zh-CN" sz="2400">
                <a:sym typeface="Symbol" panose="05050102010706020507" pitchFamily="18" charset="2"/>
              </a:rPr>
              <a:t>cC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/>
              <a:t>}</a:t>
            </a:r>
            <a:endParaRPr lang="en-US" altLang="zh-CN" sz="2400"/>
          </a:p>
          <a:p>
            <a:r>
              <a:rPr lang="en-US" altLang="zh-CN" sz="2400"/>
              <a:t>First(</a:t>
            </a:r>
            <a:r>
              <a:rPr lang="zh-CN" altLang="zh-CN" sz="2400">
                <a:sym typeface="Symbol" panose="05050102010706020507" pitchFamily="18" charset="2"/>
              </a:rPr>
              <a:t>aADC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34824" name="AutoShape 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AutoShape 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AutoShape 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AutoShape 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7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例</a:t>
            </a:r>
            <a:r>
              <a:rPr lang="zh-CN" altLang="en-US" sz="3200" b="1">
                <a:latin typeface="楷体_GB2312" pitchFamily="49" charset="-122"/>
              </a:rPr>
              <a:t>：计算 </a:t>
            </a:r>
            <a:r>
              <a:rPr lang="en-US" altLang="zh-CN" sz="3200"/>
              <a:t>First </a:t>
            </a:r>
            <a:r>
              <a:rPr lang="zh-CN" altLang="en-US" sz="3200" b="1">
                <a:latin typeface="楷体_GB2312" pitchFamily="49" charset="-122"/>
              </a:rPr>
              <a:t>集合</a:t>
            </a:r>
            <a:r>
              <a:rPr lang="en-US" altLang="zh-CN" sz="3200" b="1">
                <a:latin typeface="楷体_GB2312" pitchFamily="49" charset="-122"/>
              </a:rPr>
              <a:t>( </a:t>
            </a:r>
            <a:r>
              <a:rPr lang="zh-CN" altLang="en-US" sz="3200" b="1">
                <a:latin typeface="楷体_GB2312" pitchFamily="49" charset="-122"/>
              </a:rPr>
              <a:t>续</a:t>
            </a:r>
            <a:r>
              <a:rPr lang="en-US" altLang="zh-CN" sz="3200" b="1">
                <a:latin typeface="楷体_GB2312" pitchFamily="49" charset="-122"/>
              </a:rPr>
              <a:t>)</a:t>
            </a:r>
            <a:endParaRPr lang="en-US" altLang="zh-CN" sz="3200" b="1">
              <a:latin typeface="楷体_GB2312" pitchFamily="49" charset="-122"/>
            </a:endParaRPr>
          </a:p>
        </p:txBody>
      </p:sp>
      <p:sp>
        <p:nvSpPr>
          <p:cNvPr id="35843" name="Rectangle 18"/>
          <p:cNvSpPr>
            <a:spLocks noChangeArrowheads="1"/>
          </p:cNvSpPr>
          <p:nvPr/>
        </p:nvSpPr>
        <p:spPr bwMode="auto">
          <a:xfrm>
            <a:off x="1403350" y="1916113"/>
            <a:ext cx="2952750" cy="24352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  <a:endParaRPr lang="en-US" altLang="zh-CN" sz="2400"/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AB</a:t>
            </a:r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Da</a:t>
            </a:r>
            <a:r>
              <a:rPr lang="en-US" altLang="zh-CN" sz="2400">
                <a:sym typeface="Symbol" panose="05050102010706020507" pitchFamily="18" charset="2"/>
              </a:rPr>
              <a:t>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3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B  cC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4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C  aADC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5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D  b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sp>
        <p:nvSpPr>
          <p:cNvPr id="35844" name="Rectangle 19"/>
          <p:cNvSpPr>
            <a:spLocks noChangeArrowheads="1"/>
          </p:cNvSpPr>
          <p:nvPr/>
        </p:nvSpPr>
        <p:spPr bwMode="auto">
          <a:xfrm>
            <a:off x="5508625" y="1989138"/>
            <a:ext cx="1944688" cy="17335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First(a)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{a}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First(b)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{b}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First(c)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{c}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35845" name="Rectangle 2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 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29429" name="Rectangle 21"/>
          <p:cNvSpPr>
            <a:spLocks noChangeArrowheads="1"/>
          </p:cNvSpPr>
          <p:nvPr/>
        </p:nvSpPr>
        <p:spPr bwMode="auto">
          <a:xfrm>
            <a:off x="1763713" y="4581525"/>
            <a:ext cx="2376487" cy="212365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/>
              <a:t>First(S)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 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First(A)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anose="05050102010706020507" pitchFamily="18" charset="2"/>
              </a:rPr>
              <a:t>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First(B)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 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anose="05050102010706020507" pitchFamily="18" charset="2"/>
              </a:rPr>
              <a:t>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anose="05050102010706020507" pitchFamily="18" charset="2"/>
              </a:rPr>
              <a:t>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anose="05050102010706020507" pitchFamily="18" charset="2"/>
              </a:rPr>
              <a:t>D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{</a:t>
            </a:r>
            <a:r>
              <a:rPr lang="zh-CN" altLang="zh-CN" sz="2400" dirty="0" smtClean="0">
                <a:sym typeface="Symbol" panose="05050102010706020507" pitchFamily="18" charset="2"/>
              </a:rPr>
              <a:t></a:t>
            </a:r>
            <a:r>
              <a:rPr lang="en-US" altLang="zh-CN" sz="2400" dirty="0" smtClean="0">
                <a:sym typeface="Symbol" panose="05050102010706020507" pitchFamily="18" charset="2"/>
              </a:rPr>
              <a:t> , b</a:t>
            </a:r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sp>
        <p:nvSpPr>
          <p:cNvPr id="35847" name="Rectangle 22"/>
          <p:cNvSpPr>
            <a:spLocks noChangeArrowheads="1"/>
          </p:cNvSpPr>
          <p:nvPr/>
        </p:nvSpPr>
        <p:spPr bwMode="auto">
          <a:xfrm>
            <a:off x="5219700" y="4564063"/>
            <a:ext cx="3024188" cy="16732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/>
              <a:t>First(AB)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 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en-US" altLang="zh-CN" sz="2400" dirty="0" err="1"/>
              <a:t>Da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 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anose="05050102010706020507" pitchFamily="18" charset="2"/>
              </a:rPr>
              <a:t>cC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anose="05050102010706020507" pitchFamily="18" charset="2"/>
              </a:rPr>
              <a:t>aADC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35848" name="AutoShape 2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AutoShape 2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AutoShape 2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左箭头 11"/>
          <p:cNvSpPr/>
          <p:nvPr/>
        </p:nvSpPr>
        <p:spPr bwMode="auto">
          <a:xfrm>
            <a:off x="4356100" y="4941168"/>
            <a:ext cx="503932" cy="216024"/>
          </a:xfrm>
          <a:prstGeom prst="leftArrow">
            <a:avLst/>
          </a:prstGeom>
          <a:noFill/>
          <a:ln w="9525" cap="flat" cmpd="sng" algn="ctr">
            <a:solidFill>
              <a:srgbClr val="80008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" name="左箭头 12"/>
          <p:cNvSpPr/>
          <p:nvPr/>
        </p:nvSpPr>
        <p:spPr bwMode="auto">
          <a:xfrm rot="10800000">
            <a:off x="4364726" y="5639010"/>
            <a:ext cx="503932" cy="216024"/>
          </a:xfrm>
          <a:prstGeom prst="leftArrow">
            <a:avLst/>
          </a:prstGeom>
          <a:noFill/>
          <a:ln w="9525" cap="flat" cmpd="sng" algn="ctr">
            <a:solidFill>
              <a:srgbClr val="80008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7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例</a:t>
            </a:r>
            <a:r>
              <a:rPr lang="zh-CN" altLang="en-US" sz="3200" b="1">
                <a:latin typeface="楷体_GB2312" pitchFamily="49" charset="-122"/>
              </a:rPr>
              <a:t>：计算 </a:t>
            </a:r>
            <a:r>
              <a:rPr lang="en-US" altLang="zh-CN" sz="3200"/>
              <a:t>First </a:t>
            </a:r>
            <a:r>
              <a:rPr lang="zh-CN" altLang="en-US" sz="3200" b="1">
                <a:latin typeface="楷体_GB2312" pitchFamily="49" charset="-122"/>
              </a:rPr>
              <a:t>集合</a:t>
            </a:r>
            <a:r>
              <a:rPr lang="en-US" altLang="zh-CN" sz="3200" b="1">
                <a:latin typeface="楷体_GB2312" pitchFamily="49" charset="-122"/>
              </a:rPr>
              <a:t>( </a:t>
            </a:r>
            <a:r>
              <a:rPr lang="zh-CN" altLang="en-US" sz="3200" b="1">
                <a:latin typeface="楷体_GB2312" pitchFamily="49" charset="-122"/>
              </a:rPr>
              <a:t>续</a:t>
            </a:r>
            <a:r>
              <a:rPr lang="en-US" altLang="zh-CN" sz="3200" b="1">
                <a:latin typeface="楷体_GB2312" pitchFamily="49" charset="-122"/>
              </a:rPr>
              <a:t>)</a:t>
            </a:r>
            <a:endParaRPr lang="en-US" altLang="zh-CN" sz="3200" b="1">
              <a:latin typeface="楷体_GB2312" pitchFamily="49" charset="-122"/>
            </a:endParaRPr>
          </a:p>
        </p:txBody>
      </p:sp>
      <p:sp>
        <p:nvSpPr>
          <p:cNvPr id="35843" name="Rectangle 18"/>
          <p:cNvSpPr>
            <a:spLocks noChangeArrowheads="1"/>
          </p:cNvSpPr>
          <p:nvPr/>
        </p:nvSpPr>
        <p:spPr bwMode="auto">
          <a:xfrm>
            <a:off x="1403350" y="1916113"/>
            <a:ext cx="2952750" cy="24352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  <a:endParaRPr lang="en-US" altLang="zh-CN" sz="2400"/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AB</a:t>
            </a:r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Da</a:t>
            </a:r>
            <a:r>
              <a:rPr lang="en-US" altLang="zh-CN" sz="2400">
                <a:sym typeface="Symbol" panose="05050102010706020507" pitchFamily="18" charset="2"/>
              </a:rPr>
              <a:t>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3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B  cC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4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C  aADC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5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D  b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sp>
        <p:nvSpPr>
          <p:cNvPr id="35844" name="Rectangle 19"/>
          <p:cNvSpPr>
            <a:spLocks noChangeArrowheads="1"/>
          </p:cNvSpPr>
          <p:nvPr/>
        </p:nvSpPr>
        <p:spPr bwMode="auto">
          <a:xfrm>
            <a:off x="5508625" y="1989138"/>
            <a:ext cx="1944688" cy="17335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First(a)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{a}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First(b)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{b}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First(c)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{c}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35845" name="Rectangle 2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 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29429" name="Rectangle 21"/>
          <p:cNvSpPr>
            <a:spLocks noChangeArrowheads="1"/>
          </p:cNvSpPr>
          <p:nvPr/>
        </p:nvSpPr>
        <p:spPr bwMode="auto">
          <a:xfrm>
            <a:off x="1763713" y="4581525"/>
            <a:ext cx="2376487" cy="212365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/>
              <a:t>First(S)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 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First(A)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anose="05050102010706020507" pitchFamily="18" charset="2"/>
              </a:rPr>
              <a:t>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First(B)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 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anose="05050102010706020507" pitchFamily="18" charset="2"/>
              </a:rPr>
              <a:t>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anose="05050102010706020507" pitchFamily="18" charset="2"/>
              </a:rPr>
              <a:t>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anose="05050102010706020507" pitchFamily="18" charset="2"/>
              </a:rPr>
              <a:t>D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{</a:t>
            </a:r>
            <a:r>
              <a:rPr lang="zh-CN" altLang="zh-CN" sz="2400" dirty="0" smtClean="0">
                <a:sym typeface="Symbol" panose="05050102010706020507" pitchFamily="18" charset="2"/>
              </a:rPr>
              <a:t></a:t>
            </a:r>
            <a:r>
              <a:rPr lang="en-US" altLang="zh-CN" sz="2400" dirty="0" smtClean="0">
                <a:sym typeface="Symbol" panose="05050102010706020507" pitchFamily="18" charset="2"/>
              </a:rPr>
              <a:t> , b</a:t>
            </a:r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sp>
        <p:nvSpPr>
          <p:cNvPr id="35848" name="AutoShape 2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AutoShape 2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AutoShape 2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5219700" y="4564063"/>
            <a:ext cx="3024188" cy="169277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/>
              <a:t>First(AB)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 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en-US" altLang="zh-CN" sz="2400" dirty="0" err="1"/>
              <a:t>Da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{a, b}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anose="05050102010706020507" pitchFamily="18" charset="2"/>
              </a:rPr>
              <a:t>cC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{c</a:t>
            </a:r>
            <a:r>
              <a:rPr lang="en-US" altLang="zh-CN" sz="2400" dirty="0" smtClean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anose="05050102010706020507" pitchFamily="18" charset="2"/>
              </a:rPr>
              <a:t>aADC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{a</a:t>
            </a:r>
            <a:r>
              <a:rPr lang="en-US" altLang="zh-CN" sz="2400" dirty="0" smtClean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13" name="左箭头 12"/>
          <p:cNvSpPr/>
          <p:nvPr/>
        </p:nvSpPr>
        <p:spPr bwMode="auto">
          <a:xfrm>
            <a:off x="4356100" y="4941168"/>
            <a:ext cx="503932" cy="216024"/>
          </a:xfrm>
          <a:prstGeom prst="leftArrow">
            <a:avLst/>
          </a:prstGeom>
          <a:noFill/>
          <a:ln w="9525" cap="flat" cmpd="sng" algn="ctr">
            <a:solidFill>
              <a:srgbClr val="80008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4" name="左箭头 13"/>
          <p:cNvSpPr/>
          <p:nvPr/>
        </p:nvSpPr>
        <p:spPr bwMode="auto">
          <a:xfrm rot="10800000">
            <a:off x="4364726" y="5639010"/>
            <a:ext cx="503932" cy="216024"/>
          </a:xfrm>
          <a:prstGeom prst="leftArrow">
            <a:avLst/>
          </a:prstGeom>
          <a:noFill/>
          <a:ln w="9525" cap="flat" cmpd="sng" algn="ctr">
            <a:solidFill>
              <a:srgbClr val="80008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7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例</a:t>
            </a:r>
            <a:r>
              <a:rPr lang="zh-CN" altLang="en-US" sz="3200" b="1">
                <a:latin typeface="楷体_GB2312" pitchFamily="49" charset="-122"/>
              </a:rPr>
              <a:t>：计算 </a:t>
            </a:r>
            <a:r>
              <a:rPr lang="en-US" altLang="zh-CN" sz="3200"/>
              <a:t>First </a:t>
            </a:r>
            <a:r>
              <a:rPr lang="zh-CN" altLang="en-US" sz="3200" b="1">
                <a:latin typeface="楷体_GB2312" pitchFamily="49" charset="-122"/>
              </a:rPr>
              <a:t>集合</a:t>
            </a:r>
            <a:r>
              <a:rPr lang="en-US" altLang="zh-CN" sz="3200" b="1">
                <a:latin typeface="楷体_GB2312" pitchFamily="49" charset="-122"/>
              </a:rPr>
              <a:t>( </a:t>
            </a:r>
            <a:r>
              <a:rPr lang="zh-CN" altLang="en-US" sz="3200" b="1">
                <a:latin typeface="楷体_GB2312" pitchFamily="49" charset="-122"/>
              </a:rPr>
              <a:t>续</a:t>
            </a:r>
            <a:r>
              <a:rPr lang="en-US" altLang="zh-CN" sz="3200" b="1">
                <a:latin typeface="楷体_GB2312" pitchFamily="49" charset="-122"/>
              </a:rPr>
              <a:t>)</a:t>
            </a:r>
            <a:endParaRPr lang="en-US" altLang="zh-CN" sz="3200" b="1">
              <a:latin typeface="楷体_GB2312" pitchFamily="49" charset="-122"/>
            </a:endParaRPr>
          </a:p>
        </p:txBody>
      </p:sp>
      <p:sp>
        <p:nvSpPr>
          <p:cNvPr id="35843" name="Rectangle 18"/>
          <p:cNvSpPr>
            <a:spLocks noChangeArrowheads="1"/>
          </p:cNvSpPr>
          <p:nvPr/>
        </p:nvSpPr>
        <p:spPr bwMode="auto">
          <a:xfrm>
            <a:off x="1403350" y="1916113"/>
            <a:ext cx="2952750" cy="24352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  <a:endParaRPr lang="en-US" altLang="zh-CN" sz="2400"/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AB</a:t>
            </a:r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Da</a:t>
            </a:r>
            <a:r>
              <a:rPr lang="en-US" altLang="zh-CN" sz="2400">
                <a:sym typeface="Symbol" panose="05050102010706020507" pitchFamily="18" charset="2"/>
              </a:rPr>
              <a:t>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3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B  cC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4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C  aADC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5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D  b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sp>
        <p:nvSpPr>
          <p:cNvPr id="35844" name="Rectangle 19"/>
          <p:cNvSpPr>
            <a:spLocks noChangeArrowheads="1"/>
          </p:cNvSpPr>
          <p:nvPr/>
        </p:nvSpPr>
        <p:spPr bwMode="auto">
          <a:xfrm>
            <a:off x="5508625" y="1989138"/>
            <a:ext cx="2263776" cy="175432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First(a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{a}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 smtClean="0"/>
              <a:t>First(b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{b}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 smtClean="0"/>
              <a:t>First(c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{c}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 smtClean="0"/>
              <a:t>First</a:t>
            </a:r>
            <a:r>
              <a:rPr lang="en-US" altLang="zh-CN" sz="2400" dirty="0"/>
              <a:t>(</a:t>
            </a:r>
            <a:r>
              <a:rPr lang="zh-CN" altLang="zh-CN" sz="2400" dirty="0">
                <a:sym typeface="Symbol" panose="05050102010706020507" pitchFamily="18" charset="2"/>
              </a:rPr>
              <a:t>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anose="05050102010706020507" pitchFamily="18" charset="2"/>
              </a:rPr>
              <a:t></a:t>
            </a: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35845" name="Rectangle 2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 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29429" name="Rectangle 21"/>
          <p:cNvSpPr>
            <a:spLocks noChangeArrowheads="1"/>
          </p:cNvSpPr>
          <p:nvPr/>
        </p:nvSpPr>
        <p:spPr bwMode="auto">
          <a:xfrm>
            <a:off x="1486101" y="4562476"/>
            <a:ext cx="2878624" cy="193899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   First(S)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 </a:t>
            </a:r>
            <a:r>
              <a:rPr lang="en-US" altLang="zh-CN" sz="2400" dirty="0" smtClean="0"/>
              <a:t>}</a:t>
            </a:r>
            <a:endParaRPr lang="en-US" altLang="zh-CN" sz="2400" dirty="0"/>
          </a:p>
          <a:p>
            <a:r>
              <a:rPr lang="en-US" altLang="zh-CN" sz="2400" dirty="0"/>
              <a:t>   First(A)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en-US" altLang="zh-CN" sz="2400" dirty="0"/>
              <a:t> a, b</a:t>
            </a:r>
            <a:r>
              <a:rPr lang="en-US" altLang="zh-CN" sz="2400" dirty="0" smtClean="0"/>
              <a:t>}</a:t>
            </a:r>
            <a:endParaRPr lang="en-US" altLang="zh-CN" sz="2400" dirty="0"/>
          </a:p>
          <a:p>
            <a:r>
              <a:rPr lang="en-US" altLang="zh-CN" sz="2400" dirty="0"/>
              <a:t>   First(B)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{c</a:t>
            </a:r>
            <a:r>
              <a:rPr lang="en-US" altLang="zh-CN" sz="2400" dirty="0" smtClean="0"/>
              <a:t>}</a:t>
            </a:r>
            <a:endParaRPr lang="en-US" altLang="zh-CN" sz="2400" dirty="0"/>
          </a:p>
          <a:p>
            <a:r>
              <a:rPr lang="en-US" altLang="zh-CN" sz="2400" dirty="0"/>
              <a:t>   First(</a:t>
            </a:r>
            <a:r>
              <a:rPr lang="zh-CN" altLang="zh-CN" sz="2400" dirty="0">
                <a:sym typeface="Symbol" panose="05050102010706020507" pitchFamily="18" charset="2"/>
              </a:rPr>
              <a:t>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{a, </a:t>
            </a:r>
            <a:r>
              <a:rPr lang="zh-CN" altLang="zh-CN" sz="2400" dirty="0">
                <a:sym typeface="Symbol" panose="05050102010706020507" pitchFamily="18" charset="2"/>
              </a:rPr>
              <a:t>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/>
              <a:t>   First(</a:t>
            </a:r>
            <a:r>
              <a:rPr lang="zh-CN" altLang="zh-CN" sz="2400" dirty="0">
                <a:sym typeface="Symbol" panose="05050102010706020507" pitchFamily="18" charset="2"/>
              </a:rPr>
              <a:t>D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sym typeface="Symbol" panose="05050102010706020507" pitchFamily="18" charset="2"/>
              </a:rPr>
              <a:t> , b</a:t>
            </a: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35847" name="Rectangle 22"/>
          <p:cNvSpPr>
            <a:spLocks noChangeArrowheads="1"/>
          </p:cNvSpPr>
          <p:nvPr/>
        </p:nvSpPr>
        <p:spPr bwMode="auto">
          <a:xfrm>
            <a:off x="5219700" y="4564063"/>
            <a:ext cx="3024188" cy="169277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 smtClean="0"/>
              <a:t>First(AB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 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 smtClean="0"/>
              <a:t>First(Da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{a, b}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 smtClean="0"/>
              <a:t>First(</a:t>
            </a:r>
            <a:r>
              <a:rPr lang="zh-CN" altLang="zh-CN" sz="2400" dirty="0">
                <a:sym typeface="Symbol" panose="05050102010706020507" pitchFamily="18" charset="2"/>
              </a:rPr>
              <a:t>cC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{c</a:t>
            </a:r>
            <a:r>
              <a:rPr lang="en-US" altLang="zh-CN" sz="2400" dirty="0" smtClean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 smtClean="0"/>
              <a:t>First(</a:t>
            </a:r>
            <a:r>
              <a:rPr lang="zh-CN" altLang="zh-CN" sz="2400" dirty="0">
                <a:sym typeface="Symbol" panose="05050102010706020507" pitchFamily="18" charset="2"/>
              </a:rPr>
              <a:t>aADC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{a</a:t>
            </a:r>
            <a:r>
              <a:rPr lang="en-US" altLang="zh-CN" sz="2400" dirty="0" smtClean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35848" name="AutoShape 2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AutoShape 2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AutoShape 2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左箭头 1"/>
          <p:cNvSpPr/>
          <p:nvPr/>
        </p:nvSpPr>
        <p:spPr bwMode="auto">
          <a:xfrm>
            <a:off x="4356100" y="4941168"/>
            <a:ext cx="503932" cy="216024"/>
          </a:xfrm>
          <a:prstGeom prst="leftArrow">
            <a:avLst/>
          </a:prstGeom>
          <a:noFill/>
          <a:ln w="9525" cap="flat" cmpd="sng" algn="ctr">
            <a:solidFill>
              <a:srgbClr val="80008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" name="左箭头 12"/>
          <p:cNvSpPr/>
          <p:nvPr/>
        </p:nvSpPr>
        <p:spPr bwMode="auto">
          <a:xfrm rot="10800000">
            <a:off x="4364726" y="5639010"/>
            <a:ext cx="503932" cy="216024"/>
          </a:xfrm>
          <a:prstGeom prst="leftArrow">
            <a:avLst/>
          </a:prstGeom>
          <a:noFill/>
          <a:ln w="9525" cap="flat" cmpd="sng" algn="ctr">
            <a:solidFill>
              <a:srgbClr val="80008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例</a:t>
            </a:r>
            <a:r>
              <a:rPr lang="zh-CN" altLang="en-US" sz="3200" b="1">
                <a:latin typeface="楷体_GB2312" pitchFamily="49" charset="-122"/>
              </a:rPr>
              <a:t>：计算 </a:t>
            </a:r>
            <a:r>
              <a:rPr lang="en-US" altLang="zh-CN" sz="3200"/>
              <a:t>First </a:t>
            </a:r>
            <a:r>
              <a:rPr lang="zh-CN" altLang="en-US" sz="3200" b="1">
                <a:latin typeface="楷体_GB2312" pitchFamily="49" charset="-122"/>
              </a:rPr>
              <a:t>集合</a:t>
            </a:r>
            <a:r>
              <a:rPr lang="en-US" altLang="zh-CN" sz="3200" b="1">
                <a:latin typeface="楷体_GB2312" pitchFamily="49" charset="-122"/>
              </a:rPr>
              <a:t>( </a:t>
            </a:r>
            <a:r>
              <a:rPr lang="zh-CN" altLang="en-US" sz="3200" b="1">
                <a:latin typeface="楷体_GB2312" pitchFamily="49" charset="-122"/>
              </a:rPr>
              <a:t>续</a:t>
            </a:r>
            <a:r>
              <a:rPr lang="en-US" altLang="zh-CN" sz="3200" b="1">
                <a:latin typeface="楷体_GB2312" pitchFamily="49" charset="-122"/>
              </a:rPr>
              <a:t>)</a:t>
            </a:r>
            <a:endParaRPr lang="en-US" altLang="zh-CN" sz="3200" b="1">
              <a:latin typeface="楷体_GB2312" pitchFamily="49" charset="-122"/>
            </a:endParaRP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1403350" y="1916113"/>
            <a:ext cx="2952750" cy="24352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  <a:endParaRPr lang="en-US" altLang="zh-CN" sz="2400"/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AB</a:t>
            </a:r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Da</a:t>
            </a:r>
            <a:r>
              <a:rPr lang="en-US" altLang="zh-CN" sz="2400">
                <a:sym typeface="Symbol" panose="05050102010706020507" pitchFamily="18" charset="2"/>
              </a:rPr>
              <a:t>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3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B  cC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4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C  aADC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5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D  b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5508625" y="1989138"/>
            <a:ext cx="1944688" cy="17335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First(a)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{a}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First(b)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{b}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First(c)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{c}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 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1763713" y="4581525"/>
            <a:ext cx="2592263" cy="212365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First(S)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 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First(A)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 smtClean="0">
                <a:sym typeface="Symbol" panose="05050102010706020507" pitchFamily="18" charset="2"/>
              </a:rPr>
              <a:t></a:t>
            </a:r>
            <a:r>
              <a:rPr lang="en-US" altLang="zh-CN" sz="2400" dirty="0" smtClean="0">
                <a:sym typeface="Symbol" panose="05050102010706020507" pitchFamily="18" charset="2"/>
              </a:rPr>
              <a:t>, </a:t>
            </a:r>
            <a:r>
              <a:rPr lang="en-US" altLang="zh-CN" sz="2400" dirty="0" smtClean="0"/>
              <a:t>a, b}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First(B)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{</a:t>
            </a:r>
            <a:r>
              <a:rPr lang="zh-CN" altLang="zh-CN" sz="2400" dirty="0" smtClean="0">
                <a:sym typeface="Symbol" panose="05050102010706020507" pitchFamily="18" charset="2"/>
              </a:rPr>
              <a:t>c</a:t>
            </a:r>
            <a:r>
              <a:rPr lang="en-US" altLang="zh-CN" sz="2400" dirty="0" smtClean="0"/>
              <a:t>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anose="05050102010706020507" pitchFamily="18" charset="2"/>
              </a:rPr>
              <a:t>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{a, </a:t>
            </a:r>
            <a:r>
              <a:rPr lang="zh-CN" altLang="zh-CN" sz="2400" dirty="0" smtClean="0">
                <a:sym typeface="Symbol" panose="05050102010706020507" pitchFamily="18" charset="2"/>
              </a:rPr>
              <a:t>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anose="05050102010706020507" pitchFamily="18" charset="2"/>
              </a:rPr>
              <a:t>D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 smtClean="0">
                <a:sym typeface="Symbol" panose="05050102010706020507" pitchFamily="18" charset="2"/>
              </a:rPr>
              <a:t></a:t>
            </a:r>
            <a:r>
              <a:rPr lang="en-US" altLang="zh-CN" sz="2400" dirty="0" smtClean="0">
                <a:sym typeface="Symbol" panose="05050102010706020507" pitchFamily="18" charset="2"/>
              </a:rPr>
              <a:t>, b</a:t>
            </a:r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sp>
        <p:nvSpPr>
          <p:cNvPr id="546825" name="Rectangle 9"/>
          <p:cNvSpPr>
            <a:spLocks noChangeArrowheads="1"/>
          </p:cNvSpPr>
          <p:nvPr/>
        </p:nvSpPr>
        <p:spPr bwMode="auto">
          <a:xfrm>
            <a:off x="5219700" y="4564063"/>
            <a:ext cx="3024188" cy="169277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/>
              <a:t>First(AB)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{a, b, c}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en-US" altLang="zh-CN" sz="2400" dirty="0" err="1"/>
              <a:t>Da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{a, b}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anose="05050102010706020507" pitchFamily="18" charset="2"/>
              </a:rPr>
              <a:t>cC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en-US" altLang="zh-CN" sz="2400" dirty="0">
                <a:sym typeface="Symbol" panose="05050102010706020507" pitchFamily="18" charset="2"/>
              </a:rPr>
              <a:t>c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anose="05050102010706020507" pitchFamily="18" charset="2"/>
              </a:rPr>
              <a:t>aADC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en-US" altLang="zh-CN" sz="2400" dirty="0">
                <a:sym typeface="Symbol" panose="05050102010706020507" pitchFamily="18" charset="2"/>
              </a:rPr>
              <a:t>a</a:t>
            </a: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36872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4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左箭头 11"/>
          <p:cNvSpPr/>
          <p:nvPr/>
        </p:nvSpPr>
        <p:spPr bwMode="auto">
          <a:xfrm>
            <a:off x="4356100" y="4941168"/>
            <a:ext cx="503932" cy="216024"/>
          </a:xfrm>
          <a:prstGeom prst="leftArrow">
            <a:avLst/>
          </a:prstGeom>
          <a:noFill/>
          <a:ln w="9525" cap="flat" cmpd="sng" algn="ctr">
            <a:solidFill>
              <a:srgbClr val="80008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" name="左箭头 12"/>
          <p:cNvSpPr/>
          <p:nvPr/>
        </p:nvSpPr>
        <p:spPr bwMode="auto">
          <a:xfrm rot="10800000">
            <a:off x="4364726" y="5639010"/>
            <a:ext cx="503932" cy="216024"/>
          </a:xfrm>
          <a:prstGeom prst="leftArrow">
            <a:avLst/>
          </a:prstGeom>
          <a:noFill/>
          <a:ln w="9525" cap="flat" cmpd="sng" algn="ctr">
            <a:solidFill>
              <a:srgbClr val="80008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7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例</a:t>
            </a:r>
            <a:r>
              <a:rPr lang="zh-CN" altLang="en-US" sz="3200" b="1">
                <a:latin typeface="楷体_GB2312" pitchFamily="49" charset="-122"/>
              </a:rPr>
              <a:t>：计算 </a:t>
            </a:r>
            <a:r>
              <a:rPr lang="en-US" altLang="zh-CN" sz="3200"/>
              <a:t>First </a:t>
            </a:r>
            <a:r>
              <a:rPr lang="zh-CN" altLang="en-US" sz="3200" b="1">
                <a:latin typeface="楷体_GB2312" pitchFamily="49" charset="-122"/>
              </a:rPr>
              <a:t>集合</a:t>
            </a:r>
            <a:r>
              <a:rPr lang="en-US" altLang="zh-CN" sz="3200" b="1">
                <a:latin typeface="楷体_GB2312" pitchFamily="49" charset="-122"/>
              </a:rPr>
              <a:t>( </a:t>
            </a:r>
            <a:r>
              <a:rPr lang="zh-CN" altLang="en-US" sz="3200" b="1">
                <a:latin typeface="楷体_GB2312" pitchFamily="49" charset="-122"/>
              </a:rPr>
              <a:t>续</a:t>
            </a:r>
            <a:r>
              <a:rPr lang="en-US" altLang="zh-CN" sz="3200" b="1">
                <a:latin typeface="楷体_GB2312" pitchFamily="49" charset="-122"/>
              </a:rPr>
              <a:t>)</a:t>
            </a:r>
            <a:endParaRPr lang="en-US" altLang="zh-CN" sz="3200" b="1">
              <a:latin typeface="楷体_GB2312" pitchFamily="49" charset="-122"/>
            </a:endParaRPr>
          </a:p>
        </p:txBody>
      </p:sp>
      <p:sp>
        <p:nvSpPr>
          <p:cNvPr id="39939" name="Rectangle 38"/>
          <p:cNvSpPr>
            <a:spLocks noChangeArrowheads="1"/>
          </p:cNvSpPr>
          <p:nvPr/>
        </p:nvSpPr>
        <p:spPr bwMode="auto">
          <a:xfrm>
            <a:off x="1403350" y="1916113"/>
            <a:ext cx="2952750" cy="24352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  <a:endParaRPr lang="en-US" altLang="zh-CN" sz="2400"/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AB</a:t>
            </a:r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Da</a:t>
            </a:r>
            <a:r>
              <a:rPr lang="en-US" altLang="zh-CN" sz="2400">
                <a:sym typeface="Symbol" panose="05050102010706020507" pitchFamily="18" charset="2"/>
              </a:rPr>
              <a:t>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3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B  cC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4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C  aADC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5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D  b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sp>
        <p:nvSpPr>
          <p:cNvPr id="39940" name="Rectangle 39"/>
          <p:cNvSpPr>
            <a:spLocks noChangeArrowheads="1"/>
          </p:cNvSpPr>
          <p:nvPr/>
        </p:nvSpPr>
        <p:spPr bwMode="auto">
          <a:xfrm>
            <a:off x="5508625" y="1989138"/>
            <a:ext cx="1944688" cy="17335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First(a)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{a}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First(b)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{b}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First(c)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{c}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39941" name="Rectangle 4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 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30473" name="Rectangle 41"/>
          <p:cNvSpPr>
            <a:spLocks noChangeArrowheads="1"/>
          </p:cNvSpPr>
          <p:nvPr/>
        </p:nvSpPr>
        <p:spPr bwMode="auto">
          <a:xfrm>
            <a:off x="1763713" y="4581525"/>
            <a:ext cx="2808287" cy="212365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/>
              <a:t>First(S)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{a, b, c 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First(A)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sym typeface="Symbol" panose="05050102010706020507" pitchFamily="18" charset="2"/>
              </a:rPr>
              <a:t>, a </a:t>
            </a:r>
            <a:r>
              <a:rPr lang="en-US" altLang="zh-CN" sz="2400" dirty="0"/>
              <a:t>, b}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First(B)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{c}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anose="05050102010706020507" pitchFamily="18" charset="2"/>
              </a:rPr>
              <a:t>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{a, </a:t>
            </a:r>
            <a:r>
              <a:rPr lang="zh-CN" altLang="zh-CN" sz="2400" dirty="0" smtClean="0">
                <a:sym typeface="Symbol" panose="05050102010706020507" pitchFamily="18" charset="2"/>
              </a:rPr>
              <a:t></a:t>
            </a:r>
            <a:r>
              <a:rPr lang="en-US" altLang="zh-CN" sz="2400" dirty="0" smtClean="0"/>
              <a:t>}</a:t>
            </a:r>
            <a:endParaRPr lang="en-US" altLang="zh-CN" sz="2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anose="05050102010706020507" pitchFamily="18" charset="2"/>
              </a:rPr>
              <a:t>D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{</a:t>
            </a:r>
            <a:r>
              <a:rPr lang="zh-CN" altLang="zh-CN" sz="2400" dirty="0" smtClean="0">
                <a:sym typeface="Symbol" panose="05050102010706020507" pitchFamily="18" charset="2"/>
              </a:rPr>
              <a:t></a:t>
            </a:r>
            <a:r>
              <a:rPr lang="en-US" altLang="zh-CN" sz="2400" dirty="0" smtClean="0">
                <a:sym typeface="Symbol" panose="05050102010706020507" pitchFamily="18" charset="2"/>
              </a:rPr>
              <a:t>, b</a:t>
            </a:r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sp>
        <p:nvSpPr>
          <p:cNvPr id="39943" name="Rectangle 42"/>
          <p:cNvSpPr>
            <a:spLocks noChangeArrowheads="1"/>
          </p:cNvSpPr>
          <p:nvPr/>
        </p:nvSpPr>
        <p:spPr bwMode="auto">
          <a:xfrm>
            <a:off x="5219700" y="4564063"/>
            <a:ext cx="3024188" cy="169277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/>
              <a:t>First(AB)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{a, b, c}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en-US" altLang="zh-CN" sz="2400" dirty="0" err="1"/>
              <a:t>Da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{a, b}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anose="05050102010706020507" pitchFamily="18" charset="2"/>
              </a:rPr>
              <a:t>cC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en-US" altLang="zh-CN" sz="2400" dirty="0">
                <a:sym typeface="Symbol" panose="05050102010706020507" pitchFamily="18" charset="2"/>
              </a:rPr>
              <a:t>c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anose="05050102010706020507" pitchFamily="18" charset="2"/>
              </a:rPr>
              <a:t>aADC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en-US" altLang="zh-CN" sz="2400" dirty="0">
                <a:sym typeface="Symbol" panose="05050102010706020507" pitchFamily="18" charset="2"/>
              </a:rPr>
              <a:t>a</a:t>
            </a: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39944" name="AutoShape 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5" name="AutoShape 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6" name="AutoShape 4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7" name="AutoShape 4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260475" y="1989138"/>
            <a:ext cx="7632700" cy="40626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定义 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anose="05050102010706020507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sz="2800" b="1" dirty="0"/>
              <a:t>    </a:t>
            </a:r>
            <a:r>
              <a:rPr lang="zh-CN" altLang="en-US" sz="2400" b="1" dirty="0"/>
              <a:t>设 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=</a:t>
            </a:r>
            <a:r>
              <a:rPr lang="zh-CN" altLang="en-US" sz="2400" b="1" dirty="0"/>
              <a:t>（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T</a:t>
            </a:r>
            <a:r>
              <a:rPr lang="zh-CN" altLang="en-US" sz="2400" b="1" i="1" dirty="0"/>
              <a:t>，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N</a:t>
            </a:r>
            <a:r>
              <a:rPr lang="zh-CN" altLang="en-US" sz="2400" b="1" i="1" dirty="0"/>
              <a:t>，</a:t>
            </a:r>
            <a:r>
              <a:rPr lang="en-US" altLang="zh-CN" sz="2400" b="1" i="1" dirty="0"/>
              <a:t>P</a:t>
            </a:r>
            <a:r>
              <a:rPr lang="zh-CN" altLang="en-US" sz="2400" b="1" i="1" dirty="0"/>
              <a:t>，</a:t>
            </a:r>
            <a:r>
              <a:rPr lang="en-US" altLang="zh-CN" sz="2400" b="1" i="1" dirty="0"/>
              <a:t>S</a:t>
            </a:r>
            <a:r>
              <a:rPr lang="zh-CN" altLang="en-US" sz="2400" b="1" dirty="0"/>
              <a:t>）</a:t>
            </a:r>
            <a:r>
              <a:rPr lang="zh-CN" altLang="zh-CN" sz="2400" b="1" dirty="0"/>
              <a:t>是上下文无关文法，</a:t>
            </a:r>
            <a:r>
              <a:rPr lang="zh-CN" altLang="en-US" sz="2400" b="1" dirty="0"/>
              <a:t>对 </a:t>
            </a:r>
            <a:endParaRPr lang="zh-CN" altLang="en-US" sz="2400" b="1" dirty="0"/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sz="2400" b="1" dirty="0"/>
              <a:t>     每个 </a:t>
            </a:r>
            <a:r>
              <a:rPr lang="en-US" altLang="zh-CN" sz="2400" b="1" i="1" dirty="0">
                <a:solidFill>
                  <a:srgbClr val="00B05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B050"/>
                </a:solidFill>
                <a:latin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B050"/>
                </a:solidFill>
              </a:rPr>
              <a:t>V</a:t>
            </a:r>
            <a:r>
              <a:rPr lang="en-US" altLang="zh-CN" sz="2400" b="1" i="1" baseline="-25000" dirty="0">
                <a:solidFill>
                  <a:srgbClr val="00B050"/>
                </a:solidFill>
              </a:rPr>
              <a:t>N</a:t>
            </a:r>
            <a:r>
              <a:rPr lang="zh-CN" altLang="en-US" sz="2400" b="1" dirty="0">
                <a:latin typeface="楷体_GB2312" pitchFamily="49" charset="-122"/>
              </a:rPr>
              <a:t>，</a:t>
            </a:r>
            <a:endParaRPr lang="zh-CN" altLang="en-US" sz="2400" b="1" dirty="0">
              <a:latin typeface="楷体_GB2312" pitchFamily="49" charset="-122"/>
            </a:endParaRPr>
          </a:p>
          <a:p>
            <a:endParaRPr lang="zh-CN" altLang="en-US" sz="1000" b="1" dirty="0">
              <a:latin typeface="楷体_GB2312" pitchFamily="49" charset="-122"/>
            </a:endParaRPr>
          </a:p>
          <a:p>
            <a:r>
              <a:rPr lang="zh-CN" altLang="en-US" sz="2800" b="1" dirty="0">
                <a:latin typeface="楷体_GB2312" pitchFamily="49" charset="-122"/>
              </a:rPr>
              <a:t>    </a:t>
            </a:r>
            <a:r>
              <a:rPr lang="en-US" altLang="zh-CN" sz="2400" b="1" dirty="0"/>
              <a:t>Follow(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) = { a </a:t>
            </a:r>
            <a:r>
              <a:rPr lang="en-US" altLang="zh-CN" sz="2400" dirty="0">
                <a:sym typeface="Symbol" panose="05050102010706020507" pitchFamily="18" charset="2"/>
              </a:rPr>
              <a:t>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S#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400" baseline="30000" dirty="0">
                <a:solidFill>
                  <a:srgbClr val="FF0000"/>
                </a:solidFill>
                <a:latin typeface="楷体_GB2312" pitchFamily="49" charset="-122"/>
                <a:sym typeface="Symbol" panose="05050102010706020507" pitchFamily="18" charset="2"/>
              </a:rPr>
              <a:t>* 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A#  </a:t>
            </a:r>
            <a:r>
              <a:rPr lang="zh-CN" altLang="en-US" sz="2400" b="1" dirty="0">
                <a:sym typeface="Symbol" panose="05050102010706020507" pitchFamily="18" charset="2"/>
              </a:rPr>
              <a:t>且 </a:t>
            </a:r>
            <a:r>
              <a:rPr lang="en-US" altLang="zh-CN" sz="2400" b="1" dirty="0" err="1">
                <a:solidFill>
                  <a:srgbClr val="00B05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 err="1">
                <a:solidFill>
                  <a:srgbClr val="00B050"/>
                </a:solidFill>
                <a:latin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B050"/>
                </a:solidFill>
              </a:rPr>
              <a:t>First</a:t>
            </a:r>
            <a:r>
              <a:rPr lang="en-US" altLang="zh-CN" sz="2400" b="1" dirty="0">
                <a:solidFill>
                  <a:srgbClr val="00B050"/>
                </a:solidFill>
              </a:rPr>
              <a:t>(</a:t>
            </a:r>
            <a:r>
              <a:rPr lang="en-US" altLang="zh-CN" sz="2400" b="1" dirty="0">
                <a:solidFill>
                  <a:srgbClr val="00B050"/>
                </a:solidFill>
                <a:sym typeface="Symbol" panose="05050102010706020507" pitchFamily="18" charset="2"/>
              </a:rPr>
              <a:t>#)</a:t>
            </a:r>
            <a:r>
              <a:rPr lang="zh-CN" altLang="en-US" sz="2400" b="1" dirty="0">
                <a:sym typeface="Symbol" panose="05050102010706020507" pitchFamily="18" charset="2"/>
              </a:rPr>
              <a:t>，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r>
              <a:rPr lang="zh-CN" altLang="en-US" sz="2400" b="1" dirty="0">
                <a:sym typeface="Symbol" panose="05050102010706020507" pitchFamily="18" charset="2"/>
              </a:rPr>
              <a:t>                                    </a:t>
            </a:r>
            <a:r>
              <a:rPr lang="zh-CN" altLang="en-US" sz="2400" b="1" i="1" dirty="0">
                <a:sym typeface="Symbol" panose="05050102010706020507" pitchFamily="18" charset="2"/>
              </a:rPr>
              <a:t></a:t>
            </a:r>
            <a:r>
              <a:rPr lang="en-US" altLang="zh-CN" sz="2400" b="1" i="1" dirty="0">
                <a:sym typeface="Symbol" panose="05050102010706020507" pitchFamily="18" charset="2"/>
              </a:rPr>
              <a:t>,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ym typeface="Symbol" panose="05050102010706020507" pitchFamily="18" charset="2"/>
              </a:rPr>
              <a:t> </a:t>
            </a:r>
            <a:r>
              <a:rPr lang="en-US" altLang="zh-CN" sz="2400" b="1" dirty="0">
                <a:sym typeface="Symbol" panose="05050102010706020507" pitchFamily="18" charset="2"/>
              </a:rPr>
              <a:t> (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T</a:t>
            </a:r>
            <a:r>
              <a:rPr lang="en-US" altLang="zh-CN" sz="2400" b="1" i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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* </a:t>
            </a:r>
            <a:r>
              <a:rPr lang="en-US" altLang="zh-CN" sz="2400" b="1" dirty="0"/>
              <a:t>}</a:t>
            </a:r>
            <a:endParaRPr lang="en-US" altLang="zh-CN" sz="2400" b="1" dirty="0"/>
          </a:p>
          <a:p>
            <a:endParaRPr lang="en-US" altLang="zh-CN" sz="1000" b="1" dirty="0"/>
          </a:p>
          <a:p>
            <a:r>
              <a:rPr lang="en-US" altLang="zh-CN" sz="2400" b="1" dirty="0"/>
              <a:t>  </a:t>
            </a:r>
            <a:r>
              <a:rPr lang="zh-CN" altLang="en-US" sz="2400" b="1" dirty="0"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ym typeface="Symbol" panose="05050102010706020507" pitchFamily="18" charset="2"/>
              </a:rPr>
              <a:t># </a:t>
            </a:r>
            <a:r>
              <a:rPr lang="zh-CN" altLang="en-US" sz="2400" b="1" dirty="0">
                <a:sym typeface="Symbol" panose="05050102010706020507" pitchFamily="18" charset="2"/>
              </a:rPr>
              <a:t>代表输入单词序列右边的结束符</a:t>
            </a:r>
            <a:r>
              <a:rPr lang="zh-CN" altLang="en-US" sz="2400" b="1" dirty="0" smtClean="0">
                <a:sym typeface="Symbol" panose="05050102010706020507" pitchFamily="18" charset="2"/>
              </a:rPr>
              <a:t>）</a:t>
            </a:r>
            <a:endParaRPr lang="en-US" altLang="zh-CN" sz="2400" b="1" dirty="0" smtClean="0">
              <a:sym typeface="Symbol" panose="05050102010706020507" pitchFamily="18" charset="2"/>
            </a:endParaRPr>
          </a:p>
          <a:p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en-US" altLang="zh-CN" sz="2400" b="1" dirty="0" smtClean="0">
                <a:sym typeface="Symbol" panose="05050102010706020507" pitchFamily="18" charset="2"/>
              </a:rPr>
              <a:t>      </a:t>
            </a:r>
            <a:endParaRPr lang="en-US" altLang="zh-CN" sz="2400" b="1" dirty="0" smtClean="0">
              <a:sym typeface="Symbol" panose="05050102010706020507" pitchFamily="18" charset="2"/>
            </a:endParaRPr>
          </a:p>
          <a:p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en-US" altLang="zh-CN" sz="2400" b="1" dirty="0" smtClean="0">
                <a:sym typeface="Symbol" panose="05050102010706020507" pitchFamily="18" charset="2"/>
              </a:rPr>
              <a:t>       </a:t>
            </a:r>
            <a:r>
              <a:rPr lang="zh-CN" altLang="en-US" sz="2400" b="1" dirty="0" smtClean="0">
                <a:sym typeface="Symbol" panose="05050102010706020507" pitchFamily="18" charset="2"/>
              </a:rPr>
              <a:t>注意：</a:t>
            </a:r>
            <a:r>
              <a:rPr lang="en-US" altLang="zh-CN" sz="2400" b="1" dirty="0" err="1" smtClean="0">
                <a:sym typeface="Symbol" panose="05050102010706020507" pitchFamily="18" charset="2"/>
              </a:rPr>
              <a:t>a</a:t>
            </a:r>
            <a:r>
              <a:rPr lang="en-US" altLang="zh-CN" sz="2400" b="1" dirty="0" err="1">
                <a:latin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err="1"/>
              <a:t>First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ym typeface="Symbol" panose="05050102010706020507" pitchFamily="18" charset="2"/>
              </a:rPr>
              <a:t>#) </a:t>
            </a:r>
            <a:r>
              <a:rPr lang="zh-CN" altLang="en-US" sz="2400" b="1" dirty="0" smtClean="0">
                <a:sym typeface="Symbol" panose="05050102010706020507" pitchFamily="18" charset="2"/>
              </a:rPr>
              <a:t>表明</a:t>
            </a:r>
            <a:r>
              <a:rPr lang="en-US" altLang="zh-CN" sz="2400" b="1" dirty="0" smtClean="0"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 smtClean="0">
                <a:solidFill>
                  <a:srgbClr val="00B050"/>
                </a:solidFill>
                <a:latin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B050"/>
                </a:solidFill>
              </a:rPr>
              <a:t> </a:t>
            </a:r>
            <a:r>
              <a:rPr lang="en-US" altLang="zh-CN" sz="2400" b="1" i="1" dirty="0" smtClean="0">
                <a:solidFill>
                  <a:srgbClr val="00B050"/>
                </a:solidFill>
              </a:rPr>
              <a:t>V</a:t>
            </a:r>
            <a:r>
              <a:rPr lang="en-US" altLang="zh-CN" sz="2400" b="1" i="1" baseline="-25000" dirty="0" smtClean="0">
                <a:solidFill>
                  <a:srgbClr val="00B050"/>
                </a:solidFill>
              </a:rPr>
              <a:t>T</a:t>
            </a:r>
            <a:r>
              <a:rPr lang="en-US" altLang="zh-CN" sz="2400" b="1" dirty="0">
                <a:solidFill>
                  <a:srgbClr val="00B05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  <a:sym typeface="Symbol" panose="05050102010706020507" pitchFamily="18" charset="2"/>
              </a:rPr>
              <a:t> {#}</a:t>
            </a:r>
            <a:endParaRPr lang="en-US" altLang="zh-CN" sz="2400" b="1" dirty="0" smtClean="0">
              <a:solidFill>
                <a:srgbClr val="00B050"/>
              </a:solidFill>
              <a:sym typeface="Symbol" panose="05050102010706020507" pitchFamily="18" charset="2"/>
            </a:endParaRPr>
          </a:p>
          <a:p>
            <a:endParaRPr lang="en-US" altLang="zh-CN" sz="2400" b="1" dirty="0">
              <a:solidFill>
                <a:srgbClr val="00B050"/>
              </a:solidFill>
              <a:sym typeface="Symbol" panose="05050102010706020507" pitchFamily="18" charset="2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898525" y="1268413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Follow</a:t>
            </a:r>
            <a:r>
              <a:rPr lang="en-US" altLang="zh-CN" sz="3200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集合</a:t>
            </a:r>
            <a:r>
              <a:rPr lang="en-US" altLang="zh-CN" sz="3200" b="1" dirty="0" smtClean="0">
                <a:solidFill>
                  <a:srgbClr val="800080"/>
                </a:solidFill>
                <a:latin typeface="楷体_GB2312" pitchFamily="49" charset="-122"/>
              </a:rPr>
              <a:t>--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</a:rPr>
              <a:t>后继符号集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301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6" name="Rectangle 9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 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827088" y="1412875"/>
            <a:ext cx="712946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计算 </a:t>
            </a:r>
            <a:r>
              <a:rPr lang="en-US" altLang="zh-CN" sz="3200" dirty="0">
                <a:solidFill>
                  <a:srgbClr val="800080"/>
                </a:solidFill>
              </a:rPr>
              <a:t>Follow</a:t>
            </a:r>
            <a:r>
              <a:rPr lang="en-US" altLang="zh-CN" sz="3200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 smtClean="0">
                <a:solidFill>
                  <a:srgbClr val="800080"/>
                </a:solidFill>
                <a:latin typeface="楷体_GB2312" pitchFamily="49" charset="-122"/>
              </a:rPr>
              <a:t>集合</a:t>
            </a:r>
            <a:endParaRPr lang="zh-CN" altLang="en-US" sz="3200" b="1" dirty="0">
              <a:solidFill>
                <a:srgbClr val="800080"/>
              </a:solidFill>
            </a:endParaRPr>
          </a:p>
        </p:txBody>
      </p:sp>
      <p:sp>
        <p:nvSpPr>
          <p:cNvPr id="4403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Rectangle 9"/>
          <p:cNvSpPr>
            <a:spLocks noChangeArrowheads="1"/>
          </p:cNvSpPr>
          <p:nvPr/>
        </p:nvSpPr>
        <p:spPr bwMode="auto">
          <a:xfrm>
            <a:off x="899593" y="2205038"/>
            <a:ext cx="7966596" cy="3528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Char char="-"/>
            </a:pPr>
            <a:r>
              <a:rPr lang="zh-CN" altLang="en-US" sz="2400" b="1" dirty="0"/>
              <a:t>置 </a:t>
            </a:r>
            <a:r>
              <a:rPr lang="en-US" altLang="zh-CN" sz="2400" b="1" dirty="0"/>
              <a:t>Follow(S) = {</a:t>
            </a:r>
            <a:r>
              <a:rPr lang="en-US" altLang="zh-CN" sz="2400" b="1" dirty="0">
                <a:sym typeface="Wingdings 3" panose="05040102010807070707" pitchFamily="18" charset="2"/>
              </a:rPr>
              <a:t>#</a:t>
            </a:r>
            <a:r>
              <a:rPr lang="en-US" altLang="zh-CN" sz="2400" b="1" dirty="0"/>
              <a:t>}</a:t>
            </a:r>
            <a:r>
              <a:rPr lang="zh-CN" altLang="en-US" sz="2400" b="1" dirty="0"/>
              <a:t>，置所有其它的 </a:t>
            </a:r>
            <a:r>
              <a:rPr lang="en-US" altLang="zh-CN" sz="2400" b="1" dirty="0"/>
              <a:t>Follow </a:t>
            </a:r>
            <a:r>
              <a:rPr lang="zh-CN" altLang="en-US" sz="2400" b="1" dirty="0"/>
              <a:t>集合为 </a:t>
            </a:r>
            <a:r>
              <a:rPr lang="zh-CN" altLang="en-US" sz="2400" b="1" dirty="0">
                <a:sym typeface="Symbol" panose="05050102010706020507" pitchFamily="18" charset="2"/>
              </a:rPr>
              <a:t></a:t>
            </a:r>
            <a:r>
              <a:rPr lang="zh-CN" altLang="en-US" sz="2400" b="1" dirty="0"/>
              <a:t>；</a:t>
            </a:r>
            <a:endParaRPr lang="zh-CN" altLang="en-US" sz="2400" b="1" dirty="0"/>
          </a:p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Char char="-"/>
            </a:pPr>
            <a:r>
              <a:rPr lang="zh-CN" altLang="en-US" sz="2400" b="1" dirty="0">
                <a:solidFill>
                  <a:srgbClr val="FF0000"/>
                </a:solidFill>
              </a:rPr>
              <a:t>重复</a:t>
            </a:r>
            <a:r>
              <a:rPr lang="zh-CN" altLang="en-US" sz="2400" b="1" dirty="0"/>
              <a:t>如下步骤，</a:t>
            </a:r>
            <a:r>
              <a:rPr lang="zh-CN" altLang="en-US" sz="2400" b="1" dirty="0">
                <a:solidFill>
                  <a:srgbClr val="FF0000"/>
                </a:solidFill>
              </a:rPr>
              <a:t>直至所有</a:t>
            </a:r>
            <a:r>
              <a:rPr lang="en-US" altLang="zh-CN" sz="2400" b="1" dirty="0">
                <a:solidFill>
                  <a:srgbClr val="FF0000"/>
                </a:solidFill>
              </a:rPr>
              <a:t>Follow</a:t>
            </a:r>
            <a:r>
              <a:rPr lang="zh-CN" altLang="en-US" sz="2400" b="1" dirty="0">
                <a:solidFill>
                  <a:srgbClr val="FF0000"/>
                </a:solidFill>
              </a:rPr>
              <a:t>集不再变化</a:t>
            </a:r>
            <a:r>
              <a:rPr lang="zh-CN" altLang="en-US" sz="2400" b="1" dirty="0"/>
              <a:t>为止：</a:t>
            </a:r>
            <a:endParaRPr lang="zh-CN" altLang="en-US" sz="2400" b="1" dirty="0"/>
          </a:p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None/>
            </a:pPr>
            <a:r>
              <a:rPr lang="zh-CN" altLang="en-US" sz="2400" b="1" dirty="0"/>
              <a:t>    </a:t>
            </a:r>
            <a:r>
              <a:rPr lang="zh-CN" altLang="en-US" sz="2400" b="1" dirty="0" smtClean="0"/>
              <a:t>    对于 </a:t>
            </a:r>
            <a:r>
              <a:rPr lang="en-US" altLang="zh-CN" sz="2400" b="1" i="1" dirty="0" smtClean="0"/>
              <a:t>X</a:t>
            </a:r>
            <a:r>
              <a:rPr lang="en-US" altLang="zh-CN" sz="2400" b="1" dirty="0" smtClean="0">
                <a:sym typeface="Symbol" panose="05050102010706020507" pitchFamily="18" charset="2"/>
              </a:rPr>
              <a:t></a:t>
            </a:r>
            <a:r>
              <a:rPr lang="en-US" altLang="zh-CN" sz="2400" b="1" i="1" dirty="0" smtClean="0"/>
              <a:t>α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A</a:t>
            </a:r>
            <a:r>
              <a:rPr lang="en-US" altLang="zh-CN" sz="2400" b="1" i="1" dirty="0" smtClean="0"/>
              <a:t>β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zh-CN" altLang="en-US" sz="2400" b="1" dirty="0" smtClean="0"/>
              <a:t>，</a:t>
            </a:r>
            <a:endParaRPr lang="en-US" altLang="zh-CN" sz="2400" b="1" dirty="0" smtClean="0"/>
          </a:p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(1) </a:t>
            </a:r>
            <a:r>
              <a:rPr lang="zh-CN" altLang="en-US" sz="2400" b="1" dirty="0" smtClean="0"/>
              <a:t>把</a:t>
            </a:r>
            <a:r>
              <a:rPr lang="zh-CN" altLang="en-US" sz="2400" b="1" dirty="0" smtClean="0"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First(</a:t>
            </a:r>
            <a:r>
              <a:rPr lang="en-US" altLang="zh-CN" sz="2400" b="1" i="1" dirty="0">
                <a:solidFill>
                  <a:srgbClr val="FF0000"/>
                </a:solidFill>
              </a:rPr>
              <a:t>β</a:t>
            </a:r>
            <a:r>
              <a:rPr lang="en-US" altLang="zh-CN" sz="2400" b="1" dirty="0">
                <a:solidFill>
                  <a:srgbClr val="FF0000"/>
                </a:solidFill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 </a:t>
            </a:r>
            <a:r>
              <a:rPr lang="en-US" altLang="zh-CN" sz="2400" b="1" dirty="0">
                <a:solidFill>
                  <a:srgbClr val="FF0000"/>
                </a:solidFill>
                <a:sym typeface="Kingsoft Phonetic Plain" pitchFamily="2" charset="2"/>
              </a:rPr>
              <a:t>{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} </a:t>
            </a:r>
            <a:r>
              <a:rPr lang="zh-CN" altLang="zh-CN" sz="2400" b="1" dirty="0">
                <a:sym typeface="Symbol" panose="05050102010706020507" pitchFamily="18" charset="2"/>
              </a:rPr>
              <a:t>加至</a:t>
            </a:r>
            <a:r>
              <a:rPr lang="zh-CN" altLang="en-US" sz="2400" b="1" dirty="0">
                <a:sym typeface="Symbol" panose="05050102010706020507" pitchFamily="18" charset="2"/>
              </a:rPr>
              <a:t> </a:t>
            </a:r>
            <a:r>
              <a:rPr lang="en-US" altLang="zh-CN" sz="2400" b="1" dirty="0" smtClean="0"/>
              <a:t>Follow(</a:t>
            </a:r>
            <a:r>
              <a:rPr lang="en-US" altLang="zh-CN" sz="2400" b="1" i="1" dirty="0" smtClean="0"/>
              <a:t>A</a:t>
            </a:r>
            <a:r>
              <a:rPr lang="en-US" altLang="zh-CN" sz="2400" b="1" dirty="0" smtClean="0"/>
              <a:t>);</a:t>
            </a:r>
            <a:endParaRPr lang="en-US" altLang="zh-CN" sz="2400" b="1" dirty="0"/>
          </a:p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None/>
            </a:pPr>
            <a:endParaRPr lang="en-US" altLang="zh-CN" sz="1000" b="1" dirty="0"/>
          </a:p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smtClean="0"/>
              <a:t>    (2) </a:t>
            </a:r>
            <a:r>
              <a:rPr lang="zh-CN" altLang="en-US" sz="2400" b="1" dirty="0" smtClean="0"/>
              <a:t>若</a:t>
            </a:r>
            <a:r>
              <a:rPr lang="zh-CN" altLang="en-US" sz="2400" b="1" dirty="0"/>
              <a:t>有 </a:t>
            </a:r>
            <a:r>
              <a:rPr lang="zh-CN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FF0000"/>
                </a:solidFill>
              </a:rPr>
              <a:t>First(</a:t>
            </a:r>
            <a:r>
              <a:rPr lang="en-US" altLang="zh-CN" sz="2400" b="1" i="1" dirty="0">
                <a:solidFill>
                  <a:srgbClr val="FF0000"/>
                </a:solidFill>
              </a:rPr>
              <a:t>β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b="1" dirty="0"/>
              <a:t>，则把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Follow(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400" b="1" dirty="0" smtClean="0"/>
              <a:t> </a:t>
            </a:r>
            <a:r>
              <a:rPr lang="zh-CN" altLang="en-US" sz="2400" b="1" dirty="0"/>
              <a:t>加至 </a:t>
            </a:r>
            <a:r>
              <a:rPr lang="en-US" altLang="zh-CN" sz="2400" b="1" dirty="0" smtClean="0"/>
              <a:t>Follow(</a:t>
            </a:r>
            <a:r>
              <a:rPr lang="en-US" altLang="zh-CN" sz="2400" b="1" i="1" dirty="0" smtClean="0"/>
              <a:t>A</a:t>
            </a:r>
            <a:r>
              <a:rPr lang="en-US" altLang="zh-CN" sz="2400" b="1" dirty="0" smtClean="0"/>
              <a:t>) </a:t>
            </a:r>
            <a:r>
              <a:rPr lang="zh-CN" altLang="en-US" sz="2400" b="1" dirty="0"/>
              <a:t>中</a:t>
            </a:r>
            <a:r>
              <a:rPr lang="zh-CN" altLang="en-US" sz="2400" b="1" dirty="0" smtClean="0"/>
              <a:t>．</a:t>
            </a:r>
            <a:endParaRPr lang="en-US" altLang="zh-CN" sz="2400" b="1" dirty="0" smtClean="0"/>
          </a:p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None/>
            </a:pPr>
            <a:endParaRPr lang="en-US" altLang="zh-CN" sz="2400" b="1" dirty="0"/>
          </a:p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None/>
            </a:pPr>
            <a:r>
              <a:rPr lang="zh-CN" altLang="en-US" sz="2400" b="1" dirty="0" smtClean="0"/>
              <a:t>注：与定义相比，该算法仅需遍历产生式。</a:t>
            </a:r>
            <a:endParaRPr lang="zh-CN" altLang="en-US" sz="2400" b="1" dirty="0"/>
          </a:p>
        </p:txBody>
      </p:sp>
      <p:sp>
        <p:nvSpPr>
          <p:cNvPr id="44040" name="Rectangle 1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 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4"/>
          <p:cNvSpPr>
            <a:spLocks noChangeArrowheads="1"/>
          </p:cNvSpPr>
          <p:nvPr/>
        </p:nvSpPr>
        <p:spPr bwMode="auto">
          <a:xfrm>
            <a:off x="1116013" y="2276475"/>
            <a:ext cx="7677150" cy="3813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/>
              <a:t>从文法</a:t>
            </a:r>
            <a:r>
              <a:rPr lang="zh-CN" altLang="en-US" sz="2800" b="1" dirty="0">
                <a:solidFill>
                  <a:srgbClr val="FF0000"/>
                </a:solidFill>
              </a:rPr>
              <a:t>开始符号</a:t>
            </a:r>
            <a:r>
              <a:rPr lang="zh-CN" altLang="en-US" sz="2800" b="1" dirty="0"/>
              <a:t>出发进行推导；每一步推导</a:t>
            </a:r>
            <a:endParaRPr lang="zh-CN" altLang="en-US" sz="2800" b="1" dirty="0"/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sz="2800" b="1" dirty="0"/>
              <a:t>    都获得文法的一个</a:t>
            </a:r>
            <a:r>
              <a:rPr lang="zh-CN" altLang="en-US" sz="2800" b="1" dirty="0">
                <a:solidFill>
                  <a:srgbClr val="FF0000"/>
                </a:solidFill>
              </a:rPr>
              <a:t>句型</a:t>
            </a:r>
            <a:r>
              <a:rPr lang="zh-CN" altLang="en-US" sz="2800" b="1" dirty="0"/>
              <a:t>；直到产生出一个</a:t>
            </a:r>
            <a:r>
              <a:rPr lang="zh-CN" altLang="en-US" sz="2800" b="1" dirty="0">
                <a:solidFill>
                  <a:srgbClr val="FF0000"/>
                </a:solidFill>
              </a:rPr>
              <a:t>句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    子</a:t>
            </a:r>
            <a:r>
              <a:rPr lang="zh-CN" altLang="en-US" sz="2800" b="1" dirty="0"/>
              <a:t>，恰好是所期望的终结符串</a:t>
            </a:r>
            <a:endParaRPr lang="zh-CN" altLang="en-US" sz="2800" b="1" dirty="0"/>
          </a:p>
          <a:p>
            <a:pPr>
              <a:buClrTx/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>
              <a:buFont typeface="Symbol" panose="05050102010706020507" pitchFamily="18" charset="2"/>
              <a:buChar char="-"/>
            </a:pPr>
            <a:r>
              <a:rPr lang="zh-CN" altLang="en-US" sz="2800" b="1" dirty="0"/>
              <a:t>  每一步推导是对当前</a:t>
            </a:r>
            <a:r>
              <a:rPr lang="zh-CN" altLang="en-US" sz="2800" b="1" dirty="0">
                <a:solidFill>
                  <a:srgbClr val="FF0000"/>
                </a:solidFill>
              </a:rPr>
              <a:t>句型中剩余的某个非终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    结符</a:t>
            </a:r>
            <a:r>
              <a:rPr lang="zh-CN" altLang="en-US" sz="2800" b="1" dirty="0"/>
              <a:t>进行</a:t>
            </a:r>
            <a:r>
              <a:rPr lang="zh-CN" altLang="en-US" sz="2800" b="1" dirty="0">
                <a:solidFill>
                  <a:srgbClr val="FF0000"/>
                </a:solidFill>
              </a:rPr>
              <a:t>扩展</a:t>
            </a:r>
            <a:r>
              <a:rPr lang="zh-CN" altLang="en-US" sz="2800" b="1" dirty="0"/>
              <a:t>，即用该非终结符的一个产生</a:t>
            </a:r>
            <a:endParaRPr lang="zh-CN" altLang="en-US" sz="2800" b="1" dirty="0"/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b="1" dirty="0"/>
              <a:t>    式的右部替换该非终结符</a:t>
            </a:r>
            <a:endParaRPr lang="zh-CN" altLang="en-US" sz="2800" b="1" dirty="0"/>
          </a:p>
          <a:p>
            <a:pPr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>
              <a:buFont typeface="Symbol" panose="05050102010706020507" pitchFamily="18" charset="2"/>
              <a:buChar char="-"/>
            </a:pPr>
            <a:r>
              <a:rPr lang="zh-CN" altLang="en-US" sz="2800" b="1" dirty="0">
                <a:latin typeface="楷体_GB2312" pitchFamily="49" charset="-122"/>
              </a:rPr>
              <a:t> 如果不存在任何一个可以产生出所期望的终</a:t>
            </a:r>
            <a:endParaRPr lang="zh-CN" altLang="en-US" sz="2800" b="1" dirty="0"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b="1" dirty="0">
                <a:latin typeface="楷体_GB2312" pitchFamily="49" charset="-122"/>
              </a:rPr>
              <a:t>  结符串的推导，则表明存在语法错误</a:t>
            </a:r>
            <a:endParaRPr lang="zh-CN" altLang="en-US" sz="2800" b="1" dirty="0"/>
          </a:p>
        </p:txBody>
      </p:sp>
      <p:sp>
        <p:nvSpPr>
          <p:cNvPr id="16387" name="Text Box 26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自顶向下分析思想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6388" name="AutoShape 27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AutoShape 3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Rectangle 32"/>
          <p:cNvSpPr>
            <a:spLocks noChangeArrowheads="1"/>
          </p:cNvSpPr>
          <p:nvPr/>
        </p:nvSpPr>
        <p:spPr bwMode="auto">
          <a:xfrm>
            <a:off x="1549400" y="188913"/>
            <a:ext cx="2230438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基本思想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例</a:t>
            </a:r>
            <a:r>
              <a:rPr lang="zh-CN" altLang="en-US" sz="3200" b="1">
                <a:latin typeface="楷体_GB2312" pitchFamily="49" charset="-122"/>
              </a:rPr>
              <a:t>：计算 </a:t>
            </a:r>
            <a:r>
              <a:rPr lang="en-US" altLang="zh-CN" sz="3200"/>
              <a:t>First </a:t>
            </a:r>
            <a:r>
              <a:rPr lang="zh-CN" altLang="en-US" sz="3200" b="1">
                <a:latin typeface="楷体_GB2312" pitchFamily="49" charset="-122"/>
              </a:rPr>
              <a:t>和 </a:t>
            </a:r>
            <a:r>
              <a:rPr lang="en-US" altLang="zh-CN" sz="3200"/>
              <a:t>Follow </a:t>
            </a:r>
            <a:r>
              <a:rPr lang="zh-CN" altLang="en-US" sz="3200" b="1">
                <a:latin typeface="楷体_GB2312" pitchFamily="49" charset="-122"/>
              </a:rPr>
              <a:t>集合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4505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Rectangle 16"/>
          <p:cNvSpPr>
            <a:spLocks noChangeArrowheads="1"/>
          </p:cNvSpPr>
          <p:nvPr/>
        </p:nvSpPr>
        <p:spPr bwMode="auto">
          <a:xfrm>
            <a:off x="1403350" y="1916113"/>
            <a:ext cx="2952750" cy="24622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/>
              <a:t>文法 </a:t>
            </a:r>
            <a:r>
              <a:rPr lang="en-US" altLang="zh-CN" sz="2400" dirty="0" smtClean="0"/>
              <a:t>G(S</a:t>
            </a:r>
            <a:r>
              <a:rPr lang="en-US" altLang="zh-CN" sz="2400" dirty="0"/>
              <a:t>)</a:t>
            </a:r>
            <a:r>
              <a:rPr lang="en-US" altLang="zh-CN" sz="2400" dirty="0" smtClean="0"/>
              <a:t>:</a:t>
            </a:r>
            <a:endParaRPr lang="en-US" altLang="zh-CN" sz="2400" dirty="0"/>
          </a:p>
          <a:p>
            <a:endParaRPr lang="en-US" altLang="zh-CN" sz="10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S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AB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A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Da</a:t>
            </a:r>
            <a:r>
              <a:rPr lang="en-US" altLang="zh-CN" sz="2400" dirty="0">
                <a:sym typeface="Symbol" panose="05050102010706020507" pitchFamily="18" charset="2"/>
              </a:rPr>
              <a:t></a:t>
            </a:r>
            <a:r>
              <a:rPr lang="zh-CN" altLang="zh-CN" sz="2400" dirty="0">
                <a:sym typeface="Symbol" panose="05050102010706020507" pitchFamily="18" charset="2"/>
              </a:rPr>
              <a:t></a:t>
            </a:r>
            <a:endParaRPr lang="en-US" altLang="zh-CN" sz="2400" dirty="0">
              <a:sym typeface="Symbol" panose="05050102010706020507" pitchFamily="18" charset="2"/>
            </a:endParaRPr>
          </a:p>
          <a:p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ym typeface="Symbol" panose="05050102010706020507" pitchFamily="18" charset="2"/>
              </a:rPr>
              <a:t>B  </a:t>
            </a:r>
            <a:r>
              <a:rPr lang="en-US" altLang="zh-CN" sz="2400" dirty="0" err="1">
                <a:sym typeface="Symbol" panose="05050102010706020507" pitchFamily="18" charset="2"/>
              </a:rPr>
              <a:t>cC</a:t>
            </a:r>
            <a:endParaRPr lang="en-US" altLang="zh-CN" sz="2400" dirty="0">
              <a:sym typeface="Symbol" panose="05050102010706020507" pitchFamily="18" charset="2"/>
            </a:endParaRPr>
          </a:p>
          <a:p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ym typeface="Symbol" panose="05050102010706020507" pitchFamily="18" charset="2"/>
              </a:rPr>
              <a:t>C  </a:t>
            </a:r>
            <a:r>
              <a:rPr lang="en-US" altLang="zh-CN" sz="2400" dirty="0" err="1">
                <a:sym typeface="Symbol" panose="05050102010706020507" pitchFamily="18" charset="2"/>
              </a:rPr>
              <a:t>aADC</a:t>
            </a:r>
            <a:r>
              <a:rPr lang="en-US" altLang="zh-CN" sz="2400" dirty="0">
                <a:sym typeface="Symbol" panose="05050102010706020507" pitchFamily="18" charset="2"/>
              </a:rPr>
              <a:t> </a:t>
            </a:r>
            <a:r>
              <a:rPr lang="zh-CN" altLang="zh-CN" sz="2400" dirty="0">
                <a:sym typeface="Symbol" panose="05050102010706020507" pitchFamily="18" charset="2"/>
              </a:rPr>
              <a:t></a:t>
            </a:r>
            <a:endParaRPr lang="en-US" altLang="zh-CN" sz="2400" dirty="0">
              <a:sym typeface="Symbol" panose="05050102010706020507" pitchFamily="18" charset="2"/>
            </a:endParaRPr>
          </a:p>
          <a:p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5</a:t>
            </a:r>
            <a:r>
              <a:rPr lang="zh-CN" altLang="en-US" sz="2400" dirty="0"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ym typeface="Symbol" panose="05050102010706020507" pitchFamily="18" charset="2"/>
              </a:rPr>
              <a:t>D  b</a:t>
            </a:r>
            <a:r>
              <a:rPr lang="zh-CN" altLang="zh-CN" sz="2400" dirty="0">
                <a:sym typeface="Symbol" panose="05050102010706020507" pitchFamily="18" charset="2"/>
              </a:rPr>
              <a:t>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467985" name="Rectangle 17"/>
          <p:cNvSpPr>
            <a:spLocks noChangeArrowheads="1"/>
          </p:cNvSpPr>
          <p:nvPr/>
        </p:nvSpPr>
        <p:spPr bwMode="auto">
          <a:xfrm>
            <a:off x="5508104" y="1916113"/>
            <a:ext cx="3358084" cy="218521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First(B)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{c</a:t>
            </a:r>
            <a:r>
              <a:rPr lang="en-US" altLang="zh-CN" sz="2400" dirty="0" smtClean="0"/>
              <a:t>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</a:t>
            </a:r>
            <a:r>
              <a:rPr lang="zh-CN" altLang="zh-CN" sz="2400" dirty="0">
                <a:sym typeface="Symbol" panose="05050102010706020507" pitchFamily="18" charset="2"/>
              </a:rPr>
              <a:t>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</a:t>
            </a:r>
            <a:r>
              <a:rPr lang="zh-CN" altLang="zh-CN" sz="2400" dirty="0">
                <a:sym typeface="Symbol" panose="05050102010706020507" pitchFamily="18" charset="2"/>
              </a:rPr>
              <a:t></a:t>
            </a:r>
            <a:r>
              <a:rPr lang="en-US" altLang="zh-CN" sz="2400" dirty="0" smtClean="0"/>
              <a:t>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First(a)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{a</a:t>
            </a:r>
            <a:r>
              <a:rPr lang="en-US" altLang="zh-CN" sz="2400" dirty="0" smtClean="0"/>
              <a:t>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First(DC)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{b, a, </a:t>
            </a:r>
            <a:r>
              <a:rPr lang="zh-CN" altLang="zh-CN" sz="2400" dirty="0">
                <a:sym typeface="Symbol" panose="05050102010706020507" pitchFamily="18" charset="2"/>
              </a:rPr>
              <a:t></a:t>
            </a:r>
            <a:r>
              <a:rPr lang="en-US" altLang="zh-CN" sz="2400" dirty="0" smtClean="0"/>
              <a:t>}</a:t>
            </a:r>
            <a:endParaRPr lang="en-US" altLang="zh-CN" sz="2400" dirty="0"/>
          </a:p>
          <a:p>
            <a:endParaRPr lang="en-US" altLang="zh-CN" sz="400" dirty="0"/>
          </a:p>
          <a:p>
            <a:r>
              <a:rPr lang="en-US" altLang="zh-CN" sz="2400" dirty="0"/>
              <a:t>First(C)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{a, </a:t>
            </a:r>
            <a:r>
              <a:rPr lang="zh-CN" altLang="zh-CN" sz="2400" dirty="0">
                <a:sym typeface="Symbol" panose="05050102010706020507" pitchFamily="18" charset="2"/>
              </a:rPr>
              <a:t></a:t>
            </a: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467986" name="Rectangle 18"/>
          <p:cNvSpPr>
            <a:spLocks noChangeArrowheads="1"/>
          </p:cNvSpPr>
          <p:nvPr/>
        </p:nvSpPr>
        <p:spPr bwMode="auto">
          <a:xfrm>
            <a:off x="1547813" y="4484688"/>
            <a:ext cx="2376487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Follow(S)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{#}</a:t>
            </a:r>
            <a:endParaRPr lang="en-US" altLang="zh-CN" sz="400"/>
          </a:p>
        </p:txBody>
      </p:sp>
      <p:sp>
        <p:nvSpPr>
          <p:cNvPr id="45066" name="Rectangle 2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 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67989" name="Rectangle 21"/>
          <p:cNvSpPr>
            <a:spLocks noChangeArrowheads="1"/>
          </p:cNvSpPr>
          <p:nvPr/>
        </p:nvSpPr>
        <p:spPr bwMode="auto">
          <a:xfrm>
            <a:off x="1547813" y="5013325"/>
            <a:ext cx="2736850" cy="15525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Follow(A)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 }</a:t>
            </a:r>
            <a:endParaRPr lang="en-US" altLang="zh-CN" sz="2400"/>
          </a:p>
          <a:p>
            <a:r>
              <a:rPr lang="en-US" altLang="zh-CN" sz="2400"/>
              <a:t>Follow(B)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 }</a:t>
            </a:r>
            <a:endParaRPr lang="en-US" altLang="zh-CN" sz="2400"/>
          </a:p>
          <a:p>
            <a:r>
              <a:rPr lang="en-US" altLang="zh-CN" sz="2400"/>
              <a:t>Follow(C)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 }</a:t>
            </a:r>
            <a:endParaRPr lang="en-US" altLang="zh-CN" sz="2400"/>
          </a:p>
          <a:p>
            <a:r>
              <a:rPr lang="en-US" altLang="zh-CN" sz="2400"/>
              <a:t>Follow(D)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 }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7385266" y="1108841"/>
            <a:ext cx="1709522" cy="646331"/>
          </a:xfrm>
          <a:prstGeom prst="rect">
            <a:avLst/>
          </a:prstGeom>
          <a:noFill/>
          <a:ln>
            <a:solidFill>
              <a:srgbClr val="990099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>
                <a:solidFill>
                  <a:srgbClr val="990099"/>
                </a:solidFill>
              </a:rPr>
              <a:t>S </a:t>
            </a:r>
            <a:r>
              <a:rPr lang="en-US" altLang="zh-CN" sz="1800" i="1" dirty="0">
                <a:solidFill>
                  <a:srgbClr val="990099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990099"/>
                </a:solidFill>
              </a:rPr>
              <a:t> </a:t>
            </a:r>
            <a:r>
              <a:rPr lang="en-US" altLang="zh-CN" sz="1800" i="1" dirty="0" smtClean="0">
                <a:solidFill>
                  <a:srgbClr val="990099"/>
                </a:solidFill>
              </a:rPr>
              <a:t>AB</a:t>
            </a:r>
            <a:r>
              <a:rPr lang="zh-CN" altLang="en-US" sz="1800" i="1" dirty="0" smtClean="0">
                <a:solidFill>
                  <a:srgbClr val="990099"/>
                </a:solidFill>
              </a:rPr>
              <a:t>中帮助计算</a:t>
            </a:r>
            <a:r>
              <a:rPr lang="en-US" altLang="zh-CN" sz="1800" i="1" dirty="0" smtClean="0">
                <a:solidFill>
                  <a:srgbClr val="990099"/>
                </a:solidFill>
              </a:rPr>
              <a:t>Follow(A)</a:t>
            </a:r>
            <a:endParaRPr lang="zh-CN" altLang="en-US" sz="1800" i="1" dirty="0">
              <a:solidFill>
                <a:srgbClr val="990099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44208" y="4343956"/>
            <a:ext cx="2487753" cy="646331"/>
          </a:xfrm>
          <a:prstGeom prst="rect">
            <a:avLst/>
          </a:prstGeom>
          <a:noFill/>
          <a:ln>
            <a:solidFill>
              <a:srgbClr val="990099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800" i="1" dirty="0" smtClean="0">
                <a:solidFill>
                  <a:srgbClr val="990099"/>
                </a:solidFill>
              </a:rPr>
              <a:t>S </a:t>
            </a:r>
            <a:r>
              <a:rPr lang="en-US" altLang="zh-CN" sz="1800" i="1" dirty="0">
                <a:solidFill>
                  <a:srgbClr val="990099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990099"/>
                </a:solidFill>
              </a:rPr>
              <a:t> </a:t>
            </a:r>
            <a:r>
              <a:rPr lang="en-US" altLang="zh-CN" sz="1800" i="1" dirty="0" smtClean="0">
                <a:solidFill>
                  <a:srgbClr val="990099"/>
                </a:solidFill>
              </a:rPr>
              <a:t>AB</a:t>
            </a:r>
            <a:r>
              <a:rPr lang="zh-CN" altLang="en-US" sz="1800" i="1" dirty="0" smtClean="0">
                <a:solidFill>
                  <a:srgbClr val="990099"/>
                </a:solidFill>
              </a:rPr>
              <a:t>看成</a:t>
            </a:r>
            <a:r>
              <a:rPr lang="en-US" altLang="zh-CN" sz="1800" i="1" dirty="0">
                <a:solidFill>
                  <a:srgbClr val="990099"/>
                </a:solidFill>
              </a:rPr>
              <a:t>S </a:t>
            </a:r>
            <a:r>
              <a:rPr lang="en-US" altLang="zh-CN" sz="1800" i="1" dirty="0">
                <a:solidFill>
                  <a:srgbClr val="990099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990099"/>
                </a:solidFill>
              </a:rPr>
              <a:t> </a:t>
            </a:r>
            <a:r>
              <a:rPr lang="en-US" altLang="zh-CN" sz="1800" i="1" dirty="0" smtClean="0">
                <a:solidFill>
                  <a:srgbClr val="990099"/>
                </a:solidFill>
              </a:rPr>
              <a:t>AB</a:t>
            </a:r>
            <a:r>
              <a:rPr lang="zh-CN" altLang="zh-CN" sz="1800" i="1" dirty="0">
                <a:solidFill>
                  <a:srgbClr val="990099"/>
                </a:solidFill>
                <a:sym typeface="Symbol" panose="05050102010706020507" pitchFamily="18" charset="2"/>
              </a:rPr>
              <a:t>  </a:t>
            </a:r>
            <a:r>
              <a:rPr lang="zh-CN" altLang="en-US" sz="1800" i="1" dirty="0" smtClean="0">
                <a:solidFill>
                  <a:srgbClr val="990099"/>
                </a:solidFill>
              </a:rPr>
              <a:t>，帮助计算</a:t>
            </a:r>
            <a:r>
              <a:rPr lang="en-US" altLang="zh-CN" sz="1800" i="1" dirty="0" smtClean="0">
                <a:solidFill>
                  <a:srgbClr val="990099"/>
                </a:solidFill>
              </a:rPr>
              <a:t>Follow(B)</a:t>
            </a:r>
            <a:endParaRPr lang="zh-CN" altLang="en-US" sz="1800" i="1" dirty="0">
              <a:solidFill>
                <a:srgbClr val="990099"/>
              </a:solidFill>
            </a:endParaRPr>
          </a:p>
        </p:txBody>
      </p:sp>
      <p:sp>
        <p:nvSpPr>
          <p:cNvPr id="5" name="下箭头 4"/>
          <p:cNvSpPr/>
          <p:nvPr/>
        </p:nvSpPr>
        <p:spPr bwMode="auto">
          <a:xfrm rot="2307866">
            <a:off x="7079861" y="1455625"/>
            <a:ext cx="141059" cy="561699"/>
          </a:xfrm>
          <a:prstGeom prst="downArrow">
            <a:avLst/>
          </a:prstGeom>
          <a:noFill/>
          <a:ln w="9525" cap="flat" cmpd="sng" algn="ctr">
            <a:solidFill>
              <a:srgbClr val="80008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7" name="下箭头 16"/>
          <p:cNvSpPr/>
          <p:nvPr/>
        </p:nvSpPr>
        <p:spPr bwMode="auto">
          <a:xfrm rot="7994546">
            <a:off x="7882432" y="2462209"/>
            <a:ext cx="137497" cy="2136595"/>
          </a:xfrm>
          <a:prstGeom prst="downArrow">
            <a:avLst>
              <a:gd name="adj1" fmla="val 50000"/>
              <a:gd name="adj2" fmla="val 63895"/>
            </a:avLst>
          </a:prstGeom>
          <a:noFill/>
          <a:ln w="9525" cap="flat" cmpd="sng" algn="ctr">
            <a:solidFill>
              <a:srgbClr val="80008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例</a:t>
            </a:r>
            <a:r>
              <a:rPr lang="zh-CN" altLang="en-US" sz="3200" b="1">
                <a:latin typeface="楷体_GB2312" pitchFamily="49" charset="-122"/>
              </a:rPr>
              <a:t>：计算 </a:t>
            </a:r>
            <a:r>
              <a:rPr lang="en-US" altLang="zh-CN" sz="3200"/>
              <a:t>First </a:t>
            </a:r>
            <a:r>
              <a:rPr lang="zh-CN" altLang="en-US" sz="3200" b="1">
                <a:latin typeface="楷体_GB2312" pitchFamily="49" charset="-122"/>
              </a:rPr>
              <a:t>和 </a:t>
            </a:r>
            <a:r>
              <a:rPr lang="en-US" altLang="zh-CN" sz="3200"/>
              <a:t>Follow </a:t>
            </a:r>
            <a:r>
              <a:rPr lang="zh-CN" altLang="en-US" sz="3200" b="1">
                <a:latin typeface="楷体_GB2312" pitchFamily="49" charset="-122"/>
              </a:rPr>
              <a:t>集合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4608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7" name="Rectangle 9"/>
          <p:cNvSpPr>
            <a:spLocks noChangeArrowheads="1"/>
          </p:cNvSpPr>
          <p:nvPr/>
        </p:nvSpPr>
        <p:spPr bwMode="auto">
          <a:xfrm>
            <a:off x="1403350" y="1916113"/>
            <a:ext cx="2952750" cy="24352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  <a:endParaRPr lang="en-US" altLang="zh-CN" sz="2400"/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AB</a:t>
            </a:r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Da</a:t>
            </a:r>
            <a:r>
              <a:rPr lang="en-US" altLang="zh-CN" sz="2400">
                <a:sym typeface="Symbol" panose="05050102010706020507" pitchFamily="18" charset="2"/>
              </a:rPr>
              <a:t>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3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B  cC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4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C  aADC 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5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D  b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5075238" y="1917700"/>
            <a:ext cx="2952750" cy="21590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First(B)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{c}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First(a)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{a}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First(DC)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{b, a, 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First(C)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{a, 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46089" name="Rectangle 12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 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34541" name="Rectangle 13"/>
          <p:cNvSpPr>
            <a:spLocks noChangeArrowheads="1"/>
          </p:cNvSpPr>
          <p:nvPr/>
        </p:nvSpPr>
        <p:spPr bwMode="auto">
          <a:xfrm>
            <a:off x="5076825" y="4581525"/>
            <a:ext cx="2736850" cy="8223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Follow(A)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{c}</a:t>
            </a:r>
            <a:endParaRPr lang="en-US" altLang="zh-CN" sz="2400"/>
          </a:p>
          <a:p>
            <a:r>
              <a:rPr lang="en-US" altLang="zh-CN" sz="2400"/>
              <a:t>Follow(B)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{#}</a:t>
            </a:r>
            <a:endParaRPr lang="en-US" altLang="zh-CN" sz="2400"/>
          </a:p>
        </p:txBody>
      </p:sp>
      <p:sp>
        <p:nvSpPr>
          <p:cNvPr id="534542" name="Rectangle 14"/>
          <p:cNvSpPr>
            <a:spLocks noChangeArrowheads="1"/>
          </p:cNvSpPr>
          <p:nvPr/>
        </p:nvSpPr>
        <p:spPr bwMode="auto">
          <a:xfrm>
            <a:off x="4211638" y="2420938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ym typeface="Symbol" panose="05050102010706020507" pitchFamily="18" charset="2"/>
              </a:rPr>
              <a:t></a:t>
            </a:r>
            <a:endParaRPr lang="en-US" altLang="en-US" sz="2400" b="1">
              <a:sym typeface="Symbol" panose="05050102010706020507" pitchFamily="18" charset="2"/>
            </a:endParaRPr>
          </a:p>
        </p:txBody>
      </p:sp>
      <p:sp>
        <p:nvSpPr>
          <p:cNvPr id="46092" name="Rectangle 15"/>
          <p:cNvSpPr>
            <a:spLocks noChangeArrowheads="1"/>
          </p:cNvSpPr>
          <p:nvPr/>
        </p:nvSpPr>
        <p:spPr bwMode="auto">
          <a:xfrm>
            <a:off x="1547813" y="4484688"/>
            <a:ext cx="2376487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Follow(S)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{#}</a:t>
            </a:r>
            <a:endParaRPr lang="en-US" altLang="zh-CN" sz="400"/>
          </a:p>
        </p:txBody>
      </p:sp>
      <p:sp>
        <p:nvSpPr>
          <p:cNvPr id="46093" name="Rectangle 16"/>
          <p:cNvSpPr>
            <a:spLocks noChangeArrowheads="1"/>
          </p:cNvSpPr>
          <p:nvPr/>
        </p:nvSpPr>
        <p:spPr bwMode="auto">
          <a:xfrm>
            <a:off x="1547813" y="5013325"/>
            <a:ext cx="2736850" cy="15525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Follow(A)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 }</a:t>
            </a:r>
            <a:endParaRPr lang="en-US" altLang="zh-CN" sz="2400"/>
          </a:p>
          <a:p>
            <a:r>
              <a:rPr lang="en-US" altLang="zh-CN" sz="2400"/>
              <a:t>Follow(B)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 }</a:t>
            </a:r>
            <a:endParaRPr lang="en-US" altLang="zh-CN" sz="2400"/>
          </a:p>
          <a:p>
            <a:r>
              <a:rPr lang="en-US" altLang="zh-CN" sz="2400"/>
              <a:t>Follow(C)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 }</a:t>
            </a:r>
            <a:endParaRPr lang="en-US" altLang="zh-CN" sz="2400"/>
          </a:p>
          <a:p>
            <a:r>
              <a:rPr lang="en-US" altLang="zh-CN" sz="2400"/>
              <a:t>Follow(D)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 }</a:t>
            </a:r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例</a:t>
            </a:r>
            <a:r>
              <a:rPr lang="zh-CN" altLang="en-US" sz="3200" b="1">
                <a:latin typeface="楷体_GB2312" pitchFamily="49" charset="-122"/>
              </a:rPr>
              <a:t>：计算 </a:t>
            </a:r>
            <a:r>
              <a:rPr lang="en-US" altLang="zh-CN" sz="3200"/>
              <a:t>First </a:t>
            </a:r>
            <a:r>
              <a:rPr lang="zh-CN" altLang="en-US" sz="3200" b="1">
                <a:latin typeface="楷体_GB2312" pitchFamily="49" charset="-122"/>
              </a:rPr>
              <a:t>和 </a:t>
            </a:r>
            <a:r>
              <a:rPr lang="en-US" altLang="zh-CN" sz="3200"/>
              <a:t>Follow </a:t>
            </a:r>
            <a:r>
              <a:rPr lang="zh-CN" altLang="en-US" sz="3200" b="1">
                <a:latin typeface="楷体_GB2312" pitchFamily="49" charset="-122"/>
              </a:rPr>
              <a:t>集合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4710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Rectangle 9"/>
          <p:cNvSpPr>
            <a:spLocks noChangeArrowheads="1"/>
          </p:cNvSpPr>
          <p:nvPr/>
        </p:nvSpPr>
        <p:spPr bwMode="auto">
          <a:xfrm>
            <a:off x="1403350" y="1916113"/>
            <a:ext cx="2952750" cy="24352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  <a:endParaRPr lang="en-US" altLang="zh-CN" sz="2400"/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AB</a:t>
            </a:r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Da</a:t>
            </a:r>
            <a:r>
              <a:rPr lang="en-US" altLang="zh-CN" sz="2400">
                <a:sym typeface="Symbol" panose="05050102010706020507" pitchFamily="18" charset="2"/>
              </a:rPr>
              <a:t>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3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B  cC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4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C  aADC 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5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D  b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sp>
        <p:nvSpPr>
          <p:cNvPr id="47112" name="Rectangle 10"/>
          <p:cNvSpPr>
            <a:spLocks noChangeArrowheads="1"/>
          </p:cNvSpPr>
          <p:nvPr/>
        </p:nvSpPr>
        <p:spPr bwMode="auto">
          <a:xfrm>
            <a:off x="5075238" y="1917700"/>
            <a:ext cx="2952750" cy="21590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First(B)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{c}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First(a)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{a}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First(DC)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{b, a, 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First(C)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{a, 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47113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 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35564" name="Rectangle 12"/>
          <p:cNvSpPr>
            <a:spLocks noChangeArrowheads="1"/>
          </p:cNvSpPr>
          <p:nvPr/>
        </p:nvSpPr>
        <p:spPr bwMode="auto">
          <a:xfrm>
            <a:off x="5076825" y="4581525"/>
            <a:ext cx="273685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Follow(D)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{a}</a:t>
            </a:r>
            <a:endParaRPr lang="en-US" altLang="zh-CN" sz="2400"/>
          </a:p>
        </p:txBody>
      </p:sp>
      <p:sp>
        <p:nvSpPr>
          <p:cNvPr id="535565" name="Rectangle 13"/>
          <p:cNvSpPr>
            <a:spLocks noChangeArrowheads="1"/>
          </p:cNvSpPr>
          <p:nvPr/>
        </p:nvSpPr>
        <p:spPr bwMode="auto">
          <a:xfrm>
            <a:off x="4211638" y="2781300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ym typeface="Symbol" panose="05050102010706020507" pitchFamily="18" charset="2"/>
              </a:rPr>
              <a:t></a:t>
            </a:r>
            <a:endParaRPr lang="en-US" altLang="en-US" sz="2400" b="1">
              <a:sym typeface="Symbol" panose="05050102010706020507" pitchFamily="18" charset="2"/>
            </a:endParaRPr>
          </a:p>
        </p:txBody>
      </p:sp>
      <p:sp>
        <p:nvSpPr>
          <p:cNvPr id="47116" name="Rectangle 14"/>
          <p:cNvSpPr>
            <a:spLocks noChangeArrowheads="1"/>
          </p:cNvSpPr>
          <p:nvPr/>
        </p:nvSpPr>
        <p:spPr bwMode="auto">
          <a:xfrm>
            <a:off x="1547813" y="4484688"/>
            <a:ext cx="2376487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Follow(S)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{#}</a:t>
            </a:r>
            <a:endParaRPr lang="en-US" altLang="zh-CN" sz="400"/>
          </a:p>
        </p:txBody>
      </p:sp>
      <p:sp>
        <p:nvSpPr>
          <p:cNvPr id="47117" name="Rectangle 15"/>
          <p:cNvSpPr>
            <a:spLocks noChangeArrowheads="1"/>
          </p:cNvSpPr>
          <p:nvPr/>
        </p:nvSpPr>
        <p:spPr bwMode="auto">
          <a:xfrm>
            <a:off x="1547813" y="5013325"/>
            <a:ext cx="2736850" cy="15525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Follow(A)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{c}</a:t>
            </a:r>
            <a:endParaRPr lang="en-US" altLang="zh-CN" sz="2400"/>
          </a:p>
          <a:p>
            <a:r>
              <a:rPr lang="en-US" altLang="zh-CN" sz="2400"/>
              <a:t>Follow(B)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{#}</a:t>
            </a:r>
            <a:endParaRPr lang="en-US" altLang="zh-CN" sz="2400"/>
          </a:p>
          <a:p>
            <a:r>
              <a:rPr lang="en-US" altLang="zh-CN" sz="2400"/>
              <a:t>Follow(C)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 }</a:t>
            </a:r>
            <a:endParaRPr lang="en-US" altLang="zh-CN" sz="2400"/>
          </a:p>
          <a:p>
            <a:r>
              <a:rPr lang="en-US" altLang="zh-CN" sz="2400"/>
              <a:t>Follow(D)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 }</a:t>
            </a:r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例</a:t>
            </a:r>
            <a:r>
              <a:rPr lang="zh-CN" altLang="en-US" sz="3200" b="1">
                <a:latin typeface="楷体_GB2312" pitchFamily="49" charset="-122"/>
              </a:rPr>
              <a:t>：计算 </a:t>
            </a:r>
            <a:r>
              <a:rPr lang="en-US" altLang="zh-CN" sz="3200"/>
              <a:t>First </a:t>
            </a:r>
            <a:r>
              <a:rPr lang="zh-CN" altLang="en-US" sz="3200" b="1">
                <a:latin typeface="楷体_GB2312" pitchFamily="49" charset="-122"/>
              </a:rPr>
              <a:t>和 </a:t>
            </a:r>
            <a:r>
              <a:rPr lang="en-US" altLang="zh-CN" sz="3200"/>
              <a:t>Follow </a:t>
            </a:r>
            <a:r>
              <a:rPr lang="zh-CN" altLang="en-US" sz="3200" b="1">
                <a:latin typeface="楷体_GB2312" pitchFamily="49" charset="-122"/>
              </a:rPr>
              <a:t>集合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4813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5" name="Rectangle 9"/>
          <p:cNvSpPr>
            <a:spLocks noChangeArrowheads="1"/>
          </p:cNvSpPr>
          <p:nvPr/>
        </p:nvSpPr>
        <p:spPr bwMode="auto">
          <a:xfrm>
            <a:off x="1403350" y="1916113"/>
            <a:ext cx="2952750" cy="24352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  <a:endParaRPr lang="en-US" altLang="zh-CN" sz="2400"/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AB</a:t>
            </a:r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Da</a:t>
            </a:r>
            <a:r>
              <a:rPr lang="en-US" altLang="zh-CN" sz="2400">
                <a:sym typeface="Symbol" panose="05050102010706020507" pitchFamily="18" charset="2"/>
              </a:rPr>
              <a:t>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3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B  cC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4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C  aADC 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5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D  b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sp>
        <p:nvSpPr>
          <p:cNvPr id="48136" name="Rectangle 10"/>
          <p:cNvSpPr>
            <a:spLocks noChangeArrowheads="1"/>
          </p:cNvSpPr>
          <p:nvPr/>
        </p:nvSpPr>
        <p:spPr bwMode="auto">
          <a:xfrm>
            <a:off x="5075238" y="1917700"/>
            <a:ext cx="2952750" cy="21590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First(B)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{c}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First(a)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{a}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First(DC)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{b, a, 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First(C)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{a, 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48137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 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36588" name="Rectangle 12"/>
          <p:cNvSpPr>
            <a:spLocks noChangeArrowheads="1"/>
          </p:cNvSpPr>
          <p:nvPr/>
        </p:nvSpPr>
        <p:spPr bwMode="auto">
          <a:xfrm>
            <a:off x="5076825" y="4581525"/>
            <a:ext cx="2736850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Follow(C)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{#}</a:t>
            </a:r>
            <a:endParaRPr lang="en-US" altLang="zh-CN" sz="2400"/>
          </a:p>
        </p:txBody>
      </p:sp>
      <p:sp>
        <p:nvSpPr>
          <p:cNvPr id="536589" name="Rectangle 13"/>
          <p:cNvSpPr>
            <a:spLocks noChangeArrowheads="1"/>
          </p:cNvSpPr>
          <p:nvPr/>
        </p:nvSpPr>
        <p:spPr bwMode="auto">
          <a:xfrm>
            <a:off x="4211638" y="3213100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ym typeface="Symbol" panose="05050102010706020507" pitchFamily="18" charset="2"/>
              </a:rPr>
              <a:t></a:t>
            </a:r>
            <a:endParaRPr lang="en-US" altLang="en-US" sz="2400" b="1">
              <a:sym typeface="Symbol" panose="05050102010706020507" pitchFamily="18" charset="2"/>
            </a:endParaRPr>
          </a:p>
        </p:txBody>
      </p:sp>
      <p:sp>
        <p:nvSpPr>
          <p:cNvPr id="48140" name="Rectangle 14"/>
          <p:cNvSpPr>
            <a:spLocks noChangeArrowheads="1"/>
          </p:cNvSpPr>
          <p:nvPr/>
        </p:nvSpPr>
        <p:spPr bwMode="auto">
          <a:xfrm>
            <a:off x="1547813" y="4484688"/>
            <a:ext cx="2376487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Follow(S)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{#}</a:t>
            </a:r>
            <a:endParaRPr lang="en-US" altLang="zh-CN" sz="400"/>
          </a:p>
        </p:txBody>
      </p:sp>
      <p:sp>
        <p:nvSpPr>
          <p:cNvPr id="48141" name="Rectangle 15"/>
          <p:cNvSpPr>
            <a:spLocks noChangeArrowheads="1"/>
          </p:cNvSpPr>
          <p:nvPr/>
        </p:nvSpPr>
        <p:spPr bwMode="auto">
          <a:xfrm>
            <a:off x="1547813" y="5013325"/>
            <a:ext cx="2736850" cy="15525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Follow(A)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{c}</a:t>
            </a:r>
            <a:endParaRPr lang="en-US" altLang="zh-CN" sz="2400"/>
          </a:p>
          <a:p>
            <a:r>
              <a:rPr lang="en-US" altLang="zh-CN" sz="2400"/>
              <a:t>Follow(B)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{#}</a:t>
            </a:r>
            <a:endParaRPr lang="en-US" altLang="zh-CN" sz="2400"/>
          </a:p>
          <a:p>
            <a:r>
              <a:rPr lang="en-US" altLang="zh-CN" sz="2400"/>
              <a:t>Follow(C)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 }</a:t>
            </a:r>
            <a:endParaRPr lang="en-US" altLang="zh-CN" sz="2400"/>
          </a:p>
          <a:p>
            <a:r>
              <a:rPr lang="en-US" altLang="zh-CN" sz="2400"/>
              <a:t>Follow(D)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{a}</a:t>
            </a:r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例</a:t>
            </a:r>
            <a:r>
              <a:rPr lang="zh-CN" altLang="en-US" sz="3200" b="1">
                <a:latin typeface="楷体_GB2312" pitchFamily="49" charset="-122"/>
              </a:rPr>
              <a:t>：计算 </a:t>
            </a:r>
            <a:r>
              <a:rPr lang="en-US" altLang="zh-CN" sz="3200"/>
              <a:t>First </a:t>
            </a:r>
            <a:r>
              <a:rPr lang="zh-CN" altLang="en-US" sz="3200" b="1">
                <a:latin typeface="楷体_GB2312" pitchFamily="49" charset="-122"/>
              </a:rPr>
              <a:t>和 </a:t>
            </a:r>
            <a:r>
              <a:rPr lang="en-US" altLang="zh-CN" sz="3200"/>
              <a:t>Follow </a:t>
            </a:r>
            <a:r>
              <a:rPr lang="zh-CN" altLang="en-US" sz="3200" b="1">
                <a:latin typeface="楷体_GB2312" pitchFamily="49" charset="-122"/>
              </a:rPr>
              <a:t>集合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4915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Rectangle 9"/>
          <p:cNvSpPr>
            <a:spLocks noChangeArrowheads="1"/>
          </p:cNvSpPr>
          <p:nvPr/>
        </p:nvSpPr>
        <p:spPr bwMode="auto">
          <a:xfrm>
            <a:off x="1403350" y="1916113"/>
            <a:ext cx="2952750" cy="24352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  <a:endParaRPr lang="en-US" altLang="zh-CN" sz="2400"/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AB</a:t>
            </a:r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Da</a:t>
            </a:r>
            <a:r>
              <a:rPr lang="en-US" altLang="zh-CN" sz="2400">
                <a:sym typeface="Symbol" panose="05050102010706020507" pitchFamily="18" charset="2"/>
              </a:rPr>
              <a:t>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3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B  cC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4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C  aADC 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5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D  b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sp>
        <p:nvSpPr>
          <p:cNvPr id="49160" name="Rectangle 10"/>
          <p:cNvSpPr>
            <a:spLocks noChangeArrowheads="1"/>
          </p:cNvSpPr>
          <p:nvPr/>
        </p:nvSpPr>
        <p:spPr bwMode="auto">
          <a:xfrm>
            <a:off x="5075238" y="1917700"/>
            <a:ext cx="2952750" cy="21590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First(B)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{c}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First(a)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{a}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First(DC)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{b, a, 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First(C)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{a, 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49161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 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37612" name="Rectangle 12"/>
          <p:cNvSpPr>
            <a:spLocks noChangeArrowheads="1"/>
          </p:cNvSpPr>
          <p:nvPr/>
        </p:nvSpPr>
        <p:spPr bwMode="auto">
          <a:xfrm>
            <a:off x="5076825" y="4581525"/>
            <a:ext cx="331152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Follow(A)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{c,b,a, #}</a:t>
            </a:r>
            <a:endParaRPr lang="en-US" altLang="zh-CN" sz="2400"/>
          </a:p>
        </p:txBody>
      </p:sp>
      <p:sp>
        <p:nvSpPr>
          <p:cNvPr id="537613" name="Rectangle 13"/>
          <p:cNvSpPr>
            <a:spLocks noChangeArrowheads="1"/>
          </p:cNvSpPr>
          <p:nvPr/>
        </p:nvSpPr>
        <p:spPr bwMode="auto">
          <a:xfrm>
            <a:off x="4211638" y="3548063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ym typeface="Symbol" panose="05050102010706020507" pitchFamily="18" charset="2"/>
              </a:rPr>
              <a:t></a:t>
            </a:r>
            <a:endParaRPr lang="en-US" altLang="en-US" sz="2400" b="1">
              <a:sym typeface="Symbol" panose="05050102010706020507" pitchFamily="18" charset="2"/>
            </a:endParaRPr>
          </a:p>
        </p:txBody>
      </p:sp>
      <p:sp>
        <p:nvSpPr>
          <p:cNvPr id="49164" name="Rectangle 14"/>
          <p:cNvSpPr>
            <a:spLocks noChangeArrowheads="1"/>
          </p:cNvSpPr>
          <p:nvPr/>
        </p:nvSpPr>
        <p:spPr bwMode="auto">
          <a:xfrm>
            <a:off x="1547813" y="4484688"/>
            <a:ext cx="2376487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Follow(S)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{#}</a:t>
            </a:r>
            <a:endParaRPr lang="en-US" altLang="zh-CN" sz="400"/>
          </a:p>
        </p:txBody>
      </p:sp>
      <p:sp>
        <p:nvSpPr>
          <p:cNvPr id="49165" name="Rectangle 15"/>
          <p:cNvSpPr>
            <a:spLocks noChangeArrowheads="1"/>
          </p:cNvSpPr>
          <p:nvPr/>
        </p:nvSpPr>
        <p:spPr bwMode="auto">
          <a:xfrm>
            <a:off x="1547813" y="5013325"/>
            <a:ext cx="2736850" cy="15525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Follow(A)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{c}</a:t>
            </a:r>
            <a:endParaRPr lang="en-US" altLang="zh-CN" sz="2400"/>
          </a:p>
          <a:p>
            <a:r>
              <a:rPr lang="en-US" altLang="zh-CN" sz="2400"/>
              <a:t>Follow(B)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{#}</a:t>
            </a:r>
            <a:endParaRPr lang="en-US" altLang="zh-CN" sz="2400"/>
          </a:p>
          <a:p>
            <a:r>
              <a:rPr lang="en-US" altLang="zh-CN" sz="2400"/>
              <a:t>Follow(C)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{#}</a:t>
            </a:r>
            <a:endParaRPr lang="en-US" altLang="zh-CN" sz="2400"/>
          </a:p>
          <a:p>
            <a:r>
              <a:rPr lang="en-US" altLang="zh-CN" sz="2400"/>
              <a:t>Follow(D)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{a}</a:t>
            </a:r>
            <a:endParaRPr lang="en-US" altLang="zh-CN" sz="2400"/>
          </a:p>
        </p:txBody>
      </p:sp>
      <p:sp>
        <p:nvSpPr>
          <p:cNvPr id="537616" name="Rectangle 16"/>
          <p:cNvSpPr>
            <a:spLocks noChangeArrowheads="1"/>
          </p:cNvSpPr>
          <p:nvPr/>
        </p:nvSpPr>
        <p:spPr bwMode="auto">
          <a:xfrm>
            <a:off x="5076825" y="5059363"/>
            <a:ext cx="3311525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Follow(D)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{a, #}</a:t>
            </a:r>
            <a:endParaRPr lang="en-US" altLang="zh-CN" sz="2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例</a:t>
            </a:r>
            <a:r>
              <a:rPr lang="zh-CN" altLang="en-US" sz="3200" b="1">
                <a:latin typeface="楷体_GB2312" pitchFamily="49" charset="-122"/>
              </a:rPr>
              <a:t>：计算 </a:t>
            </a:r>
            <a:r>
              <a:rPr lang="en-US" altLang="zh-CN" sz="3200"/>
              <a:t>First </a:t>
            </a:r>
            <a:r>
              <a:rPr lang="zh-CN" altLang="en-US" sz="3200" b="1">
                <a:latin typeface="楷体_GB2312" pitchFamily="49" charset="-122"/>
              </a:rPr>
              <a:t>和 </a:t>
            </a:r>
            <a:r>
              <a:rPr lang="en-US" altLang="zh-CN" sz="3200"/>
              <a:t>Follow </a:t>
            </a:r>
            <a:r>
              <a:rPr lang="zh-CN" altLang="en-US" sz="3200" b="1">
                <a:latin typeface="楷体_GB2312" pitchFamily="49" charset="-122"/>
              </a:rPr>
              <a:t>集合</a:t>
            </a:r>
            <a:endParaRPr lang="zh-CN" altLang="en-US" sz="3200" b="1">
              <a:latin typeface="楷体_GB2312" pitchFamily="49" charset="-122"/>
            </a:endParaRPr>
          </a:p>
        </p:txBody>
      </p:sp>
      <p:sp>
        <p:nvSpPr>
          <p:cNvPr id="5017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3" name="Rectangle 9"/>
          <p:cNvSpPr>
            <a:spLocks noChangeArrowheads="1"/>
          </p:cNvSpPr>
          <p:nvPr/>
        </p:nvSpPr>
        <p:spPr bwMode="auto">
          <a:xfrm>
            <a:off x="1403350" y="1916113"/>
            <a:ext cx="2952750" cy="24352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  <a:endParaRPr lang="en-US" altLang="zh-CN" sz="2400"/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AB</a:t>
            </a:r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Da</a:t>
            </a:r>
            <a:r>
              <a:rPr lang="en-US" altLang="zh-CN" sz="2400">
                <a:sym typeface="Symbol" panose="05050102010706020507" pitchFamily="18" charset="2"/>
              </a:rPr>
              <a:t>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3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B  cC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4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C  aADC 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>
                <a:sym typeface="Symbol" panose="05050102010706020507" pitchFamily="18" charset="2"/>
              </a:rPr>
              <a:t>（</a:t>
            </a:r>
            <a:r>
              <a:rPr lang="en-US" altLang="zh-CN" sz="2400">
                <a:sym typeface="Symbol" panose="05050102010706020507" pitchFamily="18" charset="2"/>
              </a:rPr>
              <a:t>5</a:t>
            </a:r>
            <a:r>
              <a:rPr lang="zh-CN" altLang="en-US" sz="2400">
                <a:sym typeface="Symbol" panose="05050102010706020507" pitchFamily="18" charset="2"/>
              </a:rPr>
              <a:t>）</a:t>
            </a:r>
            <a:r>
              <a:rPr lang="en-US" altLang="zh-CN" sz="2400">
                <a:sym typeface="Symbol" panose="05050102010706020507" pitchFamily="18" charset="2"/>
              </a:rPr>
              <a:t>D  b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sp>
        <p:nvSpPr>
          <p:cNvPr id="50184" name="Rectangle 10"/>
          <p:cNvSpPr>
            <a:spLocks noChangeArrowheads="1"/>
          </p:cNvSpPr>
          <p:nvPr/>
        </p:nvSpPr>
        <p:spPr bwMode="auto">
          <a:xfrm>
            <a:off x="5075238" y="1917700"/>
            <a:ext cx="2952750" cy="21590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First(B)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{c}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First(a)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{a}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First(DC)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{b, a, 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}</a:t>
            </a:r>
            <a:endParaRPr lang="en-US" altLang="zh-CN" sz="2400"/>
          </a:p>
          <a:p>
            <a:endParaRPr lang="en-US" altLang="zh-CN" sz="400"/>
          </a:p>
          <a:p>
            <a:r>
              <a:rPr lang="en-US" altLang="zh-CN" sz="2400"/>
              <a:t>First(C)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{a, </a:t>
            </a:r>
            <a:r>
              <a:rPr lang="zh-CN" altLang="zh-CN" sz="2400">
                <a:sym typeface="Symbol" panose="05050102010706020507" pitchFamily="18" charset="2"/>
              </a:rPr>
              <a:t></a:t>
            </a:r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50185" name="Rectangle 11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 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538637" name="Rectangle 13"/>
          <p:cNvSpPr>
            <a:spLocks noChangeArrowheads="1"/>
          </p:cNvSpPr>
          <p:nvPr/>
        </p:nvSpPr>
        <p:spPr bwMode="auto">
          <a:xfrm>
            <a:off x="4211638" y="2395538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ym typeface="Symbol" panose="05050102010706020507" pitchFamily="18" charset="2"/>
              </a:rPr>
              <a:t></a:t>
            </a:r>
            <a:endParaRPr lang="en-US" altLang="en-US" sz="2400" b="1">
              <a:sym typeface="Symbol" panose="05050102010706020507" pitchFamily="18" charset="2"/>
            </a:endParaRPr>
          </a:p>
        </p:txBody>
      </p:sp>
      <p:sp>
        <p:nvSpPr>
          <p:cNvPr id="50187" name="Rectangle 14"/>
          <p:cNvSpPr>
            <a:spLocks noChangeArrowheads="1"/>
          </p:cNvSpPr>
          <p:nvPr/>
        </p:nvSpPr>
        <p:spPr bwMode="auto">
          <a:xfrm>
            <a:off x="1547813" y="4484688"/>
            <a:ext cx="2376487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Follow(S)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{#}</a:t>
            </a:r>
            <a:endParaRPr lang="en-US" altLang="zh-CN" sz="400"/>
          </a:p>
        </p:txBody>
      </p:sp>
      <p:sp>
        <p:nvSpPr>
          <p:cNvPr id="50188" name="Rectangle 15"/>
          <p:cNvSpPr>
            <a:spLocks noChangeArrowheads="1"/>
          </p:cNvSpPr>
          <p:nvPr/>
        </p:nvSpPr>
        <p:spPr bwMode="auto">
          <a:xfrm>
            <a:off x="1547813" y="5013325"/>
            <a:ext cx="3024187" cy="15525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/>
              <a:t>Follow(A)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{c,b,a, #}</a:t>
            </a:r>
            <a:endParaRPr lang="en-US" altLang="zh-CN" sz="2400"/>
          </a:p>
          <a:p>
            <a:r>
              <a:rPr lang="en-US" altLang="zh-CN" sz="2400"/>
              <a:t>Follow(B)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{#}</a:t>
            </a:r>
            <a:endParaRPr lang="en-US" altLang="zh-CN" sz="2400"/>
          </a:p>
          <a:p>
            <a:r>
              <a:rPr lang="en-US" altLang="zh-CN" sz="2400"/>
              <a:t>Follow(C)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{#}</a:t>
            </a:r>
            <a:endParaRPr lang="en-US" altLang="zh-CN" sz="2400"/>
          </a:p>
          <a:p>
            <a:r>
              <a:rPr lang="en-US" altLang="zh-CN" sz="2400"/>
              <a:t>Follow(D) </a:t>
            </a:r>
            <a:r>
              <a:rPr lang="en-US" altLang="zh-CN" sz="2400">
                <a:sym typeface="Symbol" panose="05050102010706020507" pitchFamily="18" charset="2"/>
              </a:rPr>
              <a:t>=</a:t>
            </a:r>
            <a:r>
              <a:rPr lang="en-US" altLang="zh-CN" sz="2400"/>
              <a:t> {a, #}</a:t>
            </a:r>
            <a:endParaRPr lang="en-US" altLang="zh-CN" sz="2400"/>
          </a:p>
        </p:txBody>
      </p:sp>
      <p:sp>
        <p:nvSpPr>
          <p:cNvPr id="538640" name="Rectangle 16"/>
          <p:cNvSpPr>
            <a:spLocks noChangeArrowheads="1"/>
          </p:cNvSpPr>
          <p:nvPr/>
        </p:nvSpPr>
        <p:spPr bwMode="auto">
          <a:xfrm>
            <a:off x="4211638" y="2852738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ym typeface="Symbol" panose="05050102010706020507" pitchFamily="18" charset="2"/>
              </a:rPr>
              <a:t></a:t>
            </a:r>
            <a:endParaRPr lang="en-US" altLang="en-US" sz="2400" b="1">
              <a:sym typeface="Symbol" panose="05050102010706020507" pitchFamily="18" charset="2"/>
            </a:endParaRPr>
          </a:p>
        </p:txBody>
      </p:sp>
      <p:sp>
        <p:nvSpPr>
          <p:cNvPr id="538641" name="Rectangle 17"/>
          <p:cNvSpPr>
            <a:spLocks noChangeArrowheads="1"/>
          </p:cNvSpPr>
          <p:nvPr/>
        </p:nvSpPr>
        <p:spPr bwMode="auto">
          <a:xfrm>
            <a:off x="4211638" y="3213100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ym typeface="Symbol" panose="05050102010706020507" pitchFamily="18" charset="2"/>
              </a:rPr>
              <a:t></a:t>
            </a:r>
            <a:endParaRPr lang="en-US" altLang="en-US" sz="2400" b="1">
              <a:sym typeface="Symbol" panose="05050102010706020507" pitchFamily="18" charset="2"/>
            </a:endParaRPr>
          </a:p>
        </p:txBody>
      </p:sp>
      <p:sp>
        <p:nvSpPr>
          <p:cNvPr id="538642" name="Rectangle 18"/>
          <p:cNvSpPr>
            <a:spLocks noChangeArrowheads="1"/>
          </p:cNvSpPr>
          <p:nvPr/>
        </p:nvSpPr>
        <p:spPr bwMode="auto">
          <a:xfrm>
            <a:off x="4211638" y="3548063"/>
            <a:ext cx="350837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ym typeface="Symbol" panose="05050102010706020507" pitchFamily="18" charset="2"/>
              </a:rPr>
              <a:t></a:t>
            </a:r>
            <a:endParaRPr lang="en-US" altLang="en-US" sz="2400" b="1">
              <a:sym typeface="Symbol" panose="05050102010706020507" pitchFamily="18" charset="2"/>
            </a:endParaRPr>
          </a:p>
        </p:txBody>
      </p:sp>
      <p:sp>
        <p:nvSpPr>
          <p:cNvPr id="538643" name="Rectangle 19"/>
          <p:cNvSpPr>
            <a:spLocks noChangeArrowheads="1"/>
          </p:cNvSpPr>
          <p:nvPr/>
        </p:nvSpPr>
        <p:spPr bwMode="auto">
          <a:xfrm>
            <a:off x="4221162" y="3933032"/>
            <a:ext cx="350838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ym typeface="Symbol" panose="05050102010706020507" pitchFamily="18" charset="2"/>
              </a:rPr>
              <a:t></a:t>
            </a:r>
            <a:endParaRPr lang="en-US" altLang="en-US" sz="2400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8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86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386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386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3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7" grpId="0"/>
      <p:bldP spid="538640" grpId="0"/>
      <p:bldP spid="538641" grpId="0"/>
      <p:bldP spid="538642" grpId="0"/>
      <p:bldP spid="53864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736328" y="1236975"/>
            <a:ext cx="64817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定义： </a:t>
            </a:r>
            <a:r>
              <a:rPr lang="zh-CN" altLang="en-US" sz="3200" b="1" dirty="0">
                <a:solidFill>
                  <a:srgbClr val="800080"/>
                </a:solidFill>
              </a:rPr>
              <a:t>预测集合</a:t>
            </a:r>
            <a:r>
              <a:rPr lang="zh-CN" altLang="en-US" sz="2400" b="1" dirty="0"/>
              <a:t>（</a:t>
            </a:r>
            <a:r>
              <a:rPr lang="en-US" altLang="zh-CN" sz="2400" b="1" i="1" dirty="0"/>
              <a:t>Predictive Set</a:t>
            </a:r>
            <a:r>
              <a:rPr lang="zh-CN" altLang="en-US" sz="2400" b="1" dirty="0"/>
              <a:t>）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5120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7" name="Rectangle 14"/>
          <p:cNvSpPr>
            <a:spLocks noChangeArrowheads="1"/>
          </p:cNvSpPr>
          <p:nvPr/>
        </p:nvSpPr>
        <p:spPr bwMode="auto">
          <a:xfrm>
            <a:off x="736328" y="1846669"/>
            <a:ext cx="8108156" cy="4401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/>
              <a:t>设 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=</a:t>
            </a:r>
            <a:r>
              <a:rPr lang="zh-CN" altLang="en-US" sz="2400" b="1" dirty="0"/>
              <a:t>（</a:t>
            </a:r>
            <a:r>
              <a:rPr lang="en-US" altLang="zh-CN" sz="2400" b="1" i="1" dirty="0"/>
              <a:t>V</a:t>
            </a:r>
            <a:r>
              <a:rPr lang="en-US" altLang="zh-CN" sz="2400" b="1" i="1" baseline="-25000" dirty="0"/>
              <a:t>T</a:t>
            </a:r>
            <a:r>
              <a:rPr lang="zh-CN" altLang="en-US" sz="2400" b="1" i="1" dirty="0"/>
              <a:t>，</a:t>
            </a:r>
            <a:r>
              <a:rPr lang="en-US" altLang="zh-CN" sz="2400" b="1" dirty="0"/>
              <a:t>V</a:t>
            </a:r>
            <a:r>
              <a:rPr lang="en-US" altLang="zh-CN" sz="2400" b="1" i="1" baseline="-25000" dirty="0"/>
              <a:t>N</a:t>
            </a:r>
            <a:r>
              <a:rPr lang="zh-CN" altLang="en-US" sz="2400" b="1" i="1" dirty="0"/>
              <a:t>，</a:t>
            </a:r>
            <a:r>
              <a:rPr lang="en-US" altLang="zh-CN" sz="2400" b="1" i="1" dirty="0"/>
              <a:t>P</a:t>
            </a:r>
            <a:r>
              <a:rPr lang="zh-CN" altLang="en-US" sz="2400" b="1" i="1" dirty="0"/>
              <a:t>，</a:t>
            </a:r>
            <a:r>
              <a:rPr lang="en-US" altLang="zh-CN" sz="2400" b="1" i="1" dirty="0"/>
              <a:t>S</a:t>
            </a:r>
            <a:r>
              <a:rPr lang="zh-CN" altLang="en-US" sz="2400" b="1" dirty="0"/>
              <a:t>）</a:t>
            </a:r>
            <a:r>
              <a:rPr lang="zh-CN" altLang="zh-CN" sz="2400" b="1" dirty="0"/>
              <a:t>是上下文无关文法。</a:t>
            </a:r>
            <a:endParaRPr lang="zh-CN" altLang="en-US" sz="2400" b="1" dirty="0"/>
          </a:p>
          <a:p>
            <a:r>
              <a:rPr lang="zh-CN" altLang="en-US" sz="2400" b="1" dirty="0"/>
              <a:t>对任何产生式 </a:t>
            </a:r>
            <a:r>
              <a:rPr lang="en-US" altLang="zh-CN" sz="2400" b="1" dirty="0">
                <a:solidFill>
                  <a:srgbClr val="00B050"/>
                </a:solidFill>
              </a:rPr>
              <a:t>A</a:t>
            </a:r>
            <a:r>
              <a:rPr lang="en-US" altLang="zh-CN" sz="2400" b="1" dirty="0">
                <a:solidFill>
                  <a:srgbClr val="00B05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B050"/>
                </a:solidFill>
              </a:rPr>
              <a:t>α</a:t>
            </a:r>
            <a:r>
              <a:rPr lang="en-US" altLang="zh-CN" sz="2400" b="1" dirty="0">
                <a:solidFill>
                  <a:srgbClr val="00B050"/>
                </a:solidFill>
                <a:sym typeface="Symbol" panose="05050102010706020507" pitchFamily="18" charset="2"/>
              </a:rPr>
              <a:t> </a:t>
            </a:r>
            <a:r>
              <a:rPr lang="en-US" altLang="zh-CN" sz="2400" b="1" i="1" dirty="0">
                <a:solidFill>
                  <a:srgbClr val="00B050"/>
                </a:solidFill>
              </a:rPr>
              <a:t>P</a:t>
            </a:r>
            <a:r>
              <a:rPr lang="zh-CN" altLang="en-US" sz="2400" b="1" dirty="0"/>
              <a:t>，其预测</a:t>
            </a:r>
            <a:r>
              <a:rPr lang="zh-CN" altLang="en-US" sz="2400" b="1" dirty="0" smtClean="0"/>
              <a:t>集合</a:t>
            </a:r>
            <a:r>
              <a:rPr lang="en-US" altLang="zh-CN" sz="2400" b="1" i="1" dirty="0" smtClean="0"/>
              <a:t>Select </a:t>
            </a:r>
            <a:r>
              <a:rPr lang="en-US" altLang="zh-CN" sz="2400" b="1" dirty="0"/>
              <a:t>(A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α) </a:t>
            </a:r>
            <a:r>
              <a:rPr lang="zh-CN" altLang="en-US" sz="2400" b="1" dirty="0"/>
              <a:t>定义为：</a:t>
            </a:r>
            <a:endParaRPr lang="zh-CN" altLang="en-US" sz="2400" b="1" dirty="0"/>
          </a:p>
          <a:p>
            <a:endParaRPr lang="zh-CN" altLang="en-US" sz="1000" b="1" dirty="0"/>
          </a:p>
          <a:p>
            <a:pPr>
              <a:buFont typeface="Symbol" panose="05050102010706020507" pitchFamily="18" charset="2"/>
              <a:buChar char="-"/>
            </a:pPr>
            <a:r>
              <a:rPr lang="zh-CN" altLang="en-US" sz="2400" b="1" dirty="0"/>
              <a:t> 如果 </a:t>
            </a:r>
            <a:r>
              <a:rPr lang="zh-CN" altLang="en-US" sz="2400" b="1" dirty="0">
                <a:sym typeface="Symbol" panose="05050102010706020507" pitchFamily="18" charset="2"/>
              </a:rPr>
              <a:t>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ym typeface="Symbol" panose="05050102010706020507" pitchFamily="18" charset="2"/>
              </a:rPr>
              <a:t></a:t>
            </a:r>
            <a:r>
              <a:rPr lang="zh-CN" altLang="en-US" sz="2400" b="1" dirty="0"/>
              <a:t> </a:t>
            </a:r>
            <a:r>
              <a:rPr lang="en-US" altLang="zh-CN" sz="2400" b="1" i="1" dirty="0"/>
              <a:t>first</a:t>
            </a:r>
            <a:r>
              <a:rPr lang="en-US" altLang="zh-CN" sz="2400" b="1" dirty="0"/>
              <a:t>(α)</a:t>
            </a:r>
            <a:r>
              <a:rPr lang="zh-CN" altLang="en-US" sz="2400" b="1" dirty="0"/>
              <a:t>，那么 </a:t>
            </a:r>
            <a:endParaRPr lang="zh-CN" altLang="en-US" sz="2400" b="1" dirty="0"/>
          </a:p>
          <a:p>
            <a:pPr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>
              <a:buFont typeface="Symbol" panose="05050102010706020507" pitchFamily="18" charset="2"/>
              <a:buNone/>
            </a:pPr>
            <a:r>
              <a:rPr lang="zh-CN" altLang="en-US" sz="2400" b="1" i="1" dirty="0"/>
              <a:t>               </a:t>
            </a:r>
            <a:r>
              <a:rPr lang="en-US" altLang="zh-CN" sz="2400" b="1" i="1" dirty="0" smtClean="0"/>
              <a:t>Select </a:t>
            </a:r>
            <a:r>
              <a:rPr lang="en-US" altLang="zh-CN" sz="2400" b="1" dirty="0"/>
              <a:t>(A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α) = </a:t>
            </a:r>
            <a:r>
              <a:rPr lang="en-US" altLang="zh-CN" sz="2400" b="1" i="1" dirty="0"/>
              <a:t>first </a:t>
            </a:r>
            <a:r>
              <a:rPr lang="en-US" altLang="zh-CN" sz="2400" b="1" dirty="0"/>
              <a:t>(α)</a:t>
            </a:r>
            <a:r>
              <a:rPr lang="zh-CN" altLang="en-US" sz="2400" b="1" dirty="0"/>
              <a:t>；</a:t>
            </a:r>
            <a:endParaRPr lang="zh-CN" altLang="en-US" sz="2800" b="1" dirty="0">
              <a:sym typeface="Symbol" panose="05050102010706020507" pitchFamily="18" charset="2"/>
            </a:endParaRPr>
          </a:p>
          <a:p>
            <a:pPr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>
              <a:buFont typeface="Symbol" panose="05050102010706020507" pitchFamily="18" charset="2"/>
              <a:buChar char="-"/>
            </a:pPr>
            <a:r>
              <a:rPr lang="zh-CN" altLang="en-US" sz="2400" b="1" dirty="0">
                <a:sym typeface="Symbol" panose="05050102010706020507" pitchFamily="18" charset="2"/>
              </a:rPr>
              <a:t> 如果   </a:t>
            </a:r>
            <a:r>
              <a:rPr lang="en-US" altLang="zh-CN" sz="2400" b="1" i="1" dirty="0">
                <a:sym typeface="Symbol" panose="05050102010706020507" pitchFamily="18" charset="2"/>
              </a:rPr>
              <a:t>first 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en-US" altLang="zh-CN" sz="2400" b="1" dirty="0"/>
              <a:t>α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sym typeface="Symbol" panose="05050102010706020507" pitchFamily="18" charset="2"/>
              </a:rPr>
              <a:t>，那么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sz="1000" b="1" dirty="0">
                <a:sym typeface="Symbol" panose="05050102010706020507" pitchFamily="18" charset="2"/>
              </a:rPr>
              <a:t> </a:t>
            </a:r>
            <a:endParaRPr lang="zh-CN" altLang="en-US" sz="1000" b="1" dirty="0">
              <a:sym typeface="Symbol" panose="05050102010706020507" pitchFamily="18" charset="2"/>
            </a:endParaRPr>
          </a:p>
          <a:p>
            <a:pPr>
              <a:buFont typeface="Symbol" panose="05050102010706020507" pitchFamily="18" charset="2"/>
              <a:buNone/>
            </a:pPr>
            <a:r>
              <a:rPr lang="zh-CN" altLang="en-US" sz="2400" b="1" i="1" dirty="0">
                <a:sym typeface="Symbol" panose="05050102010706020507" pitchFamily="18" charset="2"/>
              </a:rPr>
              <a:t> </a:t>
            </a:r>
            <a:r>
              <a:rPr lang="zh-CN" altLang="en-US" sz="2400" b="1" i="1" dirty="0" smtClean="0">
                <a:sym typeface="Symbol" panose="05050102010706020507" pitchFamily="18" charset="2"/>
              </a:rPr>
              <a:t>              </a:t>
            </a:r>
            <a:r>
              <a:rPr lang="en-US" altLang="zh-CN" sz="2400" b="1" i="1" dirty="0" smtClean="0"/>
              <a:t>Select</a:t>
            </a:r>
            <a:r>
              <a:rPr lang="en-US" altLang="zh-CN" sz="2400" b="1" i="1" dirty="0" smtClean="0"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en-US" altLang="zh-CN" sz="2400" b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α</a:t>
            </a:r>
            <a:r>
              <a:rPr lang="en-US" altLang="zh-CN" sz="2400" b="1" dirty="0">
                <a:sym typeface="Symbol" panose="05050102010706020507" pitchFamily="18" charset="2"/>
              </a:rPr>
              <a:t>) =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( 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first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α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) – {} )  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follow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  <a:r>
              <a:rPr lang="zh-CN" altLang="en-US" sz="2400" dirty="0" smtClean="0">
                <a:sym typeface="Symbol" panose="05050102010706020507" pitchFamily="18" charset="2"/>
              </a:rPr>
              <a:t>。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>
              <a:buFont typeface="Symbol" panose="05050102010706020507" pitchFamily="18" charset="2"/>
              <a:buNone/>
            </a:pPr>
            <a:endParaRPr lang="en-US" altLang="zh-CN" sz="2400" dirty="0">
              <a:sym typeface="Symbol" panose="05050102010706020507" pitchFamily="18" charset="2"/>
            </a:endParaRPr>
          </a:p>
          <a:p>
            <a:r>
              <a:rPr lang="zh-CN" altLang="en-US" sz="2400" b="1" dirty="0" smtClean="0">
                <a:sym typeface="Symbol" panose="05050102010706020507" pitchFamily="18" charset="2"/>
              </a:rPr>
              <a:t>       注意：定义表明</a:t>
            </a:r>
            <a:r>
              <a:rPr lang="en-US" altLang="zh-CN" sz="2400" b="1" dirty="0" smtClean="0"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B050"/>
                </a:solidFill>
                <a:latin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B050"/>
                </a:solidFill>
              </a:rPr>
              <a:t> V</a:t>
            </a:r>
            <a:r>
              <a:rPr lang="en-US" altLang="zh-CN" sz="2400" b="1" i="1" baseline="-25000" dirty="0">
                <a:solidFill>
                  <a:srgbClr val="00B050"/>
                </a:solidFill>
              </a:rPr>
              <a:t>T</a:t>
            </a:r>
            <a:r>
              <a:rPr lang="en-US" altLang="zh-CN" sz="2400" b="1" dirty="0">
                <a:solidFill>
                  <a:srgbClr val="00B050"/>
                </a:solidFill>
                <a:sym typeface="Symbol" panose="05050102010706020507" pitchFamily="18" charset="2"/>
              </a:rPr>
              <a:t>  </a:t>
            </a:r>
            <a:r>
              <a:rPr lang="en-US" altLang="zh-CN" sz="2400" b="1" dirty="0" smtClean="0">
                <a:solidFill>
                  <a:srgbClr val="00B050"/>
                </a:solidFill>
                <a:sym typeface="Symbol" panose="05050102010706020507" pitchFamily="18" charset="2"/>
              </a:rPr>
              <a:t>{#}</a:t>
            </a:r>
            <a:endParaRPr lang="en-US" altLang="zh-CN" sz="2400" b="1" dirty="0" smtClean="0">
              <a:solidFill>
                <a:srgbClr val="00B050"/>
              </a:solidFill>
              <a:sym typeface="Symbol" panose="05050102010706020507" pitchFamily="18" charset="2"/>
            </a:endParaRPr>
          </a:p>
          <a:p>
            <a:endParaRPr lang="en-US" altLang="zh-CN" sz="2400" b="1" dirty="0">
              <a:solidFill>
                <a:srgbClr val="00B050"/>
              </a:solidFill>
              <a:sym typeface="Symbol" panose="05050102010706020507" pitchFamily="18" charset="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意义：下一字符属于</a:t>
            </a:r>
            <a:r>
              <a:rPr lang="en-US" altLang="zh-CN" sz="2400" b="1" i="1" dirty="0">
                <a:solidFill>
                  <a:srgbClr val="FF0000"/>
                </a:solidFill>
              </a:rPr>
              <a:t>Select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α</a:t>
            </a:r>
            <a:r>
              <a:rPr lang="en-US" altLang="zh-CN" sz="2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zh-CN" altLang="en-US" sz="2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时，可以选用</a:t>
            </a:r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FF0000"/>
                </a:solidFill>
              </a:rPr>
              <a:t>α</a:t>
            </a:r>
            <a:endParaRPr lang="zh-CN" altLang="en-US" sz="24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51208" name="Rectangle 16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 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682625" y="1481138"/>
            <a:ext cx="496887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定义： </a:t>
            </a:r>
            <a:r>
              <a:rPr lang="en-US" altLang="zh-CN" sz="3200" b="1">
                <a:solidFill>
                  <a:srgbClr val="800080"/>
                </a:solidFill>
              </a:rPr>
              <a:t>LL</a:t>
            </a:r>
            <a:r>
              <a:rPr lang="zh-CN" altLang="en-US" sz="3200" b="1">
                <a:solidFill>
                  <a:srgbClr val="800080"/>
                </a:solidFill>
              </a:rPr>
              <a:t>（</a:t>
            </a:r>
            <a:r>
              <a:rPr lang="en-US" altLang="zh-CN" sz="3200" b="1">
                <a:solidFill>
                  <a:srgbClr val="800080"/>
                </a:solidFill>
              </a:rPr>
              <a:t>1</a:t>
            </a:r>
            <a:r>
              <a:rPr lang="zh-CN" altLang="en-US" sz="3200" b="1">
                <a:solidFill>
                  <a:srgbClr val="800080"/>
                </a:solidFill>
              </a:rPr>
              <a:t>）文法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  <p:sp>
        <p:nvSpPr>
          <p:cNvPr id="5222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Rectangle 9"/>
          <p:cNvSpPr>
            <a:spLocks noChangeArrowheads="1"/>
          </p:cNvSpPr>
          <p:nvPr/>
        </p:nvSpPr>
        <p:spPr bwMode="auto">
          <a:xfrm>
            <a:off x="1260475" y="2276475"/>
            <a:ext cx="7272338" cy="17235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/>
              <a:t>文法 </a:t>
            </a:r>
            <a:r>
              <a:rPr lang="en-US" altLang="zh-CN" sz="2400" b="1" i="1" dirty="0">
                <a:solidFill>
                  <a:srgbClr val="800080"/>
                </a:solidFill>
              </a:rPr>
              <a:t>G </a:t>
            </a:r>
            <a:r>
              <a:rPr lang="zh-CN" altLang="en-US" sz="2400" b="1" dirty="0">
                <a:solidFill>
                  <a:srgbClr val="800080"/>
                </a:solidFill>
              </a:rPr>
              <a:t>是 </a:t>
            </a:r>
            <a:r>
              <a:rPr lang="en-US" altLang="zh-CN" sz="2400" b="1" dirty="0">
                <a:solidFill>
                  <a:srgbClr val="800080"/>
                </a:solidFill>
              </a:rPr>
              <a:t>LL</a:t>
            </a:r>
            <a:r>
              <a:rPr lang="zh-CN" altLang="en-US" sz="2400" b="1" dirty="0">
                <a:solidFill>
                  <a:srgbClr val="800080"/>
                </a:solidFill>
              </a:rPr>
              <a:t>（</a:t>
            </a:r>
            <a:r>
              <a:rPr lang="en-US" altLang="zh-CN" sz="2400" b="1" dirty="0">
                <a:solidFill>
                  <a:srgbClr val="800080"/>
                </a:solidFill>
              </a:rPr>
              <a:t>1</a:t>
            </a:r>
            <a:r>
              <a:rPr lang="zh-CN" altLang="en-US" sz="2400" b="1" dirty="0">
                <a:solidFill>
                  <a:srgbClr val="800080"/>
                </a:solidFill>
              </a:rPr>
              <a:t>）文法</a:t>
            </a:r>
            <a:r>
              <a:rPr lang="zh-CN" altLang="en-US" sz="2400" b="1" dirty="0"/>
              <a:t>，当且仅当对于 </a:t>
            </a:r>
            <a:r>
              <a:rPr lang="en-US" altLang="zh-CN" sz="2400" b="1" i="1" dirty="0"/>
              <a:t>G </a:t>
            </a:r>
            <a:r>
              <a:rPr lang="zh-CN" altLang="en-US" sz="2400" b="1" dirty="0"/>
              <a:t>的每个非</a:t>
            </a:r>
            <a:endParaRPr lang="zh-CN" altLang="en-US" sz="2400" b="1" dirty="0"/>
          </a:p>
          <a:p>
            <a:r>
              <a:rPr lang="zh-CN" altLang="en-US" sz="2400" b="1" dirty="0"/>
              <a:t>终结符 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的任何两个</a:t>
            </a:r>
            <a:r>
              <a:rPr lang="zh-CN" altLang="en-US" sz="2400" b="1" dirty="0">
                <a:solidFill>
                  <a:srgbClr val="FF0000"/>
                </a:solidFill>
              </a:rPr>
              <a:t>不同产生式 </a:t>
            </a:r>
            <a:r>
              <a:rPr lang="en-US" altLang="zh-CN" sz="2400" b="1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FF0000"/>
                </a:solidFill>
              </a:rPr>
              <a:t>α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sz="2400" b="1" dirty="0">
                <a:solidFill>
                  <a:srgbClr val="FF0000"/>
                </a:solidFill>
              </a:rPr>
              <a:t>β</a:t>
            </a:r>
            <a:r>
              <a:rPr lang="zh-CN" altLang="en-US" sz="2400" b="1" dirty="0"/>
              <a:t>，下面</a:t>
            </a:r>
            <a:endParaRPr lang="zh-CN" altLang="en-US" sz="2400" b="1" dirty="0"/>
          </a:p>
          <a:p>
            <a:r>
              <a:rPr lang="zh-CN" altLang="en-US" sz="2400" b="1" dirty="0"/>
              <a:t>的条件成立：</a:t>
            </a:r>
            <a:endParaRPr lang="zh-CN" altLang="en-US" sz="2400" b="1" dirty="0"/>
          </a:p>
          <a:p>
            <a:endParaRPr lang="zh-CN" altLang="en-US" sz="1000" b="1" dirty="0"/>
          </a:p>
          <a:p>
            <a:pPr>
              <a:buFont typeface="Symbol" panose="05050102010706020507" pitchFamily="18" charset="2"/>
              <a:buNone/>
            </a:pPr>
            <a:r>
              <a:rPr lang="zh-CN" altLang="en-US" sz="2400" b="1" i="1" dirty="0"/>
              <a:t> </a:t>
            </a:r>
            <a:r>
              <a:rPr lang="zh-CN" altLang="en-US" sz="2400" b="1" i="1" dirty="0" smtClean="0"/>
              <a:t>            </a:t>
            </a:r>
            <a:r>
              <a:rPr lang="en-US" altLang="zh-CN" sz="2400" b="1" i="1" dirty="0" smtClean="0"/>
              <a:t>Select </a:t>
            </a:r>
            <a:r>
              <a:rPr lang="en-US" altLang="zh-CN" sz="2400" b="1" dirty="0"/>
              <a:t>(A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α)</a:t>
            </a:r>
            <a:r>
              <a:rPr lang="en-US" altLang="zh-CN" sz="2400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 </a:t>
            </a:r>
            <a:r>
              <a:rPr lang="en-US" altLang="zh-CN" sz="2400" b="1" i="1" dirty="0"/>
              <a:t>Select </a:t>
            </a:r>
            <a:r>
              <a:rPr lang="en-US" altLang="zh-CN" sz="2400" b="1" dirty="0"/>
              <a:t>(A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β)</a:t>
            </a:r>
            <a:r>
              <a:rPr lang="en-US" altLang="zh-CN" sz="2400" dirty="0"/>
              <a:t> </a:t>
            </a:r>
            <a:r>
              <a:rPr lang="en-US" altLang="zh-CN" sz="2400" b="1" dirty="0"/>
              <a:t> =</a:t>
            </a:r>
            <a:r>
              <a:rPr lang="en-US" altLang="zh-CN" sz="2400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</a:t>
            </a:r>
            <a:endParaRPr lang="en-US" altLang="zh-CN" sz="2400" b="1" dirty="0"/>
          </a:p>
        </p:txBody>
      </p:sp>
      <p:sp>
        <p:nvSpPr>
          <p:cNvPr id="52232" name="Rectangle 10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 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3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4" name="Text Box 11"/>
          <p:cNvSpPr txBox="1">
            <a:spLocks noChangeArrowheads="1"/>
          </p:cNvSpPr>
          <p:nvPr/>
        </p:nvSpPr>
        <p:spPr bwMode="auto">
          <a:xfrm>
            <a:off x="596175" y="1194141"/>
            <a:ext cx="8281988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举例</a:t>
            </a:r>
            <a:r>
              <a:rPr lang="zh-CN" altLang="en-US" sz="3200" b="1"/>
              <a:t>：</a:t>
            </a:r>
            <a:r>
              <a:rPr lang="zh-CN" altLang="en-US" sz="2800" b="1"/>
              <a:t>验证如下文法 </a:t>
            </a:r>
            <a:r>
              <a:rPr lang="en-US" altLang="zh-CN" sz="2800"/>
              <a:t>G</a:t>
            </a:r>
            <a:r>
              <a:rPr lang="zh-CN" altLang="en-US" sz="2800"/>
              <a:t>（</a:t>
            </a:r>
            <a:r>
              <a:rPr lang="en-US" altLang="zh-CN" sz="2800"/>
              <a:t>S</a:t>
            </a:r>
            <a:r>
              <a:rPr lang="zh-CN" altLang="en-US" sz="2800"/>
              <a:t>）</a:t>
            </a:r>
            <a:r>
              <a:rPr lang="zh-CN" altLang="en-US" sz="2800" b="1"/>
              <a:t>不是 </a:t>
            </a:r>
            <a:r>
              <a:rPr lang="en-US" altLang="zh-CN" sz="2800"/>
              <a:t>LL</a:t>
            </a: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zh-CN" altLang="en-US" sz="2800" b="1"/>
              <a:t>文法</a:t>
            </a:r>
            <a:endParaRPr lang="zh-CN" altLang="en-US" sz="2800" b="1"/>
          </a:p>
        </p:txBody>
      </p:sp>
      <p:sp>
        <p:nvSpPr>
          <p:cNvPr id="53255" name="Rectangle 13"/>
          <p:cNvSpPr>
            <a:spLocks noChangeArrowheads="1"/>
          </p:cNvSpPr>
          <p:nvPr/>
        </p:nvSpPr>
        <p:spPr bwMode="auto">
          <a:xfrm>
            <a:off x="645007" y="2151131"/>
            <a:ext cx="2522226" cy="193899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/>
              <a:t>文法 </a:t>
            </a:r>
            <a:r>
              <a:rPr lang="en-US" altLang="zh-CN" dirty="0"/>
              <a:t>G</a:t>
            </a:r>
            <a:r>
              <a:rPr lang="zh-CN" altLang="en-US" dirty="0"/>
              <a:t>（</a:t>
            </a:r>
            <a:r>
              <a:rPr lang="en-US" altLang="zh-CN" dirty="0"/>
              <a:t>S</a:t>
            </a:r>
            <a:r>
              <a:rPr lang="zh-CN" altLang="en-US" dirty="0"/>
              <a:t>）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AB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FF0000"/>
                </a:solidFill>
              </a:rPr>
              <a:t>A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 Da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</a:t>
            </a:r>
            <a:r>
              <a:rPr lang="zh-CN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endParaRPr lang="en-US" altLang="zh-CN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en-US" altLang="zh-CN" dirty="0">
                <a:sym typeface="Symbol" panose="05050102010706020507" pitchFamily="18" charset="2"/>
              </a:rPr>
              <a:t>3</a:t>
            </a:r>
            <a:r>
              <a:rPr lang="zh-CN" altLang="en-US" dirty="0">
                <a:sym typeface="Symbol" panose="05050102010706020507" pitchFamily="18" charset="2"/>
              </a:rPr>
              <a:t>）</a:t>
            </a:r>
            <a:r>
              <a:rPr lang="en-US" altLang="zh-CN" dirty="0">
                <a:sym typeface="Symbol" panose="05050102010706020507" pitchFamily="18" charset="2"/>
              </a:rPr>
              <a:t>B  </a:t>
            </a:r>
            <a:r>
              <a:rPr lang="en-US" altLang="zh-CN" dirty="0" err="1">
                <a:sym typeface="Symbol" panose="05050102010706020507" pitchFamily="18" charset="2"/>
              </a:rPr>
              <a:t>cC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en-US" altLang="zh-CN" dirty="0">
                <a:sym typeface="Symbol" panose="05050102010706020507" pitchFamily="18" charset="2"/>
              </a:rPr>
              <a:t>4</a:t>
            </a:r>
            <a:r>
              <a:rPr lang="zh-CN" altLang="en-US" dirty="0">
                <a:sym typeface="Symbol" panose="05050102010706020507" pitchFamily="18" charset="2"/>
              </a:rPr>
              <a:t>）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C  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aADC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 </a:t>
            </a:r>
            <a:r>
              <a:rPr lang="zh-CN" altLang="zh-CN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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en-US" altLang="zh-CN" dirty="0">
                <a:sym typeface="Symbol" panose="05050102010706020507" pitchFamily="18" charset="2"/>
              </a:rPr>
              <a:t>5</a:t>
            </a:r>
            <a:r>
              <a:rPr lang="zh-CN" altLang="en-US" dirty="0">
                <a:sym typeface="Symbol" panose="05050102010706020507" pitchFamily="18" charset="2"/>
              </a:rPr>
              <a:t>）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D  b</a:t>
            </a:r>
            <a:r>
              <a:rPr lang="zh-CN" altLang="zh-CN" dirty="0">
                <a:solidFill>
                  <a:srgbClr val="990099"/>
                </a:solidFill>
                <a:sym typeface="Symbol" panose="05050102010706020507" pitchFamily="18" charset="2"/>
              </a:rPr>
              <a:t>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sp>
        <p:nvSpPr>
          <p:cNvPr id="494607" name="Rectangle 15"/>
          <p:cNvSpPr>
            <a:spLocks noChangeArrowheads="1"/>
          </p:cNvSpPr>
          <p:nvPr/>
        </p:nvSpPr>
        <p:spPr bwMode="auto">
          <a:xfrm>
            <a:off x="5975328" y="2224397"/>
            <a:ext cx="2881263" cy="193899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Select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 err="1">
                <a:solidFill>
                  <a:srgbClr val="FF0000"/>
                </a:solidFill>
              </a:rPr>
              <a:t>Da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en-US" altLang="zh-CN" dirty="0">
                <a:solidFill>
                  <a:srgbClr val="FF0000"/>
                </a:solidFill>
              </a:rPr>
              <a:t> {</a:t>
            </a:r>
            <a:r>
              <a:rPr lang="en-US" altLang="zh-CN" dirty="0" err="1">
                <a:solidFill>
                  <a:srgbClr val="FF0000"/>
                </a:solidFill>
              </a:rPr>
              <a:t>b,a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i="1" dirty="0">
                <a:solidFill>
                  <a:srgbClr val="FF0000"/>
                </a:solidFill>
              </a:rPr>
              <a:t>Select</a:t>
            </a:r>
            <a:r>
              <a:rPr lang="en-US" altLang="zh-CN" dirty="0" smtClean="0">
                <a:solidFill>
                  <a:srgbClr val="FF0000"/>
                </a:solidFill>
              </a:rPr>
              <a:t>(A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zh-CN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=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dirty="0" err="1">
                <a:solidFill>
                  <a:srgbClr val="FF0000"/>
                </a:solidFill>
              </a:rPr>
              <a:t>c,b,a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#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i="1" dirty="0">
                <a:solidFill>
                  <a:srgbClr val="00B050"/>
                </a:solidFill>
              </a:rPr>
              <a:t>Select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en-US" altLang="zh-CN" dirty="0" err="1" smtClean="0">
                <a:solidFill>
                  <a:srgbClr val="00B050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 err="1">
                <a:solidFill>
                  <a:srgbClr val="00B050"/>
                </a:solidFill>
                <a:sym typeface="Symbol" panose="05050102010706020507" pitchFamily="18" charset="2"/>
              </a:rPr>
              <a:t>aADC</a:t>
            </a:r>
            <a:r>
              <a:rPr lang="en-US" altLang="zh-CN" dirty="0">
                <a:solidFill>
                  <a:srgbClr val="00B050"/>
                </a:solidFill>
              </a:rPr>
              <a:t>) </a:t>
            </a:r>
            <a:r>
              <a:rPr lang="en-US" altLang="zh-CN" dirty="0">
                <a:solidFill>
                  <a:srgbClr val="00B050"/>
                </a:solidFill>
                <a:sym typeface="Symbol" panose="05050102010706020507" pitchFamily="18" charset="2"/>
              </a:rPr>
              <a:t>=</a:t>
            </a:r>
            <a:r>
              <a:rPr lang="en-US" altLang="zh-CN" dirty="0">
                <a:solidFill>
                  <a:srgbClr val="00B050"/>
                </a:solidFill>
              </a:rPr>
              <a:t> {a}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i="1" dirty="0">
                <a:solidFill>
                  <a:srgbClr val="00B050"/>
                </a:solidFill>
              </a:rPr>
              <a:t>Select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en-US" altLang="zh-CN" dirty="0" smtClean="0">
                <a:solidFill>
                  <a:srgbClr val="00B050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00B050"/>
                </a:solidFill>
                <a:sym typeface="Symbol" panose="05050102010706020507" pitchFamily="18" charset="2"/>
              </a:rPr>
              <a:t> </a:t>
            </a:r>
            <a:r>
              <a:rPr lang="zh-CN" altLang="zh-CN" dirty="0">
                <a:solidFill>
                  <a:srgbClr val="00B050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00B050"/>
                </a:solidFill>
              </a:rPr>
              <a:t>) </a:t>
            </a:r>
            <a:r>
              <a:rPr lang="en-US" altLang="zh-CN" dirty="0">
                <a:solidFill>
                  <a:srgbClr val="00B050"/>
                </a:solidFill>
                <a:sym typeface="Symbol" panose="05050102010706020507" pitchFamily="18" charset="2"/>
              </a:rPr>
              <a:t>= </a:t>
            </a:r>
            <a:r>
              <a:rPr lang="en-US" altLang="zh-CN" dirty="0">
                <a:solidFill>
                  <a:srgbClr val="00B050"/>
                </a:solidFill>
              </a:rPr>
              <a:t>{</a:t>
            </a:r>
            <a:r>
              <a:rPr lang="en-US" altLang="zh-CN" dirty="0">
                <a:solidFill>
                  <a:srgbClr val="00B050"/>
                </a:solidFill>
                <a:sym typeface="Symbol" panose="05050102010706020507" pitchFamily="18" charset="2"/>
              </a:rPr>
              <a:t>#</a:t>
            </a:r>
            <a:r>
              <a:rPr lang="en-US" altLang="zh-CN" dirty="0">
                <a:solidFill>
                  <a:srgbClr val="00B050"/>
                </a:solidFill>
              </a:rPr>
              <a:t>}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i="1" dirty="0">
                <a:solidFill>
                  <a:srgbClr val="990099"/>
                </a:solidFill>
              </a:rPr>
              <a:t>Select</a:t>
            </a:r>
            <a:r>
              <a:rPr lang="en-US" altLang="zh-CN" dirty="0" smtClean="0">
                <a:solidFill>
                  <a:srgbClr val="990099"/>
                </a:solidFill>
              </a:rPr>
              <a:t>(</a:t>
            </a:r>
            <a:r>
              <a:rPr lang="en-US" altLang="zh-CN" dirty="0" err="1" smtClean="0">
                <a:solidFill>
                  <a:srgbClr val="990099"/>
                </a:solidFill>
                <a:sym typeface="Symbol" panose="05050102010706020507" pitchFamily="18" charset="2"/>
              </a:rPr>
              <a:t>D</a:t>
            </a:r>
            <a:r>
              <a:rPr lang="en-US" altLang="zh-CN" dirty="0" err="1">
                <a:solidFill>
                  <a:srgbClr val="990099"/>
                </a:solidFill>
                <a:sym typeface="Symbol" panose="05050102010706020507" pitchFamily="18" charset="2"/>
              </a:rPr>
              <a:t>b</a:t>
            </a:r>
            <a:r>
              <a:rPr lang="en-US" altLang="zh-CN" dirty="0">
                <a:solidFill>
                  <a:srgbClr val="990099"/>
                </a:solidFill>
              </a:rPr>
              <a:t>)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=</a:t>
            </a:r>
            <a:r>
              <a:rPr lang="en-US" altLang="zh-CN" dirty="0">
                <a:solidFill>
                  <a:srgbClr val="990099"/>
                </a:solidFill>
              </a:rPr>
              <a:t> {b}</a:t>
            </a:r>
            <a:endParaRPr lang="en-US" altLang="zh-CN" dirty="0">
              <a:solidFill>
                <a:srgbClr val="990099"/>
              </a:solidFill>
            </a:endParaRPr>
          </a:p>
          <a:p>
            <a:r>
              <a:rPr lang="en-US" altLang="zh-CN" i="1" dirty="0">
                <a:solidFill>
                  <a:srgbClr val="990099"/>
                </a:solidFill>
              </a:rPr>
              <a:t>Select</a:t>
            </a:r>
            <a:r>
              <a:rPr lang="en-US" altLang="zh-CN" dirty="0" smtClean="0">
                <a:solidFill>
                  <a:srgbClr val="990099"/>
                </a:solidFill>
              </a:rPr>
              <a:t>(</a:t>
            </a:r>
            <a:r>
              <a:rPr lang="en-US" altLang="zh-CN" dirty="0" smtClean="0">
                <a:solidFill>
                  <a:srgbClr val="990099"/>
                </a:solidFill>
                <a:sym typeface="Symbol" panose="05050102010706020507" pitchFamily="18" charset="2"/>
              </a:rPr>
              <a:t>D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zh-CN" altLang="zh-CN" dirty="0">
                <a:solidFill>
                  <a:srgbClr val="990099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990099"/>
                </a:solidFill>
              </a:rPr>
              <a:t>)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= </a:t>
            </a:r>
            <a:r>
              <a:rPr lang="en-US" altLang="zh-CN" dirty="0">
                <a:solidFill>
                  <a:srgbClr val="990099"/>
                </a:solidFill>
              </a:rPr>
              <a:t>{a, #}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3257" name="Rectangle 17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LL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 分析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94613" name="Rectangle 21"/>
          <p:cNvSpPr>
            <a:spLocks noChangeArrowheads="1"/>
          </p:cNvSpPr>
          <p:nvPr/>
        </p:nvSpPr>
        <p:spPr bwMode="auto">
          <a:xfrm>
            <a:off x="3258528" y="1966465"/>
            <a:ext cx="2625719" cy="230832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First(</a:t>
            </a:r>
            <a:r>
              <a:rPr lang="zh-CN" altLang="zh-CN" dirty="0">
                <a:sym typeface="Symbol" panose="05050102010706020507" pitchFamily="18" charset="2"/>
              </a:rPr>
              <a:t>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=</a:t>
            </a:r>
            <a:r>
              <a:rPr lang="en-US" altLang="zh-CN" dirty="0"/>
              <a:t> {</a:t>
            </a:r>
            <a:r>
              <a:rPr lang="zh-CN" altLang="zh-CN" dirty="0">
                <a:sym typeface="Symbol" panose="05050102010706020507" pitchFamily="18" charset="2"/>
              </a:rPr>
              <a:t>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First(Da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en-US" altLang="zh-CN" dirty="0">
                <a:solidFill>
                  <a:srgbClr val="FF0000"/>
                </a:solidFill>
              </a:rPr>
              <a:t> {b, a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First(</a:t>
            </a:r>
            <a:r>
              <a:rPr lang="en-US" altLang="zh-CN" dirty="0" err="1" smtClean="0">
                <a:solidFill>
                  <a:schemeClr val="accent1">
                    <a:lumMod val="50000"/>
                  </a:schemeClr>
                </a:solidFill>
              </a:rPr>
              <a:t>aADC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=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{a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First(b)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=</a:t>
            </a:r>
            <a:r>
              <a:rPr lang="en-US" altLang="zh-CN" dirty="0">
                <a:solidFill>
                  <a:srgbClr val="990099"/>
                </a:solidFill>
              </a:rPr>
              <a:t> {b</a:t>
            </a:r>
            <a:r>
              <a:rPr lang="en-US" altLang="zh-CN" dirty="0" smtClean="0">
                <a:solidFill>
                  <a:srgbClr val="990099"/>
                </a:solidFill>
              </a:rPr>
              <a:t>}</a:t>
            </a:r>
            <a:endParaRPr lang="en-US" altLang="zh-CN" dirty="0">
              <a:solidFill>
                <a:srgbClr val="990099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Follow(A)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en-US" altLang="zh-CN" dirty="0">
                <a:solidFill>
                  <a:srgbClr val="FF0000"/>
                </a:solidFill>
              </a:rPr>
              <a:t> {</a:t>
            </a:r>
            <a:r>
              <a:rPr lang="en-US" altLang="zh-CN" dirty="0" err="1">
                <a:solidFill>
                  <a:srgbClr val="FF0000"/>
                </a:solidFill>
              </a:rPr>
              <a:t>c,b,a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#</a:t>
            </a:r>
            <a:r>
              <a:rPr lang="en-US" altLang="zh-CN" dirty="0" smtClean="0">
                <a:solidFill>
                  <a:srgbClr val="FF0000"/>
                </a:solidFill>
              </a:rPr>
              <a:t>}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Follow(C)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=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{#}</a:t>
            </a:r>
            <a:endParaRPr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Follow(D)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=</a:t>
            </a:r>
            <a:r>
              <a:rPr lang="en-US" altLang="zh-CN" dirty="0">
                <a:solidFill>
                  <a:srgbClr val="990099"/>
                </a:solidFill>
              </a:rPr>
              <a:t> {a, #}</a:t>
            </a:r>
            <a:endParaRPr lang="en-US" altLang="zh-CN" dirty="0">
              <a:solidFill>
                <a:srgbClr val="990099"/>
              </a:solidFill>
            </a:endParaRPr>
          </a:p>
          <a:p>
            <a:endParaRPr lang="en-US" altLang="zh-CN" sz="400" dirty="0"/>
          </a:p>
        </p:txBody>
      </p:sp>
      <p:sp>
        <p:nvSpPr>
          <p:cNvPr id="494614" name="Rectangle 22"/>
          <p:cNvSpPr>
            <a:spLocks noChangeArrowheads="1"/>
          </p:cNvSpPr>
          <p:nvPr/>
        </p:nvSpPr>
        <p:spPr bwMode="auto">
          <a:xfrm>
            <a:off x="1979712" y="4941168"/>
            <a:ext cx="5472608" cy="101566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Select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 err="1">
                <a:solidFill>
                  <a:srgbClr val="FF0000"/>
                </a:solidFill>
              </a:rPr>
              <a:t>Da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 </a:t>
            </a:r>
            <a:r>
              <a:rPr lang="en-US" altLang="zh-CN" b="1" i="1" dirty="0">
                <a:solidFill>
                  <a:srgbClr val="FF0000"/>
                </a:solidFill>
              </a:rPr>
              <a:t>Select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zh-CN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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endParaRPr lang="en-US" altLang="zh-CN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en-US" altLang="zh-CN" b="1" i="1" dirty="0"/>
              <a:t>Select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C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 err="1">
                <a:sym typeface="Symbol" panose="05050102010706020507" pitchFamily="18" charset="2"/>
              </a:rPr>
              <a:t>aADC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) </a:t>
            </a:r>
            <a:r>
              <a:rPr lang="en-US" altLang="zh-CN" b="1" dirty="0">
                <a:sym typeface="Symbol" panose="05050102010706020507" pitchFamily="18" charset="2"/>
              </a:rPr>
              <a:t> </a:t>
            </a:r>
            <a:r>
              <a:rPr lang="en-US" altLang="zh-CN" b="1" i="1" dirty="0"/>
              <a:t>Select </a:t>
            </a:r>
            <a:r>
              <a:rPr lang="en-US" altLang="zh-CN" dirty="0" smtClean="0"/>
              <a:t>(</a:t>
            </a:r>
            <a:r>
              <a:rPr lang="en-US" altLang="zh-CN" dirty="0"/>
              <a:t>C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zh-CN" altLang="zh-CN" dirty="0">
                <a:sym typeface="Symbol" panose="05050102010706020507" pitchFamily="18" charset="2"/>
              </a:rPr>
              <a:t>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= </a:t>
            </a:r>
            <a:r>
              <a:rPr lang="en-US" altLang="zh-CN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</a:t>
            </a:r>
            <a:endParaRPr lang="en-US" altLang="zh-CN" b="1" dirty="0">
              <a:sym typeface="Symbol" panose="05050102010706020507" pitchFamily="18" charset="2"/>
            </a:endParaRPr>
          </a:p>
          <a:p>
            <a:r>
              <a:rPr lang="en-US" altLang="zh-CN" b="1" i="1" dirty="0"/>
              <a:t>Select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ym typeface="Symbol" panose="05050102010706020507" pitchFamily="18" charset="2"/>
              </a:rPr>
              <a:t>D</a:t>
            </a:r>
            <a:r>
              <a:rPr lang="en-US" altLang="zh-CN" dirty="0" err="1">
                <a:sym typeface="Symbol" panose="05050102010706020507" pitchFamily="18" charset="2"/>
              </a:rPr>
              <a:t>b</a:t>
            </a:r>
            <a:r>
              <a:rPr lang="en-US" altLang="zh-CN" dirty="0"/>
              <a:t>) </a:t>
            </a:r>
            <a:r>
              <a:rPr lang="en-US" altLang="zh-CN" b="1" dirty="0">
                <a:sym typeface="Symbol" panose="05050102010706020507" pitchFamily="18" charset="2"/>
              </a:rPr>
              <a:t> </a:t>
            </a:r>
            <a:r>
              <a:rPr lang="en-US" altLang="zh-CN" b="1" i="1" dirty="0"/>
              <a:t>Select </a:t>
            </a:r>
            <a:r>
              <a:rPr lang="en-US" altLang="zh-CN" dirty="0" smtClean="0"/>
              <a:t>(</a:t>
            </a:r>
            <a:r>
              <a:rPr lang="en-US" altLang="zh-CN" dirty="0"/>
              <a:t>D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zh-CN" altLang="zh-CN" dirty="0">
                <a:sym typeface="Symbol" panose="05050102010706020507" pitchFamily="18" charset="2"/>
              </a:rPr>
              <a:t>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= </a:t>
            </a:r>
            <a:r>
              <a:rPr lang="en-US" altLang="zh-CN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</a:t>
            </a:r>
            <a:endParaRPr lang="en-US" altLang="zh-CN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ChangeArrowheads="1"/>
          </p:cNvSpPr>
          <p:nvPr/>
        </p:nvSpPr>
        <p:spPr bwMode="auto">
          <a:xfrm>
            <a:off x="1476374" y="188913"/>
            <a:ext cx="3671689" cy="66172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LL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 dirty="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 分析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7987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9" name="Text Box 10"/>
          <p:cNvSpPr txBox="1">
            <a:spLocks noChangeArrowheads="1"/>
          </p:cNvSpPr>
          <p:nvPr/>
        </p:nvSpPr>
        <p:spPr bwMode="auto">
          <a:xfrm>
            <a:off x="827088" y="1336675"/>
            <a:ext cx="7920037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举例：</a:t>
            </a:r>
            <a:r>
              <a:rPr lang="zh-CN" altLang="en-US" sz="2800" b="1"/>
              <a:t>许多文法在消除左递归和提取左公因</a:t>
            </a:r>
            <a:endParaRPr lang="zh-CN" altLang="en-US" sz="2800" b="1"/>
          </a:p>
          <a:p>
            <a:r>
              <a:rPr lang="zh-CN" altLang="en-US" sz="2800" b="1"/>
              <a:t>     子后可以变换为</a:t>
            </a:r>
            <a:r>
              <a:rPr lang="en-US" altLang="zh-CN" sz="2800"/>
              <a:t>LL(1)</a:t>
            </a:r>
            <a:r>
              <a:rPr lang="zh-CN" altLang="en-US" sz="2800" b="1"/>
              <a:t>文法</a:t>
            </a:r>
            <a:endParaRPr lang="zh-CN" altLang="en-US" sz="2800" b="1"/>
          </a:p>
        </p:txBody>
      </p:sp>
      <p:sp>
        <p:nvSpPr>
          <p:cNvPr id="79880" name="Rectangle 11"/>
          <p:cNvSpPr>
            <a:spLocks noChangeArrowheads="1"/>
          </p:cNvSpPr>
          <p:nvPr/>
        </p:nvSpPr>
        <p:spPr bwMode="auto">
          <a:xfrm>
            <a:off x="1398588" y="2611710"/>
            <a:ext cx="6983412" cy="36729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200" b="1" dirty="0" smtClean="0"/>
              <a:t>如前例，原文</a:t>
            </a:r>
            <a:r>
              <a:rPr lang="zh-CN" altLang="en-US" sz="2200" b="1" dirty="0"/>
              <a:t>法 </a:t>
            </a:r>
            <a:r>
              <a:rPr lang="en-US" altLang="zh-CN" sz="2200" dirty="0"/>
              <a:t>G[ E]:  E </a:t>
            </a:r>
            <a:r>
              <a:rPr lang="en-US" altLang="zh-CN" sz="2200" b="1" dirty="0">
                <a:sym typeface="Symbol" panose="05050102010706020507" pitchFamily="18" charset="2"/>
              </a:rPr>
              <a:t></a:t>
            </a:r>
            <a:r>
              <a:rPr lang="en-US" altLang="zh-CN" sz="2200" dirty="0"/>
              <a:t> E </a:t>
            </a:r>
            <a:r>
              <a:rPr lang="en-US" altLang="zh-CN" sz="2200" dirty="0">
                <a:sym typeface="Symbol" panose="05050102010706020507" pitchFamily="18" charset="2"/>
              </a:rPr>
              <a:t> </a:t>
            </a:r>
            <a:r>
              <a:rPr lang="en-US" altLang="zh-CN" sz="2200" dirty="0"/>
              <a:t>T </a:t>
            </a:r>
            <a:r>
              <a:rPr lang="en-US" altLang="zh-CN" sz="2200" b="1" dirty="0">
                <a:sym typeface="Symbol" panose="05050102010706020507" pitchFamily="18" charset="2"/>
              </a:rPr>
              <a:t></a:t>
            </a:r>
            <a:r>
              <a:rPr lang="en-US" altLang="zh-CN" sz="2200" dirty="0"/>
              <a:t> T </a:t>
            </a:r>
            <a:endParaRPr lang="en-US" altLang="zh-CN" sz="22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200" dirty="0"/>
              <a:t>                       T </a:t>
            </a:r>
            <a:r>
              <a:rPr lang="en-US" altLang="zh-CN" sz="2200" b="1" dirty="0">
                <a:sym typeface="Symbol" panose="05050102010706020507" pitchFamily="18" charset="2"/>
              </a:rPr>
              <a:t></a:t>
            </a:r>
            <a:r>
              <a:rPr lang="en-US" altLang="zh-CN" sz="2200" dirty="0"/>
              <a:t> T </a:t>
            </a:r>
            <a:r>
              <a:rPr lang="en-US" altLang="zh-CN" sz="2200" dirty="0">
                <a:sym typeface="Symbol" panose="05050102010706020507" pitchFamily="18" charset="2"/>
              </a:rPr>
              <a:t> </a:t>
            </a:r>
            <a:r>
              <a:rPr lang="en-US" altLang="zh-CN" sz="2200" dirty="0"/>
              <a:t>F </a:t>
            </a:r>
            <a:r>
              <a:rPr lang="en-US" altLang="zh-CN" sz="2200" b="1" dirty="0">
                <a:sym typeface="Symbol" panose="05050102010706020507" pitchFamily="18" charset="2"/>
              </a:rPr>
              <a:t></a:t>
            </a:r>
            <a:r>
              <a:rPr lang="en-US" altLang="zh-CN" sz="2200" dirty="0"/>
              <a:t> F</a:t>
            </a:r>
            <a:endParaRPr lang="en-US" altLang="zh-CN" sz="22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200" dirty="0"/>
              <a:t>                       F </a:t>
            </a:r>
            <a:r>
              <a:rPr lang="en-US" altLang="zh-CN" sz="2200" b="1" dirty="0">
                <a:sym typeface="Symbol" panose="05050102010706020507" pitchFamily="18" charset="2"/>
              </a:rPr>
              <a:t> </a:t>
            </a:r>
            <a:r>
              <a:rPr lang="en-US" altLang="zh-CN" sz="2200" dirty="0"/>
              <a:t>(E) </a:t>
            </a:r>
            <a:r>
              <a:rPr lang="en-US" altLang="zh-CN" sz="2200" b="1" dirty="0">
                <a:sym typeface="Symbol" panose="05050102010706020507" pitchFamily="18" charset="2"/>
              </a:rPr>
              <a:t>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a</a:t>
            </a:r>
            <a:endParaRPr lang="en-US" altLang="zh-CN" sz="2200" b="1" dirty="0" smtClean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200" b="1" dirty="0" smtClean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200" b="1" dirty="0" smtClean="0"/>
              <a:t>可验证转换为如下</a:t>
            </a:r>
            <a:r>
              <a:rPr lang="zh-CN" altLang="en-US" sz="2200" b="1" dirty="0"/>
              <a:t>文法</a:t>
            </a:r>
            <a:r>
              <a:rPr lang="zh-CN" altLang="en-US" sz="2200" dirty="0"/>
              <a:t> </a:t>
            </a:r>
            <a:r>
              <a:rPr lang="en-US" altLang="zh-CN" sz="2200" dirty="0"/>
              <a:t>G[E]</a:t>
            </a:r>
            <a:r>
              <a:rPr lang="zh-CN" altLang="en-US" sz="2200" b="1" dirty="0"/>
              <a:t>是</a:t>
            </a:r>
            <a:r>
              <a:rPr lang="en-US" altLang="zh-CN" sz="2200" dirty="0"/>
              <a:t>LL(1)</a:t>
            </a:r>
            <a:r>
              <a:rPr lang="zh-CN" altLang="en-US" sz="2200" b="1" dirty="0"/>
              <a:t>文法</a:t>
            </a:r>
            <a:r>
              <a:rPr lang="en-US" altLang="zh-CN" sz="2200" b="1" dirty="0" smtClean="0"/>
              <a:t>:</a:t>
            </a:r>
            <a:endParaRPr lang="en-US" altLang="zh-CN" sz="2200" b="1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200" dirty="0"/>
              <a:t>       (1)    E </a:t>
            </a:r>
            <a:r>
              <a:rPr lang="en-US" altLang="zh-CN" sz="2200" b="1" dirty="0">
                <a:sym typeface="Symbol" panose="05050102010706020507" pitchFamily="18" charset="2"/>
              </a:rPr>
              <a:t></a:t>
            </a:r>
            <a:r>
              <a:rPr lang="en-US" altLang="zh-CN" sz="2200" dirty="0"/>
              <a:t> TE’       (2)   E’ </a:t>
            </a:r>
            <a:r>
              <a:rPr lang="en-US" altLang="zh-CN" sz="2200" b="1" dirty="0">
                <a:sym typeface="Symbol" panose="05050102010706020507" pitchFamily="18" charset="2"/>
              </a:rPr>
              <a:t>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</a:t>
            </a:r>
            <a:r>
              <a:rPr lang="en-US" altLang="zh-CN" sz="2200" dirty="0"/>
              <a:t> TE’</a:t>
            </a:r>
            <a:endParaRPr lang="en-US" altLang="zh-CN" sz="22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200" dirty="0"/>
              <a:t>       (3)    E’ </a:t>
            </a:r>
            <a:r>
              <a:rPr lang="en-US" altLang="zh-CN" sz="2200" b="1" dirty="0">
                <a:sym typeface="Symbol" panose="05050102010706020507" pitchFamily="18" charset="2"/>
              </a:rPr>
              <a:t>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</a:t>
            </a:r>
            <a:r>
              <a:rPr lang="en-US" altLang="zh-CN" sz="2200" dirty="0"/>
              <a:t>          (4)   T </a:t>
            </a:r>
            <a:r>
              <a:rPr lang="en-US" altLang="zh-CN" sz="2200" b="1" dirty="0">
                <a:sym typeface="Symbol" panose="05050102010706020507" pitchFamily="18" charset="2"/>
              </a:rPr>
              <a:t></a:t>
            </a:r>
            <a:r>
              <a:rPr lang="en-US" altLang="zh-CN" sz="2200" dirty="0"/>
              <a:t> FT’</a:t>
            </a:r>
            <a:endParaRPr lang="en-US" altLang="zh-CN" sz="22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200" dirty="0"/>
              <a:t>       (5)    T’ </a:t>
            </a:r>
            <a:r>
              <a:rPr lang="en-US" altLang="zh-CN" sz="2200" b="1" dirty="0">
                <a:sym typeface="Symbol" panose="05050102010706020507" pitchFamily="18" charset="2"/>
              </a:rPr>
              <a:t>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 </a:t>
            </a:r>
            <a:r>
              <a:rPr lang="en-US" altLang="zh-CN" sz="2200" dirty="0"/>
              <a:t>FT’    (6)  T’ </a:t>
            </a:r>
            <a:r>
              <a:rPr lang="en-US" altLang="zh-CN" sz="2200" b="1" dirty="0">
                <a:sym typeface="Symbol" panose="05050102010706020507" pitchFamily="18" charset="2"/>
              </a:rPr>
              <a:t></a:t>
            </a:r>
            <a:r>
              <a:rPr lang="en-US" altLang="zh-CN" sz="2200" dirty="0"/>
              <a:t> </a:t>
            </a:r>
            <a:r>
              <a:rPr lang="en-US" altLang="zh-CN" sz="2200" dirty="0">
                <a:sym typeface="Symbol" panose="05050102010706020507" pitchFamily="18" charset="2"/>
              </a:rPr>
              <a:t></a:t>
            </a:r>
            <a:endParaRPr lang="en-US" altLang="zh-CN" sz="22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200" dirty="0"/>
              <a:t>       (7)    F → (E)        (8)   F →a</a:t>
            </a:r>
            <a:endParaRPr lang="en-US" altLang="zh-CN" sz="22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6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自顶向下分析举例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7411" name="AutoShape 7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4284663" y="2997200"/>
            <a:ext cx="4535487" cy="308133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dirty="0"/>
              <a:t>     S            </a:t>
            </a:r>
            <a:r>
              <a:rPr lang="zh-CN" altLang="en-US" sz="2800" dirty="0"/>
              <a:t>（ </a:t>
            </a:r>
            <a:r>
              <a:rPr lang="en-US" altLang="zh-CN" sz="2800" dirty="0"/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AB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r>
              <a:rPr lang="zh-CN" altLang="en-US" sz="2800" dirty="0">
                <a:sym typeface="Symbol" panose="05050102010706020507" pitchFamily="18" charset="2"/>
              </a:rPr>
              <a:t> </a:t>
            </a:r>
            <a:r>
              <a:rPr lang="en-US" altLang="zh-CN" sz="2800" dirty="0"/>
              <a:t>AB          </a:t>
            </a:r>
            <a:r>
              <a:rPr lang="zh-CN" altLang="en-US" sz="2800" dirty="0"/>
              <a:t>（</a:t>
            </a:r>
            <a:r>
              <a:rPr lang="en-US" altLang="zh-CN" sz="2800" dirty="0"/>
              <a:t>A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aA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r>
              <a:rPr lang="zh-CN" altLang="en-US" sz="2800" dirty="0">
                <a:sym typeface="Symbol" panose="05050102010706020507" pitchFamily="18" charset="2"/>
              </a:rPr>
              <a:t></a:t>
            </a:r>
            <a:r>
              <a:rPr lang="zh-CN" altLang="en-US" sz="2800" b="1" dirty="0"/>
              <a:t> </a:t>
            </a:r>
            <a:r>
              <a:rPr lang="en-US" altLang="zh-CN" sz="2800" dirty="0" err="1"/>
              <a:t>aAB</a:t>
            </a:r>
            <a:r>
              <a:rPr lang="en-US" altLang="zh-CN" sz="2800" dirty="0"/>
              <a:t>        </a:t>
            </a:r>
            <a:r>
              <a:rPr lang="zh-CN" altLang="en-US" sz="2800" dirty="0"/>
              <a:t>（ </a:t>
            </a:r>
            <a:r>
              <a:rPr lang="en-US" altLang="zh-CN" sz="2800" dirty="0"/>
              <a:t>B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b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r>
              <a:rPr lang="zh-CN" altLang="en-US" sz="2800" dirty="0">
                <a:sym typeface="Symbol" panose="05050102010706020507" pitchFamily="18" charset="2"/>
              </a:rPr>
              <a:t></a:t>
            </a:r>
            <a:r>
              <a:rPr lang="zh-CN" altLang="en-US" sz="2800" b="1" dirty="0"/>
              <a:t> </a:t>
            </a:r>
            <a:r>
              <a:rPr lang="en-US" altLang="zh-CN" sz="2800" dirty="0" err="1"/>
              <a:t>aAb</a:t>
            </a:r>
            <a:r>
              <a:rPr lang="en-US" altLang="zh-CN" sz="2800" dirty="0"/>
              <a:t>         </a:t>
            </a:r>
            <a:r>
              <a:rPr lang="zh-CN" altLang="en-US" sz="2800" dirty="0"/>
              <a:t>（</a:t>
            </a:r>
            <a:r>
              <a:rPr lang="en-US" altLang="zh-CN" sz="2800" dirty="0"/>
              <a:t>A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aA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r>
              <a:rPr lang="zh-CN" altLang="en-US" sz="2800" dirty="0">
                <a:sym typeface="Symbol" panose="05050102010706020507" pitchFamily="18" charset="2"/>
              </a:rPr>
              <a:t></a:t>
            </a:r>
            <a:r>
              <a:rPr lang="zh-CN" altLang="en-US" sz="2800" b="1" dirty="0"/>
              <a:t> </a:t>
            </a:r>
            <a:r>
              <a:rPr lang="en-US" altLang="zh-CN" sz="2800" dirty="0" err="1"/>
              <a:t>aaAb</a:t>
            </a:r>
            <a:r>
              <a:rPr lang="en-US" altLang="zh-CN" sz="2800" dirty="0"/>
              <a:t>       </a:t>
            </a:r>
            <a:r>
              <a:rPr lang="zh-CN" altLang="en-US" sz="2800" dirty="0"/>
              <a:t>（ </a:t>
            </a:r>
            <a:r>
              <a:rPr lang="en-US" altLang="zh-CN" sz="2800" dirty="0"/>
              <a:t>A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aA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r>
              <a:rPr lang="zh-CN" altLang="en-US" sz="2800" dirty="0">
                <a:sym typeface="Symbol" panose="05050102010706020507" pitchFamily="18" charset="2"/>
              </a:rPr>
              <a:t></a:t>
            </a:r>
            <a:r>
              <a:rPr lang="zh-CN" altLang="en-US" sz="2800" b="1" dirty="0"/>
              <a:t> </a:t>
            </a:r>
            <a:r>
              <a:rPr lang="en-US" altLang="zh-CN" sz="2800" dirty="0" err="1"/>
              <a:t>aaaAb</a:t>
            </a:r>
            <a:r>
              <a:rPr lang="en-US" altLang="zh-CN" sz="2800" dirty="0"/>
              <a:t>     </a:t>
            </a:r>
            <a:r>
              <a:rPr lang="zh-CN" altLang="en-US" sz="2800" dirty="0"/>
              <a:t>（ </a:t>
            </a:r>
            <a:r>
              <a:rPr lang="en-US" altLang="zh-CN" sz="2800" dirty="0"/>
              <a:t>A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</a:t>
            </a:r>
            <a:r>
              <a:rPr lang="en-US" altLang="zh-CN" sz="2800" b="1" dirty="0"/>
              <a:t> 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r>
              <a:rPr lang="zh-CN" altLang="en-US" sz="2800" dirty="0">
                <a:sym typeface="Symbol" panose="05050102010706020507" pitchFamily="18" charset="2"/>
              </a:rPr>
              <a:t></a:t>
            </a:r>
            <a:r>
              <a:rPr lang="zh-CN" altLang="en-US" sz="2800" b="1" dirty="0"/>
              <a:t> </a:t>
            </a:r>
            <a:r>
              <a:rPr lang="en-US" altLang="zh-CN" sz="2800" dirty="0" err="1"/>
              <a:t>aaab</a:t>
            </a:r>
            <a:endParaRPr lang="en-US" altLang="zh-CN" sz="2800" dirty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1474788" y="3068638"/>
            <a:ext cx="2520950" cy="19526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/>
              <a:t>文法 </a:t>
            </a:r>
            <a:r>
              <a:rPr lang="en-US" altLang="zh-CN" sz="2800"/>
              <a:t>G</a:t>
            </a:r>
            <a:r>
              <a:rPr lang="zh-CN" altLang="en-US" sz="2800"/>
              <a:t>（</a:t>
            </a:r>
            <a:r>
              <a:rPr lang="en-US" altLang="zh-CN" sz="2800"/>
              <a:t>S</a:t>
            </a:r>
            <a:r>
              <a:rPr lang="zh-CN" altLang="en-US" sz="2800"/>
              <a:t>）</a:t>
            </a:r>
            <a:r>
              <a:rPr lang="en-US" altLang="zh-CN" sz="2800"/>
              <a:t>:</a:t>
            </a:r>
            <a:endParaRPr lang="en-US" altLang="zh-CN" sz="2800"/>
          </a:p>
          <a:p>
            <a:endParaRPr lang="en-US" altLang="zh-CN" sz="1000"/>
          </a:p>
          <a:p>
            <a:r>
              <a:rPr lang="en-US" altLang="zh-CN" sz="2800"/>
              <a:t>  S 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 AB</a:t>
            </a:r>
            <a:endParaRPr lang="en-US" altLang="zh-CN" sz="2800"/>
          </a:p>
          <a:p>
            <a:r>
              <a:rPr lang="en-US" altLang="zh-CN" sz="2800"/>
              <a:t>  A 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 aA | </a:t>
            </a:r>
            <a:r>
              <a:rPr lang="en-US" altLang="zh-CN" sz="2800">
                <a:sym typeface="Symbol" panose="05050102010706020507" pitchFamily="18" charset="2"/>
              </a:rPr>
              <a:t></a:t>
            </a:r>
            <a:endParaRPr lang="en-US" altLang="zh-CN" sz="2800">
              <a:sym typeface="Symbol" panose="05050102010706020507" pitchFamily="18" charset="2"/>
            </a:endParaRPr>
          </a:p>
          <a:p>
            <a:r>
              <a:rPr lang="en-US" altLang="zh-CN" sz="2800"/>
              <a:t>  B 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 b | bB</a:t>
            </a:r>
            <a:endParaRPr lang="en-US" altLang="zh-CN" sz="2800"/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1312863" y="2133600"/>
            <a:ext cx="7069137" cy="5191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altLang="zh-CN" sz="2800" b="1" dirty="0">
                <a:latin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</a:rPr>
              <a:t>单词序列 </a:t>
            </a:r>
            <a:r>
              <a:rPr lang="en-US" altLang="zh-CN" sz="2800" dirty="0" err="1"/>
              <a:t>aaab</a:t>
            </a:r>
            <a:r>
              <a:rPr lang="en-US" altLang="zh-CN" sz="2800" b="1" dirty="0">
                <a:latin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</a:rPr>
              <a:t>的一个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自顶向下</a:t>
            </a:r>
            <a:r>
              <a:rPr lang="zh-CN" altLang="en-US" sz="2800" b="1" dirty="0">
                <a:latin typeface="楷体_GB2312" pitchFamily="49" charset="-122"/>
              </a:rPr>
              <a:t>分析过程</a:t>
            </a:r>
            <a:endParaRPr lang="zh-CN" altLang="en-US" sz="2800" b="1" dirty="0">
              <a:latin typeface="楷体_GB2312" pitchFamily="49" charset="-122"/>
            </a:endParaRPr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1549400" y="188913"/>
            <a:ext cx="2230438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基本思想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9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9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39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39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39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39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39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6"/>
          <p:cNvSpPr>
            <a:spLocks noChangeArrowheads="1"/>
          </p:cNvSpPr>
          <p:nvPr/>
        </p:nvSpPr>
        <p:spPr bwMode="auto">
          <a:xfrm>
            <a:off x="1116013" y="2276475"/>
            <a:ext cx="7677150" cy="1098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递归下降 </a:t>
            </a:r>
            <a:r>
              <a:rPr lang="en-US" altLang="zh-CN" sz="2800" dirty="0">
                <a:solidFill>
                  <a:srgbClr val="800080"/>
                </a:solidFill>
              </a:rPr>
              <a:t>LL</a:t>
            </a:r>
            <a:r>
              <a:rPr lang="zh-CN" altLang="en-US" sz="2800" dirty="0">
                <a:solidFill>
                  <a:srgbClr val="800080"/>
                </a:solidFill>
              </a:rPr>
              <a:t>（</a:t>
            </a:r>
            <a:r>
              <a:rPr lang="en-US" altLang="zh-CN" sz="2800" dirty="0">
                <a:solidFill>
                  <a:srgbClr val="800080"/>
                </a:solidFill>
              </a:rPr>
              <a:t>1</a:t>
            </a:r>
            <a:r>
              <a:rPr lang="zh-CN" altLang="en-US" sz="2800" dirty="0">
                <a:solidFill>
                  <a:srgbClr val="800080"/>
                </a:solidFill>
              </a:rPr>
              <a:t>）</a:t>
            </a:r>
            <a:r>
              <a:rPr lang="zh-CN" altLang="en-US" sz="2800" b="1" dirty="0" smtClean="0">
                <a:solidFill>
                  <a:srgbClr val="800080"/>
                </a:solidFill>
                <a:latin typeface="楷体_GB2312" pitchFamily="49" charset="-122"/>
              </a:rPr>
              <a:t>分析程序</a:t>
            </a:r>
            <a:r>
              <a:rPr lang="en-US" altLang="zh-CN" sz="2800" b="1" baseline="30000" dirty="0" smtClean="0">
                <a:solidFill>
                  <a:srgbClr val="800080"/>
                </a:solidFill>
                <a:latin typeface="楷体_GB2312" pitchFamily="49" charset="-122"/>
              </a:rPr>
              <a:t>*</a:t>
            </a:r>
            <a:endParaRPr lang="zh-CN" altLang="en-US" sz="2800" b="1" baseline="30000" dirty="0">
              <a:solidFill>
                <a:srgbClr val="800080"/>
              </a:solidFill>
            </a:endParaRPr>
          </a:p>
          <a:p>
            <a:pPr>
              <a:buClrTx/>
            </a:pPr>
            <a:endParaRPr lang="zh-CN" altLang="en-US" sz="1000" b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Tx/>
            </a:pPr>
            <a:r>
              <a:rPr lang="zh-CN" altLang="en-US" sz="2800" b="1" dirty="0"/>
              <a:t>    每个非终结符对应一个分析子程序</a:t>
            </a:r>
            <a:endParaRPr lang="zh-CN" altLang="en-US" sz="2800" b="1" dirty="0"/>
          </a:p>
        </p:txBody>
      </p:sp>
      <p:sp>
        <p:nvSpPr>
          <p:cNvPr id="54275" name="Text Box 27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>
                <a:solidFill>
                  <a:srgbClr val="800080"/>
                </a:solidFill>
              </a:rPr>
              <a:t>  LL</a:t>
            </a:r>
            <a:r>
              <a:rPr lang="zh-CN" altLang="en-US" sz="3200">
                <a:solidFill>
                  <a:srgbClr val="800080"/>
                </a:solidFill>
              </a:rPr>
              <a:t>（</a:t>
            </a:r>
            <a:r>
              <a:rPr lang="en-US" altLang="zh-CN" sz="3200">
                <a:solidFill>
                  <a:srgbClr val="800080"/>
                </a:solidFill>
              </a:rPr>
              <a:t>1</a:t>
            </a:r>
            <a:r>
              <a:rPr lang="zh-CN" altLang="en-US" sz="3200">
                <a:solidFill>
                  <a:srgbClr val="800080"/>
                </a:solidFill>
              </a:rPr>
              <a:t>）</a:t>
            </a:r>
            <a:r>
              <a:rPr lang="zh-CN" altLang="en-US" sz="3200" b="1">
                <a:solidFill>
                  <a:srgbClr val="800080"/>
                </a:solidFill>
              </a:rPr>
              <a:t>分析的实现</a:t>
            </a:r>
            <a:endParaRPr lang="zh-CN" altLang="en-US" sz="3200" b="1">
              <a:solidFill>
                <a:srgbClr val="800080"/>
              </a:solidFill>
            </a:endParaRPr>
          </a:p>
        </p:txBody>
      </p:sp>
      <p:sp>
        <p:nvSpPr>
          <p:cNvPr id="54276" name="AutoShape 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7" name="AutoShape 2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AutoShape 3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AutoShape 3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Rectangle 32"/>
          <p:cNvSpPr>
            <a:spLocks noChangeArrowheads="1"/>
          </p:cNvSpPr>
          <p:nvPr/>
        </p:nvSpPr>
        <p:spPr bwMode="auto">
          <a:xfrm>
            <a:off x="1116013" y="3573463"/>
            <a:ext cx="7677150" cy="1098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表驱动 </a:t>
            </a:r>
            <a:r>
              <a:rPr lang="en-US" altLang="zh-CN" sz="2800">
                <a:solidFill>
                  <a:srgbClr val="800080"/>
                </a:solidFill>
              </a:rPr>
              <a:t>LL</a:t>
            </a:r>
            <a:r>
              <a:rPr lang="zh-CN" altLang="en-US" sz="2800">
                <a:solidFill>
                  <a:srgbClr val="800080"/>
                </a:solidFill>
              </a:rPr>
              <a:t>（</a:t>
            </a:r>
            <a:r>
              <a:rPr lang="en-US" altLang="zh-CN" sz="2800">
                <a:solidFill>
                  <a:srgbClr val="800080"/>
                </a:solidFill>
              </a:rPr>
              <a:t>1</a:t>
            </a:r>
            <a:r>
              <a:rPr lang="zh-CN" altLang="en-US" sz="2800">
                <a:solidFill>
                  <a:srgbClr val="800080"/>
                </a:solidFill>
              </a:rPr>
              <a:t>）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分析程序</a:t>
            </a:r>
            <a:endParaRPr lang="zh-CN" altLang="en-US" sz="2800" b="1">
              <a:solidFill>
                <a:srgbClr val="800080"/>
              </a:solidFill>
            </a:endParaRPr>
          </a:p>
          <a:p>
            <a:pPr>
              <a:buClrTx/>
            </a:pPr>
            <a:endParaRPr lang="zh-CN" altLang="en-US" sz="1000" b="1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Tx/>
            </a:pPr>
            <a:r>
              <a:rPr lang="zh-CN" altLang="en-US" sz="2800" b="1"/>
              <a:t>    借助于</a:t>
            </a:r>
            <a:r>
              <a:rPr lang="zh-CN" altLang="en-US" sz="2800" b="1">
                <a:solidFill>
                  <a:srgbClr val="800080"/>
                </a:solidFill>
              </a:rPr>
              <a:t>预测分析表</a:t>
            </a:r>
            <a:r>
              <a:rPr lang="zh-CN" altLang="en-US" sz="2800" b="1"/>
              <a:t>和一个</a:t>
            </a:r>
            <a:r>
              <a:rPr lang="zh-CN" altLang="en-US" sz="2800" b="1">
                <a:solidFill>
                  <a:srgbClr val="800080"/>
                </a:solidFill>
              </a:rPr>
              <a:t>下推栈</a:t>
            </a:r>
            <a:endParaRPr lang="zh-CN" altLang="en-US" sz="2800" b="1">
              <a:solidFill>
                <a:srgbClr val="800080"/>
              </a:solidFill>
            </a:endParaRPr>
          </a:p>
        </p:txBody>
      </p:sp>
      <p:sp>
        <p:nvSpPr>
          <p:cNvPr id="54281" name="Rectangle 34"/>
          <p:cNvSpPr>
            <a:spLocks noChangeArrowheads="1"/>
          </p:cNvSpPr>
          <p:nvPr/>
        </p:nvSpPr>
        <p:spPr bwMode="auto">
          <a:xfrm>
            <a:off x="1549400" y="188913"/>
            <a:ext cx="32385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LL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（</a:t>
            </a:r>
            <a:r>
              <a:rPr lang="en-US" altLang="zh-CN" sz="4000">
                <a:solidFill>
                  <a:srgbClr val="80008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4000">
                <a:solidFill>
                  <a:srgbClr val="800080"/>
                </a:solidFill>
                <a:ea typeface="华文行楷" panose="02010800040101010101" pitchFamily="2" charset="-122"/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 分析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1073151" y="2116154"/>
            <a:ext cx="7488237" cy="4329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工作</a:t>
            </a:r>
            <a:r>
              <a:rPr lang="zh-CN" altLang="en-US" sz="2800" b="1" dirty="0" smtClean="0">
                <a:solidFill>
                  <a:srgbClr val="800080"/>
                </a:solidFill>
                <a:latin typeface="楷体_GB2312" pitchFamily="49" charset="-122"/>
              </a:rPr>
              <a:t>原理</a:t>
            </a:r>
            <a:endParaRPr lang="zh-CN" altLang="en-US" sz="10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每个</a:t>
            </a:r>
            <a:r>
              <a:rPr lang="zh-CN" altLang="en-US" sz="2400" b="1" dirty="0">
                <a:solidFill>
                  <a:srgbClr val="FF0000"/>
                </a:solidFill>
              </a:rPr>
              <a:t>非终结符</a:t>
            </a:r>
            <a:r>
              <a:rPr lang="zh-CN" altLang="en-US" sz="2400" b="1" dirty="0"/>
              <a:t>都</a:t>
            </a:r>
            <a:r>
              <a:rPr lang="zh-CN" altLang="en-US" sz="2400" b="1" dirty="0">
                <a:solidFill>
                  <a:srgbClr val="FF0000"/>
                </a:solidFill>
              </a:rPr>
              <a:t>对应</a:t>
            </a:r>
            <a:r>
              <a:rPr lang="zh-CN" altLang="en-US" sz="2400" b="1" dirty="0"/>
              <a:t>一个</a:t>
            </a:r>
            <a:r>
              <a:rPr lang="zh-CN" altLang="en-US" sz="2400" b="1" dirty="0">
                <a:solidFill>
                  <a:srgbClr val="FF0000"/>
                </a:solidFill>
              </a:rPr>
              <a:t>子程序</a:t>
            </a:r>
            <a:r>
              <a:rPr lang="zh-CN" altLang="en-US" sz="2400" b="1" dirty="0" smtClean="0"/>
              <a:t>。子程序根据</a:t>
            </a:r>
            <a:r>
              <a:rPr lang="zh-CN" altLang="en-US" sz="2400" b="1" dirty="0">
                <a:solidFill>
                  <a:srgbClr val="FF0000"/>
                </a:solidFill>
              </a:rPr>
              <a:t>下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一输入符号</a:t>
            </a:r>
            <a:r>
              <a:rPr lang="zh-CN" altLang="en-US" sz="2400" b="1" dirty="0" smtClean="0"/>
              <a:t>确定</a:t>
            </a:r>
            <a:r>
              <a:rPr lang="zh-CN" altLang="en-US" sz="2400" b="1" dirty="0"/>
              <a:t>按照</a:t>
            </a:r>
            <a:r>
              <a:rPr lang="zh-CN" altLang="en-US" sz="2400" b="1" dirty="0">
                <a:solidFill>
                  <a:srgbClr val="FF0000"/>
                </a:solidFill>
              </a:rPr>
              <a:t>哪一个产生式</a:t>
            </a:r>
            <a:r>
              <a:rPr lang="zh-CN" altLang="en-US" sz="2400" b="1" dirty="0"/>
              <a:t>进行处理</a:t>
            </a:r>
            <a:r>
              <a:rPr lang="zh-CN" altLang="en-US" sz="2400" b="1" dirty="0" smtClean="0"/>
              <a:t>，再</a:t>
            </a:r>
            <a:r>
              <a:rPr lang="zh-CN" altLang="en-US" sz="2400" b="1" dirty="0"/>
              <a:t>根据该产生式的</a:t>
            </a:r>
            <a:r>
              <a:rPr lang="zh-CN" altLang="en-US" sz="2400" b="1" dirty="0">
                <a:solidFill>
                  <a:srgbClr val="FF0000"/>
                </a:solidFill>
              </a:rPr>
              <a:t>右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端</a:t>
            </a:r>
            <a:r>
              <a:rPr lang="zh-CN" altLang="en-US" sz="2400" b="1" dirty="0" smtClean="0"/>
              <a:t>：</a:t>
            </a:r>
            <a:endParaRPr lang="zh-CN" altLang="en-US" sz="2400" b="1" dirty="0"/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zh-CN" altLang="en-US" sz="2400" b="1" dirty="0"/>
              <a:t>  每遇到一个</a:t>
            </a:r>
            <a:r>
              <a:rPr lang="zh-CN" altLang="en-US" sz="2400" b="1" dirty="0">
                <a:solidFill>
                  <a:srgbClr val="FF0000"/>
                </a:solidFill>
              </a:rPr>
              <a:t>终结符</a:t>
            </a:r>
            <a:r>
              <a:rPr lang="zh-CN" altLang="en-US" sz="2400" b="1" dirty="0"/>
              <a:t>，则判断当前读入的单词是否</a:t>
            </a:r>
            <a:endParaRPr lang="zh-CN" altLang="en-US" sz="2400" b="1" dirty="0"/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   与该终结符相匹配，若匹配，再读取下一个单词</a:t>
            </a:r>
            <a:endParaRPr lang="zh-CN" altLang="en-US" sz="2400" b="1" dirty="0"/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   继续分析；不匹配，则进行</a:t>
            </a:r>
            <a:r>
              <a:rPr lang="zh-CN" altLang="en-US" sz="2400" b="1" dirty="0" smtClean="0"/>
              <a:t>出错处理</a:t>
            </a:r>
            <a:endParaRPr lang="zh-CN" altLang="en-US" sz="2400" b="1" dirty="0"/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zh-CN" altLang="en-US" sz="2400" b="1" dirty="0"/>
              <a:t>  每遇到一个</a:t>
            </a:r>
            <a:r>
              <a:rPr lang="zh-CN" altLang="en-US" sz="2400" b="1" dirty="0">
                <a:solidFill>
                  <a:srgbClr val="FF0000"/>
                </a:solidFill>
              </a:rPr>
              <a:t>非终结符</a:t>
            </a:r>
            <a:r>
              <a:rPr lang="zh-CN" altLang="en-US" sz="2400" b="1" dirty="0"/>
              <a:t>，则调用相应的子程序</a:t>
            </a:r>
            <a:endParaRPr lang="zh-CN" altLang="en-US" sz="2400" b="1" dirty="0"/>
          </a:p>
        </p:txBody>
      </p:sp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755650" y="1412875"/>
            <a:ext cx="712946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递归下降</a:t>
            </a:r>
            <a:r>
              <a:rPr lang="en-US" altLang="zh-CN" sz="3200">
                <a:solidFill>
                  <a:srgbClr val="800080"/>
                </a:solidFill>
              </a:rPr>
              <a:t>LL(1)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分析程序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5300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4" name="Rectangle 11"/>
          <p:cNvSpPr>
            <a:spLocks noChangeArrowheads="1"/>
          </p:cNvSpPr>
          <p:nvPr/>
        </p:nvSpPr>
        <p:spPr bwMode="auto">
          <a:xfrm>
            <a:off x="1187449" y="188913"/>
            <a:ext cx="6697663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递归下降 </a:t>
            </a:r>
            <a:r>
              <a:rPr lang="en-US" altLang="zh-CN" sz="3600" dirty="0">
                <a:solidFill>
                  <a:srgbClr val="800080"/>
                </a:solidFill>
              </a:rPr>
              <a:t>LL</a:t>
            </a:r>
            <a:r>
              <a:rPr lang="zh-CN" altLang="en-US" sz="3600" dirty="0">
                <a:solidFill>
                  <a:srgbClr val="800080"/>
                </a:solidFill>
              </a:rPr>
              <a:t>（</a:t>
            </a:r>
            <a:r>
              <a:rPr lang="en-US" altLang="zh-CN" sz="3600" dirty="0">
                <a:solidFill>
                  <a:srgbClr val="800080"/>
                </a:solidFill>
              </a:rPr>
              <a:t>1</a:t>
            </a:r>
            <a:r>
              <a:rPr lang="zh-CN" altLang="en-US" sz="3600" dirty="0">
                <a:solidFill>
                  <a:srgbClr val="800080"/>
                </a:solidFill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分析程序</a:t>
            </a:r>
            <a:endParaRPr lang="zh-CN" altLang="en-US" sz="4000" b="1" dirty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533852" y="1484784"/>
            <a:ext cx="8388350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b="1" dirty="0">
                <a:solidFill>
                  <a:srgbClr val="800080"/>
                </a:solidFill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</a:rPr>
              <a:t>例</a:t>
            </a:r>
            <a:r>
              <a:rPr lang="zh-CN" altLang="en-US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b="1" dirty="0" smtClean="0">
                <a:solidFill>
                  <a:srgbClr val="800080"/>
                </a:solidFill>
                <a:latin typeface="楷体_GB2312" pitchFamily="49" charset="-122"/>
              </a:rPr>
              <a:t>   </a:t>
            </a:r>
            <a:r>
              <a:rPr lang="zh-CN" altLang="en-US" b="1" dirty="0" smtClean="0">
                <a:latin typeface="楷体_GB2312" pitchFamily="49" charset="-122"/>
              </a:rPr>
              <a:t>对于</a:t>
            </a:r>
            <a:r>
              <a:rPr lang="zh-CN" altLang="en-US" b="1" dirty="0">
                <a:latin typeface="楷体_GB2312" pitchFamily="49" charset="-122"/>
              </a:rPr>
              <a:t>下列关于 </a:t>
            </a:r>
            <a:r>
              <a:rPr lang="en-US" altLang="zh-CN" dirty="0">
                <a:solidFill>
                  <a:srgbClr val="FF0000"/>
                </a:solidFill>
              </a:rPr>
              <a:t>function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</a:rPr>
              <a:t>的唯一</a:t>
            </a:r>
            <a:r>
              <a:rPr lang="zh-CN" altLang="en-US" b="1" dirty="0">
                <a:solidFill>
                  <a:srgbClr val="00B050"/>
                </a:solidFill>
                <a:latin typeface="楷体_GB2312" pitchFamily="49" charset="-122"/>
              </a:rPr>
              <a:t>产生式</a:t>
            </a:r>
            <a:endParaRPr lang="zh-CN" altLang="en-US" b="1" dirty="0">
              <a:solidFill>
                <a:srgbClr val="00B050"/>
              </a:solidFill>
              <a:latin typeface="楷体_GB2312" pitchFamily="49" charset="-122"/>
            </a:endParaRPr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dirty="0"/>
              <a:t>     </a:t>
            </a:r>
            <a:r>
              <a:rPr lang="en-US" altLang="zh-CN" dirty="0">
                <a:solidFill>
                  <a:srgbClr val="00B050"/>
                </a:solidFill>
              </a:rPr>
              <a:t>&lt;function&gt; </a:t>
            </a:r>
            <a:r>
              <a:rPr lang="en-US" altLang="zh-CN" b="1" dirty="0">
                <a:solidFill>
                  <a:srgbClr val="00B050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00B050"/>
                </a:solidFill>
              </a:rPr>
              <a:t> FUNC ID  ( &lt;</a:t>
            </a:r>
            <a:r>
              <a:rPr lang="en-US" altLang="zh-CN" dirty="0" err="1">
                <a:solidFill>
                  <a:srgbClr val="00B050"/>
                </a:solidFill>
              </a:rPr>
              <a:t>parameter_list</a:t>
            </a:r>
            <a:r>
              <a:rPr lang="en-US" altLang="zh-CN" dirty="0">
                <a:solidFill>
                  <a:srgbClr val="00B050"/>
                </a:solidFill>
              </a:rPr>
              <a:t>&gt; ) &lt;statement&gt;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buClrTx/>
              <a:buFont typeface="Symbol" panose="05050102010706020507" pitchFamily="18" charset="2"/>
              <a:buNone/>
            </a:pPr>
            <a:r>
              <a:rPr lang="en-US" altLang="zh-CN" dirty="0"/>
              <a:t>     </a:t>
            </a:r>
            <a:r>
              <a:rPr lang="zh-CN" altLang="en-US" b="1" dirty="0" smtClean="0"/>
              <a:t>其中</a:t>
            </a:r>
            <a:r>
              <a:rPr lang="en-US" altLang="zh-CN" b="1" dirty="0" smtClean="0"/>
              <a:t>&lt;</a:t>
            </a:r>
            <a:r>
              <a:rPr lang="en-US" altLang="zh-CN" dirty="0" smtClean="0"/>
              <a:t>function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en-US" altLang="zh-CN" dirty="0" err="1"/>
              <a:t>parameter_list</a:t>
            </a:r>
            <a:r>
              <a:rPr lang="en-US" altLang="zh-CN" dirty="0" smtClean="0"/>
              <a:t>&gt;</a:t>
            </a:r>
            <a:r>
              <a:rPr lang="zh-CN" altLang="en-US" b="1" dirty="0" smtClean="0"/>
              <a:t>和</a:t>
            </a:r>
            <a:r>
              <a:rPr lang="zh-CN" altLang="en-US" dirty="0" smtClean="0"/>
              <a:t> </a:t>
            </a:r>
            <a:r>
              <a:rPr lang="en-US" altLang="zh-CN" dirty="0"/>
              <a:t>&lt;statement&gt; </a:t>
            </a:r>
            <a:r>
              <a:rPr lang="zh-CN" altLang="en-US" b="1" dirty="0"/>
              <a:t>是</a:t>
            </a:r>
            <a:r>
              <a:rPr lang="zh-CN" altLang="en-US" b="1" dirty="0" smtClean="0"/>
              <a:t>非终结符。</a:t>
            </a:r>
            <a:endParaRPr lang="zh-CN" altLang="en-US" b="1" dirty="0"/>
          </a:p>
        </p:txBody>
      </p:sp>
      <p:sp>
        <p:nvSpPr>
          <p:cNvPr id="56323" name="Text Box 5"/>
          <p:cNvSpPr txBox="1">
            <a:spLocks noChangeArrowheads="1"/>
          </p:cNvSpPr>
          <p:nvPr/>
        </p:nvSpPr>
        <p:spPr bwMode="auto">
          <a:xfrm>
            <a:off x="539552" y="978863"/>
            <a:ext cx="669766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非终结符对应的递归下降</a:t>
            </a:r>
            <a:r>
              <a:rPr lang="zh-CN" altLang="en-US" sz="3200" b="1" dirty="0">
                <a:solidFill>
                  <a:srgbClr val="800080"/>
                </a:solidFill>
              </a:rPr>
              <a:t>子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程序</a:t>
            </a:r>
            <a:endParaRPr lang="zh-CN" altLang="en-US" sz="32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632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5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6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7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0027" name="Rectangle 11"/>
          <p:cNvSpPr>
            <a:spLocks noChangeArrowheads="1"/>
          </p:cNvSpPr>
          <p:nvPr/>
        </p:nvSpPr>
        <p:spPr bwMode="auto">
          <a:xfrm>
            <a:off x="1493041" y="2456795"/>
            <a:ext cx="6153947" cy="4401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void </a:t>
            </a:r>
            <a:r>
              <a:rPr lang="en-US" altLang="zh-CN" sz="1400" dirty="0" err="1">
                <a:solidFill>
                  <a:srgbClr val="00B050"/>
                </a:solidFill>
              </a:rPr>
              <a:t>ParseFunction</a:t>
            </a:r>
            <a:r>
              <a:rPr lang="en-US" altLang="zh-CN" sz="1400" dirty="0">
                <a:solidFill>
                  <a:srgbClr val="00B050"/>
                </a:solidFill>
              </a:rPr>
              <a:t>()</a:t>
            </a:r>
            <a:endParaRPr lang="en-US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{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MatchToken</a:t>
            </a:r>
            <a:r>
              <a:rPr lang="en-US" altLang="zh-CN" sz="1400" dirty="0"/>
              <a:t>(T_FUNC);      //</a:t>
            </a:r>
            <a:r>
              <a:rPr lang="zh-CN" altLang="en-US" sz="1400" b="1" dirty="0"/>
              <a:t>匹配</a:t>
            </a:r>
            <a:r>
              <a:rPr lang="en-US" altLang="zh-CN" sz="1400" dirty="0"/>
              <a:t>FUNC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MatchToken</a:t>
            </a:r>
            <a:r>
              <a:rPr lang="en-US" altLang="zh-CN" sz="1400" dirty="0"/>
              <a:t>(T_ID);      //</a:t>
            </a:r>
            <a:r>
              <a:rPr lang="zh-CN" altLang="en-US" sz="1400" b="1" dirty="0"/>
              <a:t>匹配</a:t>
            </a:r>
            <a:r>
              <a:rPr lang="en-US" altLang="zh-CN" sz="1400" dirty="0"/>
              <a:t>ID 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MatchToken</a:t>
            </a:r>
            <a:r>
              <a:rPr lang="en-US" altLang="zh-CN" sz="1400" dirty="0"/>
              <a:t>(T_LPAREN);  // </a:t>
            </a:r>
            <a:r>
              <a:rPr lang="zh-CN" altLang="en-US" sz="1400" b="1" dirty="0" smtClean="0"/>
              <a:t>匹配“（”</a:t>
            </a:r>
            <a:endParaRPr lang="zh-CN" altLang="en-US" sz="1400" b="1" dirty="0"/>
          </a:p>
          <a:p>
            <a:r>
              <a:rPr lang="zh-CN" altLang="en-US" sz="1400" dirty="0"/>
              <a:t>    </a:t>
            </a:r>
            <a:r>
              <a:rPr lang="en-US" altLang="zh-CN" sz="1400" dirty="0" err="1">
                <a:solidFill>
                  <a:srgbClr val="00B050"/>
                </a:solidFill>
              </a:rPr>
              <a:t>ParseParameterList</a:t>
            </a:r>
            <a:r>
              <a:rPr lang="en-US" altLang="zh-CN" sz="1400" dirty="0">
                <a:solidFill>
                  <a:srgbClr val="00B050"/>
                </a:solidFill>
              </a:rPr>
              <a:t>();</a:t>
            </a:r>
            <a:endParaRPr lang="en-US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MatchToken</a:t>
            </a:r>
            <a:r>
              <a:rPr lang="en-US" altLang="zh-CN" sz="1400" dirty="0"/>
              <a:t>(T_RPAREN);  // </a:t>
            </a:r>
            <a:r>
              <a:rPr lang="zh-CN" altLang="en-US" sz="1400" b="1" dirty="0" smtClean="0"/>
              <a:t>匹配“）”</a:t>
            </a:r>
            <a:endParaRPr lang="zh-CN" altLang="en-US" sz="1400" b="1" dirty="0"/>
          </a:p>
          <a:p>
            <a:r>
              <a:rPr lang="zh-CN" altLang="en-US" sz="1400" dirty="0"/>
              <a:t>    </a:t>
            </a:r>
            <a:r>
              <a:rPr lang="en-US" altLang="zh-CN" sz="1400" dirty="0" err="1">
                <a:solidFill>
                  <a:srgbClr val="00B050"/>
                </a:solidFill>
              </a:rPr>
              <a:t>ParseStatement</a:t>
            </a:r>
            <a:r>
              <a:rPr lang="en-US" altLang="zh-CN" sz="1400" dirty="0">
                <a:solidFill>
                  <a:srgbClr val="00B050"/>
                </a:solidFill>
              </a:rPr>
              <a:t>();</a:t>
            </a:r>
            <a:endParaRPr lang="en-US" altLang="zh-CN" sz="1400" dirty="0">
              <a:solidFill>
                <a:srgbClr val="00B050"/>
              </a:solidFill>
            </a:endParaRPr>
          </a:p>
          <a:p>
            <a:r>
              <a:rPr lang="en-US" altLang="zh-CN" sz="1400" dirty="0" smtClean="0"/>
              <a:t>}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/>
              <a:t>void </a:t>
            </a:r>
            <a:r>
              <a:rPr lang="en-US" altLang="zh-CN" sz="1400" dirty="0" err="1"/>
              <a:t>MatchToken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expected</a:t>
            </a:r>
            <a:r>
              <a:rPr lang="en-US" altLang="zh-CN" sz="1400" dirty="0" smtClean="0"/>
              <a:t>)  </a:t>
            </a:r>
            <a:r>
              <a:rPr lang="en-US" altLang="zh-CN" sz="1400" b="1" dirty="0" smtClean="0"/>
              <a:t>//</a:t>
            </a:r>
            <a:r>
              <a:rPr lang="zh-CN" altLang="en-US" sz="1400" b="1" dirty="0" smtClean="0"/>
              <a:t>处理终结符，</a:t>
            </a:r>
            <a:endParaRPr lang="en-US" altLang="zh-CN" sz="1400" b="1" dirty="0"/>
          </a:p>
          <a:p>
            <a:r>
              <a:rPr lang="en-US" altLang="zh-CN" sz="1400" dirty="0"/>
              <a:t>{</a:t>
            </a:r>
            <a:endParaRPr lang="en-US" altLang="zh-CN" sz="1400" dirty="0"/>
          </a:p>
          <a:p>
            <a:r>
              <a:rPr lang="en-US" altLang="zh-CN" sz="1400" dirty="0"/>
              <a:t>    if (</a:t>
            </a:r>
            <a:r>
              <a:rPr lang="en-US" altLang="zh-CN" sz="1400" dirty="0" err="1"/>
              <a:t>lookahead</a:t>
            </a:r>
            <a:r>
              <a:rPr lang="en-US" altLang="zh-CN" sz="1400" dirty="0"/>
              <a:t> != expected)  //</a:t>
            </a:r>
            <a:r>
              <a:rPr lang="zh-CN" altLang="en-US" sz="1400" b="1" dirty="0"/>
              <a:t>判别当前</a:t>
            </a:r>
            <a:r>
              <a:rPr lang="zh-CN" altLang="en-US" sz="1400" b="1" dirty="0" smtClean="0"/>
              <a:t>单词</a:t>
            </a:r>
            <a:r>
              <a:rPr lang="en-US" altLang="zh-CN" sz="1400" b="1" dirty="0" err="1" smtClean="0"/>
              <a:t>lookahead</a:t>
            </a:r>
            <a:r>
              <a:rPr lang="zh-CN" altLang="en-US" sz="1400" b="1" dirty="0" smtClean="0"/>
              <a:t>是否</a:t>
            </a:r>
            <a:r>
              <a:rPr lang="zh-CN" altLang="en-US" sz="1400" b="1" dirty="0"/>
              <a:t>与</a:t>
            </a:r>
            <a:endParaRPr lang="zh-CN" altLang="en-US" sz="1400" b="1" dirty="0"/>
          </a:p>
          <a:p>
            <a:r>
              <a:rPr lang="zh-CN" altLang="en-US" sz="1400" dirty="0"/>
              <a:t>    </a:t>
            </a:r>
            <a:r>
              <a:rPr lang="en-US" altLang="zh-CN" sz="1400" dirty="0"/>
              <a:t>{                                           </a:t>
            </a:r>
            <a:r>
              <a:rPr lang="en-US" altLang="zh-CN" sz="1400" dirty="0" smtClean="0"/>
              <a:t>//</a:t>
            </a:r>
            <a:r>
              <a:rPr lang="zh-CN" altLang="en-US" sz="1400" b="1" dirty="0"/>
              <a:t>期望的终结符匹配</a:t>
            </a:r>
            <a:endParaRPr lang="zh-CN" altLang="en-US" sz="1400" b="1" dirty="0"/>
          </a:p>
          <a:p>
            <a:r>
              <a:rPr lang="zh-CN" altLang="en-US" sz="1400" dirty="0"/>
              <a:t>    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("syntax error \n");</a:t>
            </a:r>
            <a:endParaRPr lang="en-US" altLang="zh-CN" sz="1400" dirty="0"/>
          </a:p>
          <a:p>
            <a:r>
              <a:rPr lang="en-US" altLang="zh-CN" sz="1400" dirty="0"/>
              <a:t>        exit(0);</a:t>
            </a:r>
            <a:endParaRPr lang="en-US" altLang="zh-CN" sz="1400" dirty="0"/>
          </a:p>
          <a:p>
            <a:r>
              <a:rPr lang="en-US" altLang="zh-CN" sz="1400" dirty="0"/>
              <a:t>    }</a:t>
            </a:r>
            <a:endParaRPr lang="en-US" altLang="zh-CN" sz="1400" dirty="0"/>
          </a:p>
          <a:p>
            <a:r>
              <a:rPr lang="en-US" altLang="zh-CN" sz="1400" dirty="0"/>
              <a:t>   else         // </a:t>
            </a:r>
            <a:r>
              <a:rPr lang="zh-CN" altLang="en-US" sz="1400" b="1" dirty="0"/>
              <a:t>若匹配</a:t>
            </a:r>
            <a:r>
              <a:rPr lang="en-US" altLang="zh-CN" sz="1400" dirty="0"/>
              <a:t>,</a:t>
            </a:r>
            <a:r>
              <a:rPr lang="zh-CN" altLang="en-US" sz="1400" b="1" dirty="0"/>
              <a:t>消费掉当前单词并读入下一个</a:t>
            </a:r>
            <a:endParaRPr lang="zh-CN" altLang="en-US" sz="1400" dirty="0"/>
          </a:p>
          <a:p>
            <a:r>
              <a:rPr lang="zh-CN" altLang="en-US" sz="1400" dirty="0"/>
              <a:t>       </a:t>
            </a:r>
            <a:r>
              <a:rPr lang="en-US" altLang="zh-CN" sz="1400" dirty="0" err="1"/>
              <a:t>lookahead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getToken</a:t>
            </a:r>
            <a:r>
              <a:rPr lang="en-US" altLang="zh-CN" sz="1400" dirty="0"/>
              <a:t>();   //</a:t>
            </a:r>
            <a:r>
              <a:rPr lang="zh-CN" altLang="en-US" sz="1400" b="1" dirty="0"/>
              <a:t>调用词法分析程序</a:t>
            </a:r>
            <a:endParaRPr lang="zh-CN" altLang="en-US" sz="1400" b="1" dirty="0"/>
          </a:p>
          <a:p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56329" name="Rectangle 12"/>
          <p:cNvSpPr>
            <a:spLocks noChangeArrowheads="1"/>
          </p:cNvSpPr>
          <p:nvPr/>
        </p:nvSpPr>
        <p:spPr bwMode="auto">
          <a:xfrm>
            <a:off x="1187450" y="188913"/>
            <a:ext cx="6336878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递归下降 </a:t>
            </a:r>
            <a:r>
              <a:rPr lang="en-US" altLang="zh-CN" sz="3600" dirty="0">
                <a:solidFill>
                  <a:srgbClr val="800080"/>
                </a:solidFill>
              </a:rPr>
              <a:t>LL</a:t>
            </a:r>
            <a:r>
              <a:rPr lang="zh-CN" altLang="en-US" sz="3600" dirty="0">
                <a:solidFill>
                  <a:srgbClr val="800080"/>
                </a:solidFill>
              </a:rPr>
              <a:t>（</a:t>
            </a:r>
            <a:r>
              <a:rPr lang="en-US" altLang="zh-CN" sz="3600" dirty="0">
                <a:solidFill>
                  <a:srgbClr val="800080"/>
                </a:solidFill>
              </a:rPr>
              <a:t>1</a:t>
            </a:r>
            <a:r>
              <a:rPr lang="zh-CN" altLang="en-US" sz="3600" dirty="0">
                <a:solidFill>
                  <a:srgbClr val="800080"/>
                </a:solidFill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分析程序</a:t>
            </a:r>
            <a:endParaRPr lang="zh-CN" altLang="en-US" sz="4000" b="1" dirty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900113" y="2133600"/>
            <a:ext cx="4392612" cy="16144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例 </a:t>
            </a:r>
            <a:r>
              <a:rPr lang="zh-CN" altLang="en-US" sz="2800" b="1">
                <a:latin typeface="楷体_GB2312" pitchFamily="49" charset="-122"/>
              </a:rPr>
              <a:t>对于下列文法 </a:t>
            </a:r>
            <a:r>
              <a:rPr lang="en-US" altLang="zh-CN" sz="2800">
                <a:solidFill>
                  <a:srgbClr val="800080"/>
                </a:solidFill>
              </a:rPr>
              <a:t>G(S)</a:t>
            </a:r>
            <a:r>
              <a:rPr lang="en-US" altLang="zh-CN" sz="2400"/>
              <a:t>:</a:t>
            </a:r>
            <a:endParaRPr lang="en-US" altLang="zh-CN" sz="2400"/>
          </a:p>
          <a:p>
            <a:r>
              <a:rPr lang="en-US" altLang="zh-CN" sz="2400"/>
              <a:t>               </a:t>
            </a:r>
            <a:r>
              <a:rPr lang="en-US" altLang="zh-CN" sz="2400" b="1" i="1"/>
              <a:t>S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AaS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/>
              <a:t> </a:t>
            </a:r>
            <a:r>
              <a:rPr lang="en-US" altLang="zh-CN" sz="2400" b="1" i="1"/>
              <a:t>BbS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 d</a:t>
            </a:r>
            <a:endParaRPr lang="en-US" altLang="zh-CN" sz="2400" b="1" i="1"/>
          </a:p>
          <a:p>
            <a:r>
              <a:rPr lang="en-US" altLang="zh-CN" sz="2400" b="1" i="1"/>
              <a:t>               A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a</a:t>
            </a:r>
            <a:endParaRPr lang="en-US" altLang="zh-CN" sz="2400" b="1" i="1"/>
          </a:p>
          <a:p>
            <a:r>
              <a:rPr lang="en-US" altLang="zh-CN" sz="2400" b="1" i="1"/>
              <a:t>               B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</a:t>
            </a:r>
            <a:r>
              <a:rPr lang="en-US" altLang="zh-CN" sz="2400" b="1" i="1">
                <a:sym typeface="Symbol" panose="05050102010706020507" pitchFamily="18" charset="2"/>
              </a:rPr>
              <a:t></a:t>
            </a:r>
            <a:r>
              <a:rPr lang="en-US" altLang="zh-CN" sz="2400" b="1" i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 c</a:t>
            </a:r>
            <a:endParaRPr lang="en-US" altLang="zh-CN" sz="2400" b="1" i="1"/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612775" y="1341438"/>
            <a:ext cx="66976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递归下降</a:t>
            </a:r>
            <a:r>
              <a:rPr lang="en-US" altLang="zh-CN" sz="3200"/>
              <a:t>LL(1)</a:t>
            </a:r>
            <a:r>
              <a:rPr lang="zh-CN" altLang="en-US" sz="3200" b="1">
                <a:latin typeface="楷体_GB2312" pitchFamily="49" charset="-122"/>
              </a:rPr>
              <a:t>分析程序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473099" name="Rectangle 11"/>
          <p:cNvSpPr>
            <a:spLocks noChangeArrowheads="1"/>
          </p:cNvSpPr>
          <p:nvPr/>
        </p:nvSpPr>
        <p:spPr bwMode="auto">
          <a:xfrm>
            <a:off x="1006328" y="4293096"/>
            <a:ext cx="2951162" cy="1920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i="1" dirty="0" smtClean="0"/>
              <a:t>Select</a:t>
            </a:r>
            <a:r>
              <a:rPr lang="pt-BR" altLang="zh-CN" dirty="0" smtClean="0"/>
              <a:t>(</a:t>
            </a:r>
            <a:r>
              <a:rPr lang="en-US" altLang="zh-CN" i="1" dirty="0" err="1"/>
              <a:t>S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AaS</a:t>
            </a:r>
            <a:r>
              <a:rPr lang="pt-BR" altLang="zh-CN" dirty="0"/>
              <a:t>) = {</a:t>
            </a:r>
            <a:r>
              <a:rPr lang="pt-BR" altLang="zh-CN" i="1" dirty="0"/>
              <a:t>a</a:t>
            </a:r>
            <a:r>
              <a:rPr lang="pt-BR" altLang="zh-CN" dirty="0"/>
              <a:t>}</a:t>
            </a:r>
            <a:endParaRPr lang="pt-BR" altLang="zh-CN" dirty="0"/>
          </a:p>
          <a:p>
            <a:r>
              <a:rPr lang="en-US" altLang="zh-CN" i="1" dirty="0"/>
              <a:t>Select</a:t>
            </a:r>
            <a:r>
              <a:rPr lang="pt-BR" altLang="zh-CN" dirty="0" smtClean="0"/>
              <a:t>(</a:t>
            </a:r>
            <a:r>
              <a:rPr lang="en-US" altLang="zh-CN" i="1" dirty="0" err="1"/>
              <a:t>S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BbS</a:t>
            </a:r>
            <a:r>
              <a:rPr lang="pt-BR" altLang="zh-CN" dirty="0"/>
              <a:t>) = {</a:t>
            </a:r>
            <a:r>
              <a:rPr lang="pt-BR" altLang="zh-CN" i="1" dirty="0"/>
              <a:t>c,b</a:t>
            </a:r>
            <a:r>
              <a:rPr lang="pt-BR" altLang="zh-CN" dirty="0"/>
              <a:t>} </a:t>
            </a:r>
            <a:endParaRPr lang="en-US" altLang="zh-CN" dirty="0"/>
          </a:p>
          <a:p>
            <a:r>
              <a:rPr lang="en-US" altLang="zh-CN" i="1" dirty="0"/>
              <a:t>Select</a:t>
            </a:r>
            <a:r>
              <a:rPr lang="pt-BR" altLang="zh-CN" dirty="0" smtClean="0"/>
              <a:t>(</a:t>
            </a:r>
            <a:r>
              <a:rPr lang="en-US" altLang="zh-CN" i="1" dirty="0" err="1"/>
              <a:t>S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d</a:t>
            </a:r>
            <a:r>
              <a:rPr lang="pt-BR" altLang="zh-CN" dirty="0"/>
              <a:t>) = {</a:t>
            </a:r>
            <a:r>
              <a:rPr lang="pt-BR" altLang="zh-CN" i="1" dirty="0"/>
              <a:t>d</a:t>
            </a:r>
            <a:r>
              <a:rPr lang="pt-BR" altLang="zh-CN" dirty="0"/>
              <a:t>}</a:t>
            </a:r>
            <a:endParaRPr lang="pt-BR" altLang="zh-CN" dirty="0"/>
          </a:p>
          <a:p>
            <a:r>
              <a:rPr lang="en-US" altLang="zh-CN" i="1" dirty="0"/>
              <a:t>Select</a:t>
            </a:r>
            <a:r>
              <a:rPr lang="pt-BR" altLang="zh-CN" dirty="0" smtClean="0"/>
              <a:t>(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sym typeface="Symbol" panose="05050102010706020507" pitchFamily="18" charset="2"/>
              </a:rPr>
              <a:t>a</a:t>
            </a:r>
            <a:r>
              <a:rPr lang="pt-BR" altLang="zh-CN" dirty="0"/>
              <a:t>) = {</a:t>
            </a:r>
            <a:r>
              <a:rPr lang="pt-BR" altLang="zh-CN" i="1" dirty="0"/>
              <a:t>a</a:t>
            </a:r>
            <a:r>
              <a:rPr lang="pt-BR" altLang="zh-CN" dirty="0"/>
              <a:t>}</a:t>
            </a:r>
            <a:endParaRPr lang="en-US" altLang="zh-CN" dirty="0"/>
          </a:p>
          <a:p>
            <a:r>
              <a:rPr lang="en-US" altLang="zh-CN" i="1" dirty="0"/>
              <a:t>Select</a:t>
            </a:r>
            <a:r>
              <a:rPr lang="pt-BR" altLang="zh-CN" dirty="0" smtClean="0"/>
              <a:t>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ym typeface="Symbol" panose="05050102010706020507" pitchFamily="18" charset="2"/>
              </a:rPr>
              <a:t></a:t>
            </a:r>
            <a:r>
              <a:rPr lang="pt-BR" altLang="zh-CN" dirty="0"/>
              <a:t>) = {</a:t>
            </a:r>
            <a:r>
              <a:rPr lang="pt-BR" altLang="zh-CN" i="1" dirty="0"/>
              <a:t>b</a:t>
            </a:r>
            <a:r>
              <a:rPr lang="pt-BR" altLang="zh-CN" dirty="0"/>
              <a:t>}</a:t>
            </a:r>
            <a:endParaRPr lang="zh-CN" altLang="pt-BR" b="1" dirty="0"/>
          </a:p>
          <a:p>
            <a:r>
              <a:rPr lang="en-US" altLang="zh-CN" i="1" dirty="0"/>
              <a:t>Select</a:t>
            </a:r>
            <a:r>
              <a:rPr lang="pt-BR" altLang="zh-CN" dirty="0" smtClean="0"/>
              <a:t>(</a:t>
            </a:r>
            <a:r>
              <a:rPr lang="en-US" altLang="zh-CN" i="1" dirty="0" err="1"/>
              <a:t>B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sym typeface="Symbol" panose="05050102010706020507" pitchFamily="18" charset="2"/>
              </a:rPr>
              <a:t>c</a:t>
            </a:r>
            <a:r>
              <a:rPr lang="pt-BR" altLang="zh-CN" dirty="0"/>
              <a:t>) = {</a:t>
            </a:r>
            <a:r>
              <a:rPr lang="pt-BR" altLang="zh-CN" i="1" dirty="0"/>
              <a:t>c</a:t>
            </a:r>
            <a:r>
              <a:rPr lang="pt-BR" altLang="zh-CN" dirty="0"/>
              <a:t>}</a:t>
            </a:r>
            <a:endParaRPr lang="en-US" altLang="zh-CN" dirty="0"/>
          </a:p>
        </p:txBody>
      </p:sp>
      <p:sp>
        <p:nvSpPr>
          <p:cNvPr id="473100" name="Rectangle 12"/>
          <p:cNvSpPr>
            <a:spLocks noChangeArrowheads="1"/>
          </p:cNvSpPr>
          <p:nvPr/>
        </p:nvSpPr>
        <p:spPr bwMode="auto">
          <a:xfrm>
            <a:off x="5435600" y="1989138"/>
            <a:ext cx="3024188" cy="2835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pt-BR" altLang="zh-CN"/>
              <a:t>First</a:t>
            </a:r>
            <a:r>
              <a:rPr lang="zh-CN" altLang="pt-BR"/>
              <a:t>（</a:t>
            </a:r>
            <a:r>
              <a:rPr lang="pt-BR" altLang="zh-CN" i="1"/>
              <a:t>AaS</a:t>
            </a:r>
            <a:r>
              <a:rPr lang="zh-CN" altLang="pt-BR"/>
              <a:t>）</a:t>
            </a:r>
            <a:r>
              <a:rPr lang="pt-BR" altLang="zh-CN"/>
              <a:t>= {</a:t>
            </a:r>
            <a:r>
              <a:rPr lang="pt-BR" altLang="zh-CN" i="1"/>
              <a:t>a</a:t>
            </a:r>
            <a:r>
              <a:rPr lang="pt-BR" altLang="zh-CN"/>
              <a:t>}</a:t>
            </a:r>
            <a:endParaRPr lang="pt-BR" altLang="zh-CN"/>
          </a:p>
          <a:p>
            <a:r>
              <a:rPr lang="pt-BR" altLang="zh-CN"/>
              <a:t>First</a:t>
            </a:r>
            <a:r>
              <a:rPr lang="zh-CN" altLang="pt-BR"/>
              <a:t>（</a:t>
            </a:r>
            <a:r>
              <a:rPr lang="pt-BR" altLang="zh-CN" i="1"/>
              <a:t>BbS</a:t>
            </a:r>
            <a:r>
              <a:rPr lang="zh-CN" altLang="pt-BR"/>
              <a:t>）</a:t>
            </a:r>
            <a:r>
              <a:rPr lang="pt-BR" altLang="zh-CN"/>
              <a:t>= {</a:t>
            </a:r>
            <a:r>
              <a:rPr lang="pt-BR" altLang="zh-CN" i="1"/>
              <a:t>c,b</a:t>
            </a:r>
            <a:r>
              <a:rPr lang="pt-BR" altLang="zh-CN"/>
              <a:t>} </a:t>
            </a:r>
            <a:endParaRPr lang="pt-BR" altLang="zh-CN"/>
          </a:p>
          <a:p>
            <a:r>
              <a:rPr lang="pt-BR" altLang="zh-CN"/>
              <a:t>First</a:t>
            </a:r>
            <a:r>
              <a:rPr lang="zh-CN" altLang="pt-BR"/>
              <a:t>（</a:t>
            </a:r>
            <a:r>
              <a:rPr lang="pt-BR" altLang="zh-CN" i="1"/>
              <a:t>d</a:t>
            </a:r>
            <a:r>
              <a:rPr lang="zh-CN" altLang="pt-BR"/>
              <a:t>）</a:t>
            </a:r>
            <a:r>
              <a:rPr lang="pt-BR" altLang="zh-CN"/>
              <a:t>= {</a:t>
            </a:r>
            <a:r>
              <a:rPr lang="pt-BR" altLang="zh-CN" i="1"/>
              <a:t>d</a:t>
            </a:r>
            <a:r>
              <a:rPr lang="pt-BR" altLang="zh-CN"/>
              <a:t>}</a:t>
            </a:r>
            <a:endParaRPr lang="pt-BR" altLang="zh-CN"/>
          </a:p>
          <a:p>
            <a:r>
              <a:rPr lang="pt-BR" altLang="zh-CN"/>
              <a:t>First</a:t>
            </a:r>
            <a:r>
              <a:rPr lang="zh-CN" altLang="pt-BR"/>
              <a:t>（</a:t>
            </a:r>
            <a:r>
              <a:rPr lang="pt-BR" altLang="zh-CN" i="1"/>
              <a:t>a</a:t>
            </a:r>
            <a:r>
              <a:rPr lang="zh-CN" altLang="pt-BR"/>
              <a:t>）</a:t>
            </a:r>
            <a:r>
              <a:rPr lang="pt-BR" altLang="zh-CN"/>
              <a:t>= {</a:t>
            </a:r>
            <a:r>
              <a:rPr lang="pt-BR" altLang="zh-CN" i="1"/>
              <a:t>a</a:t>
            </a:r>
            <a:r>
              <a:rPr lang="pt-BR" altLang="zh-CN"/>
              <a:t>}</a:t>
            </a:r>
            <a:endParaRPr lang="pt-BR" altLang="zh-CN"/>
          </a:p>
          <a:p>
            <a:r>
              <a:rPr lang="pt-BR" altLang="zh-CN"/>
              <a:t>First</a:t>
            </a:r>
            <a:r>
              <a:rPr lang="zh-CN" altLang="pt-BR"/>
              <a:t>（</a:t>
            </a:r>
            <a:r>
              <a:rPr lang="zh-CN" altLang="en-US" b="1">
                <a:sym typeface="Symbol" panose="05050102010706020507" pitchFamily="18" charset="2"/>
              </a:rPr>
              <a:t></a:t>
            </a:r>
            <a:r>
              <a:rPr lang="zh-CN" altLang="pt-BR"/>
              <a:t>）</a:t>
            </a:r>
            <a:r>
              <a:rPr lang="pt-BR" altLang="zh-CN"/>
              <a:t>= {</a:t>
            </a:r>
            <a:r>
              <a:rPr lang="en-US" altLang="zh-CN" b="1">
                <a:sym typeface="Symbol" panose="05050102010706020507" pitchFamily="18" charset="2"/>
              </a:rPr>
              <a:t></a:t>
            </a:r>
            <a:r>
              <a:rPr lang="pt-BR" altLang="zh-CN"/>
              <a:t>}</a:t>
            </a:r>
            <a:endParaRPr lang="pt-BR" altLang="zh-CN"/>
          </a:p>
          <a:p>
            <a:r>
              <a:rPr lang="pt-BR" altLang="zh-CN"/>
              <a:t>First</a:t>
            </a:r>
            <a:r>
              <a:rPr lang="zh-CN" altLang="pt-BR"/>
              <a:t>（</a:t>
            </a:r>
            <a:r>
              <a:rPr lang="pt-BR" altLang="zh-CN" i="1"/>
              <a:t>c</a:t>
            </a:r>
            <a:r>
              <a:rPr lang="zh-CN" altLang="pt-BR"/>
              <a:t>）</a:t>
            </a:r>
            <a:r>
              <a:rPr lang="pt-BR" altLang="zh-CN"/>
              <a:t>= {</a:t>
            </a:r>
            <a:r>
              <a:rPr lang="pt-BR" altLang="zh-CN" i="1"/>
              <a:t>c</a:t>
            </a:r>
            <a:r>
              <a:rPr lang="pt-BR" altLang="zh-CN"/>
              <a:t>}</a:t>
            </a:r>
            <a:endParaRPr lang="pt-BR" altLang="zh-CN"/>
          </a:p>
          <a:p>
            <a:r>
              <a:rPr lang="pt-BR" altLang="zh-CN"/>
              <a:t>Follow</a:t>
            </a:r>
            <a:r>
              <a:rPr lang="zh-CN" altLang="pt-BR"/>
              <a:t>（</a:t>
            </a:r>
            <a:r>
              <a:rPr lang="pt-BR" altLang="zh-CN" i="1"/>
              <a:t>S</a:t>
            </a:r>
            <a:r>
              <a:rPr lang="zh-CN" altLang="pt-BR"/>
              <a:t>）</a:t>
            </a:r>
            <a:r>
              <a:rPr lang="pt-BR" altLang="zh-CN"/>
              <a:t>= {#} </a:t>
            </a:r>
            <a:endParaRPr lang="pt-BR" altLang="zh-CN"/>
          </a:p>
          <a:p>
            <a:r>
              <a:rPr lang="pt-BR" altLang="zh-CN"/>
              <a:t>Follow</a:t>
            </a:r>
            <a:r>
              <a:rPr lang="zh-CN" altLang="pt-BR"/>
              <a:t>（</a:t>
            </a:r>
            <a:r>
              <a:rPr lang="pt-BR" altLang="zh-CN" i="1"/>
              <a:t>A</a:t>
            </a:r>
            <a:r>
              <a:rPr lang="zh-CN" altLang="pt-BR"/>
              <a:t>）</a:t>
            </a:r>
            <a:r>
              <a:rPr lang="pt-BR" altLang="zh-CN"/>
              <a:t>= {</a:t>
            </a:r>
            <a:r>
              <a:rPr lang="pt-BR" altLang="zh-CN" i="1"/>
              <a:t>a</a:t>
            </a:r>
            <a:r>
              <a:rPr lang="pt-BR" altLang="zh-CN"/>
              <a:t>}</a:t>
            </a:r>
            <a:endParaRPr lang="pt-BR" altLang="zh-CN"/>
          </a:p>
          <a:p>
            <a:r>
              <a:rPr lang="pt-BR" altLang="zh-CN"/>
              <a:t>Follow</a:t>
            </a:r>
            <a:r>
              <a:rPr lang="zh-CN" altLang="pt-BR"/>
              <a:t>（</a:t>
            </a:r>
            <a:r>
              <a:rPr lang="pt-BR" altLang="zh-CN" i="1"/>
              <a:t>B</a:t>
            </a:r>
            <a:r>
              <a:rPr lang="zh-CN" altLang="pt-BR"/>
              <a:t>）</a:t>
            </a:r>
            <a:r>
              <a:rPr lang="pt-BR" altLang="zh-CN"/>
              <a:t>= {</a:t>
            </a:r>
            <a:r>
              <a:rPr lang="pt-BR" altLang="zh-CN" i="1"/>
              <a:t>b</a:t>
            </a:r>
            <a:r>
              <a:rPr lang="pt-BR" altLang="zh-CN"/>
              <a:t>}</a:t>
            </a:r>
            <a:endParaRPr lang="en-US" altLang="zh-CN"/>
          </a:p>
        </p:txBody>
      </p:sp>
      <p:sp>
        <p:nvSpPr>
          <p:cNvPr id="58374" name="Rectangle 13"/>
          <p:cNvSpPr>
            <a:spLocks noChangeArrowheads="1"/>
          </p:cNvSpPr>
          <p:nvPr/>
        </p:nvSpPr>
        <p:spPr bwMode="auto">
          <a:xfrm>
            <a:off x="1187450" y="188913"/>
            <a:ext cx="6480894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递归下降 </a:t>
            </a:r>
            <a:r>
              <a:rPr lang="en-US" altLang="zh-CN" sz="3600" dirty="0">
                <a:solidFill>
                  <a:srgbClr val="800080"/>
                </a:solidFill>
              </a:rPr>
              <a:t>LL</a:t>
            </a:r>
            <a:r>
              <a:rPr lang="zh-CN" altLang="en-US" sz="3600" dirty="0">
                <a:solidFill>
                  <a:srgbClr val="800080"/>
                </a:solidFill>
              </a:rPr>
              <a:t>（</a:t>
            </a:r>
            <a:r>
              <a:rPr lang="en-US" altLang="zh-CN" sz="3600" dirty="0">
                <a:solidFill>
                  <a:srgbClr val="800080"/>
                </a:solidFill>
              </a:rPr>
              <a:t>1</a:t>
            </a:r>
            <a:r>
              <a:rPr lang="zh-CN" altLang="en-US" sz="3600" dirty="0">
                <a:solidFill>
                  <a:srgbClr val="800080"/>
                </a:solidFill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分析程序</a:t>
            </a:r>
            <a:endParaRPr lang="zh-CN" altLang="en-US" sz="4000" b="1" dirty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73103" name="Rectangle 15"/>
          <p:cNvSpPr>
            <a:spLocks noChangeArrowheads="1"/>
          </p:cNvSpPr>
          <p:nvPr/>
        </p:nvSpPr>
        <p:spPr bwMode="auto">
          <a:xfrm>
            <a:off x="4125553" y="4876652"/>
            <a:ext cx="4752850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i="1" dirty="0"/>
              <a:t>Select</a:t>
            </a:r>
            <a:r>
              <a:rPr lang="pt-BR" altLang="zh-CN" sz="2400" dirty="0" smtClean="0"/>
              <a:t>(</a:t>
            </a:r>
            <a:r>
              <a:rPr lang="en-US" altLang="zh-CN" sz="2400" i="1" dirty="0" err="1"/>
              <a:t>S</a:t>
            </a:r>
            <a:r>
              <a:rPr lang="en-US" altLang="zh-CN" sz="2400" dirty="0" err="1">
                <a:sym typeface="Symbol" panose="05050102010706020507" pitchFamily="18" charset="2"/>
              </a:rPr>
              <a:t></a:t>
            </a:r>
            <a:r>
              <a:rPr lang="en-US" altLang="zh-CN" sz="2400" i="1" dirty="0" err="1"/>
              <a:t>AaS</a:t>
            </a:r>
            <a:r>
              <a:rPr lang="pt-BR" altLang="zh-CN" sz="2400" dirty="0"/>
              <a:t>)</a:t>
            </a:r>
            <a:r>
              <a:rPr lang="zh-CN" altLang="pt-BR" sz="2400" dirty="0" smtClean="0"/>
              <a:t>，</a:t>
            </a:r>
            <a:r>
              <a:rPr lang="en-US" altLang="zh-CN" sz="2400" i="1" dirty="0"/>
              <a:t>Select </a:t>
            </a:r>
            <a:r>
              <a:rPr lang="pt-BR" altLang="zh-CN" sz="2400" dirty="0" smtClean="0"/>
              <a:t>(</a:t>
            </a:r>
            <a:r>
              <a:rPr lang="en-US" altLang="zh-CN" sz="2400" i="1" dirty="0" err="1"/>
              <a:t>S</a:t>
            </a:r>
            <a:r>
              <a:rPr lang="en-US" altLang="zh-CN" sz="2400" dirty="0" err="1">
                <a:sym typeface="Symbol" panose="05050102010706020507" pitchFamily="18" charset="2"/>
              </a:rPr>
              <a:t></a:t>
            </a:r>
            <a:r>
              <a:rPr lang="en-US" altLang="zh-CN" sz="2400" i="1" dirty="0" err="1"/>
              <a:t>BbS</a:t>
            </a:r>
            <a:r>
              <a:rPr lang="pt-BR" altLang="zh-CN" sz="2400" dirty="0"/>
              <a:t>) </a:t>
            </a:r>
            <a:r>
              <a:rPr lang="zh-CN" altLang="pt-BR" sz="2400" b="1" dirty="0"/>
              <a:t>以及 </a:t>
            </a:r>
            <a:r>
              <a:rPr lang="en-US" altLang="zh-CN" sz="2400" i="1" dirty="0"/>
              <a:t>Select </a:t>
            </a:r>
            <a:r>
              <a:rPr lang="pt-BR" altLang="zh-CN" sz="2400" dirty="0" smtClean="0"/>
              <a:t>(</a:t>
            </a:r>
            <a:r>
              <a:rPr lang="en-US" altLang="zh-CN" sz="2400" i="1" dirty="0" err="1"/>
              <a:t>S</a:t>
            </a:r>
            <a:r>
              <a:rPr lang="en-US" altLang="zh-CN" sz="2400" dirty="0" err="1">
                <a:sym typeface="Symbol" panose="05050102010706020507" pitchFamily="18" charset="2"/>
              </a:rPr>
              <a:t></a:t>
            </a:r>
            <a:r>
              <a:rPr lang="en-US" altLang="zh-CN" sz="2400" i="1" dirty="0" err="1"/>
              <a:t>d</a:t>
            </a:r>
            <a:r>
              <a:rPr lang="pt-BR" altLang="zh-CN" sz="2400" dirty="0"/>
              <a:t>) </a:t>
            </a:r>
            <a:r>
              <a:rPr lang="zh-CN" altLang="pt-BR" sz="2400" b="1" dirty="0"/>
              <a:t>互不相交， </a:t>
            </a:r>
            <a:r>
              <a:rPr lang="en-US" altLang="zh-CN" sz="2400" i="1" dirty="0"/>
              <a:t>Select </a:t>
            </a:r>
            <a:r>
              <a:rPr lang="pt-BR" altLang="zh-CN" sz="2400" dirty="0" smtClean="0"/>
              <a:t>(</a:t>
            </a:r>
            <a:r>
              <a:rPr lang="en-US" altLang="zh-CN" sz="2400" i="1" dirty="0"/>
              <a:t>B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sym typeface="Symbol" panose="05050102010706020507" pitchFamily="18" charset="2"/>
              </a:rPr>
              <a:t></a:t>
            </a:r>
            <a:r>
              <a:rPr lang="pt-BR" altLang="zh-CN" sz="2400" dirty="0"/>
              <a:t>) </a:t>
            </a:r>
            <a:r>
              <a:rPr lang="zh-CN" altLang="pt-BR" sz="2400" b="1" dirty="0"/>
              <a:t>和 </a:t>
            </a:r>
            <a:r>
              <a:rPr lang="en-US" altLang="zh-CN" sz="2400" i="1" dirty="0"/>
              <a:t>Select </a:t>
            </a:r>
            <a:r>
              <a:rPr lang="pt-BR" altLang="zh-CN" sz="2400" dirty="0" smtClean="0"/>
              <a:t>(</a:t>
            </a:r>
            <a:r>
              <a:rPr lang="en-US" altLang="zh-CN" sz="2400" i="1" dirty="0" err="1" smtClean="0"/>
              <a:t>B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</a:t>
            </a:r>
            <a:r>
              <a:rPr lang="en-US" altLang="zh-CN" sz="2400" i="1" dirty="0" err="1" smtClean="0"/>
              <a:t>c</a:t>
            </a:r>
            <a:r>
              <a:rPr lang="pt-BR" altLang="zh-CN" sz="2400" dirty="0" smtClean="0"/>
              <a:t>)</a:t>
            </a:r>
            <a:r>
              <a:rPr lang="zh-CN" altLang="pt-BR" sz="2400" b="1" dirty="0"/>
              <a:t>互不相交，</a:t>
            </a:r>
            <a:r>
              <a:rPr lang="zh-CN" altLang="en-US" sz="2400" b="1" dirty="0"/>
              <a:t>所以</a:t>
            </a:r>
            <a:r>
              <a:rPr lang="zh-CN" altLang="pt-BR" sz="2400" b="1" dirty="0"/>
              <a:t>，</a:t>
            </a:r>
            <a:r>
              <a:rPr lang="pt-BR" altLang="zh-CN" sz="2400" dirty="0"/>
              <a:t>G(S) </a:t>
            </a:r>
            <a:r>
              <a:rPr lang="zh-CN" altLang="en-US" sz="2400" b="1" dirty="0"/>
              <a:t>是 </a:t>
            </a:r>
            <a:r>
              <a:rPr lang="pt-BR" altLang="zh-CN" sz="2400" dirty="0"/>
              <a:t>LL(1) </a:t>
            </a:r>
            <a:r>
              <a:rPr lang="zh-CN" altLang="en-US" sz="2400" b="1" dirty="0"/>
              <a:t>文法</a:t>
            </a:r>
            <a:endParaRPr lang="zh-CN" altLang="en-US" sz="2400" b="1" dirty="0"/>
          </a:p>
        </p:txBody>
      </p:sp>
      <p:sp>
        <p:nvSpPr>
          <p:cNvPr id="5837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7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754063" y="2781300"/>
            <a:ext cx="3457575" cy="3476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一般结构 </a:t>
            </a:r>
            <a:endParaRPr lang="zh-CN" altLang="en-US" sz="2800" b="1">
              <a:solidFill>
                <a:srgbClr val="800080"/>
              </a:solidFill>
            </a:endParaRPr>
          </a:p>
          <a:p>
            <a:pPr>
              <a:buClrTx/>
              <a:buFont typeface="Symbol" panose="05050102010706020507" pitchFamily="18" charset="2"/>
              <a:buChar char="-"/>
            </a:pPr>
            <a:endParaRPr lang="zh-CN" altLang="en-US" sz="1000" b="1">
              <a:solidFill>
                <a:srgbClr val="800080"/>
              </a:solidFill>
            </a:endParaRPr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sz="2800" b="1">
                <a:solidFill>
                  <a:srgbClr val="800080"/>
                </a:solidFill>
              </a:rPr>
              <a:t>   </a:t>
            </a:r>
            <a:r>
              <a:rPr lang="zh-CN" altLang="en-US" sz="2400" b="1"/>
              <a:t>设 </a:t>
            </a:r>
            <a:r>
              <a:rPr lang="en-US" altLang="zh-CN" sz="2400" b="1" i="1"/>
              <a:t>A  </a:t>
            </a:r>
            <a:r>
              <a:rPr lang="zh-CN" altLang="en-US" sz="2400" b="1"/>
              <a:t>的产生式</a:t>
            </a:r>
            <a:r>
              <a:rPr lang="en-US" altLang="zh-CN" sz="2400" b="1"/>
              <a:t>:</a:t>
            </a:r>
            <a:endParaRPr lang="en-US" altLang="zh-CN" sz="2400" b="1"/>
          </a:p>
          <a:p>
            <a:pPr>
              <a:buClrTx/>
              <a:buFont typeface="Symbol" panose="05050102010706020507" pitchFamily="18" charset="2"/>
              <a:buNone/>
            </a:pPr>
            <a:endParaRPr lang="en-US" altLang="zh-CN" sz="1000" b="1"/>
          </a:p>
          <a:p>
            <a:pPr>
              <a:buClrTx/>
              <a:buFont typeface="Symbol" panose="05050102010706020507" pitchFamily="18" charset="2"/>
              <a:buNone/>
            </a:pPr>
            <a:r>
              <a:rPr lang="en-US" altLang="zh-CN" sz="2800" b="1">
                <a:solidFill>
                  <a:srgbClr val="800080"/>
                </a:solidFill>
              </a:rPr>
              <a:t>    </a:t>
            </a:r>
            <a:r>
              <a:rPr lang="en-US" altLang="zh-CN" sz="2400" b="1" i="1"/>
              <a:t>A</a:t>
            </a:r>
            <a:r>
              <a:rPr lang="en-US" altLang="zh-CN" sz="2400" b="1"/>
              <a:t> </a:t>
            </a:r>
            <a:r>
              <a:rPr lang="en-US" altLang="zh-CN" sz="2400" b="1">
                <a:latin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400" b="1"/>
              <a:t> </a:t>
            </a:r>
            <a:r>
              <a:rPr lang="en-US" altLang="zh-CN" sz="2400" b="1" i="1"/>
              <a:t>u</a:t>
            </a:r>
            <a:r>
              <a:rPr lang="en-US" altLang="zh-CN" sz="2400" b="1" baseline="-25000"/>
              <a:t>1</a:t>
            </a:r>
            <a:r>
              <a:rPr lang="en-US" altLang="zh-CN" sz="2400" b="1">
                <a:latin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u</a:t>
            </a:r>
            <a:r>
              <a:rPr lang="en-US" altLang="zh-CN" sz="2400" b="1" baseline="-25000"/>
              <a:t>2</a:t>
            </a:r>
            <a:r>
              <a:rPr lang="en-US" altLang="zh-CN" sz="2400" b="1">
                <a:latin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sz="2400" b="1"/>
              <a:t>...</a:t>
            </a:r>
            <a:r>
              <a:rPr lang="en-US" altLang="zh-CN" sz="2400" b="1">
                <a:latin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u</a:t>
            </a:r>
            <a:r>
              <a:rPr lang="en-US" altLang="zh-CN" sz="2400" b="1" i="1" baseline="-25000"/>
              <a:t>n</a:t>
            </a:r>
            <a:r>
              <a:rPr lang="en-US" altLang="zh-CN" sz="2400" b="1"/>
              <a:t>,</a:t>
            </a:r>
            <a:endParaRPr lang="en-US" altLang="zh-CN" sz="2400" b="1"/>
          </a:p>
          <a:p>
            <a:pPr>
              <a:buClrTx/>
              <a:buFont typeface="Symbol" panose="05050102010706020507" pitchFamily="18" charset="2"/>
              <a:buNone/>
            </a:pPr>
            <a:endParaRPr lang="en-US" altLang="zh-CN" sz="1000" b="1"/>
          </a:p>
          <a:p>
            <a:pPr>
              <a:buClrTx/>
              <a:buFont typeface="Symbol" panose="05050102010706020507" pitchFamily="18" charset="2"/>
              <a:buNone/>
            </a:pPr>
            <a:r>
              <a:rPr lang="en-US" altLang="zh-CN" sz="2800" b="1"/>
              <a:t>   </a:t>
            </a:r>
            <a:r>
              <a:rPr lang="zh-CN" altLang="en-US" sz="2400" b="1"/>
              <a:t>相对于非终结符 </a:t>
            </a:r>
            <a:r>
              <a:rPr lang="en-US" altLang="zh-CN" sz="2400" b="1" i="1"/>
              <a:t>A</a:t>
            </a:r>
            <a:endParaRPr lang="en-US" altLang="zh-CN" sz="2400" b="1" i="1"/>
          </a:p>
          <a:p>
            <a:pPr>
              <a:buClrTx/>
              <a:buFont typeface="Symbol" panose="05050102010706020507" pitchFamily="18" charset="2"/>
              <a:buNone/>
            </a:pPr>
            <a:r>
              <a:rPr lang="en-US" altLang="zh-CN" sz="2800" b="1"/>
              <a:t>   </a:t>
            </a:r>
            <a:r>
              <a:rPr lang="zh-CN" altLang="en-US" sz="2400" b="1"/>
              <a:t>的递归下降子程序</a:t>
            </a:r>
            <a:endParaRPr lang="zh-CN" altLang="en-US" sz="2400" b="1"/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sz="2400" b="1"/>
              <a:t>    </a:t>
            </a:r>
            <a:r>
              <a:rPr lang="en-US" altLang="zh-CN" sz="2400"/>
              <a:t>ParseA</a:t>
            </a:r>
            <a:r>
              <a:rPr lang="en-US" altLang="zh-CN" sz="2400" b="1"/>
              <a:t> </a:t>
            </a:r>
            <a:r>
              <a:rPr lang="zh-CN" altLang="en-US" sz="2400" b="1"/>
              <a:t>的一般结</a:t>
            </a:r>
            <a:endParaRPr lang="zh-CN" altLang="en-US" sz="2400" b="1"/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sz="2800" b="1"/>
              <a:t>   </a:t>
            </a:r>
            <a:r>
              <a:rPr lang="zh-CN" altLang="en-US" sz="2400" b="1"/>
              <a:t>构如右图所示</a:t>
            </a:r>
            <a:endParaRPr lang="zh-CN" altLang="en-US" sz="2400" b="1"/>
          </a:p>
        </p:txBody>
      </p:sp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539750" y="1412875"/>
            <a:ext cx="3671888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非终结符对应的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</a:pP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   递归下降</a:t>
            </a:r>
            <a:r>
              <a:rPr lang="zh-CN" altLang="en-US" sz="3200" b="1">
                <a:solidFill>
                  <a:srgbClr val="800080"/>
                </a:solidFill>
              </a:rPr>
              <a:t>子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程序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472076" name="Rectangle 12"/>
          <p:cNvSpPr>
            <a:spLocks noChangeArrowheads="1"/>
          </p:cNvSpPr>
          <p:nvPr/>
        </p:nvSpPr>
        <p:spPr bwMode="auto">
          <a:xfrm>
            <a:off x="4500563" y="1125538"/>
            <a:ext cx="4319587" cy="557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ParseA</a:t>
            </a:r>
            <a:r>
              <a:rPr lang="en-US" altLang="zh-CN" dirty="0"/>
              <a:t>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   switch (</a:t>
            </a:r>
            <a:r>
              <a:rPr lang="en-US" altLang="zh-CN" dirty="0" err="1"/>
              <a:t>lookahead</a:t>
            </a:r>
            <a:r>
              <a:rPr lang="en-US" altLang="zh-CN" dirty="0"/>
              <a:t>)  {</a:t>
            </a:r>
            <a:endParaRPr lang="en-US" altLang="zh-CN" dirty="0"/>
          </a:p>
          <a:p>
            <a:r>
              <a:rPr lang="en-US" altLang="zh-CN" dirty="0"/>
              <a:t>          case </a:t>
            </a:r>
            <a:r>
              <a:rPr lang="en-US" altLang="zh-CN" i="1" dirty="0"/>
              <a:t>Select </a:t>
            </a:r>
            <a:r>
              <a:rPr lang="en-US" altLang="zh-CN" dirty="0" smtClean="0"/>
              <a:t>(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i="1" dirty="0"/>
              <a:t>u</a:t>
            </a:r>
            <a:r>
              <a:rPr lang="en-US" altLang="zh-CN" b="1" baseline="-25000" dirty="0"/>
              <a:t>1</a:t>
            </a:r>
            <a:r>
              <a:rPr lang="en-US" altLang="zh-CN" dirty="0"/>
              <a:t>):</a:t>
            </a:r>
            <a:endParaRPr lang="en-US" altLang="zh-CN" dirty="0"/>
          </a:p>
          <a:p>
            <a:r>
              <a:rPr lang="en-US" altLang="zh-CN" dirty="0"/>
              <a:t>                /* code to recognize </a:t>
            </a:r>
            <a:r>
              <a:rPr lang="en-US" altLang="zh-CN" b="1" i="1" dirty="0"/>
              <a:t>u</a:t>
            </a:r>
            <a:r>
              <a:rPr lang="en-US" altLang="zh-CN" b="1" baseline="-25000" dirty="0"/>
              <a:t>1</a:t>
            </a:r>
            <a:r>
              <a:rPr lang="en-US" altLang="zh-CN" dirty="0"/>
              <a:t> */</a:t>
            </a:r>
            <a:endParaRPr lang="en-US" altLang="zh-CN" dirty="0"/>
          </a:p>
          <a:p>
            <a:r>
              <a:rPr lang="en-US" altLang="zh-CN" dirty="0"/>
              <a:t>                break;</a:t>
            </a:r>
            <a:endParaRPr lang="en-US" altLang="zh-CN" dirty="0"/>
          </a:p>
          <a:p>
            <a:r>
              <a:rPr lang="en-US" altLang="zh-CN" dirty="0"/>
              <a:t>         case </a:t>
            </a:r>
            <a:r>
              <a:rPr lang="en-US" altLang="zh-CN" i="1" dirty="0"/>
              <a:t>Select </a:t>
            </a:r>
            <a:r>
              <a:rPr lang="en-US" altLang="zh-CN" dirty="0" smtClean="0"/>
              <a:t>(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i="1" dirty="0"/>
              <a:t>u</a:t>
            </a:r>
            <a:r>
              <a:rPr lang="en-US" altLang="zh-CN" b="1" baseline="-25000" dirty="0"/>
              <a:t>2</a:t>
            </a:r>
            <a:r>
              <a:rPr lang="en-US" altLang="zh-CN" dirty="0"/>
              <a:t>):</a:t>
            </a:r>
            <a:endParaRPr lang="en-US" altLang="zh-CN" dirty="0"/>
          </a:p>
          <a:p>
            <a:r>
              <a:rPr lang="en-US" altLang="zh-CN" dirty="0"/>
              <a:t>                /* code to recognize </a:t>
            </a:r>
            <a:r>
              <a:rPr lang="en-US" altLang="zh-CN" b="1" i="1" dirty="0"/>
              <a:t>u</a:t>
            </a:r>
            <a:r>
              <a:rPr lang="en-US" altLang="zh-CN" b="1" baseline="-25000" dirty="0"/>
              <a:t>2</a:t>
            </a:r>
            <a:r>
              <a:rPr lang="en-US" altLang="zh-CN" dirty="0"/>
              <a:t> */</a:t>
            </a:r>
            <a:endParaRPr lang="en-US" altLang="zh-CN" dirty="0"/>
          </a:p>
          <a:p>
            <a:r>
              <a:rPr lang="en-US" altLang="zh-CN" dirty="0"/>
              <a:t>                break;</a:t>
            </a:r>
            <a:endParaRPr lang="en-US" altLang="zh-CN" dirty="0"/>
          </a:p>
          <a:p>
            <a:r>
              <a:rPr lang="en-US" altLang="zh-CN" dirty="0"/>
              <a:t>         ...</a:t>
            </a:r>
            <a:endParaRPr lang="en-US" altLang="zh-CN" dirty="0"/>
          </a:p>
          <a:p>
            <a:r>
              <a:rPr lang="en-US" altLang="zh-CN" dirty="0"/>
              <a:t>         case </a:t>
            </a:r>
            <a:r>
              <a:rPr lang="en-US" altLang="zh-CN" i="1" dirty="0"/>
              <a:t>Select </a:t>
            </a:r>
            <a:r>
              <a:rPr lang="en-US" altLang="zh-CN" dirty="0" smtClean="0"/>
              <a:t>(</a:t>
            </a:r>
            <a:r>
              <a:rPr lang="en-US" altLang="zh-CN" b="1" i="1" dirty="0" err="1"/>
              <a:t>A</a:t>
            </a:r>
            <a:r>
              <a:rPr lang="en-US" altLang="zh-CN" b="1" dirty="0" err="1">
                <a:sym typeface="Symbol" panose="05050102010706020507" pitchFamily="18" charset="2"/>
              </a:rPr>
              <a:t></a:t>
            </a:r>
            <a:r>
              <a:rPr lang="en-US" altLang="zh-CN" b="1" i="1" dirty="0" err="1"/>
              <a:t>u</a:t>
            </a:r>
            <a:r>
              <a:rPr lang="en-US" altLang="zh-CN" b="1" i="1" baseline="-25000" dirty="0" err="1"/>
              <a:t>n</a:t>
            </a:r>
            <a:r>
              <a:rPr lang="en-US" altLang="zh-CN" dirty="0"/>
              <a:t>):</a:t>
            </a:r>
            <a:endParaRPr lang="en-US" altLang="zh-CN" dirty="0"/>
          </a:p>
          <a:p>
            <a:r>
              <a:rPr lang="en-US" altLang="zh-CN" dirty="0"/>
              <a:t>                /* code to recognize </a:t>
            </a:r>
            <a:r>
              <a:rPr lang="en-US" altLang="zh-CN" b="1" i="1" dirty="0"/>
              <a:t>u</a:t>
            </a:r>
            <a:r>
              <a:rPr lang="en-US" altLang="zh-CN" b="1" i="1" baseline="-25000" dirty="0"/>
              <a:t>n</a:t>
            </a:r>
            <a:r>
              <a:rPr lang="en-US" altLang="zh-CN" dirty="0"/>
              <a:t> */</a:t>
            </a:r>
            <a:endParaRPr lang="en-US" altLang="zh-CN" dirty="0"/>
          </a:p>
          <a:p>
            <a:r>
              <a:rPr lang="en-US" altLang="zh-CN" dirty="0"/>
              <a:t>               break;</a:t>
            </a:r>
            <a:endParaRPr lang="en-US" altLang="zh-CN" dirty="0"/>
          </a:p>
          <a:p>
            <a:r>
              <a:rPr lang="en-US" altLang="zh-CN" dirty="0"/>
              <a:t>         default:</a:t>
            </a:r>
            <a:endParaRPr lang="en-US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printf</a:t>
            </a:r>
            <a:r>
              <a:rPr lang="en-US" altLang="zh-CN" dirty="0"/>
              <a:t>("syntax error \n");</a:t>
            </a:r>
            <a:endParaRPr lang="en-US" altLang="zh-CN" dirty="0"/>
          </a:p>
          <a:p>
            <a:r>
              <a:rPr lang="en-US" altLang="zh-CN" dirty="0"/>
              <a:t>                exit(0);</a:t>
            </a:r>
            <a:endParaRPr lang="en-US" altLang="zh-CN" dirty="0"/>
          </a:p>
          <a:p>
            <a:r>
              <a:rPr lang="en-US" altLang="zh-CN" dirty="0"/>
              <a:t> 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59397" name="Rectangle 13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分析程序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9398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9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0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1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3"/>
          <p:cNvSpPr>
            <a:spLocks noChangeArrowheads="1"/>
          </p:cNvSpPr>
          <p:nvPr/>
        </p:nvSpPr>
        <p:spPr bwMode="auto">
          <a:xfrm>
            <a:off x="755650" y="1125538"/>
            <a:ext cx="81375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接上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例 </a:t>
            </a:r>
            <a:r>
              <a:rPr lang="zh-CN" altLang="en-US" sz="2800" b="1">
                <a:latin typeface="楷体_GB2312" pitchFamily="49" charset="-122"/>
              </a:rPr>
              <a:t>针对文法</a:t>
            </a:r>
            <a:r>
              <a:rPr lang="en-US" altLang="zh-CN" sz="2800">
                <a:solidFill>
                  <a:srgbClr val="800080"/>
                </a:solidFill>
              </a:rPr>
              <a:t>G(S)</a:t>
            </a:r>
            <a:r>
              <a:rPr lang="zh-CN" altLang="en-US" sz="2800" b="1"/>
              <a:t>构造的递归下降分析程序</a:t>
            </a:r>
            <a:endParaRPr lang="zh-CN" altLang="en-US" sz="2400" b="1" i="1"/>
          </a:p>
        </p:txBody>
      </p:sp>
      <p:sp>
        <p:nvSpPr>
          <p:cNvPr id="60419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0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1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2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5155" name="Rectangle 19"/>
          <p:cNvSpPr>
            <a:spLocks noChangeArrowheads="1"/>
          </p:cNvSpPr>
          <p:nvPr/>
        </p:nvSpPr>
        <p:spPr bwMode="auto">
          <a:xfrm>
            <a:off x="971550" y="4078288"/>
            <a:ext cx="3384550" cy="25908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>
            <a:spAutoFit/>
          </a:bodyPr>
          <a:lstStyle/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void </a:t>
            </a:r>
            <a:r>
              <a:rPr lang="en-US" altLang="zh-CN" dirty="0" err="1">
                <a:solidFill>
                  <a:srgbClr val="800080"/>
                </a:solidFill>
              </a:rPr>
              <a:t>ParseS</a:t>
            </a:r>
            <a:r>
              <a:rPr lang="en-US" altLang="zh-CN" dirty="0">
                <a:solidFill>
                  <a:srgbClr val="800080"/>
                </a:solidFill>
              </a:rPr>
              <a:t>( )</a:t>
            </a:r>
            <a:endParaRPr lang="en-US" altLang="zh-CN" dirty="0">
              <a:solidFill>
                <a:srgbClr val="800080"/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{  </a:t>
            </a:r>
            <a:endParaRPr lang="en-US" altLang="zh-CN" dirty="0">
              <a:solidFill>
                <a:srgbClr val="800080"/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switch (</a:t>
            </a:r>
            <a:r>
              <a:rPr lang="en-US" altLang="zh-CN" dirty="0" err="1">
                <a:solidFill>
                  <a:srgbClr val="800080"/>
                </a:solidFill>
              </a:rPr>
              <a:t>lookahead</a:t>
            </a:r>
            <a:r>
              <a:rPr lang="en-US" altLang="zh-CN" dirty="0">
                <a:solidFill>
                  <a:srgbClr val="800080"/>
                </a:solidFill>
              </a:rPr>
              <a:t>)</a:t>
            </a:r>
            <a:r>
              <a:rPr lang="en-US" altLang="zh-CN" sz="2400" dirty="0">
                <a:solidFill>
                  <a:srgbClr val="800080"/>
                </a:solidFill>
              </a:rPr>
              <a:t>  </a:t>
            </a:r>
            <a:r>
              <a:rPr lang="en-US" altLang="zh-CN" dirty="0">
                <a:solidFill>
                  <a:srgbClr val="800080"/>
                </a:solidFill>
              </a:rPr>
              <a:t>{</a:t>
            </a:r>
            <a:endParaRPr lang="en-US" altLang="zh-CN" dirty="0">
              <a:solidFill>
                <a:srgbClr val="800080"/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   </a:t>
            </a:r>
            <a:r>
              <a:rPr lang="en-US" altLang="zh-CN" dirty="0">
                <a:solidFill>
                  <a:srgbClr val="00B050"/>
                </a:solidFill>
              </a:rPr>
              <a:t>case a:</a:t>
            </a:r>
            <a:endParaRPr lang="en-US" altLang="zh-CN" dirty="0">
              <a:solidFill>
                <a:srgbClr val="00B050"/>
              </a:solidFill>
            </a:endParaRPr>
          </a:p>
          <a:p>
            <a:pPr indent="266700"/>
            <a:r>
              <a:rPr lang="en-US" altLang="zh-CN" dirty="0">
                <a:solidFill>
                  <a:srgbClr val="00B050"/>
                </a:solidFill>
              </a:rPr>
              <a:t>               </a:t>
            </a:r>
            <a:r>
              <a:rPr lang="en-US" altLang="zh-CN" dirty="0" err="1">
                <a:solidFill>
                  <a:srgbClr val="00B050"/>
                </a:solidFill>
              </a:rPr>
              <a:t>ParseA</a:t>
            </a:r>
            <a:r>
              <a:rPr lang="en-US" altLang="zh-CN" dirty="0">
                <a:solidFill>
                  <a:srgbClr val="00B050"/>
                </a:solidFill>
              </a:rPr>
              <a:t>( );</a:t>
            </a:r>
            <a:endParaRPr lang="en-US" altLang="zh-CN" dirty="0">
              <a:solidFill>
                <a:srgbClr val="00B050"/>
              </a:solidFill>
            </a:endParaRPr>
          </a:p>
          <a:p>
            <a:pPr indent="266700"/>
            <a:r>
              <a:rPr lang="en-US" altLang="zh-CN" dirty="0">
                <a:solidFill>
                  <a:srgbClr val="00B050"/>
                </a:solidFill>
              </a:rPr>
              <a:t>               </a:t>
            </a:r>
            <a:r>
              <a:rPr lang="en-US" altLang="zh-CN" dirty="0" err="1">
                <a:solidFill>
                  <a:srgbClr val="00B050"/>
                </a:solidFill>
              </a:rPr>
              <a:t>MatchToken</a:t>
            </a:r>
            <a:r>
              <a:rPr lang="en-US" altLang="zh-CN" dirty="0">
                <a:solidFill>
                  <a:srgbClr val="00B050"/>
                </a:solidFill>
              </a:rPr>
              <a:t>(a);</a:t>
            </a:r>
            <a:endParaRPr lang="en-US" altLang="zh-CN" dirty="0">
              <a:solidFill>
                <a:srgbClr val="00B050"/>
              </a:solidFill>
            </a:endParaRPr>
          </a:p>
          <a:p>
            <a:pPr indent="266700"/>
            <a:r>
              <a:rPr lang="en-US" altLang="zh-CN" dirty="0">
                <a:solidFill>
                  <a:srgbClr val="00B050"/>
                </a:solidFill>
              </a:rPr>
              <a:t>               </a:t>
            </a:r>
            <a:r>
              <a:rPr lang="en-US" altLang="zh-CN" dirty="0" err="1">
                <a:solidFill>
                  <a:srgbClr val="00B050"/>
                </a:solidFill>
              </a:rPr>
              <a:t>ParseS</a:t>
            </a:r>
            <a:r>
              <a:rPr lang="en-US" altLang="zh-CN" dirty="0">
                <a:solidFill>
                  <a:srgbClr val="00B050"/>
                </a:solidFill>
              </a:rPr>
              <a:t>( );</a:t>
            </a:r>
            <a:endParaRPr lang="en-US" altLang="zh-CN" dirty="0">
              <a:solidFill>
                <a:srgbClr val="00B050"/>
              </a:solidFill>
            </a:endParaRPr>
          </a:p>
          <a:p>
            <a:pPr indent="266700"/>
            <a:r>
              <a:rPr lang="en-US" altLang="zh-CN" dirty="0">
                <a:solidFill>
                  <a:srgbClr val="00B050"/>
                </a:solidFill>
              </a:rPr>
              <a:t>               break;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60424" name="Rectangle 20"/>
          <p:cNvSpPr>
            <a:spLocks noChangeArrowheads="1"/>
          </p:cNvSpPr>
          <p:nvPr/>
        </p:nvSpPr>
        <p:spPr bwMode="auto">
          <a:xfrm>
            <a:off x="1187450" y="1773238"/>
            <a:ext cx="3384550" cy="2043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None/>
            </a:pPr>
            <a:r>
              <a:rPr lang="en-US" altLang="zh-CN" dirty="0">
                <a:solidFill>
                  <a:srgbClr val="800080"/>
                </a:solidFill>
              </a:rPr>
              <a:t>G(S)</a:t>
            </a:r>
            <a:r>
              <a:rPr lang="en-US" altLang="zh-CN" dirty="0"/>
              <a:t>:   </a:t>
            </a:r>
            <a:r>
              <a:rPr lang="en-US" altLang="zh-CN" b="1" i="1" dirty="0"/>
              <a:t>S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AaS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</a:t>
            </a:r>
            <a:r>
              <a:rPr lang="en-US" altLang="zh-CN" b="1" dirty="0"/>
              <a:t> </a:t>
            </a:r>
            <a:r>
              <a:rPr lang="en-US" altLang="zh-CN" b="1" i="1" dirty="0" err="1"/>
              <a:t>BbS</a:t>
            </a:r>
            <a:r>
              <a:rPr lang="en-US" altLang="zh-CN" b="1" dirty="0">
                <a:sym typeface="Symbol" panose="05050102010706020507" pitchFamily="18" charset="2"/>
              </a:rPr>
              <a:t></a:t>
            </a:r>
            <a:r>
              <a:rPr lang="en-US" altLang="zh-CN" b="1" i="1" dirty="0"/>
              <a:t> d</a:t>
            </a:r>
            <a:endParaRPr lang="en-US" altLang="zh-CN" b="1" i="1" dirty="0"/>
          </a:p>
          <a:p>
            <a:r>
              <a:rPr lang="en-US" altLang="zh-CN" b="1" i="1" dirty="0"/>
              <a:t>            A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i="1" dirty="0"/>
              <a:t> a</a:t>
            </a:r>
            <a:endParaRPr lang="en-US" altLang="zh-CN" b="1" i="1" dirty="0"/>
          </a:p>
          <a:p>
            <a:r>
              <a:rPr lang="en-US" altLang="zh-CN" b="1" i="1" dirty="0"/>
              <a:t>            B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i="1" dirty="0"/>
              <a:t> </a:t>
            </a:r>
            <a:r>
              <a:rPr lang="en-US" altLang="zh-CN" b="1" i="1" dirty="0">
                <a:sym typeface="Symbol" panose="05050102010706020507" pitchFamily="18" charset="2"/>
              </a:rPr>
              <a:t>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</a:t>
            </a:r>
            <a:r>
              <a:rPr lang="en-US" altLang="zh-CN" b="1" i="1" dirty="0"/>
              <a:t> c</a:t>
            </a:r>
            <a:endParaRPr lang="en-US" altLang="zh-CN" b="1" i="1" dirty="0"/>
          </a:p>
          <a:p>
            <a:endParaRPr lang="en-US" altLang="zh-CN" sz="800" b="1" i="1" dirty="0"/>
          </a:p>
          <a:p>
            <a:r>
              <a:rPr lang="en-US" altLang="zh-CN" i="1" dirty="0"/>
              <a:t>Select</a:t>
            </a:r>
            <a:r>
              <a:rPr lang="pt-BR" altLang="zh-CN" dirty="0" smtClean="0">
                <a:solidFill>
                  <a:srgbClr val="00B050"/>
                </a:solidFill>
              </a:rPr>
              <a:t>(</a:t>
            </a:r>
            <a:r>
              <a:rPr lang="en-US" altLang="zh-CN" i="1" dirty="0" err="1">
                <a:solidFill>
                  <a:srgbClr val="00B050"/>
                </a:solidFill>
              </a:rPr>
              <a:t>S</a:t>
            </a:r>
            <a:r>
              <a:rPr lang="en-US" altLang="zh-CN" dirty="0" err="1">
                <a:solidFill>
                  <a:srgbClr val="00B050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solidFill>
                  <a:srgbClr val="00B050"/>
                </a:solidFill>
              </a:rPr>
              <a:t>AaS</a:t>
            </a:r>
            <a:r>
              <a:rPr lang="pt-BR" altLang="zh-CN" dirty="0">
                <a:solidFill>
                  <a:srgbClr val="00B050"/>
                </a:solidFill>
              </a:rPr>
              <a:t>) = {</a:t>
            </a:r>
            <a:r>
              <a:rPr lang="pt-BR" altLang="zh-CN" i="1" dirty="0">
                <a:solidFill>
                  <a:srgbClr val="00B050"/>
                </a:solidFill>
              </a:rPr>
              <a:t>a</a:t>
            </a:r>
            <a:r>
              <a:rPr lang="pt-BR" altLang="zh-CN" dirty="0">
                <a:solidFill>
                  <a:srgbClr val="00B050"/>
                </a:solidFill>
              </a:rPr>
              <a:t>}</a:t>
            </a:r>
            <a:endParaRPr lang="pt-BR" altLang="zh-CN" dirty="0">
              <a:solidFill>
                <a:srgbClr val="00B050"/>
              </a:solidFill>
            </a:endParaRPr>
          </a:p>
          <a:p>
            <a:r>
              <a:rPr lang="en-US" altLang="zh-CN" i="1" dirty="0"/>
              <a:t>Select</a:t>
            </a:r>
            <a:r>
              <a:rPr lang="pt-BR" altLang="zh-CN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i="1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zh-CN" dirty="0" err="1">
                <a:solidFill>
                  <a:schemeClr val="accent4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BbS</a:t>
            </a:r>
            <a:r>
              <a:rPr lang="pt-BR" altLang="zh-C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) = {</a:t>
            </a:r>
            <a:r>
              <a:rPr lang="pt-BR" altLang="zh-CN" i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c,b</a:t>
            </a:r>
            <a:r>
              <a:rPr lang="pt-BR" altLang="zh-C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} </a:t>
            </a:r>
            <a:endParaRPr lang="en-US" altLang="zh-CN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r>
              <a:rPr lang="en-US" altLang="zh-CN" i="1" dirty="0"/>
              <a:t>Select</a:t>
            </a:r>
            <a:r>
              <a:rPr lang="pt-BR" altLang="zh-CN" dirty="0" smtClean="0">
                <a:solidFill>
                  <a:srgbClr val="CC66FF"/>
                </a:solidFill>
              </a:rPr>
              <a:t>(</a:t>
            </a:r>
            <a:r>
              <a:rPr lang="en-US" altLang="zh-CN" i="1" dirty="0" err="1">
                <a:solidFill>
                  <a:srgbClr val="CC66FF"/>
                </a:solidFill>
              </a:rPr>
              <a:t>S</a:t>
            </a:r>
            <a:r>
              <a:rPr lang="en-US" altLang="zh-CN" dirty="0" err="1">
                <a:solidFill>
                  <a:srgbClr val="CC66FF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solidFill>
                  <a:srgbClr val="CC66FF"/>
                </a:solidFill>
              </a:rPr>
              <a:t>d</a:t>
            </a:r>
            <a:r>
              <a:rPr lang="pt-BR" altLang="zh-CN" dirty="0">
                <a:solidFill>
                  <a:srgbClr val="CC66FF"/>
                </a:solidFill>
              </a:rPr>
              <a:t>) = {</a:t>
            </a:r>
            <a:r>
              <a:rPr lang="pt-BR" altLang="zh-CN" i="1" dirty="0">
                <a:solidFill>
                  <a:srgbClr val="CC66FF"/>
                </a:solidFill>
              </a:rPr>
              <a:t>d</a:t>
            </a:r>
            <a:r>
              <a:rPr lang="pt-BR" altLang="zh-CN" dirty="0">
                <a:solidFill>
                  <a:srgbClr val="CC66FF"/>
                </a:solidFill>
              </a:rPr>
              <a:t>}</a:t>
            </a:r>
            <a:endParaRPr lang="en-US" altLang="zh-CN" dirty="0">
              <a:solidFill>
                <a:srgbClr val="CC66FF"/>
              </a:solidFill>
            </a:endParaRPr>
          </a:p>
        </p:txBody>
      </p:sp>
      <p:sp>
        <p:nvSpPr>
          <p:cNvPr id="475157" name="Rectangle 21"/>
          <p:cNvSpPr>
            <a:spLocks noChangeArrowheads="1"/>
          </p:cNvSpPr>
          <p:nvPr/>
        </p:nvSpPr>
        <p:spPr bwMode="auto">
          <a:xfrm>
            <a:off x="4932363" y="2151063"/>
            <a:ext cx="3960812" cy="40544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>
            <a:spAutoFit/>
          </a:bodyPr>
          <a:lstStyle/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   </a:t>
            </a:r>
            <a:r>
              <a:rPr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case </a:t>
            </a:r>
            <a:r>
              <a:rPr lang="en-US" altLang="zh-CN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b,c</a:t>
            </a:r>
            <a:r>
              <a:rPr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:</a:t>
            </a:r>
            <a:endParaRPr lang="en-US" altLang="zh-CN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 indent="266700"/>
            <a:r>
              <a:rPr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               </a:t>
            </a:r>
            <a:r>
              <a:rPr lang="en-US" altLang="zh-CN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ParseB</a:t>
            </a:r>
            <a:r>
              <a:rPr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( );</a:t>
            </a:r>
            <a:endParaRPr lang="en-US" altLang="zh-CN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 indent="266700"/>
            <a:r>
              <a:rPr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               </a:t>
            </a:r>
            <a:r>
              <a:rPr lang="en-US" altLang="zh-CN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MatchToken</a:t>
            </a:r>
            <a:r>
              <a:rPr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(b);</a:t>
            </a:r>
            <a:endParaRPr lang="en-US" altLang="zh-CN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 indent="266700"/>
            <a:r>
              <a:rPr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               </a:t>
            </a:r>
            <a:r>
              <a:rPr lang="en-US" altLang="zh-CN" dirty="0" err="1">
                <a:solidFill>
                  <a:schemeClr val="accent4">
                    <a:lumMod val="75000"/>
                    <a:lumOff val="25000"/>
                  </a:schemeClr>
                </a:solidFill>
              </a:rPr>
              <a:t>ParseS</a:t>
            </a:r>
            <a:r>
              <a:rPr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( );</a:t>
            </a:r>
            <a:endParaRPr lang="en-US" altLang="zh-CN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 indent="266700"/>
            <a:r>
              <a:rPr lang="en-US" altLang="zh-CN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               break;</a:t>
            </a:r>
            <a:endParaRPr lang="en-US" altLang="zh-CN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   </a:t>
            </a:r>
            <a:r>
              <a:rPr lang="en-US" altLang="zh-CN" dirty="0">
                <a:solidFill>
                  <a:srgbClr val="CC66FF"/>
                </a:solidFill>
              </a:rPr>
              <a:t>case d:</a:t>
            </a:r>
            <a:endParaRPr lang="en-US" altLang="zh-CN" dirty="0">
              <a:solidFill>
                <a:srgbClr val="CC66FF"/>
              </a:solidFill>
            </a:endParaRPr>
          </a:p>
          <a:p>
            <a:pPr indent="266700"/>
            <a:r>
              <a:rPr lang="en-US" altLang="zh-CN" dirty="0">
                <a:solidFill>
                  <a:srgbClr val="CC66FF"/>
                </a:solidFill>
              </a:rPr>
              <a:t>               </a:t>
            </a:r>
            <a:r>
              <a:rPr lang="en-US" altLang="zh-CN" dirty="0" err="1">
                <a:solidFill>
                  <a:srgbClr val="CC66FF"/>
                </a:solidFill>
              </a:rPr>
              <a:t>MatchToken</a:t>
            </a:r>
            <a:r>
              <a:rPr lang="en-US" altLang="zh-CN" dirty="0">
                <a:solidFill>
                  <a:srgbClr val="CC66FF"/>
                </a:solidFill>
              </a:rPr>
              <a:t>(d);</a:t>
            </a:r>
            <a:endParaRPr lang="en-US" altLang="zh-CN" dirty="0">
              <a:solidFill>
                <a:srgbClr val="CC66FF"/>
              </a:solidFill>
            </a:endParaRPr>
          </a:p>
          <a:p>
            <a:pPr indent="266700"/>
            <a:r>
              <a:rPr lang="en-US" altLang="zh-CN" dirty="0">
                <a:solidFill>
                  <a:srgbClr val="CC66FF"/>
                </a:solidFill>
              </a:rPr>
              <a:t>               break;</a:t>
            </a:r>
            <a:endParaRPr lang="en-US" altLang="zh-CN" dirty="0">
              <a:solidFill>
                <a:srgbClr val="CC66FF"/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   default:</a:t>
            </a:r>
            <a:endParaRPr lang="en-US" altLang="zh-CN" dirty="0">
              <a:solidFill>
                <a:srgbClr val="800080"/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       </a:t>
            </a:r>
            <a:r>
              <a:rPr lang="en-US" altLang="zh-CN" dirty="0" err="1">
                <a:solidFill>
                  <a:srgbClr val="800080"/>
                </a:solidFill>
              </a:rPr>
              <a:t>printf</a:t>
            </a:r>
            <a:r>
              <a:rPr lang="en-US" altLang="zh-CN" dirty="0">
                <a:solidFill>
                  <a:srgbClr val="800080"/>
                </a:solidFill>
              </a:rPr>
              <a:t>("syntax error \n")  </a:t>
            </a:r>
            <a:endParaRPr lang="en-US" altLang="zh-CN" dirty="0">
              <a:solidFill>
                <a:srgbClr val="800080"/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       exit(0);</a:t>
            </a:r>
            <a:endParaRPr lang="en-US" altLang="zh-CN" dirty="0">
              <a:solidFill>
                <a:srgbClr val="800080"/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}</a:t>
            </a:r>
            <a:endParaRPr lang="en-US" altLang="zh-CN" dirty="0">
              <a:solidFill>
                <a:srgbClr val="800080"/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}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60426" name="Line 22"/>
          <p:cNvSpPr>
            <a:spLocks noChangeShapeType="1"/>
          </p:cNvSpPr>
          <p:nvPr/>
        </p:nvSpPr>
        <p:spPr bwMode="auto">
          <a:xfrm>
            <a:off x="4859338" y="1916113"/>
            <a:ext cx="0" cy="4608512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27" name="Rectangle 23"/>
          <p:cNvSpPr>
            <a:spLocks noChangeArrowheads="1"/>
          </p:cNvSpPr>
          <p:nvPr/>
        </p:nvSpPr>
        <p:spPr bwMode="auto">
          <a:xfrm>
            <a:off x="1187450" y="188913"/>
            <a:ext cx="6336878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递归下降 </a:t>
            </a:r>
            <a:r>
              <a:rPr lang="en-US" altLang="zh-CN" sz="3600" dirty="0">
                <a:solidFill>
                  <a:srgbClr val="800080"/>
                </a:solidFill>
              </a:rPr>
              <a:t>LL</a:t>
            </a:r>
            <a:r>
              <a:rPr lang="zh-CN" altLang="en-US" sz="3600" dirty="0">
                <a:solidFill>
                  <a:srgbClr val="800080"/>
                </a:solidFill>
              </a:rPr>
              <a:t>（</a:t>
            </a:r>
            <a:r>
              <a:rPr lang="en-US" altLang="zh-CN" sz="3600" dirty="0">
                <a:solidFill>
                  <a:srgbClr val="800080"/>
                </a:solidFill>
              </a:rPr>
              <a:t>1</a:t>
            </a:r>
            <a:r>
              <a:rPr lang="zh-CN" altLang="en-US" sz="3600" dirty="0">
                <a:solidFill>
                  <a:srgbClr val="800080"/>
                </a:solidFill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分析程序</a:t>
            </a:r>
            <a:endParaRPr lang="zh-CN" altLang="en-US" sz="4000" b="1" dirty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682625" y="1052513"/>
            <a:ext cx="81375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solidFill>
                  <a:srgbClr val="800080"/>
                </a:solidFill>
              </a:rPr>
              <a:t>接上</a:t>
            </a:r>
            <a:r>
              <a:rPr lang="zh-CN" altLang="en-US" sz="2800" b="1">
                <a:solidFill>
                  <a:srgbClr val="800080"/>
                </a:solidFill>
                <a:latin typeface="楷体_GB2312" pitchFamily="49" charset="-122"/>
              </a:rPr>
              <a:t>例 </a:t>
            </a:r>
            <a:r>
              <a:rPr lang="zh-CN" altLang="en-US" sz="2800" b="1">
                <a:latin typeface="楷体_GB2312" pitchFamily="49" charset="-122"/>
              </a:rPr>
              <a:t>针对文法</a:t>
            </a:r>
            <a:r>
              <a:rPr lang="en-US" altLang="zh-CN" sz="2800">
                <a:solidFill>
                  <a:srgbClr val="800080"/>
                </a:solidFill>
              </a:rPr>
              <a:t>G(S)</a:t>
            </a:r>
            <a:r>
              <a:rPr lang="en-US" altLang="zh-CN" sz="2800" b="1"/>
              <a:t> </a:t>
            </a:r>
            <a:r>
              <a:rPr lang="zh-CN" altLang="en-US" sz="2800" b="1"/>
              <a:t>构造的递归下降分析程序</a:t>
            </a:r>
            <a:endParaRPr lang="zh-CN" altLang="en-US" sz="2400" b="1" i="1"/>
          </a:p>
        </p:txBody>
      </p:sp>
      <p:sp>
        <p:nvSpPr>
          <p:cNvPr id="6144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6170" name="Rectangle 10"/>
          <p:cNvSpPr>
            <a:spLocks noChangeArrowheads="1"/>
          </p:cNvSpPr>
          <p:nvPr/>
        </p:nvSpPr>
        <p:spPr bwMode="auto">
          <a:xfrm>
            <a:off x="5364163" y="3284538"/>
            <a:ext cx="3600450" cy="32004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>
            <a:spAutoFit/>
          </a:bodyPr>
          <a:lstStyle/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void </a:t>
            </a:r>
            <a:r>
              <a:rPr lang="en-US" altLang="zh-CN" dirty="0" err="1">
                <a:solidFill>
                  <a:srgbClr val="800080"/>
                </a:solidFill>
              </a:rPr>
              <a:t>ParseA</a:t>
            </a:r>
            <a:r>
              <a:rPr lang="en-US" altLang="zh-CN" dirty="0">
                <a:solidFill>
                  <a:srgbClr val="800080"/>
                </a:solidFill>
              </a:rPr>
              <a:t>( )</a:t>
            </a:r>
            <a:endParaRPr lang="en-US" altLang="zh-CN" dirty="0">
              <a:solidFill>
                <a:srgbClr val="800080"/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{  </a:t>
            </a:r>
            <a:endParaRPr lang="en-US" altLang="zh-CN" dirty="0">
              <a:solidFill>
                <a:srgbClr val="800080"/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if (</a:t>
            </a:r>
            <a:r>
              <a:rPr lang="en-US" altLang="zh-CN" dirty="0" err="1">
                <a:solidFill>
                  <a:srgbClr val="800080"/>
                </a:solidFill>
              </a:rPr>
              <a:t>lookahead</a:t>
            </a:r>
            <a:r>
              <a:rPr lang="en-US" altLang="zh-CN" dirty="0">
                <a:solidFill>
                  <a:srgbClr val="800080"/>
                </a:solidFill>
              </a:rPr>
              <a:t>==a)</a:t>
            </a:r>
            <a:r>
              <a:rPr lang="en-US" altLang="zh-CN" sz="2400" dirty="0">
                <a:solidFill>
                  <a:srgbClr val="800080"/>
                </a:solidFill>
              </a:rPr>
              <a:t>  </a:t>
            </a:r>
            <a:r>
              <a:rPr lang="en-US" altLang="zh-CN" dirty="0">
                <a:solidFill>
                  <a:srgbClr val="800080"/>
                </a:solidFill>
              </a:rPr>
              <a:t>{</a:t>
            </a:r>
            <a:endParaRPr lang="en-US" altLang="zh-CN" dirty="0">
              <a:solidFill>
                <a:srgbClr val="800080"/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  </a:t>
            </a:r>
            <a:r>
              <a:rPr lang="en-US" altLang="zh-CN" dirty="0" err="1">
                <a:solidFill>
                  <a:srgbClr val="800080"/>
                </a:solidFill>
              </a:rPr>
              <a:t>MatchToken</a:t>
            </a:r>
            <a:r>
              <a:rPr lang="en-US" altLang="zh-CN" dirty="0">
                <a:solidFill>
                  <a:srgbClr val="800080"/>
                </a:solidFill>
              </a:rPr>
              <a:t>(a);</a:t>
            </a:r>
            <a:endParaRPr lang="en-US" altLang="zh-CN" dirty="0">
              <a:solidFill>
                <a:srgbClr val="800080"/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}</a:t>
            </a:r>
            <a:endParaRPr lang="en-US" altLang="zh-CN" dirty="0">
              <a:solidFill>
                <a:srgbClr val="800080"/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else {</a:t>
            </a:r>
            <a:endParaRPr lang="en-US" altLang="zh-CN" dirty="0">
              <a:solidFill>
                <a:srgbClr val="800080"/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</a:t>
            </a:r>
            <a:r>
              <a:rPr lang="en-US" altLang="zh-CN" dirty="0" err="1">
                <a:solidFill>
                  <a:srgbClr val="800080"/>
                </a:solidFill>
              </a:rPr>
              <a:t>printf</a:t>
            </a:r>
            <a:r>
              <a:rPr lang="en-US" altLang="zh-CN" dirty="0">
                <a:solidFill>
                  <a:srgbClr val="800080"/>
                </a:solidFill>
              </a:rPr>
              <a:t>("syntax error \n”);</a:t>
            </a:r>
            <a:endParaRPr lang="en-US" altLang="zh-CN" dirty="0">
              <a:solidFill>
                <a:srgbClr val="800080"/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exit(0);</a:t>
            </a:r>
            <a:endParaRPr lang="en-US" altLang="zh-CN" dirty="0">
              <a:solidFill>
                <a:srgbClr val="800080"/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}</a:t>
            </a:r>
            <a:endParaRPr lang="en-US" altLang="zh-CN" dirty="0">
              <a:solidFill>
                <a:srgbClr val="800080"/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}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476171" name="Rectangle 11"/>
          <p:cNvSpPr>
            <a:spLocks noChangeArrowheads="1"/>
          </p:cNvSpPr>
          <p:nvPr/>
        </p:nvSpPr>
        <p:spPr bwMode="auto">
          <a:xfrm>
            <a:off x="5795963" y="1846263"/>
            <a:ext cx="2305050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i="1" dirty="0"/>
              <a:t>Select</a:t>
            </a:r>
            <a:r>
              <a:rPr lang="pt-BR" altLang="zh-CN" dirty="0" smtClean="0"/>
              <a:t>(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sym typeface="Symbol" panose="05050102010706020507" pitchFamily="18" charset="2"/>
              </a:rPr>
              <a:t>a</a:t>
            </a:r>
            <a:r>
              <a:rPr lang="pt-BR" altLang="zh-CN" dirty="0"/>
              <a:t>) = {</a:t>
            </a:r>
            <a:r>
              <a:rPr lang="pt-BR" altLang="zh-CN" i="1" dirty="0"/>
              <a:t>a</a:t>
            </a:r>
            <a:r>
              <a:rPr lang="pt-BR" altLang="zh-CN" dirty="0"/>
              <a:t>}</a:t>
            </a:r>
            <a:endParaRPr lang="en-US" altLang="zh-CN" dirty="0"/>
          </a:p>
          <a:p>
            <a:r>
              <a:rPr lang="en-US" altLang="zh-CN" i="1" dirty="0"/>
              <a:t>Select</a:t>
            </a:r>
            <a:r>
              <a:rPr lang="pt-BR" altLang="zh-CN" dirty="0" smtClean="0">
                <a:solidFill>
                  <a:srgbClr val="00B050"/>
                </a:solidFill>
              </a:rPr>
              <a:t>(</a:t>
            </a:r>
            <a:r>
              <a:rPr lang="en-US" altLang="zh-CN" i="1" dirty="0">
                <a:solidFill>
                  <a:srgbClr val="00B050"/>
                </a:solidFill>
              </a:rPr>
              <a:t>B</a:t>
            </a:r>
            <a:r>
              <a:rPr lang="en-US" altLang="zh-CN" dirty="0">
                <a:solidFill>
                  <a:srgbClr val="00B050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B050"/>
                </a:solidFill>
                <a:sym typeface="Symbol" panose="05050102010706020507" pitchFamily="18" charset="2"/>
              </a:rPr>
              <a:t></a:t>
            </a:r>
            <a:r>
              <a:rPr lang="pt-BR" altLang="zh-CN" dirty="0">
                <a:solidFill>
                  <a:srgbClr val="00B050"/>
                </a:solidFill>
              </a:rPr>
              <a:t>) = {</a:t>
            </a:r>
            <a:r>
              <a:rPr lang="pt-BR" altLang="zh-CN" i="1" dirty="0">
                <a:solidFill>
                  <a:srgbClr val="00B050"/>
                </a:solidFill>
              </a:rPr>
              <a:t>b</a:t>
            </a:r>
            <a:r>
              <a:rPr lang="pt-BR" altLang="zh-CN" dirty="0">
                <a:solidFill>
                  <a:srgbClr val="00B050"/>
                </a:solidFill>
              </a:rPr>
              <a:t>}</a:t>
            </a:r>
            <a:endParaRPr lang="zh-CN" altLang="pt-BR" b="1" dirty="0">
              <a:solidFill>
                <a:srgbClr val="00B050"/>
              </a:solidFill>
            </a:endParaRPr>
          </a:p>
          <a:p>
            <a:r>
              <a:rPr lang="en-US" altLang="zh-CN" i="1" dirty="0"/>
              <a:t>Select</a:t>
            </a:r>
            <a:r>
              <a:rPr lang="pt-BR" altLang="zh-CN" dirty="0" smtClean="0"/>
              <a:t>(</a:t>
            </a:r>
            <a:r>
              <a:rPr lang="en-US" altLang="zh-CN" i="1" dirty="0" err="1"/>
              <a:t>B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sym typeface="Symbol" panose="05050102010706020507" pitchFamily="18" charset="2"/>
              </a:rPr>
              <a:t>c</a:t>
            </a:r>
            <a:r>
              <a:rPr lang="pt-BR" altLang="zh-CN" dirty="0"/>
              <a:t>) = {</a:t>
            </a:r>
            <a:r>
              <a:rPr lang="pt-BR" altLang="zh-CN" i="1" dirty="0"/>
              <a:t>c</a:t>
            </a:r>
            <a:r>
              <a:rPr lang="pt-BR" altLang="zh-CN" dirty="0"/>
              <a:t>}</a:t>
            </a:r>
            <a:endParaRPr lang="en-US" altLang="zh-CN" dirty="0"/>
          </a:p>
        </p:txBody>
      </p:sp>
      <p:sp>
        <p:nvSpPr>
          <p:cNvPr id="476172" name="Rectangle 12"/>
          <p:cNvSpPr>
            <a:spLocks noChangeArrowheads="1"/>
          </p:cNvSpPr>
          <p:nvPr/>
        </p:nvSpPr>
        <p:spPr bwMode="auto">
          <a:xfrm>
            <a:off x="1042988" y="2617162"/>
            <a:ext cx="3743325" cy="397031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anchor="ctr">
            <a:spAutoFit/>
          </a:bodyPr>
          <a:lstStyle/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void </a:t>
            </a:r>
            <a:r>
              <a:rPr lang="en-US" altLang="zh-CN" dirty="0" err="1">
                <a:solidFill>
                  <a:srgbClr val="800080"/>
                </a:solidFill>
              </a:rPr>
              <a:t>ParseB</a:t>
            </a:r>
            <a:r>
              <a:rPr lang="en-US" altLang="zh-CN" dirty="0">
                <a:solidFill>
                  <a:srgbClr val="800080"/>
                </a:solidFill>
              </a:rPr>
              <a:t>( )</a:t>
            </a:r>
            <a:endParaRPr lang="en-US" altLang="zh-CN" dirty="0">
              <a:solidFill>
                <a:srgbClr val="800080"/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{  </a:t>
            </a:r>
            <a:endParaRPr lang="en-US" altLang="zh-CN" dirty="0">
              <a:solidFill>
                <a:srgbClr val="800080"/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if (</a:t>
            </a:r>
            <a:r>
              <a:rPr lang="en-US" altLang="zh-CN" dirty="0" err="1">
                <a:solidFill>
                  <a:srgbClr val="800080"/>
                </a:solidFill>
              </a:rPr>
              <a:t>lookahead</a:t>
            </a:r>
            <a:r>
              <a:rPr lang="en-US" altLang="zh-CN" dirty="0">
                <a:solidFill>
                  <a:srgbClr val="800080"/>
                </a:solidFill>
              </a:rPr>
              <a:t>==c)</a:t>
            </a:r>
            <a:r>
              <a:rPr lang="en-US" altLang="zh-CN" sz="2400" dirty="0">
                <a:solidFill>
                  <a:srgbClr val="800080"/>
                </a:solidFill>
              </a:rPr>
              <a:t>  </a:t>
            </a:r>
            <a:r>
              <a:rPr lang="en-US" altLang="zh-CN" dirty="0">
                <a:solidFill>
                  <a:srgbClr val="800080"/>
                </a:solidFill>
              </a:rPr>
              <a:t>{</a:t>
            </a:r>
            <a:endParaRPr lang="en-US" altLang="zh-CN" dirty="0">
              <a:solidFill>
                <a:srgbClr val="800080"/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  </a:t>
            </a:r>
            <a:r>
              <a:rPr lang="en-US" altLang="zh-CN" dirty="0" err="1">
                <a:solidFill>
                  <a:srgbClr val="800080"/>
                </a:solidFill>
              </a:rPr>
              <a:t>MatchToken</a:t>
            </a:r>
            <a:r>
              <a:rPr lang="en-US" altLang="zh-CN" dirty="0">
                <a:solidFill>
                  <a:srgbClr val="800080"/>
                </a:solidFill>
              </a:rPr>
              <a:t>(c);</a:t>
            </a:r>
            <a:endParaRPr lang="en-US" altLang="zh-CN" dirty="0">
              <a:solidFill>
                <a:srgbClr val="800080"/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}</a:t>
            </a:r>
            <a:endParaRPr lang="en-US" altLang="zh-CN" dirty="0">
              <a:solidFill>
                <a:srgbClr val="800080"/>
              </a:solidFill>
            </a:endParaRPr>
          </a:p>
          <a:p>
            <a:pPr indent="266700"/>
            <a:r>
              <a:rPr lang="en-US" altLang="zh-CN" dirty="0">
                <a:solidFill>
                  <a:srgbClr val="00B050"/>
                </a:solidFill>
              </a:rPr>
              <a:t>    else if (</a:t>
            </a:r>
            <a:r>
              <a:rPr lang="en-US" altLang="zh-CN" dirty="0" err="1">
                <a:solidFill>
                  <a:srgbClr val="00B050"/>
                </a:solidFill>
              </a:rPr>
              <a:t>lookahead</a:t>
            </a:r>
            <a:r>
              <a:rPr lang="en-US" altLang="zh-CN" dirty="0">
                <a:solidFill>
                  <a:srgbClr val="00B050"/>
                </a:solidFill>
              </a:rPr>
              <a:t>==b) </a:t>
            </a:r>
            <a:r>
              <a:rPr lang="en-US" altLang="zh-CN" dirty="0" smtClean="0">
                <a:solidFill>
                  <a:srgbClr val="00B050"/>
                </a:solidFill>
              </a:rPr>
              <a:t>{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indent="266700"/>
            <a:r>
              <a:rPr lang="en-US" altLang="zh-CN" dirty="0" smtClean="0">
                <a:solidFill>
                  <a:srgbClr val="00B050"/>
                </a:solidFill>
              </a:rPr>
              <a:t>     }</a:t>
            </a:r>
            <a:r>
              <a:rPr lang="en-US" altLang="zh-CN" sz="2400" dirty="0" smtClean="0">
                <a:solidFill>
                  <a:srgbClr val="00B050"/>
                </a:solidFill>
              </a:rPr>
              <a:t> 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indent="266700"/>
            <a:r>
              <a:rPr lang="en-US" altLang="zh-CN" sz="2400" dirty="0"/>
              <a:t>   </a:t>
            </a:r>
            <a:r>
              <a:rPr lang="en-US" altLang="zh-CN" dirty="0">
                <a:solidFill>
                  <a:srgbClr val="800080"/>
                </a:solidFill>
              </a:rPr>
              <a:t>else {</a:t>
            </a:r>
            <a:endParaRPr lang="en-US" altLang="zh-CN" dirty="0">
              <a:solidFill>
                <a:srgbClr val="800080"/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</a:t>
            </a:r>
            <a:r>
              <a:rPr lang="en-US" altLang="zh-CN" dirty="0" err="1">
                <a:solidFill>
                  <a:srgbClr val="800080"/>
                </a:solidFill>
              </a:rPr>
              <a:t>printf</a:t>
            </a:r>
            <a:r>
              <a:rPr lang="en-US" altLang="zh-CN" dirty="0">
                <a:solidFill>
                  <a:srgbClr val="800080"/>
                </a:solidFill>
              </a:rPr>
              <a:t>("syntax error \n”);</a:t>
            </a:r>
            <a:endParaRPr lang="en-US" altLang="zh-CN" dirty="0">
              <a:solidFill>
                <a:srgbClr val="800080"/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    exit(0);</a:t>
            </a:r>
            <a:endParaRPr lang="en-US" altLang="zh-CN" dirty="0">
              <a:solidFill>
                <a:srgbClr val="800080"/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    }</a:t>
            </a:r>
            <a:endParaRPr lang="en-US" altLang="zh-CN" dirty="0">
              <a:solidFill>
                <a:srgbClr val="800080"/>
              </a:solidFill>
            </a:endParaRPr>
          </a:p>
          <a:p>
            <a:pPr indent="266700"/>
            <a:r>
              <a:rPr lang="en-US" altLang="zh-CN" dirty="0">
                <a:solidFill>
                  <a:srgbClr val="800080"/>
                </a:solidFill>
              </a:rPr>
              <a:t>}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61450" name="Rectangle 13"/>
          <p:cNvSpPr>
            <a:spLocks noChangeArrowheads="1"/>
          </p:cNvSpPr>
          <p:nvPr/>
        </p:nvSpPr>
        <p:spPr bwMode="auto">
          <a:xfrm>
            <a:off x="1258888" y="1556792"/>
            <a:ext cx="3384550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None/>
            </a:pPr>
            <a:r>
              <a:rPr lang="en-US" altLang="zh-CN" dirty="0">
                <a:solidFill>
                  <a:srgbClr val="800080"/>
                </a:solidFill>
              </a:rPr>
              <a:t>G(S)</a:t>
            </a:r>
            <a:r>
              <a:rPr lang="en-US" altLang="zh-CN" dirty="0"/>
              <a:t>:   </a:t>
            </a:r>
            <a:r>
              <a:rPr lang="en-US" altLang="zh-CN" b="1" i="1" dirty="0"/>
              <a:t>S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AaS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</a:t>
            </a:r>
            <a:r>
              <a:rPr lang="en-US" altLang="zh-CN" b="1" dirty="0"/>
              <a:t> </a:t>
            </a:r>
            <a:r>
              <a:rPr lang="en-US" altLang="zh-CN" b="1" i="1" dirty="0" err="1"/>
              <a:t>BbS</a:t>
            </a:r>
            <a:r>
              <a:rPr lang="en-US" altLang="zh-CN" b="1" dirty="0">
                <a:sym typeface="Symbol" panose="05050102010706020507" pitchFamily="18" charset="2"/>
              </a:rPr>
              <a:t></a:t>
            </a:r>
            <a:r>
              <a:rPr lang="en-US" altLang="zh-CN" b="1" i="1" dirty="0"/>
              <a:t> d</a:t>
            </a:r>
            <a:endParaRPr lang="en-US" altLang="zh-CN" b="1" i="1" dirty="0"/>
          </a:p>
          <a:p>
            <a:r>
              <a:rPr lang="en-US" altLang="zh-CN" b="1" i="1" dirty="0"/>
              <a:t>            A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i="1" dirty="0"/>
              <a:t> a</a:t>
            </a:r>
            <a:endParaRPr lang="en-US" altLang="zh-CN" b="1" i="1" dirty="0"/>
          </a:p>
          <a:p>
            <a:r>
              <a:rPr lang="en-US" altLang="zh-CN" b="1" i="1" dirty="0"/>
              <a:t>            B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i="1" dirty="0"/>
              <a:t> </a:t>
            </a:r>
            <a:r>
              <a:rPr lang="en-US" altLang="zh-CN" b="1" i="1" dirty="0">
                <a:sym typeface="Symbol" panose="05050102010706020507" pitchFamily="18" charset="2"/>
              </a:rPr>
              <a:t>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</a:t>
            </a:r>
            <a:r>
              <a:rPr lang="en-US" altLang="zh-CN" b="1" i="1" dirty="0"/>
              <a:t> c</a:t>
            </a:r>
            <a:endParaRPr lang="en-US" altLang="zh-CN" sz="800" b="1" i="1" dirty="0"/>
          </a:p>
        </p:txBody>
      </p:sp>
      <p:sp>
        <p:nvSpPr>
          <p:cNvPr id="61451" name="Line 14"/>
          <p:cNvSpPr>
            <a:spLocks noChangeShapeType="1"/>
          </p:cNvSpPr>
          <p:nvPr/>
        </p:nvSpPr>
        <p:spPr bwMode="auto">
          <a:xfrm>
            <a:off x="5076825" y="1700213"/>
            <a:ext cx="0" cy="4824412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452" name="Rectangle 15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分析程序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7"/>
          <p:cNvSpPr txBox="1">
            <a:spLocks noChangeArrowheads="1"/>
          </p:cNvSpPr>
          <p:nvPr/>
        </p:nvSpPr>
        <p:spPr bwMode="auto">
          <a:xfrm>
            <a:off x="863600" y="1124744"/>
            <a:ext cx="8101013" cy="46166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²"/>
            </a:pP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实际应用中的推广 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r>
              <a:rPr lang="zh-CN" altLang="en-US" sz="1000" b="1" dirty="0">
                <a:solidFill>
                  <a:srgbClr val="800080"/>
                </a:solidFill>
              </a:rPr>
              <a:t> </a:t>
            </a:r>
            <a:endParaRPr lang="zh-CN" altLang="en-US" sz="1000" b="1" dirty="0">
              <a:solidFill>
                <a:srgbClr val="800080"/>
              </a:solidFill>
            </a:endParaRPr>
          </a:p>
          <a:p>
            <a:r>
              <a:rPr lang="zh-CN" altLang="en-US" sz="2400" b="1" dirty="0" smtClean="0"/>
              <a:t>     将</a:t>
            </a:r>
            <a:r>
              <a:rPr lang="zh-CN" altLang="en-US" sz="2400" b="1" dirty="0">
                <a:solidFill>
                  <a:srgbClr val="FF0000"/>
                </a:solidFill>
              </a:rPr>
              <a:t>产生式右端扩展</a:t>
            </a:r>
            <a:r>
              <a:rPr lang="zh-CN" altLang="en-US" sz="2400" b="1" dirty="0"/>
              <a:t>为更复杂的描述</a:t>
            </a:r>
            <a:r>
              <a:rPr lang="zh-CN" altLang="en-US" sz="2400" b="1" dirty="0" smtClean="0"/>
              <a:t>表达式，如用</a:t>
            </a:r>
            <a:r>
              <a:rPr lang="en-US" altLang="zh-CN" sz="2400" dirty="0" smtClean="0"/>
              <a:t>EBNF </a:t>
            </a:r>
            <a:r>
              <a:rPr lang="zh-CN" altLang="en-US" sz="2400" b="1" dirty="0" smtClean="0"/>
              <a:t>范式（巴科斯范式），以</a:t>
            </a:r>
            <a:r>
              <a:rPr lang="zh-CN" altLang="en-US" sz="2400" b="1" dirty="0"/>
              <a:t>使语法描述更加简洁，分析程序更加</a:t>
            </a:r>
            <a:r>
              <a:rPr lang="zh-CN" altLang="en-US" sz="2400" b="1" dirty="0" smtClean="0"/>
              <a:t>高效。</a:t>
            </a:r>
            <a:endParaRPr lang="zh-CN" altLang="en-US" sz="2400" b="1" dirty="0"/>
          </a:p>
          <a:p>
            <a:r>
              <a:rPr lang="zh-CN" altLang="en-US" sz="2400" b="1" dirty="0"/>
              <a:t>    （比较：若将其展开为普通文法，则需要引入多个</a:t>
            </a:r>
            <a:r>
              <a:rPr lang="zh-CN" altLang="en-US" sz="2400" b="1" dirty="0" smtClean="0"/>
              <a:t>非终结符</a:t>
            </a:r>
            <a:r>
              <a:rPr lang="zh-CN" altLang="en-US" sz="2400" b="1" dirty="0"/>
              <a:t>，增加多个对应的子程序）。</a:t>
            </a:r>
            <a:endParaRPr lang="zh-CN" altLang="en-US" sz="2400" b="1" dirty="0"/>
          </a:p>
          <a:p>
            <a:endParaRPr lang="zh-CN" altLang="en-US" sz="1000" b="1" dirty="0">
              <a:latin typeface="楷体_GB2312" pitchFamily="49" charset="-122"/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 | X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 | … | </a:t>
            </a:r>
            <a:r>
              <a:rPr lang="en-US" altLang="zh-CN" sz="2400" dirty="0" err="1">
                <a:solidFill>
                  <a:srgbClr val="FF0000"/>
                </a:solidFill>
              </a:rPr>
              <a:t>X</a:t>
            </a:r>
            <a:r>
              <a:rPr lang="en-US" altLang="zh-CN" sz="2400" i="1" baseline="-25000" dirty="0" err="1">
                <a:solidFill>
                  <a:srgbClr val="FF0000"/>
                </a:solidFill>
              </a:rPr>
              <a:t>m</a:t>
            </a:r>
            <a:r>
              <a:rPr lang="en-US" altLang="zh-CN" sz="2400" i="1" baseline="-25000" dirty="0">
                <a:solidFill>
                  <a:srgbClr val="FF0000"/>
                </a:solidFill>
              </a:rPr>
              <a:t>       </a:t>
            </a:r>
            <a:r>
              <a:rPr lang="zh-CN" altLang="en-US" sz="2400" b="1" dirty="0"/>
              <a:t>多个成分之间的选择</a:t>
            </a:r>
            <a:endParaRPr lang="zh-CN" altLang="en-US" sz="2400" i="1" baseline="-25000" dirty="0"/>
          </a:p>
          <a:p>
            <a:pPr lvl="1">
              <a:buFont typeface="Symbol" panose="05050102010706020507" pitchFamily="18" charset="2"/>
              <a:buChar char="-"/>
            </a:pPr>
            <a:endParaRPr lang="zh-CN" altLang="en-US" sz="10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{ X }</a:t>
            </a:r>
            <a:r>
              <a:rPr lang="en-US" altLang="zh-CN" sz="2400" i="1" dirty="0">
                <a:solidFill>
                  <a:srgbClr val="FF0000"/>
                </a:solidFill>
              </a:rPr>
              <a:t>    </a:t>
            </a:r>
            <a:r>
              <a:rPr lang="zh-CN" altLang="en-US" sz="2400" b="1" dirty="0"/>
              <a:t>成分 </a:t>
            </a:r>
            <a:r>
              <a:rPr lang="en-US" altLang="zh-CN" sz="2400" dirty="0"/>
              <a:t>X </a:t>
            </a:r>
            <a:r>
              <a:rPr lang="zh-CN" altLang="en-US" sz="2400" b="1" dirty="0"/>
              <a:t>的重复（</a:t>
            </a:r>
            <a:r>
              <a:rPr lang="en-US" altLang="zh-CN" sz="2400" b="1" dirty="0"/>
              <a:t>0 </a:t>
            </a:r>
            <a:r>
              <a:rPr lang="zh-CN" altLang="en-US" sz="2400" b="1" dirty="0"/>
              <a:t>到多次）</a:t>
            </a:r>
            <a:endParaRPr lang="zh-CN" altLang="en-US" sz="2400" b="1" dirty="0"/>
          </a:p>
          <a:p>
            <a:pPr lvl="1">
              <a:buFont typeface="Symbol" panose="05050102010706020507" pitchFamily="18" charset="2"/>
              <a:buNone/>
            </a:pPr>
            <a:endParaRPr lang="zh-CN" altLang="en-US" sz="1000" i="1" dirty="0"/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[ X ]</a:t>
            </a:r>
            <a:r>
              <a:rPr lang="en-US" altLang="zh-CN" sz="2400" i="1" dirty="0">
                <a:solidFill>
                  <a:srgbClr val="FF0000"/>
                </a:solidFill>
              </a:rPr>
              <a:t>    </a:t>
            </a:r>
            <a:r>
              <a:rPr lang="zh-CN" altLang="en-US" sz="2400" b="1" dirty="0"/>
              <a:t>成分 </a:t>
            </a:r>
            <a:r>
              <a:rPr lang="en-US" altLang="zh-CN" sz="2400" dirty="0"/>
              <a:t>X </a:t>
            </a:r>
            <a:r>
              <a:rPr lang="zh-CN" altLang="en-US" sz="2400" b="1" dirty="0"/>
              <a:t>的任选（</a:t>
            </a:r>
            <a:r>
              <a:rPr lang="en-US" altLang="zh-CN" sz="2400" b="1" dirty="0"/>
              <a:t>0 </a:t>
            </a:r>
            <a:r>
              <a:rPr lang="zh-CN" altLang="en-US" sz="2400" b="1" dirty="0"/>
              <a:t>或 </a:t>
            </a:r>
            <a:r>
              <a:rPr lang="en-US" altLang="zh-CN" sz="2400" b="1" dirty="0"/>
              <a:t>1 </a:t>
            </a:r>
            <a:r>
              <a:rPr lang="zh-CN" altLang="en-US" sz="2400" b="1" dirty="0"/>
              <a:t>次）</a:t>
            </a:r>
            <a:endParaRPr lang="zh-CN" altLang="en-US" sz="2400" i="1" dirty="0"/>
          </a:p>
          <a:p>
            <a:pPr lvl="1">
              <a:buFont typeface="Symbol" panose="05050102010706020507" pitchFamily="18" charset="2"/>
              <a:buNone/>
            </a:pPr>
            <a:endParaRPr lang="zh-CN" altLang="en-US" sz="1000" dirty="0"/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( X )</a:t>
            </a:r>
            <a:r>
              <a:rPr lang="en-US" altLang="zh-CN" sz="2400" i="1" dirty="0">
                <a:solidFill>
                  <a:srgbClr val="FF0000"/>
                </a:solidFill>
              </a:rPr>
              <a:t>    </a:t>
            </a:r>
            <a:r>
              <a:rPr lang="zh-CN" altLang="en-US" sz="2400" b="1" dirty="0"/>
              <a:t>成分 </a:t>
            </a:r>
            <a:r>
              <a:rPr lang="en-US" altLang="zh-CN" sz="2400" dirty="0"/>
              <a:t>X </a:t>
            </a:r>
            <a:r>
              <a:rPr lang="zh-CN" altLang="en-US" sz="2400" b="1" dirty="0"/>
              <a:t>优先</a:t>
            </a:r>
            <a:endParaRPr lang="zh-CN" altLang="en-US" sz="2400" dirty="0"/>
          </a:p>
        </p:txBody>
      </p:sp>
      <p:sp>
        <p:nvSpPr>
          <p:cNvPr id="62467" name="Rectangle 9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分析程序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2468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9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0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1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4" name="Text Box 8"/>
          <p:cNvSpPr txBox="1">
            <a:spLocks noChangeArrowheads="1"/>
          </p:cNvSpPr>
          <p:nvPr/>
        </p:nvSpPr>
        <p:spPr bwMode="auto">
          <a:xfrm>
            <a:off x="611188" y="1455738"/>
            <a:ext cx="8353300" cy="35702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²"/>
            </a:pP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实际应用中的推广 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r>
              <a:rPr lang="zh-CN" altLang="en-US" sz="1000" b="1" dirty="0">
                <a:solidFill>
                  <a:srgbClr val="800080"/>
                </a:solidFill>
              </a:rPr>
              <a:t> </a:t>
            </a:r>
            <a:endParaRPr lang="zh-CN" altLang="en-US" sz="1000" b="1" dirty="0">
              <a:solidFill>
                <a:srgbClr val="800080"/>
              </a:solidFill>
            </a:endParaRPr>
          </a:p>
          <a:p>
            <a:r>
              <a:rPr lang="zh-CN" altLang="en-US" sz="2800" b="1" dirty="0"/>
              <a:t>    </a:t>
            </a:r>
            <a:r>
              <a:rPr lang="zh-CN" altLang="en-US" sz="2400" b="1" dirty="0"/>
              <a:t>将产生式右端扩展后，同样要求它的</a:t>
            </a:r>
            <a:r>
              <a:rPr lang="zh-CN" altLang="en-US" sz="2400" dirty="0"/>
              <a:t> </a:t>
            </a:r>
            <a:r>
              <a:rPr lang="en-US" altLang="zh-CN" sz="2400" dirty="0"/>
              <a:t>First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集合，以适</a:t>
            </a:r>
            <a:endParaRPr lang="zh-CN" altLang="en-US" sz="2400" b="1" dirty="0"/>
          </a:p>
          <a:p>
            <a:r>
              <a:rPr lang="zh-CN" altLang="en-US" sz="2400" b="1" dirty="0"/>
              <a:t>     应递归下降分析程序的构造方法。</a:t>
            </a:r>
            <a:endParaRPr lang="zh-CN" altLang="en-US" sz="2400" b="1" dirty="0"/>
          </a:p>
          <a:p>
            <a:endParaRPr lang="zh-CN" altLang="en-US" sz="1000" b="1" dirty="0">
              <a:latin typeface="楷体_GB2312" pitchFamily="49" charset="-122"/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First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 | X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r>
              <a:rPr lang="en-US" altLang="zh-CN" sz="2400" dirty="0">
                <a:solidFill>
                  <a:srgbClr val="FF0000"/>
                </a:solidFill>
              </a:rPr>
              <a:t> | … | </a:t>
            </a:r>
            <a:r>
              <a:rPr lang="en-US" altLang="zh-CN" sz="2400" dirty="0" err="1">
                <a:solidFill>
                  <a:srgbClr val="FF0000"/>
                </a:solidFill>
              </a:rPr>
              <a:t>X</a:t>
            </a:r>
            <a:r>
              <a:rPr lang="en-US" altLang="zh-CN" sz="2400" i="1" baseline="-25000" dirty="0" err="1">
                <a:solidFill>
                  <a:srgbClr val="FF0000"/>
                </a:solidFill>
              </a:rPr>
              <a:t>m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</a:rPr>
              <a:t>= First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…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dirty="0">
                <a:solidFill>
                  <a:srgbClr val="FF0000"/>
                </a:solidFill>
              </a:rPr>
              <a:t> First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 err="1">
                <a:solidFill>
                  <a:srgbClr val="FF0000"/>
                </a:solidFill>
              </a:rPr>
              <a:t>X</a:t>
            </a:r>
            <a:r>
              <a:rPr lang="en-US" altLang="zh-CN" sz="2400" i="1" baseline="-25000" dirty="0" err="1">
                <a:solidFill>
                  <a:srgbClr val="FF0000"/>
                </a:solidFill>
              </a:rPr>
              <a:t>m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zh-CN" altLang="en-US" sz="2400" i="1" baseline="-25000" dirty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endParaRPr lang="zh-CN" altLang="en-US" sz="1000" dirty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First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{ X }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</a:rPr>
              <a:t>= First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{</a:t>
            </a:r>
            <a:r>
              <a:rPr lang="zh-CN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solidFill>
                  <a:srgbClr val="FF0000"/>
                </a:solidFill>
              </a:rPr>
              <a:t>}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endParaRPr lang="en-US" altLang="zh-CN" sz="1000" dirty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en-US" altLang="zh-CN" sz="2400" dirty="0">
                <a:solidFill>
                  <a:srgbClr val="FF0000"/>
                </a:solidFill>
              </a:rPr>
              <a:t> First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[ X ]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First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{</a:t>
            </a:r>
            <a:r>
              <a:rPr lang="zh-CN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400" dirty="0">
                <a:solidFill>
                  <a:srgbClr val="FF0000"/>
                </a:solidFill>
              </a:rPr>
              <a:t>}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endParaRPr lang="en-US" altLang="zh-CN" sz="1000" dirty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en-US" altLang="zh-CN" sz="2400" dirty="0">
                <a:solidFill>
                  <a:srgbClr val="FF0000"/>
                </a:solidFill>
              </a:rPr>
              <a:t> First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( X )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First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3495" name="Rectangle 9"/>
          <p:cNvSpPr>
            <a:spLocks noChangeArrowheads="1"/>
          </p:cNvSpPr>
          <p:nvPr/>
        </p:nvSpPr>
        <p:spPr bwMode="auto">
          <a:xfrm>
            <a:off x="1187450" y="188913"/>
            <a:ext cx="61214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递归下降 </a:t>
            </a:r>
            <a:r>
              <a:rPr lang="en-US" altLang="zh-CN" sz="3600">
                <a:solidFill>
                  <a:srgbClr val="800080"/>
                </a:solidFill>
              </a:rPr>
              <a:t>LL</a:t>
            </a:r>
            <a:r>
              <a:rPr lang="zh-CN" altLang="en-US" sz="3600">
                <a:solidFill>
                  <a:srgbClr val="800080"/>
                </a:solidFill>
              </a:rPr>
              <a:t>（</a:t>
            </a:r>
            <a:r>
              <a:rPr lang="en-US" altLang="zh-CN" sz="3600">
                <a:solidFill>
                  <a:srgbClr val="800080"/>
                </a:solidFill>
              </a:rPr>
              <a:t>1</a:t>
            </a:r>
            <a:r>
              <a:rPr lang="zh-CN" altLang="en-US" sz="36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分析程序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8" name="Text Box 8"/>
          <p:cNvSpPr txBox="1">
            <a:spLocks noChangeArrowheads="1"/>
          </p:cNvSpPr>
          <p:nvPr/>
        </p:nvSpPr>
        <p:spPr bwMode="auto">
          <a:xfrm>
            <a:off x="863600" y="1455738"/>
            <a:ext cx="8101013" cy="4462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²"/>
            </a:pP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实际应用中的推广 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r>
              <a:rPr lang="zh-CN" altLang="en-US" sz="1000" b="1" dirty="0">
                <a:solidFill>
                  <a:srgbClr val="800080"/>
                </a:solidFill>
              </a:rPr>
              <a:t> </a:t>
            </a:r>
            <a:endParaRPr lang="zh-CN" altLang="en-US" sz="1000" b="1" dirty="0">
              <a:solidFill>
                <a:srgbClr val="800080"/>
              </a:solidFill>
            </a:endParaRPr>
          </a:p>
          <a:p>
            <a:r>
              <a:rPr lang="zh-CN" altLang="en-US" sz="2800" b="1" dirty="0"/>
              <a:t>    </a:t>
            </a:r>
            <a:r>
              <a:rPr lang="zh-CN" altLang="en-US" sz="2400" b="1" dirty="0"/>
              <a:t>将</a:t>
            </a:r>
            <a:r>
              <a:rPr lang="zh-CN" altLang="en-US" sz="2400" b="1" dirty="0">
                <a:solidFill>
                  <a:srgbClr val="FF0000"/>
                </a:solidFill>
              </a:rPr>
              <a:t>产生式右端扩展后</a:t>
            </a:r>
            <a:r>
              <a:rPr lang="zh-CN" altLang="en-US" sz="2400" b="1" dirty="0"/>
              <a:t>，子程序的处理过程中需要针对不</a:t>
            </a:r>
            <a:endParaRPr lang="zh-CN" altLang="en-US" sz="2400" b="1" dirty="0"/>
          </a:p>
          <a:p>
            <a:r>
              <a:rPr lang="zh-CN" altLang="en-US" sz="2400" b="1" dirty="0"/>
              <a:t>     同运算选择不同的语句形式（普通文法只有连接运算，</a:t>
            </a:r>
            <a:endParaRPr lang="zh-CN" altLang="en-US" sz="2400" b="1" dirty="0"/>
          </a:p>
          <a:p>
            <a:r>
              <a:rPr lang="zh-CN" altLang="en-US" sz="2400" b="1" dirty="0"/>
              <a:t>     所以只对应顺序语句）。</a:t>
            </a:r>
            <a:endParaRPr lang="zh-CN" altLang="en-US" sz="2400" b="1" dirty="0"/>
          </a:p>
          <a:p>
            <a:endParaRPr lang="zh-CN" altLang="en-US" sz="1000" b="1" dirty="0">
              <a:latin typeface="楷体_GB2312" pitchFamily="49" charset="-122"/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 | X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r>
              <a:rPr lang="en-US" altLang="zh-CN" sz="2400" dirty="0">
                <a:solidFill>
                  <a:srgbClr val="FF0000"/>
                </a:solidFill>
              </a:rPr>
              <a:t> | … | </a:t>
            </a:r>
            <a:r>
              <a:rPr lang="en-US" altLang="zh-CN" sz="2400" dirty="0" err="1">
                <a:solidFill>
                  <a:srgbClr val="FF0000"/>
                </a:solidFill>
              </a:rPr>
              <a:t>X</a:t>
            </a:r>
            <a:r>
              <a:rPr lang="en-US" altLang="zh-CN" sz="2400" i="1" baseline="-25000" dirty="0" err="1">
                <a:solidFill>
                  <a:srgbClr val="FF0000"/>
                </a:solidFill>
              </a:rPr>
              <a:t>m</a:t>
            </a:r>
            <a:r>
              <a:rPr lang="en-US" altLang="zh-CN" sz="2400" dirty="0">
                <a:solidFill>
                  <a:srgbClr val="FF0000"/>
                </a:solidFill>
              </a:rPr>
              <a:t>       </a:t>
            </a:r>
            <a:r>
              <a:rPr lang="zh-CN" altLang="en-US" sz="2400" b="1" dirty="0">
                <a:solidFill>
                  <a:srgbClr val="FF0000"/>
                </a:solidFill>
              </a:rPr>
              <a:t>对应选择语句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endParaRPr lang="zh-CN" altLang="en-US" sz="1000" dirty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{ X }            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对应循环语句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endParaRPr lang="zh-CN" altLang="en-US" sz="1000" dirty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[ X ]            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对应 </a:t>
            </a:r>
            <a:r>
              <a:rPr lang="en-US" altLang="zh-CN" sz="2400" dirty="0" smtClean="0">
                <a:solidFill>
                  <a:srgbClr val="FF0000"/>
                </a:solidFill>
              </a:rPr>
              <a:t>If-then </a:t>
            </a:r>
            <a:r>
              <a:rPr lang="zh-CN" altLang="en-US" sz="2400" b="1" dirty="0">
                <a:solidFill>
                  <a:srgbClr val="FF0000"/>
                </a:solidFill>
              </a:rPr>
              <a:t>语句</a:t>
            </a:r>
            <a:endParaRPr lang="zh-CN" altLang="en-US" sz="2400" i="1" dirty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endParaRPr lang="zh-CN" altLang="en-US" sz="1000" dirty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( X )            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对应复合语句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lvl="1"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lvl="1">
              <a:buFont typeface="Symbol" panose="05050102010706020507" pitchFamily="18" charset="2"/>
              <a:buChar char="-"/>
            </a:pPr>
            <a:r>
              <a:rPr lang="zh-CN" altLang="en-US" sz="2400" dirty="0"/>
              <a:t> </a:t>
            </a:r>
            <a:r>
              <a:rPr lang="zh-CN" altLang="en-US" sz="2400" b="1" dirty="0"/>
              <a:t>可参考 </a:t>
            </a:r>
            <a:r>
              <a:rPr lang="en-US" altLang="zh-CN" sz="2400" dirty="0"/>
              <a:t>PL/0 </a:t>
            </a:r>
            <a:r>
              <a:rPr lang="zh-CN" altLang="en-US" sz="2400" b="1" dirty="0"/>
              <a:t>编译器的语法分析程序</a:t>
            </a:r>
            <a:endParaRPr lang="zh-CN" altLang="en-US" sz="2400" b="1" dirty="0"/>
          </a:p>
        </p:txBody>
      </p:sp>
      <p:sp>
        <p:nvSpPr>
          <p:cNvPr id="64519" name="Rectangle 9"/>
          <p:cNvSpPr>
            <a:spLocks noChangeArrowheads="1"/>
          </p:cNvSpPr>
          <p:nvPr/>
        </p:nvSpPr>
        <p:spPr bwMode="auto">
          <a:xfrm>
            <a:off x="1187450" y="188913"/>
            <a:ext cx="626487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递归下降 </a:t>
            </a:r>
            <a:r>
              <a:rPr lang="en-US" altLang="zh-CN" sz="3600" dirty="0">
                <a:solidFill>
                  <a:srgbClr val="800080"/>
                </a:solidFill>
              </a:rPr>
              <a:t>LL</a:t>
            </a:r>
            <a:r>
              <a:rPr lang="zh-CN" altLang="en-US" sz="3600" dirty="0">
                <a:solidFill>
                  <a:srgbClr val="800080"/>
                </a:solidFill>
              </a:rPr>
              <a:t>（</a:t>
            </a:r>
            <a:r>
              <a:rPr lang="en-US" altLang="zh-CN" sz="3600" dirty="0">
                <a:solidFill>
                  <a:srgbClr val="800080"/>
                </a:solidFill>
              </a:rPr>
              <a:t>1</a:t>
            </a:r>
            <a:r>
              <a:rPr lang="zh-CN" altLang="en-US" sz="3600" dirty="0">
                <a:solidFill>
                  <a:srgbClr val="800080"/>
                </a:solidFill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分析程序</a:t>
            </a:r>
            <a:endParaRPr lang="zh-CN" altLang="en-US" sz="4000" b="1" dirty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7"/>
          <p:cNvSpPr>
            <a:spLocks noChangeArrowheads="1"/>
          </p:cNvSpPr>
          <p:nvPr/>
        </p:nvSpPr>
        <p:spPr bwMode="auto">
          <a:xfrm>
            <a:off x="1116013" y="2276475"/>
            <a:ext cx="7559675" cy="2105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两类非确定性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sz="1000" b="1" dirty="0"/>
              <a:t>    </a:t>
            </a:r>
            <a:endParaRPr lang="zh-CN" altLang="en-US" sz="1000" b="1" dirty="0"/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sz="2800" b="1" dirty="0"/>
              <a:t>    在每一步推导中，选择对</a:t>
            </a:r>
            <a:r>
              <a:rPr lang="zh-CN" altLang="en-US" sz="2800" b="1" dirty="0">
                <a:solidFill>
                  <a:srgbClr val="FF0000"/>
                </a:solidFill>
              </a:rPr>
              <a:t>哪一个非终结符</a:t>
            </a:r>
            <a:r>
              <a:rPr lang="zh-CN" altLang="en-US" sz="2800" b="1" dirty="0"/>
              <a:t>、</a:t>
            </a:r>
            <a:endParaRPr lang="zh-CN" altLang="en-US" sz="2800" b="1" dirty="0"/>
          </a:p>
          <a:p>
            <a:pPr>
              <a:buClrTx/>
            </a:pPr>
            <a:r>
              <a:rPr lang="zh-CN" altLang="en-US" sz="2800" b="1" dirty="0"/>
              <a:t>    </a:t>
            </a:r>
            <a:r>
              <a:rPr lang="zh-CN" altLang="en-US" sz="2800" b="1" dirty="0">
                <a:solidFill>
                  <a:srgbClr val="FF0000"/>
                </a:solidFill>
              </a:rPr>
              <a:t>哪一个产生式</a:t>
            </a:r>
            <a:r>
              <a:rPr lang="zh-CN" altLang="en-US" sz="2800" b="1" dirty="0"/>
              <a:t>都可能是非确定的</a:t>
            </a:r>
            <a:endParaRPr lang="zh-CN" altLang="en-US" sz="2800" b="1" dirty="0"/>
          </a:p>
          <a:p>
            <a:pPr>
              <a:buClrTx/>
            </a:pPr>
            <a:endParaRPr lang="zh-CN" altLang="en-US" sz="1000" b="1" dirty="0"/>
          </a:p>
          <a:p>
            <a:pPr>
              <a:buClrTx/>
            </a:pP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  </a:t>
            </a:r>
            <a:r>
              <a:rPr lang="zh-CN" altLang="en-US" sz="2800" b="1" dirty="0">
                <a:latin typeface="楷体_GB2312" pitchFamily="49" charset="-122"/>
              </a:rPr>
              <a:t>分析成功的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结果</a:t>
            </a:r>
            <a:r>
              <a:rPr lang="zh-CN" altLang="en-US" sz="2800" b="1" dirty="0">
                <a:latin typeface="楷体_GB2312" pitchFamily="49" charset="-122"/>
              </a:rPr>
              <a:t>：得到一个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推导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8435" name="Text Box 19"/>
          <p:cNvSpPr txBox="1">
            <a:spLocks noChangeArrowheads="1"/>
          </p:cNvSpPr>
          <p:nvPr/>
        </p:nvSpPr>
        <p:spPr bwMode="auto">
          <a:xfrm>
            <a:off x="755650" y="1409700"/>
            <a:ext cx="712946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一般方法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8436" name="AutoShape 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AutoShape 2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AutoShape 2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0" name="Rectangle 26"/>
          <p:cNvSpPr>
            <a:spLocks noChangeArrowheads="1"/>
          </p:cNvSpPr>
          <p:nvPr/>
        </p:nvSpPr>
        <p:spPr bwMode="auto">
          <a:xfrm>
            <a:off x="1539875" y="115888"/>
            <a:ext cx="5264150" cy="701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带回溯的自顶向下分析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84213" y="1125538"/>
            <a:ext cx="71294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表驱动</a:t>
            </a:r>
            <a:r>
              <a:rPr lang="en-US" altLang="zh-CN" sz="3200">
                <a:solidFill>
                  <a:srgbClr val="800080"/>
                </a:solidFill>
              </a:rPr>
              <a:t>LL(1)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分析程序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6554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4" name="Rectangle 9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分析程序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graphicFrame>
        <p:nvGraphicFramePr>
          <p:cNvPr id="9" name="Group 3"/>
          <p:cNvGraphicFramePr>
            <a:graphicFrameLocks noGrp="1"/>
          </p:cNvGraphicFramePr>
          <p:nvPr/>
        </p:nvGraphicFramePr>
        <p:xfrm>
          <a:off x="1403350" y="2047899"/>
          <a:ext cx="6096000" cy="762000"/>
        </p:xfrm>
        <a:graphic>
          <a:graphicData uri="http://schemas.openxmlformats.org/drawingml/2006/table">
            <a:tbl>
              <a:tblPr/>
              <a:tblGrid>
                <a:gridCol w="806450"/>
                <a:gridCol w="71755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endParaRPr kumimoji="0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#</a:t>
                      </a:r>
                      <a:endParaRPr kumimoji="0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6732588" y="3092474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7307263" y="2805137"/>
            <a:ext cx="1296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baseline="-25000"/>
              <a:t>输入串</a:t>
            </a:r>
            <a:endParaRPr lang="zh-CN" altLang="en-US" sz="2400" b="1" baseline="-25000"/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 flipV="1">
            <a:off x="3492500" y="2805137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Group 19"/>
          <p:cNvGrpSpPr/>
          <p:nvPr/>
        </p:nvGrpSpPr>
        <p:grpSpPr bwMode="auto">
          <a:xfrm>
            <a:off x="2700338" y="3741762"/>
            <a:ext cx="1584325" cy="1225550"/>
            <a:chOff x="0" y="0"/>
            <a:chExt cx="998" cy="772"/>
          </a:xfrm>
        </p:grpSpPr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998" cy="7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baseline="-25000" dirty="0">
                  <a:solidFill>
                    <a:schemeClr val="bg2"/>
                  </a:solidFill>
                </a:rPr>
                <a:t> </a:t>
              </a:r>
              <a:endParaRPr lang="zh-CN" altLang="en-US" sz="1800" b="1" baseline="-25000" dirty="0">
                <a:solidFill>
                  <a:schemeClr val="bg2"/>
                </a:solidFill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1" baseline="-25000" dirty="0">
                <a:solidFill>
                  <a:schemeClr val="bg2"/>
                </a:solidFill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baseline="-25000" dirty="0"/>
                <a:t>控制程序</a:t>
              </a:r>
              <a:endParaRPr lang="zh-CN" altLang="en-US" sz="2400" b="1" baseline="-25000" dirty="0"/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267" y="133"/>
              <a:ext cx="453" cy="3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115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baseline="-25000" dirty="0" smtClean="0"/>
                <a:t>预测</a:t>
              </a:r>
              <a:endParaRPr lang="en-US" altLang="zh-CN" sz="2400" b="1" baseline="-25000" dirty="0" smtClean="0"/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 baseline="-25000" dirty="0" smtClean="0"/>
                <a:t>分析表</a:t>
              </a:r>
              <a:endParaRPr lang="en-US" altLang="zh-CN" sz="2400" b="1" baseline="-25000" dirty="0" smtClean="0"/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1" baseline="-25000" dirty="0"/>
            </a:p>
          </p:txBody>
        </p:sp>
      </p:grp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2339975" y="5037162"/>
            <a:ext cx="244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baseline="-25000"/>
              <a:t>分析器</a:t>
            </a:r>
            <a:endParaRPr lang="zh-CN" altLang="en-US" sz="2400" b="1" baseline="-25000"/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4284663" y="4029099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" name="Group 24"/>
          <p:cNvGraphicFramePr>
            <a:graphicFrameLocks noGrp="1"/>
          </p:cNvGraphicFramePr>
          <p:nvPr/>
        </p:nvGraphicFramePr>
        <p:xfrm>
          <a:off x="5580063" y="3381399"/>
          <a:ext cx="887412" cy="2803524"/>
        </p:xfrm>
        <a:graphic>
          <a:graphicData uri="http://schemas.openxmlformats.org/drawingml/2006/table">
            <a:tbl>
              <a:tblPr/>
              <a:tblGrid>
                <a:gridCol w="887412"/>
              </a:tblGrid>
              <a:tr h="5888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8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97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….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8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500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#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Line 38"/>
          <p:cNvSpPr>
            <a:spLocks noChangeShapeType="1"/>
          </p:cNvSpPr>
          <p:nvPr/>
        </p:nvSpPr>
        <p:spPr bwMode="auto">
          <a:xfrm flipV="1">
            <a:off x="5580063" y="3021037"/>
            <a:ext cx="0" cy="358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V="1">
            <a:off x="6459538" y="3021037"/>
            <a:ext cx="0" cy="358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5004048" y="6093296"/>
            <a:ext cx="2016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baseline="-25000" dirty="0"/>
              <a:t>分析栈</a:t>
            </a:r>
            <a:endParaRPr lang="zh-CN" altLang="en-US" sz="2400" b="1" baseline="-25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971550" y="1844675"/>
            <a:ext cx="7410450" cy="47397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</a:rPr>
              <a:t>工作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原理</a:t>
            </a:r>
            <a:r>
              <a:rPr lang="zh-CN" altLang="en-US" sz="2800" b="1" dirty="0"/>
              <a:t> </a:t>
            </a:r>
            <a:r>
              <a:rPr lang="zh-CN" altLang="en-US" sz="2400" b="1" dirty="0"/>
              <a:t> 利用</a:t>
            </a:r>
            <a:r>
              <a:rPr lang="zh-CN" altLang="en-US" sz="2400" b="1" dirty="0">
                <a:solidFill>
                  <a:srgbClr val="800080"/>
                </a:solidFill>
              </a:rPr>
              <a:t>预测分析表</a:t>
            </a:r>
            <a:r>
              <a:rPr lang="zh-CN" altLang="en-US" sz="2400" b="1" dirty="0"/>
              <a:t>和一个</a:t>
            </a:r>
            <a:r>
              <a:rPr lang="zh-CN" altLang="en-US" sz="2400" b="1" dirty="0">
                <a:solidFill>
                  <a:srgbClr val="800080"/>
                </a:solidFill>
              </a:rPr>
              <a:t>下推栈</a:t>
            </a:r>
            <a:r>
              <a:rPr lang="zh-CN" altLang="en-US" sz="2400" b="1" dirty="0"/>
              <a:t>实现</a:t>
            </a:r>
            <a:endParaRPr lang="zh-CN" altLang="en-US" sz="2400" b="1" dirty="0"/>
          </a:p>
          <a:p>
            <a:pPr>
              <a:buClrTx/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b="1" dirty="0"/>
              <a:t>    </a:t>
            </a:r>
            <a:r>
              <a:rPr lang="zh-CN" altLang="en-US" sz="2400" b="1" dirty="0">
                <a:solidFill>
                  <a:srgbClr val="FF0000"/>
                </a:solidFill>
              </a:rPr>
              <a:t>初始时，下推栈只包含</a:t>
            </a:r>
            <a:r>
              <a:rPr lang="en-US" altLang="zh-CN" sz="2400" dirty="0">
                <a:solidFill>
                  <a:srgbClr val="FF0000"/>
                </a:solidFill>
              </a:rPr>
              <a:t>#</a:t>
            </a:r>
            <a:r>
              <a:rPr lang="zh-CN" altLang="en-US" sz="2400" b="1" dirty="0"/>
              <a:t>；首先将文法</a:t>
            </a:r>
            <a:r>
              <a:rPr lang="zh-CN" altLang="en-US" sz="2400" b="1" dirty="0">
                <a:solidFill>
                  <a:srgbClr val="FF0000"/>
                </a:solidFill>
              </a:rPr>
              <a:t>开始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符号</a:t>
            </a:r>
            <a:r>
              <a:rPr lang="zh-CN" altLang="en-US" sz="2400" b="1" dirty="0">
                <a:solidFill>
                  <a:srgbClr val="FF0000"/>
                </a:solidFill>
              </a:rPr>
              <a:t>入栈</a:t>
            </a:r>
            <a:r>
              <a:rPr lang="zh-CN" altLang="en-US" sz="2400" b="1" dirty="0"/>
              <a:t>；之后依如下</a:t>
            </a:r>
            <a:r>
              <a:rPr lang="zh-CN" altLang="en-US" sz="2400" b="1" dirty="0">
                <a:solidFill>
                  <a:srgbClr val="FF0000"/>
                </a:solidFill>
              </a:rPr>
              <a:t>步骤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>
              <a:buClrTx/>
              <a:buFont typeface="Symbol" panose="05050102010706020507" pitchFamily="18" charset="2"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</a:t>
            </a:r>
            <a:r>
              <a:rPr lang="zh-CN" altLang="en-US" sz="2400" dirty="0" smtClean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b="1" dirty="0"/>
              <a:t> 若</a:t>
            </a:r>
            <a:r>
              <a:rPr lang="zh-CN" altLang="en-US" sz="2400" b="1" dirty="0">
                <a:solidFill>
                  <a:srgbClr val="FF0000"/>
                </a:solidFill>
              </a:rPr>
              <a:t>栈顶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为终结符</a:t>
            </a:r>
            <a:r>
              <a:rPr lang="zh-CN" altLang="en-US" sz="2400" b="1" dirty="0"/>
              <a:t>，则判断当前读入的单词是否与该</a:t>
            </a:r>
            <a:r>
              <a:rPr lang="zh-CN" altLang="en-US" sz="2400" b="1" dirty="0" smtClean="0"/>
              <a:t>终结符相</a:t>
            </a:r>
            <a:r>
              <a:rPr lang="zh-CN" altLang="en-US" sz="2400" b="1" dirty="0"/>
              <a:t>匹配，若匹配，再读取下一 单词继续分析</a:t>
            </a:r>
            <a:r>
              <a:rPr lang="zh-CN" altLang="en-US" sz="2400" b="1" dirty="0" smtClean="0"/>
              <a:t>；不</a:t>
            </a:r>
            <a:r>
              <a:rPr lang="zh-CN" altLang="en-US" sz="2400" b="1" dirty="0"/>
              <a:t>匹配，则进行出错处理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pPr>
              <a:buClrTx/>
              <a:buFont typeface="Symbol" panose="05050102010706020507" pitchFamily="18" charset="2"/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（</a:t>
            </a:r>
            <a:r>
              <a:rPr lang="en-US" altLang="zh-CN" sz="2400" dirty="0"/>
              <a:t>2</a:t>
            </a:r>
            <a:r>
              <a:rPr lang="zh-CN" altLang="en-US" sz="2400" b="1" dirty="0"/>
              <a:t>）若</a:t>
            </a:r>
            <a:r>
              <a:rPr lang="zh-CN" altLang="en-US" sz="2400" b="1" dirty="0">
                <a:solidFill>
                  <a:srgbClr val="FF0000"/>
                </a:solidFill>
              </a:rPr>
              <a:t>栈顶为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非终结符</a:t>
            </a:r>
            <a:r>
              <a:rPr lang="zh-CN" altLang="en-US" sz="2400" b="1" dirty="0"/>
              <a:t>，则根据该非终结符和当前输入单词</a:t>
            </a:r>
            <a:r>
              <a:rPr lang="zh-CN" altLang="en-US" sz="2400" b="1" dirty="0">
                <a:solidFill>
                  <a:srgbClr val="FF0000"/>
                </a:solidFill>
              </a:rPr>
              <a:t>查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预测分析</a:t>
            </a:r>
            <a:r>
              <a:rPr lang="zh-CN" altLang="en-US" sz="2400" b="1" dirty="0">
                <a:solidFill>
                  <a:srgbClr val="FF0000"/>
                </a:solidFill>
              </a:rPr>
              <a:t>表</a:t>
            </a:r>
            <a:r>
              <a:rPr lang="zh-CN" altLang="en-US" sz="2400" b="1" dirty="0"/>
              <a:t>，若相应表项中是产生式（唯一的</a:t>
            </a:r>
            <a:r>
              <a:rPr lang="zh-CN" altLang="en-US" sz="2400" b="1" dirty="0" smtClean="0"/>
              <a:t>），则</a:t>
            </a:r>
            <a:r>
              <a:rPr lang="zh-CN" altLang="en-US" sz="2400" b="1" dirty="0"/>
              <a:t>将此非终结符出栈，并把产生式右部符号</a:t>
            </a:r>
            <a:r>
              <a:rPr lang="zh-CN" altLang="en-US" sz="2400" b="1" dirty="0" smtClean="0"/>
              <a:t>从右</a:t>
            </a:r>
            <a:r>
              <a:rPr lang="zh-CN" altLang="en-US" sz="2400" b="1" dirty="0"/>
              <a:t>至左入栈；若表项为空，则进行出错处理；</a:t>
            </a:r>
            <a:endParaRPr lang="zh-CN" altLang="en-US" sz="2400" b="1" dirty="0"/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sz="2400" b="1" dirty="0"/>
              <a:t>  </a:t>
            </a:r>
            <a:r>
              <a:rPr lang="zh-CN" altLang="en-US" sz="2400" b="1" dirty="0" smtClean="0"/>
              <a:t>（</a:t>
            </a:r>
            <a:r>
              <a:rPr lang="en-US" altLang="zh-CN" sz="2400" dirty="0"/>
              <a:t>3</a:t>
            </a:r>
            <a:r>
              <a:rPr lang="zh-CN" altLang="en-US" sz="2400" b="1" dirty="0"/>
              <a:t>）重复（</a:t>
            </a:r>
            <a:r>
              <a:rPr lang="en-US" altLang="zh-CN" sz="2400" dirty="0"/>
              <a:t>1</a:t>
            </a:r>
            <a:r>
              <a:rPr lang="zh-CN" altLang="en-US" sz="2400" b="1" dirty="0"/>
              <a:t>）和（</a:t>
            </a:r>
            <a:r>
              <a:rPr lang="en-US" altLang="zh-CN" sz="2400" dirty="0"/>
              <a:t>2</a:t>
            </a:r>
            <a:r>
              <a:rPr lang="zh-CN" altLang="en-US" sz="2400" b="1" dirty="0"/>
              <a:t>），直到</a:t>
            </a:r>
            <a:r>
              <a:rPr lang="zh-CN" altLang="en-US" sz="2400" b="1" dirty="0">
                <a:solidFill>
                  <a:srgbClr val="FF0000"/>
                </a:solidFill>
              </a:rPr>
              <a:t>栈顶为 </a:t>
            </a:r>
            <a:r>
              <a:rPr lang="en-US" altLang="zh-CN" sz="2400" dirty="0">
                <a:solidFill>
                  <a:srgbClr val="FF0000"/>
                </a:solidFill>
              </a:rPr>
              <a:t># </a:t>
            </a:r>
            <a:r>
              <a:rPr lang="zh-CN" altLang="en-US" sz="2400" b="1" dirty="0"/>
              <a:t>同时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输入</a:t>
            </a:r>
            <a:r>
              <a:rPr lang="zh-CN" altLang="en-US" sz="2400" b="1" dirty="0"/>
              <a:t>也遇到</a:t>
            </a:r>
            <a:r>
              <a:rPr lang="zh-CN" altLang="en-US" sz="2400" b="1" dirty="0">
                <a:solidFill>
                  <a:srgbClr val="FF0000"/>
                </a:solidFill>
              </a:rPr>
              <a:t>结束符 </a:t>
            </a:r>
            <a:r>
              <a:rPr lang="en-US" altLang="zh-CN" sz="2400" dirty="0">
                <a:solidFill>
                  <a:srgbClr val="FF0000"/>
                </a:solidFill>
              </a:rPr>
              <a:t>#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/>
              <a:t>时，分析结束</a:t>
            </a:r>
            <a:endParaRPr lang="zh-CN" altLang="en-US" sz="2400" b="1" dirty="0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84213" y="1125538"/>
            <a:ext cx="71294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表驱动</a:t>
            </a:r>
            <a:r>
              <a:rPr lang="en-US" altLang="zh-CN" sz="3200">
                <a:solidFill>
                  <a:srgbClr val="800080"/>
                </a:solidFill>
              </a:rPr>
              <a:t>LL(1)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分析程序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6554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4" name="Rectangle 9"/>
          <p:cNvSpPr>
            <a:spLocks noChangeArrowheads="1"/>
          </p:cNvSpPr>
          <p:nvPr/>
        </p:nvSpPr>
        <p:spPr bwMode="auto">
          <a:xfrm>
            <a:off x="1258888" y="188913"/>
            <a:ext cx="6121424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表驱动 </a:t>
            </a:r>
            <a:r>
              <a:rPr lang="en-US" altLang="zh-CN" sz="4000" dirty="0">
                <a:solidFill>
                  <a:srgbClr val="800080"/>
                </a:solidFill>
              </a:rPr>
              <a:t>LL</a:t>
            </a:r>
            <a:r>
              <a:rPr lang="zh-CN" altLang="en-US" sz="4000" dirty="0">
                <a:solidFill>
                  <a:srgbClr val="800080"/>
                </a:solidFill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</a:rPr>
              <a:t>1</a:t>
            </a:r>
            <a:r>
              <a:rPr lang="zh-CN" altLang="en-US" sz="4000" dirty="0">
                <a:solidFill>
                  <a:srgbClr val="800080"/>
                </a:solidFill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分析程序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042988" y="1776413"/>
            <a:ext cx="7921625" cy="4697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latin typeface="楷体_GB2312" pitchFamily="49" charset="-122"/>
              </a:rPr>
              <a:t>表驱动分析程序需要的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二维表</a:t>
            </a:r>
            <a:r>
              <a:rPr lang="en-US" altLang="zh-CN" sz="2800" i="1" dirty="0">
                <a:solidFill>
                  <a:srgbClr val="FF0000"/>
                </a:solidFill>
              </a:rPr>
              <a:t>M</a:t>
            </a:r>
            <a:endParaRPr lang="en-US" altLang="zh-CN" sz="2800" i="1" dirty="0">
              <a:solidFill>
                <a:srgbClr val="FF0000"/>
              </a:solidFill>
            </a:endParaRPr>
          </a:p>
          <a:p>
            <a:pPr>
              <a:buClrTx/>
              <a:buFont typeface="Symbol" panose="05050102010706020507" pitchFamily="18" charset="2"/>
              <a:buNone/>
            </a:pPr>
            <a:endParaRPr lang="en-US" altLang="zh-CN" sz="10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Symbol" panose="05050102010706020507" pitchFamily="18" charset="2"/>
              <a:buChar char="-"/>
            </a:pPr>
            <a:r>
              <a:rPr kumimoji="0"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zh-CN" altLang="en-US" sz="2800" b="1" dirty="0">
                <a:latin typeface="楷体_GB2312" pitchFamily="49" charset="-122"/>
              </a:rPr>
              <a:t>表的每</a:t>
            </a:r>
            <a:r>
              <a:rPr kumimoji="0" lang="zh-CN" altLang="en-US" sz="2800" b="1" dirty="0" smtClean="0">
                <a:latin typeface="楷体_GB2312" pitchFamily="49" charset="-122"/>
              </a:rPr>
              <a:t>一</a:t>
            </a:r>
            <a:r>
              <a:rPr kumimoji="0" lang="zh-CN" altLang="en-US" sz="2800" b="1" dirty="0" smtClean="0">
                <a:solidFill>
                  <a:srgbClr val="FF0000"/>
                </a:solidFill>
                <a:latin typeface="楷体_GB2312" pitchFamily="49" charset="-122"/>
              </a:rPr>
              <a:t>行</a:t>
            </a:r>
            <a:r>
              <a:rPr kumimoji="0" lang="en-US" altLang="zh-CN" sz="2800" i="1" dirty="0" smtClean="0">
                <a:solidFill>
                  <a:srgbClr val="FF0000"/>
                </a:solidFill>
              </a:rPr>
              <a:t>A</a:t>
            </a:r>
            <a:r>
              <a:rPr kumimoji="0" lang="en-US" altLang="zh-CN" sz="2400" i="1" dirty="0" smtClean="0">
                <a:solidFill>
                  <a:srgbClr val="800080"/>
                </a:solidFill>
              </a:rPr>
              <a:t> </a:t>
            </a:r>
            <a:r>
              <a:rPr kumimoji="0" lang="zh-CN" altLang="en-US" sz="2800" b="1" dirty="0">
                <a:latin typeface="楷体_GB2312" pitchFamily="49" charset="-122"/>
              </a:rPr>
              <a:t>对应一个</a:t>
            </a:r>
            <a:r>
              <a:rPr kumimoji="0"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非终结符</a:t>
            </a:r>
            <a:endParaRPr kumimoji="0" lang="zh-CN" altLang="en-US" sz="2800" i="1" dirty="0">
              <a:solidFill>
                <a:srgbClr val="FF0000"/>
              </a:solidFill>
            </a:endParaRPr>
          </a:p>
          <a:p>
            <a:pPr>
              <a:buClrTx/>
              <a:buFont typeface="Symbol" panose="05050102010706020507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Symbol" panose="05050102010706020507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zh-CN" altLang="en-US" sz="2800" b="1" dirty="0">
                <a:latin typeface="楷体_GB2312" pitchFamily="49" charset="-122"/>
              </a:rPr>
              <a:t>表的每一</a:t>
            </a:r>
            <a:r>
              <a:rPr kumimoji="0"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列 </a:t>
            </a:r>
            <a:r>
              <a:rPr kumimoji="0" lang="en-US" altLang="zh-CN" sz="2800" dirty="0">
                <a:solidFill>
                  <a:srgbClr val="FF0000"/>
                </a:solidFill>
              </a:rPr>
              <a:t>a</a:t>
            </a:r>
            <a:r>
              <a:rPr kumimoji="0" lang="en-US" altLang="zh-CN" sz="2800" dirty="0">
                <a:solidFill>
                  <a:srgbClr val="800080"/>
                </a:solidFill>
              </a:rPr>
              <a:t> </a:t>
            </a:r>
            <a:r>
              <a:rPr kumimoji="0" lang="zh-CN" altLang="en-US" sz="2800" b="1" dirty="0">
                <a:latin typeface="楷体_GB2312" pitchFamily="49" charset="-122"/>
              </a:rPr>
              <a:t>对应某个</a:t>
            </a:r>
            <a:r>
              <a:rPr kumimoji="0"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终结符</a:t>
            </a:r>
            <a:r>
              <a:rPr kumimoji="0" lang="zh-CN" altLang="en-US" sz="2800" b="1" dirty="0">
                <a:latin typeface="楷体_GB2312" pitchFamily="49" charset="-122"/>
              </a:rPr>
              <a:t>或输入结束符 </a:t>
            </a:r>
            <a:r>
              <a:rPr kumimoji="0" lang="en-US" altLang="zh-CN" sz="2800" b="1" dirty="0">
                <a:solidFill>
                  <a:srgbClr val="FF0000"/>
                </a:solidFill>
                <a:latin typeface="楷体_GB2312" pitchFamily="49" charset="-122"/>
              </a:rPr>
              <a:t>#</a:t>
            </a:r>
            <a:endParaRPr kumimoji="0" lang="en-US" altLang="zh-CN" sz="2800" b="1" dirty="0">
              <a:solidFill>
                <a:srgbClr val="FF0000"/>
              </a:solidFill>
              <a:latin typeface="楷体_GB2312" pitchFamily="49" charset="-122"/>
            </a:endParaRPr>
          </a:p>
          <a:p>
            <a:pPr>
              <a:buClrTx/>
              <a:buFont typeface="Symbol" panose="05050102010706020507" pitchFamily="18" charset="2"/>
              <a:buNone/>
            </a:pPr>
            <a:endParaRPr kumimoji="0" lang="en-US" altLang="zh-CN" sz="10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Tx/>
              <a:buFont typeface="Symbol" panose="05050102010706020507" pitchFamily="18" charset="2"/>
              <a:buChar char="-"/>
            </a:pPr>
            <a:r>
              <a:rPr kumimoji="0" lang="en-US" altLang="zh-CN" sz="28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kumimoji="0" lang="zh-CN" altLang="en-US" sz="2800" b="1" dirty="0">
                <a:latin typeface="楷体_GB2312" pitchFamily="49" charset="-122"/>
              </a:rPr>
              <a:t>表中的项 </a:t>
            </a:r>
            <a:r>
              <a:rPr lang="en-US" altLang="zh-CN" sz="2800" i="1" dirty="0">
                <a:solidFill>
                  <a:srgbClr val="FF0000"/>
                </a:solidFill>
              </a:rPr>
              <a:t>M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i="1" dirty="0" err="1">
                <a:solidFill>
                  <a:srgbClr val="FF0000"/>
                </a:solidFill>
              </a:rPr>
              <a:t>A,</a:t>
            </a:r>
            <a:r>
              <a:rPr lang="en-US" altLang="zh-CN" sz="2800" dirty="0" err="1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en-US" altLang="zh-CN" sz="2800" dirty="0">
                <a:solidFill>
                  <a:srgbClr val="800080"/>
                </a:solidFill>
              </a:rPr>
              <a:t> </a:t>
            </a:r>
            <a:r>
              <a:rPr kumimoji="0" lang="zh-CN" altLang="en-US" sz="2800" b="1" dirty="0">
                <a:latin typeface="楷体_GB2312" pitchFamily="49" charset="-122"/>
              </a:rPr>
              <a:t>表示</a:t>
            </a:r>
            <a:r>
              <a:rPr kumimoji="0" lang="zh-CN" altLang="en-US" sz="2800" b="1" dirty="0">
                <a:solidFill>
                  <a:srgbClr val="00B050"/>
                </a:solidFill>
                <a:latin typeface="楷体_GB2312" pitchFamily="49" charset="-122"/>
              </a:rPr>
              <a:t>栈顶为</a:t>
            </a:r>
            <a:r>
              <a:rPr lang="en-US" altLang="zh-CN" sz="2800" i="1" dirty="0">
                <a:solidFill>
                  <a:srgbClr val="00B050"/>
                </a:solidFill>
              </a:rPr>
              <a:t>A</a:t>
            </a:r>
            <a:r>
              <a:rPr lang="zh-CN" altLang="en-US" sz="2800" i="1" dirty="0">
                <a:solidFill>
                  <a:srgbClr val="00B050"/>
                </a:solidFill>
              </a:rPr>
              <a:t>，</a:t>
            </a:r>
            <a:r>
              <a:rPr lang="zh-CN" altLang="en-US" sz="2800" b="1" dirty="0">
                <a:solidFill>
                  <a:srgbClr val="00B050"/>
                </a:solidFill>
              </a:rPr>
              <a:t>下一个输入符</a:t>
            </a:r>
            <a:endParaRPr lang="zh-CN" altLang="en-US" sz="2800" b="1" dirty="0">
              <a:solidFill>
                <a:srgbClr val="00B050"/>
              </a:solidFill>
            </a:endParaRPr>
          </a:p>
          <a:p>
            <a:pPr>
              <a:buClrTx/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rgbClr val="00B050"/>
                </a:solidFill>
              </a:rPr>
              <a:t>    号为</a:t>
            </a:r>
            <a:r>
              <a:rPr lang="en-US" altLang="zh-CN" sz="2800" dirty="0">
                <a:solidFill>
                  <a:srgbClr val="00B050"/>
                </a:solidFill>
              </a:rPr>
              <a:t>a</a:t>
            </a:r>
            <a:r>
              <a:rPr lang="zh-CN" altLang="en-US" sz="2800" b="1" dirty="0"/>
              <a:t>时，可选的</a:t>
            </a:r>
            <a:r>
              <a:rPr lang="zh-CN" altLang="en-US" sz="2800" b="1" dirty="0">
                <a:solidFill>
                  <a:srgbClr val="FF0000"/>
                </a:solidFill>
              </a:rPr>
              <a:t>产生式集合</a:t>
            </a:r>
            <a:endParaRPr kumimoji="0" lang="zh-CN" altLang="en-US" sz="2800" b="1" dirty="0">
              <a:solidFill>
                <a:srgbClr val="FF0000"/>
              </a:solidFill>
              <a:latin typeface="楷体_GB2312" pitchFamily="49" charset="-122"/>
            </a:endParaRPr>
          </a:p>
          <a:p>
            <a:pPr>
              <a:buClrTx/>
              <a:buFont typeface="Symbol" panose="05050102010706020507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kumimoji="0" lang="zh-CN" altLang="en-US" sz="2800" dirty="0"/>
              <a:t>  </a:t>
            </a:r>
            <a:r>
              <a:rPr kumimoji="0" lang="zh-CN" altLang="en-US" sz="2800" b="1" dirty="0"/>
              <a:t>对于</a:t>
            </a:r>
            <a:r>
              <a:rPr kumimoji="0" lang="en-US" altLang="zh-CN" sz="2800" dirty="0"/>
              <a:t>LL</a:t>
            </a:r>
            <a:r>
              <a:rPr kumimoji="0" lang="zh-CN" altLang="en-US" sz="2800" b="1" dirty="0"/>
              <a:t>（</a:t>
            </a:r>
            <a:r>
              <a:rPr kumimoji="0" lang="en-US" altLang="zh-CN" sz="2800" dirty="0"/>
              <a:t>1</a:t>
            </a:r>
            <a:r>
              <a:rPr kumimoji="0" lang="zh-CN" altLang="en-US" sz="2800" b="1" dirty="0"/>
              <a:t>）文法，可以构造出一个 </a:t>
            </a:r>
            <a:r>
              <a:rPr lang="en-US" altLang="zh-CN" sz="2800" i="1" dirty="0">
                <a:solidFill>
                  <a:srgbClr val="800080"/>
                </a:solidFill>
              </a:rPr>
              <a:t>M</a:t>
            </a:r>
            <a:r>
              <a:rPr lang="en-US" altLang="zh-CN" sz="2800" dirty="0">
                <a:solidFill>
                  <a:srgbClr val="800080"/>
                </a:solidFill>
              </a:rPr>
              <a:t>(</a:t>
            </a:r>
            <a:r>
              <a:rPr lang="en-US" altLang="zh-CN" sz="2800" i="1" dirty="0" err="1">
                <a:solidFill>
                  <a:srgbClr val="800080"/>
                </a:solidFill>
              </a:rPr>
              <a:t>A,</a:t>
            </a:r>
            <a:r>
              <a:rPr lang="en-US" altLang="zh-CN" sz="2800" dirty="0" err="1">
                <a:solidFill>
                  <a:srgbClr val="800080"/>
                </a:solidFill>
              </a:rPr>
              <a:t>a</a:t>
            </a:r>
            <a:r>
              <a:rPr lang="en-US" altLang="zh-CN" sz="2800" dirty="0">
                <a:solidFill>
                  <a:srgbClr val="800080"/>
                </a:solidFill>
              </a:rPr>
              <a:t>)</a:t>
            </a:r>
            <a:r>
              <a:rPr lang="en-US" altLang="zh-CN" sz="2800" dirty="0"/>
              <a:t> </a:t>
            </a:r>
            <a:r>
              <a:rPr lang="zh-CN" altLang="en-US" sz="2800" b="1" dirty="0"/>
              <a:t>最</a:t>
            </a:r>
            <a:endParaRPr lang="zh-CN" altLang="en-US" sz="2800" b="1" dirty="0"/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b="1" dirty="0"/>
              <a:t>    多只包含</a:t>
            </a:r>
            <a:r>
              <a:rPr lang="zh-CN" altLang="en-US" sz="2800" b="1" dirty="0">
                <a:solidFill>
                  <a:srgbClr val="FF0000"/>
                </a:solidFill>
              </a:rPr>
              <a:t>一个产生式</a:t>
            </a:r>
            <a:r>
              <a:rPr lang="zh-CN" altLang="en-US" sz="2800" b="1" dirty="0"/>
              <a:t>的预测分析表，可称之为</a:t>
            </a:r>
            <a:endParaRPr lang="zh-CN" altLang="en-US" sz="2800" b="1" dirty="0"/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b="1" dirty="0"/>
              <a:t>    </a:t>
            </a:r>
            <a:r>
              <a:rPr lang="en-US" altLang="zh-CN" sz="2800" dirty="0">
                <a:solidFill>
                  <a:srgbClr val="FF0000"/>
                </a:solidFill>
              </a:rPr>
              <a:t>LL</a:t>
            </a: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）分析表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>
              <a:buFont typeface="Symbol" panose="05050102010706020507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zh-CN" altLang="en-US" sz="2800" i="1" dirty="0">
                <a:solidFill>
                  <a:srgbClr val="800080"/>
                </a:solidFill>
              </a:rPr>
              <a:t>  </a:t>
            </a:r>
            <a:r>
              <a:rPr lang="en-US" altLang="zh-CN" sz="2800" i="1" dirty="0"/>
              <a:t>M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A,</a:t>
            </a:r>
            <a:r>
              <a:rPr lang="en-US" altLang="zh-CN" sz="2800" dirty="0" err="1"/>
              <a:t>a</a:t>
            </a:r>
            <a:r>
              <a:rPr lang="en-US" altLang="zh-CN" sz="2800" dirty="0"/>
              <a:t>)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不含产生式时，对应一个出错位置</a:t>
            </a:r>
            <a:endParaRPr lang="zh-CN" altLang="en-US" sz="2800" b="1" dirty="0">
              <a:solidFill>
                <a:srgbClr val="800080"/>
              </a:solidFill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754063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预测分析表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6656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8" name="Rectangle 11"/>
          <p:cNvSpPr>
            <a:spLocks noChangeArrowheads="1"/>
          </p:cNvSpPr>
          <p:nvPr/>
        </p:nvSpPr>
        <p:spPr bwMode="auto">
          <a:xfrm>
            <a:off x="1258888" y="188913"/>
            <a:ext cx="5977408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表驱动 </a:t>
            </a:r>
            <a:r>
              <a:rPr lang="en-US" altLang="zh-CN" sz="4000" dirty="0">
                <a:solidFill>
                  <a:srgbClr val="800080"/>
                </a:solidFill>
              </a:rPr>
              <a:t>LL</a:t>
            </a:r>
            <a:r>
              <a:rPr lang="zh-CN" altLang="en-US" sz="4000" dirty="0">
                <a:solidFill>
                  <a:srgbClr val="800080"/>
                </a:solidFill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</a:rPr>
              <a:t>1</a:t>
            </a:r>
            <a:r>
              <a:rPr lang="zh-CN" altLang="en-US" sz="4000" dirty="0">
                <a:solidFill>
                  <a:srgbClr val="800080"/>
                </a:solidFill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分析程序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1"/>
          <p:cNvSpPr txBox="1">
            <a:spLocks noChangeArrowheads="1"/>
          </p:cNvSpPr>
          <p:nvPr/>
        </p:nvSpPr>
        <p:spPr bwMode="auto">
          <a:xfrm>
            <a:off x="611188" y="1268413"/>
            <a:ext cx="66976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预测分析表的构造算法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67587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8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9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0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1" name="Rectangle 17"/>
          <p:cNvSpPr>
            <a:spLocks noChangeArrowheads="1"/>
          </p:cNvSpPr>
          <p:nvPr/>
        </p:nvSpPr>
        <p:spPr bwMode="auto">
          <a:xfrm>
            <a:off x="1042988" y="2220913"/>
            <a:ext cx="7802562" cy="3224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Char char="-"/>
            </a:pPr>
            <a:r>
              <a:rPr lang="zh-CN" altLang="en-US" sz="2800" b="1" dirty="0"/>
              <a:t>对文法 </a:t>
            </a:r>
            <a:r>
              <a:rPr lang="en-US" altLang="zh-CN" sz="2800" dirty="0"/>
              <a:t>G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每个产生式 </a:t>
            </a:r>
            <a:r>
              <a:rPr lang="en-US" altLang="zh-CN" sz="2800" i="1" dirty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 </a:t>
            </a:r>
            <a:r>
              <a:rPr lang="zh-CN" altLang="en-US" sz="2800" b="1" dirty="0"/>
              <a:t>执行如下步骤：</a:t>
            </a:r>
            <a:endParaRPr lang="zh-CN" altLang="en-US" sz="2800" b="1" dirty="0"/>
          </a:p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None/>
            </a:pPr>
            <a:r>
              <a:rPr lang="zh-CN" altLang="en-US" sz="2800" b="1" dirty="0">
                <a:latin typeface="楷体_GB2312" pitchFamily="49" charset="-122"/>
              </a:rPr>
              <a:t>  </a:t>
            </a:r>
            <a:r>
              <a:rPr lang="zh-CN" altLang="en-US" sz="2400" b="1" dirty="0"/>
              <a:t>对每个  </a:t>
            </a:r>
            <a:r>
              <a:rPr lang="en-US" altLang="zh-CN" sz="2400" dirty="0">
                <a:solidFill>
                  <a:srgbClr val="FF0000"/>
                </a:solidFill>
              </a:rPr>
              <a:t>a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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Select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b="1" dirty="0"/>
              <a:t>，将 </a:t>
            </a:r>
            <a:r>
              <a:rPr lang="en-US" altLang="zh-CN" sz="2400" i="1" dirty="0">
                <a:solidFill>
                  <a:srgbClr val="FF0000"/>
                </a:solidFill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 </a:t>
            </a:r>
            <a:r>
              <a:rPr lang="zh-CN" altLang="en-US" sz="2400" b="1" dirty="0">
                <a:solidFill>
                  <a:srgbClr val="FF0000"/>
                </a:solidFill>
              </a:rPr>
              <a:t>加入 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en-US" altLang="zh-CN" sz="2400" b="1" i="1" dirty="0" err="1">
                <a:solidFill>
                  <a:srgbClr val="FF0000"/>
                </a:solidFill>
              </a:rPr>
              <a:t>A</a:t>
            </a:r>
            <a:r>
              <a:rPr lang="en-US" altLang="zh-CN" sz="2400" b="1" dirty="0" err="1">
                <a:solidFill>
                  <a:srgbClr val="FF0000"/>
                </a:solidFill>
              </a:rPr>
              <a:t>,a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None/>
            </a:pPr>
            <a:endParaRPr lang="zh-CN" altLang="zh-CN" sz="1000" b="1" dirty="0"/>
          </a:p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Char char="-"/>
            </a:pPr>
            <a:r>
              <a:rPr lang="zh-CN" altLang="zh-CN" sz="2800" b="1" dirty="0"/>
              <a:t>把所有无定义的</a:t>
            </a:r>
            <a:r>
              <a:rPr lang="zh-CN" altLang="en-US" sz="2800" b="1" dirty="0"/>
              <a:t> </a:t>
            </a:r>
            <a:r>
              <a:rPr lang="en-US" altLang="zh-CN" sz="2800" b="1" i="1" dirty="0">
                <a:sym typeface="Symbol" panose="05050102010706020507" pitchFamily="18" charset="2"/>
              </a:rPr>
              <a:t>M</a:t>
            </a:r>
            <a:r>
              <a:rPr lang="en-US" altLang="zh-CN" sz="2800" dirty="0"/>
              <a:t>[</a:t>
            </a:r>
            <a:r>
              <a:rPr lang="en-US" altLang="zh-CN" sz="2800" b="1" i="1" dirty="0" err="1"/>
              <a:t>A</a:t>
            </a:r>
            <a:r>
              <a:rPr lang="en-US" altLang="zh-CN" sz="2800" b="1" dirty="0" err="1"/>
              <a:t>,a</a:t>
            </a:r>
            <a:r>
              <a:rPr lang="en-US" altLang="zh-CN" sz="2800" dirty="0"/>
              <a:t>] </a:t>
            </a:r>
            <a:r>
              <a:rPr lang="zh-CN" altLang="zh-CN" sz="2800" b="1" dirty="0"/>
              <a:t>标上“出错标志”</a:t>
            </a:r>
            <a:endParaRPr lang="zh-CN" altLang="en-US" sz="2800" b="1" dirty="0"/>
          </a:p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None/>
            </a:pPr>
            <a:endParaRPr lang="zh-CN" altLang="en-US" sz="1000" b="1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 dirty="0">
                <a:solidFill>
                  <a:srgbClr val="800080"/>
                </a:solidFill>
              </a:rPr>
              <a:t>可以证明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一个文法 </a:t>
            </a:r>
            <a:r>
              <a:rPr lang="en-US" altLang="zh-CN" sz="2800" dirty="0"/>
              <a:t>G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的预测分析表</a:t>
            </a:r>
            <a:r>
              <a:rPr lang="zh-CN" altLang="en-US" sz="2800" b="1" dirty="0">
                <a:solidFill>
                  <a:srgbClr val="FF0000"/>
                </a:solidFill>
              </a:rPr>
              <a:t>不含多重入口</a:t>
            </a:r>
            <a:r>
              <a:rPr lang="zh-CN" altLang="en-US" sz="2800" b="1" dirty="0"/>
              <a:t>，当且仅当该文法是 </a:t>
            </a:r>
            <a:r>
              <a:rPr lang="en-US" altLang="zh-CN" sz="2800" dirty="0">
                <a:solidFill>
                  <a:srgbClr val="FF0000"/>
                </a:solidFill>
              </a:rPr>
              <a:t>LL(1)</a:t>
            </a:r>
            <a:r>
              <a:rPr lang="en-US" altLang="zh-CN" sz="2800" dirty="0"/>
              <a:t> </a:t>
            </a:r>
            <a:r>
              <a:rPr lang="zh-CN" altLang="en-US" sz="2800" b="1" dirty="0"/>
              <a:t>的</a:t>
            </a:r>
            <a:endParaRPr lang="zh-CN" altLang="en-US" sz="2800" b="1" dirty="0"/>
          </a:p>
        </p:txBody>
      </p:sp>
      <p:sp>
        <p:nvSpPr>
          <p:cNvPr id="67592" name="Rectangle 19"/>
          <p:cNvSpPr>
            <a:spLocks noChangeArrowheads="1"/>
          </p:cNvSpPr>
          <p:nvPr/>
        </p:nvSpPr>
        <p:spPr bwMode="auto">
          <a:xfrm>
            <a:off x="1258888" y="188913"/>
            <a:ext cx="6193432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表驱动 </a:t>
            </a:r>
            <a:r>
              <a:rPr lang="en-US" altLang="zh-CN" sz="4000" dirty="0">
                <a:solidFill>
                  <a:srgbClr val="800080"/>
                </a:solidFill>
              </a:rPr>
              <a:t>LL</a:t>
            </a:r>
            <a:r>
              <a:rPr lang="zh-CN" altLang="en-US" sz="4000" dirty="0">
                <a:solidFill>
                  <a:srgbClr val="800080"/>
                </a:solidFill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</a:rPr>
              <a:t>1</a:t>
            </a:r>
            <a:r>
              <a:rPr lang="zh-CN" altLang="en-US" sz="4000" dirty="0">
                <a:solidFill>
                  <a:srgbClr val="800080"/>
                </a:solidFill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分析程序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10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预测分析表的构造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028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0273" name="Rectangle 17"/>
          <p:cNvSpPr>
            <a:spLocks noChangeArrowheads="1"/>
          </p:cNvSpPr>
          <p:nvPr/>
        </p:nvSpPr>
        <p:spPr bwMode="auto">
          <a:xfrm>
            <a:off x="900113" y="1773238"/>
            <a:ext cx="4176712" cy="234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latin typeface="楷体_GB2312" pitchFamily="49" charset="-122"/>
              </a:rPr>
              <a:t>对于下列文法</a:t>
            </a:r>
            <a:r>
              <a:rPr lang="en-US" altLang="zh-CN" sz="2800" b="1" i="1"/>
              <a:t>G</a:t>
            </a:r>
            <a:r>
              <a:rPr lang="en-US" altLang="zh-CN" sz="2800"/>
              <a:t>(</a:t>
            </a:r>
            <a:r>
              <a:rPr lang="en-US" altLang="zh-CN" sz="2800" b="1" i="1"/>
              <a:t>S</a:t>
            </a:r>
            <a:r>
              <a:rPr lang="en-US" altLang="zh-CN" sz="2800"/>
              <a:t>)</a:t>
            </a:r>
            <a:r>
              <a:rPr lang="zh-CN" altLang="en-US" sz="2800"/>
              <a:t>：</a:t>
            </a:r>
            <a:endParaRPr lang="zh-CN" altLang="en-US" sz="2800"/>
          </a:p>
          <a:p>
            <a:pPr>
              <a:buClrTx/>
              <a:buFont typeface="Symbol" panose="05050102010706020507" pitchFamily="18" charset="2"/>
              <a:buNone/>
            </a:pPr>
            <a:endParaRPr lang="zh-CN" altLang="en-US" sz="1000"/>
          </a:p>
          <a:p>
            <a:r>
              <a:rPr lang="zh-CN" altLang="en-US" sz="2400"/>
              <a:t>        </a:t>
            </a:r>
            <a:r>
              <a:rPr lang="en-US" altLang="zh-CN" sz="2400" b="1" i="1"/>
              <a:t>S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AaS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/>
              <a:t> </a:t>
            </a:r>
            <a:r>
              <a:rPr lang="en-US" altLang="zh-CN" sz="2400" b="1" i="1"/>
              <a:t>BbS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 d</a:t>
            </a:r>
            <a:endParaRPr lang="en-US" altLang="zh-CN" sz="2400" b="1" i="1"/>
          </a:p>
          <a:p>
            <a:r>
              <a:rPr lang="en-US" altLang="zh-CN" sz="2400" b="1" i="1"/>
              <a:t>        A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a</a:t>
            </a:r>
            <a:endParaRPr lang="en-US" altLang="zh-CN" sz="2400" b="1" i="1"/>
          </a:p>
          <a:p>
            <a:r>
              <a:rPr lang="en-US" altLang="zh-CN" sz="2400" b="1" i="1"/>
              <a:t>        B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</a:t>
            </a:r>
            <a:r>
              <a:rPr lang="en-US" altLang="zh-CN" sz="2400" b="1" i="1">
                <a:sym typeface="Symbol" panose="05050102010706020507" pitchFamily="18" charset="2"/>
              </a:rPr>
              <a:t></a:t>
            </a:r>
            <a:r>
              <a:rPr lang="en-US" altLang="zh-CN" sz="2400" b="1" i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 c</a:t>
            </a:r>
            <a:endParaRPr lang="en-US" altLang="zh-CN" sz="2400" b="1" i="1"/>
          </a:p>
          <a:p>
            <a:endParaRPr lang="en-US" altLang="zh-CN" sz="1000" b="1" i="1"/>
          </a:p>
          <a:p>
            <a:r>
              <a:rPr lang="zh-CN" altLang="en-US" sz="2800" b="1"/>
              <a:t>可构造如下预测分析表：</a:t>
            </a:r>
            <a:endParaRPr lang="zh-CN" altLang="en-US" sz="2800" b="1"/>
          </a:p>
        </p:txBody>
      </p:sp>
      <p:graphicFrame>
        <p:nvGraphicFramePr>
          <p:cNvPr id="480277" name="Object 21"/>
          <p:cNvGraphicFramePr>
            <a:graphicFrameLocks noChangeAspect="1"/>
          </p:cNvGraphicFramePr>
          <p:nvPr/>
        </p:nvGraphicFramePr>
        <p:xfrm>
          <a:off x="1454150" y="4221163"/>
          <a:ext cx="6213475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Visio" r:id="rId1" imgW="5824855" imgH="2313940" progId="Visio.Drawing.11">
                  <p:embed/>
                </p:oleObj>
              </mc:Choice>
              <mc:Fallback>
                <p:oleObj name="Visio" r:id="rId1" imgW="5824855" imgH="2313940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4221163"/>
                        <a:ext cx="6213475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78" name="Rectangle 22"/>
          <p:cNvSpPr>
            <a:spLocks noChangeArrowheads="1"/>
          </p:cNvSpPr>
          <p:nvPr/>
        </p:nvSpPr>
        <p:spPr bwMode="auto">
          <a:xfrm>
            <a:off x="2176463" y="4832350"/>
            <a:ext cx="1085850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800080"/>
                </a:solidFill>
              </a:rPr>
              <a:t>S</a:t>
            </a:r>
            <a:r>
              <a:rPr lang="en-US" altLang="zh-CN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</a:rPr>
              <a:t>AaS</a:t>
            </a:r>
            <a:endParaRPr lang="en-US" altLang="zh-CN" i="1">
              <a:solidFill>
                <a:srgbClr val="800080"/>
              </a:solidFill>
            </a:endParaRPr>
          </a:p>
        </p:txBody>
      </p:sp>
      <p:sp>
        <p:nvSpPr>
          <p:cNvPr id="480279" name="Rectangle 23"/>
          <p:cNvSpPr>
            <a:spLocks noChangeArrowheads="1"/>
          </p:cNvSpPr>
          <p:nvPr/>
        </p:nvSpPr>
        <p:spPr bwMode="auto">
          <a:xfrm>
            <a:off x="3386138" y="4832350"/>
            <a:ext cx="1085850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800080"/>
                </a:solidFill>
              </a:rPr>
              <a:t>S</a:t>
            </a:r>
            <a:r>
              <a:rPr lang="en-US" altLang="zh-CN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</a:rPr>
              <a:t>BbS</a:t>
            </a:r>
            <a:endParaRPr lang="en-US" altLang="zh-CN" i="1">
              <a:solidFill>
                <a:srgbClr val="800080"/>
              </a:solidFill>
            </a:endParaRPr>
          </a:p>
        </p:txBody>
      </p:sp>
      <p:sp>
        <p:nvSpPr>
          <p:cNvPr id="480280" name="Rectangle 24"/>
          <p:cNvSpPr>
            <a:spLocks noChangeArrowheads="1"/>
          </p:cNvSpPr>
          <p:nvPr/>
        </p:nvSpPr>
        <p:spPr bwMode="auto">
          <a:xfrm>
            <a:off x="5795963" y="4832350"/>
            <a:ext cx="746125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800080"/>
                </a:solidFill>
              </a:rPr>
              <a:t>S</a:t>
            </a:r>
            <a:r>
              <a:rPr lang="en-US" altLang="zh-CN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</a:rPr>
              <a:t>d</a:t>
            </a:r>
            <a:endParaRPr lang="en-US" altLang="zh-CN" i="1">
              <a:solidFill>
                <a:srgbClr val="800080"/>
              </a:solidFill>
            </a:endParaRPr>
          </a:p>
        </p:txBody>
      </p:sp>
      <p:sp>
        <p:nvSpPr>
          <p:cNvPr id="480281" name="Rectangle 25"/>
          <p:cNvSpPr>
            <a:spLocks noChangeArrowheads="1"/>
          </p:cNvSpPr>
          <p:nvPr/>
        </p:nvSpPr>
        <p:spPr bwMode="auto">
          <a:xfrm>
            <a:off x="2339975" y="5480050"/>
            <a:ext cx="746125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800080"/>
                </a:solidFill>
              </a:rPr>
              <a:t>A</a:t>
            </a:r>
            <a:r>
              <a:rPr lang="en-US" altLang="zh-CN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</a:rPr>
              <a:t>a</a:t>
            </a:r>
            <a:endParaRPr lang="en-US" altLang="zh-CN" i="1">
              <a:solidFill>
                <a:srgbClr val="800080"/>
              </a:solidFill>
            </a:endParaRPr>
          </a:p>
        </p:txBody>
      </p:sp>
      <p:sp>
        <p:nvSpPr>
          <p:cNvPr id="480282" name="Rectangle 26"/>
          <p:cNvSpPr>
            <a:spLocks noChangeArrowheads="1"/>
          </p:cNvSpPr>
          <p:nvPr/>
        </p:nvSpPr>
        <p:spPr bwMode="auto">
          <a:xfrm>
            <a:off x="3568700" y="6127750"/>
            <a:ext cx="715963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800080"/>
                </a:solidFill>
              </a:rPr>
              <a:t>B</a:t>
            </a:r>
            <a:r>
              <a:rPr lang="en-US" altLang="zh-CN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endParaRPr lang="en-US" altLang="zh-CN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480283" name="Rectangle 27"/>
          <p:cNvSpPr>
            <a:spLocks noChangeArrowheads="1"/>
          </p:cNvSpPr>
          <p:nvPr/>
        </p:nvSpPr>
        <p:spPr bwMode="auto">
          <a:xfrm>
            <a:off x="4716463" y="6127750"/>
            <a:ext cx="731837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800080"/>
                </a:solidFill>
              </a:rPr>
              <a:t>B</a:t>
            </a:r>
            <a:r>
              <a:rPr lang="en-US" altLang="zh-CN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  <a:sym typeface="Symbol" panose="05050102010706020507" pitchFamily="18" charset="2"/>
              </a:rPr>
              <a:t>c</a:t>
            </a:r>
            <a:endParaRPr lang="en-US" altLang="zh-CN" i="1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480285" name="Rectangle 29"/>
          <p:cNvSpPr>
            <a:spLocks noChangeArrowheads="1"/>
          </p:cNvSpPr>
          <p:nvPr/>
        </p:nvSpPr>
        <p:spPr bwMode="auto">
          <a:xfrm>
            <a:off x="4500563" y="4832350"/>
            <a:ext cx="1085850" cy="3968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800080"/>
                </a:solidFill>
              </a:rPr>
              <a:t>S</a:t>
            </a:r>
            <a:r>
              <a:rPr lang="en-US" altLang="zh-CN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800080"/>
                </a:solidFill>
              </a:rPr>
              <a:t>BbS</a:t>
            </a:r>
            <a:endParaRPr lang="en-US" altLang="zh-CN" i="1">
              <a:solidFill>
                <a:srgbClr val="800080"/>
              </a:solidFill>
            </a:endParaRPr>
          </a:p>
        </p:txBody>
      </p:sp>
      <p:sp>
        <p:nvSpPr>
          <p:cNvPr id="1040" name="Rectangle 30"/>
          <p:cNvSpPr>
            <a:spLocks noChangeArrowheads="1"/>
          </p:cNvSpPr>
          <p:nvPr/>
        </p:nvSpPr>
        <p:spPr bwMode="auto">
          <a:xfrm>
            <a:off x="1258888" y="188913"/>
            <a:ext cx="6337448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表驱动 </a:t>
            </a:r>
            <a:r>
              <a:rPr lang="en-US" altLang="zh-CN" sz="4000" dirty="0">
                <a:solidFill>
                  <a:srgbClr val="800080"/>
                </a:solidFill>
              </a:rPr>
              <a:t>LL</a:t>
            </a:r>
            <a:r>
              <a:rPr lang="zh-CN" altLang="en-US" sz="4000" dirty="0">
                <a:solidFill>
                  <a:srgbClr val="800080"/>
                </a:solidFill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</a:rPr>
              <a:t>1</a:t>
            </a:r>
            <a:r>
              <a:rPr lang="zh-CN" altLang="en-US" sz="4000" dirty="0">
                <a:solidFill>
                  <a:srgbClr val="800080"/>
                </a:solidFill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分析程序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480287" name="Rectangle 31"/>
          <p:cNvSpPr>
            <a:spLocks noChangeArrowheads="1"/>
          </p:cNvSpPr>
          <p:nvPr/>
        </p:nvSpPr>
        <p:spPr bwMode="auto">
          <a:xfrm>
            <a:off x="5148064" y="1916113"/>
            <a:ext cx="3238699" cy="1920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pt-BR" altLang="zh-CN" i="1" dirty="0" smtClean="0"/>
              <a:t>S</a:t>
            </a:r>
            <a:r>
              <a:rPr lang="en-US" altLang="zh-CN" i="1" dirty="0" smtClean="0"/>
              <a:t>elect</a:t>
            </a:r>
            <a:r>
              <a:rPr lang="pt-BR" altLang="zh-CN" dirty="0" smtClean="0"/>
              <a:t>(</a:t>
            </a:r>
            <a:r>
              <a:rPr lang="en-US" altLang="zh-CN" i="1" dirty="0" err="1"/>
              <a:t>S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AaS</a:t>
            </a:r>
            <a:r>
              <a:rPr lang="pt-BR" altLang="zh-CN" dirty="0"/>
              <a:t>) = {</a:t>
            </a:r>
            <a:r>
              <a:rPr lang="pt-BR" altLang="zh-CN" i="1" dirty="0"/>
              <a:t>a</a:t>
            </a:r>
            <a:r>
              <a:rPr lang="pt-BR" altLang="zh-CN" dirty="0"/>
              <a:t>}</a:t>
            </a:r>
            <a:endParaRPr lang="pt-BR" altLang="zh-CN" dirty="0"/>
          </a:p>
          <a:p>
            <a:r>
              <a:rPr lang="pt-BR" altLang="zh-CN" i="1" dirty="0"/>
              <a:t>S</a:t>
            </a:r>
            <a:r>
              <a:rPr lang="en-US" altLang="zh-CN" i="1" dirty="0"/>
              <a:t>elect</a:t>
            </a:r>
            <a:r>
              <a:rPr lang="pt-BR" altLang="zh-CN" dirty="0" smtClean="0"/>
              <a:t>(</a:t>
            </a:r>
            <a:r>
              <a:rPr lang="en-US" altLang="zh-CN" i="1" dirty="0" err="1"/>
              <a:t>S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BbS</a:t>
            </a:r>
            <a:r>
              <a:rPr lang="pt-BR" altLang="zh-CN" dirty="0"/>
              <a:t>) = {</a:t>
            </a:r>
            <a:r>
              <a:rPr lang="pt-BR" altLang="zh-CN" i="1" dirty="0"/>
              <a:t>c,b</a:t>
            </a:r>
            <a:r>
              <a:rPr lang="pt-BR" altLang="zh-CN" dirty="0"/>
              <a:t>} </a:t>
            </a:r>
            <a:endParaRPr lang="en-US" altLang="zh-CN" dirty="0"/>
          </a:p>
          <a:p>
            <a:r>
              <a:rPr lang="pt-BR" altLang="zh-CN" i="1" dirty="0"/>
              <a:t>S</a:t>
            </a:r>
            <a:r>
              <a:rPr lang="en-US" altLang="zh-CN" i="1" dirty="0"/>
              <a:t>elect</a:t>
            </a:r>
            <a:r>
              <a:rPr lang="pt-BR" altLang="zh-CN" dirty="0" smtClean="0"/>
              <a:t>(</a:t>
            </a:r>
            <a:r>
              <a:rPr lang="en-US" altLang="zh-CN" i="1" dirty="0" err="1"/>
              <a:t>S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d</a:t>
            </a:r>
            <a:r>
              <a:rPr lang="pt-BR" altLang="zh-CN" dirty="0"/>
              <a:t>) = {</a:t>
            </a:r>
            <a:r>
              <a:rPr lang="pt-BR" altLang="zh-CN" i="1" dirty="0"/>
              <a:t>d</a:t>
            </a:r>
            <a:r>
              <a:rPr lang="pt-BR" altLang="zh-CN" dirty="0"/>
              <a:t>}</a:t>
            </a:r>
            <a:endParaRPr lang="pt-BR" altLang="zh-CN" dirty="0"/>
          </a:p>
          <a:p>
            <a:r>
              <a:rPr lang="pt-BR" altLang="zh-CN" i="1" dirty="0"/>
              <a:t>S</a:t>
            </a:r>
            <a:r>
              <a:rPr lang="en-US" altLang="zh-CN" i="1" dirty="0"/>
              <a:t>elect</a:t>
            </a:r>
            <a:r>
              <a:rPr lang="pt-BR" altLang="zh-CN" dirty="0" smtClean="0"/>
              <a:t>(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sym typeface="Symbol" panose="05050102010706020507" pitchFamily="18" charset="2"/>
              </a:rPr>
              <a:t>a</a:t>
            </a:r>
            <a:r>
              <a:rPr lang="pt-BR" altLang="zh-CN" dirty="0"/>
              <a:t>) = {</a:t>
            </a:r>
            <a:r>
              <a:rPr lang="pt-BR" altLang="zh-CN" i="1" dirty="0"/>
              <a:t>a</a:t>
            </a:r>
            <a:r>
              <a:rPr lang="pt-BR" altLang="zh-CN" dirty="0"/>
              <a:t>}</a:t>
            </a:r>
            <a:endParaRPr lang="en-US" altLang="zh-CN" dirty="0"/>
          </a:p>
          <a:p>
            <a:r>
              <a:rPr lang="pt-BR" altLang="zh-CN" i="1" dirty="0"/>
              <a:t>S</a:t>
            </a:r>
            <a:r>
              <a:rPr lang="en-US" altLang="zh-CN" i="1" dirty="0"/>
              <a:t>elect</a:t>
            </a:r>
            <a:r>
              <a:rPr lang="pt-BR" altLang="zh-CN" dirty="0" smtClean="0"/>
              <a:t>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ym typeface="Symbol" panose="05050102010706020507" pitchFamily="18" charset="2"/>
              </a:rPr>
              <a:t></a:t>
            </a:r>
            <a:r>
              <a:rPr lang="pt-BR" altLang="zh-CN" dirty="0"/>
              <a:t>) = {</a:t>
            </a:r>
            <a:r>
              <a:rPr lang="pt-BR" altLang="zh-CN" i="1" dirty="0"/>
              <a:t>b</a:t>
            </a:r>
            <a:r>
              <a:rPr lang="pt-BR" altLang="zh-CN" dirty="0"/>
              <a:t>}</a:t>
            </a:r>
            <a:endParaRPr lang="zh-CN" altLang="pt-BR" b="1" dirty="0"/>
          </a:p>
          <a:p>
            <a:r>
              <a:rPr lang="pt-BR" altLang="zh-CN" i="1" dirty="0"/>
              <a:t>S</a:t>
            </a:r>
            <a:r>
              <a:rPr lang="en-US" altLang="zh-CN" i="1" dirty="0"/>
              <a:t>elect</a:t>
            </a:r>
            <a:r>
              <a:rPr lang="pt-BR" altLang="zh-CN" dirty="0" smtClean="0"/>
              <a:t>(</a:t>
            </a:r>
            <a:r>
              <a:rPr lang="en-US" altLang="zh-CN" i="1" dirty="0" err="1"/>
              <a:t>B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sym typeface="Symbol" panose="05050102010706020507" pitchFamily="18" charset="2"/>
              </a:rPr>
              <a:t>c</a:t>
            </a:r>
            <a:r>
              <a:rPr lang="pt-BR" altLang="zh-CN" dirty="0"/>
              <a:t>) = {</a:t>
            </a:r>
            <a:r>
              <a:rPr lang="pt-BR" altLang="zh-CN" i="1" dirty="0"/>
              <a:t>c</a:t>
            </a:r>
            <a:r>
              <a:rPr lang="pt-BR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1"/>
          <p:cNvSpPr txBox="1">
            <a:spLocks noChangeArrowheads="1"/>
          </p:cNvSpPr>
          <p:nvPr/>
        </p:nvSpPr>
        <p:spPr bwMode="auto">
          <a:xfrm>
            <a:off x="900113" y="1052513"/>
            <a:ext cx="66976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表驱动预测分析程序分析算法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68611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2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3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4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5" name="Rectangle 18"/>
          <p:cNvSpPr>
            <a:spLocks noChangeArrowheads="1"/>
          </p:cNvSpPr>
          <p:nvPr/>
        </p:nvSpPr>
        <p:spPr bwMode="auto">
          <a:xfrm>
            <a:off x="1258888" y="1700808"/>
            <a:ext cx="7705725" cy="48245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/>
              <a:t>    </a:t>
            </a:r>
            <a:r>
              <a:rPr lang="zh-CN" altLang="en-US" b="1" dirty="0"/>
              <a:t>初始时‘</a:t>
            </a:r>
            <a:r>
              <a:rPr lang="en-US" altLang="zh-CN" b="1" dirty="0">
                <a:solidFill>
                  <a:srgbClr val="FF0000"/>
                </a:solidFill>
              </a:rPr>
              <a:t>#’</a:t>
            </a:r>
            <a:r>
              <a:rPr lang="zh-CN" altLang="en-US" b="1" dirty="0">
                <a:solidFill>
                  <a:srgbClr val="FF0000"/>
                </a:solidFill>
              </a:rPr>
              <a:t>入栈</a:t>
            </a:r>
            <a:r>
              <a:rPr lang="zh-CN" altLang="en-US" b="1" dirty="0"/>
              <a:t>，然后文法</a:t>
            </a:r>
            <a:r>
              <a:rPr lang="zh-CN" altLang="en-US" b="1" dirty="0">
                <a:solidFill>
                  <a:srgbClr val="FF0000"/>
                </a:solidFill>
              </a:rPr>
              <a:t>开始符号入栈</a:t>
            </a:r>
            <a:r>
              <a:rPr lang="zh-CN" altLang="en-US" b="1" dirty="0"/>
              <a:t>；首个</a:t>
            </a:r>
            <a:r>
              <a:rPr lang="zh-CN" altLang="en-US" b="1" dirty="0" smtClean="0"/>
              <a:t>输入单词</a:t>
            </a:r>
            <a:r>
              <a:rPr lang="zh-CN" altLang="en-US" b="1" dirty="0" smtClean="0">
                <a:solidFill>
                  <a:srgbClr val="FF0000"/>
                </a:solidFill>
              </a:rPr>
              <a:t>读</a:t>
            </a:r>
            <a:r>
              <a:rPr lang="zh-CN" altLang="en-US" b="1" dirty="0">
                <a:solidFill>
                  <a:srgbClr val="FF0000"/>
                </a:solidFill>
              </a:rPr>
              <a:t>进 </a:t>
            </a:r>
            <a:r>
              <a:rPr lang="en-US" altLang="zh-CN" dirty="0">
                <a:solidFill>
                  <a:srgbClr val="FF0000"/>
                </a:solidFill>
              </a:rPr>
              <a:t>a </a:t>
            </a:r>
            <a:r>
              <a:rPr lang="zh-CN" altLang="en-US" dirty="0"/>
              <a:t>；</a:t>
            </a:r>
            <a:endParaRPr lang="zh-CN" altLang="en-US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200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b="1" dirty="0"/>
              <a:t>     </a:t>
            </a:r>
            <a:r>
              <a:rPr lang="en-US" altLang="zh-CN" dirty="0"/>
              <a:t>flag =TRUE</a:t>
            </a:r>
            <a:r>
              <a:rPr lang="zh-CN" altLang="en-US" dirty="0"/>
              <a:t>；</a:t>
            </a:r>
            <a:endParaRPr lang="zh-CN" altLang="en-US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200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dirty="0"/>
              <a:t>     </a:t>
            </a:r>
            <a:r>
              <a:rPr lang="en-US" altLang="zh-CN" dirty="0"/>
              <a:t>while (flag)  do   {</a:t>
            </a:r>
            <a:endParaRPr lang="en-US" altLang="zh-CN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/>
              <a:t>         </a:t>
            </a:r>
            <a:r>
              <a:rPr lang="zh-CN" altLang="zh-CN" b="1" dirty="0"/>
              <a:t>栈顶符号</a:t>
            </a:r>
            <a:r>
              <a:rPr lang="zh-CN" altLang="en-US" b="1" dirty="0"/>
              <a:t>出栈</a:t>
            </a:r>
            <a:r>
              <a:rPr lang="zh-CN" altLang="zh-CN" b="1" dirty="0"/>
              <a:t>并放在</a:t>
            </a:r>
            <a:r>
              <a:rPr lang="en-US" altLang="zh-CN" i="1" dirty="0"/>
              <a:t>X</a:t>
            </a:r>
            <a:r>
              <a:rPr lang="zh-CN" altLang="en-US" b="1" dirty="0"/>
              <a:t>中；</a:t>
            </a:r>
            <a:endParaRPr lang="zh-CN" altLang="en-US" b="1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200" b="1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b="1" dirty="0"/>
              <a:t>         </a:t>
            </a:r>
            <a:r>
              <a:rPr lang="en-US" altLang="zh-CN" dirty="0"/>
              <a:t>if (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FF0000"/>
                </a:solidFill>
              </a:rPr>
              <a:t>V</a:t>
            </a:r>
            <a:r>
              <a:rPr lang="en-US" altLang="zh-CN" i="1" baseline="-25000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)  {</a:t>
            </a:r>
            <a:endParaRPr lang="en-US" altLang="zh-CN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/>
              <a:t>              if  (</a:t>
            </a:r>
            <a:r>
              <a:rPr lang="en-US" altLang="zh-CN" i="1" dirty="0"/>
              <a:t>X</a:t>
            </a:r>
            <a:r>
              <a:rPr lang="en-US" altLang="zh-CN" dirty="0"/>
              <a:t>==a)</a:t>
            </a:r>
            <a:endParaRPr lang="en-US" altLang="zh-CN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/>
              <a:t>                   </a:t>
            </a:r>
            <a:r>
              <a:rPr lang="zh-CN" altLang="en-US" b="1" dirty="0"/>
              <a:t>把下一</a:t>
            </a:r>
            <a:r>
              <a:rPr lang="zh-CN" altLang="zh-CN" b="1" dirty="0"/>
              <a:t>个</a:t>
            </a:r>
            <a:r>
              <a:rPr lang="zh-CN" altLang="zh-CN" b="1" dirty="0" smtClean="0"/>
              <a:t>输入</a:t>
            </a:r>
            <a:r>
              <a:rPr lang="zh-CN" altLang="en-US" b="1" dirty="0" smtClean="0"/>
              <a:t>单词</a:t>
            </a:r>
            <a:r>
              <a:rPr lang="zh-CN" altLang="zh-CN" b="1" dirty="0" smtClean="0"/>
              <a:t>读</a:t>
            </a:r>
            <a:r>
              <a:rPr lang="zh-CN" altLang="zh-CN" b="1" dirty="0"/>
              <a:t>进</a:t>
            </a:r>
            <a:r>
              <a:rPr lang="en-US" altLang="zh-CN" dirty="0"/>
              <a:t>a</a:t>
            </a:r>
            <a:r>
              <a:rPr lang="en-US" altLang="zh-CN" b="1" dirty="0"/>
              <a:t>;</a:t>
            </a:r>
            <a:endParaRPr lang="en-US" altLang="zh-CN" b="1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b="1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/>
              <a:t>              </a:t>
            </a:r>
            <a:r>
              <a:rPr lang="en-US" altLang="zh-CN" dirty="0"/>
              <a:t>else ERROR;</a:t>
            </a:r>
            <a:endParaRPr lang="en-US" altLang="zh-CN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/>
              <a:t>          }    </a:t>
            </a:r>
            <a:endParaRPr lang="en-US" altLang="zh-CN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/>
              <a:t>          else if  (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==‘#’</a:t>
            </a:r>
            <a:r>
              <a:rPr lang="zh-CN" altLang="en-US" dirty="0"/>
              <a:t>）</a:t>
            </a:r>
            <a:r>
              <a:rPr lang="en-US" altLang="zh-CN" dirty="0"/>
              <a:t>{</a:t>
            </a:r>
            <a:endParaRPr lang="en-US" altLang="zh-CN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/>
              <a:t>              if  (a==‘#’)  flag = FALSE;</a:t>
            </a:r>
            <a:endParaRPr lang="en-US" altLang="zh-CN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/>
              <a:t>              else ERROR;</a:t>
            </a:r>
            <a:endParaRPr lang="en-US" altLang="zh-CN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/>
              <a:t>          }</a:t>
            </a:r>
            <a:endParaRPr lang="en-US" altLang="zh-CN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/>
              <a:t>          else if (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i="1" dirty="0" err="1">
                <a:solidFill>
                  <a:srgbClr val="FF0000"/>
                </a:solidFill>
              </a:rPr>
              <a:t>X</a:t>
            </a:r>
            <a:r>
              <a:rPr lang="en-US" altLang="zh-CN" dirty="0" err="1">
                <a:solidFill>
                  <a:srgbClr val="FF0000"/>
                </a:solidFill>
              </a:rPr>
              <a:t>,a</a:t>
            </a:r>
            <a:r>
              <a:rPr lang="en-US" altLang="zh-CN" dirty="0">
                <a:solidFill>
                  <a:srgbClr val="FF0000"/>
                </a:solidFill>
              </a:rPr>
              <a:t>] == {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…</a:t>
            </a:r>
            <a:r>
              <a:rPr lang="en-US" altLang="zh-CN" i="1" dirty="0" err="1">
                <a:solidFill>
                  <a:srgbClr val="FF0000"/>
                </a:solidFill>
              </a:rPr>
              <a:t>X</a:t>
            </a:r>
            <a:r>
              <a:rPr lang="en-US" altLang="zh-CN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en-US" altLang="zh-CN" dirty="0"/>
              <a:t>) </a:t>
            </a:r>
            <a:r>
              <a:rPr lang="en-US" altLang="zh-CN" i="1" dirty="0"/>
              <a:t>X</a:t>
            </a:r>
            <a:r>
              <a:rPr lang="en-US" altLang="zh-CN" baseline="-25000" dirty="0">
                <a:solidFill>
                  <a:srgbClr val="FF0000"/>
                </a:solidFill>
              </a:rPr>
              <a:t>k</a:t>
            </a:r>
            <a:r>
              <a:rPr lang="en-US" altLang="zh-CN" dirty="0"/>
              <a:t>,</a:t>
            </a:r>
            <a:r>
              <a:rPr lang="en-US" altLang="zh-CN" i="1" dirty="0"/>
              <a:t>X</a:t>
            </a:r>
            <a:r>
              <a:rPr lang="en-US" altLang="zh-CN" baseline="-25000" dirty="0">
                <a:solidFill>
                  <a:srgbClr val="FF0000"/>
                </a:solidFill>
              </a:rPr>
              <a:t>K-1</a:t>
            </a:r>
            <a:r>
              <a:rPr lang="en-US" altLang="zh-CN" dirty="0"/>
              <a:t>,…,</a:t>
            </a:r>
            <a:r>
              <a:rPr lang="en-US" altLang="zh-CN" i="1" dirty="0"/>
              <a:t>X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zh-CN" altLang="en-US" b="1" dirty="0"/>
              <a:t>依次</a:t>
            </a:r>
            <a:r>
              <a:rPr lang="zh-CN" altLang="zh-CN" b="1" dirty="0"/>
              <a:t>进栈</a:t>
            </a:r>
            <a:r>
              <a:rPr lang="en-US" altLang="zh-CN" b="1" dirty="0"/>
              <a:t>; </a:t>
            </a:r>
            <a:endParaRPr lang="en-US" altLang="zh-CN" b="1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b="1" dirty="0"/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/>
              <a:t>          </a:t>
            </a:r>
            <a:r>
              <a:rPr lang="en-US" altLang="zh-CN" dirty="0"/>
              <a:t>else  ERROR;</a:t>
            </a:r>
            <a:endParaRPr lang="en-US" altLang="zh-CN" dirty="0"/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/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/>
              <a:t>     </a:t>
            </a:r>
            <a:r>
              <a:rPr lang="en-US" altLang="zh-CN" dirty="0" smtClean="0"/>
              <a:t>}</a:t>
            </a:r>
            <a:r>
              <a:rPr lang="en-US" altLang="zh-CN" b="1" dirty="0" smtClean="0"/>
              <a:t>/*</a:t>
            </a:r>
            <a:r>
              <a:rPr lang="zh-CN" altLang="zh-CN" b="1" dirty="0"/>
              <a:t>分析成功，过程完毕</a:t>
            </a:r>
            <a:r>
              <a:rPr lang="zh-CN" altLang="en-US" b="1" dirty="0"/>
              <a:t>*</a:t>
            </a:r>
            <a:r>
              <a:rPr lang="zh-CN" altLang="zh-CN" b="1" dirty="0"/>
              <a:t>／</a:t>
            </a:r>
            <a:endParaRPr lang="zh-CN" altLang="en-US" b="1" dirty="0"/>
          </a:p>
        </p:txBody>
      </p:sp>
      <p:sp>
        <p:nvSpPr>
          <p:cNvPr id="68616" name="Rectangle 19"/>
          <p:cNvSpPr>
            <a:spLocks noChangeArrowheads="1"/>
          </p:cNvSpPr>
          <p:nvPr/>
        </p:nvSpPr>
        <p:spPr bwMode="auto">
          <a:xfrm>
            <a:off x="1258888" y="188913"/>
            <a:ext cx="5977408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表驱动 </a:t>
            </a:r>
            <a:r>
              <a:rPr lang="en-US" altLang="zh-CN" sz="4000" dirty="0">
                <a:solidFill>
                  <a:srgbClr val="800080"/>
                </a:solidFill>
              </a:rPr>
              <a:t>LL</a:t>
            </a:r>
            <a:r>
              <a:rPr lang="zh-CN" altLang="en-US" sz="4000" dirty="0">
                <a:solidFill>
                  <a:srgbClr val="800080"/>
                </a:solidFill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</a:rPr>
              <a:t>1</a:t>
            </a:r>
            <a:r>
              <a:rPr lang="zh-CN" altLang="en-US" sz="4000" dirty="0">
                <a:solidFill>
                  <a:srgbClr val="800080"/>
                </a:solidFill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分析程序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2" name="右箭头 1"/>
          <p:cNvSpPr/>
          <p:nvPr/>
        </p:nvSpPr>
        <p:spPr bwMode="auto">
          <a:xfrm rot="18323193">
            <a:off x="6005917" y="5537638"/>
            <a:ext cx="298322" cy="138705"/>
          </a:xfrm>
          <a:prstGeom prst="rightArrow">
            <a:avLst/>
          </a:prstGeom>
          <a:noFill/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80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 smtClean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20171" y="5829477"/>
            <a:ext cx="2155652" cy="4001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i="1" dirty="0" smtClean="0"/>
              <a:t>最先进栈的是</a:t>
            </a:r>
            <a:r>
              <a:rPr lang="en-US" altLang="zh-CN" i="1" dirty="0" err="1" smtClean="0"/>
              <a:t>X</a:t>
            </a:r>
            <a:r>
              <a:rPr lang="en-US" altLang="zh-CN" baseline="-25000" dirty="0" err="1" smtClean="0">
                <a:solidFill>
                  <a:srgbClr val="FF0000"/>
                </a:solidFill>
              </a:rPr>
              <a:t>k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11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052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4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5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Rectangle 16"/>
          <p:cNvSpPr>
            <a:spLocks noChangeArrowheads="1"/>
          </p:cNvSpPr>
          <p:nvPr/>
        </p:nvSpPr>
        <p:spPr bwMode="auto">
          <a:xfrm>
            <a:off x="900113" y="1773238"/>
            <a:ext cx="4751387" cy="234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latin typeface="楷体_GB2312" pitchFamily="49" charset="-122"/>
              </a:rPr>
              <a:t>对于下列文法</a:t>
            </a:r>
            <a:r>
              <a:rPr lang="en-US" altLang="zh-CN" sz="2800" b="1" i="1"/>
              <a:t>G</a:t>
            </a:r>
            <a:r>
              <a:rPr lang="en-US" altLang="zh-CN" sz="2800"/>
              <a:t>(</a:t>
            </a:r>
            <a:r>
              <a:rPr lang="en-US" altLang="zh-CN" sz="2800" b="1" i="1"/>
              <a:t>S</a:t>
            </a:r>
            <a:r>
              <a:rPr lang="en-US" altLang="zh-CN" sz="2800"/>
              <a:t>)</a:t>
            </a:r>
            <a:r>
              <a:rPr lang="zh-CN" altLang="en-US" sz="2800"/>
              <a:t>：</a:t>
            </a:r>
            <a:endParaRPr lang="zh-CN" altLang="en-US" sz="2800"/>
          </a:p>
          <a:p>
            <a:pPr>
              <a:buClrTx/>
              <a:buFont typeface="Symbol" panose="05050102010706020507" pitchFamily="18" charset="2"/>
              <a:buNone/>
            </a:pPr>
            <a:endParaRPr lang="zh-CN" altLang="en-US" sz="1000"/>
          </a:p>
          <a:p>
            <a:r>
              <a:rPr lang="zh-CN" altLang="en-US" sz="2400"/>
              <a:t>        </a:t>
            </a:r>
            <a:r>
              <a:rPr lang="en-US" altLang="zh-CN" sz="2400" b="1" i="1"/>
              <a:t>S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AaS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/>
              <a:t> </a:t>
            </a:r>
            <a:r>
              <a:rPr lang="en-US" altLang="zh-CN" sz="2400" b="1" i="1"/>
              <a:t>BbS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 d</a:t>
            </a:r>
            <a:endParaRPr lang="en-US" altLang="zh-CN" sz="2400" b="1" i="1"/>
          </a:p>
          <a:p>
            <a:r>
              <a:rPr lang="en-US" altLang="zh-CN" sz="2400" b="1" i="1"/>
              <a:t>        A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a</a:t>
            </a:r>
            <a:endParaRPr lang="en-US" altLang="zh-CN" sz="2400" b="1" i="1"/>
          </a:p>
          <a:p>
            <a:r>
              <a:rPr lang="en-US" altLang="zh-CN" sz="2400" b="1" i="1"/>
              <a:t>        B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</a:t>
            </a:r>
            <a:r>
              <a:rPr lang="en-US" altLang="zh-CN" sz="2400" b="1" i="1">
                <a:sym typeface="Symbol" panose="05050102010706020507" pitchFamily="18" charset="2"/>
              </a:rPr>
              <a:t></a:t>
            </a:r>
            <a:r>
              <a:rPr lang="en-US" altLang="zh-CN" sz="2400" b="1" i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 c</a:t>
            </a:r>
            <a:endParaRPr lang="en-US" altLang="zh-CN" sz="2400" b="1" i="1"/>
          </a:p>
          <a:p>
            <a:endParaRPr lang="en-US" altLang="zh-CN" sz="1000" b="1" i="1"/>
          </a:p>
          <a:p>
            <a:r>
              <a:rPr lang="en-US" altLang="zh-CN" sz="2800" b="1"/>
              <a:t>    </a:t>
            </a:r>
            <a:r>
              <a:rPr lang="zh-CN" altLang="en-US" sz="2800" b="1"/>
              <a:t>分析输入串 </a:t>
            </a:r>
            <a:r>
              <a:rPr lang="en-US" altLang="zh-CN" sz="2400" b="1" i="1">
                <a:solidFill>
                  <a:srgbClr val="800080"/>
                </a:solidFill>
              </a:rPr>
              <a:t>aabd </a:t>
            </a:r>
            <a:r>
              <a:rPr lang="zh-CN" altLang="en-US" sz="2800" b="1"/>
              <a:t>的过程：</a:t>
            </a:r>
            <a:endParaRPr lang="zh-CN" altLang="en-US" sz="2800" b="1"/>
          </a:p>
        </p:txBody>
      </p:sp>
      <p:grpSp>
        <p:nvGrpSpPr>
          <p:cNvPr id="2" name="Group 33"/>
          <p:cNvGrpSpPr/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2070" name="Line 27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71" name="Line 28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72" name="Line 29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82334" name="Rectangle 30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</a:rPr>
              <a:t>#</a:t>
            </a:r>
            <a:endParaRPr lang="en-US" altLang="zh-CN" sz="2400">
              <a:solidFill>
                <a:srgbClr val="800080"/>
              </a:solidFill>
            </a:endParaRPr>
          </a:p>
        </p:txBody>
      </p:sp>
      <p:sp>
        <p:nvSpPr>
          <p:cNvPr id="482335" name="Rectangle 31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</a:rPr>
              <a:t>S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sp>
        <p:nvSpPr>
          <p:cNvPr id="482336" name="Rectangle 32"/>
          <p:cNvSpPr>
            <a:spLocks noChangeArrowheads="1"/>
          </p:cNvSpPr>
          <p:nvPr/>
        </p:nvSpPr>
        <p:spPr bwMode="auto">
          <a:xfrm>
            <a:off x="4859338" y="2349500"/>
            <a:ext cx="2022475" cy="8223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剩余的输入串</a:t>
            </a:r>
            <a:endParaRPr lang="zh-CN" altLang="en-US" sz="2400" b="1"/>
          </a:p>
          <a:p>
            <a:r>
              <a:rPr lang="zh-CN" altLang="en-US" sz="2400" b="1" i="1">
                <a:solidFill>
                  <a:srgbClr val="800080"/>
                </a:solidFill>
              </a:rPr>
              <a:t>      </a:t>
            </a:r>
            <a:r>
              <a:rPr lang="en-US" altLang="zh-CN" sz="2400" b="1" i="1">
                <a:solidFill>
                  <a:srgbClr val="800080"/>
                </a:solidFill>
              </a:rPr>
              <a:t>aabd#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grpSp>
        <p:nvGrpSpPr>
          <p:cNvPr id="2061" name="Group 35"/>
          <p:cNvGrpSpPr/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2050" name="Object 18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" name="Visio" r:id="rId1" imgW="4933950" imgH="1952625" progId="Visio.Drawing.11">
                    <p:embed/>
                  </p:oleObj>
                </mc:Choice>
                <mc:Fallback>
                  <p:oleObj name="Visio" r:id="rId1" imgW="4933950" imgH="1952625" progId="Visio.Drawing.11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3" name="Rectangle 19"/>
            <p:cNvSpPr>
              <a:spLocks noChangeArrowheads="1"/>
            </p:cNvSpPr>
            <p:nvPr/>
          </p:nvSpPr>
          <p:spPr bwMode="auto">
            <a:xfrm>
              <a:off x="1371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AaS</a:t>
              </a:r>
              <a:endParaRPr lang="en-US" altLang="zh-CN" i="1"/>
            </a:p>
          </p:txBody>
        </p:sp>
        <p:sp>
          <p:nvSpPr>
            <p:cNvPr id="2064" name="Rectangle 20"/>
            <p:cNvSpPr>
              <a:spLocks noChangeArrowheads="1"/>
            </p:cNvSpPr>
            <p:nvPr/>
          </p:nvSpPr>
          <p:spPr bwMode="auto">
            <a:xfrm>
              <a:off x="2133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BbS</a:t>
              </a:r>
              <a:endParaRPr lang="en-US" altLang="zh-CN" i="1"/>
            </a:p>
          </p:txBody>
        </p:sp>
        <p:sp>
          <p:nvSpPr>
            <p:cNvPr id="2065" name="Rectangle 21"/>
            <p:cNvSpPr>
              <a:spLocks noChangeArrowheads="1"/>
            </p:cNvSpPr>
            <p:nvPr/>
          </p:nvSpPr>
          <p:spPr bwMode="auto">
            <a:xfrm>
              <a:off x="3651" y="3044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d</a:t>
              </a:r>
              <a:endParaRPr lang="en-US" altLang="zh-CN" i="1"/>
            </a:p>
          </p:txBody>
        </p:sp>
        <p:sp>
          <p:nvSpPr>
            <p:cNvPr id="2066" name="Rectangle 22"/>
            <p:cNvSpPr>
              <a:spLocks noChangeArrowheads="1"/>
            </p:cNvSpPr>
            <p:nvPr/>
          </p:nvSpPr>
          <p:spPr bwMode="auto">
            <a:xfrm>
              <a:off x="1474" y="3452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a</a:t>
              </a:r>
              <a:endParaRPr lang="en-US" altLang="zh-CN" i="1"/>
            </a:p>
          </p:txBody>
        </p:sp>
        <p:sp>
          <p:nvSpPr>
            <p:cNvPr id="2067" name="Rectangle 23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ym typeface="Symbol" panose="05050102010706020507" pitchFamily="18" charset="2"/>
                </a:rPr>
                <a:t></a:t>
              </a:r>
              <a:endParaRPr lang="en-US" altLang="zh-CN" i="1">
                <a:sym typeface="Symbol" panose="05050102010706020507" pitchFamily="18" charset="2"/>
              </a:endParaRPr>
            </a:p>
          </p:txBody>
        </p:sp>
        <p:sp>
          <p:nvSpPr>
            <p:cNvPr id="2068" name="Rectangle 24"/>
            <p:cNvSpPr>
              <a:spLocks noChangeArrowheads="1"/>
            </p:cNvSpPr>
            <p:nvPr/>
          </p:nvSpPr>
          <p:spPr bwMode="auto">
            <a:xfrm>
              <a:off x="2971" y="3860"/>
              <a:ext cx="46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ym typeface="Symbol" panose="05050102010706020507" pitchFamily="18" charset="2"/>
                </a:rPr>
                <a:t>c</a:t>
              </a:r>
              <a:endParaRPr lang="en-US" altLang="zh-CN" i="1">
                <a:sym typeface="Symbol" panose="05050102010706020507" pitchFamily="18" charset="2"/>
              </a:endParaRPr>
            </a:p>
          </p:txBody>
        </p:sp>
        <p:sp>
          <p:nvSpPr>
            <p:cNvPr id="2069" name="Rectangle 34"/>
            <p:cNvSpPr>
              <a:spLocks noChangeArrowheads="1"/>
            </p:cNvSpPr>
            <p:nvPr/>
          </p:nvSpPr>
          <p:spPr bwMode="auto">
            <a:xfrm>
              <a:off x="2835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BbS</a:t>
              </a:r>
              <a:endParaRPr lang="en-US" altLang="zh-CN" i="1"/>
            </a:p>
          </p:txBody>
        </p:sp>
      </p:grpSp>
      <p:sp>
        <p:nvSpPr>
          <p:cNvPr id="2062" name="Rectangle 36"/>
          <p:cNvSpPr>
            <a:spLocks noChangeArrowheads="1"/>
          </p:cNvSpPr>
          <p:nvPr/>
        </p:nvSpPr>
        <p:spPr bwMode="auto">
          <a:xfrm>
            <a:off x="1258888" y="188913"/>
            <a:ext cx="6049962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表驱动 </a:t>
            </a:r>
            <a:r>
              <a:rPr lang="en-US" altLang="zh-CN" sz="4000" dirty="0">
                <a:solidFill>
                  <a:srgbClr val="800080"/>
                </a:solidFill>
              </a:rPr>
              <a:t>LL</a:t>
            </a:r>
            <a:r>
              <a:rPr lang="zh-CN" altLang="en-US" sz="4000" dirty="0">
                <a:solidFill>
                  <a:srgbClr val="800080"/>
                </a:solidFill>
              </a:rPr>
              <a:t>（</a:t>
            </a:r>
            <a:r>
              <a:rPr lang="en-US" altLang="zh-CN" sz="4000" dirty="0">
                <a:solidFill>
                  <a:srgbClr val="800080"/>
                </a:solidFill>
              </a:rPr>
              <a:t>1</a:t>
            </a:r>
            <a:r>
              <a:rPr lang="zh-CN" altLang="en-US" sz="4000" dirty="0">
                <a:solidFill>
                  <a:srgbClr val="800080"/>
                </a:solidFill>
              </a:rPr>
              <a:t>）</a:t>
            </a:r>
            <a:r>
              <a:rPr lang="zh-CN" altLang="en-US" sz="4000" b="1" dirty="0">
                <a:solidFill>
                  <a:srgbClr val="800080"/>
                </a:solidFill>
                <a:ea typeface="华文行楷" panose="02010800040101010101" pitchFamily="2" charset="-122"/>
              </a:rPr>
              <a:t>分析程序</a:t>
            </a:r>
            <a:endParaRPr lang="zh-CN" altLang="en-US" sz="4000" b="1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2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2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34" grpId="0"/>
      <p:bldP spid="482335" grpId="0"/>
      <p:bldP spid="48233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2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3076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>
            <a:off x="900113" y="1773238"/>
            <a:ext cx="4751387" cy="234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latin typeface="楷体_GB2312" pitchFamily="49" charset="-122"/>
              </a:rPr>
              <a:t>对于下列文法</a:t>
            </a:r>
            <a:r>
              <a:rPr lang="en-US" altLang="zh-CN" sz="2800" b="1" i="1"/>
              <a:t>G</a:t>
            </a:r>
            <a:r>
              <a:rPr lang="en-US" altLang="zh-CN" sz="2800"/>
              <a:t>(</a:t>
            </a:r>
            <a:r>
              <a:rPr lang="en-US" altLang="zh-CN" sz="2800" b="1" i="1"/>
              <a:t>S</a:t>
            </a:r>
            <a:r>
              <a:rPr lang="en-US" altLang="zh-CN" sz="2800"/>
              <a:t>)</a:t>
            </a:r>
            <a:r>
              <a:rPr lang="zh-CN" altLang="en-US" sz="2800"/>
              <a:t>：</a:t>
            </a:r>
            <a:endParaRPr lang="zh-CN" altLang="en-US" sz="2800"/>
          </a:p>
          <a:p>
            <a:pPr>
              <a:buClrTx/>
              <a:buFont typeface="Symbol" panose="05050102010706020507" pitchFamily="18" charset="2"/>
              <a:buNone/>
            </a:pPr>
            <a:endParaRPr lang="zh-CN" altLang="en-US" sz="1000"/>
          </a:p>
          <a:p>
            <a:r>
              <a:rPr lang="zh-CN" altLang="en-US" sz="2400"/>
              <a:t>        </a:t>
            </a:r>
            <a:r>
              <a:rPr lang="en-US" altLang="zh-CN" sz="2400" b="1" i="1"/>
              <a:t>S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AaS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/>
              <a:t> </a:t>
            </a:r>
            <a:r>
              <a:rPr lang="en-US" altLang="zh-CN" sz="2400" b="1" i="1"/>
              <a:t>BbS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 d</a:t>
            </a:r>
            <a:endParaRPr lang="en-US" altLang="zh-CN" sz="2400" b="1" i="1"/>
          </a:p>
          <a:p>
            <a:r>
              <a:rPr lang="en-US" altLang="zh-CN" sz="2400" b="1" i="1"/>
              <a:t>        A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a</a:t>
            </a:r>
            <a:endParaRPr lang="en-US" altLang="zh-CN" sz="2400" b="1" i="1"/>
          </a:p>
          <a:p>
            <a:r>
              <a:rPr lang="en-US" altLang="zh-CN" sz="2400" b="1" i="1"/>
              <a:t>        B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</a:t>
            </a:r>
            <a:r>
              <a:rPr lang="en-US" altLang="zh-CN" sz="2400" b="1" i="1">
                <a:sym typeface="Symbol" panose="05050102010706020507" pitchFamily="18" charset="2"/>
              </a:rPr>
              <a:t></a:t>
            </a:r>
            <a:r>
              <a:rPr lang="en-US" altLang="zh-CN" sz="2400" b="1" i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 c</a:t>
            </a:r>
            <a:endParaRPr lang="en-US" altLang="zh-CN" sz="2400" b="1" i="1"/>
          </a:p>
          <a:p>
            <a:endParaRPr lang="en-US" altLang="zh-CN" sz="1000" b="1" i="1"/>
          </a:p>
          <a:p>
            <a:r>
              <a:rPr lang="en-US" altLang="zh-CN" sz="2800" b="1"/>
              <a:t>    </a:t>
            </a:r>
            <a:r>
              <a:rPr lang="zh-CN" altLang="en-US" sz="2800" b="1"/>
              <a:t>分析输入串 </a:t>
            </a:r>
            <a:r>
              <a:rPr lang="en-US" altLang="zh-CN" sz="2400" b="1" i="1">
                <a:solidFill>
                  <a:srgbClr val="800080"/>
                </a:solidFill>
              </a:rPr>
              <a:t>aabd </a:t>
            </a:r>
            <a:r>
              <a:rPr lang="zh-CN" altLang="en-US" sz="2800" b="1"/>
              <a:t>的过程：</a:t>
            </a:r>
            <a:endParaRPr lang="zh-CN" altLang="en-US" sz="2800" b="1"/>
          </a:p>
        </p:txBody>
      </p:sp>
      <p:grpSp>
        <p:nvGrpSpPr>
          <p:cNvPr id="3081" name="Group 27"/>
          <p:cNvGrpSpPr/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3096" name="Line 28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97" name="Line 29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98" name="Line 30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82" name="Rectangle 31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</a:rPr>
              <a:t>#</a:t>
            </a:r>
            <a:endParaRPr lang="en-US" altLang="zh-CN" sz="2400">
              <a:solidFill>
                <a:srgbClr val="800080"/>
              </a:solidFill>
            </a:endParaRPr>
          </a:p>
        </p:txBody>
      </p:sp>
      <p:sp>
        <p:nvSpPr>
          <p:cNvPr id="483360" name="Rectangle 32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</a:rPr>
              <a:t>S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sp>
        <p:nvSpPr>
          <p:cNvPr id="3084" name="Rectangle 33"/>
          <p:cNvSpPr>
            <a:spLocks noChangeArrowheads="1"/>
          </p:cNvSpPr>
          <p:nvPr/>
        </p:nvSpPr>
        <p:spPr bwMode="auto">
          <a:xfrm>
            <a:off x="4859338" y="2349500"/>
            <a:ext cx="2022475" cy="8223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剩余的输入串</a:t>
            </a:r>
            <a:endParaRPr lang="zh-CN" altLang="en-US" sz="2400" b="1"/>
          </a:p>
          <a:p>
            <a:r>
              <a:rPr lang="zh-CN" altLang="en-US" sz="2400" b="1" i="1">
                <a:solidFill>
                  <a:srgbClr val="800080"/>
                </a:solidFill>
              </a:rPr>
              <a:t>      </a:t>
            </a:r>
            <a:r>
              <a:rPr lang="en-US" altLang="zh-CN" sz="2400" b="1" i="1">
                <a:solidFill>
                  <a:srgbClr val="800080"/>
                </a:solidFill>
              </a:rPr>
              <a:t>aabd#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sp>
        <p:nvSpPr>
          <p:cNvPr id="483362" name="Rectangle 34"/>
          <p:cNvSpPr>
            <a:spLocks noChangeArrowheads="1"/>
          </p:cNvSpPr>
          <p:nvPr/>
        </p:nvSpPr>
        <p:spPr bwMode="auto">
          <a:xfrm>
            <a:off x="7524750" y="27813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</a:rPr>
              <a:t>a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sp>
        <p:nvSpPr>
          <p:cNvPr id="483363" name="Rectangle 35"/>
          <p:cNvSpPr>
            <a:spLocks noChangeArrowheads="1"/>
          </p:cNvSpPr>
          <p:nvPr/>
        </p:nvSpPr>
        <p:spPr bwMode="auto">
          <a:xfrm>
            <a:off x="7524750" y="24209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</a:rPr>
              <a:t>A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grpSp>
        <p:nvGrpSpPr>
          <p:cNvPr id="3087" name="Group 36"/>
          <p:cNvGrpSpPr/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3074" name="Object 37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Visio" r:id="rId1" imgW="4933950" imgH="1952625" progId="Visio.Drawing.11">
                    <p:embed/>
                  </p:oleObj>
                </mc:Choice>
                <mc:Fallback>
                  <p:oleObj name="Visio" r:id="rId1" imgW="4933950" imgH="1952625" progId="Visio.Drawing.11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9" name="Rectangle 38"/>
            <p:cNvSpPr>
              <a:spLocks noChangeArrowheads="1"/>
            </p:cNvSpPr>
            <p:nvPr/>
          </p:nvSpPr>
          <p:spPr bwMode="auto">
            <a:xfrm>
              <a:off x="1371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AaS</a:t>
              </a:r>
              <a:endParaRPr lang="en-US" altLang="zh-CN" i="1"/>
            </a:p>
          </p:txBody>
        </p:sp>
        <p:sp>
          <p:nvSpPr>
            <p:cNvPr id="3090" name="Rectangle 39"/>
            <p:cNvSpPr>
              <a:spLocks noChangeArrowheads="1"/>
            </p:cNvSpPr>
            <p:nvPr/>
          </p:nvSpPr>
          <p:spPr bwMode="auto">
            <a:xfrm>
              <a:off x="2133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BbS</a:t>
              </a:r>
              <a:endParaRPr lang="en-US" altLang="zh-CN" i="1"/>
            </a:p>
          </p:txBody>
        </p:sp>
        <p:sp>
          <p:nvSpPr>
            <p:cNvPr id="3091" name="Rectangle 40"/>
            <p:cNvSpPr>
              <a:spLocks noChangeArrowheads="1"/>
            </p:cNvSpPr>
            <p:nvPr/>
          </p:nvSpPr>
          <p:spPr bwMode="auto">
            <a:xfrm>
              <a:off x="3651" y="3044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d</a:t>
              </a:r>
              <a:endParaRPr lang="en-US" altLang="zh-CN" i="1"/>
            </a:p>
          </p:txBody>
        </p:sp>
        <p:sp>
          <p:nvSpPr>
            <p:cNvPr id="3092" name="Rectangle 41"/>
            <p:cNvSpPr>
              <a:spLocks noChangeArrowheads="1"/>
            </p:cNvSpPr>
            <p:nvPr/>
          </p:nvSpPr>
          <p:spPr bwMode="auto">
            <a:xfrm>
              <a:off x="1474" y="3452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a</a:t>
              </a:r>
              <a:endParaRPr lang="en-US" altLang="zh-CN" i="1"/>
            </a:p>
          </p:txBody>
        </p:sp>
        <p:sp>
          <p:nvSpPr>
            <p:cNvPr id="3093" name="Rectangle 42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ym typeface="Symbol" panose="05050102010706020507" pitchFamily="18" charset="2"/>
                </a:rPr>
                <a:t></a:t>
              </a:r>
              <a:endParaRPr lang="en-US" altLang="zh-CN" i="1">
                <a:sym typeface="Symbol" panose="05050102010706020507" pitchFamily="18" charset="2"/>
              </a:endParaRPr>
            </a:p>
          </p:txBody>
        </p:sp>
        <p:sp>
          <p:nvSpPr>
            <p:cNvPr id="3094" name="Rectangle 43"/>
            <p:cNvSpPr>
              <a:spLocks noChangeArrowheads="1"/>
            </p:cNvSpPr>
            <p:nvPr/>
          </p:nvSpPr>
          <p:spPr bwMode="auto">
            <a:xfrm>
              <a:off x="2971" y="3860"/>
              <a:ext cx="46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ym typeface="Symbol" panose="05050102010706020507" pitchFamily="18" charset="2"/>
                </a:rPr>
                <a:t>c</a:t>
              </a:r>
              <a:endParaRPr lang="en-US" altLang="zh-CN" i="1">
                <a:sym typeface="Symbol" panose="05050102010706020507" pitchFamily="18" charset="2"/>
              </a:endParaRPr>
            </a:p>
          </p:txBody>
        </p:sp>
        <p:sp>
          <p:nvSpPr>
            <p:cNvPr id="3095" name="Rectangle 44"/>
            <p:cNvSpPr>
              <a:spLocks noChangeArrowheads="1"/>
            </p:cNvSpPr>
            <p:nvPr/>
          </p:nvSpPr>
          <p:spPr bwMode="auto">
            <a:xfrm>
              <a:off x="2835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BbS</a:t>
              </a:r>
              <a:endParaRPr lang="en-US" altLang="zh-CN" i="1"/>
            </a:p>
          </p:txBody>
        </p:sp>
      </p:grpSp>
      <p:sp>
        <p:nvSpPr>
          <p:cNvPr id="3088" name="Rectangle 45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分析程序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3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3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60" grpId="0"/>
      <p:bldP spid="483362" grpId="0"/>
      <p:bldP spid="48336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12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4100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AutoShape 1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AutoShape 1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Rectangle 17"/>
          <p:cNvSpPr>
            <a:spLocks noChangeArrowheads="1"/>
          </p:cNvSpPr>
          <p:nvPr/>
        </p:nvSpPr>
        <p:spPr bwMode="auto">
          <a:xfrm>
            <a:off x="900113" y="1773238"/>
            <a:ext cx="4751387" cy="234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latin typeface="楷体_GB2312" pitchFamily="49" charset="-122"/>
              </a:rPr>
              <a:t>对于下列文法</a:t>
            </a:r>
            <a:r>
              <a:rPr lang="en-US" altLang="zh-CN" sz="2800" b="1" i="1"/>
              <a:t>G</a:t>
            </a:r>
            <a:r>
              <a:rPr lang="en-US" altLang="zh-CN" sz="2800"/>
              <a:t>(</a:t>
            </a:r>
            <a:r>
              <a:rPr lang="en-US" altLang="zh-CN" sz="2800" b="1" i="1"/>
              <a:t>S</a:t>
            </a:r>
            <a:r>
              <a:rPr lang="en-US" altLang="zh-CN" sz="2800"/>
              <a:t>)</a:t>
            </a:r>
            <a:r>
              <a:rPr lang="zh-CN" altLang="en-US" sz="2800"/>
              <a:t>：</a:t>
            </a:r>
            <a:endParaRPr lang="zh-CN" altLang="en-US" sz="2800"/>
          </a:p>
          <a:p>
            <a:pPr>
              <a:buClrTx/>
              <a:buFont typeface="Symbol" panose="05050102010706020507" pitchFamily="18" charset="2"/>
              <a:buNone/>
            </a:pPr>
            <a:endParaRPr lang="zh-CN" altLang="en-US" sz="1000"/>
          </a:p>
          <a:p>
            <a:r>
              <a:rPr lang="zh-CN" altLang="en-US" sz="2400"/>
              <a:t>        </a:t>
            </a:r>
            <a:r>
              <a:rPr lang="en-US" altLang="zh-CN" sz="2400" b="1" i="1"/>
              <a:t>S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AaS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/>
              <a:t> </a:t>
            </a:r>
            <a:r>
              <a:rPr lang="en-US" altLang="zh-CN" sz="2400" b="1" i="1"/>
              <a:t>BbS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 d</a:t>
            </a:r>
            <a:endParaRPr lang="en-US" altLang="zh-CN" sz="2400" b="1" i="1"/>
          </a:p>
          <a:p>
            <a:r>
              <a:rPr lang="en-US" altLang="zh-CN" sz="2400" b="1" i="1"/>
              <a:t>        A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a</a:t>
            </a:r>
            <a:endParaRPr lang="en-US" altLang="zh-CN" sz="2400" b="1" i="1"/>
          </a:p>
          <a:p>
            <a:r>
              <a:rPr lang="en-US" altLang="zh-CN" sz="2400" b="1" i="1"/>
              <a:t>        B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</a:t>
            </a:r>
            <a:r>
              <a:rPr lang="en-US" altLang="zh-CN" sz="2400" b="1" i="1">
                <a:sym typeface="Symbol" panose="05050102010706020507" pitchFamily="18" charset="2"/>
              </a:rPr>
              <a:t></a:t>
            </a:r>
            <a:r>
              <a:rPr lang="en-US" altLang="zh-CN" sz="2400" b="1" i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 c</a:t>
            </a:r>
            <a:endParaRPr lang="en-US" altLang="zh-CN" sz="2400" b="1" i="1"/>
          </a:p>
          <a:p>
            <a:endParaRPr lang="en-US" altLang="zh-CN" sz="1000" b="1" i="1"/>
          </a:p>
          <a:p>
            <a:r>
              <a:rPr lang="en-US" altLang="zh-CN" sz="2800" b="1"/>
              <a:t>    </a:t>
            </a:r>
            <a:r>
              <a:rPr lang="zh-CN" altLang="en-US" sz="2800" b="1"/>
              <a:t>分析输入串 </a:t>
            </a:r>
            <a:r>
              <a:rPr lang="en-US" altLang="zh-CN" sz="2400" b="1" i="1">
                <a:solidFill>
                  <a:srgbClr val="800080"/>
                </a:solidFill>
              </a:rPr>
              <a:t>aabd </a:t>
            </a:r>
            <a:r>
              <a:rPr lang="zh-CN" altLang="en-US" sz="2800" b="1"/>
              <a:t>的过程：</a:t>
            </a:r>
            <a:endParaRPr lang="zh-CN" altLang="en-US" sz="2800" b="1"/>
          </a:p>
        </p:txBody>
      </p:sp>
      <p:grpSp>
        <p:nvGrpSpPr>
          <p:cNvPr id="4105" name="Group 27"/>
          <p:cNvGrpSpPr/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4120" name="Line 28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21" name="Line 29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22" name="Line 30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06" name="Rectangle 31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</a:rPr>
              <a:t>#</a:t>
            </a:r>
            <a:endParaRPr lang="en-US" altLang="zh-CN" sz="2400">
              <a:solidFill>
                <a:srgbClr val="800080"/>
              </a:solidFill>
            </a:endParaRPr>
          </a:p>
        </p:txBody>
      </p:sp>
      <p:sp>
        <p:nvSpPr>
          <p:cNvPr id="4107" name="Rectangle 32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</a:rPr>
              <a:t>S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sp>
        <p:nvSpPr>
          <p:cNvPr id="4108" name="Rectangle 33"/>
          <p:cNvSpPr>
            <a:spLocks noChangeArrowheads="1"/>
          </p:cNvSpPr>
          <p:nvPr/>
        </p:nvSpPr>
        <p:spPr bwMode="auto">
          <a:xfrm>
            <a:off x="4859338" y="2349500"/>
            <a:ext cx="2022475" cy="8223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剩余的输入串</a:t>
            </a:r>
            <a:endParaRPr lang="zh-CN" altLang="en-US" sz="2400" b="1"/>
          </a:p>
          <a:p>
            <a:r>
              <a:rPr lang="zh-CN" altLang="en-US" sz="2400" b="1" i="1">
                <a:solidFill>
                  <a:srgbClr val="800080"/>
                </a:solidFill>
              </a:rPr>
              <a:t>      </a:t>
            </a:r>
            <a:r>
              <a:rPr lang="en-US" altLang="zh-CN" sz="2400" b="1" i="1">
                <a:solidFill>
                  <a:srgbClr val="800080"/>
                </a:solidFill>
              </a:rPr>
              <a:t>aabd#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sp>
        <p:nvSpPr>
          <p:cNvPr id="4109" name="Rectangle 34"/>
          <p:cNvSpPr>
            <a:spLocks noChangeArrowheads="1"/>
          </p:cNvSpPr>
          <p:nvPr/>
        </p:nvSpPr>
        <p:spPr bwMode="auto">
          <a:xfrm>
            <a:off x="7524750" y="27813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</a:rPr>
              <a:t>a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sp>
        <p:nvSpPr>
          <p:cNvPr id="452643" name="Rectangle 35"/>
          <p:cNvSpPr>
            <a:spLocks noChangeArrowheads="1"/>
          </p:cNvSpPr>
          <p:nvPr/>
        </p:nvSpPr>
        <p:spPr bwMode="auto">
          <a:xfrm>
            <a:off x="7524750" y="24209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</a:rPr>
              <a:t>a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grpSp>
        <p:nvGrpSpPr>
          <p:cNvPr id="4111" name="Group 36"/>
          <p:cNvGrpSpPr/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4098" name="Object 37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2" name="Visio" r:id="rId1" imgW="4933950" imgH="1952625" progId="Visio.Drawing.11">
                    <p:embed/>
                  </p:oleObj>
                </mc:Choice>
                <mc:Fallback>
                  <p:oleObj name="Visio" r:id="rId1" imgW="4933950" imgH="1952625" progId="Visio.Drawing.11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3" name="Rectangle 38"/>
            <p:cNvSpPr>
              <a:spLocks noChangeArrowheads="1"/>
            </p:cNvSpPr>
            <p:nvPr/>
          </p:nvSpPr>
          <p:spPr bwMode="auto">
            <a:xfrm>
              <a:off x="1371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AaS</a:t>
              </a:r>
              <a:endParaRPr lang="en-US" altLang="zh-CN" i="1"/>
            </a:p>
          </p:txBody>
        </p:sp>
        <p:sp>
          <p:nvSpPr>
            <p:cNvPr id="4114" name="Rectangle 39"/>
            <p:cNvSpPr>
              <a:spLocks noChangeArrowheads="1"/>
            </p:cNvSpPr>
            <p:nvPr/>
          </p:nvSpPr>
          <p:spPr bwMode="auto">
            <a:xfrm>
              <a:off x="2133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BbS</a:t>
              </a:r>
              <a:endParaRPr lang="en-US" altLang="zh-CN" i="1"/>
            </a:p>
          </p:txBody>
        </p:sp>
        <p:sp>
          <p:nvSpPr>
            <p:cNvPr id="4115" name="Rectangle 40"/>
            <p:cNvSpPr>
              <a:spLocks noChangeArrowheads="1"/>
            </p:cNvSpPr>
            <p:nvPr/>
          </p:nvSpPr>
          <p:spPr bwMode="auto">
            <a:xfrm>
              <a:off x="3651" y="3044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d</a:t>
              </a:r>
              <a:endParaRPr lang="en-US" altLang="zh-CN" i="1"/>
            </a:p>
          </p:txBody>
        </p:sp>
        <p:sp>
          <p:nvSpPr>
            <p:cNvPr id="4116" name="Rectangle 41"/>
            <p:cNvSpPr>
              <a:spLocks noChangeArrowheads="1"/>
            </p:cNvSpPr>
            <p:nvPr/>
          </p:nvSpPr>
          <p:spPr bwMode="auto">
            <a:xfrm>
              <a:off x="1474" y="3452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a</a:t>
              </a:r>
              <a:endParaRPr lang="en-US" altLang="zh-CN" i="1"/>
            </a:p>
          </p:txBody>
        </p:sp>
        <p:sp>
          <p:nvSpPr>
            <p:cNvPr id="4117" name="Rectangle 42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ym typeface="Symbol" panose="05050102010706020507" pitchFamily="18" charset="2"/>
                </a:rPr>
                <a:t></a:t>
              </a:r>
              <a:endParaRPr lang="en-US" altLang="zh-CN" i="1">
                <a:sym typeface="Symbol" panose="05050102010706020507" pitchFamily="18" charset="2"/>
              </a:endParaRPr>
            </a:p>
          </p:txBody>
        </p:sp>
        <p:sp>
          <p:nvSpPr>
            <p:cNvPr id="4118" name="Rectangle 43"/>
            <p:cNvSpPr>
              <a:spLocks noChangeArrowheads="1"/>
            </p:cNvSpPr>
            <p:nvPr/>
          </p:nvSpPr>
          <p:spPr bwMode="auto">
            <a:xfrm>
              <a:off x="2971" y="3860"/>
              <a:ext cx="46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ym typeface="Symbol" panose="05050102010706020507" pitchFamily="18" charset="2"/>
                </a:rPr>
                <a:t>c</a:t>
              </a:r>
              <a:endParaRPr lang="en-US" altLang="zh-CN" i="1">
                <a:sym typeface="Symbol" panose="05050102010706020507" pitchFamily="18" charset="2"/>
              </a:endParaRPr>
            </a:p>
          </p:txBody>
        </p:sp>
        <p:sp>
          <p:nvSpPr>
            <p:cNvPr id="4119" name="Rectangle 44"/>
            <p:cNvSpPr>
              <a:spLocks noChangeArrowheads="1"/>
            </p:cNvSpPr>
            <p:nvPr/>
          </p:nvSpPr>
          <p:spPr bwMode="auto">
            <a:xfrm>
              <a:off x="2835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BbS</a:t>
              </a:r>
              <a:endParaRPr lang="en-US" altLang="zh-CN" i="1"/>
            </a:p>
          </p:txBody>
        </p:sp>
      </p:grpSp>
      <p:sp>
        <p:nvSpPr>
          <p:cNvPr id="4112" name="Rectangle 45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分析程序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2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2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43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12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4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latin typeface="楷体_GB2312" pitchFamily="49" charset="-122"/>
              </a:rPr>
              <a:t>对于下列文法</a:t>
            </a:r>
            <a:r>
              <a:rPr lang="en-US" altLang="zh-CN" sz="2800" b="1" i="1"/>
              <a:t>G</a:t>
            </a:r>
            <a:r>
              <a:rPr lang="en-US" altLang="zh-CN" sz="2800"/>
              <a:t>(</a:t>
            </a:r>
            <a:r>
              <a:rPr lang="en-US" altLang="zh-CN" sz="2800" b="1" i="1"/>
              <a:t>S</a:t>
            </a:r>
            <a:r>
              <a:rPr lang="en-US" altLang="zh-CN" sz="2800"/>
              <a:t>)</a:t>
            </a:r>
            <a:r>
              <a:rPr lang="zh-CN" altLang="en-US" sz="2800"/>
              <a:t>：</a:t>
            </a:r>
            <a:endParaRPr lang="zh-CN" altLang="en-US" sz="2800"/>
          </a:p>
          <a:p>
            <a:pPr>
              <a:buClrTx/>
              <a:buFont typeface="Symbol" panose="05050102010706020507" pitchFamily="18" charset="2"/>
              <a:buNone/>
            </a:pPr>
            <a:endParaRPr lang="zh-CN" altLang="en-US" sz="1000"/>
          </a:p>
          <a:p>
            <a:r>
              <a:rPr lang="zh-CN" altLang="en-US" sz="2400"/>
              <a:t>        </a:t>
            </a:r>
            <a:r>
              <a:rPr lang="en-US" altLang="zh-CN" sz="2400" b="1" i="1"/>
              <a:t>S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AaS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/>
              <a:t> </a:t>
            </a:r>
            <a:r>
              <a:rPr lang="en-US" altLang="zh-CN" sz="2400" b="1" i="1"/>
              <a:t>BbS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 d</a:t>
            </a:r>
            <a:endParaRPr lang="en-US" altLang="zh-CN" sz="2400" b="1" i="1"/>
          </a:p>
          <a:p>
            <a:r>
              <a:rPr lang="en-US" altLang="zh-CN" sz="2400" b="1" i="1"/>
              <a:t>        A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a</a:t>
            </a:r>
            <a:endParaRPr lang="en-US" altLang="zh-CN" sz="2400" b="1" i="1"/>
          </a:p>
          <a:p>
            <a:r>
              <a:rPr lang="en-US" altLang="zh-CN" sz="2400" b="1" i="1"/>
              <a:t>        B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</a:t>
            </a:r>
            <a:r>
              <a:rPr lang="en-US" altLang="zh-CN" sz="2400" b="1" i="1">
                <a:sym typeface="Symbol" panose="05050102010706020507" pitchFamily="18" charset="2"/>
              </a:rPr>
              <a:t></a:t>
            </a:r>
            <a:r>
              <a:rPr lang="en-US" altLang="zh-CN" sz="2400" b="1" i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 c</a:t>
            </a:r>
            <a:endParaRPr lang="en-US" altLang="zh-CN" sz="2400" b="1" i="1"/>
          </a:p>
          <a:p>
            <a:endParaRPr lang="en-US" altLang="zh-CN" sz="1000" b="1" i="1"/>
          </a:p>
          <a:p>
            <a:r>
              <a:rPr lang="en-US" altLang="zh-CN" sz="2800" b="1"/>
              <a:t>    </a:t>
            </a:r>
            <a:r>
              <a:rPr lang="zh-CN" altLang="en-US" sz="2800" b="1"/>
              <a:t>分析输入串 </a:t>
            </a:r>
            <a:r>
              <a:rPr lang="en-US" altLang="zh-CN" sz="2400" b="1" i="1">
                <a:solidFill>
                  <a:srgbClr val="800080"/>
                </a:solidFill>
              </a:rPr>
              <a:t>aabd </a:t>
            </a:r>
            <a:r>
              <a:rPr lang="zh-CN" altLang="en-US" sz="2800" b="1"/>
              <a:t>的过程：</a:t>
            </a:r>
            <a:endParaRPr lang="zh-CN" altLang="en-US" sz="2800" b="1"/>
          </a:p>
        </p:txBody>
      </p:sp>
      <p:grpSp>
        <p:nvGrpSpPr>
          <p:cNvPr id="5129" name="Group 19"/>
          <p:cNvGrpSpPr/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5143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4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4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130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</a:rPr>
              <a:t>#</a:t>
            </a:r>
            <a:endParaRPr lang="en-US" altLang="zh-CN" sz="2400">
              <a:solidFill>
                <a:srgbClr val="800080"/>
              </a:solidFill>
            </a:endParaRPr>
          </a:p>
        </p:txBody>
      </p:sp>
      <p:sp>
        <p:nvSpPr>
          <p:cNvPr id="5131" name="Rectangle 24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</a:rPr>
              <a:t>S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sp>
        <p:nvSpPr>
          <p:cNvPr id="5132" name="Rectangle 25"/>
          <p:cNvSpPr>
            <a:spLocks noChangeArrowheads="1"/>
          </p:cNvSpPr>
          <p:nvPr/>
        </p:nvSpPr>
        <p:spPr bwMode="auto">
          <a:xfrm>
            <a:off x="4859338" y="2349500"/>
            <a:ext cx="2022475" cy="8223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剩余的输入串</a:t>
            </a:r>
            <a:endParaRPr lang="zh-CN" altLang="en-US" sz="2400" b="1"/>
          </a:p>
          <a:p>
            <a:r>
              <a:rPr lang="zh-CN" altLang="en-US" sz="2400" b="1" i="1">
                <a:solidFill>
                  <a:srgbClr val="800080"/>
                </a:solidFill>
              </a:rPr>
              <a:t>      </a:t>
            </a:r>
            <a:r>
              <a:rPr lang="en-US" altLang="zh-CN" sz="2400" b="1" i="1">
                <a:solidFill>
                  <a:srgbClr val="800080"/>
                </a:solidFill>
              </a:rPr>
              <a:t>abd#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sp>
        <p:nvSpPr>
          <p:cNvPr id="5133" name="Rectangle 26"/>
          <p:cNvSpPr>
            <a:spLocks noChangeArrowheads="1"/>
          </p:cNvSpPr>
          <p:nvPr/>
        </p:nvSpPr>
        <p:spPr bwMode="auto">
          <a:xfrm>
            <a:off x="7524750" y="27813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</a:rPr>
              <a:t>a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grpSp>
        <p:nvGrpSpPr>
          <p:cNvPr id="5134" name="Group 28"/>
          <p:cNvGrpSpPr/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5122" name="Object 29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6" name="Visio" r:id="rId1" imgW="4933950" imgH="1952625" progId="Visio.Drawing.11">
                    <p:embed/>
                  </p:oleObj>
                </mc:Choice>
                <mc:Fallback>
                  <p:oleObj name="Visio" r:id="rId1" imgW="4933950" imgH="1952625" progId="Visio.Drawing.11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6" name="Rectangle 30"/>
            <p:cNvSpPr>
              <a:spLocks noChangeArrowheads="1"/>
            </p:cNvSpPr>
            <p:nvPr/>
          </p:nvSpPr>
          <p:spPr bwMode="auto">
            <a:xfrm>
              <a:off x="1371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AaS</a:t>
              </a:r>
              <a:endParaRPr lang="en-US" altLang="zh-CN" i="1"/>
            </a:p>
          </p:txBody>
        </p:sp>
        <p:sp>
          <p:nvSpPr>
            <p:cNvPr id="5137" name="Rectangle 31"/>
            <p:cNvSpPr>
              <a:spLocks noChangeArrowheads="1"/>
            </p:cNvSpPr>
            <p:nvPr/>
          </p:nvSpPr>
          <p:spPr bwMode="auto">
            <a:xfrm>
              <a:off x="2133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BbS</a:t>
              </a:r>
              <a:endParaRPr lang="en-US" altLang="zh-CN" i="1"/>
            </a:p>
          </p:txBody>
        </p:sp>
        <p:sp>
          <p:nvSpPr>
            <p:cNvPr id="5138" name="Rectangle 32"/>
            <p:cNvSpPr>
              <a:spLocks noChangeArrowheads="1"/>
            </p:cNvSpPr>
            <p:nvPr/>
          </p:nvSpPr>
          <p:spPr bwMode="auto">
            <a:xfrm>
              <a:off x="3651" y="3044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d</a:t>
              </a:r>
              <a:endParaRPr lang="en-US" altLang="zh-CN" i="1"/>
            </a:p>
          </p:txBody>
        </p:sp>
        <p:sp>
          <p:nvSpPr>
            <p:cNvPr id="5139" name="Rectangle 33"/>
            <p:cNvSpPr>
              <a:spLocks noChangeArrowheads="1"/>
            </p:cNvSpPr>
            <p:nvPr/>
          </p:nvSpPr>
          <p:spPr bwMode="auto">
            <a:xfrm>
              <a:off x="1474" y="3452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a</a:t>
              </a:r>
              <a:endParaRPr lang="en-US" altLang="zh-CN" i="1"/>
            </a:p>
          </p:txBody>
        </p:sp>
        <p:sp>
          <p:nvSpPr>
            <p:cNvPr id="5140" name="Rectangle 34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ym typeface="Symbol" panose="05050102010706020507" pitchFamily="18" charset="2"/>
                </a:rPr>
                <a:t></a:t>
              </a:r>
              <a:endParaRPr lang="en-US" altLang="zh-CN" i="1">
                <a:sym typeface="Symbol" panose="05050102010706020507" pitchFamily="18" charset="2"/>
              </a:endParaRPr>
            </a:p>
          </p:txBody>
        </p:sp>
        <p:sp>
          <p:nvSpPr>
            <p:cNvPr id="5141" name="Rectangle 35"/>
            <p:cNvSpPr>
              <a:spLocks noChangeArrowheads="1"/>
            </p:cNvSpPr>
            <p:nvPr/>
          </p:nvSpPr>
          <p:spPr bwMode="auto">
            <a:xfrm>
              <a:off x="2971" y="3860"/>
              <a:ext cx="46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ym typeface="Symbol" panose="05050102010706020507" pitchFamily="18" charset="2"/>
                </a:rPr>
                <a:t>c</a:t>
              </a:r>
              <a:endParaRPr lang="en-US" altLang="zh-CN" i="1">
                <a:sym typeface="Symbol" panose="05050102010706020507" pitchFamily="18" charset="2"/>
              </a:endParaRPr>
            </a:p>
          </p:txBody>
        </p:sp>
        <p:sp>
          <p:nvSpPr>
            <p:cNvPr id="5142" name="Rectangle 36"/>
            <p:cNvSpPr>
              <a:spLocks noChangeArrowheads="1"/>
            </p:cNvSpPr>
            <p:nvPr/>
          </p:nvSpPr>
          <p:spPr bwMode="auto">
            <a:xfrm>
              <a:off x="2835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BbS</a:t>
              </a:r>
              <a:endParaRPr lang="en-US" altLang="zh-CN" i="1"/>
            </a:p>
          </p:txBody>
        </p:sp>
      </p:grpSp>
      <p:sp>
        <p:nvSpPr>
          <p:cNvPr id="5135" name="Rectangle 37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分析程序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617538" y="1177925"/>
            <a:ext cx="712946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945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45" name="Rectangle 9"/>
          <p:cNvSpPr>
            <a:spLocks noChangeArrowheads="1"/>
          </p:cNvSpPr>
          <p:nvPr/>
        </p:nvSpPr>
        <p:spPr bwMode="auto">
          <a:xfrm>
            <a:off x="4860925" y="2565400"/>
            <a:ext cx="3671888" cy="393954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/>
              <a:t>     S            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r>
              <a:rPr lang="zh-CN" altLang="en-US" sz="2400" dirty="0">
                <a:sym typeface="Symbol" panose="05050102010706020507" pitchFamily="18" charset="2"/>
              </a:rPr>
              <a:t> </a:t>
            </a:r>
            <a:r>
              <a:rPr lang="en-US" altLang="zh-CN" sz="2400" dirty="0"/>
              <a:t>AB         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r>
              <a:rPr lang="zh-CN" altLang="en-US" sz="2400" dirty="0">
                <a:sym typeface="Symbol" panose="05050102010706020507" pitchFamily="18" charset="2"/>
              </a:rPr>
              <a:t></a:t>
            </a:r>
            <a:r>
              <a:rPr lang="zh-CN" altLang="en-US" sz="2400" b="1" dirty="0"/>
              <a:t> </a:t>
            </a:r>
            <a:r>
              <a:rPr lang="en-US" altLang="zh-CN" sz="2400" dirty="0" err="1"/>
              <a:t>aAB</a:t>
            </a:r>
            <a:r>
              <a:rPr lang="en-US" altLang="zh-CN" sz="2400" dirty="0"/>
              <a:t>        </a:t>
            </a: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r>
              <a:rPr lang="zh-CN" altLang="en-US" sz="2400" dirty="0">
                <a:sym typeface="Symbol" panose="05050102010706020507" pitchFamily="18" charset="2"/>
              </a:rPr>
              <a:t></a:t>
            </a:r>
            <a:r>
              <a:rPr lang="zh-CN" altLang="en-US" sz="2400" b="1" dirty="0"/>
              <a:t> </a:t>
            </a:r>
            <a:r>
              <a:rPr lang="en-US" altLang="zh-CN" sz="2400" dirty="0" err="1"/>
              <a:t>aAbB</a:t>
            </a:r>
            <a:r>
              <a:rPr lang="en-US" altLang="zh-CN" sz="2400" dirty="0"/>
              <a:t>     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r>
              <a:rPr lang="zh-CN" altLang="en-US" sz="2400" dirty="0">
                <a:sym typeface="Symbol" panose="05050102010706020507" pitchFamily="18" charset="2"/>
              </a:rPr>
              <a:t></a:t>
            </a:r>
            <a:r>
              <a:rPr lang="zh-CN" altLang="en-US" sz="2400" b="1" dirty="0"/>
              <a:t> </a:t>
            </a:r>
            <a:r>
              <a:rPr lang="en-US" altLang="zh-CN" sz="2400" dirty="0" err="1"/>
              <a:t>aaAbB</a:t>
            </a:r>
            <a:r>
              <a:rPr lang="en-US" altLang="zh-CN" sz="2400" dirty="0"/>
              <a:t>   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r>
              <a:rPr lang="zh-CN" altLang="en-US" sz="2400" dirty="0">
                <a:sym typeface="Symbol" panose="05050102010706020507" pitchFamily="18" charset="2"/>
              </a:rPr>
              <a:t></a:t>
            </a:r>
            <a:r>
              <a:rPr lang="zh-CN" altLang="en-US" sz="2400" b="1" dirty="0"/>
              <a:t> </a:t>
            </a:r>
            <a:r>
              <a:rPr lang="en-US" altLang="zh-CN" sz="2400" dirty="0" err="1"/>
              <a:t>aaaAbB</a:t>
            </a:r>
            <a:r>
              <a:rPr lang="en-US" altLang="zh-CN" sz="2400" dirty="0"/>
              <a:t>  </a:t>
            </a: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>
              <a:buClr>
                <a:srgbClr val="333399"/>
              </a:buClr>
              <a:buFont typeface="Symbol" panose="05050102010706020507" pitchFamily="18" charset="2"/>
              <a:buChar char="Þ"/>
            </a:pPr>
            <a:r>
              <a:rPr lang="zh-CN" altLang="en-US" sz="2400" dirty="0"/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aaabB</a:t>
            </a:r>
            <a:r>
              <a:rPr lang="en-US" altLang="zh-CN" sz="2400" dirty="0"/>
              <a:t>    </a:t>
            </a:r>
            <a:r>
              <a:rPr lang="zh-CN" altLang="en-US" sz="2400" dirty="0"/>
              <a:t>（</a:t>
            </a:r>
            <a:r>
              <a:rPr lang="zh-CN" altLang="en-US" sz="2400" b="1" dirty="0">
                <a:solidFill>
                  <a:srgbClr val="FF0000"/>
                </a:solidFill>
              </a:rPr>
              <a:t>回溯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>
              <a:buFont typeface="Symbol" panose="05050102010706020507" pitchFamily="18" charset="2"/>
              <a:buNone/>
            </a:pPr>
            <a:r>
              <a:rPr lang="en-US" altLang="zh-CN" sz="2400" dirty="0"/>
              <a:t>……</a:t>
            </a:r>
            <a:endParaRPr lang="en-US" altLang="zh-CN" sz="2400" dirty="0"/>
          </a:p>
          <a:p>
            <a:pPr>
              <a:buFont typeface="Symbol" panose="05050102010706020507" pitchFamily="18" charset="2"/>
              <a:buNone/>
            </a:pPr>
            <a:endParaRPr lang="en-US" altLang="zh-CN" sz="1000" dirty="0"/>
          </a:p>
          <a:p>
            <a:r>
              <a:rPr lang="en-US" altLang="zh-CN" sz="2400" b="1" dirty="0">
                <a:solidFill>
                  <a:srgbClr val="800080"/>
                </a:solidFill>
              </a:rPr>
              <a:t>    </a:t>
            </a:r>
            <a:r>
              <a:rPr lang="zh-CN" altLang="en-US" sz="2400" b="1" dirty="0">
                <a:solidFill>
                  <a:srgbClr val="800080"/>
                </a:solidFill>
              </a:rPr>
              <a:t>复杂度很高</a:t>
            </a:r>
            <a:endParaRPr lang="zh-CN" altLang="en-US" sz="2400" b="1" dirty="0">
              <a:solidFill>
                <a:srgbClr val="800080"/>
              </a:solidFill>
            </a:endParaRPr>
          </a:p>
          <a:p>
            <a:r>
              <a:rPr lang="zh-CN" altLang="en-US" sz="2400" b="1" dirty="0">
                <a:solidFill>
                  <a:srgbClr val="800080"/>
                </a:solidFill>
              </a:rPr>
              <a:t>    失败条件较复杂</a:t>
            </a:r>
            <a:endParaRPr lang="zh-CN" altLang="en-US" sz="2400" dirty="0"/>
          </a:p>
        </p:txBody>
      </p:sp>
      <p:sp>
        <p:nvSpPr>
          <p:cNvPr id="19464" name="Rectangle 10"/>
          <p:cNvSpPr>
            <a:spLocks noChangeArrowheads="1"/>
          </p:cNvSpPr>
          <p:nvPr/>
        </p:nvSpPr>
        <p:spPr bwMode="auto">
          <a:xfrm>
            <a:off x="1403350" y="2998788"/>
            <a:ext cx="2736850" cy="24352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  <a:endParaRPr lang="en-US" altLang="zh-CN" sz="2400"/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AB</a:t>
            </a:r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aA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</a:t>
            </a:r>
            <a:r>
              <a:rPr lang="en-US" altLang="zh-CN" sz="2400"/>
              <a:t>B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b</a:t>
            </a:r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5</a:t>
            </a:r>
            <a:r>
              <a:rPr lang="zh-CN" altLang="en-US" sz="2400"/>
              <a:t>）</a:t>
            </a:r>
            <a:r>
              <a:rPr lang="en-US" altLang="zh-CN" sz="2400"/>
              <a:t>B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bB</a:t>
            </a:r>
            <a:endParaRPr lang="en-US" altLang="zh-CN" sz="2400"/>
          </a:p>
        </p:txBody>
      </p:sp>
      <p:sp>
        <p:nvSpPr>
          <p:cNvPr id="19465" name="Rectangle 11"/>
          <p:cNvSpPr>
            <a:spLocks noChangeArrowheads="1"/>
          </p:cNvSpPr>
          <p:nvPr/>
        </p:nvSpPr>
        <p:spPr bwMode="auto">
          <a:xfrm>
            <a:off x="1174750" y="1901825"/>
            <a:ext cx="7069138" cy="51911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altLang="zh-CN" sz="2800" b="1" dirty="0">
                <a:latin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</a:rPr>
              <a:t>单词序列 </a:t>
            </a:r>
            <a:r>
              <a:rPr lang="en-US" altLang="zh-CN" sz="2800" dirty="0" err="1">
                <a:solidFill>
                  <a:srgbClr val="FF0000"/>
                </a:solidFill>
              </a:rPr>
              <a:t>aaab</a:t>
            </a:r>
            <a:r>
              <a:rPr lang="en-US" altLang="zh-CN" sz="2800" b="1" dirty="0">
                <a:latin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</a:rPr>
              <a:t>的一个自顶向下分析过程</a:t>
            </a:r>
            <a:endParaRPr lang="zh-CN" altLang="en-US" sz="2800" b="1" dirty="0">
              <a:latin typeface="楷体_GB2312" pitchFamily="49" charset="-122"/>
            </a:endParaRPr>
          </a:p>
        </p:txBody>
      </p:sp>
      <p:sp>
        <p:nvSpPr>
          <p:cNvPr id="19466" name="Rectangle 13"/>
          <p:cNvSpPr>
            <a:spLocks noChangeArrowheads="1"/>
          </p:cNvSpPr>
          <p:nvPr/>
        </p:nvSpPr>
        <p:spPr bwMode="auto">
          <a:xfrm>
            <a:off x="1539875" y="115888"/>
            <a:ext cx="5264150" cy="701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带回溯的自顶向下分析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9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49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49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49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495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495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495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495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495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4495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614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4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latin typeface="楷体_GB2312" pitchFamily="49" charset="-122"/>
              </a:rPr>
              <a:t>对于下列文法</a:t>
            </a:r>
            <a:r>
              <a:rPr lang="en-US" altLang="zh-CN" sz="2800" b="1" i="1"/>
              <a:t>G</a:t>
            </a:r>
            <a:r>
              <a:rPr lang="en-US" altLang="zh-CN" sz="2800"/>
              <a:t>(</a:t>
            </a:r>
            <a:r>
              <a:rPr lang="en-US" altLang="zh-CN" sz="2800" b="1" i="1"/>
              <a:t>S</a:t>
            </a:r>
            <a:r>
              <a:rPr lang="en-US" altLang="zh-CN" sz="2800"/>
              <a:t>)</a:t>
            </a:r>
            <a:r>
              <a:rPr lang="zh-CN" altLang="en-US" sz="2800"/>
              <a:t>：</a:t>
            </a:r>
            <a:endParaRPr lang="zh-CN" altLang="en-US" sz="2800"/>
          </a:p>
          <a:p>
            <a:pPr>
              <a:buClrTx/>
              <a:buFont typeface="Symbol" panose="05050102010706020507" pitchFamily="18" charset="2"/>
              <a:buNone/>
            </a:pPr>
            <a:endParaRPr lang="zh-CN" altLang="en-US" sz="1000"/>
          </a:p>
          <a:p>
            <a:r>
              <a:rPr lang="zh-CN" altLang="en-US" sz="2400"/>
              <a:t>        </a:t>
            </a:r>
            <a:r>
              <a:rPr lang="en-US" altLang="zh-CN" sz="2400" b="1" i="1"/>
              <a:t>S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AaS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/>
              <a:t> </a:t>
            </a:r>
            <a:r>
              <a:rPr lang="en-US" altLang="zh-CN" sz="2400" b="1" i="1"/>
              <a:t>BbS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 d</a:t>
            </a:r>
            <a:endParaRPr lang="en-US" altLang="zh-CN" sz="2400" b="1" i="1"/>
          </a:p>
          <a:p>
            <a:r>
              <a:rPr lang="en-US" altLang="zh-CN" sz="2400" b="1" i="1"/>
              <a:t>        A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a</a:t>
            </a:r>
            <a:endParaRPr lang="en-US" altLang="zh-CN" sz="2400" b="1" i="1"/>
          </a:p>
          <a:p>
            <a:r>
              <a:rPr lang="en-US" altLang="zh-CN" sz="2400" b="1" i="1"/>
              <a:t>        B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</a:t>
            </a:r>
            <a:r>
              <a:rPr lang="en-US" altLang="zh-CN" sz="2400" b="1" i="1">
                <a:sym typeface="Symbol" panose="05050102010706020507" pitchFamily="18" charset="2"/>
              </a:rPr>
              <a:t></a:t>
            </a:r>
            <a:r>
              <a:rPr lang="en-US" altLang="zh-CN" sz="2400" b="1" i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 c</a:t>
            </a:r>
            <a:endParaRPr lang="en-US" altLang="zh-CN" sz="2400" b="1" i="1"/>
          </a:p>
          <a:p>
            <a:endParaRPr lang="en-US" altLang="zh-CN" sz="1000" b="1" i="1"/>
          </a:p>
          <a:p>
            <a:r>
              <a:rPr lang="en-US" altLang="zh-CN" sz="2800" b="1"/>
              <a:t>    </a:t>
            </a:r>
            <a:r>
              <a:rPr lang="zh-CN" altLang="en-US" sz="2800" b="1"/>
              <a:t>分析输入串 </a:t>
            </a:r>
            <a:r>
              <a:rPr lang="en-US" altLang="zh-CN" sz="2400" b="1" i="1">
                <a:solidFill>
                  <a:srgbClr val="800080"/>
                </a:solidFill>
              </a:rPr>
              <a:t>aabd </a:t>
            </a:r>
            <a:r>
              <a:rPr lang="zh-CN" altLang="en-US" sz="2800" b="1"/>
              <a:t>的过程：</a:t>
            </a:r>
            <a:endParaRPr lang="zh-CN" altLang="en-US" sz="2800" b="1"/>
          </a:p>
        </p:txBody>
      </p:sp>
      <p:grpSp>
        <p:nvGrpSpPr>
          <p:cNvPr id="6153" name="Group 19"/>
          <p:cNvGrpSpPr/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616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6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68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</a:rPr>
              <a:t>#</a:t>
            </a:r>
            <a:endParaRPr lang="en-US" altLang="zh-CN" sz="2400">
              <a:solidFill>
                <a:srgbClr val="800080"/>
              </a:solidFill>
            </a:endParaRPr>
          </a:p>
        </p:txBody>
      </p:sp>
      <p:sp>
        <p:nvSpPr>
          <p:cNvPr id="6155" name="Rectangle 24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</a:rPr>
              <a:t>S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sp>
        <p:nvSpPr>
          <p:cNvPr id="6156" name="Rectangle 25"/>
          <p:cNvSpPr>
            <a:spLocks noChangeArrowheads="1"/>
          </p:cNvSpPr>
          <p:nvPr/>
        </p:nvSpPr>
        <p:spPr bwMode="auto">
          <a:xfrm>
            <a:off x="4859338" y="2349500"/>
            <a:ext cx="2022475" cy="8223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剩余的输入串</a:t>
            </a:r>
            <a:endParaRPr lang="zh-CN" altLang="en-US" sz="2400" b="1"/>
          </a:p>
          <a:p>
            <a:r>
              <a:rPr lang="zh-CN" altLang="en-US" sz="2400" b="1" i="1">
                <a:solidFill>
                  <a:srgbClr val="800080"/>
                </a:solidFill>
              </a:rPr>
              <a:t>       </a:t>
            </a:r>
            <a:r>
              <a:rPr lang="en-US" altLang="zh-CN" sz="2400" b="1" i="1">
                <a:solidFill>
                  <a:srgbClr val="800080"/>
                </a:solidFill>
              </a:rPr>
              <a:t>bd#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grpSp>
        <p:nvGrpSpPr>
          <p:cNvPr id="6157" name="Group 27"/>
          <p:cNvGrpSpPr/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6146" name="Object 28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0" name="Visio" r:id="rId1" imgW="4933950" imgH="1952625" progId="Visio.Drawing.11">
                    <p:embed/>
                  </p:oleObj>
                </mc:Choice>
                <mc:Fallback>
                  <p:oleObj name="Visio" r:id="rId1" imgW="4933950" imgH="1952625" progId="Visio.Drawing.11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Rectangle 29"/>
            <p:cNvSpPr>
              <a:spLocks noChangeArrowheads="1"/>
            </p:cNvSpPr>
            <p:nvPr/>
          </p:nvSpPr>
          <p:spPr bwMode="auto">
            <a:xfrm>
              <a:off x="1371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AaS</a:t>
              </a:r>
              <a:endParaRPr lang="en-US" altLang="zh-CN" i="1"/>
            </a:p>
          </p:txBody>
        </p:sp>
        <p:sp>
          <p:nvSpPr>
            <p:cNvPr id="6160" name="Rectangle 30"/>
            <p:cNvSpPr>
              <a:spLocks noChangeArrowheads="1"/>
            </p:cNvSpPr>
            <p:nvPr/>
          </p:nvSpPr>
          <p:spPr bwMode="auto">
            <a:xfrm>
              <a:off x="2133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BbS</a:t>
              </a:r>
              <a:endParaRPr lang="en-US" altLang="zh-CN" i="1"/>
            </a:p>
          </p:txBody>
        </p:sp>
        <p:sp>
          <p:nvSpPr>
            <p:cNvPr id="6161" name="Rectangle 31"/>
            <p:cNvSpPr>
              <a:spLocks noChangeArrowheads="1"/>
            </p:cNvSpPr>
            <p:nvPr/>
          </p:nvSpPr>
          <p:spPr bwMode="auto">
            <a:xfrm>
              <a:off x="3651" y="3044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d</a:t>
              </a:r>
              <a:endParaRPr lang="en-US" altLang="zh-CN" i="1"/>
            </a:p>
          </p:txBody>
        </p:sp>
        <p:sp>
          <p:nvSpPr>
            <p:cNvPr id="6162" name="Rectangle 32"/>
            <p:cNvSpPr>
              <a:spLocks noChangeArrowheads="1"/>
            </p:cNvSpPr>
            <p:nvPr/>
          </p:nvSpPr>
          <p:spPr bwMode="auto">
            <a:xfrm>
              <a:off x="1474" y="3452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a</a:t>
              </a:r>
              <a:endParaRPr lang="en-US" altLang="zh-CN" i="1"/>
            </a:p>
          </p:txBody>
        </p:sp>
        <p:sp>
          <p:nvSpPr>
            <p:cNvPr id="6163" name="Rectangle 33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ym typeface="Symbol" panose="05050102010706020507" pitchFamily="18" charset="2"/>
                </a:rPr>
                <a:t></a:t>
              </a:r>
              <a:endParaRPr lang="en-US" altLang="zh-CN" i="1">
                <a:sym typeface="Symbol" panose="05050102010706020507" pitchFamily="18" charset="2"/>
              </a:endParaRPr>
            </a:p>
          </p:txBody>
        </p:sp>
        <p:sp>
          <p:nvSpPr>
            <p:cNvPr id="6164" name="Rectangle 34"/>
            <p:cNvSpPr>
              <a:spLocks noChangeArrowheads="1"/>
            </p:cNvSpPr>
            <p:nvPr/>
          </p:nvSpPr>
          <p:spPr bwMode="auto">
            <a:xfrm>
              <a:off x="2971" y="3860"/>
              <a:ext cx="46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ym typeface="Symbol" panose="05050102010706020507" pitchFamily="18" charset="2"/>
                </a:rPr>
                <a:t>c</a:t>
              </a:r>
              <a:endParaRPr lang="en-US" altLang="zh-CN" i="1">
                <a:sym typeface="Symbol" panose="05050102010706020507" pitchFamily="18" charset="2"/>
              </a:endParaRPr>
            </a:p>
          </p:txBody>
        </p:sp>
        <p:sp>
          <p:nvSpPr>
            <p:cNvPr id="6165" name="Rectangle 35"/>
            <p:cNvSpPr>
              <a:spLocks noChangeArrowheads="1"/>
            </p:cNvSpPr>
            <p:nvPr/>
          </p:nvSpPr>
          <p:spPr bwMode="auto">
            <a:xfrm>
              <a:off x="2835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BbS</a:t>
              </a:r>
              <a:endParaRPr lang="en-US" altLang="zh-CN" i="1"/>
            </a:p>
          </p:txBody>
        </p:sp>
      </p:grpSp>
      <p:sp>
        <p:nvSpPr>
          <p:cNvPr id="6158" name="Rectangle 36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分析程序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7172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4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latin typeface="楷体_GB2312" pitchFamily="49" charset="-122"/>
              </a:rPr>
              <a:t>对于下列文法</a:t>
            </a:r>
            <a:r>
              <a:rPr lang="en-US" altLang="zh-CN" sz="2800" b="1" i="1"/>
              <a:t>G</a:t>
            </a:r>
            <a:r>
              <a:rPr lang="en-US" altLang="zh-CN" sz="2800"/>
              <a:t>(</a:t>
            </a:r>
            <a:r>
              <a:rPr lang="en-US" altLang="zh-CN" sz="2800" b="1" i="1"/>
              <a:t>S</a:t>
            </a:r>
            <a:r>
              <a:rPr lang="en-US" altLang="zh-CN" sz="2800"/>
              <a:t>)</a:t>
            </a:r>
            <a:r>
              <a:rPr lang="zh-CN" altLang="en-US" sz="2800"/>
              <a:t>：</a:t>
            </a:r>
            <a:endParaRPr lang="zh-CN" altLang="en-US" sz="2800"/>
          </a:p>
          <a:p>
            <a:pPr>
              <a:buClrTx/>
              <a:buFont typeface="Symbol" panose="05050102010706020507" pitchFamily="18" charset="2"/>
              <a:buNone/>
            </a:pPr>
            <a:endParaRPr lang="zh-CN" altLang="en-US" sz="1000"/>
          </a:p>
          <a:p>
            <a:r>
              <a:rPr lang="zh-CN" altLang="en-US" sz="2400"/>
              <a:t>        </a:t>
            </a:r>
            <a:r>
              <a:rPr lang="en-US" altLang="zh-CN" sz="2400" b="1" i="1"/>
              <a:t>S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AaS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/>
              <a:t> </a:t>
            </a:r>
            <a:r>
              <a:rPr lang="en-US" altLang="zh-CN" sz="2400" b="1" i="1"/>
              <a:t>BbS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 d</a:t>
            </a:r>
            <a:endParaRPr lang="en-US" altLang="zh-CN" sz="2400" b="1" i="1"/>
          </a:p>
          <a:p>
            <a:r>
              <a:rPr lang="en-US" altLang="zh-CN" sz="2400" b="1" i="1"/>
              <a:t>        A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a</a:t>
            </a:r>
            <a:endParaRPr lang="en-US" altLang="zh-CN" sz="2400" b="1" i="1"/>
          </a:p>
          <a:p>
            <a:r>
              <a:rPr lang="en-US" altLang="zh-CN" sz="2400" b="1" i="1"/>
              <a:t>        B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</a:t>
            </a:r>
            <a:r>
              <a:rPr lang="en-US" altLang="zh-CN" sz="2400" b="1" i="1">
                <a:sym typeface="Symbol" panose="05050102010706020507" pitchFamily="18" charset="2"/>
              </a:rPr>
              <a:t></a:t>
            </a:r>
            <a:r>
              <a:rPr lang="en-US" altLang="zh-CN" sz="2400" b="1" i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 c</a:t>
            </a:r>
            <a:endParaRPr lang="en-US" altLang="zh-CN" sz="2400" b="1" i="1"/>
          </a:p>
          <a:p>
            <a:endParaRPr lang="en-US" altLang="zh-CN" sz="1000" b="1" i="1"/>
          </a:p>
          <a:p>
            <a:r>
              <a:rPr lang="en-US" altLang="zh-CN" sz="2800" b="1"/>
              <a:t>    </a:t>
            </a:r>
            <a:r>
              <a:rPr lang="zh-CN" altLang="en-US" sz="2800" b="1"/>
              <a:t>分析输入串 </a:t>
            </a:r>
            <a:r>
              <a:rPr lang="en-US" altLang="zh-CN" sz="2400" b="1" i="1">
                <a:solidFill>
                  <a:srgbClr val="800080"/>
                </a:solidFill>
              </a:rPr>
              <a:t>aabd </a:t>
            </a:r>
            <a:r>
              <a:rPr lang="zh-CN" altLang="en-US" sz="2800" b="1"/>
              <a:t>的过程：</a:t>
            </a:r>
            <a:endParaRPr lang="zh-CN" altLang="en-US" sz="2800" b="1"/>
          </a:p>
        </p:txBody>
      </p:sp>
      <p:grpSp>
        <p:nvGrpSpPr>
          <p:cNvPr id="7177" name="Group 19"/>
          <p:cNvGrpSpPr/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7192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93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94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78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</a:rPr>
              <a:t>#</a:t>
            </a:r>
            <a:endParaRPr lang="en-US" altLang="zh-CN" sz="2400">
              <a:solidFill>
                <a:srgbClr val="800080"/>
              </a:solidFill>
            </a:endParaRPr>
          </a:p>
        </p:txBody>
      </p:sp>
      <p:sp>
        <p:nvSpPr>
          <p:cNvPr id="7179" name="Rectangle 25"/>
          <p:cNvSpPr>
            <a:spLocks noChangeArrowheads="1"/>
          </p:cNvSpPr>
          <p:nvPr/>
        </p:nvSpPr>
        <p:spPr bwMode="auto">
          <a:xfrm>
            <a:off x="4859338" y="2349500"/>
            <a:ext cx="2022475" cy="8223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剩余的输入串</a:t>
            </a:r>
            <a:endParaRPr lang="zh-CN" altLang="en-US" sz="2400" b="1"/>
          </a:p>
          <a:p>
            <a:r>
              <a:rPr lang="zh-CN" altLang="en-US" sz="2400" b="1" i="1">
                <a:solidFill>
                  <a:srgbClr val="800080"/>
                </a:solidFill>
              </a:rPr>
              <a:t>        </a:t>
            </a:r>
            <a:r>
              <a:rPr lang="en-US" altLang="zh-CN" sz="2400" b="1" i="1">
                <a:solidFill>
                  <a:srgbClr val="800080"/>
                </a:solidFill>
              </a:rPr>
              <a:t>bd#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sp>
        <p:nvSpPr>
          <p:cNvPr id="486426" name="Rectangle 26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</a:rPr>
              <a:t>S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sp>
        <p:nvSpPr>
          <p:cNvPr id="486427" name="Rectangle 27"/>
          <p:cNvSpPr>
            <a:spLocks noChangeArrowheads="1"/>
          </p:cNvSpPr>
          <p:nvPr/>
        </p:nvSpPr>
        <p:spPr bwMode="auto">
          <a:xfrm>
            <a:off x="7524750" y="27813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</a:rPr>
              <a:t>b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sp>
        <p:nvSpPr>
          <p:cNvPr id="486428" name="Rectangle 28"/>
          <p:cNvSpPr>
            <a:spLocks noChangeArrowheads="1"/>
          </p:cNvSpPr>
          <p:nvPr/>
        </p:nvSpPr>
        <p:spPr bwMode="auto">
          <a:xfrm>
            <a:off x="7524750" y="24209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</a:rPr>
              <a:t>B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grpSp>
        <p:nvGrpSpPr>
          <p:cNvPr id="7183" name="Group 29"/>
          <p:cNvGrpSpPr/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7170" name="Object 30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4" name="Visio" r:id="rId1" imgW="4933950" imgH="1952625" progId="Visio.Drawing.11">
                    <p:embed/>
                  </p:oleObj>
                </mc:Choice>
                <mc:Fallback>
                  <p:oleObj name="Visio" r:id="rId1" imgW="4933950" imgH="1952625" progId="Visio.Drawing.11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5" name="Rectangle 31"/>
            <p:cNvSpPr>
              <a:spLocks noChangeArrowheads="1"/>
            </p:cNvSpPr>
            <p:nvPr/>
          </p:nvSpPr>
          <p:spPr bwMode="auto">
            <a:xfrm>
              <a:off x="1371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AaS</a:t>
              </a:r>
              <a:endParaRPr lang="en-US" altLang="zh-CN" i="1"/>
            </a:p>
          </p:txBody>
        </p:sp>
        <p:sp>
          <p:nvSpPr>
            <p:cNvPr id="7186" name="Rectangle 32"/>
            <p:cNvSpPr>
              <a:spLocks noChangeArrowheads="1"/>
            </p:cNvSpPr>
            <p:nvPr/>
          </p:nvSpPr>
          <p:spPr bwMode="auto">
            <a:xfrm>
              <a:off x="2133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BbS</a:t>
              </a:r>
              <a:endParaRPr lang="en-US" altLang="zh-CN" i="1"/>
            </a:p>
          </p:txBody>
        </p:sp>
        <p:sp>
          <p:nvSpPr>
            <p:cNvPr id="7187" name="Rectangle 33"/>
            <p:cNvSpPr>
              <a:spLocks noChangeArrowheads="1"/>
            </p:cNvSpPr>
            <p:nvPr/>
          </p:nvSpPr>
          <p:spPr bwMode="auto">
            <a:xfrm>
              <a:off x="3651" y="3044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d</a:t>
              </a:r>
              <a:endParaRPr lang="en-US" altLang="zh-CN" i="1"/>
            </a:p>
          </p:txBody>
        </p:sp>
        <p:sp>
          <p:nvSpPr>
            <p:cNvPr id="7188" name="Rectangle 34"/>
            <p:cNvSpPr>
              <a:spLocks noChangeArrowheads="1"/>
            </p:cNvSpPr>
            <p:nvPr/>
          </p:nvSpPr>
          <p:spPr bwMode="auto">
            <a:xfrm>
              <a:off x="1474" y="3452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a</a:t>
              </a:r>
              <a:endParaRPr lang="en-US" altLang="zh-CN" i="1"/>
            </a:p>
          </p:txBody>
        </p:sp>
        <p:sp>
          <p:nvSpPr>
            <p:cNvPr id="7189" name="Rectangle 35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ym typeface="Symbol" panose="05050102010706020507" pitchFamily="18" charset="2"/>
                </a:rPr>
                <a:t></a:t>
              </a:r>
              <a:endParaRPr lang="en-US" altLang="zh-CN" i="1">
                <a:sym typeface="Symbol" panose="05050102010706020507" pitchFamily="18" charset="2"/>
              </a:endParaRPr>
            </a:p>
          </p:txBody>
        </p:sp>
        <p:sp>
          <p:nvSpPr>
            <p:cNvPr id="7190" name="Rectangle 36"/>
            <p:cNvSpPr>
              <a:spLocks noChangeArrowheads="1"/>
            </p:cNvSpPr>
            <p:nvPr/>
          </p:nvSpPr>
          <p:spPr bwMode="auto">
            <a:xfrm>
              <a:off x="2971" y="3860"/>
              <a:ext cx="46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ym typeface="Symbol" panose="05050102010706020507" pitchFamily="18" charset="2"/>
                </a:rPr>
                <a:t>c</a:t>
              </a:r>
              <a:endParaRPr lang="en-US" altLang="zh-CN" i="1">
                <a:sym typeface="Symbol" panose="05050102010706020507" pitchFamily="18" charset="2"/>
              </a:endParaRPr>
            </a:p>
          </p:txBody>
        </p:sp>
        <p:sp>
          <p:nvSpPr>
            <p:cNvPr id="7191" name="Rectangle 37"/>
            <p:cNvSpPr>
              <a:spLocks noChangeArrowheads="1"/>
            </p:cNvSpPr>
            <p:nvPr/>
          </p:nvSpPr>
          <p:spPr bwMode="auto">
            <a:xfrm>
              <a:off x="2835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BbS</a:t>
              </a:r>
              <a:endParaRPr lang="en-US" altLang="zh-CN" i="1"/>
            </a:p>
          </p:txBody>
        </p:sp>
      </p:grpSp>
      <p:sp>
        <p:nvSpPr>
          <p:cNvPr id="7184" name="Rectangle 38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分析程序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6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6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6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6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26" grpId="0"/>
      <p:bldP spid="486427" grpId="0"/>
      <p:bldP spid="48642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819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4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latin typeface="楷体_GB2312" pitchFamily="49" charset="-122"/>
              </a:rPr>
              <a:t>对于下列文法</a:t>
            </a:r>
            <a:r>
              <a:rPr lang="en-US" altLang="zh-CN" sz="2800" b="1" i="1"/>
              <a:t>G</a:t>
            </a:r>
            <a:r>
              <a:rPr lang="en-US" altLang="zh-CN" sz="2800"/>
              <a:t>(</a:t>
            </a:r>
            <a:r>
              <a:rPr lang="en-US" altLang="zh-CN" sz="2800" b="1" i="1"/>
              <a:t>S</a:t>
            </a:r>
            <a:r>
              <a:rPr lang="en-US" altLang="zh-CN" sz="2800"/>
              <a:t>)</a:t>
            </a:r>
            <a:r>
              <a:rPr lang="zh-CN" altLang="en-US" sz="2800"/>
              <a:t>：</a:t>
            </a:r>
            <a:endParaRPr lang="zh-CN" altLang="en-US" sz="2800"/>
          </a:p>
          <a:p>
            <a:pPr>
              <a:buClrTx/>
              <a:buFont typeface="Symbol" panose="05050102010706020507" pitchFamily="18" charset="2"/>
              <a:buNone/>
            </a:pPr>
            <a:endParaRPr lang="zh-CN" altLang="en-US" sz="1000"/>
          </a:p>
          <a:p>
            <a:r>
              <a:rPr lang="zh-CN" altLang="en-US" sz="2400"/>
              <a:t>        </a:t>
            </a:r>
            <a:r>
              <a:rPr lang="en-US" altLang="zh-CN" sz="2400" b="1" i="1"/>
              <a:t>S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AaS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/>
              <a:t> </a:t>
            </a:r>
            <a:r>
              <a:rPr lang="en-US" altLang="zh-CN" sz="2400" b="1" i="1"/>
              <a:t>BbS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 d</a:t>
            </a:r>
            <a:endParaRPr lang="en-US" altLang="zh-CN" sz="2400" b="1" i="1"/>
          </a:p>
          <a:p>
            <a:r>
              <a:rPr lang="en-US" altLang="zh-CN" sz="2400" b="1" i="1"/>
              <a:t>        A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a</a:t>
            </a:r>
            <a:endParaRPr lang="en-US" altLang="zh-CN" sz="2400" b="1" i="1"/>
          </a:p>
          <a:p>
            <a:r>
              <a:rPr lang="en-US" altLang="zh-CN" sz="2400" b="1" i="1"/>
              <a:t>        B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</a:t>
            </a:r>
            <a:r>
              <a:rPr lang="en-US" altLang="zh-CN" sz="2400" b="1" i="1">
                <a:sym typeface="Symbol" panose="05050102010706020507" pitchFamily="18" charset="2"/>
              </a:rPr>
              <a:t></a:t>
            </a:r>
            <a:r>
              <a:rPr lang="en-US" altLang="zh-CN" sz="2400" b="1" i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 c</a:t>
            </a:r>
            <a:endParaRPr lang="en-US" altLang="zh-CN" sz="2400" b="1" i="1"/>
          </a:p>
          <a:p>
            <a:endParaRPr lang="en-US" altLang="zh-CN" sz="1000" b="1" i="1"/>
          </a:p>
          <a:p>
            <a:r>
              <a:rPr lang="en-US" altLang="zh-CN" sz="2800" b="1"/>
              <a:t>    </a:t>
            </a:r>
            <a:r>
              <a:rPr lang="zh-CN" altLang="en-US" sz="2800" b="1"/>
              <a:t>分析输入串 </a:t>
            </a:r>
            <a:r>
              <a:rPr lang="en-US" altLang="zh-CN" sz="2400" b="1" i="1">
                <a:solidFill>
                  <a:srgbClr val="800080"/>
                </a:solidFill>
              </a:rPr>
              <a:t>aabd </a:t>
            </a:r>
            <a:r>
              <a:rPr lang="zh-CN" altLang="en-US" sz="2800" b="1"/>
              <a:t>的过程：</a:t>
            </a:r>
            <a:endParaRPr lang="zh-CN" altLang="en-US" sz="2800" b="1"/>
          </a:p>
        </p:txBody>
      </p:sp>
      <p:grpSp>
        <p:nvGrpSpPr>
          <p:cNvPr id="8201" name="Group 19"/>
          <p:cNvGrpSpPr/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8215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16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17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202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</a:rPr>
              <a:t>#</a:t>
            </a:r>
            <a:endParaRPr lang="en-US" altLang="zh-CN" sz="2400">
              <a:solidFill>
                <a:srgbClr val="800080"/>
              </a:solidFill>
            </a:endParaRPr>
          </a:p>
        </p:txBody>
      </p:sp>
      <p:sp>
        <p:nvSpPr>
          <p:cNvPr id="8203" name="Rectangle 24"/>
          <p:cNvSpPr>
            <a:spLocks noChangeArrowheads="1"/>
          </p:cNvSpPr>
          <p:nvPr/>
        </p:nvSpPr>
        <p:spPr bwMode="auto">
          <a:xfrm>
            <a:off x="4859338" y="2349500"/>
            <a:ext cx="2022475" cy="8223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剩余的输入串</a:t>
            </a:r>
            <a:endParaRPr lang="zh-CN" altLang="en-US" sz="2400" b="1"/>
          </a:p>
          <a:p>
            <a:r>
              <a:rPr lang="zh-CN" altLang="en-US" sz="2400" b="1" i="1">
                <a:solidFill>
                  <a:srgbClr val="800080"/>
                </a:solidFill>
              </a:rPr>
              <a:t>        </a:t>
            </a:r>
            <a:r>
              <a:rPr lang="en-US" altLang="zh-CN" sz="2400" b="1" i="1">
                <a:solidFill>
                  <a:srgbClr val="800080"/>
                </a:solidFill>
              </a:rPr>
              <a:t>bd#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sp>
        <p:nvSpPr>
          <p:cNvPr id="8204" name="Rectangle 25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</a:rPr>
              <a:t>S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sp>
        <p:nvSpPr>
          <p:cNvPr id="8205" name="Rectangle 26"/>
          <p:cNvSpPr>
            <a:spLocks noChangeArrowheads="1"/>
          </p:cNvSpPr>
          <p:nvPr/>
        </p:nvSpPr>
        <p:spPr bwMode="auto">
          <a:xfrm>
            <a:off x="7524750" y="27813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</a:rPr>
              <a:t>b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grpSp>
        <p:nvGrpSpPr>
          <p:cNvPr id="8206" name="Group 28"/>
          <p:cNvGrpSpPr/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8194" name="Object 29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8" name="Visio" r:id="rId1" imgW="4933950" imgH="1952625" progId="Visio.Drawing.11">
                    <p:embed/>
                  </p:oleObj>
                </mc:Choice>
                <mc:Fallback>
                  <p:oleObj name="Visio" r:id="rId1" imgW="4933950" imgH="1952625" progId="Visio.Drawing.11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8" name="Rectangle 30"/>
            <p:cNvSpPr>
              <a:spLocks noChangeArrowheads="1"/>
            </p:cNvSpPr>
            <p:nvPr/>
          </p:nvSpPr>
          <p:spPr bwMode="auto">
            <a:xfrm>
              <a:off x="1371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AaS</a:t>
              </a:r>
              <a:endParaRPr lang="en-US" altLang="zh-CN" i="1"/>
            </a:p>
          </p:txBody>
        </p:sp>
        <p:sp>
          <p:nvSpPr>
            <p:cNvPr id="8209" name="Rectangle 31"/>
            <p:cNvSpPr>
              <a:spLocks noChangeArrowheads="1"/>
            </p:cNvSpPr>
            <p:nvPr/>
          </p:nvSpPr>
          <p:spPr bwMode="auto">
            <a:xfrm>
              <a:off x="2133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BbS</a:t>
              </a:r>
              <a:endParaRPr lang="en-US" altLang="zh-CN" i="1"/>
            </a:p>
          </p:txBody>
        </p:sp>
        <p:sp>
          <p:nvSpPr>
            <p:cNvPr id="8210" name="Rectangle 32"/>
            <p:cNvSpPr>
              <a:spLocks noChangeArrowheads="1"/>
            </p:cNvSpPr>
            <p:nvPr/>
          </p:nvSpPr>
          <p:spPr bwMode="auto">
            <a:xfrm>
              <a:off x="3651" y="3044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d</a:t>
              </a:r>
              <a:endParaRPr lang="en-US" altLang="zh-CN" i="1"/>
            </a:p>
          </p:txBody>
        </p:sp>
        <p:sp>
          <p:nvSpPr>
            <p:cNvPr id="8211" name="Rectangle 33"/>
            <p:cNvSpPr>
              <a:spLocks noChangeArrowheads="1"/>
            </p:cNvSpPr>
            <p:nvPr/>
          </p:nvSpPr>
          <p:spPr bwMode="auto">
            <a:xfrm>
              <a:off x="1474" y="3452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a</a:t>
              </a:r>
              <a:endParaRPr lang="en-US" altLang="zh-CN" i="1"/>
            </a:p>
          </p:txBody>
        </p:sp>
        <p:sp>
          <p:nvSpPr>
            <p:cNvPr id="8212" name="Rectangle 34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ym typeface="Symbol" panose="05050102010706020507" pitchFamily="18" charset="2"/>
                </a:rPr>
                <a:t></a:t>
              </a:r>
              <a:endParaRPr lang="en-US" altLang="zh-CN" i="1">
                <a:sym typeface="Symbol" panose="05050102010706020507" pitchFamily="18" charset="2"/>
              </a:endParaRPr>
            </a:p>
          </p:txBody>
        </p:sp>
        <p:sp>
          <p:nvSpPr>
            <p:cNvPr id="8213" name="Rectangle 35"/>
            <p:cNvSpPr>
              <a:spLocks noChangeArrowheads="1"/>
            </p:cNvSpPr>
            <p:nvPr/>
          </p:nvSpPr>
          <p:spPr bwMode="auto">
            <a:xfrm>
              <a:off x="2971" y="3860"/>
              <a:ext cx="46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ym typeface="Symbol" panose="05050102010706020507" pitchFamily="18" charset="2"/>
                </a:rPr>
                <a:t>c</a:t>
              </a:r>
              <a:endParaRPr lang="en-US" altLang="zh-CN" i="1">
                <a:sym typeface="Symbol" panose="05050102010706020507" pitchFamily="18" charset="2"/>
              </a:endParaRPr>
            </a:p>
          </p:txBody>
        </p:sp>
        <p:sp>
          <p:nvSpPr>
            <p:cNvPr id="8214" name="Rectangle 36"/>
            <p:cNvSpPr>
              <a:spLocks noChangeArrowheads="1"/>
            </p:cNvSpPr>
            <p:nvPr/>
          </p:nvSpPr>
          <p:spPr bwMode="auto">
            <a:xfrm>
              <a:off x="2835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BbS</a:t>
              </a:r>
              <a:endParaRPr lang="en-US" altLang="zh-CN" i="1"/>
            </a:p>
          </p:txBody>
        </p:sp>
      </p:grpSp>
      <p:sp>
        <p:nvSpPr>
          <p:cNvPr id="8207" name="Rectangle 37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分析程序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9220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3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4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latin typeface="楷体_GB2312" pitchFamily="49" charset="-122"/>
              </a:rPr>
              <a:t>对于下列文法</a:t>
            </a:r>
            <a:r>
              <a:rPr lang="en-US" altLang="zh-CN" sz="2800" b="1" i="1"/>
              <a:t>G</a:t>
            </a:r>
            <a:r>
              <a:rPr lang="en-US" altLang="zh-CN" sz="2800"/>
              <a:t>(</a:t>
            </a:r>
            <a:r>
              <a:rPr lang="en-US" altLang="zh-CN" sz="2800" b="1" i="1"/>
              <a:t>S</a:t>
            </a:r>
            <a:r>
              <a:rPr lang="en-US" altLang="zh-CN" sz="2800"/>
              <a:t>)</a:t>
            </a:r>
            <a:r>
              <a:rPr lang="zh-CN" altLang="en-US" sz="2800"/>
              <a:t>：</a:t>
            </a:r>
            <a:endParaRPr lang="zh-CN" altLang="en-US" sz="2800"/>
          </a:p>
          <a:p>
            <a:pPr>
              <a:buClrTx/>
              <a:buFont typeface="Symbol" panose="05050102010706020507" pitchFamily="18" charset="2"/>
              <a:buNone/>
            </a:pPr>
            <a:endParaRPr lang="zh-CN" altLang="en-US" sz="1000"/>
          </a:p>
          <a:p>
            <a:r>
              <a:rPr lang="zh-CN" altLang="en-US" sz="2400"/>
              <a:t>        </a:t>
            </a:r>
            <a:r>
              <a:rPr lang="en-US" altLang="zh-CN" sz="2400" b="1" i="1"/>
              <a:t>S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AaS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/>
              <a:t> </a:t>
            </a:r>
            <a:r>
              <a:rPr lang="en-US" altLang="zh-CN" sz="2400" b="1" i="1"/>
              <a:t>BbS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 d</a:t>
            </a:r>
            <a:endParaRPr lang="en-US" altLang="zh-CN" sz="2400" b="1" i="1"/>
          </a:p>
          <a:p>
            <a:r>
              <a:rPr lang="en-US" altLang="zh-CN" sz="2400" b="1" i="1"/>
              <a:t>        A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a</a:t>
            </a:r>
            <a:endParaRPr lang="en-US" altLang="zh-CN" sz="2400" b="1" i="1"/>
          </a:p>
          <a:p>
            <a:r>
              <a:rPr lang="en-US" altLang="zh-CN" sz="2400" b="1" i="1"/>
              <a:t>        B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</a:t>
            </a:r>
            <a:r>
              <a:rPr lang="en-US" altLang="zh-CN" sz="2400" b="1" i="1">
                <a:sym typeface="Symbol" panose="05050102010706020507" pitchFamily="18" charset="2"/>
              </a:rPr>
              <a:t></a:t>
            </a:r>
            <a:r>
              <a:rPr lang="en-US" altLang="zh-CN" sz="2400" b="1" i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 c</a:t>
            </a:r>
            <a:endParaRPr lang="en-US" altLang="zh-CN" sz="2400" b="1" i="1"/>
          </a:p>
          <a:p>
            <a:endParaRPr lang="en-US" altLang="zh-CN" sz="1000" b="1" i="1"/>
          </a:p>
          <a:p>
            <a:r>
              <a:rPr lang="en-US" altLang="zh-CN" sz="2800" b="1"/>
              <a:t>    </a:t>
            </a:r>
            <a:r>
              <a:rPr lang="zh-CN" altLang="en-US" sz="2800" b="1"/>
              <a:t>分析输入串 </a:t>
            </a:r>
            <a:r>
              <a:rPr lang="en-US" altLang="zh-CN" sz="2400" b="1" i="1">
                <a:solidFill>
                  <a:srgbClr val="800080"/>
                </a:solidFill>
              </a:rPr>
              <a:t>aabd </a:t>
            </a:r>
            <a:r>
              <a:rPr lang="zh-CN" altLang="en-US" sz="2800" b="1"/>
              <a:t>的过程：</a:t>
            </a:r>
            <a:endParaRPr lang="zh-CN" altLang="en-US" sz="2800" b="1"/>
          </a:p>
        </p:txBody>
      </p:sp>
      <p:grpSp>
        <p:nvGrpSpPr>
          <p:cNvPr id="9225" name="Group 19"/>
          <p:cNvGrpSpPr/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923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3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4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226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</a:rPr>
              <a:t>#</a:t>
            </a:r>
            <a:endParaRPr lang="en-US" altLang="zh-CN" sz="2400">
              <a:solidFill>
                <a:srgbClr val="800080"/>
              </a:solidFill>
            </a:endParaRPr>
          </a:p>
        </p:txBody>
      </p:sp>
      <p:sp>
        <p:nvSpPr>
          <p:cNvPr id="9227" name="Rectangle 24"/>
          <p:cNvSpPr>
            <a:spLocks noChangeArrowheads="1"/>
          </p:cNvSpPr>
          <p:nvPr/>
        </p:nvSpPr>
        <p:spPr bwMode="auto">
          <a:xfrm>
            <a:off x="4859338" y="2349500"/>
            <a:ext cx="2022475" cy="8223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剩余的输入串</a:t>
            </a:r>
            <a:endParaRPr lang="zh-CN" altLang="en-US" sz="2400" b="1"/>
          </a:p>
          <a:p>
            <a:r>
              <a:rPr lang="zh-CN" altLang="en-US" sz="2400" b="1" i="1">
                <a:solidFill>
                  <a:srgbClr val="800080"/>
                </a:solidFill>
              </a:rPr>
              <a:t>        </a:t>
            </a:r>
            <a:r>
              <a:rPr lang="en-US" altLang="zh-CN" sz="2400" b="1" i="1">
                <a:solidFill>
                  <a:srgbClr val="800080"/>
                </a:solidFill>
              </a:rPr>
              <a:t>d#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sp>
        <p:nvSpPr>
          <p:cNvPr id="9228" name="Rectangle 25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</a:rPr>
              <a:t>S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grpSp>
        <p:nvGrpSpPr>
          <p:cNvPr id="9229" name="Group 27"/>
          <p:cNvGrpSpPr/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9218" name="Object 28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2" name="Visio" r:id="rId1" imgW="4933950" imgH="1952625" progId="Visio.Drawing.11">
                    <p:embed/>
                  </p:oleObj>
                </mc:Choice>
                <mc:Fallback>
                  <p:oleObj name="Visio" r:id="rId1" imgW="4933950" imgH="1952625" progId="Visio.Drawing.11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1" name="Rectangle 29"/>
            <p:cNvSpPr>
              <a:spLocks noChangeArrowheads="1"/>
            </p:cNvSpPr>
            <p:nvPr/>
          </p:nvSpPr>
          <p:spPr bwMode="auto">
            <a:xfrm>
              <a:off x="1371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AaS</a:t>
              </a:r>
              <a:endParaRPr lang="en-US" altLang="zh-CN" i="1"/>
            </a:p>
          </p:txBody>
        </p:sp>
        <p:sp>
          <p:nvSpPr>
            <p:cNvPr id="9232" name="Rectangle 30"/>
            <p:cNvSpPr>
              <a:spLocks noChangeArrowheads="1"/>
            </p:cNvSpPr>
            <p:nvPr/>
          </p:nvSpPr>
          <p:spPr bwMode="auto">
            <a:xfrm>
              <a:off x="2133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BbS</a:t>
              </a:r>
              <a:endParaRPr lang="en-US" altLang="zh-CN" i="1"/>
            </a:p>
          </p:txBody>
        </p:sp>
        <p:sp>
          <p:nvSpPr>
            <p:cNvPr id="9233" name="Rectangle 31"/>
            <p:cNvSpPr>
              <a:spLocks noChangeArrowheads="1"/>
            </p:cNvSpPr>
            <p:nvPr/>
          </p:nvSpPr>
          <p:spPr bwMode="auto">
            <a:xfrm>
              <a:off x="3651" y="3044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d</a:t>
              </a:r>
              <a:endParaRPr lang="en-US" altLang="zh-CN" i="1"/>
            </a:p>
          </p:txBody>
        </p:sp>
        <p:sp>
          <p:nvSpPr>
            <p:cNvPr id="9234" name="Rectangle 32"/>
            <p:cNvSpPr>
              <a:spLocks noChangeArrowheads="1"/>
            </p:cNvSpPr>
            <p:nvPr/>
          </p:nvSpPr>
          <p:spPr bwMode="auto">
            <a:xfrm>
              <a:off x="1474" y="3452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a</a:t>
              </a:r>
              <a:endParaRPr lang="en-US" altLang="zh-CN" i="1"/>
            </a:p>
          </p:txBody>
        </p:sp>
        <p:sp>
          <p:nvSpPr>
            <p:cNvPr id="9235" name="Rectangle 33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ym typeface="Symbol" panose="05050102010706020507" pitchFamily="18" charset="2"/>
                </a:rPr>
                <a:t></a:t>
              </a:r>
              <a:endParaRPr lang="en-US" altLang="zh-CN" i="1">
                <a:sym typeface="Symbol" panose="05050102010706020507" pitchFamily="18" charset="2"/>
              </a:endParaRPr>
            </a:p>
          </p:txBody>
        </p:sp>
        <p:sp>
          <p:nvSpPr>
            <p:cNvPr id="9236" name="Rectangle 34"/>
            <p:cNvSpPr>
              <a:spLocks noChangeArrowheads="1"/>
            </p:cNvSpPr>
            <p:nvPr/>
          </p:nvSpPr>
          <p:spPr bwMode="auto">
            <a:xfrm>
              <a:off x="2971" y="3860"/>
              <a:ext cx="46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ym typeface="Symbol" panose="05050102010706020507" pitchFamily="18" charset="2"/>
                </a:rPr>
                <a:t>c</a:t>
              </a:r>
              <a:endParaRPr lang="en-US" altLang="zh-CN" i="1">
                <a:sym typeface="Symbol" panose="05050102010706020507" pitchFamily="18" charset="2"/>
              </a:endParaRPr>
            </a:p>
          </p:txBody>
        </p:sp>
        <p:sp>
          <p:nvSpPr>
            <p:cNvPr id="9237" name="Rectangle 35"/>
            <p:cNvSpPr>
              <a:spLocks noChangeArrowheads="1"/>
            </p:cNvSpPr>
            <p:nvPr/>
          </p:nvSpPr>
          <p:spPr bwMode="auto">
            <a:xfrm>
              <a:off x="2835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BbS</a:t>
              </a:r>
              <a:endParaRPr lang="en-US" altLang="zh-CN" i="1"/>
            </a:p>
          </p:txBody>
        </p:sp>
      </p:grpSp>
      <p:sp>
        <p:nvSpPr>
          <p:cNvPr id="9230" name="Rectangle 36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分析程序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024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4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latin typeface="楷体_GB2312" pitchFamily="49" charset="-122"/>
              </a:rPr>
              <a:t>对于下列文法</a:t>
            </a:r>
            <a:r>
              <a:rPr lang="en-US" altLang="zh-CN" sz="2800" b="1" i="1"/>
              <a:t>G</a:t>
            </a:r>
            <a:r>
              <a:rPr lang="en-US" altLang="zh-CN" sz="2800"/>
              <a:t>(</a:t>
            </a:r>
            <a:r>
              <a:rPr lang="en-US" altLang="zh-CN" sz="2800" b="1" i="1"/>
              <a:t>S</a:t>
            </a:r>
            <a:r>
              <a:rPr lang="en-US" altLang="zh-CN" sz="2800"/>
              <a:t>)</a:t>
            </a:r>
            <a:r>
              <a:rPr lang="zh-CN" altLang="en-US" sz="2800"/>
              <a:t>：</a:t>
            </a:r>
            <a:endParaRPr lang="zh-CN" altLang="en-US" sz="2800"/>
          </a:p>
          <a:p>
            <a:pPr>
              <a:buClrTx/>
              <a:buFont typeface="Symbol" panose="05050102010706020507" pitchFamily="18" charset="2"/>
              <a:buNone/>
            </a:pPr>
            <a:endParaRPr lang="zh-CN" altLang="en-US" sz="1000"/>
          </a:p>
          <a:p>
            <a:r>
              <a:rPr lang="zh-CN" altLang="en-US" sz="2400"/>
              <a:t>        </a:t>
            </a:r>
            <a:r>
              <a:rPr lang="en-US" altLang="zh-CN" sz="2400" b="1" i="1"/>
              <a:t>S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AaS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/>
              <a:t> </a:t>
            </a:r>
            <a:r>
              <a:rPr lang="en-US" altLang="zh-CN" sz="2400" b="1" i="1"/>
              <a:t>BbS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 d</a:t>
            </a:r>
            <a:endParaRPr lang="en-US" altLang="zh-CN" sz="2400" b="1" i="1"/>
          </a:p>
          <a:p>
            <a:r>
              <a:rPr lang="en-US" altLang="zh-CN" sz="2400" b="1" i="1"/>
              <a:t>        A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a</a:t>
            </a:r>
            <a:endParaRPr lang="en-US" altLang="zh-CN" sz="2400" b="1" i="1"/>
          </a:p>
          <a:p>
            <a:r>
              <a:rPr lang="en-US" altLang="zh-CN" sz="2400" b="1" i="1"/>
              <a:t>        B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</a:t>
            </a:r>
            <a:r>
              <a:rPr lang="en-US" altLang="zh-CN" sz="2400" b="1" i="1">
                <a:sym typeface="Symbol" panose="05050102010706020507" pitchFamily="18" charset="2"/>
              </a:rPr>
              <a:t></a:t>
            </a:r>
            <a:r>
              <a:rPr lang="en-US" altLang="zh-CN" sz="2400" b="1" i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 c</a:t>
            </a:r>
            <a:endParaRPr lang="en-US" altLang="zh-CN" sz="2400" b="1" i="1"/>
          </a:p>
          <a:p>
            <a:endParaRPr lang="en-US" altLang="zh-CN" sz="1000" b="1" i="1"/>
          </a:p>
          <a:p>
            <a:r>
              <a:rPr lang="en-US" altLang="zh-CN" sz="2800" b="1"/>
              <a:t>    </a:t>
            </a:r>
            <a:r>
              <a:rPr lang="zh-CN" altLang="en-US" sz="2800" b="1"/>
              <a:t>分析输入串 </a:t>
            </a:r>
            <a:r>
              <a:rPr lang="en-US" altLang="zh-CN" sz="2400" b="1" i="1">
                <a:solidFill>
                  <a:srgbClr val="800080"/>
                </a:solidFill>
              </a:rPr>
              <a:t>aabd </a:t>
            </a:r>
            <a:r>
              <a:rPr lang="zh-CN" altLang="en-US" sz="2800" b="1"/>
              <a:t>的过程：</a:t>
            </a:r>
            <a:endParaRPr lang="zh-CN" altLang="en-US" sz="2800" b="1"/>
          </a:p>
        </p:txBody>
      </p:sp>
      <p:grpSp>
        <p:nvGrpSpPr>
          <p:cNvPr id="10249" name="Group 19"/>
          <p:cNvGrpSpPr/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10262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3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4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250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</a:rPr>
              <a:t>#</a:t>
            </a:r>
            <a:endParaRPr lang="en-US" altLang="zh-CN" sz="2400">
              <a:solidFill>
                <a:srgbClr val="800080"/>
              </a:solidFill>
            </a:endParaRPr>
          </a:p>
        </p:txBody>
      </p:sp>
      <p:sp>
        <p:nvSpPr>
          <p:cNvPr id="10251" name="Rectangle 24"/>
          <p:cNvSpPr>
            <a:spLocks noChangeArrowheads="1"/>
          </p:cNvSpPr>
          <p:nvPr/>
        </p:nvSpPr>
        <p:spPr bwMode="auto">
          <a:xfrm>
            <a:off x="4859338" y="2349500"/>
            <a:ext cx="2022475" cy="8223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剩余的输入串</a:t>
            </a:r>
            <a:endParaRPr lang="zh-CN" altLang="en-US" sz="2400" b="1"/>
          </a:p>
          <a:p>
            <a:r>
              <a:rPr lang="zh-CN" altLang="en-US" sz="2400" b="1" i="1">
                <a:solidFill>
                  <a:srgbClr val="800080"/>
                </a:solidFill>
              </a:rPr>
              <a:t>        </a:t>
            </a:r>
            <a:r>
              <a:rPr lang="en-US" altLang="zh-CN" sz="2400" b="1" i="1">
                <a:solidFill>
                  <a:srgbClr val="800080"/>
                </a:solidFill>
              </a:rPr>
              <a:t>d#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sp>
        <p:nvSpPr>
          <p:cNvPr id="489497" name="Rectangle 25"/>
          <p:cNvSpPr>
            <a:spLocks noChangeArrowheads="1"/>
          </p:cNvSpPr>
          <p:nvPr/>
        </p:nvSpPr>
        <p:spPr bwMode="auto">
          <a:xfrm>
            <a:off x="7529513" y="3116263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800080"/>
                </a:solidFill>
              </a:rPr>
              <a:t>d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grpSp>
        <p:nvGrpSpPr>
          <p:cNvPr id="10253" name="Group 26"/>
          <p:cNvGrpSpPr/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10242" name="Object 27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6" name="Visio" r:id="rId1" imgW="4933950" imgH="1952625" progId="Visio.Drawing.11">
                    <p:embed/>
                  </p:oleObj>
                </mc:Choice>
                <mc:Fallback>
                  <p:oleObj name="Visio" r:id="rId1" imgW="4933950" imgH="1952625" progId="Visio.Drawing.11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5" name="Rectangle 28"/>
            <p:cNvSpPr>
              <a:spLocks noChangeArrowheads="1"/>
            </p:cNvSpPr>
            <p:nvPr/>
          </p:nvSpPr>
          <p:spPr bwMode="auto">
            <a:xfrm>
              <a:off x="1371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AaS</a:t>
              </a:r>
              <a:endParaRPr lang="en-US" altLang="zh-CN" i="1"/>
            </a:p>
          </p:txBody>
        </p:sp>
        <p:sp>
          <p:nvSpPr>
            <p:cNvPr id="10256" name="Rectangle 29"/>
            <p:cNvSpPr>
              <a:spLocks noChangeArrowheads="1"/>
            </p:cNvSpPr>
            <p:nvPr/>
          </p:nvSpPr>
          <p:spPr bwMode="auto">
            <a:xfrm>
              <a:off x="2133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BbS</a:t>
              </a:r>
              <a:endParaRPr lang="en-US" altLang="zh-CN" i="1"/>
            </a:p>
          </p:txBody>
        </p:sp>
        <p:sp>
          <p:nvSpPr>
            <p:cNvPr id="10257" name="Rectangle 30"/>
            <p:cNvSpPr>
              <a:spLocks noChangeArrowheads="1"/>
            </p:cNvSpPr>
            <p:nvPr/>
          </p:nvSpPr>
          <p:spPr bwMode="auto">
            <a:xfrm>
              <a:off x="3651" y="3044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d</a:t>
              </a:r>
              <a:endParaRPr lang="en-US" altLang="zh-CN" i="1"/>
            </a:p>
          </p:txBody>
        </p:sp>
        <p:sp>
          <p:nvSpPr>
            <p:cNvPr id="10258" name="Rectangle 31"/>
            <p:cNvSpPr>
              <a:spLocks noChangeArrowheads="1"/>
            </p:cNvSpPr>
            <p:nvPr/>
          </p:nvSpPr>
          <p:spPr bwMode="auto">
            <a:xfrm>
              <a:off x="1474" y="3452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a</a:t>
              </a:r>
              <a:endParaRPr lang="en-US" altLang="zh-CN" i="1"/>
            </a:p>
          </p:txBody>
        </p:sp>
        <p:sp>
          <p:nvSpPr>
            <p:cNvPr id="10259" name="Rectangle 32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ym typeface="Symbol" panose="05050102010706020507" pitchFamily="18" charset="2"/>
                </a:rPr>
                <a:t></a:t>
              </a:r>
              <a:endParaRPr lang="en-US" altLang="zh-CN" i="1">
                <a:sym typeface="Symbol" panose="05050102010706020507" pitchFamily="18" charset="2"/>
              </a:endParaRPr>
            </a:p>
          </p:txBody>
        </p:sp>
        <p:sp>
          <p:nvSpPr>
            <p:cNvPr id="10260" name="Rectangle 33"/>
            <p:cNvSpPr>
              <a:spLocks noChangeArrowheads="1"/>
            </p:cNvSpPr>
            <p:nvPr/>
          </p:nvSpPr>
          <p:spPr bwMode="auto">
            <a:xfrm>
              <a:off x="2971" y="3860"/>
              <a:ext cx="46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ym typeface="Symbol" panose="05050102010706020507" pitchFamily="18" charset="2"/>
                </a:rPr>
                <a:t>c</a:t>
              </a:r>
              <a:endParaRPr lang="en-US" altLang="zh-CN" i="1">
                <a:sym typeface="Symbol" panose="05050102010706020507" pitchFamily="18" charset="2"/>
              </a:endParaRPr>
            </a:p>
          </p:txBody>
        </p:sp>
        <p:sp>
          <p:nvSpPr>
            <p:cNvPr id="10261" name="Rectangle 34"/>
            <p:cNvSpPr>
              <a:spLocks noChangeArrowheads="1"/>
            </p:cNvSpPr>
            <p:nvPr/>
          </p:nvSpPr>
          <p:spPr bwMode="auto">
            <a:xfrm>
              <a:off x="2835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BbS</a:t>
              </a:r>
              <a:endParaRPr lang="en-US" altLang="zh-CN" i="1"/>
            </a:p>
          </p:txBody>
        </p:sp>
      </p:grpSp>
      <p:sp>
        <p:nvSpPr>
          <p:cNvPr id="10254" name="Rectangle 35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分析程序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9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9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97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66976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latin typeface="楷体_GB2312" pitchFamily="49" charset="-122"/>
              </a:rPr>
              <a:t>表驱动预测分析过程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1268" name="AutoShape 5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900113" y="1773238"/>
            <a:ext cx="4751387" cy="234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>
                <a:solidFill>
                  <a:srgbClr val="800080"/>
                </a:solidFill>
              </a:rPr>
              <a:t>  </a:t>
            </a:r>
            <a:r>
              <a:rPr lang="zh-CN" altLang="en-US" sz="2800" b="1">
                <a:latin typeface="楷体_GB2312" pitchFamily="49" charset="-122"/>
              </a:rPr>
              <a:t>对于下列文法</a:t>
            </a:r>
            <a:r>
              <a:rPr lang="en-US" altLang="zh-CN" sz="2800" b="1" i="1"/>
              <a:t>G</a:t>
            </a:r>
            <a:r>
              <a:rPr lang="en-US" altLang="zh-CN" sz="2800"/>
              <a:t>(</a:t>
            </a:r>
            <a:r>
              <a:rPr lang="en-US" altLang="zh-CN" sz="2800" b="1" i="1"/>
              <a:t>S</a:t>
            </a:r>
            <a:r>
              <a:rPr lang="en-US" altLang="zh-CN" sz="2800"/>
              <a:t>)</a:t>
            </a:r>
            <a:r>
              <a:rPr lang="zh-CN" altLang="en-US" sz="2800"/>
              <a:t>：</a:t>
            </a:r>
            <a:endParaRPr lang="zh-CN" altLang="en-US" sz="2800"/>
          </a:p>
          <a:p>
            <a:pPr>
              <a:buClrTx/>
              <a:buFont typeface="Symbol" panose="05050102010706020507" pitchFamily="18" charset="2"/>
              <a:buNone/>
            </a:pPr>
            <a:endParaRPr lang="zh-CN" altLang="en-US" sz="1000"/>
          </a:p>
          <a:p>
            <a:r>
              <a:rPr lang="zh-CN" altLang="en-US" sz="2400"/>
              <a:t>        </a:t>
            </a:r>
            <a:r>
              <a:rPr lang="en-US" altLang="zh-CN" sz="2400" b="1" i="1"/>
              <a:t>S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AaS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/>
              <a:t> </a:t>
            </a:r>
            <a:r>
              <a:rPr lang="en-US" altLang="zh-CN" sz="2400" b="1" i="1"/>
              <a:t>BbS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 d</a:t>
            </a:r>
            <a:endParaRPr lang="en-US" altLang="zh-CN" sz="2400" b="1" i="1"/>
          </a:p>
          <a:p>
            <a:r>
              <a:rPr lang="en-US" altLang="zh-CN" sz="2400" b="1" i="1"/>
              <a:t>        A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a</a:t>
            </a:r>
            <a:endParaRPr lang="en-US" altLang="zh-CN" sz="2400" b="1" i="1"/>
          </a:p>
          <a:p>
            <a:r>
              <a:rPr lang="en-US" altLang="zh-CN" sz="2400" b="1" i="1"/>
              <a:t>        B </a:t>
            </a:r>
            <a:r>
              <a:rPr lang="en-US" altLang="zh-CN" sz="2400" b="1">
                <a:sym typeface="Symbol" panose="05050102010706020507" pitchFamily="18" charset="2"/>
              </a:rPr>
              <a:t></a:t>
            </a:r>
            <a:r>
              <a:rPr lang="en-US" altLang="zh-CN" sz="2400" b="1" i="1"/>
              <a:t> </a:t>
            </a:r>
            <a:r>
              <a:rPr lang="en-US" altLang="zh-CN" sz="2400" b="1" i="1">
                <a:sym typeface="Symbol" panose="05050102010706020507" pitchFamily="18" charset="2"/>
              </a:rPr>
              <a:t></a:t>
            </a:r>
            <a:r>
              <a:rPr lang="en-US" altLang="zh-CN" sz="2400" b="1" i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</a:t>
            </a:r>
            <a:r>
              <a:rPr lang="en-US" altLang="zh-CN" sz="2400" b="1" i="1"/>
              <a:t> c</a:t>
            </a:r>
            <a:endParaRPr lang="en-US" altLang="zh-CN" sz="2400" b="1" i="1"/>
          </a:p>
          <a:p>
            <a:endParaRPr lang="en-US" altLang="zh-CN" sz="1000" b="1" i="1"/>
          </a:p>
          <a:p>
            <a:r>
              <a:rPr lang="en-US" altLang="zh-CN" sz="2800" b="1"/>
              <a:t>    </a:t>
            </a:r>
            <a:r>
              <a:rPr lang="zh-CN" altLang="en-US" sz="2800" b="1"/>
              <a:t>分析输入串 </a:t>
            </a:r>
            <a:r>
              <a:rPr lang="en-US" altLang="zh-CN" sz="2400" b="1" i="1">
                <a:solidFill>
                  <a:srgbClr val="800080"/>
                </a:solidFill>
              </a:rPr>
              <a:t>aabd </a:t>
            </a:r>
            <a:r>
              <a:rPr lang="zh-CN" altLang="en-US" sz="2800" b="1"/>
              <a:t>的过程：</a:t>
            </a:r>
            <a:endParaRPr lang="zh-CN" altLang="en-US" sz="2800" b="1"/>
          </a:p>
        </p:txBody>
      </p:sp>
      <p:grpSp>
        <p:nvGrpSpPr>
          <p:cNvPr id="11273" name="Group 19"/>
          <p:cNvGrpSpPr/>
          <p:nvPr/>
        </p:nvGrpSpPr>
        <p:grpSpPr bwMode="auto">
          <a:xfrm>
            <a:off x="7235825" y="1844675"/>
            <a:ext cx="935038" cy="2089150"/>
            <a:chOff x="4558" y="1162"/>
            <a:chExt cx="589" cy="1316"/>
          </a:xfrm>
        </p:grpSpPr>
        <p:sp>
          <p:nvSpPr>
            <p:cNvPr id="1128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8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274" name="Rectangle 23"/>
          <p:cNvSpPr>
            <a:spLocks noChangeArrowheads="1"/>
          </p:cNvSpPr>
          <p:nvPr/>
        </p:nvSpPr>
        <p:spPr bwMode="auto">
          <a:xfrm>
            <a:off x="7529513" y="3429000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pt-BR" altLang="zh-CN" sz="2400">
                <a:solidFill>
                  <a:srgbClr val="800080"/>
                </a:solidFill>
              </a:rPr>
              <a:t>#</a:t>
            </a:r>
            <a:endParaRPr lang="en-US" altLang="zh-CN" sz="2400">
              <a:solidFill>
                <a:srgbClr val="800080"/>
              </a:solidFill>
            </a:endParaRPr>
          </a:p>
        </p:txBody>
      </p:sp>
      <p:sp>
        <p:nvSpPr>
          <p:cNvPr id="11275" name="Rectangle 24"/>
          <p:cNvSpPr>
            <a:spLocks noChangeArrowheads="1"/>
          </p:cNvSpPr>
          <p:nvPr/>
        </p:nvSpPr>
        <p:spPr bwMode="auto">
          <a:xfrm>
            <a:off x="4859338" y="2349500"/>
            <a:ext cx="2022475" cy="8223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剩余的输入串</a:t>
            </a:r>
            <a:endParaRPr lang="zh-CN" altLang="en-US" sz="2400" b="1"/>
          </a:p>
          <a:p>
            <a:r>
              <a:rPr lang="zh-CN" altLang="en-US" sz="2400" b="1" i="1">
                <a:solidFill>
                  <a:srgbClr val="800080"/>
                </a:solidFill>
              </a:rPr>
              <a:t>         </a:t>
            </a:r>
            <a:r>
              <a:rPr lang="en-US" altLang="zh-CN" sz="2400" b="1" i="1">
                <a:solidFill>
                  <a:srgbClr val="800080"/>
                </a:solidFill>
              </a:rPr>
              <a:t>#</a:t>
            </a:r>
            <a:endParaRPr lang="en-US" altLang="zh-CN" sz="2400" b="1" i="1">
              <a:solidFill>
                <a:srgbClr val="800080"/>
              </a:solidFill>
            </a:endParaRPr>
          </a:p>
        </p:txBody>
      </p:sp>
      <p:sp>
        <p:nvSpPr>
          <p:cNvPr id="490522" name="Text Box 26"/>
          <p:cNvSpPr txBox="1">
            <a:spLocks noChangeArrowheads="1"/>
          </p:cNvSpPr>
          <p:nvPr/>
        </p:nvSpPr>
        <p:spPr bwMode="auto">
          <a:xfrm>
            <a:off x="6156325" y="3284538"/>
            <a:ext cx="4841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2800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</a:t>
            </a:r>
            <a:endParaRPr lang="en-US" altLang="zh-CN" sz="2800">
              <a:solidFill>
                <a:srgbClr val="800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277" name="Group 27"/>
          <p:cNvGrpSpPr/>
          <p:nvPr/>
        </p:nvGrpSpPr>
        <p:grpSpPr bwMode="auto">
          <a:xfrm>
            <a:off x="1454150" y="4221163"/>
            <a:ext cx="6213475" cy="2457450"/>
            <a:chOff x="916" y="2659"/>
            <a:chExt cx="3914" cy="1548"/>
          </a:xfrm>
        </p:grpSpPr>
        <p:graphicFrame>
          <p:nvGraphicFramePr>
            <p:cNvPr id="11266" name="Object 28"/>
            <p:cNvGraphicFramePr>
              <a:graphicFrameLocks noChangeAspect="1"/>
            </p:cNvGraphicFramePr>
            <p:nvPr/>
          </p:nvGraphicFramePr>
          <p:xfrm>
            <a:off x="916" y="2659"/>
            <a:ext cx="3914" cy="1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0" name="Visio" r:id="rId2" imgW="4933950" imgH="1952625" progId="Visio.Drawing.11">
                    <p:embed/>
                  </p:oleObj>
                </mc:Choice>
                <mc:Fallback>
                  <p:oleObj name="Visio" r:id="rId2" imgW="4933950" imgH="1952625" progId="Visio.Drawing.11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2659"/>
                          <a:ext cx="3914" cy="1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9" name="Rectangle 29"/>
            <p:cNvSpPr>
              <a:spLocks noChangeArrowheads="1"/>
            </p:cNvSpPr>
            <p:nvPr/>
          </p:nvSpPr>
          <p:spPr bwMode="auto">
            <a:xfrm>
              <a:off x="1371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AaS</a:t>
              </a:r>
              <a:endParaRPr lang="en-US" altLang="zh-CN" i="1"/>
            </a:p>
          </p:txBody>
        </p:sp>
        <p:sp>
          <p:nvSpPr>
            <p:cNvPr id="11280" name="Rectangle 30"/>
            <p:cNvSpPr>
              <a:spLocks noChangeArrowheads="1"/>
            </p:cNvSpPr>
            <p:nvPr/>
          </p:nvSpPr>
          <p:spPr bwMode="auto">
            <a:xfrm>
              <a:off x="2133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BbS</a:t>
              </a:r>
              <a:endParaRPr lang="en-US" altLang="zh-CN" i="1"/>
            </a:p>
          </p:txBody>
        </p:sp>
        <p:sp>
          <p:nvSpPr>
            <p:cNvPr id="11281" name="Rectangle 31"/>
            <p:cNvSpPr>
              <a:spLocks noChangeArrowheads="1"/>
            </p:cNvSpPr>
            <p:nvPr/>
          </p:nvSpPr>
          <p:spPr bwMode="auto">
            <a:xfrm>
              <a:off x="3651" y="3044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d</a:t>
              </a:r>
              <a:endParaRPr lang="en-US" altLang="zh-CN" i="1"/>
            </a:p>
          </p:txBody>
        </p:sp>
        <p:sp>
          <p:nvSpPr>
            <p:cNvPr id="11282" name="Rectangle 32"/>
            <p:cNvSpPr>
              <a:spLocks noChangeArrowheads="1"/>
            </p:cNvSpPr>
            <p:nvPr/>
          </p:nvSpPr>
          <p:spPr bwMode="auto">
            <a:xfrm>
              <a:off x="1474" y="3452"/>
              <a:ext cx="470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a</a:t>
              </a:r>
              <a:endParaRPr lang="en-US" altLang="zh-CN" i="1"/>
            </a:p>
          </p:txBody>
        </p:sp>
        <p:sp>
          <p:nvSpPr>
            <p:cNvPr id="11283" name="Rectangle 33"/>
            <p:cNvSpPr>
              <a:spLocks noChangeArrowheads="1"/>
            </p:cNvSpPr>
            <p:nvPr/>
          </p:nvSpPr>
          <p:spPr bwMode="auto">
            <a:xfrm>
              <a:off x="2248" y="3860"/>
              <a:ext cx="45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ym typeface="Symbol" panose="05050102010706020507" pitchFamily="18" charset="2"/>
                </a:rPr>
                <a:t></a:t>
              </a:r>
              <a:endParaRPr lang="en-US" altLang="zh-CN" i="1">
                <a:sym typeface="Symbol" panose="05050102010706020507" pitchFamily="18" charset="2"/>
              </a:endParaRPr>
            </a:p>
          </p:txBody>
        </p:sp>
        <p:sp>
          <p:nvSpPr>
            <p:cNvPr id="11284" name="Rectangle 34"/>
            <p:cNvSpPr>
              <a:spLocks noChangeArrowheads="1"/>
            </p:cNvSpPr>
            <p:nvPr/>
          </p:nvSpPr>
          <p:spPr bwMode="auto">
            <a:xfrm>
              <a:off x="2971" y="3860"/>
              <a:ext cx="461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ym typeface="Symbol" panose="05050102010706020507" pitchFamily="18" charset="2"/>
                </a:rPr>
                <a:t>c</a:t>
              </a:r>
              <a:endParaRPr lang="en-US" altLang="zh-CN" i="1">
                <a:sym typeface="Symbol" panose="05050102010706020507" pitchFamily="18" charset="2"/>
              </a:endParaRPr>
            </a:p>
          </p:txBody>
        </p:sp>
        <p:sp>
          <p:nvSpPr>
            <p:cNvPr id="11285" name="Rectangle 35"/>
            <p:cNvSpPr>
              <a:spLocks noChangeArrowheads="1"/>
            </p:cNvSpPr>
            <p:nvPr/>
          </p:nvSpPr>
          <p:spPr bwMode="auto">
            <a:xfrm>
              <a:off x="2835" y="3044"/>
              <a:ext cx="684" cy="25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BbS</a:t>
              </a:r>
              <a:endParaRPr lang="en-US" altLang="zh-CN" i="1"/>
            </a:p>
          </p:txBody>
        </p:sp>
      </p:grpSp>
      <p:sp>
        <p:nvSpPr>
          <p:cNvPr id="11278" name="Rectangle 36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分析程序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2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1"/>
          <p:cNvSpPr txBox="1">
            <a:spLocks noChangeArrowheads="1"/>
          </p:cNvSpPr>
          <p:nvPr/>
        </p:nvSpPr>
        <p:spPr bwMode="auto">
          <a:xfrm>
            <a:off x="900113" y="1052513"/>
            <a:ext cx="6697662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表驱动预测分析程序分析算法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68611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2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3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4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5" name="Rectangle 18"/>
          <p:cNvSpPr>
            <a:spLocks noChangeArrowheads="1"/>
          </p:cNvSpPr>
          <p:nvPr/>
        </p:nvSpPr>
        <p:spPr bwMode="auto">
          <a:xfrm>
            <a:off x="1258888" y="1700808"/>
            <a:ext cx="7705725" cy="48245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/>
              <a:t>    </a:t>
            </a:r>
            <a:r>
              <a:rPr lang="zh-CN" altLang="en-US" b="1" dirty="0"/>
              <a:t>初始时‘</a:t>
            </a:r>
            <a:r>
              <a:rPr lang="en-US" altLang="zh-CN" b="1" dirty="0"/>
              <a:t>#’</a:t>
            </a:r>
            <a:r>
              <a:rPr lang="zh-CN" altLang="en-US" b="1" dirty="0"/>
              <a:t>入栈，然后文法开始符号入栈；首个</a:t>
            </a:r>
            <a:r>
              <a:rPr lang="zh-CN" altLang="en-US" b="1" dirty="0" smtClean="0"/>
              <a:t>输入单词读</a:t>
            </a:r>
            <a:r>
              <a:rPr lang="zh-CN" altLang="en-US" b="1" dirty="0"/>
              <a:t>进 </a:t>
            </a:r>
            <a:r>
              <a:rPr lang="en-US" altLang="zh-CN" dirty="0"/>
              <a:t>a </a:t>
            </a:r>
            <a:r>
              <a:rPr lang="zh-CN" altLang="en-US" dirty="0"/>
              <a:t>；</a:t>
            </a:r>
            <a:endParaRPr lang="zh-CN" altLang="en-US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200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b="1" dirty="0"/>
              <a:t>     </a:t>
            </a:r>
            <a:r>
              <a:rPr lang="en-US" altLang="zh-CN" dirty="0"/>
              <a:t>flag =TRUE</a:t>
            </a:r>
            <a:r>
              <a:rPr lang="zh-CN" altLang="en-US" dirty="0"/>
              <a:t>；</a:t>
            </a:r>
            <a:endParaRPr lang="zh-CN" altLang="en-US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200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dirty="0"/>
              <a:t>     </a:t>
            </a:r>
            <a:r>
              <a:rPr lang="en-US" altLang="zh-CN" dirty="0"/>
              <a:t>while (flag)  do   {</a:t>
            </a:r>
            <a:endParaRPr lang="en-US" altLang="zh-CN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/>
              <a:t>         </a:t>
            </a:r>
            <a:r>
              <a:rPr lang="zh-CN" altLang="zh-CN" b="1" dirty="0"/>
              <a:t>栈顶符号</a:t>
            </a:r>
            <a:r>
              <a:rPr lang="zh-CN" altLang="en-US" b="1" dirty="0"/>
              <a:t>出栈</a:t>
            </a:r>
            <a:r>
              <a:rPr lang="zh-CN" altLang="zh-CN" b="1" dirty="0"/>
              <a:t>并放在</a:t>
            </a:r>
            <a:r>
              <a:rPr lang="en-US" altLang="zh-CN" i="1" dirty="0"/>
              <a:t>X</a:t>
            </a:r>
            <a:r>
              <a:rPr lang="zh-CN" altLang="en-US" b="1" dirty="0"/>
              <a:t>中；</a:t>
            </a:r>
            <a:endParaRPr lang="zh-CN" altLang="en-US" b="1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200" b="1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b="1" dirty="0"/>
              <a:t>         </a:t>
            </a:r>
            <a:r>
              <a:rPr lang="en-US" altLang="zh-CN" dirty="0"/>
              <a:t>if (</a:t>
            </a:r>
            <a:r>
              <a:rPr lang="en-US" altLang="zh-CN" i="1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V</a:t>
            </a:r>
            <a:r>
              <a:rPr lang="en-US" altLang="zh-CN" i="1" baseline="-25000" dirty="0"/>
              <a:t>T</a:t>
            </a:r>
            <a:r>
              <a:rPr lang="en-US" altLang="zh-CN" dirty="0"/>
              <a:t>)  {</a:t>
            </a:r>
            <a:endParaRPr lang="en-US" altLang="zh-CN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/>
              <a:t>              if  (</a:t>
            </a:r>
            <a:r>
              <a:rPr lang="en-US" altLang="zh-CN" i="1" dirty="0"/>
              <a:t>X</a:t>
            </a:r>
            <a:r>
              <a:rPr lang="en-US" altLang="zh-CN" dirty="0"/>
              <a:t>==a)</a:t>
            </a:r>
            <a:endParaRPr lang="en-US" altLang="zh-CN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/>
              <a:t>                   </a:t>
            </a:r>
            <a:r>
              <a:rPr lang="zh-CN" altLang="en-US" b="1" dirty="0"/>
              <a:t>把下一</a:t>
            </a:r>
            <a:r>
              <a:rPr lang="zh-CN" altLang="zh-CN" b="1" dirty="0"/>
              <a:t>个</a:t>
            </a:r>
            <a:r>
              <a:rPr lang="zh-CN" altLang="zh-CN" b="1" dirty="0" smtClean="0"/>
              <a:t>输入</a:t>
            </a:r>
            <a:r>
              <a:rPr lang="zh-CN" altLang="en-US" b="1" dirty="0" smtClean="0"/>
              <a:t>单词</a:t>
            </a:r>
            <a:r>
              <a:rPr lang="zh-CN" altLang="zh-CN" b="1" dirty="0" smtClean="0"/>
              <a:t>读</a:t>
            </a:r>
            <a:r>
              <a:rPr lang="zh-CN" altLang="zh-CN" b="1" dirty="0"/>
              <a:t>进</a:t>
            </a:r>
            <a:r>
              <a:rPr lang="en-US" altLang="zh-CN" dirty="0"/>
              <a:t>a</a:t>
            </a:r>
            <a:r>
              <a:rPr lang="en-US" altLang="zh-CN" b="1" dirty="0"/>
              <a:t>;</a:t>
            </a:r>
            <a:endParaRPr lang="en-US" altLang="zh-CN" b="1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b="1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/>
              <a:t>              </a:t>
            </a:r>
            <a:r>
              <a:rPr lang="en-US" altLang="zh-CN" dirty="0"/>
              <a:t>else ERROR;</a:t>
            </a:r>
            <a:endParaRPr lang="en-US" altLang="zh-CN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/>
              <a:t>          }    </a:t>
            </a:r>
            <a:endParaRPr lang="en-US" altLang="zh-CN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/>
              <a:t>          else if  (</a:t>
            </a:r>
            <a:r>
              <a:rPr lang="en-US" altLang="zh-CN" i="1" dirty="0"/>
              <a:t>X</a:t>
            </a:r>
            <a:r>
              <a:rPr lang="en-US" altLang="zh-CN" dirty="0"/>
              <a:t>==‘#’</a:t>
            </a:r>
            <a:r>
              <a:rPr lang="zh-CN" altLang="en-US" dirty="0"/>
              <a:t>）</a:t>
            </a:r>
            <a:r>
              <a:rPr lang="en-US" altLang="zh-CN" dirty="0"/>
              <a:t>{</a:t>
            </a:r>
            <a:endParaRPr lang="en-US" altLang="zh-CN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/>
              <a:t>              if  (a==‘#’)  flag = FALSE;</a:t>
            </a:r>
            <a:endParaRPr lang="en-US" altLang="zh-CN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/>
              <a:t>              else ERROR;</a:t>
            </a:r>
            <a:endParaRPr lang="en-US" altLang="zh-CN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/>
              <a:t>          }</a:t>
            </a:r>
            <a:endParaRPr lang="en-US" altLang="zh-CN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/>
              <a:t>          else if (</a:t>
            </a:r>
            <a:r>
              <a:rPr lang="en-US" altLang="zh-CN" i="1" dirty="0">
                <a:sym typeface="Symbol" panose="05050102010706020507" pitchFamily="18" charset="2"/>
              </a:rPr>
              <a:t>M</a:t>
            </a:r>
            <a:r>
              <a:rPr lang="en-US" altLang="zh-CN" dirty="0"/>
              <a:t>[</a:t>
            </a:r>
            <a:r>
              <a:rPr lang="en-US" altLang="zh-CN" i="1" dirty="0" err="1"/>
              <a:t>X</a:t>
            </a:r>
            <a:r>
              <a:rPr lang="en-US" altLang="zh-CN" dirty="0" err="1"/>
              <a:t>,a</a:t>
            </a:r>
            <a:r>
              <a:rPr lang="en-US" altLang="zh-CN" dirty="0"/>
              <a:t>] == {</a:t>
            </a:r>
            <a:r>
              <a:rPr lang="en-US" altLang="zh-CN" i="1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…</a:t>
            </a:r>
            <a:r>
              <a:rPr lang="en-US" altLang="zh-CN" i="1" dirty="0" err="1"/>
              <a:t>X</a:t>
            </a:r>
            <a:r>
              <a:rPr lang="en-US" altLang="zh-CN" baseline="-25000" dirty="0" err="1"/>
              <a:t>k</a:t>
            </a:r>
            <a:r>
              <a:rPr lang="en-US" altLang="zh-CN" dirty="0"/>
              <a:t>}) </a:t>
            </a:r>
            <a:r>
              <a:rPr lang="en-US" altLang="zh-CN" i="1" dirty="0"/>
              <a:t>X</a:t>
            </a:r>
            <a:r>
              <a:rPr lang="en-US" altLang="zh-CN" baseline="-25000" dirty="0"/>
              <a:t>k</a:t>
            </a:r>
            <a:r>
              <a:rPr lang="en-US" altLang="zh-CN" dirty="0"/>
              <a:t>,</a:t>
            </a:r>
            <a:r>
              <a:rPr lang="en-US" altLang="zh-CN" i="1" dirty="0"/>
              <a:t>X</a:t>
            </a:r>
            <a:r>
              <a:rPr lang="en-US" altLang="zh-CN" baseline="-25000" dirty="0"/>
              <a:t>K-1</a:t>
            </a:r>
            <a:r>
              <a:rPr lang="en-US" altLang="zh-CN" dirty="0"/>
              <a:t>,…,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zh-CN" altLang="en-US" b="1" dirty="0"/>
              <a:t>依次</a:t>
            </a:r>
            <a:r>
              <a:rPr lang="zh-CN" altLang="zh-CN" b="1" dirty="0"/>
              <a:t>进栈</a:t>
            </a:r>
            <a:r>
              <a:rPr lang="en-US" altLang="zh-CN" b="1" dirty="0"/>
              <a:t>; </a:t>
            </a:r>
            <a:endParaRPr lang="en-US" altLang="zh-CN" b="1" dirty="0"/>
          </a:p>
          <a:p>
            <a:pPr marL="342900" indent="-34290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b="1" dirty="0"/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b="1" dirty="0"/>
              <a:t>          </a:t>
            </a:r>
            <a:r>
              <a:rPr lang="en-US" altLang="zh-CN" dirty="0"/>
              <a:t>else  ERROR;</a:t>
            </a:r>
            <a:endParaRPr lang="en-US" altLang="zh-CN" dirty="0"/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00" dirty="0"/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dirty="0"/>
              <a:t>     </a:t>
            </a:r>
            <a:r>
              <a:rPr lang="en-US" altLang="zh-CN" dirty="0" smtClean="0"/>
              <a:t>}</a:t>
            </a:r>
            <a:r>
              <a:rPr lang="en-US" altLang="zh-CN" b="1" dirty="0" smtClean="0"/>
              <a:t>/*</a:t>
            </a:r>
            <a:r>
              <a:rPr lang="zh-CN" altLang="zh-CN" b="1" dirty="0"/>
              <a:t>分析成功，过程完毕</a:t>
            </a:r>
            <a:r>
              <a:rPr lang="zh-CN" altLang="en-US" b="1" dirty="0"/>
              <a:t>*</a:t>
            </a:r>
            <a:r>
              <a:rPr lang="zh-CN" altLang="zh-CN" b="1" dirty="0"/>
              <a:t>／</a:t>
            </a:r>
            <a:endParaRPr lang="zh-CN" altLang="en-US" b="1" dirty="0"/>
          </a:p>
        </p:txBody>
      </p:sp>
      <p:sp>
        <p:nvSpPr>
          <p:cNvPr id="68616" name="Rectangle 19"/>
          <p:cNvSpPr>
            <a:spLocks noChangeArrowheads="1"/>
          </p:cNvSpPr>
          <p:nvPr/>
        </p:nvSpPr>
        <p:spPr bwMode="auto">
          <a:xfrm>
            <a:off x="1258888" y="188913"/>
            <a:ext cx="5830887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表驱动 </a:t>
            </a:r>
            <a:r>
              <a:rPr lang="en-US" altLang="zh-CN" sz="4000">
                <a:solidFill>
                  <a:srgbClr val="800080"/>
                </a:solidFill>
              </a:rPr>
              <a:t>LL</a:t>
            </a:r>
            <a:r>
              <a:rPr lang="zh-CN" altLang="en-US" sz="4000">
                <a:solidFill>
                  <a:srgbClr val="800080"/>
                </a:solidFill>
              </a:rPr>
              <a:t>（</a:t>
            </a:r>
            <a:r>
              <a:rPr lang="en-US" altLang="zh-CN" sz="4000">
                <a:solidFill>
                  <a:srgbClr val="800080"/>
                </a:solidFill>
              </a:rPr>
              <a:t>1</a:t>
            </a:r>
            <a:r>
              <a:rPr lang="zh-CN" altLang="en-US" sz="4000">
                <a:solidFill>
                  <a:srgbClr val="800080"/>
                </a:solidFill>
              </a:rPr>
              <a:t>）</a:t>
            </a:r>
            <a:r>
              <a:rPr lang="zh-CN" altLang="en-US" sz="4000" b="1">
                <a:solidFill>
                  <a:srgbClr val="800080"/>
                </a:solidFill>
                <a:ea typeface="华文行楷" panose="02010800040101010101" pitchFamily="2" charset="-122"/>
              </a:rPr>
              <a:t>分析程序</a:t>
            </a:r>
            <a:endParaRPr lang="zh-CN" altLang="en-US" sz="4000" b="1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ChangeArrowheads="1"/>
          </p:cNvSpPr>
          <p:nvPr/>
        </p:nvSpPr>
        <p:spPr bwMode="auto">
          <a:xfrm>
            <a:off x="1476375" y="188913"/>
            <a:ext cx="23749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文法变换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0899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0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2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3" name="Text Box 9"/>
          <p:cNvSpPr txBox="1">
            <a:spLocks noChangeArrowheads="1"/>
          </p:cNvSpPr>
          <p:nvPr/>
        </p:nvSpPr>
        <p:spPr bwMode="auto">
          <a:xfrm>
            <a:off x="827088" y="1336675"/>
            <a:ext cx="7920037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举例：</a:t>
            </a:r>
            <a:r>
              <a:rPr lang="zh-CN" altLang="en-US" sz="3200" b="1"/>
              <a:t>不含左递归和左公因子的文法</a:t>
            </a:r>
            <a:endParaRPr lang="zh-CN" altLang="en-US" sz="3200" b="1"/>
          </a:p>
          <a:p>
            <a:r>
              <a:rPr lang="zh-CN" altLang="en-US" sz="3200" b="1"/>
              <a:t>                不一定是</a:t>
            </a:r>
            <a:r>
              <a:rPr lang="en-US" altLang="zh-CN" sz="3200"/>
              <a:t>LL(1)</a:t>
            </a:r>
            <a:r>
              <a:rPr lang="zh-CN" altLang="en-US" sz="3200" b="1"/>
              <a:t>文法</a:t>
            </a:r>
            <a:endParaRPr lang="zh-CN" altLang="en-US" sz="3200" b="1"/>
          </a:p>
        </p:txBody>
      </p:sp>
      <p:sp>
        <p:nvSpPr>
          <p:cNvPr id="498700" name="Rectangle 12"/>
          <p:cNvSpPr>
            <a:spLocks noChangeArrowheads="1"/>
          </p:cNvSpPr>
          <p:nvPr/>
        </p:nvSpPr>
        <p:spPr bwMode="auto">
          <a:xfrm>
            <a:off x="4716463" y="2709863"/>
            <a:ext cx="4105275" cy="3671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/>
              <a:t>    First</a:t>
            </a:r>
            <a:r>
              <a:rPr lang="zh-CN" altLang="en-US" sz="2800" b="1" dirty="0"/>
              <a:t>集</a:t>
            </a:r>
            <a:r>
              <a:rPr lang="zh-CN" altLang="en-US" sz="2800" dirty="0"/>
              <a:t>           </a:t>
            </a:r>
            <a:r>
              <a:rPr lang="en-US" altLang="zh-CN" sz="2800" dirty="0"/>
              <a:t>Follow</a:t>
            </a:r>
            <a:r>
              <a:rPr lang="zh-CN" altLang="en-US" sz="2800" b="1" dirty="0"/>
              <a:t>集</a:t>
            </a:r>
            <a:endParaRPr lang="zh-CN" altLang="en-US" sz="2800" b="1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u="sng" dirty="0"/>
              <a:t>if</a:t>
            </a:r>
            <a:r>
              <a:rPr lang="en-US" altLang="zh-CN" sz="2800" dirty="0"/>
              <a:t> C t S A : {</a:t>
            </a:r>
            <a:r>
              <a:rPr lang="en-US" altLang="zh-CN" sz="2800" u="sng" dirty="0"/>
              <a:t>if</a:t>
            </a:r>
            <a:r>
              <a:rPr lang="en-US" altLang="zh-CN" sz="2800" dirty="0"/>
              <a:t>}     S: {#,e}</a:t>
            </a:r>
            <a:endParaRPr lang="en-US" altLang="zh-CN" sz="28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 err="1"/>
              <a:t>eS</a:t>
            </a:r>
            <a:r>
              <a:rPr lang="en-US" altLang="zh-CN" sz="2800" dirty="0"/>
              <a:t>:   {e}              A: {#,e}</a:t>
            </a:r>
            <a:endParaRPr lang="en-US" altLang="zh-CN" sz="28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/>
              <a:t>b      {b}              C: { t }</a:t>
            </a:r>
            <a:endParaRPr lang="en-US" altLang="zh-CN" sz="28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8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2800" dirty="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 dirty="0">
                <a:solidFill>
                  <a:srgbClr val="FF0000"/>
                </a:solidFill>
              </a:rPr>
              <a:t>M[</a:t>
            </a:r>
            <a:r>
              <a:rPr lang="en-US" altLang="zh-CN" sz="2800" dirty="0" err="1">
                <a:solidFill>
                  <a:srgbClr val="FF0000"/>
                </a:solidFill>
              </a:rPr>
              <a:t>A,e</a:t>
            </a:r>
            <a:r>
              <a:rPr lang="en-US" altLang="zh-CN" sz="2800" dirty="0">
                <a:solidFill>
                  <a:srgbClr val="FF0000"/>
                </a:solidFill>
              </a:rPr>
              <a:t>] = {</a:t>
            </a:r>
            <a:r>
              <a:rPr lang="en-US" altLang="zh-CN" sz="2800" dirty="0" err="1">
                <a:solidFill>
                  <a:srgbClr val="FF0000"/>
                </a:solidFill>
              </a:rPr>
              <a:t>A→e</a:t>
            </a:r>
            <a:r>
              <a:rPr lang="en-US" altLang="zh-CN" sz="2800" dirty="0">
                <a:solidFill>
                  <a:srgbClr val="FF0000"/>
                </a:solidFill>
              </a:rPr>
              <a:t> S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A→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olidFill>
                  <a:srgbClr val="FF0000"/>
                </a:solidFill>
              </a:rPr>
              <a:t>}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98701" name="Rectangle 13"/>
          <p:cNvSpPr>
            <a:spLocks noChangeArrowheads="1"/>
          </p:cNvSpPr>
          <p:nvPr/>
        </p:nvSpPr>
        <p:spPr bwMode="auto">
          <a:xfrm>
            <a:off x="1116013" y="2636838"/>
            <a:ext cx="3313112" cy="3960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None/>
            </a:pPr>
            <a:r>
              <a:rPr lang="en-US" altLang="zh-CN" sz="2800"/>
              <a:t>  S 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 u="sng"/>
              <a:t>if</a:t>
            </a:r>
            <a:r>
              <a:rPr lang="en-US" altLang="zh-CN" sz="2800"/>
              <a:t> C t S </a:t>
            </a:r>
            <a:endParaRPr lang="en-US" altLang="zh-CN" sz="28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sym typeface="Symbol" panose="05050102010706020507" pitchFamily="18" charset="2"/>
              </a:rPr>
              <a:t>       </a:t>
            </a:r>
            <a:r>
              <a:rPr lang="en-US" altLang="zh-CN" sz="2800"/>
              <a:t> </a:t>
            </a:r>
            <a:r>
              <a:rPr lang="en-US" altLang="zh-CN" sz="2800" u="sng"/>
              <a:t>if</a:t>
            </a:r>
            <a:r>
              <a:rPr lang="en-US" altLang="zh-CN" sz="2800"/>
              <a:t> C t S e S</a:t>
            </a:r>
            <a:endParaRPr lang="en-US" altLang="zh-CN" sz="28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C 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 b</a:t>
            </a:r>
            <a:endParaRPr lang="en-US" altLang="zh-CN" sz="28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/>
              <a:t>提取左公因子后：</a:t>
            </a:r>
            <a:endParaRPr lang="zh-CN" altLang="en-US" sz="28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10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/>
              <a:t>  </a:t>
            </a:r>
            <a:r>
              <a:rPr lang="en-US" altLang="zh-CN" sz="2800"/>
              <a:t>S 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 u="sng"/>
              <a:t>if</a:t>
            </a:r>
            <a:r>
              <a:rPr lang="en-US" altLang="zh-CN" sz="2800"/>
              <a:t> C t S A</a:t>
            </a:r>
            <a:endParaRPr lang="en-US" altLang="zh-CN" sz="28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A 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 e S </a:t>
            </a:r>
            <a:r>
              <a:rPr lang="en-US" altLang="zh-CN" sz="2800">
                <a:sym typeface="Symbol" panose="05050102010706020507" pitchFamily="18" charset="2"/>
              </a:rPr>
              <a:t></a:t>
            </a:r>
            <a:r>
              <a:rPr lang="en-US" altLang="zh-CN" sz="2800"/>
              <a:t> </a:t>
            </a:r>
            <a:r>
              <a:rPr lang="en-US" altLang="zh-CN" sz="2800">
                <a:sym typeface="Symbol" panose="05050102010706020507" pitchFamily="18" charset="2"/>
              </a:rPr>
              <a:t></a:t>
            </a:r>
            <a:r>
              <a:rPr lang="en-US" altLang="zh-CN" sz="2800"/>
              <a:t> </a:t>
            </a:r>
            <a:endParaRPr lang="en-US" altLang="zh-CN" sz="28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C 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 b</a:t>
            </a:r>
            <a:endParaRPr lang="en-US" altLang="zh-CN" sz="28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"/>
          <p:cNvSpPr>
            <a:spLocks noChangeArrowheads="1"/>
          </p:cNvSpPr>
          <p:nvPr/>
        </p:nvSpPr>
        <p:spPr bwMode="auto">
          <a:xfrm>
            <a:off x="1476375" y="188913"/>
            <a:ext cx="237490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文法变换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1923" name="AutoShape 5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4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6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7" name="Text Box 9"/>
          <p:cNvSpPr txBox="1">
            <a:spLocks noChangeArrowheads="1"/>
          </p:cNvSpPr>
          <p:nvPr/>
        </p:nvSpPr>
        <p:spPr bwMode="auto">
          <a:xfrm>
            <a:off x="827088" y="1336675"/>
            <a:ext cx="7920037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</a:rPr>
              <a:t>问题探讨</a:t>
            </a:r>
            <a:endParaRPr lang="zh-CN" altLang="en-US" sz="3200" b="1">
              <a:solidFill>
                <a:srgbClr val="800080"/>
              </a:solidFill>
            </a:endParaRPr>
          </a:p>
          <a:p>
            <a:endParaRPr lang="zh-CN" altLang="en-US" sz="1000" b="1">
              <a:solidFill>
                <a:srgbClr val="800080"/>
              </a:solidFill>
            </a:endParaRPr>
          </a:p>
          <a:p>
            <a:r>
              <a:rPr lang="zh-CN" altLang="en-US" sz="3200" b="1"/>
              <a:t>    某些非</a:t>
            </a:r>
            <a:r>
              <a:rPr lang="en-US" altLang="zh-CN" sz="2800"/>
              <a:t>LL(1)</a:t>
            </a:r>
            <a:r>
              <a:rPr lang="zh-CN" altLang="en-US" sz="2800" b="1"/>
              <a:t>的文法也可采用</a:t>
            </a:r>
            <a:r>
              <a:rPr lang="en-US" altLang="zh-CN" sz="2800"/>
              <a:t>LL(1)</a:t>
            </a:r>
            <a:r>
              <a:rPr lang="zh-CN" altLang="en-US" sz="2800" b="1"/>
              <a:t>分析方法</a:t>
            </a:r>
            <a:endParaRPr lang="zh-CN" altLang="en-US" sz="2800" b="1"/>
          </a:p>
        </p:txBody>
      </p:sp>
      <p:sp>
        <p:nvSpPr>
          <p:cNvPr id="81928" name="Rectangle 11"/>
          <p:cNvSpPr>
            <a:spLocks noChangeArrowheads="1"/>
          </p:cNvSpPr>
          <p:nvPr/>
        </p:nvSpPr>
        <p:spPr bwMode="auto">
          <a:xfrm>
            <a:off x="5111750" y="1557338"/>
            <a:ext cx="3781425" cy="3671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M[A,e] = {</a:t>
            </a:r>
            <a:r>
              <a:rPr lang="en-US" altLang="zh-CN" sz="2800">
                <a:solidFill>
                  <a:srgbClr val="800080"/>
                </a:solidFill>
              </a:rPr>
              <a:t>A </a:t>
            </a:r>
            <a:r>
              <a:rPr lang="en-US" altLang="zh-CN" sz="2800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>
                <a:solidFill>
                  <a:srgbClr val="800080"/>
                </a:solidFill>
              </a:rPr>
              <a:t> e S</a:t>
            </a:r>
            <a:r>
              <a:rPr lang="zh-CN" altLang="en-US" sz="2800"/>
              <a:t>，</a:t>
            </a:r>
            <a:endParaRPr lang="zh-CN" altLang="en-US" sz="28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/>
              <a:t>                </a:t>
            </a:r>
            <a:r>
              <a:rPr lang="en-US" altLang="zh-CN" sz="2800"/>
              <a:t>A 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>
                <a:sym typeface="Symbol" panose="05050102010706020507" pitchFamily="18" charset="2"/>
              </a:rPr>
              <a:t></a:t>
            </a:r>
            <a:r>
              <a:rPr lang="en-US" altLang="zh-CN" sz="2800"/>
              <a:t> }</a:t>
            </a:r>
            <a:endParaRPr lang="en-US" altLang="zh-CN" sz="2800"/>
          </a:p>
        </p:txBody>
      </p:sp>
      <p:sp>
        <p:nvSpPr>
          <p:cNvPr id="81929" name="Rectangle 12"/>
          <p:cNvSpPr>
            <a:spLocks noChangeArrowheads="1"/>
          </p:cNvSpPr>
          <p:nvPr/>
        </p:nvSpPr>
        <p:spPr bwMode="auto">
          <a:xfrm>
            <a:off x="1116013" y="2709863"/>
            <a:ext cx="3313112" cy="3527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75000"/>
              <a:buFont typeface="Symbol" panose="05050102010706020507" pitchFamily="18" charset="2"/>
              <a:buNone/>
            </a:pPr>
            <a:r>
              <a:rPr lang="en-US" altLang="zh-CN" sz="2800"/>
              <a:t>  S 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 u="sng"/>
              <a:t>if</a:t>
            </a:r>
            <a:r>
              <a:rPr lang="en-US" altLang="zh-CN" sz="2800"/>
              <a:t> C t S </a:t>
            </a:r>
            <a:endParaRPr lang="en-US" altLang="zh-CN" sz="28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sym typeface="Symbol" panose="05050102010706020507" pitchFamily="18" charset="2"/>
              </a:rPr>
              <a:t>       </a:t>
            </a:r>
            <a:r>
              <a:rPr lang="en-US" altLang="zh-CN" sz="2800"/>
              <a:t> </a:t>
            </a:r>
            <a:r>
              <a:rPr lang="en-US" altLang="zh-CN" sz="2800" u="sng"/>
              <a:t>if</a:t>
            </a:r>
            <a:r>
              <a:rPr lang="en-US" altLang="zh-CN" sz="2800"/>
              <a:t> C t S e S</a:t>
            </a:r>
            <a:endParaRPr lang="en-US" altLang="zh-CN" sz="28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C 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 b</a:t>
            </a:r>
            <a:endParaRPr lang="en-US" altLang="zh-CN" sz="28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altLang="zh-CN" sz="10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 b="1"/>
              <a:t>提取左公因子后：</a:t>
            </a:r>
            <a:endParaRPr lang="zh-CN" altLang="en-US" sz="28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endParaRPr lang="zh-CN" altLang="en-US" sz="10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800"/>
              <a:t>  </a:t>
            </a:r>
            <a:r>
              <a:rPr lang="en-US" altLang="zh-CN" sz="2800"/>
              <a:t>S 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 </a:t>
            </a:r>
            <a:r>
              <a:rPr lang="en-US" altLang="zh-CN" sz="2800" u="sng"/>
              <a:t>if</a:t>
            </a:r>
            <a:r>
              <a:rPr lang="en-US" altLang="zh-CN" sz="2800"/>
              <a:t> C t S A</a:t>
            </a:r>
            <a:endParaRPr lang="en-US" altLang="zh-CN" sz="28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/>
              <a:t>  A </a:t>
            </a:r>
            <a:r>
              <a:rPr lang="en-US" altLang="zh-CN" sz="2800">
                <a:sym typeface="Symbol" panose="05050102010706020507" pitchFamily="18" charset="2"/>
              </a:rPr>
              <a:t></a:t>
            </a:r>
            <a:r>
              <a:rPr lang="en-US" altLang="zh-CN" sz="2800"/>
              <a:t> e S </a:t>
            </a:r>
            <a:r>
              <a:rPr lang="en-US" altLang="zh-CN" sz="2800">
                <a:sym typeface="Symbol" panose="05050102010706020507" pitchFamily="18" charset="2"/>
              </a:rPr>
              <a:t></a:t>
            </a:r>
            <a:r>
              <a:rPr lang="en-US" altLang="zh-CN" sz="2800"/>
              <a:t> </a:t>
            </a:r>
            <a:r>
              <a:rPr lang="en-US" altLang="zh-CN" sz="2800">
                <a:sym typeface="Symbol" panose="05050102010706020507" pitchFamily="18" charset="2"/>
              </a:rPr>
              <a:t></a:t>
            </a:r>
            <a:r>
              <a:rPr lang="en-US" altLang="zh-CN" sz="2800"/>
              <a:t> </a:t>
            </a:r>
            <a:endParaRPr lang="en-US" altLang="zh-CN" sz="2800"/>
          </a:p>
        </p:txBody>
      </p:sp>
      <p:grpSp>
        <p:nvGrpSpPr>
          <p:cNvPr id="2" name="Group 16"/>
          <p:cNvGrpSpPr/>
          <p:nvPr/>
        </p:nvGrpSpPr>
        <p:grpSpPr bwMode="auto">
          <a:xfrm>
            <a:off x="4529138" y="4292600"/>
            <a:ext cx="3463925" cy="817563"/>
            <a:chOff x="2694" y="3566"/>
            <a:chExt cx="2182" cy="515"/>
          </a:xfrm>
        </p:grpSpPr>
        <p:sp>
          <p:nvSpPr>
            <p:cNvPr id="81931" name="Rectangle 13"/>
            <p:cNvSpPr>
              <a:spLocks noChangeArrowheads="1"/>
            </p:cNvSpPr>
            <p:nvPr/>
          </p:nvSpPr>
          <p:spPr bwMode="auto">
            <a:xfrm>
              <a:off x="2694" y="3793"/>
              <a:ext cx="888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800080"/>
                  </a:solidFill>
                </a:rPr>
                <a:t>优先使用</a:t>
              </a:r>
              <a:endParaRPr lang="zh-CN" altLang="en-US" sz="2400" b="1">
                <a:solidFill>
                  <a:srgbClr val="800080"/>
                </a:solidFill>
              </a:endParaRPr>
            </a:p>
          </p:txBody>
        </p:sp>
        <p:sp>
          <p:nvSpPr>
            <p:cNvPr id="81932" name="Line 14"/>
            <p:cNvSpPr>
              <a:spLocks noChangeShapeType="1"/>
            </p:cNvSpPr>
            <p:nvPr/>
          </p:nvSpPr>
          <p:spPr bwMode="auto">
            <a:xfrm flipV="1">
              <a:off x="3515" y="3566"/>
              <a:ext cx="635" cy="272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3" name="Line 15"/>
            <p:cNvSpPr>
              <a:spLocks noChangeShapeType="1"/>
            </p:cNvSpPr>
            <p:nvPr/>
          </p:nvSpPr>
          <p:spPr bwMode="auto">
            <a:xfrm flipV="1">
              <a:off x="4150" y="3566"/>
              <a:ext cx="726" cy="0"/>
            </a:xfrm>
            <a:prstGeom prst="line">
              <a:avLst/>
            </a:prstGeom>
            <a:noFill/>
            <a:ln w="9525" cap="rnd">
              <a:solidFill>
                <a:srgbClr val="80008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²"/>
            </a:pPr>
            <a:endParaRPr lang="zh-CN" altLang="en-US"/>
          </a:p>
        </p:txBody>
      </p:sp>
      <p:sp>
        <p:nvSpPr>
          <p:cNvPr id="73731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²"/>
            </a:pPr>
            <a:endParaRPr lang="zh-CN" altLang="en-US"/>
          </a:p>
        </p:txBody>
      </p:sp>
      <p:sp>
        <p:nvSpPr>
          <p:cNvPr id="73732" name="AutoShape 2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²"/>
            </a:pPr>
            <a:endParaRPr lang="zh-CN" altLang="en-US"/>
          </a:p>
        </p:txBody>
      </p:sp>
      <p:sp>
        <p:nvSpPr>
          <p:cNvPr id="73733" name="AutoShape 2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61138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²"/>
            </a:pPr>
            <a:endParaRPr lang="zh-CN" altLang="en-US"/>
          </a:p>
        </p:txBody>
      </p:sp>
      <p:sp>
        <p:nvSpPr>
          <p:cNvPr id="73734" name="Text Box 28"/>
          <p:cNvSpPr txBox="1">
            <a:spLocks noChangeArrowheads="1"/>
          </p:cNvSpPr>
          <p:nvPr/>
        </p:nvSpPr>
        <p:spPr bwMode="auto">
          <a:xfrm>
            <a:off x="213520" y="1117164"/>
            <a:ext cx="90836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solidFill>
                  <a:srgbClr val="800080"/>
                </a:solidFill>
              </a:rPr>
              <a:t> </a:t>
            </a:r>
            <a:r>
              <a:rPr lang="zh-CN" altLang="en-US" dirty="0" smtClean="0">
                <a:solidFill>
                  <a:srgbClr val="800080"/>
                </a:solidFill>
              </a:rPr>
              <a:t>课后实验作业</a:t>
            </a:r>
            <a:r>
              <a:rPr lang="en-US" altLang="zh-CN" dirty="0" smtClean="0">
                <a:solidFill>
                  <a:srgbClr val="800080"/>
                </a:solidFill>
              </a:rPr>
              <a:t>03——</a:t>
            </a:r>
            <a:r>
              <a:rPr lang="zh-CN" altLang="en-US" dirty="0" smtClean="0"/>
              <a:t>构造</a:t>
            </a:r>
            <a:r>
              <a:rPr lang="en-US" altLang="zh-CN" dirty="0" smtClean="0"/>
              <a:t>LL(1)</a:t>
            </a:r>
            <a:r>
              <a:rPr lang="zh-CN" altLang="en-US" dirty="0" smtClean="0"/>
              <a:t>文法的预测分析表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9" name="Rectangle 3"/>
          <p:cNvSpPr>
            <a:spLocks noRot="1" noChangeArrowheads="1"/>
          </p:cNvSpPr>
          <p:nvPr/>
        </p:nvSpPr>
        <p:spPr bwMode="auto">
          <a:xfrm>
            <a:off x="421147" y="1726512"/>
            <a:ext cx="8452929" cy="493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80000"/>
              </a:lnSpc>
              <a:buNone/>
              <a:defRPr/>
            </a:pPr>
            <a:r>
              <a:rPr lang="zh-CN" altLang="en-US" sz="2000" dirty="0"/>
              <a:t>实验目的：构造</a:t>
            </a:r>
            <a:r>
              <a:rPr lang="en-US" altLang="zh-CN" sz="2000" dirty="0"/>
              <a:t>LL(1)</a:t>
            </a:r>
            <a:r>
              <a:rPr lang="zh-CN" altLang="en-US" sz="2000" dirty="0"/>
              <a:t>文法的预测分析表</a:t>
            </a:r>
            <a:endParaRPr lang="en-US" altLang="zh-CN" sz="20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zh-CN" altLang="en-US" sz="2000" dirty="0"/>
              <a:t>实验要求：</a:t>
            </a:r>
            <a:endParaRPr lang="en-US" altLang="zh-CN" sz="20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000" dirty="0"/>
              <a:t>1. </a:t>
            </a:r>
            <a:r>
              <a:rPr lang="zh-CN" altLang="en-US" sz="2000" dirty="0"/>
              <a:t>用</a:t>
            </a:r>
            <a:r>
              <a:rPr lang="en-US" altLang="zh-CN" sz="2000" dirty="0"/>
              <a:t>C++ </a:t>
            </a:r>
            <a:r>
              <a:rPr lang="zh-CN" altLang="en-US" sz="2000" dirty="0"/>
              <a:t>实现；</a:t>
            </a:r>
            <a:endParaRPr lang="en-US" altLang="zh-CN" sz="20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000" dirty="0"/>
              <a:t>2. </a:t>
            </a:r>
            <a:r>
              <a:rPr lang="zh-CN" altLang="en-US" sz="2000" dirty="0"/>
              <a:t>编程构造如下</a:t>
            </a:r>
            <a:r>
              <a:rPr lang="en-US" altLang="zh-CN" sz="2000" dirty="0"/>
              <a:t>LL(1)</a:t>
            </a:r>
            <a:r>
              <a:rPr lang="zh-CN" altLang="en-US" sz="2000" dirty="0"/>
              <a:t>文法的预测分析表，</a:t>
            </a:r>
            <a:r>
              <a:rPr lang="zh-CN" altLang="zh-CN" sz="2000" dirty="0"/>
              <a:t>文法</a:t>
            </a:r>
            <a:r>
              <a:rPr lang="en-US" altLang="zh-CN" sz="2000" dirty="0"/>
              <a:t>G[A]</a:t>
            </a:r>
            <a:r>
              <a:rPr lang="zh-CN" altLang="zh-CN" sz="2000" dirty="0"/>
              <a:t>：</a:t>
            </a:r>
            <a:br>
              <a:rPr lang="en-US" altLang="zh-CN" sz="2000" dirty="0"/>
            </a:br>
            <a:r>
              <a:rPr lang="en-US" altLang="zh-CN" sz="2000" dirty="0"/>
              <a:t>      (0) </a:t>
            </a:r>
            <a:r>
              <a:rPr lang="en-US" altLang="zh-CN" sz="2000" dirty="0" err="1"/>
              <a:t>A→baB</a:t>
            </a:r>
            <a:r>
              <a:rPr lang="en-US" altLang="zh-CN" sz="2000" dirty="0"/>
              <a:t>  (1) </a:t>
            </a:r>
            <a:r>
              <a:rPr lang="en-US" altLang="zh-CN" sz="2000" dirty="0" err="1"/>
              <a:t>A→ε</a:t>
            </a:r>
            <a:r>
              <a:rPr lang="en-US" altLang="zh-CN" sz="2000" dirty="0"/>
              <a:t>  (2) </a:t>
            </a:r>
            <a:r>
              <a:rPr lang="en-US" altLang="zh-CN" sz="2000" dirty="0" err="1"/>
              <a:t>B→bN</a:t>
            </a:r>
            <a:r>
              <a:rPr lang="en-US" altLang="zh-CN" sz="2000" dirty="0"/>
              <a:t>  (3) </a:t>
            </a:r>
            <a:r>
              <a:rPr lang="en-US" altLang="zh-CN" sz="2000" dirty="0" err="1"/>
              <a:t>B→a</a:t>
            </a:r>
            <a:r>
              <a:rPr lang="en-US" altLang="zh-CN" sz="2000" dirty="0"/>
              <a:t>  (4) </a:t>
            </a:r>
            <a:r>
              <a:rPr lang="en-US" altLang="zh-CN" sz="2000" dirty="0" err="1"/>
              <a:t>N→aBbb</a:t>
            </a:r>
            <a:r>
              <a:rPr lang="en-US" altLang="zh-CN" sz="2000" dirty="0"/>
              <a:t>  (5) </a:t>
            </a:r>
            <a:r>
              <a:rPr lang="en-US" altLang="zh-CN" sz="2000" dirty="0" err="1"/>
              <a:t>N→b</a:t>
            </a:r>
            <a:endParaRPr lang="en-US" altLang="zh-CN" sz="20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000" dirty="0"/>
              <a:t>3</a:t>
            </a:r>
            <a:r>
              <a:rPr lang="en-US" altLang="zh-CN" sz="2000" dirty="0" smtClean="0"/>
              <a:t>. </a:t>
            </a:r>
            <a:r>
              <a:rPr lang="zh-CN" altLang="en-US" sz="2000" dirty="0" smtClean="0"/>
              <a:t>预测</a:t>
            </a:r>
            <a:r>
              <a:rPr lang="zh-CN" altLang="en-US" sz="2000" dirty="0"/>
              <a:t>分析表</a:t>
            </a:r>
            <a:r>
              <a:rPr lang="zh-CN" altLang="en-US" sz="2000" dirty="0" smtClean="0"/>
              <a:t>输出</a:t>
            </a:r>
            <a:r>
              <a:rPr lang="zh-CN" altLang="en-US" sz="2000" dirty="0"/>
              <a:t>到</a:t>
            </a:r>
            <a:r>
              <a:rPr lang="en-US" altLang="zh-CN" sz="2000" dirty="0"/>
              <a:t>output.txt</a:t>
            </a:r>
            <a:r>
              <a:rPr lang="zh-CN" altLang="en-US" sz="2000" dirty="0"/>
              <a:t>文件。</a:t>
            </a:r>
            <a:endParaRPr lang="en-US" altLang="zh-CN" sz="20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000" dirty="0"/>
              <a:t>4. </a:t>
            </a:r>
            <a:r>
              <a:rPr lang="zh-CN" altLang="en-US" sz="2000" dirty="0"/>
              <a:t>提供名为</a:t>
            </a:r>
            <a:r>
              <a:rPr lang="en-US" altLang="zh-CN" sz="2000" dirty="0"/>
              <a:t>LL1.exe</a:t>
            </a:r>
            <a:r>
              <a:rPr lang="zh-CN" altLang="en-US" sz="2000" dirty="0"/>
              <a:t>的执行文件实现上述功能，还需提供源文件以及名为设计说明</a:t>
            </a:r>
            <a:r>
              <a:rPr lang="en-US" altLang="zh-CN" sz="2000" dirty="0"/>
              <a:t>.doc</a:t>
            </a:r>
            <a:r>
              <a:rPr lang="zh-CN" altLang="en-US" sz="2000" dirty="0"/>
              <a:t>的说明文件。</a:t>
            </a:r>
            <a:endParaRPr lang="en-US" altLang="zh-CN" sz="2000" dirty="0"/>
          </a:p>
          <a:p>
            <a:pPr marL="0" indent="0">
              <a:lnSpc>
                <a:spcPct val="80000"/>
              </a:lnSpc>
              <a:buNone/>
              <a:defRPr/>
            </a:pPr>
            <a:endParaRPr lang="en-US" altLang="zh-CN" sz="2000" dirty="0" smtClean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实验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上交方式：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建立新目录名称为“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2019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下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编译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03+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学号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姓名”，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引号内的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号不可省略，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output.txt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LL1.exe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，设计说明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.doc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和编程源代码放置该目录中。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上述目录打包为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2019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下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编译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03+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学号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姓名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.zip”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引号内的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号不可省略。</a:t>
            </a:r>
            <a:endParaRPr lang="en-US" altLang="zh-CN" sz="200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z="20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发到邮箱 </a:t>
            </a:r>
            <a:r>
              <a:rPr lang="en-US" altLang="zh-CN" sz="20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  <a:hlinkClick r:id="rId1"/>
              </a:rPr>
              <a:t>dzhanghz@qq.com</a:t>
            </a:r>
            <a:r>
              <a:rPr lang="en-US" altLang="zh-CN" sz="20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不要发到其他</a:t>
            </a:r>
            <a:r>
              <a:rPr lang="zh-CN" altLang="en-US" sz="2000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邮箱，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邮件名：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“2019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下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编译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+03+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学号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姓名</a:t>
            </a:r>
            <a:r>
              <a:rPr lang="en-US" altLang="zh-CN" sz="2000" dirty="0" smtClean="0">
                <a:latin typeface="楷体_GB2312" pitchFamily="49" charset="-122"/>
                <a:ea typeface="楷体_GB2312" pitchFamily="49" charset="-122"/>
              </a:rPr>
              <a:t>”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引号内的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en-US" altLang="zh-CN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0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号不可省略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60475" y="188913"/>
            <a:ext cx="5975350" cy="6413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词法分析程序的自动构造</a:t>
            </a:r>
            <a:endParaRPr lang="zh-CN" altLang="en-US" sz="4000" dirty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ChangeArrowheads="1"/>
          </p:cNvSpPr>
          <p:nvPr/>
        </p:nvSpPr>
        <p:spPr bwMode="auto">
          <a:xfrm>
            <a:off x="1116013" y="1911350"/>
            <a:ext cx="7677150" cy="45450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仅有产生式选择是非确定的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buClrTx/>
            </a:pPr>
            <a:endParaRPr lang="zh-CN" altLang="en-US" sz="1000" b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Tx/>
            </a:pPr>
            <a:r>
              <a:rPr lang="zh-CN" altLang="en-US" sz="2400" b="1" dirty="0"/>
              <a:t>     </a:t>
            </a:r>
            <a:r>
              <a:rPr lang="zh-CN" altLang="en-US" sz="2800" b="1" dirty="0"/>
              <a:t>在每一步推导中，总是对最左边的非终结符</a:t>
            </a:r>
            <a:endParaRPr lang="zh-CN" altLang="en-US" sz="2800" b="1" dirty="0"/>
          </a:p>
          <a:p>
            <a:pPr>
              <a:buClrTx/>
            </a:pPr>
            <a:r>
              <a:rPr lang="zh-CN" altLang="en-US" sz="2800" b="1" dirty="0"/>
              <a:t>    进行替换，但选择哪一个产生式是非确定的</a:t>
            </a:r>
            <a:endParaRPr lang="zh-CN" altLang="en-US" sz="2800" b="1" dirty="0"/>
          </a:p>
          <a:p>
            <a:pPr>
              <a:buClrTx/>
            </a:pPr>
            <a:endParaRPr lang="zh-CN" altLang="en-US" sz="1000" b="1" dirty="0"/>
          </a:p>
          <a:p>
            <a:pPr>
              <a:buClrTx/>
            </a:pPr>
            <a:r>
              <a:rPr lang="zh-CN" altLang="en-US" sz="2800" b="1" dirty="0"/>
              <a:t>    分析成功的</a:t>
            </a:r>
            <a:r>
              <a:rPr lang="zh-CN" altLang="en-US" sz="2800" b="1" dirty="0">
                <a:solidFill>
                  <a:srgbClr val="800080"/>
                </a:solidFill>
              </a:rPr>
              <a:t>结果</a:t>
            </a:r>
            <a:r>
              <a:rPr lang="zh-CN" altLang="en-US" sz="2800" b="1" dirty="0"/>
              <a:t>：得到一个</a:t>
            </a:r>
            <a:r>
              <a:rPr lang="zh-CN" altLang="en-US" sz="2800" b="1" dirty="0">
                <a:solidFill>
                  <a:srgbClr val="FF0000"/>
                </a:solidFill>
              </a:rPr>
              <a:t>最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左</a:t>
            </a:r>
            <a:r>
              <a:rPr lang="zh-CN" altLang="en-US" sz="2800" b="1" dirty="0">
                <a:solidFill>
                  <a:srgbClr val="FF0000"/>
                </a:solidFill>
              </a:rPr>
              <a:t>推导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>
              <a:buClrTx/>
            </a:pPr>
            <a:endParaRPr lang="zh-CN" altLang="en-US" sz="1000" b="1" dirty="0"/>
          </a:p>
          <a:p>
            <a:pPr>
              <a:buClrTx/>
            </a:pPr>
            <a:r>
              <a:rPr lang="zh-CN" altLang="en-US" sz="2800" b="1" dirty="0"/>
              <a:t>    </a:t>
            </a:r>
            <a:r>
              <a:rPr lang="zh-CN" altLang="en-US" sz="2800" b="1" dirty="0">
                <a:solidFill>
                  <a:srgbClr val="800080"/>
                </a:solidFill>
              </a:rPr>
              <a:t>原理</a:t>
            </a:r>
            <a:r>
              <a:rPr lang="zh-CN" altLang="en-US" sz="2800" b="1" dirty="0"/>
              <a:t>：每个合法的句子都存在至少一个起始</a:t>
            </a:r>
            <a:endParaRPr lang="zh-CN" altLang="en-US" sz="2800" b="1" dirty="0"/>
          </a:p>
          <a:p>
            <a:pPr>
              <a:buClrTx/>
            </a:pPr>
            <a:r>
              <a:rPr lang="zh-CN" altLang="en-US" sz="2800" b="1" dirty="0"/>
              <a:t>    于开始符号的最左推导；一个终结符串，只</a:t>
            </a:r>
            <a:endParaRPr lang="zh-CN" altLang="en-US" sz="2800" b="1" dirty="0"/>
          </a:p>
          <a:p>
            <a:pPr>
              <a:buClrTx/>
            </a:pPr>
            <a:r>
              <a:rPr lang="zh-CN" altLang="en-US" sz="2800" b="1" dirty="0"/>
              <a:t>    要存在一个起始于开始符号的最左推导，它</a:t>
            </a:r>
            <a:endParaRPr lang="zh-CN" altLang="en-US" sz="2800" b="1" dirty="0"/>
          </a:p>
          <a:p>
            <a:pPr>
              <a:buClrTx/>
            </a:pPr>
            <a:r>
              <a:rPr lang="zh-CN" altLang="en-US" sz="2800" b="1" dirty="0"/>
              <a:t>    就是一个合法的句子</a:t>
            </a:r>
            <a:endParaRPr lang="zh-CN" altLang="en-US" sz="2800" b="1" dirty="0"/>
          </a:p>
          <a:p>
            <a:pPr>
              <a:buClrTx/>
            </a:pPr>
            <a:endParaRPr lang="zh-CN" altLang="en-US" sz="1000" b="1" dirty="0"/>
          </a:p>
          <a:p>
            <a:pPr>
              <a:buClrTx/>
            </a:pPr>
            <a:r>
              <a:rPr lang="zh-CN" altLang="en-US" sz="2800" b="1" dirty="0"/>
              <a:t>    </a:t>
            </a:r>
            <a:r>
              <a:rPr lang="zh-CN" altLang="en-US" sz="2800" b="1" dirty="0">
                <a:solidFill>
                  <a:srgbClr val="FF0000"/>
                </a:solidFill>
              </a:rPr>
              <a:t>从左向右扫描输入单词</a:t>
            </a:r>
            <a:r>
              <a:rPr lang="zh-CN" altLang="en-US" sz="2800" b="1" dirty="0"/>
              <a:t>，</a:t>
            </a:r>
            <a:r>
              <a:rPr lang="zh-CN" altLang="en-US" sz="2800" b="1" dirty="0">
                <a:solidFill>
                  <a:srgbClr val="800080"/>
                </a:solidFill>
              </a:rPr>
              <a:t>失败条件较简单</a:t>
            </a:r>
            <a:endParaRPr lang="zh-CN" altLang="en-US" sz="2800" b="1" dirty="0">
              <a:solidFill>
                <a:srgbClr val="800080"/>
              </a:solidFill>
            </a:endParaRPr>
          </a:p>
        </p:txBody>
      </p:sp>
      <p:sp>
        <p:nvSpPr>
          <p:cNvPr id="20483" name="Text Box 6"/>
          <p:cNvSpPr txBox="1">
            <a:spLocks noChangeArrowheads="1"/>
          </p:cNvSpPr>
          <p:nvPr/>
        </p:nvSpPr>
        <p:spPr bwMode="auto">
          <a:xfrm>
            <a:off x="755650" y="1125538"/>
            <a:ext cx="712946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改进的方法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0484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Rectangle 11"/>
          <p:cNvSpPr>
            <a:spLocks noChangeArrowheads="1"/>
          </p:cNvSpPr>
          <p:nvPr/>
        </p:nvSpPr>
        <p:spPr bwMode="auto">
          <a:xfrm>
            <a:off x="1539875" y="115888"/>
            <a:ext cx="5264150" cy="701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带回溯的自顶向下分析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617538" y="1120775"/>
            <a:ext cx="7129462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Tx/>
              <a:buFont typeface="Wingdings" panose="05000000000000000000" pitchFamily="2" charset="2"/>
              <a:buChar char="²"/>
            </a:pPr>
            <a:r>
              <a:rPr lang="en-US" altLang="zh-CN" sz="3200" b="1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楷体_GB2312" pitchFamily="49" charset="-122"/>
              </a:rPr>
              <a:t>改进的方法举例</a:t>
            </a:r>
            <a:endParaRPr lang="zh-CN" altLang="en-US" sz="3200" b="1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507" name="AutoShape 5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8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9" name="Rectangle 9"/>
          <p:cNvSpPr>
            <a:spLocks noChangeArrowheads="1"/>
          </p:cNvSpPr>
          <p:nvPr/>
        </p:nvSpPr>
        <p:spPr bwMode="auto">
          <a:xfrm>
            <a:off x="4859338" y="2344738"/>
            <a:ext cx="3241675" cy="4154984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dirty="0"/>
              <a:t>     S            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r>
              <a:rPr lang="zh-CN" altLang="en-US" sz="2400" dirty="0">
                <a:sym typeface="Symbol" panose="05050102010706020507" pitchFamily="18" charset="2"/>
              </a:rPr>
              <a:t> </a:t>
            </a:r>
            <a:r>
              <a:rPr lang="en-US" altLang="zh-CN" sz="2400" dirty="0"/>
              <a:t>AB         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r>
              <a:rPr lang="zh-CN" altLang="en-US" sz="2400" dirty="0">
                <a:sym typeface="Symbol" panose="05050102010706020507" pitchFamily="18" charset="2"/>
              </a:rPr>
              <a:t></a:t>
            </a:r>
            <a:r>
              <a:rPr lang="zh-CN" altLang="en-US" sz="2400" b="1" dirty="0"/>
              <a:t> </a:t>
            </a:r>
            <a:r>
              <a:rPr lang="en-US" altLang="zh-CN" sz="2400" dirty="0" err="1"/>
              <a:t>aAB</a:t>
            </a:r>
            <a:r>
              <a:rPr lang="en-US" altLang="zh-CN" sz="2400" dirty="0"/>
              <a:t>        </a:t>
            </a: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r>
              <a:rPr lang="zh-CN" altLang="en-US" sz="2400" dirty="0">
                <a:sym typeface="Symbol" panose="05050102010706020507" pitchFamily="18" charset="2"/>
              </a:rPr>
              <a:t></a:t>
            </a:r>
            <a:r>
              <a:rPr lang="zh-CN" altLang="en-US" sz="2400" b="1" dirty="0"/>
              <a:t> </a:t>
            </a:r>
            <a:r>
              <a:rPr lang="en-US" altLang="zh-CN" sz="2400" dirty="0" err="1" smtClean="0"/>
              <a:t>aB</a:t>
            </a:r>
            <a:r>
              <a:rPr lang="en-US" altLang="zh-CN" sz="2400" dirty="0" smtClean="0"/>
              <a:t>          </a:t>
            </a:r>
            <a:r>
              <a:rPr lang="zh-CN" altLang="en-US" sz="2400" dirty="0"/>
              <a:t>（</a:t>
            </a:r>
            <a:r>
              <a:rPr lang="zh-CN" altLang="en-US" sz="2400" b="1" dirty="0"/>
              <a:t>回溯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r>
              <a:rPr lang="zh-CN" altLang="en-US" sz="2400" dirty="0">
                <a:sym typeface="Symbol" panose="05050102010706020507" pitchFamily="18" charset="2"/>
              </a:rPr>
              <a:t></a:t>
            </a:r>
            <a:r>
              <a:rPr lang="zh-CN" altLang="en-US" sz="2400" b="1" dirty="0"/>
              <a:t> </a:t>
            </a:r>
            <a:r>
              <a:rPr lang="en-US" altLang="zh-CN" sz="2400" dirty="0" err="1"/>
              <a:t>aAB</a:t>
            </a:r>
            <a:r>
              <a:rPr lang="en-US" altLang="zh-CN" sz="2400" dirty="0"/>
              <a:t>       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r>
              <a:rPr lang="zh-CN" altLang="en-US" sz="2400" dirty="0">
                <a:sym typeface="Symbol" panose="05050102010706020507" pitchFamily="18" charset="2"/>
              </a:rPr>
              <a:t></a:t>
            </a:r>
            <a:r>
              <a:rPr lang="zh-CN" altLang="en-US" sz="2400" b="1" dirty="0"/>
              <a:t> </a:t>
            </a:r>
            <a:r>
              <a:rPr lang="en-US" altLang="zh-CN" sz="2400" dirty="0" err="1"/>
              <a:t>aaAB</a:t>
            </a:r>
            <a:r>
              <a:rPr lang="en-US" altLang="zh-CN" sz="2400" dirty="0"/>
              <a:t>     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>
              <a:buClr>
                <a:srgbClr val="333399"/>
              </a:buClr>
              <a:buFont typeface="Symbol" panose="05050102010706020507" pitchFamily="18" charset="2"/>
              <a:buChar char="Þ"/>
            </a:pPr>
            <a:r>
              <a:rPr lang="zh-CN" altLang="en-US" sz="2400" dirty="0"/>
              <a:t> </a:t>
            </a:r>
            <a:r>
              <a:rPr lang="en-US" altLang="zh-CN" sz="2400" dirty="0" err="1"/>
              <a:t>aaaAB</a:t>
            </a:r>
            <a:r>
              <a:rPr lang="en-US" altLang="zh-CN" sz="2400" dirty="0"/>
              <a:t>    </a:t>
            </a: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>
              <a:buClr>
                <a:srgbClr val="333399"/>
              </a:buClr>
              <a:buFont typeface="Symbol" panose="05050102010706020507" pitchFamily="18" charset="2"/>
              <a:buChar char="Þ"/>
            </a:pPr>
            <a:r>
              <a:rPr lang="zh-CN" altLang="en-US" sz="2400" dirty="0"/>
              <a:t> </a:t>
            </a:r>
            <a:r>
              <a:rPr lang="en-US" altLang="zh-CN" sz="2400" dirty="0" err="1"/>
              <a:t>aaaB</a:t>
            </a:r>
            <a:r>
              <a:rPr lang="en-US" altLang="zh-CN" sz="2400" dirty="0"/>
              <a:t>      </a:t>
            </a: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>
              <a:buClr>
                <a:srgbClr val="333399"/>
              </a:buClr>
              <a:buFont typeface="Symbol" panose="05050102010706020507" pitchFamily="18" charset="2"/>
              <a:buChar char="Þ"/>
            </a:pPr>
            <a:r>
              <a:rPr lang="zh-CN" altLang="en-US" sz="2400" dirty="0"/>
              <a:t> </a:t>
            </a:r>
            <a:r>
              <a:rPr lang="en-US" altLang="zh-CN" sz="2400" dirty="0" err="1"/>
              <a:t>aaabB</a:t>
            </a:r>
            <a:r>
              <a:rPr lang="en-US" altLang="zh-CN" sz="2400" dirty="0"/>
              <a:t>    </a:t>
            </a:r>
            <a:r>
              <a:rPr lang="zh-CN" altLang="en-US" sz="2400" dirty="0"/>
              <a:t>（</a:t>
            </a:r>
            <a:r>
              <a:rPr lang="zh-CN" altLang="en-US" sz="2400" b="1" dirty="0">
                <a:latin typeface="楷体_GB2312" pitchFamily="49" charset="-122"/>
              </a:rPr>
              <a:t>回溯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>
              <a:buClr>
                <a:srgbClr val="333399"/>
              </a:buClr>
              <a:buFont typeface="Symbol" panose="05050102010706020507" pitchFamily="18" charset="2"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</a:t>
            </a:r>
            <a:r>
              <a:rPr lang="zh-CN" altLang="en-US" sz="2400" dirty="0"/>
              <a:t> </a:t>
            </a:r>
            <a:r>
              <a:rPr lang="en-US" altLang="zh-CN" sz="2400" dirty="0" err="1"/>
              <a:t>aaaB</a:t>
            </a:r>
            <a:r>
              <a:rPr lang="en-US" altLang="zh-CN" sz="2400" dirty="0"/>
              <a:t>      </a:t>
            </a: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>
              <a:buClr>
                <a:srgbClr val="333399"/>
              </a:buClr>
              <a:buFont typeface="Symbol" panose="05050102010706020507" pitchFamily="18" charset="2"/>
              <a:buChar char="Þ"/>
            </a:pPr>
            <a:r>
              <a:rPr lang="zh-CN" altLang="en-US" sz="2400" dirty="0"/>
              <a:t> </a:t>
            </a:r>
            <a:r>
              <a:rPr lang="en-US" altLang="zh-CN" sz="2400" dirty="0" err="1"/>
              <a:t>aaab</a:t>
            </a:r>
            <a:r>
              <a:rPr lang="en-US" altLang="zh-CN" sz="2400" dirty="0"/>
              <a:t>      </a:t>
            </a:r>
            <a:r>
              <a:rPr lang="zh-CN" altLang="en-US" sz="2400" dirty="0"/>
              <a:t>（</a:t>
            </a:r>
            <a:r>
              <a:rPr lang="zh-CN" altLang="en-US" sz="2400" b="1" dirty="0"/>
              <a:t>成功</a:t>
            </a:r>
            <a:r>
              <a:rPr lang="zh-CN" altLang="en-US" sz="2400" dirty="0"/>
              <a:t>）</a:t>
            </a:r>
            <a:endParaRPr lang="zh-CN" altLang="en-US" sz="2400" dirty="0"/>
          </a:p>
        </p:txBody>
      </p:sp>
      <p:sp>
        <p:nvSpPr>
          <p:cNvPr id="21512" name="Rectangle 10"/>
          <p:cNvSpPr>
            <a:spLocks noChangeArrowheads="1"/>
          </p:cNvSpPr>
          <p:nvPr/>
        </p:nvSpPr>
        <p:spPr bwMode="auto">
          <a:xfrm>
            <a:off x="1835150" y="2492375"/>
            <a:ext cx="2232025" cy="24352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/>
              <a:t>文法 </a:t>
            </a:r>
            <a:r>
              <a:rPr lang="en-US" altLang="zh-CN" sz="2400"/>
              <a:t>G</a:t>
            </a:r>
            <a:r>
              <a:rPr lang="zh-CN" altLang="en-US" sz="2400"/>
              <a:t>（</a:t>
            </a:r>
            <a:r>
              <a:rPr lang="en-US" altLang="zh-CN" sz="2400"/>
              <a:t>S</a:t>
            </a:r>
            <a:r>
              <a:rPr lang="zh-CN" altLang="en-US" sz="2400"/>
              <a:t>）</a:t>
            </a:r>
            <a:r>
              <a:rPr lang="en-US" altLang="zh-CN" sz="2400"/>
              <a:t>:</a:t>
            </a:r>
            <a:endParaRPr lang="en-US" altLang="zh-CN" sz="2400"/>
          </a:p>
          <a:p>
            <a:endParaRPr lang="en-US" altLang="zh-CN" sz="10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S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AB</a:t>
            </a:r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aA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</a:t>
            </a:r>
            <a:r>
              <a:rPr lang="en-US" altLang="zh-CN" sz="2400"/>
              <a:t>A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</a:t>
            </a:r>
            <a:endParaRPr lang="en-US" altLang="zh-CN" sz="2400">
              <a:sym typeface="Symbol" panose="05050102010706020507" pitchFamily="18" charset="2"/>
            </a:endParaRPr>
          </a:p>
          <a:p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</a:t>
            </a:r>
            <a:r>
              <a:rPr lang="en-US" altLang="zh-CN" sz="2400"/>
              <a:t>B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b</a:t>
            </a:r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5</a:t>
            </a:r>
            <a:r>
              <a:rPr lang="zh-CN" altLang="en-US" sz="2400"/>
              <a:t>）</a:t>
            </a:r>
            <a:r>
              <a:rPr lang="en-US" altLang="zh-CN" sz="2400"/>
              <a:t>B </a:t>
            </a:r>
            <a:r>
              <a:rPr lang="en-US" altLang="zh-CN" sz="2400">
                <a:sym typeface="Symbol" panose="05050102010706020507" pitchFamily="18" charset="2"/>
              </a:rPr>
              <a:t></a:t>
            </a:r>
            <a:r>
              <a:rPr lang="en-US" altLang="zh-CN" sz="2400"/>
              <a:t> bB</a:t>
            </a:r>
            <a:endParaRPr lang="en-US" altLang="zh-CN" sz="2400"/>
          </a:p>
        </p:txBody>
      </p:sp>
      <p:sp>
        <p:nvSpPr>
          <p:cNvPr id="21513" name="Rectangle 11"/>
          <p:cNvSpPr>
            <a:spLocks noChangeArrowheads="1"/>
          </p:cNvSpPr>
          <p:nvPr/>
        </p:nvSpPr>
        <p:spPr bwMode="auto">
          <a:xfrm>
            <a:off x="1174750" y="1700213"/>
            <a:ext cx="7069138" cy="5191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en-US" altLang="zh-CN" sz="2800" b="1" dirty="0">
                <a:latin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</a:rPr>
              <a:t>单词序列 </a:t>
            </a:r>
            <a:r>
              <a:rPr lang="en-US" altLang="zh-CN" sz="2800" dirty="0" err="1">
                <a:solidFill>
                  <a:srgbClr val="FF0000"/>
                </a:solidFill>
              </a:rPr>
              <a:t>aaab</a:t>
            </a:r>
            <a:r>
              <a:rPr lang="en-US" altLang="zh-CN" sz="2800" b="1" dirty="0">
                <a:latin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</a:rPr>
              <a:t>的一个自顶向下分析过程</a:t>
            </a:r>
            <a:endParaRPr lang="zh-CN" altLang="en-US" sz="2800" b="1" dirty="0">
              <a:latin typeface="楷体_GB2312" pitchFamily="49" charset="-122"/>
            </a:endParaRPr>
          </a:p>
        </p:txBody>
      </p:sp>
      <p:sp>
        <p:nvSpPr>
          <p:cNvPr id="21514" name="Rectangle 12"/>
          <p:cNvSpPr>
            <a:spLocks noChangeArrowheads="1"/>
          </p:cNvSpPr>
          <p:nvPr/>
        </p:nvSpPr>
        <p:spPr bwMode="auto">
          <a:xfrm>
            <a:off x="1539875" y="115888"/>
            <a:ext cx="5264150" cy="7016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带回溯的自顶向下分析</a:t>
            </a:r>
            <a:endParaRPr lang="zh-CN" altLang="en-US" sz="4000" b="1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50573" name="Rectangle 13"/>
          <p:cNvSpPr>
            <a:spLocks noChangeArrowheads="1"/>
          </p:cNvSpPr>
          <p:nvPr/>
        </p:nvSpPr>
        <p:spPr bwMode="auto">
          <a:xfrm>
            <a:off x="1905000" y="5445125"/>
            <a:ext cx="2162175" cy="82232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800080"/>
                </a:solidFill>
              </a:rPr>
              <a:t>复杂度降低</a:t>
            </a:r>
            <a:endParaRPr lang="zh-CN" altLang="en-US" sz="2400" b="1">
              <a:solidFill>
                <a:srgbClr val="800080"/>
              </a:solidFill>
            </a:endParaRPr>
          </a:p>
          <a:p>
            <a:r>
              <a:rPr lang="zh-CN" altLang="en-US" sz="2400" b="1">
                <a:solidFill>
                  <a:srgbClr val="800080"/>
                </a:solidFill>
              </a:rPr>
              <a:t>失败条件简化</a:t>
            </a:r>
            <a:endParaRPr lang="zh-CN" altLang="en-US" sz="2400" b="1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5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50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50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50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50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505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505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505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505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450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450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800080"/>
          </a:solidFill>
          <a:prstDash val="dash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800080"/>
          </a:solidFill>
          <a:prstDash val="dash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0</TotalTime>
  <Words>18773</Words>
  <Application>WPS 演示</Application>
  <PresentationFormat>全屏显示(4:3)</PresentationFormat>
  <Paragraphs>1885</Paragraphs>
  <Slides>79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79</vt:i4>
      </vt:variant>
    </vt:vector>
  </HeadingPairs>
  <TitlesOfParts>
    <vt:vector size="105" baseType="lpstr">
      <vt:lpstr>Arial</vt:lpstr>
      <vt:lpstr>宋体</vt:lpstr>
      <vt:lpstr>Wingdings</vt:lpstr>
      <vt:lpstr>楷体_GB2312</vt:lpstr>
      <vt:lpstr>新宋体</vt:lpstr>
      <vt:lpstr>Comic Sans MS</vt:lpstr>
      <vt:lpstr>Times New Roman</vt:lpstr>
      <vt:lpstr>华文行楷</vt:lpstr>
      <vt:lpstr>Symbol</vt:lpstr>
      <vt:lpstr>微软雅黑</vt:lpstr>
      <vt:lpstr>Arial Unicode MS</vt:lpstr>
      <vt:lpstr>Wingdings 3</vt:lpstr>
      <vt:lpstr>Kingsoft Phonetic Plain</vt:lpstr>
      <vt:lpstr>Segoe Print</vt:lpstr>
      <vt:lpstr>Capsules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Kukukukiki</cp:lastModifiedBy>
  <cp:revision>1080</cp:revision>
  <dcterms:created xsi:type="dcterms:W3CDTF">2002-02-03T03:17:00Z</dcterms:created>
  <dcterms:modified xsi:type="dcterms:W3CDTF">2020-10-21T10:53:31Z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