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6" r:id="rId4"/>
  </p:sldMasterIdLst>
  <p:notesMasterIdLst>
    <p:notesMasterId r:id="rId6"/>
  </p:notesMasterIdLst>
  <p:handoutMasterIdLst>
    <p:handoutMasterId r:id="rId52"/>
  </p:handoutMasterIdLst>
  <p:sldIdLst>
    <p:sldId id="1054" r:id="rId5"/>
    <p:sldId id="963" r:id="rId7"/>
    <p:sldId id="1106" r:id="rId8"/>
    <p:sldId id="1084" r:id="rId9"/>
    <p:sldId id="964" r:id="rId10"/>
    <p:sldId id="969" r:id="rId11"/>
    <p:sldId id="1140" r:id="rId12"/>
    <p:sldId id="1141" r:id="rId13"/>
    <p:sldId id="1142" r:id="rId14"/>
    <p:sldId id="1097" r:id="rId15"/>
    <p:sldId id="1056" r:id="rId16"/>
    <p:sldId id="972" r:id="rId17"/>
    <p:sldId id="973" r:id="rId18"/>
    <p:sldId id="976" r:id="rId19"/>
    <p:sldId id="977" r:id="rId20"/>
    <p:sldId id="1123" r:id="rId21"/>
    <p:sldId id="1109" r:id="rId22"/>
    <p:sldId id="1110" r:id="rId23"/>
    <p:sldId id="1111" r:id="rId24"/>
    <p:sldId id="1112" r:id="rId25"/>
    <p:sldId id="1116" r:id="rId26"/>
    <p:sldId id="1114" r:id="rId27"/>
    <p:sldId id="1115" r:id="rId28"/>
    <p:sldId id="979" r:id="rId29"/>
    <p:sldId id="980" r:id="rId30"/>
    <p:sldId id="1101" r:id="rId31"/>
    <p:sldId id="1098" r:id="rId32"/>
    <p:sldId id="981" r:id="rId33"/>
    <p:sldId id="982" r:id="rId34"/>
    <p:sldId id="544" r:id="rId35"/>
    <p:sldId id="1118" r:id="rId36"/>
    <p:sldId id="1117" r:id="rId37"/>
    <p:sldId id="1091" r:id="rId38"/>
    <p:sldId id="1102" r:id="rId39"/>
    <p:sldId id="1125" r:id="rId40"/>
    <p:sldId id="1126" r:id="rId41"/>
    <p:sldId id="1127" r:id="rId42"/>
    <p:sldId id="1128" r:id="rId43"/>
    <p:sldId id="1129" r:id="rId44"/>
    <p:sldId id="1130" r:id="rId45"/>
    <p:sldId id="1143" r:id="rId46"/>
    <p:sldId id="1132" r:id="rId47"/>
    <p:sldId id="1133" r:id="rId48"/>
    <p:sldId id="1134" r:id="rId49"/>
    <p:sldId id="1135" r:id="rId50"/>
    <p:sldId id="1136" r:id="rId51"/>
  </p:sldIdLst>
  <p:sldSz cx="9144000" cy="5143500"/>
  <p:notesSz cx="6761480" cy="994283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FF"/>
    <a:srgbClr val="FF7C80"/>
    <a:srgbClr val="FF5050"/>
    <a:srgbClr val="FF9966"/>
    <a:srgbClr val="FF6600"/>
    <a:srgbClr val="FF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842"/>
    <p:restoredTop sz="69186"/>
  </p:normalViewPr>
  <p:slideViewPr>
    <p:cSldViewPr showGuides="1">
      <p:cViewPr varScale="1">
        <p:scale>
          <a:sx n="79" d="100"/>
          <a:sy n="79" d="100"/>
        </p:scale>
        <p:origin x="81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/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E4C495-0D0D-4E45-9065-453E6BA2CD7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/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4DF2EC-31C2-4C30-A31D-D31623CE46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>
            <a:lvl1pPr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>
            <a:lvl1pPr algn="r"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 idx="2"/>
          </p:nvPr>
        </p:nvSpPr>
        <p:spPr>
          <a:xfrm>
            <a:off x="68263" y="746125"/>
            <a:ext cx="6626225" cy="37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/>
          <a:lstStyle>
            <a:lvl1pPr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/>
          <a:lstStyle>
            <a:lvl1pPr algn="r" defTabSz="952500" eaLnBrk="1" hangingPunct="1">
              <a:defRPr sz="1300"/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6F7B92-72A7-4C25-8ADF-42F7C6033331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440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marL="0" lvl="1" indent="0"/>
            <a:endParaRPr lang="zh-CN" altLang="en-US" dirty="0"/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marL="0" lvl="1" indent="0"/>
            <a:endParaRPr lang="zh-CN" altLang="en-US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marL="0" lvl="1" indent="0"/>
            <a:endParaRPr lang="zh-CN" altLang="en-US" dirty="0"/>
          </a:p>
        </p:txBody>
      </p:sp>
      <p:sp>
        <p:nvSpPr>
          <p:cNvPr id="87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25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250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952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250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/>
            <a:endParaRPr lang="en-US" altLang="zh-CN" dirty="0"/>
          </a:p>
        </p:txBody>
      </p:sp>
      <p:sp>
        <p:nvSpPr>
          <p:cNvPr id="101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defTabSz="88138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lIns="95422" tIns="47711" rIns="95422" bIns="47711" anchor="b"/>
          <a:p>
            <a:pPr lvl="0" algn="r" defTabSz="95123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5422" tIns="47711" rIns="95422" bIns="47711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E3CC0-1DE2-4913-8FF7-F0B288DD46B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 userDrawn="1"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2E30F9-2A33-4329-9964-38F5C00F0FA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6FDA1-6013-4098-BD27-037BDC11E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AA0C6-5C1C-4D33-B846-045C7DB14B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>
          <a:xfrm>
            <a:off x="250825" y="1347788"/>
            <a:ext cx="5976938" cy="3246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900113" y="268288"/>
            <a:ext cx="7786687" cy="358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94AC71-DC7C-44FB-AF60-6CFB3DAD73F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68425"/>
            <a:ext cx="5927725" cy="322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54475" y="1785938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自底向上分析概述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96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54475" y="1785938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自底向上分析概述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628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54538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LR</a:t>
            </a: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分析法概述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676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481013" y="857250"/>
            <a:ext cx="8162925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文法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Knuth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1963)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是最大的、可以构造出相应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移入</a:t>
            </a:r>
            <a:r>
              <a:rPr lang="en-US" altLang="zh-CN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归约语法分析器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的文法类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对输入进行从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左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到右的扫描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R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反向构造出一个最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右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推导序列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k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分析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需要向前查看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k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个输入符号的</a:t>
            </a:r>
            <a:r>
              <a:rPr lang="en-US" altLang="zh-CN" sz="24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zh-CN" alt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分析</a:t>
            </a:r>
            <a:endParaRPr lang="en-US" altLang="zh-CN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endParaRPr lang="en-US" altLang="zh-CN" sz="2500" b="1" kern="1200" dirty="0">
              <a:solidFill>
                <a:schemeClr val="tx1"/>
              </a:solidFill>
              <a:latin typeface="楷体_GB2312"/>
              <a:ea typeface="楷体_GB2312"/>
              <a:cs typeface="+mn-cs"/>
            </a:endParaRPr>
          </a:p>
          <a:p>
            <a:pPr lvl="1" eaLnBrk="1" hangingPunct="1">
              <a:lnSpc>
                <a:spcPct val="120000"/>
              </a:lnSpc>
              <a:buSzPct val="100000"/>
            </a:pPr>
            <a:endParaRPr lang="zh-CN" altLang="en-US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buSzPct val="100000"/>
            </a:pPr>
            <a:endParaRPr lang="zh-CN" altLang="en-US" kern="1200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924" name="矩形 1"/>
          <p:cNvSpPr>
            <a:spLocks noChangeArrowheads="1"/>
          </p:cNvSpPr>
          <p:nvPr/>
        </p:nvSpPr>
        <p:spPr bwMode="auto">
          <a:xfrm>
            <a:off x="1643063" y="3975100"/>
            <a:ext cx="5618163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 </a:t>
            </a: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 </a:t>
            </a: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这两种情况具有实践意义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当省略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时，表示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 </a:t>
            </a:r>
            <a:endParaRPr kumimoji="0" lang="zh-CN" altLang="en-US" sz="2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63" name="Rectangle 3"/>
          <p:cNvSpPr>
            <a:spLocks noGrp="1"/>
          </p:cNvSpPr>
          <p:nvPr>
            <p:ph idx="1"/>
          </p:nvPr>
        </p:nvSpPr>
        <p:spPr>
          <a:xfrm>
            <a:off x="412750" y="785813"/>
            <a:ext cx="8302625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自底向上分析的关键问题是什么？</a:t>
            </a:r>
            <a:endParaRPr lang="zh-CN" altLang="en-US" sz="28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如何正确地识别句柄</a:t>
            </a:r>
            <a:endParaRPr lang="zh-CN" altLang="en-US" sz="25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句柄是逐步形成的，用“状态”表示句柄识别的进展程度</a:t>
            </a:r>
            <a:endParaRPr lang="zh-CN" altLang="en-US" sz="28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例：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 ·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分析法的基本原理</a:t>
            </a:r>
            <a:endParaRPr kumimoji="0" lang="en-US" altLang="zh-CN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8965" name="Rectangle 5"/>
          <p:cNvSpPr/>
          <p:nvPr/>
        </p:nvSpPr>
        <p:spPr>
          <a:xfrm>
            <a:off x="3438525" y="4587875"/>
            <a:ext cx="2736850" cy="47625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归约状态</a:t>
            </a:r>
            <a:endParaRPr lang="zh-CN" altLang="en-US" sz="2500" b="1" dirty="0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08967" name="Rectangle 7"/>
          <p:cNvSpPr/>
          <p:nvPr/>
        </p:nvSpPr>
        <p:spPr>
          <a:xfrm>
            <a:off x="3419475" y="3143250"/>
            <a:ext cx="2305050" cy="477838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移进状态</a:t>
            </a:r>
            <a:endParaRPr lang="zh-CN" altLang="en-US" sz="2500" b="1" dirty="0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08968" name="Rectangle 8"/>
          <p:cNvSpPr/>
          <p:nvPr/>
        </p:nvSpPr>
        <p:spPr>
          <a:xfrm>
            <a:off x="3419475" y="3867150"/>
            <a:ext cx="1376363" cy="477838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待约状态</a:t>
            </a:r>
            <a:endParaRPr lang="zh-CN" altLang="en-US" sz="2500" b="1" dirty="0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08969" name="AutoShape 9"/>
          <p:cNvSpPr/>
          <p:nvPr/>
        </p:nvSpPr>
        <p:spPr bwMode="auto">
          <a:xfrm>
            <a:off x="2843213" y="3789363"/>
            <a:ext cx="508000" cy="711200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843213" y="4803775"/>
            <a:ext cx="576263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 flipH="1">
            <a:off x="2843213" y="3357563"/>
            <a:ext cx="576263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7900" y="3665538"/>
            <a:ext cx="4221163" cy="830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LR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分析器基于这样一些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状态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来构造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自动机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进行句柄的识别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6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6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6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6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896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6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6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2075" tIns="46038" rIns="92075" bIns="46038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分析器（自动机）的总体结构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57500" y="1143000"/>
            <a:ext cx="3786188" cy="642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…  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…   a</a:t>
            </a:r>
            <a:r>
              <a:rPr kumimoji="1" lang="en-US" altLang="zh-CN" sz="4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359150" y="2352675"/>
            <a:ext cx="279717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0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LR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主控程序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44800" y="4208463"/>
            <a:ext cx="1943100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动作表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ACTION</a:t>
            </a:r>
            <a:endParaRPr kumimoji="1" lang="en-US" altLang="zh-CN" sz="2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805363" y="4208463"/>
            <a:ext cx="1927225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转移表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endParaRPr kumimoji="1" lang="en-US" altLang="zh-CN" sz="25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7092950" y="24765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284163" y="1733550"/>
            <a:ext cx="2127250" cy="4778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状态/符号栈</a:t>
            </a:r>
            <a:endParaRPr lang="zh-CN" altLang="en-US" sz="25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25" name="Rectangle 9"/>
          <p:cNvSpPr/>
          <p:nvPr/>
        </p:nvSpPr>
        <p:spPr>
          <a:xfrm>
            <a:off x="3643313" y="642938"/>
            <a:ext cx="2216150" cy="523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zh-CN" altLang="en-US" sz="2800" b="1" dirty="0">
                <a:latin typeface="华文楷体 (正文)"/>
                <a:ea typeface="楷体" panose="02010609060101010101" pitchFamily="49" charset="-122"/>
              </a:rPr>
              <a:t>输入缓冲区</a:t>
            </a:r>
            <a:endParaRPr lang="zh-CN" altLang="en-US" sz="2800" b="1" dirty="0">
              <a:latin typeface="华文楷体 (正文)"/>
              <a:ea typeface="楷体" panose="02010609060101010101" pitchFamily="49" charset="-122"/>
            </a:endParaRPr>
          </a:p>
        </p:txBody>
      </p:sp>
      <p:sp>
        <p:nvSpPr>
          <p:cNvPr id="34826" name="Rectangle 11"/>
          <p:cNvSpPr/>
          <p:nvPr/>
        </p:nvSpPr>
        <p:spPr>
          <a:xfrm>
            <a:off x="2643188" y="4071938"/>
            <a:ext cx="4286250" cy="9286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4827" name="Rectangle 12"/>
          <p:cNvSpPr/>
          <p:nvPr/>
        </p:nvSpPr>
        <p:spPr>
          <a:xfrm>
            <a:off x="7072313" y="4262438"/>
            <a:ext cx="1492250" cy="523875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92075" bIns="46038">
            <a:spAutoFit/>
          </a:bodyPr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52400" y="2171700"/>
            <a:ext cx="977900" cy="267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1149350" y="2171700"/>
            <a:ext cx="977900" cy="268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2" name="AutoShape 15"/>
          <p:cNvSpPr>
            <a:spLocks noChangeArrowheads="1"/>
          </p:cNvSpPr>
          <p:nvPr/>
        </p:nvSpPr>
        <p:spPr bwMode="auto">
          <a:xfrm rot="10800000">
            <a:off x="2162175" y="2571750"/>
            <a:ext cx="1143000" cy="285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3" name="AutoShape 16"/>
          <p:cNvSpPr>
            <a:spLocks noChangeArrowheads="1"/>
          </p:cNvSpPr>
          <p:nvPr/>
        </p:nvSpPr>
        <p:spPr bwMode="auto">
          <a:xfrm rot="10800000">
            <a:off x="4505325" y="1843088"/>
            <a:ext cx="381000" cy="4572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3643313" y="3457575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6" name="AutoShape 19"/>
          <p:cNvSpPr>
            <a:spLocks noChangeArrowheads="1"/>
          </p:cNvSpPr>
          <p:nvPr/>
        </p:nvSpPr>
        <p:spPr bwMode="auto">
          <a:xfrm>
            <a:off x="6227763" y="2571750"/>
            <a:ext cx="915988" cy="28575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624513" y="3457575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latin typeface="楷体_GB2312"/>
              <a:ea typeface="楷体_GB231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868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None/>
            </a:pPr>
            <a:r>
              <a:rPr lang="en-US" altLang="zh-CN" sz="2500" b="1" dirty="0"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None/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None/>
            </a:pPr>
            <a:r>
              <a:rPr lang="en-US" altLang="zh-CN" sz="2500" b="1" dirty="0"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/>
          <p:cNvSpPr>
            <a:spLocks noChangeArrowheads="1"/>
          </p:cNvSpPr>
          <p:nvPr/>
        </p:nvSpPr>
        <p:spPr bwMode="auto">
          <a:xfrm>
            <a:off x="411163" y="3857625"/>
            <a:ext cx="3517900" cy="785813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sn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将符号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、状态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压入栈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rn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用第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个产生式进行归约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solidFill>
                <a:srgbClr val="000000"/>
              </a:solidFill>
              <a:latin typeface="楷体_GB2312"/>
              <a:ea typeface="楷体_GB2312"/>
            </a:endParaRP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916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4211638" y="3721100"/>
            <a:ext cx="3671887" cy="108267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000" b="1" kern="1200" dirty="0">
                <a:solidFill>
                  <a:srgbClr val="2D83F4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栈    剩余输入</a:t>
            </a:r>
            <a:endParaRPr lang="zh-CN" altLang="en-US" sz="3000" b="1" kern="1200" dirty="0">
              <a:solidFill>
                <a:srgbClr val="2D83F4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endParaRPr lang="zh-CN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r>
              <a:rPr lang="zh-CN" altLang="en-US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endParaRPr lang="en-US" altLang="zh-CN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600" kern="1200" dirty="0"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538" y="4164013"/>
            <a:ext cx="374650" cy="423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ct val="90000"/>
              </a:lnSpc>
              <a:spcBef>
                <a:spcPct val="0"/>
              </a:spcBef>
              <a:buClr>
                <a:srgbClr val="31B6FD"/>
              </a:buClr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r>
              <a:rPr lang="en-US" altLang="zh-CN" i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425" y="4443413"/>
            <a:ext cx="3381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0863" y="44434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37188" y="44434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1663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963" y="4543425"/>
            <a:ext cx="203358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 eaLnBrk="1" hangingPunct="1">
              <a:spcBef>
                <a:spcPct val="3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" name="Group 78"/>
          <p:cNvGrpSpPr/>
          <p:nvPr/>
        </p:nvGrpSpPr>
        <p:grpSpPr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94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charRg st="1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charRg st="1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charRg st="1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solidFill>
                <a:srgbClr val="000000"/>
              </a:solidFill>
              <a:latin typeface="楷体_GB2312"/>
              <a:ea typeface="楷体_GB2312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64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xfrm>
            <a:off x="4211638" y="3721100"/>
            <a:ext cx="3671887" cy="108267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000" b="1" kern="1200" dirty="0">
                <a:solidFill>
                  <a:srgbClr val="2D83F4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栈    剩余输入</a:t>
            </a:r>
            <a:endParaRPr lang="zh-CN" altLang="en-US" sz="3000" b="1" kern="1200" dirty="0">
              <a:solidFill>
                <a:srgbClr val="2D83F4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endParaRPr lang="zh-CN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r>
              <a:rPr lang="zh-CN" altLang="en-US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endParaRPr lang="en-US" altLang="zh-CN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600" kern="1200" dirty="0"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425" y="4443413"/>
            <a:ext cx="3381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0863" y="44434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40968" name="矩形 11"/>
          <p:cNvSpPr/>
          <p:nvPr/>
        </p:nvSpPr>
        <p:spPr>
          <a:xfrm>
            <a:off x="4411663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7538" y="41259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5663" y="41259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81563" y="41259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40" name="矩形 15"/>
          <p:cNvSpPr/>
          <p:nvPr/>
        </p:nvSpPr>
        <p:spPr>
          <a:xfrm>
            <a:off x="842963" y="4543425"/>
            <a:ext cx="203358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 eaLnBrk="1" hangingPunct="1">
              <a:spcBef>
                <a:spcPct val="3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41041" name="Group 78"/>
          <p:cNvGrpSpPr/>
          <p:nvPr/>
        </p:nvGrpSpPr>
        <p:grpSpPr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43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solidFill>
                <a:srgbClr val="000000"/>
              </a:solidFill>
              <a:latin typeface="楷体_GB2312"/>
              <a:ea typeface="楷体_GB2312"/>
            </a:endParaRPr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3012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xfrm>
            <a:off x="4211638" y="3721100"/>
            <a:ext cx="3671887" cy="108267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000" b="1" kern="1200" dirty="0">
                <a:solidFill>
                  <a:srgbClr val="2D83F4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栈    剩余输入</a:t>
            </a:r>
            <a:endParaRPr lang="zh-CN" altLang="en-US" sz="3000" b="1" kern="1200" dirty="0">
              <a:solidFill>
                <a:srgbClr val="2D83F4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endParaRPr lang="zh-CN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r>
              <a:rPr lang="zh-CN" altLang="en-US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endParaRPr lang="en-US" altLang="zh-CN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600" kern="1200" dirty="0"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338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3438" y="44434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43016" name="矩形 11"/>
          <p:cNvSpPr/>
          <p:nvPr/>
        </p:nvSpPr>
        <p:spPr>
          <a:xfrm>
            <a:off x="4411663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43017" name="矩形 12"/>
          <p:cNvSpPr/>
          <p:nvPr/>
        </p:nvSpPr>
        <p:spPr>
          <a:xfrm>
            <a:off x="4427538" y="41259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5663" y="41259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1563" y="41259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6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graphicFrame>
        <p:nvGraphicFramePr>
          <p:cNvPr id="18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88" name="矩形 12"/>
          <p:cNvSpPr/>
          <p:nvPr/>
        </p:nvSpPr>
        <p:spPr>
          <a:xfrm>
            <a:off x="842963" y="4543425"/>
            <a:ext cx="203358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 eaLnBrk="1" hangingPunct="1">
              <a:spcBef>
                <a:spcPct val="3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43089" name="Group 78"/>
          <p:cNvGrpSpPr/>
          <p:nvPr/>
        </p:nvGrpSpPr>
        <p:grpSpPr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4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8"/>
          <p:cNvGrpSpPr/>
          <p:nvPr/>
        </p:nvGrpSpPr>
        <p:grpSpPr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2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solidFill>
                <a:srgbClr val="000000"/>
              </a:solidFill>
              <a:latin typeface="楷体_GB2312"/>
              <a:ea typeface="楷体_GB2312"/>
            </a:endParaRP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5060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xfrm>
            <a:off x="4211638" y="3721100"/>
            <a:ext cx="3671887" cy="108267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000" b="1" kern="1200" dirty="0">
                <a:solidFill>
                  <a:srgbClr val="2D83F4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栈    剩余输入</a:t>
            </a:r>
            <a:endParaRPr lang="zh-CN" altLang="en-US" sz="3000" b="1" kern="1200" dirty="0">
              <a:solidFill>
                <a:srgbClr val="2D83F4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endParaRPr lang="zh-CN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r>
              <a:rPr lang="zh-CN" altLang="en-US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endParaRPr lang="en-US" altLang="zh-CN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600" kern="1200" dirty="0"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6300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1663" y="4443413"/>
            <a:ext cx="39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7538" y="41259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6938" y="41259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5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34" name="矩形 10"/>
          <p:cNvSpPr/>
          <p:nvPr/>
        </p:nvSpPr>
        <p:spPr>
          <a:xfrm>
            <a:off x="842963" y="4543425"/>
            <a:ext cx="203358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 eaLnBrk="1" hangingPunct="1">
              <a:spcBef>
                <a:spcPct val="3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45135" name="Group 78"/>
          <p:cNvGrpSpPr/>
          <p:nvPr/>
        </p:nvGrpSpPr>
        <p:grpSpPr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5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44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136" name="Group 78"/>
          <p:cNvGrpSpPr/>
          <p:nvPr/>
        </p:nvGrpSpPr>
        <p:grpSpPr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42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84"/>
          <p:cNvGrpSpPr/>
          <p:nvPr/>
        </p:nvGrpSpPr>
        <p:grpSpPr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3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40" name="Rectangle 71"/>
            <p:cNvSpPr/>
            <p:nvPr/>
          </p:nvSpPr>
          <p:spPr>
            <a:xfrm>
              <a:off x="1292" y="2662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323850" y="917575"/>
            <a:ext cx="87122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从分析树的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底部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叶节点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向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顶部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根节点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方向构造分析树</a:t>
            </a:r>
            <a:endParaRPr lang="zh-CN" altLang="en-US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可以看成是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将输入串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归约为文法开始符号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的过程</a:t>
            </a:r>
            <a:endParaRPr lang="zh-CN" altLang="en-US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自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顶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向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下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的语法分析采用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最左推导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方式</a:t>
            </a:r>
            <a:endParaRPr lang="en-US" altLang="zh-CN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自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底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向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上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的语法分析采用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最左归约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方式（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反向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构造</a:t>
            </a:r>
            <a:r>
              <a:rPr lang="zh-CN" altLang="en-US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最右推导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  <a:endParaRPr lang="en-US" altLang="zh-CN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b="1" kern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自底向上语法分析的通用框架</a:t>
            </a:r>
            <a:endParaRPr lang="en-US" altLang="zh-CN" sz="2300" b="1" kern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移入</a:t>
            </a:r>
            <a:r>
              <a:rPr lang="en-US" altLang="zh-CN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归约分析</a:t>
            </a:r>
            <a:r>
              <a:rPr lang="en-US" altLang="zh-CN" sz="18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800" b="1" i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Shift-Reduce Parsing</a:t>
            </a:r>
            <a:r>
              <a:rPr lang="en-US" altLang="zh-CN" sz="18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sz="1800" b="1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zh-CN" sz="2500" b="1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endParaRPr lang="zh-CN" altLang="en-US" sz="2800" b="1" kern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endParaRPr lang="en-US" altLang="zh-CN" sz="2800" b="1" kern="1200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自底向上的语法分析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3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0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charRg st="10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charRg st="10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charRg st="102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19"/>
          <p:cNvSpPr txBox="1"/>
          <p:nvPr/>
        </p:nvSpPr>
        <p:spPr>
          <a:xfrm>
            <a:off x="539750" y="2571750"/>
            <a:ext cx="2743200" cy="442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5000"/>
              </a:lnSpc>
            </a:pPr>
            <a:endParaRPr lang="zh-CN" altLang="en-US" sz="2400" dirty="0">
              <a:solidFill>
                <a:srgbClr val="000000"/>
              </a:solidFill>
              <a:latin typeface="楷体_GB2312"/>
              <a:ea typeface="楷体_GB2312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的结构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7108" name="Rectangle 21"/>
          <p:cNvSpPr txBox="1"/>
          <p:nvPr/>
        </p:nvSpPr>
        <p:spPr>
          <a:xfrm>
            <a:off x="400050" y="857250"/>
            <a:ext cx="3314700" cy="3286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xfrm>
            <a:off x="4211638" y="3721100"/>
            <a:ext cx="3671887" cy="108267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000" b="1" kern="1200" dirty="0">
                <a:solidFill>
                  <a:srgbClr val="2D83F4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栈    剩余输入</a:t>
            </a:r>
            <a:endParaRPr lang="zh-CN" altLang="en-US" sz="3000" b="1" kern="1200" dirty="0">
              <a:solidFill>
                <a:srgbClr val="2D83F4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endParaRPr lang="zh-CN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r>
              <a:rPr lang="zh-CN" altLang="en-US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$</a:t>
            </a:r>
            <a:endParaRPr lang="en-US" altLang="zh-CN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600" kern="1200" dirty="0"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7538" y="4443413"/>
            <a:ext cx="3571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endParaRPr lang="zh-CN" altLang="en-US" sz="2800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9763" y="41259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  <a:ea typeface="楷体_GB2312"/>
            </a:endParaRPr>
          </a:p>
        </p:txBody>
      </p:sp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4214813" y="123825"/>
          <a:ext cx="4318000" cy="3603625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0" name="矩形 9"/>
          <p:cNvSpPr/>
          <p:nvPr/>
        </p:nvSpPr>
        <p:spPr>
          <a:xfrm>
            <a:off x="842963" y="4543425"/>
            <a:ext cx="203358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 eaLnBrk="1" hangingPunct="1">
              <a:spcBef>
                <a:spcPct val="3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47181" name="Group 78"/>
          <p:cNvGrpSpPr/>
          <p:nvPr/>
        </p:nvGrpSpPr>
        <p:grpSpPr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2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94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82" name="Group 78"/>
          <p:cNvGrpSpPr/>
          <p:nvPr/>
        </p:nvGrpSpPr>
        <p:grpSpPr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92" name="Rectangle 80"/>
            <p:cNvSpPr/>
            <p:nvPr/>
          </p:nvSpPr>
          <p:spPr>
            <a:xfrm>
              <a:off x="975" y="3041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83" name="Group 84"/>
          <p:cNvGrpSpPr/>
          <p:nvPr/>
        </p:nvGrpSpPr>
        <p:grpSpPr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90" name="Rectangle 71"/>
            <p:cNvSpPr/>
            <p:nvPr/>
          </p:nvSpPr>
          <p:spPr>
            <a:xfrm>
              <a:off x="1292" y="2662"/>
              <a:ext cx="225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4"/>
          <p:cNvGrpSpPr/>
          <p:nvPr/>
        </p:nvGrpSpPr>
        <p:grpSpPr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87" name="Rectangle 71"/>
            <p:cNvSpPr/>
            <p:nvPr/>
          </p:nvSpPr>
          <p:spPr>
            <a:xfrm>
              <a:off x="1292" y="2662"/>
              <a:ext cx="207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分析器的工作过程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590550" y="2928938"/>
            <a:ext cx="7267575" cy="4127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</a:pPr>
            <a:r>
              <a:rPr lang="en-US" altLang="zh-CN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5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5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6050" y="3378200"/>
            <a:ext cx="3757613" cy="81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"/>
          <p:cNvSpPr txBox="1"/>
          <p:nvPr/>
        </p:nvSpPr>
        <p:spPr>
          <a:xfrm>
            <a:off x="428625" y="798513"/>
            <a:ext cx="80010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466725" y="1643063"/>
            <a:ext cx="85344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8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4262" name="Text Box 6"/>
          <p:cNvSpPr txBox="1"/>
          <p:nvPr/>
        </p:nvSpPr>
        <p:spPr>
          <a:xfrm>
            <a:off x="684213" y="2643188"/>
            <a:ext cx="8316912" cy="9779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3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ACTION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lang="zh-CN" altLang="en-US" sz="23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3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m</a:t>
            </a:r>
            <a:r>
              <a:rPr lang="en-US" altLang="zh-CN" sz="23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-(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k</a:t>
            </a:r>
            <a:r>
              <a:rPr lang="en-US" altLang="zh-CN" sz="23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-1)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…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m   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endParaRPr lang="en-US" altLang="zh-CN" sz="23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50000"/>
              </a:spcBef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23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937125" y="3160713"/>
            <a:ext cx="3757613" cy="693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5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  <a:r>
              <a:rPr kumimoji="1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-k</a:t>
            </a:r>
            <a:endParaRPr kumimoji="1" lang="en-US" altLang="zh-CN" sz="2500" b="1" i="1" u="none" strike="noStrike" kern="120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5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-k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</a:t>
            </a:r>
            <a:r>
              <a:rPr kumimoji="1" lang="en-US" altLang="zh-CN" sz="25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1" lang="en-US" altLang="zh-CN" sz="25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4264" name="Text Box 8"/>
          <p:cNvSpPr txBox="1"/>
          <p:nvPr/>
        </p:nvSpPr>
        <p:spPr>
          <a:xfrm>
            <a:off x="938213" y="3940175"/>
            <a:ext cx="8818562" cy="446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GOTO[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23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en-US" altLang="zh-CN" sz="23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]=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，那么格局变为：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分析器的工作过程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206" name="Text Box 3"/>
          <p:cNvSpPr txBox="1"/>
          <p:nvPr/>
        </p:nvSpPr>
        <p:spPr>
          <a:xfrm>
            <a:off x="428625" y="798513"/>
            <a:ext cx="80010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7" name="Text Box 4"/>
          <p:cNvSpPr txBox="1"/>
          <p:nvPr/>
        </p:nvSpPr>
        <p:spPr>
          <a:xfrm>
            <a:off x="466725" y="1643063"/>
            <a:ext cx="85344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8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7125" y="4427538"/>
            <a:ext cx="3757613" cy="682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8360" name="Rectangle 8"/>
          <p:cNvSpPr>
            <a:spLocks noGrp="1"/>
          </p:cNvSpPr>
          <p:nvPr>
            <p:ph idx="1"/>
          </p:nvPr>
        </p:nvSpPr>
        <p:spPr>
          <a:xfrm>
            <a:off x="657225" y="2928938"/>
            <a:ext cx="7772400" cy="14335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③</a:t>
            </a: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3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ACTION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[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m 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]=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acc</a:t>
            </a:r>
            <a:r>
              <a:rPr lang="zh-CN" altLang="en-US" sz="25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那么分析成功</a:t>
            </a:r>
            <a:endParaRPr lang="zh-CN" altLang="en-US" sz="25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④</a:t>
            </a: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3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ACTION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[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m 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]=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err</a:t>
            </a:r>
            <a:r>
              <a:rPr lang="zh-CN" altLang="en-US" sz="25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，</a:t>
            </a: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那么出现语法错误</a:t>
            </a:r>
            <a:endParaRPr lang="en-US" altLang="zh-CN" sz="25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分析器的工作过程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3252" name="Text Box 3"/>
          <p:cNvSpPr txBox="1"/>
          <p:nvPr/>
        </p:nvSpPr>
        <p:spPr>
          <a:xfrm>
            <a:off x="428625" y="798513"/>
            <a:ext cx="80010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466725" y="1643063"/>
            <a:ext cx="8534400" cy="477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lang="zh-CN" altLang="en-US" sz="25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8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$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-57150" y="714375"/>
            <a:ext cx="9129713" cy="17145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2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输入：串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语法分析表，该表描述了文法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ACTION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函数和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GOTO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函数。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输出：如果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中，则输出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的自底向上语法分析过程中的归约步骤；否则给出一个错误指示。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方法：初始时，语法分析器栈中的内容为初始状态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，输入缓冲区中的内容为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$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。然后，语法分析器执行下面的程序：</a:t>
            </a:r>
            <a:endParaRPr lang="zh-CN" altLang="en-US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分析算法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8" name="内容占位符 1"/>
          <p:cNvSpPr txBox="1"/>
          <p:nvPr/>
        </p:nvSpPr>
        <p:spPr bwMode="auto">
          <a:xfrm>
            <a:off x="2500313" y="1714500"/>
            <a:ext cx="6072188" cy="329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令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kumimoji="1" lang="en-US" altLang="zh-CN" sz="16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zh-CN" altLang="en-US" sz="16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的第一个符号；</a:t>
            </a:r>
            <a:endParaRPr kumimoji="1" lang="en-US" altLang="zh-CN" sz="1600" b="1" kern="1200" cap="none" spc="0" normalizeH="0" baseline="0" noProof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l-GR" altLang="zh-CN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while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(1) { /*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永远重复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令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是栈顶的状态；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if ( ACTION [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st ) {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将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压入栈中；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令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为下一个输入符号；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} else  if (ACTION [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归约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el-GR" altLang="zh-CN" sz="16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β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{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        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从栈中弹出│ </a:t>
            </a:r>
            <a:r>
              <a:rPr kumimoji="0" lang="el-GR" altLang="zh-CN" sz="16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β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│个符号；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        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将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GOTO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[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压入栈中；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输出产生式 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el-GR" altLang="zh-CN" sz="16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β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} else  if (ACTION [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</a:t>
            </a:r>
            <a:r>
              <a:rPr kumimoji="0" lang="en-US" altLang="zh-CN" sz="16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接受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break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/* 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语法分析完成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else</a:t>
            </a:r>
            <a:r>
              <a:rPr kumimoji="0" lang="zh-CN" altLang="en-US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调用错误恢复例程；</a:t>
            </a: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6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16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}</a:t>
            </a:r>
            <a:endParaRPr kumimoji="0" lang="en-US" altLang="zh-CN" sz="16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</a:t>
            </a:r>
            <a:endParaRPr kumimoji="0" lang="en-US" altLang="zh-CN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SLR</a:t>
            </a: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</a:t>
            </a:r>
            <a:endParaRPr kumimoji="0" lang="zh-CN" altLang="zh-CN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</a:t>
            </a:r>
            <a:endParaRPr kumimoji="0" lang="zh-CN" altLang="zh-CN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LALR</a:t>
            </a: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</a:t>
            </a:r>
            <a:endParaRPr kumimoji="0" lang="zh-CN" altLang="zh-CN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如何构造给定文法的</a:t>
            </a: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分析表？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54538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LR</a:t>
            </a: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分析法概述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396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7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2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4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5" name="Rectangle 2"/>
          <p:cNvSpPr txBox="1"/>
          <p:nvPr/>
        </p:nvSpPr>
        <p:spPr>
          <a:xfrm>
            <a:off x="5197475" y="1774825"/>
            <a:ext cx="44465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3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3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1" name="Rectangle 3"/>
          <p:cNvSpPr>
            <a:spLocks noGrp="1"/>
          </p:cNvSpPr>
          <p:nvPr>
            <p:ph idx="1"/>
          </p:nvPr>
        </p:nvSpPr>
        <p:spPr>
          <a:xfrm>
            <a:off x="468313" y="1146175"/>
            <a:ext cx="8307387" cy="32258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右部某位置标有圆点的产生式称为相应文法的一个</a:t>
            </a:r>
            <a:r>
              <a:rPr lang="en-US" altLang="zh-CN" sz="2500" b="1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en-US" altLang="zh-CN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(0)</a:t>
            </a:r>
            <a:r>
              <a:rPr lang="zh-CN" altLang="en-US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项目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（简称为项目）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25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				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kern="1200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2</a:t>
            </a:r>
            <a:endParaRPr lang="en-US" altLang="zh-CN" sz="2500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2500"/>
              </a:lnSpc>
              <a:buSzPct val="100000"/>
              <a:buNone/>
            </a:pP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例：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bBB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32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			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200"/>
              </a:lnSpc>
              <a:buSzPct val="100000"/>
              <a:buFont typeface="Wingdings" panose="05000000000000000000" pitchFamily="2" charset="2"/>
              <a:buNone/>
            </a:pP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200"/>
              </a:lnSpc>
              <a:buSzPct val="100000"/>
              <a:buFont typeface="Wingdings" panose="05000000000000000000" pitchFamily="2" charset="2"/>
              <a:buNone/>
            </a:pP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349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j-cs"/>
              </a:rPr>
              <a:t>(0)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项目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21892" name="Rectangle 4"/>
          <p:cNvSpPr/>
          <p:nvPr/>
        </p:nvSpPr>
        <p:spPr>
          <a:xfrm>
            <a:off x="3492500" y="4156075"/>
            <a:ext cx="273685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  <a:endParaRPr lang="zh-CN" altLang="en-US" sz="2500" b="1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3" name="Rectangle 5"/>
          <p:cNvSpPr/>
          <p:nvPr/>
        </p:nvSpPr>
        <p:spPr>
          <a:xfrm>
            <a:off x="3492500" y="2859088"/>
            <a:ext cx="2447925" cy="47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  <a:endParaRPr lang="zh-CN" altLang="en-US" sz="2500" b="1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4" name="Rectangle 6"/>
          <p:cNvSpPr/>
          <p:nvPr/>
        </p:nvSpPr>
        <p:spPr>
          <a:xfrm>
            <a:off x="3492500" y="3465513"/>
            <a:ext cx="1933575" cy="47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500" b="1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  <a:endParaRPr lang="zh-CN" altLang="en-US" sz="2500" b="1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5" name="AutoShape 7"/>
          <p:cNvSpPr/>
          <p:nvPr/>
        </p:nvSpPr>
        <p:spPr bwMode="auto">
          <a:xfrm>
            <a:off x="3052763" y="3475038"/>
            <a:ext cx="295275" cy="539750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2998788" y="4371975"/>
            <a:ext cx="576263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flipH="1">
            <a:off x="2998788" y="3078163"/>
            <a:ext cx="576263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6" name="矩形 1"/>
          <p:cNvSpPr/>
          <p:nvPr/>
        </p:nvSpPr>
        <p:spPr>
          <a:xfrm>
            <a:off x="1079500" y="2905125"/>
            <a:ext cx="4572000" cy="1722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bBB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  <a:p>
            <a:pPr marL="285750" indent="-285750"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  <a:p>
            <a:pPr marL="285750" indent="-285750"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bB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  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  <a:p>
            <a:pPr marL="285750" indent="-285750"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bBB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738" y="3622675"/>
            <a:ext cx="40640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项目描述了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句柄识别的状态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775" y="4614863"/>
            <a:ext cx="4897438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产生式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只生成一个项目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 ·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1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1891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 animBg="1"/>
      <p:bldP spid="65546" grpId="0"/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357188" y="785813"/>
            <a:ext cx="8664575" cy="32258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是一个以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为开始符号的文法，则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</a:t>
            </a:r>
            <a:r>
              <a:rPr lang="zh-CN" altLang="en-US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增广文法</a:t>
            </a:r>
            <a:r>
              <a:rPr lang="en-US" altLang="zh-CN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G'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就是在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中加上新开始符号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S'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和产生式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S'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而得到的文法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例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500"/>
              </a:lnSpc>
              <a:buSzPct val="100000"/>
            </a:pP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500"/>
              </a:lnSpc>
              <a:buSzPct val="100000"/>
            </a:pP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SzPct val="100000"/>
              <a:buNone/>
            </a:pPr>
            <a:endParaRPr lang="en-US" altLang="zh-CN" sz="1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500"/>
              </a:lnSpc>
              <a:buSzPct val="100000"/>
              <a:buNone/>
            </a:pPr>
            <a:endParaRPr lang="en-US" altLang="zh-CN" sz="1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增广文法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Augmented Grammar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13225" y="2571750"/>
            <a:ext cx="936625" cy="32385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5513" y="2117725"/>
            <a:ext cx="1816100" cy="1939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+ 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E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endParaRPr kumimoji="0" lang="de-DE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70500" y="1733550"/>
            <a:ext cx="1814513" cy="232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+ 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E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de-DE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kumimoji="0" lang="de-DE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endParaRPr kumimoji="0" lang="de-DE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8300" y="4198938"/>
            <a:ext cx="8596313" cy="912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03530" marR="0" lvl="1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引入这个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新的开始产生式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的目的是使得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文法开始符号仅出现在一个产生式的左边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，从而使得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分析器只有一个接受状态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3602" name="Rectangle 2"/>
          <p:cNvSpPr>
            <a:spLocks noGrp="1"/>
          </p:cNvSpPr>
          <p:nvPr>
            <p:ph idx="1"/>
          </p:nvPr>
        </p:nvSpPr>
        <p:spPr>
          <a:xfrm>
            <a:off x="3571875" y="407988"/>
            <a:ext cx="5927725" cy="3225800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栈                       剩余输入</a:t>
            </a:r>
            <a:r>
              <a:rPr lang="en-US" altLang="zh-CN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</a:t>
            </a:r>
            <a:r>
              <a:rPr lang="zh-CN" altLang="en-US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动作</a:t>
            </a:r>
            <a:endParaRPr lang="en-US" altLang="zh-CN" sz="2000" b="1" kern="1200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		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id+(id+id) $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id 	   	   +(id+id) $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         +(id+id)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    	     (id+id)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    	      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+(id 	         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	         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                     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+id    	 	) $ 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	 	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	 	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endParaRPr lang="en-US" altLang="zh-CN" sz="2000" b="1" i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endParaRPr lang="en-US" altLang="zh-CN" sz="2000" b="1" i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1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例：</a:t>
            </a:r>
            <a:r>
              <a: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</a:t>
            </a:r>
            <a:endParaRPr lang="zh-CN" altLang="en-US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Group 77"/>
          <p:cNvGrpSpPr/>
          <p:nvPr/>
        </p:nvGrpSpPr>
        <p:grpSpPr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8" name="Rectangle 63"/>
            <p:cNvSpPr/>
            <p:nvPr/>
          </p:nvSpPr>
          <p:spPr>
            <a:xfrm>
              <a:off x="975" y="3203"/>
              <a:ext cx="225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4"/>
          <p:cNvGrpSpPr/>
          <p:nvPr/>
        </p:nvGrpSpPr>
        <p:grpSpPr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6" name="Rectangle 71"/>
            <p:cNvSpPr/>
            <p:nvPr/>
          </p:nvSpPr>
          <p:spPr>
            <a:xfrm>
              <a:off x="1292" y="2662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/>
          <p:nvPr/>
        </p:nvGrpSpPr>
        <p:grpSpPr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2" name="Rectangle 80"/>
            <p:cNvSpPr/>
            <p:nvPr/>
          </p:nvSpPr>
          <p:spPr>
            <a:xfrm>
              <a:off x="975" y="3041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0" name="Rectangle 83"/>
            <p:cNvSpPr/>
            <p:nvPr/>
          </p:nvSpPr>
          <p:spPr>
            <a:xfrm>
              <a:off x="975" y="3203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7"/>
          <p:cNvGrpSpPr/>
          <p:nvPr/>
        </p:nvGrpSpPr>
        <p:grpSpPr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8" name="Rectangle 86"/>
            <p:cNvSpPr/>
            <p:nvPr/>
          </p:nvSpPr>
          <p:spPr>
            <a:xfrm>
              <a:off x="1247" y="1946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2" name="Rectangle 76"/>
            <p:cNvSpPr/>
            <p:nvPr/>
          </p:nvSpPr>
          <p:spPr>
            <a:xfrm>
              <a:off x="930" y="1374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4619625"/>
            <a:ext cx="35718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每次归约的符号串称为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句柄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”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838" y="876300"/>
            <a:ext cx="1531938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  <p:sp>
        <p:nvSpPr>
          <p:cNvPr id="37" name="Rectangle 57"/>
          <p:cNvSpPr/>
          <p:nvPr/>
        </p:nvSpPr>
        <p:spPr>
          <a:xfrm>
            <a:off x="461963" y="4252913"/>
            <a:ext cx="2895600" cy="406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</a:pP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3602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3602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3602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3602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3602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3602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360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360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360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10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3602">
                                            <p:txEl>
                                              <p:charRg st="10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3602">
                                            <p:txEl>
                                              <p:charRg st="10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3602">
                                            <p:txEl>
                                              <p:charRg st="101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15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3602">
                                            <p:txEl>
                                              <p:charRg st="15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3602">
                                            <p:txEl>
                                              <p:charRg st="15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3602">
                                            <p:txEl>
                                              <p:charRg st="151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3602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3602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3602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3602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3602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3602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25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3602">
                                            <p:txEl>
                                              <p:charRg st="25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3602">
                                            <p:txEl>
                                              <p:charRg st="25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3602">
                                            <p:txEl>
                                              <p:charRg st="252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29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3602">
                                            <p:txEl>
                                              <p:charRg st="29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3602">
                                            <p:txEl>
                                              <p:charRg st="29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3602">
                                            <p:txEl>
                                              <p:charRg st="291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33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3602">
                                            <p:txEl>
                                              <p:charRg st="33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3602">
                                            <p:txEl>
                                              <p:charRg st="33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3602">
                                            <p:txEl>
                                              <p:charRg st="334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364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93602">
                                            <p:txEl>
                                              <p:charRg st="364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3602">
                                            <p:txEl>
                                              <p:charRg st="364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3602">
                                            <p:txEl>
                                              <p:charRg st="364" end="3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395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793602">
                                            <p:txEl>
                                              <p:charRg st="395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793602">
                                            <p:txEl>
                                              <p:charRg st="395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93602">
                                            <p:txEl>
                                              <p:charRg st="395" end="4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429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93602">
                                            <p:txEl>
                                              <p:charRg st="429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3602">
                                            <p:txEl>
                                              <p:charRg st="429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3602">
                                            <p:txEl>
                                              <p:charRg st="429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453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93602">
                                            <p:txEl>
                                              <p:charRg st="453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93602">
                                            <p:txEl>
                                              <p:charRg st="453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3602">
                                            <p:txEl>
                                              <p:charRg st="453" end="4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charRg st="485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93602">
                                            <p:txEl>
                                              <p:charRg st="485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93602">
                                            <p:txEl>
                                              <p:charRg st="485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3602">
                                            <p:txEl>
                                              <p:charRg st="485" end="5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8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文法中的项目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4948" name="Rectangle 4"/>
          <p:cNvSpPr/>
          <p:nvPr/>
        </p:nvSpPr>
        <p:spPr>
          <a:xfrm>
            <a:off x="395288" y="2368550"/>
            <a:ext cx="14398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949" name="Rectangle 5"/>
          <p:cNvSpPr/>
          <p:nvPr/>
        </p:nvSpPr>
        <p:spPr>
          <a:xfrm>
            <a:off x="2051050" y="1465263"/>
            <a:ext cx="1781175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(5)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(6)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950" name="Rectangle 6"/>
          <p:cNvSpPr/>
          <p:nvPr/>
        </p:nvSpPr>
        <p:spPr>
          <a:xfrm>
            <a:off x="3995738" y="1752600"/>
            <a:ext cx="1493837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(7)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(8)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(9)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 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(10)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951" name="Rectangle 7"/>
          <p:cNvSpPr/>
          <p:nvPr/>
        </p:nvSpPr>
        <p:spPr>
          <a:xfrm>
            <a:off x="5795963" y="2368550"/>
            <a:ext cx="14938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952" name="Rectangle 8"/>
          <p:cNvSpPr/>
          <p:nvPr/>
        </p:nvSpPr>
        <p:spPr>
          <a:xfrm>
            <a:off x="7235825" y="2368550"/>
            <a:ext cx="14414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r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954" name="Rectangle 10"/>
          <p:cNvSpPr/>
          <p:nvPr/>
        </p:nvSpPr>
        <p:spPr>
          <a:xfrm>
            <a:off x="428625" y="2738438"/>
            <a:ext cx="8072438" cy="26511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lgDash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94955" name="AutoShape 11"/>
          <p:cNvSpPr/>
          <p:nvPr/>
        </p:nvSpPr>
        <p:spPr bwMode="auto">
          <a:xfrm>
            <a:off x="1331913" y="3108325"/>
            <a:ext cx="1239838" cy="2841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22889"/>
              <a:gd name="adj5" fmla="val -94162"/>
              <a:gd name="adj6" fmla="val -2866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归约项目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94956" name="AutoShape 12"/>
          <p:cNvSpPr/>
          <p:nvPr/>
        </p:nvSpPr>
        <p:spPr bwMode="auto">
          <a:xfrm>
            <a:off x="900113" y="3536950"/>
            <a:ext cx="1243013" cy="2587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7412"/>
              <a:gd name="adj5" fmla="val -245664"/>
              <a:gd name="adj6" fmla="val -215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接收项目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4957" name="AutoShape 13"/>
          <p:cNvSpPr/>
          <p:nvPr/>
        </p:nvSpPr>
        <p:spPr bwMode="auto">
          <a:xfrm>
            <a:off x="828675" y="1651000"/>
            <a:ext cx="1243013" cy="314325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11963"/>
              <a:gd name="adj5" fmla="val 213944"/>
              <a:gd name="adj6" fmla="val -17944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初始项目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9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9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4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4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4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9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9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49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949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949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949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94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94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494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49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49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49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4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4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49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95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495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495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4950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4950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950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95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95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95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4950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950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4950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49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49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49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951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4951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4951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95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95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495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95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95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495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594948" grpId="0" build="allAtOnce"/>
      <p:bldP spid="594949" grpId="0" build="allAtOnce"/>
      <p:bldP spid="594950" grpId="0" build="allAtOnce"/>
      <p:bldP spid="594951" grpId="0" build="allAtOnce"/>
      <p:bldP spid="594952" grpId="0" build="allAtOnce"/>
      <p:bldP spid="594954" grpId="0" animBg="1"/>
      <p:bldP spid="594954" grpId="1" animBg="1"/>
      <p:bldP spid="594955" grpId="0" animBg="1"/>
      <p:bldP spid="594955" grpId="1" animBg="1"/>
      <p:bldP spid="594956" grpId="0" animBg="1"/>
      <p:bldP spid="594956" grpId="1" animBg="1"/>
      <p:bldP spid="594957" grpId="0" animBg="1"/>
      <p:bldP spid="59495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8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465138" y="1214438"/>
            <a:ext cx="89154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文法中的项目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3197225"/>
            <a:ext cx="8320087" cy="154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后继项目</a:t>
            </a:r>
            <a:r>
              <a:rPr lang="zh-CN" altLang="en-US" sz="16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Successive Item</a:t>
            </a:r>
            <a:r>
              <a:rPr lang="en-US" altLang="zh-CN" sz="16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）</a:t>
            </a:r>
            <a:endParaRPr lang="zh-CN" altLang="en-US" sz="1600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marL="576580" lvl="1" indent="-273050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同属于一个产生式的项目，但圆点的位置只相差一个符号，</a:t>
            </a:r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marL="576580" lvl="1" indent="-273050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则称后者是前者的后继项目</a:t>
            </a:r>
            <a:endParaRPr lang="zh-CN" altLang="en-US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marL="576580" lvl="1" indent="-273050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Xβ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β</a:t>
            </a:r>
            <a:endParaRPr lang="zh-CN" altLang="en-US" b="1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9638" name="Rectangle 4"/>
          <p:cNvSpPr/>
          <p:nvPr/>
        </p:nvSpPr>
        <p:spPr>
          <a:xfrm>
            <a:off x="395288" y="2368550"/>
            <a:ext cx="14398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9639" name="Rectangle 5"/>
          <p:cNvSpPr/>
          <p:nvPr/>
        </p:nvSpPr>
        <p:spPr>
          <a:xfrm>
            <a:off x="2051050" y="1465263"/>
            <a:ext cx="1781175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(5)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(6)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9640" name="Rectangle 6"/>
          <p:cNvSpPr/>
          <p:nvPr/>
        </p:nvSpPr>
        <p:spPr>
          <a:xfrm>
            <a:off x="3995738" y="1752600"/>
            <a:ext cx="1493837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(7)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(8)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(9)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 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(10)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9641" name="Rectangle 7"/>
          <p:cNvSpPr/>
          <p:nvPr/>
        </p:nvSpPr>
        <p:spPr>
          <a:xfrm>
            <a:off x="5795963" y="2368550"/>
            <a:ext cx="14938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9642" name="Rectangle 8"/>
          <p:cNvSpPr/>
          <p:nvPr/>
        </p:nvSpPr>
        <p:spPr>
          <a:xfrm>
            <a:off x="7235825" y="2368550"/>
            <a:ext cx="14414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r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8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465138" y="1214438"/>
            <a:ext cx="89154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kern="1200" dirty="0">
              <a:latin typeface="楷体_GB2312"/>
              <a:ea typeface="楷体_GB2312"/>
              <a:cs typeface="+mn-cs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文法中的项目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4958" name="AutoShape 14"/>
          <p:cNvSpPr>
            <a:spLocks noChangeArrowheads="1"/>
          </p:cNvSpPr>
          <p:nvPr/>
        </p:nvSpPr>
        <p:spPr bwMode="auto">
          <a:xfrm>
            <a:off x="3784600" y="3149600"/>
            <a:ext cx="4176713" cy="1006475"/>
          </a:xfrm>
          <a:prstGeom prst="cloudCallout">
            <a:avLst>
              <a:gd name="adj1" fmla="val -51169"/>
              <a:gd name="adj2" fmla="val -55586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个项目中是否会有某些项目是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363" y="4202113"/>
            <a:ext cx="8332788" cy="831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可以把等价的项目组成一个项目集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，称为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项目集闭包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Closure of Item Sets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，每个项目集闭包对应着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自动机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的一个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状态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95288" y="2368550"/>
            <a:ext cx="14398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2051050" y="1465263"/>
            <a:ext cx="1781175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(5)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(6)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→v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3995738" y="1752600"/>
            <a:ext cx="1493837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(7)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(8)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(9)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 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(10)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,i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5795963" y="2368550"/>
            <a:ext cx="14938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i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7235825" y="2368550"/>
            <a:ext cx="14414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r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(14)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→r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8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3162300" y="3900488"/>
            <a:ext cx="1000125" cy="1077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0713" y="1677988"/>
            <a:ext cx="1001713" cy="1222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731838"/>
            <a:ext cx="1073150" cy="1465263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160713" y="757238"/>
            <a:ext cx="100171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5989" name="Line 5"/>
          <p:cNvSpPr/>
          <p:nvPr/>
        </p:nvSpPr>
        <p:spPr>
          <a:xfrm>
            <a:off x="2744788" y="1112838"/>
            <a:ext cx="420687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25990" name="Text Box 6"/>
          <p:cNvSpPr txBox="1"/>
          <p:nvPr/>
        </p:nvSpPr>
        <p:spPr>
          <a:xfrm>
            <a:off x="2698750" y="714375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5991" name="Line 7"/>
          <p:cNvSpPr/>
          <p:nvPr/>
        </p:nvSpPr>
        <p:spPr>
          <a:xfrm>
            <a:off x="2744788" y="1755775"/>
            <a:ext cx="417512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25992" name="Text Box 8"/>
          <p:cNvSpPr txBox="1"/>
          <p:nvPr/>
        </p:nvSpPr>
        <p:spPr>
          <a:xfrm>
            <a:off x="2716213" y="1347788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5993" name="Rectangle 9"/>
          <p:cNvSpPr/>
          <p:nvPr/>
        </p:nvSpPr>
        <p:spPr>
          <a:xfrm>
            <a:off x="3154363" y="1627188"/>
            <a:ext cx="1295400" cy="1400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aB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609600" indent="-609600"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/>
          <p:nvPr/>
        </p:nvSpPr>
        <p:spPr>
          <a:xfrm>
            <a:off x="2024063" y="2208213"/>
            <a:ext cx="1141412" cy="2343150"/>
          </a:xfrm>
          <a:custGeom>
            <a:avLst/>
            <a:gdLst>
              <a:gd name="txL" fmla="*/ 0 w 816"/>
              <a:gd name="txT" fmla="*/ 0 h 1344"/>
              <a:gd name="txR" fmla="*/ 816 w 816"/>
              <a:gd name="txB" fmla="*/ 1344 h 134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5995" name="Text Box 11"/>
          <p:cNvSpPr txBox="1"/>
          <p:nvPr/>
        </p:nvSpPr>
        <p:spPr>
          <a:xfrm>
            <a:off x="1701800" y="2471738"/>
            <a:ext cx="4572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5996" name="Rectangle 12"/>
          <p:cNvSpPr/>
          <p:nvPr/>
        </p:nvSpPr>
        <p:spPr>
          <a:xfrm>
            <a:off x="3162300" y="3863975"/>
            <a:ext cx="1295400" cy="1085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aB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25997" name="Freeform 13"/>
          <p:cNvSpPr/>
          <p:nvPr/>
        </p:nvSpPr>
        <p:spPr>
          <a:xfrm>
            <a:off x="2444750" y="2212975"/>
            <a:ext cx="715963" cy="1243013"/>
          </a:xfrm>
          <a:custGeom>
            <a:avLst/>
            <a:gdLst>
              <a:gd name="txL" fmla="*/ 0 w 1680"/>
              <a:gd name="txT" fmla="*/ 0 h 1056"/>
              <a:gd name="txR" fmla="*/ 1680 w 1680"/>
              <a:gd name="txB" fmla="*/ 1056 h 105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5998" name="Text Box 14"/>
          <p:cNvSpPr txBox="1"/>
          <p:nvPr/>
        </p:nvSpPr>
        <p:spPr>
          <a:xfrm>
            <a:off x="2459038" y="2500313"/>
            <a:ext cx="4572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162300" y="2971800"/>
            <a:ext cx="1000125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6000" name="Line 16"/>
          <p:cNvSpPr/>
          <p:nvPr/>
        </p:nvSpPr>
        <p:spPr>
          <a:xfrm>
            <a:off x="4162425" y="1763713"/>
            <a:ext cx="382588" cy="79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26001" name="Text Box 17"/>
          <p:cNvSpPr txBox="1"/>
          <p:nvPr/>
        </p:nvSpPr>
        <p:spPr>
          <a:xfrm>
            <a:off x="4113213" y="1357313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45013" y="1557338"/>
            <a:ext cx="1035050" cy="720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6003" name="Freeform 19"/>
          <p:cNvSpPr/>
          <p:nvPr/>
        </p:nvSpPr>
        <p:spPr>
          <a:xfrm>
            <a:off x="4162425" y="2278063"/>
            <a:ext cx="793750" cy="1781175"/>
          </a:xfrm>
          <a:custGeom>
            <a:avLst/>
            <a:gdLst>
              <a:gd name="txL" fmla="*/ 0 w 1424"/>
              <a:gd name="txT" fmla="*/ 0 h 1968"/>
              <a:gd name="txR" fmla="*/ 1424 w 1424"/>
              <a:gd name="txB" fmla="*/ 1968 h 1968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6004" name="Text Box 20"/>
          <p:cNvSpPr txBox="1"/>
          <p:nvPr/>
        </p:nvSpPr>
        <p:spPr>
          <a:xfrm>
            <a:off x="4924425" y="2857500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6005" name="Freeform 21"/>
          <p:cNvSpPr/>
          <p:nvPr/>
        </p:nvSpPr>
        <p:spPr>
          <a:xfrm>
            <a:off x="4162425" y="2735263"/>
            <a:ext cx="317500" cy="514350"/>
          </a:xfrm>
          <a:custGeom>
            <a:avLst/>
            <a:gdLst>
              <a:gd name="txL" fmla="*/ 0 w 200"/>
              <a:gd name="txT" fmla="*/ 0 h 432"/>
              <a:gd name="txR" fmla="*/ 200 w 200"/>
              <a:gd name="txB" fmla="*/ 432 h 43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6006" name="Text Box 22"/>
          <p:cNvSpPr txBox="1"/>
          <p:nvPr/>
        </p:nvSpPr>
        <p:spPr>
          <a:xfrm>
            <a:off x="4448175" y="2849563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6007" name="Line 23"/>
          <p:cNvSpPr/>
          <p:nvPr/>
        </p:nvSpPr>
        <p:spPr>
          <a:xfrm flipV="1">
            <a:off x="4162425" y="4324350"/>
            <a:ext cx="382588" cy="12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26008" name="Text Box 24"/>
          <p:cNvSpPr txBox="1"/>
          <p:nvPr/>
        </p:nvSpPr>
        <p:spPr>
          <a:xfrm>
            <a:off x="4233863" y="3971925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4545013" y="3867150"/>
            <a:ext cx="100171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6010" name="Freeform 26"/>
          <p:cNvSpPr/>
          <p:nvPr/>
        </p:nvSpPr>
        <p:spPr>
          <a:xfrm>
            <a:off x="4162425" y="4508500"/>
            <a:ext cx="457200" cy="342900"/>
          </a:xfrm>
          <a:custGeom>
            <a:avLst/>
            <a:gdLst>
              <a:gd name="txL" fmla="*/ 0 w 288"/>
              <a:gd name="txT" fmla="*/ 0 h 288"/>
              <a:gd name="txR" fmla="*/ 288 w 288"/>
              <a:gd name="txB" fmla="*/ 288 h 288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6011" name="Text Box 27"/>
          <p:cNvSpPr txBox="1"/>
          <p:nvPr/>
        </p:nvSpPr>
        <p:spPr>
          <a:xfrm>
            <a:off x="4662488" y="4459288"/>
            <a:ext cx="4572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426012" name="Line 28"/>
          <p:cNvSpPr/>
          <p:nvPr/>
        </p:nvSpPr>
        <p:spPr>
          <a:xfrm flipV="1">
            <a:off x="3733800" y="3614738"/>
            <a:ext cx="0" cy="2857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26013" name="Text Box 29"/>
          <p:cNvSpPr txBox="1"/>
          <p:nvPr/>
        </p:nvSpPr>
        <p:spPr>
          <a:xfrm>
            <a:off x="3805238" y="3543300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73759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例：</a:t>
            </a: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(0)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自动机</a:t>
            </a:r>
            <a:endParaRPr lang="zh-CN" altLang="en-US" sz="3000" i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96838" y="1104900"/>
            <a:ext cx="1379538" cy="1682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en-US" altLang="zh-CN" b="1" kern="1200" cap="none" spc="0" normalizeH="0" baseline="0" noProof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</a:t>
            </a:r>
            <a:endParaRPr kumimoji="0" lang="en-US" altLang="zh-CN" b="1" kern="1200" cap="none" spc="0" normalizeH="0" baseline="0" noProof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</a:t>
            </a: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endParaRPr kumimoji="0" lang="en-US" altLang="zh-CN" b="1" kern="1200" cap="none" spc="0" normalizeH="0" baseline="0" noProof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</a:t>
            </a:r>
            <a:r>
              <a:rPr kumimoji="0" lang="en-US" altLang="zh-CN" b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0" lang="zh-CN" altLang="en-US" b="1" kern="1200" cap="none" spc="0" normalizeH="0" baseline="0" noProof="0" dirty="0"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5799138" y="1131888"/>
          <a:ext cx="3236913" cy="3657600"/>
        </p:xfrm>
        <a:graphic>
          <a:graphicData uri="http://schemas.openxmlformats.org/drawingml/2006/table">
            <a:tbl>
              <a:tblPr/>
              <a:tblGrid>
                <a:gridCol w="357187"/>
                <a:gridCol w="576263"/>
                <a:gridCol w="576262"/>
                <a:gridCol w="647700"/>
                <a:gridCol w="503238"/>
                <a:gridCol w="576262"/>
              </a:tblGrid>
              <a:tr h="3733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5723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18275" y="700088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59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1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charRg st="1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5987">
                                            <p:txEl>
                                              <p:charRg st="1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charRg st="11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87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87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87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98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598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598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59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59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59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5993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5993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5993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599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599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599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599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599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599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59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59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59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5996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5996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5996">
                                            <p:txEl>
                                              <p:charRg st="4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5996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5996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5996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25996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5996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5996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425987" grpId="0" animBg="1" build="p"/>
      <p:bldP spid="425988" grpId="0" animBg="1"/>
      <p:bldP spid="425990" grpId="0"/>
      <p:bldP spid="425992" grpId="0"/>
      <p:bldP spid="425995" grpId="0"/>
      <p:bldP spid="425998" grpId="0"/>
      <p:bldP spid="425999" grpId="0" animBg="1"/>
      <p:bldP spid="426001" grpId="0"/>
      <p:bldP spid="426002" grpId="0" animBg="1"/>
      <p:bldP spid="426004" grpId="0"/>
      <p:bldP spid="426006" grpId="0"/>
      <p:bldP spid="426008" grpId="0"/>
      <p:bldP spid="426009" grpId="0" animBg="1"/>
      <p:bldP spid="426011" grpId="0"/>
      <p:bldP spid="426013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5778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79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0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1" name="Rectangle 2"/>
          <p:cNvSpPr txBox="1"/>
          <p:nvPr/>
        </p:nvSpPr>
        <p:spPr>
          <a:xfrm>
            <a:off x="5197475" y="1774825"/>
            <a:ext cx="44465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3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3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826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7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8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9" name="Rectangle 2"/>
          <p:cNvSpPr txBox="1"/>
          <p:nvPr/>
        </p:nvSpPr>
        <p:spPr>
          <a:xfrm>
            <a:off x="4140200" y="1785938"/>
            <a:ext cx="50038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分析表构造算法</a:t>
            </a:r>
            <a:endParaRPr lang="zh-CN" altLang="en-US" sz="3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3162300" y="3900488"/>
            <a:ext cx="1000125" cy="1077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0713" y="1677988"/>
            <a:ext cx="1001713" cy="1222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731838"/>
            <a:ext cx="1073150" cy="1465263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160713" y="757238"/>
            <a:ext cx="100171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8" name="Line 5"/>
          <p:cNvSpPr/>
          <p:nvPr/>
        </p:nvSpPr>
        <p:spPr>
          <a:xfrm>
            <a:off x="2744788" y="1112838"/>
            <a:ext cx="420687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9879" name="Text Box 6"/>
          <p:cNvSpPr txBox="1"/>
          <p:nvPr/>
        </p:nvSpPr>
        <p:spPr>
          <a:xfrm>
            <a:off x="2698750" y="714375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Line 7"/>
          <p:cNvSpPr/>
          <p:nvPr/>
        </p:nvSpPr>
        <p:spPr>
          <a:xfrm>
            <a:off x="2744788" y="1755775"/>
            <a:ext cx="417512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9881" name="Text Box 8"/>
          <p:cNvSpPr txBox="1"/>
          <p:nvPr/>
        </p:nvSpPr>
        <p:spPr>
          <a:xfrm>
            <a:off x="2716213" y="1347788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/>
          <p:nvPr/>
        </p:nvSpPr>
        <p:spPr>
          <a:xfrm>
            <a:off x="3154363" y="1627188"/>
            <a:ext cx="1295400" cy="1400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Freeform 10"/>
          <p:cNvSpPr/>
          <p:nvPr/>
        </p:nvSpPr>
        <p:spPr>
          <a:xfrm>
            <a:off x="2024063" y="2208213"/>
            <a:ext cx="1141412" cy="2343150"/>
          </a:xfrm>
          <a:custGeom>
            <a:avLst/>
            <a:gdLst>
              <a:gd name="txL" fmla="*/ 0 w 816"/>
              <a:gd name="txT" fmla="*/ 0 h 1344"/>
              <a:gd name="txR" fmla="*/ 816 w 816"/>
              <a:gd name="txB" fmla="*/ 1344 h 134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84" name="Text Box 11"/>
          <p:cNvSpPr txBox="1"/>
          <p:nvPr/>
        </p:nvSpPr>
        <p:spPr>
          <a:xfrm>
            <a:off x="1701800" y="2471738"/>
            <a:ext cx="4572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/>
          <p:nvPr/>
        </p:nvSpPr>
        <p:spPr>
          <a:xfrm>
            <a:off x="3162300" y="3863975"/>
            <a:ext cx="1295400" cy="1085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rgbClr val="073E87"/>
              </a:buClr>
              <a:buSzPct val="75000"/>
              <a:buFont typeface="Monotype Sorts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Freeform 13"/>
          <p:cNvSpPr/>
          <p:nvPr/>
        </p:nvSpPr>
        <p:spPr>
          <a:xfrm>
            <a:off x="2444750" y="2212975"/>
            <a:ext cx="715963" cy="1243013"/>
          </a:xfrm>
          <a:custGeom>
            <a:avLst/>
            <a:gdLst>
              <a:gd name="txL" fmla="*/ 0 w 1680"/>
              <a:gd name="txT" fmla="*/ 0 h 1056"/>
              <a:gd name="txR" fmla="*/ 1680 w 1680"/>
              <a:gd name="txB" fmla="*/ 1056 h 105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87" name="Text Box 14"/>
          <p:cNvSpPr txBox="1"/>
          <p:nvPr/>
        </p:nvSpPr>
        <p:spPr>
          <a:xfrm>
            <a:off x="2459038" y="2500313"/>
            <a:ext cx="4572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162300" y="2971800"/>
            <a:ext cx="1000125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89" name="Line 16"/>
          <p:cNvSpPr/>
          <p:nvPr/>
        </p:nvSpPr>
        <p:spPr>
          <a:xfrm>
            <a:off x="4162425" y="1763713"/>
            <a:ext cx="382588" cy="79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9890" name="Text Box 17"/>
          <p:cNvSpPr txBox="1"/>
          <p:nvPr/>
        </p:nvSpPr>
        <p:spPr>
          <a:xfrm>
            <a:off x="4113213" y="1357313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45013" y="1557338"/>
            <a:ext cx="1035050" cy="720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92" name="Freeform 19"/>
          <p:cNvSpPr/>
          <p:nvPr/>
        </p:nvSpPr>
        <p:spPr>
          <a:xfrm>
            <a:off x="4162425" y="2278063"/>
            <a:ext cx="793750" cy="1781175"/>
          </a:xfrm>
          <a:custGeom>
            <a:avLst/>
            <a:gdLst>
              <a:gd name="txL" fmla="*/ 0 w 1424"/>
              <a:gd name="txT" fmla="*/ 0 h 1968"/>
              <a:gd name="txR" fmla="*/ 1424 w 1424"/>
              <a:gd name="txB" fmla="*/ 1968 h 1968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93" name="Text Box 20"/>
          <p:cNvSpPr txBox="1"/>
          <p:nvPr/>
        </p:nvSpPr>
        <p:spPr>
          <a:xfrm>
            <a:off x="4924425" y="2857500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Freeform 21"/>
          <p:cNvSpPr/>
          <p:nvPr/>
        </p:nvSpPr>
        <p:spPr>
          <a:xfrm>
            <a:off x="4162425" y="2735263"/>
            <a:ext cx="317500" cy="514350"/>
          </a:xfrm>
          <a:custGeom>
            <a:avLst/>
            <a:gdLst>
              <a:gd name="txL" fmla="*/ 0 w 200"/>
              <a:gd name="txT" fmla="*/ 0 h 432"/>
              <a:gd name="txR" fmla="*/ 200 w 200"/>
              <a:gd name="txB" fmla="*/ 432 h 43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95" name="Text Box 22"/>
          <p:cNvSpPr txBox="1"/>
          <p:nvPr/>
        </p:nvSpPr>
        <p:spPr>
          <a:xfrm>
            <a:off x="4448175" y="2849563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Line 23"/>
          <p:cNvSpPr/>
          <p:nvPr/>
        </p:nvSpPr>
        <p:spPr>
          <a:xfrm flipV="1">
            <a:off x="4162425" y="4324350"/>
            <a:ext cx="382588" cy="12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9897" name="Text Box 24"/>
          <p:cNvSpPr txBox="1"/>
          <p:nvPr/>
        </p:nvSpPr>
        <p:spPr>
          <a:xfrm>
            <a:off x="4233863" y="3971925"/>
            <a:ext cx="3810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4545013" y="3867150"/>
            <a:ext cx="100171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99" name="Freeform 26"/>
          <p:cNvSpPr/>
          <p:nvPr/>
        </p:nvSpPr>
        <p:spPr>
          <a:xfrm>
            <a:off x="4162425" y="4508500"/>
            <a:ext cx="457200" cy="342900"/>
          </a:xfrm>
          <a:custGeom>
            <a:avLst/>
            <a:gdLst>
              <a:gd name="txL" fmla="*/ 0 w 288"/>
              <a:gd name="txT" fmla="*/ 0 h 288"/>
              <a:gd name="txR" fmla="*/ 288 w 288"/>
              <a:gd name="txB" fmla="*/ 288 h 288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900" name="Text Box 27"/>
          <p:cNvSpPr txBox="1"/>
          <p:nvPr/>
        </p:nvSpPr>
        <p:spPr>
          <a:xfrm>
            <a:off x="4662488" y="4459288"/>
            <a:ext cx="4572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Line 28"/>
          <p:cNvSpPr/>
          <p:nvPr/>
        </p:nvSpPr>
        <p:spPr>
          <a:xfrm flipV="1">
            <a:off x="3733800" y="3614738"/>
            <a:ext cx="0" cy="2857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9902" name="Text Box 29"/>
          <p:cNvSpPr txBox="1"/>
          <p:nvPr/>
        </p:nvSpPr>
        <p:spPr>
          <a:xfrm>
            <a:off x="3805238" y="3543300"/>
            <a:ext cx="5334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3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例：</a:t>
            </a: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(0)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自动机</a:t>
            </a:r>
            <a:endParaRPr lang="zh-CN" altLang="en-US" sz="3000" i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2015" name="内容占位符 2"/>
          <p:cNvSpPr txBox="1"/>
          <p:nvPr/>
        </p:nvSpPr>
        <p:spPr bwMode="auto">
          <a:xfrm>
            <a:off x="96838" y="1104900"/>
            <a:ext cx="1379538" cy="1682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b="1" kern="1200" cap="none" spc="0" normalizeH="0" baseline="0" noProof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b="1" kern="1200" cap="none" spc="0" normalizeH="0" baseline="0" noProof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 </a:t>
            </a: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en-US" altLang="zh-CN" b="1" kern="1200" cap="none" spc="0" normalizeH="0" baseline="0" noProof="0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</a:t>
            </a:r>
            <a:endParaRPr kumimoji="0" lang="en-US" altLang="zh-CN" b="1" kern="1200" cap="none" spc="0" normalizeH="0" baseline="0" noProof="0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</a:t>
            </a: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endParaRPr kumimoji="0" lang="en-US" altLang="zh-CN" b="1" kern="1200" cap="none" spc="0" normalizeH="0" baseline="0" noProof="0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</a:t>
            </a:r>
            <a:r>
              <a:rPr kumimoji="0" lang="en-US" altLang="zh-CN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0" lang="zh-CN" altLang="en-US" b="1" kern="1200" cap="none" spc="0" normalizeH="0" baseline="0" noProof="0" dirty="0">
              <a:solidFill>
                <a:prstClr val="black"/>
              </a:solidFill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5799138" y="1131888"/>
          <a:ext cx="3236913" cy="3657600"/>
        </p:xfrm>
        <a:graphic>
          <a:graphicData uri="http://schemas.openxmlformats.org/drawingml/2006/table">
            <a:tbl>
              <a:tblPr/>
              <a:tblGrid>
                <a:gridCol w="357187"/>
                <a:gridCol w="576263"/>
                <a:gridCol w="576262"/>
                <a:gridCol w="647700"/>
                <a:gridCol w="503238"/>
                <a:gridCol w="576262"/>
              </a:tblGrid>
              <a:tr h="3733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5723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73" name="矩形 1"/>
          <p:cNvSpPr/>
          <p:nvPr/>
        </p:nvSpPr>
        <p:spPr>
          <a:xfrm>
            <a:off x="6518275" y="700088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CLOSURE( 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3563" y="1852613"/>
            <a:ext cx="83153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CLOSURE</a:t>
            </a:r>
            <a:r>
              <a:rPr kumimoji="0" lang="en-US" altLang="zh-CN" sz="22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0" lang="en-US" altLang="zh-CN" sz="22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∪{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γ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Bβ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∈CLOSURE</a:t>
            </a:r>
            <a:r>
              <a:rPr kumimoji="0" lang="en-US" altLang="zh-CN" sz="22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0" lang="en-US" altLang="zh-CN" sz="22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γ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563" y="1204913"/>
            <a:ext cx="7032625" cy="515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计算给定项目集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的闭包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CLOSURE( )</a:t>
            </a:r>
            <a:r>
              <a:rPr lang="zh-CN" altLang="en-US" sz="3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1"/>
          <p:cNvSpPr txBox="1"/>
          <p:nvPr/>
        </p:nvSpPr>
        <p:spPr bwMode="auto">
          <a:xfrm>
            <a:off x="785813" y="785813"/>
            <a:ext cx="7632700" cy="4103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SetOfltems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  <a:endParaRPr kumimoji="1" lang="en-US" altLang="zh-CN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repeat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 (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中的每个项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→</a:t>
            </a:r>
            <a:r>
              <a:rPr kumimoji="0" lang="el-GR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∙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l-GR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</a:t>
            </a:r>
            <a:endParaRPr kumimoji="0" lang="en-US" altLang="zh-CN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  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for (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的每个产生式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            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if (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项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∙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不在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中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                    将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∙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加入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中；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until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在某一轮中没有新的项被加入到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中；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return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zh-CN" altLang="en-US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}</a:t>
            </a:r>
            <a:endParaRPr kumimoji="0" lang="en-US" altLang="zh-CN" sz="25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0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GOTO ( )</a:t>
            </a:r>
            <a:r>
              <a:rPr lang="zh-CN" altLang="en-US" sz="3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kern="1200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1000125" y="2236788"/>
            <a:ext cx="7127875" cy="2449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SetOfltems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GOTO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I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{</a:t>
            </a:r>
            <a:endParaRPr kumimoji="0" lang="en-US" altLang="zh-CN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初始化为空集；                   </a:t>
            </a:r>
            <a:endParaRPr kumimoji="0" lang="zh-CN" altLang="en-US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for ( 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中的每个项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el-GR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∙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l-GR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</a:t>
            </a:r>
            <a:endParaRPr kumimoji="0" lang="en-US" altLang="zh-CN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将项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∙</a:t>
            </a:r>
            <a:r>
              <a:rPr kumimoji="0" lang="el-GR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加入到集合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J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中；</a:t>
            </a:r>
            <a:endParaRPr kumimoji="0" lang="zh-CN" altLang="en-US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return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CLOSURE (</a:t>
            </a:r>
            <a:r>
              <a:rPr kumimoji="0" lang="en-US" altLang="zh-CN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J</a:t>
            </a:r>
            <a:r>
              <a:rPr kumimoji="0" lang="zh-CN" altLang="en-US" sz="25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zh-CN" altLang="en-US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25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5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}</a:t>
            </a:r>
            <a:endParaRPr kumimoji="0" lang="en-US" altLang="zh-CN" sz="25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6020" name="矩形 4"/>
          <p:cNvSpPr/>
          <p:nvPr/>
        </p:nvSpPr>
        <p:spPr>
          <a:xfrm>
            <a:off x="568325" y="1498600"/>
            <a:ext cx="8208963" cy="5222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GOTO(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)=CLOSURE({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αX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β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Xβ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})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6021" name="矩形 1"/>
          <p:cNvSpPr/>
          <p:nvPr/>
        </p:nvSpPr>
        <p:spPr>
          <a:xfrm>
            <a:off x="357188" y="928688"/>
            <a:ext cx="8642350" cy="515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的后继项目集闭包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Line 31"/>
          <p:cNvSpPr/>
          <p:nvPr/>
        </p:nvSpPr>
        <p:spPr>
          <a:xfrm>
            <a:off x="3990975" y="1357313"/>
            <a:ext cx="5040313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3" name="Line 32"/>
          <p:cNvSpPr/>
          <p:nvPr/>
        </p:nvSpPr>
        <p:spPr>
          <a:xfrm>
            <a:off x="3990975" y="2590800"/>
            <a:ext cx="5040313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4" name="Line 33"/>
          <p:cNvSpPr/>
          <p:nvPr/>
        </p:nvSpPr>
        <p:spPr>
          <a:xfrm>
            <a:off x="3990975" y="3568700"/>
            <a:ext cx="5040313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5" name="Line 34"/>
          <p:cNvSpPr/>
          <p:nvPr/>
        </p:nvSpPr>
        <p:spPr>
          <a:xfrm>
            <a:off x="3990975" y="3857625"/>
            <a:ext cx="5040313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6" name="Line 35"/>
          <p:cNvSpPr/>
          <p:nvPr/>
        </p:nvSpPr>
        <p:spPr>
          <a:xfrm>
            <a:off x="3990975" y="4500563"/>
            <a:ext cx="5040313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7" name="Line 36"/>
          <p:cNvSpPr/>
          <p:nvPr/>
        </p:nvSpPr>
        <p:spPr>
          <a:xfrm>
            <a:off x="3995738" y="4813300"/>
            <a:ext cx="5040312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849688" y="0"/>
            <a:ext cx="4754563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栈内符号串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剩余输入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=“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规范句型”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45" name="Rectangle 2"/>
          <p:cNvSpPr>
            <a:spLocks noGrp="1"/>
          </p:cNvSpPr>
          <p:nvPr>
            <p:ph idx="1"/>
          </p:nvPr>
        </p:nvSpPr>
        <p:spPr>
          <a:xfrm>
            <a:off x="3571875" y="407988"/>
            <a:ext cx="5927725" cy="3225800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栈                       剩余输入</a:t>
            </a:r>
            <a:r>
              <a:rPr lang="en-US" altLang="zh-CN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</a:t>
            </a:r>
            <a:r>
              <a:rPr lang="zh-CN" altLang="en-US" sz="2000" b="1" kern="12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动作</a:t>
            </a:r>
            <a:endParaRPr lang="en-US" altLang="zh-CN" sz="2000" b="1" kern="1200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		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id+(id+id) $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id 	   	   +(id+id) $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         +(id+id)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    	     (id+id)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    	      id+id)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+(id 	         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	         +id)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                     id)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+id    	 	) $ 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	 	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→id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	 	)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endParaRPr lang="en-US" altLang="zh-CN" sz="2000" b="1" i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移入</a:t>
            </a:r>
            <a:endParaRPr lang="en-US" altLang="zh-CN" sz="20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$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	 	  $ </a:t>
            </a:r>
            <a:r>
              <a:rPr lang="en-US" altLang="zh-CN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归约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endParaRPr lang="en-US" altLang="zh-CN" sz="2000" b="1" i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46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392613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例：</a:t>
            </a:r>
            <a:r>
              <a:rPr lang="zh-CN" altLang="en-US" sz="2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2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2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4347" name="Group 77"/>
          <p:cNvGrpSpPr/>
          <p:nvPr/>
        </p:nvGrpSpPr>
        <p:grpSpPr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40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Rectangle 63"/>
            <p:cNvSpPr/>
            <p:nvPr/>
          </p:nvSpPr>
          <p:spPr>
            <a:xfrm>
              <a:off x="975" y="3203"/>
              <a:ext cx="225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8" name="Group 84"/>
          <p:cNvGrpSpPr/>
          <p:nvPr/>
        </p:nvGrpSpPr>
        <p:grpSpPr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4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0" name="Rectangle 71"/>
            <p:cNvSpPr/>
            <p:nvPr/>
          </p:nvSpPr>
          <p:spPr>
            <a:xfrm>
              <a:off x="1292" y="2662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9" name="Group 78"/>
          <p:cNvGrpSpPr/>
          <p:nvPr/>
        </p:nvGrpSpPr>
        <p:grpSpPr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49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Rectangle 80"/>
            <p:cNvSpPr/>
            <p:nvPr/>
          </p:nvSpPr>
          <p:spPr>
            <a:xfrm>
              <a:off x="975" y="3041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50" name="Group 81"/>
          <p:cNvGrpSpPr/>
          <p:nvPr/>
        </p:nvGrpSpPr>
        <p:grpSpPr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52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4" name="Rectangle 83"/>
            <p:cNvSpPr/>
            <p:nvPr/>
          </p:nvSpPr>
          <p:spPr>
            <a:xfrm>
              <a:off x="975" y="3203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51" name="Group 87"/>
          <p:cNvGrpSpPr/>
          <p:nvPr/>
        </p:nvGrpSpPr>
        <p:grpSpPr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55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2" name="Rectangle 86"/>
            <p:cNvSpPr/>
            <p:nvPr/>
          </p:nvSpPr>
          <p:spPr>
            <a:xfrm>
              <a:off x="1247" y="1946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52" name="Group 90"/>
          <p:cNvGrpSpPr/>
          <p:nvPr/>
        </p:nvGrpSpPr>
        <p:grpSpPr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60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6" name="Rectangle 76"/>
            <p:cNvSpPr/>
            <p:nvPr/>
          </p:nvSpPr>
          <p:spPr>
            <a:xfrm>
              <a:off x="930" y="1374"/>
              <a:ext cx="22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58838" y="876300"/>
            <a:ext cx="1531938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  <p:sp>
        <p:nvSpPr>
          <p:cNvPr id="14354" name="Rectangle 57"/>
          <p:cNvSpPr/>
          <p:nvPr/>
        </p:nvSpPr>
        <p:spPr>
          <a:xfrm>
            <a:off x="461963" y="4252913"/>
            <a:ext cx="2895600" cy="406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</a:pP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685800" y="928688"/>
            <a:ext cx="84582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规范</a:t>
            </a:r>
            <a:r>
              <a:rPr lang="en-US" altLang="zh-CN" sz="3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en-US" altLang="zh-CN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(0) </a:t>
            </a: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项集族</a:t>
            </a:r>
            <a:r>
              <a:rPr lang="en-US" altLang="zh-CN" sz="25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Canonical LR</a:t>
            </a:r>
            <a:r>
              <a:rPr lang="en-US" altLang="zh-CN" sz="25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(0) </a:t>
            </a:r>
            <a:r>
              <a:rPr lang="en-US" altLang="zh-CN" sz="2500" b="1" i="1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Collection</a:t>
            </a:r>
            <a:r>
              <a:rPr lang="en-US" altLang="zh-CN" sz="25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0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</a:t>
            </a:r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(0)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自动机的状态集</a:t>
            </a:r>
            <a:endParaRPr lang="en-US" altLang="zh-CN" sz="250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1285875" y="2143125"/>
            <a:ext cx="6481763" cy="264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void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items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{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zh-CN" altLang="en-US" sz="2000" b="1" i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＝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{ CLOSURE ({[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</a:t>
            </a:r>
            <a:r>
              <a:rPr kumimoji="0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 } ) }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endParaRPr kumimoji="0" lang="en-US" altLang="zh-CN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repeat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中的每个项集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    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for(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每个文法符号</a:t>
            </a:r>
            <a:r>
              <a:rPr kumimoji="0" lang="en-US" altLang="zh-CN" sz="2000" b="1" i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000" b="1" i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Tx/>
              <a:defRPr/>
            </a:pP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            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if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GOTO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000" b="1" i="1" kern="1200" cap="none" spc="0" normalizeH="0" baseline="0" noProof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非空且不在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                       将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GOTO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 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000" b="1" i="1" kern="1200" cap="none" spc="0" normalizeH="0" baseline="0" noProof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加入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</a:t>
            </a: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zh-CN" altLang="en-US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zh-CN" altLang="en-US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until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在某一轮中没有新的项集被加入到</a:t>
            </a:r>
            <a:r>
              <a:rPr kumimoji="0" lang="en-US" altLang="zh-CN" sz="2000" b="1" i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000" b="1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中；</a:t>
            </a:r>
            <a:endParaRPr kumimoji="0" lang="en-US" altLang="zh-CN" sz="2000" b="1" kern="1200" cap="none" spc="0" normalizeH="0" baseline="0" noProof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indent="-273050" defTabSz="914400" eaLnBrk="1" hangingPunct="1">
              <a:lnSpc>
                <a:spcPts val="1800"/>
              </a:lnSpc>
              <a:spcBef>
                <a:spcPct val="20000"/>
              </a:spcBef>
              <a:buClrTx/>
              <a:buSzPct val="100000"/>
              <a:buFont typeface="Symbol" panose="05050102010706020507" pitchFamily="18" charset="2"/>
              <a:defRPr/>
            </a:pPr>
            <a:r>
              <a:rPr kumimoji="0" lang="en-US" altLang="zh-CN" sz="2000" b="1" kern="1200" cap="none" spc="0" normalizeH="0" baseline="0" noProof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}</a:t>
            </a:r>
            <a:endParaRPr kumimoji="0" lang="en-US" altLang="zh-CN" sz="2000" b="1" kern="1200" cap="none" spc="0" normalizeH="0" baseline="0" noProof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8069" name="矩形 1"/>
          <p:cNvSpPr/>
          <p:nvPr/>
        </p:nvSpPr>
        <p:spPr>
          <a:xfrm>
            <a:off x="1244600" y="1519238"/>
            <a:ext cx="6481763" cy="476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marL="303530" lvl="1" indent="0" eaLnBrk="1" hangingPunct="1">
              <a:lnSpc>
                <a:spcPts val="3000"/>
              </a:lnSpc>
              <a:spcBef>
                <a:spcPct val="20000"/>
              </a:spcBef>
              <a:buClr>
                <a:srgbClr val="000000"/>
              </a:buClr>
              <a:buSzPct val="100000"/>
              <a:buNone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={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0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}∪{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|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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J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∈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∈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∪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zh-CN" altLang="en-US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GOTO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J</a:t>
            </a:r>
            <a:r>
              <a:rPr lang="zh-CN" alt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,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}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285750" y="857250"/>
            <a:ext cx="86995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构造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G'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的规范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(0)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项集族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C 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 {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0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… ,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n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}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令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对应状态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。状态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的语法分析动作按照下面的方法决定：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if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·a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β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∈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and GOTO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zh-CN" altLang="en-US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a )=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j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then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ACTION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[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 a ]=sj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if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.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Bβ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and GOTO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zh-CN" altLang="en-US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)=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j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then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GOTO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[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]=j</a:t>
            </a:r>
            <a:r>
              <a:rPr lang="en-US" altLang="zh-CN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if</a:t>
            </a:r>
            <a:r>
              <a:rPr lang="en-US" altLang="zh-CN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·∈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且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≠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S' 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then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for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a∈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∪{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do ACTION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[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a ]=rj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（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j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是产生式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zh-CN" altLang="en-US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的编号</a:t>
            </a: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）</a:t>
            </a:r>
            <a:endParaRPr lang="en-US" altLang="zh-CN" b="1" i="1" kern="1200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if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S'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· ∈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then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ACTION 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[ 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]=</a:t>
            </a:r>
            <a:r>
              <a:rPr lang="en-US" altLang="zh-CN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acc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33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没有定义的所有条目都设置为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“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error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”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3300"/>
              </a:lnSpc>
              <a:buSzPct val="100000"/>
            </a:pPr>
            <a:endParaRPr lang="zh-CN" alt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(0)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分析表构造算法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0" y="785813"/>
            <a:ext cx="8807450" cy="3225800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文法</a:t>
            </a:r>
            <a:endParaRPr lang="en-US" altLang="zh-CN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algn="ctr" eaLnBrk="1" hangingPunct="1">
              <a:lnSpc>
                <a:spcPts val="35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G 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 (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3000" b="1" i="1" kern="1200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3000" b="1" i="1" kern="1200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P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)</a:t>
            </a:r>
            <a:endParaRPr lang="en-US" altLang="zh-CN" sz="3000" b="1" kern="1200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lang="en-US" altLang="zh-CN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(0)</a:t>
            </a: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自动机</a:t>
            </a:r>
            <a:endParaRPr lang="en-US" altLang="zh-CN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algn="ctr" eaLnBrk="1" hangingPunct="1">
              <a:lnSpc>
                <a:spcPts val="4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M 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 (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3000" b="1" i="1" kern="1200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∪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3000" b="1" i="1" kern="1200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 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GOTO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sz="3000" b="1" i="1" kern="1200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 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3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</a:t>
            </a:r>
            <a:r>
              <a:rPr lang="en-US" altLang="zh-CN" sz="3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)</a:t>
            </a:r>
            <a:endParaRPr lang="en-US" altLang="zh-CN" sz="3000" b="1" kern="1200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2"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={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sz="28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}∪{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|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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J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8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∪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8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GOTO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J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 }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2"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sz="28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0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CLOSURE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({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→.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})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2"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={ 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CLOSURE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({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 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→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}) }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(0)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自动机的形式化定义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6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charRg st="6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charRg st="6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>
                                            <p:txEl>
                                              <p:charRg st="68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3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charRg st="13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charRg st="13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charRg st="132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442913" y="849313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→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endParaRPr kumimoji="1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endParaRPr kumimoji="1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(3)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*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endParaRPr kumimoji="1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(4)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endParaRPr kumimoji="1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(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(6) 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→ id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11" name="标题 1"/>
          <p:cNvSpPr txBox="1"/>
          <p:nvPr/>
        </p:nvSpPr>
        <p:spPr>
          <a:xfrm>
            <a:off x="690563" y="844550"/>
            <a:ext cx="7931150" cy="358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4673600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LR</a:t>
            </a:r>
            <a:r>
              <a:rPr lang="en-US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(0) 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分析过程中的冲突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4313" y="4357688"/>
            <a:ext cx="2357437" cy="461962"/>
          </a:xfrm>
          <a:prstGeom prst="rect">
            <a:avLst/>
          </a:pr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3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sz="23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3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归约冲突</a:t>
            </a:r>
            <a:endParaRPr lang="zh-CN" altLang="en-US" sz="23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2571750" y="966788"/>
            <a:ext cx="6288088" cy="4117975"/>
          </a:xfrm>
          <a:custGeom>
            <a:avLst/>
            <a:gdLst>
              <a:gd name="connsiteX0" fmla="*/ 5697416 w 8383465"/>
              <a:gd name="connsiteY0" fmla="*/ 2930 h 5489330"/>
              <a:gd name="connsiteX1" fmla="*/ 6770077 w 8383465"/>
              <a:gd name="connsiteY1" fmla="*/ 20515 h 5489330"/>
              <a:gd name="connsiteX2" fmla="*/ 7429500 w 8383465"/>
              <a:gd name="connsiteY2" fmla="*/ 126023 h 5489330"/>
              <a:gd name="connsiteX3" fmla="*/ 8018585 w 8383465"/>
              <a:gd name="connsiteY3" fmla="*/ 574430 h 5489330"/>
              <a:gd name="connsiteX4" fmla="*/ 8326316 w 8383465"/>
              <a:gd name="connsiteY4" fmla="*/ 1471246 h 5489330"/>
              <a:gd name="connsiteX5" fmla="*/ 8317523 w 8383465"/>
              <a:gd name="connsiteY5" fmla="*/ 3968261 h 5489330"/>
              <a:gd name="connsiteX6" fmla="*/ 7930662 w 8383465"/>
              <a:gd name="connsiteY6" fmla="*/ 5146430 h 5489330"/>
              <a:gd name="connsiteX7" fmla="*/ 6761285 w 8383465"/>
              <a:gd name="connsiteY7" fmla="*/ 5427784 h 5489330"/>
              <a:gd name="connsiteX8" fmla="*/ 2233246 w 8383465"/>
              <a:gd name="connsiteY8" fmla="*/ 5462953 h 5489330"/>
              <a:gd name="connsiteX9" fmla="*/ 826477 w 8383465"/>
              <a:gd name="connsiteY9" fmla="*/ 5269523 h 5489330"/>
              <a:gd name="connsiteX10" fmla="*/ 0 w 8383465"/>
              <a:gd name="connsiteY10" fmla="*/ 4205653 h 548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83465" h="5489330">
                <a:moveTo>
                  <a:pt x="5697416" y="2930"/>
                </a:moveTo>
                <a:cubicBezTo>
                  <a:pt x="6089406" y="1465"/>
                  <a:pt x="6481396" y="0"/>
                  <a:pt x="6770077" y="20515"/>
                </a:cubicBezTo>
                <a:cubicBezTo>
                  <a:pt x="7058758" y="41031"/>
                  <a:pt x="7221415" y="33704"/>
                  <a:pt x="7429500" y="126023"/>
                </a:cubicBezTo>
                <a:cubicBezTo>
                  <a:pt x="7637585" y="218342"/>
                  <a:pt x="7869116" y="350226"/>
                  <a:pt x="8018585" y="574430"/>
                </a:cubicBezTo>
                <a:cubicBezTo>
                  <a:pt x="8168054" y="798634"/>
                  <a:pt x="8276493" y="905607"/>
                  <a:pt x="8326316" y="1471246"/>
                </a:cubicBezTo>
                <a:cubicBezTo>
                  <a:pt x="8376139" y="2036885"/>
                  <a:pt x="8383465" y="3355730"/>
                  <a:pt x="8317523" y="3968261"/>
                </a:cubicBezTo>
                <a:cubicBezTo>
                  <a:pt x="8251581" y="4580792"/>
                  <a:pt x="8190035" y="4903176"/>
                  <a:pt x="7930662" y="5146430"/>
                </a:cubicBezTo>
                <a:cubicBezTo>
                  <a:pt x="7671289" y="5389684"/>
                  <a:pt x="7710854" y="5375030"/>
                  <a:pt x="6761285" y="5427784"/>
                </a:cubicBezTo>
                <a:cubicBezTo>
                  <a:pt x="5811716" y="5480538"/>
                  <a:pt x="3222381" y="5489330"/>
                  <a:pt x="2233246" y="5462953"/>
                </a:cubicBezTo>
                <a:cubicBezTo>
                  <a:pt x="1244111" y="5436576"/>
                  <a:pt x="1198685" y="5479073"/>
                  <a:pt x="826477" y="5269523"/>
                </a:cubicBezTo>
                <a:cubicBezTo>
                  <a:pt x="454269" y="5059973"/>
                  <a:pt x="227134" y="4632813"/>
                  <a:pt x="0" y="4205653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4215" name="组合 1"/>
          <p:cNvGrpSpPr/>
          <p:nvPr/>
        </p:nvGrpSpPr>
        <p:grpSpPr>
          <a:xfrm>
            <a:off x="2205038" y="628650"/>
            <a:ext cx="6470650" cy="4287838"/>
            <a:chOff x="2204642" y="642490"/>
            <a:chExt cx="6471793" cy="4286713"/>
          </a:xfrm>
        </p:grpSpPr>
        <p:sp>
          <p:nvSpPr>
            <p:cNvPr id="94216" name="Freeform 27"/>
            <p:cNvSpPr/>
            <p:nvPr/>
          </p:nvSpPr>
          <p:spPr>
            <a:xfrm>
              <a:off x="4807592" y="2144636"/>
              <a:ext cx="373618" cy="1070076"/>
            </a:xfrm>
            <a:custGeom>
              <a:avLst/>
              <a:gdLst>
                <a:gd name="txL" fmla="*/ 0 w 160"/>
                <a:gd name="txT" fmla="*/ 0 h 1008"/>
                <a:gd name="txR" fmla="*/ 160 w 160"/>
                <a:gd name="txB" fmla="*/ 1008 h 100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7" name="Line 35"/>
            <p:cNvSpPr/>
            <p:nvPr/>
          </p:nvSpPr>
          <p:spPr>
            <a:xfrm flipV="1">
              <a:off x="6713523" y="1714531"/>
              <a:ext cx="45723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18" name="Line 43"/>
            <p:cNvSpPr/>
            <p:nvPr/>
          </p:nvSpPr>
          <p:spPr>
            <a:xfrm>
              <a:off x="6673134" y="2786090"/>
              <a:ext cx="5040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19" name="Line 9"/>
            <p:cNvSpPr/>
            <p:nvPr/>
          </p:nvSpPr>
          <p:spPr>
            <a:xfrm flipV="1">
              <a:off x="3242074" y="2500681"/>
              <a:ext cx="5289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20" name="Line 3"/>
            <p:cNvSpPr/>
            <p:nvPr/>
          </p:nvSpPr>
          <p:spPr>
            <a:xfrm flipV="1">
              <a:off x="3180236" y="1060348"/>
              <a:ext cx="5908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21" name="Freeform 55"/>
            <p:cNvSpPr/>
            <p:nvPr/>
          </p:nvSpPr>
          <p:spPr>
            <a:xfrm>
              <a:off x="2857505" y="3487227"/>
              <a:ext cx="3429023" cy="1441976"/>
            </a:xfrm>
            <a:custGeom>
              <a:avLst/>
              <a:gdLst>
                <a:gd name="txL" fmla="*/ 0 w 2912"/>
                <a:gd name="txT" fmla="*/ 0 h 1760"/>
                <a:gd name="txR" fmla="*/ 2912 w 2912"/>
                <a:gd name="txB" fmla="*/ 1760 h 176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2" name="Line 53"/>
            <p:cNvSpPr/>
            <p:nvPr/>
          </p:nvSpPr>
          <p:spPr>
            <a:xfrm>
              <a:off x="7928628" y="3728389"/>
              <a:ext cx="0" cy="5715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23" name="Line 15"/>
            <p:cNvSpPr/>
            <p:nvPr/>
          </p:nvSpPr>
          <p:spPr>
            <a:xfrm flipH="1">
              <a:off x="2518141" y="2888271"/>
              <a:ext cx="0" cy="6451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4224" name="Line 6"/>
            <p:cNvSpPr/>
            <p:nvPr/>
          </p:nvSpPr>
          <p:spPr>
            <a:xfrm>
              <a:off x="3170645" y="1780514"/>
              <a:ext cx="60041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2214169" y="837702"/>
              <a:ext cx="1051111" cy="2042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</a:t>
              </a:r>
              <a:r>
                <a:rPr kumimoji="0" lang="en-US" altLang="zh-CN" sz="16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E+T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T*F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92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6" name="Text Box 4"/>
            <p:cNvSpPr txBox="1"/>
            <p:nvPr/>
          </p:nvSpPr>
          <p:spPr>
            <a:xfrm>
              <a:off x="3289631" y="713014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5"/>
            <p:cNvSpPr txBox="1">
              <a:spLocks noChangeArrowheads="1"/>
            </p:cNvSpPr>
            <p:nvPr/>
          </p:nvSpPr>
          <p:spPr bwMode="auto">
            <a:xfrm>
              <a:off x="3770193" y="817069"/>
              <a:ext cx="1035233" cy="7475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→E</a:t>
              </a:r>
              <a:r>
                <a:rPr kumimoji="0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</a:t>
              </a:r>
              <a:r>
                <a:rPr kumimoji="0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8" name="Text Box 7"/>
            <p:cNvSpPr txBox="1"/>
            <p:nvPr/>
          </p:nvSpPr>
          <p:spPr>
            <a:xfrm>
              <a:off x="3289630" y="1417174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3770193" y="1609024"/>
              <a:ext cx="1025706" cy="747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E→T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0" name="Text Box 10"/>
            <p:cNvSpPr txBox="1"/>
            <p:nvPr/>
          </p:nvSpPr>
          <p:spPr>
            <a:xfrm>
              <a:off x="3470593" y="2715766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70193" y="2405740"/>
              <a:ext cx="1035233" cy="5269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T→F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2" name="Freeform 12"/>
            <p:cNvSpPr/>
            <p:nvPr/>
          </p:nvSpPr>
          <p:spPr>
            <a:xfrm>
              <a:off x="3051271" y="2914464"/>
              <a:ext cx="699242" cy="577250"/>
            </a:xfrm>
            <a:custGeom>
              <a:avLst/>
              <a:gdLst>
                <a:gd name="txL" fmla="*/ 0 w 736"/>
                <a:gd name="txT" fmla="*/ 0 h 768"/>
                <a:gd name="txR" fmla="*/ 736 w 736"/>
                <a:gd name="txB" fmla="*/ 768 h 76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33" name="Text Box 13"/>
            <p:cNvSpPr txBox="1"/>
            <p:nvPr/>
          </p:nvSpPr>
          <p:spPr>
            <a:xfrm>
              <a:off x="3052238" y="2844940"/>
              <a:ext cx="30482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3770193" y="2999309"/>
              <a:ext cx="1078102" cy="18362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E+T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T*F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ts val="1700"/>
                </a:lnSpc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5" name="Text Box 16"/>
            <p:cNvSpPr txBox="1"/>
            <p:nvPr/>
          </p:nvSpPr>
          <p:spPr>
            <a:xfrm>
              <a:off x="2504953" y="2964957"/>
              <a:ext cx="53344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2204642" y="3537330"/>
              <a:ext cx="800241" cy="585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7" name="Line 18"/>
            <p:cNvSpPr/>
            <p:nvPr/>
          </p:nvSpPr>
          <p:spPr>
            <a:xfrm>
              <a:off x="4813903" y="1071552"/>
              <a:ext cx="838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38" name="Text Box 19"/>
            <p:cNvSpPr txBox="1"/>
            <p:nvPr/>
          </p:nvSpPr>
          <p:spPr>
            <a:xfrm>
              <a:off x="4793132" y="724992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651713" y="785328"/>
              <a:ext cx="1200362" cy="1569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 E+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T*F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0" name="Line 21"/>
            <p:cNvSpPr/>
            <p:nvPr/>
          </p:nvSpPr>
          <p:spPr>
            <a:xfrm>
              <a:off x="4814062" y="1957352"/>
              <a:ext cx="838264" cy="685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41" name="Text Box 22"/>
            <p:cNvSpPr txBox="1"/>
            <p:nvPr/>
          </p:nvSpPr>
          <p:spPr>
            <a:xfrm>
              <a:off x="4715769" y="1707654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23"/>
            <p:cNvSpPr txBox="1">
              <a:spLocks noChangeArrowheads="1"/>
            </p:cNvSpPr>
            <p:nvPr/>
          </p:nvSpPr>
          <p:spPr bwMode="auto">
            <a:xfrm>
              <a:off x="5651713" y="2483507"/>
              <a:ext cx="1051111" cy="10760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T→T*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id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3" name="Line 24"/>
            <p:cNvSpPr/>
            <p:nvPr/>
          </p:nvSpPr>
          <p:spPr>
            <a:xfrm flipV="1">
              <a:off x="4860887" y="3929118"/>
              <a:ext cx="2280978" cy="10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44" name="Text Box 25"/>
            <p:cNvSpPr txBox="1"/>
            <p:nvPr/>
          </p:nvSpPr>
          <p:spPr>
            <a:xfrm>
              <a:off x="4814062" y="3578775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7182333" y="3219914"/>
              <a:ext cx="1141615" cy="8316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+T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6" name="Text Box 28"/>
            <p:cNvSpPr txBox="1"/>
            <p:nvPr/>
          </p:nvSpPr>
          <p:spPr>
            <a:xfrm>
              <a:off x="4766814" y="2819735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7" name="Freeform 29"/>
            <p:cNvSpPr/>
            <p:nvPr/>
          </p:nvSpPr>
          <p:spPr>
            <a:xfrm>
              <a:off x="3426747" y="2649294"/>
              <a:ext cx="344314" cy="571553"/>
            </a:xfrm>
            <a:custGeom>
              <a:avLst/>
              <a:gdLst>
                <a:gd name="txL" fmla="*/ 0 w 112"/>
                <a:gd name="txT" fmla="*/ 0 h 480"/>
                <a:gd name="txR" fmla="*/ 112 w 112"/>
                <a:gd name="txB" fmla="*/ 480 h 48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48" name="Text Box 30"/>
            <p:cNvSpPr txBox="1"/>
            <p:nvPr/>
          </p:nvSpPr>
          <p:spPr>
            <a:xfrm>
              <a:off x="3242074" y="2143157"/>
              <a:ext cx="30482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9" name="Freeform 31"/>
            <p:cNvSpPr/>
            <p:nvPr/>
          </p:nvSpPr>
          <p:spPr>
            <a:xfrm>
              <a:off x="3466237" y="4173623"/>
              <a:ext cx="330225" cy="571553"/>
            </a:xfrm>
            <a:custGeom>
              <a:avLst/>
              <a:gdLst>
                <a:gd name="txL" fmla="*/ 0 w 208"/>
                <a:gd name="txT" fmla="*/ 0 h 480"/>
                <a:gd name="txR" fmla="*/ 208 w 208"/>
                <a:gd name="txB" fmla="*/ 480 h 480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0" name="Text Box 32"/>
            <p:cNvSpPr txBox="1"/>
            <p:nvPr/>
          </p:nvSpPr>
          <p:spPr>
            <a:xfrm>
              <a:off x="3513111" y="4273058"/>
              <a:ext cx="30482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51" name="Line 33"/>
            <p:cNvSpPr/>
            <p:nvPr/>
          </p:nvSpPr>
          <p:spPr>
            <a:xfrm flipH="1">
              <a:off x="3015899" y="3953088"/>
              <a:ext cx="7551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52" name="Text Box 34"/>
            <p:cNvSpPr txBox="1"/>
            <p:nvPr/>
          </p:nvSpPr>
          <p:spPr>
            <a:xfrm>
              <a:off x="3466399" y="3624986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53" name="Text Box 36"/>
            <p:cNvSpPr txBox="1"/>
            <p:nvPr/>
          </p:nvSpPr>
          <p:spPr>
            <a:xfrm>
              <a:off x="6834944" y="1367438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" name="Text Box 37"/>
            <p:cNvSpPr txBox="1">
              <a:spLocks noChangeArrowheads="1"/>
            </p:cNvSpPr>
            <p:nvPr/>
          </p:nvSpPr>
          <p:spPr bwMode="auto">
            <a:xfrm>
              <a:off x="7166455" y="1404290"/>
              <a:ext cx="1019355" cy="8316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E→E+T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1600" b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16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16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5" name="Freeform 38"/>
            <p:cNvSpPr/>
            <p:nvPr/>
          </p:nvSpPr>
          <p:spPr>
            <a:xfrm>
              <a:off x="4814062" y="1214473"/>
              <a:ext cx="838264" cy="1543193"/>
            </a:xfrm>
            <a:custGeom>
              <a:avLst/>
              <a:gdLst>
                <a:gd name="txL" fmla="*/ 0 w 528"/>
                <a:gd name="txT" fmla="*/ 0 h 1296"/>
                <a:gd name="txR" fmla="*/ 528 w 528"/>
                <a:gd name="txB" fmla="*/ 1296 h 1296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6" name="Text Box 39"/>
            <p:cNvSpPr txBox="1"/>
            <p:nvPr/>
          </p:nvSpPr>
          <p:spPr>
            <a:xfrm>
              <a:off x="5377818" y="1254578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57" name="Freeform 40"/>
            <p:cNvSpPr/>
            <p:nvPr/>
          </p:nvSpPr>
          <p:spPr>
            <a:xfrm>
              <a:off x="4858589" y="1714531"/>
              <a:ext cx="793737" cy="1857367"/>
            </a:xfrm>
            <a:custGeom>
              <a:avLst/>
              <a:gdLst>
                <a:gd name="txL" fmla="*/ 0 w 528"/>
                <a:gd name="txT" fmla="*/ 0 h 1488"/>
                <a:gd name="txR" fmla="*/ 528 w 528"/>
                <a:gd name="txB" fmla="*/ 1488 h 148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8" name="Text Box 41"/>
            <p:cNvSpPr txBox="1"/>
            <p:nvPr/>
          </p:nvSpPr>
          <p:spPr>
            <a:xfrm>
              <a:off x="5431268" y="1950088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59" name="Text Box 42"/>
            <p:cNvSpPr txBox="1"/>
            <p:nvPr/>
          </p:nvSpPr>
          <p:spPr>
            <a:xfrm>
              <a:off x="6250830" y="3498857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60" name="Text Box 44"/>
            <p:cNvSpPr txBox="1"/>
            <p:nvPr/>
          </p:nvSpPr>
          <p:spPr>
            <a:xfrm>
              <a:off x="6749802" y="2418173"/>
              <a:ext cx="38102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7166455" y="2345431"/>
              <a:ext cx="1019355" cy="5840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T→T*F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2" name="Text Box 46"/>
            <p:cNvSpPr txBox="1"/>
            <p:nvPr/>
          </p:nvSpPr>
          <p:spPr>
            <a:xfrm>
              <a:off x="5822385" y="3473203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63" name="Text Box 47"/>
            <p:cNvSpPr txBox="1"/>
            <p:nvPr/>
          </p:nvSpPr>
          <p:spPr>
            <a:xfrm>
              <a:off x="7575292" y="3958397"/>
              <a:ext cx="38102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7174395" y="4300718"/>
              <a:ext cx="1000302" cy="5840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F→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16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16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en-US" altLang="zh-CN" sz="16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5" name="Text Box 49"/>
            <p:cNvSpPr txBox="1"/>
            <p:nvPr/>
          </p:nvSpPr>
          <p:spPr>
            <a:xfrm>
              <a:off x="8295406" y="3291830"/>
              <a:ext cx="381029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66" name="Line 50"/>
            <p:cNvSpPr/>
            <p:nvPr/>
          </p:nvSpPr>
          <p:spPr>
            <a:xfrm flipH="1">
              <a:off x="6725936" y="2000301"/>
              <a:ext cx="439904" cy="6251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4267" name="Text Box 51"/>
            <p:cNvSpPr txBox="1"/>
            <p:nvPr/>
          </p:nvSpPr>
          <p:spPr>
            <a:xfrm>
              <a:off x="6902213" y="1773195"/>
              <a:ext cx="45723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68" name="Freeform 52"/>
            <p:cNvSpPr/>
            <p:nvPr/>
          </p:nvSpPr>
          <p:spPr>
            <a:xfrm>
              <a:off x="6862433" y="1166909"/>
              <a:ext cx="1759255" cy="2285989"/>
            </a:xfrm>
            <a:custGeom>
              <a:avLst/>
              <a:gdLst>
                <a:gd name="txL" fmla="*/ 0 w 1712"/>
                <a:gd name="txT" fmla="*/ 0 h 2352"/>
                <a:gd name="txR" fmla="*/ 1712 w 1712"/>
                <a:gd name="txB" fmla="*/ 2352 h 2352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69" name="Freeform 54"/>
            <p:cNvSpPr/>
            <p:nvPr/>
          </p:nvSpPr>
          <p:spPr>
            <a:xfrm>
              <a:off x="4878000" y="3546021"/>
              <a:ext cx="971549" cy="844978"/>
            </a:xfrm>
            <a:custGeom>
              <a:avLst/>
              <a:gdLst>
                <a:gd name="txL" fmla="*/ 0 w 640"/>
                <a:gd name="txT" fmla="*/ 0 h 1104"/>
                <a:gd name="txR" fmla="*/ 640 w 640"/>
                <a:gd name="txB" fmla="*/ 1104 h 1104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0" name="Text Box 56"/>
            <p:cNvSpPr txBox="1"/>
            <p:nvPr/>
          </p:nvSpPr>
          <p:spPr>
            <a:xfrm>
              <a:off x="6894170" y="642490"/>
              <a:ext cx="45723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8208963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表达式文法的</a:t>
            </a:r>
            <a:r>
              <a:rPr lang="en-US" altLang="zh-CN" sz="28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LR</a:t>
            </a:r>
            <a:r>
              <a:rPr lang="en-US" altLang="zh-CN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(0)</a:t>
            </a:r>
            <a:r>
              <a: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分析表含有</a:t>
            </a:r>
            <a:r>
              <a:rPr lang="zh-CN" altLang="en-US" sz="28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移进</a:t>
            </a:r>
            <a:r>
              <a:rPr lang="en-US" altLang="zh-CN" sz="28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8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</a:t>
            </a:r>
            <a:r>
              <a: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冲突</a:t>
            </a:r>
            <a:endParaRPr lang="zh-CN" altLang="zh-CN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/>
        </p:nvGraphicFramePr>
        <p:xfrm>
          <a:off x="755650" y="700088"/>
          <a:ext cx="7777163" cy="4408488"/>
        </p:xfrm>
        <a:graphic>
          <a:graphicData uri="http://schemas.openxmlformats.org/drawingml/2006/table">
            <a:tbl>
              <a:tblPr/>
              <a:tblGrid>
                <a:gridCol w="863600"/>
                <a:gridCol w="792163"/>
                <a:gridCol w="792162"/>
                <a:gridCol w="865188"/>
                <a:gridCol w="1008062"/>
                <a:gridCol w="863600"/>
                <a:gridCol w="863600"/>
                <a:gridCol w="576263"/>
                <a:gridCol w="504825"/>
                <a:gridCol w="647700"/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27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r2/s7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s11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r1/s7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例：</a:t>
            </a:r>
            <a:r>
              <a:rPr lang="zh-CN" altLang="en-US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移进</a:t>
            </a:r>
            <a:r>
              <a:rPr lang="en-US" altLang="zh-CN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冲突和</a:t>
            </a:r>
            <a:r>
              <a:rPr lang="zh-CN" altLang="en-US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</a:t>
            </a:r>
            <a:r>
              <a:rPr lang="en-US" altLang="zh-CN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000" kern="12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冲突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2263" y="4529138"/>
            <a:ext cx="860742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不是所有</a:t>
            </a:r>
            <a:r>
              <a:rPr kumimoji="1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都能用</a:t>
            </a:r>
            <a:r>
              <a:rPr kumimoji="1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方法进行分析，也就是说，</a:t>
            </a:r>
            <a:r>
              <a:rPr kumimoji="1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不总是</a:t>
            </a:r>
            <a:r>
              <a:rPr kumimoji="1" lang="en-US" altLang="zh-CN" sz="2000" b="1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1" lang="zh-CN" altLang="en-US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5175" y="3076575"/>
            <a:ext cx="252095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分析表中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语法分析动作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冲突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，那么给定的文法就称为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694" name="矩形 7"/>
          <p:cNvSpPr>
            <a:spLocks noChangeArrowheads="1"/>
          </p:cNvSpPr>
          <p:nvPr/>
        </p:nvSpPr>
        <p:spPr bwMode="auto">
          <a:xfrm>
            <a:off x="785813" y="928688"/>
            <a:ext cx="1530350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429000" y="928688"/>
            <a:ext cx="5191125" cy="3511550"/>
            <a:chOff x="3586436" y="889635"/>
            <a:chExt cx="5190781" cy="3510628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86436" y="889635"/>
              <a:ext cx="1285790" cy="13236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b="1" i="1" kern="1200" cap="none" spc="0" normalizeH="0" baseline="0" noProof="0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aBd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→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86436" y="2460847"/>
              <a:ext cx="1285790" cy="19394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T→a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Bd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 →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Tb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 →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aBd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→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57987" y="1324496"/>
              <a:ext cx="1261978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b="1" i="1" kern="1200" cap="none" spc="0" normalizeH="0" baseline="0" noProof="0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 T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57987" y="2610033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Tx/>
                <a:defRPr/>
              </a:pP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T→aB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d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657987" y="3540064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B→T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586671" y="2610033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T→aBd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586671" y="3540064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1" kern="1200" cap="none" spc="0" normalizeH="0" baseline="-2500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2000" b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2000" b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>
                  <a:srgbClr val="073E87"/>
                </a:buClr>
                <a:buSzPct val="75000"/>
                <a:buFont typeface="Monotype Sorts"/>
                <a:defRPr/>
              </a:pPr>
              <a:r>
                <a:rPr kumimoji="1" lang="en-US" altLang="zh-CN" sz="2000" b="1" i="1" kern="1200" cap="none" spc="0" normalizeH="0" baseline="0" noProof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B→Tb</a:t>
              </a:r>
              <a:r>
                <a:rPr kumimoji="1" lang="en-US" altLang="zh-CN" sz="2000" b="1" i="1" kern="1200" cap="none" spc="0" normalizeH="0" baseline="0" noProof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9" name="Line 18"/>
            <p:cNvSpPr/>
            <p:nvPr/>
          </p:nvSpPr>
          <p:spPr>
            <a:xfrm>
              <a:off x="4872320" y="1675453"/>
              <a:ext cx="792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8320" name="Line 18"/>
            <p:cNvSpPr/>
            <p:nvPr/>
          </p:nvSpPr>
          <p:spPr>
            <a:xfrm>
              <a:off x="4872320" y="2961337"/>
              <a:ext cx="792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8321" name="Line 18"/>
            <p:cNvSpPr/>
            <p:nvPr/>
          </p:nvSpPr>
          <p:spPr>
            <a:xfrm>
              <a:off x="4872320" y="3890031"/>
              <a:ext cx="792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8322" name="Line 18"/>
            <p:cNvSpPr/>
            <p:nvPr/>
          </p:nvSpPr>
          <p:spPr>
            <a:xfrm>
              <a:off x="6944022" y="3890031"/>
              <a:ext cx="648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8323" name="Line 18"/>
            <p:cNvSpPr/>
            <p:nvPr/>
          </p:nvSpPr>
          <p:spPr>
            <a:xfrm>
              <a:off x="6944022" y="2961337"/>
              <a:ext cx="6480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8324" name="Line 18"/>
            <p:cNvSpPr/>
            <p:nvPr/>
          </p:nvSpPr>
          <p:spPr>
            <a:xfrm flipH="1">
              <a:off x="4229378" y="2227273"/>
              <a:ext cx="0" cy="216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2" name="任意多边形 21"/>
            <p:cNvSpPr/>
            <p:nvPr/>
          </p:nvSpPr>
          <p:spPr>
            <a:xfrm>
              <a:off x="4710312" y="2298965"/>
              <a:ext cx="357164" cy="376138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326" name="Text Box 4"/>
            <p:cNvSpPr txBox="1"/>
            <p:nvPr/>
          </p:nvSpPr>
          <p:spPr>
            <a:xfrm>
              <a:off x="5086634" y="1318263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7" name="Text Box 4"/>
            <p:cNvSpPr txBox="1"/>
            <p:nvPr/>
          </p:nvSpPr>
          <p:spPr>
            <a:xfrm>
              <a:off x="5086634" y="3532841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8" name="Text Box 4"/>
            <p:cNvSpPr txBox="1"/>
            <p:nvPr/>
          </p:nvSpPr>
          <p:spPr>
            <a:xfrm>
              <a:off x="5086634" y="2561287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9" name="Text Box 4"/>
            <p:cNvSpPr txBox="1"/>
            <p:nvPr/>
          </p:nvSpPr>
          <p:spPr>
            <a:xfrm>
              <a:off x="5015196" y="2061221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0" name="Text Box 4"/>
            <p:cNvSpPr txBox="1"/>
            <p:nvPr/>
          </p:nvSpPr>
          <p:spPr>
            <a:xfrm>
              <a:off x="3903128" y="2120366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1" name="Text Box 4"/>
            <p:cNvSpPr txBox="1"/>
            <p:nvPr/>
          </p:nvSpPr>
          <p:spPr>
            <a:xfrm>
              <a:off x="7086898" y="2604147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2" name="Text Box 4"/>
            <p:cNvSpPr txBox="1"/>
            <p:nvPr/>
          </p:nvSpPr>
          <p:spPr>
            <a:xfrm>
              <a:off x="7086898" y="3532841"/>
              <a:ext cx="381067" cy="4000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6858000" y="857250"/>
            <a:ext cx="2197100" cy="1133475"/>
          </a:xfrm>
          <a:prstGeom prst="cloudCallout">
            <a:avLst>
              <a:gd name="adj1" fmla="val -44381"/>
              <a:gd name="adj2" fmla="val 78759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lIns="46800" r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如何消解冲突？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35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5" name="Rectangle 2"/>
          <p:cNvSpPr txBox="1"/>
          <p:nvPr/>
        </p:nvSpPr>
        <p:spPr>
          <a:xfrm>
            <a:off x="4914900" y="2428875"/>
            <a:ext cx="3443288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5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6" name="Rectangle 2"/>
          <p:cNvSpPr txBox="1"/>
          <p:nvPr/>
        </p:nvSpPr>
        <p:spPr>
          <a:xfrm>
            <a:off x="5214938" y="1487488"/>
            <a:ext cx="3143250" cy="441325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语法分析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7" name="Rectangle 2"/>
          <p:cNvSpPr txBox="1"/>
          <p:nvPr/>
        </p:nvSpPr>
        <p:spPr>
          <a:xfrm>
            <a:off x="4140200" y="1785938"/>
            <a:ext cx="50038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分析表构造算法</a:t>
            </a:r>
            <a:endParaRPr lang="zh-CN" altLang="en-US" sz="3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28625" y="1058863"/>
            <a:ext cx="8429625" cy="40179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7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在对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输入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串的一次从左到右扫描过程中，语法分析器将零个或多个输入符号</a:t>
            </a:r>
            <a:r>
              <a:rPr lang="zh-CN" alt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移入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到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栈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的顶端，直到它可以对栈顶的一个文法符号串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β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进行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归约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为止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7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然后，它将</a:t>
            </a:r>
            <a:r>
              <a:rPr lang="en-US" altLang="zh-CN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β</a:t>
            </a:r>
            <a:r>
              <a:rPr lang="zh-CN" alt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归约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为某个产生式的左部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7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语法分析器不断地重复这个循环，直到它检测到一个语法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错误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，或者栈中包含了开始符号且输入缓冲区为空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当进入这样的格局时，语法分析器停止运行，并宣称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成功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完成了语法分析</a:t>
            </a:r>
            <a:r>
              <a:rPr lang="en-US" altLang="zh-CN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为止</a:t>
            </a:r>
            <a:endParaRPr lang="zh-CN" altLang="en-US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归约分析的工作过程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411163" y="917575"/>
            <a:ext cx="8304212" cy="3225800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移入：将下一个输入符号移到栈的顶端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归约：被归约的符号串的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右端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必然处于栈顶。语法分析器在栈中确定这个串的</a:t>
            </a:r>
            <a:r>
              <a:rPr lang="zh-CN" altLang="en-US" sz="28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左端</a:t>
            </a: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，并决定用哪个非终结符来替换这个串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接收：宣布语法分析过程成功完成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报错：发现一个语法错误，并调用错误恢复子例程</a:t>
            </a:r>
            <a:endParaRPr lang="en-US" altLang="zh-CN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2075" tIns="46038" rIns="92075" bIns="46038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归约分析器可采取的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种动作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栈                              剩余输入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动作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	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       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78"/>
          <p:cNvGrpSpPr/>
          <p:nvPr/>
        </p:nvGrpSpPr>
        <p:grpSpPr>
          <a:xfrm>
            <a:off x="755650" y="4230688"/>
            <a:ext cx="906463" cy="504825"/>
            <a:chOff x="811" y="3041"/>
            <a:chExt cx="571" cy="672"/>
          </a:xfrm>
        </p:grpSpPr>
        <p:sp>
          <p:nvSpPr>
            <p:cNvPr id="20498" name="Line 79"/>
            <p:cNvSpPr/>
            <p:nvPr/>
          </p:nvSpPr>
          <p:spPr>
            <a:xfrm flipH="1" flipV="1">
              <a:off x="1066" y="3475"/>
              <a:ext cx="0" cy="2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9" name="Rectangle 80"/>
            <p:cNvSpPr/>
            <p:nvPr/>
          </p:nvSpPr>
          <p:spPr>
            <a:xfrm>
              <a:off x="811" y="3041"/>
              <a:ext cx="57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&lt;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IDS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&gt;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sp>
        <p:nvSpPr>
          <p:cNvPr id="39" name="Rectangle 3"/>
          <p:cNvSpPr txBox="1"/>
          <p:nvPr/>
        </p:nvSpPr>
        <p:spPr>
          <a:xfrm>
            <a:off x="112713" y="725488"/>
            <a:ext cx="3668712" cy="1974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, 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int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3" name="Group 78"/>
          <p:cNvGrpSpPr/>
          <p:nvPr/>
        </p:nvGrpSpPr>
        <p:grpSpPr>
          <a:xfrm>
            <a:off x="1692275" y="4227513"/>
            <a:ext cx="906463" cy="504825"/>
            <a:chOff x="811" y="3041"/>
            <a:chExt cx="571" cy="672"/>
          </a:xfrm>
        </p:grpSpPr>
        <p:sp>
          <p:nvSpPr>
            <p:cNvPr id="20496" name="Line 79"/>
            <p:cNvSpPr/>
            <p:nvPr/>
          </p:nvSpPr>
          <p:spPr>
            <a:xfrm flipH="1" flipV="1">
              <a:off x="1066" y="3475"/>
              <a:ext cx="0" cy="2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7" name="Rectangle 80"/>
            <p:cNvSpPr/>
            <p:nvPr/>
          </p:nvSpPr>
          <p:spPr>
            <a:xfrm>
              <a:off x="811" y="3041"/>
              <a:ext cx="57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&lt;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IDS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&gt;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4" name="Group 78"/>
          <p:cNvGrpSpPr/>
          <p:nvPr/>
        </p:nvGrpSpPr>
        <p:grpSpPr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0494" name="Line 79"/>
            <p:cNvSpPr/>
            <p:nvPr/>
          </p:nvSpPr>
          <p:spPr>
            <a:xfrm flipH="1" flipV="1">
              <a:off x="1066" y="3475"/>
              <a:ext cx="0" cy="2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5" name="Rectangle 80"/>
            <p:cNvSpPr/>
            <p:nvPr/>
          </p:nvSpPr>
          <p:spPr>
            <a:xfrm>
              <a:off x="891" y="3041"/>
              <a:ext cx="40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&lt;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T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&gt;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284663" y="30035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4925" y="4732338"/>
            <a:ext cx="619125" cy="349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var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413" y="4721225"/>
            <a:ext cx="9477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1549400" y="4686300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8538" y="4659313"/>
            <a:ext cx="4016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3" name="Rectangle 2"/>
          <p:cNvSpPr txBox="1"/>
          <p:nvPr/>
        </p:nvSpPr>
        <p:spPr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zh-CN" alt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移入</a:t>
            </a:r>
            <a:r>
              <a:rPr lang="en-US" altLang="zh-CN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归约分析中存在的问题</a:t>
            </a:r>
            <a:endParaRPr lang="zh-CN" altLang="en-US" sz="3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1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9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41">
                                            <p:txEl>
                                              <p:charRg st="9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>
                                            <p:txEl>
                                              <p:charRg st="9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41">
                                            <p:txEl>
                                              <p:charRg st="9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1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1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18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charRg st="18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1">
                                            <p:txEl>
                                              <p:charRg st="18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41">
                                            <p:txEl>
                                              <p:charRg st="181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22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41">
                                            <p:txEl>
                                              <p:charRg st="22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41">
                                            <p:txEl>
                                              <p:charRg st="22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41">
                                            <p:txEl>
                                              <p:charRg st="229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27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41">
                                            <p:txEl>
                                              <p:charRg st="27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1">
                                            <p:txEl>
                                              <p:charRg st="27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41">
                                            <p:txEl>
                                              <p:charRg st="278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3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7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22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66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441">
                                            <p:txEl>
                                              <p:charRg st="508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441">
                                            <p:txEl>
                                              <p:charRg st="508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441">
                                            <p:txEl>
                                              <p:charRg st="508" end="5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508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栈                              剩余输入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动作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	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       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2532" name="Line 79"/>
          <p:cNvSpPr/>
          <p:nvPr/>
        </p:nvSpPr>
        <p:spPr>
          <a:xfrm flipH="1" flipV="1">
            <a:off x="1160463" y="4556125"/>
            <a:ext cx="0" cy="1793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1" name="Rectangle 80"/>
          <p:cNvSpPr/>
          <p:nvPr/>
        </p:nvSpPr>
        <p:spPr>
          <a:xfrm>
            <a:off x="755650" y="4230688"/>
            <a:ext cx="906463" cy="406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i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452" name="Rectangle 76"/>
          <p:cNvSpPr/>
          <p:nvPr/>
        </p:nvSpPr>
        <p:spPr>
          <a:xfrm>
            <a:off x="1258888" y="3702050"/>
            <a:ext cx="906462" cy="406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i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2558" name="Line 73"/>
            <p:cNvSpPr/>
            <p:nvPr/>
          </p:nvSpPr>
          <p:spPr>
            <a:xfrm flipV="1">
              <a:off x="1160461" y="4075376"/>
              <a:ext cx="503238" cy="2096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9" name="Line 88"/>
            <p:cNvSpPr/>
            <p:nvPr/>
          </p:nvSpPr>
          <p:spPr>
            <a:xfrm flipV="1">
              <a:off x="1657349" y="4075376"/>
              <a:ext cx="0" cy="7722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0" name="Line 89"/>
            <p:cNvSpPr/>
            <p:nvPr/>
          </p:nvSpPr>
          <p:spPr>
            <a:xfrm flipH="1" flipV="1">
              <a:off x="1673224" y="4075376"/>
              <a:ext cx="341313" cy="6348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536" name="Rectangle 3"/>
          <p:cNvSpPr txBox="1"/>
          <p:nvPr/>
        </p:nvSpPr>
        <p:spPr>
          <a:xfrm>
            <a:off x="112713" y="725488"/>
            <a:ext cx="3668712" cy="1974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, 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int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4" name="Group 78"/>
          <p:cNvGrpSpPr/>
          <p:nvPr/>
        </p:nvGrpSpPr>
        <p:grpSpPr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2556" name="Line 79"/>
            <p:cNvSpPr/>
            <p:nvPr/>
          </p:nvSpPr>
          <p:spPr>
            <a:xfrm flipH="1" flipV="1">
              <a:off x="1066" y="3475"/>
              <a:ext cx="0" cy="2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7" name="Rectangle 80"/>
            <p:cNvSpPr/>
            <p:nvPr/>
          </p:nvSpPr>
          <p:spPr>
            <a:xfrm>
              <a:off x="891" y="3041"/>
              <a:ext cx="40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&lt;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T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&gt;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2550" name="组合 1"/>
            <p:cNvGrpSpPr/>
            <p:nvPr/>
          </p:nvGrpSpPr>
          <p:grpSpPr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2552" name="Line 68"/>
              <p:cNvSpPr/>
              <p:nvPr/>
            </p:nvSpPr>
            <p:spPr>
              <a:xfrm flipH="1" flipV="1">
                <a:off x="1755454" y="3172187"/>
                <a:ext cx="803276" cy="150165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3" name="Line 69"/>
              <p:cNvSpPr/>
              <p:nvPr/>
            </p:nvSpPr>
            <p:spPr>
              <a:xfrm flipV="1">
                <a:off x="1684017" y="3172187"/>
                <a:ext cx="71438" cy="57964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4" name="Line 70"/>
              <p:cNvSpPr/>
              <p:nvPr/>
            </p:nvSpPr>
            <p:spPr>
              <a:xfrm flipV="1">
                <a:off x="398141" y="3172187"/>
                <a:ext cx="1349376" cy="15602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5" name="Rectangle 71"/>
              <p:cNvSpPr/>
              <p:nvPr/>
            </p:nvSpPr>
            <p:spPr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&lt;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&gt;</a:t>
                </a:r>
                <a:endPara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sp>
          <p:nvSpPr>
            <p:cNvPr id="22551" name="Line 68"/>
            <p:cNvSpPr/>
            <p:nvPr/>
          </p:nvSpPr>
          <p:spPr>
            <a:xfrm flipH="1" flipV="1">
              <a:off x="1755453" y="3169402"/>
              <a:ext cx="1251271" cy="10585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539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归约分析中存在的问题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25" y="4732338"/>
            <a:ext cx="619125" cy="349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var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413" y="4721225"/>
            <a:ext cx="9477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1" name="组合 3"/>
          <p:cNvGrpSpPr/>
          <p:nvPr/>
        </p:nvGrpSpPr>
        <p:grpSpPr>
          <a:xfrm>
            <a:off x="5219700" y="123825"/>
            <a:ext cx="2520950" cy="2879725"/>
            <a:chOff x="5219179" y="169862"/>
            <a:chExt cx="2521054" cy="2880320"/>
          </a:xfrm>
        </p:grpSpPr>
        <p:sp>
          <p:nvSpPr>
            <p:cNvPr id="2" name="椭圆 1"/>
            <p:cNvSpPr/>
            <p:nvPr/>
          </p:nvSpPr>
          <p:spPr>
            <a:xfrm>
              <a:off x="5219179" y="2727853"/>
              <a:ext cx="288937" cy="322329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AutoShape 14"/>
            <p:cNvSpPr/>
            <p:nvPr/>
          </p:nvSpPr>
          <p:spPr bwMode="auto">
            <a:xfrm>
              <a:off x="5652585" y="169862"/>
              <a:ext cx="2087648" cy="601787"/>
            </a:xfrm>
            <a:prstGeom prst="borderCallout2">
              <a:avLst>
                <a:gd name="adj1" fmla="val 89345"/>
                <a:gd name="adj2" fmla="val -205"/>
                <a:gd name="adj3" fmla="val 148693"/>
                <a:gd name="adj4" fmla="val -16580"/>
                <a:gd name="adj5" fmla="val 422282"/>
                <a:gd name="adj6" fmla="val -149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造成错误的原因：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错误地识别了句柄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98538" y="4659313"/>
            <a:ext cx="4016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句柄：句型的最左直接短语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34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>
                                            <p:txEl>
                                              <p:charRg st="334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>
                                            <p:txEl>
                                              <p:charRg st="334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>
                                            <p:txEl>
                                              <p:charRg st="334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8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>
                                            <p:txEl>
                                              <p:charRg st="38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>
                                            <p:txEl>
                                              <p:charRg st="38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1">
                                            <p:txEl>
                                              <p:charRg st="384" end="4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3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charRg st="43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charRg st="43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1">
                                            <p:txEl>
                                              <p:charRg st="434" end="4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484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>
                                            <p:txEl>
                                              <p:charRg st="484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charRg st="484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>
                                            <p:txEl>
                                              <p:charRg st="484" end="5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532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1">
                                            <p:txEl>
                                              <p:charRg st="532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charRg st="532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1">
                                            <p:txEl>
                                              <p:charRg st="532" end="5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651" grpId="0"/>
      <p:bldP spid="18452" grpId="0"/>
      <p:bldP spid="7" grpId="0"/>
      <p:bldP spid="9" grpId="0"/>
      <p:bldP spid="10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栈                              剩余输入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动作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	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       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移入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:&lt;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$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       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归约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 txBox="1"/>
          <p:nvPr/>
        </p:nvSpPr>
        <p:spPr>
          <a:xfrm>
            <a:off x="112713" y="725488"/>
            <a:ext cx="3668712" cy="1974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, 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609600" indent="-60960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int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移入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归约分析中存在的问题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5219700" y="2681288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标注 34"/>
          <p:cNvSpPr/>
          <p:nvPr/>
        </p:nvSpPr>
        <p:spPr>
          <a:xfrm>
            <a:off x="4735513" y="3206750"/>
            <a:ext cx="4330700" cy="877888"/>
          </a:xfrm>
          <a:prstGeom prst="cloudCallout">
            <a:avLst>
              <a:gd name="adj1" fmla="val -47929"/>
              <a:gd name="adj2" fmla="val 12428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如何正确地识别句柄？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586" name="Line 79"/>
          <p:cNvSpPr/>
          <p:nvPr/>
        </p:nvSpPr>
        <p:spPr>
          <a:xfrm flipH="1" flipV="1">
            <a:off x="1160463" y="4556125"/>
            <a:ext cx="0" cy="1793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7" name="Rectangle 80"/>
          <p:cNvSpPr/>
          <p:nvPr/>
        </p:nvSpPr>
        <p:spPr>
          <a:xfrm>
            <a:off x="755650" y="4230688"/>
            <a:ext cx="906463" cy="406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4588" name="Rectangle 76"/>
          <p:cNvSpPr/>
          <p:nvPr/>
        </p:nvSpPr>
        <p:spPr>
          <a:xfrm>
            <a:off x="1258888" y="3702050"/>
            <a:ext cx="906462" cy="406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</a:t>
            </a:r>
            <a:endParaRPr lang="en-US" altLang="zh-CN" sz="2000" b="1" i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4589" name="组合 7"/>
          <p:cNvGrpSpPr/>
          <p:nvPr/>
        </p:nvGrpSpPr>
        <p:grpSpPr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4606" name="Line 73"/>
            <p:cNvSpPr/>
            <p:nvPr/>
          </p:nvSpPr>
          <p:spPr>
            <a:xfrm flipV="1">
              <a:off x="1160461" y="4075376"/>
              <a:ext cx="503238" cy="2096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88"/>
            <p:cNvSpPr/>
            <p:nvPr/>
          </p:nvSpPr>
          <p:spPr>
            <a:xfrm flipV="1">
              <a:off x="1657349" y="4075376"/>
              <a:ext cx="0" cy="7722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89"/>
            <p:cNvSpPr/>
            <p:nvPr/>
          </p:nvSpPr>
          <p:spPr>
            <a:xfrm flipH="1" flipV="1">
              <a:off x="1673224" y="4075376"/>
              <a:ext cx="341313" cy="6348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90" name="Group 78"/>
          <p:cNvGrpSpPr/>
          <p:nvPr/>
        </p:nvGrpSpPr>
        <p:grpSpPr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4604" name="Line 79"/>
            <p:cNvSpPr/>
            <p:nvPr/>
          </p:nvSpPr>
          <p:spPr>
            <a:xfrm flipH="1" flipV="1">
              <a:off x="1066" y="3475"/>
              <a:ext cx="0" cy="2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Rectangle 80"/>
            <p:cNvSpPr/>
            <p:nvPr/>
          </p:nvSpPr>
          <p:spPr>
            <a:xfrm>
              <a:off x="891" y="3041"/>
              <a:ext cx="40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&lt;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T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&gt;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4591" name="组合 2"/>
          <p:cNvGrpSpPr/>
          <p:nvPr/>
        </p:nvGrpSpPr>
        <p:grpSpPr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4598" name="组合 1"/>
            <p:cNvGrpSpPr/>
            <p:nvPr/>
          </p:nvGrpSpPr>
          <p:grpSpPr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4600" name="Line 68"/>
              <p:cNvSpPr/>
              <p:nvPr/>
            </p:nvSpPr>
            <p:spPr>
              <a:xfrm flipH="1" flipV="1">
                <a:off x="1755454" y="3172187"/>
                <a:ext cx="803276" cy="150165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1" name="Line 69"/>
              <p:cNvSpPr/>
              <p:nvPr/>
            </p:nvSpPr>
            <p:spPr>
              <a:xfrm flipV="1">
                <a:off x="1684017" y="3172187"/>
                <a:ext cx="71438" cy="57964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2" name="Line 70"/>
              <p:cNvSpPr/>
              <p:nvPr/>
            </p:nvSpPr>
            <p:spPr>
              <a:xfrm flipV="1">
                <a:off x="398141" y="3172187"/>
                <a:ext cx="1349376" cy="15602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3" name="Rectangle 71"/>
              <p:cNvSpPr/>
              <p:nvPr/>
            </p:nvSpPr>
            <p:spPr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&lt;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</a:rPr>
                  <a:t>&gt;</a:t>
                </a:r>
                <a:endPara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sp>
          <p:nvSpPr>
            <p:cNvPr id="24599" name="Line 68"/>
            <p:cNvSpPr/>
            <p:nvPr/>
          </p:nvSpPr>
          <p:spPr>
            <a:xfrm flipH="1" flipV="1">
              <a:off x="1755453" y="3169402"/>
              <a:ext cx="1251271" cy="10585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592" name="矩形 6"/>
          <p:cNvSpPr/>
          <p:nvPr/>
        </p:nvSpPr>
        <p:spPr>
          <a:xfrm>
            <a:off x="34925" y="4732338"/>
            <a:ext cx="619125" cy="349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var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413" y="4721225"/>
            <a:ext cx="9477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8538" y="4659313"/>
            <a:ext cx="4016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句柄：句型的最左直接短语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AutoShape 14"/>
          <p:cNvSpPr/>
          <p:nvPr/>
        </p:nvSpPr>
        <p:spPr bwMode="auto">
          <a:xfrm>
            <a:off x="5653088" y="123825"/>
            <a:ext cx="2087563" cy="601663"/>
          </a:xfrm>
          <a:prstGeom prst="borderCallout2">
            <a:avLst>
              <a:gd name="adj1" fmla="val 89345"/>
              <a:gd name="adj2" fmla="val -205"/>
              <a:gd name="adj3" fmla="val 148693"/>
              <a:gd name="adj4" fmla="val -16580"/>
              <a:gd name="adj5" fmla="val 422282"/>
              <a:gd name="adj6" fmla="val -1490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造成错误的原因：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错误地识别了句柄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10737</Words>
  <Application>WPS 演示</Application>
  <PresentationFormat>全屏显示(16:9)</PresentationFormat>
  <Paragraphs>1908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Arial</vt:lpstr>
      <vt:lpstr>宋体</vt:lpstr>
      <vt:lpstr>Wingdings</vt:lpstr>
      <vt:lpstr>Tahoma</vt:lpstr>
      <vt:lpstr>Candara</vt:lpstr>
      <vt:lpstr>Symbol</vt:lpstr>
      <vt:lpstr>黑体</vt:lpstr>
      <vt:lpstr>楷体_GB2312</vt:lpstr>
      <vt:lpstr>新宋体</vt:lpstr>
      <vt:lpstr>Calibri</vt:lpstr>
      <vt:lpstr>微软雅黑</vt:lpstr>
      <vt:lpstr>楷体</vt:lpstr>
      <vt:lpstr>华文楷体</vt:lpstr>
      <vt:lpstr>Times New Roman</vt:lpstr>
      <vt:lpstr>Monotype Sorts</vt:lpstr>
      <vt:lpstr>Wingdings</vt:lpstr>
      <vt:lpstr>华文楷体 (正文)</vt:lpstr>
      <vt:lpstr>Arial Unicode MS</vt:lpstr>
      <vt:lpstr>华文新魏</vt:lpstr>
      <vt:lpstr>楷体_GB2312</vt:lpstr>
      <vt:lpstr>自定义设计方案</vt:lpstr>
      <vt:lpstr>主题1</vt:lpstr>
      <vt:lpstr>1_波形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Microsoft Office 用户</dc:creator>
  <cp:lastModifiedBy>Kukukukiki</cp:lastModifiedBy>
  <cp:revision>10</cp:revision>
  <cp:lastPrinted>2016-09-29T00:52:06Z</cp:lastPrinted>
  <dcterms:created xsi:type="dcterms:W3CDTF">2016-09-30T09:05:54Z</dcterms:created>
  <dcterms:modified xsi:type="dcterms:W3CDTF">2020-11-30T06:52:16Z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2052-11.1.0.10132</vt:lpwstr>
  </property>
</Properties>
</file>