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5" r:id="rId4"/>
    <p:sldMasterId id="2147483668" r:id="rId5"/>
  </p:sldMasterIdLst>
  <p:notesMasterIdLst>
    <p:notesMasterId r:id="rId7"/>
  </p:notesMasterIdLst>
  <p:handoutMasterIdLst>
    <p:handoutMasterId r:id="rId36"/>
  </p:handoutMasterIdLst>
  <p:sldIdLst>
    <p:sldId id="1038" r:id="rId6"/>
    <p:sldId id="583" r:id="rId8"/>
    <p:sldId id="585" r:id="rId9"/>
    <p:sldId id="939" r:id="rId10"/>
    <p:sldId id="893" r:id="rId11"/>
    <p:sldId id="512" r:id="rId12"/>
    <p:sldId id="597" r:id="rId13"/>
    <p:sldId id="826" r:id="rId14"/>
    <p:sldId id="827" r:id="rId15"/>
    <p:sldId id="1087" r:id="rId16"/>
    <p:sldId id="1041" r:id="rId17"/>
    <p:sldId id="1098" r:id="rId18"/>
    <p:sldId id="1099" r:id="rId19"/>
    <p:sldId id="899" r:id="rId20"/>
    <p:sldId id="933" r:id="rId21"/>
    <p:sldId id="1069" r:id="rId22"/>
    <p:sldId id="941" r:id="rId23"/>
    <p:sldId id="491" r:id="rId24"/>
    <p:sldId id="942" r:id="rId25"/>
    <p:sldId id="1088" r:id="rId26"/>
    <p:sldId id="1043" r:id="rId27"/>
    <p:sldId id="903" r:id="rId28"/>
    <p:sldId id="945" r:id="rId29"/>
    <p:sldId id="836" r:id="rId30"/>
    <p:sldId id="1029" r:id="rId31"/>
    <p:sldId id="1081" r:id="rId32"/>
    <p:sldId id="1100" r:id="rId33"/>
    <p:sldId id="1102" r:id="rId34"/>
    <p:sldId id="1091" r:id="rId35"/>
  </p:sldIdLst>
  <p:sldSz cx="9144000" cy="5143500"/>
  <p:notesSz cx="7099300" cy="1023493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008000"/>
    <a:srgbClr val="FFCCCC"/>
    <a:srgbClr val="FF6600"/>
    <a:srgbClr val="0000FF"/>
    <a:srgbClr val="00AB7E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45"/>
    <p:restoredTop sz="78633"/>
  </p:normalViewPr>
  <p:slideViewPr>
    <p:cSldViewPr showGuides="1">
      <p:cViewPr varScale="1">
        <p:scale>
          <a:sx n="91" d="100"/>
          <a:sy n="91" d="100"/>
        </p:scale>
        <p:origin x="86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9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7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CC5F9E-0B12-4AA9-859A-A857717677F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14" tIns="45708" rIns="91414" bIns="45708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49E21F-2BB8-4470-AC3B-C17F6D9D666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t" anchorCtr="0" compatLnSpc="1"/>
          <a:lstStyle>
            <a:lvl1pPr defTabSz="988695" eaLnBrk="1" hangingPunct="1">
              <a:defRPr sz="1300"/>
            </a:lvl1pPr>
          </a:lstStyle>
          <a:p>
            <a:pPr marL="0" marR="0" lvl="0" indent="0" algn="l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t" anchorCtr="0" compatLnSpc="1"/>
          <a:lstStyle>
            <a:lvl1pPr algn="r" defTabSz="988695" eaLnBrk="1" hangingPunct="1">
              <a:defRPr sz="1300"/>
            </a:lvl1pPr>
          </a:lstStyle>
          <a:p>
            <a:pPr marL="0" marR="0" lvl="0" indent="0" algn="r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TextEdit="1"/>
          </p:cNvSpPr>
          <p:nvPr>
            <p:ph type="sldImg" idx="2"/>
          </p:nvPr>
        </p:nvSpPr>
        <p:spPr>
          <a:xfrm>
            <a:off x="139700" y="768350"/>
            <a:ext cx="6821488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b" anchorCtr="0" compatLnSpc="1"/>
          <a:lstStyle>
            <a:lvl1pPr defTabSz="988695" eaLnBrk="1" hangingPunct="1">
              <a:defRPr sz="1300"/>
            </a:lvl1pPr>
          </a:lstStyle>
          <a:p>
            <a:pPr marL="0" marR="0" lvl="0" indent="0" algn="l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vert="horz" wrap="square" lIns="99019" tIns="49510" rIns="99019" bIns="49510" numCol="1" anchor="b" anchorCtr="0" compatLnSpc="1"/>
          <a:lstStyle>
            <a:lvl1pPr algn="r" defTabSz="988695" eaLnBrk="1" hangingPunct="1">
              <a:defRPr sz="1300"/>
            </a:lvl1pPr>
          </a:lstStyle>
          <a:p>
            <a:pPr marL="0" marR="0" lvl="0" indent="0" algn="r" defTabSz="988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53F18D-340B-451E-B815-4D274144474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742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b="1" dirty="0">
              <a:solidFill>
                <a:srgbClr val="000000"/>
              </a:solidFill>
            </a:endParaRPr>
          </a:p>
          <a:p>
            <a:pPr lvl="0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b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/>
            <a:endParaRPr lang="en-US" altLang="zh-CN" sz="2400" dirty="0">
              <a:cs typeface="Times New Roman" panose="02020603050405020304" pitchFamily="18" charset="0"/>
            </a:endParaRPr>
          </a:p>
          <a:p>
            <a:pPr lvl="0" eaLnBrk="1" hangingPunct="1"/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5529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933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5939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b="1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marL="0" lvl="1" indent="0"/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基于以上分析，我们给出</a:t>
            </a:r>
            <a:r>
              <a:rPr lang="en-US" altLang="zh-CN" sz="1900" dirty="0">
                <a:cs typeface="Times New Roman" panose="02020603050405020304" pitchFamily="18" charset="0"/>
              </a:rPr>
              <a:t>LL(1)</a:t>
            </a:r>
            <a:r>
              <a:rPr lang="zh-CN" altLang="en-US" sz="1900" dirty="0">
                <a:cs typeface="Times New Roman" panose="02020603050405020304" pitchFamily="18" charset="0"/>
              </a:rPr>
              <a:t>文法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 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900" b="1" dirty="0">
                <a:ea typeface="楷体_GB2312"/>
              </a:rPr>
              <a:t>如果</a:t>
            </a:r>
            <a:r>
              <a:rPr lang="en-US" altLang="zh-CN" sz="1900" b="1" i="1" dirty="0">
                <a:ea typeface="楷体_GB2312"/>
              </a:rPr>
              <a:t>α</a:t>
            </a:r>
            <a:r>
              <a:rPr lang="en-US" altLang="zh-CN" sz="1900" b="1" dirty="0">
                <a:ea typeface="楷体_GB2312"/>
              </a:rPr>
              <a:t> </a:t>
            </a:r>
            <a:r>
              <a:rPr lang="zh-CN" altLang="en-US" sz="1900" b="1" dirty="0">
                <a:ea typeface="楷体_GB2312"/>
              </a:rPr>
              <a:t>和</a:t>
            </a:r>
            <a:r>
              <a:rPr lang="en-US" altLang="zh-CN" sz="1900" b="1" i="1" dirty="0">
                <a:ea typeface="楷体_GB2312"/>
              </a:rPr>
              <a:t>β</a:t>
            </a:r>
            <a:r>
              <a:rPr lang="zh-CN" altLang="en-US" sz="1900" b="1" dirty="0">
                <a:ea typeface="楷体_GB2312"/>
              </a:rPr>
              <a:t>均不能推导出</a:t>
            </a:r>
            <a:r>
              <a:rPr lang="en-US" altLang="zh-CN" sz="1900" b="1" i="1" dirty="0">
                <a:ea typeface="楷体_GB2312"/>
              </a:rPr>
              <a:t>ε </a:t>
            </a:r>
            <a:r>
              <a:rPr lang="zh-CN" altLang="en-US" sz="1900" b="1" dirty="0">
                <a:ea typeface="楷体_GB2312"/>
              </a:rPr>
              <a:t>，则对应的这两个产生式的</a:t>
            </a:r>
            <a:r>
              <a:rPr lang="en-US" altLang="zh-CN" sz="1900" b="1" dirty="0">
                <a:ea typeface="楷体_GB2312"/>
              </a:rPr>
              <a:t>SELECT</a:t>
            </a:r>
            <a:r>
              <a:rPr lang="zh-CN" altLang="en-US" sz="1900" b="1" dirty="0">
                <a:ea typeface="楷体_GB2312"/>
              </a:rPr>
              <a:t>集就分别是</a:t>
            </a:r>
            <a:r>
              <a:rPr lang="en-US" altLang="zh-CN" sz="1900" b="1" i="1" dirty="0">
                <a:ea typeface="楷体_GB2312"/>
              </a:rPr>
              <a:t>α</a:t>
            </a:r>
            <a:r>
              <a:rPr lang="en-US" altLang="zh-CN" sz="1900" b="1" dirty="0">
                <a:ea typeface="楷体_GB2312"/>
              </a:rPr>
              <a:t> </a:t>
            </a:r>
            <a:r>
              <a:rPr lang="zh-CN" altLang="en-US" sz="1900" b="1" dirty="0">
                <a:ea typeface="楷体_GB2312"/>
              </a:rPr>
              <a:t>和</a:t>
            </a:r>
            <a:r>
              <a:rPr lang="en-US" altLang="zh-CN" sz="1900" b="1" i="1" dirty="0">
                <a:ea typeface="楷体_GB2312"/>
              </a:rPr>
              <a:t>β</a:t>
            </a:r>
            <a:r>
              <a:rPr lang="zh-CN" altLang="en-US" sz="1900" b="1" dirty="0">
                <a:ea typeface="楷体_GB2312"/>
              </a:rPr>
              <a:t>的</a:t>
            </a:r>
            <a:r>
              <a:rPr lang="en-US" altLang="zh-CN" sz="1900" b="1" dirty="0">
                <a:ea typeface="楷体_GB2312"/>
              </a:rPr>
              <a:t>FIRST</a:t>
            </a:r>
            <a:r>
              <a:rPr lang="zh-CN" altLang="en-US" sz="1900" b="1" dirty="0">
                <a:ea typeface="楷体_GB2312"/>
              </a:rPr>
              <a:t>集。</a:t>
            </a:r>
            <a:endParaRPr lang="en-US" altLang="zh-CN" sz="1900" b="1" dirty="0">
              <a:ea typeface="楷体_GB2312"/>
            </a:endParaRPr>
          </a:p>
          <a:p>
            <a:pPr marL="0" lvl="1" indent="0"/>
            <a:r>
              <a:rPr lang="zh-CN" altLang="en-US" sz="1900" b="1" dirty="0">
                <a:ea typeface="楷体_GB2312"/>
              </a:rPr>
              <a:t>既然</a:t>
            </a:r>
            <a:r>
              <a:rPr lang="en-US" altLang="zh-CN" sz="1700" b="1" dirty="0">
                <a:ea typeface="楷体_GB2312"/>
              </a:rPr>
              <a:t>FIRST</a:t>
            </a:r>
            <a:r>
              <a:rPr lang="zh-CN" altLang="en-US" sz="1700" b="1" dirty="0">
                <a:ea typeface="楷体_GB2312"/>
              </a:rPr>
              <a:t>集不相交，那么</a:t>
            </a:r>
            <a:r>
              <a:rPr lang="en-US" altLang="zh-CN" sz="1700" b="1" dirty="0">
                <a:ea typeface="楷体_GB2312"/>
              </a:rPr>
              <a:t>SELECT</a:t>
            </a:r>
            <a:r>
              <a:rPr lang="zh-CN" altLang="en-US" sz="1700" b="1" dirty="0">
                <a:ea typeface="楷体_GB2312"/>
              </a:rPr>
              <a:t>集也不相交。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/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900" b="1" dirty="0">
                <a:cs typeface="Times New Roman" panose="02020603050405020304" pitchFamily="18" charset="0"/>
              </a:rPr>
              <a:t>如果</a:t>
            </a:r>
            <a:r>
              <a:rPr lang="en-US" altLang="zh-CN" sz="1900" b="1" i="1" dirty="0">
                <a:ea typeface="楷体_GB2312"/>
              </a:rPr>
              <a:t>α</a:t>
            </a:r>
            <a:r>
              <a:rPr lang="en-US" altLang="zh-CN" sz="1900" b="1" dirty="0">
                <a:ea typeface="楷体_GB2312"/>
              </a:rPr>
              <a:t> </a:t>
            </a:r>
            <a:r>
              <a:rPr lang="zh-CN" altLang="en-US" sz="1900" b="1" dirty="0">
                <a:ea typeface="楷体_GB2312"/>
              </a:rPr>
              <a:t>和</a:t>
            </a:r>
            <a:r>
              <a:rPr lang="en-US" altLang="zh-CN" sz="1900" b="1" i="1" dirty="0">
                <a:ea typeface="楷体_GB2312"/>
              </a:rPr>
              <a:t>β</a:t>
            </a:r>
            <a:r>
              <a:rPr lang="zh-CN" altLang="en-US" sz="1900" b="1" dirty="0">
                <a:ea typeface="楷体_GB2312"/>
              </a:rPr>
              <a:t>均能推导出</a:t>
            </a:r>
            <a:r>
              <a:rPr lang="en-US" altLang="zh-CN" sz="1900" b="1" i="1" dirty="0">
                <a:ea typeface="楷体_GB2312"/>
              </a:rPr>
              <a:t>ε </a:t>
            </a:r>
            <a:r>
              <a:rPr lang="zh-CN" altLang="en-US" sz="1900" b="1" dirty="0">
                <a:ea typeface="楷体_GB2312"/>
              </a:rPr>
              <a:t>，则对应的这两个产生式的</a:t>
            </a:r>
            <a:r>
              <a:rPr lang="en-US" altLang="zh-CN" sz="1900" b="1" dirty="0">
                <a:ea typeface="楷体_GB2312"/>
              </a:rPr>
              <a:t>SELECT</a:t>
            </a:r>
            <a:r>
              <a:rPr lang="zh-CN" altLang="en-US" sz="1900" b="1" dirty="0">
                <a:ea typeface="楷体_GB2312"/>
              </a:rPr>
              <a:t>集就都包含</a:t>
            </a:r>
            <a:r>
              <a:rPr lang="en-US" altLang="zh-CN" sz="1900" b="1" dirty="0">
                <a:ea typeface="楷体_GB2312"/>
              </a:rPr>
              <a:t>FOLLOW(A)</a:t>
            </a:r>
            <a:r>
              <a:rPr lang="zh-CN" altLang="en-US" sz="1900" b="1" dirty="0">
                <a:ea typeface="楷体_GB2312"/>
              </a:rPr>
              <a:t>中的元素，那么，</a:t>
            </a:r>
            <a:r>
              <a:rPr lang="en-US" altLang="zh-CN" sz="1900" b="1" dirty="0">
                <a:ea typeface="楷体_GB2312"/>
              </a:rPr>
              <a:t> </a:t>
            </a:r>
            <a:r>
              <a:rPr lang="zh-CN" altLang="en-US" sz="1900" b="1" dirty="0">
                <a:ea typeface="楷体_GB2312"/>
              </a:rPr>
              <a:t>两个</a:t>
            </a:r>
            <a:r>
              <a:rPr lang="en-US" altLang="zh-CN" sz="1900" b="1" dirty="0">
                <a:ea typeface="楷体_GB2312"/>
              </a:rPr>
              <a:t>SELECT</a:t>
            </a:r>
            <a:r>
              <a:rPr lang="zh-CN" altLang="en-US" sz="1900" b="1" dirty="0">
                <a:ea typeface="楷体_GB2312"/>
              </a:rPr>
              <a:t>集就会有交集。所以</a:t>
            </a:r>
            <a:r>
              <a:rPr lang="en-US" altLang="zh-CN" sz="1900" b="1" i="1" dirty="0">
                <a:ea typeface="楷体_GB2312"/>
              </a:rPr>
              <a:t>α</a:t>
            </a:r>
            <a:r>
              <a:rPr lang="en-US" altLang="zh-CN" sz="1900" b="1" dirty="0">
                <a:ea typeface="楷体_GB2312"/>
              </a:rPr>
              <a:t> </a:t>
            </a:r>
            <a:r>
              <a:rPr lang="zh-CN" altLang="en-US" sz="1900" b="1" dirty="0">
                <a:ea typeface="楷体_GB2312"/>
              </a:rPr>
              <a:t>和</a:t>
            </a:r>
            <a:r>
              <a:rPr lang="en-US" altLang="zh-CN" sz="1900" b="1" i="1" dirty="0">
                <a:ea typeface="楷体_GB2312"/>
              </a:rPr>
              <a:t>β</a:t>
            </a:r>
            <a:r>
              <a:rPr lang="zh-CN" altLang="en-US" sz="1900" b="1" dirty="0">
                <a:ea typeface="楷体_GB2312"/>
              </a:rPr>
              <a:t>不能都推导出</a:t>
            </a:r>
            <a:r>
              <a:rPr lang="en-US" altLang="zh-CN" sz="1900" b="1" i="1" dirty="0">
                <a:ea typeface="楷体_GB2312"/>
              </a:rPr>
              <a:t>ε </a:t>
            </a:r>
            <a:r>
              <a:rPr lang="zh-CN" altLang="en-US" sz="1900" b="1" dirty="0">
                <a:ea typeface="楷体_GB2312"/>
              </a:rPr>
              <a:t>，至多只能有一个能推导出</a:t>
            </a:r>
            <a:r>
              <a:rPr lang="en-US" altLang="zh-CN" sz="1900" b="1" i="1" dirty="0">
                <a:ea typeface="楷体_GB2312"/>
              </a:rPr>
              <a:t>ε </a:t>
            </a:r>
            <a:endParaRPr lang="en-US" altLang="zh-CN" sz="1900" b="1" dirty="0"/>
          </a:p>
          <a:p>
            <a:pPr marL="0" lvl="1" indent="0"/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900" b="1" dirty="0">
                <a:cs typeface="Times New Roman" panose="02020603050405020304" pitchFamily="18" charset="0"/>
              </a:rPr>
              <a:t>如果</a:t>
            </a:r>
            <a:r>
              <a:rPr lang="en-US" altLang="zh-CN" sz="1900" b="1" i="1" dirty="0">
                <a:ea typeface="楷体_GB2312"/>
              </a:rPr>
              <a:t>β</a:t>
            </a:r>
            <a:r>
              <a:rPr lang="zh-CN" altLang="en-US" sz="1900" b="1" dirty="0">
                <a:ea typeface="楷体_GB2312"/>
              </a:rPr>
              <a:t>能推导出</a:t>
            </a:r>
            <a:r>
              <a:rPr lang="en-US" altLang="zh-CN" sz="1900" b="1" i="1" dirty="0">
                <a:ea typeface="楷体_GB2312"/>
              </a:rPr>
              <a:t>ε </a:t>
            </a:r>
            <a:r>
              <a:rPr lang="zh-CN" altLang="en-US" sz="1900" b="1" dirty="0">
                <a:ea typeface="楷体_GB2312"/>
              </a:rPr>
              <a:t>，则</a:t>
            </a:r>
            <a:r>
              <a:rPr lang="en-US" altLang="zh-CN" sz="1900" b="1" i="1" dirty="0">
                <a:ea typeface="楷体_GB2312"/>
              </a:rPr>
              <a:t>β</a:t>
            </a:r>
            <a:r>
              <a:rPr lang="zh-CN" altLang="en-US" sz="1900" b="1" dirty="0">
                <a:ea typeface="楷体_GB2312"/>
              </a:rPr>
              <a:t>对应的产生式的</a:t>
            </a:r>
            <a:r>
              <a:rPr lang="en-US" altLang="zh-CN" sz="1900" b="1" dirty="0">
                <a:ea typeface="楷体_GB2312"/>
              </a:rPr>
              <a:t>SELECT</a:t>
            </a:r>
            <a:r>
              <a:rPr lang="zh-CN" altLang="en-US" sz="1900" b="1" dirty="0">
                <a:ea typeface="楷体_GB2312"/>
              </a:rPr>
              <a:t>集就都包含</a:t>
            </a:r>
            <a:r>
              <a:rPr lang="en-US" altLang="zh-CN" sz="1900" b="1" dirty="0">
                <a:ea typeface="楷体_GB2312"/>
              </a:rPr>
              <a:t>FOLLOW(A)</a:t>
            </a:r>
            <a:r>
              <a:rPr lang="zh-CN" altLang="en-US" sz="1900" b="1" dirty="0">
                <a:ea typeface="楷体_GB2312"/>
              </a:rPr>
              <a:t>中的元素，那么，</a:t>
            </a:r>
            <a:r>
              <a:rPr lang="en-US" altLang="zh-CN" sz="1900" b="1" dirty="0">
                <a:ea typeface="楷体_GB2312"/>
              </a:rPr>
              <a:t>FIRST(</a:t>
            </a:r>
            <a:r>
              <a:rPr lang="en-US" altLang="zh-CN" sz="1900" b="1" i="1" dirty="0">
                <a:ea typeface="楷体_GB2312"/>
              </a:rPr>
              <a:t>α</a:t>
            </a:r>
            <a:r>
              <a:rPr lang="en-US" altLang="zh-CN" sz="1900" b="1" dirty="0">
                <a:ea typeface="楷体_GB2312"/>
              </a:rPr>
              <a:t>)</a:t>
            </a:r>
            <a:r>
              <a:rPr lang="zh-CN" altLang="en-US" sz="1900" b="1" dirty="0">
                <a:ea typeface="楷体_GB2312"/>
              </a:rPr>
              <a:t>中就不能再包含</a:t>
            </a:r>
            <a:r>
              <a:rPr lang="en-US" altLang="zh-CN" sz="1900" b="1" dirty="0">
                <a:ea typeface="楷体_GB2312"/>
              </a:rPr>
              <a:t>FOLLOW(A)</a:t>
            </a:r>
            <a:r>
              <a:rPr lang="zh-CN" altLang="en-US" sz="1900" b="1" dirty="0">
                <a:ea typeface="楷体_GB2312"/>
              </a:rPr>
              <a:t>中的元素。否则，这两个产生式的</a:t>
            </a:r>
            <a:r>
              <a:rPr lang="en-US" altLang="zh-CN" sz="1900" b="1" dirty="0">
                <a:ea typeface="楷体_GB2312"/>
              </a:rPr>
              <a:t>SELECT</a:t>
            </a:r>
            <a:r>
              <a:rPr lang="zh-CN" altLang="en-US" sz="1900" b="1" dirty="0">
                <a:ea typeface="楷体_GB2312"/>
              </a:rPr>
              <a:t>集就会有交集</a:t>
            </a:r>
            <a:endParaRPr lang="en-US" altLang="zh-CN" sz="1900" b="1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425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marL="0" lvl="1" indent="0"/>
            <a:endParaRPr lang="en-US" altLang="zh-CN" sz="2100" b="1" dirty="0"/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4250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</a:rPr>
            </a:fld>
            <a:endParaRPr lang="zh-CN" altLang="en-US" sz="13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</a:fld>
            <a:endParaRPr lang="zh-CN" altLang="en-US" sz="1300" dirty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94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dirty="0">
              <a:latin typeface="楷体_GB2312"/>
              <a:ea typeface="楷体_GB231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15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en-US" altLang="zh-CN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355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 eaLnBrk="1" hangingPunct="1"/>
            <a:endParaRPr lang="zh-CN" altLang="en-US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19" tIns="49510" rIns="99019" bIns="49510" anchor="t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19" tIns="49510" rIns="99019" bIns="49510" anchor="b"/>
          <a:p>
            <a:pPr lvl="0" algn="r" defTabSz="986155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1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D17E3-38D5-41AE-9DA5-1138F33266BE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D17E3-38D5-41AE-9DA5-1138F33266BE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D17E3-38D5-41AE-9DA5-1138F33266BE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D17E3-38D5-41AE-9DA5-1138F33266BE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 noChangeAspect="1"/>
          </p:cNvGrpSpPr>
          <p:nvPr/>
        </p:nvGrpSpPr>
        <p:grpSpPr>
          <a:xfrm>
            <a:off x="211138" y="4016375"/>
            <a:ext cx="8723312" cy="996950"/>
            <a:chOff x="-3905250" y="4294188"/>
            <a:chExt cx="13011150" cy="1892300"/>
          </a:xfrm>
        </p:grpSpPr>
        <p:sp>
          <p:nvSpPr>
            <p:cNvPr id="8" name="Freeform 14"/>
            <p:cNvSpPr/>
            <p:nvPr/>
          </p:nvSpPr>
          <p:spPr bwMode="hidden">
            <a:xfrm>
              <a:off x="4810681" y="4499087"/>
              <a:ext cx="4295219" cy="1018467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 w="9525">
              <a:noFill/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Freeform 18"/>
            <p:cNvSpPr/>
            <p:nvPr/>
          </p:nvSpPr>
          <p:spPr bwMode="hidden">
            <a:xfrm>
              <a:off x="-308538" y="4318294"/>
              <a:ext cx="8280254" cy="120830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22"/>
            <p:cNvSpPr/>
            <p:nvPr/>
          </p:nvSpPr>
          <p:spPr bwMode="hidden">
            <a:xfrm>
              <a:off x="4014" y="4336373"/>
              <a:ext cx="8164231" cy="10998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26"/>
            <p:cNvSpPr/>
            <p:nvPr/>
          </p:nvSpPr>
          <p:spPr bwMode="hidden">
            <a:xfrm>
              <a:off x="4157164" y="4315281"/>
              <a:ext cx="4939265" cy="928071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 useBgFill="1">
          <p:nvSpPr>
            <p:cNvPr id="12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365985-263D-4B5C-A35B-7F0E202142BB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4ACB86-9EAD-42FF-AAF7-45F268B4759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C805D8-7621-4C79-980C-AAC0BE69220A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5"/>
          <p:cNvGrpSpPr/>
          <p:nvPr userDrawn="1"/>
        </p:nvGrpSpPr>
        <p:grpSpPr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8" name="五边形 7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9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ea typeface="楷体_GB231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+mn-cs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19BD9F-66D8-47D7-ACC0-D2E19CEFA3E8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楷体_GB2312"/>
                <a:cs typeface="楷体_GB2312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78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F4AB59-8DEF-4933-A3FD-C1FB11B0CE4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2D17E3-38D5-41AE-9DA5-1138F33266BE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>
          <a:xfrm>
            <a:off x="250825" y="1347788"/>
            <a:ext cx="5976938" cy="3246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39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rgbClr val="073E87"/>
                </a:solidFill>
                <a:ea typeface="楷体_GB2312" pitchFamily="49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4ACB86-9EAD-42FF-AAF7-45F268B4759D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>
          <a:xfrm>
            <a:off x="250825" y="1347788"/>
            <a:ext cx="5976938" cy="3246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anose="020E0502030303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900113" y="268288"/>
            <a:ext cx="7786687" cy="358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000">
                <a:solidFill>
                  <a:srgbClr val="073E87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95E8F9-5115-4ECB-8CE6-A6BFB7E45560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73E8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68425"/>
            <a:ext cx="5927725" cy="3225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40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54475" y="1785938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自顶向下分析概述</a:t>
            </a:r>
            <a:endParaRPr kumimoji="0" lang="zh-CN" altLang="en-US" sz="35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1490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72063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054475" y="1785938"/>
            <a:ext cx="44465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自顶向下分析概述</a:t>
            </a:r>
            <a:endParaRPr kumimoji="0" lang="zh-CN" altLang="en-US" sz="35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1490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72063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937"/>
            <a:ext cx="9144000" cy="5151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3500" y="1774825"/>
            <a:ext cx="2379663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文法转换 </a:t>
            </a:r>
            <a:endParaRPr kumimoji="0" lang="zh-CN" altLang="en-US" sz="350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1490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72063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950" y="996950"/>
            <a:ext cx="7046913" cy="35798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53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aAd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53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53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→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53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b c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1"/>
          <p:cNvSpPr txBox="1"/>
          <p:nvPr/>
        </p:nvSpPr>
        <p:spPr bwMode="auto">
          <a:xfrm>
            <a:off x="3071813" y="958850"/>
            <a:ext cx="5327650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同一非终结符的多个候选式存在共同前缀，将导致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回溯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现象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V="1">
            <a:off x="1476375" y="4516438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charRg st="44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4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charRg st="47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r>
              <a:rPr lang="en-US" altLang="zh-CN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2588" y="785813"/>
            <a:ext cx="7046913" cy="2914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→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–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*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→ (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) | id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0353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 + id * id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1"/>
          <p:cNvSpPr txBox="1"/>
          <p:nvPr/>
        </p:nvSpPr>
        <p:spPr bwMode="auto">
          <a:xfrm>
            <a:off x="3101975" y="428625"/>
            <a:ext cx="5327650" cy="8985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5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98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40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左递归文法会使递归下降分析器陷入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无限循环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5" name="Line 45"/>
          <p:cNvSpPr>
            <a:spLocks noChangeShapeType="1"/>
          </p:cNvSpPr>
          <p:nvPr/>
        </p:nvSpPr>
        <p:spPr bwMode="auto">
          <a:xfrm flipV="1">
            <a:off x="1214438" y="36433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4146550" y="1357313"/>
            <a:ext cx="2043113" cy="3714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190500" lvl="1" inden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6100" y="2084388"/>
            <a:ext cx="27368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190500" lvl="1" inden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71975" y="1716088"/>
            <a:ext cx="199548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190500" lvl="1" indent="0"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6600" y="2406650"/>
            <a:ext cx="873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zh-CN" altLang="en-US" sz="2800" dirty="0">
              <a:latin typeface="Tahoma" panose="020B060403050404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3188" y="3532188"/>
            <a:ext cx="6189663" cy="738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如果一个文法中有一个非终结符</a:t>
            </a:r>
            <a:r>
              <a:rPr kumimoji="0" lang="en-US" altLang="zh-CN" sz="21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使得对某个串</a:t>
            </a:r>
            <a:r>
              <a:rPr kumimoji="0" lang="en-US" altLang="zh-CN" sz="21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存在一个推导</a:t>
            </a:r>
            <a:r>
              <a:rPr kumimoji="1" lang="en-US" altLang="zh-CN" sz="21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1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kumimoji="1" lang="en-US" altLang="zh-CN" sz="21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Aα 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，那么这个文法就是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左递归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43188" y="2857500"/>
            <a:ext cx="6189663" cy="692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含有</a:t>
            </a:r>
            <a:r>
              <a:rPr kumimoji="0" lang="en-US" altLang="zh-CN" sz="2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Aα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形式产生式的文法称为是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直接左递归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immediate left recursive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43188" y="4270375"/>
            <a:ext cx="6189663" cy="738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经过两步或两步以上推导产生的左递归称为是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间接左递归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7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7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charRg st="7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charRg st="7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80975" y="500063"/>
            <a:ext cx="5927725" cy="26431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→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Aα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(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kumimoji="1" lang="el-GR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≠ </a:t>
            </a:r>
            <a:r>
              <a:rPr kumimoji="1" lang="el-GR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ε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不以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开头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kumimoji="1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→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 A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endParaRPr kumimoji="1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→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 </a:t>
            </a:r>
            <a:r>
              <a:rPr kumimoji="1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′｜</a:t>
            </a:r>
            <a:r>
              <a:rPr kumimoji="1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kumimoji="1" lang="en-US" altLang="zh-CN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1441450" y="1390650"/>
            <a:ext cx="503238" cy="32385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4800" y="1577975"/>
            <a:ext cx="3370263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事实上，这种消除过程就是把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左递归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转换成了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右递归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962025" y="2787650"/>
            <a:ext cx="2819400" cy="1695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 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+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｜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T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 →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*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F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｜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F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5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F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 → ( </a:t>
            </a:r>
            <a:r>
              <a:rPr lang="en-US" altLang="zh-CN" sz="2500" b="1" i="1" dirty="0"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 )｜id</a:t>
            </a:r>
            <a:endParaRPr lang="en-US" altLang="zh-CN" sz="25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3851275" y="3076575"/>
            <a:ext cx="2633663" cy="17367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marL="342900" indent="-342900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′</a:t>
            </a:r>
            <a:endParaRPr lang="en-US" altLang="zh-C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′ </a:t>
            </a:r>
            <a:r>
              <a:rPr lang="en-US" altLang="zh-CN" sz="2500" b="1" dirty="0">
                <a:latin typeface="Times New Roman" panose="02020603050405020304" pitchFamily="18" charset="0"/>
              </a:rPr>
              <a:t>→ + 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T E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′ </a:t>
            </a:r>
            <a:r>
              <a:rPr lang="en-US" altLang="zh-CN" sz="2500" b="1" dirty="0">
                <a:latin typeface="Times New Roman" panose="02020603050405020304" pitchFamily="18" charset="0"/>
              </a:rPr>
              <a:t>|ε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500" b="1" dirty="0">
                <a:latin typeface="Times New Roman" panose="02020603050405020304" pitchFamily="18" charset="0"/>
              </a:rPr>
              <a:t>→ 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F T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′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′</a:t>
            </a:r>
            <a:r>
              <a:rPr lang="en-US" altLang="zh-CN" sz="2500" b="1" dirty="0">
                <a:latin typeface="Times New Roman" panose="02020603050405020304" pitchFamily="18" charset="0"/>
              </a:rPr>
              <a:t>→* 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F T </a:t>
            </a:r>
            <a:r>
              <a:rPr lang="en-US" altLang="zh-CN" sz="2500" b="1" dirty="0">
                <a:latin typeface="Times New Roman" panose="02020603050405020304" pitchFamily="18" charset="0"/>
                <a:ea typeface="楷体_GB2312"/>
              </a:rPr>
              <a:t>′ </a:t>
            </a:r>
            <a:r>
              <a:rPr lang="en-US" altLang="zh-CN" sz="2500" b="1" dirty="0">
                <a:latin typeface="Times New Roman" panose="02020603050405020304" pitchFamily="18" charset="0"/>
              </a:rPr>
              <a:t>｜ε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5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500" b="1" dirty="0">
                <a:latin typeface="Times New Roman" panose="02020603050405020304" pitchFamily="18" charset="0"/>
              </a:rPr>
              <a:t>→ ( </a:t>
            </a:r>
            <a:r>
              <a:rPr lang="en-US" altLang="zh-CN" sz="25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500" b="1" dirty="0">
                <a:latin typeface="Times New Roman" panose="02020603050405020304" pitchFamily="18" charset="0"/>
              </a:rPr>
              <a:t> )｜id</a:t>
            </a:r>
            <a:endParaRPr lang="en-US" altLang="zh-CN" sz="2500" b="1" dirty="0">
              <a:latin typeface="Times New Roman" panose="02020603050405020304" pitchFamily="18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203575" y="3570288"/>
            <a:ext cx="642938" cy="782638"/>
          </a:xfrm>
          <a:prstGeom prst="rightArrow">
            <a:avLst>
              <a:gd name="adj1" fmla="val 50000"/>
              <a:gd name="adj2" fmla="val 46205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176463" y="3417888"/>
            <a:ext cx="1143000" cy="306387"/>
            <a:chOff x="2275887" y="4784510"/>
            <a:chExt cx="1143984" cy="406662"/>
          </a:xfrm>
        </p:grpSpPr>
        <p:sp>
          <p:nvSpPr>
            <p:cNvPr id="36881" name="AutoShape 8"/>
            <p:cNvSpPr/>
            <p:nvPr/>
          </p:nvSpPr>
          <p:spPr>
            <a:xfrm rot="5400000">
              <a:off x="2338693" y="4721703"/>
              <a:ext cx="160383" cy="285996"/>
            </a:xfrm>
            <a:prstGeom prst="rightBrace">
              <a:avLst>
                <a:gd name="adj1" fmla="val 25187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882" name="AutoShape 9"/>
            <p:cNvSpPr/>
            <p:nvPr/>
          </p:nvSpPr>
          <p:spPr>
            <a:xfrm rot="5400000">
              <a:off x="2987934" y="4800912"/>
              <a:ext cx="143504" cy="144462"/>
            </a:xfrm>
            <a:prstGeom prst="rightBrace">
              <a:avLst>
                <a:gd name="adj1" fmla="val 8426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883" name="Rectangle 12"/>
            <p:cNvSpPr/>
            <p:nvPr/>
          </p:nvSpPr>
          <p:spPr>
            <a:xfrm>
              <a:off x="2290196" y="4974321"/>
              <a:ext cx="1129675" cy="2168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eaLnBrk="1" hangingPunct="1"/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</a:rPr>
                <a:t>α       β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4" name="组合 13"/>
          <p:cNvGrpSpPr/>
          <p:nvPr/>
        </p:nvGrpSpPr>
        <p:grpSpPr>
          <a:xfrm>
            <a:off x="2100263" y="4149725"/>
            <a:ext cx="1147762" cy="323850"/>
            <a:chOff x="2695948" y="5718975"/>
            <a:chExt cx="1147818" cy="432589"/>
          </a:xfrm>
        </p:grpSpPr>
        <p:sp>
          <p:nvSpPr>
            <p:cNvPr id="36878" name="AutoShape 15"/>
            <p:cNvSpPr/>
            <p:nvPr/>
          </p:nvSpPr>
          <p:spPr>
            <a:xfrm rot="5400000">
              <a:off x="2807455" y="5613016"/>
              <a:ext cx="90158" cy="303664"/>
            </a:xfrm>
            <a:prstGeom prst="rightBrace">
              <a:avLst>
                <a:gd name="adj1" fmla="val 25183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879" name="AutoShape 16"/>
            <p:cNvSpPr/>
            <p:nvPr/>
          </p:nvSpPr>
          <p:spPr>
            <a:xfrm rot="5400000">
              <a:off x="3512621" y="5691326"/>
              <a:ext cx="89165" cy="144462"/>
            </a:xfrm>
            <a:prstGeom prst="rightBrace">
              <a:avLst>
                <a:gd name="adj1" fmla="val 8423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pPr eaLnBrk="1" hangingPunct="1"/>
              <a:endParaRPr lang="zh-CN" altLang="en-US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6880" name="Rectangle 17"/>
            <p:cNvSpPr/>
            <p:nvPr/>
          </p:nvSpPr>
          <p:spPr>
            <a:xfrm>
              <a:off x="2695948" y="5864227"/>
              <a:ext cx="1147818" cy="287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eaLnBrk="1" hangingPunct="1"/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</a:rPr>
                <a:t>α         β</a:t>
              </a:r>
              <a:endPara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消除直接左递归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67425" y="622300"/>
            <a:ext cx="1758950" cy="2043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α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αα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ααα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…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β α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61075" y="2859088"/>
            <a:ext cx="1966913" cy="2000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′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′ 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ααA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′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αααA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′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…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αA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/>
              </a:rPr>
              <a:t>′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rgbClr val="3333CC"/>
              </a:buClr>
              <a:buSzPct val="100000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    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/>
              </a:rPr>
              <a:t>α</a:t>
            </a:r>
            <a:endParaRPr lang="en-US" altLang="zh-CN" sz="2400" b="1" i="1" dirty="0">
              <a:latin typeface="Times New Roman" panose="02020603050405020304" pitchFamily="18" charset="0"/>
              <a:ea typeface="华文楷体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9075" y="981075"/>
            <a:ext cx="908050" cy="4619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r=βα</a:t>
            </a:r>
            <a:r>
              <a:rPr kumimoji="1" lang="zh-CN" altLang="en-US" sz="2400" b="1" i="1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*</a:t>
            </a:r>
            <a:endParaRPr kumimoji="0" lang="zh-CN" altLang="en-US" sz="1800" b="0" i="0" u="none" strike="noStrike" kern="1200" cap="none" spc="0" normalizeH="0" baseline="3000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charRg st="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charRg st="26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charRg st="31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charRg st="1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>
                                            <p:txEl>
                                              <p:charRg st="3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8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>
                                            <p:txEl>
                                              <p:charRg st="42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5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>
                                            <p:txEl>
                                              <p:charRg st="5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8">
                                            <p:txEl>
                                              <p:charRg st="5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>
                                            <p:txEl>
                                              <p:charRg st="56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charRg st="6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charRg st="6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charRg st="68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">
                                            <p:txEl>
                                              <p:charRg st="8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">
                                            <p:txEl>
                                              <p:charRg st="23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8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build="p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8900" y="917575"/>
            <a:ext cx="5927725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α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α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…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α</a:t>
            </a:r>
            <a:r>
              <a:rPr kumimoji="0" lang="en-US" altLang="zh-CN" sz="2500" b="1" i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…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l-GR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≠ ε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1" u="none" strike="noStrike" kern="1200" cap="none" spc="0" normalizeH="0" baseline="-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不以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开头</a:t>
            </a:r>
            <a:r>
              <a:rPr kumimoji="1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…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…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1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5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′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ε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7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消除直接左递归的一般形式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357188" y="4125913"/>
            <a:ext cx="8429625" cy="446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消除左递归是要付出代价的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——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引进了一些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非终结符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3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_</a:t>
            </a:r>
            <a:r>
              <a:rPr kumimoji="0" lang="zh-CN" altLang="en-US" sz="23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产生式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811588" y="2139950"/>
            <a:ext cx="974725" cy="6461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消除间接左递归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913" y="1362075"/>
            <a:ext cx="5927725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将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的定义代入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产生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式，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得：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c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 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产生式的直接左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递归，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得：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 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→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 A’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d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|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endParaRPr kumimoji="0" lang="en-US" altLang="zh-CN" sz="25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954713" y="1362075"/>
            <a:ext cx="1276350" cy="6794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Aa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Sda</a:t>
            </a:r>
            <a:endParaRPr kumimoji="1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74950" y="3651250"/>
            <a:ext cx="3021013" cy="936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4950" y="1362075"/>
            <a:ext cx="3021013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charRg st="7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5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5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charRg st="5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charRg st="6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9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9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charRg st="93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charRg st="11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charRg st="11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charRg st="11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charRg st="12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charRg st="126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charRg st="126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30213" y="930275"/>
            <a:ext cx="7886700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输入：不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含循环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推导（即形如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73E87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的推导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产生式的文法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输出：等价的无左递归文法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方法：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消除左递归算法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705" name="内容占位符 1"/>
          <p:cNvSpPr txBox="1"/>
          <p:nvPr/>
        </p:nvSpPr>
        <p:spPr bwMode="auto">
          <a:xfrm>
            <a:off x="142875" y="2066925"/>
            <a:ext cx="8786813" cy="2933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按照某个顺序将非终结符号排序为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，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.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for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的每个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{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for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从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到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-1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的每个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{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将每个形如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 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γ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的产生式替换为产生式组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→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δ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γ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∣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γ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∣…∣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γ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，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其中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→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δ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∣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en-US" altLang="zh-CN" sz="1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∣… ∣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δ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，是所有的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产生式</a:t>
            </a:r>
            <a:r>
              <a:rPr kumimoji="0" lang="el-GR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5"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}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5"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消除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产生式之间的立即左递归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5"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}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5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</a:t>
            </a:r>
            <a:endParaRPr kumimoji="0" lang="en-US" altLang="zh-CN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endParaRPr kumimoji="0" lang="zh-CN" altLang="en-US" sz="15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787400" y="846138"/>
            <a:ext cx="5927725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文法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endParaRPr kumimoji="0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BR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0" lang="pt-BR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0" lang="pt-B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aAd </a:t>
            </a:r>
            <a:r>
              <a:rPr kumimoji="0" lang="pt-B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 </a:t>
            </a: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aBe</a:t>
            </a:r>
            <a:endParaRPr kumimoji="0" lang="pt-BR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pt-B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→ </a:t>
            </a: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endParaRPr kumimoji="0" lang="pt-BR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kumimoji="0" lang="pt-B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kumimoji="0" lang="pt-BR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kumimoji="0" lang="pt-BR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文法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 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'</a:t>
            </a:r>
            <a:endParaRPr kumimoji="0" lang="en-US" altLang="zh-CN" sz="20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a S'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S' → Ad | Be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→ c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→ b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5598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5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提取左公因子</a:t>
            </a:r>
            <a:r>
              <a:rPr kumimoji="0" lang="en-US" altLang="zh-CN" sz="25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 Factoring </a:t>
            </a:r>
            <a:r>
              <a:rPr kumimoji="0" lang="en-US" altLang="zh-CN" sz="25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25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1619250" y="2500313"/>
            <a:ext cx="1081088" cy="4318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675" y="2211388"/>
            <a:ext cx="4313238" cy="1246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通过改写产生式来</a:t>
            </a: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推迟决定</a:t>
            </a:r>
            <a:r>
              <a:rPr kumimoji="0" lang="zh-CN" altLang="en-US" sz="25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，等读入了足够多的输入，获得足够信息后再做出正确的选择</a:t>
            </a:r>
            <a:endParaRPr kumimoji="0" lang="zh-CN" altLang="en-US" sz="25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4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4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94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2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9475">
                                            <p:txEl>
                                              <p:charRg st="2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9475">
                                            <p:txEl>
                                              <p:charRg st="2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9475">
                                            <p:txEl>
                                              <p:charRg st="2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947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947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9475">
                                            <p:txEl>
                                              <p:charRg st="6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9475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9475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9475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9475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9475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9475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9475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9475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9475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947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947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947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9475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9475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9475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9475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9475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475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charRg st="6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9475">
                                            <p:txEl>
                                              <p:charRg st="6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9475">
                                            <p:txEl>
                                              <p:charRg st="6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9475">
                                            <p:txEl>
                                              <p:charRg st="6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142875" y="785813"/>
            <a:ext cx="8858250" cy="1209675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输入：文法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G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输出：等价的提取了左公因子的文法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方法：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5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	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3251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提取左公因子算法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825" y="1924050"/>
            <a:ext cx="8459788" cy="31607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对于每个非终结符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，找出它的两个或多个选项之间的最长公共前缀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α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≠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ε</a:t>
            </a:r>
            <a:r>
              <a:rPr kumimoji="0" lang="zh-CN" alt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即存在一个非平凡的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nontrivial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公共前缀，那么将所有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产生式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ctr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→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… |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-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… |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替换为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ctr" defTabSz="914400" rtl="0" eaLnBrk="1" fontAlgn="base" latinLnBrk="0" hangingPunct="1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→ 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α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… |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3050" marR="0" lvl="0" indent="-273050" algn="ctr" defTabSz="914400" rtl="0" eaLnBrk="1" fontAlgn="base" latinLnBrk="0" hangingPunct="1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→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| … |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β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其中，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18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表示所有不以</a:t>
            </a:r>
            <a:r>
              <a:rPr kumimoji="1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α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开头的产生式体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73E87">
                    <a:lumMod val="60000"/>
                    <a:lumOff val="4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A'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是一个新的非终结符。不断应用这个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转换，直到每个非终结符的任意两个产生式体都没有公共前缀为止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17513" y="714375"/>
            <a:ext cx="8402638" cy="4298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从分析树的顶部（根节点）向底部（叶节点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方向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构造分析树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可以看成是从文法开始符号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推导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出词串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过程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800100" marR="0" lvl="3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800100" marR="0" lvl="3" indent="-34290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每一步推导中，都需要做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两个选择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替换当前句型中的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哪个非终结符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用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该非终结符的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哪个候选式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进行替换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自顶向下的分析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Top-Down Parsing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57375" y="3148013"/>
            <a:ext cx="1411288" cy="596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kumimoji="0" lang="zh-CN" altLang="en-US" sz="11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795963" y="1671638"/>
            <a:ext cx="2847975" cy="2087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endParaRPr kumimoji="0" lang="en-US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      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	      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	      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id +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	      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</a:t>
            </a:r>
            <a:r>
              <a:rPr kumimoji="1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	      </a:t>
            </a:r>
            <a:r>
              <a: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id )</a:t>
            </a: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865313" y="1609725"/>
            <a:ext cx="1403350" cy="1549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  <a:endParaRPr kumimoji="0" lang="en-US" altLang="zh-CN" sz="16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  <a:endParaRPr kumimoji="0" lang="en-US" altLang="zh-CN" sz="16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E →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 →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id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203575" y="1724025"/>
            <a:ext cx="2455863" cy="2101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组合 41"/>
          <p:cNvGrpSpPr/>
          <p:nvPr/>
        </p:nvGrpSpPr>
        <p:grpSpPr>
          <a:xfrm>
            <a:off x="4484688" y="2481263"/>
            <a:ext cx="1069975" cy="460375"/>
            <a:chOff x="4568297" y="3723878"/>
            <a:chExt cx="1070134" cy="460623"/>
          </a:xfrm>
        </p:grpSpPr>
        <p:cxnSp>
          <p:nvCxnSpPr>
            <p:cNvPr id="43" name="直接连接符 42"/>
            <p:cNvCxnSpPr/>
            <p:nvPr/>
          </p:nvCxnSpPr>
          <p:spPr bwMode="auto">
            <a:xfrm rot="5400000">
              <a:off x="4814368" y="3723906"/>
              <a:ext cx="142952" cy="1428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 bwMode="auto">
            <a:xfrm rot="16200000" flipH="1">
              <a:off x="5297039" y="3741371"/>
              <a:ext cx="142952" cy="1079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 bwMode="auto">
            <a:xfrm rot="5400000">
              <a:off x="5061260" y="3794560"/>
              <a:ext cx="142952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4" name="矩形 25"/>
            <p:cNvSpPr/>
            <p:nvPr/>
          </p:nvSpPr>
          <p:spPr>
            <a:xfrm>
              <a:off x="4568297" y="3814350"/>
              <a:ext cx="1070134" cy="370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(     </a:t>
              </a:r>
              <a:r>
                <a:rPr lang="en-US" altLang="zh-CN" b="1" i="1" dirty="0">
                  <a:latin typeface="Times New Roman" panose="02020603050405020304" pitchFamily="18" charset="0"/>
                  <a:ea typeface="楷体_GB2312"/>
                </a:rPr>
                <a:t>E   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)</a:t>
              </a:r>
              <a:endParaRPr lang="zh-CN" altLang="en-US" dirty="0">
                <a:latin typeface="Tahoma" panose="020B0604030504040204" pitchFamily="34" charset="0"/>
                <a:ea typeface="楷体_GB2312"/>
              </a:endParaRPr>
            </a:p>
          </p:txBody>
        </p:sp>
      </p:grpSp>
      <p:grpSp>
        <p:nvGrpSpPr>
          <p:cNvPr id="4" name="组合 46"/>
          <p:cNvGrpSpPr/>
          <p:nvPr/>
        </p:nvGrpSpPr>
        <p:grpSpPr>
          <a:xfrm>
            <a:off x="4514850" y="2954338"/>
            <a:ext cx="1085850" cy="460375"/>
            <a:chOff x="4572000" y="3723878"/>
            <a:chExt cx="1084652" cy="460623"/>
          </a:xfrm>
        </p:grpSpPr>
        <p:cxnSp>
          <p:nvCxnSpPr>
            <p:cNvPr id="48" name="直接连接符 47"/>
            <p:cNvCxnSpPr/>
            <p:nvPr/>
          </p:nvCxnSpPr>
          <p:spPr bwMode="auto">
            <a:xfrm rot="5400000">
              <a:off x="4789131" y="3723996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 bwMode="auto">
            <a:xfrm rot="16200000" flipH="1">
              <a:off x="5237897" y="3741440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 bwMode="auto">
            <a:xfrm rot="5400000">
              <a:off x="5045229" y="3794562"/>
              <a:ext cx="142952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0" name="矩形 46"/>
            <p:cNvSpPr/>
            <p:nvPr/>
          </p:nvSpPr>
          <p:spPr>
            <a:xfrm>
              <a:off x="4572000" y="3814350"/>
              <a:ext cx="1084652" cy="370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  <a:ea typeface="楷体_GB2312"/>
                </a:rPr>
                <a:t>E    +   E </a:t>
              </a:r>
              <a:endParaRPr lang="zh-CN" altLang="en-US" dirty="0">
                <a:latin typeface="Tahoma" panose="020B0604030504040204" pitchFamily="34" charset="0"/>
                <a:ea typeface="楷体_GB2312"/>
              </a:endParaRPr>
            </a:p>
          </p:txBody>
        </p:sp>
      </p:grpSp>
      <p:grpSp>
        <p:nvGrpSpPr>
          <p:cNvPr id="7" name="组合 51"/>
          <p:cNvGrpSpPr/>
          <p:nvPr/>
        </p:nvGrpSpPr>
        <p:grpSpPr>
          <a:xfrm>
            <a:off x="4227513" y="2462213"/>
            <a:ext cx="376237" cy="457200"/>
            <a:chOff x="5275094" y="4643438"/>
            <a:chExt cx="377026" cy="457884"/>
          </a:xfrm>
        </p:grpSpPr>
        <p:cxnSp>
          <p:nvCxnSpPr>
            <p:cNvPr id="53" name="直接连接符 52"/>
            <p:cNvCxnSpPr/>
            <p:nvPr/>
          </p:nvCxnSpPr>
          <p:spPr bwMode="auto">
            <a:xfrm rot="5400000">
              <a:off x="5363429" y="4714187"/>
              <a:ext cx="143089" cy="15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6" name="矩形 49"/>
            <p:cNvSpPr/>
            <p:nvPr/>
          </p:nvSpPr>
          <p:spPr>
            <a:xfrm>
              <a:off x="5275094" y="4731990"/>
              <a:ext cx="3770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id</a:t>
              </a:r>
              <a:endParaRPr lang="zh-CN" altLang="en-US" dirty="0">
                <a:latin typeface="Tahoma" panose="020B0604030504040204" pitchFamily="34" charset="0"/>
                <a:ea typeface="楷体_GB2312"/>
              </a:endParaRPr>
            </a:p>
          </p:txBody>
        </p:sp>
      </p:grpSp>
      <p:grpSp>
        <p:nvGrpSpPr>
          <p:cNvPr id="8" name="组合 54"/>
          <p:cNvGrpSpPr/>
          <p:nvPr/>
        </p:nvGrpSpPr>
        <p:grpSpPr>
          <a:xfrm>
            <a:off x="4532313" y="3367088"/>
            <a:ext cx="377825" cy="458787"/>
            <a:chOff x="5275094" y="4643438"/>
            <a:chExt cx="377026" cy="457884"/>
          </a:xfrm>
        </p:grpSpPr>
        <p:cxnSp>
          <p:nvCxnSpPr>
            <p:cNvPr id="56" name="直接连接符 55"/>
            <p:cNvCxnSpPr/>
            <p:nvPr/>
          </p:nvCxnSpPr>
          <p:spPr bwMode="auto">
            <a:xfrm rot="5400000">
              <a:off x="5364587" y="4713944"/>
              <a:ext cx="142594" cy="1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4" name="矩形 54"/>
            <p:cNvSpPr/>
            <p:nvPr/>
          </p:nvSpPr>
          <p:spPr>
            <a:xfrm>
              <a:off x="5275094" y="4731990"/>
              <a:ext cx="3770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id</a:t>
              </a:r>
              <a:endParaRPr lang="zh-CN" altLang="en-US" dirty="0">
                <a:latin typeface="Tahoma" panose="020B0604030504040204" pitchFamily="34" charset="0"/>
                <a:ea typeface="楷体_GB2312"/>
              </a:endParaRPr>
            </a:p>
          </p:txBody>
        </p:sp>
      </p:grpSp>
      <p:grpSp>
        <p:nvGrpSpPr>
          <p:cNvPr id="9" name="组合 61"/>
          <p:cNvGrpSpPr/>
          <p:nvPr/>
        </p:nvGrpSpPr>
        <p:grpSpPr>
          <a:xfrm>
            <a:off x="4225925" y="1993900"/>
            <a:ext cx="1085850" cy="460375"/>
            <a:chOff x="4572000" y="3723878"/>
            <a:chExt cx="1084652" cy="460622"/>
          </a:xfrm>
        </p:grpSpPr>
        <p:cxnSp>
          <p:nvCxnSpPr>
            <p:cNvPr id="63" name="直接连接符 62"/>
            <p:cNvCxnSpPr/>
            <p:nvPr/>
          </p:nvCxnSpPr>
          <p:spPr bwMode="auto">
            <a:xfrm rot="5400000">
              <a:off x="4789131" y="3723996"/>
              <a:ext cx="142952" cy="142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 rot="16200000" flipH="1">
              <a:off x="5237897" y="3741440"/>
              <a:ext cx="142952" cy="1078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 bwMode="auto">
            <a:xfrm rot="5400000">
              <a:off x="5002413" y="3794561"/>
              <a:ext cx="142952" cy="15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矩形 46"/>
            <p:cNvSpPr/>
            <p:nvPr/>
          </p:nvSpPr>
          <p:spPr>
            <a:xfrm>
              <a:off x="4572000" y="3814350"/>
              <a:ext cx="1084652" cy="370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  <a:ea typeface="楷体_GB2312"/>
                </a:rPr>
                <a:t>E    +   E </a:t>
              </a:r>
              <a:endParaRPr lang="zh-CN" altLang="en-US" dirty="0">
                <a:latin typeface="Tahoma" panose="020B0604030504040204" pitchFamily="34" charset="0"/>
                <a:ea typeface="楷体_GB231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808663" y="1765300"/>
            <a:ext cx="135572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推导过程：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grpSp>
        <p:nvGrpSpPr>
          <p:cNvPr id="10" name="组合 67"/>
          <p:cNvGrpSpPr/>
          <p:nvPr/>
        </p:nvGrpSpPr>
        <p:grpSpPr>
          <a:xfrm>
            <a:off x="5165725" y="3362325"/>
            <a:ext cx="376238" cy="457200"/>
            <a:chOff x="5275094" y="4643438"/>
            <a:chExt cx="377026" cy="457884"/>
          </a:xfrm>
        </p:grpSpPr>
        <p:cxnSp>
          <p:nvCxnSpPr>
            <p:cNvPr id="69" name="直接连接符 68"/>
            <p:cNvCxnSpPr/>
            <p:nvPr/>
          </p:nvCxnSpPr>
          <p:spPr bwMode="auto">
            <a:xfrm rot="5400000">
              <a:off x="5363427" y="4714187"/>
              <a:ext cx="143089" cy="15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8" name="矩形 49"/>
            <p:cNvSpPr/>
            <p:nvPr/>
          </p:nvSpPr>
          <p:spPr>
            <a:xfrm>
              <a:off x="5275094" y="4731990"/>
              <a:ext cx="37702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  <a:ea typeface="楷体_GB2312"/>
                </a:rPr>
                <a:t>id</a:t>
              </a:r>
              <a:endParaRPr lang="zh-CN" altLang="en-US" dirty="0">
                <a:latin typeface="Tahoma" panose="020B0604030504040204" pitchFamily="34" charset="0"/>
                <a:ea typeface="楷体_GB2312"/>
              </a:endParaRPr>
            </a:p>
          </p:txBody>
        </p:sp>
      </p:grpSp>
      <p:grpSp>
        <p:nvGrpSpPr>
          <p:cNvPr id="11" name="组合 40"/>
          <p:cNvGrpSpPr/>
          <p:nvPr/>
        </p:nvGrpSpPr>
        <p:grpSpPr>
          <a:xfrm>
            <a:off x="3419475" y="1654175"/>
            <a:ext cx="2239963" cy="2101850"/>
            <a:chOff x="3203848" y="2859586"/>
            <a:chExt cx="3312368" cy="2241736"/>
          </a:xfrm>
        </p:grpSpPr>
        <p:sp>
          <p:nvSpPr>
            <p:cNvPr id="12304" name="矩形 9"/>
            <p:cNvSpPr/>
            <p:nvPr/>
          </p:nvSpPr>
          <p:spPr>
            <a:xfrm>
              <a:off x="4893997" y="2916070"/>
              <a:ext cx="30518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</a:rPr>
                <a:t>E</a:t>
              </a:r>
              <a:endParaRPr lang="zh-CN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楷体_GB231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203848" y="2859586"/>
              <a:ext cx="3312368" cy="224173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6" name="矩形 47"/>
            <p:cNvSpPr/>
            <p:nvPr/>
          </p:nvSpPr>
          <p:spPr>
            <a:xfrm>
              <a:off x="3203848" y="2915344"/>
              <a:ext cx="1107826" cy="369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分析树</a:t>
              </a:r>
              <a:r>
                <a:rPr lang="zh-CN" altLang="en-US" b="1" dirty="0">
                  <a:latin typeface="楷体_GB2312"/>
                  <a:ea typeface="华文楷体" panose="02010600040101010101" pitchFamily="2" charset="-122"/>
                </a:rPr>
                <a:t>：</a:t>
              </a:r>
              <a:endParaRPr lang="zh-CN" altLang="en-US" dirty="0">
                <a:latin typeface="Tahoma" panose="020B0604030504040204" pitchFamily="34" charset="0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charRg st="5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charRg st="5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3">
                                            <p:txEl>
                                              <p:charRg st="5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charRg st="1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charRg st="1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charRg st="1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charRg st="51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charRg st="7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charRg st="104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>
                                            <p:txEl>
                                              <p:charRg st="13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charRg st="132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charRg st="132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0243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0243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243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24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24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24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8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243">
                                            <p:txEl>
                                              <p:charRg st="8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243">
                                            <p:txEl>
                                              <p:charRg st="8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243">
                                            <p:txEl>
                                              <p:charRg st="8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 build="allAtOnce"/>
      <p:bldP spid="33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937"/>
            <a:ext cx="9144000" cy="5151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143500" y="1774825"/>
            <a:ext cx="2379663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文法转换 </a:t>
            </a:r>
            <a:endParaRPr kumimoji="0" lang="zh-CN" altLang="en-US" sz="350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1490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72063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0178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48225" y="1774825"/>
            <a:ext cx="308133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LL(1) </a:t>
            </a:r>
            <a:r>
              <a:rPr kumimoji="0" lang="zh-CN" altLang="en-US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</a:t>
            </a:r>
            <a:endParaRPr kumimoji="0" lang="zh-CN" altLang="en-US" sz="350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1490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72063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AutoShape 4"/>
          <p:cNvSpPr/>
          <p:nvPr/>
        </p:nvSpPr>
        <p:spPr bwMode="auto">
          <a:xfrm>
            <a:off x="4510088" y="4471988"/>
            <a:ext cx="2714625" cy="412750"/>
          </a:xfrm>
          <a:prstGeom prst="borderCallout2">
            <a:avLst>
              <a:gd name="adj1" fmla="val 48542"/>
              <a:gd name="adj2" fmla="val -1053"/>
              <a:gd name="adj3" fmla="val 48700"/>
              <a:gd name="adj4" fmla="val -7649"/>
              <a:gd name="adj5" fmla="val -25800"/>
              <a:gd name="adj6" fmla="val -26993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不含</a:t>
            </a:r>
            <a:r>
              <a:rPr kumimoji="0" lang="el-GR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产生式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30275"/>
            <a:ext cx="8720138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预测分析法的工作过程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从文法开始符号出发，在每一步推导过程中根据当前句型的最左非终结符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和当前输入符号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，选择正确的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产生式。为保证分析的确定性，选出的候选式必须是唯一的。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文法（简单的确定性文法，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Korenjak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&amp;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Hopcroft</a:t>
            </a:r>
            <a:r>
              <a:rPr kumimoji="0" lang="zh-CN" altLang="en-US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1966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S_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3249613" y="157163"/>
            <a:ext cx="5645150" cy="1046163"/>
          </a:xfrm>
          <a:prstGeom prst="cloudCallout">
            <a:avLst>
              <a:gd name="adj1" fmla="val -38335"/>
              <a:gd name="adj2" fmla="val 65851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假如允许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包含</a:t>
            </a:r>
            <a:r>
              <a:rPr kumimoji="0" lang="el-GR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产生式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，将会产生什么问题？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4550" y="3262313"/>
            <a:ext cx="6299200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每个产生式的右部都以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终结符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开始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7088" y="3765550"/>
            <a:ext cx="6316663" cy="461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同一非终结符的各个候选式的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首终结符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都不同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charRg st="88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3754438" y="1379538"/>
            <a:ext cx="4103688" cy="1620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3754438" y="714375"/>
            <a:ext cx="4103688" cy="665163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输入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   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 d a</a:t>
            </a:r>
            <a:endParaRPr kumimoji="0" lang="en-US" altLang="zh-CN" sz="25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推导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zh-CN" altLang="en-US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963" y="714375"/>
            <a:ext cx="2928938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714375"/>
            <a:ext cx="7643813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文法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5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什么时候使用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产生式？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如果当前某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非终结符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与当前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输入符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不匹配时，若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存在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，可以通过检查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是否可以出现在 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的后面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，来决定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是否使用产生式 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（若文法中无 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2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，则应报错）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10663" name="Line 7"/>
          <p:cNvSpPr/>
          <p:nvPr/>
        </p:nvSpPr>
        <p:spPr>
          <a:xfrm flipV="1">
            <a:off x="5122863" y="1108075"/>
            <a:ext cx="0" cy="163513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0664" name="Line 8"/>
          <p:cNvSpPr/>
          <p:nvPr/>
        </p:nvSpPr>
        <p:spPr>
          <a:xfrm flipV="1">
            <a:off x="5338763" y="1108075"/>
            <a:ext cx="0" cy="1619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0665" name="Line 9"/>
          <p:cNvSpPr/>
          <p:nvPr/>
        </p:nvSpPr>
        <p:spPr>
          <a:xfrm flipV="1">
            <a:off x="5572125" y="1108075"/>
            <a:ext cx="0" cy="1619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4282" name="矩形 2"/>
          <p:cNvSpPr/>
          <p:nvPr/>
        </p:nvSpPr>
        <p:spPr>
          <a:xfrm>
            <a:off x="1825625" y="714375"/>
            <a:ext cx="1728788" cy="231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S → aBC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B → bC  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B → dB 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B → </a:t>
            </a:r>
            <a:r>
              <a:rPr lang="en-US" altLang="zh-CN" sz="20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ε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  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C → c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C → a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  <a:p>
            <a:pPr marL="342900" indent="-342900" eaLnBrk="1" hangingPunct="1">
              <a:lnSpc>
                <a:spcPts val="2500"/>
              </a:lnSpc>
              <a:buFont typeface="宋体" panose="02010600030101010101" pitchFamily="2" charset="-122"/>
              <a:buAutoNum type="circleNumDbPlain"/>
            </a:pPr>
            <a:r>
              <a:rPr lang="en-US" altLang="zh-CN" sz="2000" b="1" dirty="0"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/>
              </a:rPr>
              <a:t>D → e</a:t>
            </a:r>
            <a:endParaRPr lang="en-US" altLang="zh-CN" sz="2000" b="1" i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3" name="Rectangle 4"/>
          <p:cNvSpPr txBox="1"/>
          <p:nvPr/>
        </p:nvSpPr>
        <p:spPr>
          <a:xfrm>
            <a:off x="4929188" y="1400175"/>
            <a:ext cx="1727200" cy="12430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i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adBC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</a:t>
            </a:r>
            <a:endParaRPr lang="zh-CN" altLang="en-US" sz="20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08750" y="714375"/>
            <a:ext cx="808038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dirty="0">
                <a:latin typeface="Times New Roman" panose="02020603050405020304" pitchFamily="18" charset="0"/>
              </a:rPr>
              <a:t>a d e</a:t>
            </a:r>
            <a:endParaRPr lang="zh-CN" altLang="en-US" sz="2500" b="1" i="1" dirty="0">
              <a:latin typeface="Times New Roman" panose="02020603050405020304" pitchFamily="18" charset="0"/>
            </a:endParaRPr>
          </a:p>
        </p:txBody>
      </p:sp>
      <p:sp>
        <p:nvSpPr>
          <p:cNvPr id="19" name="Line 7"/>
          <p:cNvSpPr/>
          <p:nvPr/>
        </p:nvSpPr>
        <p:spPr>
          <a:xfrm flipV="1">
            <a:off x="6683375" y="1125538"/>
            <a:ext cx="0" cy="163512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Line 8"/>
          <p:cNvSpPr/>
          <p:nvPr/>
        </p:nvSpPr>
        <p:spPr>
          <a:xfrm flipV="1">
            <a:off x="6899275" y="1127125"/>
            <a:ext cx="0" cy="1619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Line 9"/>
          <p:cNvSpPr/>
          <p:nvPr/>
        </p:nvSpPr>
        <p:spPr>
          <a:xfrm flipV="1">
            <a:off x="7143750" y="1127125"/>
            <a:ext cx="0" cy="161925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" name="Rectangle 4"/>
          <p:cNvSpPr txBox="1"/>
          <p:nvPr/>
        </p:nvSpPr>
        <p:spPr>
          <a:xfrm>
            <a:off x="6489700" y="1400175"/>
            <a:ext cx="1154113" cy="12430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i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adBC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adC</a:t>
            </a:r>
            <a:endParaRPr lang="en-US" altLang="zh-CN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088" y="3081338"/>
            <a:ext cx="3835400" cy="349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可以紧跟 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后面出现的终结符：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zh-CN" alt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79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6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796">
                                            <p:txEl>
                                              <p:charRg st="14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2">
                                            <p:txEl>
                                              <p:charRg st="7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>
                                            <p:txEl>
                                              <p:charRg st="13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2">
                                            <p:txEl>
                                              <p:charRg st="2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10659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10659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10659">
                                            <p:txEl>
                                              <p:charRg st="8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charRg st="2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10659">
                                            <p:txEl>
                                              <p:charRg st="2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10659">
                                            <p:txEl>
                                              <p:charRg st="2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10659">
                                            <p:txEl>
                                              <p:charRg st="2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3796" grpId="0" animBg="1" build="p"/>
      <p:bldP spid="4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3" y="642938"/>
            <a:ext cx="8558212" cy="3225800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非终结符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zh-CN" altLang="en-US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的后继符号集</a:t>
            </a:r>
            <a:endParaRPr lang="en-US" altLang="zh-CN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可能在某个句型中紧跟在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后边的终结符</a:t>
            </a:r>
            <a:r>
              <a:rPr lang="en-US" altLang="zh-CN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zh-CN" altLang="en-US" sz="20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的集合，记为</a:t>
            </a:r>
            <a:r>
              <a:rPr lang="en-US" altLang="zh-CN" sz="2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FOLLOW</a:t>
            </a:r>
            <a:r>
              <a:rPr lang="en-US" altLang="zh-CN" sz="2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sz="20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endParaRPr lang="en-US" altLang="zh-CN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20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	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FOLLOW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)={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|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S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</a:t>
            </a:r>
            <a:r>
              <a:rPr lang="en-US" altLang="zh-CN" sz="2000" b="1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*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αA</a:t>
            </a:r>
            <a:r>
              <a:rPr lang="en-US" altLang="zh-CN" sz="20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β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，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α,β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∪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</a:t>
            </a:r>
            <a:r>
              <a:rPr lang="en-US" altLang="zh-CN" sz="2000" b="1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*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}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2000"/>
              </a:lnSpc>
              <a:buSzPct val="100000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例</a:t>
            </a:r>
            <a:endParaRPr lang="en-US" altLang="zh-CN" b="1" kern="1200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  <a:cs typeface="+mn-cs"/>
            </a:endParaRPr>
          </a:p>
          <a:p>
            <a:pPr marL="627380" lvl="2" indent="0" eaLnBrk="1" hangingPunct="1">
              <a:lnSpc>
                <a:spcPts val="28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(1)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 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aBC</a:t>
            </a:r>
            <a:endParaRPr lang="en-US" altLang="zh-CN" sz="2200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marL="627380" lvl="2" indent="0" eaLnBrk="1" hangingPunct="1">
              <a:lnSpc>
                <a:spcPts val="28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(2)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 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bC</a:t>
            </a:r>
            <a:endParaRPr lang="en-US" altLang="zh-CN" sz="2200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marL="627380" lvl="2" indent="0" eaLnBrk="1" hangingPunct="1">
              <a:lnSpc>
                <a:spcPts val="28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(3)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 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dB</a:t>
            </a:r>
            <a:endParaRPr lang="en-US" altLang="zh-CN" sz="2200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marL="627380" lvl="2" indent="0" eaLnBrk="1" hangingPunct="1">
              <a:lnSpc>
                <a:spcPts val="28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(4)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 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endParaRPr lang="en-US" altLang="zh-CN" sz="2200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marL="627380" lvl="2" indent="0" eaLnBrk="1" hangingPunct="1">
              <a:lnSpc>
                <a:spcPts val="28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(5)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 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</a:t>
            </a:r>
            <a:endParaRPr lang="en-US" altLang="zh-CN" sz="2200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marL="627380" lvl="2" indent="0" eaLnBrk="1" hangingPunct="1">
              <a:lnSpc>
                <a:spcPts val="2800"/>
              </a:lnSpc>
              <a:buSzPct val="100000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(6)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 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→ 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endParaRPr lang="en-US" altLang="zh-CN" sz="2200" b="1" i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2800"/>
              </a:lnSpc>
              <a:buSzPct val="100000"/>
              <a:buFont typeface="Wingdings" panose="05000000000000000000" pitchFamily="2" charset="2"/>
              <a:buNone/>
            </a:pP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		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FOLLOW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B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 = {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</a:t>
            </a:r>
            <a:r>
              <a:rPr lang="en-US" altLang="zh-CN" sz="22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c</a:t>
            </a:r>
            <a:r>
              <a:rPr lang="en-US" altLang="zh-CN" sz="2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</a:t>
            </a:r>
            <a:endParaRPr lang="zh-CN" altLang="en-US" sz="22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buSzPct val="100000"/>
            </a:pPr>
            <a:endParaRPr lang="zh-CN" altLang="en-US" sz="2200" kern="1200" dirty="0"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8915" name="标题 3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非终结符的后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继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符号集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357438" y="2286000"/>
            <a:ext cx="1603375" cy="1584325"/>
            <a:chOff x="3610053" y="4107583"/>
            <a:chExt cx="1603193" cy="2114221"/>
          </a:xfrm>
        </p:grpSpPr>
        <p:sp>
          <p:nvSpPr>
            <p:cNvPr id="38918" name="Rectangle 8"/>
            <p:cNvSpPr>
              <a:spLocks noChangeArrowheads="1"/>
            </p:cNvSpPr>
            <p:nvPr/>
          </p:nvSpPr>
          <p:spPr bwMode="auto">
            <a:xfrm>
              <a:off x="4259266" y="4107583"/>
              <a:ext cx="953980" cy="21142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Times New Roman" panose="02020603050405020304" pitchFamily="18" charset="0"/>
                </a:rPr>
                <a:t>输入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b</a:t>
              </a:r>
              <a:endPara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d</a:t>
              </a:r>
              <a:endPara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{ </a:t>
              </a:r>
              <a:r>
                <a:rPr kumimoji="0" lang="en-US" altLang="zh-CN" sz="22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, </a:t>
              </a:r>
              <a:r>
                <a:rPr kumimoji="0" lang="en-US" altLang="zh-CN" sz="22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 }</a:t>
              </a:r>
              <a:endPara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8919" name="Line 9"/>
            <p:cNvSpPr>
              <a:spLocks noChangeShapeType="1"/>
            </p:cNvSpPr>
            <p:nvPr/>
          </p:nvSpPr>
          <p:spPr bwMode="auto">
            <a:xfrm flipH="1">
              <a:off x="3611640" y="4870228"/>
              <a:ext cx="649214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0" name="Line 10"/>
            <p:cNvSpPr>
              <a:spLocks noChangeShapeType="1"/>
            </p:cNvSpPr>
            <p:nvPr/>
          </p:nvSpPr>
          <p:spPr bwMode="auto">
            <a:xfrm flipH="1" flipV="1">
              <a:off x="3611640" y="5442211"/>
              <a:ext cx="647626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21" name="Line 11"/>
            <p:cNvSpPr>
              <a:spLocks noChangeShapeType="1"/>
            </p:cNvSpPr>
            <p:nvPr/>
          </p:nvSpPr>
          <p:spPr bwMode="auto">
            <a:xfrm flipH="1" flipV="1">
              <a:off x="3610053" y="5918865"/>
              <a:ext cx="649213" cy="0"/>
            </a:xfrm>
            <a:prstGeom prst="line">
              <a:avLst/>
            </a:prstGeom>
            <a:noFill/>
            <a:ln w="12700">
              <a:solidFill>
                <a:schemeClr val="tx2">
                  <a:lumMod val="60000"/>
                  <a:lumOff val="40000"/>
                </a:schemeClr>
              </a:solidFill>
              <a:rou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786188" y="2373313"/>
            <a:ext cx="5000625" cy="841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是某个句型的的最右符号，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则将结束符“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$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”添加到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9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9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92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10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charRg st="11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charRg st="12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charRg st="12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charRg st="128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charRg st="148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charRg st="15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charRg st="158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charRg st="158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917575"/>
            <a:ext cx="8486775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产生式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的可选集是指可以选用该产生式进行推导时对应的输入符号的集合，记为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{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</a:t>
            </a:r>
            <a:r>
              <a:rPr kumimoji="0" lang="en-US" altLang="zh-CN" sz="25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)=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每个产生式的右部或为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，或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以终结符开始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具有相同左部的产生式有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不相交的可选集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产生式的可选集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2428875" y="4298950"/>
            <a:ext cx="6103938" cy="487363"/>
          </a:xfrm>
          <a:prstGeom prst="borderCallout2">
            <a:avLst>
              <a:gd name="adj1" fmla="val 18750"/>
              <a:gd name="adj2" fmla="val -2697"/>
              <a:gd name="adj3" fmla="val 12794"/>
              <a:gd name="adj4" fmla="val -10657"/>
              <a:gd name="adj5" fmla="val -23306"/>
              <a:gd name="adj6" fmla="val -13591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_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文法不含右部以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非终结符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打头的产生式</a:t>
            </a: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946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946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charRg st="75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10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2946">
                                            <p:txEl>
                                              <p:charRg st="10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2946">
                                            <p:txEl>
                                              <p:charRg st="10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946">
                                            <p:txEl>
                                              <p:charRg st="102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46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946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946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46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2946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2946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142875" y="714375"/>
            <a:ext cx="9015413" cy="3822700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</a:t>
            </a:r>
            <a:r>
              <a:rPr lang="zh-CN" altLang="en-US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串首终结符</a:t>
            </a:r>
            <a:endParaRPr lang="en-US" altLang="zh-CN" sz="2500" b="1" kern="12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串首第一个符号，并且是终结符。简称首终结符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给定一个文法符号串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 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</a:t>
            </a:r>
            <a:r>
              <a:rPr lang="zh-CN" altLang="en-US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串首终结符集</a:t>
            </a:r>
            <a:r>
              <a:rPr lang="en-US" altLang="zh-CN" sz="2500" b="1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en-US" altLang="zh-CN" sz="25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被定义为可以从</a:t>
            </a:r>
            <a:r>
              <a:rPr lang="el-GR" altLang="zh-CN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推导出的所有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串首终结符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构成的集合。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 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</a:t>
            </a:r>
            <a:r>
              <a:rPr lang="en-US" altLang="zh-CN" sz="2500" b="1" kern="1200" baseline="300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*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，那么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也在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FIRST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(</a:t>
            </a:r>
            <a:r>
              <a:rPr lang="en-US" altLang="zh-CN" sz="2500" b="1" i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α</a:t>
            </a:r>
            <a:r>
              <a:rPr lang="en-US" altLang="zh-CN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)</a:t>
            </a:r>
            <a:r>
              <a:rPr lang="zh-CN" altLang="en-US" sz="2500" b="1" kern="1200" dirty="0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中</a:t>
            </a:r>
            <a:endParaRPr lang="en-US" altLang="zh-CN" sz="2500" b="1" kern="1200" dirty="0">
              <a:solidFill>
                <a:srgbClr val="2D83F4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  <a:sym typeface="Symbol" panose="05050102010706020507" pitchFamily="18" charset="2"/>
              </a:rPr>
              <a:t>对于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 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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∪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 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</a:t>
            </a:r>
            <a:r>
              <a:rPr lang="en-US" altLang="zh-CN" sz="2000" b="1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+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,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FIRST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)={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|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 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</a:t>
            </a:r>
            <a:r>
              <a:rPr lang="en-US" altLang="zh-CN" sz="2000" b="1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*</a:t>
            </a:r>
            <a:r>
              <a:rPr lang="en-US" altLang="zh-CN" sz="2000" b="1" kern="1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aβ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，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V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，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β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V 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∪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V </a:t>
            </a:r>
            <a:r>
              <a:rPr lang="en-US" altLang="zh-CN" sz="2000" b="1" i="1" kern="12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N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</a:t>
            </a:r>
            <a:r>
              <a:rPr lang="en-US" altLang="zh-CN" sz="2000" b="1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*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；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 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</a:t>
            </a:r>
            <a:r>
              <a:rPr lang="en-US" altLang="zh-CN" sz="2000" b="1" kern="1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*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，</a:t>
            </a:r>
            <a:r>
              <a:rPr lang="zh-CN" altLang="en-US" sz="20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那么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FIRST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</a:t>
            </a:r>
            <a:endParaRPr lang="zh-CN" alt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产生式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A→α</a:t>
            </a:r>
            <a:r>
              <a:rPr lang="zh-CN" altLang="en-US" sz="25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的可选集</a:t>
            </a:r>
            <a:r>
              <a:rPr lang="en-US" altLang="zh-CN" sz="25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SELECT</a:t>
            </a:r>
            <a:endParaRPr lang="en-US" altLang="zh-CN" sz="2500" b="1" i="1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  <a:sym typeface="Symbol" panose="05050102010706020507" pitchFamily="18" charset="2"/>
              </a:rPr>
              <a:t>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FIRST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), </a:t>
            </a:r>
            <a:r>
              <a:rPr lang="zh-CN" alt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那么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SELECT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A→α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)=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FIRST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lvl="1" eaLnBrk="1" hangingPunct="1">
              <a:lnSpc>
                <a:spcPts val="3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如果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∈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FIRST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), </a:t>
            </a:r>
            <a:r>
              <a:rPr lang="zh-CN" altLang="en-US" sz="2000" b="1" kern="1200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  <a:cs typeface="+mn-cs"/>
              </a:rPr>
              <a:t>那么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SELECT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A→α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)=( 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FIRST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α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)-{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ε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} )∪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FOLLOW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(</a:t>
            </a:r>
            <a:r>
              <a:rPr lang="en-US" altLang="zh-CN" sz="2000" b="1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A</a:t>
            </a:r>
            <a:r>
              <a:rPr lang="en-US" altLang="zh-CN" sz="2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+mn-cs"/>
              </a:rPr>
              <a:t>)</a:t>
            </a:r>
            <a:endParaRPr lang="en-US" altLang="zh-CN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lnSpc>
                <a:spcPts val="3200"/>
              </a:lnSpc>
              <a:buSzPct val="100000"/>
            </a:pPr>
            <a:endParaRPr lang="en-US" altLang="zh-CN" sz="2500" b="1" kern="1200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  <a:cs typeface="+mn-cs"/>
            </a:endParaRPr>
          </a:p>
          <a:p>
            <a:pPr eaLnBrk="1" hangingPunct="1">
              <a:buSzPct val="100000"/>
            </a:pPr>
            <a:endParaRPr lang="zh-CN" altLang="en-US" sz="2500" kern="12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串首终结符集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2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2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891">
                                            <p:txEl>
                                              <p:charRg st="29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0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charRg st="10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charRg st="10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charRg st="106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charRg st="168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19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charRg st="19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charRg st="19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charRg st="192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891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891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charRg st="209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249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charRg st="249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charRg st="249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charRg st="249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文法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(1)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的，当且仅当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的任意两个具有相同左部的产生式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→ α | β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满足下面的条件：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不存在终结符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使得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 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能够推导出以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开头的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串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和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至多有一个能推导出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ε 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5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l-GR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则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)∩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</a:t>
            </a:r>
            <a:r>
              <a:rPr kumimoji="0" lang="el-GR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；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楷体_GB2312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5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l-GR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则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)∩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</a:t>
            </a:r>
            <a:r>
              <a:rPr kumimoji="0" lang="el-GR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；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楷体_GB2312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楷体_GB2312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1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</a:t>
            </a: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1406525" y="3810000"/>
            <a:ext cx="6665913" cy="476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同一非终结符的各个产生式的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可选集互不相交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214563" y="4429125"/>
            <a:ext cx="4924425" cy="477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可以为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文法构造预测分析器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100013" y="3749675"/>
            <a:ext cx="8929688" cy="1246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第一个“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向右扫描输入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第二个“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表示产生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推导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表示在每一步中只需要向前看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输入符号来决定语法分析动作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1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</a:t>
            </a:r>
            <a:r>
              <a:rPr kumimoji="0" lang="en-US" altLang="zh-CN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文法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5750" y="774700"/>
            <a:ext cx="8572500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文法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(1)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的，当且仅当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的任意两个具有相同左部的产生式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→ α | β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满足下面的条件：</a:t>
            </a:r>
            <a:endParaRPr kumimoji="0" lang="zh-CN" altLang="en-US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不存在终结符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使得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 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都能够推导出以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开头的串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和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至多有一个能推导出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ε 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5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l-GR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则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)∩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</a:t>
            </a:r>
            <a:r>
              <a:rPr kumimoji="0" lang="el-GR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；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楷体_GB2312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33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如果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5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ε</a:t>
            </a:r>
            <a:r>
              <a:rPr kumimoji="0" lang="zh-CN" altLang="el-GR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则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)∩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FOLLOW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</a:t>
            </a:r>
            <a:r>
              <a:rPr kumimoji="0" lang="el-GR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Φ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；</a:t>
            </a: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楷体_GB2312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/>
            </a:pPr>
            <a:endParaRPr kumimoji="0" lang="en-US" altLang="zh-CN" sz="25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6562" name="Picture 3" descr="G:\QQ截图201607142012副本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1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848225" y="1774825"/>
            <a:ext cx="308133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LL(1) </a:t>
            </a:r>
            <a:r>
              <a:rPr kumimoji="0" lang="zh-CN" altLang="en-US" sz="350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</a:t>
            </a:r>
            <a:endParaRPr kumimoji="0" lang="zh-CN" altLang="en-US" sz="350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91490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en-US" altLang="zh-CN" sz="25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 </a:t>
            </a:r>
            <a:r>
              <a:rPr kumimoji="0" lang="zh-CN" altLang="en-US" sz="2000" b="1" kern="1200" cap="none" spc="0" normalizeH="0" baseline="0" noProof="0" dirty="0">
                <a:solidFill>
                  <a:prstClr val="white"/>
                </a:solidFill>
                <a:latin typeface="Candara" panose="020E0502030303020204"/>
                <a:ea typeface="楷体" panose="02010609060101010101" pitchFamily="49" charset="-122"/>
                <a:cs typeface="+mj-cs"/>
              </a:rPr>
              <a:t>哈尔滨工业大学  陈鄞</a:t>
            </a:r>
            <a:endParaRPr kumimoji="0" lang="zh-CN" altLang="en-US" sz="2000" b="1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072063" y="1487488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R="0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000" kern="1200" cap="none" spc="3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第四章 语法分析</a:t>
            </a:r>
            <a:endParaRPr kumimoji="0" lang="zh-CN" altLang="en-US" sz="800" kern="1200" cap="none" spc="3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889000"/>
            <a:ext cx="8505825" cy="3968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最左推导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中，总是选择每个句型的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最左非终结符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进行替换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 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en-US" altLang="zh-CN" sz="22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</a:t>
            </a:r>
            <a:r>
              <a:rPr kumimoji="1" lang="en-US" altLang="zh-CN" sz="22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lm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，则称</a:t>
            </a:r>
            <a:r>
              <a:rPr kumimoji="0" lang="en-US" altLang="zh-CN" sz="2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α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是当前文法的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最左句型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left-sentential form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最左推导</a:t>
            </a:r>
            <a:r>
              <a:rPr kumimoji="0" lang="en-US" altLang="zh-CN" sz="25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Left-most Derivation</a:t>
            </a:r>
            <a:r>
              <a:rPr kumimoji="0" lang="en-US" altLang="zh-CN" sz="25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25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693863"/>
            <a:ext cx="2366963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推导过程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id 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7825" y="3548063"/>
            <a:ext cx="1700213" cy="731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 ( id +  id )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655763" y="1674813"/>
            <a:ext cx="1692275" cy="1873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  <a:endParaRPr kumimoji="0" lang="en-US" altLang="zh-CN" sz="20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E →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 →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id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6724650" y="2287588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11638" y="1957388"/>
            <a:ext cx="141288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0800000">
            <a:off x="6659563" y="1957388"/>
            <a:ext cx="141288" cy="1868488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33813" y="2287588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推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导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1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charRg st="1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charRg st="3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charRg st="75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charRg st="98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3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31">
                                            <p:txEl>
                                              <p:charRg st="3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1">
                                            <p:txEl>
                                              <p:charRg st="3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531">
                                            <p:txEl>
                                              <p:charRg st="3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8625" y="889000"/>
            <a:ext cx="8505825" cy="3968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marR="0" indent="-273050" defTabSz="914400" eaLnBrk="1" hangingPunct="1">
              <a:spcBef>
                <a:spcPct val="20000"/>
              </a:spcBef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zh-CN" altLang="en-US" sz="2200" b="1" kern="1200" cap="none" spc="0" normalizeH="0" baseline="0" noProof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最右推导</a:t>
            </a:r>
            <a:r>
              <a:rPr kumimoji="0" lang="zh-CN" altLang="en-US" sz="2200" b="1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中，总是选择每个句型的</a:t>
            </a:r>
            <a:r>
              <a:rPr kumimoji="0" lang="zh-CN" altLang="en-US" sz="2200" b="1" kern="1200" cap="none" spc="0" normalizeH="0" baseline="0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最右非终结符</a:t>
            </a:r>
            <a:r>
              <a:rPr kumimoji="0" lang="zh-CN" altLang="en-US" sz="2200" b="1" kern="1200" cap="none" spc="0" normalizeH="0" baseline="0" noProof="0" dirty="0">
                <a:latin typeface="+mn-ea"/>
                <a:ea typeface="+mn-ea"/>
                <a:cs typeface="Times New Roman" panose="02020603050405020304" pitchFamily="18" charset="0"/>
              </a:rPr>
              <a:t>进行替换</a:t>
            </a:r>
            <a:endParaRPr kumimoji="0" lang="en-US" altLang="zh-CN" sz="2200" b="1" kern="1200" cap="none" spc="0" normalizeH="0" baseline="0" noProof="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在自底向上的分析中，总是采用最左归约的方式，因此把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最左归约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称为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规范归约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最右推导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相应地称为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规范推导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55650" y="268288"/>
            <a:ext cx="793115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3000" b="1" kern="1200" cap="none" spc="30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最右推导</a:t>
            </a:r>
            <a:r>
              <a:rPr kumimoji="0" lang="en-US" altLang="zh-CN" sz="2500" b="1" kern="1200" cap="none" spc="30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Right</a:t>
            </a:r>
            <a:r>
              <a:rPr kumimoji="0" lang="en-US" altLang="zh-CN" sz="2500" b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0" lang="en-US" altLang="zh-CN" sz="2500" b="1" i="1" kern="1200" cap="none" spc="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most Derivation</a:t>
            </a:r>
            <a:r>
              <a:rPr kumimoji="0" lang="en-US" altLang="zh-CN" sz="2500" b="1" kern="1200" cap="none" spc="300" normalizeH="0" baseline="0" noProof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en-US" altLang="zh-CN" sz="2500" b="1" kern="1200" cap="none" spc="300" normalizeH="0" baseline="0" noProof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55763" y="3351213"/>
            <a:ext cx="1979613" cy="733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id + ( id +  id )</a:t>
            </a:r>
            <a:endParaRPr kumimoji="0" lang="zh-CN" altLang="en-US" sz="1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655763" y="1587500"/>
            <a:ext cx="1979613" cy="17637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文法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+ E </a:t>
            </a:r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 → E * E      </a:t>
            </a:r>
            <a:endParaRPr kumimoji="0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E →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 </a:t>
            </a:r>
            <a:r>
              <a:rPr kumimoji="0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E → 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id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84663" y="1487488"/>
            <a:ext cx="2366963" cy="2616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推导过程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id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id + id</a:t>
            </a:r>
            <a:r>
              <a:rPr kumimoji="1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rm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id )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724650" y="2287588"/>
            <a:ext cx="415925" cy="12001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最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归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约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11638" y="1957388"/>
            <a:ext cx="141288" cy="1860550"/>
          </a:xfrm>
          <a:prstGeom prst="downArrow">
            <a:avLst>
              <a:gd name="adj1" fmla="val 50000"/>
              <a:gd name="adj2" fmla="val 240466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 rot="10800000">
            <a:off x="6659563" y="1957388"/>
            <a:ext cx="141288" cy="1868488"/>
          </a:xfrm>
          <a:prstGeom prst="downArrow">
            <a:avLst>
              <a:gd name="adj1" fmla="val 50000"/>
              <a:gd name="adj2" fmla="val 239605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833813" y="2287588"/>
            <a:ext cx="450850" cy="1200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最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右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推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导</a:t>
            </a:r>
            <a:endParaRPr kumimoji="0" lang="zh-CN" alt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charRg st="2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charRg st="1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charRg st="3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8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charRg st="8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charRg st="81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charRg st="81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charRg st="104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charRg st="3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 animBg="1"/>
      <p:bldP spid="18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714375" y="268288"/>
            <a:ext cx="8388350" cy="358775"/>
          </a:xfrm>
          <a:ln/>
        </p:spPr>
        <p:txBody>
          <a:bodyPr vert="horz" wrap="square" lIns="91440" tIns="45720" rIns="91440" bIns="45720" anchor="ctr"/>
          <a:p>
            <a:pPr eaLnBrk="1" hangingPunct="1">
              <a:buNone/>
            </a:pPr>
            <a:r>
              <a:rPr lang="zh-CN" altLang="en-US" sz="30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最左推导和最右推导的唯一性</a:t>
            </a:r>
            <a:endParaRPr lang="zh-CN" altLang="en-US" sz="30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72188" y="755650"/>
            <a:ext cx="2414588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lm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id )</a:t>
            </a:r>
            <a:endParaRPr kumimoji="1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3286125" y="1643063"/>
            <a:ext cx="2720975" cy="2109787"/>
            <a:chOff x="3315223" y="3225232"/>
            <a:chExt cx="2720535" cy="2815873"/>
          </a:xfrm>
        </p:grpSpPr>
        <p:sp>
          <p:nvSpPr>
            <p:cNvPr id="3" name="矩形 2"/>
            <p:cNvSpPr/>
            <p:nvPr/>
          </p:nvSpPr>
          <p:spPr>
            <a:xfrm>
              <a:off x="4026308" y="322523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H="1">
              <a:off x="3567595" y="3608733"/>
              <a:ext cx="682515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50110" y="3608733"/>
              <a:ext cx="0" cy="277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250110" y="3608733"/>
              <a:ext cx="747591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315223" y="3907483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005674" y="3899008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746916" y="3928671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3585054" y="4216826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3337444" y="450710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id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4316774" y="4223182"/>
              <a:ext cx="684101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000875" y="4223182"/>
              <a:ext cx="0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000875" y="4223182"/>
              <a:ext cx="746004" cy="277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064402" y="4521932"/>
              <a:ext cx="503157" cy="2860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785010" y="451345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96095" y="4543120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372327" y="4810088"/>
              <a:ext cx="684102" cy="2500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5056429" y="48100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056429" y="4810088"/>
              <a:ext cx="747591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4121543" y="5108837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832628" y="5100362"/>
              <a:ext cx="503157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+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529428" y="5151213"/>
              <a:ext cx="503156" cy="290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  <a:endPara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4367566" y="5441488"/>
              <a:ext cx="0" cy="2754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119956" y="5731761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id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5761165" y="5475388"/>
              <a:ext cx="0" cy="277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532602" y="5752949"/>
              <a:ext cx="503156" cy="2881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id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6072188" y="2917825"/>
            <a:ext cx="2414588" cy="20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rm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kumimoji="1" lang="en-US" altLang="zh-CN" sz="1800" b="1" i="1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rm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rm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rm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id 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rm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id + id 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rm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id )</a:t>
            </a:r>
            <a:endParaRPr kumimoji="0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785813" y="714375"/>
            <a:ext cx="2389188" cy="211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id +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+ ( id +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id + id 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785813" y="2930525"/>
            <a:ext cx="2389188" cy="2019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90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+ 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 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( 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id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 + ( id + id</a:t>
            </a:r>
            <a:r>
              <a:rPr kumimoji="1" lang="en-US" altLang="zh-CN" sz="18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2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>
                                            <p:txEl>
                                              <p:charRg st="2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>
                                            <p:txEl>
                                              <p:charRg st="27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charRg st="27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charRg st="6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>
                                            <p:txEl>
                                              <p:charRg st="11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6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>
                                            <p:txEl>
                                              <p:charRg st="26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  <p:bldP spid="45" grpId="0" animBg="1" build="allAtOnce"/>
      <p:bldP spid="46" grpId="0" animBg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1368425"/>
            <a:ext cx="8231188" cy="322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4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总是选择每个句型的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最左非终结符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进行替换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5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根据输入流中的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下一个终结符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，选择最左非终结符的一个候选式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自顶向下的语法分析采用最左推导</a:t>
            </a: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方式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39" name="Rectangle 39"/>
          <p:cNvSpPr>
            <a:spLocks noGrp="1"/>
          </p:cNvSpPr>
          <p:nvPr>
            <p:ph idx="1"/>
          </p:nvPr>
        </p:nvSpPr>
        <p:spPr>
          <a:xfrm>
            <a:off x="785813" y="785813"/>
            <a:ext cx="5976937" cy="3246437"/>
          </a:xfrm>
          <a:ln/>
        </p:spPr>
        <p:txBody>
          <a:bodyPr vert="horz" wrap="square" lIns="91440" tIns="45720" rIns="91440" bIns="45720" anchor="t"/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楷体" panose="02010609060101010101" pitchFamily="49" charset="-122"/>
                <a:ea typeface="华文楷体" panose="02010600040101010101" pitchFamily="2" charset="-122"/>
              </a:rPr>
              <a:t>文法</a:t>
            </a:r>
            <a:endParaRPr lang="en-US" altLang="zh-CN" sz="2500" b="1" dirty="0">
              <a:solidFill>
                <a:schemeClr val="tx1"/>
              </a:solidFill>
              <a:latin typeface="楷体" panose="02010609060101010101" pitchFamily="49" charset="-122"/>
              <a:ea typeface="华文楷体" panose="02010600040101010101" pitchFamily="2" charset="-122"/>
            </a:endParaRPr>
          </a:p>
          <a:p>
            <a:pPr marL="303530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①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T E’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       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  <a:p>
            <a:pPr marL="303530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E’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+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T E’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｜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 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  <a:p>
            <a:pPr marL="303530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→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F T’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       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  <a:p>
            <a:pPr marL="303530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T’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→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*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F T’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｜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ε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 </a:t>
            </a: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  <a:p>
            <a:pPr marL="303530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⑤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F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→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(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E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)</a:t>
            </a: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｜</a:t>
            </a:r>
            <a:r>
              <a:rPr lang="en-US" altLang="zh-CN" sz="2500" b="1" dirty="0">
                <a:solidFill>
                  <a:srgbClr val="2D83F4"/>
                </a:solidFill>
                <a:latin typeface="Times New Roman" panose="02020603050405020304" pitchFamily="18" charset="0"/>
                <a:ea typeface="楷体_GB2312"/>
              </a:rPr>
              <a:t>id</a:t>
            </a:r>
            <a:endParaRPr lang="en-US" altLang="zh-CN" sz="2500" b="1" dirty="0">
              <a:solidFill>
                <a:srgbClr val="2D83F4"/>
              </a:solidFill>
              <a:latin typeface="Times New Roman" panose="02020603050405020304" pitchFamily="18" charset="0"/>
              <a:ea typeface="楷体_GB2312"/>
            </a:endParaRPr>
          </a:p>
          <a:p>
            <a:pPr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输入</a:t>
            </a:r>
            <a:endParaRPr lang="zh-CN" altLang="en-US" sz="2500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303530" lvl="1" indent="0" eaLnBrk="1" hangingPunct="1"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  <a:t>    id + id * id</a:t>
            </a:r>
            <a:br>
              <a:rPr lang="en-US" altLang="zh-CN" sz="25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</a:rPr>
            </a:br>
            <a:endParaRPr lang="en-US" altLang="zh-CN" sz="2500" b="1" dirty="0">
              <a:solidFill>
                <a:schemeClr val="tx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704514" name="Text Box 2"/>
          <p:cNvSpPr txBox="1"/>
          <p:nvPr/>
        </p:nvSpPr>
        <p:spPr>
          <a:xfrm>
            <a:off x="5143500" y="1027113"/>
            <a:ext cx="355600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15" name="Text Box 3"/>
          <p:cNvSpPr txBox="1"/>
          <p:nvPr/>
        </p:nvSpPr>
        <p:spPr>
          <a:xfrm>
            <a:off x="4575175" y="1603375"/>
            <a:ext cx="341313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16" name="Text Box 4"/>
          <p:cNvSpPr txBox="1"/>
          <p:nvPr/>
        </p:nvSpPr>
        <p:spPr>
          <a:xfrm>
            <a:off x="5745163" y="1603375"/>
            <a:ext cx="990600" cy="67786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’</a:t>
            </a:r>
            <a:endParaRPr lang="zh-CN" altLang="en-US" sz="2000" b="1" i="1" dirty="0">
              <a:latin typeface="Times New Roman" panose="02020603050405020304" pitchFamily="18" charset="0"/>
            </a:endParaRPr>
          </a:p>
          <a:p>
            <a:endParaRPr lang="zh-CN" altLang="en-US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04517" name="AutoShape 5"/>
          <p:cNvCxnSpPr/>
          <p:nvPr/>
        </p:nvCxnSpPr>
        <p:spPr>
          <a:xfrm flipV="1">
            <a:off x="4854575" y="1397000"/>
            <a:ext cx="503238" cy="2159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18" name="AutoShape 6"/>
          <p:cNvCxnSpPr/>
          <p:nvPr/>
        </p:nvCxnSpPr>
        <p:spPr>
          <a:xfrm>
            <a:off x="5357813" y="1406525"/>
            <a:ext cx="511175" cy="24606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19" name="Text Box 7"/>
          <p:cNvSpPr txBox="1"/>
          <p:nvPr/>
        </p:nvSpPr>
        <p:spPr>
          <a:xfrm>
            <a:off x="4249738" y="2189163"/>
            <a:ext cx="355600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20" name="Text Box 8"/>
          <p:cNvSpPr txBox="1"/>
          <p:nvPr/>
        </p:nvSpPr>
        <p:spPr>
          <a:xfrm>
            <a:off x="4781550" y="2189163"/>
            <a:ext cx="647700" cy="4000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T’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704521" name="AutoShape 9"/>
          <p:cNvCxnSpPr/>
          <p:nvPr/>
        </p:nvCxnSpPr>
        <p:spPr>
          <a:xfrm rot="5400000">
            <a:off x="4486275" y="1936750"/>
            <a:ext cx="185738" cy="31908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22" name="AutoShape 10"/>
          <p:cNvCxnSpPr/>
          <p:nvPr/>
        </p:nvCxnSpPr>
        <p:spPr>
          <a:xfrm rot="-5400000" flipH="1">
            <a:off x="4757738" y="1976438"/>
            <a:ext cx="225425" cy="27781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23" name="Text Box 11"/>
          <p:cNvSpPr txBox="1"/>
          <p:nvPr/>
        </p:nvSpPr>
        <p:spPr>
          <a:xfrm>
            <a:off x="5816600" y="2228850"/>
            <a:ext cx="341313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4524" name="Text Box 12"/>
          <p:cNvSpPr txBox="1"/>
          <p:nvPr/>
        </p:nvSpPr>
        <p:spPr>
          <a:xfrm>
            <a:off x="5257800" y="2228850"/>
            <a:ext cx="442913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25" name="Text Box 13"/>
          <p:cNvSpPr txBox="1"/>
          <p:nvPr/>
        </p:nvSpPr>
        <p:spPr>
          <a:xfrm>
            <a:off x="6248400" y="2228850"/>
            <a:ext cx="441325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’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704526" name="AutoShape 14"/>
          <p:cNvCxnSpPr/>
          <p:nvPr/>
        </p:nvCxnSpPr>
        <p:spPr>
          <a:xfrm flipV="1">
            <a:off x="5529263" y="1941513"/>
            <a:ext cx="503237" cy="36036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27" name="AutoShape 15"/>
          <p:cNvCxnSpPr/>
          <p:nvPr/>
        </p:nvCxnSpPr>
        <p:spPr>
          <a:xfrm>
            <a:off x="6032500" y="1941513"/>
            <a:ext cx="0" cy="36036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28" name="AutoShape 16"/>
          <p:cNvCxnSpPr/>
          <p:nvPr/>
        </p:nvCxnSpPr>
        <p:spPr>
          <a:xfrm>
            <a:off x="6032500" y="1941513"/>
            <a:ext cx="431800" cy="360362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29" name="Text Box 17"/>
          <p:cNvSpPr txBox="1"/>
          <p:nvPr/>
        </p:nvSpPr>
        <p:spPr>
          <a:xfrm>
            <a:off x="4214813" y="2836863"/>
            <a:ext cx="398462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id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cxnSp>
        <p:nvCxnSpPr>
          <p:cNvPr id="704530" name="AutoShape 18"/>
          <p:cNvCxnSpPr/>
          <p:nvPr/>
        </p:nvCxnSpPr>
        <p:spPr>
          <a:xfrm>
            <a:off x="4430713" y="2600325"/>
            <a:ext cx="0" cy="2889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31" name="Text Box 19"/>
          <p:cNvSpPr txBox="1"/>
          <p:nvPr/>
        </p:nvSpPr>
        <p:spPr>
          <a:xfrm>
            <a:off x="4857750" y="2836863"/>
            <a:ext cx="290513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04532" name="AutoShape 20"/>
          <p:cNvCxnSpPr/>
          <p:nvPr/>
        </p:nvCxnSpPr>
        <p:spPr>
          <a:xfrm>
            <a:off x="5024438" y="2600325"/>
            <a:ext cx="0" cy="288925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33" name="Text Box 21"/>
          <p:cNvSpPr txBox="1"/>
          <p:nvPr/>
        </p:nvSpPr>
        <p:spPr>
          <a:xfrm>
            <a:off x="5500688" y="2846388"/>
            <a:ext cx="355600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34" name="Text Box 22"/>
          <p:cNvSpPr txBox="1"/>
          <p:nvPr/>
        </p:nvSpPr>
        <p:spPr>
          <a:xfrm>
            <a:off x="6073775" y="2836863"/>
            <a:ext cx="427038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T’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704535" name="AutoShape 23"/>
          <p:cNvCxnSpPr/>
          <p:nvPr/>
        </p:nvCxnSpPr>
        <p:spPr>
          <a:xfrm rot="-10800000" flipV="1">
            <a:off x="5688013" y="2571750"/>
            <a:ext cx="309562" cy="274638"/>
          </a:xfrm>
          <a:prstGeom prst="straightConnector1">
            <a:avLst/>
          </a:prstGeom>
          <a:ln w="19431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36" name="AutoShape 24"/>
          <p:cNvCxnSpPr/>
          <p:nvPr/>
        </p:nvCxnSpPr>
        <p:spPr>
          <a:xfrm rot="-5400000" flipH="1">
            <a:off x="5970588" y="2600325"/>
            <a:ext cx="306387" cy="2476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37" name="Text Box 25"/>
          <p:cNvSpPr txBox="1"/>
          <p:nvPr/>
        </p:nvSpPr>
        <p:spPr>
          <a:xfrm>
            <a:off x="5173663" y="3417888"/>
            <a:ext cx="398462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id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cxnSp>
        <p:nvCxnSpPr>
          <p:cNvPr id="704538" name="AutoShape 26"/>
          <p:cNvCxnSpPr/>
          <p:nvPr/>
        </p:nvCxnSpPr>
        <p:spPr>
          <a:xfrm rot="5400000">
            <a:off x="5346700" y="3248025"/>
            <a:ext cx="223838" cy="20161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39" name="Text Box 27"/>
          <p:cNvSpPr txBox="1"/>
          <p:nvPr/>
        </p:nvSpPr>
        <p:spPr>
          <a:xfrm>
            <a:off x="6569075" y="2805113"/>
            <a:ext cx="290513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04540" name="AutoShape 28"/>
          <p:cNvCxnSpPr>
            <a:stCxn id="704525" idx="2"/>
          </p:cNvCxnSpPr>
          <p:nvPr/>
        </p:nvCxnSpPr>
        <p:spPr>
          <a:xfrm rot="-5400000" flipH="1">
            <a:off x="6461125" y="2635250"/>
            <a:ext cx="260350" cy="24606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41" name="Text Box 29"/>
          <p:cNvSpPr txBox="1"/>
          <p:nvPr/>
        </p:nvSpPr>
        <p:spPr>
          <a:xfrm>
            <a:off x="6072188" y="3532188"/>
            <a:ext cx="609600" cy="4000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42" name="Text Box 30"/>
          <p:cNvSpPr txBox="1"/>
          <p:nvPr/>
        </p:nvSpPr>
        <p:spPr>
          <a:xfrm>
            <a:off x="5643563" y="3532188"/>
            <a:ext cx="442912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＊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4543" name="Text Box 31"/>
          <p:cNvSpPr txBox="1"/>
          <p:nvPr/>
        </p:nvSpPr>
        <p:spPr>
          <a:xfrm>
            <a:off x="6429375" y="3532188"/>
            <a:ext cx="427038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</a:rPr>
              <a:t>T’</a:t>
            </a:r>
            <a:endParaRPr lang="zh-CN" altLang="en-US" sz="2000" b="1" i="1" dirty="0">
              <a:latin typeface="Times New Roman" panose="02020603050405020304" pitchFamily="18" charset="0"/>
            </a:endParaRPr>
          </a:p>
        </p:txBody>
      </p:sp>
      <p:cxnSp>
        <p:nvCxnSpPr>
          <p:cNvPr id="704544" name="AutoShape 32"/>
          <p:cNvCxnSpPr/>
          <p:nvPr/>
        </p:nvCxnSpPr>
        <p:spPr>
          <a:xfrm flipV="1">
            <a:off x="5929313" y="3225800"/>
            <a:ext cx="323850" cy="350838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45" name="AutoShape 33"/>
          <p:cNvCxnSpPr/>
          <p:nvPr/>
        </p:nvCxnSpPr>
        <p:spPr>
          <a:xfrm rot="5400000">
            <a:off x="6078538" y="3405188"/>
            <a:ext cx="357187" cy="158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704546" name="AutoShape 34"/>
          <p:cNvCxnSpPr/>
          <p:nvPr/>
        </p:nvCxnSpPr>
        <p:spPr>
          <a:xfrm rot="-5400000" flipH="1">
            <a:off x="6221413" y="3260725"/>
            <a:ext cx="357187" cy="2857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47" name="Text Box 35"/>
          <p:cNvSpPr txBox="1"/>
          <p:nvPr/>
        </p:nvSpPr>
        <p:spPr>
          <a:xfrm>
            <a:off x="6103938" y="4103688"/>
            <a:ext cx="396875" cy="40005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id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cxnSp>
        <p:nvCxnSpPr>
          <p:cNvPr id="704548" name="AutoShape 36"/>
          <p:cNvCxnSpPr/>
          <p:nvPr/>
        </p:nvCxnSpPr>
        <p:spPr>
          <a:xfrm flipH="1">
            <a:off x="6286500" y="3889375"/>
            <a:ext cx="0" cy="27940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49" name="Text Box 37"/>
          <p:cNvSpPr txBox="1"/>
          <p:nvPr/>
        </p:nvSpPr>
        <p:spPr>
          <a:xfrm>
            <a:off x="6786563" y="4103688"/>
            <a:ext cx="534987" cy="4000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sz="20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04550" name="AutoShape 38"/>
          <p:cNvCxnSpPr/>
          <p:nvPr/>
        </p:nvCxnSpPr>
        <p:spPr>
          <a:xfrm rot="-5400000" flipH="1">
            <a:off x="6678613" y="3924300"/>
            <a:ext cx="285750" cy="214313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sp>
        <p:nvSpPr>
          <p:cNvPr id="704553" name="Line 41"/>
          <p:cNvSpPr>
            <a:spLocks noChangeShapeType="1"/>
          </p:cNvSpPr>
          <p:nvPr/>
        </p:nvSpPr>
        <p:spPr bwMode="auto">
          <a:xfrm flipV="1">
            <a:off x="1635125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554" name="Line 42"/>
          <p:cNvSpPr>
            <a:spLocks noChangeShapeType="1"/>
          </p:cNvSpPr>
          <p:nvPr/>
        </p:nvSpPr>
        <p:spPr bwMode="auto">
          <a:xfrm flipV="1">
            <a:off x="19224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555" name="Line 43"/>
          <p:cNvSpPr>
            <a:spLocks noChangeShapeType="1"/>
          </p:cNvSpPr>
          <p:nvPr/>
        </p:nvSpPr>
        <p:spPr bwMode="auto">
          <a:xfrm flipV="1">
            <a:off x="2211388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556" name="Line 44"/>
          <p:cNvSpPr>
            <a:spLocks noChangeShapeType="1"/>
          </p:cNvSpPr>
          <p:nvPr/>
        </p:nvSpPr>
        <p:spPr bwMode="auto">
          <a:xfrm flipV="1">
            <a:off x="250031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557" name="Line 45"/>
          <p:cNvSpPr>
            <a:spLocks noChangeShapeType="1"/>
          </p:cNvSpPr>
          <p:nvPr/>
        </p:nvSpPr>
        <p:spPr bwMode="auto">
          <a:xfrm flipV="1">
            <a:off x="2786063" y="4464050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例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2574" name="组合 5"/>
          <p:cNvGrpSpPr/>
          <p:nvPr/>
        </p:nvGrpSpPr>
        <p:grpSpPr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0" name="五边形 49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2577" name="五边形 6"/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 w="25400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9" name="Line 45"/>
          <p:cNvSpPr>
            <a:spLocks noChangeShapeType="1"/>
          </p:cNvSpPr>
          <p:nvPr/>
        </p:nvSpPr>
        <p:spPr bwMode="auto">
          <a:xfrm flipV="1">
            <a:off x="3059113" y="4443413"/>
            <a:ext cx="0" cy="269875"/>
          </a:xfrm>
          <a:prstGeom prst="line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charRg st="9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39">
                                            <p:txEl>
                                              <p:charRg st="9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39">
                                            <p:txEl>
                                              <p:charRg st="9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39">
                                            <p:txEl>
                                              <p:charRg st="9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39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39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639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4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4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04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04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04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0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0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04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0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0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0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70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70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704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704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7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704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04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704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704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7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70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7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4" grpId="0"/>
      <p:bldP spid="704515" grpId="0"/>
      <p:bldP spid="704516" grpId="0"/>
      <p:bldP spid="704519" grpId="0"/>
      <p:bldP spid="704520" grpId="0"/>
      <p:bldP spid="704523" grpId="0"/>
      <p:bldP spid="704524" grpId="0"/>
      <p:bldP spid="704525" grpId="0"/>
      <p:bldP spid="704529" grpId="0"/>
      <p:bldP spid="704531" grpId="0"/>
      <p:bldP spid="704533" grpId="0"/>
      <p:bldP spid="704534" grpId="0"/>
      <p:bldP spid="704537" grpId="0"/>
      <p:bldP spid="704539" grpId="0"/>
      <p:bldP spid="704541" grpId="0"/>
      <p:bldP spid="704542" grpId="0"/>
      <p:bldP spid="704543" grpId="0"/>
      <p:bldP spid="704547" grpId="0"/>
      <p:bldP spid="7045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4" name="内容占位符 2"/>
          <p:cNvSpPr>
            <a:spLocks noGrp="1"/>
          </p:cNvSpPr>
          <p:nvPr>
            <p:ph idx="1"/>
          </p:nvPr>
        </p:nvSpPr>
        <p:spPr>
          <a:xfrm>
            <a:off x="0" y="987425"/>
            <a:ext cx="9036050" cy="1428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递归下降分析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Recursive-Descent Parsing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由一组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过程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组成，每个过程对应一个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非终结符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从文法开始符号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对应的过程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，其中递归调用文法中其它非终结符对应的过程。如果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对应的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过程体恰好扫描了整个输入串，则成功完成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语法分析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820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自顶向下语法分析的通用形式</a:t>
            </a:r>
            <a:endParaRPr kumimoji="0" lang="zh-CN" altLang="en-US" sz="30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1"/>
          <p:cNvSpPr txBox="1"/>
          <p:nvPr/>
        </p:nvSpPr>
        <p:spPr bwMode="auto">
          <a:xfrm>
            <a:off x="714375" y="2487613"/>
            <a:ext cx="4319588" cy="25320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/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      void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{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defRPr/>
            </a:pP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选择一个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产生式，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→X</a:t>
            </a:r>
            <a:r>
              <a:rPr kumimoji="0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</a:t>
            </a:r>
            <a:r>
              <a:rPr kumimoji="0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… X</a:t>
            </a:r>
            <a:r>
              <a:rPr kumimoji="0" lang="en-US" altLang="zh-CN" sz="16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；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for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= 1 to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k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) {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if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6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是一个非终结符号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调用过程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600" b="1" i="1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( ) ; </a:t>
            </a:r>
            <a:endParaRPr kumimoji="0" lang="en-US" altLang="zh-CN" sz="1600" b="1" i="1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 if ( 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X</a:t>
            </a:r>
            <a:r>
              <a:rPr kumimoji="0" lang="en-US" altLang="zh-CN" sz="1600" b="1" i="1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等于当前的输入符号</a:t>
            </a:r>
            <a:r>
              <a:rPr kumimoji="0" lang="en-US" altLang="zh-CN" sz="1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)       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          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读入下一个输入符号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;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AutoNum type="arabicParenR" startAt="3"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else /* </a:t>
            </a:r>
            <a:r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发生了一个错误 </a:t>
            </a: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*/ ;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       }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defRPr/>
            </a:pPr>
            <a:r>
              <a:rPr kumimoji="0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+mn-cs"/>
              </a:rPr>
              <a:t>       }</a:t>
            </a:r>
            <a:endParaRPr kumimoji="0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461" name="矩形 3"/>
          <p:cNvSpPr>
            <a:spLocks noChangeArrowheads="1"/>
          </p:cNvSpPr>
          <p:nvPr/>
        </p:nvSpPr>
        <p:spPr bwMode="auto">
          <a:xfrm>
            <a:off x="5214938" y="3357563"/>
            <a:ext cx="3111500" cy="7080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可能需要回溯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backtracking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，导致效率较低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5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charRg st="5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484">
                                            <p:txEl>
                                              <p:charRg st="5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4">
                                            <p:txEl>
                                              <p:charRg st="56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4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33388" y="1125538"/>
            <a:ext cx="8353425" cy="3246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预测分析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递归下降分析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技术的一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个特例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通过在输入中向前看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固定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个数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（通常是一个）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符号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来选择正确的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产生式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6580" marR="0" lvl="1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可以对某些文法构造出向前看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个输入符号的预测分析器，该类文法有时也称为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LL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zh-CN" alt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楷体" panose="02010600040101010101" pitchFamily="2" charset="-122"/>
                <a:ea typeface="+mn-ea"/>
                <a:cs typeface="Times New Roman" panose="02020603050405020304" pitchFamily="18" charset="0"/>
              </a:rPr>
              <a:t>文法类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预测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分析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不需要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回溯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，是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一种确定的自顶向下分析方法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6627" name="组合 5"/>
          <p:cNvGrpSpPr/>
          <p:nvPr/>
        </p:nvGrpSpPr>
        <p:grpSpPr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7" name="五边形 6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26630" name="五边形 6"/>
            <p:cNvSpPr/>
            <p:nvPr/>
          </p:nvSpPr>
          <p:spPr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 w="25400">
              <a:noFill/>
            </a:ln>
          </p:spPr>
          <p:txBody>
            <a:bodyPr anchor="ctr"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650" y="268288"/>
            <a:ext cx="7931150" cy="358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预测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</a:t>
            </a:r>
            <a:r>
              <a:rPr kumimoji="0" lang="zh-CN" altLang="en-US" sz="30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Predictive Parsing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30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5664</Words>
  <Application>WPS 演示</Application>
  <PresentationFormat>全屏显示(16:9)</PresentationFormat>
  <Paragraphs>591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51" baseType="lpstr">
      <vt:lpstr>Arial</vt:lpstr>
      <vt:lpstr>宋体</vt:lpstr>
      <vt:lpstr>Wingdings</vt:lpstr>
      <vt:lpstr>Tahoma</vt:lpstr>
      <vt:lpstr>Candara</vt:lpstr>
      <vt:lpstr>Symbol</vt:lpstr>
      <vt:lpstr>黑体</vt:lpstr>
      <vt:lpstr>楷体_GB2312</vt:lpstr>
      <vt:lpstr>新宋体</vt:lpstr>
      <vt:lpstr>Calibri</vt:lpstr>
      <vt:lpstr>微软雅黑</vt:lpstr>
      <vt:lpstr>楷体</vt:lpstr>
      <vt:lpstr>华文楷体</vt:lpstr>
      <vt:lpstr>Times New Roman</vt:lpstr>
      <vt:lpstr>楷体_GB2312</vt:lpstr>
      <vt:lpstr>Candara</vt:lpstr>
      <vt:lpstr>Arial Unicode MS</vt:lpstr>
      <vt:lpstr>华文新魏</vt:lpstr>
      <vt:lpstr>自定义设计方案</vt:lpstr>
      <vt:lpstr>主题1</vt:lpstr>
      <vt:lpstr>波形</vt:lpstr>
      <vt:lpstr>1_波形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Kukukukiki</cp:lastModifiedBy>
  <cp:revision>1397</cp:revision>
  <cp:lastPrinted>2019-03-03T08:55:32Z</cp:lastPrinted>
  <dcterms:created xsi:type="dcterms:W3CDTF">2003-07-09T14:46:46Z</dcterms:created>
  <dcterms:modified xsi:type="dcterms:W3CDTF">2020-11-30T06:51:47Z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2052-11.1.0.10132</vt:lpwstr>
  </property>
</Properties>
</file>