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5" r:id="rId4"/>
  </p:sldMasterIdLst>
  <p:notesMasterIdLst>
    <p:notesMasterId r:id="rId6"/>
  </p:notesMasterIdLst>
  <p:handoutMasterIdLst>
    <p:handoutMasterId r:id="rId39"/>
  </p:handoutMasterIdLst>
  <p:sldIdLst>
    <p:sldId id="1046" r:id="rId5"/>
    <p:sldId id="830" r:id="rId7"/>
    <p:sldId id="1019" r:id="rId8"/>
    <p:sldId id="948" r:id="rId9"/>
    <p:sldId id="1086" r:id="rId10"/>
    <p:sldId id="949" r:id="rId11"/>
    <p:sldId id="611" r:id="rId12"/>
    <p:sldId id="1114" r:id="rId13"/>
    <p:sldId id="951" r:id="rId14"/>
    <p:sldId id="1092" r:id="rId15"/>
    <p:sldId id="1044" r:id="rId16"/>
    <p:sldId id="952" r:id="rId17"/>
    <p:sldId id="839" r:id="rId18"/>
    <p:sldId id="1113" r:id="rId19"/>
    <p:sldId id="841" r:id="rId20"/>
    <p:sldId id="842" r:id="rId21"/>
    <p:sldId id="843" r:id="rId22"/>
    <p:sldId id="844" r:id="rId23"/>
    <p:sldId id="845" r:id="rId24"/>
    <p:sldId id="1093" r:id="rId25"/>
    <p:sldId id="1094" r:id="rId26"/>
    <p:sldId id="1104" r:id="rId27"/>
    <p:sldId id="954" r:id="rId28"/>
    <p:sldId id="956" r:id="rId29"/>
    <p:sldId id="957" r:id="rId30"/>
    <p:sldId id="958" r:id="rId31"/>
    <p:sldId id="1095" r:id="rId32"/>
    <p:sldId id="1100" r:id="rId33"/>
    <p:sldId id="1107" r:id="rId34"/>
    <p:sldId id="1108" r:id="rId35"/>
    <p:sldId id="1109" r:id="rId36"/>
    <p:sldId id="1110" r:id="rId37"/>
    <p:sldId id="1112" r:id="rId38"/>
  </p:sldIdLst>
  <p:sldSz cx="9144000" cy="5143500"/>
  <p:notesSz cx="7099300" cy="1023493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008000"/>
    <a:srgbClr val="FFCCCC"/>
    <a:srgbClr val="FF6600"/>
    <a:srgbClr val="0000FF"/>
    <a:srgbClr val="00AB7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145"/>
    <p:restoredTop sz="78633"/>
  </p:normalViewPr>
  <p:slideViewPr>
    <p:cSldViewPr showGuides="1">
      <p:cViewPr varScale="1">
        <p:scale>
          <a:sx n="91" d="100"/>
          <a:sy n="91" d="100"/>
        </p:scale>
        <p:origin x="86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4" tIns="45708" rIns="91414" bIns="45708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4" tIns="45708" rIns="91414" bIns="45708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83F329-A8E8-49D0-BD21-8F5991CE6B0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4" tIns="45708" rIns="91414" bIns="45708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4" tIns="45708" rIns="91414" bIns="45708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D0CC83-F466-4655-AAEE-8AEA192D30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t" anchorCtr="0" compatLnSpc="1"/>
          <a:lstStyle>
            <a:lvl1pPr defTabSz="988695" eaLnBrk="1" hangingPunct="1">
              <a:defRPr sz="1300"/>
            </a:lvl1pPr>
          </a:lstStyle>
          <a:p>
            <a:pPr marL="0" marR="0" lvl="0" indent="0" algn="l" defTabSz="988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t" anchorCtr="0" compatLnSpc="1"/>
          <a:lstStyle>
            <a:lvl1pPr algn="r" defTabSz="988695" eaLnBrk="1" hangingPunct="1">
              <a:defRPr sz="1300"/>
            </a:lvl1pPr>
          </a:lstStyle>
          <a:p>
            <a:pPr marL="0" marR="0" lvl="0" indent="0" algn="r" defTabSz="988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TextEdit="1"/>
          </p:cNvSpPr>
          <p:nvPr>
            <p:ph type="sldImg" idx="2"/>
          </p:nvPr>
        </p:nvSpPr>
        <p:spPr>
          <a:xfrm>
            <a:off x="139700" y="768350"/>
            <a:ext cx="6821488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b" anchorCtr="0" compatLnSpc="1"/>
          <a:lstStyle>
            <a:lvl1pPr defTabSz="988695" eaLnBrk="1" hangingPunct="1">
              <a:defRPr sz="1300"/>
            </a:lvl1pPr>
          </a:lstStyle>
          <a:p>
            <a:pPr marL="0" marR="0" lvl="0" indent="0" algn="l" defTabSz="988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b" anchorCtr="0" compatLnSpc="1"/>
          <a:lstStyle>
            <a:lvl1pPr algn="r" defTabSz="988695" eaLnBrk="1" hangingPunct="1">
              <a:defRPr sz="1300"/>
            </a:lvl1pPr>
          </a:lstStyle>
          <a:p>
            <a:pPr marL="0" marR="0" lvl="0" indent="0" algn="r" defTabSz="988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8F89B8-6386-47B7-B949-F5FC07D1AD48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pPr lvl="0"/>
            <a:endParaRPr lang="en-US" altLang="zh-CN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pPr lvl="0"/>
            <a:endParaRPr lang="en-US" altLang="zh-CN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zh-CN" altLang="en-US" dirty="0">
              <a:latin typeface="楷体_GB2312"/>
              <a:ea typeface="楷体_GB2312"/>
            </a:endParaRPr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zh-CN" altLang="en-US" b="1" dirty="0">
              <a:latin typeface="楷体_GB2312"/>
              <a:ea typeface="楷体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en-US" altLang="zh-CN" sz="2900" dirty="0">
              <a:ea typeface="Times New Roman" panose="02020603050405020304" pitchFamily="18" charset="0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93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>
              <a:lnSpc>
                <a:spcPct val="90000"/>
              </a:lnSpc>
            </a:pPr>
            <a:endParaRPr lang="zh-CN" altLang="en-US" b="1" dirty="0">
              <a:latin typeface="楷体_GB2312"/>
              <a:ea typeface="楷体_GB231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marL="0" lvl="1" indent="0"/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>
              <a:ea typeface="楷体_GB2312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b="1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4932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>
          <a:xfrm>
            <a:off x="82550" y="752475"/>
            <a:ext cx="6602413" cy="3714750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6078" tIns="48038" rIns="96078" bIns="48038" anchor="t"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560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en-US" altLang="zh-CN" dirty="0">
              <a:latin typeface="楷体_GB2312"/>
              <a:ea typeface="楷体_GB231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68458E-9D4D-45F2-9B47-BD5821CAC78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68458E-9D4D-45F2-9B47-BD5821CAC78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68458E-9D4D-45F2-9B47-BD5821CAC78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68458E-9D4D-45F2-9B47-BD5821CAC78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3A56EF-9A6C-47C7-97D6-8C41B368843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"/>
          <p:cNvGrpSpPr/>
          <p:nvPr userDrawn="1"/>
        </p:nvGrpSpPr>
        <p:grpSpPr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3467364-B4BA-4411-A36D-4ADF0875F470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8EAE1D-C299-462A-B668-6FF476D164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68458E-9D4D-45F2-9B47-BD5821CAC783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>
          <a:xfrm>
            <a:off x="250825" y="1347788"/>
            <a:ext cx="5976938" cy="3246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900113" y="268288"/>
            <a:ext cx="7786687" cy="358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F2020B-0952-4E85-AB82-E88B7EFCDC75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68425"/>
            <a:ext cx="5927725" cy="322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143250" y="1571625"/>
            <a:ext cx="5857875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kumimoji="0" lang="en-US" altLang="zh-CN" sz="30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FIRST</a:t>
            </a:r>
            <a:r>
              <a:rPr kumimoji="0" lang="zh-CN" altLang="en-US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集和</a:t>
            </a:r>
            <a:endParaRPr kumimoji="0" lang="en-US" altLang="zh-CN" sz="30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</a:t>
            </a:r>
            <a:r>
              <a:rPr kumimoji="0" lang="en-US" altLang="zh-CN" sz="30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FOLLOW</a:t>
            </a:r>
            <a:r>
              <a:rPr kumimoji="0" lang="zh-CN" altLang="en-US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集的计算</a:t>
            </a:r>
            <a:endParaRPr kumimoji="0" lang="zh-CN" altLang="en-US" sz="30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272088" y="2357438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43313" y="114300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6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143250" y="1571625"/>
            <a:ext cx="5857875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</a:t>
            </a:r>
            <a:r>
              <a:rPr kumimoji="0" lang="en-US" altLang="zh-CN" sz="30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FIRST</a:t>
            </a:r>
            <a:r>
              <a:rPr kumimoji="0" lang="zh-CN" altLang="en-US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集和</a:t>
            </a:r>
            <a:endParaRPr kumimoji="0" lang="en-US" altLang="zh-CN" sz="30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</a:t>
            </a:r>
            <a:r>
              <a:rPr kumimoji="0" lang="en-US" altLang="zh-CN" sz="3000" kern="1200" cap="none" spc="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FOLLOW</a:t>
            </a:r>
            <a:r>
              <a:rPr kumimoji="0" lang="zh-CN" altLang="en-US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集的计算</a:t>
            </a:r>
            <a:endParaRPr kumimoji="0" lang="zh-CN" altLang="en-US" sz="30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272088" y="2357438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43313" y="114300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00500" y="1774825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5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递归的预测分析法</a:t>
            </a:r>
            <a:endParaRPr kumimoji="0" lang="zh-CN" altLang="en-US" sz="35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14875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57750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2" name="组合 5"/>
          <p:cNvGrpSpPr/>
          <p:nvPr/>
        </p:nvGrpSpPr>
        <p:grpSpPr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6" name="五边形 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30727" name="五边形 8"/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 w="25400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递归的预测分析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642938"/>
            <a:ext cx="8135938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递归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的预测分析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法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是指：在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递归下降分析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中，根据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预测分析表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进行产生式的选择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4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每个非终结符的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产生式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文法的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预测分析表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，为每个非终结符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编写对应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的过程</a:t>
            </a:r>
            <a:endParaRPr kumimoji="0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452" name="内容占位符 1"/>
          <p:cNvSpPr txBox="1"/>
          <p:nvPr/>
        </p:nvSpPr>
        <p:spPr bwMode="auto">
          <a:xfrm>
            <a:off x="2286000" y="2500313"/>
            <a:ext cx="4643438" cy="2592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anchor="ctr"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void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) {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选择一个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产生式，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 →X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</a:t>
            </a:r>
            <a:r>
              <a:rPr kumimoji="0" lang="en-US" altLang="zh-CN" sz="1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… </a:t>
            </a:r>
            <a:r>
              <a:rPr kumimoji="0" lang="en-US" altLang="zh-CN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；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for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8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 1 to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k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) {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if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是一个非终结符号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调用过程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8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) ; </a:t>
            </a:r>
            <a:endParaRPr kumimoji="0" lang="en-US" altLang="zh-CN" sz="1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else  if (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8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等于当前的输入符号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      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读入下一个输入符号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else /*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发生了一个错误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*/ 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}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}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3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charRg st="3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charRg st="3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charRg st="37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4151" name="Rectangle 7"/>
          <p:cNvSpPr>
            <a:spLocks noChangeArrowheads="1"/>
          </p:cNvSpPr>
          <p:nvPr/>
        </p:nvSpPr>
        <p:spPr bwMode="auto">
          <a:xfrm>
            <a:off x="827088" y="4286250"/>
            <a:ext cx="2459038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SELECT(4)={:}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SELECT(7)={end}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2772" name="Text Box 4"/>
          <p:cNvSpPr txBox="1"/>
          <p:nvPr/>
        </p:nvSpPr>
        <p:spPr>
          <a:xfrm>
            <a:off x="214313" y="681038"/>
            <a:ext cx="8715375" cy="3565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(1) &lt;PROGRAM&gt; → program &lt;DECLIST&gt; :&lt;TYPE&gt; ; &lt;STLIST&gt; end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(2) &lt;DECLIST&gt; →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(3) &lt;DECLISTN&gt; → ,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b="1" dirty="0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(5) &lt;STLIST&gt; →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(6) &lt;STLISTN&gt; → ;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(7)</a:t>
            </a:r>
            <a:r>
              <a:rPr lang="en-US" altLang="zh-CN" b="1" dirty="0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 &lt;TYPE&gt; → real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(9) &lt;TYPE&gt; → int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4500563" y="1203325"/>
            <a:ext cx="4357688" cy="28686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program DESCENT;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begin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GETNEXT(TOKEN);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PROGRAM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(TOKEN);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GETNEXT(TOKEN);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TOKEN≠’$’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then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ERROR;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end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74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51" grpId="0" animBg="1"/>
      <p:bldP spid="774149" grpId="0" animBg="1"/>
      <p:bldP spid="77414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27088" y="4286250"/>
            <a:ext cx="2459038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SELECT(4)={:}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SELECT(7)={end}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820" name="Text Box 4"/>
          <p:cNvSpPr txBox="1"/>
          <p:nvPr/>
        </p:nvSpPr>
        <p:spPr>
          <a:xfrm>
            <a:off x="214313" y="681038"/>
            <a:ext cx="8715375" cy="3565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(1) &lt;PROGRAM&gt; → program &lt;DECLIST&gt; :&lt;TYPE&gt; ; &lt;STLIST&gt; end</a:t>
            </a:r>
            <a:endParaRPr lang="en-US" altLang="zh-CN" b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rgbClr val="073E87"/>
              </a:buClr>
              <a:buSzPct val="75000"/>
              <a:buFont typeface="Monotype Sorts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(2) &lt;DECLIST&gt; → id &lt;DECLISTN&gt;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(3) &lt;DECLISTN&gt; → , id &lt;DECLISTN&gt;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(5) &lt;STLIST&gt; → s &lt;STLISTN&gt;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(6) &lt;STLISTN&gt; → ; s &lt;STLISTN&gt;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(7)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&lt;TYPE&gt; → real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(9) &lt;TYPE&gt; → int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6198" name="Rectangle 6"/>
          <p:cNvSpPr>
            <a:spLocks noChangeArrowheads="1"/>
          </p:cNvSpPr>
          <p:nvPr/>
        </p:nvSpPr>
        <p:spPr bwMode="auto">
          <a:xfrm>
            <a:off x="4356100" y="1058863"/>
            <a:ext cx="3930650" cy="4013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procedure PROGRAM(TOKEN);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begin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	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if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TOKEN≠’program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’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then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ERROR;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defRPr/>
            </a:pPr>
            <a:r>
              <a:rPr kumimoji="0" lang="en-US" altLang="zh-CN" sz="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endParaRPr kumimoji="0" lang="en-US" altLang="zh-CN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GETNEXT(TOKEN);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DECLIST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(TOKEN);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kumimoji="0" lang="en-US" altLang="zh-CN" sz="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endParaRPr kumimoji="0" lang="en-US" altLang="zh-CN" sz="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EAE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if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TOKEN≠’:’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then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ERROR;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defRPr/>
            </a:pPr>
            <a:r>
              <a:rPr kumimoji="0" lang="en-US" altLang="zh-CN" sz="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</a:t>
            </a:r>
            <a:r>
              <a:rPr kumimoji="0" lang="en-US" altLang="zh-CN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endParaRPr kumimoji="0" lang="en-US" altLang="zh-CN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GETNEXT(TOKEN);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TYPE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(TOKEN);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defRPr/>
            </a:pPr>
            <a:r>
              <a:rPr kumimoji="0" lang="en-US" altLang="zh-CN" sz="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endParaRPr kumimoji="0" lang="en-US" altLang="zh-CN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GETNEXT(TOKEN);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5EAE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if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TOKEN≠’;’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then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ERROR;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defRPr/>
            </a:pPr>
            <a:r>
              <a:rPr kumimoji="0" lang="en-US" altLang="zh-CN" sz="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endParaRPr kumimoji="0" lang="en-US" altLang="zh-CN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GETNEXT(TOKEN);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STLIST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(TOKEN);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defRPr/>
            </a:pPr>
            <a:r>
              <a:rPr kumimoji="0" lang="en-US" altLang="zh-CN" sz="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 </a:t>
            </a:r>
            <a:endParaRPr kumimoji="0" lang="en-US" altLang="zh-CN" sz="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if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TOKEN≠’end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’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then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ERROR;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533400" marR="0" lvl="0" indent="-533400" algn="l" defTabSz="914400" rtl="0" eaLnBrk="1" fontAlgn="base" latinLnBrk="0" hangingPunct="1">
              <a:lnSpc>
                <a:spcPts val="13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	end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	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6" name="Line 45"/>
          <p:cNvSpPr/>
          <p:nvPr/>
        </p:nvSpPr>
        <p:spPr>
          <a:xfrm rot="-10800000" flipV="1">
            <a:off x="2916238" y="546100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" name="Line 45"/>
          <p:cNvSpPr/>
          <p:nvPr/>
        </p:nvSpPr>
        <p:spPr>
          <a:xfrm rot="5400000" flipV="1">
            <a:off x="4856163" y="1428750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" name="Line 45"/>
          <p:cNvSpPr/>
          <p:nvPr/>
        </p:nvSpPr>
        <p:spPr>
          <a:xfrm rot="-10800000" flipV="1">
            <a:off x="3995738" y="555625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Line 45"/>
          <p:cNvSpPr/>
          <p:nvPr/>
        </p:nvSpPr>
        <p:spPr>
          <a:xfrm rot="-10800000" flipV="1">
            <a:off x="4716463" y="555625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" name="Line 45"/>
          <p:cNvSpPr/>
          <p:nvPr/>
        </p:nvSpPr>
        <p:spPr>
          <a:xfrm rot="-10800000" flipV="1">
            <a:off x="5148263" y="555625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" name="Line 45"/>
          <p:cNvSpPr/>
          <p:nvPr/>
        </p:nvSpPr>
        <p:spPr>
          <a:xfrm rot="-10800000" flipV="1">
            <a:off x="5724525" y="555625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" name="Line 45"/>
          <p:cNvSpPr/>
          <p:nvPr/>
        </p:nvSpPr>
        <p:spPr>
          <a:xfrm rot="-10800000" flipV="1">
            <a:off x="6300788" y="555625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" name="Line 45"/>
          <p:cNvSpPr/>
          <p:nvPr/>
        </p:nvSpPr>
        <p:spPr>
          <a:xfrm rot="-10800000" flipV="1">
            <a:off x="7092950" y="555625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" name="Line 45"/>
          <p:cNvSpPr/>
          <p:nvPr/>
        </p:nvSpPr>
        <p:spPr>
          <a:xfrm rot="5400000" flipV="1">
            <a:off x="4851400" y="2076450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" name="Line 45"/>
          <p:cNvSpPr/>
          <p:nvPr/>
        </p:nvSpPr>
        <p:spPr>
          <a:xfrm rot="5400000" flipV="1">
            <a:off x="4851400" y="2436813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Line 45"/>
          <p:cNvSpPr/>
          <p:nvPr/>
        </p:nvSpPr>
        <p:spPr>
          <a:xfrm rot="5400000" flipV="1">
            <a:off x="4851400" y="3013075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" name="Line 45"/>
          <p:cNvSpPr/>
          <p:nvPr/>
        </p:nvSpPr>
        <p:spPr>
          <a:xfrm rot="5400000" flipV="1">
            <a:off x="4851400" y="3589338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" name="Line 45"/>
          <p:cNvSpPr/>
          <p:nvPr/>
        </p:nvSpPr>
        <p:spPr>
          <a:xfrm rot="5400000" flipV="1">
            <a:off x="4851400" y="4165600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" name="Line 45"/>
          <p:cNvSpPr/>
          <p:nvPr/>
        </p:nvSpPr>
        <p:spPr>
          <a:xfrm rot="5400000" flipV="1">
            <a:off x="4851400" y="4597400"/>
            <a:ext cx="0" cy="2698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8" grpId="0" animBg="1"/>
      <p:bldP spid="77619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27088" y="4286250"/>
            <a:ext cx="2459038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SELECT(4)={:}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SELECT(7)={end}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214313" y="681038"/>
            <a:ext cx="8715375" cy="3565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(1) &lt;PROGRAM&gt; → program &lt;DECLIST&gt; :&lt;TYPE&gt; ; &lt;STLIST&gt; end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(2) &lt;DECLIST&gt; → id &lt;DECLISTN&gt;</a:t>
            </a:r>
            <a:endParaRPr lang="en-US" altLang="zh-CN" b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(3) &lt;DECLISTN&gt; → ,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b="1" dirty="0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(5) &lt;STLIST&gt; →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(6) &lt;STLISTN&gt; → ;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(7)</a:t>
            </a:r>
            <a:r>
              <a:rPr lang="en-US" altLang="zh-CN" b="1" dirty="0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 &lt;TYPE&gt; → real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(9) &lt;TYPE&gt; → int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77222" name="Rectangle 6"/>
          <p:cNvSpPr>
            <a:spLocks noChangeArrowheads="1"/>
          </p:cNvSpPr>
          <p:nvPr/>
        </p:nvSpPr>
        <p:spPr bwMode="auto">
          <a:xfrm>
            <a:off x="4140200" y="1922463"/>
            <a:ext cx="4437063" cy="2616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procedure DECLIST(TOKEN);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TOKEN≠’id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then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ERROR;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GETNEXT(TOKEN);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DECLISTN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(TOKEN);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2" grpId="0" animBg="1"/>
      <p:bldP spid="77722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27088" y="4286250"/>
            <a:ext cx="2459038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SELECT(4)={:}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SELECT(7)={end}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Text Box 4"/>
          <p:cNvSpPr txBox="1"/>
          <p:nvPr/>
        </p:nvSpPr>
        <p:spPr>
          <a:xfrm>
            <a:off x="214313" y="681038"/>
            <a:ext cx="8715375" cy="3565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(1) &lt;PROGRAM&gt; → program &lt;DECLIST&gt; :&lt;TYPE&gt; ; &lt;STLIST&gt; end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(2) &lt;DECLIST&gt; →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(3) &lt;DECLISTN&gt; → , id &lt;DECLISTN&gt;</a:t>
            </a:r>
            <a:endParaRPr lang="en-US" altLang="zh-CN" b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(5) &lt;STLIST&gt; →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(6) &lt;STLISTN&gt; → ;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(7)</a:t>
            </a:r>
            <a:r>
              <a:rPr lang="en-US" altLang="zh-CN" b="1" dirty="0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 &lt;TYPE&gt; → real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(9) &lt;TYPE&gt; → int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295910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78246" name="Rectangle 6"/>
          <p:cNvSpPr>
            <a:spLocks noChangeArrowheads="1"/>
          </p:cNvSpPr>
          <p:nvPr/>
        </p:nvSpPr>
        <p:spPr bwMode="auto">
          <a:xfrm>
            <a:off x="4356100" y="1058863"/>
            <a:ext cx="4573588" cy="39814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DECLISTN(TOKEN);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 =‘,’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begin 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  GETNEXT(TOKEN);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 </a:t>
            </a:r>
            <a:r>
              <a:rPr kumimoji="0" lang="en-US" altLang="zh-CN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TOKEN≠’id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ERROR;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GETNEXT(TOKEN);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DECLISTN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(TOKEN);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end	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 if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TOKEN≠’:’ 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ERROR;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	 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 animBg="1"/>
      <p:bldP spid="77824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27088" y="4286250"/>
            <a:ext cx="2459038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SELECT(4)={:}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SELECT(7)={end}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Text Box 4"/>
          <p:cNvSpPr txBox="1"/>
          <p:nvPr/>
        </p:nvSpPr>
        <p:spPr>
          <a:xfrm>
            <a:off x="214313" y="681038"/>
            <a:ext cx="8715375" cy="3565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(1) &lt;PROGRAM&gt; → program &lt;DECLIST&gt; :&lt;TYPE&gt; ; &lt;STLIST&gt; end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(2) &lt;DECLIST&gt; →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(3) &lt;DECLISTN&gt; → ,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b="1" dirty="0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(5) &lt;STLIST&gt; → s &lt;STLISTN&gt;</a:t>
            </a:r>
            <a:endParaRPr lang="en-US" altLang="zh-CN" b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(6) &lt;STLISTN&gt; → ;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(7)</a:t>
            </a:r>
            <a:r>
              <a:rPr lang="en-US" altLang="zh-CN" b="1" dirty="0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 &lt;TYPE&gt; → real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(9) &lt;TYPE&gt; → int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3887788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3851275" y="2001838"/>
            <a:ext cx="4935538" cy="2730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STLIST(TOKEN);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</a:t>
            </a: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TOKEN≠’s’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ERROR;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</a:t>
            </a:r>
            <a:endParaRPr kumimoji="0" lang="en-US" altLang="zh-CN" sz="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GETNEXT(TOKEN);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STLISTN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(TOKEN);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</a:t>
            </a: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0" grpId="0" animBg="1"/>
      <p:bldP spid="77927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27088" y="4286250"/>
            <a:ext cx="2459038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SELECT(4)={:}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SELECT(7)={end}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3887788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80294" name="Rectangle 6"/>
          <p:cNvSpPr>
            <a:spLocks noChangeArrowheads="1"/>
          </p:cNvSpPr>
          <p:nvPr/>
        </p:nvSpPr>
        <p:spPr bwMode="auto">
          <a:xfrm>
            <a:off x="4284663" y="1149350"/>
            <a:ext cx="4464050" cy="3851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STLISTN(TOKEN);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TOKEN =‘;’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begin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  GETNEXT(TOKEN);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TOKEN≠’s’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ERROR;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GETNEXT(TOKEN);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STLISTN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(TOKEN);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	 end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else  if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TOKEN≠’end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then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ERROR;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	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5" name="Text Box 4"/>
          <p:cNvSpPr txBox="1"/>
          <p:nvPr/>
        </p:nvSpPr>
        <p:spPr>
          <a:xfrm>
            <a:off x="214313" y="681038"/>
            <a:ext cx="8715375" cy="3565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(1) &lt;PROGRAM&gt; → program &lt;DECLIST&gt; :&lt;TYPE&gt; ; &lt;STLIST&gt; end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(2) &lt;DECLIST&gt; →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(3) &lt;DECLISTN&gt; → ,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b="1" dirty="0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(5) &lt;STLIST&gt; →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(6) &lt;STLISTN&gt; → ; s &lt;STLISTN&gt;</a:t>
            </a:r>
            <a:endParaRPr lang="en-US" altLang="zh-CN" b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(7)</a:t>
            </a: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solidFill>
                  <a:srgbClr val="2D83F4"/>
                </a:solidFill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solidFill>
                <a:srgbClr val="2D83F4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 &lt;TYPE&gt; → real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(9) &lt;TYPE&gt; → int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80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4" grpId="0" animBg="1"/>
      <p:bldP spid="78029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27088" y="4286250"/>
            <a:ext cx="2459038" cy="7540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SELECT(4)={:}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SELECT(7)={end}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3959225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2709" name="Rectangle 6"/>
          <p:cNvSpPr>
            <a:spLocks noChangeArrowheads="1"/>
          </p:cNvSpPr>
          <p:nvPr/>
        </p:nvSpPr>
        <p:spPr bwMode="auto">
          <a:xfrm>
            <a:off x="3924300" y="2932113"/>
            <a:ext cx="4895850" cy="19256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TYPE(TOKEN);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TOKEN≠’real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and TOKEN≠’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	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ERROR;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9" name="Text Box 4"/>
          <p:cNvSpPr txBox="1"/>
          <p:nvPr/>
        </p:nvSpPr>
        <p:spPr>
          <a:xfrm>
            <a:off x="214313" y="681038"/>
            <a:ext cx="8715375" cy="35655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(1) &lt;PROGRAM&gt; → program &lt;DECLIST&gt; :&lt;TYPE&gt; ; &lt;STLIST&gt; end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(2) &lt;DECLIST&gt; →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(3) &lt;DECLISTN&gt; → , id &lt;DECLISTN&gt;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(4) </a:t>
            </a:r>
            <a:r>
              <a:rPr lang="en-US" altLang="zh-CN" b="1" dirty="0">
                <a:latin typeface="Times New Roman" panose="02020603050405020304" pitchFamily="18" charset="0"/>
              </a:rPr>
              <a:t>&lt;DECLISTN&gt;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(5) &lt;STLIST&gt; →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(6) &lt;STLISTN&gt; → ; s &lt;STLISTN&gt;</a:t>
            </a:r>
            <a:endParaRPr lang="en-US" altLang="zh-CN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楷体_GB2312"/>
              </a:rPr>
              <a:t>(7)</a:t>
            </a:r>
            <a:r>
              <a:rPr lang="en-US" altLang="zh-CN" b="1" dirty="0">
                <a:latin typeface="Times New Roman" panose="02020603050405020304" pitchFamily="18" charset="0"/>
              </a:rPr>
              <a:t> &lt;STLISTN&gt; → </a:t>
            </a:r>
            <a:r>
              <a:rPr lang="en-US" altLang="zh-CN" b="1" i="1" dirty="0">
                <a:latin typeface="Times New Roman" panose="02020603050405020304" pitchFamily="18" charset="0"/>
              </a:rPr>
              <a:t>ε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 &lt;TYPE&gt; → real</a:t>
            </a:r>
            <a:endParaRPr lang="en-US" altLang="zh-CN" b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800"/>
              </a:lnSpc>
            </a:pPr>
            <a:r>
              <a:rPr lang="en-US" altLang="zh-CN" b="1" dirty="0">
                <a:solidFill>
                  <a:srgbClr val="2D83F4"/>
                </a:solidFill>
                <a:latin typeface="Times New Roman" panose="02020603050405020304" pitchFamily="18" charset="0"/>
              </a:rPr>
              <a:t>(9) &lt;TYPE&gt; → int</a:t>
            </a:r>
            <a:endParaRPr lang="en-US" altLang="zh-CN" b="1" dirty="0">
              <a:solidFill>
                <a:srgbClr val="2D83F4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计算文法符号</a:t>
            </a:r>
            <a:r>
              <a:rPr kumimoji="0" lang="en-US" altLang="zh-CN" sz="3000" b="1" i="1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1"/>
          <p:cNvSpPr>
            <a:spLocks noGrp="1"/>
          </p:cNvSpPr>
          <p:nvPr>
            <p:ph idx="1"/>
          </p:nvPr>
        </p:nvSpPr>
        <p:spPr>
          <a:xfrm>
            <a:off x="863600" y="2071688"/>
            <a:ext cx="8280400" cy="2481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endParaRPr kumimoji="0" lang="en-US" altLang="zh-CN" sz="2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		</a:t>
            </a:r>
            <a:endParaRPr kumimoji="1" lang="en-US" altLang="zh-CN" sz="2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+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		</a:t>
            </a:r>
            <a:endParaRPr kumimoji="1" lang="en-US" altLang="zh-CN" sz="2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FT '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		</a:t>
            </a:r>
            <a:endParaRPr kumimoji="1" lang="en-US" altLang="zh-CN" sz="2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 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*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FT ' 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|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	</a:t>
            </a:r>
            <a:endParaRPr kumimoji="1" lang="en-US" altLang="zh-CN" sz="2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⑤ 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(</a:t>
            </a:r>
            <a:r>
              <a:rPr kumimoji="1" lang="en-US" altLang="zh-CN" sz="25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1" lang="en-US" altLang="zh-CN" sz="2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)|id		</a:t>
            </a:r>
            <a:endParaRPr kumimoji="1" lang="en-US" altLang="zh-CN" sz="2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07100" y="3032125"/>
            <a:ext cx="446088" cy="4778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+</a:t>
            </a:r>
            <a:r>
              <a:rPr lang="en-US" altLang="zh-CN" sz="25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endParaRPr lang="zh-CN" altLang="en-US" sz="2500" b="1" dirty="0"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73825" y="3000375"/>
            <a:ext cx="315913" cy="4778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5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ε</a:t>
            </a:r>
            <a:endParaRPr lang="zh-CN" altLang="en-US" sz="2500" b="1" dirty="0"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22975" y="3949700"/>
            <a:ext cx="425450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*</a:t>
            </a:r>
            <a:r>
              <a:rPr lang="en-US" altLang="zh-CN" sz="25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endParaRPr lang="zh-CN" altLang="en-US" sz="2500" b="1" dirty="0"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81763" y="3878263"/>
            <a:ext cx="396875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5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ε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endParaRPr lang="zh-CN" altLang="en-US" sz="2500" b="1" dirty="0"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67413" y="3446463"/>
            <a:ext cx="1041400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(     id </a:t>
            </a:r>
            <a:endParaRPr lang="zh-CN" altLang="en-US" sz="2500" b="1" dirty="0"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67413" y="4381500"/>
            <a:ext cx="1041400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en-US" altLang="zh-CN" sz="25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</a:rPr>
              <a:t>    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id</a:t>
            </a:r>
            <a:r>
              <a:rPr lang="en-US" altLang="zh-CN" sz="25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endParaRPr lang="zh-CN" altLang="en-US" sz="2500" b="1" dirty="0"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67413" y="2543175"/>
            <a:ext cx="1041400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(     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id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endParaRPr lang="zh-CN" altLang="en-US" sz="2500" dirty="0"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22663" y="2522538"/>
            <a:ext cx="4730750" cy="26924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FIRST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) = {		} 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FIRST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E'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= {		} 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FIRST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 = {		} 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FIRST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T'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= {		} 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73E87"/>
              </a:buClr>
              <a:buSzPct val="75000"/>
              <a:buFontTx/>
              <a:buNone/>
              <a:defRPr/>
            </a:pP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FIRST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kumimoji="1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  = {		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 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4320" marR="0" lvl="0" indent="-27432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1B6FD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875" y="990600"/>
            <a:ext cx="8858250" cy="9382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7658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FIRST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500" b="1" i="0" u="none" strike="noStrike" kern="1200" cap="none" spc="-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：可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以从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推导出的所有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串首终结符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构成的集合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zh-CN" sz="25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那么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0" lang="en-US" altLang="zh-CN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charRg st="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charRg st="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charRg st="2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3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charRg st="3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charRg st="3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charRg st="33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charRg st="4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charRg st="4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charRg st="47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6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charRg st="6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charRg st="6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charRg st="65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10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00500" y="1774825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5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递归的预测分析法</a:t>
            </a:r>
            <a:endParaRPr kumimoji="0" lang="zh-CN" altLang="en-US" sz="35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14875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57750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00500" y="1774825"/>
            <a:ext cx="4857750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非递归的预测分析法</a:t>
            </a:r>
            <a:endParaRPr kumimoji="0" lang="zh-CN" altLang="en-US" sz="30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14875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57750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430213" y="742950"/>
            <a:ext cx="8256588" cy="12573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非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递归的预测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分析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不需要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为每个非终结符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编写递归下降过程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，而是根据预测分析表构造一个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自动机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，也叫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表驱动的预测分析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非递归的预测分析法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66571"/>
          <p:cNvGrpSpPr/>
          <p:nvPr/>
        </p:nvGrpSpPr>
        <p:grpSpPr>
          <a:xfrm>
            <a:off x="1982788" y="1928813"/>
            <a:ext cx="6446837" cy="2990850"/>
            <a:chOff x="1313694" y="2067694"/>
            <a:chExt cx="6448201" cy="2989811"/>
          </a:xfrm>
        </p:grpSpPr>
        <p:sp>
          <p:nvSpPr>
            <p:cNvPr id="2" name="矩形 1"/>
            <p:cNvSpPr/>
            <p:nvPr/>
          </p:nvSpPr>
          <p:spPr>
            <a:xfrm>
              <a:off x="1313694" y="2067694"/>
              <a:ext cx="6448201" cy="29898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112" name="TextBox 10"/>
            <p:cNvSpPr txBox="1"/>
            <p:nvPr/>
          </p:nvSpPr>
          <p:spPr>
            <a:xfrm>
              <a:off x="3371031" y="2236159"/>
              <a:ext cx="2880320" cy="35509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r">
                <a:lnSpc>
                  <a:spcPts val="20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+  b  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  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rot="-360000" flipV="1">
              <a:off x="4563994" y="2732625"/>
              <a:ext cx="320743" cy="374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 bwMode="auto">
            <a:xfrm>
              <a:off x="3957440" y="3107145"/>
              <a:ext cx="1213107" cy="7077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marR="0" algn="ctr" defTabSz="914400">
                <a:buClrTx/>
                <a:buSzTx/>
                <a:buFontTx/>
                <a:defRPr/>
              </a:pPr>
              <a:r>
                <a:rPr kumimoji="0" lang="zh-CN" altLang="en-US" sz="2000" b="1" kern="1200" cap="none" spc="0" normalizeH="0" baseline="0" noProof="0" dirty="0">
                  <a:latin typeface="+mn-ea"/>
                  <a:ea typeface="+mn-ea"/>
                  <a:cs typeface="+mn-cs"/>
                </a:rPr>
                <a:t>预测分析程序</a:t>
              </a:r>
              <a:endParaRPr kumimoji="0" lang="zh-CN" altLang="en-US" sz="2000" b="1" kern="1200" cap="none" spc="0" normalizeH="0" baseline="0" noProof="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2412476" y="2212106"/>
              <a:ext cx="1070201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marR="0" algn="ctr" defTabSz="914400">
                <a:buClrTx/>
                <a:buSzTx/>
                <a:buFontTx/>
                <a:defRPr/>
              </a:pPr>
              <a:r>
                <a:rPr kumimoji="0" lang="zh-CN" altLang="en-US" sz="2000" b="1" kern="1200" cap="none" spc="0" normalizeH="0" baseline="0" noProof="0" dirty="0">
                  <a:latin typeface="+mn-ea"/>
                  <a:ea typeface="+mn-ea"/>
                  <a:cs typeface="+mn-cs"/>
                </a:rPr>
                <a:t>输入</a:t>
              </a:r>
              <a:endParaRPr kumimoji="0" lang="zh-CN" altLang="en-US" sz="2000" b="1" kern="1200" cap="none" spc="0" normalizeH="0" baseline="0" noProof="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7" name="等腰三角形 26"/>
            <p:cNvSpPr/>
            <p:nvPr/>
          </p:nvSpPr>
          <p:spPr bwMode="auto">
            <a:xfrm rot="2100000">
              <a:off x="4792642" y="2577104"/>
              <a:ext cx="134967" cy="2634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957440" y="4167226"/>
              <a:ext cx="1213107" cy="709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marR="0" algn="ctr" defTabSz="914400">
                <a:buClrTx/>
                <a:buSzTx/>
                <a:buFontTx/>
                <a:defRPr/>
              </a:pPr>
              <a:r>
                <a:rPr kumimoji="0" lang="zh-CN" altLang="en-US" sz="2000" b="1" kern="1200" cap="none" spc="0" normalizeH="0" baseline="0" noProof="0" dirty="0">
                  <a:latin typeface="+mn-ea"/>
                  <a:ea typeface="+mn-ea"/>
                  <a:cs typeface="+mn-cs"/>
                </a:rPr>
                <a:t>预测</a:t>
              </a:r>
              <a:endParaRPr kumimoji="0" lang="en-US" altLang="zh-CN" sz="2000" b="1" kern="1200" cap="none" spc="0" normalizeH="0" baseline="0" noProof="0" dirty="0">
                <a:latin typeface="+mn-ea"/>
                <a:ea typeface="+mn-ea"/>
                <a:cs typeface="+mn-cs"/>
              </a:endParaRPr>
            </a:p>
            <a:p>
              <a:pPr marR="0" algn="ctr" defTabSz="914400">
                <a:buClrTx/>
                <a:buSzTx/>
                <a:buFontTx/>
                <a:defRPr/>
              </a:pPr>
              <a:r>
                <a:rPr kumimoji="0" lang="zh-CN" altLang="en-US" sz="2000" b="1" kern="1200" cap="none" spc="0" normalizeH="0" baseline="0" noProof="0" dirty="0">
                  <a:latin typeface="+mn-ea"/>
                  <a:ea typeface="+mn-ea"/>
                  <a:cs typeface="+mn-cs"/>
                </a:rPr>
                <a:t>分析表</a:t>
              </a:r>
              <a:r>
                <a:rPr kumimoji="0" lang="en-US" altLang="zh-CN" sz="2000" b="1" kern="1200" cap="none" spc="0" normalizeH="0" baseline="0" noProof="0" dirty="0">
                  <a:latin typeface="+mn-ea"/>
                  <a:ea typeface="+mn-ea"/>
                  <a:cs typeface="+mn-cs"/>
                </a:rPr>
                <a:t>M</a:t>
              </a:r>
              <a:endParaRPr kumimoji="0" lang="zh-CN" altLang="en-US" sz="2000" b="1" kern="1200" cap="none" spc="0" normalizeH="0" baseline="0" noProof="0" dirty="0"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接连接符 28"/>
            <p:cNvCxnSpPr>
              <a:endCxn id="28" idx="0"/>
            </p:cNvCxnSpPr>
            <p:nvPr/>
          </p:nvCxnSpPr>
          <p:spPr bwMode="auto">
            <a:xfrm rot="5400000">
              <a:off x="4408493" y="3975206"/>
              <a:ext cx="38404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等腰三角形 31"/>
            <p:cNvSpPr/>
            <p:nvPr/>
          </p:nvSpPr>
          <p:spPr bwMode="auto">
            <a:xfrm rot="10800000">
              <a:off x="4540177" y="4013293"/>
              <a:ext cx="134966" cy="14282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5170547" y="3478491"/>
              <a:ext cx="107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 bwMode="auto">
            <a:xfrm>
              <a:off x="2885652" y="3488012"/>
              <a:ext cx="10717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/>
            <p:cNvSpPr/>
            <p:nvPr/>
          </p:nvSpPr>
          <p:spPr bwMode="auto">
            <a:xfrm rot="5400000">
              <a:off x="6054215" y="3349082"/>
              <a:ext cx="134890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等腰三角形 36"/>
            <p:cNvSpPr/>
            <p:nvPr/>
          </p:nvSpPr>
          <p:spPr bwMode="auto">
            <a:xfrm rot="16200000">
              <a:off x="2919827" y="3360189"/>
              <a:ext cx="134891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>
              <a:off x="1313694" y="3262666"/>
              <a:ext cx="1071789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marR="0" algn="ctr" defTabSz="914400">
                <a:buClrTx/>
                <a:buSzTx/>
                <a:buFontTx/>
                <a:defRPr/>
              </a:pPr>
              <a:r>
                <a:rPr kumimoji="0" lang="zh-CN" altLang="en-US" sz="2000" b="1" kern="1200" cap="none" spc="0" normalizeH="0" baseline="0" noProof="0" dirty="0">
                  <a:latin typeface="+mn-ea"/>
                  <a:ea typeface="+mn-ea"/>
                  <a:cs typeface="+mn-cs"/>
                </a:rPr>
                <a:t>栈</a:t>
              </a:r>
              <a:endParaRPr kumimoji="0" lang="zh-CN" altLang="en-US" sz="2000" b="1" kern="1200" cap="none" spc="0" normalizeH="0" baseline="0" noProof="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6170883" y="3251558"/>
              <a:ext cx="1071790" cy="39991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>
              <a:spAutoFit/>
            </a:bodyPr>
            <a:lstStyle/>
            <a:p>
              <a:pPr marR="0" algn="ctr" defTabSz="914400">
                <a:buClrTx/>
                <a:buSzTx/>
                <a:buFontTx/>
                <a:defRPr/>
              </a:pPr>
              <a:r>
                <a:rPr kumimoji="0" lang="zh-CN" altLang="en-US" sz="2000" b="1" kern="1200" cap="none" spc="0" normalizeH="0" baseline="0" noProof="0" dirty="0">
                  <a:latin typeface="+mn-ea"/>
                  <a:ea typeface="+mn-ea"/>
                  <a:cs typeface="+mn-cs"/>
                </a:rPr>
                <a:t>输出</a:t>
              </a:r>
              <a:endParaRPr kumimoji="0" lang="zh-CN" altLang="en-US" sz="2000" b="1" kern="1200" cap="none" spc="0" normalizeH="0" baseline="0" noProof="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7126" name="TextBox 10"/>
            <p:cNvSpPr txBox="1"/>
            <p:nvPr/>
          </p:nvSpPr>
          <p:spPr>
            <a:xfrm>
              <a:off x="2242376" y="3316889"/>
              <a:ext cx="571501" cy="163112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lnSpc>
                  <a:spcPts val="3000"/>
                </a:lnSpc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  <a:endParaRPr lang="en-US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 flipH="1" flipV="1">
              <a:off x="2242577" y="4084705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flipH="1" flipV="1">
              <a:off x="2242577" y="370701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 bwMode="auto">
            <a:xfrm flipH="1" flipV="1">
              <a:off x="2242577" y="451318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 bwMode="auto">
            <a:xfrm>
              <a:off x="3730380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 bwMode="auto">
            <a:xfrm>
              <a:off x="4090818" y="2247019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 bwMode="auto">
            <a:xfrm>
              <a:off x="4451258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 bwMode="auto">
            <a:xfrm>
              <a:off x="4811696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 bwMode="auto">
            <a:xfrm>
              <a:off x="5170547" y="2256540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 bwMode="auto">
            <a:xfrm>
              <a:off x="5530986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 bwMode="auto">
            <a:xfrm>
              <a:off x="5891424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169863" y="3794125"/>
            <a:ext cx="2544763" cy="777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下推自动机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kumimoji="0" lang="en-US" altLang="zh-CN" sz="1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Push Down Automata, PDA</a:t>
            </a:r>
            <a:r>
              <a:rPr kumimoji="0" lang="en-US" altLang="zh-CN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kumimoji="0" lang="en-US" altLang="zh-CN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66569" name="矩形 66568"/>
          <p:cNvSpPr/>
          <p:nvPr/>
        </p:nvSpPr>
        <p:spPr>
          <a:xfrm>
            <a:off x="6213475" y="4038600"/>
            <a:ext cx="2501900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≥1}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65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/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9433" name="矩形 1"/>
          <p:cNvSpPr>
            <a:spLocks noChangeArrowheads="1"/>
          </p:cNvSpPr>
          <p:nvPr/>
        </p:nvSpPr>
        <p:spPr bwMode="auto">
          <a:xfrm>
            <a:off x="250825" y="3714750"/>
            <a:ext cx="4714875" cy="10318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是至今为止已经匹配完成的输入部分，那么栈中保存的文法符号序列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1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lm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endParaRPr kumimoji="0" lang="zh-CN" altLang="en-US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5234" name="Rectangle 2"/>
          <p:cNvSpPr>
            <a:spLocks noGrp="1" noChangeArrowheads="1"/>
          </p:cNvSpPr>
          <p:nvPr>
            <p:ph idx="1"/>
          </p:nvPr>
        </p:nvSpPr>
        <p:spPr>
          <a:xfrm>
            <a:off x="5219700" y="71438"/>
            <a:ext cx="4465638" cy="5637213"/>
          </a:xfrm>
        </p:spPr>
        <p:txBody>
          <a:bodyPr vert="horz" wrap="square" lIns="92075" tIns="46038" rIns="92075" bIns="46038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剩余输入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	     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id+id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*id $ 	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429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     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id+id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</a:t>
            </a:r>
            <a:endParaRPr kumimoji="0" lang="en-US" altLang="zh-CN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FT'E'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     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id+id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FT'</a:t>
            </a:r>
            <a:endParaRPr kumimoji="0" lang="en-US" altLang="zh-CN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T'E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     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id+id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→id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           +id*id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         +id*id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endParaRPr kumimoji="0" lang="en-US" altLang="zh-CN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+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	         +id*id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→+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</a:t>
            </a:r>
            <a:endParaRPr kumimoji="0" lang="en-US" altLang="zh-CN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	           id*id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FT'E'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           id*id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FT'</a:t>
            </a:r>
            <a:endParaRPr kumimoji="0" lang="en-US" altLang="zh-CN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T'E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	           id*id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→id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               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*</a:t>
            </a:r>
            <a:r>
              <a:rPr kumimoji="1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FT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                *id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→*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FT'</a:t>
            </a:r>
            <a:endParaRPr kumimoji="0" lang="en-US" altLang="zh-CN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kumimoji="1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FT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                  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1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'E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                  id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→id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kumimoji="1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	                     $ 	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 	                     $ 	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T'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endParaRPr kumimoji="0" lang="en-US" altLang="zh-CN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   $ 	                     $     	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E'</a:t>
            </a:r>
            <a:r>
              <a:rPr kumimoji="0" lang="en-US" altLang="zh-CN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endParaRPr kumimoji="0" lang="en-US" altLang="zh-CN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8"/>
          <p:cNvGraphicFramePr>
            <a:graphicFrameLocks noGrp="1"/>
          </p:cNvGraphicFramePr>
          <p:nvPr/>
        </p:nvGraphicFramePr>
        <p:xfrm>
          <a:off x="171450" y="1203325"/>
          <a:ext cx="4986338" cy="2203450"/>
        </p:xfrm>
        <a:graphic>
          <a:graphicData uri="http://schemas.openxmlformats.org/drawingml/2006/table">
            <a:tbl>
              <a:tblPr/>
              <a:tblGrid>
                <a:gridCol w="536594"/>
                <a:gridCol w="760441"/>
                <a:gridCol w="863631"/>
                <a:gridCol w="862043"/>
                <a:gridCol w="722339"/>
                <a:gridCol w="647724"/>
                <a:gridCol w="593566"/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2738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72" marR="183572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17" name="矩形 17"/>
          <p:cNvSpPr/>
          <p:nvPr/>
        </p:nvSpPr>
        <p:spPr>
          <a:xfrm>
            <a:off x="250825" y="1868488"/>
            <a:ext cx="5113338" cy="154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E→TE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'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E→TE'</a:t>
            </a:r>
            <a:endParaRPr lang="zh-CN" altLang="en-US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E'                       E'→+TE'                                       E'→ε</a:t>
            </a:r>
            <a:r>
              <a:rPr lang="zh-CN" altLang="en-US" sz="1400" dirty="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E'→ε</a:t>
            </a:r>
            <a:endParaRPr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T       T→FT'                                           T→FT'</a:t>
            </a:r>
            <a:endParaRPr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T'                         T'→ε         T'→*FT'                   T'→ε      T'→ε</a:t>
            </a:r>
            <a:endParaRPr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F       F→</a:t>
            </a:r>
            <a:r>
              <a:rPr lang="en-US" altLang="zh-CN" sz="1400" b="1" dirty="0">
                <a:latin typeface="Times New Roman" panose="02020603050405020304" pitchFamily="18" charset="0"/>
              </a:rPr>
              <a:t>id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                                              F→</a:t>
            </a:r>
            <a:r>
              <a:rPr lang="en-US" altLang="zh-CN" sz="1400" b="1" dirty="0">
                <a:latin typeface="Times New Roman" panose="02020603050405020304" pitchFamily="18" charset="0"/>
              </a:rPr>
              <a:t>(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1400" b="1" dirty="0">
                <a:latin typeface="Times New Roman" panose="02020603050405020304" pitchFamily="18" charset="0"/>
              </a:rPr>
              <a:t>)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49218" name="矩形 2"/>
          <p:cNvSpPr/>
          <p:nvPr/>
        </p:nvSpPr>
        <p:spPr>
          <a:xfrm>
            <a:off x="158750" y="1244600"/>
            <a:ext cx="595313" cy="633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非终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结符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52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52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523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1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5234">
                                            <p:txEl>
                                              <p:charRg st="1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5234">
                                            <p:txEl>
                                              <p:charRg st="1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5234">
                                            <p:txEl>
                                              <p:charRg st="1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5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5234">
                                            <p:txEl>
                                              <p:charRg st="5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5234">
                                            <p:txEl>
                                              <p:charRg st="51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5234">
                                            <p:txEl>
                                              <p:charRg st="51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8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5234">
                                            <p:txEl>
                                              <p:charRg st="8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5234">
                                            <p:txEl>
                                              <p:charRg st="8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5234">
                                            <p:txEl>
                                              <p:charRg st="88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5234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5234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5234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15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5234">
                                            <p:txEl>
                                              <p:charRg st="15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5234">
                                            <p:txEl>
                                              <p:charRg st="159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5234">
                                            <p:txEl>
                                              <p:charRg st="159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194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5234">
                                            <p:txEl>
                                              <p:charRg st="194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5234">
                                            <p:txEl>
                                              <p:charRg st="194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5234">
                                            <p:txEl>
                                              <p:charRg st="194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23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5234">
                                            <p:txEl>
                                              <p:charRg st="23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35234">
                                            <p:txEl>
                                              <p:charRg st="23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5234">
                                            <p:txEl>
                                              <p:charRg st="233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271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5234">
                                            <p:txEl>
                                              <p:charRg st="271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5234">
                                            <p:txEl>
                                              <p:charRg st="271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5234">
                                            <p:txEl>
                                              <p:charRg st="271" end="3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304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5234">
                                            <p:txEl>
                                              <p:charRg st="304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35234">
                                            <p:txEl>
                                              <p:charRg st="304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5234">
                                            <p:txEl>
                                              <p:charRg st="304" end="3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341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5234">
                                            <p:txEl>
                                              <p:charRg st="341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5234">
                                            <p:txEl>
                                              <p:charRg st="341" end="37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5234">
                                            <p:txEl>
                                              <p:charRg st="341" end="3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377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5234">
                                            <p:txEl>
                                              <p:charRg st="377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5234">
                                            <p:txEl>
                                              <p:charRg st="377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35234">
                                            <p:txEl>
                                              <p:charRg st="377" end="4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413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5234">
                                            <p:txEl>
                                              <p:charRg st="413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5234">
                                            <p:txEl>
                                              <p:charRg st="413" end="45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5234">
                                            <p:txEl>
                                              <p:charRg st="413" end="4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454" end="4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5234">
                                            <p:txEl>
                                              <p:charRg st="454" end="49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5234">
                                            <p:txEl>
                                              <p:charRg st="454" end="49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5234">
                                            <p:txEl>
                                              <p:charRg st="454" end="4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490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5234">
                                            <p:txEl>
                                              <p:charRg st="490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5234">
                                            <p:txEl>
                                              <p:charRg st="490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35234">
                                            <p:txEl>
                                              <p:charRg st="490" end="5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530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35234">
                                            <p:txEl>
                                              <p:charRg st="530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5234">
                                            <p:txEl>
                                              <p:charRg st="530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5234">
                                            <p:txEl>
                                              <p:charRg st="530" end="5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567" end="6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5234">
                                            <p:txEl>
                                              <p:charRg st="567" end="6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5234">
                                            <p:txEl>
                                              <p:charRg st="567" end="6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5234">
                                            <p:txEl>
                                              <p:charRg st="567" end="6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charRg st="610" end="6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5234">
                                            <p:txEl>
                                              <p:charRg st="610" end="6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5234">
                                            <p:txEl>
                                              <p:charRg st="610" end="65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5234">
                                            <p:txEl>
                                              <p:charRg st="610" end="6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9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3" grpId="0" animBg="1"/>
      <p:bldP spid="73523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142875" y="642938"/>
            <a:ext cx="8715375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输入：一个串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和文法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</a:t>
            </a: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的分析表</a:t>
            </a:r>
            <a:r>
              <a:rPr lang="en-US" altLang="zh-CN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M</a:t>
            </a:r>
            <a:endParaRPr lang="en-US" altLang="zh-CN" sz="1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输出：如果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在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L</a:t>
            </a:r>
            <a:r>
              <a:rPr lang="en-US" altLang="zh-CN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 </a:t>
            </a:r>
            <a:r>
              <a:rPr lang="en-US" altLang="zh-CN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中，输出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的最左推导；否则给出错误指示</a:t>
            </a:r>
            <a:endParaRPr lang="en-US" altLang="zh-CN" sz="1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方法：最初，语法分析器的格局如下：输入缓冲区中是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lang="en-US" altLang="zh-CN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$</a:t>
            </a: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</a:t>
            </a: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的开始符号位于栈顶，其下面是</a:t>
            </a:r>
            <a:r>
              <a:rPr lang="en-US" altLang="zh-CN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$</a:t>
            </a: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。下面的程序使用预测分析表</a:t>
            </a:r>
            <a:r>
              <a:rPr lang="en-US" altLang="zh-CN" sz="18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M</a:t>
            </a:r>
            <a:r>
              <a:rPr lang="zh-CN" altLang="en-US" sz="1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生成了处理这个输入的预测分析过程</a:t>
            </a:r>
            <a:endParaRPr lang="zh-CN" altLang="en-US" sz="18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963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表驱动的预测分析法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内容占位符 1"/>
          <p:cNvSpPr txBox="1"/>
          <p:nvPr/>
        </p:nvSpPr>
        <p:spPr bwMode="auto">
          <a:xfrm>
            <a:off x="896938" y="2000250"/>
            <a:ext cx="7318375" cy="30003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设置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使它指向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的第一个符号，其中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是输入指针；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令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=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栈顶符号；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w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hile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(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≠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＄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｛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/*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栈非空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*/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if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等于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所指向的符号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执行栈的弹出操作，将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向前移动一个位置；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else  if (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M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是一个终结符号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error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( ) ;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else  if (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M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[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]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是一个报错条目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error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( ) ;          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else  if (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M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[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] =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→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… 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k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        输出产生式 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→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… 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k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；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弹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出栈顶符号；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                  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将</a:t>
            </a:r>
            <a:r>
              <a:rPr kumimoji="0" lang="en-US" altLang="zh-CN" sz="16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k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k</a:t>
            </a:r>
            <a:r>
              <a:rPr kumimoji="0" lang="en-US" altLang="zh-CN" sz="16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-1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…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压入栈中，其中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Y</a:t>
            </a:r>
            <a:r>
              <a:rPr kumimoji="0" lang="en-US" altLang="zh-CN" sz="16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位于栈顶。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}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令</a:t>
            </a:r>
            <a:r>
              <a:rPr kumimoji="0" lang="en-US" altLang="zh-CN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X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=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栈顶符号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}                 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endParaRPr kumimoji="0" lang="zh-CN" altLang="en-US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Group 18"/>
          <p:cNvGraphicFramePr>
            <a:graphicFrameLocks noGrp="1"/>
          </p:cNvGraphicFramePr>
          <p:nvPr/>
        </p:nvGraphicFramePr>
        <p:xfrm>
          <a:off x="1285875" y="1285875"/>
          <a:ext cx="6572250" cy="2536825"/>
        </p:xfrm>
        <a:graphic>
          <a:graphicData uri="http://schemas.openxmlformats.org/drawingml/2006/table">
            <a:tbl>
              <a:tblPr/>
              <a:tblGrid>
                <a:gridCol w="1357313"/>
                <a:gridCol w="2214563"/>
                <a:gridCol w="3000375"/>
              </a:tblGrid>
              <a:tr h="37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递归的预测分析法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非递归的预测分析法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39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程序规模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程序规模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较大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不需载入分析表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主控程序规模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较小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需载入分析表（表较小）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直观性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较好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效率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分析时间大约正比于待分析程序的长度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自动生成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较难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较易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039" marR="76039" marT="34237" marB="342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6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83883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递归的预测分析法</a:t>
            </a:r>
            <a:r>
              <a:rPr kumimoji="0" lang="en-US" altLang="zh-CN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vs.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非递归的预测分析法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笑脸 1"/>
          <p:cNvSpPr/>
          <p:nvPr/>
        </p:nvSpPr>
        <p:spPr>
          <a:xfrm>
            <a:off x="4356100" y="2498725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笑脸 4"/>
          <p:cNvSpPr/>
          <p:nvPr/>
        </p:nvSpPr>
        <p:spPr>
          <a:xfrm>
            <a:off x="7358063" y="1782763"/>
            <a:ext cx="287338" cy="217488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笑脸 5"/>
          <p:cNvSpPr/>
          <p:nvPr/>
        </p:nvSpPr>
        <p:spPr>
          <a:xfrm>
            <a:off x="7356475" y="3143250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笑脸 6"/>
          <p:cNvSpPr/>
          <p:nvPr/>
        </p:nvSpPr>
        <p:spPr>
          <a:xfrm>
            <a:off x="7356475" y="3543300"/>
            <a:ext cx="287338" cy="21590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14375"/>
            <a:ext cx="8915400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1）构造文法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2）改造文法：消除二义性、消除左递归、消除回溯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3）求每个变量的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r>
              <a:rPr kumimoji="0" lang="zh-CN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集和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zh-CN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集，从而</a:t>
            </a:r>
            <a:r>
              <a:rPr kumimoji="0" lang="zh-CN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求得每个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候选式的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</a:t>
            </a:r>
            <a:endParaRPr kumimoji="0" lang="zh-CN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4）检查是不是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文法。若是，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构造预测分析表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5）对于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递归的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预测分析，根据预测分析表为每一个非终结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符编写一个过程；对于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非递归的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预测分析，实现表驱动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的预测分析算法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预测分析法实现步骤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7346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00500" y="1774825"/>
            <a:ext cx="4857750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非递归的预测分析法</a:t>
            </a:r>
            <a:endParaRPr kumimoji="0" lang="zh-CN" altLang="en-US" sz="30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14875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57750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394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14875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n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57750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83038" y="1774825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预测分析中的错误处理</a:t>
            </a:r>
            <a:endParaRPr kumimoji="0" lang="zh-CN" altLang="en-US" sz="2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917575"/>
            <a:ext cx="7907338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两种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情况下可以检测到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错误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+mn-cs"/>
              </a:rPr>
              <a:t>栈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+mn-cs"/>
              </a:rPr>
              <a:t>顶的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+mn-cs"/>
              </a:rPr>
              <a:t>终结符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+mn-cs"/>
              </a:rPr>
              <a:t>和当前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+mn-cs"/>
              </a:rPr>
              <a:t>输入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+mn-cs"/>
              </a:rPr>
              <a:t>符号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+mn-cs"/>
              </a:rPr>
              <a:t>不匹配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栈顶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非终结符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与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当前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输入符号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在预测分析表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对应项中的信息为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空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预测分析中的错误检测</a:t>
            </a:r>
            <a:endParaRPr kumimoji="0" lang="en-US" altLang="zh-CN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内容占位符 2"/>
          <p:cNvSpPr>
            <a:spLocks noGrp="1"/>
          </p:cNvSpPr>
          <p:nvPr>
            <p:ph idx="1"/>
          </p:nvPr>
        </p:nvSpPr>
        <p:spPr>
          <a:xfrm>
            <a:off x="336550" y="714375"/>
            <a:ext cx="8521700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不断应用下列规则，直到没有新的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终结符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ε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可以被加入到任何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集合中为止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Times New Roman" panose="02020603050405020304" pitchFamily="18" charset="0"/>
              </a:rPr>
              <a:t>是一个终结符，那么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FIRST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= {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Times New Roman" panose="02020603050405020304" pitchFamily="18" charset="0"/>
              </a:rPr>
              <a:t>是一个非终结符，且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Y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…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Y</a:t>
            </a:r>
            <a:r>
              <a:rPr kumimoji="0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ahoma" panose="020B0604030504040204" pitchFamily="34" charset="0"/>
              </a:rPr>
              <a:t>≥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Times New Roman" panose="02020603050405020304" pitchFamily="18" charset="0"/>
              </a:rPr>
              <a:t>，那么如果对于某个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Y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 中且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ε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在所有的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FIRST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Y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, … ,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FIRST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Y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中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即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Y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...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Y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0" lang="en-US" altLang="zh-CN" sz="2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-1</a:t>
            </a:r>
            <a:r>
              <a:rPr kumimoji="0" lang="en-US" altLang="zh-CN" sz="24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就把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加入到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FIRST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X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中。如果对于所有的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1,2, . . . ,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FIRST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Y</a:t>
            </a:r>
            <a:r>
              <a:rPr kumimoji="0" lang="en-US" altLang="zh-CN" sz="24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j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中，那么将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加入到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FIRST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如果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，那么将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加入到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FIRST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zh-CN" alt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714375"/>
            <a:ext cx="8267700" cy="4162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恐慌模式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忽略输入中的一些符号，直到输入中出现由设计者选定的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+mn-cs"/>
              </a:rPr>
              <a:t>同步词法单元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synchronizing token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+mn-cs"/>
              </a:rPr>
              <a:t>集合中的某个词法单元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+mn-ea"/>
              <a:cs typeface="+mn-cs"/>
            </a:endParaRPr>
          </a:p>
          <a:p>
            <a:pPr marL="855980" marR="0" lvl="2" indent="-22860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其效果依赖于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同步集合的选取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。集合的选取应该使得语法分析器能从实际遇到的错误中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快速恢复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143000" marR="0" lvl="3" indent="-22860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例如可以把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中的所有终结符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放入非终结符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的同步记号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集合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如果终结符在栈顶而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不能匹配，一个简单的办法就是弹出此终结符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预测分析中的错误恢复</a:t>
            </a:r>
            <a:endParaRPr kumimoji="0" lang="en-US" altLang="zh-CN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char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3667">
                                            <p:txEl>
                                              <p:char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3667">
                                            <p:txEl>
                                              <p:charRg st="68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3667">
                                            <p:txEl>
                                              <p:charRg st="68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charRg st="11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53667">
                                            <p:txEl>
                                              <p:charRg st="11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3667">
                                            <p:txEl>
                                              <p:charRg st="11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3667">
                                            <p:txEl>
                                              <p:charRg st="111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charRg st="147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3667">
                                            <p:txEl>
                                              <p:charRg st="147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3667">
                                            <p:txEl>
                                              <p:charRg st="147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3667">
                                            <p:txEl>
                                              <p:charRg st="147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" name="Group 18"/>
          <p:cNvGraphicFramePr>
            <a:graphicFrameLocks noGrp="1"/>
          </p:cNvGraphicFramePr>
          <p:nvPr/>
        </p:nvGraphicFramePr>
        <p:xfrm>
          <a:off x="6719888" y="722313"/>
          <a:ext cx="2119313" cy="1931988"/>
        </p:xfrm>
        <a:graphic>
          <a:graphicData uri="http://schemas.openxmlformats.org/drawingml/2006/table">
            <a:tbl>
              <a:tblPr/>
              <a:tblGrid>
                <a:gridCol w="627442"/>
                <a:gridCol w="1491870"/>
              </a:tblGrid>
              <a:tr h="357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7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5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01021" marR="301021" marT="34296" marB="342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3217863"/>
            <a:ext cx="8928100" cy="19256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分析表的使用方法</a:t>
            </a:r>
            <a:endParaRPr kumimoji="0" lang="zh-CN" altLang="en-US" sz="23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</a:t>
            </a:r>
            <a:r>
              <a:rPr kumimoji="0" lang="en-US" altLang="zh-CN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M[</a:t>
            </a:r>
            <a:r>
              <a:rPr kumimoji="0" lang="en-US" altLang="zh-CN" sz="19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altLang="zh-CN" sz="19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是空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，表示检测到错误，根据恐慌模式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忽略输入符号</a:t>
            </a:r>
            <a:r>
              <a:rPr kumimoji="0" lang="en-US" altLang="zh-CN" sz="19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US" altLang="zh-CN" sz="1900" b="1" i="1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</a:t>
            </a: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M[</a:t>
            </a:r>
            <a:r>
              <a:rPr kumimoji="0" lang="en-US" altLang="zh-CN" sz="19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altLang="zh-CN" sz="19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是</a:t>
            </a:r>
            <a:r>
              <a:rPr kumimoji="0" lang="en-US" altLang="zh-CN" sz="19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synch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，则弹出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栈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顶的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非终结符</a:t>
            </a:r>
            <a:r>
              <a:rPr kumimoji="0" lang="en-US" altLang="zh-CN" sz="19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，试图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继续分析后面的语法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成分</a:t>
            </a:r>
            <a:endParaRPr kumimoji="0" lang="zh-CN" altLang="en-US" sz="19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栈顶的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终结符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zh-CN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输入符号不匹配，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则</a:t>
            </a:r>
            <a:r>
              <a:rPr kumimoji="0" lang="zh-CN" alt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弹出栈顶的终结符</a:t>
            </a:r>
            <a:endParaRPr kumimoji="0" lang="en-US" altLang="zh-CN" sz="19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/>
        </p:nvGraphicFramePr>
        <p:xfrm>
          <a:off x="1377950" y="447675"/>
          <a:ext cx="5184775" cy="2203450"/>
        </p:xfrm>
        <a:graphic>
          <a:graphicData uri="http://schemas.openxmlformats.org/drawingml/2006/table">
            <a:tbl>
              <a:tblPr/>
              <a:tblGrid>
                <a:gridCol w="536575"/>
                <a:gridCol w="760413"/>
                <a:gridCol w="863600"/>
                <a:gridCol w="862012"/>
                <a:gridCol w="722313"/>
                <a:gridCol w="647700"/>
                <a:gridCol w="792162"/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2738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623" name="矩形 18"/>
          <p:cNvSpPr/>
          <p:nvPr/>
        </p:nvSpPr>
        <p:spPr>
          <a:xfrm>
            <a:off x="1450975" y="1116013"/>
            <a:ext cx="5111750" cy="1547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E       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E→TE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'</a:t>
            </a:r>
            <a:r>
              <a:rPr lang="en-US" altLang="zh-CN" sz="1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E→TE'</a:t>
            </a:r>
            <a:endParaRPr lang="zh-CN" altLang="en-US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E'                       E'→+TE'                                       E'→ε</a:t>
            </a:r>
            <a:r>
              <a:rPr lang="zh-CN" altLang="en-US" sz="1400" dirty="0">
                <a:latin typeface="Candara" panose="020E0502030303020204" pitchFamily="34" charset="0"/>
                <a:ea typeface="华文楷体" panose="02010600040101010101" pitchFamily="2" charset="-122"/>
              </a:rPr>
              <a:t>     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E'→ε</a:t>
            </a:r>
            <a:endParaRPr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T       T→FT'                                           T→FT'</a:t>
            </a:r>
            <a:endParaRPr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T'                         T'→ε          T'→*FT'                  T'→ε      T'→ε</a:t>
            </a:r>
            <a:endParaRPr lang="en-US" altLang="zh-CN" sz="14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en-US" altLang="zh-CN" sz="1400" b="1" i="1" dirty="0">
                <a:latin typeface="Times New Roman" panose="02020603050405020304" pitchFamily="18" charset="0"/>
              </a:rPr>
              <a:t>F       F→</a:t>
            </a:r>
            <a:r>
              <a:rPr lang="en-US" altLang="zh-CN" sz="1400" b="1" dirty="0">
                <a:latin typeface="Times New Roman" panose="02020603050405020304" pitchFamily="18" charset="0"/>
              </a:rPr>
              <a:t>id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                                              F→</a:t>
            </a:r>
            <a:r>
              <a:rPr lang="en-US" altLang="zh-CN" sz="1400" b="1" dirty="0">
                <a:latin typeface="Times New Roman" panose="02020603050405020304" pitchFamily="18" charset="0"/>
              </a:rPr>
              <a:t>( </a:t>
            </a:r>
            <a:r>
              <a:rPr lang="en-US" altLang="zh-CN" sz="14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1400" b="1" dirty="0">
                <a:latin typeface="Times New Roman" panose="02020603050405020304" pitchFamily="18" charset="0"/>
              </a:rPr>
              <a:t>)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139355" name="Rectangle 28"/>
          <p:cNvSpPr/>
          <p:nvPr/>
        </p:nvSpPr>
        <p:spPr>
          <a:xfrm>
            <a:off x="5911850" y="1149350"/>
            <a:ext cx="504825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楷体_GB2312"/>
                <a:ea typeface="楷体_GB2312"/>
              </a:rPr>
              <a:t>synch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139356" name="Rectangle 29"/>
          <p:cNvSpPr/>
          <p:nvPr/>
        </p:nvSpPr>
        <p:spPr>
          <a:xfrm>
            <a:off x="5203825" y="1138238"/>
            <a:ext cx="504825" cy="2159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楷体_GB2312"/>
                <a:ea typeface="楷体_GB2312"/>
              </a:rPr>
              <a:t>synch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139357" name="Rectangle 30"/>
          <p:cNvSpPr/>
          <p:nvPr/>
        </p:nvSpPr>
        <p:spPr>
          <a:xfrm>
            <a:off x="2819400" y="1779588"/>
            <a:ext cx="504825" cy="2159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楷体_GB2312"/>
                <a:ea typeface="楷体_GB2312"/>
              </a:rPr>
              <a:t>synch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139358" name="Rectangle 31"/>
          <p:cNvSpPr/>
          <p:nvPr/>
        </p:nvSpPr>
        <p:spPr>
          <a:xfrm>
            <a:off x="5194300" y="1773238"/>
            <a:ext cx="504825" cy="2143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楷体_GB2312"/>
                <a:ea typeface="楷体_GB2312"/>
              </a:rPr>
              <a:t>synch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139359" name="Rectangle 32"/>
          <p:cNvSpPr/>
          <p:nvPr/>
        </p:nvSpPr>
        <p:spPr>
          <a:xfrm>
            <a:off x="5911850" y="1773238"/>
            <a:ext cx="504825" cy="2143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楷体_GB2312"/>
                <a:ea typeface="楷体_GB2312"/>
              </a:rPr>
              <a:t>synch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139360" name="Rectangle 33"/>
          <p:cNvSpPr/>
          <p:nvPr/>
        </p:nvSpPr>
        <p:spPr>
          <a:xfrm>
            <a:off x="2819400" y="2362200"/>
            <a:ext cx="504825" cy="214313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楷体_GB2312"/>
                <a:ea typeface="楷体_GB2312"/>
              </a:rPr>
              <a:t>synch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139361" name="Rectangle 34"/>
          <p:cNvSpPr/>
          <p:nvPr/>
        </p:nvSpPr>
        <p:spPr>
          <a:xfrm>
            <a:off x="3681413" y="2362200"/>
            <a:ext cx="504825" cy="2159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楷体_GB2312"/>
                <a:ea typeface="楷体_GB2312"/>
              </a:rPr>
              <a:t>synch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139362" name="Rectangle 35"/>
          <p:cNvSpPr/>
          <p:nvPr/>
        </p:nvSpPr>
        <p:spPr>
          <a:xfrm>
            <a:off x="5199063" y="2351088"/>
            <a:ext cx="504825" cy="2143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楷体_GB2312"/>
                <a:ea typeface="楷体_GB2312"/>
              </a:rPr>
              <a:t>synch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139363" name="Rectangle 36"/>
          <p:cNvSpPr/>
          <p:nvPr/>
        </p:nvSpPr>
        <p:spPr>
          <a:xfrm>
            <a:off x="5913438" y="2351088"/>
            <a:ext cx="504825" cy="2143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楷体_GB2312"/>
                <a:ea typeface="楷体_GB2312"/>
              </a:rPr>
              <a:t>synch</a:t>
            </a:r>
            <a:endParaRPr lang="en-US" altLang="zh-CN" b="1" dirty="0">
              <a:solidFill>
                <a:srgbClr val="FF0000"/>
              </a:solidFill>
              <a:latin typeface="楷体_GB2312"/>
              <a:ea typeface="楷体_GB2312"/>
            </a:endParaRPr>
          </a:p>
        </p:txBody>
      </p:sp>
      <p:sp>
        <p:nvSpPr>
          <p:cNvPr id="65633" name="矩形 30"/>
          <p:cNvSpPr/>
          <p:nvPr/>
        </p:nvSpPr>
        <p:spPr>
          <a:xfrm>
            <a:off x="1357313" y="458788"/>
            <a:ext cx="595312" cy="6334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非终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结符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8888" y="2787650"/>
            <a:ext cx="7356475" cy="4000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Synch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表示根据相应非终结符的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得到的同步词法单元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42125" y="776288"/>
            <a:ext cx="1974850" cy="1939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FOLLOW(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)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)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 )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 )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+  )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Times New Roman" panose="02020603050405020304" pitchFamily="18" charset="0"/>
              </a:rPr>
              <a:t>$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9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9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9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9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9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9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9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2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2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2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25">
                                            <p:txEl>
                                              <p:charRg st="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25">
                                            <p:txEl>
                                              <p:charRg st="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25">
                                            <p:txEl>
                                              <p:charRg st="9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4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5">
                                            <p:txEl>
                                              <p:charRg st="4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5">
                                            <p:txEl>
                                              <p:charRg st="4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25">
                                            <p:txEl>
                                              <p:charRg st="4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8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25">
                                            <p:txEl>
                                              <p:charRg st="8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25">
                                            <p:txEl>
                                              <p:charRg st="8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25">
                                            <p:txEl>
                                              <p:charRg st="84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55" grpId="0"/>
      <p:bldP spid="139356" grpId="0"/>
      <p:bldP spid="139357" grpId="0"/>
      <p:bldP spid="139358" grpId="0"/>
      <p:bldP spid="139359" grpId="0"/>
      <p:bldP spid="139360" grpId="0"/>
      <p:bldP spid="139361" grpId="0"/>
      <p:bldP spid="139362" grpId="0"/>
      <p:bldP spid="139363" grpId="0"/>
      <p:bldP spid="3" grpId="0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69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0" y="176213"/>
            <a:ext cx="3883025" cy="4752975"/>
          </a:xfrm>
        </p:spPr>
        <p:txBody>
          <a:bodyPr vert="horz" wrap="square" lIns="92075" tIns="46038" rIns="92075" bIns="46038" numCol="1" anchor="t" anchorCtr="0" compatLnSpc="1"/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en-US" sz="16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</a:t>
            </a:r>
            <a:r>
              <a:rPr lang="zh-CN" altLang="en-US" sz="1800" b="1" kern="1200" dirty="0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栈	  剩余输入</a:t>
            </a:r>
            <a:endParaRPr lang="en-US" altLang="zh-CN" sz="1800" b="1" kern="1200" dirty="0">
              <a:solidFill>
                <a:srgbClr val="2D83F4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E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zh-CN" altLang="en-US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+id*+id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ignore +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E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id*+id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TE'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id*+id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FT'E'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id*+id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id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T'E'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id*+id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T'E'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   *+id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*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FT'E'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   *+id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	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FT'E'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     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error</a:t>
            </a:r>
            <a:endParaRPr lang="zh-CN" altLang="en-US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T'E'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         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</a:t>
            </a:r>
            <a:endParaRPr lang="zh-CN" altLang="en-US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E'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         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	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+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TE'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         +id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TE'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           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FT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'E'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           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id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'E'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           id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     	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T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'E'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 (正文)"/>
                <a:ea typeface="楷体_GB2312"/>
                <a:cs typeface="+mn-cs"/>
              </a:rPr>
              <a:t> 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	                    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  </a:t>
            </a:r>
            <a:r>
              <a:rPr lang="en-US" altLang="zh-CN" sz="16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E'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              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</a:t>
            </a:r>
            <a:endParaRPr lang="en-US" altLang="zh-CN" sz="16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ct val="900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  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	                     </a:t>
            </a:r>
            <a:r>
              <a:rPr lang="en-US" altLang="zh-CN" sz="1600" b="1" kern="12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$</a:t>
            </a:r>
            <a:r>
              <a:rPr lang="en-US" altLang="zh-CN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    </a:t>
            </a:r>
            <a:r>
              <a:rPr lang="en-US" altLang="zh-CN" sz="1800" kern="1200" dirty="0">
                <a:latin typeface="Times New Roman" panose="02020603050405020304" pitchFamily="18" charset="0"/>
                <a:ea typeface="楷体_GB2312"/>
                <a:cs typeface="+mn-cs"/>
              </a:rPr>
              <a:t>	</a:t>
            </a:r>
            <a:endParaRPr lang="en-US" altLang="zh-CN" sz="1800" kern="1200" dirty="0">
              <a:latin typeface="Times New Roman" panose="02020603050405020304" pitchFamily="18" charset="0"/>
              <a:ea typeface="楷体_GB2312"/>
              <a:cs typeface="+mn-cs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/>
        </p:nvGraphicFramePr>
        <p:xfrm>
          <a:off x="128588" y="1563688"/>
          <a:ext cx="5184775" cy="2203450"/>
        </p:xfrm>
        <a:graphic>
          <a:graphicData uri="http://schemas.openxmlformats.org/drawingml/2006/table">
            <a:tbl>
              <a:tblPr/>
              <a:tblGrid>
                <a:gridCol w="536575"/>
                <a:gridCol w="760412"/>
                <a:gridCol w="863600"/>
                <a:gridCol w="862013"/>
                <a:gridCol w="722312"/>
                <a:gridCol w="647700"/>
                <a:gridCol w="792163"/>
              </a:tblGrid>
              <a:tr h="312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2738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65" marR="183565" marT="34303" marB="343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7647" name="组合 4"/>
          <p:cNvGrpSpPr/>
          <p:nvPr/>
        </p:nvGrpSpPr>
        <p:grpSpPr>
          <a:xfrm>
            <a:off x="200025" y="2232025"/>
            <a:ext cx="5113338" cy="1546225"/>
            <a:chOff x="395536" y="3558112"/>
            <a:chExt cx="5112568" cy="1547090"/>
          </a:xfrm>
        </p:grpSpPr>
        <p:sp>
          <p:nvSpPr>
            <p:cNvPr id="67649" name="矩形 17"/>
            <p:cNvSpPr/>
            <p:nvPr/>
          </p:nvSpPr>
          <p:spPr>
            <a:xfrm>
              <a:off x="395536" y="3558112"/>
              <a:ext cx="5112568" cy="15470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400" b="1" i="1" dirty="0">
                  <a:latin typeface="Times New Roman" panose="02020603050405020304" pitchFamily="18" charset="0"/>
                </a:rPr>
                <a:t>E       </a:t>
              </a:r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E→TE</a:t>
              </a:r>
              <a:r>
                <a:rPr lang="en-US" altLang="zh-CN" sz="1400" b="1" i="1" dirty="0">
                  <a:latin typeface="Times New Roman" panose="02020603050405020304" pitchFamily="18" charset="0"/>
                </a:rPr>
                <a:t>'</a:t>
              </a:r>
              <a:r>
                <a:rPr lang="en-US" altLang="zh-CN" sz="1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                </a:t>
              </a:r>
              <a:r>
                <a:rPr lang="en-US" altLang="zh-CN" sz="1400" b="1" i="1" dirty="0">
                  <a:latin typeface="Times New Roman" panose="02020603050405020304" pitchFamily="18" charset="0"/>
                </a:rPr>
                <a:t>E→TE'</a:t>
              </a:r>
              <a:endParaRPr lang="zh-CN" altLang="en-US" sz="1400" b="1" i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400" b="1" i="1" dirty="0">
                  <a:latin typeface="Times New Roman" panose="02020603050405020304" pitchFamily="18" charset="0"/>
                </a:rPr>
                <a:t>E'                       E'→+TE'                                       E'→ε</a:t>
              </a:r>
              <a:r>
                <a:rPr lang="zh-CN" altLang="en-US" sz="1400" dirty="0">
                  <a:latin typeface="Candara" panose="020E0502030303020204" pitchFamily="34" charset="0"/>
                  <a:ea typeface="华文楷体" panose="02010600040101010101" pitchFamily="2" charset="-122"/>
                </a:rPr>
                <a:t>      </a:t>
              </a:r>
              <a:r>
                <a:rPr lang="en-US" altLang="zh-CN" sz="1400" b="1" i="1" dirty="0">
                  <a:latin typeface="Times New Roman" panose="02020603050405020304" pitchFamily="18" charset="0"/>
                </a:rPr>
                <a:t>E'→ε</a:t>
              </a:r>
              <a:endParaRPr lang="en-US" altLang="zh-CN" sz="1400" b="1" i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400" b="1" i="1" dirty="0">
                  <a:latin typeface="Times New Roman" panose="02020603050405020304" pitchFamily="18" charset="0"/>
                </a:rPr>
                <a:t>T       T→FT'                                           T→FT'</a:t>
              </a:r>
              <a:endParaRPr lang="en-US" altLang="zh-CN" sz="1400" b="1" i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400" b="1" i="1" dirty="0">
                  <a:latin typeface="Times New Roman" panose="02020603050405020304" pitchFamily="18" charset="0"/>
                </a:rPr>
                <a:t>T'                         T'→ε          T'→*FT'                  T'→ε      T'→ε</a:t>
              </a:r>
              <a:endParaRPr lang="en-US" altLang="zh-CN" sz="1400" b="1" i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000"/>
                </a:lnSpc>
                <a:spcBef>
                  <a:spcPct val="20000"/>
                </a:spcBef>
                <a:buClr>
                  <a:srgbClr val="5EAEFF"/>
                </a:buClr>
                <a:buSzPct val="60000"/>
              </a:pPr>
              <a:r>
                <a:rPr lang="en-US" altLang="zh-CN" sz="1400" b="1" i="1" dirty="0">
                  <a:latin typeface="Times New Roman" panose="02020603050405020304" pitchFamily="18" charset="0"/>
                </a:rPr>
                <a:t>F       F→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id</a:t>
              </a:r>
              <a:r>
                <a:rPr lang="en-US" altLang="zh-CN" sz="1400" b="1" i="1" dirty="0">
                  <a:latin typeface="Times New Roman" panose="02020603050405020304" pitchFamily="18" charset="0"/>
                </a:rPr>
                <a:t>                                              F→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( </a:t>
              </a:r>
              <a:r>
                <a:rPr lang="en-US" altLang="zh-CN" sz="1400" b="1" i="1" dirty="0">
                  <a:latin typeface="Times New Roman" panose="02020603050405020304" pitchFamily="18" charset="0"/>
                </a:rPr>
                <a:t>E </a:t>
              </a:r>
              <a:r>
                <a:rPr lang="en-US" altLang="zh-CN" sz="1400" b="1" dirty="0">
                  <a:latin typeface="Times New Roman" panose="02020603050405020304" pitchFamily="18" charset="0"/>
                </a:rPr>
                <a:t>)</a:t>
              </a:r>
              <a:endParaRPr lang="zh-CN" altLang="en-US" sz="1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650" name="Rectangle 28"/>
            <p:cNvSpPr/>
            <p:nvPr/>
          </p:nvSpPr>
          <p:spPr>
            <a:xfrm>
              <a:off x="4857748" y="3590486"/>
              <a:ext cx="504694" cy="215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_GB2312"/>
                  <a:ea typeface="楷体_GB2312"/>
                </a:rPr>
                <a:t>synch</a:t>
              </a:r>
              <a:endParaRPr lang="en-US" altLang="zh-CN" b="1" dirty="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7651" name="Rectangle 29"/>
            <p:cNvSpPr/>
            <p:nvPr/>
          </p:nvSpPr>
          <p:spPr>
            <a:xfrm>
              <a:off x="4149654" y="3579862"/>
              <a:ext cx="504694" cy="215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_GB2312"/>
                  <a:ea typeface="楷体_GB2312"/>
                </a:rPr>
                <a:t>synch</a:t>
              </a:r>
              <a:endParaRPr lang="en-US" altLang="zh-CN" b="1" dirty="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7652" name="Rectangle 30"/>
            <p:cNvSpPr/>
            <p:nvPr/>
          </p:nvSpPr>
          <p:spPr>
            <a:xfrm>
              <a:off x="1763688" y="4221924"/>
              <a:ext cx="504694" cy="215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_GB2312"/>
                  <a:ea typeface="楷体_GB2312"/>
                </a:rPr>
                <a:t>synch</a:t>
              </a:r>
              <a:endParaRPr lang="en-US" altLang="zh-CN" b="1" dirty="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7653" name="Rectangle 31"/>
            <p:cNvSpPr/>
            <p:nvPr/>
          </p:nvSpPr>
          <p:spPr>
            <a:xfrm>
              <a:off x="4139952" y="4214650"/>
              <a:ext cx="504694" cy="215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_GB2312"/>
                  <a:ea typeface="楷体_GB2312"/>
                </a:rPr>
                <a:t>synch</a:t>
              </a:r>
              <a:endParaRPr lang="en-US" altLang="zh-CN" b="1" dirty="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7654" name="Rectangle 32"/>
            <p:cNvSpPr/>
            <p:nvPr/>
          </p:nvSpPr>
          <p:spPr>
            <a:xfrm>
              <a:off x="4857748" y="4214650"/>
              <a:ext cx="504694" cy="2152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_GB2312"/>
                  <a:ea typeface="楷体_GB2312"/>
                </a:rPr>
                <a:t>synch</a:t>
              </a:r>
              <a:endParaRPr lang="en-US" altLang="zh-CN" b="1" dirty="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7655" name="Rectangle 33"/>
            <p:cNvSpPr/>
            <p:nvPr/>
          </p:nvSpPr>
          <p:spPr>
            <a:xfrm>
              <a:off x="1763688" y="4803589"/>
              <a:ext cx="504694" cy="215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_GB2312"/>
                  <a:ea typeface="楷体_GB2312"/>
                </a:rPr>
                <a:t>synch</a:t>
              </a:r>
              <a:endParaRPr lang="en-US" altLang="zh-CN" b="1" dirty="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7656" name="Rectangle 34"/>
            <p:cNvSpPr/>
            <p:nvPr/>
          </p:nvSpPr>
          <p:spPr>
            <a:xfrm>
              <a:off x="2627146" y="4804735"/>
              <a:ext cx="504694" cy="215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_GB2312"/>
                  <a:ea typeface="楷体_GB2312"/>
                </a:rPr>
                <a:t>synch</a:t>
              </a:r>
              <a:endParaRPr lang="en-US" altLang="zh-CN" b="1" dirty="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7657" name="Rectangle 35"/>
            <p:cNvSpPr/>
            <p:nvPr/>
          </p:nvSpPr>
          <p:spPr>
            <a:xfrm>
              <a:off x="4144659" y="4792179"/>
              <a:ext cx="504694" cy="215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_GB2312"/>
                  <a:ea typeface="楷体_GB2312"/>
                </a:rPr>
                <a:t>synch</a:t>
              </a:r>
              <a:endParaRPr lang="en-US" altLang="zh-CN" b="1" dirty="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7658" name="Rectangle 36"/>
            <p:cNvSpPr/>
            <p:nvPr/>
          </p:nvSpPr>
          <p:spPr>
            <a:xfrm>
              <a:off x="4859394" y="4792179"/>
              <a:ext cx="504694" cy="215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 eaLnBrk="1" hangingPunct="1"/>
              <a:r>
                <a:rPr lang="en-US" altLang="zh-CN" b="1" dirty="0">
                  <a:solidFill>
                    <a:srgbClr val="FF0000"/>
                  </a:solidFill>
                  <a:latin typeface="楷体_GB2312"/>
                  <a:ea typeface="楷体_GB2312"/>
                </a:rPr>
                <a:t>synch</a:t>
              </a:r>
              <a:endParaRPr lang="en-US" altLang="zh-CN" b="1" dirty="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</p:grpSp>
      <p:sp>
        <p:nvSpPr>
          <p:cNvPr id="67648" name="矩形 2"/>
          <p:cNvSpPr/>
          <p:nvPr/>
        </p:nvSpPr>
        <p:spPr>
          <a:xfrm>
            <a:off x="107950" y="1574800"/>
            <a:ext cx="595313" cy="633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非终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5EAEFF"/>
              </a:buClr>
              <a:buSzPct val="6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结符</a:t>
            </a:r>
            <a:endParaRPr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6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6978">
                                            <p:txEl>
                                              <p:charRg st="6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6978">
                                            <p:txEl>
                                              <p:charRg st="6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6978">
                                            <p:txEl>
                                              <p:charRg st="66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10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6978">
                                            <p:txEl>
                                              <p:charRg st="10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6978">
                                            <p:txEl>
                                              <p:charRg st="10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6978">
                                            <p:txEl>
                                              <p:charRg st="100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13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6978">
                                            <p:txEl>
                                              <p:charRg st="13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6978">
                                            <p:txEl>
                                              <p:charRg st="134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6978">
                                            <p:txEl>
                                              <p:charRg st="134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16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6978">
                                            <p:txEl>
                                              <p:charRg st="16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6978">
                                            <p:txEl>
                                              <p:charRg st="16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6978">
                                            <p:txEl>
                                              <p:charRg st="166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198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66978">
                                            <p:txEl>
                                              <p:charRg st="198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6978">
                                            <p:txEl>
                                              <p:charRg st="198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6978">
                                            <p:txEl>
                                              <p:charRg st="198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233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6978">
                                            <p:txEl>
                                              <p:charRg st="233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66978">
                                            <p:txEl>
                                              <p:charRg st="233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6978">
                                            <p:txEl>
                                              <p:charRg st="233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27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66978">
                                            <p:txEl>
                                              <p:charRg st="27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66978">
                                            <p:txEl>
                                              <p:charRg st="277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6978">
                                            <p:txEl>
                                              <p:charRg st="277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327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6978">
                                            <p:txEl>
                                              <p:charRg st="327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66978">
                                            <p:txEl>
                                              <p:charRg st="327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6978">
                                            <p:txEl>
                                              <p:charRg st="327" end="3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364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6978">
                                            <p:txEl>
                                              <p:charRg st="364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66978">
                                            <p:txEl>
                                              <p:charRg st="364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6978">
                                            <p:txEl>
                                              <p:charRg st="364" end="4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409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6978">
                                            <p:txEl>
                                              <p:charRg st="409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6978">
                                            <p:txEl>
                                              <p:charRg st="409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6978">
                                            <p:txEl>
                                              <p:charRg st="409" end="4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445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66978">
                                            <p:txEl>
                                              <p:charRg st="445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6978">
                                            <p:txEl>
                                              <p:charRg st="445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6978">
                                            <p:txEl>
                                              <p:charRg st="445" end="4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483" end="5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6978">
                                            <p:txEl>
                                              <p:charRg st="483" end="5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6978">
                                            <p:txEl>
                                              <p:charRg st="483" end="5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6978">
                                            <p:txEl>
                                              <p:charRg st="483" end="5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517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6978">
                                            <p:txEl>
                                              <p:charRg st="517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6978">
                                            <p:txEl>
                                              <p:charRg st="517" end="56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66978">
                                            <p:txEl>
                                              <p:charRg st="517" end="5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564" end="6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66978">
                                            <p:txEl>
                                              <p:charRg st="564" end="60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66978">
                                            <p:txEl>
                                              <p:charRg st="564" end="60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6978">
                                            <p:txEl>
                                              <p:charRg st="564" end="6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605" end="6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66978">
                                            <p:txEl>
                                              <p:charRg st="605" end="64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66978">
                                            <p:txEl>
                                              <p:charRg st="605" end="64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978">
                                            <p:txEl>
                                              <p:charRg st="605" end="6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charRg st="647" end="6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66978">
                                            <p:txEl>
                                              <p:charRg st="647" end="69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6978">
                                            <p:txEl>
                                              <p:charRg st="647" end="69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6978">
                                            <p:txEl>
                                              <p:charRg st="647" end="6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9634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14875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n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857750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983038" y="1774825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预测分析中的错误处理</a:t>
            </a:r>
            <a:endParaRPr kumimoji="0" lang="zh-CN" altLang="en-US" sz="2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357188" y="857250"/>
            <a:ext cx="8572500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4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向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1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2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…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n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加入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1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中所有的非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符号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如果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在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1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中，再加入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2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中的所有非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符号；如果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在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1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和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2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中，再加入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3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中的所有非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符号，以此类推</a:t>
            </a: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2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最后，如果对所有的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i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5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都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在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i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中，那么将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加入到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1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2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…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X</a:t>
            </a:r>
            <a:r>
              <a:rPr lang="en-US" altLang="zh-CN" sz="25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n</a:t>
            </a:r>
            <a:r>
              <a:rPr lang="en-US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 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</a:t>
            </a:r>
            <a:endParaRPr lang="zh-CN" altLang="en-US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813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计算串</a:t>
            </a:r>
            <a:r>
              <a:rPr kumimoji="0" lang="en-US" altLang="zh-CN" sz="3000" b="1" i="1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000" b="1" i="0" u="none" strike="noStrike" kern="1200" cap="none" spc="30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000" b="1" i="1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000" b="1" i="0" u="none" strike="noStrike" kern="1200" cap="none" spc="30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3000" b="1" i="1" u="none" strike="noStrike" kern="1200" cap="none" spc="30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kumimoji="0" lang="en-US" altLang="zh-CN" sz="3000" b="1" i="1" u="none" strike="noStrike" kern="1200" cap="none" spc="30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3000" b="1" i="1" u="none" strike="noStrike" kern="1200" cap="none" spc="30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 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集合</a:t>
            </a:r>
            <a:endParaRPr kumimoji="0" lang="zh-CN" altLang="en-US" sz="3000" b="1" i="1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3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charRg st="3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charRg st="3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charRg st="36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2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charRg st="12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charRg st="12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charRg st="123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计算非终结符</a:t>
            </a:r>
            <a:r>
              <a:rPr kumimoji="0" lang="en-US" altLang="zh-CN" sz="3000" b="1" i="1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FOLLOW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3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188" y="928688"/>
            <a:ext cx="8429625" cy="11779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：可能在某个句型中紧跟在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后边的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终结符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的集合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73050" marR="0" lvl="0" indent="-273050" algn="ctr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)={a|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</a:t>
            </a:r>
            <a:r>
              <a:rPr kumimoji="0" lang="en-US" altLang="zh-CN" sz="2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β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 a∈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kumimoji="0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α,β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∈(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kumimoji="0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∪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V</a:t>
            </a:r>
            <a:r>
              <a:rPr kumimoji="0" lang="en-US" altLang="zh-CN" sz="2000" b="1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如果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是某个句型的的最右符号，则将结束符“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$”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添加到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FOLLOW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5" name="Text Box 3"/>
          <p:cNvSpPr txBox="1"/>
          <p:nvPr/>
        </p:nvSpPr>
        <p:spPr>
          <a:xfrm>
            <a:off x="142875" y="2143125"/>
            <a:ext cx="3386138" cy="25701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zh-CN" altLang="en-US" sz="23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endParaRPr lang="en-US" altLang="zh-CN" sz="23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dirty="0">
                <a:latin typeface="宋体" panose="02010600030101010101" pitchFamily="2" charset="-122"/>
                <a:ea typeface="楷体" panose="02010609060101010101" pitchFamily="49" charset="-122"/>
              </a:rPr>
              <a:t>①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E 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→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TE'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	 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dirty="0">
                <a:latin typeface="宋体" panose="02010600030101010101" pitchFamily="2" charset="-122"/>
                <a:cs typeface="Times New Roman" panose="02020603050405020304" pitchFamily="18" charset="0"/>
              </a:rPr>
              <a:t>②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E'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→ +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TE'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|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ε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	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dirty="0">
                <a:latin typeface="宋体" panose="02010600030101010101" pitchFamily="2" charset="-122"/>
              </a:rPr>
              <a:t>③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→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FT'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	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dirty="0">
                <a:latin typeface="宋体" panose="02010600030101010101" pitchFamily="2" charset="-122"/>
              </a:rPr>
              <a:t>④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T' 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→ *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FT' 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|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ε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	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dirty="0">
                <a:latin typeface="宋体" panose="02010600030101010101" pitchFamily="2" charset="-122"/>
              </a:rPr>
              <a:t>⑤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F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→ (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) | id	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14375" y="3000375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14375" y="3429000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14375" y="3857625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14375" y="4286250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4375" y="4714875"/>
            <a:ext cx="100806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507038" y="2571750"/>
            <a:ext cx="4279900" cy="2144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FOLLOW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E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) =  {	        } </a:t>
            </a:r>
            <a:endParaRPr lang="en-US" altLang="zh-CN" sz="23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FOLLOW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' )= {	        }</a:t>
            </a:r>
            <a:endParaRPr lang="en-US" altLang="zh-CN" sz="23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FOLLOW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) =  {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	       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} </a:t>
            </a:r>
            <a:endParaRPr lang="en-US" altLang="zh-CN" sz="23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FOLLOW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T'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) = {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	       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}</a:t>
            </a:r>
            <a:endParaRPr lang="en-US" altLang="zh-CN" sz="23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rgbClr val="073E87"/>
              </a:buClr>
              <a:buSzPct val="75000"/>
            </a:pP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FOLLOW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F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) = {</a:t>
            </a:r>
            <a:r>
              <a:rPr lang="en-US" altLang="zh-CN" sz="23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               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} </a:t>
            </a:r>
            <a:endParaRPr lang="en-US" altLang="zh-CN" sz="23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58125" y="2593975"/>
            <a:ext cx="331788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$</a:t>
            </a:r>
            <a:endParaRPr lang="zh-CN" altLang="en-US" sz="2300" b="1" dirty="0">
              <a:solidFill>
                <a:srgbClr val="FF0000"/>
              </a:solidFill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16900" y="2593975"/>
            <a:ext cx="282575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)</a:t>
            </a:r>
            <a:endParaRPr lang="zh-CN" altLang="en-US" sz="2300" b="1" dirty="0"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15250" y="3429000"/>
            <a:ext cx="498475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+ 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58188" y="3857625"/>
            <a:ext cx="355600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) 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094663" y="3429000"/>
            <a:ext cx="406400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$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96263" y="3000375"/>
            <a:ext cx="355600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) 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58125" y="3022600"/>
            <a:ext cx="406400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$ 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59738" y="4289425"/>
            <a:ext cx="722312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+  $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93038" y="4340225"/>
            <a:ext cx="406400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* 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50288" y="4268788"/>
            <a:ext cx="355600" cy="446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) 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86688" y="3857625"/>
            <a:ext cx="722312" cy="446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+  $</a:t>
            </a:r>
            <a:r>
              <a:rPr lang="en-US" altLang="zh-CN" sz="23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358188" y="3411538"/>
            <a:ext cx="282575" cy="446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)</a:t>
            </a:r>
            <a:endParaRPr lang="zh-CN" altLang="en-US" sz="2300" b="1" dirty="0">
              <a:latin typeface="Tahoma" panose="020B0604030504040204" pitchFamily="34" charset="0"/>
            </a:endParaRPr>
          </a:p>
        </p:txBody>
      </p:sp>
      <p:sp>
        <p:nvSpPr>
          <p:cNvPr id="34" name="Text Box 3"/>
          <p:cNvSpPr txBox="1"/>
          <p:nvPr/>
        </p:nvSpPr>
        <p:spPr>
          <a:xfrm>
            <a:off x="2424113" y="2571750"/>
            <a:ext cx="3576637" cy="21463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FIRST 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)  = {  (   id } 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FIRST 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E' 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) = {  + 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ε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 }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FIRST 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)  = {  (  id  } 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FIRST 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T'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) = {  * 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ε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  }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FIRST 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( </a:t>
            </a:r>
            <a:r>
              <a:rPr lang="en-US" altLang="zh-CN" sz="2300" b="1" i="1" dirty="0">
                <a:latin typeface="Times New Roman" panose="02020603050405020304" pitchFamily="18" charset="0"/>
                <a:ea typeface="楷体_GB2312"/>
              </a:rPr>
              <a:t>F</a:t>
            </a:r>
            <a:r>
              <a:rPr lang="en-US" altLang="zh-CN" sz="2300" b="1" dirty="0">
                <a:latin typeface="Times New Roman" panose="02020603050405020304" pitchFamily="18" charset="0"/>
                <a:ea typeface="楷体_GB2312"/>
              </a:rPr>
              <a:t> )  = {  (  id } </a:t>
            </a:r>
            <a:endParaRPr lang="en-US" altLang="zh-CN" sz="23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500563" y="3040063"/>
            <a:ext cx="431800" cy="3889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495800" y="3857625"/>
            <a:ext cx="431800" cy="38893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charRg st="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charRg st="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charRg st="2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1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charRg st="1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charRg st="1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charRg st="15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charRg st="44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charRg st="6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>
                                            <p:txEl>
                                              <p:charRg st="2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>
                                            <p:txEl>
                                              <p:charRg st="54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8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charRg st="8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charRg st="8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>
                                            <p:txEl>
                                              <p:charRg st="82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charRg st="10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charRg st="10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>
                                            <p:txEl>
                                              <p:charRg st="109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>
                                            <p:txEl>
                                              <p:charRg st="109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2" grpId="0" animBg="1"/>
      <p:bldP spid="2" grpId="1" animBg="1"/>
      <p:bldP spid="35" grpId="0" animBg="1"/>
      <p:bldP spid="3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28625" y="714375"/>
            <a:ext cx="8415338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4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不断应用下列规则，直到没有新的终结符可以被加入到任何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集合中为止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4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放入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中，其中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是开始符号，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是输入右端的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结束标记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4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如果存在一个产生式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αBβ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+mn-ea"/>
                <a:cs typeface="+mn-cs"/>
              </a:rPr>
              <a:t>，那么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FIRST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β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除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之外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的所有符号都在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FOLLOW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4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如果存在一个产生式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αB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，或存在产生式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</a:t>
            </a: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αBβ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且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FIRST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β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包含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，那么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FOLLOW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中的所有符号都在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FOLLOW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17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kumimoji="0" lang="zh-CN" altLang="en-US" sz="3000" b="1" i="1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例：表达式文法各产生式的</a:t>
            </a: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SELECT 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211" name="Text Box 3"/>
          <p:cNvSpPr txBox="1"/>
          <p:nvPr/>
        </p:nvSpPr>
        <p:spPr>
          <a:xfrm>
            <a:off x="4064000" y="1241425"/>
            <a:ext cx="2436813" cy="32750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'→ +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 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 → *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 →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(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</a:pP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id</a:t>
            </a:r>
            <a:endParaRPr lang="en-US" altLang="zh-CN" sz="2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1180" name="Text Box 44"/>
          <p:cNvSpPr txBox="1">
            <a:spLocks noChangeArrowheads="1"/>
          </p:cNvSpPr>
          <p:nvPr/>
        </p:nvSpPr>
        <p:spPr bwMode="auto">
          <a:xfrm>
            <a:off x="6143625" y="1230313"/>
            <a:ext cx="3457575" cy="32750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(1)=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{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id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(2)= {  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}</a:t>
            </a: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(3)= { 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(4)= {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  id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(5)= {  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(6)= {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)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$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(7)= {  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}</a:t>
            </a: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SELECT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(8)= {  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 </a:t>
            </a:r>
            <a:r>
              <a:rPr kumimoji="1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}</a:t>
            </a:r>
            <a:endParaRPr kumimoji="1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642938" y="3873500"/>
            <a:ext cx="3214688" cy="428625"/>
          </a:xfrm>
          <a:prstGeom prst="wedgeRoundRectCallout">
            <a:avLst>
              <a:gd name="adj1" fmla="val -2851"/>
              <a:gd name="adj2" fmla="val -9196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表达式文法是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18"/>
          <p:cNvGraphicFramePr>
            <a:graphicFrameLocks noGrp="1"/>
          </p:cNvGraphicFramePr>
          <p:nvPr/>
        </p:nvGraphicFramePr>
        <p:xfrm>
          <a:off x="285750" y="1516063"/>
          <a:ext cx="3714750" cy="2071688"/>
        </p:xfrm>
        <a:graphic>
          <a:graphicData uri="http://schemas.openxmlformats.org/drawingml/2006/table">
            <a:tbl>
              <a:tblPr/>
              <a:tblGrid>
                <a:gridCol w="642938"/>
                <a:gridCol w="1357313"/>
                <a:gridCol w="1714500"/>
              </a:tblGrid>
              <a:tr h="357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endParaRPr kumimoji="1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)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E</a:t>
                      </a:r>
                      <a:endParaRPr kumimoji="1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E 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'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 +  </a:t>
                      </a: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ε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T</a:t>
                      </a:r>
                      <a:endParaRPr kumimoji="1" lang="zh-CN" alt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+  )  $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'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 *  </a:t>
                      </a: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ε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+  )  $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</a:t>
                      </a:r>
                      <a:endParaRPr kumimoji="1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 (   id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* +  )  $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71085" marR="171085" marT="34295" marB="342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118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118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118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1180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1180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1180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1180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1180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1180">
                                            <p:txEl>
                                              <p:charRg st="4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1180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1180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1180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1180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1180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31180">
                                            <p:txEl>
                                              <p:charRg st="92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1180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1180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1180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charRg st="13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1180">
                                            <p:txEl>
                                              <p:charRg st="13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31180">
                                            <p:txEl>
                                              <p:charRg st="137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1180">
                                            <p:txEl>
                                              <p:charRg st="137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80">
                                            <p:txEl>
                                              <p:charRg st="16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31180">
                                            <p:txEl>
                                              <p:charRg st="16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31180">
                                            <p:txEl>
                                              <p:charRg st="16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1180">
                                            <p:txEl>
                                              <p:charRg st="161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6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预测分析表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18"/>
          <p:cNvGraphicFramePr>
            <a:graphicFrameLocks noGrp="1"/>
          </p:cNvGraphicFramePr>
          <p:nvPr/>
        </p:nvGraphicFramePr>
        <p:xfrm>
          <a:off x="3203575" y="123825"/>
          <a:ext cx="3214688" cy="2568575"/>
        </p:xfrm>
        <a:graphic>
          <a:graphicData uri="http://schemas.openxmlformats.org/drawingml/2006/table">
            <a:tbl>
              <a:tblPr/>
              <a:tblGrid>
                <a:gridCol w="642937"/>
                <a:gridCol w="1285875"/>
                <a:gridCol w="1285875"/>
              </a:tblGrid>
              <a:tr h="3124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/>
                        <a:ea typeface="楷体_GB2312"/>
                        <a:cs typeface="楷体_GB231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产生式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SELECT</a:t>
                      </a: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282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  id</a:t>
                      </a:r>
                      <a:endParaRPr kumimoji="1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01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</a:t>
                      </a:r>
                      <a:endParaRPr kumimoji="1" lang="zh-CN" altLang="en-US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E'→+TE’</a:t>
                      </a:r>
                      <a:endParaRPr kumimoji="1" lang="zh-CN" alt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+</a:t>
                      </a:r>
                      <a:endParaRPr kumimoji="1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01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1" lang="zh-CN" alt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$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)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  id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01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</a:t>
                      </a:r>
                      <a:endParaRPr kumimoji="1" lang="zh-CN" alt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T'→*FT’</a:t>
                      </a:r>
                      <a:endParaRPr kumimoji="1" lang="zh-CN" alt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*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010">
                <a:tc vMerge="1">
                  <a:tcPr marL="183558" marR="183558" marT="34304" marB="343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en-US" altLang="zh-CN" sz="1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+ ) $ 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01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(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01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1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id</a:t>
                      </a:r>
                      <a:endParaRPr kumimoji="1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309" marB="343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8"/>
          <p:cNvGraphicFramePr>
            <a:graphicFrameLocks noGrp="1"/>
          </p:cNvGraphicFramePr>
          <p:nvPr/>
        </p:nvGraphicFramePr>
        <p:xfrm>
          <a:off x="571500" y="2786063"/>
          <a:ext cx="8001000" cy="2263775"/>
        </p:xfrm>
        <a:graphic>
          <a:graphicData uri="http://schemas.openxmlformats.org/drawingml/2006/table">
            <a:tbl>
              <a:tblPr/>
              <a:tblGrid>
                <a:gridCol w="1336204"/>
                <a:gridCol w="1152128"/>
                <a:gridCol w="1154981"/>
                <a:gridCol w="1214437"/>
                <a:gridCol w="1214438"/>
                <a:gridCol w="1000125"/>
                <a:gridCol w="928687"/>
              </a:tblGrid>
              <a:tr h="3429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非终结符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290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→TE'</a:t>
                      </a: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</a:t>
                      </a:r>
                      <a:endParaRPr kumimoji="1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E'→+TE’</a:t>
                      </a: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E'→ε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T→FT' </a:t>
                      </a: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</a:t>
                      </a: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T'→*FT’</a:t>
                      </a: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T'→ε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1" lang="zh-CN" alt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F→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 </a:t>
                      </a:r>
                      <a:r>
                        <a:rPr kumimoji="1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 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715963" y="1000125"/>
            <a:ext cx="5927725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4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递归的预测分析法</a:t>
            </a:r>
            <a:endParaRPr lang="en-US" altLang="zh-CN" sz="3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4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非递归的预测分析法</a:t>
            </a:r>
            <a:endParaRPr lang="zh-CN" altLang="en-US" sz="3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325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</a:t>
            </a:r>
            <a:r>
              <a:rPr kumimoji="0" lang="en-US" altLang="zh-CN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文法的分析方法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10080</Words>
  <Application>WPS 演示</Application>
  <PresentationFormat>全屏显示(16:9)</PresentationFormat>
  <Paragraphs>835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57" baseType="lpstr">
      <vt:lpstr>Arial</vt:lpstr>
      <vt:lpstr>宋体</vt:lpstr>
      <vt:lpstr>Wingdings</vt:lpstr>
      <vt:lpstr>Tahoma</vt:lpstr>
      <vt:lpstr>Candara</vt:lpstr>
      <vt:lpstr>Symbol</vt:lpstr>
      <vt:lpstr>黑体</vt:lpstr>
      <vt:lpstr>楷体_GB2312</vt:lpstr>
      <vt:lpstr>新宋体</vt:lpstr>
      <vt:lpstr>Calibri</vt:lpstr>
      <vt:lpstr>微软雅黑</vt:lpstr>
      <vt:lpstr>楷体</vt:lpstr>
      <vt:lpstr>Times New Roman</vt:lpstr>
      <vt:lpstr>华文楷体</vt:lpstr>
      <vt:lpstr>Monotype Sorts</vt:lpstr>
      <vt:lpstr>Wingdings</vt:lpstr>
      <vt:lpstr>华文楷体 (正文)</vt:lpstr>
      <vt:lpstr>Candara</vt:lpstr>
      <vt:lpstr>楷体_GB2312</vt:lpstr>
      <vt:lpstr>Arial Unicode MS</vt:lpstr>
      <vt:lpstr>华文新魏</vt:lpstr>
      <vt:lpstr>自定义设计方案</vt:lpstr>
      <vt:lpstr>主题1</vt:lpstr>
      <vt:lpstr>1_波形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Kukukukiki</cp:lastModifiedBy>
  <cp:revision>1398</cp:revision>
  <cp:lastPrinted>2019-01-04T07:46:19Z</cp:lastPrinted>
  <dcterms:created xsi:type="dcterms:W3CDTF">2003-07-09T14:46:46Z</dcterms:created>
  <dcterms:modified xsi:type="dcterms:W3CDTF">2020-11-30T06:52:00Z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KSOProductBuildVer">
    <vt:lpwstr>2052-11.1.0.10132</vt:lpwstr>
  </property>
</Properties>
</file>