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92"/>
  </p:handoutMasterIdLst>
  <p:sldIdLst>
    <p:sldId id="256" r:id="rId3"/>
    <p:sldId id="562" r:id="rId4"/>
    <p:sldId id="526" r:id="rId5"/>
    <p:sldId id="527" r:id="rId6"/>
    <p:sldId id="648" r:id="rId7"/>
    <p:sldId id="404" r:id="rId8"/>
    <p:sldId id="649" r:id="rId9"/>
    <p:sldId id="657" r:id="rId11"/>
    <p:sldId id="708" r:id="rId12"/>
    <p:sldId id="811" r:id="rId13"/>
    <p:sldId id="721" r:id="rId14"/>
    <p:sldId id="722" r:id="rId15"/>
    <p:sldId id="723" r:id="rId16"/>
    <p:sldId id="711" r:id="rId17"/>
    <p:sldId id="713" r:id="rId18"/>
    <p:sldId id="801" r:id="rId19"/>
    <p:sldId id="667" r:id="rId20"/>
    <p:sldId id="668" r:id="rId21"/>
    <p:sldId id="670" r:id="rId22"/>
    <p:sldId id="799" r:id="rId23"/>
    <p:sldId id="800" r:id="rId24"/>
    <p:sldId id="673" r:id="rId25"/>
    <p:sldId id="672" r:id="rId26"/>
    <p:sldId id="726" r:id="rId27"/>
    <p:sldId id="808" r:id="rId28"/>
    <p:sldId id="674" r:id="rId29"/>
    <p:sldId id="728" r:id="rId30"/>
    <p:sldId id="774" r:id="rId31"/>
    <p:sldId id="775" r:id="rId32"/>
    <p:sldId id="812" r:id="rId33"/>
    <p:sldId id="731" r:id="rId34"/>
    <p:sldId id="776" r:id="rId35"/>
    <p:sldId id="729" r:id="rId36"/>
    <p:sldId id="677" r:id="rId37"/>
    <p:sldId id="732" r:id="rId38"/>
    <p:sldId id="678" r:id="rId39"/>
    <p:sldId id="679" r:id="rId40"/>
    <p:sldId id="681" r:id="rId41"/>
    <p:sldId id="730" r:id="rId42"/>
    <p:sldId id="791" r:id="rId43"/>
    <p:sldId id="682" r:id="rId44"/>
    <p:sldId id="777" r:id="rId45"/>
    <p:sldId id="683" r:id="rId46"/>
    <p:sldId id="805" r:id="rId47"/>
    <p:sldId id="684" r:id="rId48"/>
    <p:sldId id="802" r:id="rId49"/>
    <p:sldId id="685" r:id="rId50"/>
    <p:sldId id="687" r:id="rId51"/>
    <p:sldId id="688" r:id="rId52"/>
    <p:sldId id="689" r:id="rId53"/>
    <p:sldId id="659" r:id="rId54"/>
    <p:sldId id="690" r:id="rId55"/>
    <p:sldId id="691" r:id="rId56"/>
    <p:sldId id="692" r:id="rId57"/>
    <p:sldId id="693" r:id="rId58"/>
    <p:sldId id="806" r:id="rId59"/>
    <p:sldId id="733" r:id="rId60"/>
    <p:sldId id="734" r:id="rId61"/>
    <p:sldId id="780" r:id="rId62"/>
    <p:sldId id="694" r:id="rId63"/>
    <p:sldId id="695" r:id="rId64"/>
    <p:sldId id="697" r:id="rId65"/>
    <p:sldId id="698" r:id="rId66"/>
    <p:sldId id="736" r:id="rId67"/>
    <p:sldId id="735" r:id="rId68"/>
    <p:sldId id="737" r:id="rId69"/>
    <p:sldId id="745" r:id="rId70"/>
    <p:sldId id="738" r:id="rId71"/>
    <p:sldId id="739" r:id="rId72"/>
    <p:sldId id="813" r:id="rId73"/>
    <p:sldId id="742" r:id="rId74"/>
    <p:sldId id="807" r:id="rId75"/>
    <p:sldId id="743" r:id="rId76"/>
    <p:sldId id="744" r:id="rId77"/>
    <p:sldId id="803" r:id="rId78"/>
    <p:sldId id="804" r:id="rId79"/>
    <p:sldId id="700" r:id="rId80"/>
    <p:sldId id="701" r:id="rId81"/>
    <p:sldId id="702" r:id="rId82"/>
    <p:sldId id="750" r:id="rId83"/>
    <p:sldId id="793" r:id="rId84"/>
    <p:sldId id="752" r:id="rId85"/>
    <p:sldId id="797" r:id="rId86"/>
    <p:sldId id="757" r:id="rId87"/>
    <p:sldId id="809" r:id="rId88"/>
    <p:sldId id="794" r:id="rId89"/>
    <p:sldId id="796" r:id="rId90"/>
    <p:sldId id="810" r:id="rId91"/>
  </p:sldIdLst>
  <p:sldSz cx="9144000" cy="6858000" type="screen4x3"/>
  <p:notesSz cx="7102475" cy="1023302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buChar char="²"/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990099"/>
    <a:srgbClr val="333399"/>
    <a:srgbClr val="CC66FF"/>
    <a:srgbClr val="00FF00"/>
    <a:srgbClr val="CC99FF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1" autoAdjust="0"/>
    <p:restoredTop sz="95253" autoAdjust="0"/>
  </p:normalViewPr>
  <p:slideViewPr>
    <p:cSldViewPr>
      <p:cViewPr varScale="1">
        <p:scale>
          <a:sx n="117" d="100"/>
          <a:sy n="117" d="100"/>
        </p:scale>
        <p:origin x="1536" y="114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6638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handoutMaster" Target="handoutMasters/handoutMaster1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079" cy="511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9" tIns="48235" rIns="96469" bIns="48235" numCol="1" anchor="t" anchorCtr="0" compatLnSpc="1"/>
          <a:lstStyle>
            <a:lvl1pPr>
              <a:buClrTx/>
              <a:buFontTx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97" y="0"/>
            <a:ext cx="3078078" cy="511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9" tIns="48235" rIns="96469" bIns="48235" numCol="1" anchor="t" anchorCtr="0" compatLnSpc="1"/>
          <a:lstStyle>
            <a:lvl1pPr algn="r">
              <a:buClrTx/>
              <a:buFontTx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540"/>
            <a:ext cx="3078079" cy="511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9" tIns="48235" rIns="96469" bIns="48235" numCol="1" anchor="b" anchorCtr="0" compatLnSpc="1"/>
          <a:lstStyle>
            <a:lvl1pPr>
              <a:buClrTx/>
              <a:buFontTx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97" y="9721540"/>
            <a:ext cx="3078078" cy="511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69" tIns="48235" rIns="96469" bIns="48235" numCol="1" anchor="b" anchorCtr="0" compatLnSpc="1"/>
          <a:lstStyle>
            <a:lvl1pPr algn="r">
              <a:buClrTx/>
              <a:buFontTx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425F13B-4451-4E05-962E-F65A91692F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0588" y="4923876"/>
            <a:ext cx="5681302" cy="4030436"/>
          </a:xfrm>
          <a:prstGeom prst="rect">
            <a:avLst/>
          </a:prstGeom>
        </p:spPr>
        <p:txBody>
          <a:bodyPr lIns="96469" tIns="48235" rIns="96469" bIns="48235"/>
          <a:lstStyle/>
          <a:p>
            <a:pPr defTabSz="964565">
              <a:defRPr/>
            </a:pPr>
            <a:r>
              <a:rPr lang="zh-CN" altLang="en-US" sz="1300" b="1"/>
              <a:t>溯</a:t>
            </a:r>
            <a:r>
              <a:rPr lang="en-US" altLang="zh-CN" sz="1300"/>
              <a:t>su</a:t>
            </a:r>
            <a:r>
              <a:rPr lang="zh-CN" altLang="en-US" sz="1300" dirty="0"/>
              <a:t>（去声）</a:t>
            </a:r>
            <a:endParaRPr lang="zh-CN" altLang="en-US" sz="13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/>
          </p:nvPr>
        </p:nvSpPr>
        <p:spPr>
          <a:xfrm>
            <a:off x="710247" y="4924643"/>
            <a:ext cx="5681980" cy="4029254"/>
          </a:xfrm>
          <a:prstGeom prst="rect">
            <a:avLst/>
          </a:prstGeom>
        </p:spPr>
        <p:txBody>
          <a:bodyPr/>
          <a:p>
            <a:r>
              <a:rPr lang="zh-CN" altLang="en-US"/>
              <a:t>重要！！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/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0099"/>
                </a:solidFill>
                <a:latin typeface="Comic Sans MS" panose="030F0702030302020204" pitchFamily="2" charset="0"/>
                <a:cs typeface="Times New Roman" panose="02020603050405020304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anose="030F0702030302020204" pitchFamily="2" charset="0"/>
                <a:cs typeface="Times New Roman" panose="02020603050405020304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anose="030F0702030302020204" pitchFamily="2" charset="0"/>
                <a:cs typeface="Times New Roman" panose="02020603050405020304" pitchFamily="18" charset="0"/>
              </a:rPr>
              <a:t>》</a:t>
            </a:r>
            <a:endParaRPr lang="en-US" altLang="zh-CN" sz="2000">
              <a:solidFill>
                <a:srgbClr val="990099"/>
              </a:solidFill>
              <a:latin typeface="Comic Sans MS" panose="030F0702030302020204" pitchFamily="2" charset="0"/>
              <a:cs typeface="Times New Roman" panose="02020603050405020304" pitchFamily="18" charset="0"/>
            </a:endParaRP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77.xml"/><Relationship Id="rId5" Type="http://schemas.openxmlformats.org/officeDocument/2006/relationships/slide" Target="slide60.xml"/><Relationship Id="rId4" Type="http://schemas.openxmlformats.org/officeDocument/2006/relationships/slide" Target="slide28.xml"/><Relationship Id="rId3" Type="http://schemas.openxmlformats.org/officeDocument/2006/relationships/slide" Target="slide48.xml"/><Relationship Id="rId2" Type="http://schemas.openxmlformats.org/officeDocument/2006/relationships/slide" Target="slide18.xml"/><Relationship Id="rId1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87.xml"/><Relationship Id="rId2" Type="http://schemas.openxmlformats.org/officeDocument/2006/relationships/slide" Target="slide3.xml"/><Relationship Id="rId1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dzhanghz@qq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74168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楷体_GB2312" pitchFamily="49" charset="-122"/>
              </a:rPr>
              <a:t>自底向上</a:t>
            </a:r>
            <a:r>
              <a:rPr lang="zh-CN" altLang="en-US" sz="3600" b="1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Bottom-Up</a:t>
            </a:r>
            <a:r>
              <a:rPr lang="zh-CN" altLang="en-US" sz="3600" b="1" dirty="0">
                <a:solidFill>
                  <a:srgbClr val="800080"/>
                </a:solidFill>
              </a:rPr>
              <a:t>）</a:t>
            </a:r>
            <a:r>
              <a:rPr lang="zh-CN" altLang="en-US" sz="3600" b="1" dirty="0" smtClean="0">
                <a:solidFill>
                  <a:srgbClr val="800080"/>
                </a:solidFill>
                <a:latin typeface="楷体_GB2312" pitchFamily="49" charset="-122"/>
              </a:rPr>
              <a:t>语法分析</a:t>
            </a:r>
            <a:endParaRPr lang="zh-CN" altLang="en-US" sz="36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03350" y="188913"/>
            <a:ext cx="2016125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anose="02010800040101010101" pitchFamily="2" charset="-122"/>
              </a:rPr>
              <a:t>第五讲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r>
              <a:rPr lang="zh-CN" altLang="en-US" sz="3200" b="1"/>
              <a:t>：</a:t>
            </a:r>
            <a:r>
              <a:rPr lang="zh-CN" altLang="en-US" sz="3200" b="1">
                <a:latin typeface="楷体_GB2312" pitchFamily="49" charset="-122"/>
              </a:rPr>
              <a:t>直接短语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068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90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6011863" y="1987550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文法 </a:t>
            </a:r>
            <a:r>
              <a:rPr lang="en-US" altLang="zh-CN"/>
              <a:t>G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aA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bB</a:t>
            </a:r>
            <a:endParaRPr lang="en-US" altLang="zh-CN" dirty="0"/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1174750" y="2060575"/>
            <a:ext cx="4549775" cy="30469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对于右边的文法</a:t>
            </a:r>
            <a:r>
              <a:rPr lang="en-US" altLang="zh-CN" sz="2800" dirty="0" smtClean="0"/>
              <a:t>G(S)</a:t>
            </a:r>
            <a:endParaRPr lang="en-US" altLang="zh-CN" sz="28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的直接短语</a:t>
            </a:r>
            <a:r>
              <a:rPr lang="zh-CN" altLang="en-US" b="1" dirty="0">
                <a:latin typeface="楷体_GB2312" pitchFamily="49" charset="-122"/>
              </a:rPr>
              <a:t>有：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/>
              <a:t> 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     </a:t>
            </a:r>
            <a:r>
              <a:rPr lang="en-US" altLang="zh-CN" dirty="0" smtClean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/>
          </a:p>
          <a:p>
            <a:pPr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/>
              <a:t>    </a:t>
            </a:r>
            <a:r>
              <a:rPr lang="zh-CN" altLang="en-US" b="1" dirty="0"/>
              <a:t>句型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zh-CN" altLang="en-US" b="1" dirty="0">
                <a:solidFill>
                  <a:srgbClr val="800080"/>
                </a:solidFill>
              </a:rPr>
              <a:t>的直接短语</a:t>
            </a:r>
            <a:r>
              <a:rPr lang="zh-CN" altLang="en-US" b="1" dirty="0"/>
              <a:t>有：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5686301" y="6128469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en-US" altLang="zh-CN" sz="2000" b="1" i="1"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284664" y="5088656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4355976" y="5088656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4852864" y="4728294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5860926" y="4728294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B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5365626" y="4367931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 dirty="0" smtClean="0">
                <a:ea typeface="华文行楷" panose="02010800040101010101" pitchFamily="2" charset="-122"/>
              </a:rPr>
              <a:t>S</a:t>
            </a:r>
            <a:endParaRPr lang="en-US" altLang="zh-CN" sz="2000" b="1" i="1" dirty="0">
              <a:ea typeface="华文行楷" panose="02010800040101010101" pitchFamily="2" charset="-122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6372101" y="5088656"/>
            <a:ext cx="339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b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 flipH="1" flipV="1">
            <a:off x="6156201" y="4945781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 flipV="1">
            <a:off x="5670426" y="4596531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V="1">
            <a:off x="5148139" y="4596531"/>
            <a:ext cx="293687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V="1">
            <a:off x="4644901" y="5017219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 flipV="1">
            <a:off x="5148139" y="5017219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5718051" y="5412506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4789364" y="5412506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V="1">
            <a:off x="5078289" y="5341069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 flipV="1">
            <a:off x="5581526" y="5304556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6148264" y="5771281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5219576" y="5771281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 flipV="1">
            <a:off x="5508501" y="5699844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 flipH="1" flipV="1">
            <a:off x="6011739" y="5699844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5975226" y="6060206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755650" y="138588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句柄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20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1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0210" name="Rectangle 18"/>
          <p:cNvSpPr>
            <a:spLocks noChangeArrowheads="1"/>
          </p:cNvSpPr>
          <p:nvPr/>
        </p:nvSpPr>
        <p:spPr bwMode="auto">
          <a:xfrm>
            <a:off x="2401888" y="3060700"/>
            <a:ext cx="298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endParaRPr lang="en-US" altLang="zh-CN" sz="1800" b="1"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20211" name="Rectangle 19"/>
          <p:cNvSpPr>
            <a:spLocks noChangeArrowheads="1"/>
          </p:cNvSpPr>
          <p:nvPr/>
        </p:nvSpPr>
        <p:spPr bwMode="auto">
          <a:xfrm>
            <a:off x="2338388" y="3379788"/>
            <a:ext cx="4333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Book Antiqua" panose="02040602050305030304" pitchFamily="18" charset="0"/>
                <a:ea typeface="PMingLiU" pitchFamily="18" charset="-120"/>
                <a:sym typeface="Symbol" panose="05050102010706020507" pitchFamily="18" charset="2"/>
              </a:rPr>
              <a:t>r</a:t>
            </a:r>
            <a:r>
              <a:rPr lang="en-US" altLang="zh-CN" sz="1600" b="1" i="1"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m</a:t>
            </a:r>
            <a:endParaRPr lang="en-US" altLang="zh-CN" sz="1600" b="1" i="1">
              <a:latin typeface="Book Antiqua" panose="0204060205030503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20213" name="Rectangle 21"/>
          <p:cNvSpPr>
            <a:spLocks noChangeArrowheads="1"/>
          </p:cNvSpPr>
          <p:nvPr/>
        </p:nvSpPr>
        <p:spPr bwMode="auto">
          <a:xfrm>
            <a:off x="1116013" y="2060575"/>
            <a:ext cx="7632700" cy="2105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/>
              <a:t>对于文法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= (</a:t>
            </a:r>
            <a:r>
              <a:rPr lang="en-US" altLang="zh-CN" sz="2800" b="1" i="1" dirty="0"/>
              <a:t>V</a:t>
            </a:r>
            <a:r>
              <a:rPr lang="en-US" altLang="zh-CN" sz="2800" b="1" i="1" baseline="-25000" dirty="0"/>
              <a:t>N</a:t>
            </a:r>
            <a:r>
              <a:rPr lang="en-US" altLang="zh-CN" sz="2800" b="1" i="1" dirty="0"/>
              <a:t>,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V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b="1" i="1" dirty="0"/>
              <a:t>, </a:t>
            </a:r>
            <a:r>
              <a:rPr lang="en-US" altLang="zh-CN" sz="2800" b="1" i="1" dirty="0">
                <a:sym typeface="Symbol" panose="05050102010706020507" pitchFamily="18" charset="2"/>
              </a:rPr>
              <a:t>P</a:t>
            </a:r>
            <a:r>
              <a:rPr lang="en-US" altLang="zh-CN" sz="2800" b="1" i="1" dirty="0"/>
              <a:t> </a:t>
            </a:r>
            <a:r>
              <a:rPr lang="en-US" altLang="zh-CN" sz="2800" b="1" i="1"/>
              <a:t>, </a:t>
            </a:r>
            <a:r>
              <a:rPr lang="en-US" altLang="zh-CN" sz="2800" b="1" i="1" smtClean="0"/>
              <a:t>S </a:t>
            </a:r>
            <a:r>
              <a:rPr lang="en-US" altLang="zh-CN" sz="2800" b="1" dirty="0"/>
              <a:t>)</a:t>
            </a:r>
            <a:r>
              <a:rPr lang="en-US" altLang="zh-CN" sz="2800" dirty="0"/>
              <a:t> </a:t>
            </a:r>
            <a:r>
              <a:rPr lang="en-US" altLang="zh-CN" sz="2800" b="1" dirty="0"/>
              <a:t>,</a:t>
            </a:r>
            <a:r>
              <a:rPr lang="en-US" altLang="zh-CN" b="1" dirty="0"/>
              <a:t> </a:t>
            </a:r>
            <a:r>
              <a:rPr lang="zh-CN" altLang="en-US" sz="2800" b="1" dirty="0"/>
              <a:t>以及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b="1" i="1" dirty="0">
                <a:sym typeface="Symbol" panose="05050102010706020507" pitchFamily="18" charset="2"/>
              </a:rPr>
              <a:t>              </a:t>
            </a:r>
            <a:r>
              <a:rPr lang="zh-CN" altLang="en-US" sz="2800" b="1" i="1" dirty="0">
                <a:sym typeface="Symbol" panose="05050102010706020507" pitchFamily="18" charset="2"/>
              </a:rPr>
              <a:t> </a:t>
            </a:r>
            <a:r>
              <a:rPr lang="en-US" altLang="zh-CN" sz="2800" b="1" i="1" dirty="0">
                <a:sym typeface="Symbol" panose="05050102010706020507" pitchFamily="18" charset="2"/>
              </a:rPr>
              <a:t>,</a:t>
            </a:r>
            <a:r>
              <a:rPr kumimoji="0" lang="en-US" altLang="zh-CN" sz="2800" b="1" dirty="0"/>
              <a:t>β</a:t>
            </a:r>
            <a:r>
              <a:rPr lang="en-US" altLang="zh-CN" sz="2800" b="1" dirty="0">
                <a:sym typeface="Symbol" panose="05050102010706020507" pitchFamily="18" charset="2"/>
              </a:rPr>
              <a:t>(</a:t>
            </a:r>
            <a:r>
              <a:rPr lang="en-US" altLang="zh-CN" sz="2800" b="1" i="1" dirty="0"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b="1" i="1" dirty="0">
                <a:sym typeface="Symbol" panose="05050102010706020507" pitchFamily="18" charset="2"/>
              </a:rPr>
              <a:t>)*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ym typeface="Symbol" panose="05050102010706020507" pitchFamily="18" charset="2"/>
              </a:rPr>
              <a:t>w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 dirty="0" err="1">
                <a:sym typeface="Symbol" panose="05050102010706020507" pitchFamily="18" charset="2"/>
              </a:rPr>
              <a:t>T</a:t>
            </a:r>
            <a:r>
              <a:rPr lang="en-US" altLang="zh-CN" sz="2800" b="1" i="1" dirty="0">
                <a:sym typeface="Symbol" panose="05050102010706020507" pitchFamily="18" charset="2"/>
              </a:rPr>
              <a:t>*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/>
          </a:p>
          <a:p>
            <a:pPr>
              <a:buClrTx/>
              <a:buFont typeface="Symbol" panose="05050102010706020507" pitchFamily="18" charset="2"/>
              <a:buNone/>
            </a:pPr>
            <a:endParaRPr lang="en-US" altLang="zh-CN" sz="1000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sz="2800" b="1" dirty="0"/>
              <a:t>    </a:t>
            </a:r>
            <a:r>
              <a:rPr lang="zh-CN" altLang="en-US" sz="2800" b="1"/>
              <a:t>若 </a:t>
            </a:r>
            <a:r>
              <a:rPr kumimoji="0" lang="en-US" altLang="zh-CN" sz="2800" b="1" smtClean="0">
                <a:solidFill>
                  <a:srgbClr val="FF0000"/>
                </a:solidFill>
              </a:rPr>
              <a:t>S </a:t>
            </a:r>
            <a:r>
              <a:rPr kumimoji="0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0" lang="en-US" altLang="zh-CN" sz="2800" b="1" dirty="0">
                <a:solidFill>
                  <a:srgbClr val="FF0000"/>
                </a:solidFill>
              </a:rPr>
              <a:t>αA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800" b="1" dirty="0"/>
              <a:t>且  </a:t>
            </a:r>
            <a:r>
              <a:rPr kumimoji="0" lang="en-US" altLang="zh-CN" sz="2800" b="1" dirty="0">
                <a:solidFill>
                  <a:srgbClr val="FF0000"/>
                </a:solidFill>
              </a:rPr>
              <a:t>A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0" lang="en-US" altLang="zh-CN" sz="2800" b="1" dirty="0">
                <a:solidFill>
                  <a:srgbClr val="FF0000"/>
                </a:solidFill>
              </a:rPr>
              <a:t>β</a:t>
            </a:r>
            <a:r>
              <a:rPr kumimoji="0" lang="zh-CN" altLang="en-US" sz="2800" b="1" dirty="0"/>
              <a:t>，则称</a:t>
            </a:r>
            <a:endParaRPr kumimoji="0"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</a:t>
            </a:r>
            <a:r>
              <a:rPr kumimoji="0" lang="en-US" altLang="zh-CN" sz="2800" b="1" dirty="0">
                <a:solidFill>
                  <a:srgbClr val="FF0000"/>
                </a:solidFill>
              </a:rPr>
              <a:t>β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是右句型</a:t>
            </a:r>
            <a:r>
              <a:rPr kumimoji="0" lang="en-US" altLang="zh-CN" sz="2800" b="1" dirty="0">
                <a:solidFill>
                  <a:srgbClr val="800080"/>
                </a:solidFill>
              </a:rPr>
              <a:t>αβ</a:t>
            </a:r>
            <a:r>
              <a:rPr kumimoji="0" lang="en-US" altLang="zh-CN" sz="2800" i="1" dirty="0">
                <a:solidFill>
                  <a:srgbClr val="800080"/>
                </a:solidFill>
              </a:rPr>
              <a:t>w</a:t>
            </a:r>
            <a:r>
              <a:rPr kumimoji="0" lang="en-US" altLang="zh-CN" sz="2800" b="1" i="1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相对于非终结符 </a:t>
            </a:r>
            <a:r>
              <a:rPr kumimoji="0" lang="en-US" altLang="zh-CN" sz="2800" b="1" dirty="0">
                <a:solidFill>
                  <a:srgbClr val="800080"/>
                </a:solidFill>
              </a:rPr>
              <a:t>A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的</a:t>
            </a:r>
            <a:r>
              <a:rPr kumimoji="0" lang="zh-CN" altLang="en-US" sz="2800" b="1" dirty="0" smtClean="0">
                <a:solidFill>
                  <a:srgbClr val="FF0000"/>
                </a:solidFill>
              </a:rPr>
              <a:t>句柄</a:t>
            </a:r>
            <a:endParaRPr kumimoji="0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755650" y="4365625"/>
            <a:ext cx="68405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句柄的作用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20216" name="Rectangle 24"/>
          <p:cNvSpPr>
            <a:spLocks noChangeArrowheads="1"/>
          </p:cNvSpPr>
          <p:nvPr/>
        </p:nvSpPr>
        <p:spPr bwMode="auto">
          <a:xfrm>
            <a:off x="1116013" y="5067300"/>
            <a:ext cx="78486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/>
              <a:t>寻找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最右推导下的“上一步”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/>
              <a:t>给出了自底向上分析的解决思路：</a:t>
            </a:r>
            <a:r>
              <a:rPr lang="zh-CN" altLang="en-US" sz="2800" b="1" dirty="0">
                <a:solidFill>
                  <a:srgbClr val="FF0000"/>
                </a:solidFill>
              </a:rPr>
              <a:t>逆最右推导的过程进行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规约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注意扫描单词串从左向右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467544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举例</a:t>
            </a:r>
            <a:r>
              <a:rPr lang="zh-CN" altLang="en-US" sz="3200" b="1" dirty="0"/>
              <a:t>：</a:t>
            </a:r>
            <a:r>
              <a:rPr lang="zh-CN" altLang="en-US" sz="3200" b="1" dirty="0">
                <a:latin typeface="楷体_GB2312" pitchFamily="49" charset="-122"/>
              </a:rPr>
              <a:t>句柄</a:t>
            </a:r>
            <a:endParaRPr lang="zh-CN" altLang="en-US" sz="3200" b="1" dirty="0">
              <a:latin typeface="楷体_GB2312" pitchFamily="49" charset="-122"/>
            </a:endParaRPr>
          </a:p>
        </p:txBody>
      </p:sp>
      <p:sp>
        <p:nvSpPr>
          <p:cNvPr id="5212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6961187" y="1556792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文法 </a:t>
            </a:r>
            <a:r>
              <a:rPr lang="en-US" altLang="zh-CN"/>
              <a:t>G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aA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bB</a:t>
            </a:r>
            <a:endParaRPr lang="en-US" altLang="zh-CN" dirty="0"/>
          </a:p>
        </p:txBody>
      </p:sp>
      <p:sp>
        <p:nvSpPr>
          <p:cNvPr id="521227" name="Rectangle 11"/>
          <p:cNvSpPr>
            <a:spLocks noChangeArrowheads="1"/>
          </p:cNvSpPr>
          <p:nvPr/>
        </p:nvSpPr>
        <p:spPr bwMode="auto">
          <a:xfrm>
            <a:off x="611560" y="1996827"/>
            <a:ext cx="4338637" cy="403187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对于右边的文法</a:t>
            </a:r>
            <a:r>
              <a:rPr lang="en-US" altLang="zh-CN" dirty="0" smtClean="0"/>
              <a:t>G(S)</a:t>
            </a:r>
            <a:r>
              <a:rPr lang="en-US" altLang="zh-CN" b="1" dirty="0" smtClean="0">
                <a:latin typeface="楷体_GB2312" pitchFamily="49" charset="-122"/>
              </a:rPr>
              <a:t>,</a:t>
            </a:r>
            <a:endParaRPr lang="en-US" altLang="zh-CN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的直接短语</a:t>
            </a:r>
            <a:r>
              <a:rPr lang="zh-CN" altLang="en-US" b="1" dirty="0">
                <a:latin typeface="楷体_GB2312" pitchFamily="49" charset="-122"/>
              </a:rPr>
              <a:t>有：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</a:t>
            </a:r>
            <a:r>
              <a:rPr lang="zh-CN" altLang="en-US" dirty="0" smtClean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 smtClean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的句柄</a:t>
            </a:r>
            <a:r>
              <a:rPr lang="zh-CN" altLang="en-US" b="1" dirty="0"/>
              <a:t>：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</a:t>
            </a:r>
            <a:r>
              <a:rPr lang="zh-CN" altLang="en-US" b="1" dirty="0"/>
              <a:t>右句型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zh-CN" altLang="en-US" b="1" dirty="0">
                <a:solidFill>
                  <a:srgbClr val="800080"/>
                </a:solidFill>
              </a:rPr>
              <a:t>的直接短语</a:t>
            </a:r>
            <a:r>
              <a:rPr lang="zh-CN" altLang="en-US" b="1" dirty="0"/>
              <a:t>有：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的句柄</a:t>
            </a:r>
            <a:r>
              <a:rPr lang="zh-CN" altLang="en-US" b="1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521228" name="Rectangle 12"/>
          <p:cNvSpPr>
            <a:spLocks noChangeArrowheads="1"/>
          </p:cNvSpPr>
          <p:nvPr/>
        </p:nvSpPr>
        <p:spPr bwMode="auto">
          <a:xfrm>
            <a:off x="7524750" y="5749925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anose="02010800040101010101" pitchFamily="2" charset="-122"/>
              </a:rPr>
              <a:t>aaab</a:t>
            </a:r>
            <a:endParaRPr lang="en-US" altLang="zh-CN" i="1">
              <a:ea typeface="华文行楷" panose="02010800040101010101" pitchFamily="2" charset="-122"/>
            </a:endParaRPr>
          </a:p>
        </p:txBody>
      </p:sp>
      <p:sp>
        <p:nvSpPr>
          <p:cNvPr id="521229" name="Rectangle 13"/>
          <p:cNvSpPr>
            <a:spLocks noChangeArrowheads="1"/>
          </p:cNvSpPr>
          <p:nvPr/>
        </p:nvSpPr>
        <p:spPr bwMode="auto">
          <a:xfrm>
            <a:off x="6000750" y="5749925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anose="02010800040101010101" pitchFamily="2" charset="-122"/>
              </a:rPr>
              <a:t>aaaAb</a:t>
            </a:r>
            <a:endParaRPr lang="en-US" altLang="zh-CN" i="1">
              <a:ea typeface="华文行楷" panose="02010800040101010101" pitchFamily="2" charset="-122"/>
            </a:endParaRPr>
          </a:p>
        </p:txBody>
      </p:sp>
      <p:sp>
        <p:nvSpPr>
          <p:cNvPr id="521230" name="Rectangle 14"/>
          <p:cNvSpPr>
            <a:spLocks noChangeArrowheads="1"/>
          </p:cNvSpPr>
          <p:nvPr/>
        </p:nvSpPr>
        <p:spPr bwMode="auto">
          <a:xfrm>
            <a:off x="7491413" y="5221288"/>
            <a:ext cx="8969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anose="02010800040101010101" pitchFamily="2" charset="-122"/>
              </a:rPr>
              <a:t>aaAb</a:t>
            </a:r>
            <a:endParaRPr lang="en-US" altLang="zh-CN" i="1">
              <a:ea typeface="华文行楷" panose="02010800040101010101" pitchFamily="2" charset="-122"/>
            </a:endParaRPr>
          </a:p>
        </p:txBody>
      </p:sp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6462713" y="4699000"/>
            <a:ext cx="590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anose="02010800040101010101" pitchFamily="2" charset="-122"/>
              </a:rPr>
              <a:t>AB</a:t>
            </a:r>
            <a:endParaRPr lang="en-US" altLang="zh-CN" i="1">
              <a:ea typeface="华文行楷" panose="02010800040101010101" pitchFamily="2" charset="-122"/>
            </a:endParaRPr>
          </a:p>
        </p:txBody>
      </p:sp>
      <p:sp>
        <p:nvSpPr>
          <p:cNvPr id="521232" name="Rectangle 16"/>
          <p:cNvSpPr>
            <a:spLocks noChangeArrowheads="1"/>
          </p:cNvSpPr>
          <p:nvPr/>
        </p:nvSpPr>
        <p:spPr bwMode="auto">
          <a:xfrm>
            <a:off x="5624513" y="4699000"/>
            <a:ext cx="387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 smtClean="0">
                <a:ea typeface="华文行楷" panose="02010800040101010101" pitchFamily="2" charset="-122"/>
              </a:rPr>
              <a:t>S</a:t>
            </a:r>
            <a:endParaRPr lang="en-US" altLang="zh-CN" i="1" dirty="0">
              <a:ea typeface="华文行楷" panose="02010800040101010101" pitchFamily="2" charset="-122"/>
            </a:endParaRPr>
          </a:p>
        </p:txBody>
      </p:sp>
      <p:sp>
        <p:nvSpPr>
          <p:cNvPr id="521233" name="Rectangle 17"/>
          <p:cNvSpPr>
            <a:spLocks noChangeArrowheads="1"/>
          </p:cNvSpPr>
          <p:nvPr/>
        </p:nvSpPr>
        <p:spPr bwMode="auto">
          <a:xfrm>
            <a:off x="6000750" y="5199063"/>
            <a:ext cx="727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 dirty="0" err="1">
                <a:ea typeface="华文行楷" panose="02010800040101010101" pitchFamily="2" charset="-122"/>
              </a:rPr>
              <a:t>aAb</a:t>
            </a:r>
            <a:endParaRPr lang="en-US" altLang="zh-CN" i="1" dirty="0">
              <a:ea typeface="华文行楷" panose="02010800040101010101" pitchFamily="2" charset="-122"/>
            </a:endParaRPr>
          </a:p>
        </p:txBody>
      </p:sp>
      <p:sp>
        <p:nvSpPr>
          <p:cNvPr id="521234" name="Rectangle 18"/>
          <p:cNvSpPr>
            <a:spLocks noChangeArrowheads="1"/>
          </p:cNvSpPr>
          <p:nvPr/>
        </p:nvSpPr>
        <p:spPr bwMode="auto">
          <a:xfrm>
            <a:off x="7758113" y="4687888"/>
            <a:ext cx="5572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ea typeface="华文行楷" panose="02010800040101010101" pitchFamily="2" charset="-122"/>
              </a:rPr>
              <a:t>Ab</a:t>
            </a:r>
            <a:endParaRPr lang="en-US" altLang="zh-CN" i="1">
              <a:ea typeface="华文行楷" panose="02010800040101010101" pitchFamily="2" charset="-122"/>
            </a:endParaRPr>
          </a:p>
        </p:txBody>
      </p:sp>
      <p:grpSp>
        <p:nvGrpSpPr>
          <p:cNvPr id="521269" name="Group 53"/>
          <p:cNvGrpSpPr/>
          <p:nvPr/>
        </p:nvGrpSpPr>
        <p:grpSpPr bwMode="auto">
          <a:xfrm>
            <a:off x="6005513" y="4673600"/>
            <a:ext cx="485775" cy="547688"/>
            <a:chOff x="4023" y="2907"/>
            <a:chExt cx="306" cy="345"/>
          </a:xfrm>
        </p:grpSpPr>
        <p:sp>
          <p:nvSpPr>
            <p:cNvPr id="521238" name="Rectangle 22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40" name="Rectangle 24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anose="02040602050305030304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anose="0204060205030503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70" name="Group 54"/>
          <p:cNvGrpSpPr/>
          <p:nvPr/>
        </p:nvGrpSpPr>
        <p:grpSpPr bwMode="auto">
          <a:xfrm>
            <a:off x="7161213" y="4668838"/>
            <a:ext cx="485775" cy="547687"/>
            <a:chOff x="4023" y="2907"/>
            <a:chExt cx="306" cy="345"/>
          </a:xfrm>
        </p:grpSpPr>
        <p:sp>
          <p:nvSpPr>
            <p:cNvPr id="521271" name="Rectangle 55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72" name="Rectangle 56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anose="02040602050305030304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anose="0204060205030503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73" name="Group 57"/>
          <p:cNvGrpSpPr/>
          <p:nvPr/>
        </p:nvGrpSpPr>
        <p:grpSpPr bwMode="auto">
          <a:xfrm>
            <a:off x="5597525" y="5173663"/>
            <a:ext cx="485775" cy="547687"/>
            <a:chOff x="4023" y="2907"/>
            <a:chExt cx="306" cy="345"/>
          </a:xfrm>
        </p:grpSpPr>
        <p:sp>
          <p:nvSpPr>
            <p:cNvPr id="521274" name="Rectangle 58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75" name="Rectangle 59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anose="02040602050305030304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anose="0204060205030503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76" name="Group 60"/>
          <p:cNvGrpSpPr/>
          <p:nvPr/>
        </p:nvGrpSpPr>
        <p:grpSpPr bwMode="auto">
          <a:xfrm>
            <a:off x="6821488" y="5202238"/>
            <a:ext cx="485775" cy="547687"/>
            <a:chOff x="4023" y="2907"/>
            <a:chExt cx="306" cy="345"/>
          </a:xfrm>
        </p:grpSpPr>
        <p:sp>
          <p:nvSpPr>
            <p:cNvPr id="521277" name="Rectangle 61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78" name="Rectangle 62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anose="02040602050305030304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anose="0204060205030503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79" name="Group 63"/>
          <p:cNvGrpSpPr/>
          <p:nvPr/>
        </p:nvGrpSpPr>
        <p:grpSpPr bwMode="auto">
          <a:xfrm>
            <a:off x="5580063" y="5761038"/>
            <a:ext cx="485775" cy="547687"/>
            <a:chOff x="4023" y="2907"/>
            <a:chExt cx="306" cy="345"/>
          </a:xfrm>
        </p:grpSpPr>
        <p:sp>
          <p:nvSpPr>
            <p:cNvPr id="521280" name="Rectangle 64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anose="02040602050305030304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anose="0204060205030503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1282" name="Group 66"/>
          <p:cNvGrpSpPr/>
          <p:nvPr/>
        </p:nvGrpSpPr>
        <p:grpSpPr bwMode="auto">
          <a:xfrm>
            <a:off x="7037388" y="5761038"/>
            <a:ext cx="485775" cy="547687"/>
            <a:chOff x="4023" y="2907"/>
            <a:chExt cx="306" cy="345"/>
          </a:xfrm>
        </p:grpSpPr>
        <p:sp>
          <p:nvSpPr>
            <p:cNvPr id="521283" name="Rectangle 67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1284" name="Rectangle 68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Book Antiqua" panose="02040602050305030304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i="1">
                  <a:latin typeface="Book Antiqua" panose="02040602050305030304" pitchFamily="18" charset="0"/>
                  <a:ea typeface="华文行楷" panose="02010800040101010101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i="1"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25465" y="1201519"/>
            <a:ext cx="28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注：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b="1" dirty="0" smtClean="0">
                <a:solidFill>
                  <a:srgbClr val="FF0000"/>
                </a:solidFill>
              </a:rPr>
              <a:t>句柄是最左直接短语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sp>
        <p:nvSpPr>
          <p:cNvPr id="77" name="Rectangle 47"/>
          <p:cNvSpPr>
            <a:spLocks noChangeArrowheads="1"/>
          </p:cNvSpPr>
          <p:nvPr/>
        </p:nvSpPr>
        <p:spPr bwMode="auto">
          <a:xfrm>
            <a:off x="5974333" y="4184253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en-US" altLang="zh-CN" sz="2000" b="1" i="1"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5572696" y="314444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4644008" y="3144440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5140896" y="2784078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81" name="Rectangle 21"/>
          <p:cNvSpPr>
            <a:spLocks noChangeArrowheads="1"/>
          </p:cNvSpPr>
          <p:nvPr/>
        </p:nvSpPr>
        <p:spPr bwMode="auto">
          <a:xfrm>
            <a:off x="6148958" y="2784078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B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82" name="Rectangle 22"/>
          <p:cNvSpPr>
            <a:spLocks noChangeArrowheads="1"/>
          </p:cNvSpPr>
          <p:nvPr/>
        </p:nvSpPr>
        <p:spPr bwMode="auto">
          <a:xfrm>
            <a:off x="5653658" y="2423715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 dirty="0" smtClean="0">
                <a:ea typeface="华文行楷" panose="02010800040101010101" pitchFamily="2" charset="-122"/>
              </a:rPr>
              <a:t>S</a:t>
            </a:r>
            <a:endParaRPr lang="en-US" altLang="zh-CN" sz="2000" b="1" i="1" dirty="0">
              <a:ea typeface="华文行楷" panose="02010800040101010101" pitchFamily="2" charset="-122"/>
            </a:endParaRPr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6660133" y="3144440"/>
            <a:ext cx="339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b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 flipH="1" flipV="1">
            <a:off x="6444233" y="3001565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flipH="1" flipV="1">
            <a:off x="5958458" y="2652315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6" name="Line 35"/>
          <p:cNvSpPr>
            <a:spLocks noChangeShapeType="1"/>
          </p:cNvSpPr>
          <p:nvPr/>
        </p:nvSpPr>
        <p:spPr bwMode="auto">
          <a:xfrm flipV="1">
            <a:off x="5436171" y="2652315"/>
            <a:ext cx="293687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 flipV="1">
            <a:off x="4932933" y="307300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 flipV="1">
            <a:off x="5436171" y="3073003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6006083" y="346829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077396" y="3468290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5366321" y="339685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 flipH="1" flipV="1">
            <a:off x="5869558" y="3360340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436296" y="3827065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5507608" y="3827065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V="1">
            <a:off x="5796533" y="375562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 flipH="1" flipV="1">
            <a:off x="6299771" y="3755628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" name="Line 48"/>
          <p:cNvSpPr>
            <a:spLocks noChangeShapeType="1"/>
          </p:cNvSpPr>
          <p:nvPr/>
        </p:nvSpPr>
        <p:spPr bwMode="auto">
          <a:xfrm flipV="1">
            <a:off x="6263258" y="4115990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举例*</a:t>
            </a:r>
            <a:r>
              <a:rPr lang="zh-CN" altLang="en-US" sz="3200" b="1" dirty="0" smtClean="0"/>
              <a:t>：</a:t>
            </a:r>
            <a:r>
              <a:rPr lang="zh-CN" altLang="en-US" sz="3200" b="1" dirty="0">
                <a:latin typeface="楷体_GB2312" pitchFamily="49" charset="-122"/>
              </a:rPr>
              <a:t>句柄不一定唯一</a:t>
            </a:r>
            <a:endParaRPr lang="zh-CN" altLang="en-US" sz="3200" b="1" dirty="0">
              <a:latin typeface="楷体_GB2312" pitchFamily="49" charset="-122"/>
            </a:endParaRPr>
          </a:p>
        </p:txBody>
      </p:sp>
      <p:sp>
        <p:nvSpPr>
          <p:cNvPr id="5222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2251" name="Rectangle 11"/>
          <p:cNvSpPr>
            <a:spLocks noChangeArrowheads="1"/>
          </p:cNvSpPr>
          <p:nvPr/>
        </p:nvSpPr>
        <p:spPr bwMode="auto">
          <a:xfrm>
            <a:off x="1174750" y="1987550"/>
            <a:ext cx="4549775" cy="44012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对于右边的文法</a:t>
            </a:r>
            <a:r>
              <a:rPr lang="en-US" altLang="zh-CN" dirty="0" smtClean="0"/>
              <a:t>G(S)</a:t>
            </a:r>
            <a:r>
              <a:rPr lang="en-US" altLang="zh-CN" b="1" dirty="0" smtClean="0">
                <a:latin typeface="楷体_GB2312" pitchFamily="49" charset="-122"/>
              </a:rPr>
              <a:t>,</a:t>
            </a:r>
            <a:endParaRPr lang="en-US" altLang="zh-CN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的直接短语</a:t>
            </a:r>
            <a:r>
              <a:rPr lang="zh-CN" altLang="en-US" b="1" dirty="0">
                <a:latin typeface="楷体_GB2312" pitchFamily="49" charset="-122"/>
              </a:rPr>
              <a:t>有：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</a:t>
            </a:r>
            <a:r>
              <a:rPr lang="zh-CN" altLang="en-US" dirty="0" smtClean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 smtClean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的句柄</a:t>
            </a:r>
            <a:r>
              <a:rPr lang="zh-CN" altLang="en-US" b="1" dirty="0"/>
              <a:t>：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</a:t>
            </a:r>
            <a:r>
              <a:rPr lang="zh-CN" altLang="en-US" b="1" dirty="0"/>
              <a:t>右句型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zh-CN" altLang="en-US" b="1" dirty="0">
                <a:solidFill>
                  <a:srgbClr val="800080"/>
                </a:solidFill>
              </a:rPr>
              <a:t>的直接短语</a:t>
            </a:r>
            <a:r>
              <a:rPr lang="zh-CN" altLang="en-US" b="1" dirty="0"/>
              <a:t>有：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的句柄</a:t>
            </a:r>
            <a:r>
              <a:rPr lang="zh-CN" altLang="en-US" b="1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6011863" y="1844675"/>
            <a:ext cx="2376487" cy="283154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文法 </a:t>
            </a:r>
            <a:r>
              <a:rPr lang="en-US" altLang="zh-CN"/>
              <a:t>G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aA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aaA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bB</a:t>
            </a:r>
            <a:endParaRPr lang="en-US" altLang="zh-CN" dirty="0"/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6011863" y="4829175"/>
            <a:ext cx="2854325" cy="15696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3366"/>
                </a:solidFill>
              </a:rPr>
              <a:t>不唯一的原因：</a:t>
            </a:r>
            <a:endParaRPr lang="zh-CN" altLang="en-US" b="1" dirty="0">
              <a:solidFill>
                <a:srgbClr val="993366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  <a:r>
              <a:rPr lang="en-US" altLang="zh-CN" dirty="0"/>
              <a:t>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二义文法</a:t>
            </a:r>
            <a:r>
              <a:rPr lang="zh-CN" altLang="en-US" b="1" dirty="0"/>
              <a:t>，右句型的最右推导有多个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68405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自底向上分析的实现技术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0893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1116013" y="2047875"/>
            <a:ext cx="7848600" cy="18466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移进</a:t>
            </a:r>
            <a:r>
              <a:rPr lang="zh-CN" altLang="en-US" sz="2800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归约</a:t>
            </a:r>
            <a:r>
              <a:rPr lang="zh-CN" altLang="en-US" sz="2800" b="1" smtClean="0">
                <a:latin typeface="楷体_GB2312" pitchFamily="49" charset="-122"/>
              </a:rPr>
              <a:t>（</a:t>
            </a:r>
            <a:r>
              <a:rPr kumimoji="0" lang="en-US" altLang="zh-CN" sz="2800" i="1" smtClean="0"/>
              <a:t>shift-reduce</a:t>
            </a:r>
            <a:r>
              <a:rPr lang="zh-CN" altLang="en-US" sz="2800" b="1" dirty="0">
                <a:latin typeface="楷体_GB2312" pitchFamily="49" charset="-122"/>
              </a:rPr>
              <a:t>）分析技术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b="1" dirty="0">
                <a:solidFill>
                  <a:srgbClr val="800080"/>
                </a:solidFill>
              </a:rPr>
              <a:t>分析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800080"/>
                </a:solidFill>
              </a:rPr>
              <a:t>算符优先</a:t>
            </a:r>
            <a:r>
              <a:rPr lang="zh-CN" altLang="en-US" b="1" dirty="0" smtClean="0">
                <a:solidFill>
                  <a:srgbClr val="800080"/>
                </a:solidFill>
              </a:rPr>
              <a:t>分析</a:t>
            </a:r>
            <a:r>
              <a:rPr lang="zh-CN" altLang="en-US" b="1" dirty="0" smtClean="0"/>
              <a:t>*</a:t>
            </a:r>
            <a:endParaRPr lang="en-US" altLang="zh-CN" b="1" dirty="0" smtClean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 smtClean="0"/>
              <a:t>采用移进</a:t>
            </a:r>
            <a:r>
              <a:rPr lang="zh-CN" altLang="en-US" b="1" dirty="0" smtClean="0">
                <a:sym typeface="Symbol" panose="05050102010706020507" pitchFamily="18" charset="2"/>
              </a:rPr>
              <a:t></a:t>
            </a:r>
            <a:r>
              <a:rPr lang="zh-CN" altLang="en-US" b="1" dirty="0" smtClean="0"/>
              <a:t>归约分析技术</a:t>
            </a:r>
            <a:r>
              <a:rPr lang="zh-CN" altLang="en-US" b="1" dirty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关键：如何确定当前句柄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8405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与自顶向下技术相比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10981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0985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10986" name="Rectangle 10"/>
          <p:cNvSpPr>
            <a:spLocks noChangeArrowheads="1"/>
          </p:cNvSpPr>
          <p:nvPr/>
        </p:nvSpPr>
        <p:spPr bwMode="auto">
          <a:xfrm>
            <a:off x="1116013" y="1844675"/>
            <a:ext cx="7777162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功能较强大</a:t>
            </a:r>
            <a:endParaRPr lang="zh-CN" altLang="en-US" sz="1000" b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zh-CN" altLang="en-US" b="1" dirty="0"/>
              <a:t>原因在于</a:t>
            </a:r>
            <a:r>
              <a:rPr lang="zh-CN" altLang="en-US" b="1" dirty="0">
                <a:solidFill>
                  <a:srgbClr val="800080"/>
                </a:solidFill>
              </a:rPr>
              <a:t>推导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800080"/>
                </a:solidFill>
              </a:rPr>
              <a:t>归约</a:t>
            </a:r>
            <a:r>
              <a:rPr lang="zh-CN" altLang="en-US" b="1" dirty="0"/>
              <a:t>过程有如下差别：推导时仅观察</a:t>
            </a:r>
            <a:endParaRPr lang="zh-CN" altLang="en-US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 dirty="0"/>
              <a:t>     可推导出的输入串的一部分，而</a:t>
            </a:r>
            <a:r>
              <a:rPr lang="zh-CN" altLang="en-US" b="1" dirty="0">
                <a:solidFill>
                  <a:srgbClr val="990099"/>
                </a:solidFill>
              </a:rPr>
              <a:t>归约时可归约的输入</a:t>
            </a:r>
            <a:endParaRPr lang="zh-CN" altLang="en-US" b="1" dirty="0">
              <a:solidFill>
                <a:srgbClr val="990099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串整体已全部出现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1116013" y="4832350"/>
            <a:ext cx="7777162" cy="1981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构造较复杂</a:t>
            </a:r>
            <a:endParaRPr lang="zh-CN" altLang="en-US" sz="1000" b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  <a:r>
              <a:rPr lang="zh-CN" altLang="en-US" b="1"/>
              <a:t>手工构造有难度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 但存在很好的自动构造技术</a:t>
            </a:r>
            <a:endParaRPr lang="zh-CN" altLang="en-US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b="1"/>
              <a:t>            （如 </a:t>
            </a:r>
            <a:r>
              <a:rPr lang="en-US" altLang="zh-CN"/>
              <a:t>Yacc </a:t>
            </a:r>
            <a:r>
              <a:rPr lang="zh-CN" altLang="en-US" b="1"/>
              <a:t>工具采用 </a:t>
            </a:r>
            <a:r>
              <a:rPr lang="en-US" altLang="zh-CN"/>
              <a:t>LALR </a:t>
            </a:r>
            <a:r>
              <a:rPr lang="zh-CN" altLang="en-US" b="1"/>
              <a:t>分析技术）</a:t>
            </a:r>
            <a:endParaRPr lang="zh-CN" altLang="en-US" b="1"/>
          </a:p>
        </p:txBody>
      </p:sp>
      <p:sp>
        <p:nvSpPr>
          <p:cNvPr id="510989" name="Rectangle 13"/>
          <p:cNvSpPr>
            <a:spLocks noChangeArrowheads="1"/>
          </p:cNvSpPr>
          <p:nvPr/>
        </p:nvSpPr>
        <p:spPr bwMode="auto">
          <a:xfrm>
            <a:off x="1116013" y="3698875"/>
            <a:ext cx="7777162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利于出错处理</a:t>
            </a:r>
            <a:endParaRPr lang="zh-CN" altLang="en-US" sz="1000" b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zh-CN" altLang="en-US" b="1" dirty="0"/>
              <a:t>输入符号查看后才被移进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2060575"/>
            <a:ext cx="8243888" cy="35702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zh-CN" altLang="en-US" b="1" dirty="0" smtClean="0">
                <a:latin typeface="楷体_GB2312" pitchFamily="49" charset="-122"/>
              </a:rPr>
              <a:t> 根据</a:t>
            </a:r>
            <a:r>
              <a:rPr lang="zh-CN" altLang="en-US" b="1" dirty="0" smtClean="0">
                <a:solidFill>
                  <a:srgbClr val="FF0000"/>
                </a:solidFill>
              </a:rPr>
              <a:t>当前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</a:rPr>
              <a:t>状况</a:t>
            </a:r>
            <a:r>
              <a:rPr lang="zh-CN" altLang="en-US" b="1" dirty="0" smtClean="0">
                <a:latin typeface="楷体_GB2312" pitchFamily="49" charset="-122"/>
              </a:rPr>
              <a:t>来</a:t>
            </a:r>
            <a:r>
              <a:rPr lang="zh-CN" altLang="en-US" b="1" dirty="0" smtClean="0"/>
              <a:t>确定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</a:rPr>
              <a:t>如下动作</a:t>
            </a:r>
            <a:r>
              <a:rPr lang="zh-CN" altLang="en-US" b="1" dirty="0" smtClean="0">
                <a:latin typeface="楷体_GB2312" pitchFamily="49" charset="-122"/>
              </a:rPr>
              <a:t>之一，</a:t>
            </a:r>
            <a:r>
              <a:rPr lang="zh-CN" altLang="en-US" b="1" dirty="0" smtClean="0"/>
              <a:t>然后</a:t>
            </a:r>
            <a:r>
              <a:rPr lang="zh-CN" altLang="en-US" b="1" dirty="0" smtClean="0">
                <a:solidFill>
                  <a:srgbClr val="FF0000"/>
                </a:solidFill>
              </a:rPr>
              <a:t>进入新状况</a:t>
            </a:r>
            <a:r>
              <a:rPr lang="zh-CN" altLang="en-US" b="1" dirty="0" smtClean="0">
                <a:latin typeface="楷体_GB2312" pitchFamily="49" charset="-122"/>
              </a:rPr>
              <a:t>：</a:t>
            </a:r>
            <a:endParaRPr lang="en-US" altLang="zh-CN" b="1" dirty="0" smtClean="0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i="1" dirty="0"/>
              <a:t> </a:t>
            </a:r>
            <a:r>
              <a:rPr lang="en-US" altLang="zh-CN" i="1" dirty="0" smtClean="0">
                <a:solidFill>
                  <a:srgbClr val="800080"/>
                </a:solidFill>
              </a:rPr>
              <a:t>Reduce</a:t>
            </a:r>
            <a:r>
              <a:rPr lang="en-US" altLang="zh-CN" b="1" dirty="0"/>
              <a:t>: </a:t>
            </a:r>
            <a:r>
              <a:rPr lang="zh-CN" altLang="en-US" b="1" dirty="0"/>
              <a:t>依确定</a:t>
            </a:r>
            <a:r>
              <a:rPr lang="zh-CN" altLang="en-US" b="1" dirty="0" smtClean="0"/>
              <a:t>的方式对</a:t>
            </a:r>
            <a:r>
              <a:rPr lang="zh-CN" altLang="en-US" b="1" dirty="0"/>
              <a:t>位于栈顶的</a:t>
            </a:r>
            <a:r>
              <a:rPr lang="zh-CN" altLang="en-US" b="1" dirty="0">
                <a:solidFill>
                  <a:srgbClr val="002060"/>
                </a:solidFill>
              </a:rPr>
              <a:t>短语</a:t>
            </a:r>
            <a:r>
              <a:rPr lang="zh-CN" altLang="en-US" b="1" dirty="0"/>
              <a:t>进行</a:t>
            </a:r>
            <a:r>
              <a:rPr lang="zh-CN" altLang="en-US" b="1" dirty="0">
                <a:solidFill>
                  <a:srgbClr val="FF0000"/>
                </a:solidFill>
              </a:rPr>
              <a:t>归约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r>
              <a:rPr lang="zh-CN" altLang="en-US" i="1"/>
              <a:t> </a:t>
            </a:r>
            <a:r>
              <a:rPr lang="en-US" altLang="zh-CN" i="1" smtClean="0">
                <a:solidFill>
                  <a:srgbClr val="800080"/>
                </a:solidFill>
              </a:rPr>
              <a:t>Shift</a:t>
            </a:r>
            <a:r>
              <a:rPr lang="en-US" altLang="zh-CN" b="1" dirty="0"/>
              <a:t>: </a:t>
            </a:r>
            <a:r>
              <a:rPr lang="zh-CN" altLang="en-US" b="1" dirty="0"/>
              <a:t>从输入序列</a:t>
            </a:r>
            <a:r>
              <a:rPr lang="zh-CN" altLang="en-US" b="1" dirty="0">
                <a:solidFill>
                  <a:srgbClr val="FF0000"/>
                </a:solidFill>
              </a:rPr>
              <a:t>移进</a:t>
            </a:r>
            <a:r>
              <a:rPr lang="zh-CN" altLang="en-US" b="1" dirty="0"/>
              <a:t>一个单词</a:t>
            </a:r>
            <a:endParaRPr lang="zh-CN" altLang="en-US" dirty="0"/>
          </a:p>
          <a:p>
            <a:pPr lvl="1">
              <a:buFontTx/>
              <a:buChar char="•"/>
            </a:pPr>
            <a:r>
              <a:rPr lang="zh-CN" altLang="en-US" i="1" dirty="0"/>
              <a:t> </a:t>
            </a:r>
            <a:r>
              <a:rPr lang="en-US" altLang="zh-CN" i="1" dirty="0" smtClean="0">
                <a:solidFill>
                  <a:srgbClr val="800080"/>
                </a:solidFill>
              </a:rPr>
              <a:t>Error</a:t>
            </a:r>
            <a:r>
              <a:rPr lang="en-US" altLang="zh-CN" b="1" dirty="0"/>
              <a:t>: </a:t>
            </a:r>
            <a:r>
              <a:rPr lang="zh-CN" altLang="en-US" b="1" dirty="0"/>
              <a:t>发现语法</a:t>
            </a:r>
            <a:r>
              <a:rPr lang="zh-CN" altLang="en-US" b="1" dirty="0">
                <a:solidFill>
                  <a:srgbClr val="FF0000"/>
                </a:solidFill>
              </a:rPr>
              <a:t>错误</a:t>
            </a:r>
            <a:r>
              <a:rPr lang="zh-CN" altLang="en-US" b="1" dirty="0"/>
              <a:t>，进行错误处理</a:t>
            </a:r>
            <a:r>
              <a:rPr lang="en-US" altLang="zh-CN" b="1" dirty="0"/>
              <a:t>/</a:t>
            </a:r>
            <a:r>
              <a:rPr lang="zh-CN" altLang="en-US" b="1" dirty="0"/>
              <a:t>恢复</a:t>
            </a:r>
            <a:endParaRPr lang="zh-CN" altLang="en-US" dirty="0"/>
          </a:p>
          <a:p>
            <a:pPr lvl="1">
              <a:buFontTx/>
              <a:buChar char="•"/>
            </a:pPr>
            <a:r>
              <a:rPr kumimoji="0" lang="zh-CN" altLang="en-US" i="1" dirty="0">
                <a:solidFill>
                  <a:schemeClr val="tx1"/>
                </a:solidFill>
              </a:rPr>
              <a:t> </a:t>
            </a:r>
            <a:r>
              <a:rPr kumimoji="0" lang="en-US" altLang="zh-CN" i="1" dirty="0" smtClean="0">
                <a:solidFill>
                  <a:srgbClr val="800080"/>
                </a:solidFill>
              </a:rPr>
              <a:t>Accept</a:t>
            </a:r>
            <a:r>
              <a:rPr kumimoji="0" lang="zh-CN" altLang="en-US" dirty="0">
                <a:solidFill>
                  <a:schemeClr val="tx1"/>
                </a:solidFill>
              </a:rPr>
              <a:t>：</a:t>
            </a:r>
            <a:r>
              <a:rPr kumimoji="0" lang="zh-CN" altLang="en-US" b="1" dirty="0"/>
              <a:t>分析</a:t>
            </a:r>
            <a:r>
              <a:rPr kumimoji="0" lang="zh-CN" altLang="en-US" b="1" dirty="0" smtClean="0"/>
              <a:t>成功，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接受</a:t>
            </a:r>
            <a:endParaRPr kumimoji="0" lang="zh-CN" altLang="en-US" b="1" dirty="0" smtClean="0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endParaRPr kumimoji="0" lang="en-US" altLang="zh-CN" b="1" dirty="0">
              <a:solidFill>
                <a:srgbClr val="FF0000"/>
              </a:solidFill>
            </a:endParaRPr>
          </a:p>
          <a:p>
            <a:pPr marL="342900" indent="-342900">
              <a:buFont typeface="宋体" panose="02010600030101010101" pitchFamily="2" charset="-122"/>
              <a:buChar char="―"/>
            </a:pPr>
            <a:r>
              <a:rPr lang="en-US" altLang="zh-CN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LR</a:t>
            </a:r>
            <a:r>
              <a:rPr lang="zh-CN" altLang="en-US" b="1" dirty="0">
                <a:latin typeface="+mn-ea"/>
                <a:ea typeface="+mn-ea"/>
                <a:cs typeface="Arial Unicode MS" panose="020B0604020202020204" charset="-122"/>
              </a:rPr>
              <a:t>分析中的</a:t>
            </a:r>
            <a:r>
              <a:rPr lang="en-US" altLang="zh-CN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LR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Arial Unicode MS" panose="020B0604020202020204" charset="-122"/>
              </a:rPr>
              <a:t>分析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Arial Unicode MS" panose="020B0604020202020204" charset="-122"/>
              </a:rPr>
              <a:t>表</a:t>
            </a:r>
            <a:r>
              <a:rPr lang="zh-CN" altLang="en-US" b="1" dirty="0" smtClean="0">
                <a:latin typeface="楷体_GB2312" pitchFamily="49" charset="-122"/>
              </a:rPr>
              <a:t>可用</a:t>
            </a:r>
            <a:r>
              <a:rPr lang="zh-CN" altLang="en-US" b="1" dirty="0">
                <a:latin typeface="楷体_GB2312" pitchFamily="49" charset="-122"/>
              </a:rPr>
              <a:t>于上述目的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None/>
            </a:pPr>
            <a:endParaRPr lang="zh-CN" altLang="en-US" b="1" dirty="0" smtClean="0">
              <a:latin typeface="楷体_GB2312" pitchFamily="49" charset="-122"/>
            </a:endParaRPr>
          </a:p>
          <a:p>
            <a:pPr lvl="1">
              <a:buNone/>
            </a:pPr>
            <a:endParaRPr kumimoji="0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538163" y="1268413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基本原理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4135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5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4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1398445" y="189679"/>
            <a:ext cx="6485923" cy="661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r>
              <a:rPr lang="zh-CN" altLang="en-US" sz="4000" b="1" dirty="0" smtClean="0">
                <a:solidFill>
                  <a:srgbClr val="800080"/>
                </a:solidFill>
                <a:latin typeface="+mn-ea"/>
                <a:ea typeface="+mn-ea"/>
              </a:rPr>
              <a:t>：</a:t>
            </a:r>
            <a:r>
              <a:rPr lang="zh-CN" altLang="en-US" sz="4000" b="1" dirty="0" smtClean="0">
                <a:solidFill>
                  <a:srgbClr val="800080"/>
                </a:solidFill>
                <a:ea typeface="华文行楷" panose="02010800040101010101" pitchFamily="2" charset="-122"/>
              </a:rPr>
              <a:t>一种移进规约方法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6081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700213"/>
            <a:ext cx="48323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 b="1">
                <a:solidFill>
                  <a:srgbClr val="800080"/>
                </a:solidFill>
              </a:rPr>
              <a:t>分析基础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60811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136900"/>
            <a:ext cx="50339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 smtClean="0">
                <a:solidFill>
                  <a:srgbClr val="800080"/>
                </a:solidFill>
              </a:rPr>
              <a:t>SLR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zh-CN" altLang="en-US" sz="3200" b="1" dirty="0">
                <a:solidFill>
                  <a:srgbClr val="800080"/>
                </a:solidFill>
              </a:rPr>
              <a:t>分析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460813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420938"/>
            <a:ext cx="51768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60816" name="Text Box 1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50925" y="3857625"/>
            <a:ext cx="50339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460817" name="Text Box 1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578350"/>
            <a:ext cx="50339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LALR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1116013" y="2276475"/>
            <a:ext cx="7704137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“</a:t>
            </a:r>
            <a:r>
              <a:rPr lang="en-US" altLang="zh-CN" sz="2800" dirty="0">
                <a:solidFill>
                  <a:srgbClr val="800080"/>
                </a:solidFill>
              </a:rPr>
              <a:t>L</a:t>
            </a:r>
            <a:r>
              <a:rPr lang="en-US" altLang="zh-CN" sz="2800" b="1" dirty="0">
                <a:solidFill>
                  <a:srgbClr val="800080"/>
                </a:solidFill>
              </a:rPr>
              <a:t>”,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代表从</a:t>
            </a:r>
            <a:r>
              <a:rPr lang="zh-CN" altLang="en-US" sz="2800" b="1" dirty="0">
                <a:solidFill>
                  <a:srgbClr val="800080"/>
                </a:solidFill>
              </a:rPr>
              <a:t>左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Left</a:t>
            </a:r>
            <a:r>
              <a:rPr lang="zh-CN" altLang="en-US" sz="2800" b="1" dirty="0"/>
              <a:t>）向右扫描输入单词序列</a:t>
            </a:r>
            <a:endParaRPr lang="zh-CN" altLang="en-US" sz="2800" b="1" dirty="0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800080"/>
                </a:solidFill>
              </a:rPr>
              <a:t>R</a:t>
            </a:r>
            <a:r>
              <a:rPr lang="en-US" altLang="zh-CN" sz="2800" b="1" dirty="0">
                <a:solidFill>
                  <a:srgbClr val="80008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代表产生的是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最右</a:t>
            </a:r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 i="1" smtClean="0"/>
              <a:t>Rightmost</a:t>
            </a:r>
            <a:r>
              <a:rPr lang="zh-CN" altLang="en-US" sz="2800" b="1" dirty="0">
                <a:latin typeface="楷体_GB2312" pitchFamily="49" charset="-122"/>
              </a:rPr>
              <a:t>）推导</a:t>
            </a:r>
            <a:endParaRPr lang="zh-CN" altLang="en-US" sz="1000" b="1" dirty="0">
              <a:latin typeface="楷体_GB2312" pitchFamily="49" charset="-122"/>
            </a:endParaRPr>
          </a:p>
        </p:txBody>
      </p:sp>
      <p:sp>
        <p:nvSpPr>
          <p:cNvPr id="461836" name="Text Box 12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zh-CN" altLang="en-US" sz="3200" b="1">
                <a:solidFill>
                  <a:srgbClr val="800080"/>
                </a:solidFill>
              </a:rPr>
              <a:t>的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含义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755650" y="1333500"/>
            <a:ext cx="5761038" cy="5119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主要学习四种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分析技术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/>
              <a:t>适用于 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0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en-US" altLang="zh-CN" sz="2800" smtClean="0">
                <a:solidFill>
                  <a:srgbClr val="800080"/>
                </a:solidFill>
              </a:rPr>
              <a:t>SLR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</a:t>
            </a:r>
            <a:r>
              <a:rPr lang="zh-CN" altLang="en-US" b="1"/>
              <a:t>适用于 </a:t>
            </a:r>
            <a:r>
              <a:rPr lang="en-US" altLang="zh-CN" smtClean="0">
                <a:solidFill>
                  <a:srgbClr val="800080"/>
                </a:solidFill>
              </a:rPr>
              <a:t>SLR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适用于 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LALR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适用于 </a:t>
            </a:r>
            <a:r>
              <a:rPr lang="en-US" altLang="zh-CN" dirty="0">
                <a:solidFill>
                  <a:srgbClr val="800080"/>
                </a:solidFill>
              </a:rPr>
              <a:t>LALR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46388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90" name="Rectangle 18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63892" name="AutoShape 20"/>
          <p:cNvSpPr/>
          <p:nvPr/>
        </p:nvSpPr>
        <p:spPr bwMode="auto">
          <a:xfrm>
            <a:off x="5724525" y="3360738"/>
            <a:ext cx="2016125" cy="609600"/>
          </a:xfrm>
          <a:prstGeom prst="borderCallout2">
            <a:avLst>
              <a:gd name="adj1" fmla="val 18750"/>
              <a:gd name="adj2" fmla="val -3778"/>
              <a:gd name="adj3" fmla="val 18750"/>
              <a:gd name="adj4" fmla="val -58111"/>
              <a:gd name="adj5" fmla="val 79949"/>
              <a:gd name="adj6" fmla="val -141417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kumimoji="0" lang="en-US" altLang="zh-CN" i="1" smtClean="0">
                <a:solidFill>
                  <a:srgbClr val="800080"/>
                </a:solidFill>
              </a:rPr>
              <a:t>S</a:t>
            </a:r>
            <a:r>
              <a:rPr kumimoji="0" lang="en-US" altLang="zh-CN" i="1" smtClean="0"/>
              <a:t>i</a:t>
            </a:r>
            <a:r>
              <a:rPr lang="en-US" altLang="zh-CN" i="1" smtClean="0"/>
              <a:t>mple</a:t>
            </a:r>
            <a:r>
              <a:rPr lang="en-US" altLang="zh-CN" i="1" smtClean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LR(1)</a:t>
            </a:r>
            <a:endParaRPr lang="en-US" altLang="zh-CN" i="1" dirty="0">
              <a:solidFill>
                <a:srgbClr val="800080"/>
              </a:solidFill>
            </a:endParaRPr>
          </a:p>
        </p:txBody>
      </p:sp>
      <p:sp>
        <p:nvSpPr>
          <p:cNvPr id="463895" name="AutoShape 23"/>
          <p:cNvSpPr/>
          <p:nvPr/>
        </p:nvSpPr>
        <p:spPr bwMode="auto">
          <a:xfrm>
            <a:off x="5727700" y="5648325"/>
            <a:ext cx="2660650" cy="609600"/>
          </a:xfrm>
          <a:prstGeom prst="borderCallout2">
            <a:avLst>
              <a:gd name="adj1" fmla="val 18750"/>
              <a:gd name="adj2" fmla="val -2866"/>
              <a:gd name="adj3" fmla="val 18750"/>
              <a:gd name="adj4" fmla="val -44509"/>
              <a:gd name="adj5" fmla="val 69532"/>
              <a:gd name="adj6" fmla="val -104296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</a:rPr>
              <a:t>L</a:t>
            </a:r>
            <a:r>
              <a:rPr kumimoji="0" lang="en-US" altLang="zh-CN" i="1"/>
              <a:t>o</a:t>
            </a:r>
            <a:r>
              <a:rPr lang="en-US" altLang="zh-CN" i="1"/>
              <a:t>ok</a:t>
            </a:r>
            <a:r>
              <a:rPr lang="en-US" altLang="zh-CN" i="1">
                <a:solidFill>
                  <a:srgbClr val="800080"/>
                </a:solidFill>
              </a:rPr>
              <a:t>A</a:t>
            </a:r>
            <a:r>
              <a:rPr lang="en-US" altLang="zh-CN" i="1"/>
              <a:t>head</a:t>
            </a:r>
            <a:r>
              <a:rPr lang="en-US" altLang="zh-CN" i="1">
                <a:solidFill>
                  <a:srgbClr val="800080"/>
                </a:solidFill>
              </a:rPr>
              <a:t>  LR(1)</a:t>
            </a:r>
            <a:endParaRPr lang="en-US" altLang="zh-CN" i="1">
              <a:solidFill>
                <a:srgbClr val="800080"/>
              </a:solidFill>
            </a:endParaRPr>
          </a:p>
        </p:txBody>
      </p:sp>
      <p:sp>
        <p:nvSpPr>
          <p:cNvPr id="463896" name="AutoShape 24"/>
          <p:cNvSpPr/>
          <p:nvPr/>
        </p:nvSpPr>
        <p:spPr bwMode="auto">
          <a:xfrm>
            <a:off x="5148263" y="2243138"/>
            <a:ext cx="3455987" cy="609600"/>
          </a:xfrm>
          <a:prstGeom prst="borderCallout2">
            <a:avLst>
              <a:gd name="adj1" fmla="val 18750"/>
              <a:gd name="adj2" fmla="val -2204"/>
              <a:gd name="adj3" fmla="val 18750"/>
              <a:gd name="adj4" fmla="val -22231"/>
              <a:gd name="adj5" fmla="val 79949"/>
              <a:gd name="adj6" fmla="val -52963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</a:rPr>
              <a:t>“0” </a:t>
            </a:r>
            <a:r>
              <a:rPr kumimoji="0" lang="en-US" altLang="zh-CN" b="1">
                <a:solidFill>
                  <a:srgbClr val="800080"/>
                </a:solidFill>
                <a:sym typeface="Symbol" panose="05050102010706020507" pitchFamily="18" charset="2"/>
              </a:rPr>
              <a:t>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向前查看 </a:t>
            </a:r>
            <a:r>
              <a:rPr kumimoji="0"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0 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个符号</a:t>
            </a:r>
            <a:endParaRPr lang="zh-CN" altLang="en-US" b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grpSp>
        <p:nvGrpSpPr>
          <p:cNvPr id="463900" name="Group 28"/>
          <p:cNvGrpSpPr/>
          <p:nvPr/>
        </p:nvGrpSpPr>
        <p:grpSpPr bwMode="auto">
          <a:xfrm>
            <a:off x="3563938" y="4221163"/>
            <a:ext cx="5111750" cy="1873250"/>
            <a:chOff x="2245" y="2659"/>
            <a:chExt cx="3220" cy="1180"/>
          </a:xfrm>
        </p:grpSpPr>
        <p:sp>
          <p:nvSpPr>
            <p:cNvPr id="463897" name="AutoShape 25"/>
            <p:cNvSpPr/>
            <p:nvPr/>
          </p:nvSpPr>
          <p:spPr bwMode="auto">
            <a:xfrm>
              <a:off x="3288" y="2795"/>
              <a:ext cx="2177" cy="384"/>
            </a:xfrm>
            <a:prstGeom prst="borderCallout2">
              <a:avLst>
                <a:gd name="adj1" fmla="val 18750"/>
                <a:gd name="adj2" fmla="val -2204"/>
                <a:gd name="adj3" fmla="val 18750"/>
                <a:gd name="adj4" fmla="val -22370"/>
                <a:gd name="adj5" fmla="val 84116"/>
                <a:gd name="adj6" fmla="val -53329"/>
              </a:avLst>
            </a:prstGeom>
            <a:noFill/>
            <a:ln w="9525" cap="rnd" algn="ctr">
              <a:solidFill>
                <a:srgbClr val="000080"/>
              </a:solidFill>
              <a:prstDash val="sysDot"/>
              <a:miter lim="800000"/>
            </a:ln>
            <a:effectLst/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</a:pPr>
              <a:r>
                <a:rPr kumimoji="0" lang="en-US" altLang="zh-CN" i="1">
                  <a:solidFill>
                    <a:srgbClr val="800080"/>
                  </a:solidFill>
                </a:rPr>
                <a:t>“1” </a:t>
              </a:r>
              <a:r>
                <a:rPr kumimoji="0" lang="en-US" altLang="zh-CN" b="1">
                  <a:solidFill>
                    <a:srgbClr val="800080"/>
                  </a:solidFill>
                  <a:sym typeface="Symbol" panose="05050102010706020507" pitchFamily="18" charset="2"/>
                </a:rPr>
                <a:t> </a:t>
              </a:r>
              <a:r>
                <a:rPr kumimoji="0" lang="zh-CN" altLang="en-US" b="1">
                  <a:solidFill>
                    <a:srgbClr val="800080"/>
                  </a:solidFill>
                  <a:sym typeface="Symbol" panose="05050102010706020507" pitchFamily="18" charset="2"/>
                </a:rPr>
                <a:t>向前查看 </a:t>
              </a:r>
              <a:r>
                <a:rPr kumimoji="0" lang="en-US" altLang="zh-CN" i="1">
                  <a:solidFill>
                    <a:srgbClr val="800080"/>
                  </a:solidFill>
                  <a:sym typeface="Symbol" panose="05050102010706020507" pitchFamily="18" charset="2"/>
                </a:rPr>
                <a:t>1 </a:t>
              </a:r>
              <a:r>
                <a:rPr kumimoji="0" lang="zh-CN" altLang="en-US" b="1">
                  <a:solidFill>
                    <a:srgbClr val="800080"/>
                  </a:solidFill>
                  <a:sym typeface="Symbol" panose="05050102010706020507" pitchFamily="18" charset="2"/>
                </a:rPr>
                <a:t>个符号</a:t>
              </a:r>
              <a:endParaRPr lang="zh-CN" altLang="en-US" b="1">
                <a:solidFill>
                  <a:srgbClr val="80008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63898" name="Line 26"/>
            <p:cNvSpPr>
              <a:spLocks noChangeShapeType="1"/>
            </p:cNvSpPr>
            <p:nvPr/>
          </p:nvSpPr>
          <p:spPr bwMode="auto">
            <a:xfrm>
              <a:off x="2245" y="2659"/>
              <a:ext cx="1043" cy="181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3899" name="Line 27"/>
            <p:cNvSpPr>
              <a:spLocks noChangeShapeType="1"/>
            </p:cNvSpPr>
            <p:nvPr/>
          </p:nvSpPr>
          <p:spPr bwMode="auto">
            <a:xfrm flipV="1">
              <a:off x="2336" y="3113"/>
              <a:ext cx="952" cy="726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01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128838"/>
            <a:ext cx="50339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移进</a:t>
            </a:r>
            <a:r>
              <a:rPr lang="zh-CN" altLang="en-US" sz="3200" b="1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3200" b="1">
                <a:solidFill>
                  <a:srgbClr val="800080"/>
                </a:solidFill>
              </a:rPr>
              <a:t>归约分析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41002" name="Text Box 10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852738"/>
            <a:ext cx="43846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1476374" y="188913"/>
            <a:ext cx="453578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自底向上语法分析</a:t>
            </a:r>
            <a:endParaRPr lang="zh-CN" altLang="en-US" sz="4000" b="1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1004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517683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自底向上分析思想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41006" name="Text 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570288"/>
            <a:ext cx="6121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二义文法在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分析中</a:t>
            </a:r>
            <a:r>
              <a:rPr lang="zh-CN" altLang="en-US" sz="3200" b="1">
                <a:solidFill>
                  <a:srgbClr val="800080"/>
                </a:solidFill>
              </a:rPr>
              <a:t>的应用</a:t>
            </a:r>
            <a:r>
              <a:rPr lang="zh-CN" altLang="en-US" sz="3200" b="1" smtClean="0">
                <a:solidFill>
                  <a:srgbClr val="800080"/>
                </a:solidFill>
              </a:rPr>
              <a:t>*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4100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8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9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0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2" name="Text Box 2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42988" y="4289425"/>
            <a:ext cx="57245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LR </a:t>
            </a:r>
            <a:r>
              <a:rPr lang="zh-CN" altLang="en-US" sz="3200" b="1" dirty="0">
                <a:solidFill>
                  <a:srgbClr val="800080"/>
                </a:solidFill>
              </a:rPr>
              <a:t>分析中的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出错处理*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341013" name="Text Box 2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42988" y="5010150"/>
            <a:ext cx="4753148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b="1" dirty="0" smtClean="0">
                <a:solidFill>
                  <a:srgbClr val="800080"/>
                </a:solidFill>
              </a:rPr>
              <a:t> </a:t>
            </a:r>
            <a:r>
              <a:rPr lang="en-US" altLang="zh-CN" sz="3200" dirty="0" smtClean="0">
                <a:solidFill>
                  <a:srgbClr val="800080"/>
                </a:solidFill>
              </a:rPr>
              <a:t>LR(</a:t>
            </a:r>
            <a:r>
              <a:rPr lang="en-US" altLang="zh-CN" sz="3200" i="1" dirty="0" smtClean="0">
                <a:solidFill>
                  <a:srgbClr val="800080"/>
                </a:solidFill>
              </a:rPr>
              <a:t>K</a:t>
            </a:r>
            <a:r>
              <a:rPr lang="en-US" altLang="zh-CN" sz="3200" dirty="0" smtClean="0">
                <a:solidFill>
                  <a:srgbClr val="800080"/>
                </a:solidFill>
              </a:rPr>
              <a:t>)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文法*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13" name="Text Box 2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42988" y="5733256"/>
            <a:ext cx="810101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几</a:t>
            </a:r>
            <a:r>
              <a:rPr lang="zh-CN" altLang="en-US" sz="3200" b="1" dirty="0">
                <a:solidFill>
                  <a:srgbClr val="800080"/>
                </a:solidFill>
              </a:rPr>
              <a:t>类分析文法之间的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关系（选讲）*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898525" y="1196752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带符号栈的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分析模型</a:t>
            </a: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242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7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252" y="1844824"/>
            <a:ext cx="7131188" cy="463916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898525" y="1336675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带符号栈的</a:t>
            </a:r>
            <a:r>
              <a:rPr lang="en-US" altLang="zh-CN" sz="3200">
                <a:solidFill>
                  <a:srgbClr val="800080"/>
                </a:solidFill>
              </a:rPr>
              <a:t>LR</a:t>
            </a:r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分析模型</a:t>
            </a:r>
            <a:endParaRPr lang="zh-CN" altLang="en-US" sz="10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242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7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9938" y="2132856"/>
            <a:ext cx="6996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分析引擎</a:t>
            </a:r>
            <a:r>
              <a:rPr lang="zh-CN" altLang="en-US" b="1" dirty="0" smtClean="0"/>
              <a:t>或者总控程序。对所有的</a:t>
            </a:r>
            <a:r>
              <a:rPr lang="en-US" altLang="zh-CN" b="1" dirty="0" smtClean="0"/>
              <a:t>LR</a:t>
            </a:r>
            <a:r>
              <a:rPr lang="zh-CN" altLang="en-US" b="1" dirty="0" smtClean="0"/>
              <a:t>方法是一致的。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分析</a:t>
            </a:r>
            <a:r>
              <a:rPr lang="zh-CN" altLang="en-US" b="1" dirty="0" smtClean="0">
                <a:solidFill>
                  <a:srgbClr val="FF0000"/>
                </a:solidFill>
              </a:rPr>
              <a:t>表</a:t>
            </a:r>
            <a:r>
              <a:rPr lang="zh-CN" altLang="en-US" b="1" dirty="0" smtClean="0"/>
              <a:t>。包含</a:t>
            </a:r>
            <a:r>
              <a:rPr lang="en-US" altLang="zh-CN" b="1" dirty="0" smtClean="0">
                <a:solidFill>
                  <a:srgbClr val="FF0000"/>
                </a:solidFill>
              </a:rPr>
              <a:t>Action</a:t>
            </a:r>
            <a:r>
              <a:rPr lang="zh-CN" altLang="en-US" b="1" dirty="0" smtClean="0">
                <a:solidFill>
                  <a:srgbClr val="FF0000"/>
                </a:solidFill>
              </a:rPr>
              <a:t>表和</a:t>
            </a:r>
            <a:r>
              <a:rPr lang="en-US" altLang="zh-CN" b="1" dirty="0" smtClean="0">
                <a:solidFill>
                  <a:srgbClr val="FF0000"/>
                </a:solidFill>
              </a:rPr>
              <a:t>GOTO</a:t>
            </a:r>
            <a:r>
              <a:rPr lang="zh-CN" altLang="en-US" b="1" dirty="0" smtClean="0">
                <a:solidFill>
                  <a:srgbClr val="FF0000"/>
                </a:solidFill>
              </a:rPr>
              <a:t>表</a:t>
            </a:r>
            <a:r>
              <a:rPr lang="zh-CN" altLang="en-US" b="1" dirty="0" smtClean="0"/>
              <a:t>，均为二维数组。</a:t>
            </a:r>
            <a:endParaRPr lang="en-US" altLang="zh-CN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不同文法，分析表不同</a:t>
            </a:r>
            <a:endParaRPr lang="en-US" altLang="zh-CN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相同文法，</a:t>
            </a:r>
            <a:r>
              <a:rPr lang="en-US" altLang="zh-CN" b="1" dirty="0" smtClean="0"/>
              <a:t>LR</a:t>
            </a:r>
            <a:r>
              <a:rPr lang="zh-CN" altLang="en-US" b="1" dirty="0" smtClean="0"/>
              <a:t>分析引擎不同，分析表也不同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分析栈</a:t>
            </a:r>
            <a:r>
              <a:rPr lang="zh-CN" altLang="en-US" b="1" dirty="0" smtClean="0"/>
              <a:t>。包括符号栈和状态栈，先进后出。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539750" y="1266825"/>
            <a:ext cx="8459788" cy="49552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分析表</a:t>
            </a: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800080"/>
                </a:solidFill>
              </a:rPr>
              <a:t>  </a:t>
            </a:r>
            <a:r>
              <a:rPr lang="zh-CN" altLang="en-US" b="1" dirty="0"/>
              <a:t>使用两张表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800080"/>
                </a:solidFill>
              </a:rPr>
              <a:t>ACTION </a:t>
            </a:r>
            <a:r>
              <a:rPr lang="zh-CN" altLang="en-US" sz="2000" b="1" dirty="0">
                <a:solidFill>
                  <a:srgbClr val="800080"/>
                </a:solidFill>
              </a:rPr>
              <a:t>表  </a:t>
            </a:r>
            <a:r>
              <a:rPr kumimoji="0" lang="zh-CN" altLang="en-US" sz="2000" b="1" dirty="0"/>
              <a:t>告诉分析引擎：在栈顶状态为</a:t>
            </a:r>
            <a:r>
              <a:rPr kumimoji="0" lang="en-US" altLang="zh-CN" sz="2000" i="1" dirty="0"/>
              <a:t>k</a:t>
            </a:r>
            <a:r>
              <a:rPr kumimoji="0" lang="en-US" altLang="en-US" sz="2000" b="1" dirty="0"/>
              <a:t>,</a:t>
            </a:r>
            <a:r>
              <a:rPr kumimoji="0" lang="en-US" altLang="zh-CN" sz="2000" b="1" dirty="0"/>
              <a:t> </a:t>
            </a:r>
            <a:r>
              <a:rPr kumimoji="0" lang="zh-CN" altLang="en-US" sz="2000" b="1" dirty="0"/>
              <a:t>当前输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b="1" dirty="0"/>
              <a:t>     入符号是 </a:t>
            </a:r>
            <a:r>
              <a:rPr kumimoji="0" lang="en-US" altLang="zh-CN" sz="2000" b="1" dirty="0"/>
              <a:t>a </a:t>
            </a:r>
            <a:r>
              <a:rPr kumimoji="0" lang="zh-CN" altLang="zh-CN" sz="2000" b="1" dirty="0"/>
              <a:t>时做什么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lang="zh-CN" altLang="en-US" sz="2000" b="1" dirty="0"/>
              <a:t>     </a:t>
            </a:r>
            <a:r>
              <a:rPr lang="en-US" altLang="zh-CN" sz="2000" dirty="0"/>
              <a:t>ACTION [</a:t>
            </a:r>
            <a:r>
              <a:rPr lang="en-US" altLang="zh-CN" sz="2000" i="1" dirty="0" err="1"/>
              <a:t>k</a:t>
            </a:r>
            <a:r>
              <a:rPr lang="en-US" altLang="zh-CN" sz="2000" dirty="0" err="1"/>
              <a:t>,a</a:t>
            </a:r>
            <a:r>
              <a:rPr lang="en-US" altLang="zh-CN" sz="2000" dirty="0" smtClean="0"/>
              <a:t>]=</a:t>
            </a:r>
            <a:r>
              <a:rPr lang="en-US" altLang="zh-CN" sz="2000" i="1" dirty="0" err="1" smtClean="0">
                <a:solidFill>
                  <a:srgbClr val="800080"/>
                </a:solidFill>
              </a:rPr>
              <a:t>s</a:t>
            </a:r>
            <a:r>
              <a:rPr lang="en-US" altLang="zh-CN" sz="2000" i="1" dirty="0" err="1" smtClean="0">
                <a:solidFill>
                  <a:srgbClr val="80008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 dirty="0"/>
              <a:t>， </a:t>
            </a:r>
            <a:r>
              <a:rPr lang="en-US" altLang="zh-CN" sz="2000" i="1" dirty="0" smtClean="0"/>
              <a:t>Shift</a:t>
            </a:r>
            <a:r>
              <a:rPr lang="zh-CN" altLang="en-US" sz="2000" i="1" dirty="0"/>
              <a:t>：</a:t>
            </a:r>
            <a:r>
              <a:rPr lang="zh-CN" altLang="en-US" sz="2000" b="1" dirty="0">
                <a:solidFill>
                  <a:srgbClr val="800080"/>
                </a:solidFill>
              </a:rPr>
              <a:t>状态 </a:t>
            </a:r>
            <a:r>
              <a:rPr lang="en-US" altLang="zh-CN" sz="2000" i="1" dirty="0" err="1" smtClean="0">
                <a:solidFill>
                  <a:srgbClr val="80008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B050"/>
                </a:solidFill>
              </a:rPr>
              <a:t>移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进</a:t>
            </a:r>
            <a:r>
              <a:rPr lang="zh-CN" altLang="en-US" sz="2000" b="1" dirty="0" smtClean="0">
                <a:solidFill>
                  <a:srgbClr val="993366"/>
                </a:solidFill>
              </a:rPr>
              <a:t>状态栈</a:t>
            </a:r>
            <a:r>
              <a:rPr lang="zh-CN" altLang="en-US" sz="2000" b="1" dirty="0" smtClean="0">
                <a:solidFill>
                  <a:srgbClr val="800080"/>
                </a:solidFill>
              </a:rPr>
              <a:t>顶，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a</a:t>
            </a:r>
            <a:r>
              <a:rPr lang="zh-CN" altLang="en-US" sz="2000" b="1" dirty="0" smtClean="0">
                <a:solidFill>
                  <a:srgbClr val="800080"/>
                </a:solidFill>
              </a:rPr>
              <a:t>移进符号栈顶</a:t>
            </a:r>
            <a:endParaRPr lang="zh-CN" altLang="en-US" sz="2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ACTION [</a:t>
            </a:r>
            <a:r>
              <a:rPr lang="en-US" altLang="zh-CN" sz="2000" i="1" dirty="0" err="1"/>
              <a:t>k</a:t>
            </a:r>
            <a:r>
              <a:rPr lang="en-US" altLang="zh-CN" sz="2000" dirty="0" err="1"/>
              <a:t>,a</a:t>
            </a:r>
            <a:r>
              <a:rPr lang="en-US" altLang="zh-CN" sz="2000" dirty="0"/>
              <a:t>]=</a:t>
            </a:r>
            <a:r>
              <a:rPr lang="en-US" altLang="zh-CN" sz="2000" i="1" dirty="0" err="1">
                <a:solidFill>
                  <a:srgbClr val="800080"/>
                </a:solidFill>
              </a:rPr>
              <a:t>rj</a:t>
            </a:r>
            <a:r>
              <a:rPr lang="zh-CN" altLang="en-US" sz="2000" dirty="0"/>
              <a:t>，  </a:t>
            </a:r>
            <a:r>
              <a:rPr lang="en-US" altLang="zh-CN" sz="2000" i="1" dirty="0"/>
              <a:t>Reduce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800080"/>
                </a:solidFill>
              </a:rPr>
              <a:t>按第 </a:t>
            </a:r>
            <a:r>
              <a:rPr lang="en-US" altLang="zh-CN" sz="2000" i="1" dirty="0">
                <a:solidFill>
                  <a:srgbClr val="800080"/>
                </a:solidFill>
              </a:rPr>
              <a:t>j </a:t>
            </a:r>
            <a:r>
              <a:rPr lang="zh-CN" altLang="en-US" sz="2000" b="1" dirty="0">
                <a:solidFill>
                  <a:srgbClr val="800080"/>
                </a:solidFill>
              </a:rPr>
              <a:t>条产生</a:t>
            </a:r>
            <a:r>
              <a:rPr lang="zh-CN" altLang="en-US" sz="2000" b="1" dirty="0" smtClean="0">
                <a:solidFill>
                  <a:srgbClr val="800080"/>
                </a:solidFill>
              </a:rPr>
              <a:t>式</a:t>
            </a:r>
            <a:r>
              <a:rPr kumimoji="0" lang="en-US" altLang="zh-CN" sz="2000" i="1" dirty="0"/>
              <a:t>A</a:t>
            </a:r>
            <a:r>
              <a:rPr kumimoji="0" lang="en-US" altLang="zh-CN" sz="2000" dirty="0">
                <a:sym typeface="Symbol" panose="05050102010706020507" pitchFamily="18" charset="2"/>
              </a:rPr>
              <a:t></a:t>
            </a:r>
            <a:r>
              <a:rPr kumimoji="0" lang="en-US" altLang="zh-CN" sz="2000" i="1" dirty="0">
                <a:sym typeface="Symbol" panose="05050102010706020507" pitchFamily="18" charset="2"/>
              </a:rPr>
              <a:t>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归约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两栈顶各弹出</a:t>
            </a:r>
            <a:r>
              <a:rPr lang="en-US" altLang="zh-CN" sz="2000" dirty="0"/>
              <a:t>|</a:t>
            </a:r>
            <a:r>
              <a:rPr kumimoji="0" lang="en-US" altLang="zh-CN" sz="2000" i="1" dirty="0">
                <a:sym typeface="Symbol" panose="05050102010706020507" pitchFamily="18" charset="2"/>
              </a:rPr>
              <a:t></a:t>
            </a:r>
            <a:r>
              <a:rPr lang="en-US" altLang="zh-CN" sz="2000" dirty="0"/>
              <a:t>| </a:t>
            </a:r>
            <a:r>
              <a:rPr kumimoji="0" lang="zh-CN" altLang="en-US" sz="2000" b="1" dirty="0" smtClean="0"/>
              <a:t>个元素</a:t>
            </a:r>
            <a:endParaRPr lang="zh-CN" altLang="en-US" sz="2000" b="1" dirty="0">
              <a:solidFill>
                <a:srgbClr val="00B050"/>
              </a:solidFill>
            </a:endParaRPr>
          </a:p>
          <a:p>
            <a:pPr lvl="1">
              <a:buFontTx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ACTION [</a:t>
            </a:r>
            <a:r>
              <a:rPr lang="en-US" altLang="zh-CN" sz="2000" i="1" dirty="0" err="1"/>
              <a:t>k</a:t>
            </a:r>
            <a:r>
              <a:rPr lang="en-US" altLang="zh-CN" sz="2000" dirty="0" err="1"/>
              <a:t>,a</a:t>
            </a:r>
            <a:r>
              <a:rPr lang="en-US" altLang="zh-CN" sz="2000" dirty="0"/>
              <a:t>]=</a:t>
            </a:r>
            <a:r>
              <a:rPr lang="en-US" altLang="zh-CN" sz="2000" i="1" dirty="0">
                <a:solidFill>
                  <a:srgbClr val="800080"/>
                </a:solidFill>
              </a:rPr>
              <a:t>acc</a:t>
            </a:r>
            <a:r>
              <a:rPr lang="zh-CN" altLang="en-US" sz="2000" dirty="0"/>
              <a:t>， </a:t>
            </a:r>
            <a:r>
              <a:rPr kumimoji="0" lang="en-US" altLang="zh-CN" sz="2000" i="1" dirty="0"/>
              <a:t>Accept</a:t>
            </a:r>
            <a:r>
              <a:rPr lang="en-US" altLang="zh-CN" sz="2000" dirty="0"/>
              <a:t> </a:t>
            </a:r>
            <a:r>
              <a:rPr lang="zh-CN" altLang="en-US" sz="2000" i="1" dirty="0"/>
              <a:t>：</a:t>
            </a:r>
            <a:r>
              <a:rPr lang="zh-CN" altLang="en-US" sz="2000" b="1" dirty="0">
                <a:solidFill>
                  <a:srgbClr val="800080"/>
                </a:solidFill>
              </a:rPr>
              <a:t>分析</a:t>
            </a:r>
            <a:r>
              <a:rPr lang="zh-CN" altLang="en-US" sz="2000" b="1" dirty="0">
                <a:solidFill>
                  <a:srgbClr val="00B050"/>
                </a:solidFill>
              </a:rPr>
              <a:t>完成</a:t>
            </a:r>
            <a:endParaRPr lang="zh-CN" altLang="en-US" sz="2000" b="1" dirty="0">
              <a:solidFill>
                <a:srgbClr val="00B050"/>
              </a:solidFill>
            </a:endParaRPr>
          </a:p>
          <a:p>
            <a:pPr lvl="1">
              <a:buFontTx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ACTION [</a:t>
            </a:r>
            <a:r>
              <a:rPr lang="en-US" altLang="zh-CN" sz="2000" i="1" dirty="0" err="1"/>
              <a:t>k</a:t>
            </a:r>
            <a:r>
              <a:rPr lang="en-US" altLang="zh-CN" sz="2000" dirty="0" err="1"/>
              <a:t>,a</a:t>
            </a:r>
            <a:r>
              <a:rPr lang="en-US" altLang="zh-CN" sz="2000" dirty="0"/>
              <a:t>]=</a:t>
            </a:r>
            <a:r>
              <a:rPr lang="en-US" altLang="zh-CN" sz="2000" i="1" dirty="0">
                <a:solidFill>
                  <a:srgbClr val="800080"/>
                </a:solidFill>
              </a:rPr>
              <a:t>err</a:t>
            </a:r>
            <a:r>
              <a:rPr lang="zh-CN" altLang="en-US" sz="2000" dirty="0"/>
              <a:t>，</a:t>
            </a:r>
            <a:r>
              <a:rPr lang="en-US" altLang="zh-CN" sz="2000" i="1" dirty="0"/>
              <a:t>Error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800080"/>
                </a:solidFill>
              </a:rPr>
              <a:t>发现</a:t>
            </a:r>
            <a:r>
              <a:rPr lang="zh-CN" altLang="en-US" sz="2000" b="1" dirty="0">
                <a:solidFill>
                  <a:srgbClr val="00B050"/>
                </a:solidFill>
              </a:rPr>
              <a:t>错误</a:t>
            </a:r>
            <a:r>
              <a:rPr lang="zh-CN" altLang="en-US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（常标为空白）</a:t>
            </a:r>
            <a:endParaRPr lang="zh-CN" altLang="en-US" sz="2000" b="1" dirty="0"/>
          </a:p>
          <a:p>
            <a:pPr lvl="1">
              <a:buFontTx/>
              <a:buNone/>
            </a:pPr>
            <a:endParaRPr lang="zh-CN" altLang="en-US" sz="2000" b="1" dirty="0"/>
          </a:p>
          <a:p>
            <a:pPr lvl="1">
              <a:buFontTx/>
              <a:buChar char="•"/>
            </a:pP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800080"/>
                </a:solidFill>
              </a:rPr>
              <a:t>GOTO </a:t>
            </a:r>
            <a:r>
              <a:rPr lang="zh-CN" altLang="en-US" sz="2000" b="1" dirty="0">
                <a:solidFill>
                  <a:srgbClr val="800080"/>
                </a:solidFill>
              </a:rPr>
              <a:t>表   </a:t>
            </a:r>
            <a:r>
              <a:rPr kumimoji="0" lang="en-US" altLang="zh-CN" sz="2000" dirty="0">
                <a:sym typeface="Symbol" panose="05050102010706020507" pitchFamily="18" charset="2"/>
              </a:rPr>
              <a:t>GOTO[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0" lang="en-US" altLang="zh-CN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000" dirty="0">
                <a:sym typeface="Symbol" panose="05050102010706020507" pitchFamily="18" charset="2"/>
              </a:rPr>
              <a:t>]=</a:t>
            </a:r>
            <a:r>
              <a:rPr kumimoji="0" lang="en-US" altLang="zh-CN" sz="2000" b="1" i="1" dirty="0">
                <a:sym typeface="Symbol" panose="05050102010706020507" pitchFamily="18" charset="2"/>
              </a:rPr>
              <a:t>j</a:t>
            </a:r>
            <a:r>
              <a:rPr kumimoji="0" lang="en-US" altLang="zh-CN" sz="2000" dirty="0">
                <a:sym typeface="Symbol" panose="05050102010706020507" pitchFamily="18" charset="2"/>
              </a:rPr>
              <a:t>  </a:t>
            </a:r>
            <a:r>
              <a:rPr kumimoji="0" lang="zh-CN" altLang="en-US" sz="2000" b="1" dirty="0"/>
              <a:t>告诉分析引擎：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b="1" dirty="0"/>
              <a:t>    在依产生式 </a:t>
            </a:r>
            <a:r>
              <a:rPr kumimoji="0" lang="en-US" altLang="zh-CN" sz="2000" i="1" dirty="0"/>
              <a:t>A</a:t>
            </a:r>
            <a:r>
              <a:rPr kumimoji="0" lang="en-US" altLang="zh-CN" sz="2000" dirty="0">
                <a:sym typeface="Symbol" panose="05050102010706020507" pitchFamily="18" charset="2"/>
              </a:rPr>
              <a:t></a:t>
            </a:r>
            <a:r>
              <a:rPr kumimoji="0" lang="en-US" altLang="zh-CN" sz="2000" i="1" dirty="0">
                <a:sym typeface="Symbol" panose="05050102010706020507" pitchFamily="18" charset="2"/>
              </a:rPr>
              <a:t>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000" b="1" dirty="0" smtClean="0"/>
              <a:t>归约依</a:t>
            </a:r>
            <a:r>
              <a:rPr kumimoji="0" lang="en-US" altLang="zh-CN" sz="2000" dirty="0" smtClean="0"/>
              <a:t>Action</a:t>
            </a:r>
            <a:r>
              <a:rPr kumimoji="0" lang="zh-CN" altLang="en-US" sz="2000" b="1" dirty="0" smtClean="0"/>
              <a:t>完成动作后，</a:t>
            </a:r>
            <a:r>
              <a:rPr kumimoji="0" lang="zh-CN" altLang="en-US" sz="2000" b="1" dirty="0"/>
              <a:t>栈顶状态为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2000" b="1" i="1" dirty="0">
                <a:sym typeface="Symbol" panose="05050102010706020507" pitchFamily="18" charset="2"/>
              </a:rPr>
              <a:t> </a:t>
            </a:r>
            <a:r>
              <a:rPr kumimoji="0" lang="zh-CN" altLang="en-US" sz="2000" b="1" dirty="0"/>
              <a:t>时，要将</a:t>
            </a:r>
            <a:r>
              <a:rPr kumimoji="0" lang="zh-CN" altLang="en-US" sz="2000" b="1" dirty="0" smtClean="0"/>
              <a:t>新状态 </a:t>
            </a:r>
            <a:r>
              <a:rPr kumimoji="0" lang="en-US" altLang="zh-CN" sz="2000" b="1" i="1" dirty="0">
                <a:sym typeface="Symbol" panose="05050102010706020507" pitchFamily="18" charset="2"/>
              </a:rPr>
              <a:t>j </a:t>
            </a:r>
            <a:r>
              <a:rPr lang="zh-CN" altLang="en-US" sz="2000" b="1" dirty="0"/>
              <a:t>移</a:t>
            </a:r>
            <a:r>
              <a:rPr lang="zh-CN" altLang="en-US" sz="2000" b="1" dirty="0" smtClean="0"/>
              <a:t>进状态栈顶（同时：</a:t>
            </a:r>
            <a:r>
              <a:rPr kumimoji="0" lang="en-US" altLang="zh-CN" sz="2000" i="1" dirty="0" smtClean="0"/>
              <a:t> A </a:t>
            </a:r>
            <a:r>
              <a:rPr lang="zh-CN" altLang="en-US" sz="2000" b="1" dirty="0" smtClean="0"/>
              <a:t>移入符号栈顶）。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b="1" dirty="0"/>
              <a:t>   （依产生式 </a:t>
            </a:r>
            <a:r>
              <a:rPr kumimoji="0" lang="en-US" altLang="zh-CN" sz="2000" i="1" dirty="0"/>
              <a:t>A</a:t>
            </a:r>
            <a:r>
              <a:rPr kumimoji="0" lang="en-US" altLang="zh-CN" sz="2000" dirty="0">
                <a:sym typeface="Symbol" panose="05050102010706020507" pitchFamily="18" charset="2"/>
              </a:rPr>
              <a:t></a:t>
            </a:r>
            <a:r>
              <a:rPr kumimoji="0" lang="en-US" altLang="zh-CN" sz="2000" i="1" dirty="0">
                <a:sym typeface="Symbol" panose="05050102010706020507" pitchFamily="18" charset="2"/>
              </a:rPr>
              <a:t>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000" b="1" dirty="0"/>
              <a:t>归约时，要将栈顶的 </a:t>
            </a:r>
            <a:r>
              <a:rPr lang="en-US" altLang="zh-CN" sz="2000" dirty="0"/>
              <a:t>|</a:t>
            </a:r>
            <a:r>
              <a:rPr kumimoji="0" lang="en-US" altLang="zh-CN" sz="2000" i="1" dirty="0">
                <a:sym typeface="Symbol" panose="05050102010706020507" pitchFamily="18" charset="2"/>
              </a:rPr>
              <a:t></a:t>
            </a:r>
            <a:r>
              <a:rPr lang="en-US" altLang="zh-CN" sz="2000" dirty="0"/>
              <a:t>| </a:t>
            </a:r>
            <a:r>
              <a:rPr kumimoji="0" lang="zh-CN" altLang="en-US" sz="2000" b="1" dirty="0"/>
              <a:t>个状态弹出）</a:t>
            </a:r>
            <a:endParaRPr kumimoji="0" lang="zh-CN" altLang="en-US" sz="2000" b="1" dirty="0"/>
          </a:p>
        </p:txBody>
      </p:sp>
      <p:sp>
        <p:nvSpPr>
          <p:cNvPr id="466961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5" name="Rectangle 21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dirty="0"/>
              <a:t>LR </a:t>
            </a:r>
            <a:r>
              <a:rPr lang="zh-CN" altLang="en-US" sz="2800" b="1" dirty="0">
                <a:latin typeface="楷体_GB2312" pitchFamily="49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文法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： </a:t>
            </a:r>
            <a:r>
              <a:rPr kumimoji="0" lang="en-US" altLang="zh-CN" i="1" smtClean="0">
                <a:sym typeface="Symbol" panose="05050102010706020507" pitchFamily="18" charset="2"/>
              </a:rPr>
              <a:t>G</a:t>
            </a:r>
            <a:r>
              <a:rPr kumimoji="0" lang="en-US" altLang="zh-CN" smtClean="0">
                <a:sym typeface="Symbol" panose="05050102010706020507" pitchFamily="18" charset="2"/>
              </a:rPr>
              <a:t>[</a:t>
            </a:r>
            <a:r>
              <a:rPr kumimoji="0" lang="en-US" altLang="zh-CN" i="1" smtClean="0">
                <a:sym typeface="Symbol" panose="05050102010706020507" pitchFamily="18" charset="2"/>
              </a:rPr>
              <a:t>S</a:t>
            </a:r>
            <a:r>
              <a:rPr kumimoji="0" lang="en-US" altLang="zh-CN" smtClean="0">
                <a:sym typeface="Symbol" panose="05050102010706020507" pitchFamily="18" charset="2"/>
              </a:rPr>
              <a:t>]</a:t>
            </a:r>
            <a:r>
              <a:rPr lang="en-US" altLang="zh-CN" smtClean="0"/>
              <a:t> 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65937" name="Line 17"/>
          <p:cNvSpPr>
            <a:spLocks noChangeShapeType="1"/>
          </p:cNvSpPr>
          <p:nvPr/>
        </p:nvSpPr>
        <p:spPr bwMode="auto">
          <a:xfrm>
            <a:off x="2051050" y="2601913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1260475" y="2241550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3751263" y="2205038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dirty="0">
                <a:solidFill>
                  <a:srgbClr val="800080"/>
                </a:solidFill>
              </a:rPr>
              <a:t>ACTION</a:t>
            </a:r>
            <a:endParaRPr kumimoji="0" lang="en-US" altLang="zh-CN" sz="2000" dirty="0">
              <a:solidFill>
                <a:srgbClr val="800080"/>
              </a:solidFill>
            </a:endParaRPr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6948488" y="2205038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>
            <a:off x="2051050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4" name="Line 24"/>
          <p:cNvSpPr>
            <a:spLocks noChangeShapeType="1"/>
          </p:cNvSpPr>
          <p:nvPr/>
        </p:nvSpPr>
        <p:spPr bwMode="auto">
          <a:xfrm>
            <a:off x="6372225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5" name="Line 25"/>
          <p:cNvSpPr>
            <a:spLocks noChangeShapeType="1"/>
          </p:cNvSpPr>
          <p:nvPr/>
        </p:nvSpPr>
        <p:spPr bwMode="auto">
          <a:xfrm>
            <a:off x="1223963" y="2962275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6" name="Rectangle 26"/>
          <p:cNvSpPr>
            <a:spLocks noChangeArrowheads="1"/>
          </p:cNvSpPr>
          <p:nvPr/>
        </p:nvSpPr>
        <p:spPr bwMode="auto">
          <a:xfrm>
            <a:off x="2147888" y="25304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47" name="Rectangle 27"/>
          <p:cNvSpPr>
            <a:spLocks noChangeArrowheads="1"/>
          </p:cNvSpPr>
          <p:nvPr/>
        </p:nvSpPr>
        <p:spPr bwMode="auto">
          <a:xfrm>
            <a:off x="2865294" y="2530475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c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48" name="Rectangle 28"/>
          <p:cNvSpPr>
            <a:spLocks noChangeArrowheads="1"/>
          </p:cNvSpPr>
          <p:nvPr/>
        </p:nvSpPr>
        <p:spPr bwMode="auto">
          <a:xfrm>
            <a:off x="3567740" y="252571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4282058" y="2530475"/>
            <a:ext cx="361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0" name="Rectangle 30"/>
          <p:cNvSpPr>
            <a:spLocks noChangeArrowheads="1"/>
          </p:cNvSpPr>
          <p:nvPr/>
        </p:nvSpPr>
        <p:spPr bwMode="auto">
          <a:xfrm>
            <a:off x="5007900" y="25304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d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5867400" y="25304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#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6516688" y="2530475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smtClean="0">
                <a:sym typeface="Symbol" panose="05050102010706020507" pitchFamily="18" charset="2"/>
              </a:rPr>
              <a:t>S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4" name="Rectangle 34"/>
          <p:cNvSpPr>
            <a:spLocks noChangeArrowheads="1"/>
          </p:cNvSpPr>
          <p:nvPr/>
        </p:nvSpPr>
        <p:spPr bwMode="auto">
          <a:xfrm>
            <a:off x="7115175" y="2530475"/>
            <a:ext cx="38985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5" name="Rectangle 35"/>
          <p:cNvSpPr>
            <a:spLocks noChangeArrowheads="1"/>
          </p:cNvSpPr>
          <p:nvPr/>
        </p:nvSpPr>
        <p:spPr bwMode="auto">
          <a:xfrm>
            <a:off x="7715250" y="2530475"/>
            <a:ext cx="38985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8" name="Rectangle 38"/>
          <p:cNvSpPr>
            <a:spLocks noChangeArrowheads="1"/>
          </p:cNvSpPr>
          <p:nvPr/>
        </p:nvSpPr>
        <p:spPr bwMode="auto">
          <a:xfrm>
            <a:off x="1438275" y="28908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59" name="Rectangle 39"/>
          <p:cNvSpPr>
            <a:spLocks noChangeArrowheads="1"/>
          </p:cNvSpPr>
          <p:nvPr/>
        </p:nvSpPr>
        <p:spPr bwMode="auto">
          <a:xfrm>
            <a:off x="1438275" y="324814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0" name="Rectangle 40"/>
          <p:cNvSpPr>
            <a:spLocks noChangeArrowheads="1"/>
          </p:cNvSpPr>
          <p:nvPr/>
        </p:nvSpPr>
        <p:spPr bwMode="auto">
          <a:xfrm>
            <a:off x="1438275" y="360818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1" name="Rectangle 41"/>
          <p:cNvSpPr>
            <a:spLocks noChangeArrowheads="1"/>
          </p:cNvSpPr>
          <p:nvPr/>
        </p:nvSpPr>
        <p:spPr bwMode="auto">
          <a:xfrm>
            <a:off x="1438275" y="396822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2" name="Rectangle 42"/>
          <p:cNvSpPr>
            <a:spLocks noChangeArrowheads="1"/>
          </p:cNvSpPr>
          <p:nvPr/>
        </p:nvSpPr>
        <p:spPr bwMode="auto">
          <a:xfrm>
            <a:off x="1438275" y="432826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3" name="Rectangle 43"/>
          <p:cNvSpPr>
            <a:spLocks noChangeArrowheads="1"/>
          </p:cNvSpPr>
          <p:nvPr/>
        </p:nvSpPr>
        <p:spPr bwMode="auto">
          <a:xfrm>
            <a:off x="1438275" y="468830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5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1438275" y="504834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6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5" name="Rectangle 45"/>
          <p:cNvSpPr>
            <a:spLocks noChangeArrowheads="1"/>
          </p:cNvSpPr>
          <p:nvPr/>
        </p:nvSpPr>
        <p:spPr bwMode="auto">
          <a:xfrm>
            <a:off x="1438275" y="540838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7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1438275" y="576842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8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7" name="Rectangle 47"/>
          <p:cNvSpPr>
            <a:spLocks noChangeArrowheads="1"/>
          </p:cNvSpPr>
          <p:nvPr/>
        </p:nvSpPr>
        <p:spPr bwMode="auto">
          <a:xfrm>
            <a:off x="1438275" y="612846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9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6551613" y="2889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4" name="Rectangle 54"/>
          <p:cNvSpPr>
            <a:spLocks noChangeArrowheads="1"/>
          </p:cNvSpPr>
          <p:nvPr/>
        </p:nvSpPr>
        <p:spPr bwMode="auto">
          <a:xfrm>
            <a:off x="7122393" y="3603327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75" name="Rectangle 55"/>
          <p:cNvSpPr>
            <a:spLocks noChangeArrowheads="1"/>
          </p:cNvSpPr>
          <p:nvPr/>
        </p:nvSpPr>
        <p:spPr bwMode="auto">
          <a:xfrm>
            <a:off x="7609681" y="468830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7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76" name="Rectangle 56"/>
          <p:cNvSpPr>
            <a:spLocks noChangeArrowheads="1"/>
          </p:cNvSpPr>
          <p:nvPr/>
        </p:nvSpPr>
        <p:spPr bwMode="auto">
          <a:xfrm>
            <a:off x="5792788" y="3105150"/>
            <a:ext cx="579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 smtClean="0">
                <a:sym typeface="Symbol" panose="05050102010706020507" pitchFamily="18" charset="2"/>
              </a:rPr>
              <a:t>）</a:t>
            </a:r>
            <a:r>
              <a:rPr lang="en-US" altLang="zh-CN" sz="2000" i="1" smtClean="0">
                <a:sym typeface="Symbol" panose="05050102010706020507" pitchFamily="18" charset="2"/>
              </a:rPr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aAcBe</a:t>
            </a:r>
            <a:r>
              <a:rPr lang="en-US" altLang="zh-CN" sz="2000" dirty="0" smtClean="0">
                <a:sym typeface="Symbol" panose="05050102010706020507" pitchFamily="18" charset="2"/>
              </a:rPr>
              <a:t>  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） </a:t>
            </a:r>
            <a:r>
              <a:rPr lang="en-US" altLang="zh-CN" sz="2000" i="1" dirty="0" smtClean="0">
                <a:sym typeface="Symbol" panose="05050102010706020507" pitchFamily="18" charset="2"/>
              </a:rPr>
              <a:t>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b  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 smtClean="0">
                <a:sym typeface="Symbol" panose="05050102010706020507" pitchFamily="18" charset="2"/>
              </a:rPr>
              <a:t>）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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Ab</a:t>
            </a:r>
            <a:r>
              <a:rPr lang="en-US" altLang="zh-CN" sz="2000" i="1" dirty="0" smtClean="0">
                <a:sym typeface="Symbol" panose="05050102010706020507" pitchFamily="18" charset="2"/>
              </a:rPr>
              <a:t>          </a:t>
            </a:r>
            <a:r>
              <a:rPr lang="zh-CN" altLang="en-US" sz="2000" dirty="0" smtClean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4</a:t>
            </a:r>
            <a:r>
              <a:rPr lang="zh-CN" altLang="en-US" sz="2000" dirty="0">
                <a:sym typeface="Symbol" panose="05050102010706020507" pitchFamily="18" charset="2"/>
              </a:rPr>
              <a:t>） </a:t>
            </a:r>
            <a:r>
              <a:rPr lang="en-US" altLang="zh-CN" sz="2000" i="1" dirty="0" smtClean="0">
                <a:sym typeface="Symbol" panose="05050102010706020507" pitchFamily="18" charset="2"/>
              </a:rPr>
              <a:t>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d</a:t>
            </a:r>
            <a:endParaRPr lang="en-US" altLang="zh-CN" sz="2000" i="1" dirty="0" smtClean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  </a:t>
            </a:r>
            <a:r>
              <a:rPr lang="zh-CN" altLang="en-US" sz="2000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先不论下表是如何得到的。</a:t>
            </a:r>
            <a:r>
              <a:rPr lang="en-US" altLang="zh-CN" sz="2000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 </a:t>
            </a:r>
            <a:endParaRPr lang="en-US" altLang="zh-CN" sz="2000" i="1" dirty="0">
              <a:solidFill>
                <a:srgbClr val="993366"/>
              </a:solidFill>
              <a:sym typeface="Symbol" panose="05050102010706020507" pitchFamily="18" charset="2"/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2103438" y="28892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6019" name="Rectangle 99"/>
          <p:cNvSpPr>
            <a:spLocks noChangeArrowheads="1"/>
          </p:cNvSpPr>
          <p:nvPr/>
        </p:nvSpPr>
        <p:spPr bwMode="auto">
          <a:xfrm>
            <a:off x="5794051" y="61279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2" name="Rectangle 107"/>
          <p:cNvSpPr>
            <a:spLocks noChangeArrowheads="1"/>
          </p:cNvSpPr>
          <p:nvPr/>
        </p:nvSpPr>
        <p:spPr bwMode="auto">
          <a:xfrm>
            <a:off x="2170624" y="612846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3" name="Rectangle 107"/>
          <p:cNvSpPr>
            <a:spLocks noChangeArrowheads="1"/>
          </p:cNvSpPr>
          <p:nvPr/>
        </p:nvSpPr>
        <p:spPr bwMode="auto">
          <a:xfrm>
            <a:off x="2799887" y="61319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4" name="Rectangle 107"/>
          <p:cNvSpPr>
            <a:spLocks noChangeArrowheads="1"/>
          </p:cNvSpPr>
          <p:nvPr/>
        </p:nvSpPr>
        <p:spPr bwMode="auto">
          <a:xfrm>
            <a:off x="3561556" y="61279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5" name="Rectangle 107"/>
          <p:cNvSpPr>
            <a:spLocks noChangeArrowheads="1"/>
          </p:cNvSpPr>
          <p:nvPr/>
        </p:nvSpPr>
        <p:spPr bwMode="auto">
          <a:xfrm>
            <a:off x="4228359" y="61279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6" name="Rectangle 107"/>
          <p:cNvSpPr>
            <a:spLocks noChangeArrowheads="1"/>
          </p:cNvSpPr>
          <p:nvPr/>
        </p:nvSpPr>
        <p:spPr bwMode="auto">
          <a:xfrm>
            <a:off x="4954587" y="61279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7" name="Rectangle 99"/>
          <p:cNvSpPr>
            <a:spLocks noChangeArrowheads="1"/>
          </p:cNvSpPr>
          <p:nvPr/>
        </p:nvSpPr>
        <p:spPr bwMode="auto">
          <a:xfrm>
            <a:off x="5794051" y="576367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8" name="Rectangle 107"/>
          <p:cNvSpPr>
            <a:spLocks noChangeArrowheads="1"/>
          </p:cNvSpPr>
          <p:nvPr/>
        </p:nvSpPr>
        <p:spPr bwMode="auto">
          <a:xfrm>
            <a:off x="2170624" y="5764156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9" name="Rectangle 107"/>
          <p:cNvSpPr>
            <a:spLocks noChangeArrowheads="1"/>
          </p:cNvSpPr>
          <p:nvPr/>
        </p:nvSpPr>
        <p:spPr bwMode="auto">
          <a:xfrm>
            <a:off x="2799887" y="576762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0" name="Rectangle 107"/>
          <p:cNvSpPr>
            <a:spLocks noChangeArrowheads="1"/>
          </p:cNvSpPr>
          <p:nvPr/>
        </p:nvSpPr>
        <p:spPr bwMode="auto">
          <a:xfrm>
            <a:off x="3561556" y="576367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1" name="Rectangle 107"/>
          <p:cNvSpPr>
            <a:spLocks noChangeArrowheads="1"/>
          </p:cNvSpPr>
          <p:nvPr/>
        </p:nvSpPr>
        <p:spPr bwMode="auto">
          <a:xfrm>
            <a:off x="4228359" y="576367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4954587" y="576367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3" name="Rectangle 67"/>
          <p:cNvSpPr>
            <a:spLocks noChangeArrowheads="1"/>
          </p:cNvSpPr>
          <p:nvPr/>
        </p:nvSpPr>
        <p:spPr bwMode="auto">
          <a:xfrm>
            <a:off x="3560977" y="5408812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s9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4" name="Rectangle 99"/>
          <p:cNvSpPr>
            <a:spLocks noChangeArrowheads="1"/>
          </p:cNvSpPr>
          <p:nvPr/>
        </p:nvSpPr>
        <p:spPr bwMode="auto">
          <a:xfrm>
            <a:off x="5821597" y="50434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5" name="Rectangle 107"/>
          <p:cNvSpPr>
            <a:spLocks noChangeArrowheads="1"/>
          </p:cNvSpPr>
          <p:nvPr/>
        </p:nvSpPr>
        <p:spPr bwMode="auto">
          <a:xfrm>
            <a:off x="2198170" y="5043917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6" name="Rectangle 107"/>
          <p:cNvSpPr>
            <a:spLocks noChangeArrowheads="1"/>
          </p:cNvSpPr>
          <p:nvPr/>
        </p:nvSpPr>
        <p:spPr bwMode="auto">
          <a:xfrm>
            <a:off x="2827433" y="504738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7" name="Rectangle 107"/>
          <p:cNvSpPr>
            <a:spLocks noChangeArrowheads="1"/>
          </p:cNvSpPr>
          <p:nvPr/>
        </p:nvSpPr>
        <p:spPr bwMode="auto">
          <a:xfrm>
            <a:off x="3589102" y="50434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255905" y="50434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4982133" y="50434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0" name="Rectangle 99"/>
          <p:cNvSpPr>
            <a:spLocks noChangeArrowheads="1"/>
          </p:cNvSpPr>
          <p:nvPr/>
        </p:nvSpPr>
        <p:spPr bwMode="auto">
          <a:xfrm>
            <a:off x="5822475" y="4333334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2199048" y="4333819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2" name="Rectangle 107"/>
          <p:cNvSpPr>
            <a:spLocks noChangeArrowheads="1"/>
          </p:cNvSpPr>
          <p:nvPr/>
        </p:nvSpPr>
        <p:spPr bwMode="auto">
          <a:xfrm>
            <a:off x="2828311" y="43372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3" name="Rectangle 107"/>
          <p:cNvSpPr>
            <a:spLocks noChangeArrowheads="1"/>
          </p:cNvSpPr>
          <p:nvPr/>
        </p:nvSpPr>
        <p:spPr bwMode="auto">
          <a:xfrm>
            <a:off x="3589980" y="4333334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4" name="Rectangle 107"/>
          <p:cNvSpPr>
            <a:spLocks noChangeArrowheads="1"/>
          </p:cNvSpPr>
          <p:nvPr/>
        </p:nvSpPr>
        <p:spPr bwMode="auto">
          <a:xfrm>
            <a:off x="4256783" y="4333334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5" name="Rectangle 107"/>
          <p:cNvSpPr>
            <a:spLocks noChangeArrowheads="1"/>
          </p:cNvSpPr>
          <p:nvPr/>
        </p:nvSpPr>
        <p:spPr bwMode="auto">
          <a:xfrm>
            <a:off x="4983011" y="4333334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4961532" y="4688307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s8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7" name="Rectangle 67"/>
          <p:cNvSpPr>
            <a:spLocks noChangeArrowheads="1"/>
          </p:cNvSpPr>
          <p:nvPr/>
        </p:nvSpPr>
        <p:spPr bwMode="auto">
          <a:xfrm>
            <a:off x="4237832" y="4005262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s6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8" name="Rectangle 67"/>
          <p:cNvSpPr>
            <a:spLocks noChangeArrowheads="1"/>
          </p:cNvSpPr>
          <p:nvPr/>
        </p:nvSpPr>
        <p:spPr bwMode="auto">
          <a:xfrm>
            <a:off x="4233957" y="36409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9" name="Rectangle 67"/>
          <p:cNvSpPr>
            <a:spLocks noChangeArrowheads="1"/>
          </p:cNvSpPr>
          <p:nvPr/>
        </p:nvSpPr>
        <p:spPr bwMode="auto">
          <a:xfrm>
            <a:off x="2823210" y="3968229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s5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51133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带符号栈的 </a:t>
            </a:r>
            <a:r>
              <a:rPr lang="en-US" altLang="zh-CN" sz="3200">
                <a:solidFill>
                  <a:srgbClr val="800080"/>
                </a:solidFill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分析算法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253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3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3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3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5322" name="Rectangle 10"/>
          <p:cNvSpPr>
            <a:spLocks noChangeArrowheads="1"/>
          </p:cNvSpPr>
          <p:nvPr/>
        </p:nvSpPr>
        <p:spPr bwMode="auto">
          <a:xfrm>
            <a:off x="971550" y="1844675"/>
            <a:ext cx="7921625" cy="467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sz="1800" b="1" dirty="0"/>
              <a:t>置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 err="1"/>
              <a:t>p</a:t>
            </a:r>
            <a:r>
              <a:rPr lang="en-US" altLang="zh-CN" sz="1800" dirty="0"/>
              <a:t> </a:t>
            </a:r>
            <a:r>
              <a:rPr lang="zh-CN" altLang="en-US" sz="1800" b="1" dirty="0"/>
              <a:t>指向输入串 </a:t>
            </a:r>
            <a:r>
              <a:rPr lang="en-US" altLang="zh-CN" sz="1800" b="1" i="1" dirty="0"/>
              <a:t>w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的首符号，置状态栈顶为 </a:t>
            </a:r>
            <a:r>
              <a:rPr lang="en-US" altLang="zh-CN" sz="1800" i="1" dirty="0"/>
              <a:t>0</a:t>
            </a:r>
            <a:r>
              <a:rPr lang="zh-CN" altLang="en-US" sz="1800" i="1" dirty="0" smtClean="0"/>
              <a:t>，</a:t>
            </a:r>
            <a:r>
              <a:rPr lang="zh-CN" altLang="en-US" sz="1800" b="1" dirty="0" smtClean="0"/>
              <a:t>符号栈</a:t>
            </a:r>
            <a:r>
              <a:rPr lang="zh-CN" altLang="en-US" sz="1800" b="1" dirty="0"/>
              <a:t>顶为 </a:t>
            </a:r>
            <a:r>
              <a:rPr lang="en-US" altLang="zh-CN" sz="1800" i="1" dirty="0"/>
              <a:t>#</a:t>
            </a:r>
            <a:r>
              <a:rPr lang="zh-CN" altLang="en-US" sz="1800" i="1" dirty="0"/>
              <a:t>，</a:t>
            </a:r>
            <a:r>
              <a:rPr lang="zh-CN" altLang="en-US" sz="1800" b="1" dirty="0">
                <a:solidFill>
                  <a:srgbClr val="FF0000"/>
                </a:solidFill>
              </a:rPr>
              <a:t>令 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</a:rPr>
              <a:t>为栈顶状态，</a:t>
            </a:r>
            <a:r>
              <a:rPr lang="en-US" altLang="zh-CN" sz="1800" dirty="0">
                <a:solidFill>
                  <a:srgbClr val="FF0000"/>
                </a:solidFill>
              </a:rPr>
              <a:t>a </a:t>
            </a:r>
            <a:r>
              <a:rPr lang="zh-CN" altLang="en-US" sz="1800" b="1" dirty="0">
                <a:solidFill>
                  <a:srgbClr val="FF0000"/>
                </a:solidFill>
              </a:rPr>
              <a:t>是 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i="1" dirty="0" err="1">
                <a:solidFill>
                  <a:srgbClr val="FF0000"/>
                </a:solidFill>
              </a:rPr>
              <a:t>p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</a:rPr>
              <a:t>指向的符号</a:t>
            </a:r>
            <a:r>
              <a:rPr lang="zh-CN" altLang="en-US" sz="1800" b="1" dirty="0"/>
              <a:t>，重复如下步骤：</a:t>
            </a:r>
            <a:endParaRPr lang="zh-CN" altLang="en-US" sz="1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/>
              <a:t>if  ( </a:t>
            </a:r>
            <a:r>
              <a:rPr lang="en-US" altLang="zh-CN" sz="1800" dirty="0">
                <a:solidFill>
                  <a:srgbClr val="FF0000"/>
                </a:solidFill>
              </a:rPr>
              <a:t>ACTION[</a:t>
            </a:r>
            <a:r>
              <a:rPr lang="en-US" altLang="zh-CN" sz="1800" i="1" dirty="0" err="1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lang="en-US" altLang="zh-CN" sz="1800" dirty="0" err="1">
                <a:solidFill>
                  <a:srgbClr val="FF0000"/>
                </a:solidFill>
              </a:rPr>
              <a:t>,a</a:t>
            </a:r>
            <a:r>
              <a:rPr lang="en-US" altLang="zh-CN" sz="1800" dirty="0" smtClean="0">
                <a:solidFill>
                  <a:srgbClr val="FF0000"/>
                </a:solidFill>
              </a:rPr>
              <a:t>]=</a:t>
            </a:r>
            <a:r>
              <a:rPr lang="en-US" altLang="zh-CN" sz="1800" b="1" i="1" dirty="0" err="1" smtClean="0">
                <a:solidFill>
                  <a:srgbClr val="FF0000"/>
                </a:solidFill>
              </a:rPr>
              <a:t>sj</a:t>
            </a:r>
            <a:r>
              <a:rPr lang="en-US" altLang="zh-CN" sz="18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) {</a:t>
            </a:r>
            <a:endParaRPr lang="en-US" altLang="zh-CN" sz="1800" baseline="-250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baseline="-25000" dirty="0"/>
              <a:t>       </a:t>
            </a:r>
            <a:r>
              <a:rPr lang="en-US" altLang="zh-CN" sz="1800" dirty="0" smtClean="0"/>
              <a:t>PUSH  </a:t>
            </a:r>
            <a:r>
              <a:rPr lang="en-US" altLang="zh-CN" sz="1800" b="1" i="1" dirty="0"/>
              <a:t>j</a:t>
            </a:r>
            <a:r>
              <a:rPr lang="zh-CN" altLang="en-US" sz="1800" b="1" i="1" dirty="0"/>
              <a:t>，</a:t>
            </a:r>
            <a:r>
              <a:rPr lang="en-US" altLang="zh-CN" sz="1800" dirty="0"/>
              <a:t>a</a:t>
            </a:r>
            <a:r>
              <a:rPr lang="en-US" altLang="zh-CN" sz="1800" b="1" dirty="0">
                <a:latin typeface="楷体_GB2312" pitchFamily="49" charset="-122"/>
              </a:rPr>
              <a:t>;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 /*</a:t>
            </a:r>
            <a:r>
              <a:rPr lang="zh-CN" altLang="en-US" sz="1800" b="1" dirty="0"/>
              <a:t>进栈*</a:t>
            </a:r>
            <a:r>
              <a:rPr lang="en-US" altLang="zh-CN" sz="1800" b="1" dirty="0"/>
              <a:t>/</a:t>
            </a:r>
            <a:r>
              <a:rPr lang="en-US" altLang="zh-CN" sz="1800" dirty="0"/>
              <a:t>      </a:t>
            </a:r>
            <a:r>
              <a:rPr lang="en-US" altLang="zh-CN" sz="1800" b="1" dirty="0"/>
              <a:t> </a:t>
            </a:r>
            <a:endParaRPr lang="en-US" altLang="zh-CN" sz="1800" b="1" dirty="0" smtClean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800" b="1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800" b="1" i="1" dirty="0" err="1" smtClean="0"/>
              <a:t>p</a:t>
            </a:r>
            <a:r>
              <a:rPr lang="en-US" altLang="zh-CN" sz="1800" dirty="0" smtClean="0"/>
              <a:t>  </a:t>
            </a:r>
            <a:r>
              <a:rPr lang="zh-CN" altLang="en-US" sz="1800" b="1" dirty="0"/>
              <a:t>前进 ；</a:t>
            </a:r>
            <a:r>
              <a:rPr lang="en-US" altLang="zh-CN" sz="1800" b="1" dirty="0" smtClean="0"/>
              <a:t>/* </a:t>
            </a:r>
            <a:r>
              <a:rPr lang="zh-CN" altLang="en-US" sz="1800" b="1" dirty="0" smtClean="0"/>
              <a:t>指向</a:t>
            </a:r>
            <a:r>
              <a:rPr lang="zh-CN" altLang="en-US" sz="1800" b="1" dirty="0"/>
              <a:t>下一</a:t>
            </a:r>
            <a:r>
              <a:rPr lang="zh-CN" altLang="en-US" sz="1800" b="1" dirty="0" smtClean="0"/>
              <a:t>输入符号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单词 *</a:t>
            </a:r>
            <a:r>
              <a:rPr lang="en-US" altLang="zh-CN" sz="1800" b="1" dirty="0" smtClean="0"/>
              <a:t>/</a:t>
            </a:r>
            <a:endParaRPr lang="en-US" altLang="zh-CN" sz="1800" b="1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 smtClean="0"/>
              <a:t>else </a:t>
            </a:r>
            <a:r>
              <a:rPr lang="en-US" altLang="zh-CN" sz="1800" dirty="0"/>
              <a:t>if </a:t>
            </a:r>
            <a:r>
              <a:rPr lang="zh-CN" altLang="en-US" sz="1800" b="1" dirty="0"/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ACTION[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dirty="0" err="1">
                <a:solidFill>
                  <a:srgbClr val="FF0000"/>
                </a:solidFill>
              </a:rPr>
              <a:t>,a</a:t>
            </a:r>
            <a:r>
              <a:rPr lang="en-US" altLang="zh-CN" sz="1800" dirty="0">
                <a:solidFill>
                  <a:srgbClr val="FF0000"/>
                </a:solidFill>
              </a:rPr>
              <a:t>]=</a:t>
            </a:r>
            <a:r>
              <a:rPr lang="en-US" altLang="zh-CN" sz="1800" b="1" i="1" dirty="0" err="1">
                <a:solidFill>
                  <a:srgbClr val="FF0000"/>
                </a:solidFill>
              </a:rPr>
              <a:t>rj</a:t>
            </a:r>
            <a:r>
              <a:rPr lang="en-US" altLang="zh-CN" sz="1800" b="1" i="1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)  {    </a:t>
            </a:r>
            <a:r>
              <a:rPr lang="en-US" altLang="zh-CN" sz="1800" baseline="-25000" dirty="0"/>
              <a:t>   </a:t>
            </a:r>
            <a:r>
              <a:rPr lang="en-US" altLang="zh-CN" sz="1800" b="1" dirty="0"/>
              <a:t>/*</a:t>
            </a:r>
            <a:r>
              <a:rPr lang="zh-CN" altLang="en-US" sz="1800" b="1" dirty="0"/>
              <a:t>第 </a:t>
            </a:r>
            <a:r>
              <a:rPr lang="en-US" altLang="zh-CN" sz="1800" b="1" i="1" dirty="0"/>
              <a:t>j </a:t>
            </a:r>
            <a:r>
              <a:rPr lang="zh-CN" altLang="en-US" sz="1800" b="1" dirty="0"/>
              <a:t>条产生式为 </a:t>
            </a:r>
            <a:r>
              <a:rPr lang="en-US" altLang="zh-CN" sz="1800" b="1" i="1" dirty="0"/>
              <a:t>A</a:t>
            </a:r>
            <a:r>
              <a:rPr lang="en-US" altLang="zh-CN" sz="1800" b="1" dirty="0">
                <a:sym typeface="Symbol" panose="05050102010706020507" pitchFamily="18" charset="2"/>
              </a:rPr>
              <a:t></a:t>
            </a:r>
            <a:r>
              <a:rPr lang="en-US" altLang="zh-CN" sz="1800" b="1" i="1" dirty="0">
                <a:sym typeface="Symbol" panose="05050102010706020507" pitchFamily="18" charset="2"/>
              </a:rPr>
              <a:t> </a:t>
            </a:r>
            <a:r>
              <a:rPr lang="en-US" altLang="zh-CN" sz="1800" b="1" dirty="0">
                <a:sym typeface="Symbol" panose="05050102010706020507" pitchFamily="18" charset="2"/>
              </a:rPr>
              <a:t>*/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1800" dirty="0"/>
              <a:t>POP  | </a:t>
            </a:r>
            <a:r>
              <a:rPr lang="en-US" altLang="zh-CN" sz="1800" b="1" i="1" dirty="0">
                <a:sym typeface="Symbol" panose="05050102010706020507" pitchFamily="18" charset="2"/>
              </a:rPr>
              <a:t> </a:t>
            </a:r>
            <a:r>
              <a:rPr lang="en-US" altLang="zh-CN" sz="1800" dirty="0">
                <a:sym typeface="Symbol" panose="05050102010706020507" pitchFamily="18" charset="2"/>
              </a:rPr>
              <a:t>| </a:t>
            </a:r>
            <a:r>
              <a:rPr lang="en-US" altLang="zh-CN" sz="1800" b="1" dirty="0">
                <a:sym typeface="Symbol" panose="05050102010706020507" pitchFamily="18" charset="2"/>
              </a:rPr>
              <a:t> </a:t>
            </a:r>
            <a:r>
              <a:rPr lang="zh-CN" altLang="en-US" sz="1800" b="1" dirty="0">
                <a:sym typeface="Symbol" panose="05050102010706020507" pitchFamily="18" charset="2"/>
              </a:rPr>
              <a:t>项</a:t>
            </a:r>
            <a:r>
              <a:rPr lang="en-US" altLang="zh-CN" sz="1800" b="1" dirty="0">
                <a:latin typeface="楷体_GB2312" pitchFamily="49" charset="-122"/>
                <a:sym typeface="Symbol" panose="05050102010706020507" pitchFamily="18" charset="2"/>
              </a:rPr>
              <a:t>; </a:t>
            </a:r>
            <a:r>
              <a:rPr lang="en-US" altLang="zh-CN" sz="1800" b="1" i="1" dirty="0">
                <a:solidFill>
                  <a:srgbClr val="993366"/>
                </a:solidFill>
              </a:rPr>
              <a:t>/*</a:t>
            </a:r>
            <a:r>
              <a:rPr lang="zh-CN" altLang="en-US" sz="1800" b="1" dirty="0">
                <a:solidFill>
                  <a:srgbClr val="993366"/>
                </a:solidFill>
              </a:rPr>
              <a:t>位于两个栈顶部的 </a:t>
            </a:r>
            <a:r>
              <a:rPr lang="en-US" altLang="zh-CN" sz="1800" dirty="0">
                <a:solidFill>
                  <a:srgbClr val="993366"/>
                </a:solidFill>
              </a:rPr>
              <a:t>| 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1800" dirty="0">
                <a:solidFill>
                  <a:srgbClr val="993366"/>
                </a:solidFill>
                <a:sym typeface="Symbol" panose="05050102010706020507" pitchFamily="18" charset="2"/>
              </a:rPr>
              <a:t>| </a:t>
            </a:r>
            <a:r>
              <a:rPr lang="zh-CN" altLang="en-US" sz="1800" b="1" dirty="0">
                <a:solidFill>
                  <a:srgbClr val="993366"/>
                </a:solidFill>
              </a:rPr>
              <a:t>个元素退栈，因为* </a:t>
            </a:r>
            <a:r>
              <a:rPr lang="en-US" altLang="zh-CN" sz="1800" b="1" dirty="0" smtClean="0">
                <a:solidFill>
                  <a:srgbClr val="993366"/>
                </a:solidFill>
              </a:rPr>
              <a:t>/</a:t>
            </a:r>
            <a:endParaRPr lang="en-US" altLang="zh-CN" sz="1800" b="1" dirty="0" smtClean="0">
              <a:solidFill>
                <a:srgbClr val="993366"/>
              </a:solidFill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None/>
            </a:pPr>
            <a:r>
              <a:rPr lang="en-US" altLang="zh-CN" sz="1800" b="1" dirty="0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1800" b="1" dirty="0" smtClean="0">
                <a:latin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1800" b="1" i="1" dirty="0" smtClean="0">
                <a:solidFill>
                  <a:srgbClr val="993366"/>
                </a:solidFill>
              </a:rPr>
              <a:t>/*</a:t>
            </a:r>
            <a:r>
              <a:rPr lang="zh-CN" altLang="en-US" sz="1800" b="1" dirty="0" smtClean="0">
                <a:solidFill>
                  <a:srgbClr val="993366"/>
                </a:solidFill>
              </a:rPr>
              <a:t>在</a:t>
            </a:r>
            <a:r>
              <a:rPr lang="en-US" altLang="zh-CN" sz="1800" dirty="0">
                <a:solidFill>
                  <a:srgbClr val="993366"/>
                </a:solidFill>
              </a:rPr>
              <a:t>if  ( ACTION[</a:t>
            </a:r>
            <a:r>
              <a:rPr lang="en-US" altLang="zh-CN" sz="1800" i="1" dirty="0" err="1">
                <a:solidFill>
                  <a:srgbClr val="993366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lang="en-US" altLang="zh-CN" sz="1800" dirty="0" err="1">
                <a:solidFill>
                  <a:srgbClr val="993366"/>
                </a:solidFill>
              </a:rPr>
              <a:t>,a</a:t>
            </a:r>
            <a:r>
              <a:rPr lang="en-US" altLang="zh-CN" sz="1800" dirty="0" smtClean="0">
                <a:solidFill>
                  <a:srgbClr val="993366"/>
                </a:solidFill>
              </a:rPr>
              <a:t>]=</a:t>
            </a:r>
            <a:r>
              <a:rPr lang="en-US" altLang="zh-CN" sz="1800" i="1" dirty="0" err="1" smtClean="0">
                <a:solidFill>
                  <a:srgbClr val="993366"/>
                </a:solidFill>
              </a:rPr>
              <a:t>sj</a:t>
            </a:r>
            <a:r>
              <a:rPr lang="en-US" altLang="zh-CN" sz="1800" i="1" dirty="0" smtClean="0">
                <a:solidFill>
                  <a:srgbClr val="993366"/>
                </a:solidFill>
              </a:rPr>
              <a:t> </a:t>
            </a:r>
            <a:r>
              <a:rPr lang="en-US" altLang="zh-CN" sz="1800" dirty="0">
                <a:solidFill>
                  <a:srgbClr val="993366"/>
                </a:solidFill>
              </a:rPr>
              <a:t>) </a:t>
            </a:r>
            <a:r>
              <a:rPr lang="en-US" altLang="zh-CN" sz="1800" dirty="0" smtClean="0">
                <a:solidFill>
                  <a:srgbClr val="993366"/>
                </a:solidFill>
              </a:rPr>
              <a:t>{......}</a:t>
            </a:r>
            <a:r>
              <a:rPr lang="zh-CN" altLang="en-US" sz="1800" b="1" dirty="0" smtClean="0">
                <a:solidFill>
                  <a:srgbClr val="993366"/>
                </a:solidFill>
              </a:rPr>
              <a:t>中，状态和符号同时进栈* </a:t>
            </a:r>
            <a:r>
              <a:rPr lang="en-US" altLang="zh-CN" sz="1800" b="1" dirty="0" smtClean="0">
                <a:solidFill>
                  <a:srgbClr val="993366"/>
                </a:solidFill>
              </a:rPr>
              <a:t>/</a:t>
            </a:r>
            <a:endParaRPr lang="en-US" altLang="zh-CN" sz="1800" b="1" dirty="0">
              <a:solidFill>
                <a:srgbClr val="993366"/>
              </a:solidFill>
              <a:latin typeface="楷体_GB2312" pitchFamily="49" charset="-122"/>
              <a:sym typeface="Symbol" panose="05050102010706020507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zh-CN" altLang="en-US" sz="1800" b="1" dirty="0">
                <a:sym typeface="Symbol" panose="05050102010706020507" pitchFamily="18" charset="2"/>
              </a:rPr>
              <a:t>令当前状态栈顶为 </a:t>
            </a:r>
            <a:r>
              <a:rPr lang="en-US" altLang="zh-CN" sz="1800" i="1" dirty="0">
                <a:sym typeface="Symbol" panose="05050102010706020507" pitchFamily="18" charset="2"/>
              </a:rPr>
              <a:t>k</a:t>
            </a:r>
            <a:r>
              <a:rPr lang="zh-CN" altLang="en-US" sz="1800" dirty="0">
                <a:sym typeface="Symbol" panose="05050102010706020507" pitchFamily="18" charset="2"/>
              </a:rPr>
              <a:t>；</a:t>
            </a:r>
            <a:r>
              <a:rPr lang="zh-CN" altLang="en-US" sz="1800" b="1" dirty="0">
                <a:sym typeface="Symbol" panose="05050102010706020507" pitchFamily="18" charset="2"/>
              </a:rPr>
              <a:t> </a:t>
            </a:r>
            <a:r>
              <a:rPr lang="en-US" altLang="zh-CN" sz="1800" dirty="0" smtClean="0"/>
              <a:t>PUSH</a:t>
            </a:r>
            <a:r>
              <a:rPr lang="en-US" altLang="zh-CN" sz="1800" dirty="0" smtClean="0">
                <a:sym typeface="Symbol" panose="05050102010706020507" pitchFamily="18" charset="2"/>
              </a:rPr>
              <a:t>  </a:t>
            </a:r>
            <a:r>
              <a:rPr lang="en-US" altLang="zh-CN" sz="1800" dirty="0">
                <a:sym typeface="Symbol" panose="05050102010706020507" pitchFamily="18" charset="2"/>
              </a:rPr>
              <a:t>GOTO[</a:t>
            </a:r>
            <a:r>
              <a:rPr lang="en-US" altLang="zh-CN" sz="1800" i="1" dirty="0" err="1">
                <a:sym typeface="Symbol" panose="05050102010706020507" pitchFamily="18" charset="2"/>
              </a:rPr>
              <a:t>k</a:t>
            </a:r>
            <a:r>
              <a:rPr lang="en-US" altLang="zh-CN" sz="1800" dirty="0" err="1">
                <a:sym typeface="Symbol" panose="05050102010706020507" pitchFamily="18" charset="2"/>
              </a:rPr>
              <a:t>,A</a:t>
            </a:r>
            <a:r>
              <a:rPr lang="en-US" altLang="zh-CN" sz="1800" dirty="0">
                <a:sym typeface="Symbol" panose="05050102010706020507" pitchFamily="18" charset="2"/>
              </a:rPr>
              <a:t>]</a:t>
            </a:r>
            <a:r>
              <a:rPr lang="zh-CN" altLang="en-US" sz="1800" b="1" dirty="0">
                <a:sym typeface="Symbol" panose="05050102010706020507" pitchFamily="18" charset="2"/>
              </a:rPr>
              <a:t>， </a:t>
            </a:r>
            <a:r>
              <a:rPr lang="en-US" altLang="zh-CN" sz="1800" b="1" i="1" dirty="0" smtClean="0"/>
              <a:t>A</a:t>
            </a:r>
            <a:r>
              <a:rPr lang="en-US" altLang="zh-CN" sz="1800" dirty="0" smtClean="0">
                <a:sym typeface="Symbol" panose="05050102010706020507" pitchFamily="18" charset="2"/>
              </a:rPr>
              <a:t> </a:t>
            </a:r>
            <a:r>
              <a:rPr lang="zh-CN" altLang="en-US" sz="1800" dirty="0">
                <a:sym typeface="Symbol" panose="05050102010706020507" pitchFamily="18" charset="2"/>
              </a:rPr>
              <a:t>；</a:t>
            </a:r>
            <a:endParaRPr lang="zh-CN" altLang="en-US" sz="1800" dirty="0">
              <a:sym typeface="Symbol" panose="05050102010706020507" pitchFamily="18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dirty="0" smtClean="0"/>
              <a:t>else </a:t>
            </a:r>
            <a:r>
              <a:rPr lang="en-US" altLang="zh-CN" sz="1800" dirty="0"/>
              <a:t>if  </a:t>
            </a:r>
            <a:r>
              <a:rPr lang="zh-CN" altLang="en-US" sz="1800" dirty="0"/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ACTION[</a:t>
            </a:r>
            <a:r>
              <a:rPr lang="en-US" altLang="zh-CN" sz="1800" i="1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 err="1">
                <a:solidFill>
                  <a:srgbClr val="FF0000"/>
                </a:solidFill>
              </a:rPr>
              <a:t>,a</a:t>
            </a:r>
            <a:r>
              <a:rPr lang="en-US" altLang="zh-CN" sz="1800" dirty="0">
                <a:solidFill>
                  <a:srgbClr val="FF0000"/>
                </a:solidFill>
              </a:rPr>
              <a:t>]=</a:t>
            </a:r>
            <a:r>
              <a:rPr lang="en-US" altLang="zh-CN" sz="1800" dirty="0" err="1">
                <a:solidFill>
                  <a:srgbClr val="FF0000"/>
                </a:solidFill>
              </a:rPr>
              <a:t>acc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)  return</a:t>
            </a:r>
            <a:r>
              <a:rPr lang="zh-CN" altLang="en-US" sz="1800" dirty="0"/>
              <a:t>； </a:t>
            </a:r>
            <a:r>
              <a:rPr lang="en-US" altLang="zh-CN" sz="1800" dirty="0"/>
              <a:t>/*</a:t>
            </a:r>
            <a:r>
              <a:rPr lang="zh-CN" altLang="zh-CN" sz="1800" dirty="0"/>
              <a:t>成功</a:t>
            </a:r>
            <a:r>
              <a:rPr lang="zh-CN" altLang="en-US" sz="1800" dirty="0"/>
              <a:t>*</a:t>
            </a:r>
            <a:r>
              <a:rPr lang="en-US" altLang="zh-CN" sz="1800" dirty="0"/>
              <a:t>/</a:t>
            </a:r>
            <a:endParaRPr lang="en-US" altLang="zh-CN" sz="1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1800" dirty="0" smtClean="0"/>
              <a:t>else  </a:t>
            </a:r>
            <a:r>
              <a:rPr lang="en-US" altLang="zh-CN" sz="1800" dirty="0">
                <a:solidFill>
                  <a:srgbClr val="FF0000"/>
                </a:solidFill>
              </a:rPr>
              <a:t>error</a:t>
            </a:r>
            <a:r>
              <a:rPr lang="zh-CN" altLang="en-US" sz="1800" dirty="0"/>
              <a:t>；    </a:t>
            </a:r>
            <a:r>
              <a:rPr lang="en-US" altLang="zh-CN" sz="1800" dirty="0"/>
              <a:t>/*</a:t>
            </a:r>
            <a:r>
              <a:rPr lang="zh-CN" altLang="zh-CN" sz="1800" dirty="0"/>
              <a:t>报错</a:t>
            </a:r>
            <a:r>
              <a:rPr lang="en-US" altLang="zh-CN" sz="1800" dirty="0"/>
              <a:t>/</a:t>
            </a:r>
            <a:r>
              <a:rPr lang="zh-CN" altLang="en-US" sz="1800" dirty="0"/>
              <a:t>错误恢复*</a:t>
            </a:r>
            <a:r>
              <a:rPr lang="en-US" altLang="zh-CN" sz="1800" dirty="0"/>
              <a:t>/</a:t>
            </a:r>
            <a:endParaRPr lang="en-US" altLang="zh-CN" sz="1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dirty="0"/>
              <a:t>LR </a:t>
            </a:r>
            <a:r>
              <a:rPr lang="zh-CN" altLang="en-US" sz="2800" b="1" dirty="0">
                <a:latin typeface="楷体_GB2312" pitchFamily="49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文法</a:t>
            </a:r>
            <a:r>
              <a:rPr kumimoji="0" lang="zh-CN" altLang="en-US" b="1">
                <a:solidFill>
                  <a:srgbClr val="800080"/>
                </a:solidFill>
                <a:sym typeface="Symbol" panose="05050102010706020507" pitchFamily="18" charset="2"/>
              </a:rPr>
              <a:t>： </a:t>
            </a:r>
            <a:r>
              <a:rPr kumimoji="0" lang="en-US" altLang="zh-CN" i="1" smtClean="0">
                <a:sym typeface="Symbol" panose="05050102010706020507" pitchFamily="18" charset="2"/>
              </a:rPr>
              <a:t>G</a:t>
            </a:r>
            <a:r>
              <a:rPr kumimoji="0" lang="en-US" altLang="zh-CN" smtClean="0">
                <a:sym typeface="Symbol" panose="05050102010706020507" pitchFamily="18" charset="2"/>
              </a:rPr>
              <a:t>[</a:t>
            </a:r>
            <a:r>
              <a:rPr kumimoji="0" lang="en-US" altLang="zh-CN" i="1" smtClean="0">
                <a:sym typeface="Symbol" panose="05050102010706020507" pitchFamily="18" charset="2"/>
              </a:rPr>
              <a:t>S</a:t>
            </a:r>
            <a:r>
              <a:rPr kumimoji="0" lang="en-US" altLang="zh-CN" smtClean="0">
                <a:sym typeface="Symbol" panose="05050102010706020507" pitchFamily="18" charset="2"/>
              </a:rPr>
              <a:t>]</a:t>
            </a:r>
            <a:r>
              <a:rPr lang="en-US" altLang="zh-CN" smtClean="0"/>
              <a:t> 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65937" name="Line 17"/>
          <p:cNvSpPr>
            <a:spLocks noChangeShapeType="1"/>
          </p:cNvSpPr>
          <p:nvPr/>
        </p:nvSpPr>
        <p:spPr bwMode="auto">
          <a:xfrm>
            <a:off x="2051050" y="2601913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1260475" y="2241550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3751263" y="2205038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dirty="0">
                <a:solidFill>
                  <a:srgbClr val="800080"/>
                </a:solidFill>
              </a:rPr>
              <a:t>ACTION</a:t>
            </a:r>
            <a:endParaRPr kumimoji="0" lang="en-US" altLang="zh-CN" sz="2000" dirty="0">
              <a:solidFill>
                <a:srgbClr val="800080"/>
              </a:solidFill>
            </a:endParaRPr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6948488" y="2205038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>
            <a:off x="2051050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4" name="Line 24"/>
          <p:cNvSpPr>
            <a:spLocks noChangeShapeType="1"/>
          </p:cNvSpPr>
          <p:nvPr/>
        </p:nvSpPr>
        <p:spPr bwMode="auto">
          <a:xfrm>
            <a:off x="6372225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5" name="Line 25"/>
          <p:cNvSpPr>
            <a:spLocks noChangeShapeType="1"/>
          </p:cNvSpPr>
          <p:nvPr/>
        </p:nvSpPr>
        <p:spPr bwMode="auto">
          <a:xfrm>
            <a:off x="1223963" y="2962275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5946" name="Rectangle 26"/>
          <p:cNvSpPr>
            <a:spLocks noChangeArrowheads="1"/>
          </p:cNvSpPr>
          <p:nvPr/>
        </p:nvSpPr>
        <p:spPr bwMode="auto">
          <a:xfrm>
            <a:off x="2147888" y="25304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47" name="Rectangle 27"/>
          <p:cNvSpPr>
            <a:spLocks noChangeArrowheads="1"/>
          </p:cNvSpPr>
          <p:nvPr/>
        </p:nvSpPr>
        <p:spPr bwMode="auto">
          <a:xfrm>
            <a:off x="2865294" y="2530475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c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48" name="Rectangle 28"/>
          <p:cNvSpPr>
            <a:spLocks noChangeArrowheads="1"/>
          </p:cNvSpPr>
          <p:nvPr/>
        </p:nvSpPr>
        <p:spPr bwMode="auto">
          <a:xfrm>
            <a:off x="3567740" y="252571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4282058" y="2530475"/>
            <a:ext cx="361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0" name="Rectangle 30"/>
          <p:cNvSpPr>
            <a:spLocks noChangeArrowheads="1"/>
          </p:cNvSpPr>
          <p:nvPr/>
        </p:nvSpPr>
        <p:spPr bwMode="auto">
          <a:xfrm>
            <a:off x="5007900" y="25304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d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5867400" y="25304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#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6516688" y="2530475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smtClean="0">
                <a:sym typeface="Symbol" panose="05050102010706020507" pitchFamily="18" charset="2"/>
              </a:rPr>
              <a:t>S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4" name="Rectangle 34"/>
          <p:cNvSpPr>
            <a:spLocks noChangeArrowheads="1"/>
          </p:cNvSpPr>
          <p:nvPr/>
        </p:nvSpPr>
        <p:spPr bwMode="auto">
          <a:xfrm>
            <a:off x="7115175" y="2530475"/>
            <a:ext cx="38985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5" name="Rectangle 35"/>
          <p:cNvSpPr>
            <a:spLocks noChangeArrowheads="1"/>
          </p:cNvSpPr>
          <p:nvPr/>
        </p:nvSpPr>
        <p:spPr bwMode="auto">
          <a:xfrm>
            <a:off x="7715250" y="2530475"/>
            <a:ext cx="38985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65958" name="Rectangle 38"/>
          <p:cNvSpPr>
            <a:spLocks noChangeArrowheads="1"/>
          </p:cNvSpPr>
          <p:nvPr/>
        </p:nvSpPr>
        <p:spPr bwMode="auto">
          <a:xfrm>
            <a:off x="1438275" y="28908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59" name="Rectangle 39"/>
          <p:cNvSpPr>
            <a:spLocks noChangeArrowheads="1"/>
          </p:cNvSpPr>
          <p:nvPr/>
        </p:nvSpPr>
        <p:spPr bwMode="auto">
          <a:xfrm>
            <a:off x="1438275" y="324814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0" name="Rectangle 40"/>
          <p:cNvSpPr>
            <a:spLocks noChangeArrowheads="1"/>
          </p:cNvSpPr>
          <p:nvPr/>
        </p:nvSpPr>
        <p:spPr bwMode="auto">
          <a:xfrm>
            <a:off x="1438275" y="360818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1" name="Rectangle 41"/>
          <p:cNvSpPr>
            <a:spLocks noChangeArrowheads="1"/>
          </p:cNvSpPr>
          <p:nvPr/>
        </p:nvSpPr>
        <p:spPr bwMode="auto">
          <a:xfrm>
            <a:off x="1438275" y="396822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2" name="Rectangle 42"/>
          <p:cNvSpPr>
            <a:spLocks noChangeArrowheads="1"/>
          </p:cNvSpPr>
          <p:nvPr/>
        </p:nvSpPr>
        <p:spPr bwMode="auto">
          <a:xfrm>
            <a:off x="1438275" y="432826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3" name="Rectangle 43"/>
          <p:cNvSpPr>
            <a:spLocks noChangeArrowheads="1"/>
          </p:cNvSpPr>
          <p:nvPr/>
        </p:nvSpPr>
        <p:spPr bwMode="auto">
          <a:xfrm>
            <a:off x="1438275" y="468830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5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1438275" y="504834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6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5" name="Rectangle 45"/>
          <p:cNvSpPr>
            <a:spLocks noChangeArrowheads="1"/>
          </p:cNvSpPr>
          <p:nvPr/>
        </p:nvSpPr>
        <p:spPr bwMode="auto">
          <a:xfrm>
            <a:off x="1438275" y="540838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7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1438275" y="576842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8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67" name="Rectangle 47"/>
          <p:cNvSpPr>
            <a:spLocks noChangeArrowheads="1"/>
          </p:cNvSpPr>
          <p:nvPr/>
        </p:nvSpPr>
        <p:spPr bwMode="auto">
          <a:xfrm>
            <a:off x="1438275" y="6128469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9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6551613" y="2889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74" name="Rectangle 54"/>
          <p:cNvSpPr>
            <a:spLocks noChangeArrowheads="1"/>
          </p:cNvSpPr>
          <p:nvPr/>
        </p:nvSpPr>
        <p:spPr bwMode="auto">
          <a:xfrm>
            <a:off x="7122393" y="3603327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75" name="Rectangle 55"/>
          <p:cNvSpPr>
            <a:spLocks noChangeArrowheads="1"/>
          </p:cNvSpPr>
          <p:nvPr/>
        </p:nvSpPr>
        <p:spPr bwMode="auto">
          <a:xfrm>
            <a:off x="7609681" y="468830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7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5976" name="Rectangle 56"/>
          <p:cNvSpPr>
            <a:spLocks noChangeArrowheads="1"/>
          </p:cNvSpPr>
          <p:nvPr/>
        </p:nvSpPr>
        <p:spPr bwMode="auto">
          <a:xfrm>
            <a:off x="5792788" y="3105150"/>
            <a:ext cx="579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>
                <a:sym typeface="Symbol" panose="05050102010706020507" pitchFamily="18" charset="2"/>
              </a:rPr>
              <a:t>1</a:t>
            </a:r>
            <a:r>
              <a:rPr lang="zh-CN" altLang="en-US" sz="2000" smtClean="0">
                <a:sym typeface="Symbol" panose="05050102010706020507" pitchFamily="18" charset="2"/>
              </a:rPr>
              <a:t>）</a:t>
            </a:r>
            <a:r>
              <a:rPr lang="en-US" altLang="zh-CN" sz="2000" i="1" smtClean="0">
                <a:sym typeface="Symbol" panose="05050102010706020507" pitchFamily="18" charset="2"/>
              </a:rPr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aAcBe</a:t>
            </a:r>
            <a:r>
              <a:rPr lang="en-US" altLang="zh-CN" sz="2000" dirty="0" smtClean="0">
                <a:sym typeface="Symbol" panose="05050102010706020507" pitchFamily="18" charset="2"/>
              </a:rPr>
              <a:t>  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） </a:t>
            </a:r>
            <a:r>
              <a:rPr lang="en-US" altLang="zh-CN" sz="2000" i="1" dirty="0" smtClean="0">
                <a:sym typeface="Symbol" panose="05050102010706020507" pitchFamily="18" charset="2"/>
              </a:rPr>
              <a:t>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b  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 smtClean="0">
                <a:sym typeface="Symbol" panose="05050102010706020507" pitchFamily="18" charset="2"/>
              </a:rPr>
              <a:t>）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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Ab</a:t>
            </a:r>
            <a:r>
              <a:rPr lang="en-US" altLang="zh-CN" sz="2000" i="1" dirty="0" smtClean="0">
                <a:sym typeface="Symbol" panose="05050102010706020507" pitchFamily="18" charset="2"/>
              </a:rPr>
              <a:t>          </a:t>
            </a:r>
            <a:r>
              <a:rPr lang="zh-CN" altLang="en-US" sz="2000" dirty="0" smtClean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4</a:t>
            </a:r>
            <a:r>
              <a:rPr lang="zh-CN" altLang="en-US" sz="2000" dirty="0">
                <a:sym typeface="Symbol" panose="05050102010706020507" pitchFamily="18" charset="2"/>
              </a:rPr>
              <a:t>） </a:t>
            </a:r>
            <a:r>
              <a:rPr lang="en-US" altLang="zh-CN" sz="2000" i="1" dirty="0" smtClean="0">
                <a:sym typeface="Symbol" panose="05050102010706020507" pitchFamily="18" charset="2"/>
              </a:rPr>
              <a:t>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d</a:t>
            </a:r>
            <a:endParaRPr lang="en-US" altLang="zh-CN" sz="2000" i="1" dirty="0" smtClean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  </a:t>
            </a:r>
            <a:r>
              <a:rPr lang="zh-CN" altLang="en-US" sz="2000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先不论下表是如何得到的。</a:t>
            </a:r>
            <a:r>
              <a:rPr lang="en-US" altLang="zh-CN" sz="2000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 </a:t>
            </a:r>
            <a:endParaRPr lang="en-US" altLang="zh-CN" sz="2000" i="1" dirty="0">
              <a:solidFill>
                <a:srgbClr val="993366"/>
              </a:solidFill>
              <a:sym typeface="Symbol" panose="05050102010706020507" pitchFamily="18" charset="2"/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2103438" y="28892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466019" name="Rectangle 99"/>
          <p:cNvSpPr>
            <a:spLocks noChangeArrowheads="1"/>
          </p:cNvSpPr>
          <p:nvPr/>
        </p:nvSpPr>
        <p:spPr bwMode="auto">
          <a:xfrm>
            <a:off x="5794051" y="61279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2" name="Rectangle 107"/>
          <p:cNvSpPr>
            <a:spLocks noChangeArrowheads="1"/>
          </p:cNvSpPr>
          <p:nvPr/>
        </p:nvSpPr>
        <p:spPr bwMode="auto">
          <a:xfrm>
            <a:off x="2170624" y="612846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3" name="Rectangle 107"/>
          <p:cNvSpPr>
            <a:spLocks noChangeArrowheads="1"/>
          </p:cNvSpPr>
          <p:nvPr/>
        </p:nvSpPr>
        <p:spPr bwMode="auto">
          <a:xfrm>
            <a:off x="2799887" y="61319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4" name="Rectangle 107"/>
          <p:cNvSpPr>
            <a:spLocks noChangeArrowheads="1"/>
          </p:cNvSpPr>
          <p:nvPr/>
        </p:nvSpPr>
        <p:spPr bwMode="auto">
          <a:xfrm>
            <a:off x="3561556" y="61279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5" name="Rectangle 107"/>
          <p:cNvSpPr>
            <a:spLocks noChangeArrowheads="1"/>
          </p:cNvSpPr>
          <p:nvPr/>
        </p:nvSpPr>
        <p:spPr bwMode="auto">
          <a:xfrm>
            <a:off x="4228359" y="61279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6" name="Rectangle 107"/>
          <p:cNvSpPr>
            <a:spLocks noChangeArrowheads="1"/>
          </p:cNvSpPr>
          <p:nvPr/>
        </p:nvSpPr>
        <p:spPr bwMode="auto">
          <a:xfrm>
            <a:off x="4954587" y="61279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r1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7" name="Rectangle 99"/>
          <p:cNvSpPr>
            <a:spLocks noChangeArrowheads="1"/>
          </p:cNvSpPr>
          <p:nvPr/>
        </p:nvSpPr>
        <p:spPr bwMode="auto">
          <a:xfrm>
            <a:off x="5794051" y="576367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8" name="Rectangle 107"/>
          <p:cNvSpPr>
            <a:spLocks noChangeArrowheads="1"/>
          </p:cNvSpPr>
          <p:nvPr/>
        </p:nvSpPr>
        <p:spPr bwMode="auto">
          <a:xfrm>
            <a:off x="2170624" y="5764156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99" name="Rectangle 107"/>
          <p:cNvSpPr>
            <a:spLocks noChangeArrowheads="1"/>
          </p:cNvSpPr>
          <p:nvPr/>
        </p:nvSpPr>
        <p:spPr bwMode="auto">
          <a:xfrm>
            <a:off x="2799887" y="5767620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0" name="Rectangle 107"/>
          <p:cNvSpPr>
            <a:spLocks noChangeArrowheads="1"/>
          </p:cNvSpPr>
          <p:nvPr/>
        </p:nvSpPr>
        <p:spPr bwMode="auto">
          <a:xfrm>
            <a:off x="3561556" y="576367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1" name="Rectangle 107"/>
          <p:cNvSpPr>
            <a:spLocks noChangeArrowheads="1"/>
          </p:cNvSpPr>
          <p:nvPr/>
        </p:nvSpPr>
        <p:spPr bwMode="auto">
          <a:xfrm>
            <a:off x="4228359" y="576367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4954587" y="576367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3" name="Rectangle 67"/>
          <p:cNvSpPr>
            <a:spLocks noChangeArrowheads="1"/>
          </p:cNvSpPr>
          <p:nvPr/>
        </p:nvSpPr>
        <p:spPr bwMode="auto">
          <a:xfrm>
            <a:off x="3560977" y="5408812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s9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4" name="Rectangle 99"/>
          <p:cNvSpPr>
            <a:spLocks noChangeArrowheads="1"/>
          </p:cNvSpPr>
          <p:nvPr/>
        </p:nvSpPr>
        <p:spPr bwMode="auto">
          <a:xfrm>
            <a:off x="5821597" y="50434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5" name="Rectangle 107"/>
          <p:cNvSpPr>
            <a:spLocks noChangeArrowheads="1"/>
          </p:cNvSpPr>
          <p:nvPr/>
        </p:nvSpPr>
        <p:spPr bwMode="auto">
          <a:xfrm>
            <a:off x="2198170" y="5043917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6" name="Rectangle 107"/>
          <p:cNvSpPr>
            <a:spLocks noChangeArrowheads="1"/>
          </p:cNvSpPr>
          <p:nvPr/>
        </p:nvSpPr>
        <p:spPr bwMode="auto">
          <a:xfrm>
            <a:off x="2827433" y="5047381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7" name="Rectangle 107"/>
          <p:cNvSpPr>
            <a:spLocks noChangeArrowheads="1"/>
          </p:cNvSpPr>
          <p:nvPr/>
        </p:nvSpPr>
        <p:spPr bwMode="auto">
          <a:xfrm>
            <a:off x="3589102" y="50434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255905" y="50434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4982133" y="5043432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r3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0" name="Rectangle 99"/>
          <p:cNvSpPr>
            <a:spLocks noChangeArrowheads="1"/>
          </p:cNvSpPr>
          <p:nvPr/>
        </p:nvSpPr>
        <p:spPr bwMode="auto">
          <a:xfrm>
            <a:off x="5822475" y="4333334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2199048" y="4333819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2" name="Rectangle 107"/>
          <p:cNvSpPr>
            <a:spLocks noChangeArrowheads="1"/>
          </p:cNvSpPr>
          <p:nvPr/>
        </p:nvSpPr>
        <p:spPr bwMode="auto">
          <a:xfrm>
            <a:off x="2828311" y="433728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3" name="Rectangle 107"/>
          <p:cNvSpPr>
            <a:spLocks noChangeArrowheads="1"/>
          </p:cNvSpPr>
          <p:nvPr/>
        </p:nvSpPr>
        <p:spPr bwMode="auto">
          <a:xfrm>
            <a:off x="3589980" y="4333334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4" name="Rectangle 107"/>
          <p:cNvSpPr>
            <a:spLocks noChangeArrowheads="1"/>
          </p:cNvSpPr>
          <p:nvPr/>
        </p:nvSpPr>
        <p:spPr bwMode="auto">
          <a:xfrm>
            <a:off x="4256783" y="4333334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5" name="Rectangle 107"/>
          <p:cNvSpPr>
            <a:spLocks noChangeArrowheads="1"/>
          </p:cNvSpPr>
          <p:nvPr/>
        </p:nvSpPr>
        <p:spPr bwMode="auto">
          <a:xfrm>
            <a:off x="4983011" y="4333334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sym typeface="Symbol" panose="05050102010706020507" pitchFamily="18" charset="2"/>
              </a:rPr>
              <a:t>r2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4961532" y="4688307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s8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7" name="Rectangle 67"/>
          <p:cNvSpPr>
            <a:spLocks noChangeArrowheads="1"/>
          </p:cNvSpPr>
          <p:nvPr/>
        </p:nvSpPr>
        <p:spPr bwMode="auto">
          <a:xfrm>
            <a:off x="4237832" y="4005262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s6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8" name="Rectangle 67"/>
          <p:cNvSpPr>
            <a:spLocks noChangeArrowheads="1"/>
          </p:cNvSpPr>
          <p:nvPr/>
        </p:nvSpPr>
        <p:spPr bwMode="auto">
          <a:xfrm>
            <a:off x="4233957" y="36409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119" name="Rectangle 67"/>
          <p:cNvSpPr>
            <a:spLocks noChangeArrowheads="1"/>
          </p:cNvSpPr>
          <p:nvPr/>
        </p:nvSpPr>
        <p:spPr bwMode="auto">
          <a:xfrm>
            <a:off x="2823210" y="3968229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s5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2147888" y="4725144"/>
            <a:ext cx="4055738" cy="901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8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0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1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2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67995" name="Line 27"/>
          <p:cNvSpPr>
            <a:spLocks noChangeShapeType="1"/>
          </p:cNvSpPr>
          <p:nvPr/>
        </p:nvSpPr>
        <p:spPr bwMode="auto">
          <a:xfrm flipV="1">
            <a:off x="721977" y="2804492"/>
            <a:ext cx="8280152" cy="1587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67997" name="Text Box 29"/>
          <p:cNvSpPr txBox="1">
            <a:spLocks noChangeArrowheads="1"/>
          </p:cNvSpPr>
          <p:nvPr/>
        </p:nvSpPr>
        <p:spPr bwMode="auto">
          <a:xfrm>
            <a:off x="694742" y="2372519"/>
            <a:ext cx="11811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</a:rPr>
              <a:t>状态栈</a:t>
            </a:r>
            <a:endParaRPr kumimoji="0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67998" name="Text Box 30"/>
          <p:cNvSpPr txBox="1">
            <a:spLocks noChangeArrowheads="1"/>
          </p:cNvSpPr>
          <p:nvPr/>
        </p:nvSpPr>
        <p:spPr bwMode="auto">
          <a:xfrm>
            <a:off x="4136140" y="2385748"/>
            <a:ext cx="17287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 dirty="0">
                <a:latin typeface="Times New Roman" panose="02020603050405020304" pitchFamily="18" charset="0"/>
              </a:rPr>
              <a:t>余留输入串</a:t>
            </a:r>
            <a:endParaRPr kumimoji="0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67999" name="Text Box 31"/>
          <p:cNvSpPr txBox="1">
            <a:spLocks noChangeArrowheads="1"/>
          </p:cNvSpPr>
          <p:nvPr/>
        </p:nvSpPr>
        <p:spPr bwMode="auto">
          <a:xfrm>
            <a:off x="6193841" y="2372693"/>
            <a:ext cx="1511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Action</a:t>
            </a:r>
            <a:endParaRPr kumimoji="0" lang="zh-CN" altLang="en-US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68001" name="Line 33"/>
          <p:cNvSpPr>
            <a:spLocks noChangeShapeType="1"/>
          </p:cNvSpPr>
          <p:nvPr/>
        </p:nvSpPr>
        <p:spPr bwMode="auto">
          <a:xfrm flipH="1">
            <a:off x="2018121" y="2444131"/>
            <a:ext cx="1587" cy="338455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68002" name="Line 34"/>
          <p:cNvSpPr>
            <a:spLocks noChangeShapeType="1"/>
          </p:cNvSpPr>
          <p:nvPr/>
        </p:nvSpPr>
        <p:spPr bwMode="auto">
          <a:xfrm>
            <a:off x="5903468" y="2444131"/>
            <a:ext cx="34923" cy="338455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68086" name="Rectangle 118"/>
          <p:cNvSpPr>
            <a:spLocks noChangeArrowheads="1"/>
          </p:cNvSpPr>
          <p:nvPr/>
        </p:nvSpPr>
        <p:spPr bwMode="auto">
          <a:xfrm>
            <a:off x="721977" y="273305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</a:t>
            </a:r>
            <a:endParaRPr lang="en-US" altLang="zh-CN" sz="2000" b="1" i="1" dirty="0"/>
          </a:p>
        </p:txBody>
      </p:sp>
      <p:sp>
        <p:nvSpPr>
          <p:cNvPr id="468094" name="Rectangle 126"/>
          <p:cNvSpPr>
            <a:spLocks noChangeArrowheads="1"/>
          </p:cNvSpPr>
          <p:nvPr/>
        </p:nvSpPr>
        <p:spPr bwMode="auto">
          <a:xfrm>
            <a:off x="721977" y="3020393"/>
            <a:ext cx="1009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</a:t>
            </a:r>
            <a:endParaRPr lang="en-US" altLang="zh-CN" sz="2000" b="1" i="1" dirty="0"/>
          </a:p>
        </p:txBody>
      </p:sp>
      <p:sp>
        <p:nvSpPr>
          <p:cNvPr id="468097" name="Rectangle 129"/>
          <p:cNvSpPr>
            <a:spLocks noChangeArrowheads="1"/>
          </p:cNvSpPr>
          <p:nvPr/>
        </p:nvSpPr>
        <p:spPr bwMode="auto">
          <a:xfrm>
            <a:off x="721977" y="3272805"/>
            <a:ext cx="1009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2 4</a:t>
            </a:r>
            <a:endParaRPr lang="en-US" altLang="zh-CN" sz="2000" b="1" i="1" dirty="0"/>
          </a:p>
        </p:txBody>
      </p:sp>
      <p:sp>
        <p:nvSpPr>
          <p:cNvPr id="468100" name="Rectangle 132"/>
          <p:cNvSpPr>
            <a:spLocks noChangeArrowheads="1"/>
          </p:cNvSpPr>
          <p:nvPr/>
        </p:nvSpPr>
        <p:spPr bwMode="auto">
          <a:xfrm>
            <a:off x="721977" y="3523630"/>
            <a:ext cx="1009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2 3</a:t>
            </a:r>
            <a:endParaRPr lang="en-US" altLang="zh-CN" sz="2000" b="1" i="1" dirty="0"/>
          </a:p>
        </p:txBody>
      </p:sp>
      <p:sp>
        <p:nvSpPr>
          <p:cNvPr id="468103" name="Rectangle 135"/>
          <p:cNvSpPr>
            <a:spLocks noChangeArrowheads="1"/>
          </p:cNvSpPr>
          <p:nvPr/>
        </p:nvSpPr>
        <p:spPr bwMode="auto">
          <a:xfrm>
            <a:off x="721977" y="3777630"/>
            <a:ext cx="1009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2 3 6</a:t>
            </a:r>
            <a:endParaRPr lang="en-US" altLang="zh-CN" sz="2000" b="1" i="1" dirty="0"/>
          </a:p>
        </p:txBody>
      </p:sp>
      <p:sp>
        <p:nvSpPr>
          <p:cNvPr id="468106" name="Rectangle 138"/>
          <p:cNvSpPr>
            <a:spLocks noChangeArrowheads="1"/>
          </p:cNvSpPr>
          <p:nvPr/>
        </p:nvSpPr>
        <p:spPr bwMode="auto">
          <a:xfrm>
            <a:off x="721977" y="4028455"/>
            <a:ext cx="1009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2 3</a:t>
            </a:r>
            <a:endParaRPr lang="en-US" altLang="zh-CN" sz="2000" b="1" i="1" dirty="0"/>
          </a:p>
        </p:txBody>
      </p:sp>
      <p:sp>
        <p:nvSpPr>
          <p:cNvPr id="468109" name="Rectangle 141"/>
          <p:cNvSpPr>
            <a:spLocks noChangeArrowheads="1"/>
          </p:cNvSpPr>
          <p:nvPr/>
        </p:nvSpPr>
        <p:spPr bwMode="auto">
          <a:xfrm>
            <a:off x="721977" y="4280868"/>
            <a:ext cx="1009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2 3 </a:t>
            </a:r>
            <a:r>
              <a:rPr kumimoji="0" lang="en-US" altLang="zh-CN" sz="2000" dirty="0">
                <a:sym typeface="Symbol" panose="05050102010706020507" pitchFamily="18" charset="2"/>
              </a:rPr>
              <a:t>5</a:t>
            </a:r>
            <a:endParaRPr lang="en-US" altLang="zh-CN" sz="2000" b="1" i="1" dirty="0"/>
          </a:p>
        </p:txBody>
      </p:sp>
      <p:sp>
        <p:nvSpPr>
          <p:cNvPr id="468112" name="Rectangle 144"/>
          <p:cNvSpPr>
            <a:spLocks noChangeArrowheads="1"/>
          </p:cNvSpPr>
          <p:nvPr/>
        </p:nvSpPr>
        <p:spPr bwMode="auto">
          <a:xfrm>
            <a:off x="721977" y="4568205"/>
            <a:ext cx="1225550" cy="400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2 3 5 8</a:t>
            </a:r>
            <a:endParaRPr lang="en-US" altLang="zh-CN" sz="2000" b="1" i="1" dirty="0"/>
          </a:p>
        </p:txBody>
      </p:sp>
      <p:sp>
        <p:nvSpPr>
          <p:cNvPr id="468115" name="Rectangle 147"/>
          <p:cNvSpPr>
            <a:spLocks noChangeArrowheads="1"/>
          </p:cNvSpPr>
          <p:nvPr/>
        </p:nvSpPr>
        <p:spPr bwMode="auto">
          <a:xfrm>
            <a:off x="721977" y="4855543"/>
            <a:ext cx="12255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2 3 5 7</a:t>
            </a:r>
            <a:endParaRPr lang="en-US" altLang="zh-CN" sz="2000" b="1" i="1" dirty="0"/>
          </a:p>
        </p:txBody>
      </p:sp>
      <p:sp>
        <p:nvSpPr>
          <p:cNvPr id="468118" name="Rectangle 150"/>
          <p:cNvSpPr>
            <a:spLocks noChangeArrowheads="1"/>
          </p:cNvSpPr>
          <p:nvPr/>
        </p:nvSpPr>
        <p:spPr bwMode="auto">
          <a:xfrm>
            <a:off x="721977" y="5144468"/>
            <a:ext cx="151288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2 3 5 7 9</a:t>
            </a:r>
            <a:endParaRPr lang="en-US" altLang="zh-CN" sz="2000" b="1" i="1" dirty="0"/>
          </a:p>
        </p:txBody>
      </p:sp>
      <p:sp>
        <p:nvSpPr>
          <p:cNvPr id="468121" name="Rectangle 153"/>
          <p:cNvSpPr>
            <a:spLocks noChangeArrowheads="1"/>
          </p:cNvSpPr>
          <p:nvPr/>
        </p:nvSpPr>
        <p:spPr bwMode="auto">
          <a:xfrm>
            <a:off x="721977" y="5431805"/>
            <a:ext cx="1655762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>
                <a:sym typeface="Symbol" panose="05050102010706020507" pitchFamily="18" charset="2"/>
              </a:rPr>
              <a:t>0 1 </a:t>
            </a:r>
            <a:endParaRPr lang="en-US" altLang="zh-CN" sz="2000" b="1" i="1" dirty="0"/>
          </a:p>
        </p:txBody>
      </p:sp>
      <p:sp>
        <p:nvSpPr>
          <p:cNvPr id="468131" name="Text Box 163"/>
          <p:cNvSpPr txBox="1">
            <a:spLocks noChangeArrowheads="1"/>
          </p:cNvSpPr>
          <p:nvPr/>
        </p:nvSpPr>
        <p:spPr bwMode="auto">
          <a:xfrm>
            <a:off x="755650" y="1052513"/>
            <a:ext cx="3455988" cy="1128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dirty="0"/>
              <a:t>LR </a:t>
            </a:r>
            <a:r>
              <a:rPr lang="zh-CN" altLang="en-US" sz="2800" b="1" dirty="0">
                <a:latin typeface="楷体_GB2312" pitchFamily="49" charset="-122"/>
              </a:rPr>
              <a:t>分析过程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r>
              <a:rPr kumimoji="0" lang="en-US" altLang="zh-CN" sz="2000" i="1" dirty="0" smtClean="0">
                <a:sym typeface="Symbol" panose="05050102010706020507" pitchFamily="18" charset="2"/>
              </a:rPr>
              <a:t>G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[</a:t>
            </a:r>
            <a:r>
              <a:rPr kumimoji="0" lang="en-US" altLang="zh-CN" sz="2000" i="1" dirty="0" smtClean="0">
                <a:sym typeface="Symbol" panose="05050102010706020507" pitchFamily="18" charset="2"/>
              </a:rPr>
              <a:t>S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]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 sz="2000" dirty="0">
                <a:solidFill>
                  <a:srgbClr val="800080"/>
                </a:solidFill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sym typeface="Symbol" panose="05050102010706020507" pitchFamily="18" charset="2"/>
              </a:rPr>
              <a:t>输入串： </a:t>
            </a:r>
            <a:r>
              <a:rPr lang="en-US" altLang="zh-CN" sz="2000" b="1" i="1" dirty="0" err="1" smtClean="0"/>
              <a:t>abbcde</a:t>
            </a:r>
            <a:r>
              <a:rPr lang="en-US" altLang="zh-CN" sz="2000" b="1" i="1" dirty="0" smtClean="0"/>
              <a:t>#</a:t>
            </a:r>
            <a:endParaRPr lang="en-US" altLang="zh-CN" sz="2000" dirty="0"/>
          </a:p>
        </p:txBody>
      </p:sp>
      <p:sp>
        <p:nvSpPr>
          <p:cNvPr id="71" name="Text Box 60"/>
          <p:cNvSpPr txBox="1">
            <a:spLocks noChangeArrowheads="1"/>
          </p:cNvSpPr>
          <p:nvPr/>
        </p:nvSpPr>
        <p:spPr bwMode="auto">
          <a:xfrm>
            <a:off x="4211638" y="1066255"/>
            <a:ext cx="4752975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1</a:t>
            </a:r>
            <a:r>
              <a:rPr lang="zh-CN" altLang="en-US" sz="2000" dirty="0" smtClean="0">
                <a:sym typeface="Symbol" panose="05050102010706020507" pitchFamily="18" charset="2"/>
              </a:rPr>
              <a:t>）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aAcBe</a:t>
            </a:r>
            <a:r>
              <a:rPr lang="en-US" altLang="zh-CN" sz="2000" dirty="0" smtClean="0">
                <a:sym typeface="Symbol" panose="05050102010706020507" pitchFamily="18" charset="2"/>
              </a:rPr>
              <a:t>  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） </a:t>
            </a:r>
            <a:r>
              <a:rPr lang="en-US" altLang="zh-CN" sz="2000" i="1" dirty="0" smtClean="0">
                <a:sym typeface="Symbol" panose="05050102010706020507" pitchFamily="18" charset="2"/>
              </a:rPr>
              <a:t>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b  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 smtClean="0">
                <a:sym typeface="Symbol" panose="05050102010706020507" pitchFamily="18" charset="2"/>
              </a:rPr>
              <a:t>）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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Ab</a:t>
            </a:r>
            <a:r>
              <a:rPr lang="en-US" altLang="zh-CN" sz="2000" i="1" dirty="0" smtClean="0">
                <a:sym typeface="Symbol" panose="05050102010706020507" pitchFamily="18" charset="2"/>
              </a:rPr>
              <a:t>          </a:t>
            </a:r>
            <a:r>
              <a:rPr lang="zh-CN" altLang="en-US" sz="2000" dirty="0" smtClean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4</a:t>
            </a:r>
            <a:r>
              <a:rPr lang="zh-CN" altLang="en-US" sz="2000" dirty="0">
                <a:sym typeface="Symbol" panose="05050102010706020507" pitchFamily="18" charset="2"/>
              </a:rPr>
              <a:t>） </a:t>
            </a:r>
            <a:r>
              <a:rPr lang="en-US" altLang="zh-CN" sz="2000" i="1" dirty="0" smtClean="0">
                <a:sym typeface="Symbol" panose="05050102010706020507" pitchFamily="18" charset="2"/>
              </a:rPr>
              <a:t>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d</a:t>
            </a:r>
            <a:endParaRPr lang="en-US" altLang="zh-CN" sz="2000" i="1" dirty="0" smtClean="0">
              <a:sym typeface="Symbol" panose="05050102010706020507" pitchFamily="18" charset="2"/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2031915" y="2381283"/>
            <a:ext cx="11811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</a:rPr>
              <a:t>符号栈</a:t>
            </a:r>
            <a:endParaRPr kumimoji="0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3" name="Rectangle 118"/>
          <p:cNvSpPr>
            <a:spLocks noChangeArrowheads="1"/>
          </p:cNvSpPr>
          <p:nvPr/>
        </p:nvSpPr>
        <p:spPr bwMode="auto">
          <a:xfrm>
            <a:off x="2013537" y="2748136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74" name="Line 34"/>
          <p:cNvSpPr>
            <a:spLocks noChangeShapeType="1"/>
          </p:cNvSpPr>
          <p:nvPr/>
        </p:nvSpPr>
        <p:spPr bwMode="auto">
          <a:xfrm>
            <a:off x="3927414" y="2444527"/>
            <a:ext cx="34923" cy="338455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7527814" y="2444527"/>
            <a:ext cx="34923" cy="338455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7597204" y="2348880"/>
            <a:ext cx="1511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b="1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GOTO</a:t>
            </a:r>
            <a:endParaRPr kumimoji="0" lang="zh-CN" altLang="en-US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7" name="Rectangle 118"/>
          <p:cNvSpPr>
            <a:spLocks noChangeArrowheads="1"/>
          </p:cNvSpPr>
          <p:nvPr/>
        </p:nvSpPr>
        <p:spPr bwMode="auto">
          <a:xfrm>
            <a:off x="2010031" y="3012541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#a</a:t>
            </a:r>
            <a:endParaRPr lang="en-US" altLang="zh-CN" sz="2000" b="1" i="1" dirty="0"/>
          </a:p>
        </p:txBody>
      </p:sp>
      <p:sp>
        <p:nvSpPr>
          <p:cNvPr id="78" name="Rectangle 118"/>
          <p:cNvSpPr>
            <a:spLocks noChangeArrowheads="1"/>
          </p:cNvSpPr>
          <p:nvPr/>
        </p:nvSpPr>
        <p:spPr bwMode="auto">
          <a:xfrm>
            <a:off x="2006649" y="3276946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#ab</a:t>
            </a:r>
            <a:endParaRPr lang="en-US" altLang="zh-CN" sz="2000" b="1" i="1" dirty="0"/>
          </a:p>
        </p:txBody>
      </p:sp>
      <p:sp>
        <p:nvSpPr>
          <p:cNvPr id="79" name="Rectangle 118"/>
          <p:cNvSpPr>
            <a:spLocks noChangeArrowheads="1"/>
          </p:cNvSpPr>
          <p:nvPr/>
        </p:nvSpPr>
        <p:spPr bwMode="auto">
          <a:xfrm>
            <a:off x="2009178" y="3525281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aA</a:t>
            </a:r>
            <a:endParaRPr lang="en-US" altLang="zh-CN" sz="2000" b="1" i="1" dirty="0"/>
          </a:p>
        </p:txBody>
      </p:sp>
      <p:sp>
        <p:nvSpPr>
          <p:cNvPr id="80" name="Rectangle 118"/>
          <p:cNvSpPr>
            <a:spLocks noChangeArrowheads="1"/>
          </p:cNvSpPr>
          <p:nvPr/>
        </p:nvSpPr>
        <p:spPr bwMode="auto">
          <a:xfrm>
            <a:off x="2003517" y="376272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aAb</a:t>
            </a:r>
            <a:endParaRPr lang="en-US" altLang="zh-CN" sz="2000" b="1" i="1" dirty="0"/>
          </a:p>
        </p:txBody>
      </p:sp>
      <p:sp>
        <p:nvSpPr>
          <p:cNvPr id="81" name="Rectangle 118"/>
          <p:cNvSpPr>
            <a:spLocks noChangeArrowheads="1"/>
          </p:cNvSpPr>
          <p:nvPr/>
        </p:nvSpPr>
        <p:spPr bwMode="auto">
          <a:xfrm>
            <a:off x="2003517" y="4028455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aA</a:t>
            </a:r>
            <a:endParaRPr lang="en-US" altLang="zh-CN" sz="2000" b="1" i="1" dirty="0"/>
          </a:p>
        </p:txBody>
      </p:sp>
      <p:sp>
        <p:nvSpPr>
          <p:cNvPr id="82" name="Rectangle 118"/>
          <p:cNvSpPr>
            <a:spLocks noChangeArrowheads="1"/>
          </p:cNvSpPr>
          <p:nvPr/>
        </p:nvSpPr>
        <p:spPr bwMode="auto">
          <a:xfrm>
            <a:off x="2003517" y="4275460"/>
            <a:ext cx="863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aAc</a:t>
            </a:r>
            <a:endParaRPr lang="en-US" altLang="zh-CN" sz="2000" b="1" i="1" dirty="0"/>
          </a:p>
        </p:txBody>
      </p:sp>
      <p:sp>
        <p:nvSpPr>
          <p:cNvPr id="83" name="Rectangle 118"/>
          <p:cNvSpPr>
            <a:spLocks noChangeArrowheads="1"/>
          </p:cNvSpPr>
          <p:nvPr/>
        </p:nvSpPr>
        <p:spPr bwMode="auto">
          <a:xfrm>
            <a:off x="2009178" y="4574264"/>
            <a:ext cx="985775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aAcd</a:t>
            </a:r>
            <a:endParaRPr lang="en-US" altLang="zh-CN" sz="2000" b="1" i="1" dirty="0"/>
          </a:p>
        </p:txBody>
      </p:sp>
      <p:sp>
        <p:nvSpPr>
          <p:cNvPr id="84" name="Rectangle 118"/>
          <p:cNvSpPr>
            <a:spLocks noChangeArrowheads="1"/>
          </p:cNvSpPr>
          <p:nvPr/>
        </p:nvSpPr>
        <p:spPr bwMode="auto">
          <a:xfrm>
            <a:off x="2001686" y="4851722"/>
            <a:ext cx="1165639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aAcB</a:t>
            </a:r>
            <a:endParaRPr lang="en-US" altLang="zh-CN" sz="2000" b="1" i="1" dirty="0"/>
          </a:p>
        </p:txBody>
      </p:sp>
      <p:sp>
        <p:nvSpPr>
          <p:cNvPr id="85" name="Rectangle 118"/>
          <p:cNvSpPr>
            <a:spLocks noChangeArrowheads="1"/>
          </p:cNvSpPr>
          <p:nvPr/>
        </p:nvSpPr>
        <p:spPr bwMode="auto">
          <a:xfrm>
            <a:off x="2018919" y="5147028"/>
            <a:ext cx="1165639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#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aAcBe</a:t>
            </a:r>
            <a:endParaRPr lang="en-US" altLang="zh-CN" sz="2000" b="1" i="1" dirty="0"/>
          </a:p>
        </p:txBody>
      </p:sp>
      <p:sp>
        <p:nvSpPr>
          <p:cNvPr id="86" name="Rectangle 118"/>
          <p:cNvSpPr>
            <a:spLocks noChangeArrowheads="1"/>
          </p:cNvSpPr>
          <p:nvPr/>
        </p:nvSpPr>
        <p:spPr bwMode="auto">
          <a:xfrm>
            <a:off x="2020389" y="5435843"/>
            <a:ext cx="1165639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smtClean="0">
                <a:sym typeface="Symbol" panose="05050102010706020507" pitchFamily="18" charset="2"/>
              </a:rPr>
              <a:t>#S</a:t>
            </a:r>
            <a:endParaRPr lang="en-US" altLang="zh-CN" sz="2000" b="1" i="1" dirty="0"/>
          </a:p>
        </p:txBody>
      </p:sp>
      <p:sp>
        <p:nvSpPr>
          <p:cNvPr id="87" name="Rectangle 118"/>
          <p:cNvSpPr>
            <a:spLocks noChangeArrowheads="1"/>
          </p:cNvSpPr>
          <p:nvPr/>
        </p:nvSpPr>
        <p:spPr bwMode="auto">
          <a:xfrm>
            <a:off x="4606481" y="2744901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err="1" smtClean="0">
                <a:sym typeface="Symbol" panose="05050102010706020507" pitchFamily="18" charset="2"/>
              </a:rPr>
              <a:t>abbcde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88" name="Rectangle 118"/>
          <p:cNvSpPr>
            <a:spLocks noChangeArrowheads="1"/>
          </p:cNvSpPr>
          <p:nvPr/>
        </p:nvSpPr>
        <p:spPr bwMode="auto">
          <a:xfrm>
            <a:off x="4602408" y="3009306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err="1" smtClean="0">
                <a:sym typeface="Symbol" panose="05050102010706020507" pitchFamily="18" charset="2"/>
              </a:rPr>
              <a:t>bbcde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89" name="Rectangle 118"/>
          <p:cNvSpPr>
            <a:spLocks noChangeArrowheads="1"/>
          </p:cNvSpPr>
          <p:nvPr/>
        </p:nvSpPr>
        <p:spPr bwMode="auto">
          <a:xfrm>
            <a:off x="4598335" y="3251440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err="1" smtClean="0">
                <a:sym typeface="Symbol" panose="05050102010706020507" pitchFamily="18" charset="2"/>
              </a:rPr>
              <a:t>bcde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0" name="Rectangle 118"/>
          <p:cNvSpPr>
            <a:spLocks noChangeArrowheads="1"/>
          </p:cNvSpPr>
          <p:nvPr/>
        </p:nvSpPr>
        <p:spPr bwMode="auto">
          <a:xfrm>
            <a:off x="4594262" y="3515845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err="1" smtClean="0">
                <a:sym typeface="Symbol" panose="05050102010706020507" pitchFamily="18" charset="2"/>
              </a:rPr>
              <a:t>bcde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1" name="Rectangle 118"/>
          <p:cNvSpPr>
            <a:spLocks noChangeArrowheads="1"/>
          </p:cNvSpPr>
          <p:nvPr/>
        </p:nvSpPr>
        <p:spPr bwMode="auto">
          <a:xfrm>
            <a:off x="4599806" y="3803864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err="1" smtClean="0">
                <a:sym typeface="Symbol" panose="05050102010706020507" pitchFamily="18" charset="2"/>
              </a:rPr>
              <a:t>cde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2" name="Rectangle 118"/>
          <p:cNvSpPr>
            <a:spLocks noChangeArrowheads="1"/>
          </p:cNvSpPr>
          <p:nvPr/>
        </p:nvSpPr>
        <p:spPr bwMode="auto">
          <a:xfrm>
            <a:off x="4595733" y="4068269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err="1" smtClean="0">
                <a:sym typeface="Symbol" panose="05050102010706020507" pitchFamily="18" charset="2"/>
              </a:rPr>
              <a:t>cde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3" name="Rectangle 118"/>
          <p:cNvSpPr>
            <a:spLocks noChangeArrowheads="1"/>
          </p:cNvSpPr>
          <p:nvPr/>
        </p:nvSpPr>
        <p:spPr bwMode="auto">
          <a:xfrm>
            <a:off x="4591660" y="4310403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de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4" name="Rectangle 118"/>
          <p:cNvSpPr>
            <a:spLocks noChangeArrowheads="1"/>
          </p:cNvSpPr>
          <p:nvPr/>
        </p:nvSpPr>
        <p:spPr bwMode="auto">
          <a:xfrm>
            <a:off x="4587587" y="4574808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e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5" name="Rectangle 118"/>
          <p:cNvSpPr>
            <a:spLocks noChangeArrowheads="1"/>
          </p:cNvSpPr>
          <p:nvPr/>
        </p:nvSpPr>
        <p:spPr bwMode="auto">
          <a:xfrm>
            <a:off x="4596048" y="4833443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e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6" name="Rectangle 118"/>
          <p:cNvSpPr>
            <a:spLocks noChangeArrowheads="1"/>
          </p:cNvSpPr>
          <p:nvPr/>
        </p:nvSpPr>
        <p:spPr bwMode="auto">
          <a:xfrm>
            <a:off x="4591975" y="5075577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7" name="Rectangle 118"/>
          <p:cNvSpPr>
            <a:spLocks noChangeArrowheads="1"/>
          </p:cNvSpPr>
          <p:nvPr/>
        </p:nvSpPr>
        <p:spPr bwMode="auto">
          <a:xfrm>
            <a:off x="4587902" y="5339982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ym typeface="Symbol" panose="05050102010706020507" pitchFamily="18" charset="2"/>
              </a:rPr>
              <a:t>#</a:t>
            </a:r>
            <a:endParaRPr lang="en-US" altLang="zh-CN" sz="2000" b="1" i="1" dirty="0"/>
          </a:p>
        </p:txBody>
      </p:sp>
      <p:sp>
        <p:nvSpPr>
          <p:cNvPr id="98" name="Rectangle 118"/>
          <p:cNvSpPr>
            <a:spLocks noChangeArrowheads="1"/>
          </p:cNvSpPr>
          <p:nvPr/>
        </p:nvSpPr>
        <p:spPr bwMode="auto">
          <a:xfrm>
            <a:off x="6119215" y="2747560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smtClean="0">
                <a:sym typeface="Symbol" panose="05050102010706020507" pitchFamily="18" charset="2"/>
              </a:rPr>
              <a:t>s2</a:t>
            </a:r>
            <a:endParaRPr lang="en-US" altLang="zh-CN" sz="2000" b="1" i="1" dirty="0"/>
          </a:p>
        </p:txBody>
      </p:sp>
      <p:sp>
        <p:nvSpPr>
          <p:cNvPr id="99" name="Rectangle 118"/>
          <p:cNvSpPr>
            <a:spLocks noChangeArrowheads="1"/>
          </p:cNvSpPr>
          <p:nvPr/>
        </p:nvSpPr>
        <p:spPr bwMode="auto">
          <a:xfrm>
            <a:off x="6115142" y="3011965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smtClean="0">
                <a:sym typeface="Symbol" panose="05050102010706020507" pitchFamily="18" charset="2"/>
              </a:rPr>
              <a:t>s4</a:t>
            </a:r>
            <a:endParaRPr lang="en-US" altLang="zh-CN" sz="2000" b="1" i="1" dirty="0"/>
          </a:p>
        </p:txBody>
      </p:sp>
      <p:sp>
        <p:nvSpPr>
          <p:cNvPr id="100" name="Rectangle 118"/>
          <p:cNvSpPr>
            <a:spLocks noChangeArrowheads="1"/>
          </p:cNvSpPr>
          <p:nvPr/>
        </p:nvSpPr>
        <p:spPr bwMode="auto">
          <a:xfrm>
            <a:off x="6111069" y="3254099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r2</a:t>
            </a:r>
            <a:endParaRPr lang="en-US" altLang="zh-CN" sz="2000" b="1" i="1" dirty="0"/>
          </a:p>
        </p:txBody>
      </p:sp>
      <p:sp>
        <p:nvSpPr>
          <p:cNvPr id="101" name="Rectangle 118"/>
          <p:cNvSpPr>
            <a:spLocks noChangeArrowheads="1"/>
          </p:cNvSpPr>
          <p:nvPr/>
        </p:nvSpPr>
        <p:spPr bwMode="auto">
          <a:xfrm>
            <a:off x="6106996" y="3518504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smtClean="0">
                <a:sym typeface="Symbol" panose="05050102010706020507" pitchFamily="18" charset="2"/>
              </a:rPr>
              <a:t>s6</a:t>
            </a:r>
            <a:endParaRPr lang="en-US" altLang="zh-CN" sz="2000" b="1" i="1" dirty="0"/>
          </a:p>
        </p:txBody>
      </p:sp>
      <p:sp>
        <p:nvSpPr>
          <p:cNvPr id="102" name="Rectangle 118"/>
          <p:cNvSpPr>
            <a:spLocks noChangeArrowheads="1"/>
          </p:cNvSpPr>
          <p:nvPr/>
        </p:nvSpPr>
        <p:spPr bwMode="auto">
          <a:xfrm>
            <a:off x="6112540" y="3806523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r3</a:t>
            </a:r>
            <a:endParaRPr lang="en-US" altLang="zh-CN" sz="2000" b="1" i="1" dirty="0"/>
          </a:p>
        </p:txBody>
      </p:sp>
      <p:sp>
        <p:nvSpPr>
          <p:cNvPr id="103" name="Rectangle 118"/>
          <p:cNvSpPr>
            <a:spLocks noChangeArrowheads="1"/>
          </p:cNvSpPr>
          <p:nvPr/>
        </p:nvSpPr>
        <p:spPr bwMode="auto">
          <a:xfrm>
            <a:off x="6108467" y="4070928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smtClean="0">
                <a:sym typeface="Symbol" panose="05050102010706020507" pitchFamily="18" charset="2"/>
              </a:rPr>
              <a:t>s5</a:t>
            </a:r>
            <a:endParaRPr lang="en-US" altLang="zh-CN" sz="2000" b="1" i="1" dirty="0"/>
          </a:p>
        </p:txBody>
      </p:sp>
      <p:sp>
        <p:nvSpPr>
          <p:cNvPr id="104" name="Rectangle 118"/>
          <p:cNvSpPr>
            <a:spLocks noChangeArrowheads="1"/>
          </p:cNvSpPr>
          <p:nvPr/>
        </p:nvSpPr>
        <p:spPr bwMode="auto">
          <a:xfrm>
            <a:off x="6104394" y="4313062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smtClean="0">
                <a:sym typeface="Symbol" panose="05050102010706020507" pitchFamily="18" charset="2"/>
              </a:rPr>
              <a:t>s8</a:t>
            </a:r>
            <a:endParaRPr lang="en-US" altLang="zh-CN" sz="2000" b="1" i="1" dirty="0"/>
          </a:p>
        </p:txBody>
      </p:sp>
      <p:sp>
        <p:nvSpPr>
          <p:cNvPr id="105" name="Rectangle 118"/>
          <p:cNvSpPr>
            <a:spLocks noChangeArrowheads="1"/>
          </p:cNvSpPr>
          <p:nvPr/>
        </p:nvSpPr>
        <p:spPr bwMode="auto">
          <a:xfrm>
            <a:off x="6100321" y="4577467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r4</a:t>
            </a:r>
            <a:endParaRPr lang="en-US" altLang="zh-CN" sz="2000" b="1" i="1" dirty="0"/>
          </a:p>
        </p:txBody>
      </p:sp>
      <p:sp>
        <p:nvSpPr>
          <p:cNvPr id="106" name="Rectangle 118"/>
          <p:cNvSpPr>
            <a:spLocks noChangeArrowheads="1"/>
          </p:cNvSpPr>
          <p:nvPr/>
        </p:nvSpPr>
        <p:spPr bwMode="auto">
          <a:xfrm>
            <a:off x="6108782" y="4836102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smtClean="0">
                <a:sym typeface="Symbol" panose="05050102010706020507" pitchFamily="18" charset="2"/>
              </a:rPr>
              <a:t>s9</a:t>
            </a:r>
            <a:endParaRPr lang="en-US" altLang="zh-CN" sz="2000" b="1" i="1" dirty="0"/>
          </a:p>
        </p:txBody>
      </p:sp>
      <p:sp>
        <p:nvSpPr>
          <p:cNvPr id="107" name="Rectangle 118"/>
          <p:cNvSpPr>
            <a:spLocks noChangeArrowheads="1"/>
          </p:cNvSpPr>
          <p:nvPr/>
        </p:nvSpPr>
        <p:spPr bwMode="auto">
          <a:xfrm>
            <a:off x="6104709" y="5078236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r1</a:t>
            </a:r>
            <a:endParaRPr lang="en-US" altLang="zh-CN" sz="2000" b="1" i="1" dirty="0"/>
          </a:p>
        </p:txBody>
      </p:sp>
      <p:sp>
        <p:nvSpPr>
          <p:cNvPr id="108" name="Rectangle 118"/>
          <p:cNvSpPr>
            <a:spLocks noChangeArrowheads="1"/>
          </p:cNvSpPr>
          <p:nvPr/>
        </p:nvSpPr>
        <p:spPr bwMode="auto">
          <a:xfrm>
            <a:off x="6100636" y="5342641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acc</a:t>
            </a:r>
            <a:endParaRPr lang="en-US" altLang="zh-CN" sz="2000" b="1" i="1" dirty="0"/>
          </a:p>
        </p:txBody>
      </p:sp>
      <p:sp>
        <p:nvSpPr>
          <p:cNvPr id="109" name="Rectangle 118"/>
          <p:cNvSpPr>
            <a:spLocks noChangeArrowheads="1"/>
          </p:cNvSpPr>
          <p:nvPr/>
        </p:nvSpPr>
        <p:spPr bwMode="auto">
          <a:xfrm>
            <a:off x="7631287" y="2748887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endParaRPr lang="en-US" altLang="zh-CN" sz="2000" b="1" i="1" dirty="0"/>
          </a:p>
        </p:txBody>
      </p:sp>
      <p:sp>
        <p:nvSpPr>
          <p:cNvPr id="110" name="Rectangle 118"/>
          <p:cNvSpPr>
            <a:spLocks noChangeArrowheads="1"/>
          </p:cNvSpPr>
          <p:nvPr/>
        </p:nvSpPr>
        <p:spPr bwMode="auto">
          <a:xfrm>
            <a:off x="7627214" y="3013292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endParaRPr lang="en-US" altLang="zh-CN" sz="2000" b="1" i="1" dirty="0"/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7623141" y="3255426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3</a:t>
            </a:r>
            <a:endParaRPr lang="en-US" altLang="zh-CN" sz="2000" b="1" i="1" dirty="0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>
            <a:off x="7624612" y="3807850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3</a:t>
            </a:r>
            <a:endParaRPr lang="en-US" altLang="zh-CN" sz="2000" b="1" i="1" dirty="0"/>
          </a:p>
        </p:txBody>
      </p:sp>
      <p:sp>
        <p:nvSpPr>
          <p:cNvPr id="114" name="Rectangle 118"/>
          <p:cNvSpPr>
            <a:spLocks noChangeArrowheads="1"/>
          </p:cNvSpPr>
          <p:nvPr/>
        </p:nvSpPr>
        <p:spPr bwMode="auto">
          <a:xfrm>
            <a:off x="7620539" y="4072255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endParaRPr lang="en-US" altLang="zh-CN" sz="2000" b="1" i="1" dirty="0"/>
          </a:p>
        </p:txBody>
      </p:sp>
      <p:sp>
        <p:nvSpPr>
          <p:cNvPr id="115" name="Rectangle 118"/>
          <p:cNvSpPr>
            <a:spLocks noChangeArrowheads="1"/>
          </p:cNvSpPr>
          <p:nvPr/>
        </p:nvSpPr>
        <p:spPr bwMode="auto">
          <a:xfrm>
            <a:off x="7616466" y="4314389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endParaRPr lang="en-US" altLang="zh-CN" sz="2000" b="1" i="1" dirty="0"/>
          </a:p>
        </p:txBody>
      </p:sp>
      <p:sp>
        <p:nvSpPr>
          <p:cNvPr id="116" name="Rectangle 118"/>
          <p:cNvSpPr>
            <a:spLocks noChangeArrowheads="1"/>
          </p:cNvSpPr>
          <p:nvPr/>
        </p:nvSpPr>
        <p:spPr bwMode="auto">
          <a:xfrm>
            <a:off x="7612393" y="4578794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7</a:t>
            </a:r>
            <a:endParaRPr lang="en-US" altLang="zh-CN" sz="2000" b="1" i="1" dirty="0"/>
          </a:p>
        </p:txBody>
      </p:sp>
      <p:sp>
        <p:nvSpPr>
          <p:cNvPr id="117" name="Rectangle 118"/>
          <p:cNvSpPr>
            <a:spLocks noChangeArrowheads="1"/>
          </p:cNvSpPr>
          <p:nvPr/>
        </p:nvSpPr>
        <p:spPr bwMode="auto">
          <a:xfrm>
            <a:off x="7620854" y="4837429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endParaRPr lang="en-US" altLang="zh-CN" sz="2000" b="1" i="1" dirty="0"/>
          </a:p>
        </p:txBody>
      </p:sp>
      <p:sp>
        <p:nvSpPr>
          <p:cNvPr id="118" name="Rectangle 118"/>
          <p:cNvSpPr>
            <a:spLocks noChangeArrowheads="1"/>
          </p:cNvSpPr>
          <p:nvPr/>
        </p:nvSpPr>
        <p:spPr bwMode="auto">
          <a:xfrm>
            <a:off x="7616781" y="5079563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1</a:t>
            </a:r>
            <a:endParaRPr lang="en-US" altLang="zh-CN" sz="2000" b="1" i="1" dirty="0"/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7612708" y="5343968"/>
            <a:ext cx="129291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</a:t>
            </a:r>
            <a:endParaRPr lang="en-US" altLang="zh-CN" sz="2000" b="1" i="1" dirty="0"/>
          </a:p>
        </p:txBody>
      </p: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351250" y="5877272"/>
            <a:ext cx="856887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000" dirty="0" smtClean="0">
                <a:sym typeface="Symbol" panose="05050102010706020507" pitchFamily="18" charset="2"/>
              </a:rPr>
              <a:t>对比最右推导</a:t>
            </a:r>
            <a:r>
              <a:rPr lang="zh-CN" altLang="en-US" sz="2000" i="1" dirty="0" smtClean="0">
                <a:sym typeface="Symbol" panose="05050102010706020507" pitchFamily="18" charset="2"/>
              </a:rPr>
              <a:t>：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rgbClr val="800080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000" i="1" dirty="0" err="1" smtClean="0">
                <a:solidFill>
                  <a:srgbClr val="002060"/>
                </a:solidFill>
                <a:sym typeface="Symbol" panose="05050102010706020507" pitchFamily="18" charset="2"/>
              </a:rPr>
              <a:t>aAc</a:t>
            </a:r>
            <a:r>
              <a:rPr lang="en-US" altLang="zh-CN" sz="20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i="1" dirty="0" err="1" smtClean="0">
                <a:solidFill>
                  <a:srgbClr val="002060"/>
                </a:solidFill>
                <a:sym typeface="Symbol" panose="05050102010706020507" pitchFamily="18" charset="2"/>
              </a:rPr>
              <a:t>e</a:t>
            </a:r>
            <a:r>
              <a:rPr lang="en-US" altLang="zh-CN" sz="2000" i="1" dirty="0" smtClean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000" i="1" dirty="0" err="1" smtClean="0">
                <a:solidFill>
                  <a:srgbClr val="00206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000" i="1" dirty="0" err="1" smtClean="0">
                <a:solidFill>
                  <a:srgbClr val="002060"/>
                </a:solidFill>
                <a:sym typeface="Symbol" panose="05050102010706020507" pitchFamily="18" charset="2"/>
              </a:rPr>
              <a:t>cde</a:t>
            </a:r>
            <a:r>
              <a:rPr lang="en-US" altLang="zh-CN" sz="2000" i="1" dirty="0" smtClean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000" i="1" dirty="0" smtClean="0">
                <a:solidFill>
                  <a:srgbClr val="00206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000" i="1" dirty="0" err="1" smtClean="0">
                <a:solidFill>
                  <a:srgbClr val="00206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000" i="1" dirty="0" err="1" smtClean="0">
                <a:solidFill>
                  <a:srgbClr val="002060"/>
                </a:solidFill>
                <a:sym typeface="Symbol" panose="05050102010706020507" pitchFamily="18" charset="2"/>
              </a:rPr>
              <a:t>bcde</a:t>
            </a:r>
            <a:r>
              <a:rPr lang="en-US" altLang="zh-CN" sz="2000" i="1" dirty="0" smtClean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0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逆过程为最左规约即上表中的过程，*找最左的句柄进行规约*</a:t>
            </a:r>
            <a:endParaRPr lang="en-US" altLang="zh-CN" sz="2000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55650" y="1333500"/>
            <a:ext cx="7920038" cy="1585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如何获得 </a:t>
            </a:r>
            <a:r>
              <a:rPr lang="en-US" altLang="zh-CN" sz="3200" dirty="0">
                <a:solidFill>
                  <a:srgbClr val="800080"/>
                </a:solidFill>
              </a:rPr>
              <a:t>LR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分析表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r>
              <a:rPr lang="en-US" altLang="zh-CN" sz="2800"/>
              <a:t>, </a:t>
            </a:r>
            <a:r>
              <a:rPr lang="en-US" altLang="zh-CN" sz="2800" smtClean="0"/>
              <a:t>SLR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, 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b="1" dirty="0"/>
              <a:t>和 </a:t>
            </a:r>
            <a:r>
              <a:rPr lang="en-US" altLang="zh-CN" sz="2800" dirty="0"/>
              <a:t>LALR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800080"/>
                </a:solidFill>
              </a:rPr>
              <a:t>  四种分析方法分别讨论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527365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分析基础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900113" y="1341438"/>
            <a:ext cx="7704137" cy="432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核心概念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增广文法</a:t>
            </a:r>
            <a:r>
              <a:rPr lang="zh-CN" altLang="en-US" sz="2800" b="1" dirty="0"/>
              <a:t>（</a:t>
            </a:r>
            <a:r>
              <a:rPr lang="en-US" altLang="en-US" sz="2800" i="1" dirty="0"/>
              <a:t>augmented grammar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对于文法 </a:t>
            </a:r>
            <a:r>
              <a:rPr lang="en-US" altLang="zh-CN" b="1" i="1" dirty="0"/>
              <a:t>G</a:t>
            </a:r>
            <a:r>
              <a:rPr lang="en-US" altLang="zh-CN" b="1" dirty="0"/>
              <a:t> = (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/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i="1" dirty="0"/>
              <a:t> </a:t>
            </a:r>
            <a:r>
              <a:rPr lang="en-US" altLang="zh-CN" b="1" i="1"/>
              <a:t>, </a:t>
            </a:r>
            <a:r>
              <a:rPr lang="en-US" altLang="zh-CN" b="1" i="1" smtClean="0"/>
              <a:t>S 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, </a:t>
            </a:r>
            <a:r>
              <a:rPr lang="zh-CN" altLang="en-US" b="1" dirty="0">
                <a:solidFill>
                  <a:srgbClr val="800080"/>
                </a:solidFill>
              </a:rPr>
              <a:t>增加</a:t>
            </a:r>
            <a:r>
              <a:rPr lang="zh-CN" altLang="en-US" b="1" dirty="0"/>
              <a:t>如下</a:t>
            </a:r>
            <a:r>
              <a:rPr lang="zh-CN" altLang="en-US" b="1" dirty="0">
                <a:solidFill>
                  <a:srgbClr val="800080"/>
                </a:solidFill>
              </a:rPr>
              <a:t>产生式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i="1">
                <a:sym typeface="Symbol" panose="05050102010706020507" pitchFamily="18" charset="2"/>
              </a:rPr>
              <a:t>                         </a:t>
            </a:r>
            <a:r>
              <a:rPr lang="en-US" altLang="zh-CN" b="1" i="1" smtClean="0">
                <a:solidFill>
                  <a:srgbClr val="800080"/>
                </a:solidFill>
              </a:rPr>
              <a:t>S’ 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b="1" i="1" smtClean="0">
                <a:solidFill>
                  <a:srgbClr val="800080"/>
                </a:solidFill>
              </a:rPr>
              <a:t>S</a:t>
            </a:r>
            <a:endParaRPr lang="en-US" altLang="zh-CN" b="1" i="1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  </a:t>
            </a:r>
            <a:r>
              <a:rPr lang="zh-CN" altLang="en-US" b="1"/>
              <a:t>其中</a:t>
            </a:r>
            <a:r>
              <a:rPr lang="zh-CN" altLang="en-US" b="1" smtClean="0"/>
              <a:t>，</a:t>
            </a:r>
            <a:r>
              <a:rPr kumimoji="0" lang="en-US" altLang="zh-CN" b="1" i="1" smtClean="0"/>
              <a:t>S’ </a:t>
            </a:r>
            <a:r>
              <a:rPr kumimoji="0" lang="en-US" altLang="zh-CN" b="1" dirty="0">
                <a:sym typeface="Symbol" panose="05050102010706020507" pitchFamily="18" charset="2"/>
              </a:rPr>
              <a:t></a:t>
            </a:r>
            <a:r>
              <a:rPr kumimoji="0"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kumimoji="0" lang="en-US" altLang="zh-CN" dirty="0"/>
              <a:t> </a:t>
            </a:r>
            <a:r>
              <a:rPr kumimoji="0" lang="en-US" altLang="zh-CN" b="1" dirty="0">
                <a:sym typeface="Symbol" panose="05050102010706020507" pitchFamily="18" charset="2"/>
              </a:rPr>
              <a:t></a:t>
            </a:r>
            <a:r>
              <a:rPr kumimoji="0"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kumimoji="0" lang="en-US" altLang="zh-CN" dirty="0"/>
              <a:t> </a:t>
            </a:r>
            <a:r>
              <a:rPr kumimoji="0" lang="zh-CN" altLang="en-US" b="1" dirty="0"/>
              <a:t>，得到 </a:t>
            </a:r>
            <a:r>
              <a:rPr lang="en-US" altLang="zh-CN" b="1" i="1" dirty="0"/>
              <a:t>G </a:t>
            </a:r>
            <a:r>
              <a:rPr kumimoji="0" lang="zh-CN" altLang="en-US" b="1" dirty="0"/>
              <a:t>的增广文法</a:t>
            </a:r>
            <a:endParaRPr kumimoji="0" lang="zh-CN" altLang="en-US" b="1" dirty="0"/>
          </a:p>
          <a:p>
            <a:pPr>
              <a:buFont typeface="Wingdings" panose="05000000000000000000" pitchFamily="2" charset="2"/>
              <a:buNone/>
            </a:pPr>
            <a:endParaRPr kumimoji="0" lang="zh-CN" altLang="en-US" sz="1000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                   </a:t>
            </a:r>
            <a:r>
              <a:rPr lang="en-US" altLang="zh-CN" b="1" i="1" dirty="0"/>
              <a:t>G’</a:t>
            </a:r>
            <a:r>
              <a:rPr lang="en-US" altLang="zh-CN" b="1" dirty="0"/>
              <a:t> = (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/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i="1" dirty="0"/>
              <a:t> </a:t>
            </a:r>
            <a:r>
              <a:rPr lang="en-US" altLang="zh-CN" b="1" i="1"/>
              <a:t>, </a:t>
            </a:r>
            <a:r>
              <a:rPr lang="en-US" altLang="zh-CN" b="1" i="1" smtClean="0"/>
              <a:t>S’ 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  </a:t>
            </a:r>
            <a:r>
              <a:rPr lang="zh-CN" altLang="en-US" b="1" dirty="0">
                <a:solidFill>
                  <a:srgbClr val="800080"/>
                </a:solidFill>
              </a:rPr>
              <a:t>注：</a:t>
            </a:r>
            <a:r>
              <a:rPr lang="zh-CN" altLang="en-US" b="1" dirty="0"/>
              <a:t>增广文法等价于原文法；增广文法的开始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          符号不会出现在任何产生式的右部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1044575" y="1341438"/>
            <a:ext cx="7920038" cy="452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核心概念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活前缀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viable prefix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lang="zh-CN" altLang="en-US" dirty="0"/>
              <a:t>  </a:t>
            </a:r>
            <a:r>
              <a:rPr lang="zh-CN" altLang="en-US" b="1" dirty="0"/>
              <a:t>对于文法 </a:t>
            </a:r>
            <a:r>
              <a:rPr lang="en-US" altLang="zh-CN" b="1" i="1" dirty="0"/>
              <a:t>G</a:t>
            </a:r>
            <a:r>
              <a:rPr lang="en-US" altLang="zh-CN" b="1" dirty="0"/>
              <a:t> = (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/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i="1" dirty="0"/>
              <a:t> , </a:t>
            </a:r>
            <a:r>
              <a:rPr lang="en-US" altLang="zh-CN" b="1" i="1" dirty="0" smtClean="0"/>
              <a:t>S 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, </a:t>
            </a:r>
            <a:r>
              <a:rPr lang="zh-CN" b="1" dirty="0"/>
              <a:t>设 </a:t>
            </a:r>
            <a:r>
              <a:rPr lang="zh-CN" altLang="zh-CN" b="1" i="1" dirty="0" smtClean="0"/>
              <a:t>S’ </a:t>
            </a:r>
            <a:r>
              <a:rPr lang="zh-CN" b="1" dirty="0" smtClean="0"/>
              <a:t>是</a:t>
            </a:r>
            <a:r>
              <a:rPr lang="zh-CN" b="1" dirty="0"/>
              <a:t>其增广</a:t>
            </a:r>
            <a:endParaRPr lang="zh-CN" b="1" dirty="0"/>
          </a:p>
          <a:p>
            <a:pPr lvl="2">
              <a:buFontTx/>
              <a:buNone/>
            </a:pPr>
            <a:r>
              <a:rPr lang="zh-CN" b="1" dirty="0"/>
              <a:t>   文法的开始符号（即有产生式 </a:t>
            </a:r>
            <a:r>
              <a:rPr lang="zh-CN" altLang="zh-CN" b="1" i="1" dirty="0" smtClean="0"/>
              <a:t>S’</a:t>
            </a:r>
            <a:r>
              <a:rPr lang="zh-CN" altLang="zh-CN" b="1" dirty="0" smtClean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</a:t>
            </a:r>
            <a:r>
              <a:rPr lang="zh-CN" altLang="zh-CN" b="1" i="1" dirty="0"/>
              <a:t> </a:t>
            </a:r>
            <a:r>
              <a:rPr lang="zh-CN" altLang="zh-CN" b="1" i="1" dirty="0" smtClean="0"/>
              <a:t>S</a:t>
            </a:r>
            <a:r>
              <a:rPr lang="zh-CN" altLang="en-US" b="1" dirty="0" smtClean="0"/>
              <a:t>），</a:t>
            </a:r>
            <a:r>
              <a:rPr lang="zh-CN" altLang="en-US" b="1" dirty="0"/>
              <a:t>且</a:t>
            </a:r>
            <a:endParaRPr lang="zh-CN" altLang="en-US" b="1" dirty="0"/>
          </a:p>
          <a:p>
            <a:pPr lvl="2">
              <a:buFontTx/>
              <a:buNone/>
            </a:pPr>
            <a:r>
              <a:rPr lang="zh-CN" altLang="en-US" sz="1000" b="1" i="1" dirty="0">
                <a:sym typeface="Symbol" panose="05050102010706020507" pitchFamily="18" charset="2"/>
              </a:rPr>
              <a:t> </a:t>
            </a:r>
            <a:endParaRPr lang="zh-CN" altLang="en-US" sz="1000" b="1" i="1" dirty="0"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zh-CN" altLang="en-US" b="1" i="1" dirty="0">
                <a:sym typeface="Symbol" panose="05050102010706020507" pitchFamily="18" charset="2"/>
              </a:rPr>
              <a:t>               </a:t>
            </a:r>
            <a:r>
              <a:rPr lang="en-US" altLang="zh-CN" b="1" i="1" dirty="0">
                <a:sym typeface="Symbol" panose="05050102010706020507" pitchFamily="18" charset="2"/>
              </a:rPr>
              <a:t>,</a:t>
            </a:r>
            <a:r>
              <a:rPr kumimoji="0" lang="en-US" altLang="zh-CN" b="1" i="1" dirty="0"/>
              <a:t>β</a:t>
            </a:r>
            <a:r>
              <a:rPr lang="en-US" altLang="zh-CN" b="1" dirty="0">
                <a:sym typeface="Symbol" panose="05050102010706020507" pitchFamily="18" charset="2"/>
              </a:rPr>
              <a:t>(</a:t>
            </a:r>
            <a:r>
              <a:rPr lang="en-US" altLang="zh-CN" b="1" i="1" dirty="0">
                <a:sym typeface="Symbol" panose="05050102010706020507" pitchFamily="18" charset="2"/>
              </a:rPr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N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ym typeface="Symbol" panose="05050102010706020507" pitchFamily="18" charset="2"/>
              </a:rPr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>
                <a:sym typeface="Symbol" panose="05050102010706020507" pitchFamily="18" charset="2"/>
              </a:rPr>
              <a:t>)*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,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l-GR" altLang="zh-CN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ω</a:t>
            </a:r>
            <a:r>
              <a:rPr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  <a:p>
            <a:pPr>
              <a:buNone/>
            </a:pPr>
            <a:r>
              <a:rPr lang="en-US" altLang="zh-CN" b="1" dirty="0"/>
              <a:t>              </a:t>
            </a:r>
            <a:r>
              <a:rPr lang="zh-CN" altLang="en-US" b="1" dirty="0"/>
              <a:t>若 </a:t>
            </a:r>
            <a:r>
              <a:rPr kumimoji="0" lang="en-US" altLang="zh-CN" b="1" i="1" dirty="0" smtClean="0">
                <a:solidFill>
                  <a:srgbClr val="FF0000"/>
                </a:solidFill>
              </a:rPr>
              <a:t>S’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α</a:t>
            </a:r>
            <a:r>
              <a:rPr kumimoji="0" lang="en-US" altLang="zh-CN" b="1" i="1" dirty="0" smtClean="0">
                <a:solidFill>
                  <a:srgbClr val="FF0000"/>
                </a:solidFill>
              </a:rPr>
              <a:t>A</a:t>
            </a:r>
            <a:r>
              <a:rPr lang="el-GR" altLang="zh-CN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ω</a:t>
            </a:r>
            <a:r>
              <a:rPr lang="en-US" altLang="zh-CN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b="1" dirty="0"/>
              <a:t>且 </a:t>
            </a:r>
            <a:r>
              <a:rPr kumimoji="0" lang="en-US" altLang="zh-CN" b="1" i="1" dirty="0"/>
              <a:t>A</a:t>
            </a:r>
            <a:r>
              <a:rPr kumimoji="0" lang="en-US" altLang="zh-CN" b="1" dirty="0"/>
              <a:t>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0" lang="en-US" altLang="zh-CN" b="1" i="1" dirty="0"/>
              <a:t>β</a:t>
            </a:r>
            <a:r>
              <a:rPr kumimoji="0" lang="zh-CN" altLang="en-US" b="1" dirty="0"/>
              <a:t>，即 </a:t>
            </a:r>
            <a:r>
              <a:rPr kumimoji="0" lang="en-US" altLang="zh-CN" b="1" i="1" dirty="0">
                <a:solidFill>
                  <a:srgbClr val="FF0000"/>
                </a:solidFill>
              </a:rPr>
              <a:t>β </a:t>
            </a:r>
            <a:r>
              <a:rPr kumimoji="0" lang="zh-CN" altLang="en-US" b="1" dirty="0">
                <a:solidFill>
                  <a:srgbClr val="FF0000"/>
                </a:solidFill>
              </a:rPr>
              <a:t>为</a:t>
            </a:r>
            <a:r>
              <a:rPr lang="zh-CN" altLang="en-US" b="1" dirty="0">
                <a:solidFill>
                  <a:srgbClr val="FF0000"/>
                </a:solidFill>
              </a:rPr>
              <a:t>句柄</a:t>
            </a:r>
            <a:r>
              <a:rPr kumimoji="0" lang="zh-CN" altLang="en-US" b="1" dirty="0"/>
              <a:t>，</a:t>
            </a:r>
            <a:endParaRPr kumimoji="0" lang="zh-CN" altLang="en-US" b="1" dirty="0"/>
          </a:p>
          <a:p>
            <a:pPr>
              <a:buFont typeface="Wingdings" panose="05000000000000000000" pitchFamily="2" charset="2"/>
              <a:buNone/>
            </a:pPr>
            <a:endParaRPr kumimoji="0" lang="zh-CN" altLang="en-US" sz="1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         </a:t>
            </a:r>
            <a:r>
              <a:rPr kumimoji="0" lang="zh-CN" altLang="en-US" b="1" dirty="0"/>
              <a:t>则 </a:t>
            </a:r>
            <a:r>
              <a:rPr kumimoji="0" lang="en-US" altLang="zh-CN" b="1" i="1" dirty="0">
                <a:solidFill>
                  <a:srgbClr val="FF0000"/>
                </a:solidFill>
              </a:rPr>
              <a:t>αβ</a:t>
            </a:r>
            <a:r>
              <a:rPr kumimoji="0" lang="en-US" altLang="zh-CN" b="1" dirty="0">
                <a:solidFill>
                  <a:srgbClr val="FF0000"/>
                </a:solidFill>
              </a:rPr>
              <a:t> </a:t>
            </a:r>
            <a:r>
              <a:rPr kumimoji="0" lang="zh-CN" altLang="en-US" b="1" dirty="0">
                <a:solidFill>
                  <a:srgbClr val="FF0000"/>
                </a:solidFill>
              </a:rPr>
              <a:t>的任何前缀 </a:t>
            </a:r>
            <a:r>
              <a:rPr kumimoji="0"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 </a:t>
            </a:r>
            <a:r>
              <a:rPr kumimoji="0" lang="zh-CN" altLang="en-US" b="1" dirty="0"/>
              <a:t>都是文法 </a:t>
            </a:r>
            <a:r>
              <a:rPr lang="en-US" altLang="zh-CN" b="1" i="1" dirty="0"/>
              <a:t>G </a:t>
            </a:r>
            <a:r>
              <a:rPr kumimoji="0" lang="zh-CN" altLang="en-US" b="1" dirty="0"/>
              <a:t>的活前缀</a:t>
            </a:r>
            <a:endParaRPr kumimoji="0" lang="zh-CN" altLang="en-US" b="1" dirty="0"/>
          </a:p>
          <a:p>
            <a:pPr>
              <a:buFont typeface="Wingdings" panose="05000000000000000000" pitchFamily="2" charset="2"/>
              <a:buNone/>
            </a:pPr>
            <a:endParaRPr kumimoji="0" lang="zh-CN" altLang="en-US" sz="1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    </a:t>
            </a:r>
            <a:endParaRPr lang="en-US" altLang="zh-CN" b="1" dirty="0" smtClean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</a:rPr>
              <a:t>        </a:t>
            </a:r>
            <a:r>
              <a:rPr lang="zh-CN" altLang="en-US" b="1" dirty="0" smtClean="0">
                <a:solidFill>
                  <a:srgbClr val="800080"/>
                </a:solidFill>
              </a:rPr>
              <a:t>注</a:t>
            </a:r>
            <a:r>
              <a:rPr lang="zh-CN" altLang="en-US" b="1" dirty="0">
                <a:solidFill>
                  <a:srgbClr val="800080"/>
                </a:solidFill>
              </a:rPr>
              <a:t>：</a:t>
            </a:r>
            <a:r>
              <a:rPr lang="zh-CN" altLang="en-US" b="1" dirty="0"/>
              <a:t>由于 </a:t>
            </a:r>
            <a:r>
              <a:rPr kumimoji="0" lang="en-US" altLang="zh-CN" b="1" i="1" dirty="0" smtClean="0"/>
              <a:t>S’</a:t>
            </a:r>
            <a:r>
              <a:rPr kumimoji="0" lang="en-US" altLang="zh-CN" b="1" dirty="0" smtClean="0"/>
              <a:t> </a:t>
            </a:r>
            <a:r>
              <a:rPr kumimoji="0" lang="en-US" altLang="zh-CN" dirty="0">
                <a:sym typeface="Symbol" panose="05050102010706020507" pitchFamily="18" charset="2"/>
              </a:rPr>
              <a:t> </a:t>
            </a:r>
            <a:r>
              <a:rPr kumimoji="0" lang="en-US" altLang="zh-CN" b="1" i="1" dirty="0" smtClean="0"/>
              <a:t>S’</a:t>
            </a:r>
            <a:r>
              <a:rPr lang="en-US" altLang="zh-CN" b="1" i="1" dirty="0" smtClean="0">
                <a:sym typeface="Symbol" panose="05050102010706020507" pitchFamily="18" charset="2"/>
              </a:rPr>
              <a:t> </a:t>
            </a:r>
            <a:r>
              <a:rPr kumimoji="0" lang="zh-CN" altLang="en-US" b="1" dirty="0"/>
              <a:t>且 </a:t>
            </a:r>
            <a:r>
              <a:rPr kumimoji="0" lang="en-US" altLang="zh-CN" b="1" i="1" dirty="0" smtClean="0"/>
              <a:t>S’</a:t>
            </a:r>
            <a:r>
              <a:rPr kumimoji="0" lang="en-US" altLang="zh-CN" b="1" dirty="0" smtClean="0"/>
              <a:t> </a:t>
            </a:r>
            <a:r>
              <a:rPr kumimoji="0" lang="en-US" altLang="zh-CN" dirty="0">
                <a:sym typeface="Symbol" panose="05050102010706020507" pitchFamily="18" charset="2"/>
              </a:rPr>
              <a:t> </a:t>
            </a:r>
            <a:r>
              <a:rPr kumimoji="0" lang="en-US" altLang="zh-CN" b="1" i="1" dirty="0" smtClean="0"/>
              <a:t>S</a:t>
            </a:r>
            <a:r>
              <a:rPr kumimoji="0" lang="zh-CN" altLang="en-US" b="1" dirty="0" smtClean="0"/>
              <a:t>，</a:t>
            </a:r>
            <a:r>
              <a:rPr kumimoji="0" lang="zh-CN" altLang="en-US" b="1" dirty="0"/>
              <a:t>故 </a:t>
            </a:r>
            <a:r>
              <a:rPr kumimoji="0" lang="en-US" altLang="zh-CN" b="1" i="1" dirty="0" smtClean="0">
                <a:solidFill>
                  <a:srgbClr val="800080"/>
                </a:solidFill>
              </a:rPr>
              <a:t>S </a:t>
            </a:r>
            <a:r>
              <a:rPr kumimoji="0" lang="zh-CN" altLang="en-US" b="1" dirty="0">
                <a:solidFill>
                  <a:srgbClr val="800080"/>
                </a:solidFill>
              </a:rPr>
              <a:t>是 </a:t>
            </a:r>
            <a:r>
              <a:rPr lang="en-US" altLang="zh-CN" b="1" i="1" dirty="0">
                <a:solidFill>
                  <a:srgbClr val="800080"/>
                </a:solidFill>
              </a:rPr>
              <a:t>G </a:t>
            </a:r>
            <a:r>
              <a:rPr kumimoji="0" lang="zh-CN" altLang="en-US" b="1" dirty="0">
                <a:solidFill>
                  <a:srgbClr val="800080"/>
                </a:solidFill>
              </a:rPr>
              <a:t>的活前缀</a:t>
            </a:r>
            <a:endParaRPr kumimoji="0"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3051175" y="3925888"/>
            <a:ext cx="2984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endParaRPr lang="en-US" altLang="zh-CN" sz="1800" b="1" dirty="0">
              <a:solidFill>
                <a:srgbClr val="FF0000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87675" y="4244975"/>
            <a:ext cx="43338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 dirty="0" err="1">
                <a:solidFill>
                  <a:srgbClr val="FF0000"/>
                </a:solidFill>
                <a:latin typeface="Book Antiqua" panose="02040602050305030304" pitchFamily="18" charset="0"/>
                <a:ea typeface="PMingLiU" pitchFamily="18" charset="-120"/>
                <a:sym typeface="Symbol" panose="05050102010706020507" pitchFamily="18" charset="2"/>
              </a:rPr>
              <a:t>r</a:t>
            </a:r>
            <a:r>
              <a:rPr lang="en-US" altLang="zh-CN" sz="1600" b="1" i="1" dirty="0" err="1">
                <a:solidFill>
                  <a:srgbClr val="FF0000"/>
                </a:solidFill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m</a:t>
            </a:r>
            <a:endParaRPr lang="en-US" altLang="zh-CN" sz="1600" b="1" i="1" dirty="0">
              <a:solidFill>
                <a:srgbClr val="FF0000"/>
              </a:solidFill>
              <a:latin typeface="Book Antiqua" panose="0204060205030503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3556000" y="5293642"/>
            <a:ext cx="298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 dirty="0"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endParaRPr lang="en-US" altLang="zh-CN" sz="1800" b="1" dirty="0"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78571" name="Rectangle 11"/>
          <p:cNvSpPr>
            <a:spLocks noChangeArrowheads="1"/>
          </p:cNvSpPr>
          <p:nvPr/>
        </p:nvSpPr>
        <p:spPr bwMode="auto">
          <a:xfrm>
            <a:off x="3492500" y="5612730"/>
            <a:ext cx="43338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Book Antiqua" panose="02040602050305030304" pitchFamily="18" charset="0"/>
                <a:ea typeface="PMingLiU" pitchFamily="18" charset="-120"/>
                <a:sym typeface="Symbol" panose="05050102010706020507" pitchFamily="18" charset="2"/>
              </a:rPr>
              <a:t>r</a:t>
            </a:r>
            <a:r>
              <a:rPr lang="en-US" altLang="zh-CN" sz="1600" b="1" i="1">
                <a:latin typeface="Book Antiqua" panose="0204060205030503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m</a:t>
            </a:r>
            <a:endParaRPr lang="en-US" altLang="zh-CN" sz="1600" b="1" i="1">
              <a:latin typeface="Book Antiqua" panose="0204060205030503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1549400" y="188913"/>
            <a:ext cx="4534768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1116013" y="2276475"/>
            <a:ext cx="7677150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核心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问题：识别</a:t>
            </a:r>
            <a:r>
              <a:rPr lang="zh-CN" altLang="en-US" b="1" dirty="0" smtClean="0"/>
              <a:t>（</a:t>
            </a:r>
            <a:r>
              <a:rPr lang="en-US" altLang="zh-CN" i="1" dirty="0" smtClean="0"/>
              <a:t>recognition</a:t>
            </a:r>
            <a:r>
              <a:rPr lang="zh-CN" altLang="en-US" b="1" dirty="0" smtClean="0"/>
              <a:t>）</a:t>
            </a:r>
            <a:r>
              <a:rPr lang="zh-CN" altLang="en-US" sz="2800" b="1" dirty="0" smtClean="0"/>
              <a:t>与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解析</a:t>
            </a:r>
            <a:r>
              <a:rPr lang="zh-CN" altLang="en-US" b="1" dirty="0" smtClean="0"/>
              <a:t>（</a:t>
            </a:r>
            <a:r>
              <a:rPr lang="en-US" altLang="zh-CN" i="1" dirty="0" smtClean="0"/>
              <a:t>parsing</a:t>
            </a:r>
            <a:r>
              <a:rPr lang="zh-CN" altLang="en-US" b="1" dirty="0" smtClean="0"/>
              <a:t>）</a:t>
            </a:r>
            <a:endParaRPr lang="zh-CN" altLang="en-US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zh-CN" altLang="en-US" b="1" dirty="0"/>
              <a:t>     </a:t>
            </a:r>
            <a:r>
              <a:rPr lang="zh-CN" altLang="en-US" sz="2800" b="1" dirty="0"/>
              <a:t>对任意</a:t>
            </a:r>
            <a:r>
              <a:rPr lang="zh-CN" altLang="en-US" sz="2800" b="1" dirty="0">
                <a:solidFill>
                  <a:srgbClr val="800080"/>
                </a:solidFill>
              </a:rPr>
              <a:t>上下文无关文法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=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/>
              <a:t>V</a:t>
            </a:r>
            <a:r>
              <a:rPr lang="en-US" altLang="zh-CN" sz="2800" b="1" i="1" baseline="-25000" dirty="0"/>
              <a:t>T</a:t>
            </a:r>
            <a:r>
              <a:rPr lang="zh-CN" altLang="en-US" sz="2800" b="1" i="1" dirty="0"/>
              <a:t>，</a:t>
            </a:r>
            <a:r>
              <a:rPr lang="en-US" altLang="zh-CN" sz="2800" b="1" dirty="0"/>
              <a:t>V</a:t>
            </a:r>
            <a:r>
              <a:rPr lang="en-US" altLang="zh-CN" sz="2800" b="1" i="1" baseline="-25000" dirty="0"/>
              <a:t>N </a:t>
            </a:r>
            <a:r>
              <a:rPr lang="zh-CN" altLang="en-US" sz="2800" b="1" dirty="0" smtClean="0"/>
              <a:t>，</a:t>
            </a:r>
            <a:r>
              <a:rPr lang="en-US" altLang="zh-CN" sz="2800" b="1" i="1" dirty="0"/>
              <a:t>P</a:t>
            </a:r>
            <a:r>
              <a:rPr lang="zh-CN" altLang="en-US" sz="2800" b="1" dirty="0" smtClean="0"/>
              <a:t>，</a:t>
            </a:r>
            <a:r>
              <a:rPr lang="en-US" altLang="zh-CN" sz="2800" b="1" i="1" dirty="0" smtClean="0"/>
              <a:t>S </a:t>
            </a:r>
            <a:r>
              <a:rPr lang="en-US" altLang="zh-CN" sz="2800" b="1" dirty="0"/>
              <a:t>) </a:t>
            </a:r>
            <a:endParaRPr lang="en-US" altLang="zh-CN" sz="2800" b="1" dirty="0"/>
          </a:p>
          <a:p>
            <a:pPr>
              <a:buClrTx/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和任意</a:t>
            </a:r>
            <a:r>
              <a:rPr lang="en-US" altLang="zh-CN" sz="2800" b="1" i="1" dirty="0"/>
              <a:t>w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V</a:t>
            </a:r>
            <a:r>
              <a:rPr lang="en-US" altLang="zh-CN" sz="2800" b="1" i="1" baseline="-25000" dirty="0" smtClean="0"/>
              <a:t>T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*</a:t>
            </a:r>
            <a:r>
              <a:rPr lang="zh-CN" altLang="en-US" sz="2800" b="1" dirty="0"/>
              <a:t>，是否有</a:t>
            </a:r>
            <a:r>
              <a:rPr lang="en-US" altLang="zh-CN" sz="2800" b="1" i="1" dirty="0"/>
              <a:t>w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L(G)</a:t>
            </a:r>
            <a:r>
              <a:rPr lang="zh-CN" altLang="en-US" sz="2800" b="1" dirty="0"/>
              <a:t>？ 若成立，</a:t>
            </a:r>
            <a:endParaRPr lang="zh-CN" altLang="en-US" sz="28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 dirty="0"/>
              <a:t>    则给出分析树或（最左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右）推导步骤；否</a:t>
            </a:r>
            <a:endParaRPr lang="zh-CN" altLang="en-US" sz="28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 dirty="0"/>
              <a:t>    则，进行报错处理。</a:t>
            </a:r>
            <a:endParaRPr lang="zh-CN" altLang="en-US" sz="2800" b="1" dirty="0"/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1144588" y="4783138"/>
            <a:ext cx="7315200" cy="1585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两种实现途径    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自顶向下（</a:t>
            </a:r>
            <a:r>
              <a:rPr lang="en-US" altLang="zh-CN" sz="2800" i="1"/>
              <a:t>top-down</a:t>
            </a:r>
            <a:r>
              <a:rPr lang="zh-CN" altLang="en-US" sz="2800" b="1"/>
              <a:t>）分析</a:t>
            </a:r>
            <a:endParaRPr lang="zh-CN" altLang="en-US" sz="2800" b="1"/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800" b="1"/>
              <a:t>    自底向上</a:t>
            </a:r>
            <a:r>
              <a:rPr lang="zh-CN" altLang="en-US" sz="3200" b="1">
                <a:latin typeface="楷体_GB2312" pitchFamily="49" charset="-122"/>
              </a:rPr>
              <a:t>（</a:t>
            </a:r>
            <a:r>
              <a:rPr lang="en-US" altLang="en-US" sz="2800" i="1"/>
              <a:t>bottom-up</a:t>
            </a:r>
            <a:r>
              <a:rPr lang="zh-CN" altLang="en-US" sz="3200" b="1">
                <a:latin typeface="楷体_GB2312" pitchFamily="49" charset="-122"/>
              </a:rPr>
              <a:t>）</a:t>
            </a:r>
            <a:r>
              <a:rPr lang="zh-CN" altLang="en-US" sz="2800" b="1"/>
              <a:t>分析</a:t>
            </a:r>
            <a:endParaRPr lang="zh-CN" altLang="en-US" sz="2800" b="1"/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语法分析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0414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5" name="Rectangle 15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01776" name="Text Box 16"/>
          <p:cNvSpPr txBox="1">
            <a:spLocks noChangeArrowheads="1"/>
          </p:cNvSpPr>
          <p:nvPr/>
        </p:nvSpPr>
        <p:spPr bwMode="auto">
          <a:xfrm>
            <a:off x="900113" y="1265238"/>
            <a:ext cx="72723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/>
              <a:t>活前缀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501777" name="Rectangle 17"/>
          <p:cNvSpPr>
            <a:spLocks noChangeArrowheads="1"/>
          </p:cNvSpPr>
          <p:nvPr/>
        </p:nvSpPr>
        <p:spPr bwMode="auto">
          <a:xfrm>
            <a:off x="6516688" y="1484784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文法 </a:t>
            </a:r>
            <a:r>
              <a:rPr lang="en-US" altLang="zh-CN"/>
              <a:t>G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aA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bB</a:t>
            </a:r>
            <a:endParaRPr lang="en-US" altLang="zh-CN" dirty="0"/>
          </a:p>
        </p:txBody>
      </p:sp>
      <p:sp>
        <p:nvSpPr>
          <p:cNvPr id="501778" name="Rectangle 18"/>
          <p:cNvSpPr>
            <a:spLocks noChangeArrowheads="1"/>
          </p:cNvSpPr>
          <p:nvPr/>
        </p:nvSpPr>
        <p:spPr bwMode="auto">
          <a:xfrm>
            <a:off x="971600" y="1916113"/>
            <a:ext cx="4837113" cy="409342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对于右边的文法</a:t>
            </a:r>
            <a:r>
              <a:rPr lang="en-US" altLang="zh-CN" dirty="0" smtClean="0"/>
              <a:t>G(S)</a:t>
            </a:r>
            <a:r>
              <a:rPr lang="en-US" altLang="zh-CN" b="1" dirty="0" smtClean="0">
                <a:latin typeface="楷体_GB2312" pitchFamily="49" charset="-122"/>
              </a:rPr>
              <a:t>,</a:t>
            </a:r>
            <a:endParaRPr lang="en-US" altLang="zh-CN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是一个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右句型</a:t>
            </a:r>
            <a:r>
              <a:rPr lang="zh-CN" altLang="en-US" b="1" dirty="0">
                <a:latin typeface="楷体_GB2312" pitchFamily="49" charset="-122"/>
              </a:rPr>
              <a:t>，其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b="1" dirty="0">
                <a:latin typeface="楷体_GB2312" pitchFamily="49" charset="-122"/>
              </a:rPr>
              <a:t>  唯一的句柄为：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/>
              <a:t> 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</a:t>
            </a:r>
            <a:r>
              <a:rPr lang="zh-CN" altLang="en-US" b="1" dirty="0"/>
              <a:t>所以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/>
              <a:t>的任何前缀都是文法</a:t>
            </a:r>
            <a:endParaRPr lang="zh-CN" altLang="en-US" b="1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b="1" dirty="0"/>
              <a:t>    的活前缀：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， </a:t>
            </a:r>
            <a:r>
              <a:rPr lang="en-US" altLang="zh-CN" dirty="0">
                <a:solidFill>
                  <a:srgbClr val="800080"/>
                </a:solidFill>
              </a:rPr>
              <a:t>a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endParaRPr lang="en-US" altLang="zh-CN" dirty="0"/>
          </a:p>
          <a:p>
            <a:pPr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/>
              <a:t>    </a:t>
            </a:r>
            <a:r>
              <a:rPr lang="zh-CN" altLang="en-US" b="1" dirty="0"/>
              <a:t>右句型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b="1" dirty="0"/>
              <a:t>的唯一的句柄为：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FF000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FF0000"/>
                </a:solidFill>
              </a:rPr>
              <a:t>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sz="1000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所以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/>
              <a:t>的任何前缀都是文法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的活前缀：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， </a:t>
            </a:r>
            <a:r>
              <a:rPr lang="en-US" altLang="zh-CN" dirty="0">
                <a:solidFill>
                  <a:srgbClr val="800080"/>
                </a:solidFill>
              </a:rPr>
              <a:t>a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7578923" y="5984453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en-US" altLang="zh-CN" sz="2000" b="1" i="1"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177286" y="494464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6248598" y="4944640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6745486" y="4584278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7753548" y="4584278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B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7258248" y="4223915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 smtClean="0">
                <a:ea typeface="华文行楷" panose="02010800040101010101" pitchFamily="2" charset="-122"/>
              </a:rPr>
              <a:t>S</a:t>
            </a:r>
            <a:endParaRPr lang="en-US" altLang="zh-CN" sz="2000" b="1" i="1" dirty="0">
              <a:ea typeface="华文行楷" panose="02010800040101010101" pitchFamily="2" charset="-122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8264723" y="4944640"/>
            <a:ext cx="339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b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 flipH="1" flipV="1">
            <a:off x="8048823" y="4801765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 flipV="1">
            <a:off x="7563048" y="4452515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V="1">
            <a:off x="7040761" y="4452515"/>
            <a:ext cx="293687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V="1">
            <a:off x="6537523" y="487320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 flipV="1">
            <a:off x="7040761" y="4873203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7610673" y="526849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681986" y="5268490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V="1">
            <a:off x="6970911" y="519705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 flipV="1">
            <a:off x="7474148" y="5160540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8040886" y="5627265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7112198" y="5627265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 flipV="1">
            <a:off x="7401123" y="555582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 flipH="1" flipV="1">
            <a:off x="7904361" y="5555828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7867848" y="5916190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40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755650" y="1357313"/>
            <a:ext cx="8208963" cy="48936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活前缀与句柄的关系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zh-CN" altLang="en-US" sz="1000" b="1" dirty="0"/>
          </a:p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 dirty="0"/>
              <a:t>     一个</a:t>
            </a:r>
            <a:r>
              <a:rPr kumimoji="0" lang="zh-CN" altLang="en-US" b="1" dirty="0">
                <a:solidFill>
                  <a:srgbClr val="FF0000"/>
                </a:solidFill>
              </a:rPr>
              <a:t>活前缀</a:t>
            </a:r>
            <a:r>
              <a:rPr kumimoji="0" lang="zh-CN" altLang="en-US" b="1" dirty="0"/>
              <a:t>是某一</a:t>
            </a:r>
            <a:r>
              <a:rPr kumimoji="0" lang="zh-CN" altLang="en-US" b="1" dirty="0">
                <a:solidFill>
                  <a:srgbClr val="800080"/>
                </a:solidFill>
              </a:rPr>
              <a:t>右句型的前缀</a:t>
            </a:r>
            <a:r>
              <a:rPr kumimoji="0" lang="zh-CN" altLang="en-US" b="1" dirty="0"/>
              <a:t>，它</a:t>
            </a:r>
            <a:r>
              <a:rPr kumimoji="0" lang="zh-CN" altLang="en-US" b="1" dirty="0">
                <a:solidFill>
                  <a:srgbClr val="FF0000"/>
                </a:solidFill>
              </a:rPr>
              <a:t>不超过该右句型的  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FF0000"/>
                </a:solidFill>
              </a:rPr>
              <a:t>         某个句柄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marL="1257300" lvl="2" indent="-342900">
              <a:buClrTx/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800080"/>
                </a:solidFill>
              </a:rPr>
              <a:t>活</a:t>
            </a:r>
            <a:r>
              <a:rPr lang="zh-CN" altLang="en-US" b="1" dirty="0">
                <a:solidFill>
                  <a:srgbClr val="800080"/>
                </a:solidFill>
              </a:rPr>
              <a:t>前缀</a:t>
            </a:r>
            <a:r>
              <a:rPr kumimoji="0" lang="zh-CN" altLang="en-US" b="1" dirty="0">
                <a:solidFill>
                  <a:srgbClr val="FF0000"/>
                </a:solidFill>
              </a:rPr>
              <a:t>已含有该句柄的全部符号</a:t>
            </a:r>
            <a:r>
              <a:rPr kumimoji="0" lang="zh-CN" altLang="en-US" b="1" dirty="0"/>
              <a:t>，表明该句柄对应</a:t>
            </a:r>
            <a:r>
              <a:rPr kumimoji="0" lang="zh-CN" altLang="en-US" b="1" dirty="0" smtClean="0"/>
              <a:t>的产生</a:t>
            </a:r>
            <a:r>
              <a:rPr kumimoji="0" lang="zh-CN" altLang="en-US" b="1" dirty="0"/>
              <a:t>式 </a:t>
            </a:r>
            <a:r>
              <a:rPr kumimoji="0"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b="1" dirty="0"/>
              <a:t>α</a:t>
            </a:r>
            <a:r>
              <a:rPr kumimoji="0" lang="zh-CN" altLang="en-US" b="1" dirty="0"/>
              <a:t>的右部</a:t>
            </a:r>
            <a:r>
              <a:rPr kumimoji="0" lang="en-US" altLang="zh-CN" b="1" dirty="0"/>
              <a:t>α</a:t>
            </a:r>
            <a:r>
              <a:rPr kumimoji="0" lang="zh-CN" altLang="en-US" b="1" dirty="0"/>
              <a:t>已出现在栈顶</a:t>
            </a:r>
            <a:endParaRPr kumimoji="0" lang="zh-CN" altLang="en-US" b="1" dirty="0"/>
          </a:p>
          <a:p>
            <a:pPr marL="1085850" lvl="2" indent="-171450">
              <a:buClrTx/>
              <a:buFont typeface="Arial" panose="020B0604020202020204" pitchFamily="34" charset="0"/>
              <a:buChar char="•"/>
            </a:pPr>
            <a:endParaRPr kumimoji="0" lang="zh-CN" altLang="en-US" sz="1000" b="1" dirty="0"/>
          </a:p>
          <a:p>
            <a:pPr marL="1257300" lvl="2" indent="-342900">
              <a:buClrTx/>
              <a:buFont typeface="Arial" panose="020B0604020202020204" pitchFamily="34" charset="0"/>
              <a:buChar char="•"/>
            </a:pPr>
            <a:r>
              <a:rPr kumimoji="0" lang="zh-CN" altLang="en-US" b="1" dirty="0" smtClean="0">
                <a:solidFill>
                  <a:srgbClr val="800080"/>
                </a:solidFill>
              </a:rPr>
              <a:t>活</a:t>
            </a:r>
            <a:r>
              <a:rPr kumimoji="0" lang="zh-CN" altLang="en-US" b="1" dirty="0">
                <a:solidFill>
                  <a:srgbClr val="800080"/>
                </a:solidFill>
              </a:rPr>
              <a:t>前缀只</a:t>
            </a:r>
            <a:r>
              <a:rPr kumimoji="0" lang="zh-CN" altLang="en-US" b="1" dirty="0">
                <a:solidFill>
                  <a:srgbClr val="FF0000"/>
                </a:solidFill>
              </a:rPr>
              <a:t>含该句柄的一部分符号</a:t>
            </a:r>
            <a:r>
              <a:rPr kumimoji="0" lang="zh-CN" altLang="en-US" b="1" dirty="0"/>
              <a:t>，表明该句柄对应</a:t>
            </a:r>
            <a:r>
              <a:rPr kumimoji="0" lang="zh-CN" altLang="en-US" b="1" dirty="0" smtClean="0"/>
              <a:t>的产生</a:t>
            </a:r>
            <a:r>
              <a:rPr kumimoji="0" lang="zh-CN" altLang="en-US" b="1" dirty="0"/>
              <a:t>式 </a:t>
            </a:r>
            <a:r>
              <a:rPr kumimoji="0"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b="1" dirty="0"/>
              <a:t>α</a:t>
            </a:r>
            <a:r>
              <a:rPr kumimoji="0" lang="en-US" altLang="zh-CN" baseline="-25000" dirty="0"/>
              <a:t>1</a:t>
            </a:r>
            <a:r>
              <a:rPr kumimoji="0" lang="en-US" altLang="zh-CN" b="1" dirty="0"/>
              <a:t>α</a:t>
            </a:r>
            <a:r>
              <a:rPr kumimoji="0" lang="en-US" altLang="zh-CN" baseline="-25000" dirty="0"/>
              <a:t>2 </a:t>
            </a:r>
            <a:r>
              <a:rPr kumimoji="0" lang="zh-CN" altLang="en-US" b="1" dirty="0"/>
              <a:t>的右部子串</a:t>
            </a:r>
            <a:r>
              <a:rPr kumimoji="0" lang="en-US" altLang="zh-CN" b="1" dirty="0"/>
              <a:t>α</a:t>
            </a:r>
            <a:r>
              <a:rPr kumimoji="0" lang="en-US" altLang="zh-CN" baseline="-25000" dirty="0"/>
              <a:t>1 </a:t>
            </a:r>
            <a:r>
              <a:rPr kumimoji="0" lang="zh-CN" altLang="en-US" b="1" dirty="0"/>
              <a:t>已出现在栈顶，</a:t>
            </a:r>
            <a:r>
              <a:rPr kumimoji="0" lang="zh-CN" altLang="en-US" b="1" dirty="0" smtClean="0"/>
              <a:t>期待从</a:t>
            </a:r>
            <a:r>
              <a:rPr kumimoji="0" lang="zh-CN" altLang="en-US" b="1" dirty="0"/>
              <a:t>输入串中看到</a:t>
            </a:r>
            <a:r>
              <a:rPr kumimoji="0" lang="en-US" altLang="zh-CN" b="1" dirty="0"/>
              <a:t>α</a:t>
            </a:r>
            <a:r>
              <a:rPr kumimoji="0" lang="en-US" altLang="zh-CN" baseline="-25000" dirty="0"/>
              <a:t>2 </a:t>
            </a:r>
            <a:r>
              <a:rPr kumimoji="0" lang="zh-CN" altLang="en-US" b="1" dirty="0"/>
              <a:t>推导出的符号串</a:t>
            </a:r>
            <a:endParaRPr kumimoji="0" lang="zh-CN" altLang="en-US" b="1" dirty="0"/>
          </a:p>
          <a:p>
            <a:pPr marL="1085850" lvl="2" indent="-171450">
              <a:buClrTx/>
              <a:buFont typeface="Arial" panose="020B0604020202020204" pitchFamily="34" charset="0"/>
              <a:buChar char="•"/>
            </a:pPr>
            <a:endParaRPr kumimoji="0" lang="zh-CN" altLang="en-US" sz="1000" b="1" dirty="0"/>
          </a:p>
          <a:p>
            <a:pPr marL="1257300" lvl="2" indent="-342900">
              <a:buClrTx/>
              <a:buFont typeface="Arial" panose="020B0604020202020204" pitchFamily="34" charset="0"/>
              <a:buChar char="•"/>
            </a:pPr>
            <a:r>
              <a:rPr kumimoji="0" lang="zh-CN" altLang="en-US" b="1" dirty="0" smtClean="0">
                <a:solidFill>
                  <a:srgbClr val="800080"/>
                </a:solidFill>
              </a:rPr>
              <a:t>活</a:t>
            </a:r>
            <a:r>
              <a:rPr kumimoji="0" lang="zh-CN" altLang="en-US" b="1" dirty="0">
                <a:solidFill>
                  <a:srgbClr val="800080"/>
                </a:solidFill>
              </a:rPr>
              <a:t>前缀</a:t>
            </a:r>
            <a:r>
              <a:rPr kumimoji="0" lang="zh-CN" altLang="en-US" b="1" dirty="0">
                <a:solidFill>
                  <a:srgbClr val="FF0000"/>
                </a:solidFill>
              </a:rPr>
              <a:t>不含有该句柄的任何符号</a:t>
            </a:r>
            <a:r>
              <a:rPr kumimoji="0" lang="zh-CN" altLang="en-US" b="1" dirty="0"/>
              <a:t>，此时期待从输入</a:t>
            </a:r>
            <a:r>
              <a:rPr kumimoji="0" lang="zh-CN" altLang="en-US" b="1" dirty="0" smtClean="0"/>
              <a:t>串中</a:t>
            </a:r>
            <a:r>
              <a:rPr kumimoji="0" lang="zh-CN" altLang="en-US" b="1" dirty="0"/>
              <a:t>看到该句柄对应的产生式 </a:t>
            </a:r>
            <a:r>
              <a:rPr kumimoji="0"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b="1" dirty="0"/>
              <a:t>α</a:t>
            </a:r>
            <a:r>
              <a:rPr kumimoji="0" lang="zh-CN" altLang="en-US" b="1" dirty="0"/>
              <a:t>的右部所推导出</a:t>
            </a:r>
            <a:r>
              <a:rPr kumimoji="0" lang="zh-CN" altLang="en-US" b="1" dirty="0" smtClean="0"/>
              <a:t>的符号串</a:t>
            </a:r>
            <a:endParaRPr kumimoji="0"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79591" name="Text Box 7"/>
          <p:cNvSpPr txBox="1">
            <a:spLocks noChangeArrowheads="1"/>
          </p:cNvSpPr>
          <p:nvPr/>
        </p:nvSpPr>
        <p:spPr bwMode="auto">
          <a:xfrm>
            <a:off x="827088" y="1398588"/>
            <a:ext cx="8208962" cy="5170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活前缀集合的归纳定义 </a:t>
            </a:r>
            <a:r>
              <a:rPr kumimoji="0" lang="zh-CN" altLang="en-US" sz="2800" b="1" dirty="0"/>
              <a:t>（证明略）</a:t>
            </a:r>
            <a:endParaRPr kumimoji="0" lang="zh-CN" altLang="en-US" sz="2800" b="1" dirty="0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文法 </a:t>
            </a:r>
            <a:r>
              <a:rPr lang="en-US" altLang="zh-CN" sz="2000" b="1" i="1" dirty="0"/>
              <a:t>G</a:t>
            </a:r>
            <a:r>
              <a:rPr lang="en-US" altLang="zh-CN" sz="2000" b="1" dirty="0"/>
              <a:t> = (</a:t>
            </a:r>
            <a:r>
              <a:rPr lang="en-US" altLang="zh-CN" sz="2000" b="1" i="1" dirty="0"/>
              <a:t>V</a:t>
            </a:r>
            <a:r>
              <a:rPr lang="en-US" altLang="zh-CN" sz="2000" b="1" i="1" baseline="-25000" dirty="0"/>
              <a:t>N</a:t>
            </a:r>
            <a:r>
              <a:rPr lang="en-US" altLang="zh-CN" sz="2000" b="1" i="1" dirty="0"/>
              <a:t>,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V</a:t>
            </a:r>
            <a:r>
              <a:rPr lang="en-US" altLang="zh-CN" sz="2000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000" b="1" i="1" dirty="0"/>
              <a:t>, </a:t>
            </a:r>
            <a:r>
              <a:rPr lang="en-US" altLang="zh-CN" sz="2000" b="1" i="1" dirty="0">
                <a:sym typeface="Symbol" panose="05050102010706020507" pitchFamily="18" charset="2"/>
              </a:rPr>
              <a:t>P</a:t>
            </a:r>
            <a:r>
              <a:rPr lang="en-US" altLang="zh-CN" sz="2000" b="1" i="1" dirty="0"/>
              <a:t> , </a:t>
            </a:r>
            <a:r>
              <a:rPr lang="en-US" altLang="zh-CN" sz="2000" b="1" i="1" dirty="0" smtClean="0"/>
              <a:t>S 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zh-CN" altLang="en-US" sz="2000" b="1" dirty="0"/>
              <a:t>的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活前缀集合 </a:t>
            </a:r>
            <a:r>
              <a:rPr kumimoji="0" lang="en-US" altLang="zh-CN" sz="2000" b="1" i="1" dirty="0" err="1">
                <a:solidFill>
                  <a:srgbClr val="FF0000"/>
                </a:solidFill>
              </a:rPr>
              <a:t>VPrefix</a:t>
            </a:r>
            <a:r>
              <a:rPr kumimoji="0" lang="en-US" altLang="zh-CN" sz="2000" b="1" i="1" dirty="0">
                <a:solidFill>
                  <a:srgbClr val="FF0000"/>
                </a:solidFill>
              </a:rPr>
              <a:t> </a:t>
            </a:r>
            <a:r>
              <a:rPr kumimoji="0" lang="zh-CN" altLang="en-US" sz="2000" b="1" dirty="0"/>
              <a:t>归纳</a:t>
            </a:r>
            <a:endParaRPr kumimoji="0" lang="zh-CN" altLang="en-US" sz="2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000" b="1" dirty="0"/>
              <a:t>   定义为</a:t>
            </a:r>
            <a:endParaRPr lang="zh-CN" altLang="en-US" sz="2000" b="1" dirty="0"/>
          </a:p>
          <a:p>
            <a:pPr lvl="2">
              <a:buFontTx/>
              <a:buNone/>
            </a:pPr>
            <a:r>
              <a:rPr lang="zh-CN" altLang="en-US" sz="2000" b="1" i="1" dirty="0">
                <a:sym typeface="Symbol" panose="05050102010706020507" pitchFamily="18" charset="2"/>
              </a:rPr>
              <a:t> </a:t>
            </a:r>
            <a:endParaRPr lang="zh-CN" altLang="en-US" sz="2000" b="1" i="1" dirty="0">
              <a:sym typeface="Symbol" panose="05050102010706020507" pitchFamily="18" charset="2"/>
            </a:endParaRPr>
          </a:p>
          <a:p>
            <a:pPr lvl="2">
              <a:buFontTx/>
              <a:buChar char="•"/>
            </a:pPr>
            <a:r>
              <a:rPr lang="zh-CN" altLang="en-US" sz="2000" dirty="0"/>
              <a:t> </a:t>
            </a:r>
            <a:r>
              <a:rPr lang="zh-CN" altLang="en-US" sz="2000" b="1" dirty="0"/>
              <a:t>令</a:t>
            </a:r>
            <a:r>
              <a:rPr lang="zh-CN" sz="2000" b="1" dirty="0"/>
              <a:t> </a:t>
            </a:r>
            <a:r>
              <a:rPr lang="zh-CN" altLang="zh-CN" sz="2000" b="1" i="1" dirty="0" smtClean="0"/>
              <a:t>S</a:t>
            </a:r>
            <a:r>
              <a:rPr lang="en-US" altLang="zh-CN" sz="2000" b="1" dirty="0" smtClean="0">
                <a:sym typeface="Symbol" panose="05050102010706020507" pitchFamily="18" charset="2"/>
              </a:rPr>
              <a:t></a:t>
            </a:r>
            <a:r>
              <a:rPr kumimoji="0" lang="en-US" altLang="zh-CN" sz="2000" b="1" i="1" dirty="0" err="1"/>
              <a:t>VPrefix</a:t>
            </a:r>
            <a:r>
              <a:rPr lang="zh-CN" sz="2000" b="1" dirty="0"/>
              <a:t> （基础）</a:t>
            </a:r>
            <a:endParaRPr lang="zh-CN" sz="2000" b="1" dirty="0"/>
          </a:p>
          <a:p>
            <a:pPr lvl="2">
              <a:buFontTx/>
              <a:buNone/>
            </a:pPr>
            <a:r>
              <a:rPr lang="zh-CN" altLang="en-US" sz="2000" b="1" i="1" dirty="0">
                <a:sym typeface="Symbol" panose="05050102010706020507" pitchFamily="18" charset="2"/>
              </a:rPr>
              <a:t> </a:t>
            </a:r>
            <a:endParaRPr lang="zh-CN" altLang="en-US" sz="2000" b="1" i="1" dirty="0">
              <a:sym typeface="Symbol" panose="05050102010706020507" pitchFamily="18" charset="2"/>
            </a:endParaRPr>
          </a:p>
          <a:p>
            <a:pPr lvl="2">
              <a:buFontTx/>
              <a:buChar char="•"/>
            </a:pPr>
            <a:r>
              <a:rPr lang="zh-CN" altLang="en-US" sz="2000" dirty="0"/>
              <a:t> </a:t>
            </a:r>
            <a:r>
              <a:rPr lang="zh-CN" sz="2000" b="1" dirty="0"/>
              <a:t>若 </a:t>
            </a:r>
            <a:r>
              <a:rPr lang="zh-CN" altLang="zh-CN" sz="2000" b="1" i="1" dirty="0">
                <a:solidFill>
                  <a:srgbClr val="FF0000"/>
                </a:solidFill>
              </a:rPr>
              <a:t>v</a:t>
            </a:r>
            <a:r>
              <a:rPr lang="zh-CN" altLang="zh-CN" sz="2000" b="1" dirty="0">
                <a:sym typeface="Symbol" panose="05050102010706020507" pitchFamily="18" charset="2"/>
              </a:rPr>
              <a:t></a:t>
            </a:r>
            <a:r>
              <a:rPr lang="zh-CN" altLang="zh-CN" sz="2000" b="1" i="1" dirty="0">
                <a:sym typeface="Symbol" panose="05050102010706020507" pitchFamily="18" charset="2"/>
              </a:rPr>
              <a:t>V</a:t>
            </a:r>
            <a:r>
              <a:rPr lang="zh-CN" altLang="zh-CN" sz="2000" b="1" i="1" dirty="0"/>
              <a:t>Prefix</a:t>
            </a:r>
            <a:r>
              <a:rPr lang="zh-CN" sz="2000" b="1" dirty="0"/>
              <a:t>，则 </a:t>
            </a:r>
            <a:r>
              <a:rPr lang="zh-CN" altLang="zh-CN" sz="2000" b="1" i="1" dirty="0">
                <a:solidFill>
                  <a:srgbClr val="FF0000"/>
                </a:solidFill>
              </a:rPr>
              <a:t>v </a:t>
            </a:r>
            <a:r>
              <a:rPr lang="zh-CN" sz="2000" b="1" dirty="0">
                <a:solidFill>
                  <a:srgbClr val="FF0000"/>
                </a:solidFill>
              </a:rPr>
              <a:t>的任一前缀 </a:t>
            </a:r>
            <a:r>
              <a:rPr lang="zh-CN" altLang="zh-CN" sz="2000" b="1" i="1" dirty="0">
                <a:solidFill>
                  <a:srgbClr val="FF0000"/>
                </a:solidFill>
              </a:rPr>
              <a:t>u </a:t>
            </a:r>
            <a:r>
              <a:rPr lang="zh-CN" sz="2000" b="1" dirty="0"/>
              <a:t>都是活前缀，即</a:t>
            </a:r>
            <a:r>
              <a:rPr lang="zh-CN" altLang="zh-CN" sz="2000" b="1" i="1" dirty="0"/>
              <a:t> </a:t>
            </a:r>
            <a:endParaRPr lang="zh-CN" altLang="zh-CN" sz="2000" b="1" i="1" dirty="0"/>
          </a:p>
          <a:p>
            <a:pPr lvl="2">
              <a:buFontTx/>
              <a:buNone/>
            </a:pPr>
            <a:r>
              <a:rPr lang="zh-CN" altLang="zh-CN" sz="2000" b="1" i="1" dirty="0"/>
              <a:t>  u</a:t>
            </a:r>
            <a:r>
              <a:rPr lang="zh-CN" altLang="zh-CN" sz="2000" b="1" dirty="0">
                <a:sym typeface="Symbol" panose="05050102010706020507" pitchFamily="18" charset="2"/>
              </a:rPr>
              <a:t></a:t>
            </a:r>
            <a:r>
              <a:rPr lang="zh-CN" altLang="zh-CN" sz="2000" b="1" i="1" dirty="0">
                <a:sym typeface="Symbol" panose="05050102010706020507" pitchFamily="18" charset="2"/>
              </a:rPr>
              <a:t>V</a:t>
            </a:r>
            <a:r>
              <a:rPr lang="zh-CN" altLang="zh-CN" sz="2000" b="1" i="1" dirty="0"/>
              <a:t>Prefix</a:t>
            </a:r>
            <a:endParaRPr lang="zh-CN" altLang="zh-CN" sz="2000" b="1" dirty="0"/>
          </a:p>
          <a:p>
            <a:pPr lvl="2">
              <a:buFontTx/>
              <a:buNone/>
            </a:pPr>
            <a:endParaRPr lang="zh-CN" sz="2000" b="1" dirty="0"/>
          </a:p>
          <a:p>
            <a:pPr lvl="2">
              <a:buFontTx/>
              <a:buChar char="•"/>
            </a:pPr>
            <a:r>
              <a:rPr lang="zh-CN" sz="2000" b="1" dirty="0"/>
              <a:t> 若 </a:t>
            </a:r>
            <a:r>
              <a:rPr lang="zh-CN" altLang="zh-CN" sz="2000" b="1" i="1" dirty="0">
                <a:solidFill>
                  <a:srgbClr val="FF0000"/>
                </a:solidFill>
              </a:rPr>
              <a:t>v</a:t>
            </a:r>
            <a:r>
              <a:rPr lang="zh-CN" altLang="zh-CN" sz="2000" b="1" dirty="0">
                <a:sym typeface="Symbol" panose="05050102010706020507" pitchFamily="18" charset="2"/>
              </a:rPr>
              <a:t></a:t>
            </a:r>
            <a:r>
              <a:rPr lang="zh-CN" altLang="zh-CN" sz="2000" b="1" i="1" dirty="0">
                <a:sym typeface="Symbol" panose="05050102010706020507" pitchFamily="18" charset="2"/>
              </a:rPr>
              <a:t>V</a:t>
            </a:r>
            <a:r>
              <a:rPr lang="zh-CN" altLang="zh-CN" sz="2000" b="1" i="1" dirty="0"/>
              <a:t>Prefix</a:t>
            </a:r>
            <a:r>
              <a:rPr lang="zh-CN" sz="2000" b="1" dirty="0"/>
              <a:t>，且 </a:t>
            </a:r>
            <a:r>
              <a:rPr lang="zh-CN" altLang="zh-CN" sz="2000" b="1" i="1" dirty="0">
                <a:solidFill>
                  <a:srgbClr val="FF0000"/>
                </a:solidFill>
              </a:rPr>
              <a:t>v </a:t>
            </a:r>
            <a:r>
              <a:rPr lang="zh-CN" sz="2000" b="1" dirty="0">
                <a:solidFill>
                  <a:srgbClr val="FF0000"/>
                </a:solidFill>
              </a:rPr>
              <a:t>中至少包含一个非终结符</a:t>
            </a:r>
            <a:r>
              <a:rPr lang="zh-CN" sz="2000" b="1" dirty="0"/>
              <a:t>，即</a:t>
            </a:r>
            <a:endParaRPr lang="zh-CN" sz="2000" b="1" dirty="0"/>
          </a:p>
          <a:p>
            <a:pPr lvl="2">
              <a:buFontTx/>
              <a:buNone/>
            </a:pPr>
            <a:r>
              <a:rPr lang="zh-CN" sz="2000" b="1" dirty="0"/>
              <a:t>  可以将 </a:t>
            </a:r>
            <a:r>
              <a:rPr lang="zh-CN" altLang="zh-CN" sz="2000" b="1" i="1" dirty="0"/>
              <a:t>v </a:t>
            </a:r>
            <a:r>
              <a:rPr lang="zh-CN" sz="2000" b="1" dirty="0"/>
              <a:t>写成 </a:t>
            </a:r>
            <a:r>
              <a:rPr lang="zh-CN" sz="2000" b="1" dirty="0">
                <a:sym typeface="Symbol" panose="05050102010706020507" pitchFamily="18" charset="2"/>
              </a:rPr>
              <a:t></a:t>
            </a:r>
            <a:r>
              <a:rPr lang="zh-CN" altLang="zh-CN" sz="2000" b="1" i="1" dirty="0">
                <a:solidFill>
                  <a:srgbClr val="FF0000"/>
                </a:solidFill>
              </a:rPr>
              <a:t>B</a:t>
            </a:r>
            <a:r>
              <a:rPr lang="zh-CN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lang="zh-CN" sz="2000" b="1" dirty="0"/>
              <a:t>，其中 </a:t>
            </a:r>
            <a:r>
              <a:rPr lang="zh-CN" altLang="zh-CN" sz="2000" b="1" i="1" dirty="0"/>
              <a:t>B </a:t>
            </a:r>
            <a:r>
              <a:rPr lang="zh-CN" sz="2000" b="1" dirty="0"/>
              <a:t>为</a:t>
            </a:r>
            <a:r>
              <a:rPr lang="zh-CN" sz="2000" b="1" dirty="0" smtClean="0"/>
              <a:t>非终结符</a:t>
            </a:r>
            <a:r>
              <a:rPr lang="zh-CN" altLang="en-US" sz="2000" b="1" dirty="0" smtClean="0"/>
              <a:t>以及</a:t>
            </a:r>
            <a:r>
              <a:rPr lang="zh-CN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 </a:t>
            </a:r>
            <a:r>
              <a:rPr lang="zh-CN" altLang="zh-CN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0000"/>
                </a:solidFill>
              </a:rPr>
              <a:t> V</a:t>
            </a:r>
            <a:r>
              <a:rPr lang="en-US" altLang="zh-CN" sz="20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000" b="1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000" b="1" i="1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zh-CN" sz="2000" b="1" dirty="0" smtClean="0"/>
              <a:t>。</a:t>
            </a:r>
            <a:r>
              <a:rPr lang="zh-CN" sz="2000" b="1" dirty="0"/>
              <a:t>若有</a:t>
            </a:r>
            <a:r>
              <a:rPr lang="zh-CN" sz="2000" b="1" dirty="0" smtClean="0">
                <a:solidFill>
                  <a:srgbClr val="FF0000"/>
                </a:solidFill>
              </a:rPr>
              <a:t>产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zh-CN" sz="2000" b="1" dirty="0" smtClean="0">
                <a:solidFill>
                  <a:srgbClr val="FF0000"/>
                </a:solidFill>
              </a:rPr>
              <a:t>生式</a:t>
            </a:r>
            <a:r>
              <a:rPr lang="zh-CN" altLang="zh-CN" sz="2000" b="1" i="1" dirty="0" smtClean="0">
                <a:solidFill>
                  <a:srgbClr val="FF0000"/>
                </a:solidFill>
              </a:rPr>
              <a:t>B </a:t>
            </a:r>
            <a:r>
              <a:rPr lang="zh-CN" altLang="zh-CN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zh-CN" sz="2000" b="1" i="1" dirty="0" smtClean="0">
                <a:solidFill>
                  <a:srgbClr val="FF0000"/>
                </a:solidFill>
              </a:rPr>
              <a:t>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β</a:t>
            </a:r>
            <a:r>
              <a:rPr lang="zh-CN" sz="2000" b="1" dirty="0" smtClean="0"/>
              <a:t>，则 </a:t>
            </a:r>
            <a:r>
              <a:rPr lang="zh-CN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β</a:t>
            </a:r>
            <a:r>
              <a:rPr lang="zh-CN" sz="2000" b="1" dirty="0" smtClean="0">
                <a:solidFill>
                  <a:srgbClr val="FF0000"/>
                </a:solidFill>
              </a:rPr>
              <a:t>的任一前缀</a:t>
            </a:r>
            <a:r>
              <a:rPr lang="zh-CN" altLang="zh-CN" sz="2000" b="1" i="1" dirty="0" smtClean="0">
                <a:solidFill>
                  <a:srgbClr val="FF0000"/>
                </a:solidFill>
              </a:rPr>
              <a:t>u</a:t>
            </a:r>
            <a:r>
              <a:rPr lang="zh-CN" sz="2000" b="1" dirty="0" smtClean="0"/>
              <a:t>都是活前缀，即</a:t>
            </a:r>
            <a:endParaRPr lang="zh-CN" sz="2000" b="1" dirty="0" smtClean="0"/>
          </a:p>
          <a:p>
            <a:pPr lvl="2">
              <a:buFontTx/>
              <a:buNone/>
            </a:pPr>
            <a:r>
              <a:rPr lang="zh-CN" altLang="zh-CN" sz="2000" b="1" dirty="0" smtClean="0"/>
              <a:t>  </a:t>
            </a:r>
            <a:r>
              <a:rPr lang="zh-CN" altLang="zh-CN" sz="2000" b="1" i="1" dirty="0"/>
              <a:t>u</a:t>
            </a:r>
            <a:r>
              <a:rPr lang="zh-CN" altLang="zh-CN" sz="2000" b="1" dirty="0">
                <a:sym typeface="Symbol" panose="05050102010706020507" pitchFamily="18" charset="2"/>
              </a:rPr>
              <a:t></a:t>
            </a:r>
            <a:r>
              <a:rPr lang="zh-CN" altLang="zh-CN" sz="2000" b="1" i="1" dirty="0">
                <a:sym typeface="Symbol" panose="05050102010706020507" pitchFamily="18" charset="2"/>
              </a:rPr>
              <a:t>V</a:t>
            </a:r>
            <a:r>
              <a:rPr lang="zh-CN" altLang="zh-CN" sz="2000" b="1" i="1" dirty="0"/>
              <a:t>Prefix</a:t>
            </a:r>
            <a:endParaRPr lang="zh-CN" altLang="zh-CN" sz="2000" b="1" i="1" dirty="0"/>
          </a:p>
          <a:p>
            <a:pPr lvl="2">
              <a:buFontTx/>
              <a:buNone/>
            </a:pPr>
            <a:endParaRPr lang="zh-CN" sz="2000" b="1" dirty="0"/>
          </a:p>
          <a:p>
            <a:pPr lvl="2">
              <a:buFontTx/>
              <a:buChar char="•"/>
            </a:pPr>
            <a:r>
              <a:rPr lang="zh-CN" sz="2000" dirty="0"/>
              <a:t> </a:t>
            </a:r>
            <a:r>
              <a:rPr lang="zh-CN" altLang="zh-CN" sz="2000" b="1" i="1" dirty="0">
                <a:sym typeface="Symbol" panose="05050102010706020507" pitchFamily="18" charset="2"/>
              </a:rPr>
              <a:t>V</a:t>
            </a:r>
            <a:r>
              <a:rPr lang="zh-CN" altLang="zh-CN" sz="2000" b="1" i="1" dirty="0"/>
              <a:t>Prefix</a:t>
            </a:r>
            <a:r>
              <a:rPr lang="zh-CN" sz="2000" b="1" dirty="0"/>
              <a:t>中的元素</a:t>
            </a:r>
            <a:r>
              <a:rPr lang="zh-CN" sz="2000" b="1" dirty="0">
                <a:solidFill>
                  <a:srgbClr val="FF0000"/>
                </a:solidFill>
              </a:rPr>
              <a:t>只能通过上述步骤产生</a:t>
            </a:r>
            <a:r>
              <a:rPr lang="zh-CN" sz="2000" dirty="0">
                <a:solidFill>
                  <a:srgbClr val="FF0000"/>
                </a:solidFill>
              </a:rPr>
              <a:t> </a:t>
            </a:r>
            <a:endParaRPr 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900113" y="1481138"/>
            <a:ext cx="7993062" cy="31085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核心概念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 smtClean="0">
                <a:solidFill>
                  <a:srgbClr val="800080"/>
                </a:solidFill>
              </a:rPr>
              <a:t>FSM-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活前缀有限自动机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en-US" altLang="zh-CN" sz="1000" b="1" dirty="0"/>
          </a:p>
          <a:p>
            <a:pPr lvl="2">
              <a:buFontTx/>
              <a:buChar char="•"/>
            </a:pPr>
            <a:r>
              <a:rPr lang="en-US" altLang="zh-CN" dirty="0"/>
              <a:t>  </a:t>
            </a:r>
            <a:r>
              <a:rPr kumimoji="0" lang="zh-CN" altLang="en-US" b="1" dirty="0"/>
              <a:t>每个上下文无关文法 </a:t>
            </a:r>
            <a:r>
              <a:rPr kumimoji="0" lang="en-US" altLang="zh-CN" i="1" dirty="0"/>
              <a:t>G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都对应一个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/>
              <a:t>）</a:t>
            </a:r>
            <a:r>
              <a:rPr kumimoji="0" lang="en-US" altLang="zh-CN" smtClean="0"/>
              <a:t>FSM</a:t>
            </a:r>
            <a:endParaRPr kumimoji="0" lang="en-US" altLang="zh-CN" b="1" dirty="0"/>
          </a:p>
          <a:p>
            <a:pPr lvl="2">
              <a:buFontTx/>
              <a:buNone/>
            </a:pPr>
            <a:endParaRPr kumimoji="0" lang="en-US" altLang="zh-CN" sz="1000" b="1" dirty="0"/>
          </a:p>
          <a:p>
            <a:pPr lvl="2"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kumimoji="0" lang="zh-CN" altLang="en-US" b="1" dirty="0"/>
              <a:t>由 </a:t>
            </a:r>
            <a:r>
              <a:rPr kumimoji="0" lang="en-US" altLang="zh-CN" i="1" dirty="0"/>
              <a:t>G </a:t>
            </a:r>
            <a:r>
              <a:rPr kumimoji="0" lang="zh-CN" altLang="en-US" b="1" dirty="0"/>
              <a:t>的增广文法 </a:t>
            </a:r>
            <a:r>
              <a:rPr kumimoji="0" lang="en-US" altLang="zh-CN" i="1" dirty="0"/>
              <a:t>G’ </a:t>
            </a:r>
            <a:r>
              <a:rPr kumimoji="0" lang="zh-CN" altLang="en-US" b="1" dirty="0"/>
              <a:t>直接构造其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/>
              <a:t>）</a:t>
            </a:r>
            <a:r>
              <a:rPr kumimoji="0" lang="en-US" altLang="zh-CN" smtClean="0"/>
              <a:t>FSM</a:t>
            </a:r>
            <a:endParaRPr kumimoji="0" lang="en-US" altLang="zh-CN" b="1" dirty="0"/>
          </a:p>
          <a:p>
            <a:pPr lvl="2">
              <a:buFontTx/>
              <a:buNone/>
            </a:pPr>
            <a:endParaRPr kumimoji="0" lang="en-US" altLang="zh-CN" sz="1000" b="1" dirty="0"/>
          </a:p>
          <a:p>
            <a:pPr lvl="2">
              <a:buFontTx/>
              <a:buChar char="•"/>
            </a:pPr>
            <a:r>
              <a:rPr lang="en-US" altLang="zh-CN" dirty="0"/>
              <a:t>  </a:t>
            </a:r>
            <a:r>
              <a:rPr lang="zh-CN" altLang="en-US" b="1" dirty="0"/>
              <a:t>文法</a:t>
            </a:r>
            <a:r>
              <a:rPr lang="zh-CN" altLang="en-US" dirty="0"/>
              <a:t> </a:t>
            </a:r>
            <a:r>
              <a:rPr lang="en-US" altLang="zh-CN" i="1" dirty="0"/>
              <a:t>G</a:t>
            </a:r>
            <a:r>
              <a:rPr lang="en-US" altLang="zh-CN" b="1" dirty="0"/>
              <a:t> = (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/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i="1" dirty="0"/>
              <a:t> </a:t>
            </a:r>
            <a:r>
              <a:rPr lang="en-US" altLang="zh-CN" b="1" i="1"/>
              <a:t>, </a:t>
            </a:r>
            <a:r>
              <a:rPr lang="en-US" altLang="zh-CN" b="1" i="1" smtClean="0"/>
              <a:t>S 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zh-CN" altLang="en-US" b="1" dirty="0"/>
              <a:t>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/>
              <a:t>）</a:t>
            </a:r>
            <a:r>
              <a:rPr kumimoji="0" lang="en-US" altLang="zh-CN" smtClean="0"/>
              <a:t>FSM </a:t>
            </a:r>
            <a:r>
              <a:rPr lang="zh-CN" altLang="en-US" b="1" dirty="0"/>
              <a:t>可以看</a:t>
            </a:r>
            <a:endParaRPr lang="zh-CN" altLang="en-US" b="1" dirty="0"/>
          </a:p>
          <a:p>
            <a:pPr lvl="2">
              <a:buFontTx/>
              <a:buNone/>
            </a:pPr>
            <a:r>
              <a:rPr lang="zh-CN" altLang="en-US" b="1" dirty="0"/>
              <a:t>   作一个</a:t>
            </a:r>
            <a:r>
              <a:rPr lang="zh-CN" altLang="en-US" b="1" dirty="0">
                <a:solidFill>
                  <a:srgbClr val="FF0000"/>
                </a:solidFill>
              </a:rPr>
              <a:t>字母表为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 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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DFA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56" name="Rectangle 1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71057" name="Text Box 17"/>
          <p:cNvSpPr txBox="1">
            <a:spLocks noChangeArrowheads="1"/>
          </p:cNvSpPr>
          <p:nvPr/>
        </p:nvSpPr>
        <p:spPr bwMode="auto">
          <a:xfrm>
            <a:off x="611188" y="1416050"/>
            <a:ext cx="8459787" cy="49552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 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 smtClean="0">
                <a:solidFill>
                  <a:srgbClr val="800080"/>
                </a:solidFill>
              </a:rPr>
              <a:t>FSM </a:t>
            </a:r>
            <a:r>
              <a:rPr lang="zh-CN" altLang="en-US" sz="2800" b="1" dirty="0">
                <a:solidFill>
                  <a:srgbClr val="800080"/>
                </a:solidFill>
              </a:rPr>
              <a:t>的状态</a:t>
            </a:r>
            <a:endParaRPr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i="1" dirty="0"/>
              <a:t> 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en-US" altLang="zh-CN" dirty="0" smtClean="0"/>
              <a:t>FSM </a:t>
            </a:r>
            <a:r>
              <a:rPr kumimoji="0" lang="zh-CN" altLang="en-US" b="1" dirty="0"/>
              <a:t>的状态是一个特殊的 </a:t>
            </a:r>
            <a:r>
              <a:rPr kumimoji="0" lang="en-US" altLang="zh-CN" dirty="0">
                <a:solidFill>
                  <a:srgbClr val="FF0000"/>
                </a:solidFill>
              </a:rPr>
              <a:t>LR</a:t>
            </a:r>
            <a:r>
              <a:rPr kumimoji="0" lang="zh-CN" altLang="en-US" dirty="0">
                <a:solidFill>
                  <a:srgbClr val="FF0000"/>
                </a:solidFill>
              </a:rPr>
              <a:t>（</a:t>
            </a:r>
            <a:r>
              <a:rPr kumimoji="0" lang="en-US" altLang="zh-CN" dirty="0">
                <a:solidFill>
                  <a:srgbClr val="FF0000"/>
                </a:solidFill>
              </a:rPr>
              <a:t>0</a:t>
            </a:r>
            <a:r>
              <a:rPr kumimoji="0" lang="zh-CN" altLang="en-US" dirty="0">
                <a:solidFill>
                  <a:srgbClr val="FF0000"/>
                </a:solidFill>
              </a:rPr>
              <a:t>）</a:t>
            </a:r>
            <a:r>
              <a:rPr kumimoji="0" lang="zh-CN" altLang="en-US" b="1" dirty="0">
                <a:solidFill>
                  <a:srgbClr val="FF0000"/>
                </a:solidFill>
              </a:rPr>
              <a:t>项目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</a:rPr>
              <a:t>  （</a:t>
            </a:r>
            <a:r>
              <a:rPr kumimoji="0" lang="en-US" altLang="zh-CN" i="1" dirty="0">
                <a:solidFill>
                  <a:srgbClr val="FF0000"/>
                </a:solidFill>
              </a:rPr>
              <a:t>item</a:t>
            </a:r>
            <a:r>
              <a:rPr kumimoji="0" lang="zh-CN" altLang="en-US" b="1" dirty="0">
                <a:solidFill>
                  <a:srgbClr val="FF0000"/>
                </a:solidFill>
              </a:rPr>
              <a:t>）集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kumimoji="0" lang="zh-CN" altLang="en-US" b="1" dirty="0"/>
              <a:t>一个</a:t>
            </a:r>
            <a:r>
              <a:rPr kumimoji="0" lang="en-US" altLang="zh-CN" dirty="0">
                <a:solidFill>
                  <a:srgbClr val="FF0000"/>
                </a:solidFill>
              </a:rPr>
              <a:t>LR</a:t>
            </a:r>
            <a:r>
              <a:rPr kumimoji="0" lang="zh-CN" altLang="en-US" dirty="0">
                <a:solidFill>
                  <a:srgbClr val="FF0000"/>
                </a:solidFill>
              </a:rPr>
              <a:t>（</a:t>
            </a:r>
            <a:r>
              <a:rPr kumimoji="0" lang="en-US" altLang="zh-CN" dirty="0">
                <a:solidFill>
                  <a:srgbClr val="FF0000"/>
                </a:solidFill>
              </a:rPr>
              <a:t>0</a:t>
            </a:r>
            <a:r>
              <a:rPr kumimoji="0" lang="zh-CN" altLang="en-US" dirty="0">
                <a:solidFill>
                  <a:srgbClr val="FF0000"/>
                </a:solidFill>
              </a:rPr>
              <a:t>）</a:t>
            </a:r>
            <a:r>
              <a:rPr kumimoji="0" lang="zh-CN" altLang="en-US" b="1" dirty="0">
                <a:solidFill>
                  <a:srgbClr val="FF0000"/>
                </a:solidFill>
              </a:rPr>
              <a:t>项目</a:t>
            </a:r>
            <a:r>
              <a:rPr kumimoji="0" lang="zh-CN" altLang="en-US" b="1" dirty="0"/>
              <a:t>是在</a:t>
            </a:r>
            <a:r>
              <a:rPr kumimoji="0" lang="zh-CN" altLang="en-US" b="1" dirty="0">
                <a:solidFill>
                  <a:srgbClr val="800080"/>
                </a:solidFill>
              </a:rPr>
              <a:t>右端</a:t>
            </a:r>
            <a:r>
              <a:rPr kumimoji="0" lang="zh-CN" altLang="en-US" b="1" dirty="0"/>
              <a:t>某一位置</a:t>
            </a:r>
            <a:r>
              <a:rPr kumimoji="0" lang="zh-CN" altLang="en-US" b="1" dirty="0">
                <a:solidFill>
                  <a:srgbClr val="800080"/>
                </a:solidFill>
              </a:rPr>
              <a:t>有圆点的产生式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None/>
            </a:pPr>
            <a:r>
              <a:rPr lang="zh-CN" altLang="en-US" b="1" dirty="0"/>
              <a:t>   如，产生式 </a:t>
            </a:r>
            <a:r>
              <a:rPr kumimoji="0" lang="en-US" altLang="zh-CN" b="1" dirty="0" err="1"/>
              <a:t>A</a:t>
            </a:r>
            <a:r>
              <a:rPr kumimoji="0" lang="en-US" altLang="zh-CN" b="1" dirty="0" err="1">
                <a:sym typeface="Symbol" panose="05050102010706020507" pitchFamily="18" charset="2"/>
              </a:rPr>
              <a:t></a:t>
            </a:r>
            <a:r>
              <a:rPr kumimoji="0" lang="en-US" altLang="zh-CN" b="1" dirty="0" err="1"/>
              <a:t>xyz</a:t>
            </a:r>
            <a:r>
              <a:rPr kumimoji="0" lang="en-US" altLang="zh-CN" b="1" dirty="0"/>
              <a:t> </a:t>
            </a:r>
            <a:r>
              <a:rPr lang="zh-CN" altLang="en-US" b="1" dirty="0"/>
              <a:t>对应如下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b="1" dirty="0">
                <a:solidFill>
                  <a:srgbClr val="FF0000"/>
                </a:solidFill>
              </a:rPr>
              <a:t>个 </a:t>
            </a:r>
            <a:r>
              <a:rPr kumimoji="0" lang="en-US" altLang="zh-CN" dirty="0">
                <a:solidFill>
                  <a:srgbClr val="FF0000"/>
                </a:solidFill>
              </a:rPr>
              <a:t>LR</a:t>
            </a:r>
            <a:r>
              <a:rPr kumimoji="0" lang="zh-CN" altLang="en-US" dirty="0">
                <a:solidFill>
                  <a:srgbClr val="FF0000"/>
                </a:solidFill>
              </a:rPr>
              <a:t>（</a:t>
            </a:r>
            <a:r>
              <a:rPr kumimoji="0" lang="en-US" altLang="zh-CN" dirty="0">
                <a:solidFill>
                  <a:srgbClr val="FF0000"/>
                </a:solidFill>
              </a:rPr>
              <a:t>0</a:t>
            </a:r>
            <a:r>
              <a:rPr kumimoji="0" lang="zh-CN" altLang="en-US" dirty="0">
                <a:solidFill>
                  <a:srgbClr val="FF0000"/>
                </a:solidFill>
              </a:rPr>
              <a:t>）</a:t>
            </a:r>
            <a:r>
              <a:rPr kumimoji="0" lang="zh-CN" altLang="en-US" b="1" dirty="0">
                <a:solidFill>
                  <a:srgbClr val="FF0000"/>
                </a:solidFill>
              </a:rPr>
              <a:t>项目</a:t>
            </a:r>
            <a:r>
              <a:rPr kumimoji="0" lang="zh-CN" altLang="en-US" b="1" dirty="0"/>
              <a:t>：</a:t>
            </a:r>
            <a:endParaRPr lang="zh-CN" altLang="en-US" b="1" dirty="0"/>
          </a:p>
          <a:p>
            <a:pPr lvl="2"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</a:rPr>
              <a:t>                </a:t>
            </a:r>
            <a:r>
              <a:rPr kumimoji="0" lang="en-US" altLang="zh-CN" b="1" dirty="0" err="1"/>
              <a:t>A</a:t>
            </a:r>
            <a:r>
              <a:rPr kumimoji="0" lang="en-US" altLang="zh-CN" b="1" dirty="0" err="1">
                <a:sym typeface="Symbol" panose="05050102010706020507" pitchFamily="18" charset="2"/>
              </a:rPr>
              <a:t></a:t>
            </a:r>
            <a:r>
              <a:rPr kumimoji="0" lang="en-US" altLang="zh-CN" b="1" dirty="0" err="1"/>
              <a:t>.xyz</a:t>
            </a:r>
            <a:r>
              <a:rPr kumimoji="0" lang="en-US" altLang="zh-CN" b="1" dirty="0"/>
              <a:t>  </a:t>
            </a:r>
            <a:endParaRPr kumimoji="0"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 dirty="0"/>
              <a:t>                           </a:t>
            </a:r>
            <a:r>
              <a:rPr kumimoji="0" lang="en-US" altLang="zh-CN" b="1" dirty="0" err="1"/>
              <a:t>A</a:t>
            </a:r>
            <a:r>
              <a:rPr kumimoji="0" lang="en-US" altLang="zh-CN" b="1" dirty="0" err="1">
                <a:sym typeface="Symbol" panose="05050102010706020507" pitchFamily="18" charset="2"/>
              </a:rPr>
              <a:t></a:t>
            </a:r>
            <a:r>
              <a:rPr kumimoji="0" lang="en-US" altLang="zh-CN" b="1" dirty="0" err="1"/>
              <a:t>x.yz</a:t>
            </a:r>
            <a:endParaRPr kumimoji="0"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 dirty="0"/>
              <a:t>                           </a:t>
            </a:r>
            <a:r>
              <a:rPr kumimoji="0" lang="en-US" altLang="zh-CN" b="1" dirty="0" err="1"/>
              <a:t>A</a:t>
            </a:r>
            <a:r>
              <a:rPr kumimoji="0" lang="en-US" altLang="zh-CN" b="1" dirty="0" err="1">
                <a:sym typeface="Symbol" panose="05050102010706020507" pitchFamily="18" charset="2"/>
              </a:rPr>
              <a:t></a:t>
            </a:r>
            <a:r>
              <a:rPr kumimoji="0" lang="en-US" altLang="zh-CN" b="1" dirty="0" err="1"/>
              <a:t>xy.z</a:t>
            </a:r>
            <a:endParaRPr kumimoji="0"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 dirty="0"/>
              <a:t>                           </a:t>
            </a:r>
            <a:r>
              <a:rPr kumimoji="0" lang="en-US" altLang="zh-CN" b="1" dirty="0" err="1"/>
              <a:t>A</a:t>
            </a:r>
            <a:r>
              <a:rPr kumimoji="0" lang="en-US" altLang="zh-CN" b="1" dirty="0" err="1">
                <a:sym typeface="Symbol" panose="05050102010706020507" pitchFamily="18" charset="2"/>
              </a:rPr>
              <a:t></a:t>
            </a:r>
            <a:r>
              <a:rPr kumimoji="0" lang="en-US" altLang="zh-CN" b="1" dirty="0" err="1"/>
              <a:t>xyz</a:t>
            </a:r>
            <a:r>
              <a:rPr kumimoji="0" lang="en-US" altLang="zh-CN" b="1" dirty="0"/>
              <a:t>.</a:t>
            </a:r>
            <a:endParaRPr kumimoji="0"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 dirty="0"/>
              <a:t>              </a:t>
            </a:r>
            <a:r>
              <a:rPr kumimoji="0" lang="zh-CN" altLang="en-US" b="1" dirty="0">
                <a:solidFill>
                  <a:srgbClr val="FF0000"/>
                </a:solidFill>
              </a:rPr>
              <a:t>圆点标志着已分析过的串</a:t>
            </a:r>
            <a:r>
              <a:rPr kumimoji="0" lang="zh-CN" altLang="en-US" b="1" dirty="0"/>
              <a:t>与该产生式</a:t>
            </a:r>
            <a:r>
              <a:rPr kumimoji="0" lang="zh-CN" altLang="en-US" b="1" dirty="0">
                <a:solidFill>
                  <a:srgbClr val="800080"/>
                </a:solidFill>
              </a:rPr>
              <a:t>匹配的位置</a:t>
            </a:r>
            <a:endParaRPr kumimoji="0" lang="zh-CN" altLang="en-US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440880" y="1556792"/>
            <a:ext cx="8425308" cy="43581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 smtClean="0">
                <a:solidFill>
                  <a:srgbClr val="800080"/>
                </a:solidFill>
              </a:rPr>
              <a:t>FSM 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项目解析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 dirty="0"/>
              <a:t>    设 </a:t>
            </a:r>
            <a:r>
              <a:rPr kumimoji="0" lang="en-US" altLang="zh-CN" i="1" dirty="0"/>
              <a:t>G</a:t>
            </a:r>
            <a:r>
              <a:rPr kumimoji="0" lang="en-US" altLang="zh-CN" i="1"/>
              <a:t>’ </a:t>
            </a:r>
            <a:r>
              <a:rPr kumimoji="0" lang="en-US" altLang="zh-CN" smtClean="0"/>
              <a:t>[</a:t>
            </a:r>
            <a:r>
              <a:rPr kumimoji="0" lang="en-US" altLang="zh-CN" i="1" smtClean="0"/>
              <a:t>S’</a:t>
            </a:r>
            <a:r>
              <a:rPr kumimoji="0" lang="en-US" altLang="zh-CN" smtClean="0"/>
              <a:t>] </a:t>
            </a:r>
            <a:r>
              <a:rPr kumimoji="0" lang="zh-CN" altLang="en-US" b="1" dirty="0"/>
              <a:t>是文法 </a:t>
            </a:r>
            <a:r>
              <a:rPr lang="en-US" altLang="zh-CN" i="1" dirty="0"/>
              <a:t>G</a:t>
            </a:r>
            <a:r>
              <a:rPr lang="en-US" altLang="zh-CN" b="1" dirty="0"/>
              <a:t> = (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/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i="1" dirty="0"/>
              <a:t> </a:t>
            </a:r>
            <a:r>
              <a:rPr lang="en-US" altLang="zh-CN" b="1" i="1"/>
              <a:t>, </a:t>
            </a:r>
            <a:r>
              <a:rPr lang="en-US" altLang="zh-CN" b="1" i="1" smtClean="0"/>
              <a:t>S </a:t>
            </a:r>
            <a:r>
              <a:rPr lang="en-US" altLang="zh-CN" b="1" dirty="0"/>
              <a:t>)</a:t>
            </a:r>
            <a:r>
              <a:rPr lang="zh-CN" altLang="en-US" b="1" dirty="0"/>
              <a:t>的增广文法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 根据圆点所在的位置和圆点后是终结符还是非终结符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 或为空，把</a:t>
            </a:r>
            <a:r>
              <a:rPr lang="zh-CN" altLang="en-US" b="1" dirty="0">
                <a:solidFill>
                  <a:srgbClr val="FF0000"/>
                </a:solidFill>
              </a:rPr>
              <a:t>项目分为以下几种</a:t>
            </a:r>
            <a:r>
              <a:rPr kumimoji="0" lang="zh-CN" altLang="en-US" b="1" dirty="0"/>
              <a:t>：</a:t>
            </a:r>
            <a:endParaRPr kumimoji="0" lang="zh-CN" altLang="en-US" sz="1000" b="1" dirty="0"/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移进项目</a:t>
            </a:r>
            <a:r>
              <a:rPr lang="en-US" altLang="zh-CN" b="1" dirty="0"/>
              <a:t>: </a:t>
            </a:r>
            <a:r>
              <a:rPr lang="zh-CN" altLang="en-US" b="1" dirty="0"/>
              <a:t>形如 </a:t>
            </a:r>
            <a:r>
              <a:rPr lang="en-US" altLang="zh-CN" b="1" dirty="0">
                <a:sym typeface="Symbol" panose="05050102010706020507" pitchFamily="18" charset="2"/>
              </a:rPr>
              <a:t>A </a:t>
            </a:r>
            <a:r>
              <a:rPr kumimoji="0"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 </a:t>
            </a:r>
            <a:r>
              <a:rPr lang="en-US" altLang="zh-CN" b="1" dirty="0"/>
              <a:t>.</a:t>
            </a:r>
            <a:r>
              <a:rPr lang="en-US" altLang="zh-CN" b="1" dirty="0">
                <a:sym typeface="Symbol" panose="05050102010706020507" pitchFamily="18" charset="2"/>
              </a:rPr>
              <a:t>a,  </a:t>
            </a:r>
            <a:r>
              <a:rPr lang="zh-CN" altLang="en-US" b="1" dirty="0">
                <a:sym typeface="Symbol" panose="05050102010706020507" pitchFamily="18" charset="2"/>
              </a:rPr>
              <a:t>其中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 </a:t>
            </a:r>
            <a:r>
              <a:rPr lang="en-US" altLang="zh-CN" b="1" dirty="0"/>
              <a:t>, </a:t>
            </a:r>
            <a:r>
              <a:rPr lang="en-US" altLang="zh-CN" b="1" dirty="0">
                <a:sym typeface="Symbol" panose="05050102010706020507" pitchFamily="18" charset="2"/>
              </a:rPr>
              <a:t> </a:t>
            </a:r>
            <a:r>
              <a:rPr lang="en-US" altLang="zh-CN" b="1" dirty="0"/>
              <a:t>,</a:t>
            </a:r>
            <a:r>
              <a:rPr lang="en-US" altLang="zh-CN" b="1" dirty="0">
                <a:sym typeface="Symbol" panose="05050102010706020507" pitchFamily="18" charset="2"/>
              </a:rPr>
              <a:t>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kumimoji="0"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dirty="0">
                <a:sym typeface="Symbol" panose="05050102010706020507" pitchFamily="18" charset="2"/>
              </a:rPr>
              <a:t>)*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/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待约项目</a:t>
            </a:r>
            <a:r>
              <a:rPr lang="en-US" altLang="zh-CN" b="1" dirty="0"/>
              <a:t>: </a:t>
            </a:r>
            <a:r>
              <a:rPr lang="zh-CN" altLang="en-US" b="1" dirty="0"/>
              <a:t>形如 </a:t>
            </a:r>
            <a:r>
              <a:rPr lang="en-US" altLang="zh-CN" b="1" dirty="0">
                <a:sym typeface="Symbol" panose="05050102010706020507" pitchFamily="18" charset="2"/>
              </a:rPr>
              <a:t>A </a:t>
            </a:r>
            <a:r>
              <a:rPr kumimoji="0"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 </a:t>
            </a:r>
            <a:r>
              <a:rPr lang="en-US" altLang="zh-CN" b="1" dirty="0"/>
              <a:t>.</a:t>
            </a:r>
            <a:r>
              <a:rPr lang="en-US" altLang="zh-CN" b="1" dirty="0">
                <a:sym typeface="Symbol" panose="05050102010706020507" pitchFamily="18" charset="2"/>
              </a:rPr>
              <a:t>B</a:t>
            </a:r>
            <a:r>
              <a:rPr lang="en-US" altLang="zh-CN" b="1" dirty="0" smtClean="0">
                <a:sym typeface="Symbol" panose="05050102010706020507" pitchFamily="18" charset="2"/>
              </a:rPr>
              <a:t></a:t>
            </a:r>
            <a:r>
              <a:rPr lang="zh-CN" altLang="en-US" b="1" dirty="0" smtClean="0">
                <a:sym typeface="Symbol" panose="05050102010706020507" pitchFamily="18" charset="2"/>
              </a:rPr>
              <a:t>，待读入可规约到</a:t>
            </a:r>
            <a:r>
              <a:rPr lang="en-US" altLang="zh-CN" b="1" dirty="0" smtClean="0">
                <a:sym typeface="Symbol" panose="05050102010706020507" pitchFamily="18" charset="2"/>
              </a:rPr>
              <a:t>B</a:t>
            </a:r>
            <a:r>
              <a:rPr lang="zh-CN" altLang="en-US" b="1" dirty="0" smtClean="0">
                <a:sym typeface="Symbol" panose="05050102010706020507" pitchFamily="18" charset="2"/>
              </a:rPr>
              <a:t>的符号串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/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归约项目</a:t>
            </a:r>
            <a:r>
              <a:rPr lang="en-US" altLang="zh-CN" b="1" dirty="0"/>
              <a:t>: </a:t>
            </a:r>
            <a:r>
              <a:rPr lang="zh-CN" altLang="en-US" b="1" dirty="0"/>
              <a:t>形如 </a:t>
            </a:r>
            <a:r>
              <a:rPr lang="en-US" altLang="zh-CN" b="1" dirty="0">
                <a:sym typeface="Symbol" panose="05050102010706020507" pitchFamily="18" charset="2"/>
              </a:rPr>
              <a:t>A </a:t>
            </a:r>
            <a:r>
              <a:rPr kumimoji="0"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dirty="0"/>
              <a:t>.</a:t>
            </a:r>
            <a:endParaRPr lang="en-US" altLang="zh-CN" b="1" dirty="0"/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/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接受项目</a:t>
            </a:r>
            <a:r>
              <a:rPr lang="en-US" altLang="zh-CN" b="1" dirty="0"/>
              <a:t>: </a:t>
            </a:r>
            <a:r>
              <a:rPr lang="zh-CN" altLang="en-US" b="1" dirty="0"/>
              <a:t>形</a:t>
            </a:r>
            <a:r>
              <a:rPr lang="zh-CN" altLang="en-US" b="1"/>
              <a:t>如</a:t>
            </a:r>
            <a:r>
              <a:rPr lang="zh-CN" altLang="en-US" b="1"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sym typeface="Symbol" panose="05050102010706020507" pitchFamily="18" charset="2"/>
              </a:rPr>
              <a:t>S</a:t>
            </a:r>
            <a:r>
              <a:rPr lang="en-US" altLang="zh-CN" b="1" i="1" smtClean="0">
                <a:sym typeface="Symbol" panose="05050102010706020507" pitchFamily="18" charset="2"/>
              </a:rPr>
              <a:t>’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1" smtClean="0">
                <a:sym typeface="Symbol" panose="05050102010706020507" pitchFamily="18" charset="2"/>
              </a:rPr>
              <a:t>S 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7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07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07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08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72082" name="Text Box 18"/>
          <p:cNvSpPr txBox="1">
            <a:spLocks noChangeArrowheads="1"/>
          </p:cNvSpPr>
          <p:nvPr/>
        </p:nvSpPr>
        <p:spPr bwMode="auto">
          <a:xfrm>
            <a:off x="611188" y="1416050"/>
            <a:ext cx="8424862" cy="50167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 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 smtClean="0">
                <a:solidFill>
                  <a:srgbClr val="800080"/>
                </a:solidFill>
              </a:rPr>
              <a:t>FSM </a:t>
            </a:r>
            <a:r>
              <a:rPr lang="zh-CN" altLang="en-US" sz="2800" b="1" dirty="0">
                <a:solidFill>
                  <a:srgbClr val="800080"/>
                </a:solidFill>
              </a:rPr>
              <a:t>的状态</a:t>
            </a:r>
            <a:endParaRPr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i="1" dirty="0"/>
              <a:t> 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en-US" altLang="zh-CN" dirty="0" smtClean="0"/>
              <a:t>FSM</a:t>
            </a:r>
            <a:r>
              <a:rPr kumimoji="0" lang="en-US" altLang="zh-CN" b="1" dirty="0" smtClean="0"/>
              <a:t> </a:t>
            </a:r>
            <a:r>
              <a:rPr kumimoji="0" lang="zh-CN" altLang="en-US" b="1" dirty="0"/>
              <a:t>的状态是一个 </a:t>
            </a:r>
            <a:r>
              <a:rPr kumimoji="0" lang="en-US" altLang="zh-CN" dirty="0">
                <a:solidFill>
                  <a:srgbClr val="800080"/>
                </a:solidFill>
              </a:rPr>
              <a:t>LR</a:t>
            </a:r>
            <a:r>
              <a:rPr kumimoji="0" lang="zh-CN" altLang="en-US" dirty="0">
                <a:solidFill>
                  <a:srgbClr val="800080"/>
                </a:solidFill>
              </a:rPr>
              <a:t>（</a:t>
            </a:r>
            <a:r>
              <a:rPr kumimoji="0" lang="en-US" altLang="zh-CN" dirty="0">
                <a:solidFill>
                  <a:srgbClr val="800080"/>
                </a:solidFill>
              </a:rPr>
              <a:t>0</a:t>
            </a:r>
            <a:r>
              <a:rPr kumimoji="0" lang="zh-CN" altLang="en-US" dirty="0">
                <a:solidFill>
                  <a:srgbClr val="800080"/>
                </a:solidFill>
              </a:rPr>
              <a:t>）</a:t>
            </a:r>
            <a:r>
              <a:rPr kumimoji="0" lang="zh-CN" altLang="en-US" b="1" dirty="0">
                <a:solidFill>
                  <a:srgbClr val="FF0000"/>
                </a:solidFill>
              </a:rPr>
              <a:t>项目集</a:t>
            </a:r>
            <a:r>
              <a:rPr kumimoji="0" lang="zh-CN" altLang="en-US" b="1" dirty="0">
                <a:solidFill>
                  <a:srgbClr val="800080"/>
                </a:solidFill>
              </a:rPr>
              <a:t>的闭包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r>
              <a:rPr kumimoji="0" lang="zh-CN" altLang="en-US" b="1" dirty="0"/>
              <a:t>  （</a:t>
            </a:r>
            <a:r>
              <a:rPr kumimoji="0" lang="en-US" altLang="en-US" i="1" dirty="0" smtClean="0"/>
              <a:t>closure</a:t>
            </a:r>
            <a:r>
              <a:rPr kumimoji="0" lang="zh-CN" altLang="en-US" b="1" dirty="0"/>
              <a:t>）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b="1" dirty="0"/>
              <a:t>  </a:t>
            </a:r>
            <a:r>
              <a:rPr kumimoji="0" lang="zh-CN" altLang="en-US" b="1" dirty="0">
                <a:solidFill>
                  <a:srgbClr val="800080"/>
                </a:solidFill>
              </a:rPr>
              <a:t>计算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zh-CN" altLang="en-US" b="1" dirty="0">
                <a:solidFill>
                  <a:srgbClr val="FF0000"/>
                </a:solidFill>
              </a:rPr>
              <a:t>项目集 </a:t>
            </a:r>
            <a:r>
              <a:rPr kumimoji="0" lang="en-US" altLang="zh-CN" b="1" dirty="0">
                <a:solidFill>
                  <a:srgbClr val="FF0000"/>
                </a:solidFill>
              </a:rPr>
              <a:t>I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b="1" dirty="0">
                <a:solidFill>
                  <a:srgbClr val="FF0000"/>
                </a:solidFill>
              </a:rPr>
              <a:t>的闭包 </a:t>
            </a:r>
            <a:r>
              <a:rPr kumimoji="0" lang="en-US" altLang="zh-CN" dirty="0" smtClean="0">
                <a:solidFill>
                  <a:srgbClr val="FF0000"/>
                </a:solidFill>
              </a:rPr>
              <a:t>CLOSURE</a:t>
            </a:r>
            <a:r>
              <a:rPr kumimoji="0" lang="en-US" altLang="zh-CN" b="1" dirty="0" smtClean="0">
                <a:solidFill>
                  <a:srgbClr val="FF0000"/>
                </a:solidFill>
                <a:latin typeface="楷体_GB2312" pitchFamily="49" charset="-122"/>
              </a:rPr>
              <a:t>(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I</a:t>
            </a:r>
            <a:r>
              <a:rPr kumimoji="0" lang="en-US" altLang="zh-CN" b="1" dirty="0">
                <a:solidFill>
                  <a:srgbClr val="FF0000"/>
                </a:solidFill>
                <a:latin typeface="楷体_GB2312" pitchFamily="49" charset="-122"/>
              </a:rPr>
              <a:t>)</a:t>
            </a:r>
            <a:r>
              <a:rPr kumimoji="0" lang="zh-CN" altLang="en-US" b="1" dirty="0"/>
              <a:t>的算法：</a:t>
            </a:r>
            <a:endParaRPr kumimoji="0" lang="zh-CN" altLang="en-US" b="1" dirty="0"/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+mn-lt"/>
              </a:rPr>
              <a:t>   </a:t>
            </a:r>
            <a:r>
              <a:rPr kumimoji="0" lang="en-US" altLang="zh-CN" sz="2000" dirty="0">
                <a:latin typeface="+mn-lt"/>
              </a:rPr>
              <a:t>function  </a:t>
            </a:r>
            <a:r>
              <a:rPr kumimoji="0" lang="en-US" altLang="zh-CN" sz="2000" dirty="0" smtClean="0">
                <a:latin typeface="+mn-lt"/>
              </a:rPr>
              <a:t>CLOSURE</a:t>
            </a:r>
            <a:r>
              <a:rPr kumimoji="0" lang="en-US" altLang="zh-CN" sz="2000" b="1" dirty="0" smtClean="0">
                <a:latin typeface="+mn-lt"/>
              </a:rPr>
              <a:t>(I</a:t>
            </a:r>
            <a:r>
              <a:rPr kumimoji="0" lang="en-US" altLang="zh-CN" sz="2000" b="1" dirty="0">
                <a:latin typeface="+mn-lt"/>
              </a:rPr>
              <a:t>)</a:t>
            </a:r>
            <a:endParaRPr kumimoji="0" lang="zh-CN" altLang="en-US" sz="2000" b="1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+mn-lt"/>
              </a:rPr>
              <a:t>                 </a:t>
            </a:r>
            <a:r>
              <a:rPr kumimoji="0" lang="en-US" altLang="zh-CN" sz="2000" dirty="0">
                <a:latin typeface="+mn-lt"/>
              </a:rPr>
              <a:t>{</a:t>
            </a:r>
            <a:r>
              <a:rPr kumimoji="0" lang="en-US" altLang="zh-CN" sz="2000" b="1" dirty="0">
                <a:latin typeface="+mn-lt"/>
              </a:rPr>
              <a:t>   J := I;</a:t>
            </a:r>
            <a:endParaRPr kumimoji="0" lang="en-US" altLang="zh-CN" sz="2000" b="1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+mn-lt"/>
              </a:rPr>
              <a:t>                      </a:t>
            </a:r>
            <a:r>
              <a:rPr kumimoji="0" lang="en-US" altLang="zh-CN" sz="2000" dirty="0">
                <a:latin typeface="+mn-lt"/>
              </a:rPr>
              <a:t>repeat  for</a:t>
            </a:r>
            <a:r>
              <a:rPr kumimoji="0" lang="en-US" altLang="zh-CN" sz="2000" b="1" dirty="0">
                <a:latin typeface="+mn-lt"/>
              </a:rPr>
              <a:t>  J </a:t>
            </a:r>
            <a:r>
              <a:rPr kumimoji="0" lang="zh-CN" altLang="en-US" sz="2000" b="1" dirty="0">
                <a:latin typeface="+mn-lt"/>
              </a:rPr>
              <a:t>中的每个项目</a:t>
            </a:r>
            <a:r>
              <a:rPr kumimoji="0" lang="en-US" altLang="zh-CN" sz="2000" b="1" dirty="0">
                <a:latin typeface="+mn-lt"/>
              </a:rPr>
              <a:t>A </a:t>
            </a:r>
            <a:r>
              <a:rPr kumimoji="0" lang="en-US" altLang="zh-CN" sz="2000" b="1" dirty="0">
                <a:latin typeface="+mn-lt"/>
                <a:sym typeface="Symbol" panose="05050102010706020507" pitchFamily="18" charset="2"/>
              </a:rPr>
              <a:t> </a:t>
            </a:r>
            <a:r>
              <a:rPr kumimoji="0" lang="en-US" altLang="zh-CN" sz="2000" b="1" dirty="0">
                <a:solidFill>
                  <a:srgbClr val="00B050"/>
                </a:solidFill>
                <a:latin typeface="+mn-lt"/>
              </a:rPr>
              <a:t>.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</a:rPr>
              <a:t>B</a:t>
            </a:r>
            <a:r>
              <a:rPr kumimoji="0" lang="en-US" altLang="zh-CN" sz="2000" b="1" dirty="0">
                <a:latin typeface="+mn-lt"/>
                <a:sym typeface="Symbol" panose="05050102010706020507" pitchFamily="18" charset="2"/>
              </a:rPr>
              <a:t></a:t>
            </a:r>
            <a:r>
              <a:rPr kumimoji="0" lang="en-US" altLang="zh-CN" sz="2000" b="1" dirty="0">
                <a:latin typeface="+mn-lt"/>
              </a:rPr>
              <a:t>  </a:t>
            </a:r>
            <a:r>
              <a:rPr kumimoji="0" lang="zh-CN" altLang="en-US" sz="2000" b="1" dirty="0">
                <a:latin typeface="+mn-lt"/>
              </a:rPr>
              <a:t>和 产生式 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</a:rPr>
              <a:t>B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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</a:rPr>
              <a:t> </a:t>
            </a:r>
            <a:endParaRPr kumimoji="0" lang="en-US" altLang="zh-CN" sz="2000" b="1" dirty="0">
              <a:solidFill>
                <a:srgbClr val="FF000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+mn-lt"/>
              </a:rPr>
              <a:t>                                  </a:t>
            </a:r>
            <a:r>
              <a:rPr kumimoji="0" lang="en-US" altLang="zh-CN" dirty="0">
                <a:latin typeface="+mn-lt"/>
              </a:rPr>
              <a:t>do </a:t>
            </a:r>
            <a:r>
              <a:rPr kumimoji="0" lang="zh-CN" altLang="en-US" sz="2000" b="1" dirty="0">
                <a:latin typeface="+mn-lt"/>
              </a:rPr>
              <a:t>若 </a:t>
            </a:r>
            <a:r>
              <a:rPr kumimoji="0" lang="en-US" altLang="zh-CN" sz="2000" b="1" dirty="0">
                <a:latin typeface="+mn-lt"/>
              </a:rPr>
              <a:t>B</a:t>
            </a:r>
            <a:r>
              <a:rPr kumimoji="0" lang="en-US" altLang="zh-CN" sz="2000" b="1" dirty="0">
                <a:latin typeface="+mn-lt"/>
                <a:sym typeface="Symbol" panose="05050102010706020507" pitchFamily="18" charset="2"/>
              </a:rPr>
              <a:t> </a:t>
            </a:r>
            <a:r>
              <a:rPr kumimoji="0" lang="en-US" altLang="zh-CN" sz="2000" b="1" dirty="0">
                <a:latin typeface="+mn-lt"/>
              </a:rPr>
              <a:t>.</a:t>
            </a:r>
            <a:r>
              <a:rPr kumimoji="0" lang="en-US" altLang="zh-CN" sz="2000" b="1" dirty="0">
                <a:latin typeface="+mn-lt"/>
                <a:sym typeface="Symbol" panose="05050102010706020507" pitchFamily="18" charset="2"/>
              </a:rPr>
              <a:t></a:t>
            </a:r>
            <a:r>
              <a:rPr kumimoji="0" lang="en-US" altLang="zh-CN" sz="2000" b="1" dirty="0">
                <a:latin typeface="+mn-lt"/>
              </a:rPr>
              <a:t> </a:t>
            </a:r>
            <a:r>
              <a:rPr kumimoji="0" lang="zh-CN" altLang="en-US" sz="2000" b="1" dirty="0">
                <a:latin typeface="+mn-lt"/>
              </a:rPr>
              <a:t>不在 </a:t>
            </a:r>
            <a:r>
              <a:rPr kumimoji="0" lang="en-US" altLang="zh-CN" sz="2000" b="1" dirty="0">
                <a:latin typeface="+mn-lt"/>
              </a:rPr>
              <a:t>J </a:t>
            </a:r>
            <a:r>
              <a:rPr kumimoji="0" lang="zh-CN" altLang="en-US" sz="2000" b="1" dirty="0">
                <a:latin typeface="+mn-lt"/>
              </a:rPr>
              <a:t>中，则加</a:t>
            </a:r>
            <a:r>
              <a:rPr kumimoji="0" lang="zh-CN" altLang="en-US" b="1" dirty="0">
                <a:latin typeface="+mn-lt"/>
              </a:rPr>
              <a:t> 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</a:rPr>
              <a:t>B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kumimoji="0" lang="en-US" altLang="zh-CN" sz="2000" b="1" dirty="0">
                <a:solidFill>
                  <a:srgbClr val="00B050"/>
                </a:solidFill>
                <a:latin typeface="+mn-lt"/>
              </a:rPr>
              <a:t>.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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kumimoji="0" lang="zh-CN" altLang="en-US" sz="2000" b="1" dirty="0">
                <a:solidFill>
                  <a:srgbClr val="FF0000"/>
                </a:solidFill>
                <a:latin typeface="+mn-lt"/>
              </a:rPr>
              <a:t>到 </a:t>
            </a:r>
            <a:r>
              <a:rPr kumimoji="0" lang="en-US" altLang="zh-CN" sz="2000" b="1" dirty="0">
                <a:solidFill>
                  <a:srgbClr val="FF0000"/>
                </a:solidFill>
                <a:latin typeface="+mn-lt"/>
              </a:rPr>
              <a:t>J </a:t>
            </a:r>
            <a:r>
              <a:rPr kumimoji="0" lang="zh-CN" altLang="en-US" sz="2000" b="1" dirty="0">
                <a:latin typeface="+mn-lt"/>
              </a:rPr>
              <a:t>中  </a:t>
            </a:r>
            <a:r>
              <a:rPr kumimoji="0" lang="zh-CN" altLang="zh-CN" sz="2000" b="1" dirty="0">
                <a:latin typeface="+mn-lt"/>
              </a:rPr>
              <a:t>  </a:t>
            </a:r>
            <a:endParaRPr kumimoji="0" lang="zh-CN" altLang="en-US" sz="2000" b="1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+mn-lt"/>
              </a:rPr>
              <a:t>                      </a:t>
            </a:r>
            <a:r>
              <a:rPr kumimoji="0" lang="en-US" altLang="zh-CN" sz="2000" dirty="0">
                <a:latin typeface="+mn-lt"/>
              </a:rPr>
              <a:t>until</a:t>
            </a:r>
            <a:r>
              <a:rPr kumimoji="0" lang="en-US" altLang="zh-CN" sz="2000" b="1" dirty="0">
                <a:latin typeface="+mn-lt"/>
              </a:rPr>
              <a:t>   </a:t>
            </a:r>
            <a:r>
              <a:rPr kumimoji="0" lang="zh-CN" altLang="en-US" sz="2000" b="1" dirty="0">
                <a:latin typeface="+mn-lt"/>
              </a:rPr>
              <a:t>上一次循环不再有新项目加到</a:t>
            </a:r>
            <a:r>
              <a:rPr kumimoji="0" lang="en-US" altLang="zh-CN" sz="2000" b="1" dirty="0">
                <a:latin typeface="+mn-lt"/>
              </a:rPr>
              <a:t>J</a:t>
            </a:r>
            <a:r>
              <a:rPr kumimoji="0" lang="zh-CN" altLang="en-US" sz="2000" b="1" dirty="0">
                <a:latin typeface="+mn-lt"/>
              </a:rPr>
              <a:t>中</a:t>
            </a:r>
            <a:endParaRPr kumimoji="0" lang="zh-CN" altLang="en-US" sz="2000" b="1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+mn-lt"/>
              </a:rPr>
              <a:t>                      </a:t>
            </a:r>
            <a:r>
              <a:rPr kumimoji="0" lang="en-US" altLang="zh-CN" sz="2000" dirty="0">
                <a:latin typeface="+mn-lt"/>
              </a:rPr>
              <a:t>return</a:t>
            </a:r>
            <a:r>
              <a:rPr kumimoji="0" lang="en-US" altLang="zh-CN" sz="2000" b="1" dirty="0">
                <a:latin typeface="+mn-lt"/>
              </a:rPr>
              <a:t>  J</a:t>
            </a:r>
            <a:endParaRPr kumimoji="0" lang="en-US" altLang="zh-CN" sz="2000" b="1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 dirty="0">
                <a:latin typeface="+mn-lt"/>
              </a:rPr>
              <a:t>                </a:t>
            </a:r>
            <a:r>
              <a:rPr kumimoji="0" lang="en-US" altLang="zh-CN" sz="2000" dirty="0">
                <a:latin typeface="+mn-lt"/>
              </a:rPr>
              <a:t>};</a:t>
            </a:r>
            <a:endParaRPr kumimoji="0" lang="en-US" altLang="zh-CN" sz="2000" dirty="0">
              <a:latin typeface="+mn-lt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0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539750" y="1125538"/>
            <a:ext cx="8424863" cy="22159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en-US" altLang="zh-CN" sz="3200" smtClean="0">
                <a:solidFill>
                  <a:srgbClr val="800080"/>
                </a:solidFill>
              </a:rPr>
              <a:t>FSM</a:t>
            </a:r>
            <a:r>
              <a:rPr lang="en-US" altLang="zh-CN" sz="3200" b="1" smtClean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 smtClean="0">
                <a:solidFill>
                  <a:srgbClr val="800080"/>
                </a:solidFill>
              </a:rPr>
              <a:t>FSM</a:t>
            </a:r>
            <a:r>
              <a:rPr lang="en-US" altLang="zh-CN" sz="2800" b="1" smtClean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的初态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dirty="0"/>
              <a:t>   设</a:t>
            </a:r>
            <a:r>
              <a:rPr lang="zh-CN" altLang="en-US" b="1"/>
              <a:t>文法 </a:t>
            </a:r>
            <a:r>
              <a:rPr lang="en-US" altLang="zh-CN" i="1" smtClean="0"/>
              <a:t>G</a:t>
            </a:r>
            <a:r>
              <a:rPr lang="en-US" altLang="zh-CN" smtClean="0"/>
              <a:t>[</a:t>
            </a:r>
            <a:r>
              <a:rPr lang="en-US" altLang="zh-CN" i="1" smtClean="0"/>
              <a:t>S</a:t>
            </a:r>
            <a:r>
              <a:rPr lang="en-US" altLang="zh-CN" smtClean="0"/>
              <a:t>]</a:t>
            </a:r>
            <a:r>
              <a:rPr lang="en-US" altLang="zh-CN" b="1" smtClean="0"/>
              <a:t> </a:t>
            </a:r>
            <a:r>
              <a:rPr lang="zh-CN" altLang="en-US" b="1" dirty="0"/>
              <a:t>的增广文法为</a:t>
            </a:r>
            <a:r>
              <a:rPr kumimoji="0" lang="zh-CN" altLang="en-US" b="1" dirty="0">
                <a:solidFill>
                  <a:srgbClr val="800080"/>
                </a:solidFill>
              </a:rPr>
              <a:t> </a:t>
            </a:r>
            <a:r>
              <a:rPr lang="en-US" altLang="zh-CN" i="1" dirty="0"/>
              <a:t>G</a:t>
            </a:r>
            <a:r>
              <a:rPr lang="en-US" altLang="zh-CN" i="1"/>
              <a:t>’</a:t>
            </a:r>
            <a:r>
              <a:rPr lang="en-US" altLang="zh-CN" b="1"/>
              <a:t> </a:t>
            </a:r>
            <a:r>
              <a:rPr lang="en-US" altLang="zh-CN" smtClean="0"/>
              <a:t>[</a:t>
            </a:r>
            <a:r>
              <a:rPr lang="en-US" altLang="zh-CN" i="1" smtClean="0"/>
              <a:t>S’</a:t>
            </a:r>
            <a:r>
              <a:rPr lang="en-US" altLang="zh-CN" smtClean="0"/>
              <a:t>], </a:t>
            </a:r>
            <a:r>
              <a:rPr lang="zh-CN" altLang="en-US" b="1" dirty="0"/>
              <a:t>则 </a:t>
            </a:r>
            <a:r>
              <a:rPr lang="en-US" altLang="zh-CN" i="1" dirty="0"/>
              <a:t>G’ </a:t>
            </a:r>
            <a:r>
              <a:rPr lang="zh-CN" altLang="en-US" b="1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/>
              <a:t>）</a:t>
            </a:r>
            <a:r>
              <a:rPr lang="en-US" altLang="zh-CN" smtClean="0"/>
              <a:t>FSM</a:t>
            </a:r>
            <a:r>
              <a:rPr lang="en-US" altLang="zh-CN" b="1" smtClean="0"/>
              <a:t>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初态</a:t>
            </a:r>
            <a:r>
              <a:rPr lang="zh-CN" altLang="en-US" b="1" dirty="0"/>
              <a:t>     </a:t>
            </a:r>
            <a:r>
              <a:rPr lang="en-US" altLang="zh-CN" b="1" dirty="0">
                <a:solidFill>
                  <a:srgbClr val="800080"/>
                </a:solidFill>
              </a:rPr>
              <a:t>I</a:t>
            </a:r>
            <a:r>
              <a:rPr lang="en-US" altLang="zh-CN" b="1" baseline="-25000" dirty="0">
                <a:solidFill>
                  <a:srgbClr val="800080"/>
                </a:solidFill>
              </a:rPr>
              <a:t>0 </a:t>
            </a:r>
            <a:r>
              <a:rPr lang="en-US" altLang="zh-CN" b="1">
                <a:solidFill>
                  <a:srgbClr val="800080"/>
                </a:solidFill>
              </a:rPr>
              <a:t>= </a:t>
            </a:r>
            <a:r>
              <a:rPr kumimoji="0" lang="en-US" altLang="zh-CN" smtClean="0">
                <a:solidFill>
                  <a:srgbClr val="800080"/>
                </a:solidFill>
              </a:rPr>
              <a:t>CLOSURE</a:t>
            </a:r>
            <a:r>
              <a:rPr kumimoji="0" lang="en-US" altLang="zh-CN" b="1" smtClean="0">
                <a:solidFill>
                  <a:srgbClr val="800080"/>
                </a:solidFill>
              </a:rPr>
              <a:t>({</a:t>
            </a:r>
            <a:r>
              <a:rPr kumimoji="0" lang="en-US" altLang="zh-CN" b="1" smtClean="0">
                <a:solidFill>
                  <a:srgbClr val="FF0000"/>
                </a:solidFill>
              </a:rPr>
              <a:t>S’</a:t>
            </a:r>
            <a:r>
              <a:rPr kumimoji="0"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b="1" smtClean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r>
              <a:rPr kumimoji="0" lang="en-US" altLang="zh-CN" b="1" smtClean="0">
                <a:solidFill>
                  <a:srgbClr val="FF0000"/>
                </a:solidFill>
              </a:rPr>
              <a:t>S</a:t>
            </a:r>
            <a:r>
              <a:rPr kumimoji="0" lang="en-US" altLang="zh-CN" b="1" smtClean="0">
                <a:solidFill>
                  <a:srgbClr val="800080"/>
                </a:solidFill>
              </a:rPr>
              <a:t>})</a:t>
            </a:r>
            <a:endParaRPr kumimoji="0" lang="en-US" altLang="zh-CN" b="1" dirty="0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6588125" y="3981450"/>
            <a:ext cx="2305050" cy="203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E+T </a:t>
            </a:r>
            <a:endParaRPr lang="en-US" altLang="zh-CN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250825" y="3387725"/>
            <a:ext cx="6192838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800080"/>
                </a:solidFill>
              </a:rPr>
              <a:t>例 </a:t>
            </a:r>
            <a:r>
              <a:rPr lang="zh-CN" altLang="en-US" b="1" dirty="0"/>
              <a:t>右边文法</a:t>
            </a:r>
            <a:r>
              <a:rPr kumimoji="0" lang="en-US" altLang="zh-CN" i="1" dirty="0">
                <a:sym typeface="Symbol" panose="05050102010706020507" pitchFamily="18" charset="2"/>
              </a:rPr>
              <a:t>G</a:t>
            </a:r>
            <a:r>
              <a:rPr kumimoji="0" lang="en-US" altLang="zh-CN" dirty="0">
                <a:sym typeface="Symbol" panose="05050102010706020507" pitchFamily="18" charset="2"/>
              </a:rPr>
              <a:t>[</a:t>
            </a:r>
            <a:r>
              <a:rPr kumimoji="0" lang="en-US" altLang="zh-CN" i="1" dirty="0">
                <a:sym typeface="Symbol" panose="05050102010706020507" pitchFamily="18" charset="2"/>
              </a:rPr>
              <a:t>E</a:t>
            </a:r>
            <a:r>
              <a:rPr kumimoji="0" lang="en-US" altLang="zh-CN" dirty="0">
                <a:sym typeface="Symbol" panose="05050102010706020507" pitchFamily="18" charset="2"/>
              </a:rPr>
              <a:t>]</a:t>
            </a:r>
            <a:r>
              <a:rPr kumimoji="0" lang="zh-CN" altLang="en-US" b="1" dirty="0">
                <a:sym typeface="Symbol" panose="05050102010706020507" pitchFamily="18" charset="2"/>
              </a:rPr>
              <a:t>的</a:t>
            </a:r>
            <a:r>
              <a:rPr lang="zh-CN" altLang="en-US" b="1" dirty="0"/>
              <a:t>增广文法为 </a:t>
            </a:r>
            <a:r>
              <a:rPr lang="en-US" altLang="zh-CN" i="1" dirty="0"/>
              <a:t>G’</a:t>
            </a:r>
            <a:r>
              <a:rPr lang="en-US" altLang="zh-CN" b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E’</a:t>
            </a:r>
            <a:r>
              <a:rPr lang="en-US" altLang="zh-CN" dirty="0"/>
              <a:t>]</a:t>
            </a:r>
            <a:r>
              <a:rPr kumimoji="0" lang="en-US" altLang="zh-CN" dirty="0"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ym typeface="Symbol" panose="05050102010706020507" pitchFamily="18" charset="2"/>
              </a:rPr>
              <a:t>，</a:t>
            </a:r>
            <a:endParaRPr kumimoji="0" lang="zh-CN" altLang="en-US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dirty="0">
                <a:sym typeface="Symbol" panose="05050102010706020507" pitchFamily="18" charset="2"/>
              </a:rPr>
              <a:t>     </a:t>
            </a:r>
            <a:r>
              <a:rPr kumimoji="0" lang="zh-CN" altLang="en-US" b="1" dirty="0">
                <a:sym typeface="Symbol" panose="05050102010706020507" pitchFamily="18" charset="2"/>
              </a:rPr>
              <a:t>其 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 smtClean="0"/>
              <a:t>FSM</a:t>
            </a:r>
            <a:r>
              <a:rPr kumimoji="0" lang="en-US" altLang="zh-CN" b="1" dirty="0" smtClean="0"/>
              <a:t> </a:t>
            </a:r>
            <a:r>
              <a:rPr lang="zh-CN" altLang="en-US" b="1" dirty="0"/>
              <a:t>的初态</a:t>
            </a:r>
            <a:endParaRPr lang="zh-CN" altLang="en-US" b="1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   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0</a:t>
            </a:r>
            <a:r>
              <a:rPr lang="en-US" altLang="zh-CN" dirty="0"/>
              <a:t> =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{ </a:t>
            </a:r>
            <a:r>
              <a:rPr kumimoji="0" lang="en-US" altLang="zh-CN" i="1" dirty="0">
                <a:solidFill>
                  <a:srgbClr val="FF0000"/>
                </a:solidFill>
              </a:rPr>
              <a:t>E’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r>
              <a:rPr kumimoji="0" lang="en-US" altLang="zh-CN" i="1" dirty="0">
                <a:solidFill>
                  <a:srgbClr val="FF0000"/>
                </a:solidFill>
              </a:rPr>
              <a:t>E</a:t>
            </a:r>
            <a:r>
              <a:rPr kumimoji="0" lang="zh-CN" altLang="en-US" i="1" dirty="0"/>
              <a:t>，</a:t>
            </a:r>
            <a:endParaRPr kumimoji="0" lang="zh-CN" altLang="en-US" i="1" dirty="0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i="1" dirty="0"/>
              <a:t>               </a:t>
            </a:r>
            <a:r>
              <a:rPr kumimoji="0" lang="en-US" altLang="zh-CN" i="1" dirty="0"/>
              <a:t>E </a:t>
            </a:r>
            <a:r>
              <a:rPr kumimoji="0"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</a:t>
            </a:r>
            <a:r>
              <a:rPr lang="en-US" altLang="zh-CN" i="1" dirty="0">
                <a:sym typeface="Symbol" panose="05050102010706020507" pitchFamily="18" charset="2"/>
              </a:rPr>
              <a:t>E+T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endParaRPr lang="zh-CN" altLang="en-US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i="1" dirty="0"/>
              <a:t>               </a:t>
            </a:r>
            <a:r>
              <a:rPr kumimoji="0" lang="en-US" altLang="zh-CN" i="1" dirty="0"/>
              <a:t>E </a:t>
            </a:r>
            <a:r>
              <a:rPr kumimoji="0"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endParaRPr lang="zh-CN" altLang="en-US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              </a:t>
            </a:r>
            <a:r>
              <a:rPr lang="en-US" altLang="zh-CN" i="1" dirty="0">
                <a:sym typeface="Symbol" panose="05050102010706020507" pitchFamily="18" charset="2"/>
              </a:rPr>
              <a:t>T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</a:t>
            </a:r>
            <a:r>
              <a:rPr lang="en-US" altLang="zh-CN" i="1" dirty="0">
                <a:sym typeface="Symbol" panose="05050102010706020507" pitchFamily="18" charset="2"/>
              </a:rPr>
              <a:t>( E ),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i="1" dirty="0">
                <a:sym typeface="Symbol" panose="05050102010706020507" pitchFamily="18" charset="2"/>
              </a:rPr>
              <a:t>T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 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58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59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0" name="AutoShape 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1" name="AutoShape 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75163" name="Text Box 27"/>
          <p:cNvSpPr txBox="1">
            <a:spLocks noChangeArrowheads="1"/>
          </p:cNvSpPr>
          <p:nvPr/>
        </p:nvSpPr>
        <p:spPr bwMode="auto">
          <a:xfrm>
            <a:off x="611188" y="1592263"/>
            <a:ext cx="8353300" cy="36009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r>
              <a:rPr lang="en-US" altLang="zh-CN" sz="32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 smtClean="0">
                <a:solidFill>
                  <a:srgbClr val="800080"/>
                </a:solidFill>
              </a:rPr>
              <a:t>FSM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的状态转移函数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dirty="0"/>
              <a:t>                 </a:t>
            </a:r>
            <a:r>
              <a:rPr kumimoji="0" lang="en-US" altLang="zh-CN" b="1" dirty="0">
                <a:solidFill>
                  <a:srgbClr val="FF0000"/>
                </a:solidFill>
              </a:rPr>
              <a:t>GO (I,</a:t>
            </a:r>
            <a:r>
              <a:rPr kumimoji="0" lang="en-US" altLang="zh-CN" b="1" dirty="0">
                <a:solidFill>
                  <a:srgbClr val="00B050"/>
                </a:solidFill>
              </a:rPr>
              <a:t>X</a:t>
            </a:r>
            <a:r>
              <a:rPr kumimoji="0" lang="en-US" altLang="zh-CN" b="1" dirty="0">
                <a:solidFill>
                  <a:srgbClr val="FF0000"/>
                </a:solidFill>
              </a:rPr>
              <a:t>) = 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CLOSURE(J</a:t>
            </a:r>
            <a:r>
              <a:rPr kumimoji="0" lang="en-US" altLang="zh-CN" b="1" dirty="0">
                <a:solidFill>
                  <a:srgbClr val="FF0000"/>
                </a:solidFill>
              </a:rPr>
              <a:t>)</a:t>
            </a:r>
            <a:endParaRPr kumimoji="0" lang="en-US" altLang="zh-CN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b="1" dirty="0">
                <a:solidFill>
                  <a:schemeClr val="tx1"/>
                </a:solidFill>
              </a:rPr>
              <a:t>         </a:t>
            </a:r>
            <a:r>
              <a:rPr kumimoji="0" lang="zh-CN" altLang="en-US" b="1" dirty="0"/>
              <a:t>其中，</a:t>
            </a:r>
            <a:r>
              <a:rPr kumimoji="0" lang="en-US" altLang="zh-CN" b="1" dirty="0"/>
              <a:t>I</a:t>
            </a:r>
            <a:r>
              <a:rPr kumimoji="0" lang="zh-CN" altLang="en-US" b="1" dirty="0"/>
              <a:t>为</a:t>
            </a:r>
            <a:r>
              <a:rPr lang="en-US" altLang="zh-CN" dirty="0" smtClean="0"/>
              <a:t>LR(0) FSM</a:t>
            </a:r>
            <a:r>
              <a:rPr lang="en-US" altLang="zh-CN" b="1" dirty="0" smtClean="0"/>
              <a:t> </a:t>
            </a:r>
            <a:r>
              <a:rPr lang="zh-CN" altLang="en-US" b="1" dirty="0"/>
              <a:t>的状态（闭包的</a:t>
            </a:r>
            <a:r>
              <a:rPr kumimoji="0" lang="zh-CN" altLang="en-US" b="1" dirty="0"/>
              <a:t>项目集），</a:t>
            </a:r>
            <a:r>
              <a:rPr kumimoji="0" lang="en-US" altLang="zh-CN" b="1" dirty="0"/>
              <a:t>X </a:t>
            </a:r>
            <a:r>
              <a:rPr kumimoji="0" lang="zh-CN" altLang="en-US" b="1" dirty="0"/>
              <a:t>为</a:t>
            </a:r>
            <a:endParaRPr kumimoji="0"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b="1" dirty="0"/>
              <a:t>         文法符号，</a:t>
            </a:r>
            <a:r>
              <a:rPr kumimoji="0" lang="en-US" altLang="zh-CN" b="1" dirty="0">
                <a:solidFill>
                  <a:srgbClr val="FF0000"/>
                </a:solidFill>
              </a:rPr>
              <a:t>J={ A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</a:t>
            </a:r>
            <a:r>
              <a:rPr kumimoji="0" lang="en-US" altLang="zh-CN" b="1" dirty="0">
                <a:solidFill>
                  <a:srgbClr val="00B050"/>
                </a:solidFill>
              </a:rPr>
              <a:t>X</a:t>
            </a:r>
            <a:r>
              <a:rPr kumimoji="0" lang="en-US" altLang="zh-CN" b="1" dirty="0">
                <a:solidFill>
                  <a:srgbClr val="FF0000"/>
                </a:solidFill>
              </a:rPr>
              <a:t>.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kumimoji="0" lang="en-US" altLang="zh-CN" dirty="0">
                <a:solidFill>
                  <a:srgbClr val="FF0000"/>
                </a:solidFill>
              </a:rPr>
              <a:t> </a:t>
            </a:r>
            <a:r>
              <a:rPr kumimoji="0" lang="en-US" altLang="zh-CN" b="1" dirty="0">
                <a:solidFill>
                  <a:srgbClr val="FF0000"/>
                </a:solidFill>
              </a:rPr>
              <a:t>A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</a:t>
            </a:r>
            <a:r>
              <a:rPr kumimoji="0" lang="en-US" altLang="zh-CN" b="1" dirty="0">
                <a:solidFill>
                  <a:srgbClr val="FF0000"/>
                </a:solidFill>
              </a:rPr>
              <a:t>.</a:t>
            </a:r>
            <a:r>
              <a:rPr kumimoji="0" lang="en-US" altLang="zh-CN" b="1" dirty="0">
                <a:solidFill>
                  <a:srgbClr val="00B050"/>
                </a:solidFill>
              </a:rPr>
              <a:t>X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b="1" dirty="0">
                <a:solidFill>
                  <a:srgbClr val="FF0000"/>
                </a:solidFill>
              </a:rPr>
              <a:t> 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I</a:t>
            </a:r>
            <a:r>
              <a:rPr kumimoji="0" lang="en-US" altLang="zh-CN" b="1" dirty="0">
                <a:solidFill>
                  <a:srgbClr val="FF0000"/>
                </a:solidFill>
              </a:rPr>
              <a:t>}</a:t>
            </a:r>
            <a:endParaRPr kumimoji="0" lang="en-US" altLang="zh-CN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 dirty="0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从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r>
              <a:rPr lang="en-US" altLang="zh-CN" sz="2800" dirty="0" smtClean="0"/>
              <a:t>FSM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的初态出发，应用上述转移函</a:t>
            </a:r>
            <a:endParaRPr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数，可逐步构造出完整的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r>
              <a:rPr lang="en-US" altLang="zh-CN" sz="2800" dirty="0" smtClean="0"/>
              <a:t>FSM</a:t>
            </a:r>
            <a:r>
              <a:rPr lang="en-US" altLang="zh-CN" sz="2800" b="1" dirty="0" smtClean="0"/>
              <a:t> </a:t>
            </a:r>
            <a:endParaRPr kumimoji="0" lang="en-US" altLang="zh-CN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11188" y="1412875"/>
            <a:ext cx="8424862" cy="4985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r>
              <a:rPr lang="en-US" altLang="zh-CN" sz="32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计算</a:t>
            </a: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 smtClean="0">
                <a:solidFill>
                  <a:srgbClr val="800080"/>
                </a:solidFill>
              </a:rPr>
              <a:t>FSM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的所有状态的集合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</a:t>
            </a:r>
            <a:r>
              <a:rPr lang="zh-CN" altLang="en-US" b="1" dirty="0"/>
              <a:t>设文法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]</a:t>
            </a:r>
            <a:r>
              <a:rPr lang="en-US" altLang="zh-CN" b="1" dirty="0" smtClean="0"/>
              <a:t> </a:t>
            </a:r>
            <a:r>
              <a:rPr lang="zh-CN" altLang="en-US" b="1" dirty="0"/>
              <a:t>的增广文法为</a:t>
            </a:r>
            <a:r>
              <a:rPr kumimoji="0" lang="zh-CN" altLang="en-US" b="1" dirty="0"/>
              <a:t> </a:t>
            </a:r>
            <a:r>
              <a:rPr lang="en-US" altLang="zh-CN" i="1" dirty="0"/>
              <a:t>G’</a:t>
            </a:r>
            <a:r>
              <a:rPr lang="en-US" altLang="zh-CN" b="1" dirty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S’</a:t>
            </a:r>
            <a:r>
              <a:rPr lang="en-US" altLang="zh-CN" dirty="0" smtClean="0"/>
              <a:t>], </a:t>
            </a:r>
            <a:r>
              <a:rPr lang="zh-CN" altLang="en-US" b="1" dirty="0"/>
              <a:t>则 </a:t>
            </a:r>
            <a:r>
              <a:rPr lang="en-US" altLang="zh-CN" b="1" dirty="0"/>
              <a:t>LR</a:t>
            </a:r>
            <a:r>
              <a:rPr lang="zh-CN" altLang="en-US" b="1" dirty="0"/>
              <a:t>（</a:t>
            </a:r>
            <a:r>
              <a:rPr lang="en-US" altLang="zh-CN" b="1" dirty="0"/>
              <a:t>0</a:t>
            </a:r>
            <a:r>
              <a:rPr lang="zh-CN" altLang="en-US" b="1" dirty="0"/>
              <a:t>）</a:t>
            </a:r>
            <a:r>
              <a:rPr lang="en-US" altLang="zh-CN" b="1" dirty="0" smtClean="0"/>
              <a:t>FSM </a:t>
            </a:r>
            <a:r>
              <a:rPr lang="zh-CN" altLang="en-US" b="1" dirty="0"/>
              <a:t>的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 所有状态的集合 </a:t>
            </a:r>
            <a:r>
              <a:rPr lang="en-US" altLang="zh-CN" b="1" dirty="0"/>
              <a:t>C </a:t>
            </a:r>
            <a:r>
              <a:rPr lang="zh-CN" altLang="en-US" b="1" dirty="0"/>
              <a:t>可由如下算法计算：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       </a:t>
            </a:r>
            <a:r>
              <a:rPr lang="en-US" altLang="zh-CN" dirty="0"/>
              <a:t>C:= { </a:t>
            </a:r>
            <a:r>
              <a:rPr lang="en-US" altLang="zh-CN" dirty="0" smtClean="0"/>
              <a:t>  CLOSURE ({S’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r>
              <a:rPr lang="en-US" altLang="zh-CN" dirty="0" smtClean="0"/>
              <a:t>S})   }</a:t>
            </a:r>
            <a:endParaRPr lang="en-US" altLang="zh-CN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en-US" altLang="zh-CN" sz="2800" dirty="0"/>
              <a:t>           </a:t>
            </a:r>
            <a:r>
              <a:rPr lang="en-US" altLang="zh-CN" dirty="0"/>
              <a:t>Repeat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C </a:t>
            </a:r>
            <a:r>
              <a:rPr lang="zh-CN" altLang="en-US" b="1" dirty="0"/>
              <a:t>中每一项目集 </a:t>
            </a:r>
            <a:r>
              <a:rPr lang="en-US" altLang="zh-CN" b="1" dirty="0">
                <a:solidFill>
                  <a:srgbClr val="FF0000"/>
                </a:solidFill>
              </a:rPr>
              <a:t>I </a:t>
            </a:r>
            <a:r>
              <a:rPr lang="zh-CN" altLang="en-US" b="1" dirty="0"/>
              <a:t>和每一文法符号</a:t>
            </a:r>
            <a:r>
              <a:rPr lang="en-US" altLang="zh-CN" b="1" dirty="0" smtClean="0">
                <a:solidFill>
                  <a:srgbClr val="FF0000"/>
                </a:solidFill>
              </a:rPr>
              <a:t>X </a:t>
            </a:r>
            <a:r>
              <a:rPr lang="en-US" altLang="zh-CN" dirty="0" smtClean="0"/>
              <a:t> </a:t>
            </a:r>
            <a:r>
              <a:rPr lang="en-US" altLang="zh-CN" dirty="0"/>
              <a:t>Do 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if   </a:t>
            </a:r>
            <a:r>
              <a:rPr lang="en-US" altLang="zh-CN" b="1" dirty="0"/>
              <a:t>GO(I,X) </a:t>
            </a:r>
            <a:r>
              <a:rPr lang="zh-CN" altLang="en-US" b="1" dirty="0"/>
              <a:t>非空且不属于</a:t>
            </a:r>
            <a:r>
              <a:rPr lang="en-US" altLang="zh-CN" b="1" dirty="0"/>
              <a:t>C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                     Then   </a:t>
            </a:r>
            <a:r>
              <a:rPr lang="zh-CN" altLang="en-US" b="1" dirty="0"/>
              <a:t>把 </a:t>
            </a:r>
            <a:r>
              <a:rPr lang="en-US" altLang="zh-CN" b="1" dirty="0">
                <a:solidFill>
                  <a:srgbClr val="FF0000"/>
                </a:solidFill>
              </a:rPr>
              <a:t>GO(I,X) </a:t>
            </a:r>
            <a:r>
              <a:rPr lang="zh-CN" altLang="en-US" b="1" dirty="0">
                <a:solidFill>
                  <a:srgbClr val="FF0000"/>
                </a:solidFill>
              </a:rPr>
              <a:t>放入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中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     </a:t>
            </a:r>
            <a:r>
              <a:rPr lang="en-US" altLang="zh-CN" dirty="0"/>
              <a:t>Until  </a:t>
            </a:r>
            <a:r>
              <a:rPr lang="en-US" altLang="zh-CN" b="1" dirty="0"/>
              <a:t>C </a:t>
            </a:r>
            <a:r>
              <a:rPr lang="zh-CN" altLang="en-US" b="1" dirty="0"/>
              <a:t>不再</a:t>
            </a:r>
            <a:r>
              <a:rPr lang="zh-CN" altLang="en-US" b="1" dirty="0" smtClean="0"/>
              <a:t>增大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    /*  </a:t>
            </a:r>
            <a:r>
              <a:rPr lang="zh-CN" altLang="en-US" b="1" dirty="0" smtClean="0"/>
              <a:t>因此</a:t>
            </a:r>
            <a:r>
              <a:rPr lang="en-US" altLang="zh-CN" b="1" dirty="0" smtClean="0"/>
              <a:t>FSM</a:t>
            </a:r>
            <a:r>
              <a:rPr lang="zh-CN" altLang="en-US" b="1" dirty="0" smtClean="0"/>
              <a:t>中包含了状态集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和状态转换函数</a:t>
            </a:r>
            <a:r>
              <a:rPr lang="en-US" altLang="zh-CN" b="1" dirty="0" smtClean="0"/>
              <a:t>GO(I,X)  */</a:t>
            </a:r>
            <a:endParaRPr lang="zh-CN" altLang="en-US" b="1" dirty="0"/>
          </a:p>
        </p:txBody>
      </p:sp>
      <p:sp>
        <p:nvSpPr>
          <p:cNvPr id="52941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8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76" name="Rectangle 24"/>
          <p:cNvSpPr>
            <a:spLocks noChangeArrowheads="1"/>
          </p:cNvSpPr>
          <p:nvPr/>
        </p:nvSpPr>
        <p:spPr bwMode="auto">
          <a:xfrm>
            <a:off x="1116013" y="2068513"/>
            <a:ext cx="7677150" cy="4392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从所要分析的终结符串开始</a:t>
            </a:r>
            <a:r>
              <a:rPr lang="zh-CN" altLang="en-US" sz="2800" b="1" dirty="0"/>
              <a:t>进行归约；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每一步归约</a:t>
            </a:r>
            <a:r>
              <a:rPr lang="zh-CN" altLang="en-US" sz="2800" b="1" dirty="0"/>
              <a:t>是在当前串中找到</a:t>
            </a:r>
            <a:r>
              <a:rPr lang="zh-CN" altLang="en-US" sz="2800" b="1" dirty="0">
                <a:solidFill>
                  <a:srgbClr val="FF0000"/>
                </a:solidFill>
              </a:rPr>
              <a:t>与某个产生式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的右部相匹配的子串</a:t>
            </a:r>
            <a:r>
              <a:rPr lang="zh-CN" altLang="en-US" sz="2800" b="1" dirty="0"/>
              <a:t>，然后将该子串用这一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产生式的左部非终结符进行替换；如果找不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到这样的子串，则回退到上一步归约前的状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态，选择不同的子串或不同的产生式重试；</a:t>
            </a:r>
            <a:endParaRPr lang="zh-CN" altLang="en-US" sz="2800" b="1" dirty="0"/>
          </a:p>
          <a:p>
            <a:pPr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重复上一步骤，直到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归约至文法开始符号</a:t>
            </a:r>
            <a:r>
              <a:rPr lang="zh-CN" altLang="en-US" sz="2800" b="1" dirty="0">
                <a:latin typeface="楷体_GB2312" pitchFamily="49" charset="-122"/>
              </a:rPr>
              <a:t>；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如果不存在任何一个这样的归约，则表明该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终结符串存在语法错误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755650" y="12652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自底向上分析的一般过程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0517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0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2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85" name="Rectangle 33"/>
          <p:cNvSpPr>
            <a:spLocks noChangeArrowheads="1"/>
          </p:cNvSpPr>
          <p:nvPr/>
        </p:nvSpPr>
        <p:spPr bwMode="auto">
          <a:xfrm>
            <a:off x="1549400" y="188913"/>
            <a:ext cx="446276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441326" y="2132856"/>
            <a:ext cx="8424862" cy="37302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r>
              <a:rPr lang="en-US" altLang="zh-CN" sz="32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的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构造说明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2" indent="-457200">
              <a:lnSpc>
                <a:spcPct val="90000"/>
              </a:lnSpc>
              <a:buClrTx/>
              <a:buFont typeface="Symbol" panose="05050102010706020507" pitchFamily="18" charset="2"/>
              <a:buChar char="-"/>
              <a:defRPr/>
            </a:pPr>
            <a:r>
              <a:rPr lang="zh-CN" altLang="zh-CN" b="1" dirty="0" smtClean="0">
                <a:solidFill>
                  <a:srgbClr val="FF0000"/>
                </a:solidFill>
              </a:rPr>
              <a:t>同</a:t>
            </a:r>
            <a:r>
              <a:rPr lang="zh-CN" altLang="zh-CN" b="1" dirty="0">
                <a:solidFill>
                  <a:srgbClr val="FF0000"/>
                </a:solidFill>
              </a:rPr>
              <a:t>一</a:t>
            </a:r>
            <a:r>
              <a:rPr lang="zh-CN" altLang="zh-CN" b="1" dirty="0">
                <a:solidFill>
                  <a:srgbClr val="800080"/>
                </a:solidFill>
              </a:rPr>
              <a:t>状态的</a:t>
            </a:r>
            <a:r>
              <a:rPr lang="zh-CN" altLang="zh-CN" b="1" dirty="0">
                <a:solidFill>
                  <a:srgbClr val="FF0000"/>
                </a:solidFill>
              </a:rPr>
              <a:t>项目集</a:t>
            </a:r>
            <a:r>
              <a:rPr lang="zh-CN" altLang="zh-CN" b="1" dirty="0">
                <a:solidFill>
                  <a:srgbClr val="800080"/>
                </a:solidFill>
              </a:rPr>
              <a:t>中,若</a:t>
            </a:r>
            <a:r>
              <a:rPr lang="zh-CN" altLang="zh-CN" b="1" dirty="0">
                <a:solidFill>
                  <a:srgbClr val="FF0000"/>
                </a:solidFill>
              </a:rPr>
              <a:t>不同项目其后继符号相同</a:t>
            </a:r>
            <a:r>
              <a:rPr lang="zh-CN" altLang="zh-CN" b="1" dirty="0">
                <a:solidFill>
                  <a:srgbClr val="800080"/>
                </a:solidFill>
              </a:rPr>
              <a:t>时, </a:t>
            </a:r>
            <a:r>
              <a:rPr lang="zh-CN" altLang="zh-CN" b="1" dirty="0">
                <a:solidFill>
                  <a:srgbClr val="FF0000"/>
                </a:solidFill>
              </a:rPr>
              <a:t>后继</a:t>
            </a:r>
            <a:r>
              <a:rPr lang="zh-CN" altLang="zh-CN" b="1" dirty="0">
                <a:solidFill>
                  <a:srgbClr val="800080"/>
                </a:solidFill>
              </a:rPr>
              <a:t>状态也</a:t>
            </a:r>
            <a:r>
              <a:rPr lang="zh-CN" altLang="zh-CN" b="1" dirty="0" smtClean="0">
                <a:solidFill>
                  <a:srgbClr val="FF0000"/>
                </a:solidFill>
              </a:rPr>
              <a:t>相同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57200" lvl="2">
              <a:lnSpc>
                <a:spcPct val="90000"/>
              </a:lnSpc>
              <a:buClrTx/>
              <a:buNone/>
              <a:defRPr/>
            </a:pPr>
            <a:endParaRPr lang="en-US" altLang="zh-CN" b="1" dirty="0">
              <a:solidFill>
                <a:srgbClr val="800080"/>
              </a:solidFill>
            </a:endParaRPr>
          </a:p>
          <a:p>
            <a:pPr lvl="2" indent="-457200">
              <a:lnSpc>
                <a:spcPct val="90000"/>
              </a:lnSpc>
              <a:buClrTx/>
              <a:buFont typeface="Symbol" panose="05050102010706020507" pitchFamily="18" charset="2"/>
              <a:buChar char="-"/>
              <a:defRPr/>
            </a:pPr>
            <a:r>
              <a:rPr lang="zh-CN" altLang="zh-CN" b="1" dirty="0">
                <a:solidFill>
                  <a:srgbClr val="FF0000"/>
                </a:solidFill>
              </a:rPr>
              <a:t>不同</a:t>
            </a:r>
            <a:r>
              <a:rPr lang="zh-CN" altLang="zh-CN" b="1" dirty="0">
                <a:solidFill>
                  <a:srgbClr val="800080"/>
                </a:solidFill>
              </a:rPr>
              <a:t>状态的</a:t>
            </a:r>
            <a:r>
              <a:rPr lang="zh-CN" altLang="zh-CN" b="1" dirty="0">
                <a:solidFill>
                  <a:srgbClr val="FF0000"/>
                </a:solidFill>
              </a:rPr>
              <a:t>项目集</a:t>
            </a:r>
            <a:r>
              <a:rPr lang="zh-CN" altLang="zh-CN" b="1" dirty="0">
                <a:solidFill>
                  <a:srgbClr val="800080"/>
                </a:solidFill>
              </a:rPr>
              <a:t>中,若出现</a:t>
            </a:r>
            <a:r>
              <a:rPr lang="zh-CN" altLang="zh-CN" b="1" dirty="0">
                <a:solidFill>
                  <a:srgbClr val="FF0000"/>
                </a:solidFill>
              </a:rPr>
              <a:t>相同的项目</a:t>
            </a:r>
            <a:r>
              <a:rPr lang="zh-CN" altLang="zh-CN" b="1" dirty="0">
                <a:solidFill>
                  <a:srgbClr val="800080"/>
                </a:solidFill>
              </a:rPr>
              <a:t>时,</a:t>
            </a:r>
            <a:r>
              <a:rPr lang="zh-CN" altLang="zh-CN" b="1" dirty="0" smtClean="0">
                <a:solidFill>
                  <a:srgbClr val="800080"/>
                </a:solidFill>
              </a:rPr>
              <a:t>则</a:t>
            </a:r>
            <a:r>
              <a:rPr lang="zh-CN" altLang="zh-CN" b="1" dirty="0" smtClean="0">
                <a:solidFill>
                  <a:srgbClr val="FF0000"/>
                </a:solidFill>
              </a:rPr>
              <a:t>后继</a:t>
            </a:r>
            <a:r>
              <a:rPr lang="zh-CN" altLang="zh-CN" b="1" dirty="0">
                <a:solidFill>
                  <a:srgbClr val="800080"/>
                </a:solidFill>
              </a:rPr>
              <a:t>状态也</a:t>
            </a:r>
            <a:r>
              <a:rPr lang="zh-CN" altLang="zh-CN" b="1" dirty="0">
                <a:solidFill>
                  <a:srgbClr val="FF0000"/>
                </a:solidFill>
              </a:rPr>
              <a:t>相同</a:t>
            </a:r>
            <a:r>
              <a:rPr lang="zh-CN" altLang="zh-CN" b="1" dirty="0" smtClean="0">
                <a:solidFill>
                  <a:srgbClr val="800080"/>
                </a:solidFill>
              </a:rPr>
              <a:t>.</a:t>
            </a:r>
            <a:r>
              <a:rPr lang="en-US" altLang="zh-CN" b="1" dirty="0" smtClean="0">
                <a:solidFill>
                  <a:srgbClr val="800080"/>
                </a:solidFill>
              </a:rPr>
              <a:t> </a:t>
            </a:r>
            <a:r>
              <a:rPr lang="zh-CN" altLang="en-US" b="1" dirty="0" smtClean="0">
                <a:solidFill>
                  <a:srgbClr val="800080"/>
                </a:solidFill>
              </a:rPr>
              <a:t>（如</a:t>
            </a:r>
            <a:r>
              <a:rPr lang="zh-CN" altLang="en-US" b="1" dirty="0">
                <a:solidFill>
                  <a:srgbClr val="800080"/>
                </a:solidFill>
              </a:rPr>
              <a:t>后图状态</a:t>
            </a:r>
            <a:r>
              <a:rPr lang="en-US" altLang="zh-CN" b="1" dirty="0" smtClean="0">
                <a:solidFill>
                  <a:srgbClr val="800080"/>
                </a:solidFill>
              </a:rPr>
              <a:t>I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2</a:t>
            </a:r>
            <a:r>
              <a:rPr lang="zh-CN" altLang="en-US" b="1" dirty="0" smtClean="0">
                <a:solidFill>
                  <a:srgbClr val="800080"/>
                </a:solidFill>
              </a:rPr>
              <a:t>和</a:t>
            </a:r>
            <a:r>
              <a:rPr lang="en-US" altLang="zh-CN" b="1" dirty="0" smtClean="0">
                <a:solidFill>
                  <a:srgbClr val="800080"/>
                </a:solidFill>
              </a:rPr>
              <a:t>I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4</a:t>
            </a:r>
            <a:r>
              <a:rPr lang="zh-CN" altLang="en-US" b="1" dirty="0" smtClean="0">
                <a:solidFill>
                  <a:srgbClr val="800080"/>
                </a:solidFill>
              </a:rPr>
              <a:t>同有项目</a:t>
            </a:r>
            <a:r>
              <a:rPr lang="en-US" altLang="zh-CN" b="1" dirty="0" smtClean="0">
                <a:solidFill>
                  <a:srgbClr val="800080"/>
                </a:solidFill>
              </a:rPr>
              <a:t>A</a:t>
            </a:r>
            <a:r>
              <a:rPr lang="zh-CN" altLang="en-US" b="1" dirty="0" smtClean="0">
                <a:solidFill>
                  <a:srgbClr val="800080"/>
                </a:solidFill>
              </a:rPr>
              <a:t>→</a:t>
            </a:r>
            <a:r>
              <a:rPr lang="en-US" altLang="zh-CN" b="1" dirty="0" smtClean="0">
                <a:solidFill>
                  <a:srgbClr val="800080"/>
                </a:solidFill>
              </a:rPr>
              <a:t>.</a:t>
            </a:r>
            <a:r>
              <a:rPr lang="en-US" altLang="zh-CN" b="1" dirty="0" err="1" smtClean="0">
                <a:solidFill>
                  <a:srgbClr val="800080"/>
                </a:solidFill>
              </a:rPr>
              <a:t>cA</a:t>
            </a:r>
            <a:r>
              <a:rPr lang="zh-CN" altLang="en-US" b="1" dirty="0" smtClean="0">
                <a:solidFill>
                  <a:srgbClr val="800080"/>
                </a:solidFill>
              </a:rPr>
              <a:t>故经</a:t>
            </a:r>
            <a:r>
              <a:rPr lang="en-US" altLang="zh-CN" b="1" dirty="0" smtClean="0">
                <a:solidFill>
                  <a:srgbClr val="800080"/>
                </a:solidFill>
              </a:rPr>
              <a:t>c</a:t>
            </a:r>
            <a:r>
              <a:rPr lang="zh-CN" altLang="en-US" b="1" dirty="0" smtClean="0">
                <a:solidFill>
                  <a:srgbClr val="800080"/>
                </a:solidFill>
              </a:rPr>
              <a:t>均到达状态</a:t>
            </a:r>
            <a:r>
              <a:rPr lang="en-US" altLang="zh-CN" b="1" dirty="0" smtClean="0">
                <a:solidFill>
                  <a:srgbClr val="800080"/>
                </a:solidFill>
              </a:rPr>
              <a:t>I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2 </a:t>
            </a:r>
            <a:r>
              <a:rPr lang="zh-CN" altLang="en-US" b="1" dirty="0" smtClean="0">
                <a:solidFill>
                  <a:srgbClr val="800080"/>
                </a:solidFill>
              </a:rPr>
              <a:t>，</a:t>
            </a:r>
            <a:r>
              <a:rPr lang="zh-CN" altLang="en-US" b="1" dirty="0">
                <a:solidFill>
                  <a:srgbClr val="800080"/>
                </a:solidFill>
              </a:rPr>
              <a:t>状态</a:t>
            </a:r>
            <a:r>
              <a:rPr lang="en-US" altLang="zh-CN" b="1" dirty="0">
                <a:solidFill>
                  <a:srgbClr val="800080"/>
                </a:solidFill>
              </a:rPr>
              <a:t>I</a:t>
            </a:r>
            <a:r>
              <a:rPr lang="en-US" altLang="zh-CN" sz="2000" b="1" dirty="0">
                <a:solidFill>
                  <a:srgbClr val="800080"/>
                </a:solidFill>
              </a:rPr>
              <a:t>2</a:t>
            </a:r>
            <a:r>
              <a:rPr lang="zh-CN" altLang="en-US" b="1" dirty="0">
                <a:solidFill>
                  <a:srgbClr val="800080"/>
                </a:solidFill>
              </a:rPr>
              <a:t>和</a:t>
            </a:r>
            <a:r>
              <a:rPr lang="en-US" altLang="zh-CN" b="1" dirty="0" smtClean="0">
                <a:solidFill>
                  <a:srgbClr val="800080"/>
                </a:solidFill>
              </a:rPr>
              <a:t>I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4</a:t>
            </a:r>
            <a:r>
              <a:rPr lang="zh-CN" altLang="en-US" b="1" dirty="0">
                <a:solidFill>
                  <a:srgbClr val="800080"/>
                </a:solidFill>
              </a:rPr>
              <a:t>也</a:t>
            </a:r>
            <a:r>
              <a:rPr lang="zh-CN" altLang="en-US" b="1" dirty="0" smtClean="0">
                <a:solidFill>
                  <a:srgbClr val="800080"/>
                </a:solidFill>
              </a:rPr>
              <a:t>同有项目</a:t>
            </a:r>
            <a:r>
              <a:rPr lang="en-US" altLang="zh-CN" b="1" dirty="0">
                <a:solidFill>
                  <a:srgbClr val="800080"/>
                </a:solidFill>
              </a:rPr>
              <a:t>A</a:t>
            </a:r>
            <a:r>
              <a:rPr lang="zh-CN" altLang="en-US" b="1" dirty="0">
                <a:solidFill>
                  <a:srgbClr val="800080"/>
                </a:solidFill>
              </a:rPr>
              <a:t>→</a:t>
            </a:r>
            <a:r>
              <a:rPr lang="en-US" altLang="zh-CN" b="1" dirty="0" smtClean="0">
                <a:solidFill>
                  <a:srgbClr val="800080"/>
                </a:solidFill>
              </a:rPr>
              <a:t>.d</a:t>
            </a:r>
            <a:r>
              <a:rPr lang="zh-CN" altLang="en-US" b="1" dirty="0">
                <a:solidFill>
                  <a:srgbClr val="800080"/>
                </a:solidFill>
              </a:rPr>
              <a:t>故</a:t>
            </a:r>
            <a:r>
              <a:rPr lang="zh-CN" altLang="en-US" b="1" dirty="0" smtClean="0">
                <a:solidFill>
                  <a:srgbClr val="800080"/>
                </a:solidFill>
              </a:rPr>
              <a:t>经</a:t>
            </a:r>
            <a:r>
              <a:rPr lang="en-US" altLang="zh-CN" b="1" dirty="0" smtClean="0">
                <a:solidFill>
                  <a:srgbClr val="800080"/>
                </a:solidFill>
              </a:rPr>
              <a:t>d</a:t>
            </a:r>
            <a:r>
              <a:rPr lang="zh-CN" altLang="en-US" b="1" dirty="0" smtClean="0">
                <a:solidFill>
                  <a:srgbClr val="800080"/>
                </a:solidFill>
              </a:rPr>
              <a:t>均到达状态</a:t>
            </a:r>
            <a:r>
              <a:rPr lang="en-US" altLang="zh-CN" b="1" dirty="0" smtClean="0">
                <a:solidFill>
                  <a:srgbClr val="800080"/>
                </a:solidFill>
              </a:rPr>
              <a:t>I</a:t>
            </a:r>
            <a:r>
              <a:rPr lang="en-US" altLang="zh-CN" sz="2000" b="1" dirty="0" smtClean="0">
                <a:solidFill>
                  <a:srgbClr val="800080"/>
                </a:solidFill>
              </a:rPr>
              <a:t>10 </a:t>
            </a:r>
            <a:r>
              <a:rPr lang="zh-CN" altLang="en-US" b="1" dirty="0" smtClean="0">
                <a:solidFill>
                  <a:srgbClr val="800080"/>
                </a:solidFill>
              </a:rPr>
              <a:t>）</a:t>
            </a:r>
            <a:endParaRPr lang="en-US" altLang="zh-CN" b="1" dirty="0" smtClean="0">
              <a:solidFill>
                <a:srgbClr val="800080"/>
              </a:solidFill>
            </a:endParaRPr>
          </a:p>
          <a:p>
            <a:pPr marL="457200" lvl="2">
              <a:lnSpc>
                <a:spcPct val="90000"/>
              </a:lnSpc>
              <a:buClrTx/>
              <a:buNone/>
              <a:defRPr/>
            </a:pPr>
            <a:r>
              <a:rPr lang="en-US" altLang="zh-CN" b="1" dirty="0">
                <a:solidFill>
                  <a:srgbClr val="800080"/>
                </a:solidFill>
              </a:rPr>
              <a:t>	</a:t>
            </a:r>
            <a:r>
              <a:rPr lang="en-US" altLang="zh-CN" b="1" dirty="0" smtClean="0">
                <a:solidFill>
                  <a:srgbClr val="800080"/>
                </a:solidFill>
              </a:rPr>
              <a:t>	</a:t>
            </a:r>
            <a:endParaRPr lang="zh-CN" altLang="zh-CN" b="1" dirty="0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endParaRPr lang="zh-CN" altLang="en-US" b="1" dirty="0"/>
          </a:p>
        </p:txBody>
      </p:sp>
      <p:sp>
        <p:nvSpPr>
          <p:cNvPr id="52941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8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76179" name="Text Box 19"/>
          <p:cNvSpPr txBox="1">
            <a:spLocks noChangeArrowheads="1"/>
          </p:cNvSpPr>
          <p:nvPr/>
        </p:nvSpPr>
        <p:spPr bwMode="auto">
          <a:xfrm>
            <a:off x="395288" y="1125538"/>
            <a:ext cx="655161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0</a:t>
            </a:r>
            <a:r>
              <a:rPr lang="zh-CN" altLang="en-US" sz="3200" dirty="0"/>
              <a:t>）</a:t>
            </a:r>
            <a:r>
              <a:rPr lang="en-US" altLang="zh-CN" sz="3200" dirty="0" smtClean="0"/>
              <a:t>FSM</a:t>
            </a:r>
            <a:r>
              <a:rPr lang="en-US" altLang="zh-CN" sz="3200" b="1" dirty="0" smtClean="0"/>
              <a:t> </a:t>
            </a:r>
            <a:r>
              <a:rPr lang="zh-CN" altLang="en-US" sz="3200" b="1" dirty="0"/>
              <a:t>的构造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040" y="1710313"/>
            <a:ext cx="5975300" cy="5090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096446" y="2110018"/>
            <a:ext cx="1707802" cy="43331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Char char="²"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946900" y="1484784"/>
            <a:ext cx="1962239" cy="452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zh-CN" altLang="en-US" sz="1600" i="1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kumimoji="0" lang="en-US" altLang="zh-CN" sz="1600" i="1" dirty="0" err="1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acd</a:t>
            </a:r>
            <a:r>
              <a:rPr kumimoji="0" lang="zh-CN" altLang="en-US" sz="1600" i="1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如何规约。</a:t>
            </a:r>
            <a:endParaRPr kumimoji="0" lang="en-US" altLang="zh-CN" sz="1600" i="1" dirty="0" smtClean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en-US" altLang="zh-CN" sz="16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acd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代表路径：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；按</a:t>
            </a:r>
            <a:r>
              <a:rPr kumimoji="0" lang="en-US" altLang="zh-CN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对句柄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进行最左规约为</a:t>
            </a:r>
            <a:r>
              <a:rPr kumimoji="0" lang="en-US" altLang="zh-CN" sz="16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kumimoji="0" lang="en-US" altLang="zh-CN" sz="1600" i="1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en-US" altLang="zh-CN" sz="16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代表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路径：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按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对句柄</a:t>
            </a:r>
            <a:r>
              <a:rPr kumimoji="0" lang="en-US" altLang="zh-CN" sz="16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进行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最左规约为</a:t>
            </a:r>
            <a:r>
              <a:rPr kumimoji="0" lang="en-US" altLang="zh-CN" sz="16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kumimoji="0" lang="en-US" altLang="zh-CN" sz="1600" i="1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en-US" altLang="zh-CN" sz="16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代表路径：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按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对句柄</a:t>
            </a:r>
            <a:r>
              <a:rPr kumimoji="0" lang="en-US" altLang="zh-CN" sz="1600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进行最左规约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kumimoji="0" lang="en-US" altLang="zh-CN" sz="1600" i="1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代表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路径：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-I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按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i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对句柄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进行</a:t>
            </a:r>
            <a:r>
              <a:rPr kumimoji="0" lang="zh-CN" altLang="en-US" sz="1600" i="1" dirty="0">
                <a:cs typeface="Times New Roman" panose="02020603050405020304" pitchFamily="18" charset="0"/>
                <a:sym typeface="Symbol" panose="05050102010706020507" pitchFamily="18" charset="2"/>
              </a:rPr>
              <a:t>最左规约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kumimoji="0" lang="zh-CN" altLang="en-US" sz="16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kumimoji="0" lang="en-US" altLang="zh-CN" sz="1600" i="1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endParaRPr kumimoji="0" lang="en-US" altLang="zh-CN" sz="1600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6180" name="Text Box 20"/>
          <p:cNvSpPr txBox="1">
            <a:spLocks noChangeArrowheads="1"/>
          </p:cNvSpPr>
          <p:nvPr/>
        </p:nvSpPr>
        <p:spPr bwMode="auto">
          <a:xfrm>
            <a:off x="473765" y="1710313"/>
            <a:ext cx="1717319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’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1800" dirty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’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n-US" altLang="zh-CN" sz="1800" i="1" dirty="0">
              <a:solidFill>
                <a:srgbClr val="990099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2) 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aA|bB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i="1" dirty="0">
              <a:solidFill>
                <a:srgbClr val="990099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cA|d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dirty="0" smtClean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cB|d</a:t>
            </a:r>
            <a:endParaRPr lang="en-US" altLang="zh-CN" sz="1800" i="1" dirty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9859" y="1628800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en-US" altLang="zh-CN" sz="14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LR(0)FSM</a:t>
            </a:r>
            <a:r>
              <a:rPr kumimoji="0" lang="zh-CN" altLang="en-US" sz="14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的终态表示可归约状态。</a:t>
            </a:r>
            <a:endParaRPr kumimoji="0" lang="en-US" altLang="zh-CN" sz="1400" i="1" dirty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900113" y="1481138"/>
            <a:ext cx="7993062" cy="4001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0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r>
              <a:rPr lang="en-US" altLang="zh-CN" sz="32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的语言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结论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lang="zh-CN" altLang="en-US" dirty="0"/>
              <a:t>  </a:t>
            </a:r>
            <a:r>
              <a:rPr lang="zh-CN" altLang="en-US" b="1" dirty="0"/>
              <a:t>文法</a:t>
            </a:r>
            <a:r>
              <a:rPr lang="zh-CN" altLang="en-US" dirty="0"/>
              <a:t> </a:t>
            </a:r>
            <a:r>
              <a:rPr lang="en-US" altLang="zh-CN" i="1" dirty="0"/>
              <a:t>G</a:t>
            </a:r>
            <a:r>
              <a:rPr lang="en-US" altLang="zh-CN" b="1" dirty="0"/>
              <a:t> = (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N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25000" dirty="0">
                <a:sym typeface="Symbol" panose="05050102010706020507" pitchFamily="18" charset="2"/>
              </a:rPr>
              <a:t>T</a:t>
            </a:r>
            <a:r>
              <a:rPr lang="en-US" altLang="zh-CN" b="1" i="1" dirty="0"/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i="1" dirty="0"/>
              <a:t> , </a:t>
            </a:r>
            <a:r>
              <a:rPr lang="en-US" altLang="zh-CN" b="1" i="1" dirty="0" smtClean="0"/>
              <a:t>S 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zh-CN" altLang="en-US" b="1" dirty="0"/>
              <a:t>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en-US" altLang="zh-CN" dirty="0" smtClean="0"/>
              <a:t>FSM </a:t>
            </a:r>
            <a:r>
              <a:rPr lang="zh-CN" altLang="en-US" b="1" dirty="0"/>
              <a:t>可以看</a:t>
            </a:r>
            <a:endParaRPr lang="zh-CN" altLang="en-US" b="1" dirty="0"/>
          </a:p>
          <a:p>
            <a:pPr lvl="2">
              <a:buFontTx/>
              <a:buNone/>
            </a:pPr>
            <a:r>
              <a:rPr lang="zh-CN" altLang="en-US" b="1" dirty="0"/>
              <a:t>   作一个</a:t>
            </a:r>
            <a:r>
              <a:rPr lang="zh-CN" altLang="en-US" b="1" dirty="0">
                <a:solidFill>
                  <a:srgbClr val="FF0000"/>
                </a:solidFill>
              </a:rPr>
              <a:t>字母表为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 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dirty="0" smtClean="0">
                <a:solidFill>
                  <a:srgbClr val="FF0000"/>
                </a:solidFill>
              </a:rPr>
              <a:t>DFA</a:t>
            </a:r>
            <a:r>
              <a:rPr kumimoji="0" lang="zh-CN" altLang="en-US" b="1" dirty="0"/>
              <a:t> ，</a:t>
            </a:r>
            <a:r>
              <a:rPr lang="zh-CN" altLang="en-US" b="1" dirty="0" smtClean="0"/>
              <a:t>可以</a:t>
            </a:r>
            <a:r>
              <a:rPr lang="zh-CN" altLang="en-US" b="1" dirty="0"/>
              <a:t>证明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lvl="2">
              <a:buFontTx/>
              <a:buNone/>
            </a:pPr>
            <a:endParaRPr lang="en-US" altLang="zh-CN" sz="1000" b="1" dirty="0"/>
          </a:p>
          <a:p>
            <a:pPr lvl="2">
              <a:buFontTx/>
              <a:buNone/>
            </a:pPr>
            <a:r>
              <a:rPr lang="en-US" altLang="zh-CN" b="1" dirty="0"/>
              <a:t>          </a:t>
            </a:r>
            <a:r>
              <a:rPr lang="zh-CN" altLang="en-US" b="1" dirty="0">
                <a:solidFill>
                  <a:srgbClr val="FF0000"/>
                </a:solidFill>
              </a:rPr>
              <a:t>该 </a:t>
            </a:r>
            <a:r>
              <a:rPr lang="en-US" altLang="zh-CN" dirty="0">
                <a:solidFill>
                  <a:srgbClr val="FF0000"/>
                </a:solidFill>
              </a:rPr>
              <a:t>DFA </a:t>
            </a:r>
            <a:r>
              <a:rPr lang="zh-CN" altLang="en-US" b="1" dirty="0">
                <a:solidFill>
                  <a:srgbClr val="FF0000"/>
                </a:solidFill>
              </a:rPr>
              <a:t>的语言是 </a:t>
            </a:r>
            <a:r>
              <a:rPr lang="en-US" altLang="zh-CN" i="1" dirty="0">
                <a:solidFill>
                  <a:srgbClr val="FF0000"/>
                </a:solidFill>
              </a:rPr>
              <a:t>G </a:t>
            </a:r>
            <a:r>
              <a:rPr lang="zh-CN" altLang="en-US" b="1" dirty="0">
                <a:solidFill>
                  <a:srgbClr val="FF0000"/>
                </a:solidFill>
              </a:rPr>
              <a:t>的所有活前缀的集合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endParaRPr lang="zh-CN" altLang="en-US" sz="10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zh-CN" altLang="en-US" b="1" dirty="0"/>
              <a:t>            （证明略）</a:t>
            </a:r>
            <a:endParaRPr lang="zh-CN" altLang="en-US" b="1" dirty="0"/>
          </a:p>
          <a:p>
            <a:pPr>
              <a:buFontTx/>
              <a:buNone/>
            </a:pPr>
            <a:endParaRPr lang="zh-CN" altLang="en-US" sz="1000" b="1" dirty="0"/>
          </a:p>
          <a:p>
            <a:pPr lvl="2">
              <a:buFontTx/>
              <a:buChar char="•"/>
            </a:pPr>
            <a:r>
              <a:rPr lang="zh-CN" altLang="en-US" dirty="0"/>
              <a:t>  </a:t>
            </a:r>
            <a:r>
              <a:rPr kumimoji="0" lang="zh-CN" altLang="en-US" b="1" dirty="0"/>
              <a:t>由此可知，对任何句型，我们</a:t>
            </a:r>
            <a:r>
              <a:rPr kumimoji="0" lang="zh-CN" altLang="en-US" b="1" dirty="0">
                <a:solidFill>
                  <a:srgbClr val="FF0000"/>
                </a:solidFill>
              </a:rPr>
              <a:t>不会错过任何可归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</a:rPr>
              <a:t>   约的句柄</a:t>
            </a:r>
            <a:r>
              <a:rPr kumimoji="0" lang="zh-CN" altLang="en-US" b="1" dirty="0"/>
              <a:t>，或者说</a:t>
            </a:r>
            <a:r>
              <a:rPr kumimoji="0" lang="zh-CN" altLang="en-US" b="1" dirty="0">
                <a:solidFill>
                  <a:srgbClr val="FF0000"/>
                </a:solidFill>
              </a:rPr>
              <a:t>不会错过任何最右推导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9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5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6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7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8" name="Rectangle 1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77199" name="Text Box 15"/>
          <p:cNvSpPr txBox="1">
            <a:spLocks noChangeArrowheads="1"/>
          </p:cNvSpPr>
          <p:nvPr/>
        </p:nvSpPr>
        <p:spPr bwMode="auto">
          <a:xfrm>
            <a:off x="539750" y="1268413"/>
            <a:ext cx="8353425" cy="51090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0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</a:rPr>
              <a:t>的构造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 indent="-4572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kumimoji="0" lang="zh-CN" altLang="en-US" sz="2000" b="1" dirty="0" smtClean="0"/>
              <a:t>假定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C</a:t>
            </a:r>
            <a:r>
              <a:rPr kumimoji="0" lang="en-US" altLang="zh-CN" sz="2000" dirty="0">
                <a:solidFill>
                  <a:srgbClr val="FF0000"/>
                </a:solidFill>
              </a:rPr>
              <a:t>={I</a:t>
            </a:r>
            <a:r>
              <a:rPr kumimoji="0" lang="en-US" altLang="zh-CN" sz="2000" baseline="-25000" dirty="0">
                <a:solidFill>
                  <a:srgbClr val="FF0000"/>
                </a:solidFill>
              </a:rPr>
              <a:t>0</a:t>
            </a:r>
            <a:r>
              <a:rPr kumimoji="0" lang="en-US" altLang="zh-CN" sz="2000" dirty="0">
                <a:solidFill>
                  <a:srgbClr val="FF0000"/>
                </a:solidFill>
              </a:rPr>
              <a:t>, I</a:t>
            </a:r>
            <a:r>
              <a:rPr kumimoji="0"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000" dirty="0">
                <a:solidFill>
                  <a:srgbClr val="FF0000"/>
                </a:solidFill>
              </a:rPr>
              <a:t>,…</a:t>
            </a:r>
            <a:r>
              <a:rPr kumimoji="0" lang="zh-CN" altLang="en-US" sz="2000" dirty="0">
                <a:solidFill>
                  <a:srgbClr val="FF0000"/>
                </a:solidFill>
              </a:rPr>
              <a:t>，</a:t>
            </a:r>
            <a:r>
              <a:rPr kumimoji="0" lang="en-US" altLang="zh-CN" sz="2000" dirty="0">
                <a:solidFill>
                  <a:srgbClr val="FF0000"/>
                </a:solidFill>
              </a:rPr>
              <a:t>I</a:t>
            </a:r>
            <a:r>
              <a:rPr kumimoji="0" lang="en-US" altLang="zh-CN" sz="2000" baseline="-25000" dirty="0">
                <a:solidFill>
                  <a:srgbClr val="FF0000"/>
                </a:solidFill>
              </a:rPr>
              <a:t>n</a:t>
            </a:r>
            <a:r>
              <a:rPr kumimoji="0" lang="en-US" altLang="zh-CN" sz="2000" dirty="0">
                <a:solidFill>
                  <a:srgbClr val="FF0000"/>
                </a:solidFill>
              </a:rPr>
              <a:t>}</a:t>
            </a:r>
            <a:r>
              <a:rPr kumimoji="0" lang="zh-CN" altLang="en-US" sz="2000" b="1" dirty="0"/>
              <a:t>，令状态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zh-CN" altLang="en-US" sz="2000" b="1" dirty="0"/>
              <a:t>对应的 </a:t>
            </a:r>
            <a:r>
              <a:rPr kumimoji="0" lang="en-US" altLang="zh-CN" sz="2000" dirty="0"/>
              <a:t>LR</a:t>
            </a:r>
            <a:r>
              <a:rPr kumimoji="0" lang="zh-CN" altLang="en-US" sz="2000" dirty="0"/>
              <a:t>（</a:t>
            </a:r>
            <a:r>
              <a:rPr kumimoji="0" lang="en-US" altLang="zh-CN" sz="2000" dirty="0"/>
              <a:t>0</a:t>
            </a:r>
            <a:r>
              <a:rPr kumimoji="0" lang="zh-CN" altLang="en-US" sz="2000" dirty="0"/>
              <a:t>）</a:t>
            </a:r>
            <a:r>
              <a:rPr kumimoji="0" lang="zh-CN" altLang="en-US" sz="2000" b="1" dirty="0" smtClean="0"/>
              <a:t>分析表的栈顶状态为</a:t>
            </a:r>
            <a:r>
              <a:rPr kumimoji="0" lang="en-US" altLang="zh-CN" sz="2000" dirty="0" smtClean="0"/>
              <a:t>k</a:t>
            </a:r>
            <a:r>
              <a:rPr kumimoji="0" lang="zh-CN" altLang="en-US" sz="2000" b="1" dirty="0" smtClean="0"/>
              <a:t>；令含有项目</a:t>
            </a:r>
            <a:r>
              <a:rPr kumimoji="0" lang="en-US" altLang="zh-CN" sz="2000" i="1" dirty="0" smtClean="0">
                <a:solidFill>
                  <a:srgbClr val="FF0000"/>
                </a:solidFill>
              </a:rPr>
              <a:t>S’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.</a:t>
            </a:r>
            <a:r>
              <a:rPr kumimoji="0" lang="en-US" altLang="zh-CN" sz="2000" i="1" dirty="0" smtClean="0">
                <a:solidFill>
                  <a:srgbClr val="FF0000"/>
                </a:solidFill>
              </a:rPr>
              <a:t>S </a:t>
            </a:r>
            <a:r>
              <a:rPr kumimoji="0" lang="zh-CN" altLang="en-US" sz="2000" b="1" dirty="0" smtClean="0"/>
              <a:t>的状态为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I</a:t>
            </a:r>
            <a:r>
              <a:rPr kumimoji="0"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kumimoji="0" lang="en-US" altLang="zh-CN" sz="2000" b="1" dirty="0" smtClean="0"/>
              <a:t>, </a:t>
            </a:r>
            <a:r>
              <a:rPr kumimoji="0" lang="zh-CN" altLang="en-US" sz="2000" b="1" dirty="0" smtClean="0"/>
              <a:t>因此 </a:t>
            </a:r>
            <a:r>
              <a:rPr kumimoji="0" lang="en-US" altLang="zh-CN" sz="2000" dirty="0" smtClean="0"/>
              <a:t>0</a:t>
            </a:r>
            <a:r>
              <a:rPr kumimoji="0" lang="zh-CN" altLang="en-US" sz="2000" b="1" dirty="0" smtClean="0"/>
              <a:t>为</a:t>
            </a:r>
            <a:r>
              <a:rPr kumimoji="0" lang="zh-CN" altLang="en-US" sz="2000" b="1" dirty="0"/>
              <a:t>初态。</a:t>
            </a:r>
            <a:r>
              <a:rPr kumimoji="0" lang="en-US" altLang="zh-CN" sz="2000" dirty="0">
                <a:solidFill>
                  <a:srgbClr val="FF0000"/>
                </a:solidFill>
              </a:rPr>
              <a:t>ACTION</a:t>
            </a:r>
            <a:r>
              <a:rPr kumimoji="0" lang="en-US" altLang="zh-CN" sz="2000" dirty="0"/>
              <a:t> </a:t>
            </a:r>
            <a:r>
              <a:rPr kumimoji="0" lang="zh-CN" altLang="en-US" sz="2000" b="1" dirty="0"/>
              <a:t>表项和 </a:t>
            </a:r>
            <a:r>
              <a:rPr kumimoji="0" lang="en-US" altLang="zh-CN" sz="2000" dirty="0">
                <a:solidFill>
                  <a:srgbClr val="FF0000"/>
                </a:solidFill>
              </a:rPr>
              <a:t>GOTO</a:t>
            </a:r>
            <a:r>
              <a:rPr kumimoji="0" lang="en-US" altLang="zh-CN" sz="2000" dirty="0"/>
              <a:t> </a:t>
            </a:r>
            <a:r>
              <a:rPr kumimoji="0" lang="zh-CN" altLang="en-US" sz="2000" b="1" dirty="0"/>
              <a:t>表项可按如下方法</a:t>
            </a:r>
            <a:r>
              <a:rPr kumimoji="0" lang="zh-CN" altLang="en-US" sz="2000" b="1" dirty="0" smtClean="0"/>
              <a:t>构造：</a:t>
            </a:r>
            <a:endParaRPr lang="zh-CN" altLang="en-US" sz="2000" b="1" dirty="0"/>
          </a:p>
          <a:p>
            <a:pPr marL="799465" lvl="3" indent="-342265" algn="just">
              <a:lnSpc>
                <a:spcPct val="120000"/>
              </a:lnSpc>
              <a:buFontTx/>
              <a:buChar char="•"/>
            </a:pPr>
            <a:r>
              <a:rPr kumimoji="0" lang="zh-CN" altLang="en-US" sz="2000" b="1" dirty="0" smtClean="0"/>
              <a:t>若</a:t>
            </a:r>
            <a:r>
              <a:rPr kumimoji="0" lang="zh-CN" altLang="en-US" sz="2000" b="1" dirty="0"/>
              <a:t>项目</a:t>
            </a:r>
            <a:r>
              <a:rPr kumimoji="0"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/>
              <a:t>α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.</a:t>
            </a:r>
            <a:r>
              <a:rPr kumimoji="0" lang="en-US" altLang="zh-CN" sz="2000" dirty="0">
                <a:solidFill>
                  <a:srgbClr val="FF0000"/>
                </a:solidFill>
              </a:rPr>
              <a:t>a</a:t>
            </a:r>
            <a:r>
              <a:rPr kumimoji="0" lang="en-US" altLang="zh-CN" sz="2000" b="1" dirty="0"/>
              <a:t>β</a:t>
            </a:r>
            <a:r>
              <a:rPr kumimoji="0" lang="zh-CN" altLang="en-US" sz="2000" b="1" dirty="0"/>
              <a:t>属于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aseline="-25000" dirty="0"/>
              <a:t> </a:t>
            </a:r>
            <a:r>
              <a:rPr kumimoji="0" lang="zh-CN" altLang="en-US" sz="2000" b="1" dirty="0" smtClean="0"/>
              <a:t>且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GO </a:t>
            </a:r>
            <a:r>
              <a:rPr kumimoji="0" lang="en-US" altLang="zh-CN" sz="2000" dirty="0">
                <a:solidFill>
                  <a:srgbClr val="FF0000"/>
                </a:solidFill>
              </a:rPr>
              <a:t>(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000" baseline="-25000" dirty="0" err="1">
                <a:solidFill>
                  <a:srgbClr val="FF0000"/>
                </a:solidFill>
              </a:rPr>
              <a:t>k</a:t>
            </a:r>
            <a:r>
              <a:rPr kumimoji="0" lang="en-US" altLang="zh-CN" sz="2000" dirty="0">
                <a:solidFill>
                  <a:srgbClr val="FF0000"/>
                </a:solidFill>
              </a:rPr>
              <a:t>, a)= 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kumimoji="0" lang="en-US" altLang="zh-CN" sz="2000" baseline="-25000" dirty="0" err="1" smtClean="0">
                <a:solidFill>
                  <a:srgbClr val="FF0000"/>
                </a:solidFill>
              </a:rPr>
              <a:t>j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图中</a:t>
            </a:r>
            <a:r>
              <a:rPr kumimoji="0" lang="en-US" altLang="zh-CN" sz="2000" b="1" dirty="0"/>
              <a:t>)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dirty="0"/>
              <a:t>a </a:t>
            </a:r>
            <a:r>
              <a:rPr kumimoji="0" lang="zh-CN" altLang="en-US" sz="2000" b="1" dirty="0"/>
              <a:t>为终结符，</a:t>
            </a:r>
            <a:r>
              <a:rPr kumimoji="0" lang="zh-CN" altLang="en-US" sz="2000" b="1" dirty="0" smtClean="0"/>
              <a:t>则</a:t>
            </a:r>
            <a:r>
              <a:rPr kumimoji="0" lang="en-US" altLang="zh-CN" sz="2000" dirty="0" smtClean="0"/>
              <a:t>ACTION[k</a:t>
            </a:r>
            <a:r>
              <a:rPr kumimoji="0" lang="en-US" altLang="zh-CN" sz="2000" dirty="0"/>
              <a:t>, a] </a:t>
            </a:r>
            <a:r>
              <a:rPr kumimoji="0" lang="zh-CN" altLang="en-US" sz="2000" b="1" dirty="0"/>
              <a:t>为“把状态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和符号</a:t>
            </a:r>
            <a:r>
              <a:rPr kumimoji="0" lang="en-US" altLang="zh-CN" sz="2000" dirty="0"/>
              <a:t>a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移进</a:t>
            </a:r>
            <a:r>
              <a:rPr kumimoji="0" lang="zh-CN" altLang="en-US" sz="2000" b="1" dirty="0"/>
              <a:t>栈”，简记为</a:t>
            </a:r>
            <a:r>
              <a:rPr kumimoji="0" lang="zh-CN" altLang="en-US" sz="2000" b="1" dirty="0" smtClean="0"/>
              <a:t>“</a:t>
            </a:r>
            <a:r>
              <a:rPr kumimoji="0" lang="en-US" altLang="zh-CN" sz="2000" dirty="0" err="1" smtClean="0"/>
              <a:t>sj</a:t>
            </a:r>
            <a:r>
              <a:rPr kumimoji="0" lang="en-US" altLang="zh-CN" sz="2000" b="1" dirty="0"/>
              <a:t>”;</a:t>
            </a:r>
            <a:r>
              <a:rPr kumimoji="0" lang="en-US" altLang="en-US" sz="2000" dirty="0"/>
              <a:t> </a:t>
            </a:r>
            <a:endParaRPr kumimoji="0" lang="en-US" altLang="zh-CN" sz="2000" b="1" dirty="0"/>
          </a:p>
          <a:p>
            <a:pPr marL="799465" lvl="3" indent="-342265" algn="just">
              <a:lnSpc>
                <a:spcPct val="120000"/>
              </a:lnSpc>
              <a:buFontTx/>
              <a:buChar char="•"/>
            </a:pPr>
            <a:r>
              <a:rPr kumimoji="0" lang="zh-CN" altLang="en-US" sz="2000" b="1" dirty="0" smtClean="0"/>
              <a:t>若</a:t>
            </a:r>
            <a:r>
              <a:rPr kumimoji="0" lang="zh-CN" altLang="en-US" sz="2000" b="1" dirty="0"/>
              <a:t>项目</a:t>
            </a:r>
            <a:r>
              <a:rPr kumimoji="0"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α.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那么，对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任何终结符</a:t>
            </a:r>
            <a:r>
              <a:rPr kumimoji="0" lang="en-US" altLang="zh-CN" sz="2000" dirty="0">
                <a:solidFill>
                  <a:srgbClr val="FF0000"/>
                </a:solidFill>
              </a:rPr>
              <a:t>a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置</a:t>
            </a:r>
            <a:r>
              <a:rPr kumimoji="0" lang="en-US" altLang="zh-CN" sz="2000" dirty="0"/>
              <a:t>ACTION[k, </a:t>
            </a:r>
            <a:r>
              <a:rPr kumimoji="0" lang="en-US" altLang="zh-CN" sz="2000" dirty="0" smtClean="0"/>
              <a:t>a]</a:t>
            </a:r>
            <a:r>
              <a:rPr kumimoji="0" lang="zh-CN" altLang="en-US" sz="2000" b="1" dirty="0"/>
              <a:t>为</a:t>
            </a:r>
            <a:r>
              <a:rPr kumimoji="0" lang="zh-CN" altLang="en-US" sz="2000" b="1" dirty="0" smtClean="0"/>
              <a:t>“用产生</a:t>
            </a:r>
            <a:r>
              <a:rPr kumimoji="0" lang="zh-CN" altLang="en-US" sz="2000" b="1" dirty="0"/>
              <a:t>式</a:t>
            </a:r>
            <a:r>
              <a:rPr kumimoji="0"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/>
              <a:t>α</a:t>
            </a:r>
            <a:r>
              <a:rPr kumimoji="0" lang="zh-CN" altLang="en-US" sz="2000" b="1" dirty="0"/>
              <a:t>进行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归约</a:t>
            </a:r>
            <a:r>
              <a:rPr kumimoji="0" lang="zh-CN" altLang="en-US" sz="2000" b="1" dirty="0"/>
              <a:t>”，简记为“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rj</a:t>
            </a:r>
            <a:r>
              <a:rPr kumimoji="0" lang="en-US" altLang="zh-CN" sz="2000" b="1" dirty="0"/>
              <a:t>”;</a:t>
            </a:r>
            <a:r>
              <a:rPr kumimoji="0" lang="zh-CN" altLang="en-US" sz="2000" b="1" dirty="0"/>
              <a:t>其中，假定</a:t>
            </a:r>
            <a:r>
              <a:rPr kumimoji="0"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α</a:t>
            </a:r>
            <a:r>
              <a:rPr kumimoji="0" lang="zh-CN" altLang="en-US" sz="2000" b="1" dirty="0"/>
              <a:t>为文法</a:t>
            </a:r>
            <a:r>
              <a:rPr kumimoji="0" lang="en-US" altLang="zh-CN" sz="2000" i="1" dirty="0"/>
              <a:t>G </a:t>
            </a:r>
            <a:r>
              <a:rPr kumimoji="0" lang="zh-CN" altLang="en-US" sz="2000" b="1" dirty="0" smtClean="0"/>
              <a:t>的第</a:t>
            </a:r>
            <a:r>
              <a:rPr kumimoji="0" lang="en-US" altLang="zh-CN" sz="2000" dirty="0" smtClean="0"/>
              <a:t>j</a:t>
            </a:r>
            <a:r>
              <a:rPr kumimoji="0" lang="zh-CN" altLang="en-US" sz="2000" b="1" dirty="0" smtClean="0"/>
              <a:t>个产生式；</a:t>
            </a:r>
            <a:r>
              <a:rPr kumimoji="0" lang="zh-CN" altLang="en-US" sz="2000" dirty="0" smtClean="0"/>
              <a:t> </a:t>
            </a:r>
            <a:endParaRPr kumimoji="0" lang="zh-CN" altLang="en-US" sz="2000" dirty="0" smtClean="0"/>
          </a:p>
          <a:p>
            <a:pPr marL="799465" lvl="3" indent="-342265" algn="just">
              <a:lnSpc>
                <a:spcPct val="120000"/>
              </a:lnSpc>
              <a:buFontTx/>
              <a:buChar char="•"/>
            </a:pPr>
            <a:r>
              <a:rPr kumimoji="0" lang="zh-CN" altLang="en-US" sz="2000" b="1" dirty="0" smtClean="0"/>
              <a:t>若项目</a:t>
            </a:r>
            <a:r>
              <a:rPr kumimoji="0" lang="en-US" altLang="zh-CN" sz="2000" i="1" dirty="0" smtClean="0">
                <a:solidFill>
                  <a:srgbClr val="FF0000"/>
                </a:solidFill>
              </a:rPr>
              <a:t>S’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000" i="1" dirty="0" smtClean="0">
                <a:solidFill>
                  <a:srgbClr val="FF0000"/>
                </a:solidFill>
              </a:rPr>
              <a:t>S</a:t>
            </a:r>
            <a:r>
              <a:rPr kumimoji="0" lang="en-US" altLang="zh-CN" sz="2000" b="1" dirty="0" smtClean="0"/>
              <a:t>.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则置</a:t>
            </a:r>
            <a:r>
              <a:rPr kumimoji="0" lang="en-US" altLang="zh-CN" sz="2000" dirty="0"/>
              <a:t>ACTION[k, </a:t>
            </a:r>
            <a:r>
              <a:rPr kumimoji="0" lang="en-US" altLang="zh-CN" sz="2000" dirty="0">
                <a:solidFill>
                  <a:srgbClr val="FF0000"/>
                </a:solidFill>
              </a:rPr>
              <a:t>#</a:t>
            </a:r>
            <a:r>
              <a:rPr kumimoji="0" lang="en-US" altLang="zh-CN" sz="2000" dirty="0"/>
              <a:t>]</a:t>
            </a:r>
            <a:r>
              <a:rPr kumimoji="0" lang="zh-CN" altLang="en-US" sz="2000" b="1" dirty="0"/>
              <a:t>为“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接受</a:t>
            </a:r>
            <a:r>
              <a:rPr kumimoji="0" lang="zh-CN" altLang="en-US" sz="2000" b="1" dirty="0"/>
              <a:t>”，</a:t>
            </a:r>
            <a:r>
              <a:rPr kumimoji="0" lang="zh-CN" altLang="en-US" sz="2000" b="1" dirty="0" smtClean="0"/>
              <a:t>简记为“</a:t>
            </a:r>
            <a:r>
              <a:rPr kumimoji="0" lang="en-US" altLang="zh-CN" sz="2000" dirty="0" err="1" smtClean="0">
                <a:solidFill>
                  <a:srgbClr val="FF0000"/>
                </a:solidFill>
              </a:rPr>
              <a:t>acc</a:t>
            </a:r>
            <a:r>
              <a:rPr kumimoji="0" lang="en-US" altLang="zh-CN" sz="2000" b="1" dirty="0" smtClean="0"/>
              <a:t>”;</a:t>
            </a:r>
            <a:endParaRPr kumimoji="0" lang="en-US" altLang="zh-CN" sz="2000" b="1" dirty="0"/>
          </a:p>
          <a:p>
            <a:pPr marL="799465" lvl="3" indent="-342265" algn="just">
              <a:lnSpc>
                <a:spcPct val="120000"/>
              </a:lnSpc>
              <a:buFontTx/>
              <a:buChar char="•"/>
            </a:pPr>
            <a:r>
              <a:rPr kumimoji="0" lang="zh-CN" altLang="en-US" sz="2000" b="1" dirty="0" smtClean="0"/>
              <a:t>若</a:t>
            </a:r>
            <a:r>
              <a:rPr kumimoji="0" lang="en-US" altLang="zh-CN" sz="2000" dirty="0">
                <a:solidFill>
                  <a:srgbClr val="FF0000"/>
                </a:solidFill>
              </a:rPr>
              <a:t>GO (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000" baseline="-25000" dirty="0" err="1">
                <a:solidFill>
                  <a:srgbClr val="FF0000"/>
                </a:solidFill>
              </a:rPr>
              <a:t>k</a:t>
            </a:r>
            <a:r>
              <a:rPr kumimoji="0" lang="en-US" altLang="zh-CN" sz="2000" dirty="0">
                <a:solidFill>
                  <a:srgbClr val="FF0000"/>
                </a:solidFill>
              </a:rPr>
              <a:t>, A)= 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000" baseline="-25000" dirty="0" err="1">
                <a:solidFill>
                  <a:srgbClr val="FF0000"/>
                </a:solidFill>
              </a:rPr>
              <a:t>j</a:t>
            </a:r>
            <a:r>
              <a:rPr kumimoji="0" lang="en-US" altLang="zh-CN" sz="2000" b="1" dirty="0"/>
              <a:t>,</a:t>
            </a:r>
            <a:r>
              <a:rPr kumimoji="0" lang="en-US" altLang="zh-CN" sz="2000" dirty="0"/>
              <a:t> A</a:t>
            </a:r>
            <a:r>
              <a:rPr kumimoji="0" lang="zh-CN" altLang="en-US" sz="2000" b="1" dirty="0"/>
              <a:t>为非终结符，则置</a:t>
            </a:r>
            <a:r>
              <a:rPr kumimoji="0" lang="en-US" altLang="zh-CN" sz="2000" dirty="0">
                <a:solidFill>
                  <a:srgbClr val="FF0000"/>
                </a:solidFill>
              </a:rPr>
              <a:t>GOTO</a:t>
            </a:r>
            <a:r>
              <a:rPr kumimoji="0" lang="en-US" altLang="zh-CN" sz="2000" dirty="0"/>
              <a:t>(k, A)=j</a:t>
            </a:r>
            <a:r>
              <a:rPr kumimoji="0" lang="en-US" altLang="zh-CN" sz="2000" b="1" dirty="0" smtClean="0"/>
              <a:t>;</a:t>
            </a:r>
            <a:endParaRPr kumimoji="0" lang="en-US" altLang="zh-CN" sz="2000" b="1" dirty="0"/>
          </a:p>
          <a:p>
            <a:pPr marL="799465" lvl="3" indent="-342265" algn="just">
              <a:lnSpc>
                <a:spcPct val="120000"/>
              </a:lnSpc>
              <a:buFontTx/>
              <a:buChar char="•"/>
            </a:pPr>
            <a:r>
              <a:rPr kumimoji="0" lang="zh-CN" altLang="en-US" sz="2000" b="1" dirty="0" smtClean="0"/>
              <a:t>分析</a:t>
            </a:r>
            <a:r>
              <a:rPr kumimoji="0" lang="zh-CN" altLang="en-US" sz="2000" b="1" dirty="0"/>
              <a:t>表中凡不能用上述规则填入信息的空白格均置上“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出错</a:t>
            </a:r>
            <a:r>
              <a:rPr kumimoji="0" lang="zh-CN" altLang="en-US" sz="2000" b="1" dirty="0"/>
              <a:t>标志”</a:t>
            </a:r>
            <a:endParaRPr kumimoji="0" lang="zh-CN" altLang="en-US" sz="20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76179" name="Text Box 19"/>
          <p:cNvSpPr txBox="1">
            <a:spLocks noChangeArrowheads="1"/>
          </p:cNvSpPr>
          <p:nvPr/>
        </p:nvSpPr>
        <p:spPr bwMode="auto">
          <a:xfrm>
            <a:off x="395288" y="1125538"/>
            <a:ext cx="655161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0</a:t>
            </a:r>
            <a:r>
              <a:rPr lang="zh-CN" altLang="en-US" sz="3200" dirty="0"/>
              <a:t>）</a:t>
            </a:r>
            <a:r>
              <a:rPr lang="en-US" altLang="zh-CN" sz="3200" dirty="0" smtClean="0"/>
              <a:t>FSM</a:t>
            </a:r>
            <a:r>
              <a:rPr lang="en-US" altLang="zh-CN" sz="3200" b="1" dirty="0" smtClean="0"/>
              <a:t> </a:t>
            </a:r>
            <a:r>
              <a:rPr lang="zh-CN" altLang="en-US" sz="3200" b="1" dirty="0"/>
              <a:t>的构造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476180" name="Text Box 20"/>
          <p:cNvSpPr txBox="1">
            <a:spLocks noChangeArrowheads="1"/>
          </p:cNvSpPr>
          <p:nvPr/>
        </p:nvSpPr>
        <p:spPr bwMode="auto">
          <a:xfrm>
            <a:off x="7308304" y="2276872"/>
            <a:ext cx="1512168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’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1800" dirty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(0)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’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n-US" altLang="zh-CN" sz="1800" i="1" dirty="0">
              <a:solidFill>
                <a:srgbClr val="990099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ClrTx/>
              <a:buFont typeface="Wingdings" panose="05000000000000000000" pitchFamily="2" charset="2"/>
              <a:buAutoNum type="arabicParenBoth"/>
            </a:pP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endParaRPr lang="en-US" altLang="zh-CN" sz="1800" i="1" dirty="0" smtClean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1800" i="1" dirty="0">
              <a:solidFill>
                <a:srgbClr val="990099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</a:t>
            </a:r>
            <a:endParaRPr lang="en-US" altLang="zh-CN" sz="1800" i="1" dirty="0" smtClean="0">
              <a:solidFill>
                <a:srgbClr val="990099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dirty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(5) 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cB</a:t>
            </a:r>
            <a:endParaRPr lang="en-US" altLang="zh-CN" sz="1800" dirty="0" smtClean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(6)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i="1" dirty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040" y="1710313"/>
            <a:ext cx="5975300" cy="50900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16316" y="508518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990099"/>
                </a:solidFill>
              </a:rPr>
              <a:t>已完成构造的</a:t>
            </a:r>
            <a:r>
              <a:rPr lang="en-US" altLang="zh-CN" sz="2000" dirty="0" smtClean="0">
                <a:solidFill>
                  <a:srgbClr val="990099"/>
                </a:solidFill>
              </a:rPr>
              <a:t>DFA</a:t>
            </a:r>
            <a:endParaRPr lang="zh-CN" altLang="en-US" sz="2000" dirty="0">
              <a:solidFill>
                <a:srgbClr val="990099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 rot="11941270">
            <a:off x="7075348" y="5301208"/>
            <a:ext cx="289396" cy="144016"/>
          </a:xfrm>
          <a:prstGeom prst="rightArrow">
            <a:avLst/>
          </a:prstGeom>
          <a:noFill/>
          <a:ln w="9525" cap="flat" cmpd="sng" algn="ctr">
            <a:solidFill>
              <a:srgbClr val="99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Char char="²"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70" name="Text Box 62"/>
          <p:cNvSpPr txBox="1">
            <a:spLocks noChangeArrowheads="1"/>
          </p:cNvSpPr>
          <p:nvPr/>
        </p:nvSpPr>
        <p:spPr bwMode="auto">
          <a:xfrm>
            <a:off x="755650" y="1125538"/>
            <a:ext cx="4968875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/>
              <a:t>  LR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r>
              <a:rPr lang="zh-CN" altLang="en-US" sz="2800" b="1" dirty="0">
                <a:latin typeface="楷体_GB2312" pitchFamily="49" charset="-122"/>
              </a:rPr>
              <a:t>分析表的构造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增广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文法</a:t>
            </a:r>
            <a:r>
              <a:rPr kumimoji="0" lang="zh-CN" altLang="en-US" b="1" dirty="0" smtClean="0">
                <a:solidFill>
                  <a:srgbClr val="800080"/>
                </a:solidFill>
                <a:sym typeface="Symbol" panose="05050102010706020507" pitchFamily="18" charset="2"/>
              </a:rPr>
              <a:t>：</a:t>
            </a:r>
            <a:r>
              <a:rPr kumimoji="0" lang="en-US" altLang="zh-CN" i="1" smtClean="0">
                <a:sym typeface="Symbol" panose="05050102010706020507" pitchFamily="18" charset="2"/>
              </a:rPr>
              <a:t>G </a:t>
            </a:r>
            <a:r>
              <a:rPr kumimoji="0" lang="en-US" altLang="zh-CN" smtClean="0">
                <a:sym typeface="Symbol" panose="05050102010706020507" pitchFamily="18" charset="2"/>
              </a:rPr>
              <a:t>[</a:t>
            </a:r>
            <a:r>
              <a:rPr kumimoji="0" lang="en-US" altLang="zh-CN" i="1" smtClean="0">
                <a:sym typeface="Symbol" panose="05050102010706020507" pitchFamily="18" charset="2"/>
              </a:rPr>
              <a:t>S’</a:t>
            </a:r>
            <a:r>
              <a:rPr kumimoji="0" lang="en-US" altLang="zh-CN" smtClean="0">
                <a:sym typeface="Symbol" panose="05050102010706020507" pitchFamily="18" charset="2"/>
              </a:rPr>
              <a:t>]</a:t>
            </a:r>
            <a:r>
              <a:rPr lang="en-US" altLang="zh-CN" smtClean="0"/>
              <a:t> 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78271" name="AutoShape 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2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3" name="AutoShape 6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4" name="AutoShape 6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375" name="Rectangle 16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079645"/>
            <a:ext cx="7931150" cy="4328020"/>
          </a:xfrm>
          <a:prstGeom prst="rect">
            <a:avLst/>
          </a:prstGeom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580112" y="1120386"/>
            <a:ext cx="356388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’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r>
              <a:rPr kumimoji="0"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(0)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’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   </a:t>
            </a:r>
            <a:r>
              <a:rPr lang="en-US" altLang="zh-CN" sz="1800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endParaRPr lang="en-US" altLang="zh-CN" sz="1800" i="1" dirty="0" smtClean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</a:t>
            </a:r>
            <a:endParaRPr lang="en-US" altLang="zh-CN" sz="1800" i="1" dirty="0" smtClean="0">
              <a:solidFill>
                <a:srgbClr val="990099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1800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cB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(6)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i="1" dirty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70" name="Text Box 62"/>
          <p:cNvSpPr txBox="1">
            <a:spLocks noChangeArrowheads="1"/>
          </p:cNvSpPr>
          <p:nvPr/>
        </p:nvSpPr>
        <p:spPr bwMode="auto">
          <a:xfrm>
            <a:off x="755650" y="1125538"/>
            <a:ext cx="4968875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/>
              <a:t>  </a:t>
            </a:r>
            <a:r>
              <a:rPr lang="zh-CN" altLang="en-US" sz="2800" b="1" dirty="0"/>
              <a:t>输入</a:t>
            </a:r>
            <a:r>
              <a:rPr lang="zh-CN" altLang="en-US" sz="2800" b="1" dirty="0" smtClean="0"/>
              <a:t>串的</a:t>
            </a:r>
            <a:r>
              <a:rPr lang="en-US" altLang="zh-CN" sz="2800" b="1" dirty="0" smtClean="0"/>
              <a:t>LR(0)</a:t>
            </a:r>
            <a:r>
              <a:rPr lang="zh-CN" altLang="en-US" sz="2800" b="1" dirty="0" smtClean="0">
                <a:latin typeface="楷体_GB2312" pitchFamily="49" charset="-122"/>
              </a:rPr>
              <a:t>分析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b="1" dirty="0" err="1" smtClean="0">
                <a:solidFill>
                  <a:srgbClr val="800080"/>
                </a:solidFill>
              </a:rPr>
              <a:t>bccd</a:t>
            </a:r>
            <a:r>
              <a:rPr lang="en-US" altLang="zh-CN" b="1" dirty="0" smtClean="0">
                <a:solidFill>
                  <a:srgbClr val="800080"/>
                </a:solidFill>
              </a:rPr>
              <a:t>#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478271" name="AutoShape 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2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3" name="AutoShape 6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274" name="AutoShape 6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8375" name="Rectangle 16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83" y="2492896"/>
            <a:ext cx="8779555" cy="3312368"/>
          </a:xfrm>
          <a:prstGeom prst="rect">
            <a:avLst/>
          </a:prstGeom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580112" y="1120386"/>
            <a:ext cx="356388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’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r>
              <a:rPr kumimoji="0"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(0)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’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   </a:t>
            </a:r>
            <a:r>
              <a:rPr lang="en-US" altLang="zh-CN" sz="1800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endParaRPr lang="en-US" altLang="zh-CN" sz="1800" i="1" dirty="0" smtClean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1800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cA</a:t>
            </a:r>
            <a:endParaRPr lang="en-US" altLang="zh-CN" sz="1800" i="1" dirty="0" smtClean="0">
              <a:solidFill>
                <a:srgbClr val="990099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1800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 smtClean="0">
                <a:solidFill>
                  <a:srgbClr val="9900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 err="1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cB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(6)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800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 smtClean="0">
                <a:solidFill>
                  <a:srgbClr val="99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i="1" dirty="0">
              <a:solidFill>
                <a:srgbClr val="9900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51" name="AutoShape 1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52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53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54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55" name="Rectangle 2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0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79256" name="Text Box 24"/>
          <p:cNvSpPr txBox="1">
            <a:spLocks noChangeArrowheads="1"/>
          </p:cNvSpPr>
          <p:nvPr/>
        </p:nvSpPr>
        <p:spPr bwMode="auto">
          <a:xfrm>
            <a:off x="539750" y="1427163"/>
            <a:ext cx="8424863" cy="40626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0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marL="799465" lvl="2" indent="-342265">
              <a:buClrTx/>
              <a:buFont typeface="Symbol" panose="05050102010706020507" pitchFamily="18" charset="2"/>
              <a:buChar char="-"/>
            </a:pPr>
            <a:endParaRPr kumimoji="0" lang="en-US" altLang="zh-CN" b="1" dirty="0" smtClean="0"/>
          </a:p>
          <a:p>
            <a:pPr marL="799465" lvl="2" indent="-342265">
              <a:buClrTx/>
              <a:buFont typeface="Symbol" panose="05050102010706020507" pitchFamily="18" charset="2"/>
              <a:buChar char="-"/>
            </a:pPr>
            <a:r>
              <a:rPr kumimoji="0" lang="zh-CN" altLang="en-US" b="1" dirty="0" smtClean="0"/>
              <a:t>按</a:t>
            </a:r>
            <a:r>
              <a:rPr kumimoji="0" lang="zh-CN" altLang="en-US" b="1" dirty="0"/>
              <a:t>上述算法构造的分析表，如果</a:t>
            </a:r>
            <a:r>
              <a:rPr kumimoji="0" lang="zh-CN" altLang="en-US" b="1" dirty="0">
                <a:solidFill>
                  <a:srgbClr val="FF0000"/>
                </a:solidFill>
              </a:rPr>
              <a:t>各表项均无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多重定义</a:t>
            </a:r>
            <a:r>
              <a:rPr kumimoji="0" lang="zh-CN" altLang="en-US" b="1" dirty="0" smtClean="0"/>
              <a:t>（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无下面两种冲突</a:t>
            </a:r>
            <a:r>
              <a:rPr kumimoji="0" lang="zh-CN" altLang="en-US" b="1" dirty="0" smtClean="0"/>
              <a:t>），</a:t>
            </a:r>
            <a:r>
              <a:rPr kumimoji="0" lang="zh-CN" altLang="en-US" b="1" dirty="0"/>
              <a:t>则称它为文法 </a:t>
            </a:r>
            <a:r>
              <a:rPr kumimoji="0" lang="en-US" altLang="zh-CN" i="1" dirty="0"/>
              <a:t>G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的一张 </a:t>
            </a:r>
            <a:r>
              <a:rPr kumimoji="0" lang="en-US" altLang="zh-CN" dirty="0">
                <a:solidFill>
                  <a:srgbClr val="800080"/>
                </a:solidFill>
              </a:rPr>
              <a:t>LR</a:t>
            </a:r>
            <a:r>
              <a:rPr kumimoji="0" lang="zh-CN" altLang="en-US" dirty="0">
                <a:solidFill>
                  <a:srgbClr val="800080"/>
                </a:solidFill>
              </a:rPr>
              <a:t>（</a:t>
            </a:r>
            <a:r>
              <a:rPr kumimoji="0" lang="en-US" altLang="zh-CN" dirty="0">
                <a:solidFill>
                  <a:srgbClr val="800080"/>
                </a:solidFill>
              </a:rPr>
              <a:t>0</a:t>
            </a:r>
            <a:r>
              <a:rPr kumimoji="0" lang="zh-CN" altLang="en-US" dirty="0">
                <a:solidFill>
                  <a:srgbClr val="800080"/>
                </a:solidFill>
              </a:rPr>
              <a:t>）</a:t>
            </a:r>
            <a:r>
              <a:rPr kumimoji="0" lang="zh-CN" altLang="en-US" b="1" dirty="0">
                <a:solidFill>
                  <a:srgbClr val="800080"/>
                </a:solidFill>
              </a:rPr>
              <a:t>表</a:t>
            </a:r>
            <a:r>
              <a:rPr kumimoji="0" lang="zh-CN" altLang="en-US" b="1" dirty="0" smtClean="0"/>
              <a:t>，并</a:t>
            </a:r>
            <a:r>
              <a:rPr kumimoji="0" lang="zh-CN" altLang="en-US" b="1" dirty="0"/>
              <a:t>称 </a:t>
            </a:r>
            <a:r>
              <a:rPr kumimoji="0" lang="en-US" altLang="zh-CN" i="1" dirty="0"/>
              <a:t>G</a:t>
            </a:r>
            <a:r>
              <a:rPr kumimoji="0" lang="en-US" altLang="zh-CN" dirty="0"/>
              <a:t> </a:t>
            </a:r>
            <a:r>
              <a:rPr kumimoji="0" lang="zh-CN" altLang="en-US" b="1" dirty="0"/>
              <a:t>为一个 </a:t>
            </a:r>
            <a:r>
              <a:rPr kumimoji="0" lang="en-US" altLang="zh-CN" dirty="0">
                <a:solidFill>
                  <a:srgbClr val="800080"/>
                </a:solidFill>
              </a:rPr>
              <a:t>LR</a:t>
            </a:r>
            <a:r>
              <a:rPr kumimoji="0" lang="zh-CN" altLang="en-US" dirty="0">
                <a:solidFill>
                  <a:srgbClr val="800080"/>
                </a:solidFill>
              </a:rPr>
              <a:t>（</a:t>
            </a:r>
            <a:r>
              <a:rPr kumimoji="0" lang="en-US" altLang="zh-CN" dirty="0">
                <a:solidFill>
                  <a:srgbClr val="800080"/>
                </a:solidFill>
              </a:rPr>
              <a:t>0</a:t>
            </a:r>
            <a:r>
              <a:rPr kumimoji="0" lang="zh-CN" altLang="en-US" dirty="0">
                <a:solidFill>
                  <a:srgbClr val="800080"/>
                </a:solidFill>
              </a:rPr>
              <a:t>）</a:t>
            </a:r>
            <a:r>
              <a:rPr kumimoji="0" lang="zh-CN" altLang="en-US" b="1" dirty="0">
                <a:solidFill>
                  <a:srgbClr val="800080"/>
                </a:solidFill>
              </a:rPr>
              <a:t>文法</a:t>
            </a:r>
            <a:endParaRPr kumimoji="0" lang="zh-CN" altLang="en-US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文法的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en-US" altLang="zh-CN" dirty="0" smtClean="0"/>
              <a:t>FSM</a:t>
            </a:r>
            <a:r>
              <a:rPr kumimoji="0" lang="en-US" altLang="zh-CN" b="1" dirty="0" smtClean="0"/>
              <a:t> </a:t>
            </a:r>
            <a:r>
              <a:rPr kumimoji="0" lang="zh-CN" altLang="en-US" b="1" dirty="0"/>
              <a:t>中，每个状态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（闭包项目集）都满足</a:t>
            </a:r>
            <a:r>
              <a:rPr kumimoji="0" lang="zh-CN" altLang="en-US" b="1" dirty="0" smtClean="0"/>
              <a:t>：</a:t>
            </a:r>
            <a:endParaRPr kumimoji="0" lang="zh-CN" altLang="en-US" b="1" dirty="0"/>
          </a:p>
          <a:p>
            <a:pPr lvl="2">
              <a:buFontTx/>
              <a:buChar char="•"/>
            </a:pPr>
            <a:r>
              <a:rPr kumimoji="0" lang="zh-CN" altLang="en-US" b="1" dirty="0"/>
              <a:t> 不同时含有移进项目和归约</a:t>
            </a:r>
            <a:r>
              <a:rPr kumimoji="0" lang="zh-CN" altLang="en-US" b="1" dirty="0" smtClean="0"/>
              <a:t>项目</a:t>
            </a:r>
            <a:r>
              <a:rPr kumimoji="0" lang="en-US" altLang="zh-CN" b="1" dirty="0" smtClean="0"/>
              <a:t>--</a:t>
            </a:r>
            <a:r>
              <a:rPr kumimoji="0" lang="zh-CN" altLang="en-US" b="1" dirty="0">
                <a:solidFill>
                  <a:srgbClr val="FF0000"/>
                </a:solidFill>
              </a:rPr>
              <a:t>移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进归约冲突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 lvl="2">
              <a:buFontTx/>
              <a:buChar char="•"/>
            </a:pPr>
            <a:r>
              <a:rPr kumimoji="0" lang="zh-CN" altLang="en-US" b="1" dirty="0"/>
              <a:t> 不含有</a:t>
            </a:r>
            <a:r>
              <a:rPr kumimoji="0" lang="zh-CN" altLang="en-US" b="1"/>
              <a:t>两</a:t>
            </a:r>
            <a:r>
              <a:rPr kumimoji="0" lang="zh-CN" altLang="en-US" b="1" smtClean="0"/>
              <a:t>个及以上</a:t>
            </a:r>
            <a:r>
              <a:rPr kumimoji="0" lang="zh-CN" altLang="en-US" b="1" dirty="0"/>
              <a:t>归约</a:t>
            </a:r>
            <a:r>
              <a:rPr kumimoji="0" lang="zh-CN" altLang="en-US" b="1" dirty="0" smtClean="0"/>
              <a:t>项目</a:t>
            </a:r>
            <a:r>
              <a:rPr kumimoji="0" lang="en-US" altLang="zh-CN" b="1" dirty="0" smtClean="0"/>
              <a:t>--</a:t>
            </a:r>
            <a:r>
              <a:rPr kumimoji="0" lang="zh-CN" altLang="en-US" b="1" dirty="0">
                <a:solidFill>
                  <a:srgbClr val="FF0000"/>
                </a:solidFill>
              </a:rPr>
              <a:t>归约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归约冲突</a:t>
            </a:r>
            <a:endParaRPr kumimoji="0"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7" name="Rectangle 17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129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00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01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02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03" name="Text Box 23"/>
          <p:cNvSpPr txBox="1">
            <a:spLocks noChangeArrowheads="1"/>
          </p:cNvSpPr>
          <p:nvPr/>
        </p:nvSpPr>
        <p:spPr bwMode="auto">
          <a:xfrm>
            <a:off x="755650" y="1196975"/>
            <a:ext cx="8208963" cy="52322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LR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0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）分析的局限性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满足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0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要求的文法不多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</a:t>
            </a:r>
            <a:r>
              <a:rPr kumimoji="0" lang="zh-CN" altLang="en-US" b="1" dirty="0"/>
              <a:t>如：文法中含有产生式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kumimoji="0" lang="en-US" altLang="zh-CN" dirty="0">
                <a:solidFill>
                  <a:srgbClr val="FF0000"/>
                </a:solidFill>
              </a:rPr>
              <a:t> </a:t>
            </a:r>
            <a:r>
              <a:rPr kumimoji="0" lang="zh-CN" altLang="en-US" b="1" dirty="0"/>
              <a:t>通常会遇到问题，对应</a:t>
            </a:r>
            <a:endParaRPr kumimoji="0"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 dirty="0"/>
              <a:t>     的项目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是归约项目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ym typeface="Symbol" panose="05050102010706020507" pitchFamily="18" charset="2"/>
              </a:rPr>
              <a:t>容易引起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移进归约冲突</a:t>
            </a:r>
            <a:endParaRPr lang="zh-CN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将会看到，对上述 </a:t>
            </a:r>
            <a:r>
              <a:rPr lang="en-US" altLang="zh-CN" dirty="0">
                <a:sym typeface="Symbol" panose="05050102010706020507" pitchFamily="18" charset="2"/>
              </a:rPr>
              <a:t>LR</a:t>
            </a:r>
            <a:r>
              <a:rPr lang="zh-CN" altLang="en-US" b="1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b="1" dirty="0">
                <a:sym typeface="Symbol" panose="05050102010706020507" pitchFamily="18" charset="2"/>
              </a:rPr>
              <a:t>）文法的例子作很小的扩</a:t>
            </a:r>
            <a:endParaRPr lang="zh-CN" altLang="en-US" b="1" dirty="0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充就会变成非 </a:t>
            </a:r>
            <a:r>
              <a:rPr lang="en-US" altLang="zh-CN" dirty="0">
                <a:sym typeface="Symbol" panose="05050102010706020507" pitchFamily="18" charset="2"/>
              </a:rPr>
              <a:t>LR</a:t>
            </a:r>
            <a:r>
              <a:rPr lang="zh-CN" altLang="en-US" b="1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b="1" dirty="0">
                <a:sym typeface="Symbol" panose="05050102010706020507" pitchFamily="18" charset="2"/>
              </a:rPr>
              <a:t>）文法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只根据栈顶的当前状态确定下一步动作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</a:t>
            </a:r>
            <a:r>
              <a:rPr kumimoji="0" lang="zh-CN" altLang="en-US" b="1" dirty="0"/>
              <a:t>根据栈顶状态，就可确定进行移进还是归约：</a:t>
            </a:r>
            <a:endParaRPr kumimoji="0"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dirty="0"/>
              <a:t> </a:t>
            </a:r>
            <a:r>
              <a:rPr kumimoji="0" lang="zh-CN" altLang="en-US" b="1" dirty="0"/>
              <a:t> </a:t>
            </a:r>
            <a:r>
              <a:rPr kumimoji="0" lang="en-US" altLang="zh-CN" dirty="0"/>
              <a:t>ACTION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表同一行中，不会既有移进又有归约；</a:t>
            </a:r>
            <a:endParaRPr kumimoji="0" lang="zh-CN" altLang="en-US" b="1" dirty="0"/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b="1" dirty="0"/>
              <a:t> </a:t>
            </a:r>
            <a:r>
              <a:rPr kumimoji="0" lang="zh-CN" altLang="en-US" b="1" dirty="0">
                <a:solidFill>
                  <a:srgbClr val="FF0000"/>
                </a:solidFill>
              </a:rPr>
              <a:t>同一行</a:t>
            </a:r>
            <a:r>
              <a:rPr kumimoji="0" lang="zh-CN" altLang="en-US" b="1" dirty="0"/>
              <a:t>中，</a:t>
            </a:r>
            <a:r>
              <a:rPr kumimoji="0" lang="zh-CN" altLang="en-US" b="1" dirty="0">
                <a:solidFill>
                  <a:srgbClr val="FF0000"/>
                </a:solidFill>
              </a:rPr>
              <a:t>归约</a:t>
            </a:r>
            <a:r>
              <a:rPr kumimoji="0" lang="zh-CN" altLang="en-US" b="1" dirty="0"/>
              <a:t>动作同时存在且都是</a:t>
            </a:r>
            <a:r>
              <a:rPr kumimoji="0" lang="zh-CN" altLang="en-US" b="1" dirty="0">
                <a:solidFill>
                  <a:srgbClr val="FF0000"/>
                </a:solidFill>
              </a:rPr>
              <a:t>一样</a:t>
            </a:r>
            <a:r>
              <a:rPr kumimoji="0" lang="zh-CN" altLang="en-US" b="1" dirty="0"/>
              <a:t>的   </a:t>
            </a:r>
            <a:endParaRPr kumimoji="0"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38" name="Rectangle 34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233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4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4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4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43" name="Text Box 39"/>
          <p:cNvSpPr txBox="1">
            <a:spLocks noChangeArrowheads="1"/>
          </p:cNvSpPr>
          <p:nvPr/>
        </p:nvSpPr>
        <p:spPr bwMode="auto">
          <a:xfrm>
            <a:off x="827088" y="1196975"/>
            <a:ext cx="7993062" cy="115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/>
              <a:t>不是 </a:t>
            </a:r>
            <a:r>
              <a:rPr kumimoji="0" lang="en-US" altLang="zh-CN" sz="3200"/>
              <a:t>LR</a:t>
            </a:r>
            <a:r>
              <a:rPr kumimoji="0" lang="zh-CN" altLang="en-US" sz="3200" b="1"/>
              <a:t>（</a:t>
            </a:r>
            <a:r>
              <a:rPr kumimoji="0" lang="en-US" altLang="zh-CN" sz="3200"/>
              <a:t>0</a:t>
            </a:r>
            <a:r>
              <a:rPr kumimoji="0" lang="zh-CN" altLang="en-US" sz="3200" b="1"/>
              <a:t>）的文法</a:t>
            </a:r>
            <a:r>
              <a:rPr kumimoji="0" lang="zh-CN" altLang="en-US" sz="3200" b="1">
                <a:solidFill>
                  <a:srgbClr val="800080"/>
                </a:solidFill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验证如下文法不是 </a:t>
            </a:r>
            <a:r>
              <a:rPr kumimoji="0" lang="en-US" altLang="zh-CN" sz="2800">
                <a:solidFill>
                  <a:srgbClr val="800080"/>
                </a:solidFill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</a:rPr>
              <a:t>的</a:t>
            </a:r>
            <a:endParaRPr kumimoji="0" lang="zh-CN" altLang="en-US" sz="1000"/>
          </a:p>
        </p:txBody>
      </p:sp>
      <p:sp>
        <p:nvSpPr>
          <p:cNvPr id="482344" name="Text Box 40"/>
          <p:cNvSpPr txBox="1">
            <a:spLocks noChangeArrowheads="1"/>
          </p:cNvSpPr>
          <p:nvPr/>
        </p:nvSpPr>
        <p:spPr bwMode="auto">
          <a:xfrm>
            <a:off x="1619250" y="2592388"/>
            <a:ext cx="2232025" cy="3135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2345" name="Text Box 41"/>
          <p:cNvSpPr txBox="1">
            <a:spLocks noChangeArrowheads="1"/>
          </p:cNvSpPr>
          <p:nvPr/>
        </p:nvSpPr>
        <p:spPr bwMode="auto">
          <a:xfrm>
            <a:off x="4716463" y="2636838"/>
            <a:ext cx="3384550" cy="3500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] 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的增广</a:t>
            </a:r>
            <a:r>
              <a:rPr kumimoji="0" lang="zh-CN" altLang="en-US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kumimoji="0" lang="en-US" altLang="zh-CN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(0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i="1" dirty="0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i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 dirty="0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i="1" dirty="0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自底向上分析举例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393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284663" y="2997200"/>
            <a:ext cx="4535487" cy="26479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aaab</a:t>
            </a:r>
            <a:r>
              <a:rPr lang="en-US" altLang="zh-CN" dirty="0"/>
              <a:t>            </a:t>
            </a:r>
            <a:r>
              <a:rPr lang="zh-CN" altLang="en-US" dirty="0"/>
              <a:t>（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 </a:t>
            </a:r>
            <a:r>
              <a:rPr lang="en-US" altLang="zh-CN" dirty="0" err="1"/>
              <a:t>aaaAb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aA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</a:t>
            </a:r>
            <a:r>
              <a:rPr lang="zh-CN" altLang="en-US" b="1" dirty="0"/>
              <a:t> </a:t>
            </a:r>
            <a:r>
              <a:rPr lang="en-US" altLang="zh-CN" dirty="0" err="1"/>
              <a:t>aaAb</a:t>
            </a:r>
            <a:r>
              <a:rPr lang="en-US" altLang="zh-CN" dirty="0"/>
              <a:t>           </a:t>
            </a:r>
            <a:r>
              <a:rPr lang="zh-CN" altLang="en-US" dirty="0"/>
              <a:t>（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aA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</a:t>
            </a:r>
            <a:r>
              <a:rPr lang="zh-CN" altLang="en-US" b="1" dirty="0"/>
              <a:t> </a:t>
            </a:r>
            <a:r>
              <a:rPr lang="en-US" altLang="zh-CN" dirty="0" err="1"/>
              <a:t>aAb</a:t>
            </a:r>
            <a:r>
              <a:rPr lang="en-US" altLang="zh-CN" dirty="0"/>
              <a:t>             </a:t>
            </a:r>
            <a:r>
              <a:rPr lang="zh-CN" altLang="en-US" dirty="0"/>
              <a:t>（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</a:t>
            </a:r>
            <a:r>
              <a:rPr lang="zh-CN" altLang="en-US" b="1" dirty="0"/>
              <a:t> </a:t>
            </a:r>
            <a:r>
              <a:rPr lang="en-US" altLang="zh-CN" dirty="0" err="1"/>
              <a:t>aAB</a:t>
            </a:r>
            <a:r>
              <a:rPr lang="en-US" altLang="zh-CN" dirty="0"/>
              <a:t>             </a:t>
            </a:r>
            <a:r>
              <a:rPr lang="zh-CN" altLang="en-US" dirty="0"/>
              <a:t>（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aA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</a:t>
            </a:r>
            <a:r>
              <a:rPr lang="zh-CN" altLang="en-US" b="1" dirty="0"/>
              <a:t> </a:t>
            </a:r>
            <a:r>
              <a:rPr lang="en-US" altLang="zh-CN"/>
              <a:t>AB               </a:t>
            </a:r>
            <a:r>
              <a:rPr lang="zh-CN" altLang="en-US" smtClean="0"/>
              <a:t>（</a:t>
            </a:r>
            <a:r>
              <a:rPr lang="en-US" altLang="zh-CN" smtClean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AB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</a:t>
            </a:r>
            <a:r>
              <a:rPr lang="zh-CN" altLang="en-US" b="1"/>
              <a:t> </a:t>
            </a:r>
            <a:r>
              <a:rPr lang="en-US" altLang="zh-CN" smtClean="0"/>
              <a:t>S</a:t>
            </a:r>
            <a:endParaRPr lang="en-US" altLang="zh-CN" dirty="0"/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1474788" y="3068638"/>
            <a:ext cx="2520950" cy="19526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/>
              <a:t>文法 </a:t>
            </a:r>
            <a:r>
              <a:rPr lang="en-US" altLang="zh-CN" sz="2800"/>
              <a:t>G</a:t>
            </a:r>
            <a:r>
              <a:rPr lang="zh-CN" altLang="en-US" sz="2800" smtClean="0"/>
              <a:t>（</a:t>
            </a:r>
            <a:r>
              <a:rPr lang="en-US" altLang="zh-CN" sz="2800" smtClean="0"/>
              <a:t>S</a:t>
            </a:r>
            <a:r>
              <a:rPr lang="zh-CN" altLang="en-US" sz="2800" smtClean="0"/>
              <a:t>）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</a:t>
            </a:r>
            <a:r>
              <a:rPr lang="en-US" altLang="zh-CN" sz="2800" smtClean="0"/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AB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A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aA</a:t>
            </a:r>
            <a:r>
              <a:rPr lang="en-US" altLang="zh-CN" sz="2800" dirty="0"/>
              <a:t> | </a:t>
            </a:r>
            <a:r>
              <a:rPr lang="en-US" altLang="zh-CN" sz="2800" dirty="0">
                <a:sym typeface="Symbol" panose="05050102010706020507" pitchFamily="18" charset="2"/>
              </a:rPr>
              <a:t>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B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b | </a:t>
            </a:r>
            <a:r>
              <a:rPr lang="en-US" altLang="zh-CN" sz="2800" dirty="0" err="1"/>
              <a:t>bB</a:t>
            </a:r>
            <a:endParaRPr lang="en-US" altLang="zh-CN" sz="2800" dirty="0"/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1312863" y="2133600"/>
            <a:ext cx="7069137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单词序列 </a:t>
            </a:r>
            <a:r>
              <a:rPr lang="en-US" altLang="zh-CN" sz="2800"/>
              <a:t>aaab</a:t>
            </a: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的一个自底向上分析过程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64" name="Rectangle 36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3369" name="Text Box 41"/>
          <p:cNvSpPr txBox="1">
            <a:spLocks noChangeArrowheads="1"/>
          </p:cNvSpPr>
          <p:nvPr/>
        </p:nvSpPr>
        <p:spPr bwMode="auto">
          <a:xfrm>
            <a:off x="468313" y="1052513"/>
            <a:ext cx="6551612" cy="944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验证文法</a:t>
            </a:r>
            <a:r>
              <a:rPr kumimoji="0"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solidFill>
                  <a:srgbClr val="800080"/>
                </a:solidFill>
              </a:rPr>
              <a:t>不是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0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文法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lang="zh-CN" altLang="en-US" b="1" dirty="0"/>
              <a:t>构造</a:t>
            </a:r>
            <a:r>
              <a:rPr kumimoji="0"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]</a:t>
            </a:r>
            <a:r>
              <a:rPr kumimoji="0" lang="zh-CN" altLang="en-US" b="1" dirty="0">
                <a:sym typeface="Symbol" panose="05050102010706020507" pitchFamily="18" charset="2"/>
              </a:rPr>
              <a:t>的</a:t>
            </a:r>
            <a:r>
              <a:rPr lang="zh-CN" altLang="en-US" b="1" dirty="0"/>
              <a:t>增广文法</a:t>
            </a:r>
            <a:r>
              <a:rPr lang="en-US" altLang="zh-CN" i="1" dirty="0">
                <a:solidFill>
                  <a:srgbClr val="800080"/>
                </a:solidFill>
              </a:rPr>
              <a:t>G</a:t>
            </a:r>
            <a:r>
              <a:rPr lang="en-US" altLang="zh-CN" i="1">
                <a:solidFill>
                  <a:srgbClr val="800080"/>
                </a:solidFill>
              </a:rPr>
              <a:t>’</a:t>
            </a:r>
            <a:r>
              <a:rPr lang="en-US" altLang="zh-CN" b="1">
                <a:solidFill>
                  <a:srgbClr val="800080"/>
                </a:solidFill>
              </a:rPr>
              <a:t> </a:t>
            </a:r>
            <a:r>
              <a:rPr lang="en-US" altLang="zh-CN" smtClean="0">
                <a:solidFill>
                  <a:srgbClr val="800080"/>
                </a:solidFill>
              </a:rPr>
              <a:t>[</a:t>
            </a:r>
            <a:r>
              <a:rPr lang="en-US" altLang="zh-CN" i="1" smtClean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mtClean="0">
                <a:solidFill>
                  <a:srgbClr val="800080"/>
                </a:solidFill>
              </a:rPr>
              <a:t>]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的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0</a:t>
            </a:r>
            <a:r>
              <a:rPr lang="zh-CN" altLang="en-US">
                <a:solidFill>
                  <a:srgbClr val="800080"/>
                </a:solidFill>
              </a:rPr>
              <a:t>）</a:t>
            </a:r>
            <a:r>
              <a:rPr lang="en-US" altLang="zh-CN" smtClean="0">
                <a:solidFill>
                  <a:srgbClr val="800080"/>
                </a:solidFill>
              </a:rPr>
              <a:t>FSM</a:t>
            </a:r>
            <a:endParaRPr lang="en-US" altLang="zh-CN" b="1" dirty="0">
              <a:solidFill>
                <a:srgbClr val="800080"/>
              </a:solidFill>
            </a:endParaRPr>
          </a:p>
        </p:txBody>
      </p:sp>
      <p:sp>
        <p:nvSpPr>
          <p:cNvPr id="483376" name="Text Box 48"/>
          <p:cNvSpPr txBox="1">
            <a:spLocks noChangeArrowheads="1"/>
          </p:cNvSpPr>
          <p:nvPr/>
        </p:nvSpPr>
        <p:spPr bwMode="auto">
          <a:xfrm>
            <a:off x="682625" y="2192338"/>
            <a:ext cx="1512888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kumimoji="0" lang="en-US" altLang="zh-CN" sz="18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ym typeface="Symbol" panose="05050102010706020507" pitchFamily="18" charset="2"/>
              </a:rPr>
              <a:t>.</a:t>
            </a:r>
            <a:r>
              <a:rPr lang="en-US" altLang="zh-CN" sz="18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E+T </a:t>
            </a:r>
            <a:endParaRPr lang="en-US" altLang="zh-CN" sz="1800" b="1" i="1" dirty="0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</a:t>
            </a:r>
            <a:r>
              <a:rPr lang="en-US" altLang="zh-CN" sz="1800" b="1" i="1" dirty="0">
                <a:sym typeface="Symbol" panose="05050102010706020507" pitchFamily="18" charset="2"/>
              </a:rPr>
              <a:t>E </a:t>
            </a:r>
            <a:r>
              <a:rPr lang="en-US" altLang="zh-CN" sz="1800" b="1" dirty="0">
                <a:sym typeface="Symbol" panose="05050102010706020507" pitchFamily="18" charset="2"/>
              </a:rPr>
              <a:t></a:t>
            </a:r>
            <a:r>
              <a:rPr lang="en-US" altLang="zh-CN" sz="1800" b="1" i="1" dirty="0">
                <a:sym typeface="Symbol" panose="05050102010706020507" pitchFamily="18" charset="2"/>
              </a:rPr>
              <a:t> .T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    T </a:t>
            </a:r>
            <a:r>
              <a:rPr lang="en-US" altLang="zh-CN" sz="1800" b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ym typeface="Symbol" panose="05050102010706020507" pitchFamily="18" charset="2"/>
              </a:rPr>
              <a:t>.T</a:t>
            </a:r>
            <a:r>
              <a:rPr lang="en-US" altLang="zh-CN" sz="1800" b="1" dirty="0">
                <a:sym typeface="Symbol" panose="05050102010706020507" pitchFamily="18" charset="2"/>
              </a:rPr>
              <a:t></a:t>
            </a:r>
            <a:r>
              <a:rPr lang="en-US" altLang="zh-CN" sz="1800" b="1" i="1" dirty="0">
                <a:sym typeface="Symbol" panose="05050102010706020507" pitchFamily="18" charset="2"/>
              </a:rPr>
              <a:t>F</a:t>
            </a:r>
            <a:r>
              <a:rPr lang="en-US" altLang="zh-CN" sz="18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 dirty="0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    T </a:t>
            </a:r>
            <a:r>
              <a:rPr lang="en-US" altLang="zh-CN" sz="1800" b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ym typeface="Symbol" panose="05050102010706020507" pitchFamily="18" charset="2"/>
              </a:rPr>
              <a:t>.F</a:t>
            </a:r>
            <a:endParaRPr lang="en-US" altLang="zh-CN" sz="1800" b="1" i="1" dirty="0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</a:t>
            </a:r>
            <a:r>
              <a:rPr lang="en-US" altLang="zh-CN" sz="1800" b="1" i="1" dirty="0">
                <a:sym typeface="Symbol" panose="05050102010706020507" pitchFamily="18" charset="2"/>
              </a:rPr>
              <a:t>F </a:t>
            </a:r>
            <a:r>
              <a:rPr lang="en-US" altLang="zh-CN" sz="1800" b="1" dirty="0"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 dirty="0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</a:t>
            </a:r>
            <a:r>
              <a:rPr lang="en-US" altLang="zh-CN" sz="1800" b="1" i="1" dirty="0">
                <a:sym typeface="Symbol" panose="05050102010706020507" pitchFamily="18" charset="2"/>
              </a:rPr>
              <a:t>F </a:t>
            </a:r>
            <a:r>
              <a:rPr lang="en-US" altLang="zh-CN" sz="1800" b="1" dirty="0">
                <a:sym typeface="Symbol" panose="05050102010706020507" pitchFamily="18" charset="2"/>
              </a:rPr>
              <a:t> .</a:t>
            </a:r>
            <a:r>
              <a:rPr lang="en-US" altLang="zh-CN" sz="1800" b="1" i="1" dirty="0">
                <a:sym typeface="Symbol" panose="05050102010706020507" pitchFamily="18" charset="2"/>
              </a:rPr>
              <a:t>v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   </a:t>
            </a:r>
            <a:r>
              <a:rPr lang="en-US" altLang="zh-CN" sz="1800" b="1" i="1" dirty="0">
                <a:sym typeface="Symbol" panose="05050102010706020507" pitchFamily="18" charset="2"/>
              </a:rPr>
              <a:t>F </a:t>
            </a:r>
            <a:r>
              <a:rPr lang="en-US" altLang="zh-CN" sz="1800" b="1" dirty="0">
                <a:sym typeface="Symbol" panose="05050102010706020507" pitchFamily="18" charset="2"/>
              </a:rPr>
              <a:t> .</a:t>
            </a:r>
            <a:r>
              <a:rPr lang="en-US" altLang="zh-CN" sz="1800" b="1" i="1" dirty="0">
                <a:sym typeface="Symbol" panose="05050102010706020507" pitchFamily="18" charset="2"/>
              </a:rPr>
              <a:t>d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483378" name="Text Box 50"/>
          <p:cNvSpPr txBox="1">
            <a:spLocks noChangeArrowheads="1"/>
          </p:cNvSpPr>
          <p:nvPr/>
        </p:nvSpPr>
        <p:spPr bwMode="auto">
          <a:xfrm>
            <a:off x="2843213" y="6018213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b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E.</a:t>
            </a:r>
            <a:endParaRPr kumimoji="0" lang="en-US" altLang="zh-CN" sz="1800" b="1" dirty="0">
              <a:solidFill>
                <a:srgbClr val="00B05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 dirty="0">
                <a:solidFill>
                  <a:srgbClr val="00B05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00B05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E.+T </a:t>
            </a:r>
            <a:endParaRPr lang="en-US" altLang="zh-CN" sz="1800" b="1" i="1" dirty="0">
              <a:solidFill>
                <a:srgbClr val="00B05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79" name="Text Box 51"/>
          <p:cNvSpPr txBox="1">
            <a:spLocks noChangeArrowheads="1"/>
          </p:cNvSpPr>
          <p:nvPr/>
        </p:nvSpPr>
        <p:spPr bwMode="auto">
          <a:xfrm>
            <a:off x="1187450" y="5084763"/>
            <a:ext cx="100806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611188" y="6292850"/>
            <a:ext cx="11525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90" name="Line 62"/>
          <p:cNvSpPr>
            <a:spLocks noChangeShapeType="1"/>
          </p:cNvSpPr>
          <p:nvPr/>
        </p:nvSpPr>
        <p:spPr bwMode="auto">
          <a:xfrm>
            <a:off x="5724525" y="28527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5" name="Line 67"/>
          <p:cNvSpPr>
            <a:spLocks noChangeShapeType="1"/>
          </p:cNvSpPr>
          <p:nvPr/>
        </p:nvSpPr>
        <p:spPr bwMode="auto">
          <a:xfrm>
            <a:off x="4356100" y="6597650"/>
            <a:ext cx="22320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6" name="Line 68"/>
          <p:cNvSpPr>
            <a:spLocks noChangeShapeType="1"/>
          </p:cNvSpPr>
          <p:nvPr/>
        </p:nvSpPr>
        <p:spPr bwMode="auto">
          <a:xfrm>
            <a:off x="2195513" y="29972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8" name="Rectangle 70"/>
          <p:cNvSpPr>
            <a:spLocks noChangeArrowheads="1"/>
          </p:cNvSpPr>
          <p:nvPr/>
        </p:nvSpPr>
        <p:spPr bwMode="auto">
          <a:xfrm>
            <a:off x="2195513" y="53006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4" name="Arc 76"/>
          <p:cNvSpPr/>
          <p:nvPr/>
        </p:nvSpPr>
        <p:spPr bwMode="auto">
          <a:xfrm flipH="1">
            <a:off x="2555875" y="429101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5" name="Arc 77"/>
          <p:cNvSpPr/>
          <p:nvPr/>
        </p:nvSpPr>
        <p:spPr bwMode="auto">
          <a:xfrm rot="16200000" flipH="1">
            <a:off x="2555875" y="4579938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6" name="Arc 78"/>
          <p:cNvSpPr/>
          <p:nvPr/>
        </p:nvSpPr>
        <p:spPr bwMode="auto">
          <a:xfrm rot="10800000" flipH="1">
            <a:off x="2843213" y="4579938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7" name="Rectangle 79"/>
          <p:cNvSpPr>
            <a:spLocks noChangeArrowheads="1"/>
          </p:cNvSpPr>
          <p:nvPr/>
        </p:nvSpPr>
        <p:spPr bwMode="auto">
          <a:xfrm>
            <a:off x="2555875" y="3933825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8" name="Rectangle 80"/>
          <p:cNvSpPr>
            <a:spLocks noChangeArrowheads="1"/>
          </p:cNvSpPr>
          <p:nvPr/>
        </p:nvSpPr>
        <p:spPr bwMode="auto">
          <a:xfrm>
            <a:off x="4427538" y="63023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+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9" name="Line 81"/>
          <p:cNvSpPr>
            <a:spLocks noChangeShapeType="1"/>
          </p:cNvSpPr>
          <p:nvPr/>
        </p:nvSpPr>
        <p:spPr bwMode="auto">
          <a:xfrm>
            <a:off x="2051050" y="4581525"/>
            <a:ext cx="792163" cy="14398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2843213" y="2192338"/>
            <a:ext cx="1655762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(.E)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E+T 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.T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.T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.F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21" name="Text Box 93"/>
          <p:cNvSpPr txBox="1">
            <a:spLocks noChangeArrowheads="1"/>
          </p:cNvSpPr>
          <p:nvPr/>
        </p:nvSpPr>
        <p:spPr bwMode="auto">
          <a:xfrm>
            <a:off x="5435600" y="2201863"/>
            <a:ext cx="14414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(E.)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E.+T </a:t>
            </a:r>
            <a:endParaRPr lang="en-US" altLang="zh-CN" sz="1800" b="1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2" name="Text Box 94"/>
          <p:cNvSpPr txBox="1">
            <a:spLocks noChangeArrowheads="1"/>
          </p:cNvSpPr>
          <p:nvPr/>
        </p:nvSpPr>
        <p:spPr bwMode="auto">
          <a:xfrm>
            <a:off x="5507038" y="33575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(E).</a:t>
            </a:r>
            <a:endParaRPr lang="en-US" altLang="zh-CN" sz="1800" b="1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3" name="Text Box 95"/>
          <p:cNvSpPr txBox="1">
            <a:spLocks noChangeArrowheads="1"/>
          </p:cNvSpPr>
          <p:nvPr/>
        </p:nvSpPr>
        <p:spPr bwMode="auto">
          <a:xfrm>
            <a:off x="900113" y="5716588"/>
            <a:ext cx="11525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v.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4" name="Text Box 96"/>
          <p:cNvSpPr txBox="1">
            <a:spLocks noChangeArrowheads="1"/>
          </p:cNvSpPr>
          <p:nvPr/>
        </p:nvSpPr>
        <p:spPr bwMode="auto">
          <a:xfrm>
            <a:off x="2843213" y="5010150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T.</a:t>
            </a:r>
            <a:endParaRPr kumimoji="0" lang="en-US" altLang="zh-CN" sz="1800" b="1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T </a:t>
            </a:r>
            <a:r>
              <a:rPr lang="en-US" altLang="zh-CN" sz="1800" b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T. 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1800" b="1" i="1" dirty="0">
                <a:solidFill>
                  <a:srgbClr val="FF000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F </a:t>
            </a:r>
            <a:endParaRPr lang="en-US" altLang="zh-CN" sz="1800" b="1" i="1" dirty="0">
              <a:solidFill>
                <a:srgbClr val="FF0000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3425" name="Text Box 97"/>
          <p:cNvSpPr txBox="1">
            <a:spLocks noChangeArrowheads="1"/>
          </p:cNvSpPr>
          <p:nvPr/>
        </p:nvSpPr>
        <p:spPr bwMode="auto">
          <a:xfrm>
            <a:off x="6588125" y="4868863"/>
            <a:ext cx="1511300" cy="18399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E+.T 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.T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.F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26" name="Text Box 98"/>
          <p:cNvSpPr txBox="1">
            <a:spLocks noChangeArrowheads="1"/>
          </p:cNvSpPr>
          <p:nvPr/>
        </p:nvSpPr>
        <p:spPr bwMode="auto">
          <a:xfrm>
            <a:off x="4859338" y="4581525"/>
            <a:ext cx="1439862" cy="1290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.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7" name="Text Box 99"/>
          <p:cNvSpPr txBox="1">
            <a:spLocks noChangeArrowheads="1"/>
          </p:cNvSpPr>
          <p:nvPr/>
        </p:nvSpPr>
        <p:spPr bwMode="auto">
          <a:xfrm>
            <a:off x="7308850" y="3930650"/>
            <a:ext cx="15113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FF000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E+T. </a:t>
            </a:r>
            <a:endParaRPr lang="en-US" altLang="zh-CN" sz="1800" b="1" i="1" dirty="0">
              <a:solidFill>
                <a:srgbClr val="FF0000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    T 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T.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1800" b="1" i="1" dirty="0">
                <a:solidFill>
                  <a:srgbClr val="FF000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83428" name="Text Box 100"/>
          <p:cNvSpPr txBox="1">
            <a:spLocks noChangeArrowheads="1"/>
          </p:cNvSpPr>
          <p:nvPr/>
        </p:nvSpPr>
        <p:spPr bwMode="auto">
          <a:xfrm>
            <a:off x="5365750" y="4076700"/>
            <a:ext cx="1511300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</a:t>
            </a:r>
            <a:r>
              <a:rPr lang="en-US" altLang="zh-CN" sz="1800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9" name="Line 101"/>
          <p:cNvSpPr>
            <a:spLocks noChangeShapeType="1"/>
          </p:cNvSpPr>
          <p:nvPr/>
        </p:nvSpPr>
        <p:spPr bwMode="auto">
          <a:xfrm>
            <a:off x="2195513" y="4221163"/>
            <a:ext cx="647700" cy="12239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0" name="Rectangle 102"/>
          <p:cNvSpPr>
            <a:spLocks noChangeArrowheads="1"/>
          </p:cNvSpPr>
          <p:nvPr/>
        </p:nvSpPr>
        <p:spPr bwMode="auto">
          <a:xfrm>
            <a:off x="2195513" y="41417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1" name="Rectangle 103"/>
          <p:cNvSpPr>
            <a:spLocks noChangeArrowheads="1"/>
          </p:cNvSpPr>
          <p:nvPr/>
        </p:nvSpPr>
        <p:spPr bwMode="auto">
          <a:xfrm>
            <a:off x="2411413" y="26304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2" name="Line 104"/>
          <p:cNvSpPr>
            <a:spLocks noChangeShapeType="1"/>
          </p:cNvSpPr>
          <p:nvPr/>
        </p:nvSpPr>
        <p:spPr bwMode="auto">
          <a:xfrm>
            <a:off x="1620838" y="4581525"/>
            <a:ext cx="0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3" name="Rectangle 105"/>
          <p:cNvSpPr>
            <a:spLocks noChangeArrowheads="1"/>
          </p:cNvSpPr>
          <p:nvPr/>
        </p:nvSpPr>
        <p:spPr bwMode="auto">
          <a:xfrm>
            <a:off x="15478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4" name="Line 106"/>
          <p:cNvSpPr>
            <a:spLocks noChangeShapeType="1"/>
          </p:cNvSpPr>
          <p:nvPr/>
        </p:nvSpPr>
        <p:spPr bwMode="auto">
          <a:xfrm>
            <a:off x="1044575" y="4581525"/>
            <a:ext cx="0" cy="11525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5" name="Rectangle 107"/>
          <p:cNvSpPr>
            <a:spLocks noChangeArrowheads="1"/>
          </p:cNvSpPr>
          <p:nvPr/>
        </p:nvSpPr>
        <p:spPr bwMode="auto">
          <a:xfrm>
            <a:off x="971550" y="46466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6" name="Line 108"/>
          <p:cNvSpPr>
            <a:spLocks noChangeShapeType="1"/>
          </p:cNvSpPr>
          <p:nvPr/>
        </p:nvSpPr>
        <p:spPr bwMode="auto">
          <a:xfrm>
            <a:off x="757238" y="4581525"/>
            <a:ext cx="0" cy="172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7" name="Rectangle 109"/>
          <p:cNvSpPr>
            <a:spLocks noChangeArrowheads="1"/>
          </p:cNvSpPr>
          <p:nvPr/>
        </p:nvSpPr>
        <p:spPr bwMode="auto">
          <a:xfrm>
            <a:off x="4683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8" name="Line 110"/>
          <p:cNvSpPr>
            <a:spLocks noChangeShapeType="1"/>
          </p:cNvSpPr>
          <p:nvPr/>
        </p:nvSpPr>
        <p:spPr bwMode="auto">
          <a:xfrm>
            <a:off x="4356100" y="5373688"/>
            <a:ext cx="50323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9" name="Rectangle 111"/>
          <p:cNvSpPr>
            <a:spLocks noChangeArrowheads="1"/>
          </p:cNvSpPr>
          <p:nvPr/>
        </p:nvSpPr>
        <p:spPr bwMode="auto">
          <a:xfrm>
            <a:off x="4427538" y="507841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483440" name="Line 112"/>
          <p:cNvSpPr>
            <a:spLocks noChangeShapeType="1"/>
          </p:cNvSpPr>
          <p:nvPr/>
        </p:nvSpPr>
        <p:spPr bwMode="auto">
          <a:xfrm>
            <a:off x="4500563" y="2428875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1" name="Rectangle 113"/>
          <p:cNvSpPr>
            <a:spLocks noChangeArrowheads="1"/>
          </p:cNvSpPr>
          <p:nvPr/>
        </p:nvSpPr>
        <p:spPr bwMode="auto">
          <a:xfrm>
            <a:off x="4787900" y="21336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43" name="Rectangle 115"/>
          <p:cNvSpPr>
            <a:spLocks noChangeArrowheads="1"/>
          </p:cNvSpPr>
          <p:nvPr/>
        </p:nvSpPr>
        <p:spPr bwMode="auto">
          <a:xfrm>
            <a:off x="5148263" y="256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2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44" name="Line 116"/>
          <p:cNvSpPr>
            <a:spLocks noChangeShapeType="1"/>
          </p:cNvSpPr>
          <p:nvPr/>
        </p:nvSpPr>
        <p:spPr bwMode="auto">
          <a:xfrm>
            <a:off x="4500563" y="278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6" name="Rectangle 118"/>
          <p:cNvSpPr>
            <a:spLocks noChangeArrowheads="1"/>
          </p:cNvSpPr>
          <p:nvPr/>
        </p:nvSpPr>
        <p:spPr bwMode="auto">
          <a:xfrm>
            <a:off x="4643438" y="249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47" name="Rectangle 119"/>
          <p:cNvSpPr>
            <a:spLocks noChangeArrowheads="1"/>
          </p:cNvSpPr>
          <p:nvPr/>
        </p:nvSpPr>
        <p:spPr bwMode="auto">
          <a:xfrm>
            <a:off x="5148263" y="29178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48" name="Line 120"/>
          <p:cNvSpPr>
            <a:spLocks noChangeShapeType="1"/>
          </p:cNvSpPr>
          <p:nvPr/>
        </p:nvSpPr>
        <p:spPr bwMode="auto">
          <a:xfrm>
            <a:off x="4500563" y="31337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9" name="Rectangle 121"/>
          <p:cNvSpPr>
            <a:spLocks noChangeArrowheads="1"/>
          </p:cNvSpPr>
          <p:nvPr/>
        </p:nvSpPr>
        <p:spPr bwMode="auto">
          <a:xfrm>
            <a:off x="4643438" y="28448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0" name="Rectangle 122"/>
          <p:cNvSpPr>
            <a:spLocks noChangeArrowheads="1"/>
          </p:cNvSpPr>
          <p:nvPr/>
        </p:nvSpPr>
        <p:spPr bwMode="auto">
          <a:xfrm>
            <a:off x="5148263" y="327818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1" name="Line 123"/>
          <p:cNvSpPr>
            <a:spLocks noChangeShapeType="1"/>
          </p:cNvSpPr>
          <p:nvPr/>
        </p:nvSpPr>
        <p:spPr bwMode="auto">
          <a:xfrm>
            <a:off x="4500563" y="34940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2" name="Rectangle 124"/>
          <p:cNvSpPr>
            <a:spLocks noChangeArrowheads="1"/>
          </p:cNvSpPr>
          <p:nvPr/>
        </p:nvSpPr>
        <p:spPr bwMode="auto">
          <a:xfrm>
            <a:off x="4643438" y="320516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3" name="Rectangle 125"/>
          <p:cNvSpPr>
            <a:spLocks noChangeArrowheads="1"/>
          </p:cNvSpPr>
          <p:nvPr/>
        </p:nvSpPr>
        <p:spPr bwMode="auto">
          <a:xfrm>
            <a:off x="5148263" y="36385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4" name="Line 126"/>
          <p:cNvSpPr>
            <a:spLocks noChangeShapeType="1"/>
          </p:cNvSpPr>
          <p:nvPr/>
        </p:nvSpPr>
        <p:spPr bwMode="auto">
          <a:xfrm>
            <a:off x="4500563" y="38544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5" name="Rectangle 127"/>
          <p:cNvSpPr>
            <a:spLocks noChangeArrowheads="1"/>
          </p:cNvSpPr>
          <p:nvPr/>
        </p:nvSpPr>
        <p:spPr bwMode="auto">
          <a:xfrm>
            <a:off x="4643438" y="35655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6" name="Rectangle 128"/>
          <p:cNvSpPr>
            <a:spLocks noChangeArrowheads="1"/>
          </p:cNvSpPr>
          <p:nvPr/>
        </p:nvSpPr>
        <p:spPr bwMode="auto">
          <a:xfrm>
            <a:off x="5722938" y="285273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7" name="Line 129"/>
          <p:cNvSpPr>
            <a:spLocks noChangeShapeType="1"/>
          </p:cNvSpPr>
          <p:nvPr/>
        </p:nvSpPr>
        <p:spPr bwMode="auto">
          <a:xfrm>
            <a:off x="6156325" y="2852738"/>
            <a:ext cx="0" cy="2889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8" name="Rectangle 130"/>
          <p:cNvSpPr>
            <a:spLocks noChangeArrowheads="1"/>
          </p:cNvSpPr>
          <p:nvPr/>
        </p:nvSpPr>
        <p:spPr bwMode="auto">
          <a:xfrm>
            <a:off x="6804025" y="29241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7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9" name="Line 131"/>
          <p:cNvSpPr>
            <a:spLocks noChangeShapeType="1"/>
          </p:cNvSpPr>
          <p:nvPr/>
        </p:nvSpPr>
        <p:spPr bwMode="auto">
          <a:xfrm>
            <a:off x="6156325" y="31416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0" name="Rectangle 132"/>
          <p:cNvSpPr>
            <a:spLocks noChangeArrowheads="1"/>
          </p:cNvSpPr>
          <p:nvPr/>
        </p:nvSpPr>
        <p:spPr bwMode="auto">
          <a:xfrm>
            <a:off x="6299200" y="28527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+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1" name="Line 133"/>
          <p:cNvSpPr>
            <a:spLocks noChangeShapeType="1"/>
          </p:cNvSpPr>
          <p:nvPr/>
        </p:nvSpPr>
        <p:spPr bwMode="auto">
          <a:xfrm flipH="1">
            <a:off x="5157788" y="4221163"/>
            <a:ext cx="206375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2" name="Rectangle 134"/>
          <p:cNvSpPr>
            <a:spLocks noChangeArrowheads="1"/>
          </p:cNvSpPr>
          <p:nvPr/>
        </p:nvSpPr>
        <p:spPr bwMode="auto">
          <a:xfrm>
            <a:off x="4932363" y="42211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3" name="Line 135"/>
          <p:cNvSpPr>
            <a:spLocks noChangeShapeType="1"/>
          </p:cNvSpPr>
          <p:nvPr/>
        </p:nvSpPr>
        <p:spPr bwMode="auto">
          <a:xfrm>
            <a:off x="50800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4" name="Rectangle 136"/>
          <p:cNvSpPr>
            <a:spLocks noChangeArrowheads="1"/>
          </p:cNvSpPr>
          <p:nvPr/>
        </p:nvSpPr>
        <p:spPr bwMode="auto">
          <a:xfrm>
            <a:off x="5075238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9" name="Rectangle 141"/>
          <p:cNvSpPr>
            <a:spLocks noChangeArrowheads="1"/>
          </p:cNvSpPr>
          <p:nvPr/>
        </p:nvSpPr>
        <p:spPr bwMode="auto">
          <a:xfrm>
            <a:off x="49323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4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0" name="Line 142"/>
          <p:cNvSpPr>
            <a:spLocks noChangeShapeType="1"/>
          </p:cNvSpPr>
          <p:nvPr/>
        </p:nvSpPr>
        <p:spPr bwMode="auto">
          <a:xfrm>
            <a:off x="55118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1" name="Rectangle 143"/>
          <p:cNvSpPr>
            <a:spLocks noChangeArrowheads="1"/>
          </p:cNvSpPr>
          <p:nvPr/>
        </p:nvSpPr>
        <p:spPr bwMode="auto">
          <a:xfrm>
            <a:off x="54356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2" name="Rectangle 144"/>
          <p:cNvSpPr>
            <a:spLocks noChangeArrowheads="1"/>
          </p:cNvSpPr>
          <p:nvPr/>
        </p:nvSpPr>
        <p:spPr bwMode="auto">
          <a:xfrm>
            <a:off x="53641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3" name="Line 145"/>
          <p:cNvSpPr>
            <a:spLocks noChangeShapeType="1"/>
          </p:cNvSpPr>
          <p:nvPr/>
        </p:nvSpPr>
        <p:spPr bwMode="auto">
          <a:xfrm>
            <a:off x="59436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4" name="Rectangle 146"/>
          <p:cNvSpPr>
            <a:spLocks noChangeArrowheads="1"/>
          </p:cNvSpPr>
          <p:nvPr/>
        </p:nvSpPr>
        <p:spPr bwMode="auto">
          <a:xfrm>
            <a:off x="58674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5" name="Rectangle 147"/>
          <p:cNvSpPr>
            <a:spLocks noChangeArrowheads="1"/>
          </p:cNvSpPr>
          <p:nvPr/>
        </p:nvSpPr>
        <p:spPr bwMode="auto">
          <a:xfrm>
            <a:off x="57959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6" name="Line 148"/>
          <p:cNvSpPr>
            <a:spLocks noChangeShapeType="1"/>
          </p:cNvSpPr>
          <p:nvPr/>
        </p:nvSpPr>
        <p:spPr bwMode="auto">
          <a:xfrm flipH="1">
            <a:off x="7061200" y="4437063"/>
            <a:ext cx="24765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7" name="Rectangle 149"/>
          <p:cNvSpPr>
            <a:spLocks noChangeArrowheads="1"/>
          </p:cNvSpPr>
          <p:nvPr/>
        </p:nvSpPr>
        <p:spPr bwMode="auto">
          <a:xfrm>
            <a:off x="6875463" y="45085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8" name="Rectangle 150"/>
          <p:cNvSpPr>
            <a:spLocks noChangeArrowheads="1"/>
          </p:cNvSpPr>
          <p:nvPr/>
        </p:nvSpPr>
        <p:spPr bwMode="auto">
          <a:xfrm>
            <a:off x="8748713" y="53022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9" name="Line 151"/>
          <p:cNvSpPr>
            <a:spLocks noChangeShapeType="1"/>
          </p:cNvSpPr>
          <p:nvPr/>
        </p:nvSpPr>
        <p:spPr bwMode="auto">
          <a:xfrm>
            <a:off x="8101013" y="55181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0" name="Rectangle 152"/>
          <p:cNvSpPr>
            <a:spLocks noChangeArrowheads="1"/>
          </p:cNvSpPr>
          <p:nvPr/>
        </p:nvSpPr>
        <p:spPr bwMode="auto">
          <a:xfrm>
            <a:off x="8243888" y="52292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1" name="Rectangle 153"/>
          <p:cNvSpPr>
            <a:spLocks noChangeArrowheads="1"/>
          </p:cNvSpPr>
          <p:nvPr/>
        </p:nvSpPr>
        <p:spPr bwMode="auto">
          <a:xfrm>
            <a:off x="8748713" y="56546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4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2" name="Line 154"/>
          <p:cNvSpPr>
            <a:spLocks noChangeShapeType="1"/>
          </p:cNvSpPr>
          <p:nvPr/>
        </p:nvSpPr>
        <p:spPr bwMode="auto">
          <a:xfrm>
            <a:off x="8101013" y="587057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3" name="Rectangle 155"/>
          <p:cNvSpPr>
            <a:spLocks noChangeArrowheads="1"/>
          </p:cNvSpPr>
          <p:nvPr/>
        </p:nvSpPr>
        <p:spPr bwMode="auto">
          <a:xfrm>
            <a:off x="8243888" y="55181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4" name="Rectangle 156"/>
          <p:cNvSpPr>
            <a:spLocks noChangeArrowheads="1"/>
          </p:cNvSpPr>
          <p:nvPr/>
        </p:nvSpPr>
        <p:spPr bwMode="auto">
          <a:xfrm>
            <a:off x="8748713" y="601503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5" name="Line 157"/>
          <p:cNvSpPr>
            <a:spLocks noChangeShapeType="1"/>
          </p:cNvSpPr>
          <p:nvPr/>
        </p:nvSpPr>
        <p:spPr bwMode="auto">
          <a:xfrm>
            <a:off x="8101013" y="623093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6" name="Rectangle 158"/>
          <p:cNvSpPr>
            <a:spLocks noChangeArrowheads="1"/>
          </p:cNvSpPr>
          <p:nvPr/>
        </p:nvSpPr>
        <p:spPr bwMode="auto">
          <a:xfrm>
            <a:off x="8243888" y="59420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7" name="Rectangle 159"/>
          <p:cNvSpPr>
            <a:spLocks noChangeArrowheads="1"/>
          </p:cNvSpPr>
          <p:nvPr/>
        </p:nvSpPr>
        <p:spPr bwMode="auto">
          <a:xfrm>
            <a:off x="8748713" y="637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8" name="Line 160"/>
          <p:cNvSpPr>
            <a:spLocks noChangeShapeType="1"/>
          </p:cNvSpPr>
          <p:nvPr/>
        </p:nvSpPr>
        <p:spPr bwMode="auto">
          <a:xfrm>
            <a:off x="8101013" y="659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9" name="Rectangle 161"/>
          <p:cNvSpPr>
            <a:spLocks noChangeArrowheads="1"/>
          </p:cNvSpPr>
          <p:nvPr/>
        </p:nvSpPr>
        <p:spPr bwMode="auto">
          <a:xfrm>
            <a:off x="8243888" y="630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90" name="Line 162"/>
          <p:cNvSpPr>
            <a:spLocks noChangeShapeType="1"/>
          </p:cNvSpPr>
          <p:nvPr/>
        </p:nvSpPr>
        <p:spPr bwMode="auto">
          <a:xfrm>
            <a:off x="8535988" y="458311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92" name="Rectangle 164"/>
          <p:cNvSpPr>
            <a:spLocks noChangeArrowheads="1"/>
          </p:cNvSpPr>
          <p:nvPr/>
        </p:nvSpPr>
        <p:spPr bwMode="auto">
          <a:xfrm>
            <a:off x="8388350" y="48768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8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93" name="Rectangle 165"/>
          <p:cNvSpPr>
            <a:spLocks noChangeArrowheads="1"/>
          </p:cNvSpPr>
          <p:nvPr/>
        </p:nvSpPr>
        <p:spPr bwMode="auto">
          <a:xfrm>
            <a:off x="8494713" y="45751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483494" name="Text Box 166"/>
          <p:cNvSpPr txBox="1">
            <a:spLocks noChangeArrowheads="1"/>
          </p:cNvSpPr>
          <p:nvPr/>
        </p:nvSpPr>
        <p:spPr bwMode="auto">
          <a:xfrm>
            <a:off x="7092950" y="11255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kumimoji="0" lang="en-US" altLang="zh-CN" sz="200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44" name="Rectangle 36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52645" name="Text Box 37"/>
          <p:cNvSpPr txBox="1">
            <a:spLocks noChangeArrowheads="1"/>
          </p:cNvSpPr>
          <p:nvPr/>
        </p:nvSpPr>
        <p:spPr bwMode="auto">
          <a:xfrm>
            <a:off x="682625" y="1189038"/>
            <a:ext cx="6121400" cy="2012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验证文法</a:t>
            </a:r>
            <a:r>
              <a:rPr kumimoji="0"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lang="zh-CN" altLang="en-US" sz="3200" b="1" dirty="0">
                <a:solidFill>
                  <a:srgbClr val="800080"/>
                </a:solidFill>
              </a:rPr>
              <a:t>不是 </a:t>
            </a:r>
            <a:r>
              <a:rPr kumimoji="0" lang="en-US" altLang="zh-CN" sz="3200" dirty="0">
                <a:solidFill>
                  <a:srgbClr val="800080"/>
                </a:solidFill>
              </a:rPr>
              <a:t>LR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0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）</a:t>
            </a:r>
            <a:r>
              <a:rPr lang="zh-CN" altLang="en-US" sz="3200" b="1" dirty="0">
                <a:solidFill>
                  <a:srgbClr val="800080"/>
                </a:solidFill>
              </a:rPr>
              <a:t>文法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</a:t>
            </a:r>
            <a:r>
              <a:rPr kumimoji="0" lang="zh-CN" altLang="en-US" sz="2800" b="1" dirty="0"/>
              <a:t>从前一页</a:t>
            </a:r>
            <a:r>
              <a:rPr kumimoji="0" lang="zh-CN" altLang="en-US" sz="2800" b="1" dirty="0">
                <a:sym typeface="Symbol" panose="05050102010706020507" pitchFamily="18" charset="2"/>
              </a:rPr>
              <a:t>的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/>
              <a:t>）</a:t>
            </a:r>
            <a:r>
              <a:rPr lang="en-US" altLang="zh-CN" sz="2800" smtClean="0"/>
              <a:t>FSM </a:t>
            </a:r>
            <a:r>
              <a:rPr lang="zh-CN" altLang="en-US" sz="2800" b="1" dirty="0"/>
              <a:t>可以发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现如下两个状态（项目集）存在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800080"/>
                </a:solidFill>
              </a:rPr>
              <a:t>   移进</a:t>
            </a:r>
            <a:r>
              <a:rPr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800" b="1" dirty="0">
                <a:solidFill>
                  <a:srgbClr val="800080"/>
                </a:solidFill>
              </a:rPr>
              <a:t>归约冲突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52648" name="Text Box 40"/>
          <p:cNvSpPr txBox="1">
            <a:spLocks noChangeArrowheads="1"/>
          </p:cNvSpPr>
          <p:nvPr/>
        </p:nvSpPr>
        <p:spPr bwMode="auto">
          <a:xfrm>
            <a:off x="1547813" y="5657850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 i="1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 i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i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T </a:t>
            </a:r>
            <a:endParaRPr lang="en-US" altLang="zh-CN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2665" name="Text Box 57"/>
          <p:cNvSpPr txBox="1">
            <a:spLocks noChangeArrowheads="1"/>
          </p:cNvSpPr>
          <p:nvPr/>
        </p:nvSpPr>
        <p:spPr bwMode="auto">
          <a:xfrm>
            <a:off x="1547813" y="3460750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kumimoji="0" lang="en-US" altLang="zh-CN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   T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F </a:t>
            </a:r>
            <a:endParaRPr lang="en-US" altLang="zh-CN" i="1"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2668" name="Text Box 60"/>
          <p:cNvSpPr txBox="1">
            <a:spLocks noChangeArrowheads="1"/>
          </p:cNvSpPr>
          <p:nvPr/>
        </p:nvSpPr>
        <p:spPr bwMode="auto">
          <a:xfrm>
            <a:off x="4427538" y="3460750"/>
            <a:ext cx="2305050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E + T </a:t>
            </a:r>
            <a:r>
              <a:rPr lang="en-US" altLang="zh-CN" b="1" i="1">
                <a:ea typeface="华文行楷" panose="0201080004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      T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 b="1" i="1">
                <a:sym typeface="Symbol" panose="05050102010706020507" pitchFamily="18" charset="2"/>
              </a:rPr>
              <a:t>.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52728" name="Text Box 120"/>
          <p:cNvSpPr txBox="1">
            <a:spLocks noChangeArrowheads="1"/>
          </p:cNvSpPr>
          <p:nvPr/>
        </p:nvSpPr>
        <p:spPr bwMode="auto">
          <a:xfrm>
            <a:off x="1116013" y="4503738"/>
            <a:ext cx="75596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kumimoji="0" lang="en-US" altLang="zh-CN" sz="2800" b="1" dirty="0"/>
              <a:t> </a:t>
            </a:r>
            <a:r>
              <a:rPr kumimoji="0" lang="zh-CN" altLang="en-US" sz="2800" b="1" dirty="0"/>
              <a:t>注意：</a:t>
            </a:r>
            <a:r>
              <a:rPr kumimoji="0" lang="zh-CN" altLang="en-US" sz="2800" b="1"/>
              <a:t>由于 </a:t>
            </a:r>
            <a:r>
              <a:rPr lang="en-US" altLang="zh-CN" i="1" u="sng" smtClean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US" altLang="zh-CN" u="sng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u="sng" dirty="0">
                <a:solidFill>
                  <a:srgbClr val="FF0000"/>
                </a:solidFill>
                <a:sym typeface="Symbol" panose="05050102010706020507" pitchFamily="18" charset="2"/>
              </a:rPr>
              <a:t>E </a:t>
            </a:r>
            <a:r>
              <a:rPr lang="en-US" altLang="zh-CN" b="1" i="1" u="sng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800" b="1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接受项目</a:t>
            </a:r>
            <a:r>
              <a:rPr lang="zh-CN" altLang="en-US" sz="2800" b="1" dirty="0"/>
              <a:t>，所以如下</a:t>
            </a:r>
            <a:endParaRPr lang="zh-CN" altLang="en-US" sz="2800" b="1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/>
              <a:t>   状态</a:t>
            </a:r>
            <a:r>
              <a:rPr lang="zh-CN" altLang="en-US" sz="2800" b="1" dirty="0">
                <a:solidFill>
                  <a:srgbClr val="FF0000"/>
                </a:solidFill>
              </a:rPr>
              <a:t>不存在冲突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5272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730" name="AutoShape 1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731" name="AutoShape 1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732" name="AutoShape 1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733" name="Text Box 125"/>
          <p:cNvSpPr txBox="1">
            <a:spLocks noChangeArrowheads="1"/>
          </p:cNvSpPr>
          <p:nvPr/>
        </p:nvSpPr>
        <p:spPr bwMode="auto">
          <a:xfrm>
            <a:off x="7092950" y="13414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kumimoji="0" lang="en-US" altLang="zh-CN" sz="200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80" name="Rectangle 2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682625" y="1350963"/>
            <a:ext cx="6121400" cy="3873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向前查看一个符号</a:t>
            </a:r>
            <a:r>
              <a:rPr kumimoji="0" lang="zh-CN" altLang="en-US" sz="3200" b="1" dirty="0"/>
              <a:t>可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解决冲突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</a:t>
            </a:r>
            <a:r>
              <a:rPr kumimoji="0" lang="zh-CN" altLang="en-US" sz="2800" b="1" dirty="0"/>
              <a:t>文法 </a:t>
            </a:r>
            <a:r>
              <a:rPr lang="en-US" altLang="zh-CN" sz="2800" i="1" dirty="0"/>
              <a:t>G’</a:t>
            </a:r>
            <a:r>
              <a:rPr lang="en-US" altLang="zh-CN" sz="2800" dirty="0"/>
              <a:t> </a:t>
            </a:r>
            <a:r>
              <a:rPr lang="zh-CN" altLang="en-US" sz="2800" b="1" dirty="0"/>
              <a:t>中， </a:t>
            </a:r>
            <a:r>
              <a:rPr lang="en-US" altLang="zh-CN" sz="2800" dirty="0">
                <a:solidFill>
                  <a:srgbClr val="FF0000"/>
                </a:solidFill>
              </a:rPr>
              <a:t>Follow(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 = {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#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  <a:endParaRPr lang="en-US" altLang="zh-CN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zh-CN" sz="1000" dirty="0"/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 dirty="0"/>
              <a:t>   </a:t>
            </a:r>
            <a:r>
              <a:rPr lang="zh-CN" altLang="en-US" sz="2800" b="1" dirty="0"/>
              <a:t>在如下存在移进</a:t>
            </a:r>
            <a:r>
              <a:rPr lang="zh-CN" altLang="en-US" sz="2800" b="1" dirty="0">
                <a:sym typeface="Symbol" panose="05050102010706020507" pitchFamily="18" charset="2"/>
              </a:rPr>
              <a:t></a:t>
            </a:r>
            <a:r>
              <a:rPr lang="zh-CN" altLang="en-US" sz="2800" b="1" dirty="0"/>
              <a:t>归约冲突的状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态 </a:t>
            </a:r>
            <a:r>
              <a:rPr kumimoji="0" lang="en-US" altLang="zh-CN" sz="2800" dirty="0">
                <a:sym typeface="Symbol" panose="05050102010706020507" pitchFamily="18" charset="2"/>
              </a:rPr>
              <a:t>I</a:t>
            </a:r>
            <a:r>
              <a:rPr kumimoji="0" lang="en-US" altLang="zh-CN" sz="2800" baseline="-25000" dirty="0">
                <a:sym typeface="Symbol" panose="05050102010706020507" pitchFamily="18" charset="2"/>
              </a:rPr>
              <a:t>2</a:t>
            </a:r>
            <a:r>
              <a:rPr kumimoji="0"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b="1" dirty="0"/>
              <a:t>和 </a:t>
            </a:r>
            <a:r>
              <a:rPr kumimoji="0" lang="en-US" altLang="zh-CN" sz="2800" dirty="0">
                <a:sym typeface="Symbol" panose="05050102010706020507" pitchFamily="18" charset="2"/>
              </a:rPr>
              <a:t>I</a:t>
            </a:r>
            <a:r>
              <a:rPr kumimoji="0" lang="en-US" altLang="zh-CN" sz="2800" baseline="-25000" dirty="0">
                <a:sym typeface="Symbol" panose="05050102010706020507" pitchFamily="18" charset="2"/>
              </a:rPr>
              <a:t>10</a:t>
            </a:r>
            <a:r>
              <a:rPr kumimoji="0"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b="1" dirty="0"/>
              <a:t>中，可以</a:t>
            </a:r>
            <a:r>
              <a:rPr lang="zh-CN" altLang="en-US" sz="2800" b="1" dirty="0">
                <a:solidFill>
                  <a:srgbClr val="002060"/>
                </a:solidFill>
              </a:rPr>
              <a:t>根据</a:t>
            </a:r>
            <a:r>
              <a:rPr lang="zh-CN" altLang="en-US" sz="2800" b="1" dirty="0">
                <a:solidFill>
                  <a:srgbClr val="FF0000"/>
                </a:solidFill>
              </a:rPr>
              <a:t>下一个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输入符号是否属于 </a:t>
            </a:r>
            <a:r>
              <a:rPr lang="en-US" altLang="zh-CN" sz="2800" dirty="0">
                <a:solidFill>
                  <a:srgbClr val="FF0000"/>
                </a:solidFill>
              </a:rPr>
              <a:t>Follow(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来</a:t>
            </a:r>
            <a:endParaRPr lang="zh-CN" altLang="en-US" sz="28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   决定是否进行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归约</a:t>
            </a:r>
            <a:r>
              <a:rPr lang="zh-CN" altLang="en-US" sz="2800" b="1" dirty="0">
                <a:sym typeface="Symbol" panose="05050102010706020507" pitchFamily="18" charset="2"/>
              </a:rPr>
              <a:t>，同时</a:t>
            </a:r>
            <a:r>
              <a:rPr lang="zh-CN" altLang="en-US" sz="2800" b="1" dirty="0"/>
              <a:t>可以根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据下一</a:t>
            </a:r>
            <a:r>
              <a:rPr lang="zh-CN" altLang="en-US" sz="2800" b="1" dirty="0">
                <a:solidFill>
                  <a:srgbClr val="FF0000"/>
                </a:solidFill>
              </a:rPr>
              <a:t>个输入符号</a:t>
            </a:r>
            <a:r>
              <a:rPr lang="zh-CN" altLang="en-US" sz="2800" b="1" dirty="0">
                <a:solidFill>
                  <a:srgbClr val="002060"/>
                </a:solidFill>
              </a:rPr>
              <a:t>是否为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 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来决</a:t>
            </a:r>
            <a:endParaRPr lang="zh-CN" altLang="en-US" sz="28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   定是否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移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进。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7092950" y="1412875"/>
            <a:ext cx="1979613" cy="2725738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kumimoji="0" lang="en-US" altLang="zh-CN" sz="200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4384" name="Text Box 32"/>
          <p:cNvSpPr txBox="1">
            <a:spLocks noChangeArrowheads="1"/>
          </p:cNvSpPr>
          <p:nvPr/>
        </p:nvSpPr>
        <p:spPr bwMode="auto">
          <a:xfrm>
            <a:off x="1547813" y="5476875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kumimoji="0" lang="en-US" altLang="zh-CN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    T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F </a:t>
            </a:r>
            <a:endParaRPr lang="en-US" altLang="zh-CN" i="1"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4385" name="Text Box 33"/>
          <p:cNvSpPr txBox="1">
            <a:spLocks noChangeArrowheads="1"/>
          </p:cNvSpPr>
          <p:nvPr/>
        </p:nvSpPr>
        <p:spPr bwMode="auto">
          <a:xfrm>
            <a:off x="4427538" y="5476875"/>
            <a:ext cx="2305050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E + T </a:t>
            </a:r>
            <a:r>
              <a:rPr lang="en-US" altLang="zh-CN" b="1" i="1">
                <a:ea typeface="华文行楷" panose="0201080004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    T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 b="1" i="1">
                <a:sym typeface="Symbol" panose="05050102010706020507" pitchFamily="18" charset="2"/>
              </a:rPr>
              <a:t>.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48438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8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8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9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03" name="Rectangle 27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755650" y="1325563"/>
            <a:ext cx="7920038" cy="48936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 smtClean="0">
                <a:solidFill>
                  <a:srgbClr val="800080"/>
                </a:solidFill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分析思想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kumimoji="0" lang="zh-CN" altLang="en-US" b="1" dirty="0">
                <a:solidFill>
                  <a:srgbClr val="FF0000"/>
                </a:solidFill>
              </a:rPr>
              <a:t>向前查看一个符号</a:t>
            </a:r>
            <a:r>
              <a:rPr lang="zh-CN" altLang="en-US" b="1" dirty="0"/>
              <a:t>来</a:t>
            </a:r>
            <a:r>
              <a:rPr lang="zh-CN" altLang="en-US" b="1" dirty="0">
                <a:solidFill>
                  <a:srgbClr val="800080"/>
                </a:solidFill>
              </a:rPr>
              <a:t>改进</a:t>
            </a:r>
            <a:r>
              <a:rPr lang="zh-CN" altLang="en-US" b="1" dirty="0"/>
              <a:t>对</a:t>
            </a:r>
            <a:r>
              <a:rPr kumimoji="0" lang="en-US" altLang="zh-CN" dirty="0">
                <a:solidFill>
                  <a:srgbClr val="800080"/>
                </a:solidFill>
              </a:rPr>
              <a:t>LR</a:t>
            </a:r>
            <a:r>
              <a:rPr kumimoji="0" lang="zh-CN" altLang="en-US" b="1" dirty="0">
                <a:solidFill>
                  <a:srgbClr val="800080"/>
                </a:solidFill>
              </a:rPr>
              <a:t>（</a:t>
            </a:r>
            <a:r>
              <a:rPr kumimoji="0" lang="en-US" altLang="zh-CN" dirty="0">
                <a:solidFill>
                  <a:srgbClr val="800080"/>
                </a:solidFill>
              </a:rPr>
              <a:t>0</a:t>
            </a:r>
            <a:r>
              <a:rPr kumimoji="0" lang="zh-CN" altLang="en-US" b="1" dirty="0">
                <a:solidFill>
                  <a:srgbClr val="800080"/>
                </a:solidFill>
              </a:rPr>
              <a:t>）</a:t>
            </a:r>
            <a:r>
              <a:rPr lang="zh-CN" altLang="en-US" b="1" dirty="0"/>
              <a:t>状态（项目集）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中移进</a:t>
            </a:r>
            <a:r>
              <a:rPr lang="zh-CN" altLang="en-US" b="1" dirty="0">
                <a:sym typeface="Symbol" panose="05050102010706020507" pitchFamily="18" charset="2"/>
              </a:rPr>
              <a:t></a:t>
            </a:r>
            <a:r>
              <a:rPr lang="zh-CN" altLang="en-US" b="1" dirty="0"/>
              <a:t>归约和归约</a:t>
            </a:r>
            <a:r>
              <a:rPr lang="zh-CN" altLang="en-US" b="1" dirty="0">
                <a:sym typeface="Symbol" panose="05050102010706020507" pitchFamily="18" charset="2"/>
              </a:rPr>
              <a:t></a:t>
            </a:r>
            <a:r>
              <a:rPr lang="zh-CN" altLang="en-US" b="1" dirty="0"/>
              <a:t>归约</a:t>
            </a:r>
            <a:r>
              <a:rPr lang="zh-CN" altLang="en-US" b="1" dirty="0">
                <a:solidFill>
                  <a:srgbClr val="800080"/>
                </a:solidFill>
              </a:rPr>
              <a:t>冲突的解决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lang="zh-CN" altLang="en-US" b="1" dirty="0"/>
              <a:t>根据下一个输入符号是否属于要归约的非终结符的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</a:t>
            </a:r>
            <a:r>
              <a:rPr lang="en-US" altLang="zh-CN" dirty="0"/>
              <a:t>Follow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集来决定是否进行归约</a:t>
            </a:r>
            <a:endParaRPr lang="zh-CN" altLang="en-US" b="1" dirty="0"/>
          </a:p>
          <a:p>
            <a:pPr lvl="1"/>
            <a:endParaRPr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kumimoji="0" lang="zh-CN" altLang="en-US" b="1" dirty="0"/>
              <a:t>如果</a:t>
            </a:r>
            <a:r>
              <a:rPr kumimoji="0" lang="en-US" altLang="zh-CN" dirty="0">
                <a:solidFill>
                  <a:srgbClr val="FF0000"/>
                </a:solidFill>
              </a:rPr>
              <a:t>LR</a:t>
            </a:r>
            <a:r>
              <a:rPr kumimoji="0" lang="zh-CN" altLang="en-US" b="1" dirty="0">
                <a:solidFill>
                  <a:srgbClr val="FF0000"/>
                </a:solidFill>
              </a:rPr>
              <a:t>（</a:t>
            </a:r>
            <a:r>
              <a:rPr kumimoji="0" lang="en-US" altLang="zh-CN" dirty="0">
                <a:solidFill>
                  <a:srgbClr val="FF0000"/>
                </a:solidFill>
              </a:rPr>
              <a:t>0</a:t>
            </a:r>
            <a:r>
              <a:rPr kumimoji="0"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状态（项目集）</a:t>
            </a:r>
            <a:r>
              <a:rPr lang="zh-CN" altLang="en-US" b="1" dirty="0"/>
              <a:t>中的所有</a:t>
            </a:r>
            <a:r>
              <a:rPr lang="zh-CN" altLang="en-US" b="1" dirty="0">
                <a:solidFill>
                  <a:srgbClr val="FF0000"/>
                </a:solidFill>
              </a:rPr>
              <a:t>归约项</a:t>
            </a:r>
            <a:r>
              <a:rPr kumimoji="0" lang="zh-CN" altLang="en-US" b="1" dirty="0"/>
              <a:t>中</a:t>
            </a:r>
            <a:r>
              <a:rPr lang="zh-CN" altLang="en-US" b="1" dirty="0"/>
              <a:t>要归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约的</a:t>
            </a:r>
            <a:r>
              <a:rPr lang="zh-CN" altLang="en-US" b="1" dirty="0">
                <a:solidFill>
                  <a:srgbClr val="FF0000"/>
                </a:solidFill>
              </a:rPr>
              <a:t>非终结符的 </a:t>
            </a:r>
            <a:r>
              <a:rPr lang="en-US" altLang="zh-CN" dirty="0">
                <a:solidFill>
                  <a:srgbClr val="FF0000"/>
                </a:solidFill>
              </a:rPr>
              <a:t>Follow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集互不相交</a:t>
            </a:r>
            <a:r>
              <a:rPr lang="zh-CN" altLang="en-US" b="1" dirty="0">
                <a:sym typeface="Symbol" panose="05050102010706020507" pitchFamily="18" charset="2"/>
              </a:rPr>
              <a:t>，则可以解决</a:t>
            </a:r>
            <a:r>
              <a:rPr lang="zh-CN" altLang="en-US" b="1" dirty="0">
                <a:solidFill>
                  <a:srgbClr val="FF0000"/>
                </a:solidFill>
              </a:rPr>
              <a:t>归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约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b="1" dirty="0">
                <a:solidFill>
                  <a:srgbClr val="FF0000"/>
                </a:solidFill>
              </a:rPr>
              <a:t>归约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冲突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kumimoji="0" lang="zh-CN" altLang="en-US" b="1" dirty="0"/>
              <a:t>如果</a:t>
            </a:r>
            <a:r>
              <a:rPr kumimoji="0" lang="en-US" altLang="zh-CN" dirty="0"/>
              <a:t>LR</a:t>
            </a:r>
            <a:r>
              <a:rPr kumimoji="0" lang="zh-CN" altLang="en-US" b="1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b="1" dirty="0"/>
              <a:t>）</a:t>
            </a:r>
            <a:r>
              <a:rPr lang="zh-CN" altLang="en-US" b="1" dirty="0"/>
              <a:t>状态（项目集）中的所有</a:t>
            </a:r>
            <a:r>
              <a:rPr lang="zh-CN" altLang="en-US" b="1" dirty="0">
                <a:solidFill>
                  <a:srgbClr val="FF0000"/>
                </a:solidFill>
              </a:rPr>
              <a:t>归约项</a:t>
            </a:r>
            <a:r>
              <a:rPr kumimoji="0" lang="zh-CN" altLang="en-US" b="1" dirty="0">
                <a:solidFill>
                  <a:srgbClr val="FF0000"/>
                </a:solidFill>
              </a:rPr>
              <a:t>中</a:t>
            </a:r>
            <a:r>
              <a:rPr lang="zh-CN" altLang="en-US" b="1" dirty="0"/>
              <a:t>要归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约的</a:t>
            </a:r>
            <a:r>
              <a:rPr lang="zh-CN" altLang="en-US" b="1" dirty="0">
                <a:solidFill>
                  <a:srgbClr val="FF0000"/>
                </a:solidFill>
              </a:rPr>
              <a:t>非终结符的 </a:t>
            </a:r>
            <a:r>
              <a:rPr lang="en-US" altLang="zh-CN" dirty="0">
                <a:solidFill>
                  <a:srgbClr val="FF0000"/>
                </a:solidFill>
              </a:rPr>
              <a:t>Follow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集</a:t>
            </a:r>
            <a:r>
              <a:rPr lang="zh-CN" altLang="en-US" b="1" dirty="0"/>
              <a:t>与所有</a:t>
            </a:r>
            <a:r>
              <a:rPr lang="zh-CN" altLang="en-US" b="1" dirty="0">
                <a:solidFill>
                  <a:srgbClr val="FF0000"/>
                </a:solidFill>
              </a:rPr>
              <a:t>移进项目</a:t>
            </a:r>
            <a:r>
              <a:rPr lang="zh-CN" altLang="en-US" b="1" dirty="0"/>
              <a:t>要</a:t>
            </a:r>
            <a:r>
              <a:rPr lang="zh-CN" altLang="en-US" b="1" dirty="0">
                <a:solidFill>
                  <a:srgbClr val="FF0000"/>
                </a:solidFill>
              </a:rPr>
              <a:t>移进的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符号集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互不相交</a:t>
            </a:r>
            <a:r>
              <a:rPr lang="zh-CN" altLang="en-US" b="1" dirty="0">
                <a:sym typeface="Symbol" panose="05050102010706020507" pitchFamily="18" charset="2"/>
              </a:rPr>
              <a:t>，则可以解决</a:t>
            </a:r>
            <a:r>
              <a:rPr lang="zh-CN" altLang="en-US" b="1" dirty="0">
                <a:solidFill>
                  <a:srgbClr val="FF0000"/>
                </a:solidFill>
              </a:rPr>
              <a:t>移进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b="1" dirty="0">
                <a:solidFill>
                  <a:srgbClr val="FF0000"/>
                </a:solidFill>
              </a:rPr>
              <a:t>归约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冲突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5408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09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10" name="AutoShape 3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11" name="AutoShape 3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9" name="Rectangle 29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6431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32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33" name="AutoShape 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34" name="AutoShape 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35" name="Text Box 35"/>
          <p:cNvSpPr txBox="1">
            <a:spLocks noChangeArrowheads="1"/>
          </p:cNvSpPr>
          <p:nvPr/>
        </p:nvSpPr>
        <p:spPr bwMode="auto">
          <a:xfrm>
            <a:off x="539750" y="1412875"/>
            <a:ext cx="8351838" cy="2744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kumimoji="0" lang="en-US" altLang="zh-CN" sz="3200" smtClean="0">
                <a:solidFill>
                  <a:srgbClr val="800080"/>
                </a:solidFill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分析思想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  </a:t>
            </a:r>
            <a:r>
              <a:rPr lang="en-US" altLang="zh-CN" sz="2800" smtClean="0">
                <a:solidFill>
                  <a:srgbClr val="800080"/>
                </a:solidFill>
              </a:rPr>
              <a:t>S</a:t>
            </a:r>
            <a:r>
              <a:rPr kumimoji="0" lang="en-US" altLang="zh-CN" sz="2800" smtClean="0">
                <a:solidFill>
                  <a:srgbClr val="800080"/>
                </a:solidFill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0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分析表的构造也基于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0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 smtClean="0">
                <a:solidFill>
                  <a:srgbClr val="800080"/>
                </a:solidFill>
              </a:rPr>
              <a:t>FSM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en-US" altLang="zh-CN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只需对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0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分析表进行简单修改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使得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归约表项只适用于相应非终结符</a:t>
            </a:r>
            <a:r>
              <a:rPr lang="en-US" altLang="zh-CN" sz="2800" dirty="0">
                <a:solidFill>
                  <a:srgbClr val="FF0000"/>
                </a:solidFill>
              </a:rPr>
              <a:t>Follow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集</a:t>
            </a:r>
            <a:endParaRPr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</a:t>
            </a:r>
            <a:r>
              <a:rPr kumimoji="0" lang="zh-CN" altLang="en-US" sz="2800" b="1" dirty="0"/>
              <a:t>中的输入符号</a:t>
            </a:r>
            <a:endParaRPr kumimoji="0" lang="zh-CN" altLang="en-US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52" name="Rectangle 1052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7453" name="AutoShape 105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4" name="AutoShape 10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5" name="AutoShape 105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6" name="AutoShape 105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8" name="Text Box 1058"/>
          <p:cNvSpPr txBox="1">
            <a:spLocks noChangeArrowheads="1"/>
          </p:cNvSpPr>
          <p:nvPr/>
        </p:nvSpPr>
        <p:spPr bwMode="auto">
          <a:xfrm>
            <a:off x="467420" y="1196752"/>
            <a:ext cx="8675687" cy="518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 smtClean="0">
                <a:solidFill>
                  <a:srgbClr val="800080"/>
                </a:solidFill>
              </a:rPr>
              <a:t>S</a:t>
            </a:r>
            <a:r>
              <a:rPr kumimoji="0" lang="en-US" altLang="zh-CN" sz="2800" dirty="0" smtClean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</a:rPr>
              <a:t>的构造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kumimoji="0" lang="zh-CN" altLang="en-US" b="1" dirty="0"/>
              <a:t>假定</a:t>
            </a:r>
            <a:r>
              <a:rPr kumimoji="0" lang="en-US" altLang="zh-CN" i="1" dirty="0" smtClean="0"/>
              <a:t>G</a:t>
            </a:r>
            <a:r>
              <a:rPr kumimoji="0" lang="en-US" altLang="zh-CN" dirty="0" smtClean="0"/>
              <a:t>[</a:t>
            </a:r>
            <a:r>
              <a:rPr kumimoji="0" lang="en-US" altLang="zh-CN" i="1" dirty="0" smtClean="0"/>
              <a:t>S</a:t>
            </a:r>
            <a:r>
              <a:rPr kumimoji="0" lang="en-US" altLang="zh-CN" dirty="0" smtClean="0"/>
              <a:t>]</a:t>
            </a:r>
            <a:r>
              <a:rPr kumimoji="0" lang="zh-CN" altLang="en-US" b="1" dirty="0"/>
              <a:t>的增广文法为</a:t>
            </a:r>
            <a:r>
              <a:rPr kumimoji="0" lang="en-US" altLang="zh-CN" i="1" dirty="0"/>
              <a:t>G’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[</a:t>
            </a:r>
            <a:r>
              <a:rPr kumimoji="0" lang="en-US" altLang="zh-CN" i="1" dirty="0" smtClean="0"/>
              <a:t>S</a:t>
            </a:r>
            <a:r>
              <a:rPr kumimoji="0" lang="en-US" altLang="zh-CN" dirty="0" smtClean="0"/>
              <a:t>]</a:t>
            </a:r>
            <a:r>
              <a:rPr kumimoji="0" lang="zh-CN" altLang="en-US" dirty="0"/>
              <a:t>，</a:t>
            </a:r>
            <a:r>
              <a:rPr kumimoji="0" lang="zh-CN" altLang="en-US" b="1" dirty="0"/>
              <a:t>其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0</a:t>
            </a:r>
            <a:r>
              <a:rPr kumimoji="0" lang="zh-CN" altLang="en-US" dirty="0"/>
              <a:t>）</a:t>
            </a:r>
            <a:r>
              <a:rPr kumimoji="0" lang="en-US" altLang="zh-CN" dirty="0" smtClean="0"/>
              <a:t>FSM</a:t>
            </a:r>
            <a:r>
              <a:rPr kumimoji="0" lang="en-US" altLang="zh-CN" b="1" dirty="0" smtClean="0"/>
              <a:t> </a:t>
            </a:r>
            <a:r>
              <a:rPr kumimoji="0" lang="zh-CN" altLang="en-US" b="1" dirty="0"/>
              <a:t>的状态集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为</a:t>
            </a:r>
            <a:r>
              <a:rPr kumimoji="0" lang="en-US" altLang="zh-CN" b="1" dirty="0"/>
              <a:t>C</a:t>
            </a:r>
            <a:r>
              <a:rPr kumimoji="0" lang="en-US" altLang="zh-CN" dirty="0"/>
              <a:t>={I</a:t>
            </a:r>
            <a:r>
              <a:rPr kumimoji="0" lang="en-US" altLang="zh-CN" baseline="-25000" dirty="0"/>
              <a:t>0</a:t>
            </a:r>
            <a:r>
              <a:rPr kumimoji="0" lang="en-US" altLang="zh-CN" dirty="0"/>
              <a:t>, I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,…</a:t>
            </a:r>
            <a:r>
              <a:rPr kumimoji="0" lang="zh-CN" altLang="en-US" dirty="0"/>
              <a:t>，</a:t>
            </a:r>
            <a:r>
              <a:rPr kumimoji="0" lang="en-US" altLang="zh-CN" dirty="0"/>
              <a:t>I</a:t>
            </a:r>
            <a:r>
              <a:rPr kumimoji="0" lang="en-US" altLang="zh-CN" baseline="-25000" dirty="0"/>
              <a:t>n</a:t>
            </a:r>
            <a:r>
              <a:rPr kumimoji="0" lang="en-US" altLang="zh-CN" dirty="0"/>
              <a:t>}</a:t>
            </a:r>
            <a:r>
              <a:rPr kumimoji="0" lang="zh-CN" altLang="en-US" b="1" dirty="0"/>
              <a:t>；令状态</a:t>
            </a:r>
            <a:r>
              <a:rPr kumimoji="0" lang="en-US" altLang="zh-CN" dirty="0" err="1"/>
              <a:t>I</a:t>
            </a:r>
            <a:r>
              <a:rPr kumimoji="0" lang="en-US" altLang="zh-CN" baseline="-25000" dirty="0" err="1"/>
              <a:t>k</a:t>
            </a:r>
            <a:r>
              <a:rPr kumimoji="0" lang="zh-CN" altLang="en-US" b="1" dirty="0"/>
              <a:t>对应的 </a:t>
            </a:r>
            <a:r>
              <a:rPr kumimoji="0" lang="en-US" altLang="zh-CN" dirty="0" smtClean="0"/>
              <a:t>SLR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分析表的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栈顶状态为</a:t>
            </a:r>
            <a:r>
              <a:rPr kumimoji="0" lang="en-US" altLang="zh-CN" dirty="0"/>
              <a:t>k </a:t>
            </a:r>
            <a:r>
              <a:rPr kumimoji="0" lang="zh-CN" altLang="en-US" b="1" dirty="0"/>
              <a:t>；并令含有</a:t>
            </a:r>
            <a:r>
              <a:rPr kumimoji="0" lang="zh-CN" altLang="en-US" b="1" dirty="0" smtClean="0"/>
              <a:t>项目</a:t>
            </a:r>
            <a:r>
              <a:rPr kumimoji="0" lang="en-US" altLang="zh-CN" i="1" dirty="0" smtClean="0"/>
              <a:t>S’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dirty="0" smtClean="0"/>
              <a:t>.</a:t>
            </a:r>
            <a:r>
              <a:rPr kumimoji="0" lang="en-US" altLang="zh-CN" i="1" dirty="0" smtClean="0"/>
              <a:t>S </a:t>
            </a:r>
            <a:r>
              <a:rPr kumimoji="0" lang="zh-CN" altLang="en-US" b="1" dirty="0"/>
              <a:t>的项目集为</a:t>
            </a:r>
            <a:r>
              <a:rPr kumimoji="0" lang="en-US" altLang="zh-CN" dirty="0"/>
              <a:t>I</a:t>
            </a:r>
            <a:r>
              <a:rPr kumimoji="0" lang="en-US" altLang="zh-CN" baseline="-25000" dirty="0"/>
              <a:t>0</a:t>
            </a:r>
            <a:r>
              <a:rPr kumimoji="0" lang="en-US" altLang="zh-CN" b="1" dirty="0"/>
              <a:t>, </a:t>
            </a:r>
            <a:r>
              <a:rPr kumimoji="0" lang="zh-CN" altLang="en-US" b="1" dirty="0"/>
              <a:t>因此 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</a:t>
            </a:r>
            <a:r>
              <a:rPr kumimoji="0" lang="en-US" altLang="zh-CN" dirty="0"/>
              <a:t>0</a:t>
            </a:r>
            <a:r>
              <a:rPr kumimoji="0" lang="zh-CN" altLang="en-US" b="1" dirty="0"/>
              <a:t>为初态</a:t>
            </a:r>
            <a:r>
              <a:rPr kumimoji="0" lang="en-US" altLang="zh-CN" b="1" dirty="0"/>
              <a:t>. </a:t>
            </a:r>
            <a:r>
              <a:rPr kumimoji="0" lang="en-US" altLang="zh-CN" dirty="0"/>
              <a:t>ACTION</a:t>
            </a:r>
            <a:r>
              <a:rPr kumimoji="0" lang="zh-CN" altLang="en-US" b="1" dirty="0"/>
              <a:t>表项和</a:t>
            </a:r>
            <a:r>
              <a:rPr kumimoji="0" lang="en-US" altLang="zh-CN" dirty="0"/>
              <a:t>GOTO</a:t>
            </a:r>
            <a:r>
              <a:rPr kumimoji="0" lang="zh-CN" altLang="en-US" b="1" dirty="0"/>
              <a:t>表项可按如下方法构造：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800" b="1" dirty="0"/>
          </a:p>
          <a:p>
            <a:pPr lvl="1">
              <a:buFontTx/>
              <a:buChar char="•"/>
            </a:pPr>
            <a:r>
              <a:rPr kumimoji="0" lang="zh-CN" altLang="en-US" sz="2000" i="1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α.</a:t>
            </a:r>
            <a:r>
              <a:rPr kumimoji="0" lang="en-US" altLang="zh-CN" sz="2000" dirty="0" err="1"/>
              <a:t>a</a:t>
            </a:r>
            <a:r>
              <a:rPr kumimoji="0" lang="en-US" altLang="zh-CN" sz="2000" b="1" dirty="0" err="1"/>
              <a:t>β</a:t>
            </a:r>
            <a:r>
              <a:rPr kumimoji="0" lang="zh-CN" altLang="en-US" sz="2000" b="1" dirty="0"/>
              <a:t>属于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aseline="-25000" dirty="0"/>
              <a:t> </a:t>
            </a:r>
            <a:r>
              <a:rPr kumimoji="0" lang="zh-CN" altLang="en-US" sz="2000" b="1" dirty="0"/>
              <a:t>且 </a:t>
            </a:r>
            <a:r>
              <a:rPr kumimoji="0" lang="en-US" altLang="zh-CN" sz="2000" dirty="0"/>
              <a:t>GO (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dirty="0"/>
              <a:t>, a)=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j</a:t>
            </a:r>
            <a:r>
              <a:rPr kumimoji="0" lang="en-US" altLang="zh-CN" sz="2000" dirty="0"/>
              <a:t>, a </a:t>
            </a:r>
            <a:r>
              <a:rPr kumimoji="0" lang="zh-CN" altLang="en-US" sz="2000" b="1" dirty="0"/>
              <a:t>为终结符，则置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dirty="0"/>
              <a:t>    </a:t>
            </a:r>
            <a:r>
              <a:rPr kumimoji="0" lang="en-US" altLang="zh-CN" sz="2000" dirty="0"/>
              <a:t>ACTION[k, a] </a:t>
            </a:r>
            <a:r>
              <a:rPr kumimoji="0" lang="zh-CN" altLang="en-US" sz="2000" b="1" dirty="0"/>
              <a:t>为“把状态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和符号</a:t>
            </a:r>
            <a:r>
              <a:rPr kumimoji="0" lang="en-US" altLang="zh-CN" sz="2000" dirty="0"/>
              <a:t>a</a:t>
            </a:r>
            <a:r>
              <a:rPr kumimoji="0" lang="zh-CN" altLang="en-US" sz="2000" b="1" dirty="0"/>
              <a:t>移进栈”，简记为</a:t>
            </a:r>
            <a:r>
              <a:rPr kumimoji="0" lang="zh-CN" altLang="en-US" sz="2000" b="1" dirty="0" smtClean="0"/>
              <a:t>“</a:t>
            </a:r>
            <a:r>
              <a:rPr kumimoji="0" lang="en-US" altLang="zh-CN" sz="2000" dirty="0" err="1" smtClean="0"/>
              <a:t>sj</a:t>
            </a:r>
            <a:r>
              <a:rPr kumimoji="0" lang="en-US" altLang="zh-CN" sz="2000" b="1" dirty="0"/>
              <a:t>”;</a:t>
            </a:r>
            <a:r>
              <a:rPr kumimoji="0" lang="en-US" altLang="en-US" sz="2000" dirty="0"/>
              <a:t> </a:t>
            </a:r>
            <a:endParaRPr kumimoji="0" lang="en-US" altLang="zh-CN" sz="2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en-US" altLang="zh-CN" sz="2000" b="1" dirty="0"/>
              <a:t>.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那么，对任何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a</a:t>
            </a:r>
            <a:r>
              <a:rPr kumimoji="0" lang="en-US" altLang="zh-CN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dirty="0" err="1">
                <a:solidFill>
                  <a:srgbClr val="FF0000"/>
                </a:solidFill>
              </a:rPr>
              <a:t>Follow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, </a:t>
            </a:r>
            <a:r>
              <a:rPr kumimoji="0" lang="zh-CN" altLang="en-US" sz="2000" b="1" dirty="0"/>
              <a:t>置</a:t>
            </a:r>
            <a:r>
              <a:rPr kumimoji="0" lang="en-US" altLang="zh-CN" sz="2000" dirty="0">
                <a:solidFill>
                  <a:srgbClr val="FF0000"/>
                </a:solidFill>
              </a:rPr>
              <a:t>ACTION[k, a</a:t>
            </a:r>
            <a:r>
              <a:rPr kumimoji="0" lang="en-US" altLang="zh-CN" sz="2000" dirty="0"/>
              <a:t>]</a:t>
            </a:r>
            <a:r>
              <a:rPr kumimoji="0" lang="zh-CN" altLang="en-US" sz="2000" b="1" dirty="0"/>
              <a:t>为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b="1" dirty="0"/>
              <a:t>    “用产生式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zh-CN" altLang="en-US" sz="2000" b="1" dirty="0"/>
              <a:t>进行归约”，简记为“</a:t>
            </a:r>
            <a:r>
              <a:rPr kumimoji="0" lang="en-US" altLang="zh-CN" sz="2000" dirty="0" err="1"/>
              <a:t>rj</a:t>
            </a:r>
            <a:r>
              <a:rPr kumimoji="0" lang="en-US" altLang="zh-CN" sz="2000" b="1" dirty="0"/>
              <a:t>”;</a:t>
            </a:r>
            <a:r>
              <a:rPr kumimoji="0" lang="zh-CN" altLang="en-US" sz="2000" b="1" dirty="0"/>
              <a:t>其中，假定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zh-CN" altLang="en-US" sz="2000" b="1" dirty="0"/>
              <a:t>为文法</a:t>
            </a:r>
            <a:r>
              <a:rPr kumimoji="0" lang="en-US" altLang="zh-CN" sz="2000" i="1" dirty="0"/>
              <a:t>G’</a:t>
            </a:r>
            <a:endParaRPr kumimoji="0" lang="en-US" altLang="zh-CN" sz="2000" i="1" dirty="0"/>
          </a:p>
          <a:p>
            <a:pPr lvl="1">
              <a:buFontTx/>
              <a:buNone/>
            </a:pPr>
            <a:r>
              <a:rPr kumimoji="0" lang="en-US" altLang="zh-CN" sz="2000" i="1" dirty="0"/>
              <a:t>   </a:t>
            </a:r>
            <a:r>
              <a:rPr kumimoji="0" lang="zh-CN" altLang="en-US" sz="2000" b="1" dirty="0"/>
              <a:t>的第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个产生式；</a:t>
            </a:r>
            <a:r>
              <a:rPr kumimoji="0" lang="zh-CN" altLang="en-US" sz="2000" dirty="0"/>
              <a:t> </a:t>
            </a:r>
            <a:endParaRPr kumimoji="0" lang="zh-CN" altLang="en-US" sz="2000" dirty="0"/>
          </a:p>
          <a:p>
            <a:pPr lvl="1">
              <a:buFontTx/>
              <a:buNone/>
            </a:pPr>
            <a:endParaRPr kumimoji="0" lang="zh-CN" altLang="en-US" sz="800" dirty="0"/>
          </a:p>
          <a:p>
            <a:pPr lvl="1">
              <a:buFontTx/>
              <a:buChar char="•"/>
            </a:pPr>
            <a:r>
              <a:rPr kumimoji="0" lang="zh-CN" altLang="en-US" sz="2000" dirty="0"/>
              <a:t>  </a:t>
            </a:r>
            <a:r>
              <a:rPr kumimoji="0" lang="zh-CN" altLang="en-US" sz="2000" b="1" dirty="0"/>
              <a:t>若</a:t>
            </a:r>
            <a:r>
              <a:rPr kumimoji="0" lang="zh-CN" altLang="en-US" sz="2000" b="1" dirty="0" smtClean="0"/>
              <a:t>项目</a:t>
            </a:r>
            <a:r>
              <a:rPr kumimoji="0" lang="en-US" altLang="zh-CN" sz="2000" i="1" dirty="0" smtClean="0"/>
              <a:t>S’</a:t>
            </a:r>
            <a:r>
              <a:rPr lang="en-US" altLang="zh-CN" sz="2000" dirty="0" smtClean="0">
                <a:sym typeface="Symbol" panose="05050102010706020507" pitchFamily="18" charset="2"/>
              </a:rPr>
              <a:t></a:t>
            </a:r>
            <a:r>
              <a:rPr kumimoji="0" lang="en-US" altLang="zh-CN" sz="2000" i="1" dirty="0" smtClean="0"/>
              <a:t>S</a:t>
            </a:r>
            <a:r>
              <a:rPr kumimoji="0" lang="en-US" altLang="zh-CN" sz="2000" b="1" dirty="0" smtClean="0"/>
              <a:t>.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则置</a:t>
            </a:r>
            <a:r>
              <a:rPr kumimoji="0" lang="en-US" altLang="zh-CN" sz="2000" dirty="0"/>
              <a:t>ACTION[k, #]</a:t>
            </a:r>
            <a:r>
              <a:rPr kumimoji="0" lang="zh-CN" altLang="en-US" sz="2000" b="1" dirty="0"/>
              <a:t>为“接受”，简记为“</a:t>
            </a:r>
            <a:r>
              <a:rPr kumimoji="0" lang="en-US" altLang="zh-CN" sz="2000" dirty="0"/>
              <a:t>acc</a:t>
            </a:r>
            <a:r>
              <a:rPr kumimoji="0" lang="en-US" altLang="zh-CN" sz="2000" b="1" dirty="0"/>
              <a:t>”;</a:t>
            </a:r>
            <a:endParaRPr kumimoji="0" lang="en-US" altLang="zh-CN" sz="2000" b="1" dirty="0"/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若</a:t>
            </a:r>
            <a:r>
              <a:rPr kumimoji="0" lang="en-US" altLang="zh-CN" sz="2000" dirty="0"/>
              <a:t>GO (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dirty="0"/>
              <a:t>, A)=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j</a:t>
            </a:r>
            <a:r>
              <a:rPr kumimoji="0" lang="en-US" altLang="zh-CN" sz="2000" b="1" dirty="0"/>
              <a:t>,</a:t>
            </a:r>
            <a:r>
              <a:rPr kumimoji="0" lang="en-US" altLang="zh-CN" sz="2000" dirty="0"/>
              <a:t> A</a:t>
            </a:r>
            <a:r>
              <a:rPr kumimoji="0" lang="zh-CN" altLang="en-US" sz="2000" b="1" dirty="0"/>
              <a:t>为非终结符，则置</a:t>
            </a:r>
            <a:r>
              <a:rPr kumimoji="0" lang="en-US" altLang="zh-CN" sz="2000" dirty="0"/>
              <a:t>GOTO(k, A)=j</a:t>
            </a:r>
            <a:r>
              <a:rPr kumimoji="0" lang="en-US" altLang="zh-CN" sz="2000" b="1" dirty="0"/>
              <a:t>;</a:t>
            </a:r>
            <a:endParaRPr kumimoji="0" lang="en-US" altLang="zh-CN" sz="2000" b="1" dirty="0"/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分析表中凡不能用上述规则填入信息的空白格均置上“出错标志”</a:t>
            </a:r>
            <a:endParaRPr kumimoji="0" lang="zh-CN" altLang="en-US" sz="20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64" name="Rectangle 36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3369" name="Text Box 41"/>
          <p:cNvSpPr txBox="1">
            <a:spLocks noChangeArrowheads="1"/>
          </p:cNvSpPr>
          <p:nvPr/>
        </p:nvSpPr>
        <p:spPr bwMode="auto">
          <a:xfrm>
            <a:off x="468313" y="1052513"/>
            <a:ext cx="6551612" cy="944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验证文法</a:t>
            </a:r>
            <a:r>
              <a:rPr kumimoji="0"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solidFill>
                  <a:srgbClr val="800080"/>
                </a:solidFill>
              </a:rPr>
              <a:t>不是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0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文法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lang="zh-CN" altLang="en-US" b="1" dirty="0"/>
              <a:t>构造</a:t>
            </a:r>
            <a:r>
              <a:rPr kumimoji="0"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]</a:t>
            </a:r>
            <a:r>
              <a:rPr kumimoji="0" lang="zh-CN" altLang="en-US" b="1" dirty="0">
                <a:sym typeface="Symbol" panose="05050102010706020507" pitchFamily="18" charset="2"/>
              </a:rPr>
              <a:t>的</a:t>
            </a:r>
            <a:r>
              <a:rPr lang="zh-CN" altLang="en-US" b="1" dirty="0"/>
              <a:t>增广文法</a:t>
            </a:r>
            <a:r>
              <a:rPr lang="en-US" altLang="zh-CN" i="1" dirty="0">
                <a:solidFill>
                  <a:srgbClr val="800080"/>
                </a:solidFill>
              </a:rPr>
              <a:t>G’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dirty="0" smtClean="0">
                <a:solidFill>
                  <a:srgbClr val="800080"/>
                </a:solidFill>
              </a:rPr>
              <a:t>[</a:t>
            </a:r>
            <a:r>
              <a:rPr lang="en-US" altLang="zh-CN" i="1" dirty="0" smtClean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olidFill>
                  <a:srgbClr val="800080"/>
                </a:solidFill>
              </a:rPr>
              <a:t>]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的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0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en-US" altLang="zh-CN" dirty="0" smtClean="0">
                <a:solidFill>
                  <a:srgbClr val="800080"/>
                </a:solidFill>
              </a:rPr>
              <a:t>FSM</a:t>
            </a:r>
            <a:endParaRPr lang="en-US" altLang="zh-CN" b="1" dirty="0">
              <a:solidFill>
                <a:srgbClr val="800080"/>
              </a:solidFill>
            </a:endParaRPr>
          </a:p>
        </p:txBody>
      </p:sp>
      <p:sp>
        <p:nvSpPr>
          <p:cNvPr id="483376" name="Text Box 48"/>
          <p:cNvSpPr txBox="1">
            <a:spLocks noChangeArrowheads="1"/>
          </p:cNvSpPr>
          <p:nvPr/>
        </p:nvSpPr>
        <p:spPr bwMode="auto">
          <a:xfrm>
            <a:off x="682625" y="2192338"/>
            <a:ext cx="1512888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.E</a:t>
            </a:r>
            <a:endParaRPr kumimoji="0" lang="en-US" altLang="zh-CN" sz="18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 dirty="0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ym typeface="Symbol" panose="05050102010706020507" pitchFamily="18" charset="2"/>
              </a:rPr>
              <a:t>.</a:t>
            </a:r>
            <a:r>
              <a:rPr lang="en-US" altLang="zh-CN" sz="18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E+T </a:t>
            </a:r>
            <a:endParaRPr lang="en-US" altLang="zh-CN" sz="1800" b="1" i="1" dirty="0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</a:t>
            </a:r>
            <a:r>
              <a:rPr lang="en-US" altLang="zh-CN" sz="1800" b="1" i="1" dirty="0">
                <a:sym typeface="Symbol" panose="05050102010706020507" pitchFamily="18" charset="2"/>
              </a:rPr>
              <a:t>E </a:t>
            </a:r>
            <a:r>
              <a:rPr lang="en-US" altLang="zh-CN" sz="1800" b="1" dirty="0">
                <a:sym typeface="Symbol" panose="05050102010706020507" pitchFamily="18" charset="2"/>
              </a:rPr>
              <a:t></a:t>
            </a:r>
            <a:r>
              <a:rPr lang="en-US" altLang="zh-CN" sz="1800" b="1" i="1" dirty="0">
                <a:sym typeface="Symbol" panose="05050102010706020507" pitchFamily="18" charset="2"/>
              </a:rPr>
              <a:t> .T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    T </a:t>
            </a:r>
            <a:r>
              <a:rPr lang="en-US" altLang="zh-CN" sz="1800" b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ym typeface="Symbol" panose="05050102010706020507" pitchFamily="18" charset="2"/>
              </a:rPr>
              <a:t>.T</a:t>
            </a:r>
            <a:r>
              <a:rPr lang="en-US" altLang="zh-CN" sz="1800" b="1" dirty="0">
                <a:sym typeface="Symbol" panose="05050102010706020507" pitchFamily="18" charset="2"/>
              </a:rPr>
              <a:t></a:t>
            </a:r>
            <a:r>
              <a:rPr lang="en-US" altLang="zh-CN" sz="1800" b="1" i="1" dirty="0">
                <a:sym typeface="Symbol" panose="05050102010706020507" pitchFamily="18" charset="2"/>
              </a:rPr>
              <a:t>F</a:t>
            </a:r>
            <a:r>
              <a:rPr lang="en-US" altLang="zh-CN" sz="18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 dirty="0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    T </a:t>
            </a:r>
            <a:r>
              <a:rPr lang="en-US" altLang="zh-CN" sz="1800" b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ym typeface="Symbol" panose="05050102010706020507" pitchFamily="18" charset="2"/>
              </a:rPr>
              <a:t>.F</a:t>
            </a:r>
            <a:endParaRPr lang="en-US" altLang="zh-CN" sz="1800" b="1" i="1" dirty="0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</a:t>
            </a:r>
            <a:r>
              <a:rPr lang="en-US" altLang="zh-CN" sz="1800" b="1" i="1" dirty="0">
                <a:sym typeface="Symbol" panose="05050102010706020507" pitchFamily="18" charset="2"/>
              </a:rPr>
              <a:t>F </a:t>
            </a:r>
            <a:r>
              <a:rPr lang="en-US" altLang="zh-CN" sz="1800" b="1" dirty="0"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 dirty="0">
                <a:ea typeface="华文行楷" panose="02010800040101010101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 dirty="0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   </a:t>
            </a:r>
            <a:r>
              <a:rPr lang="en-US" altLang="zh-CN" sz="1800" b="1" i="1" dirty="0">
                <a:sym typeface="Symbol" panose="05050102010706020507" pitchFamily="18" charset="2"/>
              </a:rPr>
              <a:t>F </a:t>
            </a:r>
            <a:r>
              <a:rPr lang="en-US" altLang="zh-CN" sz="1800" b="1" dirty="0">
                <a:sym typeface="Symbol" panose="05050102010706020507" pitchFamily="18" charset="2"/>
              </a:rPr>
              <a:t> .</a:t>
            </a:r>
            <a:r>
              <a:rPr lang="en-US" altLang="zh-CN" sz="1800" b="1" i="1" dirty="0">
                <a:sym typeface="Symbol" panose="05050102010706020507" pitchFamily="18" charset="2"/>
              </a:rPr>
              <a:t>v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   </a:t>
            </a:r>
            <a:r>
              <a:rPr lang="en-US" altLang="zh-CN" sz="1800" b="1" i="1" dirty="0">
                <a:sym typeface="Symbol" panose="05050102010706020507" pitchFamily="18" charset="2"/>
              </a:rPr>
              <a:t>F </a:t>
            </a:r>
            <a:r>
              <a:rPr lang="en-US" altLang="zh-CN" sz="1800" b="1" dirty="0">
                <a:sym typeface="Symbol" panose="05050102010706020507" pitchFamily="18" charset="2"/>
              </a:rPr>
              <a:t> .</a:t>
            </a:r>
            <a:r>
              <a:rPr lang="en-US" altLang="zh-CN" sz="1800" b="1" i="1" dirty="0">
                <a:sym typeface="Symbol" panose="05050102010706020507" pitchFamily="18" charset="2"/>
              </a:rPr>
              <a:t>d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483378" name="Text Box 50"/>
          <p:cNvSpPr txBox="1">
            <a:spLocks noChangeArrowheads="1"/>
          </p:cNvSpPr>
          <p:nvPr/>
        </p:nvSpPr>
        <p:spPr bwMode="auto">
          <a:xfrm>
            <a:off x="2843213" y="6018213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b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E.</a:t>
            </a:r>
            <a:endParaRPr kumimoji="0" lang="en-US" altLang="zh-CN" sz="1800" b="1" dirty="0">
              <a:solidFill>
                <a:srgbClr val="00B05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E </a:t>
            </a:r>
            <a:r>
              <a:rPr lang="en-US" altLang="zh-CN" sz="1800" b="1" dirty="0">
                <a:solidFill>
                  <a:srgbClr val="00B05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00B05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E.+T </a:t>
            </a:r>
            <a:endParaRPr lang="en-US" altLang="zh-CN" sz="1800" b="1" i="1" dirty="0">
              <a:solidFill>
                <a:srgbClr val="00B05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79" name="Text Box 51"/>
          <p:cNvSpPr txBox="1">
            <a:spLocks noChangeArrowheads="1"/>
          </p:cNvSpPr>
          <p:nvPr/>
        </p:nvSpPr>
        <p:spPr bwMode="auto">
          <a:xfrm>
            <a:off x="1187450" y="5084763"/>
            <a:ext cx="100806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611188" y="6292850"/>
            <a:ext cx="11525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390" name="Line 62"/>
          <p:cNvSpPr>
            <a:spLocks noChangeShapeType="1"/>
          </p:cNvSpPr>
          <p:nvPr/>
        </p:nvSpPr>
        <p:spPr bwMode="auto">
          <a:xfrm>
            <a:off x="5724525" y="28527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5" name="Line 67"/>
          <p:cNvSpPr>
            <a:spLocks noChangeShapeType="1"/>
          </p:cNvSpPr>
          <p:nvPr/>
        </p:nvSpPr>
        <p:spPr bwMode="auto">
          <a:xfrm>
            <a:off x="4356100" y="6597650"/>
            <a:ext cx="22320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6" name="Line 68"/>
          <p:cNvSpPr>
            <a:spLocks noChangeShapeType="1"/>
          </p:cNvSpPr>
          <p:nvPr/>
        </p:nvSpPr>
        <p:spPr bwMode="auto">
          <a:xfrm>
            <a:off x="2195513" y="29972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398" name="Rectangle 70"/>
          <p:cNvSpPr>
            <a:spLocks noChangeArrowheads="1"/>
          </p:cNvSpPr>
          <p:nvPr/>
        </p:nvSpPr>
        <p:spPr bwMode="auto">
          <a:xfrm>
            <a:off x="2195513" y="53006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4" name="Arc 76"/>
          <p:cNvSpPr/>
          <p:nvPr/>
        </p:nvSpPr>
        <p:spPr bwMode="auto">
          <a:xfrm flipH="1">
            <a:off x="2555875" y="429101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5" name="Arc 77"/>
          <p:cNvSpPr/>
          <p:nvPr/>
        </p:nvSpPr>
        <p:spPr bwMode="auto">
          <a:xfrm rot="16200000" flipH="1">
            <a:off x="2555875" y="4579938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6" name="Arc 78"/>
          <p:cNvSpPr/>
          <p:nvPr/>
        </p:nvSpPr>
        <p:spPr bwMode="auto">
          <a:xfrm rot="10800000" flipH="1">
            <a:off x="2843213" y="4579938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3407" name="Rectangle 79"/>
          <p:cNvSpPr>
            <a:spLocks noChangeArrowheads="1"/>
          </p:cNvSpPr>
          <p:nvPr/>
        </p:nvSpPr>
        <p:spPr bwMode="auto">
          <a:xfrm>
            <a:off x="2555875" y="3933825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8" name="Rectangle 80"/>
          <p:cNvSpPr>
            <a:spLocks noChangeArrowheads="1"/>
          </p:cNvSpPr>
          <p:nvPr/>
        </p:nvSpPr>
        <p:spPr bwMode="auto">
          <a:xfrm>
            <a:off x="4427538" y="63023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+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09" name="Line 81"/>
          <p:cNvSpPr>
            <a:spLocks noChangeShapeType="1"/>
          </p:cNvSpPr>
          <p:nvPr/>
        </p:nvSpPr>
        <p:spPr bwMode="auto">
          <a:xfrm>
            <a:off x="2051050" y="4581525"/>
            <a:ext cx="792163" cy="14398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2843213" y="2192338"/>
            <a:ext cx="1655762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(.E)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E+T 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E </a:t>
            </a:r>
            <a:r>
              <a:rPr lang="en-US" altLang="zh-CN" sz="1800" b="1"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sym typeface="Symbol" panose="05050102010706020507" pitchFamily="18" charset="2"/>
              </a:rPr>
              <a:t> .T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.T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.F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21" name="Text Box 93"/>
          <p:cNvSpPr txBox="1">
            <a:spLocks noChangeArrowheads="1"/>
          </p:cNvSpPr>
          <p:nvPr/>
        </p:nvSpPr>
        <p:spPr bwMode="auto">
          <a:xfrm>
            <a:off x="5435600" y="2201863"/>
            <a:ext cx="14414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(E.)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E </a:t>
            </a:r>
            <a:r>
              <a:rPr lang="en-US" altLang="zh-CN" sz="1800" b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E.+T </a:t>
            </a:r>
            <a:endParaRPr lang="en-US" altLang="zh-CN" sz="1800" b="1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2" name="Text Box 94"/>
          <p:cNvSpPr txBox="1">
            <a:spLocks noChangeArrowheads="1"/>
          </p:cNvSpPr>
          <p:nvPr/>
        </p:nvSpPr>
        <p:spPr bwMode="auto">
          <a:xfrm>
            <a:off x="5507038" y="33575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(E).</a:t>
            </a:r>
            <a:endParaRPr lang="en-US" altLang="zh-CN" sz="1800" b="1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3" name="Text Box 95"/>
          <p:cNvSpPr txBox="1">
            <a:spLocks noChangeArrowheads="1"/>
          </p:cNvSpPr>
          <p:nvPr/>
        </p:nvSpPr>
        <p:spPr bwMode="auto">
          <a:xfrm>
            <a:off x="900113" y="5716588"/>
            <a:ext cx="11525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v.</a:t>
            </a:r>
            <a:endParaRPr kumimoji="0" lang="en-US" altLang="zh-CN" sz="1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4" name="Text Box 96"/>
          <p:cNvSpPr txBox="1">
            <a:spLocks noChangeArrowheads="1"/>
          </p:cNvSpPr>
          <p:nvPr/>
        </p:nvSpPr>
        <p:spPr bwMode="auto">
          <a:xfrm>
            <a:off x="2843213" y="5010150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T.</a:t>
            </a:r>
            <a:endParaRPr kumimoji="0" lang="en-US" altLang="zh-CN" sz="1800" b="1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T </a:t>
            </a:r>
            <a:r>
              <a:rPr lang="en-US" altLang="zh-CN" sz="1800" b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T. 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1800" b="1" i="1" dirty="0">
                <a:solidFill>
                  <a:srgbClr val="FF000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F </a:t>
            </a:r>
            <a:endParaRPr lang="en-US" altLang="zh-CN" sz="1800" b="1" i="1" dirty="0">
              <a:solidFill>
                <a:srgbClr val="FF0000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3425" name="Text Box 97"/>
          <p:cNvSpPr txBox="1">
            <a:spLocks noChangeArrowheads="1"/>
          </p:cNvSpPr>
          <p:nvPr/>
        </p:nvSpPr>
        <p:spPr bwMode="auto">
          <a:xfrm>
            <a:off x="6588125" y="4868863"/>
            <a:ext cx="1511300" cy="18399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E+.T 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.T</a:t>
            </a:r>
            <a:r>
              <a:rPr lang="en-US" altLang="zh-CN" sz="1800" b="1"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    T </a:t>
            </a:r>
            <a:r>
              <a:rPr lang="en-US" altLang="zh-CN" sz="1800" b="1"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sym typeface="Symbol" panose="05050102010706020507" pitchFamily="18" charset="2"/>
              </a:rPr>
              <a:t>.F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anose="02010800040101010101" pitchFamily="2" charset="-122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sym typeface="Symbol" panose="05050102010706020507" pitchFamily="18" charset="2"/>
              </a:rPr>
              <a:t>F </a:t>
            </a:r>
            <a:r>
              <a:rPr lang="en-US" altLang="zh-CN" sz="1800" b="1"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26" name="Text Box 98"/>
          <p:cNvSpPr txBox="1">
            <a:spLocks noChangeArrowheads="1"/>
          </p:cNvSpPr>
          <p:nvPr/>
        </p:nvSpPr>
        <p:spPr bwMode="auto">
          <a:xfrm>
            <a:off x="4859338" y="4581525"/>
            <a:ext cx="1439862" cy="1290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.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1800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   F </a:t>
            </a:r>
            <a:r>
              <a:rPr lang="en-US" altLang="zh-CN" sz="1800" b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.(E)</a:t>
            </a:r>
            <a:endParaRPr lang="en-US" altLang="zh-CN" sz="1800" b="1" i="1"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b="1" i="1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.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7" name="Text Box 99"/>
          <p:cNvSpPr txBox="1">
            <a:spLocks noChangeArrowheads="1"/>
          </p:cNvSpPr>
          <p:nvPr/>
        </p:nvSpPr>
        <p:spPr bwMode="auto">
          <a:xfrm>
            <a:off x="7308850" y="3930650"/>
            <a:ext cx="15113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b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FF000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E+T. </a:t>
            </a:r>
            <a:endParaRPr lang="en-US" altLang="zh-CN" sz="1800" b="1" i="1" dirty="0">
              <a:solidFill>
                <a:srgbClr val="FF0000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    T 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T.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1800" b="1" i="1" dirty="0">
                <a:solidFill>
                  <a:srgbClr val="FF000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b="1" i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83428" name="Text Box 100"/>
          <p:cNvSpPr txBox="1">
            <a:spLocks noChangeArrowheads="1"/>
          </p:cNvSpPr>
          <p:nvPr/>
        </p:nvSpPr>
        <p:spPr bwMode="auto">
          <a:xfrm>
            <a:off x="5365750" y="4076700"/>
            <a:ext cx="1511300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kumimoji="0"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F.</a:t>
            </a:r>
            <a:r>
              <a:rPr lang="en-US" altLang="zh-CN" sz="1800" b="1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b="1" i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3429" name="Line 101"/>
          <p:cNvSpPr>
            <a:spLocks noChangeShapeType="1"/>
          </p:cNvSpPr>
          <p:nvPr/>
        </p:nvSpPr>
        <p:spPr bwMode="auto">
          <a:xfrm>
            <a:off x="2195513" y="4221163"/>
            <a:ext cx="647700" cy="12239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0" name="Rectangle 102"/>
          <p:cNvSpPr>
            <a:spLocks noChangeArrowheads="1"/>
          </p:cNvSpPr>
          <p:nvPr/>
        </p:nvSpPr>
        <p:spPr bwMode="auto">
          <a:xfrm>
            <a:off x="2195513" y="41417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1" name="Rectangle 103"/>
          <p:cNvSpPr>
            <a:spLocks noChangeArrowheads="1"/>
          </p:cNvSpPr>
          <p:nvPr/>
        </p:nvSpPr>
        <p:spPr bwMode="auto">
          <a:xfrm>
            <a:off x="2411413" y="26304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2" name="Line 104"/>
          <p:cNvSpPr>
            <a:spLocks noChangeShapeType="1"/>
          </p:cNvSpPr>
          <p:nvPr/>
        </p:nvSpPr>
        <p:spPr bwMode="auto">
          <a:xfrm>
            <a:off x="1620838" y="4581525"/>
            <a:ext cx="0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3" name="Rectangle 105"/>
          <p:cNvSpPr>
            <a:spLocks noChangeArrowheads="1"/>
          </p:cNvSpPr>
          <p:nvPr/>
        </p:nvSpPr>
        <p:spPr bwMode="auto">
          <a:xfrm>
            <a:off x="15478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4" name="Line 106"/>
          <p:cNvSpPr>
            <a:spLocks noChangeShapeType="1"/>
          </p:cNvSpPr>
          <p:nvPr/>
        </p:nvSpPr>
        <p:spPr bwMode="auto">
          <a:xfrm>
            <a:off x="1044575" y="4581525"/>
            <a:ext cx="0" cy="11525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5" name="Rectangle 107"/>
          <p:cNvSpPr>
            <a:spLocks noChangeArrowheads="1"/>
          </p:cNvSpPr>
          <p:nvPr/>
        </p:nvSpPr>
        <p:spPr bwMode="auto">
          <a:xfrm>
            <a:off x="971550" y="46466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6" name="Line 108"/>
          <p:cNvSpPr>
            <a:spLocks noChangeShapeType="1"/>
          </p:cNvSpPr>
          <p:nvPr/>
        </p:nvSpPr>
        <p:spPr bwMode="auto">
          <a:xfrm>
            <a:off x="757238" y="4581525"/>
            <a:ext cx="0" cy="172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7" name="Rectangle 109"/>
          <p:cNvSpPr>
            <a:spLocks noChangeArrowheads="1"/>
          </p:cNvSpPr>
          <p:nvPr/>
        </p:nvSpPr>
        <p:spPr bwMode="auto">
          <a:xfrm>
            <a:off x="4683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38" name="Line 110"/>
          <p:cNvSpPr>
            <a:spLocks noChangeShapeType="1"/>
          </p:cNvSpPr>
          <p:nvPr/>
        </p:nvSpPr>
        <p:spPr bwMode="auto">
          <a:xfrm>
            <a:off x="4356100" y="5373688"/>
            <a:ext cx="50323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39" name="Rectangle 111"/>
          <p:cNvSpPr>
            <a:spLocks noChangeArrowheads="1"/>
          </p:cNvSpPr>
          <p:nvPr/>
        </p:nvSpPr>
        <p:spPr bwMode="auto">
          <a:xfrm>
            <a:off x="4427538" y="507841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483440" name="Line 112"/>
          <p:cNvSpPr>
            <a:spLocks noChangeShapeType="1"/>
          </p:cNvSpPr>
          <p:nvPr/>
        </p:nvSpPr>
        <p:spPr bwMode="auto">
          <a:xfrm>
            <a:off x="4500563" y="2428875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1" name="Rectangle 113"/>
          <p:cNvSpPr>
            <a:spLocks noChangeArrowheads="1"/>
          </p:cNvSpPr>
          <p:nvPr/>
        </p:nvSpPr>
        <p:spPr bwMode="auto">
          <a:xfrm>
            <a:off x="4787900" y="21336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E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43" name="Rectangle 115"/>
          <p:cNvSpPr>
            <a:spLocks noChangeArrowheads="1"/>
          </p:cNvSpPr>
          <p:nvPr/>
        </p:nvSpPr>
        <p:spPr bwMode="auto">
          <a:xfrm>
            <a:off x="5148263" y="256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2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44" name="Line 116"/>
          <p:cNvSpPr>
            <a:spLocks noChangeShapeType="1"/>
          </p:cNvSpPr>
          <p:nvPr/>
        </p:nvSpPr>
        <p:spPr bwMode="auto">
          <a:xfrm>
            <a:off x="4500563" y="278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6" name="Rectangle 118"/>
          <p:cNvSpPr>
            <a:spLocks noChangeArrowheads="1"/>
          </p:cNvSpPr>
          <p:nvPr/>
        </p:nvSpPr>
        <p:spPr bwMode="auto">
          <a:xfrm>
            <a:off x="4643438" y="249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47" name="Rectangle 119"/>
          <p:cNvSpPr>
            <a:spLocks noChangeArrowheads="1"/>
          </p:cNvSpPr>
          <p:nvPr/>
        </p:nvSpPr>
        <p:spPr bwMode="auto">
          <a:xfrm>
            <a:off x="5148263" y="29178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48" name="Line 120"/>
          <p:cNvSpPr>
            <a:spLocks noChangeShapeType="1"/>
          </p:cNvSpPr>
          <p:nvPr/>
        </p:nvSpPr>
        <p:spPr bwMode="auto">
          <a:xfrm>
            <a:off x="4500563" y="31337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49" name="Rectangle 121"/>
          <p:cNvSpPr>
            <a:spLocks noChangeArrowheads="1"/>
          </p:cNvSpPr>
          <p:nvPr/>
        </p:nvSpPr>
        <p:spPr bwMode="auto">
          <a:xfrm>
            <a:off x="4643438" y="28448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0" name="Rectangle 122"/>
          <p:cNvSpPr>
            <a:spLocks noChangeArrowheads="1"/>
          </p:cNvSpPr>
          <p:nvPr/>
        </p:nvSpPr>
        <p:spPr bwMode="auto">
          <a:xfrm>
            <a:off x="5148263" y="327818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1" name="Line 123"/>
          <p:cNvSpPr>
            <a:spLocks noChangeShapeType="1"/>
          </p:cNvSpPr>
          <p:nvPr/>
        </p:nvSpPr>
        <p:spPr bwMode="auto">
          <a:xfrm>
            <a:off x="4500563" y="34940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2" name="Rectangle 124"/>
          <p:cNvSpPr>
            <a:spLocks noChangeArrowheads="1"/>
          </p:cNvSpPr>
          <p:nvPr/>
        </p:nvSpPr>
        <p:spPr bwMode="auto">
          <a:xfrm>
            <a:off x="4643438" y="320516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3" name="Rectangle 125"/>
          <p:cNvSpPr>
            <a:spLocks noChangeArrowheads="1"/>
          </p:cNvSpPr>
          <p:nvPr/>
        </p:nvSpPr>
        <p:spPr bwMode="auto">
          <a:xfrm>
            <a:off x="5148263" y="36385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4" name="Line 126"/>
          <p:cNvSpPr>
            <a:spLocks noChangeShapeType="1"/>
          </p:cNvSpPr>
          <p:nvPr/>
        </p:nvSpPr>
        <p:spPr bwMode="auto">
          <a:xfrm>
            <a:off x="4500563" y="38544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5" name="Rectangle 127"/>
          <p:cNvSpPr>
            <a:spLocks noChangeArrowheads="1"/>
          </p:cNvSpPr>
          <p:nvPr/>
        </p:nvSpPr>
        <p:spPr bwMode="auto">
          <a:xfrm>
            <a:off x="4643438" y="35655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6" name="Rectangle 128"/>
          <p:cNvSpPr>
            <a:spLocks noChangeArrowheads="1"/>
          </p:cNvSpPr>
          <p:nvPr/>
        </p:nvSpPr>
        <p:spPr bwMode="auto">
          <a:xfrm>
            <a:off x="5722938" y="285273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)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57" name="Line 129"/>
          <p:cNvSpPr>
            <a:spLocks noChangeShapeType="1"/>
          </p:cNvSpPr>
          <p:nvPr/>
        </p:nvSpPr>
        <p:spPr bwMode="auto">
          <a:xfrm>
            <a:off x="6156325" y="2852738"/>
            <a:ext cx="0" cy="2889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58" name="Rectangle 130"/>
          <p:cNvSpPr>
            <a:spLocks noChangeArrowheads="1"/>
          </p:cNvSpPr>
          <p:nvPr/>
        </p:nvSpPr>
        <p:spPr bwMode="auto">
          <a:xfrm>
            <a:off x="6804025" y="29241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7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59" name="Line 131"/>
          <p:cNvSpPr>
            <a:spLocks noChangeShapeType="1"/>
          </p:cNvSpPr>
          <p:nvPr/>
        </p:nvSpPr>
        <p:spPr bwMode="auto">
          <a:xfrm>
            <a:off x="6156325" y="31416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0" name="Rectangle 132"/>
          <p:cNvSpPr>
            <a:spLocks noChangeArrowheads="1"/>
          </p:cNvSpPr>
          <p:nvPr/>
        </p:nvSpPr>
        <p:spPr bwMode="auto">
          <a:xfrm>
            <a:off x="6299200" y="28527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+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1" name="Line 133"/>
          <p:cNvSpPr>
            <a:spLocks noChangeShapeType="1"/>
          </p:cNvSpPr>
          <p:nvPr/>
        </p:nvSpPr>
        <p:spPr bwMode="auto">
          <a:xfrm flipH="1">
            <a:off x="5157788" y="4221163"/>
            <a:ext cx="206375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2" name="Rectangle 134"/>
          <p:cNvSpPr>
            <a:spLocks noChangeArrowheads="1"/>
          </p:cNvSpPr>
          <p:nvPr/>
        </p:nvSpPr>
        <p:spPr bwMode="auto">
          <a:xfrm>
            <a:off x="4932363" y="42211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3" name="Line 135"/>
          <p:cNvSpPr>
            <a:spLocks noChangeShapeType="1"/>
          </p:cNvSpPr>
          <p:nvPr/>
        </p:nvSpPr>
        <p:spPr bwMode="auto">
          <a:xfrm>
            <a:off x="50800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64" name="Rectangle 136"/>
          <p:cNvSpPr>
            <a:spLocks noChangeArrowheads="1"/>
          </p:cNvSpPr>
          <p:nvPr/>
        </p:nvSpPr>
        <p:spPr bwMode="auto">
          <a:xfrm>
            <a:off x="5075238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69" name="Rectangle 141"/>
          <p:cNvSpPr>
            <a:spLocks noChangeArrowheads="1"/>
          </p:cNvSpPr>
          <p:nvPr/>
        </p:nvSpPr>
        <p:spPr bwMode="auto">
          <a:xfrm>
            <a:off x="49323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4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0" name="Line 142"/>
          <p:cNvSpPr>
            <a:spLocks noChangeShapeType="1"/>
          </p:cNvSpPr>
          <p:nvPr/>
        </p:nvSpPr>
        <p:spPr bwMode="auto">
          <a:xfrm>
            <a:off x="55118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1" name="Rectangle 143"/>
          <p:cNvSpPr>
            <a:spLocks noChangeArrowheads="1"/>
          </p:cNvSpPr>
          <p:nvPr/>
        </p:nvSpPr>
        <p:spPr bwMode="auto">
          <a:xfrm>
            <a:off x="54356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2" name="Rectangle 144"/>
          <p:cNvSpPr>
            <a:spLocks noChangeArrowheads="1"/>
          </p:cNvSpPr>
          <p:nvPr/>
        </p:nvSpPr>
        <p:spPr bwMode="auto">
          <a:xfrm>
            <a:off x="53641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3" name="Line 145"/>
          <p:cNvSpPr>
            <a:spLocks noChangeShapeType="1"/>
          </p:cNvSpPr>
          <p:nvPr/>
        </p:nvSpPr>
        <p:spPr bwMode="auto">
          <a:xfrm>
            <a:off x="59436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4" name="Rectangle 146"/>
          <p:cNvSpPr>
            <a:spLocks noChangeArrowheads="1"/>
          </p:cNvSpPr>
          <p:nvPr/>
        </p:nvSpPr>
        <p:spPr bwMode="auto">
          <a:xfrm>
            <a:off x="58674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5" name="Rectangle 147"/>
          <p:cNvSpPr>
            <a:spLocks noChangeArrowheads="1"/>
          </p:cNvSpPr>
          <p:nvPr/>
        </p:nvSpPr>
        <p:spPr bwMode="auto">
          <a:xfrm>
            <a:off x="57959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6" name="Line 148"/>
          <p:cNvSpPr>
            <a:spLocks noChangeShapeType="1"/>
          </p:cNvSpPr>
          <p:nvPr/>
        </p:nvSpPr>
        <p:spPr bwMode="auto">
          <a:xfrm flipH="1">
            <a:off x="7061200" y="4437063"/>
            <a:ext cx="24765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77" name="Rectangle 149"/>
          <p:cNvSpPr>
            <a:spLocks noChangeArrowheads="1"/>
          </p:cNvSpPr>
          <p:nvPr/>
        </p:nvSpPr>
        <p:spPr bwMode="auto">
          <a:xfrm>
            <a:off x="6875463" y="45085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T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78" name="Rectangle 150"/>
          <p:cNvSpPr>
            <a:spLocks noChangeArrowheads="1"/>
          </p:cNvSpPr>
          <p:nvPr/>
        </p:nvSpPr>
        <p:spPr bwMode="auto">
          <a:xfrm>
            <a:off x="8748713" y="53022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3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79" name="Line 151"/>
          <p:cNvSpPr>
            <a:spLocks noChangeShapeType="1"/>
          </p:cNvSpPr>
          <p:nvPr/>
        </p:nvSpPr>
        <p:spPr bwMode="auto">
          <a:xfrm>
            <a:off x="8101013" y="55181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0" name="Rectangle 152"/>
          <p:cNvSpPr>
            <a:spLocks noChangeArrowheads="1"/>
          </p:cNvSpPr>
          <p:nvPr/>
        </p:nvSpPr>
        <p:spPr bwMode="auto">
          <a:xfrm>
            <a:off x="8243888" y="52292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F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1" name="Rectangle 153"/>
          <p:cNvSpPr>
            <a:spLocks noChangeArrowheads="1"/>
          </p:cNvSpPr>
          <p:nvPr/>
        </p:nvSpPr>
        <p:spPr bwMode="auto">
          <a:xfrm>
            <a:off x="8748713" y="56546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4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2" name="Line 154"/>
          <p:cNvSpPr>
            <a:spLocks noChangeShapeType="1"/>
          </p:cNvSpPr>
          <p:nvPr/>
        </p:nvSpPr>
        <p:spPr bwMode="auto">
          <a:xfrm>
            <a:off x="8101013" y="587057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3" name="Rectangle 155"/>
          <p:cNvSpPr>
            <a:spLocks noChangeArrowheads="1"/>
          </p:cNvSpPr>
          <p:nvPr/>
        </p:nvSpPr>
        <p:spPr bwMode="auto">
          <a:xfrm>
            <a:off x="8243888" y="55181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(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4" name="Rectangle 156"/>
          <p:cNvSpPr>
            <a:spLocks noChangeArrowheads="1"/>
          </p:cNvSpPr>
          <p:nvPr/>
        </p:nvSpPr>
        <p:spPr bwMode="auto">
          <a:xfrm>
            <a:off x="8748713" y="601503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5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5" name="Line 157"/>
          <p:cNvSpPr>
            <a:spLocks noChangeShapeType="1"/>
          </p:cNvSpPr>
          <p:nvPr/>
        </p:nvSpPr>
        <p:spPr bwMode="auto">
          <a:xfrm>
            <a:off x="8101013" y="623093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6" name="Rectangle 158"/>
          <p:cNvSpPr>
            <a:spLocks noChangeArrowheads="1"/>
          </p:cNvSpPr>
          <p:nvPr/>
        </p:nvSpPr>
        <p:spPr bwMode="auto">
          <a:xfrm>
            <a:off x="8243888" y="59420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v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87" name="Rectangle 159"/>
          <p:cNvSpPr>
            <a:spLocks noChangeArrowheads="1"/>
          </p:cNvSpPr>
          <p:nvPr/>
        </p:nvSpPr>
        <p:spPr bwMode="auto">
          <a:xfrm>
            <a:off x="8748713" y="637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6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88" name="Line 160"/>
          <p:cNvSpPr>
            <a:spLocks noChangeShapeType="1"/>
          </p:cNvSpPr>
          <p:nvPr/>
        </p:nvSpPr>
        <p:spPr bwMode="auto">
          <a:xfrm>
            <a:off x="8101013" y="659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89" name="Rectangle 161"/>
          <p:cNvSpPr>
            <a:spLocks noChangeArrowheads="1"/>
          </p:cNvSpPr>
          <p:nvPr/>
        </p:nvSpPr>
        <p:spPr bwMode="auto">
          <a:xfrm>
            <a:off x="8243888" y="630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>
                <a:sym typeface="Symbol" panose="05050102010706020507" pitchFamily="18" charset="2"/>
              </a:rPr>
              <a:t>d</a:t>
            </a:r>
            <a:endParaRPr lang="en-US" altLang="zh-CN" sz="1800" b="1" i="1">
              <a:sym typeface="Symbol" panose="05050102010706020507" pitchFamily="18" charset="2"/>
            </a:endParaRPr>
          </a:p>
        </p:txBody>
      </p:sp>
      <p:sp>
        <p:nvSpPr>
          <p:cNvPr id="483490" name="Line 162"/>
          <p:cNvSpPr>
            <a:spLocks noChangeShapeType="1"/>
          </p:cNvSpPr>
          <p:nvPr/>
        </p:nvSpPr>
        <p:spPr bwMode="auto">
          <a:xfrm>
            <a:off x="8535988" y="458311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3492" name="Rectangle 164"/>
          <p:cNvSpPr>
            <a:spLocks noChangeArrowheads="1"/>
          </p:cNvSpPr>
          <p:nvPr/>
        </p:nvSpPr>
        <p:spPr bwMode="auto">
          <a:xfrm>
            <a:off x="8388350" y="48768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I</a:t>
            </a:r>
            <a:r>
              <a:rPr lang="en-US" altLang="zh-CN" sz="1800" b="1" baseline="-25000">
                <a:sym typeface="Symbol" panose="05050102010706020507" pitchFamily="18" charset="2"/>
              </a:rPr>
              <a:t>8</a:t>
            </a:r>
            <a:endParaRPr lang="en-US" altLang="zh-CN" sz="1800" b="1" baseline="-25000">
              <a:sym typeface="Symbol" panose="05050102010706020507" pitchFamily="18" charset="2"/>
            </a:endParaRPr>
          </a:p>
        </p:txBody>
      </p:sp>
      <p:sp>
        <p:nvSpPr>
          <p:cNvPr id="483493" name="Rectangle 165"/>
          <p:cNvSpPr>
            <a:spLocks noChangeArrowheads="1"/>
          </p:cNvSpPr>
          <p:nvPr/>
        </p:nvSpPr>
        <p:spPr bwMode="auto">
          <a:xfrm>
            <a:off x="8494713" y="45751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ym typeface="Symbol" panose="05050102010706020507" pitchFamily="18" charset="2"/>
              </a:rPr>
              <a:t></a:t>
            </a:r>
            <a:endParaRPr lang="en-US" altLang="zh-CN" sz="1800" b="1">
              <a:sym typeface="Symbol" panose="05050102010706020507" pitchFamily="18" charset="2"/>
            </a:endParaRPr>
          </a:p>
        </p:txBody>
      </p:sp>
      <p:sp>
        <p:nvSpPr>
          <p:cNvPr id="483494" name="Text Box 166"/>
          <p:cNvSpPr txBox="1">
            <a:spLocks noChangeArrowheads="1"/>
          </p:cNvSpPr>
          <p:nvPr/>
        </p:nvSpPr>
        <p:spPr bwMode="auto">
          <a:xfrm>
            <a:off x="7092950" y="11255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sym typeface="Symbol" panose="05050102010706020507" pitchFamily="18" charset="2"/>
              </a:rPr>
              <a:t>增广</a:t>
            </a:r>
            <a:r>
              <a:rPr kumimoji="0"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kumimoji="0" lang="en-US" altLang="zh-CN" sz="20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kumimoji="0" lang="en-US" altLang="zh-CN" sz="200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sz="2000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(0</a:t>
            </a:r>
            <a:r>
              <a:rPr lang="en-US" altLang="zh-CN" sz="18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800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endParaRPr kumimoji="0" lang="en-US" altLang="zh-CN" sz="1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E + T 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E )</a:t>
            </a:r>
            <a:endParaRPr lang="en-US" altLang="zh-CN" sz="1800" i="1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(6)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8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(7) 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18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endParaRPr lang="en-US" altLang="zh-CN" sz="1800" i="1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3529013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  </a:t>
            </a:r>
            <a:r>
              <a:rPr lang="en-US" altLang="zh-CN" sz="2800" smtClean="0"/>
              <a:t>SLR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b="1" dirty="0">
                <a:latin typeface="楷体_GB2312" pitchFamily="49" charset="-122"/>
              </a:rPr>
              <a:t>分析表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 的构造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增广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文法：</a:t>
            </a:r>
            <a:r>
              <a:rPr kumimoji="0" lang="en-US" altLang="zh-CN" i="1" dirty="0">
                <a:sym typeface="Symbol" panose="05050102010706020507" pitchFamily="18" charset="2"/>
              </a:rPr>
              <a:t>G</a:t>
            </a:r>
            <a:r>
              <a:rPr kumimoji="0" lang="en-US" altLang="zh-CN" i="1">
                <a:sym typeface="Symbol" panose="05050102010706020507" pitchFamily="18" charset="2"/>
              </a:rPr>
              <a:t>’ </a:t>
            </a:r>
            <a:r>
              <a:rPr kumimoji="0" lang="en-US" altLang="zh-CN" smtClean="0">
                <a:sym typeface="Symbol" panose="05050102010706020507" pitchFamily="18" charset="2"/>
              </a:rPr>
              <a:t>[</a:t>
            </a:r>
            <a:r>
              <a:rPr kumimoji="0" lang="en-US" altLang="zh-CN" i="1" smtClean="0">
                <a:sym typeface="Symbol" panose="05050102010706020507" pitchFamily="18" charset="2"/>
              </a:rPr>
              <a:t>S</a:t>
            </a:r>
            <a:r>
              <a:rPr kumimoji="0" lang="en-US" altLang="zh-CN" smtClean="0">
                <a:sym typeface="Symbol" panose="05050102010706020507" pitchFamily="18" charset="2"/>
              </a:rPr>
              <a:t>]</a:t>
            </a:r>
            <a:r>
              <a:rPr lang="en-US" altLang="zh-CN" smtClean="0"/>
              <a:t> 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5324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48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8" name="Rectangle 6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2549" name="Line 69"/>
          <p:cNvSpPr>
            <a:spLocks noChangeShapeType="1"/>
          </p:cNvSpPr>
          <p:nvPr/>
        </p:nvSpPr>
        <p:spPr bwMode="auto">
          <a:xfrm>
            <a:off x="2051050" y="2781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0" name="Text Box 70"/>
          <p:cNvSpPr txBox="1">
            <a:spLocks noChangeArrowheads="1"/>
          </p:cNvSpPr>
          <p:nvPr/>
        </p:nvSpPr>
        <p:spPr bwMode="auto">
          <a:xfrm>
            <a:off x="1260475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栈顶状态</a:t>
            </a:r>
            <a:endParaRPr kumimoji="0" lang="zh-CN" altLang="en-US" sz="20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51" name="Text Box 71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ACTION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32552" name="Text Box 72"/>
          <p:cNvSpPr txBox="1">
            <a:spLocks noChangeArrowheads="1"/>
          </p:cNvSpPr>
          <p:nvPr/>
        </p:nvSpPr>
        <p:spPr bwMode="auto">
          <a:xfrm>
            <a:off x="6948488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GOTO</a:t>
            </a:r>
            <a:endParaRPr kumimoji="0" lang="en-US" altLang="zh-CN" sz="2000">
              <a:solidFill>
                <a:srgbClr val="800080"/>
              </a:solidFill>
            </a:endParaRPr>
          </a:p>
        </p:txBody>
      </p:sp>
      <p:sp>
        <p:nvSpPr>
          <p:cNvPr id="532553" name="Line 73"/>
          <p:cNvSpPr>
            <a:spLocks noChangeShapeType="1"/>
          </p:cNvSpPr>
          <p:nvPr/>
        </p:nvSpPr>
        <p:spPr bwMode="auto">
          <a:xfrm>
            <a:off x="2051050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4" name="Line 74"/>
          <p:cNvSpPr>
            <a:spLocks noChangeShapeType="1"/>
          </p:cNvSpPr>
          <p:nvPr/>
        </p:nvSpPr>
        <p:spPr bwMode="auto">
          <a:xfrm>
            <a:off x="6372225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5" name="Line 75"/>
          <p:cNvSpPr>
            <a:spLocks noChangeShapeType="1"/>
          </p:cNvSpPr>
          <p:nvPr/>
        </p:nvSpPr>
        <p:spPr bwMode="auto">
          <a:xfrm>
            <a:off x="1223963" y="3141663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56" name="Rectangle 76"/>
          <p:cNvSpPr>
            <a:spLocks noChangeArrowheads="1"/>
          </p:cNvSpPr>
          <p:nvPr/>
        </p:nvSpPr>
        <p:spPr bwMode="auto">
          <a:xfrm>
            <a:off x="2147888" y="2709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v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57" name="Rectangle 77"/>
          <p:cNvSpPr>
            <a:spLocks noChangeArrowheads="1"/>
          </p:cNvSpPr>
          <p:nvPr/>
        </p:nvSpPr>
        <p:spPr bwMode="auto">
          <a:xfrm>
            <a:off x="2722563" y="27098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58" name="Rectangle 78"/>
          <p:cNvSpPr>
            <a:spLocks noChangeArrowheads="1"/>
          </p:cNvSpPr>
          <p:nvPr/>
        </p:nvSpPr>
        <p:spPr bwMode="auto">
          <a:xfrm>
            <a:off x="3348038" y="2705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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32559" name="Rectangle 79"/>
          <p:cNvSpPr>
            <a:spLocks noChangeArrowheads="1"/>
          </p:cNvSpPr>
          <p:nvPr/>
        </p:nvSpPr>
        <p:spPr bwMode="auto">
          <a:xfrm>
            <a:off x="3948113" y="2709863"/>
            <a:ext cx="361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+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32560" name="Rectangle 80"/>
          <p:cNvSpPr>
            <a:spLocks noChangeArrowheads="1"/>
          </p:cNvSpPr>
          <p:nvPr/>
        </p:nvSpPr>
        <p:spPr bwMode="auto">
          <a:xfrm>
            <a:off x="4595813" y="270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(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532561" name="Rectangle 81"/>
          <p:cNvSpPr>
            <a:spLocks noChangeArrowheads="1"/>
          </p:cNvSpPr>
          <p:nvPr/>
        </p:nvSpPr>
        <p:spPr bwMode="auto">
          <a:xfrm>
            <a:off x="5243513" y="270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32562" name="Rectangle 82"/>
          <p:cNvSpPr>
            <a:spLocks noChangeArrowheads="1"/>
          </p:cNvSpPr>
          <p:nvPr/>
        </p:nvSpPr>
        <p:spPr bwMode="auto">
          <a:xfrm>
            <a:off x="5867400" y="2709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#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32563" name="Rectangle 83"/>
          <p:cNvSpPr>
            <a:spLocks noChangeArrowheads="1"/>
          </p:cNvSpPr>
          <p:nvPr/>
        </p:nvSpPr>
        <p:spPr bwMode="auto">
          <a:xfrm>
            <a:off x="6516688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64" name="Rectangle 84"/>
          <p:cNvSpPr>
            <a:spLocks noChangeArrowheads="1"/>
          </p:cNvSpPr>
          <p:nvPr/>
        </p:nvSpPr>
        <p:spPr bwMode="auto">
          <a:xfrm>
            <a:off x="7115175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T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65" name="Rectangle 85"/>
          <p:cNvSpPr>
            <a:spLocks noChangeArrowheads="1"/>
          </p:cNvSpPr>
          <p:nvPr/>
        </p:nvSpPr>
        <p:spPr bwMode="auto">
          <a:xfrm>
            <a:off x="77152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>
                <a:sym typeface="Symbol" panose="05050102010706020507" pitchFamily="18" charset="2"/>
              </a:rPr>
              <a:t>F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532566" name="Rectangle 86"/>
          <p:cNvSpPr>
            <a:spLocks noChangeArrowheads="1"/>
          </p:cNvSpPr>
          <p:nvPr/>
        </p:nvSpPr>
        <p:spPr bwMode="auto">
          <a:xfrm>
            <a:off x="1438275" y="30702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67" name="Rectangle 87"/>
          <p:cNvSpPr>
            <a:spLocks noChangeArrowheads="1"/>
          </p:cNvSpPr>
          <p:nvPr/>
        </p:nvSpPr>
        <p:spPr bwMode="auto">
          <a:xfrm>
            <a:off x="1438275" y="33242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68" name="Rectangle 88"/>
          <p:cNvSpPr>
            <a:spLocks noChangeArrowheads="1"/>
          </p:cNvSpPr>
          <p:nvPr/>
        </p:nvSpPr>
        <p:spPr bwMode="auto">
          <a:xfrm>
            <a:off x="1438275" y="361156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69" name="Rectangle 89"/>
          <p:cNvSpPr>
            <a:spLocks noChangeArrowheads="1"/>
          </p:cNvSpPr>
          <p:nvPr/>
        </p:nvSpPr>
        <p:spPr bwMode="auto">
          <a:xfrm>
            <a:off x="1438275" y="390048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0" name="Rectangle 90"/>
          <p:cNvSpPr>
            <a:spLocks noChangeArrowheads="1"/>
          </p:cNvSpPr>
          <p:nvPr/>
        </p:nvSpPr>
        <p:spPr bwMode="auto">
          <a:xfrm>
            <a:off x="1438275" y="41878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4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1" name="Rectangle 91"/>
          <p:cNvSpPr>
            <a:spLocks noChangeArrowheads="1"/>
          </p:cNvSpPr>
          <p:nvPr/>
        </p:nvSpPr>
        <p:spPr bwMode="auto">
          <a:xfrm>
            <a:off x="1438275" y="447516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2" name="Rectangle 92"/>
          <p:cNvSpPr>
            <a:spLocks noChangeArrowheads="1"/>
          </p:cNvSpPr>
          <p:nvPr/>
        </p:nvSpPr>
        <p:spPr bwMode="auto">
          <a:xfrm>
            <a:off x="1438275" y="476408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3" name="Rectangle 93"/>
          <p:cNvSpPr>
            <a:spLocks noChangeArrowheads="1"/>
          </p:cNvSpPr>
          <p:nvPr/>
        </p:nvSpPr>
        <p:spPr bwMode="auto">
          <a:xfrm>
            <a:off x="1438275" y="501491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4" name="Rectangle 94"/>
          <p:cNvSpPr>
            <a:spLocks noChangeArrowheads="1"/>
          </p:cNvSpPr>
          <p:nvPr/>
        </p:nvSpPr>
        <p:spPr bwMode="auto">
          <a:xfrm>
            <a:off x="1438275" y="52673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8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5" name="Rectangle 95"/>
          <p:cNvSpPr>
            <a:spLocks noChangeArrowheads="1"/>
          </p:cNvSpPr>
          <p:nvPr/>
        </p:nvSpPr>
        <p:spPr bwMode="auto">
          <a:xfrm>
            <a:off x="1438275" y="55197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6" name="Rectangle 96"/>
          <p:cNvSpPr>
            <a:spLocks noChangeArrowheads="1"/>
          </p:cNvSpPr>
          <p:nvPr/>
        </p:nvSpPr>
        <p:spPr bwMode="auto">
          <a:xfrm>
            <a:off x="1368425" y="577215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7" name="Rectangle 97"/>
          <p:cNvSpPr>
            <a:spLocks noChangeArrowheads="1"/>
          </p:cNvSpPr>
          <p:nvPr/>
        </p:nvSpPr>
        <p:spPr bwMode="auto">
          <a:xfrm>
            <a:off x="1368425" y="6056313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8" name="Rectangle 98"/>
          <p:cNvSpPr>
            <a:spLocks noChangeArrowheads="1"/>
          </p:cNvSpPr>
          <p:nvPr/>
        </p:nvSpPr>
        <p:spPr bwMode="auto">
          <a:xfrm>
            <a:off x="1368425" y="6345238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79" name="Rectangle 99"/>
          <p:cNvSpPr>
            <a:spLocks noChangeArrowheads="1"/>
          </p:cNvSpPr>
          <p:nvPr/>
        </p:nvSpPr>
        <p:spPr bwMode="auto">
          <a:xfrm>
            <a:off x="6551613" y="306863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0" name="Rectangle 100"/>
          <p:cNvSpPr>
            <a:spLocks noChangeArrowheads="1"/>
          </p:cNvSpPr>
          <p:nvPr/>
        </p:nvSpPr>
        <p:spPr bwMode="auto">
          <a:xfrm>
            <a:off x="7164388" y="3068638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1" name="Rectangle 101"/>
          <p:cNvSpPr>
            <a:spLocks noChangeArrowheads="1"/>
          </p:cNvSpPr>
          <p:nvPr/>
        </p:nvSpPr>
        <p:spPr bwMode="auto">
          <a:xfrm>
            <a:off x="7740650" y="3068638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2" name="Rectangle 102"/>
          <p:cNvSpPr>
            <a:spLocks noChangeArrowheads="1"/>
          </p:cNvSpPr>
          <p:nvPr/>
        </p:nvSpPr>
        <p:spPr bwMode="auto">
          <a:xfrm>
            <a:off x="5792788" y="3284538"/>
            <a:ext cx="579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acc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83" name="Rectangle 103"/>
          <p:cNvSpPr>
            <a:spLocks noChangeArrowheads="1"/>
          </p:cNvSpPr>
          <p:nvPr/>
        </p:nvSpPr>
        <p:spPr bwMode="auto">
          <a:xfrm>
            <a:off x="3924300" y="33210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s7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584" name="Rectangle 104"/>
          <p:cNvSpPr>
            <a:spLocks noChangeArrowheads="1"/>
          </p:cNvSpPr>
          <p:nvPr/>
        </p:nvSpPr>
        <p:spPr bwMode="auto">
          <a:xfrm>
            <a:off x="3276600" y="360838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olidFill>
                  <a:srgbClr val="800080"/>
                </a:solidFill>
                <a:sym typeface="Symbol" panose="05050102010706020507" pitchFamily="18" charset="2"/>
              </a:rPr>
              <a:t>s8</a:t>
            </a:r>
            <a:endParaRPr lang="en-US" altLang="zh-CN" sz="2000" i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5" name="Rectangle 105"/>
          <p:cNvSpPr>
            <a:spLocks noChangeArrowheads="1"/>
          </p:cNvSpPr>
          <p:nvPr/>
        </p:nvSpPr>
        <p:spPr bwMode="auto">
          <a:xfrm>
            <a:off x="3946525" y="36083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6" name="Rectangle 106"/>
          <p:cNvSpPr>
            <a:spLocks noChangeArrowheads="1"/>
          </p:cNvSpPr>
          <p:nvPr/>
        </p:nvSpPr>
        <p:spPr bwMode="auto">
          <a:xfrm>
            <a:off x="5148263" y="36083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7" name="Rectangle 107"/>
          <p:cNvSpPr>
            <a:spLocks noChangeArrowheads="1"/>
          </p:cNvSpPr>
          <p:nvPr/>
        </p:nvSpPr>
        <p:spPr bwMode="auto">
          <a:xfrm>
            <a:off x="5867400" y="36083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r2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8" name="Rectangle 108"/>
          <p:cNvSpPr>
            <a:spLocks noChangeArrowheads="1"/>
          </p:cNvSpPr>
          <p:nvPr/>
        </p:nvSpPr>
        <p:spPr bwMode="auto">
          <a:xfrm>
            <a:off x="3946525" y="38973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89" name="Rectangle 109"/>
          <p:cNvSpPr>
            <a:spLocks noChangeArrowheads="1"/>
          </p:cNvSpPr>
          <p:nvPr/>
        </p:nvSpPr>
        <p:spPr bwMode="auto">
          <a:xfrm>
            <a:off x="5148263" y="38973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90" name="Rectangle 110"/>
          <p:cNvSpPr>
            <a:spLocks noChangeArrowheads="1"/>
          </p:cNvSpPr>
          <p:nvPr/>
        </p:nvSpPr>
        <p:spPr bwMode="auto">
          <a:xfrm>
            <a:off x="5867400" y="38973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591" name="Rectangle 111"/>
          <p:cNvSpPr>
            <a:spLocks noChangeArrowheads="1"/>
          </p:cNvSpPr>
          <p:nvPr/>
        </p:nvSpPr>
        <p:spPr bwMode="auto">
          <a:xfrm>
            <a:off x="4500563" y="3068638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592" name="Rectangle 112"/>
          <p:cNvSpPr>
            <a:spLocks noChangeArrowheads="1"/>
          </p:cNvSpPr>
          <p:nvPr/>
        </p:nvSpPr>
        <p:spPr bwMode="auto">
          <a:xfrm>
            <a:off x="2103438" y="3068638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s5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593" name="Rectangle 113"/>
          <p:cNvSpPr>
            <a:spLocks noChangeArrowheads="1"/>
          </p:cNvSpPr>
          <p:nvPr/>
        </p:nvSpPr>
        <p:spPr bwMode="auto">
          <a:xfrm>
            <a:off x="2679700" y="3068638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s6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594" name="Rectangle 114"/>
          <p:cNvSpPr>
            <a:spLocks noChangeArrowheads="1"/>
          </p:cNvSpPr>
          <p:nvPr/>
        </p:nvSpPr>
        <p:spPr bwMode="auto">
          <a:xfrm>
            <a:off x="2103438" y="41846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s5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595" name="Rectangle 115"/>
          <p:cNvSpPr>
            <a:spLocks noChangeArrowheads="1"/>
          </p:cNvSpPr>
          <p:nvPr/>
        </p:nvSpPr>
        <p:spPr bwMode="auto">
          <a:xfrm>
            <a:off x="2679700" y="41846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s6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596" name="Rectangle 116"/>
          <p:cNvSpPr>
            <a:spLocks noChangeArrowheads="1"/>
          </p:cNvSpPr>
          <p:nvPr/>
        </p:nvSpPr>
        <p:spPr bwMode="auto">
          <a:xfrm>
            <a:off x="4479925" y="41846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597" name="Rectangle 117"/>
          <p:cNvSpPr>
            <a:spLocks noChangeArrowheads="1"/>
          </p:cNvSpPr>
          <p:nvPr/>
        </p:nvSpPr>
        <p:spPr bwMode="auto">
          <a:xfrm>
            <a:off x="6551613" y="422116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9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8" name="Rectangle 118"/>
          <p:cNvSpPr>
            <a:spLocks noChangeArrowheads="1"/>
          </p:cNvSpPr>
          <p:nvPr/>
        </p:nvSpPr>
        <p:spPr bwMode="auto">
          <a:xfrm>
            <a:off x="7164388" y="4221163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2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599" name="Rectangle 119"/>
          <p:cNvSpPr>
            <a:spLocks noChangeArrowheads="1"/>
          </p:cNvSpPr>
          <p:nvPr/>
        </p:nvSpPr>
        <p:spPr bwMode="auto">
          <a:xfrm>
            <a:off x="7740650" y="4221163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0" name="Rectangle 120"/>
          <p:cNvSpPr>
            <a:spLocks noChangeArrowheads="1"/>
          </p:cNvSpPr>
          <p:nvPr/>
        </p:nvSpPr>
        <p:spPr bwMode="auto">
          <a:xfrm>
            <a:off x="3298825" y="38973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r4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01" name="Rectangle 121"/>
          <p:cNvSpPr>
            <a:spLocks noChangeArrowheads="1"/>
          </p:cNvSpPr>
          <p:nvPr/>
        </p:nvSpPr>
        <p:spPr bwMode="auto">
          <a:xfrm>
            <a:off x="3970338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2" name="Rectangle 122"/>
          <p:cNvSpPr>
            <a:spLocks noChangeArrowheads="1"/>
          </p:cNvSpPr>
          <p:nvPr/>
        </p:nvSpPr>
        <p:spPr bwMode="auto">
          <a:xfrm>
            <a:off x="5172075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3" name="Rectangle 123"/>
          <p:cNvSpPr>
            <a:spLocks noChangeArrowheads="1"/>
          </p:cNvSpPr>
          <p:nvPr/>
        </p:nvSpPr>
        <p:spPr bwMode="auto">
          <a:xfrm>
            <a:off x="5891213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4" name="Rectangle 124"/>
          <p:cNvSpPr>
            <a:spLocks noChangeArrowheads="1"/>
          </p:cNvSpPr>
          <p:nvPr/>
        </p:nvSpPr>
        <p:spPr bwMode="auto">
          <a:xfrm>
            <a:off x="3322638" y="4471988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r6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5" name="Rectangle 125"/>
          <p:cNvSpPr>
            <a:spLocks noChangeArrowheads="1"/>
          </p:cNvSpPr>
          <p:nvPr/>
        </p:nvSpPr>
        <p:spPr bwMode="auto">
          <a:xfrm>
            <a:off x="3970338" y="47609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6" name="Rectangle 126"/>
          <p:cNvSpPr>
            <a:spLocks noChangeArrowheads="1"/>
          </p:cNvSpPr>
          <p:nvPr/>
        </p:nvSpPr>
        <p:spPr bwMode="auto">
          <a:xfrm>
            <a:off x="5172075" y="47609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7" name="Rectangle 127"/>
          <p:cNvSpPr>
            <a:spLocks noChangeArrowheads="1"/>
          </p:cNvSpPr>
          <p:nvPr/>
        </p:nvSpPr>
        <p:spPr bwMode="auto">
          <a:xfrm>
            <a:off x="5891213" y="47609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8" name="Rectangle 128"/>
          <p:cNvSpPr>
            <a:spLocks noChangeArrowheads="1"/>
          </p:cNvSpPr>
          <p:nvPr/>
        </p:nvSpPr>
        <p:spPr bwMode="auto">
          <a:xfrm>
            <a:off x="3322638" y="4760913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r7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09" name="Rectangle 129"/>
          <p:cNvSpPr>
            <a:spLocks noChangeArrowheads="1"/>
          </p:cNvSpPr>
          <p:nvPr/>
        </p:nvSpPr>
        <p:spPr bwMode="auto">
          <a:xfrm>
            <a:off x="2103438" y="5013325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s5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610" name="Rectangle 130"/>
          <p:cNvSpPr>
            <a:spLocks noChangeArrowheads="1"/>
          </p:cNvSpPr>
          <p:nvPr/>
        </p:nvSpPr>
        <p:spPr bwMode="auto">
          <a:xfrm>
            <a:off x="2679700" y="50133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s6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611" name="Rectangle 131"/>
          <p:cNvSpPr>
            <a:spLocks noChangeArrowheads="1"/>
          </p:cNvSpPr>
          <p:nvPr/>
        </p:nvSpPr>
        <p:spPr bwMode="auto">
          <a:xfrm>
            <a:off x="4479925" y="501332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612" name="Rectangle 132"/>
          <p:cNvSpPr>
            <a:spLocks noChangeArrowheads="1"/>
          </p:cNvSpPr>
          <p:nvPr/>
        </p:nvSpPr>
        <p:spPr bwMode="auto">
          <a:xfrm>
            <a:off x="7058025" y="5013325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10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3" name="Rectangle 133"/>
          <p:cNvSpPr>
            <a:spLocks noChangeArrowheads="1"/>
          </p:cNvSpPr>
          <p:nvPr/>
        </p:nvSpPr>
        <p:spPr bwMode="auto">
          <a:xfrm>
            <a:off x="7740650" y="5013325"/>
            <a:ext cx="325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4" name="Rectangle 134"/>
          <p:cNvSpPr>
            <a:spLocks noChangeArrowheads="1"/>
          </p:cNvSpPr>
          <p:nvPr/>
        </p:nvSpPr>
        <p:spPr bwMode="auto">
          <a:xfrm>
            <a:off x="2103438" y="5302250"/>
            <a:ext cx="452437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s5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615" name="Rectangle 135"/>
          <p:cNvSpPr>
            <a:spLocks noChangeArrowheads="1"/>
          </p:cNvSpPr>
          <p:nvPr/>
        </p:nvSpPr>
        <p:spPr bwMode="auto">
          <a:xfrm>
            <a:off x="2679700" y="53022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s6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616" name="Rectangle 136"/>
          <p:cNvSpPr>
            <a:spLocks noChangeArrowheads="1"/>
          </p:cNvSpPr>
          <p:nvPr/>
        </p:nvSpPr>
        <p:spPr bwMode="auto">
          <a:xfrm>
            <a:off x="4479925" y="5302250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s4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617" name="Rectangle 137"/>
          <p:cNvSpPr>
            <a:spLocks noChangeArrowheads="1"/>
          </p:cNvSpPr>
          <p:nvPr/>
        </p:nvSpPr>
        <p:spPr bwMode="auto">
          <a:xfrm>
            <a:off x="7634288" y="530225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11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18" name="Rectangle 138"/>
          <p:cNvSpPr>
            <a:spLocks noChangeArrowheads="1"/>
          </p:cNvSpPr>
          <p:nvPr/>
        </p:nvSpPr>
        <p:spPr bwMode="auto">
          <a:xfrm>
            <a:off x="5057775" y="5518150"/>
            <a:ext cx="5937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s12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619" name="Rectangle 139"/>
          <p:cNvSpPr>
            <a:spLocks noChangeArrowheads="1"/>
          </p:cNvSpPr>
          <p:nvPr/>
        </p:nvSpPr>
        <p:spPr bwMode="auto">
          <a:xfrm>
            <a:off x="3276600" y="5768975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olidFill>
                  <a:srgbClr val="800080"/>
                </a:solidFill>
                <a:sym typeface="Symbol" panose="05050102010706020507" pitchFamily="18" charset="2"/>
              </a:rPr>
              <a:t>s8</a:t>
            </a:r>
            <a:endParaRPr lang="en-US" altLang="zh-CN" sz="2000" i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20" name="Rectangle 140"/>
          <p:cNvSpPr>
            <a:spLocks noChangeArrowheads="1"/>
          </p:cNvSpPr>
          <p:nvPr/>
        </p:nvSpPr>
        <p:spPr bwMode="auto">
          <a:xfrm>
            <a:off x="3946525" y="57689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21" name="Rectangle 141"/>
          <p:cNvSpPr>
            <a:spLocks noChangeArrowheads="1"/>
          </p:cNvSpPr>
          <p:nvPr/>
        </p:nvSpPr>
        <p:spPr bwMode="auto">
          <a:xfrm>
            <a:off x="5148263" y="57689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22" name="Rectangle 142"/>
          <p:cNvSpPr>
            <a:spLocks noChangeArrowheads="1"/>
          </p:cNvSpPr>
          <p:nvPr/>
        </p:nvSpPr>
        <p:spPr bwMode="auto">
          <a:xfrm>
            <a:off x="5867400" y="57689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anose="05050102010706020507" pitchFamily="18" charset="2"/>
              </a:rPr>
              <a:t>r1</a:t>
            </a:r>
            <a:endParaRPr lang="en-US" altLang="zh-CN" sz="2000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32623" name="Rectangle 143"/>
          <p:cNvSpPr>
            <a:spLocks noChangeArrowheads="1"/>
          </p:cNvSpPr>
          <p:nvPr/>
        </p:nvSpPr>
        <p:spPr bwMode="auto">
          <a:xfrm>
            <a:off x="3946525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4" name="Rectangle 144"/>
          <p:cNvSpPr>
            <a:spLocks noChangeArrowheads="1"/>
          </p:cNvSpPr>
          <p:nvPr/>
        </p:nvSpPr>
        <p:spPr bwMode="auto">
          <a:xfrm>
            <a:off x="5148263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5" name="Rectangle 145"/>
          <p:cNvSpPr>
            <a:spLocks noChangeArrowheads="1"/>
          </p:cNvSpPr>
          <p:nvPr/>
        </p:nvSpPr>
        <p:spPr bwMode="auto">
          <a:xfrm>
            <a:off x="5867400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6" name="Rectangle 146"/>
          <p:cNvSpPr>
            <a:spLocks noChangeArrowheads="1"/>
          </p:cNvSpPr>
          <p:nvPr/>
        </p:nvSpPr>
        <p:spPr bwMode="auto">
          <a:xfrm>
            <a:off x="3298825" y="609282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r3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7" name="Rectangle 147"/>
          <p:cNvSpPr>
            <a:spLocks noChangeArrowheads="1"/>
          </p:cNvSpPr>
          <p:nvPr/>
        </p:nvSpPr>
        <p:spPr bwMode="auto">
          <a:xfrm>
            <a:off x="3924300" y="64166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8" name="Rectangle 148"/>
          <p:cNvSpPr>
            <a:spLocks noChangeArrowheads="1"/>
          </p:cNvSpPr>
          <p:nvPr/>
        </p:nvSpPr>
        <p:spPr bwMode="auto">
          <a:xfrm>
            <a:off x="5126038" y="64166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29" name="Rectangle 149"/>
          <p:cNvSpPr>
            <a:spLocks noChangeArrowheads="1"/>
          </p:cNvSpPr>
          <p:nvPr/>
        </p:nvSpPr>
        <p:spPr bwMode="auto">
          <a:xfrm>
            <a:off x="5845175" y="64166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30" name="Rectangle 150"/>
          <p:cNvSpPr>
            <a:spLocks noChangeArrowheads="1"/>
          </p:cNvSpPr>
          <p:nvPr/>
        </p:nvSpPr>
        <p:spPr bwMode="auto">
          <a:xfrm>
            <a:off x="3276600" y="6416675"/>
            <a:ext cx="40957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r5</a:t>
            </a:r>
            <a:endParaRPr lang="en-US" altLang="zh-CN" sz="2000" i="1">
              <a:sym typeface="Symbol" panose="05050102010706020507" pitchFamily="18" charset="2"/>
            </a:endParaRPr>
          </a:p>
        </p:txBody>
      </p:sp>
      <p:sp>
        <p:nvSpPr>
          <p:cNvPr id="532631" name="Rectangle 151"/>
          <p:cNvSpPr>
            <a:spLocks noChangeArrowheads="1"/>
          </p:cNvSpPr>
          <p:nvPr/>
        </p:nvSpPr>
        <p:spPr bwMode="auto">
          <a:xfrm>
            <a:off x="3924300" y="5516563"/>
            <a:ext cx="452438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 smtClean="0">
                <a:sym typeface="Symbol" panose="05050102010706020507" pitchFamily="18" charset="2"/>
              </a:rPr>
              <a:t>s7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2632" name="Text Box 152"/>
          <p:cNvSpPr txBox="1">
            <a:spLocks noChangeArrowheads="1"/>
          </p:cNvSpPr>
          <p:nvPr/>
        </p:nvSpPr>
        <p:spPr bwMode="auto">
          <a:xfrm>
            <a:off x="4284663" y="1022410"/>
            <a:ext cx="4752975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zh-CN" altLang="en-US" sz="2000" dirty="0" smtClean="0">
                <a:sym typeface="Symbol" panose="05050102010706020507" pitchFamily="18" charset="2"/>
              </a:rPr>
              <a:t>）</a:t>
            </a:r>
            <a:r>
              <a:rPr lang="en-US" altLang="zh-CN" sz="2000" i="1" dirty="0" smtClean="0">
                <a:sym typeface="Symbol" panose="05050102010706020507" pitchFamily="18" charset="2"/>
              </a:rPr>
              <a:t>S</a:t>
            </a:r>
            <a:r>
              <a:rPr lang="en-US" altLang="zh-CN" sz="2000" dirty="0" smtClean="0"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ym typeface="Symbol" panose="05050102010706020507" pitchFamily="18" charset="2"/>
              </a:rPr>
              <a:t>E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r>
              <a:rPr lang="en-US" altLang="zh-CN" sz="2000" i="1" dirty="0">
                <a:sym typeface="Symbol" panose="05050102010706020507" pitchFamily="18" charset="2"/>
              </a:rPr>
              <a:t>E</a:t>
            </a:r>
            <a:r>
              <a:rPr lang="en-US" altLang="zh-CN" sz="2000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sym typeface="Symbol" panose="05050102010706020507" pitchFamily="18" charset="2"/>
              </a:rPr>
              <a:t>E+T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） </a:t>
            </a:r>
            <a:r>
              <a:rPr lang="en-US" altLang="zh-CN" sz="2000" i="1" dirty="0">
                <a:sym typeface="Symbol" panose="05050102010706020507" pitchFamily="18" charset="2"/>
              </a:rPr>
              <a:t>E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T  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r>
              <a:rPr lang="en-US" altLang="zh-CN" sz="2000" i="1" dirty="0">
                <a:sym typeface="Symbol" panose="05050102010706020507" pitchFamily="18" charset="2"/>
              </a:rPr>
              <a:t>T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ym typeface="Symbol" panose="05050102010706020507" pitchFamily="18" charset="2"/>
              </a:rPr>
              <a:t>F    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4</a:t>
            </a:r>
            <a:r>
              <a:rPr lang="zh-CN" altLang="en-US" sz="2000" dirty="0">
                <a:sym typeface="Symbol" panose="05050102010706020507" pitchFamily="18" charset="2"/>
              </a:rPr>
              <a:t>） </a:t>
            </a:r>
            <a:r>
              <a:rPr lang="en-US" altLang="zh-CN" sz="2000" i="1" dirty="0">
                <a:sym typeface="Symbol" panose="05050102010706020507" pitchFamily="18" charset="2"/>
              </a:rPr>
              <a:t>T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F 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5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r>
              <a:rPr lang="en-US" altLang="zh-CN" sz="2000" i="1" dirty="0">
                <a:sym typeface="Symbol" panose="05050102010706020507" pitchFamily="18" charset="2"/>
              </a:rPr>
              <a:t>F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ym typeface="Symbol" panose="05050102010706020507" pitchFamily="18" charset="2"/>
              </a:rPr>
              <a:t> (E)  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6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r>
              <a:rPr lang="zh-CN" altLang="en-US" sz="2000" i="1" dirty="0"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F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v</a:t>
            </a:r>
            <a:r>
              <a:rPr lang="en-US" altLang="zh-CN" sz="2000" dirty="0"/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7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r>
              <a:rPr lang="en-US" altLang="zh-CN" sz="2000" i="1" dirty="0">
                <a:sym typeface="Symbol" panose="05050102010706020507" pitchFamily="18" charset="2"/>
              </a:rPr>
              <a:t>F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d</a:t>
            </a:r>
            <a:endParaRPr lang="en-US" altLang="zh-CN" sz="2000" i="1" dirty="0" smtClean="0"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4048" y="323945"/>
            <a:ext cx="4086225" cy="584775"/>
          </a:xfrm>
          <a:prstGeom prst="rect">
            <a:avLst/>
          </a:prstGeom>
          <a:solidFill>
            <a:schemeClr val="accent3"/>
          </a:solidFill>
          <a:ln>
            <a:solidFill>
              <a:srgbClr val="CC66FF"/>
            </a:solidFill>
            <a:prstDash val="sysDot"/>
          </a:ln>
        </p:spPr>
        <p:txBody>
          <a:bodyPr wrap="square">
            <a:spAutoFit/>
          </a:bodyPr>
          <a:lstStyle/>
          <a:p>
            <a:pPr marL="0" lvl="1">
              <a:buClrTx/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Follow(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S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= { </a:t>
            </a:r>
            <a:r>
              <a:rPr lang="en-US" altLang="zh-CN" sz="16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# 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</a:rPr>
              <a:t>Follow(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E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) = { </a:t>
            </a:r>
            <a:r>
              <a:rPr lang="en-US" altLang="zh-CN" sz="1600" i="1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600" i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1600" i="1" dirty="0">
                <a:solidFill>
                  <a:srgbClr val="FF0000"/>
                </a:solidFill>
                <a:sym typeface="Symbol" panose="05050102010706020507" pitchFamily="18" charset="2"/>
              </a:rPr>
              <a:t># 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}   </a:t>
            </a:r>
            <a:r>
              <a:rPr lang="en-US" altLang="zh-CN" sz="1600" dirty="0" smtClean="0">
                <a:solidFill>
                  <a:srgbClr val="FF0000"/>
                </a:solidFill>
              </a:rPr>
              <a:t>Follow(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F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= { 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*,</a:t>
            </a:r>
            <a:r>
              <a:rPr lang="en-US" altLang="zh-CN" sz="16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600" i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1600" i="1" dirty="0">
                <a:solidFill>
                  <a:srgbClr val="FF0000"/>
                </a:solidFill>
                <a:sym typeface="Symbol" panose="05050102010706020507" pitchFamily="18" charset="2"/>
              </a:rPr>
              <a:t># 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  <a:r>
              <a:rPr lang="en-US" altLang="zh-CN" sz="1600" dirty="0" smtClean="0">
                <a:solidFill>
                  <a:srgbClr val="FF0000"/>
                </a:solidFill>
              </a:rPr>
              <a:t>Follow(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= { *,</a:t>
            </a:r>
            <a:r>
              <a:rPr lang="en-US" altLang="zh-CN" sz="1600" i="1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600" i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160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1600" i="1" dirty="0">
                <a:solidFill>
                  <a:srgbClr val="FF0000"/>
                </a:solidFill>
                <a:sym typeface="Symbol" panose="05050102010706020507" pitchFamily="18" charset="2"/>
              </a:rPr>
              <a:t># </a:t>
            </a:r>
            <a:r>
              <a:rPr lang="en-US" altLang="zh-CN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  <a:endParaRPr lang="en-US" altLang="zh-CN" sz="16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466725" y="1341438"/>
            <a:ext cx="8569325" cy="490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 smtClean="0">
                <a:solidFill>
                  <a:srgbClr val="800080"/>
                </a:solidFill>
              </a:rPr>
              <a:t>S</a:t>
            </a:r>
            <a:r>
              <a:rPr kumimoji="0" lang="en-US" altLang="zh-CN" sz="3200" dirty="0" smtClean="0">
                <a:solidFill>
                  <a:srgbClr val="800080"/>
                </a:solidFill>
              </a:rPr>
              <a:t>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/>
              <a:t>按上述算法构造的分析表，如果各表项均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无多</a:t>
            </a:r>
            <a:endParaRPr kumimoji="0" lang="zh-CN" altLang="en-US" sz="2800" b="1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>
                <a:solidFill>
                  <a:srgbClr val="FF0000"/>
                </a:solidFill>
              </a:rPr>
              <a:t>    重定义</a:t>
            </a:r>
            <a:r>
              <a:rPr kumimoji="0" lang="zh-CN" altLang="en-US" sz="2800" b="1" dirty="0"/>
              <a:t>，则称它为文法 </a:t>
            </a:r>
            <a:r>
              <a:rPr kumimoji="0" lang="en-US" altLang="zh-CN" sz="2800" i="1" dirty="0"/>
              <a:t>G</a:t>
            </a:r>
            <a:r>
              <a:rPr kumimoji="0" lang="en-US" altLang="zh-CN" sz="2800" b="1" dirty="0"/>
              <a:t> </a:t>
            </a:r>
            <a:r>
              <a:rPr kumimoji="0" lang="zh-CN" altLang="en-US" sz="2800" b="1" dirty="0"/>
              <a:t>的一张 </a:t>
            </a:r>
            <a:r>
              <a:rPr lang="en-US" altLang="zh-CN" sz="2800" dirty="0" smtClean="0">
                <a:solidFill>
                  <a:srgbClr val="800080"/>
                </a:solidFill>
              </a:rPr>
              <a:t>S</a:t>
            </a:r>
            <a:r>
              <a:rPr kumimoji="0" lang="en-US" altLang="zh-CN" sz="2800" dirty="0" smtClean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表</a:t>
            </a:r>
            <a:r>
              <a:rPr kumimoji="0" lang="zh-CN" altLang="en-US" sz="2800" b="1" dirty="0"/>
              <a:t>，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并称 </a:t>
            </a:r>
            <a:r>
              <a:rPr kumimoji="0" lang="en-US" altLang="zh-CN" sz="2800" i="1" dirty="0"/>
              <a:t>G</a:t>
            </a:r>
            <a:r>
              <a:rPr kumimoji="0" lang="en-US" altLang="zh-CN" sz="2800" dirty="0"/>
              <a:t> </a:t>
            </a:r>
            <a:r>
              <a:rPr kumimoji="0" lang="zh-CN" altLang="en-US" sz="2800" b="1" dirty="0"/>
              <a:t>为一个 </a:t>
            </a:r>
            <a:r>
              <a:rPr lang="en-US" altLang="zh-CN" sz="2800" dirty="0" smtClean="0">
                <a:solidFill>
                  <a:srgbClr val="800080"/>
                </a:solidFill>
              </a:rPr>
              <a:t>S</a:t>
            </a:r>
            <a:r>
              <a:rPr kumimoji="0" lang="en-US" altLang="zh-CN" sz="2800" dirty="0" smtClean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文法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lang="en-US" altLang="zh-CN" sz="2800" dirty="0" smtClean="0"/>
              <a:t>S</a:t>
            </a:r>
            <a:r>
              <a:rPr kumimoji="0" lang="en-US" altLang="zh-CN" sz="2800" dirty="0" smtClean="0"/>
              <a:t>LR</a:t>
            </a:r>
            <a:r>
              <a:rPr kumimoji="0" lang="zh-CN" altLang="en-US" sz="2800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）</a:t>
            </a:r>
            <a:r>
              <a:rPr kumimoji="0" lang="zh-CN" altLang="en-US" sz="2800" b="1" dirty="0"/>
              <a:t>文法的</a:t>
            </a:r>
            <a:r>
              <a:rPr kumimoji="0" lang="en-US" altLang="zh-CN" sz="2800" dirty="0"/>
              <a:t>LR</a:t>
            </a:r>
            <a:r>
              <a:rPr kumimoji="0" lang="zh-CN" altLang="en-US" sz="2800" dirty="0"/>
              <a:t>（</a:t>
            </a:r>
            <a:r>
              <a:rPr kumimoji="0" lang="en-US" altLang="zh-CN" sz="2800" dirty="0"/>
              <a:t>0</a:t>
            </a:r>
            <a:r>
              <a:rPr kumimoji="0" lang="zh-CN" altLang="en-US" sz="2800" dirty="0"/>
              <a:t>）</a:t>
            </a:r>
            <a:r>
              <a:rPr kumimoji="0" lang="en-US" altLang="zh-CN" sz="2800" dirty="0" smtClean="0"/>
              <a:t>FSM</a:t>
            </a:r>
            <a:r>
              <a:rPr kumimoji="0" lang="zh-CN" altLang="en-US" sz="2800" b="1" dirty="0"/>
              <a:t>中，每个状态都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满足：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sz="2800" b="1" dirty="0"/>
              <a:t> </a:t>
            </a:r>
            <a:r>
              <a:rPr kumimoji="0" lang="zh-CN" altLang="en-US" b="1" dirty="0"/>
              <a:t>对该状态的任何项目</a:t>
            </a:r>
            <a:r>
              <a:rPr kumimoji="0"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kumimoji="0" lang="en-US" altLang="zh-CN" dirty="0" err="1"/>
              <a:t>u</a:t>
            </a:r>
            <a:r>
              <a:rPr kumimoji="0" lang="en-US" altLang="zh-CN" b="1" dirty="0" err="1">
                <a:solidFill>
                  <a:srgbClr val="FF0000"/>
                </a:solidFill>
              </a:rPr>
              <a:t>.</a:t>
            </a:r>
            <a:r>
              <a:rPr kumimoji="0" lang="en-US" altLang="zh-CN" dirty="0" err="1">
                <a:solidFill>
                  <a:srgbClr val="FF0000"/>
                </a:solidFill>
              </a:rPr>
              <a:t>a</a:t>
            </a:r>
            <a:r>
              <a:rPr kumimoji="0" lang="en-US" altLang="zh-CN" dirty="0" err="1"/>
              <a:t>v</a:t>
            </a:r>
            <a:r>
              <a:rPr kumimoji="0" lang="zh-CN" altLang="en-US" dirty="0"/>
              <a:t>（</a:t>
            </a:r>
            <a:r>
              <a:rPr kumimoji="0" lang="en-US" altLang="zh-CN" dirty="0"/>
              <a:t>a</a:t>
            </a:r>
            <a:r>
              <a:rPr kumimoji="0" lang="zh-CN" altLang="en-US" b="1" dirty="0"/>
              <a:t>为终结符</a:t>
            </a:r>
            <a:r>
              <a:rPr kumimoji="0" lang="zh-CN" altLang="en-US" dirty="0"/>
              <a:t>），</a:t>
            </a:r>
            <a:r>
              <a:rPr kumimoji="0" lang="zh-CN" altLang="en-US" b="1" dirty="0">
                <a:solidFill>
                  <a:srgbClr val="00B050"/>
                </a:solidFill>
              </a:rPr>
              <a:t>不</a:t>
            </a:r>
            <a:r>
              <a:rPr kumimoji="0" lang="zh-CN" altLang="en-US" b="1" dirty="0">
                <a:solidFill>
                  <a:srgbClr val="FF0000"/>
                </a:solidFill>
              </a:rPr>
              <a:t>存在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kumimoji="0" lang="zh-CN" altLang="en-US" b="1" dirty="0"/>
              <a:t>   项目 </a:t>
            </a:r>
            <a:r>
              <a:rPr kumimoji="0"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dirty="0" err="1">
                <a:solidFill>
                  <a:srgbClr val="FF0000"/>
                </a:solidFill>
              </a:rPr>
              <a:t>w</a:t>
            </a:r>
            <a:r>
              <a:rPr kumimoji="0" lang="en-US" altLang="zh-CN" b="1" dirty="0">
                <a:solidFill>
                  <a:srgbClr val="FF0000"/>
                </a:solidFill>
              </a:rPr>
              <a:t>.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使得 </a:t>
            </a:r>
            <a:r>
              <a:rPr kumimoji="0" lang="en-US" altLang="zh-CN" dirty="0" err="1">
                <a:solidFill>
                  <a:srgbClr val="FF0000"/>
                </a:solidFill>
              </a:rPr>
              <a:t>a</a:t>
            </a:r>
            <a:r>
              <a:rPr kumimoji="0"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FF0000"/>
                </a:solidFill>
              </a:rPr>
              <a:t>Follow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endParaRPr kumimoji="0" lang="en-US" altLang="zh-CN" sz="1000" b="1" dirty="0"/>
          </a:p>
          <a:p>
            <a:pPr lvl="2">
              <a:buFontTx/>
              <a:buChar char="•"/>
            </a:pPr>
            <a:r>
              <a:rPr kumimoji="0" lang="en-US" altLang="zh-CN" sz="2800" b="1" dirty="0"/>
              <a:t> </a:t>
            </a:r>
            <a:r>
              <a:rPr kumimoji="0" lang="zh-CN" altLang="en-US" b="1" dirty="0"/>
              <a:t>对该状态的任何两个项目</a:t>
            </a:r>
            <a:r>
              <a:rPr kumimoji="0"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kumimoji="0" lang="en-US" altLang="zh-CN" dirty="0" err="1">
                <a:solidFill>
                  <a:srgbClr val="FF0000"/>
                </a:solidFill>
              </a:rPr>
              <a:t>u</a:t>
            </a:r>
            <a:r>
              <a:rPr kumimoji="0" lang="en-US" altLang="zh-CN" b="1" dirty="0">
                <a:solidFill>
                  <a:srgbClr val="FF0000"/>
                </a:solidFill>
              </a:rPr>
              <a:t>.</a:t>
            </a:r>
            <a:r>
              <a:rPr kumimoji="0" lang="zh-CN" altLang="en-US" b="1" dirty="0"/>
              <a:t>和</a:t>
            </a:r>
            <a:r>
              <a:rPr kumimoji="0" lang="en-US" altLang="zh-CN" dirty="0" err="1"/>
              <a:t>B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kumimoji="0" lang="en-US" altLang="zh-CN" dirty="0" err="1">
                <a:solidFill>
                  <a:srgbClr val="FF0000"/>
                </a:solidFill>
              </a:rPr>
              <a:t>v</a:t>
            </a:r>
            <a:r>
              <a:rPr kumimoji="0" lang="en-US" altLang="zh-CN" b="1" dirty="0">
                <a:solidFill>
                  <a:srgbClr val="FF0000"/>
                </a:solidFill>
              </a:rPr>
              <a:t>.</a:t>
            </a:r>
            <a:r>
              <a:rPr kumimoji="0" lang="zh-CN" altLang="en-US" dirty="0"/>
              <a:t>，</a:t>
            </a:r>
            <a:r>
              <a:rPr kumimoji="0" lang="zh-CN" altLang="en-US" b="1" dirty="0"/>
              <a:t>满足</a:t>
            </a:r>
            <a:endParaRPr kumimoji="0" lang="zh-CN" altLang="en-US" b="1" dirty="0"/>
          </a:p>
          <a:p>
            <a:pPr lvl="2">
              <a:buFontTx/>
              <a:buNone/>
            </a:pPr>
            <a:r>
              <a:rPr kumimoji="0" lang="zh-CN" altLang="en-US" b="1" dirty="0"/>
              <a:t>           </a:t>
            </a:r>
            <a:r>
              <a:rPr kumimoji="0" lang="en-US" altLang="zh-CN" dirty="0">
                <a:solidFill>
                  <a:srgbClr val="FF0000"/>
                </a:solidFill>
              </a:rPr>
              <a:t>Follow(A)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</a:t>
            </a:r>
            <a:r>
              <a:rPr kumimoji="0" lang="en-US" altLang="zh-CN" dirty="0">
                <a:solidFill>
                  <a:srgbClr val="FF0000"/>
                </a:solidFill>
              </a:rPr>
              <a:t> Follow(B) =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</a:t>
            </a:r>
            <a:endParaRPr kumimoji="0"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smtClean="0">
                <a:solidFill>
                  <a:srgbClr val="800080"/>
                </a:solidFill>
                <a:ea typeface="华文行楷" panose="02010800040101010101" pitchFamily="2" charset="-122"/>
              </a:rPr>
              <a:t>SLR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83683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684213" y="1341438"/>
            <a:ext cx="7991475" cy="344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比较 </a:t>
            </a:r>
            <a:r>
              <a:rPr kumimoji="0" lang="en-US" altLang="zh-CN" sz="3200" dirty="0">
                <a:solidFill>
                  <a:srgbClr val="800080"/>
                </a:solidFill>
              </a:rPr>
              <a:t>LR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0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）</a:t>
            </a:r>
            <a:r>
              <a:rPr lang="zh-CN" altLang="en-US" sz="3200" b="1" dirty="0">
                <a:solidFill>
                  <a:srgbClr val="800080"/>
                </a:solidFill>
              </a:rPr>
              <a:t>表和 </a:t>
            </a:r>
            <a:r>
              <a:rPr kumimoji="0" lang="en-US" altLang="zh-CN" sz="3200" dirty="0" smtClean="0">
                <a:solidFill>
                  <a:srgbClr val="800080"/>
                </a:solidFill>
              </a:rPr>
              <a:t>SLR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）</a:t>
            </a:r>
            <a:r>
              <a:rPr lang="zh-CN" altLang="en-US" sz="3200" b="1" dirty="0">
                <a:solidFill>
                  <a:srgbClr val="800080"/>
                </a:solidFill>
              </a:rPr>
              <a:t>表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dirty="0"/>
              <a:t> </a:t>
            </a:r>
            <a:r>
              <a:rPr kumimoji="0" lang="zh-CN" altLang="en-US" sz="2800" b="1" dirty="0"/>
              <a:t>在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LR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  <a:r>
              <a:rPr kumimoji="0" lang="zh-CN" altLang="en-US" sz="2800" b="1" dirty="0"/>
              <a:t>表的 </a:t>
            </a:r>
            <a:r>
              <a:rPr kumimoji="0" lang="en-US" altLang="zh-CN" sz="2800" dirty="0"/>
              <a:t>ACTION </a:t>
            </a:r>
            <a:r>
              <a:rPr kumimoji="0" lang="zh-CN" altLang="en-US" sz="2800" b="1" dirty="0"/>
              <a:t>表中，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归约表项</a:t>
            </a:r>
            <a:r>
              <a:rPr kumimoji="0" lang="zh-CN" altLang="en-US" sz="2800" b="1" dirty="0"/>
              <a:t>总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</a:t>
            </a:r>
            <a:r>
              <a:rPr kumimoji="0" lang="zh-CN" altLang="en-US" sz="2800" b="1" dirty="0" smtClean="0"/>
              <a:t>是</a:t>
            </a:r>
            <a:r>
              <a:rPr kumimoji="0" lang="zh-CN" altLang="en-US" sz="2800" b="1" dirty="0" smtClean="0">
                <a:solidFill>
                  <a:srgbClr val="FF0000"/>
                </a:solidFill>
              </a:rPr>
              <a:t>整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行出现</a:t>
            </a:r>
            <a:r>
              <a:rPr kumimoji="0" lang="zh-CN" altLang="en-US" sz="2800" b="1" dirty="0"/>
              <a:t>的，即一个归约对于所有输入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符号都适用</a:t>
            </a:r>
            <a:r>
              <a:rPr kumimoji="0" lang="en-US" altLang="zh-CN" sz="2800" b="1" dirty="0">
                <a:latin typeface="楷体_GB2312" pitchFamily="49" charset="-122"/>
              </a:rPr>
              <a:t>; </a:t>
            </a:r>
            <a:r>
              <a:rPr kumimoji="0" lang="zh-CN" altLang="en-US" sz="2800" b="1" dirty="0"/>
              <a:t>不会既有移进又有归约</a:t>
            </a:r>
            <a:endParaRPr kumimoji="0" lang="zh-CN" altLang="en-US" sz="2800" b="1" dirty="0"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b="1" dirty="0"/>
              <a:t>  而在 </a:t>
            </a:r>
            <a:r>
              <a:rPr kumimoji="0"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LR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  <a:r>
              <a:rPr kumimoji="0" lang="zh-CN" altLang="en-US" sz="2800" b="1" dirty="0"/>
              <a:t>表的</a:t>
            </a:r>
            <a:r>
              <a:rPr kumimoji="0" lang="en-US" altLang="zh-CN" sz="2800" dirty="0"/>
              <a:t>ACTION </a:t>
            </a:r>
            <a:r>
              <a:rPr kumimoji="0" lang="zh-CN" altLang="en-US" sz="2800" b="1" dirty="0"/>
              <a:t>表中。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归约表</a:t>
            </a:r>
            <a:endParaRPr kumimoji="0" lang="zh-CN" altLang="en-US" sz="2800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>
                <a:solidFill>
                  <a:srgbClr val="FF0000"/>
                </a:solidFill>
              </a:rPr>
              <a:t>    项</a:t>
            </a:r>
            <a:r>
              <a:rPr kumimoji="0" lang="zh-CN" altLang="en-US" sz="2800" b="1" dirty="0"/>
              <a:t>只适用于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相应非终结符</a:t>
            </a:r>
            <a:r>
              <a:rPr lang="en-US" altLang="zh-CN" sz="2800" dirty="0">
                <a:solidFill>
                  <a:srgbClr val="FF0000"/>
                </a:solidFill>
              </a:rPr>
              <a:t>Follow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集</a:t>
            </a:r>
            <a:r>
              <a:rPr kumimoji="0" lang="zh-CN" altLang="en-US" sz="2800" b="1" dirty="0" smtClean="0"/>
              <a:t>中</a:t>
            </a:r>
            <a:r>
              <a:rPr kumimoji="0" lang="zh-CN" altLang="en-US" sz="2800" b="1" dirty="0"/>
              <a:t>的输入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符号</a:t>
            </a:r>
            <a:r>
              <a:rPr kumimoji="0" lang="en-US" altLang="zh-CN" sz="2800" b="1" dirty="0">
                <a:latin typeface="楷体_GB2312" pitchFamily="49" charset="-122"/>
              </a:rPr>
              <a:t>;</a:t>
            </a:r>
            <a:r>
              <a:rPr kumimoji="0" lang="en-US" altLang="zh-CN" sz="2800" b="1" dirty="0"/>
              <a:t>  </a:t>
            </a:r>
            <a:r>
              <a:rPr kumimoji="0" lang="zh-CN" altLang="en-US" sz="2800" b="1" dirty="0"/>
              <a:t>可以既有移进又有归约</a:t>
            </a:r>
            <a:endParaRPr kumimoji="0" lang="zh-CN" altLang="en-US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971550" y="2276475"/>
            <a:ext cx="7848600" cy="1525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在每一步归约中，选择</a:t>
            </a:r>
            <a:r>
              <a:rPr lang="zh-CN" altLang="en-US" sz="2800" b="1" dirty="0">
                <a:solidFill>
                  <a:srgbClr val="FF0000"/>
                </a:solidFill>
              </a:rPr>
              <a:t>哪一个产生式</a:t>
            </a:r>
            <a:r>
              <a:rPr lang="zh-CN" altLang="en-US" sz="2800" b="1" dirty="0"/>
              <a:t>以及匹配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哪一个位置上的子串</a:t>
            </a:r>
            <a:r>
              <a:rPr lang="zh-CN" altLang="en-US" sz="2800" b="1" dirty="0"/>
              <a:t>都可能是</a:t>
            </a:r>
            <a:r>
              <a:rPr lang="zh-CN" altLang="en-US" sz="2800" b="1" dirty="0">
                <a:solidFill>
                  <a:srgbClr val="FF0000"/>
                </a:solidFill>
              </a:rPr>
              <a:t>非确定</a:t>
            </a:r>
            <a:r>
              <a:rPr lang="zh-CN" altLang="en-US" sz="2800" b="1" dirty="0"/>
              <a:t>的</a:t>
            </a:r>
            <a:endParaRPr lang="zh-CN" altLang="en-US" sz="2800" b="1" dirty="0"/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lang="zh-CN" altLang="en-US" sz="2800" b="1" dirty="0"/>
              <a:t>这些非确定性导致分析过程会有很高的复杂性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684213" y="1409700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自底向上分析中的非确定性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7819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8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9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75" name="Rectangle 27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8476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7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78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79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8480" name="Text Box 32"/>
          <p:cNvSpPr txBox="1">
            <a:spLocks noChangeArrowheads="1"/>
          </p:cNvSpPr>
          <p:nvPr/>
        </p:nvSpPr>
        <p:spPr bwMode="auto">
          <a:xfrm>
            <a:off x="684213" y="1412875"/>
            <a:ext cx="7993062" cy="405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 smtClean="0">
                <a:solidFill>
                  <a:srgbClr val="800080"/>
                </a:solidFill>
              </a:rPr>
              <a:t>S</a:t>
            </a:r>
            <a:r>
              <a:rPr kumimoji="0" lang="en-US" altLang="zh-CN" sz="3200" dirty="0" smtClean="0">
                <a:solidFill>
                  <a:srgbClr val="800080"/>
                </a:solidFill>
              </a:rPr>
              <a:t>LR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）分析的局限性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只考虑到所归约非终结符的 </a:t>
            </a:r>
            <a:r>
              <a:rPr lang="en-US" altLang="zh-CN" sz="2800" dirty="0">
                <a:solidFill>
                  <a:srgbClr val="800080"/>
                </a:solidFill>
              </a:rPr>
              <a:t>Follow </a:t>
            </a:r>
            <a:r>
              <a:rPr lang="zh-CN" altLang="en-US" sz="2800" b="1" dirty="0">
                <a:solidFill>
                  <a:srgbClr val="800080"/>
                </a:solidFill>
              </a:rPr>
              <a:t>符号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</a:t>
            </a:r>
            <a:r>
              <a:rPr kumimoji="0" lang="zh-CN" altLang="en-US" b="1" dirty="0"/>
              <a:t>虽然是向前查看一个输入符号，但只要输入符号属</a:t>
            </a:r>
            <a:endParaRPr kumimoji="0"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b="1" dirty="0"/>
              <a:t>    于</a:t>
            </a:r>
            <a:r>
              <a:rPr lang="zh-CN" altLang="en-US" b="1" dirty="0"/>
              <a:t>所归约非终结符的 </a:t>
            </a:r>
            <a:r>
              <a:rPr lang="en-US" altLang="zh-CN" dirty="0"/>
              <a:t>Follow </a:t>
            </a:r>
            <a:r>
              <a:rPr lang="zh-CN" altLang="en-US" b="1" dirty="0"/>
              <a:t>集合，就可进行归约</a:t>
            </a:r>
            <a:endParaRPr lang="zh-CN" altLang="en-US" b="1" dirty="0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未考虑非终结符 </a:t>
            </a:r>
            <a:r>
              <a:rPr lang="en-US" altLang="zh-CN" sz="2800" dirty="0">
                <a:solidFill>
                  <a:srgbClr val="FF0000"/>
                </a:solidFill>
              </a:rPr>
              <a:t>Follow </a:t>
            </a:r>
            <a:r>
              <a:rPr lang="zh-CN" altLang="en-US" sz="2800" b="1" dirty="0">
                <a:solidFill>
                  <a:srgbClr val="FF0000"/>
                </a:solidFill>
              </a:rPr>
              <a:t>集中的符号是否也是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句柄的 </a:t>
            </a:r>
            <a:r>
              <a:rPr lang="en-US" altLang="zh-CN" sz="2800" dirty="0">
                <a:solidFill>
                  <a:srgbClr val="FF0000"/>
                </a:solidFill>
              </a:rPr>
              <a:t>Follow </a:t>
            </a:r>
            <a:r>
              <a:rPr lang="zh-CN" altLang="en-US" sz="2800" b="1" dirty="0">
                <a:solidFill>
                  <a:srgbClr val="FF0000"/>
                </a:solidFill>
              </a:rPr>
              <a:t>符号</a:t>
            </a:r>
            <a:endParaRPr kumimoji="0" lang="zh-CN" altLang="en-US" sz="2800" b="1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</a:t>
            </a:r>
            <a:r>
              <a:rPr kumimoji="0" lang="zh-CN" altLang="en-US" b="1" dirty="0"/>
              <a:t>一个输入符号属于</a:t>
            </a:r>
            <a:r>
              <a:rPr lang="zh-CN" altLang="en-US" b="1" dirty="0"/>
              <a:t>所归约非终结符的 </a:t>
            </a:r>
            <a:r>
              <a:rPr lang="en-US" altLang="zh-CN" dirty="0"/>
              <a:t>Follow </a:t>
            </a:r>
            <a:r>
              <a:rPr lang="zh-CN" altLang="en-US" b="1" dirty="0"/>
              <a:t>集合，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 未必就是句柄可以后跟的符号</a:t>
            </a:r>
            <a:endParaRPr kumimoji="0"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98" name="Rectangle 26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949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0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2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635495" y="1117332"/>
            <a:ext cx="7993063" cy="115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 smtClean="0"/>
              <a:t>S</a:t>
            </a:r>
            <a:r>
              <a:rPr kumimoji="0" lang="en-US" altLang="zh-CN" sz="3200" dirty="0" smtClean="0"/>
              <a:t>LR</a:t>
            </a:r>
            <a:r>
              <a:rPr kumimoji="0" lang="zh-CN" altLang="en-US" sz="3200" b="1" dirty="0"/>
              <a:t>（</a:t>
            </a:r>
            <a:r>
              <a:rPr kumimoji="0" lang="en-US" altLang="zh-CN" sz="3200" dirty="0"/>
              <a:t>1</a:t>
            </a:r>
            <a:r>
              <a:rPr kumimoji="0" lang="zh-CN" altLang="en-US" sz="3200" b="1" dirty="0"/>
              <a:t>）分析的局限性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验证如下文法不是 </a:t>
            </a:r>
            <a:r>
              <a:rPr lang="en-US" altLang="zh-CN" sz="2800" dirty="0" smtClean="0">
                <a:solidFill>
                  <a:srgbClr val="800080"/>
                </a:solidFill>
              </a:rPr>
              <a:t>S</a:t>
            </a:r>
            <a:r>
              <a:rPr kumimoji="0" lang="en-US" altLang="zh-CN" sz="2800" dirty="0" smtClean="0">
                <a:solidFill>
                  <a:srgbClr val="800080"/>
                </a:solidFill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的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6743387" y="1089441"/>
            <a:ext cx="2237413" cy="5078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zh-CN" altLang="en-US" sz="1800" b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sz="18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1800" b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[S’ ]:</a:t>
            </a:r>
            <a:endParaRPr kumimoji="0" lang="en-US" altLang="zh-CN" sz="18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 (0) </a:t>
            </a:r>
            <a:r>
              <a:rPr lang="en-US" altLang="zh-CN" sz="18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18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1800" i="1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ym typeface="Symbol" panose="05050102010706020507" pitchFamily="18" charset="2"/>
              </a:rPr>
              <a:t>(1) </a:t>
            </a:r>
            <a:r>
              <a:rPr lang="en-US" altLang="zh-CN" sz="1800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i="1" dirty="0">
                <a:sym typeface="Symbol" panose="05050102010706020507" pitchFamily="18" charset="2"/>
              </a:rPr>
              <a:t> </a:t>
            </a:r>
            <a:r>
              <a:rPr lang="en-US" altLang="zh-CN" sz="1800" i="1" dirty="0" smtClean="0">
                <a:sym typeface="Symbol" panose="05050102010706020507" pitchFamily="18" charset="2"/>
              </a:rPr>
              <a:t>aAd</a:t>
            </a:r>
            <a:endParaRPr lang="en-US" altLang="zh-CN" sz="1800" i="1" dirty="0" smtClean="0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ym typeface="Symbol" panose="05050102010706020507" pitchFamily="18" charset="2"/>
              </a:rPr>
              <a:t>(2) </a:t>
            </a:r>
            <a:r>
              <a:rPr lang="en-US" altLang="zh-CN" sz="1800" i="1" dirty="0" smtClean="0">
                <a:sym typeface="Symbol" panose="05050102010706020507" pitchFamily="18" charset="2"/>
              </a:rPr>
              <a:t>S  bAc </a:t>
            </a:r>
            <a:endParaRPr lang="en-US" altLang="zh-CN" sz="1800" i="1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i="1" dirty="0">
                <a:sym typeface="Symbol" panose="05050102010706020507" pitchFamily="18" charset="2"/>
              </a:rPr>
              <a:t> (3) </a:t>
            </a:r>
            <a:r>
              <a:rPr lang="en-US" altLang="zh-CN" sz="1800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i="1" dirty="0">
                <a:sym typeface="Symbol" panose="05050102010706020507" pitchFamily="18" charset="2"/>
              </a:rPr>
              <a:t> </a:t>
            </a:r>
            <a:r>
              <a:rPr lang="en-US" altLang="zh-CN" sz="1800" i="1" dirty="0" smtClean="0">
                <a:sym typeface="Symbol" panose="05050102010706020507" pitchFamily="18" charset="2"/>
              </a:rPr>
              <a:t>aec</a:t>
            </a:r>
            <a:endParaRPr lang="en-US" altLang="zh-CN" sz="1800" i="1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i="1" dirty="0">
                <a:sym typeface="Symbol" panose="05050102010706020507" pitchFamily="18" charset="2"/>
              </a:rPr>
              <a:t> (4) </a:t>
            </a:r>
            <a:r>
              <a:rPr lang="en-US" altLang="zh-CN" sz="1800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i="1" dirty="0">
                <a:sym typeface="Symbol" panose="05050102010706020507" pitchFamily="18" charset="2"/>
              </a:rPr>
              <a:t> </a:t>
            </a:r>
            <a:r>
              <a:rPr lang="en-US" altLang="zh-CN" sz="1800" i="1" dirty="0" err="1" smtClean="0">
                <a:sym typeface="Symbol" panose="05050102010706020507" pitchFamily="18" charset="2"/>
              </a:rPr>
              <a:t>bde</a:t>
            </a:r>
            <a:endParaRPr lang="en-US" altLang="zh-CN" sz="1800" i="1" dirty="0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i="1" dirty="0" smtClean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ym typeface="Symbol" panose="05050102010706020507" pitchFamily="18" charset="2"/>
              </a:rPr>
              <a:t>(5) </a:t>
            </a:r>
            <a:r>
              <a:rPr lang="en-US" altLang="zh-CN" sz="1800" i="1" dirty="0" smtClean="0">
                <a:sym typeface="Symbol" panose="05050102010706020507" pitchFamily="18" charset="2"/>
              </a:rPr>
              <a:t>A </a:t>
            </a:r>
            <a:r>
              <a:rPr lang="en-US" altLang="zh-CN" sz="1800" i="1" dirty="0">
                <a:sym typeface="Symbol" panose="05050102010706020507" pitchFamily="18" charset="2"/>
              </a:rPr>
              <a:t> </a:t>
            </a:r>
            <a:r>
              <a:rPr lang="en-US" altLang="zh-CN" sz="1800" i="1" dirty="0" smtClean="0">
                <a:sym typeface="Symbol" panose="05050102010706020507" pitchFamily="18" charset="2"/>
              </a:rPr>
              <a:t>e</a:t>
            </a:r>
            <a:endParaRPr lang="en-US" altLang="zh-CN" sz="1800" i="1" dirty="0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 dirty="0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学过</a:t>
            </a:r>
            <a:r>
              <a:rPr lang="en-US" altLang="zh-CN" sz="18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SLR(1)</a:t>
            </a:r>
            <a:r>
              <a:rPr lang="zh-CN" altLang="en-US" sz="18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的同学：</a:t>
            </a:r>
            <a:endParaRPr lang="en-US" altLang="zh-CN" sz="1800" b="1" dirty="0" smtClean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sym typeface="Symbol" panose="05050102010706020507" pitchFamily="18" charset="2"/>
              </a:rPr>
              <a:t>   由于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follow(A) = {</a:t>
            </a:r>
            <a:r>
              <a:rPr lang="en-US" altLang="zh-CN" sz="1800" b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c,d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  <a:r>
              <a:rPr lang="zh-CN" altLang="en-US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1800" b="1" dirty="0" smtClean="0"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 smtClean="0">
                <a:sym typeface="Symbol" panose="05050102010706020507" pitchFamily="18" charset="2"/>
              </a:rPr>
              <a:t>5</a:t>
            </a:r>
            <a:r>
              <a:rPr lang="zh-CN" altLang="en-US" sz="1800" b="1" dirty="0" smtClean="0">
                <a:sym typeface="Symbol" panose="05050102010706020507" pitchFamily="18" charset="2"/>
              </a:rPr>
              <a:t>和</a:t>
            </a:r>
            <a:r>
              <a:rPr lang="en-US" altLang="zh-CN" sz="1800" b="1" dirty="0" smtClean="0"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 smtClean="0">
                <a:sym typeface="Symbol" panose="05050102010706020507" pitchFamily="18" charset="2"/>
              </a:rPr>
              <a:t>7</a:t>
            </a:r>
            <a:r>
              <a:rPr lang="en-US" altLang="zh-CN" sz="1800" b="1" dirty="0" smtClean="0">
                <a:sym typeface="Symbol" panose="05050102010706020507" pitchFamily="18" charset="2"/>
              </a:rPr>
              <a:t> </a:t>
            </a:r>
            <a:r>
              <a:rPr lang="zh-CN" altLang="en-US" sz="1800" b="1" dirty="0" smtClean="0">
                <a:sym typeface="Symbol" panose="05050102010706020507" pitchFamily="18" charset="2"/>
              </a:rPr>
              <a:t>的冲突无法用</a:t>
            </a:r>
            <a:r>
              <a:rPr lang="en-US" altLang="zh-CN" sz="1800" b="1" dirty="0" smtClean="0">
                <a:sym typeface="Symbol" panose="05050102010706020507" pitchFamily="18" charset="2"/>
              </a:rPr>
              <a:t>SLR(1)</a:t>
            </a:r>
            <a:r>
              <a:rPr lang="zh-CN" altLang="en-US" sz="1800" b="1" dirty="0" smtClean="0">
                <a:sym typeface="Symbol" panose="05050102010706020507" pitchFamily="18" charset="2"/>
              </a:rPr>
              <a:t>解决。</a:t>
            </a:r>
            <a:endParaRPr lang="en-US" altLang="zh-CN" sz="1800" b="1" dirty="0" smtClean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dirty="0" smtClean="0">
                <a:sym typeface="Symbol" panose="05050102010706020507" pitchFamily="18" charset="2"/>
              </a:rPr>
              <a:t>    </a:t>
            </a:r>
            <a:r>
              <a:rPr lang="zh-CN" altLang="en-US" sz="1800" b="1" dirty="0" smtClean="0">
                <a:sym typeface="Symbol" panose="05050102010706020507" pitchFamily="18" charset="2"/>
              </a:rPr>
              <a:t>但对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  <a:r>
              <a:rPr lang="zh-CN" altLang="en-US" sz="1800" b="1" dirty="0" smtClean="0">
                <a:sym typeface="Symbol" panose="05050102010706020507" pitchFamily="18" charset="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A  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e.</a:t>
            </a:r>
            <a:r>
              <a:rPr lang="zh-CN" altLang="en-US" sz="1800" b="1" dirty="0" smtClean="0">
                <a:sym typeface="Symbol" panose="05050102010706020507" pitchFamily="18" charset="2"/>
              </a:rPr>
              <a:t>的</a:t>
            </a:r>
            <a:r>
              <a:rPr lang="zh-CN" altLang="en-US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后继符号是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1800" b="1" dirty="0" smtClean="0">
                <a:sym typeface="Symbol" panose="05050102010706020507" pitchFamily="18" charset="2"/>
              </a:rPr>
              <a:t>；对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zh-CN" altLang="en-US" sz="1800" b="1" dirty="0" smtClean="0">
                <a:sym typeface="Symbol" panose="05050102010706020507" pitchFamily="18" charset="2"/>
              </a:rPr>
              <a:t>，</a:t>
            </a:r>
            <a:r>
              <a:rPr lang="en-US" altLang="zh-CN" sz="1800" b="1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A  e.</a:t>
            </a:r>
            <a:r>
              <a:rPr lang="zh-CN" altLang="en-US" sz="1800" b="1" dirty="0">
                <a:sym typeface="Symbol" panose="05050102010706020507" pitchFamily="18" charset="2"/>
              </a:rPr>
              <a:t>的后继符号</a:t>
            </a:r>
            <a:r>
              <a:rPr lang="zh-CN" altLang="en-US" sz="1800" b="1" dirty="0" smtClean="0">
                <a:sym typeface="Symbol" panose="05050102010706020507" pitchFamily="18" charset="2"/>
              </a:rPr>
              <a:t>是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1800" b="1" dirty="0" smtClean="0">
                <a:sym typeface="Symbol" panose="05050102010706020507" pitchFamily="18" charset="2"/>
              </a:rPr>
              <a:t>。</a:t>
            </a:r>
            <a:endParaRPr lang="en-US" altLang="zh-CN" sz="1800" b="1" dirty="0" smtClean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dirty="0">
                <a:sym typeface="Symbol" panose="05050102010706020507" pitchFamily="18" charset="2"/>
              </a:rPr>
              <a:t> </a:t>
            </a:r>
            <a:r>
              <a:rPr lang="en-US" altLang="zh-CN" sz="1800" b="1" dirty="0" smtClean="0">
                <a:sym typeface="Symbol" panose="05050102010706020507" pitchFamily="18" charset="2"/>
              </a:rPr>
              <a:t>   </a:t>
            </a:r>
            <a:r>
              <a:rPr lang="zh-CN" altLang="en-US" sz="1800" b="1" dirty="0" smtClean="0">
                <a:sym typeface="Symbol" panose="05050102010706020507" pitchFamily="18" charset="2"/>
              </a:rPr>
              <a:t>冲突可以排除。</a:t>
            </a:r>
            <a:endParaRPr lang="en-US" altLang="zh-CN" sz="1800" b="1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1800" b="1" dirty="0">
              <a:sym typeface="Symbol" panose="05050102010706020507" pitchFamily="18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33" y="2273727"/>
            <a:ext cx="6421517" cy="3168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544" y="5460821"/>
            <a:ext cx="5976664" cy="1200329"/>
          </a:xfrm>
          <a:prstGeom prst="rect">
            <a:avLst/>
          </a:prstGeom>
          <a:noFill/>
          <a:ln>
            <a:solidFill>
              <a:srgbClr val="990099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b="1" dirty="0">
                <a:solidFill>
                  <a:srgbClr val="00B050"/>
                </a:solidFill>
              </a:rPr>
              <a:t>对于只学过</a:t>
            </a:r>
            <a:r>
              <a:rPr lang="en-US" altLang="zh-CN" sz="1800" b="1" dirty="0">
                <a:solidFill>
                  <a:srgbClr val="00B050"/>
                </a:solidFill>
              </a:rPr>
              <a:t>LR(1)</a:t>
            </a:r>
            <a:r>
              <a:rPr lang="zh-CN" altLang="en-US" sz="1800" b="1" dirty="0">
                <a:solidFill>
                  <a:srgbClr val="00B050"/>
                </a:solidFill>
              </a:rPr>
              <a:t>的同学：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  <a:r>
              <a:rPr lang="zh-CN" altLang="en-US" sz="1800" b="1" dirty="0" smtClean="0">
                <a:sym typeface="Symbol" panose="05050102010706020507" pitchFamily="18" charset="2"/>
              </a:rPr>
              <a:t>和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zh-CN" altLang="en-US" sz="1800" b="1" dirty="0" smtClean="0">
                <a:sym typeface="Symbol" panose="05050102010706020507" pitchFamily="18" charset="2"/>
              </a:rPr>
              <a:t>但存在移进规约冲突。但对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  <a:r>
              <a:rPr lang="zh-CN" altLang="en-US" sz="1800" b="1" dirty="0">
                <a:sym typeface="Symbol" panose="05050102010706020507" pitchFamily="18" charset="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A  e.</a:t>
            </a:r>
            <a:r>
              <a:rPr lang="zh-CN" altLang="en-US" sz="1800" b="1" dirty="0">
                <a:sym typeface="Symbol" panose="05050102010706020507" pitchFamily="18" charset="2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后继符号是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1800" b="1" dirty="0" smtClean="0">
                <a:sym typeface="Symbol" panose="05050102010706020507" pitchFamily="18" charset="2"/>
              </a:rPr>
              <a:t>即向后可一个符号，如果为</a:t>
            </a:r>
            <a:r>
              <a:rPr lang="en-US" altLang="zh-CN" sz="1800" b="1" dirty="0" smtClean="0">
                <a:sym typeface="Symbol" panose="05050102010706020507" pitchFamily="18" charset="2"/>
              </a:rPr>
              <a:t>d</a:t>
            </a:r>
            <a:r>
              <a:rPr lang="zh-CN" altLang="en-US" sz="1800" b="1" dirty="0" smtClean="0">
                <a:sym typeface="Symbol" panose="05050102010706020507" pitchFamily="18" charset="2"/>
              </a:rPr>
              <a:t>规约，为</a:t>
            </a:r>
            <a:r>
              <a:rPr lang="en-US" altLang="zh-CN" sz="1800" b="1" dirty="0" smtClean="0">
                <a:sym typeface="Symbol" panose="05050102010706020507" pitchFamily="18" charset="2"/>
              </a:rPr>
              <a:t>c</a:t>
            </a:r>
            <a:r>
              <a:rPr lang="zh-CN" altLang="en-US" sz="1800" b="1" dirty="0" smtClean="0">
                <a:sym typeface="Symbol" panose="05050102010706020507" pitchFamily="18" charset="2"/>
              </a:rPr>
              <a:t>则移进；</a:t>
            </a:r>
            <a:r>
              <a:rPr lang="zh-CN" altLang="en-US" sz="1800" b="1" dirty="0">
                <a:sym typeface="Symbol" panose="05050102010706020507" pitchFamily="18" charset="2"/>
              </a:rPr>
              <a:t>对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zh-CN" altLang="en-US" sz="1800" b="1" dirty="0">
                <a:sym typeface="Symbol" panose="05050102010706020507" pitchFamily="18" charset="2"/>
              </a:rPr>
              <a:t>，</a:t>
            </a:r>
            <a:r>
              <a:rPr lang="en-US" altLang="zh-CN" sz="1800" b="1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sym typeface="Symbol" panose="05050102010706020507" pitchFamily="18" charset="2"/>
              </a:rPr>
              <a:t>A  e.</a:t>
            </a:r>
            <a:r>
              <a:rPr lang="zh-CN" altLang="en-US" sz="1800" b="1" dirty="0">
                <a:sym typeface="Symbol" panose="05050102010706020507" pitchFamily="18" charset="2"/>
              </a:rPr>
              <a:t>的后继符号是</a:t>
            </a:r>
            <a:r>
              <a:rPr lang="en-US" altLang="zh-CN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1800" b="1" dirty="0" smtClean="0">
                <a:sym typeface="Symbol" panose="05050102010706020507" pitchFamily="18" charset="2"/>
              </a:rPr>
              <a:t>与</a:t>
            </a:r>
            <a:r>
              <a:rPr lang="en-US" altLang="zh-CN" sz="1800" b="1" dirty="0">
                <a:sym typeface="Symbol" panose="05050102010706020507" pitchFamily="18" charset="2"/>
              </a:rPr>
              <a:t>I</a:t>
            </a:r>
            <a:r>
              <a:rPr lang="en-US" altLang="zh-CN" sz="1800" b="1" baseline="-25000" dirty="0">
                <a:sym typeface="Symbol" panose="05050102010706020507" pitchFamily="18" charset="2"/>
              </a:rPr>
              <a:t>5</a:t>
            </a:r>
            <a:r>
              <a:rPr lang="zh-CN" altLang="en-US" sz="1800" b="1" dirty="0" smtClean="0">
                <a:sym typeface="Symbol" panose="05050102010706020507" pitchFamily="18" charset="2"/>
              </a:rPr>
              <a:t>作类似分析。</a:t>
            </a:r>
            <a:r>
              <a:rPr lang="en-US" altLang="zh-CN" sz="1800" b="1" dirty="0" smtClean="0">
                <a:sym typeface="Symbol" panose="05050102010706020507" pitchFamily="18" charset="2"/>
              </a:rPr>
              <a:t> </a:t>
            </a:r>
            <a:r>
              <a:rPr lang="zh-CN" altLang="en-US" sz="1800" b="1" dirty="0">
                <a:sym typeface="Symbol" panose="05050102010706020507" pitchFamily="18" charset="2"/>
              </a:rPr>
              <a:t>冲突可以排除</a:t>
            </a:r>
            <a:r>
              <a:rPr lang="zh-CN" altLang="en-US" sz="1800" b="1" dirty="0" smtClean="0">
                <a:sym typeface="Symbol" panose="05050102010706020507" pitchFamily="18" charset="2"/>
              </a:rPr>
              <a:t>。</a:t>
            </a:r>
            <a:endParaRPr lang="en-US" altLang="zh-CN" sz="18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81" name="Rectangle 37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611188" y="1341438"/>
            <a:ext cx="8388350" cy="4910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项目</a:t>
            </a:r>
            <a:endParaRPr lang="zh-CN" altLang="en-US" sz="3200" b="1" dirty="0">
              <a:solidFill>
                <a:srgbClr val="80008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</a:t>
            </a:r>
            <a:r>
              <a:rPr kumimoji="0" lang="zh-CN" altLang="en-US" sz="2800" b="1" dirty="0"/>
              <a:t>在 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0</a:t>
            </a:r>
            <a:r>
              <a:rPr kumimoji="0" lang="zh-CN" altLang="en-US" sz="2800" b="1" dirty="0"/>
              <a:t>）</a:t>
            </a:r>
            <a:r>
              <a:rPr lang="zh-CN" altLang="en-US" sz="2800" b="1" dirty="0"/>
              <a:t>项目基础上</a:t>
            </a:r>
            <a:r>
              <a:rPr lang="zh-CN" altLang="en-US" sz="2800" b="1" dirty="0">
                <a:solidFill>
                  <a:srgbClr val="800080"/>
                </a:solidFill>
              </a:rPr>
              <a:t>增加一个终结符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所增加的终结符称为</a:t>
            </a:r>
            <a:r>
              <a:rPr lang="zh-CN" altLang="en-US" sz="2800" b="1" dirty="0">
                <a:solidFill>
                  <a:srgbClr val="800080"/>
                </a:solidFill>
              </a:rPr>
              <a:t>向前搜索符</a:t>
            </a:r>
            <a:r>
              <a:rPr lang="zh-CN" altLang="en-US" sz="2800" b="1" dirty="0"/>
              <a:t>（</a:t>
            </a:r>
            <a:r>
              <a:rPr lang="en-US" altLang="zh-CN" sz="2800" i="1" dirty="0" err="1"/>
              <a:t>lookahead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表示</a:t>
            </a:r>
            <a:r>
              <a:rPr lang="zh-CN" altLang="en-US" sz="2800" b="1" dirty="0">
                <a:solidFill>
                  <a:srgbClr val="FF0000"/>
                </a:solidFill>
              </a:rPr>
              <a:t>产生式右端完整匹配</a:t>
            </a:r>
            <a:r>
              <a:rPr lang="zh-CN" altLang="en-US" sz="2800" b="1" dirty="0"/>
              <a:t>后所允许在</a:t>
            </a:r>
            <a:r>
              <a:rPr lang="zh-CN" altLang="en-US" sz="2800" b="1" dirty="0">
                <a:solidFill>
                  <a:srgbClr val="FF0000"/>
                </a:solidFill>
              </a:rPr>
              <a:t>余留符号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串</a:t>
            </a:r>
            <a:r>
              <a:rPr lang="zh-CN" altLang="en-US" sz="2800" b="1" dirty="0"/>
              <a:t>中的</a:t>
            </a:r>
            <a:r>
              <a:rPr lang="zh-CN" altLang="en-US" sz="2800" b="1" dirty="0">
                <a:solidFill>
                  <a:srgbClr val="FF0000"/>
                </a:solidFill>
              </a:rPr>
              <a:t>下一个终结符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dirty="0"/>
              <a:t> 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b="1" dirty="0"/>
              <a:t>）</a:t>
            </a:r>
            <a:r>
              <a:rPr lang="zh-CN" altLang="en-US" sz="2800" b="1" dirty="0"/>
              <a:t>项目形如：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             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FF0000"/>
                </a:solidFill>
              </a:rPr>
              <a:t>.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 ,  </a:t>
            </a:r>
            <a:r>
              <a:rPr kumimoji="0"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endParaRPr kumimoji="0" lang="en-US" altLang="zh-CN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zh-CN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 dirty="0"/>
              <a:t>   </a:t>
            </a:r>
            <a:r>
              <a:rPr lang="en-US" altLang="zh-CN" sz="2800" b="1" dirty="0"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 </a:t>
            </a:r>
            <a:r>
              <a:rPr lang="en-US" altLang="zh-CN" sz="2800" b="1" dirty="0"/>
              <a:t>. </a:t>
            </a:r>
            <a:r>
              <a:rPr lang="en-US" altLang="zh-CN" sz="2800" b="1" dirty="0">
                <a:sym typeface="Symbol" panose="05050102010706020507" pitchFamily="18" charset="2"/>
              </a:rPr>
              <a:t> </a:t>
            </a:r>
            <a:r>
              <a:rPr lang="zh-CN" altLang="en-US" sz="2800" b="1" dirty="0">
                <a:sym typeface="Symbol" panose="05050102010706020507" pitchFamily="18" charset="2"/>
              </a:rPr>
              <a:t>同 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0</a:t>
            </a:r>
            <a:r>
              <a:rPr kumimoji="0" lang="zh-CN" altLang="en-US" sz="2800" b="1" dirty="0"/>
              <a:t>）</a:t>
            </a:r>
            <a:r>
              <a:rPr lang="zh-CN" altLang="en-US" sz="2800" b="1" dirty="0"/>
              <a:t>项目， </a:t>
            </a:r>
            <a:r>
              <a:rPr kumimoji="0" lang="en-US" altLang="zh-CN" sz="2800" b="1" dirty="0">
                <a:sym typeface="Symbol" panose="05050102010706020507" pitchFamily="18" charset="2"/>
              </a:rPr>
              <a:t>a </a:t>
            </a:r>
            <a:r>
              <a:rPr lang="zh-CN" altLang="en-US" sz="2800" b="1" dirty="0"/>
              <a:t>为向前搜索符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这里，</a:t>
            </a:r>
            <a:r>
              <a:rPr kumimoji="0"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dirty="0">
                <a:sym typeface="Symbol" panose="05050102010706020507" pitchFamily="18" charset="2"/>
              </a:rPr>
              <a:t> </a:t>
            </a:r>
            <a:r>
              <a:rPr kumimoji="0" lang="zh-CN" altLang="en-US" sz="2800" b="1" dirty="0">
                <a:sym typeface="Symbol" panose="05050102010706020507" pitchFamily="18" charset="2"/>
              </a:rPr>
              <a:t>或为</a:t>
            </a:r>
            <a:r>
              <a:rPr kumimoji="0"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终结符</a:t>
            </a:r>
            <a:r>
              <a:rPr kumimoji="0" lang="zh-CN" altLang="en-US" sz="2800" b="1" dirty="0">
                <a:sym typeface="Symbol" panose="05050102010706020507" pitchFamily="18" charset="2"/>
              </a:rPr>
              <a:t>，</a:t>
            </a:r>
            <a:r>
              <a:rPr kumimoji="0"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或</a:t>
            </a:r>
            <a:r>
              <a:rPr kumimoji="0" lang="zh-CN" altLang="en-US" sz="2800" b="1" dirty="0">
                <a:sym typeface="Symbol" panose="05050102010706020507" pitchFamily="18" charset="2"/>
              </a:rPr>
              <a:t>为输入结束标志符 </a:t>
            </a:r>
            <a:r>
              <a:rPr kumimoji="0"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#</a:t>
            </a:r>
            <a:endParaRPr kumimoji="0" lang="en-US" altLang="zh-CN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9258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84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85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86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80" name="Rectangle 12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93581" name="Text Box 13"/>
          <p:cNvSpPr txBox="1">
            <a:spLocks noChangeArrowheads="1"/>
          </p:cNvSpPr>
          <p:nvPr/>
        </p:nvSpPr>
        <p:spPr bwMode="auto">
          <a:xfrm>
            <a:off x="611188" y="1325563"/>
            <a:ext cx="8388350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项目解析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dirty="0"/>
              <a:t> </a:t>
            </a:r>
            <a:r>
              <a:rPr kumimoji="0" lang="zh-CN" altLang="en-US" sz="2800" b="1" dirty="0"/>
              <a:t>对于</a:t>
            </a:r>
            <a:r>
              <a:rPr lang="zh-CN" altLang="en-US" sz="2800" b="1" dirty="0"/>
              <a:t>形如：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             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b="1" dirty="0">
                <a:solidFill>
                  <a:srgbClr val="800080"/>
                </a:solidFill>
              </a:rPr>
              <a:t>.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,  </a:t>
            </a:r>
            <a:r>
              <a:rPr kumimoji="0"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kumimoji="0" lang="en-US" altLang="zh-CN" sz="28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zh-CN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 dirty="0"/>
              <a:t>   </a:t>
            </a:r>
            <a:r>
              <a:rPr lang="zh-CN" altLang="en-US" sz="2800" b="1" dirty="0"/>
              <a:t>的 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b="1" dirty="0"/>
              <a:t>）</a:t>
            </a:r>
            <a:r>
              <a:rPr lang="zh-CN" altLang="en-US" sz="2800" b="1" dirty="0"/>
              <a:t>项目，</a:t>
            </a:r>
            <a:r>
              <a:rPr lang="zh-CN" altLang="en-US" sz="2800" b="1" dirty="0">
                <a:sym typeface="Symbol" panose="05050102010706020507" pitchFamily="18" charset="2"/>
              </a:rPr>
              <a:t>对应 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0</a:t>
            </a:r>
            <a:r>
              <a:rPr kumimoji="0" lang="zh-CN" altLang="en-US" sz="2800" b="1" dirty="0"/>
              <a:t>）的归约</a:t>
            </a:r>
            <a:r>
              <a:rPr lang="zh-CN" altLang="en-US" sz="2800" b="1" dirty="0"/>
              <a:t>项目，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但只有</a:t>
            </a:r>
            <a:r>
              <a:rPr kumimoji="0"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当下一个输入符是</a:t>
            </a:r>
            <a:r>
              <a:rPr kumimoji="0"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  <a:r>
              <a:rPr kumimoji="0"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时才能进行归约</a:t>
            </a:r>
            <a:endParaRPr kumimoji="0"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2800" b="1" dirty="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>
                <a:sym typeface="Symbol" panose="05050102010706020507" pitchFamily="18" charset="2"/>
              </a:rPr>
              <a:t>   对于其它形式的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b="1" dirty="0"/>
              <a:t>）</a:t>
            </a:r>
            <a:r>
              <a:rPr lang="zh-CN" altLang="en-US" sz="2800" b="1" dirty="0"/>
              <a:t>项目， </a:t>
            </a:r>
            <a:r>
              <a:rPr kumimoji="0" lang="en-US" altLang="zh-CN" sz="2800" b="1" dirty="0">
                <a:sym typeface="Symbol" panose="05050102010706020507" pitchFamily="18" charset="2"/>
              </a:rPr>
              <a:t>a </a:t>
            </a:r>
            <a:r>
              <a:rPr kumimoji="0" lang="zh-CN" altLang="en-US" sz="2800" b="1" dirty="0">
                <a:sym typeface="Symbol" panose="05050102010706020507" pitchFamily="18" charset="2"/>
              </a:rPr>
              <a:t>只起到信息</a:t>
            </a:r>
            <a:endParaRPr kumimoji="0" lang="zh-CN" altLang="en-US" sz="2800" b="1" dirty="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>
                <a:sym typeface="Symbol" panose="05050102010706020507" pitchFamily="18" charset="2"/>
              </a:rPr>
              <a:t>   传递</a:t>
            </a:r>
            <a:r>
              <a:rPr kumimoji="0" lang="zh-CN" altLang="en-US" sz="2800" b="1" dirty="0" smtClean="0">
                <a:sym typeface="Symbol" panose="05050102010706020507" pitchFamily="18" charset="2"/>
              </a:rPr>
              <a:t>的</a:t>
            </a:r>
            <a:r>
              <a:rPr kumimoji="0" lang="zh-CN" altLang="en-US" sz="2800" b="1" dirty="0">
                <a:sym typeface="Symbol" panose="05050102010706020507" pitchFamily="18" charset="2"/>
              </a:rPr>
              <a:t>作用</a:t>
            </a:r>
            <a:endParaRPr kumimoji="0" lang="zh-CN" altLang="en-US" sz="2800" b="1" dirty="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>
                <a:sym typeface="Symbol" panose="05050102010706020507" pitchFamily="18" charset="2"/>
              </a:rPr>
              <a:t>  （参见随后的 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b="1"/>
              <a:t>）</a:t>
            </a:r>
            <a:r>
              <a:rPr kumimoji="0" lang="zh-CN" altLang="en-US" sz="2800">
                <a:sym typeface="Symbol" panose="05050102010706020507" pitchFamily="18" charset="2"/>
              </a:rPr>
              <a:t> </a:t>
            </a:r>
            <a:r>
              <a:rPr kumimoji="0" lang="en-US" altLang="zh-CN" sz="2800" smtClean="0">
                <a:sym typeface="Symbol" panose="05050102010706020507" pitchFamily="18" charset="2"/>
              </a:rPr>
              <a:t>FSM </a:t>
            </a:r>
            <a:r>
              <a:rPr kumimoji="0" lang="zh-CN" altLang="en-US" sz="2800" b="1" dirty="0">
                <a:sym typeface="Symbol" panose="05050102010706020507" pitchFamily="18" charset="2"/>
              </a:rPr>
              <a:t>构造过程）</a:t>
            </a:r>
            <a:endParaRPr kumimoji="0"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49358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83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84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85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11188" y="1325563"/>
            <a:ext cx="8388350" cy="4711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记号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dirty="0"/>
              <a:t> </a:t>
            </a:r>
            <a:r>
              <a:rPr kumimoji="0" lang="zh-CN" altLang="en-US" sz="2800" b="1" dirty="0"/>
              <a:t>若</a:t>
            </a:r>
            <a:r>
              <a:rPr lang="zh-CN" altLang="en-US" sz="2800" b="1" dirty="0"/>
              <a:t>形如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             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800080"/>
                </a:solidFill>
              </a:rPr>
              <a:t>.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,  </a:t>
            </a:r>
            <a:r>
              <a:rPr kumimoji="0"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kumimoji="0" lang="en-US" altLang="zh-CN" sz="2800" b="1" i="1" baseline="-250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                 A </a:t>
            </a:r>
            <a:r>
              <a:rPr kumimoji="0"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800080"/>
                </a:solidFill>
              </a:rPr>
              <a:t>.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,  </a:t>
            </a:r>
            <a:r>
              <a:rPr kumimoji="0"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kumimoji="0" lang="en-US" altLang="zh-CN" sz="2800" b="1" i="1" baseline="-250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                 …</a:t>
            </a:r>
            <a:endParaRPr lang="en-US" altLang="zh-CN" sz="28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en-US" altLang="zh-CN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                 A </a:t>
            </a:r>
            <a:r>
              <a:rPr kumimoji="0"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800080"/>
                </a:solidFill>
              </a:rPr>
              <a:t>. </a:t>
            </a:r>
            <a:r>
              <a:rPr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,  </a:t>
            </a:r>
            <a:r>
              <a:rPr kumimoji="0"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m</a:t>
            </a:r>
            <a:endParaRPr kumimoji="0" lang="en-US" altLang="zh-CN" sz="2800" b="1" i="1" baseline="-250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en-US" altLang="zh-CN" sz="1000" b="1" i="1" baseline="-250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en-US" altLang="zh-CN" sz="2800" b="1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 </a:t>
            </a:r>
            <a:r>
              <a:rPr kumimoji="0" lang="en-US" altLang="zh-CN" sz="2800" dirty="0"/>
              <a:t>LR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b="1" dirty="0"/>
              <a:t>）</a:t>
            </a:r>
            <a:r>
              <a:rPr lang="zh-CN" altLang="en-US" sz="2800" b="1" dirty="0"/>
              <a:t>项目序列需要出现在同一个项目集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中时，</a:t>
            </a:r>
            <a:r>
              <a:rPr kumimoji="0" lang="zh-CN" altLang="en-US" sz="2800" b="1" dirty="0">
                <a:sym typeface="Symbol" panose="05050102010706020507" pitchFamily="18" charset="2"/>
              </a:rPr>
              <a:t>将</a:t>
            </a:r>
            <a:r>
              <a:rPr lang="zh-CN" altLang="en-US" sz="2800" b="1" dirty="0"/>
              <a:t>其简记为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             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FF0000"/>
                </a:solidFill>
              </a:rPr>
              <a:t>.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, </a:t>
            </a:r>
            <a:r>
              <a:rPr kumimoji="0"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/ </a:t>
            </a:r>
            <a:r>
              <a:rPr kumimoji="0"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/ … / </a:t>
            </a:r>
            <a:r>
              <a:rPr kumimoji="0"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8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endParaRPr kumimoji="0" lang="en-US" altLang="zh-CN" sz="2800" b="1" i="1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3555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45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611188" y="1412875"/>
            <a:ext cx="8243887" cy="2012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endParaRPr lang="en-US" altLang="zh-CN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en-US" altLang="zh-CN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类似于</a:t>
            </a:r>
            <a:r>
              <a:rPr lang="zh-CN" altLang="en-US" sz="2800" dirty="0"/>
              <a:t>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r>
              <a:rPr lang="en-US" altLang="zh-CN" sz="2800" dirty="0" smtClean="0"/>
              <a:t>FSM</a:t>
            </a:r>
            <a:r>
              <a:rPr lang="zh-CN" altLang="en-US" sz="2800" b="1" dirty="0"/>
              <a:t>，可以在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b="1" dirty="0"/>
              <a:t>项目的</a:t>
            </a:r>
            <a:endParaRPr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基础上为</a:t>
            </a:r>
            <a:r>
              <a:rPr kumimoji="0" lang="zh-CN" altLang="en-US" sz="2800" b="1" dirty="0"/>
              <a:t>上下文无关文法 </a:t>
            </a:r>
            <a:r>
              <a:rPr kumimoji="0" lang="en-US" altLang="zh-CN" sz="2800" i="1" dirty="0"/>
              <a:t>G </a:t>
            </a:r>
            <a:r>
              <a:rPr kumimoji="0" lang="zh-CN" altLang="en-US" sz="2800" b="1" dirty="0"/>
              <a:t>构造一个类似的有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限状态机，称为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 smtClean="0">
                <a:solidFill>
                  <a:srgbClr val="800080"/>
                </a:solidFill>
              </a:rPr>
              <a:t>FSM</a:t>
            </a:r>
            <a:endParaRPr lang="en-US" altLang="zh-CN" sz="1000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539750" y="1243013"/>
            <a:ext cx="8424863" cy="54476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 smtClean="0">
                <a:solidFill>
                  <a:srgbClr val="800080"/>
                </a:solidFill>
              </a:rPr>
              <a:t>FSM</a:t>
            </a:r>
            <a:r>
              <a:rPr lang="zh-CN" altLang="en-US" sz="2800" b="1" dirty="0">
                <a:solidFill>
                  <a:srgbClr val="800080"/>
                </a:solidFill>
              </a:rPr>
              <a:t>的状态</a:t>
            </a:r>
            <a:endParaRPr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i="1" dirty="0"/>
              <a:t>  </a:t>
            </a:r>
            <a:r>
              <a:rPr lang="en-US" altLang="zh-CN" sz="2000" dirty="0"/>
              <a:t>LR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 </a:t>
            </a:r>
            <a:r>
              <a:rPr lang="en-US" altLang="zh-CN" sz="2000" dirty="0" smtClean="0"/>
              <a:t>FSM</a:t>
            </a:r>
            <a:r>
              <a:rPr kumimoji="0" lang="en-US" altLang="zh-CN" sz="2000" dirty="0" smtClean="0"/>
              <a:t> </a:t>
            </a:r>
            <a:r>
              <a:rPr kumimoji="0" lang="zh-CN" altLang="en-US" sz="2000" b="1" dirty="0"/>
              <a:t>的状态是 </a:t>
            </a:r>
            <a:r>
              <a:rPr kumimoji="0" lang="en-US" altLang="zh-CN" sz="2000" dirty="0">
                <a:solidFill>
                  <a:srgbClr val="800080"/>
                </a:solidFill>
              </a:rPr>
              <a:t>LR</a:t>
            </a:r>
            <a:r>
              <a:rPr kumimoji="0" lang="zh-CN" altLang="en-US" sz="2000" dirty="0">
                <a:solidFill>
                  <a:srgbClr val="800080"/>
                </a:solidFill>
              </a:rPr>
              <a:t>（</a:t>
            </a:r>
            <a:r>
              <a:rPr kumimoji="0" lang="en-US" altLang="zh-CN" sz="2000" dirty="0">
                <a:solidFill>
                  <a:srgbClr val="800080"/>
                </a:solidFill>
              </a:rPr>
              <a:t>1</a:t>
            </a:r>
            <a:r>
              <a:rPr kumimoji="0" lang="zh-CN" altLang="en-US" sz="2000" dirty="0">
                <a:solidFill>
                  <a:srgbClr val="800080"/>
                </a:solidFill>
              </a:rPr>
              <a:t>）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项目集的闭包</a:t>
            </a:r>
            <a:endParaRPr kumimoji="0" lang="zh-CN" altLang="en-US" sz="2000" b="1" dirty="0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r>
              <a:rPr kumimoji="0" lang="zh-CN" altLang="en-US" sz="2000" b="1" dirty="0"/>
              <a:t>  （</a:t>
            </a:r>
            <a:r>
              <a:rPr kumimoji="0" lang="en-US" altLang="en-US" sz="2000" i="1" dirty="0" smtClean="0"/>
              <a:t>closure</a:t>
            </a:r>
            <a:r>
              <a:rPr kumimoji="0" lang="zh-CN" altLang="en-US" sz="2000" b="1" dirty="0"/>
              <a:t>）</a:t>
            </a:r>
            <a:endParaRPr kumimoji="0" lang="zh-CN" altLang="en-US" sz="2000" b="1" dirty="0">
              <a:solidFill>
                <a:srgbClr val="80008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sz="2000" b="1" dirty="0"/>
              <a:t>  </a:t>
            </a:r>
            <a:r>
              <a:rPr kumimoji="0" lang="zh-CN" altLang="en-US" sz="2000" b="1" dirty="0">
                <a:solidFill>
                  <a:srgbClr val="800080"/>
                </a:solidFill>
              </a:rPr>
              <a:t>计算</a:t>
            </a:r>
            <a:r>
              <a:rPr kumimoji="0" lang="en-US" altLang="zh-CN" sz="2000" dirty="0"/>
              <a:t>LR</a:t>
            </a:r>
            <a:r>
              <a:rPr kumimoji="0" lang="zh-CN" altLang="en-US" sz="2000" dirty="0"/>
              <a:t>（</a:t>
            </a:r>
            <a:r>
              <a:rPr kumimoji="0" lang="en-US" altLang="zh-CN" sz="2000" dirty="0"/>
              <a:t>1</a:t>
            </a:r>
            <a:r>
              <a:rPr kumimoji="0" lang="zh-CN" altLang="en-US" sz="2000" dirty="0"/>
              <a:t>）</a:t>
            </a:r>
            <a:r>
              <a:rPr kumimoji="0" lang="zh-CN" altLang="en-US" sz="2000" b="1" dirty="0"/>
              <a:t>项目集 </a:t>
            </a:r>
            <a:r>
              <a:rPr kumimoji="0" lang="en-US" altLang="zh-CN" sz="2000" b="1" dirty="0"/>
              <a:t>I</a:t>
            </a:r>
            <a:r>
              <a:rPr kumimoji="0" lang="en-US" altLang="zh-CN" sz="2000" b="1" dirty="0">
                <a:latin typeface="Times New Roman" panose="02020603050405020304" pitchFamily="18" charset="0"/>
              </a:rPr>
              <a:t> </a:t>
            </a:r>
            <a:r>
              <a:rPr kumimoji="0" lang="zh-CN" altLang="en-US" sz="2000" b="1" dirty="0"/>
              <a:t>的闭包 </a:t>
            </a:r>
            <a:r>
              <a:rPr kumimoji="0" lang="en-US" altLang="zh-CN" sz="2000" dirty="0" smtClean="0">
                <a:solidFill>
                  <a:srgbClr val="800080"/>
                </a:solidFill>
              </a:rPr>
              <a:t>CLOSURE</a:t>
            </a:r>
            <a:r>
              <a:rPr kumimoji="0" lang="en-US" altLang="zh-CN" sz="2000" b="1" dirty="0" smtClean="0">
                <a:solidFill>
                  <a:srgbClr val="800080"/>
                </a:solidFill>
                <a:latin typeface="楷体_GB2312" pitchFamily="49" charset="-122"/>
              </a:rPr>
              <a:t>(</a:t>
            </a:r>
            <a:r>
              <a:rPr kumimoji="0" lang="en-US" altLang="zh-CN" sz="2000" b="1" dirty="0" smtClean="0">
                <a:solidFill>
                  <a:srgbClr val="800080"/>
                </a:solidFill>
              </a:rPr>
              <a:t>I</a:t>
            </a:r>
            <a:r>
              <a:rPr kumimoji="0" lang="en-US" altLang="zh-CN" sz="2000" b="1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r>
              <a:rPr kumimoji="0" lang="zh-CN" altLang="en-US" sz="2000" b="1" dirty="0"/>
              <a:t>的算法：</a:t>
            </a:r>
            <a:endParaRPr kumimoji="0" lang="zh-CN" altLang="en-US" sz="2000" b="1" dirty="0"/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chemeClr val="tx1"/>
                </a:solidFill>
              </a:rPr>
              <a:t>   </a:t>
            </a:r>
            <a:r>
              <a:rPr kumimoji="0" lang="en-US" altLang="zh-CN" sz="2000" dirty="0"/>
              <a:t>function  </a:t>
            </a:r>
            <a:r>
              <a:rPr kumimoji="0" lang="en-US" altLang="zh-CN" sz="2000" dirty="0" smtClean="0"/>
              <a:t>CLOSURE</a:t>
            </a:r>
            <a:r>
              <a:rPr kumimoji="0" lang="en-US" altLang="zh-CN" sz="2000" b="1" dirty="0" smtClean="0">
                <a:latin typeface="楷体_GB2312" pitchFamily="49" charset="-122"/>
              </a:rPr>
              <a:t>(</a:t>
            </a:r>
            <a:r>
              <a:rPr kumimoji="0" lang="en-US" altLang="zh-CN" sz="2000" b="1" dirty="0" smtClean="0"/>
              <a:t>I</a:t>
            </a:r>
            <a:r>
              <a:rPr kumimoji="0" lang="zh-CN" altLang="en-US" sz="2000" b="1" dirty="0"/>
              <a:t>）</a:t>
            </a:r>
            <a:endParaRPr kumimoji="0"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dirty="0"/>
              <a:t>                 </a:t>
            </a:r>
            <a:r>
              <a:rPr kumimoji="0" lang="en-US" altLang="zh-CN" sz="2000" dirty="0"/>
              <a:t>{</a:t>
            </a:r>
            <a:r>
              <a:rPr kumimoji="0" lang="en-US" altLang="zh-CN" sz="2000" b="1" dirty="0"/>
              <a:t>   J:= I;</a:t>
            </a:r>
            <a:endParaRPr kumimoji="0"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 dirty="0"/>
              <a:t>                      </a:t>
            </a:r>
            <a:r>
              <a:rPr kumimoji="0" lang="en-US" altLang="zh-CN" sz="2000" dirty="0"/>
              <a:t>repeat  </a:t>
            </a:r>
            <a:endParaRPr kumimoji="0" lang="en-US" altLang="zh-CN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dirty="0"/>
              <a:t> </a:t>
            </a:r>
            <a:r>
              <a:rPr kumimoji="0" lang="en-US" altLang="zh-CN" sz="2000" dirty="0" smtClean="0"/>
              <a:t>                        for</a:t>
            </a:r>
            <a:r>
              <a:rPr kumimoji="0" lang="en-US" altLang="zh-CN" sz="2000" b="1" dirty="0" smtClean="0"/>
              <a:t>  </a:t>
            </a:r>
            <a:r>
              <a:rPr kumimoji="0" lang="en-US" altLang="zh-CN" sz="2000" b="1" dirty="0"/>
              <a:t>J </a:t>
            </a:r>
            <a:r>
              <a:rPr kumimoji="0" lang="zh-CN" altLang="en-US" sz="2000" b="1" dirty="0"/>
              <a:t>中的每个项目 </a:t>
            </a:r>
            <a:r>
              <a:rPr kumimoji="0" lang="en-US" altLang="zh-CN" sz="2000" b="1" dirty="0"/>
              <a:t>[A</a:t>
            </a:r>
            <a:r>
              <a:rPr kumimoji="0" lang="en-US" altLang="zh-CN" sz="2000" b="1" dirty="0">
                <a:sym typeface="Symbol" panose="05050102010706020507" pitchFamily="18" charset="2"/>
              </a:rPr>
              <a:t> 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. B</a:t>
            </a:r>
            <a:r>
              <a:rPr kumimoji="0" lang="en-US" altLang="zh-CN" sz="2000" b="1" dirty="0">
                <a:solidFill>
                  <a:srgbClr val="00B050"/>
                </a:solidFill>
                <a:sym typeface="Symbol" panose="05050102010706020507" pitchFamily="18" charset="2"/>
              </a:rPr>
              <a:t> </a:t>
            </a:r>
            <a:r>
              <a:rPr kumimoji="0" lang="zh-CN" alt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，</a:t>
            </a:r>
            <a:r>
              <a:rPr kumimoji="0" lang="en-US" altLang="zh-CN" sz="2000" b="1" dirty="0">
                <a:solidFill>
                  <a:srgbClr val="00B05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000" b="1" dirty="0">
                <a:sym typeface="Symbol" panose="05050102010706020507" pitchFamily="18" charset="2"/>
              </a:rPr>
              <a:t>]</a:t>
            </a:r>
            <a:r>
              <a:rPr kumimoji="0" lang="en-US" altLang="zh-CN" sz="2000" b="1" dirty="0"/>
              <a:t> </a:t>
            </a:r>
            <a:r>
              <a:rPr kumimoji="0" lang="zh-CN" altLang="en-US" sz="2000" b="1" dirty="0"/>
              <a:t>和产生式 </a:t>
            </a:r>
            <a:r>
              <a:rPr kumimoji="0" lang="en-US" altLang="zh-CN" sz="2000" b="1" dirty="0"/>
              <a:t>B</a:t>
            </a:r>
            <a:r>
              <a:rPr kumimoji="0" lang="en-US" altLang="zh-CN" sz="2000" b="1" dirty="0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/>
              <a:t> </a:t>
            </a:r>
            <a:r>
              <a:rPr kumimoji="0" lang="en-US" altLang="zh-CN" sz="2000" b="1" dirty="0">
                <a:sym typeface="Symbol" panose="05050102010706020507" pitchFamily="18" charset="2"/>
              </a:rPr>
              <a:t></a:t>
            </a:r>
            <a:r>
              <a:rPr kumimoji="0" lang="en-US" altLang="zh-CN" sz="2000" b="1" dirty="0"/>
              <a:t> </a:t>
            </a:r>
            <a:r>
              <a:rPr kumimoji="0" lang="en-US" altLang="zh-CN" sz="2000" dirty="0" smtClean="0"/>
              <a:t>do </a:t>
            </a:r>
            <a:endParaRPr kumimoji="0" lang="en-US" altLang="zh-CN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 dirty="0"/>
              <a:t> </a:t>
            </a:r>
            <a:r>
              <a:rPr kumimoji="0" lang="en-US" altLang="zh-CN" sz="2000" b="1" dirty="0" smtClean="0"/>
              <a:t>                               </a:t>
            </a:r>
            <a:r>
              <a:rPr kumimoji="0" lang="zh-CN" altLang="en-US" sz="2000" b="1" dirty="0" smtClean="0"/>
              <a:t>将</a:t>
            </a:r>
            <a:r>
              <a:rPr kumimoji="0" lang="zh-CN" altLang="en-US" sz="2000" b="1" dirty="0"/>
              <a:t>所有形如 </a:t>
            </a:r>
            <a:r>
              <a:rPr kumimoji="0" lang="en-US" altLang="zh-CN" sz="2000" b="1" dirty="0"/>
              <a:t>[B</a:t>
            </a:r>
            <a:r>
              <a:rPr kumimoji="0" lang="en-US" altLang="zh-CN" sz="2000" b="1" dirty="0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/>
              <a:t> .</a:t>
            </a:r>
            <a:r>
              <a:rPr kumimoji="0" lang="en-US" altLang="zh-CN" sz="2000" b="1" dirty="0">
                <a:sym typeface="Symbol" panose="05050102010706020507" pitchFamily="18" charset="2"/>
              </a:rPr>
              <a:t> , b]</a:t>
            </a: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的项目加到 </a:t>
            </a:r>
            <a:r>
              <a:rPr kumimoji="0" lang="en-US" altLang="zh-CN" sz="2000" b="1" dirty="0"/>
              <a:t>J </a:t>
            </a:r>
            <a:r>
              <a:rPr kumimoji="0" lang="zh-CN" altLang="en-US" sz="2000" b="1" dirty="0"/>
              <a:t>中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这里</a:t>
            </a:r>
            <a:endParaRPr kumimoji="0"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 dirty="0"/>
              <a:t>                                </a:t>
            </a:r>
            <a:r>
              <a:rPr kumimoji="0" lang="zh-CN" altLang="en-US" sz="2000" b="1" dirty="0" smtClean="0"/>
              <a:t> </a:t>
            </a:r>
            <a:r>
              <a:rPr kumimoji="0" lang="en-US" altLang="zh-CN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kumimoji="0"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kumimoji="0"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First</a:t>
            </a:r>
            <a:r>
              <a:rPr lang="zh-CN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kumimoji="0" lang="zh-CN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  <a:endParaRPr kumimoji="0" lang="zh-CN" alt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 dirty="0"/>
              <a:t>                      </a:t>
            </a:r>
            <a:r>
              <a:rPr kumimoji="0" lang="en-US" altLang="zh-CN" sz="2000" dirty="0"/>
              <a:t>until</a:t>
            </a:r>
            <a:r>
              <a:rPr kumimoji="0" lang="en-US" altLang="zh-CN" sz="2000" b="1" dirty="0"/>
              <a:t>   </a:t>
            </a:r>
            <a:r>
              <a:rPr kumimoji="0" lang="zh-CN" altLang="en-US" sz="2000" b="1" dirty="0"/>
              <a:t>上一次循环不再有新项目加到 </a:t>
            </a:r>
            <a:r>
              <a:rPr kumimoji="0" lang="en-US" altLang="zh-CN" sz="2000" b="1" dirty="0"/>
              <a:t>J </a:t>
            </a:r>
            <a:r>
              <a:rPr kumimoji="0" lang="zh-CN" altLang="en-US" sz="2000" b="1" dirty="0"/>
              <a:t>中</a:t>
            </a:r>
            <a:endParaRPr kumimoji="0"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 sz="2000" b="1" dirty="0"/>
              <a:t>                      </a:t>
            </a:r>
            <a:r>
              <a:rPr kumimoji="0" lang="en-US" altLang="zh-CN" sz="2000" dirty="0"/>
              <a:t>return</a:t>
            </a:r>
            <a:r>
              <a:rPr kumimoji="0" lang="en-US" altLang="zh-CN" sz="2000" b="1" dirty="0"/>
              <a:t>  J</a:t>
            </a:r>
            <a:endParaRPr kumimoji="0"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000" b="1" dirty="0"/>
              <a:t>                </a:t>
            </a:r>
            <a:r>
              <a:rPr kumimoji="0" lang="en-US" altLang="zh-CN" sz="2000" dirty="0"/>
              <a:t>};</a:t>
            </a:r>
            <a:endParaRPr kumimoji="0" lang="en-US" altLang="zh-CN" sz="2000" dirty="0"/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468313" y="1243013"/>
            <a:ext cx="8497887" cy="22159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 smtClean="0">
                <a:solidFill>
                  <a:srgbClr val="800080"/>
                </a:solidFill>
              </a:rPr>
              <a:t>FSM</a:t>
            </a:r>
            <a:r>
              <a:rPr lang="zh-CN" altLang="en-US" sz="2800" b="1" dirty="0">
                <a:solidFill>
                  <a:srgbClr val="800080"/>
                </a:solidFill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初态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 dirty="0"/>
              <a:t>   设文法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]</a:t>
            </a:r>
            <a:r>
              <a:rPr lang="en-US" altLang="zh-CN" b="1" dirty="0" smtClean="0"/>
              <a:t> </a:t>
            </a:r>
            <a:r>
              <a:rPr lang="zh-CN" altLang="en-US" b="1" dirty="0"/>
              <a:t>的增广文法为</a:t>
            </a:r>
            <a:r>
              <a:rPr kumimoji="0" lang="zh-CN" altLang="en-US" b="1" dirty="0">
                <a:solidFill>
                  <a:srgbClr val="800080"/>
                </a:solidFill>
              </a:rPr>
              <a:t> </a:t>
            </a:r>
            <a:r>
              <a:rPr lang="en-US" altLang="zh-CN" i="1" dirty="0"/>
              <a:t>G’</a:t>
            </a:r>
            <a:r>
              <a:rPr lang="en-US" altLang="zh-CN" b="1" dirty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S’</a:t>
            </a:r>
            <a:r>
              <a:rPr lang="en-US" altLang="zh-CN" dirty="0" smtClean="0"/>
              <a:t>], </a:t>
            </a:r>
            <a:r>
              <a:rPr lang="zh-CN" altLang="en-US" b="1" dirty="0"/>
              <a:t>则 </a:t>
            </a:r>
            <a:r>
              <a:rPr lang="en-US" altLang="zh-CN" i="1" dirty="0"/>
              <a:t>G’</a:t>
            </a:r>
            <a:r>
              <a:rPr lang="zh-CN" altLang="en-US" b="1" dirty="0"/>
              <a:t>的 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dirty="0">
                <a:solidFill>
                  <a:srgbClr val="800080"/>
                </a:solidFill>
              </a:rPr>
              <a:t>（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）</a:t>
            </a:r>
            <a:r>
              <a:rPr lang="en-US" altLang="zh-CN" dirty="0" smtClean="0">
                <a:solidFill>
                  <a:srgbClr val="800080"/>
                </a:solidFill>
              </a:rPr>
              <a:t>FSM</a:t>
            </a:r>
            <a:endParaRPr lang="en-US" altLang="zh-CN" dirty="0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</a:t>
            </a:r>
            <a:r>
              <a:rPr lang="zh-CN" altLang="en-US" b="1" dirty="0"/>
              <a:t>的初态      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kumimoji="0" lang="en-US" altLang="zh-CN" dirty="0" smtClean="0">
                <a:solidFill>
                  <a:srgbClr val="FF0000"/>
                </a:solidFill>
              </a:rPr>
              <a:t>CLOSURE</a:t>
            </a:r>
            <a:r>
              <a:rPr kumimoji="0" lang="en-US" altLang="zh-CN" b="1" dirty="0">
                <a:solidFill>
                  <a:srgbClr val="FF0000"/>
                </a:solidFill>
              </a:rPr>
              <a:t>( { 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[S’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S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，</a:t>
            </a:r>
            <a:r>
              <a:rPr kumimoji="0" lang="en-US" altLang="zh-CN" b="1" dirty="0">
                <a:solidFill>
                  <a:srgbClr val="FF0000"/>
                </a:solidFill>
              </a:rPr>
              <a:t>#] } )</a:t>
            </a:r>
            <a:endParaRPr kumimoji="0" lang="en-US" altLang="zh-CN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</p:txBody>
      </p:sp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755650" y="3500438"/>
            <a:ext cx="5545138" cy="277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800080"/>
                </a:solidFill>
              </a:rPr>
              <a:t>例 </a:t>
            </a:r>
            <a:r>
              <a:rPr lang="zh-CN" altLang="en-US" b="1" dirty="0"/>
              <a:t>设右边文法</a:t>
            </a:r>
            <a:r>
              <a:rPr kumimoji="0" lang="en-US" altLang="zh-CN" i="1" dirty="0" smtClean="0">
                <a:sym typeface="Symbol" panose="05050102010706020507" pitchFamily="18" charset="2"/>
              </a:rPr>
              <a:t>G</a:t>
            </a:r>
            <a:r>
              <a:rPr kumimoji="0" lang="en-US" altLang="zh-CN" dirty="0" smtClean="0">
                <a:sym typeface="Symbol" panose="05050102010706020507" pitchFamily="18" charset="2"/>
              </a:rPr>
              <a:t>[</a:t>
            </a:r>
            <a:r>
              <a:rPr kumimoji="0" lang="en-US" altLang="zh-CN" i="1" dirty="0" smtClean="0">
                <a:sym typeface="Symbol" panose="05050102010706020507" pitchFamily="18" charset="2"/>
              </a:rPr>
              <a:t>S</a:t>
            </a:r>
            <a:r>
              <a:rPr kumimoji="0" lang="en-US" altLang="zh-CN" dirty="0" smtClean="0">
                <a:sym typeface="Symbol" panose="05050102010706020507" pitchFamily="18" charset="2"/>
              </a:rPr>
              <a:t>]</a:t>
            </a:r>
            <a:r>
              <a:rPr kumimoji="0" lang="zh-CN" altLang="en-US" b="1" dirty="0">
                <a:sym typeface="Symbol" panose="05050102010706020507" pitchFamily="18" charset="2"/>
              </a:rPr>
              <a:t>的增广文法为</a:t>
            </a:r>
            <a:endParaRPr kumimoji="0" lang="zh-CN" altLang="en-US" b="1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b="1" dirty="0">
                <a:sym typeface="Symbol" panose="05050102010706020507" pitchFamily="18" charset="2"/>
              </a:rPr>
              <a:t>     </a:t>
            </a:r>
            <a:r>
              <a:rPr lang="zh-CN" altLang="en-US" i="1" dirty="0"/>
              <a:t> </a:t>
            </a:r>
            <a:r>
              <a:rPr lang="en-US" altLang="zh-CN" i="1" dirty="0"/>
              <a:t>G’</a:t>
            </a:r>
            <a:r>
              <a:rPr lang="en-US" altLang="zh-CN" b="1" dirty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]</a:t>
            </a:r>
            <a:r>
              <a:rPr kumimoji="0" lang="en-US" altLang="zh-CN" dirty="0" smtClean="0"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ym typeface="Symbol" panose="05050102010706020507" pitchFamily="18" charset="2"/>
              </a:rPr>
              <a:t>，</a:t>
            </a:r>
            <a:r>
              <a:rPr kumimoji="0" lang="zh-CN" altLang="en-US" b="1" dirty="0">
                <a:sym typeface="Symbol" panose="05050102010706020507" pitchFamily="18" charset="2"/>
              </a:rPr>
              <a:t>其 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smtClean="0"/>
              <a:t>FSM </a:t>
            </a:r>
            <a:r>
              <a:rPr lang="zh-CN" altLang="en-US" b="1" dirty="0"/>
              <a:t>的初态</a:t>
            </a:r>
            <a:endParaRPr lang="zh-CN" altLang="en-US" sz="2800" b="1" dirty="0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sz="2800" b="1" dirty="0">
                <a:solidFill>
                  <a:srgbClr val="800080"/>
                </a:solidFill>
              </a:rPr>
              <a:t>     </a:t>
            </a:r>
            <a:r>
              <a:rPr lang="en-US" altLang="zh-CN" b="1" dirty="0"/>
              <a:t>I</a:t>
            </a:r>
            <a:r>
              <a:rPr lang="en-US" altLang="zh-CN" b="1" baseline="-25000" dirty="0"/>
              <a:t>0</a:t>
            </a:r>
            <a:r>
              <a:rPr lang="en-US" altLang="zh-CN" dirty="0"/>
              <a:t> :     </a:t>
            </a:r>
            <a:r>
              <a:rPr lang="en-US" altLang="zh-CN" i="1" dirty="0" smtClean="0"/>
              <a:t>S</a:t>
            </a:r>
            <a:r>
              <a:rPr kumimoji="0" lang="en-US" altLang="zh-CN" i="1" dirty="0" smtClean="0"/>
              <a:t> </a:t>
            </a:r>
            <a:r>
              <a:rPr kumimoji="0"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</a:t>
            </a:r>
            <a:r>
              <a:rPr kumimoji="0" lang="en-US" altLang="zh-CN" i="1" dirty="0"/>
              <a:t>E </a:t>
            </a:r>
            <a:r>
              <a:rPr kumimoji="0" lang="zh-CN" altLang="en-US" b="1" i="1" dirty="0">
                <a:solidFill>
                  <a:srgbClr val="993366"/>
                </a:solidFill>
              </a:rPr>
              <a:t>，</a:t>
            </a:r>
            <a:r>
              <a:rPr kumimoji="0" lang="en-US" altLang="zh-CN" i="1" dirty="0"/>
              <a:t>#</a:t>
            </a:r>
            <a:endParaRPr kumimoji="0" lang="en-US" altLang="zh-CN" i="1" dirty="0"/>
          </a:p>
          <a:p>
            <a:pPr lvl="1">
              <a:buFont typeface="Wingdings" panose="05000000000000000000" pitchFamily="2" charset="2"/>
              <a:buNone/>
            </a:pPr>
            <a:r>
              <a:rPr kumimoji="0" lang="en-US" altLang="zh-CN" i="1" dirty="0"/>
              <a:t>               E </a:t>
            </a:r>
            <a:r>
              <a:rPr kumimoji="0"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</a:t>
            </a:r>
            <a:r>
              <a:rPr lang="en-US" altLang="zh-CN" i="1" dirty="0">
                <a:sym typeface="Symbol" panose="05050102010706020507" pitchFamily="18" charset="2"/>
              </a:rPr>
              <a:t>(L </a:t>
            </a:r>
            <a:r>
              <a:rPr lang="en-US" altLang="zh-CN" b="1" i="1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E 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993366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#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en-US" altLang="zh-CN" i="1" dirty="0"/>
              <a:t>               E </a:t>
            </a:r>
            <a:r>
              <a:rPr kumimoji="0"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</a:t>
            </a:r>
            <a:r>
              <a:rPr lang="en-US" altLang="zh-CN" i="1" dirty="0">
                <a:sym typeface="Symbol" panose="05050102010706020507" pitchFamily="18" charset="2"/>
              </a:rPr>
              <a:t>F </a:t>
            </a:r>
            <a:r>
              <a:rPr lang="zh-CN" altLang="en-US" b="1" dirty="0">
                <a:solidFill>
                  <a:srgbClr val="993366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#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         F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</a:t>
            </a:r>
            <a:r>
              <a:rPr lang="en-US" altLang="zh-CN" i="1" dirty="0">
                <a:sym typeface="Symbol" panose="05050102010706020507" pitchFamily="18" charset="2"/>
              </a:rPr>
              <a:t>( F ) </a:t>
            </a:r>
            <a:r>
              <a:rPr lang="zh-CN" altLang="en-US" b="1" dirty="0">
                <a:solidFill>
                  <a:srgbClr val="993366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#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i="1" dirty="0">
                <a:sym typeface="Symbol" panose="05050102010706020507" pitchFamily="18" charset="2"/>
              </a:rPr>
              <a:t>F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kumimoji="0" lang="en-US" altLang="zh-CN" b="1" dirty="0">
                <a:sym typeface="Symbol" panose="05050102010706020507" pitchFamily="18" charset="2"/>
              </a:rPr>
              <a:t>. </a:t>
            </a:r>
            <a:r>
              <a:rPr lang="en-US" altLang="zh-CN" i="1" dirty="0">
                <a:sym typeface="Symbol" panose="05050102010706020507" pitchFamily="18" charset="2"/>
              </a:rPr>
              <a:t>d </a:t>
            </a:r>
            <a:r>
              <a:rPr lang="zh-CN" altLang="en-US" b="1" dirty="0">
                <a:solidFill>
                  <a:srgbClr val="993366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#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544780" name="Text Box 12"/>
          <p:cNvSpPr txBox="1">
            <a:spLocks noChangeArrowheads="1"/>
          </p:cNvSpPr>
          <p:nvPr/>
        </p:nvSpPr>
        <p:spPr bwMode="auto">
          <a:xfrm>
            <a:off x="6443663" y="3500438"/>
            <a:ext cx="2447925" cy="2770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sz="8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(L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 )</a:t>
            </a:r>
            <a:endParaRPr lang="en-US" altLang="zh-CN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(2) </a:t>
            </a:r>
            <a:r>
              <a:rPr lang="en-US" altLang="zh-CN" i="1">
                <a:sym typeface="Symbol" panose="05050102010706020507" pitchFamily="18" charset="2"/>
              </a:rPr>
              <a:t>E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F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(3)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 b="1" i="1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(4) </a:t>
            </a:r>
            <a:r>
              <a:rPr lang="en-US" altLang="zh-CN" i="1">
                <a:sym typeface="Symbol" panose="05050102010706020507" pitchFamily="18" charset="2"/>
              </a:rPr>
              <a:t>L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endParaRPr lang="en-US" altLang="zh-CN" i="1"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(5)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华文行楷" panose="02010800040101010101" pitchFamily="2" charset="-122"/>
                <a:sym typeface="Symbol" panose="05050102010706020507" pitchFamily="18" charset="2"/>
              </a:rPr>
              <a:t> ( F )</a:t>
            </a:r>
            <a:endParaRPr lang="en-US" altLang="zh-CN" i="1"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(6)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 d</a:t>
            </a:r>
            <a:endParaRPr lang="en-US" altLang="zh-CN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1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14" name="Text Box 14"/>
          <p:cNvSpPr txBox="1">
            <a:spLocks noChangeArrowheads="1"/>
          </p:cNvSpPr>
          <p:nvPr/>
        </p:nvSpPr>
        <p:spPr bwMode="auto">
          <a:xfrm>
            <a:off x="539750" y="1628775"/>
            <a:ext cx="8424863" cy="36009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en-US" altLang="zh-CN" sz="2800" dirty="0" smtClean="0">
                <a:solidFill>
                  <a:srgbClr val="800080"/>
                </a:solidFill>
              </a:rPr>
              <a:t>FSM</a:t>
            </a:r>
            <a:r>
              <a:rPr lang="zh-CN" altLang="en-US" sz="2800" b="1" dirty="0">
                <a:solidFill>
                  <a:srgbClr val="800080"/>
                </a:solidFill>
              </a:rPr>
              <a:t>的状态转移函数</a:t>
            </a:r>
            <a:endParaRPr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</a:rPr>
              <a:t>                       </a:t>
            </a:r>
            <a:r>
              <a:rPr kumimoji="0" lang="en-US" altLang="zh-CN" b="1" dirty="0">
                <a:solidFill>
                  <a:srgbClr val="FF0000"/>
                </a:solidFill>
              </a:rPr>
              <a:t>GO (I,</a:t>
            </a:r>
            <a:r>
              <a:rPr kumimoji="0" lang="en-US" altLang="zh-CN" b="1" dirty="0">
                <a:solidFill>
                  <a:srgbClr val="00B050"/>
                </a:solidFill>
              </a:rPr>
              <a:t>X</a:t>
            </a:r>
            <a:r>
              <a:rPr kumimoji="0" lang="en-US" altLang="zh-CN" b="1" dirty="0">
                <a:solidFill>
                  <a:srgbClr val="FF0000"/>
                </a:solidFill>
              </a:rPr>
              <a:t>) </a:t>
            </a:r>
            <a:r>
              <a:rPr kumimoji="0" lang="en-US" altLang="zh-CN" b="1" dirty="0">
                <a:solidFill>
                  <a:srgbClr val="800080"/>
                </a:solidFill>
              </a:rPr>
              <a:t>= </a:t>
            </a:r>
            <a:r>
              <a:rPr kumimoji="0" lang="en-US" altLang="zh-CN" b="1" dirty="0" smtClean="0">
                <a:solidFill>
                  <a:srgbClr val="00B050"/>
                </a:solidFill>
              </a:rPr>
              <a:t>CLOSURE</a:t>
            </a:r>
            <a:r>
              <a:rPr kumimoji="0" lang="en-US" altLang="zh-CN" b="1" dirty="0" smtClean="0">
                <a:solidFill>
                  <a:srgbClr val="800080"/>
                </a:solidFill>
              </a:rPr>
              <a:t>(J</a:t>
            </a:r>
            <a:r>
              <a:rPr kumimoji="0" lang="en-US" altLang="zh-CN" b="1" dirty="0">
                <a:solidFill>
                  <a:srgbClr val="800080"/>
                </a:solidFill>
              </a:rPr>
              <a:t>)</a:t>
            </a:r>
            <a:endParaRPr kumimoji="0" lang="en-US" altLang="zh-CN" b="1" dirty="0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 dirty="0">
              <a:solidFill>
                <a:srgbClr val="80008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en-US" altLang="zh-CN" b="1" dirty="0"/>
              <a:t>   </a:t>
            </a:r>
            <a:r>
              <a:rPr kumimoji="0" lang="zh-CN" altLang="en-US" b="1" dirty="0"/>
              <a:t>其中，</a:t>
            </a:r>
            <a:r>
              <a:rPr kumimoji="0" lang="en-US" altLang="zh-CN" b="1" dirty="0"/>
              <a:t>I</a:t>
            </a:r>
            <a:r>
              <a:rPr kumimoji="0" lang="zh-CN" altLang="en-US" b="1" dirty="0"/>
              <a:t>为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smtClean="0"/>
              <a:t>FSM</a:t>
            </a:r>
            <a:r>
              <a:rPr lang="zh-CN" altLang="en-US" b="1" dirty="0"/>
              <a:t>的状态（闭包的</a:t>
            </a:r>
            <a:r>
              <a:rPr kumimoji="0" lang="zh-CN" altLang="en-US" b="1" dirty="0"/>
              <a:t>项目集），</a:t>
            </a:r>
            <a:r>
              <a:rPr kumimoji="0" lang="en-US" altLang="zh-CN" b="1" dirty="0">
                <a:solidFill>
                  <a:srgbClr val="FF0000"/>
                </a:solidFill>
              </a:rPr>
              <a:t>X </a:t>
            </a:r>
            <a:r>
              <a:rPr kumimoji="0" lang="zh-CN" altLang="en-US" b="1" dirty="0">
                <a:solidFill>
                  <a:srgbClr val="FF0000"/>
                </a:solidFill>
              </a:rPr>
              <a:t>为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FF0000"/>
                </a:solidFill>
              </a:rPr>
              <a:t>   文法符号</a:t>
            </a:r>
            <a:r>
              <a:rPr kumimoji="0" lang="zh-CN" altLang="en-US" b="1" dirty="0"/>
              <a:t>，</a:t>
            </a:r>
            <a:r>
              <a:rPr kumimoji="0" lang="en-US" altLang="zh-CN" b="1" dirty="0">
                <a:solidFill>
                  <a:srgbClr val="FF0000"/>
                </a:solidFill>
              </a:rPr>
              <a:t>J</a:t>
            </a:r>
            <a:r>
              <a:rPr kumimoji="0" lang="en-US" altLang="zh-CN" b="1" dirty="0"/>
              <a:t>={</a:t>
            </a:r>
            <a:r>
              <a:rPr kumimoji="0" lang="en-US" altLang="zh-CN" dirty="0"/>
              <a:t> [</a:t>
            </a:r>
            <a:r>
              <a:rPr kumimoji="0" lang="en-US" altLang="zh-CN" b="1" dirty="0"/>
              <a:t>A</a:t>
            </a:r>
            <a:r>
              <a:rPr kumimoji="0" lang="en-US" altLang="zh-CN" b="1" dirty="0">
                <a:sym typeface="Symbol" panose="05050102010706020507" pitchFamily="18" charset="2"/>
              </a:rPr>
              <a:t></a:t>
            </a:r>
            <a:r>
              <a:rPr kumimoji="0" lang="en-US" altLang="zh-CN" b="1" dirty="0">
                <a:solidFill>
                  <a:srgbClr val="00B050"/>
                </a:solidFill>
              </a:rPr>
              <a:t>X</a:t>
            </a:r>
            <a:r>
              <a:rPr kumimoji="0" lang="en-US" altLang="zh-CN" b="1" dirty="0">
                <a:solidFill>
                  <a:srgbClr val="FF0000"/>
                </a:solidFill>
              </a:rPr>
              <a:t> .</a:t>
            </a:r>
            <a:r>
              <a:rPr kumimoji="0" lang="en-US" altLang="zh-CN" b="1" dirty="0"/>
              <a:t> </a:t>
            </a:r>
            <a:r>
              <a:rPr kumimoji="0" lang="en-US" altLang="zh-CN" b="1" dirty="0">
                <a:sym typeface="Symbol" panose="05050102010706020507" pitchFamily="18" charset="2"/>
              </a:rPr>
              <a:t> , 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sym typeface="Symbol" panose="05050102010706020507" pitchFamily="18" charset="2"/>
              </a:rPr>
              <a:t>] </a:t>
            </a:r>
            <a:r>
              <a:rPr kumimoji="0" lang="en-US" altLang="zh-CN" b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kumimoji="0" lang="en-US" altLang="zh-CN" dirty="0"/>
              <a:t>  [</a:t>
            </a:r>
            <a:r>
              <a:rPr kumimoji="0" lang="en-US" altLang="zh-CN" b="1" dirty="0"/>
              <a:t>A</a:t>
            </a:r>
            <a:r>
              <a:rPr kumimoji="0" lang="en-US" altLang="zh-CN" b="1" dirty="0">
                <a:sym typeface="Symbol" panose="05050102010706020507" pitchFamily="18" charset="2"/>
              </a:rPr>
              <a:t> </a:t>
            </a:r>
            <a:r>
              <a:rPr kumimoji="0" lang="en-US" altLang="zh-CN" b="1" dirty="0">
                <a:solidFill>
                  <a:srgbClr val="FF0000"/>
                </a:solidFill>
              </a:rPr>
              <a:t>. </a:t>
            </a:r>
            <a:r>
              <a:rPr kumimoji="0" lang="en-US" altLang="zh-CN" b="1" dirty="0">
                <a:solidFill>
                  <a:srgbClr val="00B050"/>
                </a:solidFill>
              </a:rPr>
              <a:t>X</a:t>
            </a:r>
            <a:r>
              <a:rPr kumimoji="0" lang="en-US" altLang="zh-CN" b="1" dirty="0">
                <a:sym typeface="Symbol" panose="05050102010706020507" pitchFamily="18" charset="2"/>
              </a:rPr>
              <a:t> , 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sym typeface="Symbol" panose="05050102010706020507" pitchFamily="18" charset="2"/>
              </a:rPr>
              <a:t>]</a:t>
            </a:r>
            <a:r>
              <a:rPr kumimoji="0" lang="en-US" altLang="zh-CN" b="1" dirty="0"/>
              <a:t> </a:t>
            </a:r>
            <a:r>
              <a:rPr kumimoji="0" lang="en-US" altLang="zh-CN" b="1" dirty="0">
                <a:sym typeface="Symbol" panose="05050102010706020507" pitchFamily="18" charset="2"/>
              </a:rPr>
              <a:t> </a:t>
            </a:r>
            <a:r>
              <a:rPr kumimoji="0"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b="1" dirty="0"/>
              <a:t>}</a:t>
            </a:r>
            <a:endParaRPr kumimoji="0" lang="en-US" altLang="zh-CN" b="1" dirty="0"/>
          </a:p>
          <a:p>
            <a:pPr lvl="1">
              <a:buFont typeface="Wingdings" panose="05000000000000000000" pitchFamily="2" charset="2"/>
              <a:buNone/>
            </a:pPr>
            <a:endParaRPr kumimoji="0" lang="en-US" altLang="zh-CN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zh-CN" sz="2800" dirty="0"/>
              <a:t> </a:t>
            </a:r>
            <a:r>
              <a:rPr lang="zh-CN" altLang="en-US" sz="2800" b="1" dirty="0"/>
              <a:t>从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 smtClean="0"/>
              <a:t>FSM </a:t>
            </a:r>
            <a:r>
              <a:rPr lang="zh-CN" altLang="en-US" sz="2800" b="1" dirty="0"/>
              <a:t>的初态出发，应用上述转移函</a:t>
            </a:r>
            <a:endParaRPr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sz="2800" b="1" dirty="0"/>
              <a:t>   数，可逐步构造出完整的 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 smtClean="0"/>
              <a:t>FSM</a:t>
            </a:r>
            <a:endParaRPr kumimoji="0" lang="en-US" altLang="zh-CN" b="1" dirty="0">
              <a:solidFill>
                <a:srgbClr val="800080"/>
              </a:solidFill>
            </a:endParaRPr>
          </a:p>
        </p:txBody>
      </p:sp>
      <p:sp>
        <p:nvSpPr>
          <p:cNvPr id="537615" name="Rectangle 15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8638" name="Text Box 14"/>
          <p:cNvSpPr txBox="1">
            <a:spLocks noChangeArrowheads="1"/>
          </p:cNvSpPr>
          <p:nvPr/>
        </p:nvSpPr>
        <p:spPr bwMode="auto">
          <a:xfrm>
            <a:off x="611188" y="1412875"/>
            <a:ext cx="8424862" cy="46166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）</a:t>
            </a:r>
            <a:r>
              <a:rPr lang="en-US" altLang="zh-CN" sz="3200" dirty="0" smtClean="0">
                <a:solidFill>
                  <a:srgbClr val="800080"/>
                </a:solidFill>
              </a:rPr>
              <a:t>FSM</a:t>
            </a:r>
            <a:r>
              <a:rPr lang="zh-CN" altLang="en-US" sz="3200" b="1" dirty="0">
                <a:solidFill>
                  <a:srgbClr val="800080"/>
                </a:solidFill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计算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</a:rPr>
              <a:t>项目集规范族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</a:t>
            </a:r>
            <a:r>
              <a:rPr lang="zh-CN" altLang="en-US" b="1" dirty="0"/>
              <a:t>设文法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]</a:t>
            </a:r>
            <a:r>
              <a:rPr lang="en-US" altLang="zh-CN" b="1" dirty="0" smtClean="0"/>
              <a:t> </a:t>
            </a:r>
            <a:r>
              <a:rPr lang="zh-CN" altLang="en-US" b="1" dirty="0"/>
              <a:t>的增广文法为</a:t>
            </a:r>
            <a:r>
              <a:rPr kumimoji="0" lang="zh-CN" altLang="en-US" b="1" dirty="0"/>
              <a:t> </a:t>
            </a:r>
            <a:r>
              <a:rPr lang="en-US" altLang="zh-CN" i="1" dirty="0"/>
              <a:t>G’</a:t>
            </a:r>
            <a:r>
              <a:rPr lang="en-US" altLang="zh-CN" b="1" dirty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S’</a:t>
            </a:r>
            <a:r>
              <a:rPr lang="en-US" altLang="zh-CN" dirty="0" smtClean="0"/>
              <a:t>], </a:t>
            </a:r>
            <a:r>
              <a:rPr lang="zh-CN" altLang="en-US" b="1" dirty="0"/>
              <a:t>则 </a:t>
            </a:r>
            <a:r>
              <a:rPr lang="en-US" altLang="zh-CN" i="1" dirty="0"/>
              <a:t>G’ </a:t>
            </a:r>
            <a:r>
              <a:rPr lang="zh-CN" altLang="en-US" b="1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项目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集规范族 </a:t>
            </a:r>
            <a:r>
              <a:rPr lang="en-US" altLang="zh-CN" b="1" dirty="0"/>
              <a:t>C</a:t>
            </a:r>
            <a:r>
              <a:rPr lang="en-US" altLang="zh-CN" dirty="0"/>
              <a:t> </a:t>
            </a:r>
            <a:r>
              <a:rPr lang="zh-CN" altLang="en-US" b="1" dirty="0"/>
              <a:t>可由如下算法计算：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:= { </a:t>
            </a:r>
            <a:r>
              <a:rPr lang="en-US" altLang="zh-CN" dirty="0" smtClean="0">
                <a:solidFill>
                  <a:srgbClr val="FF0000"/>
                </a:solidFill>
              </a:rPr>
              <a:t>CLOSURE </a:t>
            </a:r>
            <a:r>
              <a:rPr lang="en-US" altLang="zh-CN" dirty="0">
                <a:solidFill>
                  <a:srgbClr val="FF0000"/>
                </a:solidFill>
              </a:rPr>
              <a:t>( { </a:t>
            </a:r>
            <a:r>
              <a:rPr lang="en-US" altLang="zh-CN" dirty="0" smtClean="0">
                <a:solidFill>
                  <a:srgbClr val="FF0000"/>
                </a:solidFill>
              </a:rPr>
              <a:t>[S’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S, </a:t>
            </a:r>
            <a:r>
              <a:rPr lang="en-US" altLang="zh-CN" dirty="0">
                <a:solidFill>
                  <a:srgbClr val="FF0000"/>
                </a:solidFill>
              </a:rPr>
              <a:t>#] } ) }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en-US" altLang="zh-CN" sz="2800" dirty="0"/>
              <a:t>           </a:t>
            </a:r>
            <a:r>
              <a:rPr lang="en-US" altLang="zh-CN" dirty="0"/>
              <a:t>Repeat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</a:t>
            </a:r>
            <a:r>
              <a:rPr lang="en-US" altLang="zh-CN" b="1" dirty="0"/>
              <a:t>C</a:t>
            </a:r>
            <a:r>
              <a:rPr lang="en-US" altLang="zh-CN" dirty="0"/>
              <a:t> </a:t>
            </a:r>
            <a:r>
              <a:rPr lang="zh-CN" altLang="en-US" b="1" dirty="0"/>
              <a:t>中每一项目集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和每一文法符号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 </a:t>
            </a:r>
            <a:r>
              <a:rPr lang="en-US" altLang="zh-CN" dirty="0" smtClean="0"/>
              <a:t>Do 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if   </a:t>
            </a:r>
            <a:r>
              <a:rPr lang="en-US" altLang="zh-CN" b="1" dirty="0">
                <a:solidFill>
                  <a:srgbClr val="FF0000"/>
                </a:solidFill>
              </a:rPr>
              <a:t>GO(I,X)</a:t>
            </a:r>
            <a:r>
              <a:rPr lang="en-US" altLang="zh-CN" b="1" dirty="0"/>
              <a:t> </a:t>
            </a:r>
            <a:r>
              <a:rPr lang="zh-CN" altLang="en-US" b="1" dirty="0"/>
              <a:t>非空且不属于 </a:t>
            </a:r>
            <a:r>
              <a:rPr lang="en-US" altLang="zh-CN" b="1" dirty="0"/>
              <a:t>C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                     Then   </a:t>
            </a:r>
            <a:r>
              <a:rPr lang="zh-CN" altLang="en-US" b="1" dirty="0"/>
              <a:t>把 </a:t>
            </a:r>
            <a:r>
              <a:rPr lang="en-US" altLang="zh-CN" b="1" dirty="0"/>
              <a:t>GO(I,X) </a:t>
            </a:r>
            <a:r>
              <a:rPr lang="zh-CN" altLang="en-US" b="1" dirty="0"/>
              <a:t>放入 </a:t>
            </a:r>
            <a:r>
              <a:rPr lang="en-US" altLang="zh-CN" b="1" dirty="0"/>
              <a:t>C</a:t>
            </a:r>
            <a:r>
              <a:rPr lang="en-US" altLang="zh-CN" dirty="0"/>
              <a:t> </a:t>
            </a:r>
            <a:r>
              <a:rPr lang="zh-CN" altLang="en-US" b="1" dirty="0"/>
              <a:t>中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     </a:t>
            </a:r>
            <a:r>
              <a:rPr lang="en-US" altLang="zh-CN" dirty="0"/>
              <a:t>Until  </a:t>
            </a:r>
            <a:r>
              <a:rPr lang="en-US" altLang="zh-CN" b="1" dirty="0"/>
              <a:t>C </a:t>
            </a:r>
            <a:r>
              <a:rPr lang="zh-CN" altLang="en-US" b="1" dirty="0"/>
              <a:t>不再增大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改进的方法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403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2" name="Rectangle 12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440335" name="Group 15"/>
          <p:cNvGrpSpPr/>
          <p:nvPr/>
        </p:nvGrpSpPr>
        <p:grpSpPr bwMode="auto">
          <a:xfrm>
            <a:off x="971600" y="1916113"/>
            <a:ext cx="8027987" cy="3538537"/>
            <a:chOff x="703" y="1207"/>
            <a:chExt cx="4836" cy="2229"/>
          </a:xfrm>
        </p:grpSpPr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703" y="1207"/>
              <a:ext cx="4836" cy="22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 typeface="Symbol" panose="05050102010706020507" pitchFamily="18" charset="2"/>
                <a:buChar char="-"/>
              </a:pPr>
              <a:r>
                <a:rPr lang="en-US" altLang="zh-CN" sz="2800" b="1" dirty="0">
                  <a:solidFill>
                    <a:srgbClr val="800080"/>
                  </a:solidFill>
                  <a:latin typeface="楷体_GB2312" pitchFamily="49" charset="-122"/>
                </a:rPr>
                <a:t> </a:t>
              </a:r>
              <a:r>
                <a:rPr lang="zh-CN" altLang="en-US" sz="2800" b="1" dirty="0">
                  <a:solidFill>
                    <a:srgbClr val="800080"/>
                  </a:solidFill>
                  <a:latin typeface="楷体_GB2312" pitchFamily="49" charset="-122"/>
                </a:rPr>
                <a:t>选择</a:t>
              </a:r>
              <a:r>
                <a:rPr lang="zh-CN" altLang="en-US" sz="28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“</a:t>
              </a:r>
              <a:r>
                <a:rPr lang="zh-CN" altLang="en-US" sz="2800" b="1" dirty="0">
                  <a:solidFill>
                    <a:srgbClr val="800080"/>
                  </a:solidFill>
                  <a:latin typeface="楷体_GB2312" pitchFamily="49" charset="-122"/>
                </a:rPr>
                <a:t>可归约串</a:t>
              </a:r>
              <a:r>
                <a:rPr lang="zh-CN" altLang="en-US" sz="28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”</a:t>
              </a:r>
              <a:r>
                <a:rPr lang="zh-CN" altLang="en-US" sz="2800" b="1" dirty="0">
                  <a:solidFill>
                    <a:srgbClr val="800080"/>
                  </a:solidFill>
                  <a:latin typeface="楷体_GB2312" pitchFamily="49" charset="-122"/>
                </a:rPr>
                <a:t>进行归约</a:t>
              </a:r>
              <a:endParaRPr lang="zh-CN" altLang="en-US" sz="2800" b="1" dirty="0">
                <a:solidFill>
                  <a:srgbClr val="800080"/>
                </a:solidFill>
              </a:endParaRPr>
            </a:p>
            <a:p>
              <a:pPr>
                <a:buClrTx/>
                <a:buFont typeface="Wingdings" panose="05000000000000000000" pitchFamily="2" charset="2"/>
                <a:buNone/>
              </a:pPr>
              <a:endParaRPr lang="zh-CN" altLang="en-US" sz="1000" b="1" dirty="0">
                <a:solidFill>
                  <a:srgbClr val="800080"/>
                </a:solidFill>
                <a:sym typeface="Symbol" panose="05050102010706020507" pitchFamily="18" charset="2"/>
              </a:endParaRPr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b="1" dirty="0"/>
                <a:t>     </a:t>
              </a:r>
              <a:r>
                <a:rPr lang="zh-CN" altLang="en-US" sz="2800" b="1" dirty="0"/>
                <a:t>在实用的自底向上分析中，总是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选择某个“可</a:t>
              </a:r>
              <a:endParaRPr lang="zh-CN" altLang="en-US" sz="2800" b="1" dirty="0">
                <a:solidFill>
                  <a:srgbClr val="FF0000"/>
                </a:solidFill>
              </a:endParaRPr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    归约串”</a:t>
              </a:r>
              <a:r>
                <a:rPr lang="zh-CN" altLang="en-US" sz="2800" b="1" dirty="0"/>
                <a:t>进行归约，可大大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减少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回溯。</a:t>
              </a:r>
              <a:endParaRPr lang="zh-CN" altLang="en-US" sz="2800" b="1" dirty="0">
                <a:solidFill>
                  <a:srgbClr val="FF0000"/>
                </a:solidFill>
              </a:endParaRPr>
            </a:p>
            <a:p>
              <a:pPr>
                <a:buClrTx/>
                <a:buFont typeface="Wingdings" panose="05000000000000000000" pitchFamily="2" charset="2"/>
                <a:buNone/>
              </a:pPr>
              <a:endParaRPr lang="zh-CN" altLang="en-US" sz="10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    对于一个句型而言，“可归约串” 一定是该句</a:t>
              </a:r>
              <a:endParaRPr lang="zh-CN" altLang="en-US" sz="28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    型的</a:t>
              </a:r>
              <a:r>
                <a:rPr lang="zh-CN" altLang="en-US" sz="2800" b="1" dirty="0">
                  <a:solidFill>
                    <a:srgbClr val="800080"/>
                  </a:solidFill>
                </a:rPr>
                <a:t>短语</a:t>
              </a:r>
              <a:endParaRPr lang="zh-CN" altLang="en-US" sz="2800" b="1" dirty="0">
                <a:solidFill>
                  <a:srgbClr val="800080"/>
                </a:solidFill>
              </a:endParaRPr>
            </a:p>
            <a:p>
              <a:pPr>
                <a:buClrTx/>
                <a:buFont typeface="Wingdings" panose="05000000000000000000" pitchFamily="2" charset="2"/>
                <a:buNone/>
              </a:pPr>
              <a:endParaRPr lang="zh-CN" altLang="en-US" sz="10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    对于</a:t>
              </a:r>
              <a:r>
                <a:rPr lang="zh-CN" altLang="en-US" sz="2800" b="1"/>
                <a:t>文法</a:t>
              </a:r>
              <a:r>
                <a:rPr kumimoji="0" lang="en-US" altLang="zh-CN" sz="2800" b="1" smtClean="0"/>
                <a:t>G</a:t>
              </a:r>
              <a:r>
                <a:rPr kumimoji="0" lang="en-US" altLang="zh-CN" sz="2800" smtClean="0"/>
                <a:t>[</a:t>
              </a:r>
              <a:r>
                <a:rPr kumimoji="0" lang="en-US" altLang="zh-CN" sz="2800" b="1" smtClean="0"/>
                <a:t>S</a:t>
              </a:r>
              <a:r>
                <a:rPr kumimoji="0" lang="en-US" altLang="zh-CN" sz="2800" smtClean="0"/>
                <a:t>]</a:t>
              </a:r>
              <a:r>
                <a:rPr lang="en-US" altLang="zh-CN" sz="2800" smtClean="0"/>
                <a:t> </a:t>
              </a:r>
              <a:r>
                <a:rPr lang="zh-CN" altLang="en-US" sz="2800" b="1" dirty="0"/>
                <a:t>，</a:t>
              </a:r>
              <a:r>
                <a:rPr lang="zh-CN" altLang="en-US" sz="2800" b="1"/>
                <a:t>若 </a:t>
              </a:r>
              <a:r>
                <a:rPr kumimoji="0" lang="en-US" altLang="zh-CN" sz="2800" b="1" smtClean="0"/>
                <a:t>S </a:t>
              </a:r>
              <a:r>
                <a:rPr kumimoji="0" lang="en-US" altLang="zh-CN" sz="2800" dirty="0">
                  <a:sym typeface="Symbol" panose="05050102010706020507" pitchFamily="18" charset="2"/>
                </a:rPr>
                <a:t></a:t>
              </a:r>
              <a:r>
                <a:rPr kumimoji="0" lang="en-US" altLang="zh-CN" sz="2800" b="1" dirty="0"/>
                <a:t>α</a:t>
              </a:r>
              <a:r>
                <a:rPr kumimoji="0" lang="en-US" altLang="zh-CN" sz="2800" b="1" dirty="0" err="1">
                  <a:solidFill>
                    <a:srgbClr val="FF0000"/>
                  </a:solidFill>
                </a:rPr>
                <a:t>A</a:t>
              </a:r>
              <a:r>
                <a:rPr kumimoji="0" lang="en-US" altLang="zh-CN" sz="2800" b="1" dirty="0" err="1"/>
                <a:t>δ</a:t>
              </a:r>
              <a:r>
                <a:rPr kumimoji="0" lang="zh-CN" altLang="en-US" sz="2800" b="1" dirty="0"/>
                <a:t>且  </a:t>
              </a:r>
              <a:r>
                <a:rPr kumimoji="0" lang="en-US" altLang="zh-CN" sz="2800" b="1" dirty="0">
                  <a:solidFill>
                    <a:srgbClr val="FF0000"/>
                  </a:solidFill>
                </a:rPr>
                <a:t>A </a:t>
              </a:r>
              <a:r>
                <a:rPr kumimoji="0" lang="en-US" altLang="zh-CN" dirty="0">
                  <a:solidFill>
                    <a:srgbClr val="FF0000"/>
                  </a:solidFill>
                  <a:sym typeface="Symbol" panose="05050102010706020507" pitchFamily="18" charset="2"/>
                </a:rPr>
                <a:t></a:t>
              </a:r>
              <a:r>
                <a:rPr kumimoji="0" lang="en-US" altLang="zh-CN" sz="2800" b="1" dirty="0">
                  <a:solidFill>
                    <a:srgbClr val="FF0000"/>
                  </a:solidFill>
                </a:rPr>
                <a:t>β</a:t>
              </a:r>
              <a:r>
                <a:rPr kumimoji="0" lang="zh-CN" altLang="en-US" sz="2800" b="1" dirty="0"/>
                <a:t>，</a:t>
              </a:r>
              <a:endParaRPr kumimoji="0" lang="zh-CN" altLang="en-US" sz="2800" b="1" dirty="0"/>
            </a:p>
            <a:p>
              <a:pPr>
                <a:buClrTx/>
                <a:buFont typeface="Wingdings" panose="05000000000000000000" pitchFamily="2" charset="2"/>
                <a:buNone/>
              </a:pPr>
              <a:r>
                <a:rPr kumimoji="0" lang="zh-CN" altLang="en-US" sz="2800" b="1" dirty="0"/>
                <a:t>    则称</a:t>
              </a:r>
              <a:r>
                <a:rPr kumimoji="0" lang="en-US" altLang="zh-CN" sz="2800" b="1" dirty="0">
                  <a:solidFill>
                    <a:srgbClr val="FF0000"/>
                  </a:solidFill>
                </a:rPr>
                <a:t>β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是句型</a:t>
              </a:r>
              <a:r>
                <a:rPr kumimoji="0" lang="en-US" altLang="zh-CN" sz="2800" b="1" dirty="0" err="1">
                  <a:solidFill>
                    <a:srgbClr val="800080"/>
                  </a:solidFill>
                </a:rPr>
                <a:t>αβδ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相对于非终结符</a:t>
              </a:r>
              <a:r>
                <a:rPr kumimoji="0" lang="en-US" altLang="zh-CN" sz="2800" b="1" dirty="0">
                  <a:solidFill>
                    <a:srgbClr val="800080"/>
                  </a:solidFill>
                </a:rPr>
                <a:t>A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的</a:t>
              </a:r>
              <a:r>
                <a:rPr kumimoji="0" lang="zh-CN" altLang="en-US" sz="2800" b="1" dirty="0">
                  <a:solidFill>
                    <a:srgbClr val="FF0000"/>
                  </a:solidFill>
                </a:rPr>
                <a:t>短语</a:t>
              </a:r>
              <a:endParaRPr kumimoji="0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40333" name="Rectangle 13"/>
            <p:cNvSpPr>
              <a:spLocks noChangeArrowheads="1"/>
            </p:cNvSpPr>
            <p:nvPr/>
          </p:nvSpPr>
          <p:spPr bwMode="auto">
            <a:xfrm>
              <a:off x="2915" y="27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 dirty="0">
                  <a:ea typeface="华文行楷" panose="02010800040101010101" pitchFamily="2" charset="-122"/>
                  <a:sym typeface="Symbol" panose="05050102010706020507" pitchFamily="18" charset="2"/>
                </a:rPr>
                <a:t></a:t>
              </a:r>
              <a:endParaRPr lang="en-US" altLang="zh-CN" sz="1800" b="1" dirty="0"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40334" name="Rectangle 14"/>
            <p:cNvSpPr>
              <a:spLocks noChangeArrowheads="1"/>
            </p:cNvSpPr>
            <p:nvPr/>
          </p:nvSpPr>
          <p:spPr bwMode="auto">
            <a:xfrm>
              <a:off x="4103" y="2797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dirty="0">
                  <a:ea typeface="华文行楷" panose="0201080004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sz="1800" dirty="0"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66" name="Rectangle 1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9667" name="Text Box 19"/>
          <p:cNvSpPr txBox="1">
            <a:spLocks noChangeArrowheads="1"/>
          </p:cNvSpPr>
          <p:nvPr/>
        </p:nvSpPr>
        <p:spPr bwMode="auto">
          <a:xfrm>
            <a:off x="611188" y="1052736"/>
            <a:ext cx="6192837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 smtClean="0"/>
              <a:t>FSM</a:t>
            </a:r>
            <a:r>
              <a:rPr lang="zh-CN" altLang="en-US" sz="3200" b="1" dirty="0"/>
              <a:t>的构造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举例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000" dirty="0"/>
              <a:t> </a:t>
            </a:r>
            <a:r>
              <a:rPr lang="zh-CN" altLang="en-US" sz="2000" b="1" dirty="0" smtClean="0"/>
              <a:t>构造</a:t>
            </a:r>
            <a:r>
              <a:rPr kumimoji="0" lang="en-US" altLang="zh-CN" sz="2000" i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kumimoji="0" lang="en-US" altLang="zh-CN" sz="2000" i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[S’ </a:t>
            </a:r>
            <a:r>
              <a:rPr kumimoji="0" lang="en-US" altLang="zh-CN" sz="20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en-US" altLang="zh-CN" sz="2000" i="1" dirty="0" smtClean="0">
                <a:sym typeface="Symbol" panose="05050102010706020507" pitchFamily="18" charset="2"/>
              </a:rPr>
              <a:t> </a:t>
            </a:r>
            <a:r>
              <a:rPr kumimoji="0" lang="zh-CN" altLang="en-US" sz="2000" b="1" dirty="0">
                <a:sym typeface="Symbol" panose="05050102010706020507" pitchFamily="18" charset="2"/>
              </a:rPr>
              <a:t>的 </a:t>
            </a:r>
            <a:r>
              <a:rPr lang="en-US" altLang="zh-CN" sz="2000" dirty="0"/>
              <a:t>LR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b="1" dirty="0" smtClean="0"/>
              <a:t>项目规范集族</a:t>
            </a:r>
            <a:endParaRPr lang="en-US" altLang="zh-CN" sz="2000" b="1" dirty="0"/>
          </a:p>
        </p:txBody>
      </p:sp>
      <p:sp>
        <p:nvSpPr>
          <p:cNvPr id="539668" name="Text Box 20"/>
          <p:cNvSpPr txBox="1">
            <a:spLocks noChangeArrowheads="1"/>
          </p:cNvSpPr>
          <p:nvPr/>
        </p:nvSpPr>
        <p:spPr bwMode="auto">
          <a:xfrm>
            <a:off x="7164388" y="1125538"/>
            <a:ext cx="1908175" cy="2246769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 b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[S’ </a:t>
            </a:r>
            <a:r>
              <a:rPr kumimoji="0" lang="en-US" altLang="zh-CN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 (0) </a:t>
            </a:r>
            <a:r>
              <a:rPr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2000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(1)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aAd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(2)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bAc 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(3)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aec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(4)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 smtClean="0">
                <a:sym typeface="Symbol" panose="05050102010706020507" pitchFamily="18" charset="2"/>
              </a:rPr>
              <a:t>bed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(5) A  e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9669" name="Text Box 21"/>
          <p:cNvSpPr txBox="1">
            <a:spLocks noChangeArrowheads="1"/>
          </p:cNvSpPr>
          <p:nvPr/>
        </p:nvSpPr>
        <p:spPr bwMode="auto">
          <a:xfrm>
            <a:off x="2556184" y="1951344"/>
            <a:ext cx="1873250" cy="147732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1800" b="1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.S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.aAd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.bAc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 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.aec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.bed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39672" name="Line 24"/>
          <p:cNvSpPr>
            <a:spLocks noChangeShapeType="1"/>
          </p:cNvSpPr>
          <p:nvPr/>
        </p:nvSpPr>
        <p:spPr bwMode="auto">
          <a:xfrm>
            <a:off x="4417342" y="2204689"/>
            <a:ext cx="81302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5218584" y="2025242"/>
            <a:ext cx="1657672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i="1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S. </a:t>
            </a:r>
            <a:r>
              <a:rPr lang="en-US" altLang="zh-CN" sz="1800" b="1" i="1" dirty="0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684" name="Line 36"/>
          <p:cNvSpPr>
            <a:spLocks noChangeShapeType="1"/>
          </p:cNvSpPr>
          <p:nvPr/>
        </p:nvSpPr>
        <p:spPr bwMode="auto">
          <a:xfrm flipH="1">
            <a:off x="1552481" y="2260732"/>
            <a:ext cx="1003703" cy="79860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39685" name="Rectangle 37"/>
          <p:cNvSpPr>
            <a:spLocks noChangeArrowheads="1"/>
          </p:cNvSpPr>
          <p:nvPr/>
        </p:nvSpPr>
        <p:spPr bwMode="auto">
          <a:xfrm>
            <a:off x="1874272" y="232067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a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39686" name="Rectangle 38"/>
          <p:cNvSpPr>
            <a:spLocks noChangeArrowheads="1"/>
          </p:cNvSpPr>
          <p:nvPr/>
        </p:nvSpPr>
        <p:spPr bwMode="auto">
          <a:xfrm>
            <a:off x="4644703" y="183797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S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39714" name="AutoShape 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5" name="AutoShape 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6" name="AutoShape 6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7" name="AutoShape 6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95536" y="3068740"/>
            <a:ext cx="1873250" cy="92333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a.A</a:t>
            </a:r>
            <a:r>
              <a:rPr lang="en-US" altLang="zh-CN" sz="1800" b="1" i="1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d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a.ec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A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.e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olidFill>
                  <a:srgbClr val="00B050"/>
                </a:solidFill>
                <a:sym typeface="Symbol" panose="05050102010706020507" pitchFamily="18" charset="2"/>
              </a:rPr>
              <a:t>d</a:t>
            </a:r>
            <a:endParaRPr lang="en-US" altLang="zh-CN" sz="1800" b="1" i="1" dirty="0" smtClean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395536" y="4358256"/>
            <a:ext cx="1873250" cy="64633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ae.c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#</a:t>
            </a:r>
            <a:endParaRPr lang="en-US" altLang="zh-CN" sz="1800" b="1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A 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e., d</a:t>
            </a:r>
            <a:endParaRPr lang="en-US" altLang="zh-CN" sz="1800" b="1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>
            <a:off x="1281011" y="3976168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991630" y="3976168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e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394494" y="5388416"/>
            <a:ext cx="187325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aec.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1279969" y="5006328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990588" y="5006328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c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511141" y="4502272"/>
            <a:ext cx="1873250" cy="64633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aA.d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  <a:p>
            <a:pPr>
              <a:buClrTx/>
              <a:buNone/>
            </a:pP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2259212" y="3494160"/>
            <a:ext cx="1137404" cy="1034551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2821022" y="3756360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A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2510099" y="5532432"/>
            <a:ext cx="187325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aAd.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H="1">
            <a:off x="3395574" y="5150344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2" name="Rectangle 37"/>
          <p:cNvSpPr>
            <a:spLocks noChangeArrowheads="1"/>
          </p:cNvSpPr>
          <p:nvPr/>
        </p:nvSpPr>
        <p:spPr bwMode="auto">
          <a:xfrm>
            <a:off x="3106193" y="5150344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d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4636320" y="4502272"/>
            <a:ext cx="1873250" cy="64633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bA.c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  <a:p>
            <a:pPr>
              <a:buClrTx/>
              <a:buNone/>
            </a:pP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>
            <a:off x="5518709" y="3864616"/>
            <a:ext cx="3086" cy="66409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5148064" y="400618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A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4635278" y="5532432"/>
            <a:ext cx="187325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bAc.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H="1">
            <a:off x="5520753" y="5150344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48064" y="5150344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c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6804025" y="4494785"/>
            <a:ext cx="1873250" cy="64633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be.d</a:t>
            </a: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, #</a:t>
            </a:r>
            <a:endParaRPr lang="en-US" altLang="zh-CN" sz="1800" b="1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A  e., c</a:t>
            </a:r>
            <a:endParaRPr lang="en-US" altLang="zh-CN" sz="1800" b="1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>
            <a:off x="7091834" y="3603531"/>
            <a:ext cx="597666" cy="91769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7410558" y="393930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e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02983" y="5524945"/>
            <a:ext cx="187325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bed.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H="1">
            <a:off x="7688458" y="5142857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7399077" y="5142857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d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218584" y="2928530"/>
            <a:ext cx="1873250" cy="92333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b.A</a:t>
            </a:r>
            <a:r>
              <a:rPr lang="en-US" altLang="zh-CN" sz="1800" b="1" i="1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b.ed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A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.e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olidFill>
                  <a:srgbClr val="00B050"/>
                </a:solidFill>
                <a:sym typeface="Symbol" panose="05050102010706020507" pitchFamily="18" charset="2"/>
              </a:rPr>
              <a:t>c</a:t>
            </a:r>
            <a:endParaRPr lang="en-US" altLang="zh-CN" sz="1800" b="1" i="1" dirty="0" smtClean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4427984" y="3203509"/>
            <a:ext cx="81302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4655345" y="283679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b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406" y="5949280"/>
            <a:ext cx="8289057" cy="584775"/>
          </a:xfrm>
          <a:prstGeom prst="rect">
            <a:avLst/>
          </a:prstGeom>
          <a:noFill/>
          <a:ln>
            <a:solidFill>
              <a:srgbClr val="993366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i="1" dirty="0" smtClean="0"/>
              <a:t>例</a:t>
            </a:r>
            <a:r>
              <a:rPr lang="en-US" altLang="zh-CN" sz="1600" i="1" dirty="0" smtClean="0"/>
              <a:t>:</a:t>
            </a:r>
            <a:r>
              <a:rPr lang="zh-CN" altLang="en-US" sz="1600" i="1" dirty="0" smtClean="0"/>
              <a:t>输入符号串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aed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#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做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LR(1)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分析</a:t>
            </a:r>
            <a:r>
              <a:rPr lang="en-US" altLang="zh-CN" sz="1600" i="1" dirty="0" smtClean="0"/>
              <a:t>.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1.</a:t>
            </a:r>
            <a:r>
              <a:rPr lang="en-US" altLang="zh-CN" sz="1600" i="1" dirty="0" smtClean="0"/>
              <a:t> I</a:t>
            </a:r>
            <a:r>
              <a:rPr lang="en-US" altLang="zh-CN" sz="1600" i="1" baseline="-25000" dirty="0" smtClean="0"/>
              <a:t>0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a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2</a:t>
            </a:r>
            <a:r>
              <a:rPr lang="en-US" altLang="zh-CN" sz="1600" i="1" dirty="0" smtClean="0"/>
              <a:t>, 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e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5</a:t>
            </a:r>
            <a:r>
              <a:rPr lang="en-US" altLang="zh-CN" sz="1600" i="1" dirty="0" smtClean="0"/>
              <a:t>, </a:t>
            </a:r>
            <a:r>
              <a:rPr lang="zh-CN" altLang="en-US" sz="1600" i="1" dirty="0" smtClean="0"/>
              <a:t>注意到下一个符号为</a:t>
            </a:r>
            <a:r>
              <a:rPr lang="en-US" altLang="zh-CN" sz="1600" i="1" dirty="0" smtClean="0"/>
              <a:t>d, </a:t>
            </a:r>
            <a:r>
              <a:rPr lang="zh-CN" altLang="en-US" sz="1600" i="1" dirty="0" smtClean="0"/>
              <a:t>故按</a:t>
            </a:r>
            <a:r>
              <a:rPr lang="en-US" altLang="zh-CN" sz="1600" b="1" i="1" dirty="0">
                <a:solidFill>
                  <a:srgbClr val="FF0000"/>
                </a:solidFill>
                <a:sym typeface="Symbol" panose="05050102010706020507" pitchFamily="18" charset="2"/>
              </a:rPr>
              <a:t>A  e., </a:t>
            </a:r>
            <a:r>
              <a:rPr lang="en-US" altLang="zh-CN" sz="16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1600" i="1" dirty="0" smtClean="0"/>
              <a:t>作规约为</a:t>
            </a:r>
            <a:r>
              <a:rPr lang="en-US" altLang="zh-CN" sz="1600" i="1" dirty="0" err="1" smtClean="0"/>
              <a:t>aAd</a:t>
            </a:r>
            <a:r>
              <a:rPr lang="en-US" altLang="zh-CN" sz="1600" i="1" dirty="0" smtClean="0"/>
              <a:t>#;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2. </a:t>
            </a:r>
            <a:r>
              <a:rPr lang="en-US" altLang="zh-CN" sz="1600" i="1" dirty="0"/>
              <a:t>I</a:t>
            </a:r>
            <a:r>
              <a:rPr lang="en-US" altLang="zh-CN" sz="1600" i="1" baseline="-25000" dirty="0"/>
              <a:t>0</a:t>
            </a:r>
            <a:r>
              <a:rPr lang="zh-CN" altLang="en-US" sz="1600" i="1" dirty="0"/>
              <a:t>经</a:t>
            </a:r>
            <a:r>
              <a:rPr lang="en-US" altLang="zh-CN" sz="1600" i="1" dirty="0"/>
              <a:t>a</a:t>
            </a:r>
            <a:r>
              <a:rPr lang="zh-CN" altLang="en-US" sz="1600" i="1" dirty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2</a:t>
            </a:r>
            <a:r>
              <a:rPr lang="en-US" altLang="zh-CN" sz="1600" i="1" dirty="0"/>
              <a:t> , 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A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4</a:t>
            </a:r>
            <a:r>
              <a:rPr lang="en-US" altLang="zh-CN" sz="1600" i="1" dirty="0" smtClean="0"/>
              <a:t>,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d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8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,</a:t>
            </a:r>
            <a:r>
              <a:rPr lang="zh-CN" altLang="en-US" sz="1600" i="1" dirty="0" smtClean="0"/>
              <a:t>后跟</a:t>
            </a:r>
            <a:r>
              <a:rPr lang="en-US" altLang="zh-CN" sz="1600" i="1" dirty="0" smtClean="0"/>
              <a:t>#</a:t>
            </a:r>
            <a:r>
              <a:rPr lang="zh-CN" altLang="en-US" sz="1600" i="1" dirty="0" smtClean="0"/>
              <a:t>规约到</a:t>
            </a:r>
            <a:r>
              <a:rPr lang="en-US" altLang="zh-CN" sz="1600" i="1" dirty="0" smtClean="0"/>
              <a:t>S#;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3. </a:t>
            </a:r>
            <a:r>
              <a:rPr lang="en-US" altLang="zh-CN" sz="1600" i="1" dirty="0"/>
              <a:t>I</a:t>
            </a:r>
            <a:r>
              <a:rPr lang="en-US" altLang="zh-CN" sz="1600" i="1" baseline="-25000" dirty="0"/>
              <a:t>0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S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1</a:t>
            </a:r>
            <a:r>
              <a:rPr lang="en-US" altLang="zh-CN" sz="1600" i="1" dirty="0" smtClean="0"/>
              <a:t> ,</a:t>
            </a:r>
            <a:r>
              <a:rPr lang="zh-CN" altLang="en-US" sz="1600" i="1" dirty="0"/>
              <a:t>后跟</a:t>
            </a:r>
            <a:r>
              <a:rPr lang="en-US" altLang="zh-CN" sz="1600" i="1" dirty="0" smtClean="0"/>
              <a:t>#</a:t>
            </a:r>
            <a:r>
              <a:rPr lang="en-US" altLang="zh-CN" sz="1600" i="1" dirty="0"/>
              <a:t>,</a:t>
            </a:r>
            <a:r>
              <a:rPr lang="en-US" altLang="zh-CN" sz="1600" i="1" dirty="0" smtClean="0"/>
              <a:t> Accept</a:t>
            </a:r>
            <a:r>
              <a:rPr lang="en-US" altLang="zh-CN" sz="1600" i="1" dirty="0"/>
              <a:t>.</a:t>
            </a:r>
            <a:endParaRPr lang="en-US" altLang="zh-CN" sz="1600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6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684212" y="1268413"/>
            <a:ext cx="8459787" cy="487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</a:rPr>
              <a:t>的构造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kumimoji="0" lang="zh-CN" altLang="en-US" b="1" dirty="0"/>
              <a:t>假定</a:t>
            </a:r>
            <a:r>
              <a:rPr kumimoji="0" lang="en-US" altLang="zh-CN" b="1" dirty="0"/>
              <a:t>C</a:t>
            </a:r>
            <a:r>
              <a:rPr kumimoji="0" lang="en-US" altLang="zh-CN" dirty="0"/>
              <a:t>={I</a:t>
            </a:r>
            <a:r>
              <a:rPr kumimoji="0" lang="en-US" altLang="zh-CN" baseline="-25000" dirty="0"/>
              <a:t>0</a:t>
            </a:r>
            <a:r>
              <a:rPr kumimoji="0" lang="en-US" altLang="zh-CN" dirty="0"/>
              <a:t>, I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,…</a:t>
            </a:r>
            <a:r>
              <a:rPr kumimoji="0" lang="zh-CN" altLang="en-US" dirty="0"/>
              <a:t>，</a:t>
            </a:r>
            <a:r>
              <a:rPr kumimoji="0" lang="en-US" altLang="zh-CN" dirty="0"/>
              <a:t>I</a:t>
            </a:r>
            <a:r>
              <a:rPr kumimoji="0" lang="en-US" altLang="zh-CN" baseline="-25000" dirty="0"/>
              <a:t>n</a:t>
            </a:r>
            <a:r>
              <a:rPr kumimoji="0" lang="en-US" altLang="zh-CN" dirty="0"/>
              <a:t>}</a:t>
            </a:r>
            <a:r>
              <a:rPr kumimoji="0" lang="zh-CN" altLang="en-US" b="1" dirty="0"/>
              <a:t>，令状态</a:t>
            </a:r>
            <a:r>
              <a:rPr kumimoji="0" lang="en-US" altLang="zh-CN" dirty="0" err="1"/>
              <a:t>I</a:t>
            </a:r>
            <a:r>
              <a:rPr kumimoji="0" lang="en-US" altLang="zh-CN" baseline="-25000" dirty="0" err="1"/>
              <a:t>k</a:t>
            </a:r>
            <a:r>
              <a:rPr kumimoji="0" lang="zh-CN" altLang="en-US" b="1" dirty="0"/>
              <a:t>对应的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分析表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的栈顶状态为</a:t>
            </a:r>
            <a:r>
              <a:rPr kumimoji="0" lang="en-US" altLang="zh-CN" dirty="0"/>
              <a:t>k</a:t>
            </a:r>
            <a:r>
              <a:rPr kumimoji="0" lang="zh-CN" altLang="en-US" b="1" dirty="0"/>
              <a:t>；令含有项目</a:t>
            </a:r>
            <a:r>
              <a:rPr kumimoji="0" lang="en-US" altLang="zh-CN" dirty="0" smtClean="0">
                <a:solidFill>
                  <a:srgbClr val="FF0000"/>
                </a:solidFill>
              </a:rPr>
              <a:t>[</a:t>
            </a:r>
            <a:r>
              <a:rPr kumimoji="0" lang="en-US" altLang="zh-CN" i="1" dirty="0" smtClean="0">
                <a:solidFill>
                  <a:srgbClr val="FF0000"/>
                </a:solidFill>
              </a:rPr>
              <a:t>S’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dirty="0" smtClean="0">
                <a:solidFill>
                  <a:srgbClr val="FF0000"/>
                </a:solidFill>
              </a:rPr>
              <a:t>.</a:t>
            </a:r>
            <a:r>
              <a:rPr kumimoji="0" lang="en-US" altLang="zh-CN" i="1" dirty="0" smtClean="0">
                <a:solidFill>
                  <a:srgbClr val="FF0000"/>
                </a:solidFill>
              </a:rPr>
              <a:t>S</a:t>
            </a:r>
            <a:r>
              <a:rPr kumimoji="0" lang="zh-CN" altLang="en-US" i="1" dirty="0" smtClean="0">
                <a:solidFill>
                  <a:srgbClr val="FF0000"/>
                </a:solidFill>
              </a:rPr>
              <a:t>，</a:t>
            </a:r>
            <a:r>
              <a:rPr kumimoji="0" lang="en-US" altLang="zh-CN" i="1" dirty="0">
                <a:solidFill>
                  <a:srgbClr val="FF0000"/>
                </a:solidFill>
              </a:rPr>
              <a:t># </a:t>
            </a:r>
            <a:r>
              <a:rPr kumimoji="0" lang="en-US" altLang="zh-CN" dirty="0">
                <a:solidFill>
                  <a:srgbClr val="FF0000"/>
                </a:solidFill>
              </a:rPr>
              <a:t>]</a:t>
            </a:r>
            <a:r>
              <a:rPr kumimoji="0" lang="zh-CN" altLang="en-US" b="1" dirty="0">
                <a:solidFill>
                  <a:srgbClr val="FF0000"/>
                </a:solidFill>
              </a:rPr>
              <a:t>的状态为</a:t>
            </a:r>
            <a:r>
              <a:rPr kumimoji="0" lang="en-US" altLang="zh-CN" dirty="0">
                <a:solidFill>
                  <a:srgbClr val="FF0000"/>
                </a:solidFill>
              </a:rPr>
              <a:t>I</a:t>
            </a:r>
            <a:r>
              <a:rPr kumimoji="0" lang="en-US" altLang="zh-CN" baseline="-25000" dirty="0">
                <a:solidFill>
                  <a:srgbClr val="FF0000"/>
                </a:solidFill>
              </a:rPr>
              <a:t>0</a:t>
            </a:r>
            <a:r>
              <a:rPr kumimoji="0" lang="en-US" altLang="zh-CN" b="1" dirty="0"/>
              <a:t>, </a:t>
            </a:r>
            <a:r>
              <a:rPr kumimoji="0" lang="zh-CN" altLang="en-US" b="1" dirty="0"/>
              <a:t>因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此 </a:t>
            </a:r>
            <a:r>
              <a:rPr kumimoji="0" lang="en-US" altLang="zh-CN" dirty="0"/>
              <a:t>0 </a:t>
            </a:r>
            <a:r>
              <a:rPr kumimoji="0" lang="zh-CN" altLang="en-US" b="1" dirty="0"/>
              <a:t>为初态。</a:t>
            </a:r>
            <a:r>
              <a:rPr kumimoji="0" lang="en-US" altLang="zh-CN" dirty="0"/>
              <a:t>ACTION </a:t>
            </a:r>
            <a:r>
              <a:rPr kumimoji="0" lang="zh-CN" altLang="en-US" b="1" dirty="0"/>
              <a:t>表项和 </a:t>
            </a:r>
            <a:r>
              <a:rPr kumimoji="0" lang="en-US" altLang="zh-CN" dirty="0"/>
              <a:t>GOTO </a:t>
            </a:r>
            <a:r>
              <a:rPr kumimoji="0" lang="zh-CN" altLang="en-US" b="1" dirty="0"/>
              <a:t>表项可按如下方</a:t>
            </a:r>
            <a:endParaRPr kumimoji="0"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法构造：</a:t>
            </a:r>
            <a:endParaRPr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800" b="1" dirty="0"/>
          </a:p>
          <a:p>
            <a:pPr lvl="1">
              <a:buFontTx/>
              <a:buChar char="•"/>
            </a:pPr>
            <a:r>
              <a:rPr kumimoji="0" lang="zh-CN" altLang="en-US" sz="2000" i="1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/>
              <a:t>[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en-US" altLang="zh-CN" sz="2000" b="1" dirty="0" err="1">
                <a:solidFill>
                  <a:srgbClr val="FF0000"/>
                </a:solidFill>
              </a:rPr>
              <a:t>.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a</a:t>
            </a:r>
            <a:r>
              <a:rPr kumimoji="0" lang="en-US" altLang="zh-CN" sz="2000" b="1" dirty="0" err="1"/>
              <a:t>β</a:t>
            </a:r>
            <a:r>
              <a:rPr kumimoji="0" lang="en-US" altLang="zh-CN" sz="2000" b="1" dirty="0"/>
              <a:t>, </a:t>
            </a:r>
            <a:r>
              <a:rPr kumimoji="0" lang="en-US" altLang="zh-CN" sz="2000" dirty="0"/>
              <a:t>b]</a:t>
            </a:r>
            <a:r>
              <a:rPr kumimoji="0" lang="zh-CN" altLang="en-US" sz="2000" b="1" dirty="0"/>
              <a:t>属于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aseline="-25000" dirty="0"/>
              <a:t> </a:t>
            </a:r>
            <a:r>
              <a:rPr kumimoji="0" lang="zh-CN" altLang="en-US" sz="2000" b="1" dirty="0"/>
              <a:t>且 </a:t>
            </a:r>
            <a:r>
              <a:rPr kumimoji="0" lang="en-US" altLang="zh-CN" sz="2000" dirty="0"/>
              <a:t>GO (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dirty="0"/>
              <a:t>, </a:t>
            </a:r>
            <a:r>
              <a:rPr kumimoji="0" lang="en-US" altLang="zh-CN" sz="2000" dirty="0">
                <a:solidFill>
                  <a:srgbClr val="FF0000"/>
                </a:solidFill>
              </a:rPr>
              <a:t>a</a:t>
            </a:r>
            <a:r>
              <a:rPr kumimoji="0" lang="en-US" altLang="zh-CN" sz="2000" dirty="0"/>
              <a:t>)= 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j</a:t>
            </a:r>
            <a:r>
              <a:rPr kumimoji="0" lang="en-US" altLang="zh-CN" sz="2000" dirty="0"/>
              <a:t>, </a:t>
            </a:r>
            <a:r>
              <a:rPr kumimoji="0" lang="en-US" altLang="zh-CN" sz="2000" dirty="0">
                <a:solidFill>
                  <a:srgbClr val="FF0000"/>
                </a:solidFill>
              </a:rPr>
              <a:t>a 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为终结符</a:t>
            </a:r>
            <a:r>
              <a:rPr kumimoji="0" lang="zh-CN" altLang="en-US" sz="2000" b="1" dirty="0"/>
              <a:t>，则置</a:t>
            </a:r>
            <a:endParaRPr kumimoji="0" lang="zh-CN" altLang="en-US" sz="2000" b="1" dirty="0"/>
          </a:p>
          <a:p>
            <a:pPr lvl="1">
              <a:buFontTx/>
              <a:buNone/>
            </a:pPr>
            <a:r>
              <a:rPr kumimoji="0" lang="zh-CN" altLang="en-US" sz="2000" dirty="0"/>
              <a:t>    </a:t>
            </a:r>
            <a:r>
              <a:rPr kumimoji="0" lang="en-US" altLang="zh-CN" sz="2000" dirty="0"/>
              <a:t>ACTION[k, a] </a:t>
            </a:r>
            <a:r>
              <a:rPr kumimoji="0" lang="zh-CN" altLang="en-US" sz="2000" b="1" dirty="0"/>
              <a:t>为“把状态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和符号</a:t>
            </a:r>
            <a:r>
              <a:rPr kumimoji="0" lang="en-US" altLang="zh-CN" sz="2000" dirty="0"/>
              <a:t>a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移进</a:t>
            </a:r>
            <a:r>
              <a:rPr kumimoji="0" lang="zh-CN" altLang="en-US" sz="2000" b="1" dirty="0"/>
              <a:t>栈”，简记为</a:t>
            </a:r>
            <a:r>
              <a:rPr kumimoji="0" lang="zh-CN" altLang="en-US" sz="2000" b="1" dirty="0" smtClean="0"/>
              <a:t>“</a:t>
            </a:r>
            <a:r>
              <a:rPr kumimoji="0" lang="en-US" altLang="zh-CN" sz="2000" dirty="0" err="1" smtClean="0"/>
              <a:t>sj</a:t>
            </a:r>
            <a:r>
              <a:rPr kumimoji="0" lang="en-US" altLang="zh-CN" sz="2000" b="1" dirty="0"/>
              <a:t>”</a:t>
            </a:r>
            <a:endParaRPr kumimoji="0" lang="en-US" altLang="zh-CN" sz="20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/>
              <a:t>[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A</a:t>
            </a:r>
            <a:r>
              <a:rPr lang="en-US" altLang="zh-CN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>
                <a:solidFill>
                  <a:srgbClr val="FF0000"/>
                </a:solidFill>
              </a:rPr>
              <a:t>α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.</a:t>
            </a:r>
            <a:r>
              <a:rPr kumimoji="0" lang="en-US" altLang="zh-CN" sz="2000" b="1" dirty="0"/>
              <a:t> , </a:t>
            </a:r>
            <a:r>
              <a:rPr kumimoji="0" lang="en-US" altLang="zh-CN" sz="2000" dirty="0">
                <a:solidFill>
                  <a:srgbClr val="FF0000"/>
                </a:solidFill>
              </a:rPr>
              <a:t>b</a:t>
            </a:r>
            <a:r>
              <a:rPr kumimoji="0" lang="en-US" altLang="zh-CN" sz="2000" dirty="0"/>
              <a:t>]</a:t>
            </a:r>
            <a:r>
              <a:rPr kumimoji="0" lang="en-US" altLang="zh-CN" sz="2000" b="1" dirty="0"/>
              <a:t>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那么置</a:t>
            </a:r>
            <a:r>
              <a:rPr kumimoji="0" lang="en-US" altLang="zh-CN" sz="2000" dirty="0"/>
              <a:t>ACTION[k, </a:t>
            </a:r>
            <a:r>
              <a:rPr kumimoji="0" lang="en-US" altLang="zh-CN" sz="2000" dirty="0">
                <a:solidFill>
                  <a:srgbClr val="FF0000"/>
                </a:solidFill>
              </a:rPr>
              <a:t>b</a:t>
            </a:r>
            <a:r>
              <a:rPr kumimoji="0" lang="en-US" altLang="zh-CN" sz="2000" dirty="0"/>
              <a:t>]</a:t>
            </a:r>
            <a:r>
              <a:rPr kumimoji="0" lang="zh-CN" altLang="en-US" sz="2000" b="1" dirty="0"/>
              <a:t>为“用产生式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endParaRPr kumimoji="0" lang="en-US" altLang="zh-CN" sz="2000" b="1" dirty="0"/>
          </a:p>
          <a:p>
            <a:pPr lvl="1">
              <a:buFontTx/>
              <a:buNone/>
            </a:pPr>
            <a:r>
              <a:rPr kumimoji="0" lang="en-US" altLang="zh-CN" sz="2000" b="1" dirty="0"/>
              <a:t>   </a:t>
            </a:r>
            <a:r>
              <a:rPr kumimoji="0" lang="zh-CN" altLang="en-US" sz="2000" b="1" dirty="0"/>
              <a:t>进行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归约</a:t>
            </a:r>
            <a:r>
              <a:rPr kumimoji="0" lang="zh-CN" altLang="en-US" sz="2000" b="1" dirty="0"/>
              <a:t>”，简记为“</a:t>
            </a:r>
            <a:r>
              <a:rPr kumimoji="0" lang="en-US" altLang="zh-CN" sz="2000" dirty="0" err="1"/>
              <a:t>rj</a:t>
            </a:r>
            <a:r>
              <a:rPr kumimoji="0" lang="en-US" altLang="zh-CN" sz="2000" b="1" dirty="0"/>
              <a:t>”; </a:t>
            </a:r>
            <a:r>
              <a:rPr kumimoji="0" lang="zh-CN" altLang="en-US" sz="2000" b="1" dirty="0"/>
              <a:t>这里，假定</a:t>
            </a:r>
            <a:r>
              <a:rPr kumimoji="0" lang="en-US" altLang="zh-CN" sz="2000" dirty="0" err="1"/>
              <a:t>A</a:t>
            </a:r>
            <a:r>
              <a:rPr lang="en-US" altLang="zh-CN" sz="2000" dirty="0" err="1">
                <a:sym typeface="Symbol" panose="05050102010706020507" pitchFamily="18" charset="2"/>
              </a:rPr>
              <a:t></a:t>
            </a:r>
            <a:r>
              <a:rPr kumimoji="0" lang="en-US" altLang="zh-CN" sz="2000" b="1" dirty="0" err="1"/>
              <a:t>α</a:t>
            </a:r>
            <a:r>
              <a:rPr kumimoji="0" lang="zh-CN" altLang="en-US" sz="2000" b="1" dirty="0"/>
              <a:t>为文法</a:t>
            </a:r>
            <a:r>
              <a:rPr kumimoji="0" lang="en-US" altLang="zh-CN" sz="2000" i="1" dirty="0"/>
              <a:t>G’</a:t>
            </a:r>
            <a:r>
              <a:rPr kumimoji="0" lang="zh-CN" altLang="en-US" sz="2000" b="1" dirty="0"/>
              <a:t>的第</a:t>
            </a:r>
            <a:r>
              <a:rPr kumimoji="0" lang="en-US" altLang="zh-CN" sz="2000" dirty="0"/>
              <a:t>j</a:t>
            </a:r>
            <a:r>
              <a:rPr kumimoji="0" lang="zh-CN" altLang="en-US" sz="2000" b="1" dirty="0"/>
              <a:t>个产生式</a:t>
            </a:r>
            <a:endParaRPr kumimoji="0" lang="zh-CN" altLang="en-US" sz="2000" dirty="0"/>
          </a:p>
          <a:p>
            <a:pPr lvl="1">
              <a:buFontTx/>
              <a:buNone/>
            </a:pPr>
            <a:endParaRPr kumimoji="0" lang="zh-CN" altLang="en-US" sz="800" dirty="0"/>
          </a:p>
          <a:p>
            <a:pPr lvl="1">
              <a:buFontTx/>
              <a:buChar char="•"/>
            </a:pPr>
            <a:r>
              <a:rPr kumimoji="0" lang="zh-CN" altLang="en-US" sz="2000" dirty="0"/>
              <a:t>  </a:t>
            </a:r>
            <a:r>
              <a:rPr kumimoji="0" lang="zh-CN" altLang="en-US" sz="2000" b="1" dirty="0"/>
              <a:t>若项目</a:t>
            </a:r>
            <a:r>
              <a:rPr kumimoji="0" lang="en-US" altLang="zh-CN" sz="2000" dirty="0" smtClean="0"/>
              <a:t>[</a:t>
            </a:r>
            <a:r>
              <a:rPr kumimoji="0" lang="en-US" altLang="zh-CN" sz="2000" i="1" dirty="0" smtClean="0"/>
              <a:t>S’</a:t>
            </a:r>
            <a:r>
              <a:rPr lang="en-US" altLang="zh-CN" sz="2000" dirty="0" smtClean="0">
                <a:sym typeface="Symbol" panose="05050102010706020507" pitchFamily="18" charset="2"/>
              </a:rPr>
              <a:t></a:t>
            </a:r>
            <a:r>
              <a:rPr kumimoji="0" lang="en-US" altLang="zh-CN" sz="2000" i="1" dirty="0" smtClean="0"/>
              <a:t>S</a:t>
            </a:r>
            <a:r>
              <a:rPr kumimoji="0" lang="en-US" altLang="zh-CN" sz="2000" b="1" dirty="0" smtClean="0"/>
              <a:t>.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dirty="0">
                <a:solidFill>
                  <a:srgbClr val="FF0000"/>
                </a:solidFill>
              </a:rPr>
              <a:t>#</a:t>
            </a:r>
            <a:r>
              <a:rPr kumimoji="0" lang="en-US" altLang="zh-CN" sz="2000" dirty="0"/>
              <a:t>]</a:t>
            </a:r>
            <a:r>
              <a:rPr kumimoji="0" lang="en-US" altLang="zh-CN" sz="2000" b="1" dirty="0"/>
              <a:t> </a:t>
            </a:r>
            <a:r>
              <a:rPr kumimoji="0" lang="zh-CN" altLang="en-US" sz="2000" b="1" dirty="0"/>
              <a:t>属于</a:t>
            </a:r>
            <a:r>
              <a:rPr kumimoji="0" lang="en-US" altLang="zh-CN" sz="2000" dirty="0" err="1"/>
              <a:t>I</a:t>
            </a:r>
            <a:r>
              <a:rPr kumimoji="0" lang="en-US" altLang="zh-CN" sz="2000" baseline="-25000" dirty="0" err="1"/>
              <a:t>k</a:t>
            </a:r>
            <a:r>
              <a:rPr kumimoji="0" lang="en-US" altLang="zh-CN" sz="2000" b="1" dirty="0"/>
              <a:t>, </a:t>
            </a:r>
            <a:r>
              <a:rPr kumimoji="0" lang="zh-CN" altLang="en-US" sz="2000" b="1" dirty="0"/>
              <a:t>则置</a:t>
            </a:r>
            <a:r>
              <a:rPr kumimoji="0" lang="en-US" altLang="zh-CN" sz="2000" dirty="0"/>
              <a:t>ACTION[k, </a:t>
            </a:r>
            <a:r>
              <a:rPr kumimoji="0" lang="en-US" altLang="zh-CN" sz="2000" dirty="0">
                <a:solidFill>
                  <a:srgbClr val="FF0000"/>
                </a:solidFill>
              </a:rPr>
              <a:t>#</a:t>
            </a:r>
            <a:r>
              <a:rPr kumimoji="0" lang="en-US" altLang="zh-CN" sz="2000" dirty="0"/>
              <a:t>]</a:t>
            </a:r>
            <a:r>
              <a:rPr kumimoji="0" lang="zh-CN" altLang="en-US" sz="2000" b="1" dirty="0"/>
              <a:t>为“接受”，记为“</a:t>
            </a:r>
            <a:r>
              <a:rPr kumimoji="0" lang="en-US" altLang="zh-CN" sz="2000" dirty="0"/>
              <a:t>acc</a:t>
            </a:r>
            <a:r>
              <a:rPr kumimoji="0" lang="en-US" altLang="zh-CN" sz="2000" b="1" dirty="0"/>
              <a:t>”</a:t>
            </a:r>
            <a:endParaRPr kumimoji="0" lang="en-US" altLang="zh-CN" sz="2000" b="1" dirty="0"/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若</a:t>
            </a:r>
            <a:r>
              <a:rPr kumimoji="0" lang="en-US" altLang="zh-CN" sz="2000" dirty="0">
                <a:solidFill>
                  <a:srgbClr val="FF0000"/>
                </a:solidFill>
              </a:rPr>
              <a:t>GO (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000" baseline="-25000" dirty="0" err="1">
                <a:solidFill>
                  <a:srgbClr val="FF0000"/>
                </a:solidFill>
              </a:rPr>
              <a:t>k</a:t>
            </a:r>
            <a:r>
              <a:rPr kumimoji="0" lang="en-US" altLang="zh-CN" sz="2000" dirty="0">
                <a:solidFill>
                  <a:srgbClr val="FF0000"/>
                </a:solidFill>
              </a:rPr>
              <a:t>, A)= </a:t>
            </a:r>
            <a:r>
              <a:rPr kumimoji="0" lang="en-US" altLang="zh-CN" sz="20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000" baseline="-25000" dirty="0" err="1">
                <a:solidFill>
                  <a:srgbClr val="FF0000"/>
                </a:solidFill>
              </a:rPr>
              <a:t>j</a:t>
            </a:r>
            <a:r>
              <a:rPr kumimoji="0" lang="en-US" altLang="zh-CN" sz="2000" b="1" dirty="0"/>
              <a:t>,</a:t>
            </a:r>
            <a:r>
              <a:rPr kumimoji="0" lang="en-US" altLang="zh-CN" sz="2000" dirty="0"/>
              <a:t> A</a:t>
            </a:r>
            <a:r>
              <a:rPr kumimoji="0" lang="zh-CN" altLang="en-US" sz="2000" b="1" dirty="0"/>
              <a:t>为非终结符，则置</a:t>
            </a:r>
            <a:r>
              <a:rPr kumimoji="0" lang="en-US" altLang="zh-CN" sz="2000" dirty="0">
                <a:solidFill>
                  <a:srgbClr val="FF0000"/>
                </a:solidFill>
              </a:rPr>
              <a:t>GOTO(k, A)=j</a:t>
            </a:r>
            <a:r>
              <a:rPr kumimoji="0" lang="en-US" altLang="zh-CN" sz="2000" b="1" dirty="0"/>
              <a:t>;</a:t>
            </a:r>
            <a:endParaRPr kumimoji="0" lang="en-US" altLang="zh-CN" sz="2000" b="1" dirty="0"/>
          </a:p>
          <a:p>
            <a:pPr lvl="1">
              <a:buFontTx/>
              <a:buNone/>
            </a:pPr>
            <a:endParaRPr kumimoji="0" lang="en-US" altLang="zh-CN" sz="800" b="1" dirty="0"/>
          </a:p>
          <a:p>
            <a:pPr lvl="1">
              <a:buFontTx/>
              <a:buChar char="•"/>
            </a:pPr>
            <a:r>
              <a:rPr kumimoji="0" lang="en-US" altLang="zh-CN" sz="2000" b="1" dirty="0"/>
              <a:t>  </a:t>
            </a:r>
            <a:r>
              <a:rPr kumimoji="0" lang="zh-CN" altLang="en-US" sz="2000" b="1" dirty="0"/>
              <a:t>分析表中凡不能用上述规则填入信息的空白格均置上“出错标志”</a:t>
            </a:r>
            <a:endParaRPr kumimoji="0" lang="zh-CN" altLang="en-US" sz="2000" b="1" dirty="0"/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66" name="Rectangle 1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9667" name="Text Box 19"/>
          <p:cNvSpPr txBox="1">
            <a:spLocks noChangeArrowheads="1"/>
          </p:cNvSpPr>
          <p:nvPr/>
        </p:nvSpPr>
        <p:spPr bwMode="auto">
          <a:xfrm>
            <a:off x="611188" y="1052736"/>
            <a:ext cx="6192837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 smtClean="0"/>
              <a:t>FSM</a:t>
            </a:r>
            <a:r>
              <a:rPr lang="zh-CN" altLang="en-US" sz="3200" b="1" dirty="0"/>
              <a:t>的构造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举例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000" dirty="0"/>
              <a:t> </a:t>
            </a:r>
            <a:r>
              <a:rPr lang="zh-CN" altLang="en-US" sz="2000" b="1" dirty="0" smtClean="0"/>
              <a:t>构造</a:t>
            </a:r>
            <a:r>
              <a:rPr kumimoji="0" lang="en-US" altLang="zh-CN" sz="2000" i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kumimoji="0" lang="en-US" altLang="zh-CN" sz="2000" i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[S’ </a:t>
            </a:r>
            <a:r>
              <a:rPr kumimoji="0" lang="en-US" altLang="zh-CN" sz="2000" i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en-US" altLang="zh-CN" sz="2000" i="1" dirty="0" smtClean="0">
                <a:sym typeface="Symbol" panose="05050102010706020507" pitchFamily="18" charset="2"/>
              </a:rPr>
              <a:t> </a:t>
            </a:r>
            <a:r>
              <a:rPr kumimoji="0" lang="zh-CN" altLang="en-US" sz="2000" b="1" dirty="0">
                <a:sym typeface="Symbol" panose="05050102010706020507" pitchFamily="18" charset="2"/>
              </a:rPr>
              <a:t>的 </a:t>
            </a:r>
            <a:r>
              <a:rPr lang="en-US" altLang="zh-CN" sz="2000" dirty="0"/>
              <a:t>LR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b="1" dirty="0" smtClean="0"/>
              <a:t>项目规范集族</a:t>
            </a:r>
            <a:endParaRPr lang="en-US" altLang="zh-CN" sz="2000" b="1" dirty="0"/>
          </a:p>
        </p:txBody>
      </p:sp>
      <p:sp>
        <p:nvSpPr>
          <p:cNvPr id="539668" name="Text Box 20"/>
          <p:cNvSpPr txBox="1">
            <a:spLocks noChangeArrowheads="1"/>
          </p:cNvSpPr>
          <p:nvPr/>
        </p:nvSpPr>
        <p:spPr bwMode="auto">
          <a:xfrm>
            <a:off x="7164388" y="1125538"/>
            <a:ext cx="1908175" cy="2246769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文法 </a:t>
            </a:r>
            <a:r>
              <a:rPr kumimoji="0" lang="en-US" altLang="zh-CN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</a:t>
            </a:r>
            <a:r>
              <a:rPr kumimoji="0" lang="en-US" altLang="zh-CN" sz="2000" b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[S’ </a:t>
            </a:r>
            <a:r>
              <a:rPr kumimoji="0" lang="en-US" altLang="zh-CN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  <a:endParaRPr kumimoji="0" lang="en-US" altLang="zh-CN" sz="20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 (0) </a:t>
            </a:r>
            <a:r>
              <a:rPr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2000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(1)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aAd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(2)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bAc 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(3)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aec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(4)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 smtClean="0">
                <a:sym typeface="Symbol" panose="05050102010706020507" pitchFamily="18" charset="2"/>
              </a:rPr>
              <a:t>bed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(5) A  e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39669" name="Text Box 21"/>
          <p:cNvSpPr txBox="1">
            <a:spLocks noChangeArrowheads="1"/>
          </p:cNvSpPr>
          <p:nvPr/>
        </p:nvSpPr>
        <p:spPr bwMode="auto">
          <a:xfrm>
            <a:off x="2556184" y="1951344"/>
            <a:ext cx="1873250" cy="147732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1800" b="1" dirty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b="1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1800" b="1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.S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.aAd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.bAc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 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.aec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.bed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39672" name="Line 24"/>
          <p:cNvSpPr>
            <a:spLocks noChangeShapeType="1"/>
          </p:cNvSpPr>
          <p:nvPr/>
        </p:nvSpPr>
        <p:spPr bwMode="auto">
          <a:xfrm>
            <a:off x="4417342" y="2204689"/>
            <a:ext cx="81302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5218584" y="2025242"/>
            <a:ext cx="1657672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1800" i="1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b="1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S. </a:t>
            </a:r>
            <a:r>
              <a:rPr lang="en-US" altLang="zh-CN" sz="1800" b="1" i="1" dirty="0">
                <a:solidFill>
                  <a:srgbClr val="99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9684" name="Line 36"/>
          <p:cNvSpPr>
            <a:spLocks noChangeShapeType="1"/>
          </p:cNvSpPr>
          <p:nvPr/>
        </p:nvSpPr>
        <p:spPr bwMode="auto">
          <a:xfrm flipH="1">
            <a:off x="1552481" y="2260732"/>
            <a:ext cx="1003703" cy="79860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39685" name="Rectangle 37"/>
          <p:cNvSpPr>
            <a:spLocks noChangeArrowheads="1"/>
          </p:cNvSpPr>
          <p:nvPr/>
        </p:nvSpPr>
        <p:spPr bwMode="auto">
          <a:xfrm>
            <a:off x="1874272" y="232067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a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39686" name="Rectangle 38"/>
          <p:cNvSpPr>
            <a:spLocks noChangeArrowheads="1"/>
          </p:cNvSpPr>
          <p:nvPr/>
        </p:nvSpPr>
        <p:spPr bwMode="auto">
          <a:xfrm>
            <a:off x="4644703" y="183797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S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39714" name="AutoShape 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5" name="AutoShape 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6" name="AutoShape 6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9717" name="AutoShape 6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95536" y="3068740"/>
            <a:ext cx="1873250" cy="92333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a.A</a:t>
            </a:r>
            <a:r>
              <a:rPr lang="en-US" altLang="zh-CN" sz="1800" b="1" i="1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d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a.ec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A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.e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olidFill>
                  <a:srgbClr val="00B050"/>
                </a:solidFill>
                <a:sym typeface="Symbol" panose="05050102010706020507" pitchFamily="18" charset="2"/>
              </a:rPr>
              <a:t>d</a:t>
            </a:r>
            <a:endParaRPr lang="en-US" altLang="zh-CN" sz="1800" b="1" i="1" dirty="0" smtClean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395536" y="4358256"/>
            <a:ext cx="1873250" cy="64633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ae.c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#</a:t>
            </a:r>
            <a:endParaRPr lang="en-US" altLang="zh-CN" sz="1800" b="1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A 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e., d</a:t>
            </a:r>
            <a:endParaRPr lang="en-US" altLang="zh-CN" sz="1800" b="1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>
            <a:off x="1281011" y="3976168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991630" y="3976168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e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394494" y="5388416"/>
            <a:ext cx="187325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aec.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1279969" y="5006328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6" name="Rectangle 37"/>
          <p:cNvSpPr>
            <a:spLocks noChangeArrowheads="1"/>
          </p:cNvSpPr>
          <p:nvPr/>
        </p:nvSpPr>
        <p:spPr bwMode="auto">
          <a:xfrm>
            <a:off x="990588" y="5006328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c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511141" y="4502272"/>
            <a:ext cx="1873250" cy="64633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aA.d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  <a:p>
            <a:pPr>
              <a:buClrTx/>
              <a:buNone/>
            </a:pP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2259212" y="3494160"/>
            <a:ext cx="1137404" cy="1034551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2821022" y="3756360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A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2510099" y="5532432"/>
            <a:ext cx="187325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aAd.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H="1">
            <a:off x="3395574" y="5150344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2" name="Rectangle 37"/>
          <p:cNvSpPr>
            <a:spLocks noChangeArrowheads="1"/>
          </p:cNvSpPr>
          <p:nvPr/>
        </p:nvSpPr>
        <p:spPr bwMode="auto">
          <a:xfrm>
            <a:off x="3106193" y="5150344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d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4636320" y="4502272"/>
            <a:ext cx="1873250" cy="64633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bA.c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#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  <a:p>
            <a:pPr>
              <a:buClrTx/>
              <a:buNone/>
            </a:pP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>
            <a:off x="5518709" y="3864616"/>
            <a:ext cx="3086" cy="66409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5148064" y="400618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A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4635278" y="5532432"/>
            <a:ext cx="187325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bAc.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H="1">
            <a:off x="5520753" y="5150344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48064" y="5150344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c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6804025" y="4494785"/>
            <a:ext cx="1873250" cy="646331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be.d</a:t>
            </a: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, #</a:t>
            </a:r>
            <a:endParaRPr lang="en-US" altLang="zh-CN" sz="1800" b="1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A  e., c</a:t>
            </a:r>
            <a:endParaRPr lang="en-US" altLang="zh-CN" sz="1800" b="1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>
            <a:off x="7091834" y="3603531"/>
            <a:ext cx="597666" cy="91769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7410558" y="393930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e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02983" y="5524945"/>
            <a:ext cx="187325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kumimoji="0" lang="en-US" altLang="zh-CN" sz="1800" b="1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bed.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H="1">
            <a:off x="7688458" y="5142857"/>
            <a:ext cx="3267" cy="40852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7399077" y="5142857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d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218584" y="2928530"/>
            <a:ext cx="1873250" cy="92333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1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 sz="18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1800" b="1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b.A</a:t>
            </a:r>
            <a:r>
              <a:rPr lang="en-US" altLang="zh-CN" sz="1800" b="1" i="1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S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err="1" smtClean="0">
                <a:sym typeface="Symbol" panose="05050102010706020507" pitchFamily="18" charset="2"/>
              </a:rPr>
              <a:t>b.ed</a:t>
            </a:r>
            <a:r>
              <a:rPr lang="en-US" altLang="zh-CN" sz="1800" b="1" i="1" dirty="0" smtClean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 #</a:t>
            </a:r>
            <a:endParaRPr lang="en-US" altLang="zh-CN" sz="1800" b="1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     A </a:t>
            </a:r>
            <a:r>
              <a:rPr lang="en-US" altLang="zh-CN" sz="1800" b="1" i="1" dirty="0">
                <a:sym typeface="Symbol" panose="05050102010706020507" pitchFamily="18" charset="2"/>
              </a:rPr>
              <a:t> </a:t>
            </a:r>
            <a:r>
              <a:rPr lang="en-US" altLang="zh-CN" sz="1800" b="1" i="1" dirty="0" smtClean="0">
                <a:sym typeface="Symbol" panose="05050102010706020507" pitchFamily="18" charset="2"/>
              </a:rPr>
              <a:t>.e</a:t>
            </a:r>
            <a:r>
              <a:rPr lang="en-US" altLang="zh-CN" sz="1800" b="1" i="1" dirty="0">
                <a:solidFill>
                  <a:srgbClr val="9933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1800" b="1" i="1" dirty="0">
                <a:sym typeface="Symbol" panose="05050102010706020507" pitchFamily="18" charset="2"/>
              </a:rPr>
              <a:t> </a:t>
            </a:r>
            <a:r>
              <a:rPr lang="en-US" altLang="zh-CN" sz="1800" b="1" i="1" dirty="0" smtClean="0">
                <a:solidFill>
                  <a:srgbClr val="00B050"/>
                </a:solidFill>
                <a:sym typeface="Symbol" panose="05050102010706020507" pitchFamily="18" charset="2"/>
              </a:rPr>
              <a:t>c</a:t>
            </a:r>
            <a:endParaRPr lang="en-US" altLang="zh-CN" sz="1800" b="1" i="1" dirty="0" smtClean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4427984" y="3203509"/>
            <a:ext cx="81302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4655345" y="2836796"/>
            <a:ext cx="28733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i="1" dirty="0" smtClean="0">
                <a:sym typeface="Symbol" panose="05050102010706020507" pitchFamily="18" charset="2"/>
              </a:rPr>
              <a:t>b</a:t>
            </a:r>
            <a:endParaRPr lang="en-US" altLang="zh-CN" sz="1800" b="1" i="1" dirty="0" smtClean="0"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406" y="5949280"/>
            <a:ext cx="8289057" cy="584775"/>
          </a:xfrm>
          <a:prstGeom prst="rect">
            <a:avLst/>
          </a:prstGeom>
          <a:noFill/>
          <a:ln>
            <a:solidFill>
              <a:srgbClr val="993366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i="1" dirty="0" smtClean="0"/>
              <a:t>例</a:t>
            </a:r>
            <a:r>
              <a:rPr lang="en-US" altLang="zh-CN" sz="1600" i="1" dirty="0" smtClean="0"/>
              <a:t>:</a:t>
            </a:r>
            <a:r>
              <a:rPr lang="zh-CN" altLang="en-US" sz="1600" i="1" dirty="0" smtClean="0"/>
              <a:t>输入符号串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aed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#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做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LR(1)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分析</a:t>
            </a:r>
            <a:r>
              <a:rPr lang="en-US" altLang="zh-CN" sz="1600" i="1" dirty="0" smtClean="0"/>
              <a:t>.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1.</a:t>
            </a:r>
            <a:r>
              <a:rPr lang="en-US" altLang="zh-CN" sz="1600" i="1" dirty="0" smtClean="0"/>
              <a:t> I</a:t>
            </a:r>
            <a:r>
              <a:rPr lang="en-US" altLang="zh-CN" sz="1600" i="1" baseline="-25000" dirty="0" smtClean="0"/>
              <a:t>0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a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2</a:t>
            </a:r>
            <a:r>
              <a:rPr lang="en-US" altLang="zh-CN" sz="1600" i="1" dirty="0" smtClean="0"/>
              <a:t>, 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e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5</a:t>
            </a:r>
            <a:r>
              <a:rPr lang="en-US" altLang="zh-CN" sz="1600" i="1" dirty="0" smtClean="0"/>
              <a:t>, </a:t>
            </a:r>
            <a:r>
              <a:rPr lang="zh-CN" altLang="en-US" sz="1600" i="1" dirty="0" smtClean="0"/>
              <a:t>注意到下一个符号为</a:t>
            </a:r>
            <a:r>
              <a:rPr lang="en-US" altLang="zh-CN" sz="1600" i="1" dirty="0" smtClean="0"/>
              <a:t>d, </a:t>
            </a:r>
            <a:r>
              <a:rPr lang="zh-CN" altLang="en-US" sz="1600" i="1" dirty="0" smtClean="0"/>
              <a:t>故按</a:t>
            </a:r>
            <a:r>
              <a:rPr lang="en-US" altLang="zh-CN" sz="1600" b="1" i="1" dirty="0">
                <a:solidFill>
                  <a:srgbClr val="FF0000"/>
                </a:solidFill>
                <a:sym typeface="Symbol" panose="05050102010706020507" pitchFamily="18" charset="2"/>
              </a:rPr>
              <a:t>A  e., </a:t>
            </a:r>
            <a:r>
              <a:rPr lang="en-US" altLang="zh-CN" sz="16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1600" i="1" dirty="0" smtClean="0"/>
              <a:t>作规约为</a:t>
            </a:r>
            <a:r>
              <a:rPr lang="en-US" altLang="zh-CN" sz="1600" i="1" dirty="0" err="1" smtClean="0"/>
              <a:t>aAd</a:t>
            </a:r>
            <a:r>
              <a:rPr lang="en-US" altLang="zh-CN" sz="1600" i="1" dirty="0" smtClean="0"/>
              <a:t>#;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2. </a:t>
            </a:r>
            <a:r>
              <a:rPr lang="en-US" altLang="zh-CN" sz="1600" i="1" dirty="0"/>
              <a:t>I</a:t>
            </a:r>
            <a:r>
              <a:rPr lang="en-US" altLang="zh-CN" sz="1600" i="1" baseline="-25000" dirty="0"/>
              <a:t>0</a:t>
            </a:r>
            <a:r>
              <a:rPr lang="zh-CN" altLang="en-US" sz="1600" i="1" dirty="0"/>
              <a:t>经</a:t>
            </a:r>
            <a:r>
              <a:rPr lang="en-US" altLang="zh-CN" sz="1600" i="1" dirty="0"/>
              <a:t>a</a:t>
            </a:r>
            <a:r>
              <a:rPr lang="zh-CN" altLang="en-US" sz="1600" i="1" dirty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2</a:t>
            </a:r>
            <a:r>
              <a:rPr lang="en-US" altLang="zh-CN" sz="1600" i="1" dirty="0"/>
              <a:t> , 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A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4</a:t>
            </a:r>
            <a:r>
              <a:rPr lang="en-US" altLang="zh-CN" sz="1600" i="1" dirty="0" smtClean="0"/>
              <a:t>,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d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8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,</a:t>
            </a:r>
            <a:r>
              <a:rPr lang="zh-CN" altLang="en-US" sz="1600" i="1" dirty="0" smtClean="0"/>
              <a:t>后跟</a:t>
            </a:r>
            <a:r>
              <a:rPr lang="en-US" altLang="zh-CN" sz="1600" i="1" dirty="0" smtClean="0"/>
              <a:t>#</a:t>
            </a:r>
            <a:r>
              <a:rPr lang="zh-CN" altLang="en-US" sz="1600" i="1" dirty="0" smtClean="0"/>
              <a:t>规约到</a:t>
            </a:r>
            <a:r>
              <a:rPr lang="en-US" altLang="zh-CN" sz="1600" i="1" smtClean="0"/>
              <a:t>S#;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3. </a:t>
            </a:r>
            <a:r>
              <a:rPr lang="en-US" altLang="zh-CN" sz="1600" i="1" dirty="0"/>
              <a:t>I</a:t>
            </a:r>
            <a:r>
              <a:rPr lang="en-US" altLang="zh-CN" sz="1600" i="1" baseline="-25000" dirty="0"/>
              <a:t>0</a:t>
            </a:r>
            <a:r>
              <a:rPr lang="zh-CN" altLang="en-US" sz="1600" i="1" dirty="0" smtClean="0"/>
              <a:t>经</a:t>
            </a:r>
            <a:r>
              <a:rPr lang="en-US" altLang="zh-CN" sz="1600" i="1" dirty="0" smtClean="0"/>
              <a:t>S</a:t>
            </a:r>
            <a:r>
              <a:rPr lang="zh-CN" altLang="en-US" sz="1600" i="1" dirty="0" smtClean="0"/>
              <a:t>到</a:t>
            </a:r>
            <a:r>
              <a:rPr lang="en-US" altLang="zh-CN" sz="1600" i="1" dirty="0" smtClean="0"/>
              <a:t>I</a:t>
            </a:r>
            <a:r>
              <a:rPr lang="en-US" altLang="zh-CN" sz="1600" i="1" baseline="-25000" dirty="0" smtClean="0"/>
              <a:t>1</a:t>
            </a:r>
            <a:r>
              <a:rPr lang="en-US" altLang="zh-CN" sz="1600" i="1" dirty="0" smtClean="0"/>
              <a:t> ,</a:t>
            </a:r>
            <a:r>
              <a:rPr lang="zh-CN" altLang="en-US" sz="1600" i="1" dirty="0"/>
              <a:t>后跟</a:t>
            </a:r>
            <a:r>
              <a:rPr lang="en-US" altLang="zh-CN" sz="1600" i="1" dirty="0" smtClean="0"/>
              <a:t>#</a:t>
            </a:r>
            <a:r>
              <a:rPr lang="en-US" altLang="zh-CN" sz="1600" i="1" dirty="0"/>
              <a:t>,</a:t>
            </a:r>
            <a:r>
              <a:rPr lang="en-US" altLang="zh-CN" sz="1600" i="1" dirty="0" smtClean="0"/>
              <a:t> Accept</a:t>
            </a:r>
            <a:r>
              <a:rPr lang="en-US" altLang="zh-CN" sz="1600" i="1" dirty="0"/>
              <a:t>.</a:t>
            </a:r>
            <a:endParaRPr lang="en-US" altLang="zh-CN" sz="1600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4968875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/>
              <a:t>  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b="1" dirty="0">
                <a:latin typeface="楷体_GB2312" pitchFamily="49" charset="-122"/>
              </a:rPr>
              <a:t>分析表的构造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增广</a:t>
            </a:r>
            <a:r>
              <a:rPr kumimoji="0" lang="zh-CN" altLang="en-US" b="1" dirty="0">
                <a:solidFill>
                  <a:srgbClr val="800080"/>
                </a:solidFill>
                <a:sym typeface="Symbol" panose="05050102010706020507" pitchFamily="18" charset="2"/>
              </a:rPr>
              <a:t>文法</a:t>
            </a:r>
            <a:r>
              <a:rPr kumimoji="0" lang="zh-CN" altLang="en-US" b="1" dirty="0" smtClean="0">
                <a:solidFill>
                  <a:srgbClr val="800080"/>
                </a:solidFill>
                <a:sym typeface="Symbol" panose="05050102010706020507" pitchFamily="18" charset="2"/>
              </a:rPr>
              <a:t>：</a:t>
            </a:r>
            <a:endParaRPr kumimoji="0" lang="zh-CN" altLang="en-US" b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3178175" y="1533506"/>
            <a:ext cx="5689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kumimoji="0" lang="en-US" altLang="zh-CN" sz="2000" b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kumimoji="0" lang="en-US" altLang="zh-CN" sz="2000" b="1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[S’ ]:</a:t>
            </a:r>
            <a:r>
              <a:rPr lang="en-US" altLang="zh-CN" sz="20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0) </a:t>
            </a:r>
            <a:r>
              <a:rPr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000" i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S  </a:t>
            </a:r>
            <a:r>
              <a:rPr lang="en-US" altLang="zh-CN" sz="2000" i="1" dirty="0" smtClean="0">
                <a:sym typeface="Symbol" panose="05050102010706020507" pitchFamily="18" charset="2"/>
              </a:rPr>
              <a:t>(1</a:t>
            </a:r>
            <a:r>
              <a:rPr lang="en-US" altLang="zh-CN" sz="2000" i="1" dirty="0">
                <a:sym typeface="Symbol" panose="05050102010706020507" pitchFamily="18" charset="2"/>
              </a:rPr>
              <a:t>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 smtClean="0">
                <a:sym typeface="Symbol" panose="05050102010706020507" pitchFamily="18" charset="2"/>
              </a:rPr>
              <a:t>aAd  (2</a:t>
            </a:r>
            <a:r>
              <a:rPr lang="en-US" altLang="zh-CN" sz="2000" i="1" dirty="0">
                <a:sym typeface="Symbol" panose="05050102010706020507" pitchFamily="18" charset="2"/>
              </a:rPr>
              <a:t>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bAc </a:t>
            </a:r>
            <a:endParaRPr lang="en-US" altLang="zh-CN" sz="20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</a:t>
            </a:r>
            <a:r>
              <a:rPr lang="en-US" altLang="zh-CN" sz="2000" i="1" dirty="0" smtClean="0">
                <a:sym typeface="Symbol" panose="05050102010706020507" pitchFamily="18" charset="2"/>
              </a:rPr>
              <a:t>        (</a:t>
            </a:r>
            <a:r>
              <a:rPr lang="en-US" altLang="zh-CN" sz="2000" i="1" dirty="0">
                <a:sym typeface="Symbol" panose="05050102010706020507" pitchFamily="18" charset="2"/>
              </a:rPr>
              <a:t>3)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 smtClean="0">
                <a:sym typeface="Symbol" panose="05050102010706020507" pitchFamily="18" charset="2"/>
              </a:rPr>
              <a:t>aec   (4</a:t>
            </a:r>
            <a:r>
              <a:rPr lang="en-US" altLang="zh-CN" sz="2000" i="1" dirty="0">
                <a:sym typeface="Symbol" panose="05050102010706020507" pitchFamily="18" charset="2"/>
              </a:rPr>
              <a:t>) </a:t>
            </a:r>
            <a:r>
              <a:rPr lang="en-US" altLang="zh-CN" sz="2000" i="1" dirty="0" smtClean="0"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ym typeface="Symbol" panose="05050102010706020507" pitchFamily="18" charset="2"/>
              </a:rPr>
              <a:t> </a:t>
            </a:r>
            <a:r>
              <a:rPr lang="en-US" altLang="zh-CN" sz="2000" i="1" dirty="0" err="1" smtClean="0">
                <a:sym typeface="Symbol" panose="05050102010706020507" pitchFamily="18" charset="2"/>
              </a:rPr>
              <a:t>bde</a:t>
            </a:r>
            <a:r>
              <a:rPr lang="en-US" altLang="zh-CN" sz="2000" i="1" dirty="0" smtClean="0">
                <a:sym typeface="Symbol" panose="05050102010706020507" pitchFamily="18" charset="2"/>
              </a:rPr>
              <a:t>   (5</a:t>
            </a:r>
            <a:r>
              <a:rPr lang="en-US" altLang="zh-CN" sz="2000" i="1" dirty="0">
                <a:sym typeface="Symbol" panose="05050102010706020507" pitchFamily="18" charset="2"/>
              </a:rPr>
              <a:t>) A  e</a:t>
            </a:r>
            <a:endParaRPr lang="en-US" altLang="zh-CN" sz="2000" i="1" dirty="0">
              <a:sym typeface="Symbol" panose="05050102010706020507" pitchFamily="18" charset="2"/>
            </a:endParaRPr>
          </a:p>
        </p:txBody>
      </p:sp>
      <p:sp>
        <p:nvSpPr>
          <p:cNvPr id="542788" name="Rectangle 6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42909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0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1" name="AutoShape 19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2" name="AutoShape 19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90" y="2228870"/>
            <a:ext cx="8136904" cy="429478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452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/>
              <a:t>按上述算法构造的分析表，如果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各表项均无多</a:t>
            </a:r>
            <a:endParaRPr kumimoji="0" lang="zh-CN" altLang="en-US" sz="2800" b="1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>
                <a:solidFill>
                  <a:srgbClr val="FF0000"/>
                </a:solidFill>
              </a:rPr>
              <a:t>    重定义</a:t>
            </a:r>
            <a:r>
              <a:rPr kumimoji="0" lang="zh-CN" altLang="en-US" sz="2800" b="1" dirty="0"/>
              <a:t>，则称它为文法 </a:t>
            </a:r>
            <a:r>
              <a:rPr kumimoji="0" lang="en-US" altLang="zh-CN" sz="2800" i="1" dirty="0"/>
              <a:t>G</a:t>
            </a:r>
            <a:r>
              <a:rPr kumimoji="0" lang="en-US" altLang="zh-CN" sz="2800" b="1" dirty="0"/>
              <a:t> </a:t>
            </a:r>
            <a:r>
              <a:rPr kumimoji="0" lang="zh-CN" altLang="en-US" sz="2800" b="1" dirty="0"/>
              <a:t>的一张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表</a:t>
            </a:r>
            <a:r>
              <a:rPr kumimoji="0" lang="zh-CN" altLang="en-US" sz="2800" b="1" dirty="0"/>
              <a:t>，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并称 </a:t>
            </a:r>
            <a:r>
              <a:rPr kumimoji="0" lang="en-US" altLang="zh-CN" sz="2800" i="1" dirty="0"/>
              <a:t>G</a:t>
            </a:r>
            <a:r>
              <a:rPr kumimoji="0" lang="en-US" altLang="zh-CN" sz="2800" dirty="0"/>
              <a:t> </a:t>
            </a:r>
            <a:r>
              <a:rPr kumimoji="0" lang="zh-CN" altLang="en-US" sz="2800" b="1" dirty="0"/>
              <a:t>为一个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文法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kumimoji="0" lang="en-US" altLang="zh-CN" sz="2800" dirty="0"/>
              <a:t>LR</a:t>
            </a:r>
            <a:r>
              <a:rPr kumimoji="0" lang="zh-CN" altLang="en-US" sz="2800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）</a:t>
            </a:r>
            <a:r>
              <a:rPr kumimoji="0" lang="zh-CN" altLang="en-US" sz="2800" b="1" dirty="0"/>
              <a:t>文法的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kumimoji="0" lang="en-US" altLang="zh-CN" sz="2800" dirty="0" smtClean="0"/>
              <a:t>FSM</a:t>
            </a:r>
            <a:r>
              <a:rPr kumimoji="0" lang="zh-CN" altLang="en-US" sz="2800" b="1" dirty="0"/>
              <a:t>中，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每个状态</a:t>
            </a:r>
            <a:r>
              <a:rPr kumimoji="0" lang="zh-CN" altLang="en-US" sz="2800" b="1" dirty="0"/>
              <a:t>都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满足：</a:t>
            </a:r>
            <a:endParaRPr kumimoji="0" lang="zh-CN" altLang="en-US" sz="2800" b="1" dirty="0"/>
          </a:p>
          <a:p>
            <a:pPr lvl="2" indent="-342265">
              <a:buFontTx/>
              <a:buChar char="•"/>
            </a:pPr>
            <a:r>
              <a:rPr kumimoji="0" lang="zh-CN" altLang="en-US" b="1" dirty="0" smtClean="0"/>
              <a:t>如果</a:t>
            </a:r>
            <a:r>
              <a:rPr kumimoji="0" lang="zh-CN" altLang="en-US" b="1" dirty="0"/>
              <a:t>该状态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含</a:t>
            </a:r>
            <a:r>
              <a:rPr kumimoji="0" lang="zh-CN" altLang="en-US" b="1" dirty="0" smtClean="0"/>
              <a:t>项目</a:t>
            </a:r>
            <a:r>
              <a:rPr kumimoji="0" lang="zh-CN" altLang="en-US" dirty="0" smtClean="0"/>
              <a:t> </a:t>
            </a:r>
            <a:r>
              <a:rPr kumimoji="0" lang="en-US" altLang="zh-CN" dirty="0"/>
              <a:t>[A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u</a:t>
            </a:r>
            <a:r>
              <a:rPr kumimoji="0" lang="en-US" altLang="zh-CN" b="1" dirty="0" err="1">
                <a:solidFill>
                  <a:srgbClr val="FF0000"/>
                </a:solidFill>
              </a:rPr>
              <a:t>.</a:t>
            </a:r>
            <a:r>
              <a:rPr kumimoji="0" lang="en-US" altLang="zh-CN" dirty="0" err="1">
                <a:solidFill>
                  <a:srgbClr val="FF0000"/>
                </a:solidFill>
              </a:rPr>
              <a:t>a</a:t>
            </a:r>
            <a:r>
              <a:rPr kumimoji="0" lang="en-US" altLang="zh-CN" dirty="0" err="1"/>
              <a:t>v</a:t>
            </a:r>
            <a:r>
              <a:rPr kumimoji="0" lang="en-US" altLang="zh-CN" dirty="0"/>
              <a:t> , b</a:t>
            </a:r>
            <a:r>
              <a:rPr kumimoji="0" lang="en-US" altLang="zh-CN" dirty="0" smtClean="0"/>
              <a:t>]</a:t>
            </a:r>
            <a:r>
              <a:rPr kumimoji="0" lang="en-US" altLang="zh-CN" dirty="0" smtClean="0">
                <a:solidFill>
                  <a:srgbClr val="FF0000"/>
                </a:solidFill>
              </a:rPr>
              <a:t>(</a:t>
            </a:r>
            <a:r>
              <a:rPr kumimoji="0" lang="zh-CN" altLang="en-US" dirty="0" smtClean="0">
                <a:solidFill>
                  <a:srgbClr val="FF0000"/>
                </a:solidFill>
              </a:rPr>
              <a:t>移进</a:t>
            </a:r>
            <a:r>
              <a:rPr kumimoji="0" lang="en-US" altLang="zh-CN" dirty="0" smtClean="0">
                <a:solidFill>
                  <a:srgbClr val="FF0000"/>
                </a:solidFill>
              </a:rPr>
              <a:t>) </a:t>
            </a:r>
            <a:r>
              <a:rPr kumimoji="0" lang="zh-CN" altLang="en-US" b="1" dirty="0"/>
              <a:t>，</a:t>
            </a:r>
            <a:r>
              <a:rPr kumimoji="0" lang="en-US" altLang="zh-CN" dirty="0">
                <a:solidFill>
                  <a:srgbClr val="FF0000"/>
                </a:solidFill>
              </a:rPr>
              <a:t>a</a:t>
            </a:r>
            <a:r>
              <a:rPr kumimoji="0" lang="zh-CN" altLang="en-US" b="1" dirty="0">
                <a:solidFill>
                  <a:srgbClr val="FF0000"/>
                </a:solidFill>
              </a:rPr>
              <a:t>是终结符</a:t>
            </a:r>
            <a:r>
              <a:rPr kumimoji="0" lang="zh-CN" altLang="en-US" dirty="0" smtClean="0"/>
              <a:t>，    </a:t>
            </a:r>
            <a:r>
              <a:rPr kumimoji="0" lang="zh-CN" altLang="en-US" b="1" dirty="0" smtClean="0"/>
              <a:t>那就</a:t>
            </a:r>
            <a:r>
              <a:rPr kumimoji="0" lang="zh-CN" altLang="en-US" b="1" dirty="0">
                <a:solidFill>
                  <a:srgbClr val="FF0000"/>
                </a:solidFill>
              </a:rPr>
              <a:t>不会有项目</a:t>
            </a:r>
            <a:r>
              <a:rPr kumimoji="0" lang="en-US" altLang="zh-CN" dirty="0">
                <a:solidFill>
                  <a:srgbClr val="FF0000"/>
                </a:solidFill>
              </a:rPr>
              <a:t>[B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dirty="0">
                <a:solidFill>
                  <a:srgbClr val="FF0000"/>
                </a:solidFill>
              </a:rPr>
              <a:t> w</a:t>
            </a:r>
            <a:r>
              <a:rPr kumimoji="0" lang="en-US" altLang="zh-CN" b="1" dirty="0">
                <a:solidFill>
                  <a:srgbClr val="FF0000"/>
                </a:solidFill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</a:rPr>
              <a:t>, a] </a:t>
            </a:r>
            <a:r>
              <a:rPr kumimoji="0" lang="en-US" altLang="zh-CN" dirty="0" smtClean="0">
                <a:solidFill>
                  <a:srgbClr val="FF0000"/>
                </a:solidFill>
              </a:rPr>
              <a:t>(</a:t>
            </a:r>
            <a:r>
              <a:rPr kumimoji="0" lang="zh-CN" altLang="en-US" dirty="0" smtClean="0">
                <a:solidFill>
                  <a:srgbClr val="FF0000"/>
                </a:solidFill>
              </a:rPr>
              <a:t>规约</a:t>
            </a:r>
            <a:r>
              <a:rPr kumimoji="0" lang="en-US" altLang="zh-CN" dirty="0" smtClean="0">
                <a:solidFill>
                  <a:srgbClr val="FF0000"/>
                </a:solidFill>
              </a:rPr>
              <a:t>) </a:t>
            </a:r>
            <a:r>
              <a:rPr kumimoji="0" lang="zh-CN" altLang="en-US" b="1" dirty="0" smtClean="0"/>
              <a:t>；</a:t>
            </a:r>
            <a:r>
              <a:rPr kumimoji="0" lang="zh-CN" altLang="en-US" b="1" dirty="0"/>
              <a:t>反之亦然</a:t>
            </a:r>
            <a:endParaRPr kumimoji="0" lang="zh-CN" altLang="en-US" sz="2800" b="1" dirty="0"/>
          </a:p>
          <a:p>
            <a:pPr lvl="2" indent="-342265">
              <a:buFontTx/>
              <a:buChar char="•"/>
            </a:pPr>
            <a:r>
              <a:rPr kumimoji="0" lang="zh-CN" altLang="en-US" b="1" dirty="0" smtClean="0"/>
              <a:t>该</a:t>
            </a:r>
            <a:r>
              <a:rPr kumimoji="0" lang="zh-CN" altLang="en-US" b="1" dirty="0"/>
              <a:t>状态里所有</a:t>
            </a:r>
            <a:r>
              <a:rPr kumimoji="0" lang="zh-CN" altLang="en-US" b="1" dirty="0">
                <a:solidFill>
                  <a:srgbClr val="FF0000"/>
                </a:solidFill>
              </a:rPr>
              <a:t>归约项目的向前搜索符不相交</a:t>
            </a:r>
            <a:r>
              <a:rPr kumimoji="0" lang="zh-CN" altLang="en-US" b="1" dirty="0"/>
              <a:t>，即</a:t>
            </a:r>
            <a:r>
              <a:rPr kumimoji="0" lang="zh-CN" altLang="en-US" b="1" dirty="0" smtClean="0"/>
              <a:t>不能</a:t>
            </a:r>
            <a:r>
              <a:rPr kumimoji="0" lang="zh-CN" altLang="en-US" b="1" dirty="0"/>
              <a:t>同时含有项目</a:t>
            </a:r>
            <a:r>
              <a:rPr kumimoji="0" lang="en-US" altLang="zh-CN" dirty="0"/>
              <a:t>[A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dirty="0"/>
              <a:t> u</a:t>
            </a:r>
            <a:r>
              <a:rPr kumimoji="0" lang="en-US" altLang="zh-CN" b="1" dirty="0">
                <a:solidFill>
                  <a:srgbClr val="FF0000"/>
                </a:solidFill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</a:rPr>
              <a:t>, a</a:t>
            </a:r>
            <a:r>
              <a:rPr kumimoji="0" lang="en-US" altLang="zh-CN" dirty="0"/>
              <a:t>] </a:t>
            </a:r>
            <a:r>
              <a:rPr kumimoji="0" lang="zh-CN" altLang="en-US" b="1" dirty="0"/>
              <a:t>和 </a:t>
            </a:r>
            <a:r>
              <a:rPr kumimoji="0" lang="en-US" altLang="zh-CN" dirty="0"/>
              <a:t>[B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kumimoji="0" lang="en-US" altLang="zh-CN" dirty="0"/>
              <a:t> v</a:t>
            </a:r>
            <a:r>
              <a:rPr kumimoji="0" lang="en-US" altLang="zh-CN" b="1" dirty="0">
                <a:solidFill>
                  <a:srgbClr val="FF0000"/>
                </a:solidFill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</a:rPr>
              <a:t>, a</a:t>
            </a:r>
            <a:r>
              <a:rPr kumimoji="0" lang="en-US" altLang="zh-CN" dirty="0"/>
              <a:t>]</a:t>
            </a:r>
            <a:endParaRPr kumimoji="0"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15" y="1795611"/>
            <a:ext cx="7705725" cy="4657725"/>
          </a:xfrm>
          <a:prstGeom prst="rect">
            <a:avLst/>
          </a:prstGeom>
        </p:spPr>
      </p:pic>
      <p:sp>
        <p:nvSpPr>
          <p:cNvPr id="543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1549400" y="188913"/>
            <a:ext cx="3526656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542256" y="1196752"/>
            <a:ext cx="83534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 smtClean="0">
                <a:solidFill>
                  <a:srgbClr val="800080"/>
                </a:solidFill>
              </a:rPr>
              <a:t>文法之例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8959" y="1135196"/>
            <a:ext cx="3226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</a:t>
            </a:r>
            <a:r>
              <a:rPr lang="en-US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[S</a:t>
            </a:r>
            <a:r>
              <a:rPr lang="en-US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]: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lang="zh-CN" altLang="zh-CN" sz="20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 </a:t>
            </a:r>
            <a:r>
              <a:rPr lang="zh-CN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lang="en-US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→S</a:t>
            </a:r>
            <a:r>
              <a:rPr lang="en-US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lang="zh-CN" altLang="zh-CN" sz="20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 </a:t>
            </a:r>
            <a:r>
              <a:rPr lang="zh-CN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S→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BB  </a:t>
            </a:r>
            <a:endParaRPr lang="en-US" altLang="zh-CN" sz="20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buNone/>
            </a:pPr>
            <a:r>
              <a:rPr lang="en-US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 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2)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→a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3)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endParaRPr lang="zh-CN" altLang="en-US" sz="20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1358" y="5673442"/>
            <a:ext cx="3745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状态增加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LR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0) </a:t>
            </a:r>
            <a:r>
              <a:rPr lang="zh-CN" altLang="en-US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为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7</a:t>
            </a:r>
            <a:r>
              <a:rPr lang="zh-CN" altLang="en-US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个状态</a:t>
            </a:r>
            <a:endParaRPr lang="en-US" altLang="zh-CN" sz="20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buNone/>
            </a:pPr>
            <a:r>
              <a:rPr lang="en-US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        </a:t>
            </a:r>
            <a:r>
              <a:rPr lang="en-US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LR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 </a:t>
            </a:r>
            <a:r>
              <a:rPr lang="zh-CN" altLang="en-US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为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10</a:t>
            </a:r>
            <a:r>
              <a:rPr lang="zh-CN" altLang="en-US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个状态</a:t>
            </a:r>
            <a:endParaRPr lang="en-US" altLang="zh-CN" sz="20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542256" y="1196752"/>
            <a:ext cx="83534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 smtClean="0">
                <a:solidFill>
                  <a:srgbClr val="800080"/>
                </a:solidFill>
              </a:rPr>
              <a:t>文法之例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8959" y="1135196"/>
            <a:ext cx="3226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</a:t>
            </a:r>
            <a:r>
              <a:rPr lang="en-US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[S</a:t>
            </a:r>
            <a:r>
              <a:rPr lang="en-US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]: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lang="zh-CN" altLang="zh-CN" sz="20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 </a:t>
            </a:r>
            <a:r>
              <a:rPr lang="zh-CN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lang="en-US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→S</a:t>
            </a:r>
            <a:r>
              <a:rPr lang="en-US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lang="zh-CN" altLang="zh-CN" sz="20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 </a:t>
            </a:r>
            <a:r>
              <a:rPr lang="zh-CN" altLang="zh-CN" sz="200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S→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BB  </a:t>
            </a:r>
            <a:endParaRPr lang="en-US" altLang="zh-CN" sz="20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buNone/>
            </a:pPr>
            <a:r>
              <a:rPr lang="en-US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 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2)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→a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3)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endParaRPr lang="zh-CN" altLang="en-US" sz="20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112" y="2348880"/>
            <a:ext cx="8586701" cy="348437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96653" name="Text Box 13"/>
          <p:cNvSpPr txBox="1">
            <a:spLocks noChangeArrowheads="1"/>
          </p:cNvSpPr>
          <p:nvPr/>
        </p:nvSpPr>
        <p:spPr bwMode="auto">
          <a:xfrm>
            <a:off x="757238" y="1125538"/>
            <a:ext cx="8135937" cy="533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dirty="0">
                <a:solidFill>
                  <a:srgbClr val="800080"/>
                </a:solidFill>
              </a:rPr>
              <a:t> 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</a:rPr>
              <a:t>和 </a:t>
            </a:r>
            <a:r>
              <a:rPr kumimoji="0" lang="en-US" altLang="zh-CN" sz="3200" smtClean="0">
                <a:solidFill>
                  <a:srgbClr val="800080"/>
                </a:solidFill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分析技术的折衷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</a:t>
            </a:r>
            <a:r>
              <a:rPr kumimoji="0" lang="zh-CN" altLang="en-US" sz="2800" b="1">
                <a:solidFill>
                  <a:srgbClr val="800080"/>
                </a:solidFill>
              </a:rPr>
              <a:t>比 </a:t>
            </a:r>
            <a:r>
              <a:rPr kumimoji="0" lang="en-US" altLang="zh-CN" sz="2800" smtClean="0">
                <a:solidFill>
                  <a:srgbClr val="800080"/>
                </a:solidFill>
              </a:rPr>
              <a:t>SLR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分析强大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 </a:t>
            </a:r>
            <a:r>
              <a:rPr lang="zh-CN" altLang="en-US" b="1"/>
              <a:t>可以</a:t>
            </a:r>
            <a:r>
              <a:rPr lang="zh-CN" altLang="en-US" b="1" smtClean="0"/>
              <a:t>采用</a:t>
            </a:r>
            <a:r>
              <a:rPr kumimoji="0" lang="en-US" altLang="zh-CN" smtClean="0"/>
              <a:t>SLR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分析</a:t>
            </a:r>
            <a:r>
              <a:rPr lang="zh-CN" altLang="en-US" b="1" dirty="0"/>
              <a:t>的文法一定可以采用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endParaRPr kumimoji="0" lang="zh-CN" altLang="en-US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dirty="0"/>
              <a:t>    </a:t>
            </a:r>
            <a:r>
              <a:rPr kumimoji="0" lang="zh-CN" altLang="en-US" b="1" dirty="0"/>
              <a:t>分析；但反之不成立</a:t>
            </a:r>
            <a:endParaRPr kumimoji="0" lang="zh-CN" altLang="en-US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分析的复杂度</a:t>
            </a:r>
            <a:r>
              <a:rPr kumimoji="0" lang="zh-CN" altLang="en-US" sz="2800" b="1">
                <a:solidFill>
                  <a:srgbClr val="800080"/>
                </a:solidFill>
              </a:rPr>
              <a:t>比 </a:t>
            </a:r>
            <a:r>
              <a:rPr kumimoji="0" lang="en-US" altLang="zh-CN" sz="2800" smtClean="0">
                <a:solidFill>
                  <a:srgbClr val="800080"/>
                </a:solidFill>
              </a:rPr>
              <a:t>SLR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分析高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b="1" dirty="0"/>
              <a:t>    通常，一</a:t>
            </a:r>
            <a:r>
              <a:rPr kumimoji="0" lang="zh-CN" altLang="en-US" b="1"/>
              <a:t>个 </a:t>
            </a:r>
            <a:r>
              <a:rPr kumimoji="0" lang="en-US" altLang="zh-CN" smtClean="0"/>
              <a:t>SLR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lang="zh-CN" altLang="en-US" b="1" dirty="0"/>
              <a:t>文法的 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/>
              <a:t>）</a:t>
            </a:r>
            <a:r>
              <a:rPr lang="en-US" altLang="zh-CN" smtClean="0"/>
              <a:t>FSM</a:t>
            </a:r>
            <a:r>
              <a:rPr lang="en-US" altLang="zh-CN" b="1" smtClean="0"/>
              <a:t> </a:t>
            </a:r>
            <a:r>
              <a:rPr lang="zh-CN" altLang="en-US" b="1" dirty="0"/>
              <a:t>状态数目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 要比它的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/>
              <a:t>）</a:t>
            </a:r>
            <a:r>
              <a:rPr lang="en-US" altLang="zh-CN" smtClean="0"/>
              <a:t>FSM</a:t>
            </a:r>
            <a:r>
              <a:rPr lang="zh-CN" altLang="en-US" b="1" dirty="0"/>
              <a:t>状态数目少得多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合并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</a:rPr>
              <a:t>）</a:t>
            </a:r>
            <a:r>
              <a:rPr lang="en-US" altLang="zh-CN" sz="2800" smtClean="0">
                <a:solidFill>
                  <a:srgbClr val="800080"/>
                </a:solidFill>
              </a:rPr>
              <a:t>FSM</a:t>
            </a:r>
            <a:r>
              <a:rPr lang="zh-CN" altLang="en-US" sz="2800" b="1" dirty="0">
                <a:solidFill>
                  <a:srgbClr val="800080"/>
                </a:solidFill>
              </a:rPr>
              <a:t>的相似状态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dirty="0">
                <a:solidFill>
                  <a:srgbClr val="800080"/>
                </a:solidFill>
              </a:rPr>
              <a:t>    </a:t>
            </a:r>
            <a:r>
              <a:rPr kumimoji="0" lang="en-US" altLang="zh-CN" dirty="0"/>
              <a:t>LALR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分析中将</a:t>
            </a:r>
            <a:r>
              <a:rPr kumimoji="0" lang="zh-CN" altLang="en-US" b="1" dirty="0">
                <a:solidFill>
                  <a:srgbClr val="800080"/>
                </a:solidFill>
              </a:rPr>
              <a:t>同芯</a:t>
            </a:r>
            <a:r>
              <a:rPr kumimoji="0" lang="zh-CN" altLang="en-US" b="1" dirty="0"/>
              <a:t>的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/>
              <a:t>）</a:t>
            </a:r>
            <a:r>
              <a:rPr lang="en-US" altLang="zh-CN" smtClean="0"/>
              <a:t>FSM</a:t>
            </a:r>
            <a:r>
              <a:rPr lang="zh-CN" altLang="en-US" b="1" dirty="0"/>
              <a:t>状态</a:t>
            </a:r>
            <a:r>
              <a:rPr kumimoji="0" lang="zh-CN" altLang="en-US" b="1" dirty="0"/>
              <a:t>合并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 得到与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/>
              <a:t>）</a:t>
            </a:r>
            <a:r>
              <a:rPr lang="en-US" altLang="zh-CN" smtClean="0"/>
              <a:t>FSM</a:t>
            </a:r>
            <a:r>
              <a:rPr lang="en-US" altLang="zh-CN" b="1" smtClean="0"/>
              <a:t> </a:t>
            </a:r>
            <a:r>
              <a:rPr lang="zh-CN" altLang="en-US" b="1" dirty="0"/>
              <a:t>相同数目的状态，但保留了</a:t>
            </a:r>
            <a:endParaRPr lang="zh-CN" altLang="en-US" b="1" dirty="0"/>
          </a:p>
          <a:p>
            <a:pPr lvl="1">
              <a:buFont typeface="Symbol" panose="05050102010706020507" pitchFamily="18" charset="2"/>
              <a:buNone/>
            </a:pPr>
            <a:r>
              <a:rPr lang="zh-CN" altLang="en-US" b="1" dirty="0"/>
              <a:t>    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的部分</a:t>
            </a:r>
            <a:r>
              <a:rPr lang="zh-CN" altLang="en-US" b="1" dirty="0"/>
              <a:t>向前搜索能力</a:t>
            </a:r>
            <a:endParaRPr lang="zh-CN" alt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683568" y="1341438"/>
            <a:ext cx="8388350" cy="417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kumimoji="0" lang="en-US" altLang="zh-CN" sz="3200" dirty="0">
                <a:solidFill>
                  <a:srgbClr val="800080"/>
                </a:solidFill>
              </a:rPr>
              <a:t> 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en-US" altLang="zh-CN" sz="3200" dirty="0" smtClean="0">
                <a:solidFill>
                  <a:srgbClr val="800080"/>
                </a:solidFill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的同芯状态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项目的“芯”</a:t>
            </a:r>
            <a:r>
              <a:rPr kumimoji="0" lang="zh-CN" altLang="en-US" sz="2800" b="1" dirty="0"/>
              <a:t>（</a:t>
            </a:r>
            <a:r>
              <a:rPr kumimoji="0" lang="en-US" altLang="zh-CN" sz="2800" i="1" dirty="0"/>
              <a:t>core</a:t>
            </a:r>
            <a:r>
              <a:rPr kumimoji="0" lang="zh-CN" altLang="en-US" sz="2800" b="1" dirty="0"/>
              <a:t>）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</a:t>
            </a:r>
            <a:r>
              <a:rPr kumimoji="0" lang="en-US" altLang="zh-CN" sz="2800" dirty="0"/>
              <a:t>LR</a:t>
            </a:r>
            <a:r>
              <a:rPr kumimoji="0" lang="zh-CN" altLang="en-US" sz="2800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）</a:t>
            </a:r>
            <a:r>
              <a:rPr kumimoji="0" lang="zh-CN" altLang="en-US" sz="2800" b="1" dirty="0"/>
              <a:t>项目 </a:t>
            </a:r>
            <a:r>
              <a:rPr kumimoji="0" lang="en-US" altLang="zh-CN" sz="2800" dirty="0"/>
              <a:t>[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FF0000"/>
                </a:solidFill>
              </a:rPr>
              <a:t>.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ym typeface="Symbol" panose="05050102010706020507" pitchFamily="18" charset="2"/>
              </a:rPr>
              <a:t>,  </a:t>
            </a:r>
            <a:r>
              <a:rPr kumimoji="0" lang="en-US" altLang="zh-CN" sz="2800" b="1" dirty="0">
                <a:sym typeface="Symbol" panose="05050102010706020507" pitchFamily="18" charset="2"/>
              </a:rPr>
              <a:t>a</a:t>
            </a:r>
            <a:r>
              <a:rPr kumimoji="0" lang="en-US" altLang="zh-CN" sz="2800" dirty="0"/>
              <a:t>] </a:t>
            </a:r>
            <a:r>
              <a:rPr lang="zh-CN" altLang="en-US" sz="2800" b="1" dirty="0"/>
              <a:t>中的 </a:t>
            </a:r>
            <a:r>
              <a:rPr lang="en-US" altLang="zh-CN" sz="2800" b="1" dirty="0">
                <a:sym typeface="Symbol" panose="05050102010706020507" pitchFamily="18" charset="2"/>
              </a:rPr>
              <a:t>A </a:t>
            </a:r>
            <a:r>
              <a:rPr kumimoji="0"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 </a:t>
            </a:r>
            <a:r>
              <a:rPr lang="en-US" altLang="zh-CN" sz="2800" b="1" dirty="0"/>
              <a:t>. </a:t>
            </a:r>
            <a:r>
              <a:rPr lang="en-US" altLang="zh-CN" sz="2800" b="1" dirty="0">
                <a:sym typeface="Symbol" panose="05050102010706020507" pitchFamily="18" charset="2"/>
              </a:rPr>
              <a:t>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ym typeface="Symbol" panose="05050102010706020507" pitchFamily="18" charset="2"/>
              </a:rPr>
              <a:t>部分称为该项目的</a:t>
            </a:r>
            <a:r>
              <a:rPr kumimoji="0" lang="zh-CN" altLang="en-US" sz="2800" b="1" dirty="0"/>
              <a:t>“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芯</a:t>
            </a:r>
            <a:r>
              <a:rPr kumimoji="0" lang="zh-CN" altLang="en-US" sz="2800" b="1" dirty="0"/>
              <a:t>”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同芯状态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对于</a:t>
            </a:r>
            <a:r>
              <a:rPr kumimoji="0" lang="en-US" altLang="zh-CN" sz="2800" dirty="0">
                <a:solidFill>
                  <a:srgbClr val="FF0000"/>
                </a:solidFill>
              </a:rPr>
              <a:t>LR</a:t>
            </a:r>
            <a:r>
              <a:rPr kumimoji="0" lang="zh-CN" altLang="en-US" sz="2800" dirty="0">
                <a:solidFill>
                  <a:srgbClr val="FF0000"/>
                </a:solidFill>
              </a:rPr>
              <a:t>（</a:t>
            </a:r>
            <a:r>
              <a:rPr kumimoji="0" lang="en-US" altLang="zh-CN" sz="2800" dirty="0">
                <a:solidFill>
                  <a:srgbClr val="FF0000"/>
                </a:solidFill>
              </a:rPr>
              <a:t>1</a:t>
            </a:r>
            <a:r>
              <a:rPr kumimoji="0" lang="zh-CN" altLang="en-US" sz="2800" dirty="0">
                <a:solidFill>
                  <a:srgbClr val="FF0000"/>
                </a:solidFill>
              </a:rPr>
              <a:t>）</a:t>
            </a:r>
            <a:r>
              <a:rPr kumimoji="0" lang="en-US" altLang="zh-CN" sz="2800" dirty="0" smtClean="0"/>
              <a:t>FSM </a:t>
            </a:r>
            <a:r>
              <a:rPr kumimoji="0" lang="zh-CN" altLang="en-US" sz="2800" b="1" dirty="0"/>
              <a:t>的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两个状态</a:t>
            </a:r>
            <a:r>
              <a:rPr kumimoji="0" lang="zh-CN" altLang="en-US" sz="2800" b="1" dirty="0"/>
              <a:t>，如果只考虑</a:t>
            </a:r>
            <a:endParaRPr kumimoji="0" lang="zh-CN" altLang="en-US" sz="2800" b="1" dirty="0"/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每个项目的 “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芯</a:t>
            </a:r>
            <a:r>
              <a:rPr kumimoji="0" lang="zh-CN" altLang="en-US" sz="2800" b="1" dirty="0"/>
              <a:t>”，它们是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完全相同的项目集</a:t>
            </a:r>
            <a:endParaRPr kumimoji="0" lang="zh-CN" altLang="en-US" sz="2800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合，那么这两个状态就是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同芯的状态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95611"/>
            <a:ext cx="7705725" cy="465772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 bwMode="auto">
          <a:xfrm flipV="1">
            <a:off x="3275856" y="3933056"/>
            <a:ext cx="2880320" cy="7920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272826" y="3753815"/>
            <a:ext cx="1227166" cy="112271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3272826" y="5337187"/>
            <a:ext cx="2880320" cy="7920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86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611188" y="1125538"/>
            <a:ext cx="640873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/>
              <a:t>）</a:t>
            </a:r>
            <a:r>
              <a:rPr lang="en-US" altLang="zh-CN" sz="3200" smtClean="0"/>
              <a:t>FSM </a:t>
            </a:r>
            <a:r>
              <a:rPr lang="zh-CN" altLang="en-US" sz="3200" b="1" dirty="0"/>
              <a:t>同芯状态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5476" y="1651645"/>
            <a:ext cx="3396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[S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]: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0)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1)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S→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BB  </a:t>
            </a:r>
            <a:endParaRPr lang="en-US" altLang="zh-CN" sz="20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buNone/>
            </a:pPr>
            <a:r>
              <a:rPr lang="en-US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 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2)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→a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3)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endParaRPr lang="zh-CN" altLang="en-US" sz="20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举例：</a:t>
            </a:r>
            <a:r>
              <a:rPr lang="zh-CN" altLang="en-US" sz="3200" b="1"/>
              <a:t>短语</a:t>
            </a:r>
            <a:endParaRPr lang="zh-CN" altLang="en-US" sz="3200" b="1"/>
          </a:p>
        </p:txBody>
      </p:sp>
      <p:sp>
        <p:nvSpPr>
          <p:cNvPr id="4505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5795963" y="1773238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文法 </a:t>
            </a:r>
            <a:r>
              <a:rPr lang="en-US" altLang="zh-CN"/>
              <a:t>G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aA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bB</a:t>
            </a:r>
            <a:endParaRPr lang="en-US" altLang="zh-CN" dirty="0"/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1258888" y="1628775"/>
            <a:ext cx="4549775" cy="520142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对于右边的文法</a:t>
            </a:r>
            <a:r>
              <a:rPr lang="en-US" altLang="zh-CN" dirty="0" smtClean="0"/>
              <a:t>G(S)</a:t>
            </a:r>
            <a:r>
              <a:rPr lang="en-US" altLang="zh-CN" b="1" dirty="0" smtClean="0">
                <a:latin typeface="楷体_GB2312" pitchFamily="49" charset="-122"/>
              </a:rPr>
              <a:t>,</a:t>
            </a:r>
            <a:endParaRPr lang="en-US" altLang="zh-CN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b="1" dirty="0">
                <a:latin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</a:rPr>
              <a:t>句子 </a:t>
            </a:r>
            <a:r>
              <a:rPr lang="en-US" altLang="zh-CN" dirty="0" err="1"/>
              <a:t>aaab</a:t>
            </a:r>
            <a:r>
              <a:rPr lang="en-US" altLang="zh-CN" b="1" dirty="0">
                <a:latin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</a:rPr>
              <a:t>的短语有：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   </a:t>
            </a:r>
            <a:r>
              <a:rPr lang="zh-CN" altLang="en-US" dirty="0" smtClean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 smtClean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b="1" dirty="0">
                <a:latin typeface="楷体_GB2312" pitchFamily="49" charset="-122"/>
              </a:rPr>
              <a:t>        </a:t>
            </a:r>
            <a:r>
              <a:rPr lang="en-US" altLang="zh-CN" dirty="0">
                <a:solidFill>
                  <a:srgbClr val="800080"/>
                </a:solidFill>
              </a:rPr>
              <a:t>a</a:t>
            </a:r>
            <a:r>
              <a:rPr lang="zh-CN" altLang="en-US" dirty="0"/>
              <a:t>：</a:t>
            </a:r>
            <a:r>
              <a:rPr lang="en-US" altLang="zh-CN" dirty="0" err="1"/>
              <a:t>aa</a:t>
            </a:r>
            <a:r>
              <a:rPr lang="en-US" altLang="zh-CN" dirty="0" err="1">
                <a:solidFill>
                  <a:srgbClr val="800080"/>
                </a:solidFill>
              </a:rPr>
              <a:t>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 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dirty="0"/>
              <a:t>     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/>
              <a:t>               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CN" dirty="0"/>
              <a:t>    </a:t>
            </a:r>
            <a:r>
              <a:rPr lang="zh-CN" altLang="en-US" b="1" dirty="0"/>
              <a:t>句型</a:t>
            </a:r>
            <a:r>
              <a:rPr lang="en-US" altLang="zh-CN" dirty="0" err="1"/>
              <a:t>aaAb</a:t>
            </a:r>
            <a:r>
              <a:rPr lang="zh-CN" altLang="en-US" b="1" dirty="0"/>
              <a:t>的短语有：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zh-CN" altLang="en-US" dirty="0"/>
              <a:t>：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800080"/>
                </a:solidFill>
              </a:rPr>
              <a:t>aA</a:t>
            </a:r>
            <a:r>
              <a:rPr lang="en-US" altLang="zh-CN" dirty="0" err="1"/>
              <a:t>b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  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</a:t>
            </a:r>
            <a:r>
              <a:rPr lang="en-US" altLang="zh-CN" dirty="0" err="1"/>
              <a:t>b</a:t>
            </a:r>
            <a:r>
              <a:rPr lang="zh-CN" altLang="en-US" dirty="0"/>
              <a:t>；  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800080"/>
                </a:solidFill>
              </a:rPr>
              <a:t>aaAb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               b</a:t>
            </a:r>
            <a:r>
              <a:rPr lang="zh-CN" altLang="en-US" dirty="0"/>
              <a:t>：</a:t>
            </a:r>
            <a:r>
              <a:rPr lang="en-US" altLang="zh-CN" dirty="0" err="1"/>
              <a:t>aaA</a:t>
            </a:r>
            <a:r>
              <a:rPr lang="en-US" altLang="zh-CN" dirty="0" err="1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450574" name="Rectangle 14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6694413" y="6128469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en-US" altLang="zh-CN" sz="2000" b="1" i="1"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6292776" y="5088656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5364088" y="5088656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5860976" y="4728294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6869038" y="4728294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B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6373738" y="4367931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 dirty="0" smtClean="0">
                <a:ea typeface="华文行楷" panose="02010800040101010101" pitchFamily="2" charset="-122"/>
              </a:rPr>
              <a:t>S</a:t>
            </a:r>
            <a:endParaRPr lang="en-US" altLang="zh-CN" sz="2000" b="1" i="1" dirty="0">
              <a:ea typeface="华文行楷" panose="02010800040101010101" pitchFamily="2" charset="-122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7380213" y="5088656"/>
            <a:ext cx="339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b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H="1" flipV="1">
            <a:off x="7164313" y="4945781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 flipV="1">
            <a:off x="6678538" y="4596531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 flipV="1">
            <a:off x="6156251" y="4596531"/>
            <a:ext cx="293687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" name="Line 37"/>
          <p:cNvSpPr>
            <a:spLocks noChangeShapeType="1"/>
          </p:cNvSpPr>
          <p:nvPr/>
        </p:nvSpPr>
        <p:spPr bwMode="auto">
          <a:xfrm flipV="1">
            <a:off x="5653013" y="5017219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H="1" flipV="1">
            <a:off x="6156251" y="5017219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6726163" y="5412506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5797476" y="5412506"/>
            <a:ext cx="3540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 flipV="1">
            <a:off x="6086401" y="5341069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" name="Line 42"/>
          <p:cNvSpPr>
            <a:spLocks noChangeShapeType="1"/>
          </p:cNvSpPr>
          <p:nvPr/>
        </p:nvSpPr>
        <p:spPr bwMode="auto">
          <a:xfrm flipH="1" flipV="1">
            <a:off x="6589638" y="5304556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" name="Rectangle 43"/>
          <p:cNvSpPr>
            <a:spLocks noChangeArrowheads="1"/>
          </p:cNvSpPr>
          <p:nvPr/>
        </p:nvSpPr>
        <p:spPr bwMode="auto">
          <a:xfrm>
            <a:off x="7156376" y="5771281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69" name="Rectangle 44"/>
          <p:cNvSpPr>
            <a:spLocks noChangeArrowheads="1"/>
          </p:cNvSpPr>
          <p:nvPr/>
        </p:nvSpPr>
        <p:spPr bwMode="auto">
          <a:xfrm>
            <a:off x="6227688" y="5771281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行楷" panose="02010800040101010101" pitchFamily="2" charset="-122"/>
              </a:rPr>
              <a:t>a</a:t>
            </a:r>
            <a:endParaRPr lang="en-US" altLang="zh-CN" sz="2000" b="1" i="1">
              <a:ea typeface="华文行楷" panose="02010800040101010101" pitchFamily="2" charset="-122"/>
            </a:endParaRPr>
          </a:p>
        </p:txBody>
      </p:sp>
      <p:sp>
        <p:nvSpPr>
          <p:cNvPr id="70" name="Line 45"/>
          <p:cNvSpPr>
            <a:spLocks noChangeShapeType="1"/>
          </p:cNvSpPr>
          <p:nvPr/>
        </p:nvSpPr>
        <p:spPr bwMode="auto">
          <a:xfrm flipV="1">
            <a:off x="6516613" y="5699844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" name="Line 46"/>
          <p:cNvSpPr>
            <a:spLocks noChangeShapeType="1"/>
          </p:cNvSpPr>
          <p:nvPr/>
        </p:nvSpPr>
        <p:spPr bwMode="auto">
          <a:xfrm flipH="1" flipV="1">
            <a:off x="7019851" y="5699844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" name="Line 48"/>
          <p:cNvSpPr>
            <a:spLocks noChangeShapeType="1"/>
          </p:cNvSpPr>
          <p:nvPr/>
        </p:nvSpPr>
        <p:spPr bwMode="auto">
          <a:xfrm flipV="1">
            <a:off x="6983338" y="6060206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50929" name="Text Box 17"/>
          <p:cNvSpPr txBox="1">
            <a:spLocks noChangeArrowheads="1"/>
          </p:cNvSpPr>
          <p:nvPr/>
        </p:nvSpPr>
        <p:spPr bwMode="auto">
          <a:xfrm>
            <a:off x="684213" y="1125538"/>
            <a:ext cx="8064500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 smtClean="0"/>
              <a:t>FSM </a:t>
            </a:r>
            <a:r>
              <a:rPr lang="zh-CN" altLang="en-US" sz="3200" b="1" dirty="0"/>
              <a:t>同芯状态</a:t>
            </a:r>
            <a:r>
              <a:rPr lang="zh-CN" altLang="en-US" sz="3200" b="1" dirty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b="1" dirty="0"/>
              <a:t> </a:t>
            </a:r>
            <a:r>
              <a:rPr lang="zh-CN" altLang="en-US" b="1" dirty="0" smtClean="0"/>
              <a:t>上述文法</a:t>
            </a:r>
            <a:r>
              <a:rPr kumimoji="0" lang="zh-CN" altLang="en-US" b="1" dirty="0" smtClean="0">
                <a:sym typeface="Symbol" panose="05050102010706020507" pitchFamily="18" charset="2"/>
              </a:rPr>
              <a:t>的 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smtClean="0"/>
              <a:t>FSM</a:t>
            </a:r>
            <a:r>
              <a:rPr lang="zh-CN" altLang="en-US" b="1" dirty="0"/>
              <a:t>中的同芯状态（共 </a:t>
            </a:r>
            <a:r>
              <a:rPr lang="en-US" altLang="zh-CN" dirty="0" smtClean="0"/>
              <a:t>3</a:t>
            </a:r>
            <a:r>
              <a:rPr lang="en-US" altLang="zh-CN" b="1" dirty="0" smtClean="0"/>
              <a:t> </a:t>
            </a:r>
            <a:r>
              <a:rPr lang="zh-CN" altLang="en-US" b="1" dirty="0"/>
              <a:t>组）</a:t>
            </a:r>
            <a:endParaRPr lang="zh-CN" altLang="en-US" b="1" dirty="0"/>
          </a:p>
        </p:txBody>
      </p:sp>
      <p:sp>
        <p:nvSpPr>
          <p:cNvPr id="19" name="Rectangle 3"/>
          <p:cNvSpPr txBox="1">
            <a:spLocks noRot="1" noChangeArrowheads="1"/>
          </p:cNvSpPr>
          <p:nvPr/>
        </p:nvSpPr>
        <p:spPr>
          <a:xfrm>
            <a:off x="1115616" y="2276933"/>
            <a:ext cx="7896226" cy="404587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zh-CN" sz="2400" b="1" kern="0" dirty="0" smtClean="0"/>
              <a:t>如</a:t>
            </a:r>
            <a:r>
              <a:rPr lang="zh-CN" altLang="zh-CN" sz="2400" b="1" kern="0" dirty="0" smtClean="0"/>
              <a:t>: </a:t>
            </a:r>
            <a:r>
              <a:rPr lang="en-US" altLang="zh-CN" sz="2400" b="1" kern="0" dirty="0" smtClean="0">
                <a:solidFill>
                  <a:srgbClr val="FF0000"/>
                </a:solidFill>
              </a:rPr>
              <a:t>I</a:t>
            </a:r>
            <a:r>
              <a:rPr lang="zh-CN" altLang="zh-CN" sz="2400" b="1" kern="0" baseline="-25000" dirty="0" smtClean="0">
                <a:solidFill>
                  <a:srgbClr val="FF0000"/>
                </a:solidFill>
              </a:rPr>
              <a:t>3</a:t>
            </a:r>
            <a:r>
              <a:rPr lang="zh-CN" altLang="zh-CN" sz="2400" b="1" kern="0" dirty="0" smtClean="0">
                <a:solidFill>
                  <a:srgbClr val="FF0000"/>
                </a:solidFill>
              </a:rPr>
              <a:t>---</a:t>
            </a:r>
            <a:r>
              <a:rPr lang="en-US" altLang="zh-CN" sz="2400" b="1" kern="0" dirty="0">
                <a:solidFill>
                  <a:srgbClr val="FF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FF0000"/>
                </a:solidFill>
              </a:rPr>
              <a:t>I</a:t>
            </a:r>
            <a:r>
              <a:rPr lang="zh-CN" altLang="zh-CN" sz="2400" b="1" kern="0" baseline="-25000" dirty="0" smtClean="0">
                <a:solidFill>
                  <a:srgbClr val="FF0000"/>
                </a:solidFill>
              </a:rPr>
              <a:t>6</a:t>
            </a:r>
            <a:r>
              <a:rPr lang="zh-CN" altLang="zh-CN" sz="2400" b="1" kern="0" dirty="0" smtClean="0">
                <a:solidFill>
                  <a:srgbClr val="FF0000"/>
                </a:solidFill>
              </a:rPr>
              <a:t> </a:t>
            </a:r>
            <a:endParaRPr lang="zh-CN" altLang="zh-CN" sz="2400" b="1" kern="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zh-CN" sz="2000" b="1" kern="0" dirty="0" smtClean="0"/>
              <a:t>  </a:t>
            </a:r>
            <a:r>
              <a:rPr lang="en-US" altLang="zh-CN" sz="2000" b="1" kern="0" dirty="0" smtClean="0"/>
              <a:t>I</a:t>
            </a:r>
            <a:r>
              <a:rPr lang="zh-CN" altLang="zh-CN" sz="2000" b="1" kern="0" baseline="-25000" dirty="0" smtClean="0"/>
              <a:t>3</a:t>
            </a:r>
            <a:r>
              <a:rPr lang="zh-CN" altLang="zh-CN" sz="2000" b="1" kern="0" dirty="0" smtClean="0"/>
              <a:t>={</a:t>
            </a:r>
            <a:r>
              <a:rPr lang="en-US" altLang="zh-CN" sz="2000" b="1" kern="0" dirty="0"/>
              <a:t>B </a:t>
            </a:r>
            <a:r>
              <a:rPr lang="zh-CN" altLang="zh-CN" sz="2000" b="1" kern="0" dirty="0" smtClean="0"/>
              <a:t>→a</a:t>
            </a:r>
            <a:r>
              <a:rPr lang="en-US" altLang="zh-CN" sz="2000" b="1" kern="0" dirty="0" smtClean="0"/>
              <a:t>.B</a:t>
            </a:r>
            <a:r>
              <a:rPr lang="zh-CN" altLang="zh-CN" sz="2000" b="1" kern="0" dirty="0" smtClean="0"/>
              <a:t>,a/b        </a:t>
            </a:r>
            <a:r>
              <a:rPr lang="en-US" altLang="zh-CN" sz="2000" b="1" kern="0" dirty="0" smtClean="0"/>
              <a:t>I</a:t>
            </a:r>
            <a:r>
              <a:rPr lang="zh-CN" altLang="zh-CN" sz="2000" b="1" kern="0" baseline="-25000" dirty="0" smtClean="0"/>
              <a:t>6</a:t>
            </a:r>
            <a:r>
              <a:rPr lang="zh-CN" altLang="zh-CN" sz="2000" b="1" kern="0" dirty="0" smtClean="0"/>
              <a:t>={</a:t>
            </a:r>
            <a:r>
              <a:rPr lang="en-US" altLang="zh-CN" sz="2000" b="1" kern="0" dirty="0" smtClean="0"/>
              <a:t>B </a:t>
            </a:r>
            <a:r>
              <a:rPr lang="zh-CN" altLang="zh-CN" sz="2000" b="1" kern="0" dirty="0" smtClean="0"/>
              <a:t>→a</a:t>
            </a:r>
            <a:r>
              <a:rPr lang="en-US" altLang="zh-CN" sz="2000" b="1" kern="0" dirty="0" smtClean="0"/>
              <a:t>.B</a:t>
            </a:r>
            <a:r>
              <a:rPr lang="zh-CN" altLang="zh-CN" sz="2000" b="1" kern="0" dirty="0" smtClean="0"/>
              <a:t>,#</a:t>
            </a:r>
            <a:endParaRPr lang="zh-CN" altLang="zh-CN" sz="2000" b="1" kern="0" dirty="0" smtClean="0"/>
          </a:p>
          <a:p>
            <a:pPr lvl="1">
              <a:buNone/>
            </a:pPr>
            <a:r>
              <a:rPr lang="en-US" altLang="zh-CN" sz="2000" b="1" kern="0" dirty="0"/>
              <a:t> </a:t>
            </a:r>
            <a:r>
              <a:rPr lang="en-US" altLang="zh-CN" sz="2000" b="1" kern="0" dirty="0" smtClean="0"/>
              <a:t>      B </a:t>
            </a:r>
            <a:r>
              <a:rPr lang="zh-CN" altLang="zh-CN" sz="2000" b="1" kern="0" dirty="0" smtClean="0"/>
              <a:t>→</a:t>
            </a:r>
            <a:r>
              <a:rPr lang="en-US" altLang="zh-CN" sz="2000" b="1" kern="0" dirty="0" smtClean="0"/>
              <a:t>.</a:t>
            </a:r>
            <a:r>
              <a:rPr lang="zh-CN" altLang="zh-CN" sz="2000" b="1" kern="0" dirty="0" smtClean="0"/>
              <a:t>a</a:t>
            </a:r>
            <a:r>
              <a:rPr lang="en-US" altLang="zh-CN" sz="2000" b="1" kern="0" dirty="0"/>
              <a:t>B</a:t>
            </a:r>
            <a:r>
              <a:rPr lang="zh-CN" altLang="zh-CN" sz="2000" b="1" kern="0" dirty="0" smtClean="0"/>
              <a:t>,a/b </a:t>
            </a:r>
            <a:r>
              <a:rPr lang="en-US" altLang="zh-CN" sz="2000" b="1" kern="0" dirty="0" smtClean="0"/>
              <a:t>             B </a:t>
            </a:r>
            <a:r>
              <a:rPr lang="zh-CN" altLang="zh-CN" sz="2000" b="1" kern="0" dirty="0" smtClean="0"/>
              <a:t>→</a:t>
            </a:r>
            <a:r>
              <a:rPr lang="en-US" altLang="zh-CN" sz="2000" b="1" kern="0" dirty="0" smtClean="0"/>
              <a:t>.</a:t>
            </a:r>
            <a:r>
              <a:rPr lang="zh-CN" altLang="zh-CN" sz="2000" b="1" kern="0" dirty="0" smtClean="0"/>
              <a:t>a</a:t>
            </a:r>
            <a:r>
              <a:rPr lang="en-US" altLang="zh-CN" sz="2000" b="1" kern="0" dirty="0" smtClean="0"/>
              <a:t>B</a:t>
            </a:r>
            <a:r>
              <a:rPr lang="zh-CN" altLang="zh-CN" sz="2000" b="1" kern="0" dirty="0" smtClean="0"/>
              <a:t>,# </a:t>
            </a:r>
            <a:endParaRPr lang="zh-CN" altLang="zh-CN" sz="2000" b="1" kern="0" dirty="0" smtClean="0"/>
          </a:p>
          <a:p>
            <a:pPr lvl="1">
              <a:buNone/>
            </a:pPr>
            <a:r>
              <a:rPr lang="zh-CN" altLang="zh-CN" sz="2000" b="1" kern="0" dirty="0" smtClean="0"/>
              <a:t> </a:t>
            </a:r>
            <a:r>
              <a:rPr lang="en-US" altLang="zh-CN" sz="2000" b="1" kern="0" dirty="0" smtClean="0"/>
              <a:t>      B </a:t>
            </a:r>
            <a:r>
              <a:rPr lang="zh-CN" altLang="zh-CN" sz="2000" b="1" kern="0" dirty="0" smtClean="0"/>
              <a:t>→</a:t>
            </a:r>
            <a:r>
              <a:rPr lang="en-US" altLang="zh-CN" sz="2000" b="1" kern="0" dirty="0" smtClean="0"/>
              <a:t>.</a:t>
            </a:r>
            <a:r>
              <a:rPr lang="zh-CN" altLang="zh-CN" sz="2000" b="1" kern="0" dirty="0" smtClean="0"/>
              <a:t>b,a/b}            </a:t>
            </a:r>
            <a:r>
              <a:rPr lang="en-US" altLang="zh-CN" sz="2000" b="1" kern="0" dirty="0" smtClean="0"/>
              <a:t>   B </a:t>
            </a:r>
            <a:r>
              <a:rPr lang="zh-CN" altLang="zh-CN" sz="2000" b="1" kern="0" dirty="0" smtClean="0"/>
              <a:t>→</a:t>
            </a:r>
            <a:r>
              <a:rPr lang="en-US" altLang="zh-CN" sz="2000" b="1" kern="0" dirty="0" smtClean="0"/>
              <a:t>.</a:t>
            </a:r>
            <a:r>
              <a:rPr lang="zh-CN" altLang="zh-CN" sz="2000" b="1" kern="0" dirty="0" smtClean="0"/>
              <a:t>b,# }</a:t>
            </a:r>
            <a:endParaRPr lang="zh-CN" altLang="zh-CN" sz="2000" b="1" kern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b="1" kern="0" dirty="0" smtClean="0"/>
              <a:t>   </a:t>
            </a:r>
            <a:r>
              <a:rPr lang="en-US" altLang="zh-CN" sz="2400" b="1" kern="0" dirty="0" smtClean="0"/>
              <a:t>  </a:t>
            </a:r>
            <a:r>
              <a:rPr lang="en-US" altLang="zh-CN" sz="2400" b="1" kern="0" dirty="0" smtClean="0">
                <a:solidFill>
                  <a:srgbClr val="FF0000"/>
                </a:solidFill>
              </a:rPr>
              <a:t>I</a:t>
            </a:r>
            <a:r>
              <a:rPr lang="zh-CN" altLang="zh-CN" sz="2400" b="1" kern="0" baseline="-25000" dirty="0" smtClean="0">
                <a:solidFill>
                  <a:srgbClr val="FF0000"/>
                </a:solidFill>
              </a:rPr>
              <a:t>4</a:t>
            </a:r>
            <a:r>
              <a:rPr lang="zh-CN" altLang="zh-CN" sz="2400" b="1" kern="0" dirty="0" smtClean="0">
                <a:solidFill>
                  <a:srgbClr val="FF0000"/>
                </a:solidFill>
              </a:rPr>
              <a:t>---</a:t>
            </a:r>
            <a:r>
              <a:rPr lang="en-US" altLang="zh-CN" sz="2400" b="1" kern="0" dirty="0" smtClean="0">
                <a:solidFill>
                  <a:srgbClr val="FF0000"/>
                </a:solidFill>
              </a:rPr>
              <a:t>I</a:t>
            </a:r>
            <a:r>
              <a:rPr lang="zh-CN" altLang="zh-CN" sz="2400" b="1" kern="0" baseline="-25000" dirty="0" smtClean="0">
                <a:solidFill>
                  <a:srgbClr val="FF0000"/>
                </a:solidFill>
              </a:rPr>
              <a:t>7</a:t>
            </a:r>
            <a:endParaRPr lang="zh-CN" altLang="zh-CN" sz="2400" b="1" kern="0" baseline="-25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b="1" kern="0" dirty="0" smtClean="0"/>
              <a:t>  </a:t>
            </a:r>
            <a:r>
              <a:rPr lang="en-US" altLang="zh-CN" sz="2000" b="1" kern="0" dirty="0" smtClean="0"/>
              <a:t>I</a:t>
            </a:r>
            <a:r>
              <a:rPr lang="zh-CN" altLang="zh-CN" sz="2000" b="1" kern="0" baseline="-25000" dirty="0" smtClean="0"/>
              <a:t>4</a:t>
            </a:r>
            <a:r>
              <a:rPr lang="zh-CN" altLang="zh-CN" sz="2000" b="1" kern="0" dirty="0" smtClean="0"/>
              <a:t>={</a:t>
            </a:r>
            <a:r>
              <a:rPr lang="en-US" altLang="zh-CN" sz="2000" b="1" kern="0" dirty="0" smtClean="0"/>
              <a:t>B</a:t>
            </a:r>
            <a:r>
              <a:rPr lang="zh-CN" altLang="zh-CN" sz="2000" b="1" kern="0" dirty="0" smtClean="0"/>
              <a:t>→b</a:t>
            </a:r>
            <a:r>
              <a:rPr lang="en-US" altLang="zh-CN" sz="2000" b="1" kern="0" dirty="0" smtClean="0"/>
              <a:t>.</a:t>
            </a:r>
            <a:r>
              <a:rPr lang="zh-CN" altLang="zh-CN" sz="2000" b="1" kern="0" dirty="0" smtClean="0"/>
              <a:t>,a/b}       </a:t>
            </a:r>
            <a:r>
              <a:rPr lang="en-US" altLang="zh-CN" sz="2000" b="1" kern="0" dirty="0" smtClean="0"/>
              <a:t>  </a:t>
            </a:r>
            <a:r>
              <a:rPr lang="zh-CN" altLang="zh-CN" sz="2000" b="1" kern="0" dirty="0" smtClean="0"/>
              <a:t> </a:t>
            </a:r>
            <a:r>
              <a:rPr lang="en-US" altLang="zh-CN" sz="2000" b="1" kern="0" dirty="0" smtClean="0"/>
              <a:t>I</a:t>
            </a:r>
            <a:r>
              <a:rPr lang="zh-CN" altLang="zh-CN" sz="2000" b="1" kern="0" baseline="-25000" dirty="0" smtClean="0"/>
              <a:t>7</a:t>
            </a:r>
            <a:r>
              <a:rPr lang="zh-CN" altLang="zh-CN" sz="2000" b="1" kern="0" dirty="0" smtClean="0"/>
              <a:t>={</a:t>
            </a:r>
            <a:r>
              <a:rPr lang="en-US" altLang="zh-CN" sz="2000" b="1" kern="0" dirty="0" smtClean="0"/>
              <a:t>B</a:t>
            </a:r>
            <a:r>
              <a:rPr lang="zh-CN" altLang="zh-CN" sz="2000" b="1" kern="0" dirty="0" smtClean="0"/>
              <a:t>→b</a:t>
            </a:r>
            <a:r>
              <a:rPr lang="en-US" altLang="zh-CN" sz="2000" b="1" kern="0" dirty="0" smtClean="0"/>
              <a:t>.</a:t>
            </a:r>
            <a:r>
              <a:rPr lang="zh-CN" altLang="zh-CN" sz="2000" b="1" kern="0" dirty="0" smtClean="0"/>
              <a:t>,# }</a:t>
            </a:r>
            <a:endParaRPr lang="zh-CN" altLang="zh-CN" sz="2000" b="1" kern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b="1" kern="0" dirty="0" smtClean="0"/>
              <a:t>   </a:t>
            </a:r>
            <a:r>
              <a:rPr lang="en-US" altLang="zh-CN" sz="2400" b="1" kern="0" dirty="0" smtClean="0"/>
              <a:t>  </a:t>
            </a:r>
            <a:r>
              <a:rPr lang="en-US" altLang="zh-CN" sz="2400" b="1" kern="0" dirty="0" smtClean="0">
                <a:solidFill>
                  <a:srgbClr val="FF0000"/>
                </a:solidFill>
              </a:rPr>
              <a:t>I</a:t>
            </a:r>
            <a:r>
              <a:rPr lang="zh-CN" altLang="zh-CN" sz="2400" b="1" kern="0" baseline="-25000" dirty="0" smtClean="0">
                <a:solidFill>
                  <a:srgbClr val="FF0000"/>
                </a:solidFill>
              </a:rPr>
              <a:t>8</a:t>
            </a:r>
            <a:r>
              <a:rPr lang="zh-CN" altLang="zh-CN" sz="2400" b="1" kern="0" dirty="0" smtClean="0">
                <a:solidFill>
                  <a:srgbClr val="FF0000"/>
                </a:solidFill>
              </a:rPr>
              <a:t>---</a:t>
            </a:r>
            <a:r>
              <a:rPr lang="en-US" altLang="zh-CN" sz="2400" b="1" kern="0" dirty="0" smtClean="0">
                <a:solidFill>
                  <a:srgbClr val="FF0000"/>
                </a:solidFill>
              </a:rPr>
              <a:t>I</a:t>
            </a:r>
            <a:r>
              <a:rPr lang="zh-CN" altLang="zh-CN" sz="2400" b="1" kern="0" baseline="-25000" dirty="0" smtClean="0">
                <a:solidFill>
                  <a:srgbClr val="FF0000"/>
                </a:solidFill>
              </a:rPr>
              <a:t>9</a:t>
            </a:r>
            <a:endParaRPr lang="zh-CN" altLang="zh-CN" sz="2400" b="1" kern="0" baseline="-25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b="1" kern="0" dirty="0" smtClean="0"/>
              <a:t>  </a:t>
            </a:r>
            <a:r>
              <a:rPr lang="en-US" altLang="zh-CN" sz="2000" b="1" kern="0" dirty="0" smtClean="0"/>
              <a:t>I</a:t>
            </a:r>
            <a:r>
              <a:rPr lang="zh-CN" altLang="zh-CN" sz="2000" b="1" kern="0" baseline="-25000" dirty="0" smtClean="0"/>
              <a:t>8</a:t>
            </a:r>
            <a:r>
              <a:rPr lang="zh-CN" altLang="zh-CN" sz="2000" b="1" kern="0" dirty="0" smtClean="0"/>
              <a:t>={</a:t>
            </a:r>
            <a:r>
              <a:rPr lang="en-US" altLang="zh-CN" sz="2000" b="1" kern="0" dirty="0" smtClean="0"/>
              <a:t>B</a:t>
            </a:r>
            <a:r>
              <a:rPr lang="zh-CN" altLang="zh-CN" sz="2000" b="1" kern="0" dirty="0" smtClean="0"/>
              <a:t>→a</a:t>
            </a:r>
            <a:r>
              <a:rPr lang="en-US" altLang="zh-CN" sz="2000" b="1" kern="0" dirty="0" smtClean="0"/>
              <a:t>B.</a:t>
            </a:r>
            <a:r>
              <a:rPr lang="zh-CN" altLang="zh-CN" sz="2000" b="1" kern="0" dirty="0" smtClean="0"/>
              <a:t>,a/b }      </a:t>
            </a:r>
            <a:r>
              <a:rPr lang="en-US" altLang="zh-CN" sz="2000" b="1" kern="0" dirty="0" smtClean="0"/>
              <a:t> I</a:t>
            </a:r>
            <a:r>
              <a:rPr lang="zh-CN" altLang="zh-CN" sz="2000" b="1" kern="0" baseline="-25000" dirty="0" smtClean="0"/>
              <a:t>9</a:t>
            </a:r>
            <a:r>
              <a:rPr lang="zh-CN" altLang="zh-CN" sz="2000" b="1" kern="0" dirty="0" smtClean="0"/>
              <a:t>={</a:t>
            </a:r>
            <a:r>
              <a:rPr lang="en-US" altLang="zh-CN" sz="2000" b="1" kern="0" dirty="0" smtClean="0"/>
              <a:t>B</a:t>
            </a:r>
            <a:r>
              <a:rPr lang="zh-CN" altLang="zh-CN" sz="2000" b="1" kern="0" dirty="0" smtClean="0"/>
              <a:t>→a</a:t>
            </a:r>
            <a:r>
              <a:rPr lang="en-US" altLang="zh-CN" sz="2000" b="1" kern="0" dirty="0" smtClean="0"/>
              <a:t>B.</a:t>
            </a:r>
            <a:r>
              <a:rPr lang="zh-CN" altLang="zh-CN" sz="2000" b="1" kern="0" dirty="0" smtClean="0"/>
              <a:t>,# }</a:t>
            </a:r>
            <a:endParaRPr lang="en-US" altLang="zh-CN" sz="2000" b="1" kern="0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 kern="0" dirty="0" smtClean="0"/>
          </a:p>
          <a:p>
            <a:pPr>
              <a:buNone/>
            </a:pPr>
            <a:r>
              <a:rPr lang="zh-CN" altLang="zh-CN" sz="2400" b="1" kern="0" dirty="0" smtClean="0"/>
              <a:t>   </a:t>
            </a:r>
            <a:r>
              <a:rPr lang="en-US" altLang="zh-CN" sz="2400" b="1" kern="0" dirty="0" smtClean="0"/>
              <a:t>  </a:t>
            </a:r>
            <a:r>
              <a:rPr lang="zh-CN" sz="2400" b="1" kern="0" dirty="0" smtClean="0"/>
              <a:t>称具有相同的心</a:t>
            </a:r>
            <a:r>
              <a:rPr lang="zh-CN" altLang="zh-CN" sz="2400" b="1" kern="0" dirty="0" smtClean="0"/>
              <a:t>(</a:t>
            </a:r>
            <a:r>
              <a:rPr lang="zh-CN" sz="2400" b="1" kern="0" dirty="0" smtClean="0"/>
              <a:t>核</a:t>
            </a:r>
            <a:r>
              <a:rPr lang="zh-CN" altLang="zh-CN" sz="2400" b="1" kern="0" dirty="0" smtClean="0"/>
              <a:t>)</a:t>
            </a:r>
            <a:r>
              <a:rPr lang="zh-CN" sz="2400" b="1" kern="0" dirty="0" smtClean="0"/>
              <a:t>的项目集称为</a:t>
            </a:r>
            <a:r>
              <a:rPr lang="zh-CN" sz="2400" b="1" kern="0" dirty="0" smtClean="0">
                <a:solidFill>
                  <a:srgbClr val="FF0000"/>
                </a:solidFill>
              </a:rPr>
              <a:t>同</a:t>
            </a:r>
            <a:r>
              <a:rPr lang="zh-CN" altLang="en-US" sz="2400" b="1" kern="0" dirty="0" smtClean="0">
                <a:solidFill>
                  <a:srgbClr val="FF0000"/>
                </a:solidFill>
              </a:rPr>
              <a:t>芯</a:t>
            </a:r>
            <a:r>
              <a:rPr lang="zh-CN" sz="2400" b="1" kern="0" dirty="0" smtClean="0">
                <a:solidFill>
                  <a:srgbClr val="FF0000"/>
                </a:solidFill>
              </a:rPr>
              <a:t>集</a:t>
            </a:r>
            <a:r>
              <a:rPr lang="zh-CN" sz="2400" b="1" kern="0" dirty="0" smtClean="0"/>
              <a:t>或</a:t>
            </a:r>
            <a:r>
              <a:rPr lang="zh-CN" altLang="zh-CN" sz="2400" b="1" kern="0" dirty="0">
                <a:solidFill>
                  <a:srgbClr val="FF0000"/>
                </a:solidFill>
              </a:rPr>
              <a:t>同</a:t>
            </a:r>
            <a:r>
              <a:rPr lang="zh-CN" altLang="en-US" sz="2400" b="1" kern="0" dirty="0">
                <a:solidFill>
                  <a:srgbClr val="FF0000"/>
                </a:solidFill>
              </a:rPr>
              <a:t>芯</a:t>
            </a:r>
            <a:r>
              <a:rPr lang="zh-CN" sz="2400" b="1" kern="0" dirty="0" smtClean="0">
                <a:solidFill>
                  <a:srgbClr val="FF0000"/>
                </a:solidFill>
              </a:rPr>
              <a:t>状态</a:t>
            </a:r>
            <a:r>
              <a:rPr lang="zh-CN" altLang="zh-CN" sz="2400" b="1" kern="0" dirty="0" smtClean="0">
                <a:solidFill>
                  <a:srgbClr val="FF9900"/>
                </a:solidFill>
              </a:rPr>
              <a:t>.</a:t>
            </a:r>
            <a:endParaRPr lang="zh-CN" altLang="zh-CN" sz="2400" b="1" kern="0" dirty="0" smtClean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50929" name="Text Box 17"/>
          <p:cNvSpPr txBox="1">
            <a:spLocks noChangeArrowheads="1"/>
          </p:cNvSpPr>
          <p:nvPr/>
        </p:nvSpPr>
        <p:spPr bwMode="auto">
          <a:xfrm>
            <a:off x="684213" y="1125538"/>
            <a:ext cx="8064500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/>
              <a:t>）</a:t>
            </a:r>
            <a:r>
              <a:rPr lang="en-US" altLang="zh-CN" sz="3200" smtClean="0"/>
              <a:t>FSM </a:t>
            </a:r>
            <a:r>
              <a:rPr lang="zh-CN" altLang="en-US" sz="3200" b="1" dirty="0"/>
              <a:t>同芯状态</a:t>
            </a:r>
            <a:r>
              <a:rPr lang="zh-CN" altLang="en-US" sz="3200" b="1" dirty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b="1" dirty="0"/>
              <a:t> </a:t>
            </a:r>
            <a:r>
              <a:rPr lang="zh-CN" altLang="en-US" b="1" dirty="0" smtClean="0"/>
              <a:t>合并同</a:t>
            </a:r>
            <a:r>
              <a:rPr lang="zh-CN" altLang="en-US" b="1" dirty="0"/>
              <a:t>芯状态（共 </a:t>
            </a:r>
            <a:r>
              <a:rPr lang="en-US" altLang="zh-CN" dirty="0" smtClean="0"/>
              <a:t>3</a:t>
            </a:r>
            <a:r>
              <a:rPr lang="en-US" altLang="zh-CN" b="1" dirty="0" smtClean="0"/>
              <a:t> </a:t>
            </a:r>
            <a:r>
              <a:rPr lang="zh-CN" altLang="en-US" b="1" dirty="0"/>
              <a:t>组）</a:t>
            </a:r>
            <a:endParaRPr lang="zh-CN" altLang="en-US" b="1" dirty="0"/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>
          <a:xfrm>
            <a:off x="530225" y="2420888"/>
            <a:ext cx="8218488" cy="36724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lang="zh-CN" altLang="zh-CN" sz="2400" kern="0" baseline="-2500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36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={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→a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.B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, a/b/#</a:t>
            </a:r>
            <a:endParaRPr lang="zh-CN" altLang="zh-CN" sz="2400" kern="0" dirty="0" smtClean="0">
              <a:solidFill>
                <a:srgbClr val="333399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B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, a/b/#</a:t>
            </a:r>
            <a:endParaRPr lang="zh-CN" altLang="zh-CN" sz="2400" kern="0" dirty="0" smtClean="0">
              <a:solidFill>
                <a:srgbClr val="333399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B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b,  a/b/#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}</a:t>
            </a:r>
            <a:endParaRPr lang="zh-CN" altLang="zh-CN" sz="2400" kern="0" dirty="0" smtClean="0">
              <a:solidFill>
                <a:srgbClr val="333399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lang="zh-CN" altLang="zh-CN" sz="2400" kern="0" baseline="-2500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47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={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→b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,  a/b/#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}</a:t>
            </a:r>
            <a:endParaRPr lang="zh-CN" altLang="zh-CN" sz="2400" kern="0" dirty="0" smtClean="0">
              <a:solidFill>
                <a:srgbClr val="333399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lang="zh-CN" altLang="zh-CN" sz="2400" kern="0" baseline="-2500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89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={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→a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B.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, a/b/#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zh-CN" sz="2400" kern="0" dirty="0" smtClean="0">
                <a:solidFill>
                  <a:srgbClr val="333399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}</a:t>
            </a:r>
            <a:endParaRPr lang="zh-CN" altLang="zh-CN" sz="2400" kern="0" dirty="0" smtClean="0">
              <a:solidFill>
                <a:srgbClr val="333399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2400" b="1" kern="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b="1" kern="0" dirty="0" smtClean="0">
                <a:latin typeface="宋体" panose="02010600030101010101" pitchFamily="2" charset="-122"/>
              </a:rPr>
              <a:t>    </a:t>
            </a:r>
            <a:r>
              <a:rPr lang="en-US" altLang="zh-CN" sz="2400" b="1" kern="0" dirty="0" smtClean="0">
                <a:latin typeface="宋体" panose="02010600030101010101" pitchFamily="2" charset="-122"/>
              </a:rPr>
              <a:t>  </a:t>
            </a:r>
            <a:r>
              <a:rPr lang="zh-CN" sz="2400" b="1" kern="0" dirty="0" smtClean="0">
                <a:latin typeface="宋体" panose="02010600030101010101" pitchFamily="2" charset="-122"/>
              </a:rPr>
              <a:t>合并等价状态后可大量</a:t>
            </a:r>
            <a:r>
              <a:rPr lang="zh-CN" sz="24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减少状态数</a:t>
            </a:r>
            <a:r>
              <a:rPr lang="zh-CN" altLang="zh-CN" sz="2400" b="1" kern="0" dirty="0" smtClean="0">
                <a:latin typeface="宋体" panose="02010600030101010101" pitchFamily="2" charset="-122"/>
              </a:rPr>
              <a:t>,</a:t>
            </a:r>
            <a:r>
              <a:rPr lang="zh-CN" sz="2400" b="1" kern="0" dirty="0" smtClean="0">
                <a:latin typeface="宋体" panose="02010600030101010101" pitchFamily="2" charset="-122"/>
              </a:rPr>
              <a:t>但有</a:t>
            </a:r>
            <a:r>
              <a:rPr lang="zh-CN" sz="24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可能产生冲突</a:t>
            </a:r>
            <a:r>
              <a:rPr lang="zh-CN" sz="2400" b="1" kern="0" dirty="0" smtClean="0">
                <a:latin typeface="宋体" panose="02010600030101010101" pitchFamily="2" charset="-122"/>
              </a:rPr>
              <a:t>项目集</a:t>
            </a:r>
            <a:r>
              <a:rPr lang="zh-CN" altLang="zh-CN" sz="2400" b="1" kern="0" dirty="0" smtClean="0">
                <a:latin typeface="宋体" panose="02010600030101010101" pitchFamily="2" charset="-122"/>
              </a:rPr>
              <a:t>.</a:t>
            </a:r>
            <a:endParaRPr lang="zh-CN" altLang="zh-CN" sz="2400" b="1" kern="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47089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/>
              <a:t>一个</a:t>
            </a:r>
            <a:r>
              <a:rPr kumimoji="0" lang="en-US" altLang="zh-CN" sz="2800" dirty="0">
                <a:solidFill>
                  <a:srgbClr val="800080"/>
                </a:solidFill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文法</a:t>
            </a:r>
            <a:r>
              <a:rPr kumimoji="0" lang="zh-CN" altLang="en-US" sz="2800" b="1" dirty="0"/>
              <a:t>，如果将其</a:t>
            </a:r>
            <a:r>
              <a:rPr kumimoji="0" lang="en-US" altLang="zh-CN" sz="2800" dirty="0"/>
              <a:t>LR</a:t>
            </a:r>
            <a:r>
              <a:rPr kumimoji="0" lang="zh-CN" altLang="en-US" sz="2800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）</a:t>
            </a:r>
            <a:r>
              <a:rPr kumimoji="0" lang="en-US" altLang="zh-CN" sz="2800" dirty="0" smtClean="0"/>
              <a:t>FSM</a:t>
            </a:r>
            <a:r>
              <a:rPr kumimoji="0" lang="zh-CN" altLang="en-US" sz="2800" b="1" dirty="0"/>
              <a:t>的</a:t>
            </a:r>
            <a:endParaRPr kumimoji="0" lang="zh-CN" altLang="en-US" sz="2800" b="1" dirty="0"/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/>
              <a:t>    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同芯状态合并</a:t>
            </a:r>
            <a:r>
              <a:rPr kumimoji="0" lang="zh-CN" altLang="en-US" sz="2800" b="1" dirty="0"/>
              <a:t>后所得到的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新状态无归约</a:t>
            </a:r>
            <a:r>
              <a:rPr kumimoji="0"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归约</a:t>
            </a:r>
            <a:endParaRPr kumimoji="0" lang="zh-CN" altLang="en-US" sz="2800" b="1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kumimoji="0" lang="zh-CN" altLang="en-US" sz="2800" b="1" dirty="0">
                <a:solidFill>
                  <a:srgbClr val="FF0000"/>
                </a:solidFill>
              </a:rPr>
              <a:t>    冲突</a:t>
            </a:r>
            <a:r>
              <a:rPr kumimoji="0" lang="zh-CN" altLang="en-US" sz="2800" b="1" dirty="0"/>
              <a:t>，则该文法是一个 </a:t>
            </a:r>
            <a:r>
              <a:rPr kumimoji="0" lang="en-US" altLang="zh-CN" sz="2800" dirty="0">
                <a:solidFill>
                  <a:srgbClr val="FF0000"/>
                </a:solidFill>
              </a:rPr>
              <a:t>LALR</a:t>
            </a:r>
            <a:r>
              <a:rPr kumimoji="0" lang="zh-CN" altLang="en-US" sz="2800" dirty="0">
                <a:solidFill>
                  <a:srgbClr val="FF0000"/>
                </a:solidFill>
              </a:rPr>
              <a:t>（</a:t>
            </a:r>
            <a:r>
              <a:rPr kumimoji="0" lang="en-US" altLang="zh-CN" sz="2800" dirty="0">
                <a:solidFill>
                  <a:srgbClr val="FF0000"/>
                </a:solidFill>
              </a:rPr>
              <a:t>1</a:t>
            </a:r>
            <a:r>
              <a:rPr kumimoji="0" lang="zh-CN" altLang="en-US" sz="2800" dirty="0">
                <a:solidFill>
                  <a:srgbClr val="FF0000"/>
                </a:solidFill>
              </a:rPr>
              <a:t>）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文法</a:t>
            </a:r>
            <a:endParaRPr kumimoji="0" lang="zh-CN" altLang="en-US" sz="2800" b="1" dirty="0">
              <a:solidFill>
                <a:srgbClr val="FF000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endParaRPr kumimoji="0"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kumimoji="0" lang="zh-CN" altLang="en-US" sz="2800" b="1" dirty="0"/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注：</a:t>
            </a:r>
            <a:endParaRPr kumimoji="0" lang="zh-CN" altLang="en-US" sz="2800" b="1" dirty="0">
              <a:solidFill>
                <a:srgbClr val="800080"/>
              </a:solidFill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/>
              <a:t> </a:t>
            </a:r>
            <a:r>
              <a:rPr kumimoji="0" lang="zh-CN" altLang="en-US" b="1" dirty="0"/>
              <a:t>由于是</a:t>
            </a:r>
            <a:r>
              <a:rPr kumimoji="0" lang="en-US" altLang="zh-CN" dirty="0"/>
              <a:t>LR</a:t>
            </a: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</a:t>
            </a:r>
            <a:r>
              <a:rPr kumimoji="0" lang="zh-CN" altLang="en-US" b="1" dirty="0"/>
              <a:t>文法，所以未合并的状态无</a:t>
            </a:r>
            <a:r>
              <a:rPr kumimoji="0" lang="zh-CN" altLang="en-US" b="1" dirty="0" smtClean="0"/>
              <a:t>冲突</a:t>
            </a:r>
            <a:endParaRPr kumimoji="0" lang="en-US" altLang="zh-CN" b="1" dirty="0" smtClean="0"/>
          </a:p>
          <a:p>
            <a:pPr lvl="2">
              <a:buNone/>
            </a:pPr>
            <a:endParaRPr kumimoji="0" lang="en-US" altLang="zh-CN" sz="1200" b="1" dirty="0"/>
          </a:p>
          <a:p>
            <a:pPr lvl="2">
              <a:buFontTx/>
              <a:buChar char="•"/>
            </a:pPr>
            <a:r>
              <a:rPr kumimoji="0" lang="zh-CN" altLang="en-US" b="1" dirty="0" smtClean="0"/>
              <a:t> 同芯集经状态转换函数仍为同芯集。</a:t>
            </a:r>
            <a:endParaRPr kumimoji="0" lang="zh-CN" altLang="en-US" b="1" dirty="0" smtClean="0"/>
          </a:p>
          <a:p>
            <a:pPr lvl="2">
              <a:buFontTx/>
              <a:buNone/>
            </a:pPr>
            <a:endParaRPr kumimoji="0" lang="zh-CN" altLang="en-US" sz="1000" b="1" dirty="0"/>
          </a:p>
          <a:p>
            <a:pPr lvl="2">
              <a:buFontTx/>
              <a:buChar char="•"/>
            </a:pPr>
            <a:r>
              <a:rPr kumimoji="0" lang="zh-CN" altLang="en-US" sz="2800" b="1" dirty="0"/>
              <a:t> </a:t>
            </a:r>
            <a:r>
              <a:rPr kumimoji="0" lang="zh-CN" altLang="en-US" b="1" dirty="0"/>
              <a:t>合并同芯状态后，</a:t>
            </a:r>
            <a:r>
              <a:rPr kumimoji="0" lang="zh-CN" altLang="en-US" b="1" dirty="0">
                <a:solidFill>
                  <a:srgbClr val="FF0000"/>
                </a:solidFill>
              </a:rPr>
              <a:t>不会产生新的移进</a:t>
            </a:r>
            <a:r>
              <a:rPr kumimoji="0"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kumimoji="0" lang="zh-CN" altLang="en-US" b="1" dirty="0">
                <a:solidFill>
                  <a:srgbClr val="FF0000"/>
                </a:solidFill>
              </a:rPr>
              <a:t>归约冲突</a:t>
            </a:r>
            <a:endParaRPr kumimoji="0" lang="zh-CN" altLang="en-US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2">
              <a:buFontTx/>
              <a:buChar char="•"/>
            </a:pPr>
            <a:r>
              <a:rPr kumimoji="0" lang="zh-CN" altLang="en-US" b="1" dirty="0"/>
              <a:t> 合并同芯状态后，</a:t>
            </a:r>
            <a:r>
              <a:rPr kumimoji="0" lang="zh-CN" altLang="en-US" b="1" dirty="0">
                <a:solidFill>
                  <a:srgbClr val="FF0000"/>
                </a:solidFill>
              </a:rPr>
              <a:t>可能产生新的归约</a:t>
            </a:r>
            <a:r>
              <a:rPr kumimoji="0"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kumimoji="0" lang="zh-CN" altLang="en-US" b="1" dirty="0">
                <a:solidFill>
                  <a:srgbClr val="FF0000"/>
                </a:solidFill>
              </a:rPr>
              <a:t>归约冲突</a:t>
            </a:r>
            <a:endParaRPr kumimoji="0"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611188" y="1124744"/>
            <a:ext cx="8353425" cy="550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zh-CN" altLang="en-US" sz="3200" b="1" dirty="0" smtClean="0">
                <a:solidFill>
                  <a:srgbClr val="800080"/>
                </a:solidFill>
              </a:rPr>
              <a:t>同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芯状态</a:t>
            </a:r>
            <a:r>
              <a:rPr kumimoji="0" lang="zh-CN" altLang="en-US" sz="3200" b="1" dirty="0" smtClean="0">
                <a:solidFill>
                  <a:srgbClr val="800080"/>
                </a:solidFill>
              </a:rPr>
              <a:t>合并冲突问题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endParaRPr lang="en-US" altLang="zh-CN" sz="1000" b="1" dirty="0" smtClean="0">
              <a:latin typeface="Arial Unicode MS" panose="020B0604020202020204" charset="-122"/>
              <a:ea typeface="+mn-ea"/>
            </a:endParaRPr>
          </a:p>
          <a:p>
            <a:pPr lvl="1"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例</a:t>
            </a:r>
            <a:r>
              <a:rPr lang="zh-CN" altLang="en-US" sz="2000" b="1" dirty="0">
                <a:latin typeface="+mn-lt"/>
                <a:ea typeface="+mn-ea"/>
              </a:rPr>
              <a:t>:</a:t>
            </a:r>
            <a:r>
              <a:rPr lang="zh-CN" altLang="en-US" sz="2000" b="1" dirty="0" smtClean="0">
                <a:latin typeface="+mn-lt"/>
                <a:ea typeface="+mn-ea"/>
              </a:rPr>
              <a:t>设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latin typeface="+mn-lt"/>
                <a:ea typeface="+mn-ea"/>
              </a:rPr>
              <a:t>与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j</a:t>
            </a:r>
            <a:r>
              <a:rPr lang="zh-CN" altLang="en-US" sz="2000" b="1" dirty="0">
                <a:latin typeface="+mn-lt"/>
                <a:ea typeface="+mn-ea"/>
              </a:rPr>
              <a:t>是某个LR(1)文法的两个项目集(a∈V</a:t>
            </a:r>
            <a:r>
              <a:rPr lang="zh-CN" altLang="en-US" sz="2000" b="1" baseline="-25000" dirty="0">
                <a:latin typeface="+mn-lt"/>
                <a:ea typeface="+mn-ea"/>
              </a:rPr>
              <a:t>T</a:t>
            </a:r>
            <a:r>
              <a:rPr lang="zh-CN" altLang="en-US" sz="2000" b="1" dirty="0">
                <a:latin typeface="+mn-lt"/>
                <a:ea typeface="+mn-ea"/>
              </a:rPr>
              <a:t>)</a:t>
            </a:r>
            <a:endParaRPr lang="zh-CN" altLang="en-US" sz="2000" b="1" dirty="0"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+mn-ea"/>
              </a:rPr>
              <a:t>  </a:t>
            </a:r>
            <a:r>
              <a:rPr lang="zh-CN" altLang="en-US" sz="2000" b="1" dirty="0" smtClean="0">
                <a:latin typeface="+mn-lt"/>
                <a:ea typeface="+mn-ea"/>
              </a:rPr>
              <a:t>   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i</a:t>
            </a:r>
            <a:r>
              <a:rPr lang="zh-CN" altLang="en-US" sz="2000" b="1" dirty="0">
                <a:latin typeface="+mn-lt"/>
                <a:ea typeface="+mn-ea"/>
              </a:rPr>
              <a:t>{A→</a:t>
            </a:r>
            <a:r>
              <a:rPr lang="el-GR" altLang="en-US" sz="2000" b="1" dirty="0" smtClean="0">
                <a:latin typeface="+mn-lt"/>
                <a:ea typeface="+mn-ea"/>
              </a:rPr>
              <a:t>α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latin typeface="+mn-lt"/>
                <a:ea typeface="+mn-ea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b="1" baseline="-25000" dirty="0">
                <a:latin typeface="+mn-lt"/>
                <a:ea typeface="+mn-ea"/>
              </a:rPr>
              <a:t>               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   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j</a:t>
            </a:r>
            <a:r>
              <a:rPr lang="zh-CN" altLang="en-US" sz="2000" b="1" dirty="0">
                <a:latin typeface="+mn-lt"/>
                <a:ea typeface="+mn-ea"/>
              </a:rPr>
              <a:t>{A→</a:t>
            </a:r>
            <a:r>
              <a:rPr lang="el-GR" altLang="en-US" sz="2000" b="1" dirty="0" smtClean="0">
                <a:latin typeface="+mn-lt"/>
                <a:ea typeface="+mn-ea"/>
              </a:rPr>
              <a:t>α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latin typeface="+mn-lt"/>
                <a:ea typeface="+mn-ea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000" b="1" baseline="-25000" dirty="0">
                <a:latin typeface="+mn-lt"/>
                <a:ea typeface="+mn-ea"/>
              </a:rPr>
              <a:t> </a:t>
            </a:r>
            <a:endParaRPr lang="zh-CN" altLang="en-US" sz="2000" b="1" baseline="-25000" dirty="0"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sz="2000" b="1" baseline="-25000" dirty="0">
                <a:latin typeface="+mn-lt"/>
                <a:ea typeface="+mn-ea"/>
              </a:rPr>
              <a:t>    </a:t>
            </a:r>
            <a:r>
              <a:rPr lang="zh-CN" altLang="en-US" sz="2000" b="1" dirty="0">
                <a:latin typeface="+mn-lt"/>
                <a:ea typeface="+mn-ea"/>
              </a:rPr>
              <a:t>  </a:t>
            </a:r>
            <a:r>
              <a:rPr lang="zh-CN" altLang="en-US" sz="2000" b="1" dirty="0" smtClean="0">
                <a:latin typeface="+mn-lt"/>
                <a:ea typeface="+mn-ea"/>
              </a:rPr>
              <a:t>   B</a:t>
            </a:r>
            <a:r>
              <a:rPr lang="zh-CN" altLang="en-US" sz="2000" b="1" dirty="0">
                <a:latin typeface="+mn-lt"/>
                <a:ea typeface="+mn-ea"/>
              </a:rPr>
              <a:t>→</a:t>
            </a:r>
            <a:r>
              <a:rPr lang="el-GR" altLang="en-US" sz="2000" b="1" dirty="0" smtClean="0">
                <a:latin typeface="+mn-lt"/>
                <a:ea typeface="+mn-ea"/>
              </a:rPr>
              <a:t>β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latin typeface="+mn-lt"/>
                <a:ea typeface="+mn-ea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v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b="1" baseline="-25000" dirty="0">
                <a:latin typeface="+mn-lt"/>
                <a:ea typeface="+mn-ea"/>
              </a:rPr>
              <a:t>                    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  </a:t>
            </a:r>
            <a:r>
              <a:rPr lang="zh-CN" altLang="en-US" sz="2000" b="1" dirty="0" smtClean="0">
                <a:latin typeface="+mn-lt"/>
                <a:ea typeface="+mn-ea"/>
              </a:rPr>
              <a:t>B</a:t>
            </a:r>
            <a:r>
              <a:rPr lang="zh-CN" altLang="en-US" sz="2000" b="1" dirty="0">
                <a:latin typeface="+mn-lt"/>
                <a:ea typeface="+mn-ea"/>
              </a:rPr>
              <a:t>→</a:t>
            </a:r>
            <a:r>
              <a:rPr lang="el-GR" altLang="en-US" sz="2000" b="1" dirty="0" smtClean="0">
                <a:latin typeface="+mn-lt"/>
                <a:ea typeface="+mn-ea"/>
              </a:rPr>
              <a:t>β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latin typeface="+mn-lt"/>
                <a:ea typeface="+mn-ea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v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+mn-ea"/>
              </a:rPr>
              <a:t>     </a:t>
            </a:r>
            <a:r>
              <a:rPr lang="zh-CN" altLang="en-US" sz="2000" b="1" dirty="0" smtClean="0">
                <a:latin typeface="+mn-lt"/>
                <a:ea typeface="+mn-ea"/>
              </a:rPr>
              <a:t>   C</a:t>
            </a:r>
            <a:r>
              <a:rPr lang="zh-CN" altLang="en-US" sz="2000" b="1" dirty="0">
                <a:latin typeface="+mn-lt"/>
                <a:ea typeface="+mn-ea"/>
              </a:rPr>
              <a:t>→</a:t>
            </a:r>
            <a:r>
              <a:rPr lang="el-GR" altLang="en-US" sz="2000" b="1" dirty="0" smtClean="0">
                <a:latin typeface="+mn-lt"/>
                <a:ea typeface="+mn-ea"/>
              </a:rPr>
              <a:t>γ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l-GR" altLang="en-US" sz="2000" b="1" dirty="0">
                <a:latin typeface="+mn-lt"/>
                <a:ea typeface="+mn-ea"/>
              </a:rPr>
              <a:t>δ</a:t>
            </a:r>
            <a:r>
              <a:rPr lang="zh-CN" altLang="en-US" sz="2000" b="1" dirty="0">
                <a:latin typeface="+mn-lt"/>
                <a:ea typeface="+mn-ea"/>
              </a:rPr>
              <a:t>,t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1</a:t>
            </a:r>
            <a:r>
              <a:rPr lang="zh-CN" altLang="en-US" sz="2000" b="1" dirty="0" smtClean="0">
                <a:latin typeface="+mn-lt"/>
                <a:ea typeface="+mn-ea"/>
              </a:rPr>
              <a:t>}          C</a:t>
            </a:r>
            <a:r>
              <a:rPr lang="zh-CN" altLang="en-US" sz="2000" b="1" dirty="0">
                <a:latin typeface="+mn-lt"/>
                <a:ea typeface="+mn-ea"/>
              </a:rPr>
              <a:t>→</a:t>
            </a:r>
            <a:r>
              <a:rPr lang="el-GR" altLang="en-US" sz="2000" b="1" dirty="0" smtClean="0">
                <a:latin typeface="+mn-lt"/>
                <a:ea typeface="+mn-ea"/>
              </a:rPr>
              <a:t>γ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l-GR" altLang="en-US" sz="2000" b="1" dirty="0">
                <a:latin typeface="+mn-lt"/>
                <a:ea typeface="+mn-ea"/>
              </a:rPr>
              <a:t>δ</a:t>
            </a:r>
            <a:r>
              <a:rPr lang="zh-CN" altLang="en-US" sz="2000" b="1" dirty="0">
                <a:latin typeface="+mn-lt"/>
                <a:ea typeface="+mn-ea"/>
              </a:rPr>
              <a:t>,t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2</a:t>
            </a:r>
            <a:r>
              <a:rPr lang="zh-CN" altLang="en-US" sz="2000" b="1" dirty="0" smtClean="0">
                <a:latin typeface="+mn-lt"/>
                <a:ea typeface="+mn-ea"/>
              </a:rPr>
              <a:t>}</a:t>
            </a:r>
            <a:endParaRPr lang="zh-CN" altLang="en-US" sz="2000" b="1" dirty="0">
              <a:latin typeface="+mn-lt"/>
              <a:ea typeface="+mn-ea"/>
            </a:endParaRPr>
          </a:p>
          <a:p>
            <a:pPr lvl="1">
              <a:buClrTx/>
              <a:buFont typeface="Wingdings" panose="05000000000000000000" pitchFamily="2" charset="2"/>
              <a:buNone/>
            </a:pPr>
            <a:endParaRPr lang="en-US" altLang="zh-CN" sz="1000" b="1" dirty="0" smtClean="0">
              <a:solidFill>
                <a:srgbClr val="800080"/>
              </a:solidFill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由于</a:t>
            </a:r>
            <a:r>
              <a:rPr lang="zh-CN" altLang="en-US" sz="2000" b="1" dirty="0">
                <a:latin typeface="+mn-lt"/>
                <a:ea typeface="+mn-ea"/>
              </a:rPr>
              <a:t>该文法是LR(1)文法</a:t>
            </a:r>
            <a:r>
              <a:rPr lang="zh-CN" altLang="en-US" sz="2000" b="1" dirty="0" smtClean="0">
                <a:latin typeface="+mn-lt"/>
                <a:ea typeface="+mn-ea"/>
              </a:rPr>
              <a:t>,       ∴ 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latin typeface="+mn-lt"/>
                <a:ea typeface="+mn-ea"/>
              </a:rPr>
              <a:t>，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j</a:t>
            </a:r>
            <a:r>
              <a:rPr lang="zh-CN" altLang="en-US" sz="2000" b="1" dirty="0" smtClean="0">
                <a:latin typeface="+mn-lt"/>
                <a:ea typeface="+mn-ea"/>
              </a:rPr>
              <a:t>各自无</a:t>
            </a:r>
            <a:r>
              <a:rPr lang="zh-CN" altLang="en-US" sz="2000" b="1" dirty="0">
                <a:latin typeface="+mn-lt"/>
                <a:ea typeface="+mn-ea"/>
              </a:rPr>
              <a:t>项目冲突.</a:t>
            </a:r>
            <a:endParaRPr lang="zh-CN" altLang="en-US" sz="2000" b="1" dirty="0"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sz="2000" b="1" dirty="0">
                <a:latin typeface="+mn-lt"/>
                <a:ea typeface="+mn-ea"/>
              </a:rPr>
              <a:t>  </a:t>
            </a:r>
            <a:r>
              <a:rPr lang="zh-CN" altLang="en-US" sz="2000" b="1" dirty="0" smtClean="0">
                <a:latin typeface="+mn-lt"/>
                <a:ea typeface="+mn-ea"/>
              </a:rPr>
              <a:t>  即</a:t>
            </a:r>
            <a:r>
              <a:rPr lang="zh-CN" altLang="en-US" sz="2000" b="1" dirty="0">
                <a:latin typeface="+mn-lt"/>
                <a:ea typeface="+mn-ea"/>
              </a:rPr>
              <a:t>: 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latin typeface="+mn-lt"/>
                <a:ea typeface="+mn-ea"/>
              </a:rPr>
              <a:t>中    {</a:t>
            </a:r>
            <a:r>
              <a:rPr lang="zh-CN" altLang="en-US" sz="2000" b="1" dirty="0"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latin typeface="+mn-lt"/>
                <a:ea typeface="+mn-ea"/>
              </a:rPr>
              <a:t>1</a:t>
            </a:r>
            <a:r>
              <a:rPr lang="zh-CN" altLang="en-US" sz="2000" b="1" dirty="0">
                <a:latin typeface="+mn-lt"/>
                <a:ea typeface="+mn-ea"/>
              </a:rPr>
              <a:t>}</a:t>
            </a:r>
            <a:r>
              <a:rPr lang="ru-RU" altLang="en-US" sz="2000" b="1" dirty="0">
                <a:latin typeface="+mn-lt"/>
                <a:ea typeface="+mn-ea"/>
              </a:rPr>
              <a:t>∩</a:t>
            </a:r>
            <a:r>
              <a:rPr lang="zh-CN" altLang="en-US" sz="2000" b="1" dirty="0">
                <a:latin typeface="+mn-lt"/>
                <a:ea typeface="+mn-ea"/>
              </a:rPr>
              <a:t>{v</a:t>
            </a:r>
            <a:r>
              <a:rPr lang="zh-CN" altLang="en-US" sz="2000" b="1" baseline="-25000" dirty="0">
                <a:latin typeface="+mn-lt"/>
                <a:ea typeface="+mn-ea"/>
              </a:rPr>
              <a:t>1</a:t>
            </a:r>
            <a:r>
              <a:rPr lang="zh-CN" altLang="en-US" sz="2000" b="1" dirty="0" smtClean="0">
                <a:latin typeface="+mn-lt"/>
                <a:ea typeface="+mn-ea"/>
              </a:rPr>
              <a:t>}=</a:t>
            </a:r>
            <a:r>
              <a:rPr lang="ru-RU" altLang="en-US" sz="2000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∅ </a:t>
            </a:r>
            <a:r>
              <a:rPr lang="zh-CN" altLang="en-US" sz="2000" b="1" dirty="0" smtClean="0">
                <a:latin typeface="+mn-lt"/>
                <a:ea typeface="+mn-ea"/>
              </a:rPr>
              <a:t>，{</a:t>
            </a:r>
            <a:r>
              <a:rPr lang="zh-CN" altLang="en-US" sz="2000" b="1" dirty="0">
                <a:latin typeface="+mn-lt"/>
                <a:ea typeface="+mn-ea"/>
              </a:rPr>
              <a:t>v</a:t>
            </a:r>
            <a:r>
              <a:rPr lang="zh-CN" altLang="en-US" sz="2000" b="1" baseline="-25000" dirty="0">
                <a:latin typeface="+mn-lt"/>
                <a:ea typeface="+mn-ea"/>
              </a:rPr>
              <a:t>1</a:t>
            </a:r>
            <a:r>
              <a:rPr lang="zh-CN" altLang="en-US" sz="2000" b="1" dirty="0">
                <a:latin typeface="+mn-lt"/>
                <a:ea typeface="+mn-ea"/>
              </a:rPr>
              <a:t>}</a:t>
            </a:r>
            <a:r>
              <a:rPr lang="ru-RU" altLang="en-US" sz="2000" b="1" dirty="0">
                <a:latin typeface="+mn-lt"/>
                <a:ea typeface="+mn-ea"/>
              </a:rPr>
              <a:t>∩</a:t>
            </a:r>
            <a:r>
              <a:rPr lang="zh-CN" altLang="en-US" sz="2000" b="1" dirty="0">
                <a:latin typeface="+mn-lt"/>
                <a:ea typeface="+mn-ea"/>
              </a:rPr>
              <a:t>{a</a:t>
            </a:r>
            <a:r>
              <a:rPr lang="zh-CN" altLang="en-US" sz="2000" b="1" dirty="0" smtClean="0">
                <a:latin typeface="+mn-lt"/>
                <a:ea typeface="+mn-ea"/>
              </a:rPr>
              <a:t>}=</a:t>
            </a:r>
            <a:r>
              <a:rPr lang="ru-RU" altLang="en-US" sz="2000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∅ </a:t>
            </a:r>
            <a:r>
              <a:rPr lang="zh-CN" altLang="en-US" sz="2000" b="1" dirty="0" smtClean="0">
                <a:latin typeface="+mn-lt"/>
                <a:ea typeface="+mn-ea"/>
              </a:rPr>
              <a:t>，{</a:t>
            </a:r>
            <a:r>
              <a:rPr lang="zh-CN" altLang="en-US" sz="2000" b="1" dirty="0"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latin typeface="+mn-lt"/>
                <a:ea typeface="+mn-ea"/>
              </a:rPr>
              <a:t>1</a:t>
            </a:r>
            <a:r>
              <a:rPr lang="zh-CN" altLang="en-US" sz="2000" b="1" dirty="0" smtClean="0">
                <a:latin typeface="+mn-lt"/>
                <a:ea typeface="+mn-ea"/>
              </a:rPr>
              <a:t>}</a:t>
            </a:r>
            <a:r>
              <a:rPr lang="ru-RU" altLang="en-US" sz="2000" b="1" dirty="0" smtClean="0">
                <a:latin typeface="+mn-lt"/>
                <a:ea typeface="+mn-ea"/>
              </a:rPr>
              <a:t>∩</a:t>
            </a:r>
            <a:r>
              <a:rPr lang="zh-CN" altLang="en-US" sz="2000" b="1" dirty="0">
                <a:latin typeface="+mn-lt"/>
                <a:ea typeface="+mn-ea"/>
              </a:rPr>
              <a:t>{a</a:t>
            </a:r>
            <a:r>
              <a:rPr lang="zh-CN" altLang="en-US" sz="2000" b="1" dirty="0" smtClean="0">
                <a:latin typeface="+mn-lt"/>
                <a:ea typeface="+mn-ea"/>
              </a:rPr>
              <a:t>}=</a:t>
            </a:r>
            <a:r>
              <a:rPr lang="ru-RU" altLang="en-US" sz="2000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ru-RU" altLang="en-US" sz="2000" b="1" dirty="0" smtClean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∅</a:t>
            </a:r>
            <a:endParaRPr lang="en-US" altLang="en-US" sz="2000" b="1" dirty="0" smtClean="0"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  <a:p>
            <a:pPr lvl="1"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          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j</a:t>
            </a:r>
            <a:r>
              <a:rPr lang="zh-CN" altLang="en-US" sz="2000" b="1" dirty="0" smtClean="0">
                <a:latin typeface="+mn-lt"/>
                <a:ea typeface="+mn-ea"/>
              </a:rPr>
              <a:t>中   {</a:t>
            </a:r>
            <a:r>
              <a:rPr lang="zh-CN" altLang="en-US" sz="2000" b="1" dirty="0"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}</a:t>
            </a:r>
            <a:r>
              <a:rPr lang="ru-RU" altLang="en-US" sz="2000" b="1" dirty="0">
                <a:latin typeface="+mn-lt"/>
                <a:ea typeface="+mn-ea"/>
              </a:rPr>
              <a:t>∩</a:t>
            </a:r>
            <a:r>
              <a:rPr lang="zh-CN" altLang="en-US" sz="2000" b="1" dirty="0">
                <a:latin typeface="+mn-lt"/>
                <a:ea typeface="+mn-ea"/>
              </a:rPr>
              <a:t>{v</a:t>
            </a:r>
            <a:r>
              <a:rPr lang="zh-CN" altLang="en-US" sz="2000" b="1" baseline="-25000" dirty="0">
                <a:latin typeface="+mn-lt"/>
                <a:ea typeface="+mn-ea"/>
              </a:rPr>
              <a:t>2</a:t>
            </a:r>
            <a:r>
              <a:rPr lang="zh-CN" altLang="en-US" sz="2000" b="1" dirty="0" smtClean="0">
                <a:latin typeface="+mn-lt"/>
                <a:ea typeface="+mn-ea"/>
              </a:rPr>
              <a:t>}</a:t>
            </a:r>
            <a:r>
              <a:rPr lang="ru-RU" altLang="en-US" sz="2000" b="1" dirty="0" smtClean="0">
                <a:latin typeface="+mn-lt"/>
                <a:ea typeface="+mn-ea"/>
              </a:rPr>
              <a:t> </a:t>
            </a:r>
            <a:r>
              <a:rPr lang="zh-CN" altLang="en-US" sz="2000" b="1" dirty="0" smtClean="0">
                <a:latin typeface="+mn-lt"/>
                <a:ea typeface="+mn-ea"/>
              </a:rPr>
              <a:t>=</a:t>
            </a:r>
            <a:r>
              <a:rPr lang="ru-RU" altLang="en-US" sz="2000" b="1" dirty="0">
                <a:solidFill>
                  <a:srgbClr val="FF0000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ru-RU" altLang="en-US" sz="2000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∅</a:t>
            </a:r>
            <a:r>
              <a:rPr lang="ru-RU" altLang="en-US" sz="2000" b="1" dirty="0" smtClean="0">
                <a:solidFill>
                  <a:srgbClr val="FF0000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 dirty="0" smtClean="0">
                <a:latin typeface="+mn-lt"/>
                <a:ea typeface="+mn-ea"/>
              </a:rPr>
              <a:t>，{</a:t>
            </a:r>
            <a:r>
              <a:rPr lang="zh-CN" altLang="en-US" sz="2000" b="1" dirty="0">
                <a:latin typeface="+mn-lt"/>
                <a:ea typeface="+mn-ea"/>
              </a:rPr>
              <a:t>v</a:t>
            </a:r>
            <a:r>
              <a:rPr lang="zh-CN" altLang="en-US" sz="2000" b="1" baseline="-25000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}</a:t>
            </a:r>
            <a:r>
              <a:rPr lang="ru-RU" altLang="en-US" sz="2000" b="1" dirty="0">
                <a:latin typeface="+mn-lt"/>
                <a:ea typeface="+mn-ea"/>
              </a:rPr>
              <a:t>∩</a:t>
            </a:r>
            <a:r>
              <a:rPr lang="zh-CN" altLang="en-US" sz="2000" b="1" dirty="0">
                <a:latin typeface="+mn-lt"/>
                <a:ea typeface="+mn-ea"/>
              </a:rPr>
              <a:t>{a</a:t>
            </a:r>
            <a:r>
              <a:rPr lang="zh-CN" altLang="en-US" sz="2000" b="1" dirty="0" smtClean="0">
                <a:latin typeface="+mn-lt"/>
                <a:ea typeface="+mn-ea"/>
              </a:rPr>
              <a:t>}=</a:t>
            </a:r>
            <a:r>
              <a:rPr lang="ru-RU" altLang="en-US" sz="2000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∅ </a:t>
            </a:r>
            <a:r>
              <a:rPr lang="zh-CN" altLang="en-US" sz="2000" b="1" dirty="0" smtClean="0">
                <a:latin typeface="+mn-lt"/>
                <a:ea typeface="+mn-ea"/>
              </a:rPr>
              <a:t>，{</a:t>
            </a:r>
            <a:r>
              <a:rPr lang="zh-CN" altLang="en-US" sz="2000" b="1" dirty="0"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latin typeface="+mn-lt"/>
                <a:ea typeface="+mn-ea"/>
              </a:rPr>
              <a:t>2</a:t>
            </a:r>
            <a:r>
              <a:rPr lang="zh-CN" altLang="en-US" sz="2000" b="1" dirty="0" smtClean="0">
                <a:latin typeface="+mn-lt"/>
                <a:ea typeface="+mn-ea"/>
              </a:rPr>
              <a:t>}</a:t>
            </a:r>
            <a:r>
              <a:rPr lang="ru-RU" altLang="en-US" sz="2000" b="1" dirty="0" smtClean="0">
                <a:latin typeface="+mn-lt"/>
                <a:ea typeface="+mn-ea"/>
              </a:rPr>
              <a:t>∩</a:t>
            </a:r>
            <a:r>
              <a:rPr lang="zh-CN" altLang="en-US" sz="2000" b="1" dirty="0">
                <a:latin typeface="+mn-lt"/>
                <a:ea typeface="+mn-ea"/>
              </a:rPr>
              <a:t>{a</a:t>
            </a:r>
            <a:r>
              <a:rPr lang="zh-CN" altLang="en-US" sz="2000" b="1" dirty="0" smtClean="0">
                <a:latin typeface="+mn-lt"/>
                <a:ea typeface="+mn-ea"/>
              </a:rPr>
              <a:t>}=</a:t>
            </a:r>
            <a:r>
              <a:rPr lang="ru-RU" altLang="en-US" sz="2000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ru-RU" altLang="en-US" sz="2000" b="1" dirty="0" smtClean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∅</a:t>
            </a:r>
            <a:endParaRPr lang="en-US" altLang="en-US" sz="2000" b="1" dirty="0" smtClean="0"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  <a:p>
            <a:pPr lvl="1"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    合并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latin typeface="+mn-lt"/>
                <a:ea typeface="+mn-ea"/>
              </a:rPr>
              <a:t>,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j</a:t>
            </a:r>
            <a:r>
              <a:rPr lang="zh-CN" altLang="en-US" sz="2000" b="1" dirty="0">
                <a:latin typeface="+mn-lt"/>
                <a:ea typeface="+mn-ea"/>
              </a:rPr>
              <a:t>后  </a:t>
            </a:r>
            <a:r>
              <a:rPr lang="en-US" altLang="zh-CN" sz="2000" b="1" dirty="0" smtClean="0">
                <a:latin typeface="+mn-lt"/>
                <a:ea typeface="+mn-ea"/>
              </a:rPr>
              <a:t>I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ij</a:t>
            </a:r>
            <a:r>
              <a:rPr lang="zh-CN" altLang="en-US" sz="2000" b="1" dirty="0" smtClean="0">
                <a:latin typeface="+mn-lt"/>
                <a:ea typeface="+mn-ea"/>
              </a:rPr>
              <a:t> </a:t>
            </a:r>
            <a:r>
              <a:rPr lang="zh-CN" altLang="en-US" sz="2000" b="1" dirty="0">
                <a:latin typeface="+mn-lt"/>
                <a:ea typeface="+mn-ea"/>
              </a:rPr>
              <a:t>{ A→</a:t>
            </a:r>
            <a:r>
              <a:rPr lang="el-GR" altLang="en-US" sz="2000" b="1" dirty="0" smtClean="0">
                <a:latin typeface="+mn-lt"/>
                <a:ea typeface="+mn-ea"/>
              </a:rPr>
              <a:t>α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latin typeface="+mn-lt"/>
                <a:ea typeface="+mn-ea"/>
              </a:rPr>
              <a:t>,  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/u</a:t>
            </a:r>
            <a:r>
              <a:rPr lang="zh-CN" altLang="en-US" sz="2000" b="1" baseline="-25000" dirty="0" smtClean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000" b="1" baseline="-25000" dirty="0" smtClean="0">
                <a:latin typeface="+mn-lt"/>
                <a:ea typeface="+mn-ea"/>
              </a:rPr>
              <a:t> </a:t>
            </a:r>
            <a:endParaRPr lang="zh-CN" altLang="en-US" sz="2000" b="1" baseline="-25000" dirty="0" smtClean="0"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                          B→</a:t>
            </a:r>
            <a:r>
              <a:rPr lang="el-GR" altLang="en-US" sz="2000" b="1" dirty="0" smtClean="0">
                <a:latin typeface="+mn-lt"/>
                <a:ea typeface="+mn-ea"/>
              </a:rPr>
              <a:t>β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latin typeface="+mn-lt"/>
                <a:ea typeface="+mn-ea"/>
              </a:rPr>
              <a:t>,  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v</a:t>
            </a:r>
            <a:r>
              <a:rPr lang="zh-CN" altLang="en-US" sz="2000" b="1" baseline="-2500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/v</a:t>
            </a:r>
            <a:r>
              <a:rPr lang="zh-CN" altLang="en-US" sz="2000" b="1" baseline="-25000" dirty="0" smtClean="0">
                <a:solidFill>
                  <a:srgbClr val="FF0000"/>
                </a:solidFill>
                <a:latin typeface="+mn-lt"/>
                <a:ea typeface="+mn-ea"/>
              </a:rPr>
              <a:t>2 </a:t>
            </a:r>
            <a:endParaRPr lang="zh-CN" altLang="en-US" sz="2000" b="1" baseline="-2500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sz="2000" b="1" baseline="-25000" dirty="0" smtClean="0">
                <a:latin typeface="+mn-lt"/>
                <a:ea typeface="+mn-ea"/>
              </a:rPr>
              <a:t>                                       </a:t>
            </a:r>
            <a:r>
              <a:rPr lang="zh-CN" altLang="en-US" sz="2000" b="1" dirty="0" smtClean="0">
                <a:latin typeface="+mn-lt"/>
                <a:ea typeface="+mn-ea"/>
              </a:rPr>
              <a:t>C</a:t>
            </a:r>
            <a:r>
              <a:rPr lang="zh-CN" altLang="en-US" sz="2000" b="1" dirty="0">
                <a:latin typeface="+mn-lt"/>
                <a:ea typeface="+mn-ea"/>
              </a:rPr>
              <a:t>→</a:t>
            </a:r>
            <a:r>
              <a:rPr lang="el-GR" altLang="en-US" sz="2000" b="1" dirty="0" smtClean="0">
                <a:latin typeface="+mn-lt"/>
                <a:ea typeface="+mn-ea"/>
              </a:rPr>
              <a:t>γ</a:t>
            </a:r>
            <a:r>
              <a:rPr lang="en-US" altLang="zh-CN" sz="2000" b="1" dirty="0" smtClean="0">
                <a:latin typeface="+mn-lt"/>
                <a:ea typeface="+mn-ea"/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l-GR" altLang="en-US" sz="2000" b="1" dirty="0">
                <a:latin typeface="+mn-lt"/>
                <a:ea typeface="+mn-ea"/>
              </a:rPr>
              <a:t>δ</a:t>
            </a:r>
            <a:r>
              <a:rPr lang="zh-CN" altLang="en-US" sz="2000" b="1" dirty="0">
                <a:latin typeface="+mn-lt"/>
                <a:ea typeface="+mn-ea"/>
              </a:rPr>
              <a:t>, t</a:t>
            </a:r>
            <a:r>
              <a:rPr lang="zh-CN" altLang="en-US" sz="2000" b="1" baseline="-25000" dirty="0">
                <a:latin typeface="+mn-lt"/>
                <a:ea typeface="+mn-ea"/>
              </a:rPr>
              <a:t>1</a:t>
            </a:r>
            <a:r>
              <a:rPr lang="zh-CN" altLang="en-US" sz="2000" b="1" dirty="0">
                <a:latin typeface="+mn-lt"/>
                <a:ea typeface="+mn-ea"/>
              </a:rPr>
              <a:t>/t</a:t>
            </a:r>
            <a:r>
              <a:rPr lang="zh-CN" altLang="en-US" sz="2000" b="1" baseline="-25000" dirty="0">
                <a:latin typeface="+mn-lt"/>
                <a:ea typeface="+mn-ea"/>
              </a:rPr>
              <a:t>2 </a:t>
            </a:r>
            <a:r>
              <a:rPr lang="zh-CN" altLang="en-US" sz="2000" b="1" dirty="0" smtClean="0">
                <a:latin typeface="+mn-lt"/>
                <a:ea typeface="+mn-ea"/>
              </a:rPr>
              <a:t>}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lvl="1">
              <a:buNone/>
            </a:pPr>
            <a:r>
              <a:rPr lang="en-US" altLang="zh-CN" sz="2000" b="1" dirty="0"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latin typeface="+mn-lt"/>
                <a:ea typeface="+mn-ea"/>
              </a:rPr>
              <a:t>   </a:t>
            </a:r>
            <a:r>
              <a:rPr lang="zh-CN" altLang="en-US" sz="2000" b="1" dirty="0" smtClean="0">
                <a:latin typeface="+mn-lt"/>
                <a:ea typeface="+mn-ea"/>
              </a:rPr>
              <a:t>由于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zh-CN" altLang="en-US" sz="2000" b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altLang="en-US" sz="2000" b="1" dirty="0" smtClean="0">
                <a:solidFill>
                  <a:srgbClr val="FF0000"/>
                </a:solidFill>
                <a:latin typeface="+mn-lt"/>
              </a:rPr>
              <a:t>∪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{u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) </a:t>
            </a:r>
            <a:r>
              <a:rPr lang="ru-RU" altLang="en-US" sz="2000" b="1" dirty="0" smtClean="0">
                <a:solidFill>
                  <a:srgbClr val="FF0000"/>
                </a:solidFill>
                <a:latin typeface="+mn-lt"/>
              </a:rPr>
              <a:t>∩</a:t>
            </a:r>
            <a:r>
              <a:rPr lang="en-US" alt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}=</a:t>
            </a:r>
            <a:r>
              <a:rPr lang="ru-RU" altLang="en-US" sz="2000" b="1" dirty="0" smtClean="0">
                <a:solidFill>
                  <a:srgbClr val="FF0000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∅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{v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altLang="en-US" sz="2000" b="1" dirty="0" smtClean="0">
                <a:solidFill>
                  <a:srgbClr val="FF0000"/>
                </a:solidFill>
                <a:latin typeface="+mn-lt"/>
              </a:rPr>
              <a:t>∪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v</a:t>
            </a:r>
            <a:r>
              <a:rPr lang="zh-CN" altLang="en-US" sz="2000" b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} </a:t>
            </a:r>
            <a:r>
              <a:rPr lang="ru-RU" altLang="en-US" sz="2000" b="1" dirty="0" smtClean="0">
                <a:solidFill>
                  <a:srgbClr val="FF0000"/>
                </a:solidFill>
                <a:latin typeface="+mn-lt"/>
              </a:rPr>
              <a:t>∩</a:t>
            </a:r>
            <a:r>
              <a:rPr lang="en-US" altLang="en-US" sz="20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</a:rPr>
              <a:t>}=</a:t>
            </a:r>
            <a:r>
              <a:rPr lang="ru-RU" altLang="en-US" sz="2000" b="1" dirty="0" smtClean="0">
                <a:solidFill>
                  <a:srgbClr val="FF0000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∅</a:t>
            </a:r>
            <a:endParaRPr lang="zh-CN" altLang="en-US" sz="2000" b="1" dirty="0" smtClean="0">
              <a:solidFill>
                <a:srgbClr val="FF0000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  <a:p>
            <a:pPr lvl="1">
              <a:buNone/>
            </a:pPr>
            <a:r>
              <a:rPr lang="en-US" altLang="en-US" sz="2000" b="1" dirty="0" smtClean="0">
                <a:latin typeface="+mn-lt"/>
                <a:ea typeface="+mn-ea"/>
              </a:rPr>
              <a:t>     </a:t>
            </a:r>
            <a:r>
              <a:rPr lang="ru-RU" altLang="en-US" sz="2000" b="1" dirty="0" smtClean="0">
                <a:latin typeface="+mn-lt"/>
                <a:ea typeface="+mn-ea"/>
              </a:rPr>
              <a:t>∴</a:t>
            </a:r>
            <a:r>
              <a:rPr lang="zh-CN" altLang="en-US" sz="2000" b="1" dirty="0" smtClean="0">
                <a:latin typeface="+mn-lt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不会产生新的“移进—归约”冲突</a:t>
            </a:r>
            <a:r>
              <a:rPr lang="zh-CN" altLang="en-US" sz="2000" b="1" dirty="0" smtClean="0">
                <a:latin typeface="+mn-lt"/>
                <a:ea typeface="+mn-ea"/>
              </a:rPr>
              <a:t>.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lvl="1">
              <a:buNone/>
            </a:pPr>
            <a:endParaRPr lang="zh-CN" altLang="en-US" sz="2000" b="1" dirty="0"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sz="2000" b="1" dirty="0" smtClean="0">
                <a:latin typeface="+mn-lt"/>
                <a:ea typeface="+mn-ea"/>
              </a:rPr>
              <a:t>但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{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r>
              <a:rPr lang="ru-RU" altLang="en-US" sz="2000" b="1" dirty="0">
                <a:solidFill>
                  <a:srgbClr val="FF0000"/>
                </a:solidFill>
                <a:latin typeface="+mn-lt"/>
                <a:ea typeface="+mn-ea"/>
              </a:rPr>
              <a:t>∩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{v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}=</a:t>
            </a:r>
            <a:r>
              <a:rPr lang="ru-RU" altLang="en-US" sz="2000" b="1" dirty="0">
                <a:solidFill>
                  <a:srgbClr val="FF0000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∅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，{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u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r>
              <a:rPr lang="ru-RU" altLang="en-US" sz="2000" b="1" dirty="0">
                <a:solidFill>
                  <a:srgbClr val="FF0000"/>
                </a:solidFill>
                <a:latin typeface="+mn-lt"/>
                <a:ea typeface="+mn-ea"/>
              </a:rPr>
              <a:t>∩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{v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}=</a:t>
            </a:r>
            <a:r>
              <a:rPr lang="ru-RU" altLang="en-US" sz="2000" b="1" dirty="0">
                <a:solidFill>
                  <a:srgbClr val="FF0000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∅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并不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意味着{u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/u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r>
              <a:rPr lang="ru-RU" altLang="en-US" sz="2000" b="1" dirty="0">
                <a:solidFill>
                  <a:srgbClr val="FF0000"/>
                </a:solidFill>
                <a:latin typeface="+mn-lt"/>
                <a:ea typeface="+mn-ea"/>
              </a:rPr>
              <a:t>∩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{v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/v</a:t>
            </a:r>
            <a:r>
              <a:rPr lang="zh-CN" altLang="en-US" sz="2000" b="1" baseline="-25000" dirty="0">
                <a:solidFill>
                  <a:srgbClr val="FF0000"/>
                </a:solidFill>
                <a:latin typeface="+mn-lt"/>
                <a:ea typeface="+mn-ea"/>
              </a:rPr>
              <a:t>2 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}= </a:t>
            </a:r>
            <a:r>
              <a:rPr lang="ru-RU" altLang="en-US" sz="2000" b="1" dirty="0" smtClean="0">
                <a:solidFill>
                  <a:srgbClr val="FF0000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∅</a:t>
            </a:r>
            <a:endParaRPr lang="en-US" altLang="en-US" sz="2000" b="1" dirty="0" smtClean="0">
              <a:solidFill>
                <a:srgbClr val="FF0000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  <a:p>
            <a:pPr lvl="1">
              <a:buNone/>
            </a:pPr>
            <a:r>
              <a:rPr lang="en-US" altLang="en-US" sz="2000" b="1" dirty="0" smtClean="0">
                <a:latin typeface="+mn-lt"/>
                <a:ea typeface="+mn-ea"/>
              </a:rPr>
              <a:t>     </a:t>
            </a:r>
            <a:r>
              <a:rPr lang="ru-RU" altLang="en-US" sz="2000" b="1" dirty="0" smtClean="0">
                <a:latin typeface="+mn-lt"/>
                <a:ea typeface="+mn-ea"/>
              </a:rPr>
              <a:t>∴</a:t>
            </a:r>
            <a:r>
              <a:rPr lang="en-US" altLang="en-US" sz="2000" b="1" dirty="0" smtClean="0">
                <a:latin typeface="+mn-lt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仍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可能出现“归约—归约”冲突</a:t>
            </a:r>
            <a:r>
              <a:rPr lang="zh-CN" altLang="en-US" sz="2000" b="1" dirty="0" smtClean="0">
                <a:latin typeface="+mn-lt"/>
                <a:ea typeface="+mn-ea"/>
              </a:rPr>
              <a:t>.</a:t>
            </a:r>
            <a:endParaRPr lang="zh-CN" altLang="en-US" sz="20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29274" y="1124744"/>
            <a:ext cx="83534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</a:rPr>
              <a:t>分析</a:t>
            </a:r>
            <a:r>
              <a:rPr kumimoji="0" lang="zh-CN" altLang="en-US" sz="3200" b="1" dirty="0" smtClean="0">
                <a:solidFill>
                  <a:srgbClr val="800080"/>
                </a:solidFill>
              </a:rPr>
              <a:t>表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915339" y="1718570"/>
            <a:ext cx="7243762" cy="482557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①首先构造文法G的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LR(1)项目集族C={S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0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,S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1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,S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2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…S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n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}</a:t>
            </a:r>
            <a:endParaRPr lang="zh-CN" altLang="en-US" sz="2000" b="1" kern="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②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合并C中的同心集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,得到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LALR(1)项目集族</a:t>
            </a:r>
            <a:endParaRPr lang="zh-CN" altLang="en-US" sz="2000" b="1" kern="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      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C′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={S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0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,S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1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,…S</a:t>
            </a:r>
            <a:r>
              <a:rPr lang="en-US" altLang="zh-CN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m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}</a:t>
            </a:r>
            <a:endParaRPr lang="zh-CN" altLang="en-US" sz="2000" b="1" kern="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③由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C′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构造ACTION表</a:t>
            </a:r>
            <a:endParaRPr lang="zh-CN" altLang="en-US" sz="2000" b="1" kern="0" dirty="0" smtClean="0"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    a.对于[A→</a:t>
            </a:r>
            <a:r>
              <a:rPr lang="el-GR" altLang="en-US" sz="2000" b="1" kern="0" dirty="0" smtClean="0">
                <a:latin typeface="Arial Unicode MS" panose="020B0604020202020204" charset="-122"/>
              </a:rPr>
              <a:t>α</a:t>
            </a:r>
            <a:r>
              <a:rPr lang="en-US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.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a</a:t>
            </a:r>
            <a:r>
              <a:rPr lang="el-GR" altLang="en-US" sz="2000" b="1" kern="0" dirty="0" smtClean="0">
                <a:latin typeface="Arial Unicode MS" panose="020B0604020202020204" charset="-122"/>
              </a:rPr>
              <a:t>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,b]∈S</a:t>
            </a:r>
            <a:r>
              <a:rPr lang="en-US" altLang="zh-CN" sz="2000" b="1" kern="0" baseline="-25000" dirty="0" err="1" smtClean="0"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,且GO(S</a:t>
            </a:r>
            <a:r>
              <a:rPr lang="en-US" altLang="zh-CN" sz="2000" b="1" kern="0" baseline="-25000" dirty="0" err="1" smtClean="0"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a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)= S</a:t>
            </a:r>
            <a:r>
              <a:rPr lang="en-US" altLang="zh-CN" sz="2000" b="1" kern="0" baseline="-25000" dirty="0" smtClean="0">
                <a:latin typeface="Arial Unicode MS" panose="020B0604020202020204" charset="-122"/>
              </a:rPr>
              <a:t>j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endParaRPr lang="zh-CN" altLang="en-US" sz="2000" b="1" kern="0" dirty="0" smtClean="0"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       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a∈V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T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,则置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ACTION[S</a:t>
            </a:r>
            <a:r>
              <a:rPr lang="en-US" altLang="zh-CN" sz="2000" b="1" kern="0" baseline="-25000" dirty="0" err="1" smtClean="0">
                <a:solidFill>
                  <a:srgbClr val="FF0000"/>
                </a:solidFill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,a]= S</a:t>
            </a:r>
            <a:r>
              <a:rPr lang="en-US" altLang="zh-CN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j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endParaRPr lang="zh-CN" altLang="en-US" sz="2000" b="1" kern="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    b.对于[A→</a:t>
            </a:r>
            <a:r>
              <a:rPr lang="el-GR" altLang="en-US" sz="2000" b="1" kern="0" dirty="0" smtClean="0">
                <a:latin typeface="Arial Unicode MS" panose="020B0604020202020204" charset="-122"/>
              </a:rPr>
              <a:t>α</a:t>
            </a:r>
            <a:r>
              <a:rPr lang="en-US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.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a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]∈ S</a:t>
            </a:r>
            <a:r>
              <a:rPr lang="en-US" altLang="zh-CN" sz="2000" b="1" kern="0" baseline="-25000" dirty="0" err="1" smtClean="0"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,且A→</a:t>
            </a:r>
            <a:r>
              <a:rPr lang="el-GR" altLang="en-US" sz="2000" b="1" kern="0" dirty="0" smtClean="0">
                <a:latin typeface="Arial Unicode MS" panose="020B0604020202020204" charset="-122"/>
              </a:rPr>
              <a:t>α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是文法的第j个产生式,</a:t>
            </a:r>
            <a:endParaRPr lang="zh-CN" altLang="en-US" sz="2000" b="1" kern="0" dirty="0" smtClean="0"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       则置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ACTION[S</a:t>
            </a:r>
            <a:r>
              <a:rPr lang="en-US" altLang="zh-CN" sz="2000" b="1" kern="0" baseline="-25000" dirty="0" err="1" smtClean="0">
                <a:solidFill>
                  <a:srgbClr val="FF0000"/>
                </a:solidFill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,a]=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r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j</a:t>
            </a:r>
            <a:endParaRPr lang="zh-CN" altLang="en-US" sz="2000" b="1" kern="0" baseline="-2500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    c.对于[S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 ′ 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→S</a:t>
            </a:r>
            <a:r>
              <a:rPr lang="en-US" altLang="en-US" sz="2000" b="1" kern="0" dirty="0" smtClean="0">
                <a:latin typeface="Arial Unicode MS" panose="020B0604020202020204" charset="-122"/>
              </a:rPr>
              <a:t>.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,#]∈ S</a:t>
            </a:r>
            <a:r>
              <a:rPr lang="en-US" altLang="zh-CN" sz="2000" b="1" kern="0" baseline="-25000" dirty="0" err="1" smtClean="0"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,则置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ACTION[S</a:t>
            </a:r>
            <a:r>
              <a:rPr lang="en-US" altLang="zh-CN" sz="2000" b="1" kern="0" baseline="-25000" dirty="0" err="1" smtClean="0">
                <a:solidFill>
                  <a:srgbClr val="FF0000"/>
                </a:solidFill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,#]=acc</a:t>
            </a:r>
            <a:endParaRPr lang="en-US" altLang="zh-CN" sz="2000" b="1" kern="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④由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C′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构造GOTO表</a:t>
            </a:r>
            <a:endParaRPr lang="zh-CN" altLang="en-US" sz="2000" b="1" kern="0" dirty="0" smtClean="0"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    对于[A→</a:t>
            </a:r>
            <a:r>
              <a:rPr lang="el-GR" altLang="en-US" sz="2000" b="1" kern="0" dirty="0" smtClean="0">
                <a:latin typeface="Arial Unicode MS" panose="020B0604020202020204" charset="-122"/>
              </a:rPr>
              <a:t>α</a:t>
            </a:r>
            <a:r>
              <a:rPr lang="en-US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.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X</a:t>
            </a:r>
            <a:r>
              <a:rPr lang="el-GR" altLang="en-US" sz="2000" b="1" kern="0" dirty="0" smtClean="0">
                <a:latin typeface="Arial Unicode MS" panose="020B0604020202020204" charset="-122"/>
              </a:rPr>
              <a:t>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,a]∈ S</a:t>
            </a:r>
            <a:r>
              <a:rPr lang="en-US" altLang="zh-CN" sz="2000" b="1" kern="0" baseline="-25000" dirty="0" err="1" smtClean="0"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,且GO(S</a:t>
            </a:r>
            <a:r>
              <a:rPr lang="en-US" altLang="zh-CN" sz="2000" b="1" kern="0" baseline="-25000" dirty="0" err="1" smtClean="0"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X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)= S</a:t>
            </a:r>
            <a:r>
              <a:rPr lang="en-US" altLang="zh-CN" sz="2000" b="1" kern="0" baseline="-25000" dirty="0" smtClean="0">
                <a:latin typeface="Arial Unicode MS" panose="020B0604020202020204" charset="-122"/>
              </a:rPr>
              <a:t>j</a:t>
            </a:r>
            <a:r>
              <a:rPr lang="en-US" altLang="zh-CN" sz="2000" kern="0" dirty="0" smtClean="0">
                <a:latin typeface="Arial Unicode MS" panose="020B0604020202020204" charset="-122"/>
                <a:cs typeface="Times New Roman" panose="02020603050405020304" pitchFamily="18" charset="0"/>
              </a:rPr>
              <a:t>′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 ,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X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∈V</a:t>
            </a:r>
            <a:r>
              <a:rPr lang="zh-CN" altLang="en-US" sz="2000" b="1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N</a:t>
            </a:r>
            <a:r>
              <a:rPr lang="zh-CN" altLang="en-US" sz="2000" b="1" kern="0" dirty="0" smtClean="0">
                <a:latin typeface="Arial Unicode MS" panose="020B0604020202020204" charset="-122"/>
              </a:rPr>
              <a:t>,则置</a:t>
            </a:r>
            <a:endParaRPr lang="en-US" altLang="zh-CN" sz="2000" b="1" kern="0" dirty="0" smtClean="0"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kern="0" dirty="0" smtClean="0">
                <a:solidFill>
                  <a:srgbClr val="FF9900"/>
                </a:solidFill>
                <a:latin typeface="Arial Unicode MS" panose="020B0604020202020204" charset="-122"/>
              </a:rPr>
              <a:t>       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GOTO[S</a:t>
            </a:r>
            <a:r>
              <a:rPr lang="en-US" altLang="zh-CN" sz="2000" b="1" kern="0" baseline="-25000" dirty="0" err="1" smtClean="0">
                <a:solidFill>
                  <a:srgbClr val="FF0000"/>
                </a:solidFill>
                <a:latin typeface="Arial Unicode MS" panose="020B0604020202020204" charset="-122"/>
              </a:rPr>
              <a:t>i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  <a:cs typeface="Times New Roman" panose="02020603050405020304" pitchFamily="18" charset="0"/>
              </a:rPr>
              <a:t> ′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,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X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]=j</a:t>
            </a:r>
            <a:endParaRPr lang="zh-CN" altLang="en-US" sz="2000" b="1" kern="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latin typeface="Arial Unicode MS" panose="020B0604020202020204" charset="-122"/>
              </a:rPr>
              <a:t>⑤其他置错.</a:t>
            </a:r>
            <a:endParaRPr lang="zh-CN" altLang="en-US" sz="2000" b="1" kern="0" dirty="0" smtClean="0">
              <a:latin typeface="Arial Unicode MS" panose="020B060402020202020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95611"/>
            <a:ext cx="7705725" cy="4657725"/>
          </a:xfrm>
          <a:prstGeom prst="rect">
            <a:avLst/>
          </a:prstGeom>
        </p:spPr>
      </p:pic>
      <p:sp>
        <p:nvSpPr>
          <p:cNvPr id="4986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611188" y="1125538"/>
            <a:ext cx="640873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/>
              <a:t>LR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/>
              <a:t>）</a:t>
            </a:r>
            <a:r>
              <a:rPr lang="en-US" altLang="zh-CN" sz="3200" smtClean="0"/>
              <a:t>FSM </a:t>
            </a:r>
            <a:r>
              <a:rPr lang="zh-CN" altLang="en-US" sz="3200" b="1" dirty="0"/>
              <a:t>同芯状态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举例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5476" y="1651645"/>
            <a:ext cx="3396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[S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]: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0)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1)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S→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BB  </a:t>
            </a:r>
            <a:endParaRPr lang="en-US" altLang="zh-CN" sz="20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buNone/>
            </a:pPr>
            <a:r>
              <a:rPr lang="en-US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 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2)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→a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3)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endParaRPr lang="zh-CN" altLang="en-US" sz="20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3275856" y="3933056"/>
            <a:ext cx="2880320" cy="7920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3272826" y="3753815"/>
            <a:ext cx="1227166" cy="112271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3272826" y="5337187"/>
            <a:ext cx="2880320" cy="79208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5754459" y="5648970"/>
            <a:ext cx="1314784" cy="1015663"/>
          </a:xfrm>
          <a:prstGeom prst="rect">
            <a:avLst/>
          </a:prstGeom>
          <a:ln>
            <a:solidFill>
              <a:srgbClr val="990099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kern="0" dirty="0">
                <a:latin typeface="Arial Unicode MS" panose="020B0604020202020204" charset="-122"/>
              </a:rPr>
              <a:t>I</a:t>
            </a:r>
            <a:r>
              <a:rPr lang="zh-CN" altLang="zh-CN" sz="2000" kern="0" baseline="-25000" dirty="0">
                <a:latin typeface="Arial Unicode MS" panose="020B0604020202020204" charset="-122"/>
              </a:rPr>
              <a:t>3</a:t>
            </a:r>
            <a:r>
              <a:rPr lang="zh-CN" altLang="zh-CN" sz="2000" kern="0" dirty="0">
                <a:latin typeface="Arial Unicode MS" panose="020B0604020202020204" charset="-122"/>
              </a:rPr>
              <a:t>---</a:t>
            </a:r>
            <a:r>
              <a:rPr lang="en-US" altLang="zh-CN" sz="2000" kern="0" dirty="0">
                <a:latin typeface="Arial Unicode MS" panose="020B0604020202020204" charset="-122"/>
              </a:rPr>
              <a:t> I</a:t>
            </a:r>
            <a:r>
              <a:rPr lang="zh-CN" altLang="zh-CN" sz="2000" kern="0" baseline="-25000" dirty="0" smtClean="0">
                <a:latin typeface="Arial Unicode MS" panose="020B0604020202020204" charset="-122"/>
              </a:rPr>
              <a:t>6</a:t>
            </a:r>
            <a:r>
              <a:rPr lang="en-US" altLang="zh-CN" sz="2000" kern="0" baseline="-25000" dirty="0" smtClean="0">
                <a:latin typeface="Arial Unicode MS" panose="020B0604020202020204" charset="-122"/>
              </a:rPr>
              <a:t>:</a:t>
            </a:r>
            <a:r>
              <a:rPr lang="en-US" altLang="zh-CN" sz="2000" kern="0" dirty="0">
                <a:latin typeface="Arial Unicode MS" panose="020B0604020202020204" charset="-122"/>
              </a:rPr>
              <a:t>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I</a:t>
            </a:r>
            <a:r>
              <a:rPr lang="en-US" altLang="zh-CN" sz="2000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3,6 </a:t>
            </a:r>
            <a:endParaRPr lang="en-US" altLang="zh-CN" sz="2000" kern="0" baseline="-2500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None/>
            </a:pPr>
            <a:r>
              <a:rPr lang="en-US" altLang="zh-CN" sz="2000" kern="0" dirty="0" smtClean="0">
                <a:latin typeface="Arial Unicode MS" panose="020B0604020202020204" charset="-122"/>
              </a:rPr>
              <a:t>I</a:t>
            </a:r>
            <a:r>
              <a:rPr lang="en-US" altLang="zh-CN" sz="2000" kern="0" baseline="-25000" dirty="0" smtClean="0">
                <a:latin typeface="Arial Unicode MS" panose="020B0604020202020204" charset="-122"/>
              </a:rPr>
              <a:t>4</a:t>
            </a:r>
            <a:r>
              <a:rPr lang="zh-CN" altLang="zh-CN" sz="2000" kern="0" dirty="0" smtClean="0">
                <a:latin typeface="Arial Unicode MS" panose="020B0604020202020204" charset="-122"/>
              </a:rPr>
              <a:t>---</a:t>
            </a:r>
            <a:r>
              <a:rPr lang="en-US" altLang="zh-CN" sz="2000" kern="0" dirty="0" smtClean="0">
                <a:latin typeface="Arial Unicode MS" panose="020B0604020202020204" charset="-122"/>
              </a:rPr>
              <a:t> I</a:t>
            </a:r>
            <a:r>
              <a:rPr lang="en-US" altLang="zh-CN" sz="2000" kern="0" baseline="-25000" dirty="0" smtClean="0">
                <a:latin typeface="Arial Unicode MS" panose="020B0604020202020204" charset="-122"/>
              </a:rPr>
              <a:t>7:</a:t>
            </a:r>
            <a:r>
              <a:rPr lang="en-US" altLang="zh-CN" sz="2000" kern="0" dirty="0" smtClean="0">
                <a:latin typeface="Arial Unicode MS" panose="020B0604020202020204" charset="-122"/>
              </a:rPr>
              <a:t>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I</a:t>
            </a:r>
            <a:r>
              <a:rPr lang="en-US" altLang="zh-CN" sz="2000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4,7</a:t>
            </a:r>
            <a:endParaRPr lang="en-US" altLang="zh-CN" sz="2000" kern="0" baseline="-25000" dirty="0" smtClean="0">
              <a:solidFill>
                <a:srgbClr val="FF0000"/>
              </a:solidFill>
              <a:latin typeface="Arial Unicode MS" panose="020B0604020202020204" charset="-122"/>
            </a:endParaRPr>
          </a:p>
          <a:p>
            <a:pPr>
              <a:buNone/>
            </a:pPr>
            <a:r>
              <a:rPr lang="en-US" altLang="zh-CN" sz="2000" kern="0" dirty="0" smtClean="0">
                <a:latin typeface="Arial Unicode MS" panose="020B0604020202020204" charset="-122"/>
              </a:rPr>
              <a:t>I</a:t>
            </a:r>
            <a:r>
              <a:rPr lang="en-US" altLang="zh-CN" sz="2000" kern="0" baseline="-25000" dirty="0" smtClean="0">
                <a:latin typeface="Arial Unicode MS" panose="020B0604020202020204" charset="-122"/>
              </a:rPr>
              <a:t>8</a:t>
            </a:r>
            <a:r>
              <a:rPr lang="zh-CN" altLang="zh-CN" sz="2000" kern="0" dirty="0" smtClean="0">
                <a:latin typeface="Arial Unicode MS" panose="020B0604020202020204" charset="-122"/>
              </a:rPr>
              <a:t>---</a:t>
            </a:r>
            <a:r>
              <a:rPr lang="en-US" altLang="zh-CN" sz="2000" kern="0" dirty="0" smtClean="0">
                <a:latin typeface="Arial Unicode MS" panose="020B0604020202020204" charset="-122"/>
              </a:rPr>
              <a:t> I</a:t>
            </a:r>
            <a:r>
              <a:rPr lang="en-US" altLang="zh-CN" sz="2000" kern="0" baseline="-25000" dirty="0" smtClean="0">
                <a:latin typeface="Arial Unicode MS" panose="020B0604020202020204" charset="-122"/>
              </a:rPr>
              <a:t>9:</a:t>
            </a:r>
            <a:r>
              <a:rPr lang="en-US" altLang="zh-CN" sz="2000" kern="0" dirty="0" smtClean="0">
                <a:latin typeface="Arial Unicode MS" panose="020B0604020202020204" charset="-122"/>
              </a:rPr>
              <a:t>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anose="020B0604020202020204" charset="-122"/>
              </a:rPr>
              <a:t>I</a:t>
            </a:r>
            <a:r>
              <a:rPr lang="en-US" altLang="zh-CN" sz="2000" kern="0" baseline="-25000" dirty="0" smtClean="0">
                <a:solidFill>
                  <a:srgbClr val="FF0000"/>
                </a:solidFill>
                <a:latin typeface="Arial Unicode MS" panose="020B0604020202020204" charset="-122"/>
              </a:rPr>
              <a:t>8,9</a:t>
            </a:r>
            <a:endParaRPr lang="zh-CN" alt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6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LALR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72" y="1599304"/>
            <a:ext cx="8146072" cy="2664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7" y="4653136"/>
            <a:ext cx="8516823" cy="187220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40152" y="980728"/>
            <a:ext cx="3396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[S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]: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0)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′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→S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1)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S→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BB  </a:t>
            </a:r>
            <a:endParaRPr lang="en-US" altLang="zh-CN" sz="20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buNone/>
            </a:pPr>
            <a:r>
              <a:rPr lang="en-US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     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2)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→a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  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3) </a:t>
            </a:r>
            <a:r>
              <a:rPr lang="en-US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r>
              <a:rPr lang="zh-CN" altLang="zh-CN" sz="2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→</a:t>
            </a:r>
            <a:r>
              <a:rPr lang="zh-CN" altLang="zh-CN" sz="20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</a:t>
            </a:r>
            <a:endParaRPr lang="zh-CN" altLang="en-US" sz="20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29274" y="1124744"/>
            <a:ext cx="83534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</a:rPr>
              <a:t>）</a:t>
            </a:r>
            <a:r>
              <a:rPr kumimoji="0" lang="zh-CN" altLang="en-US" sz="3200" b="1" dirty="0" smtClean="0">
                <a:solidFill>
                  <a:srgbClr val="800080"/>
                </a:solidFill>
              </a:rPr>
              <a:t>分析之例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146" y="4258313"/>
            <a:ext cx="323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b="1" dirty="0" smtClean="0"/>
              <a:t>对输入串</a:t>
            </a:r>
            <a:r>
              <a:rPr lang="en-US" altLang="zh-CN" sz="2000" b="1" dirty="0" smtClean="0"/>
              <a:t>ab#</a:t>
            </a:r>
            <a:r>
              <a:rPr lang="zh-CN" altLang="en-US" sz="2000" b="1" dirty="0" smtClean="0"/>
              <a:t>的分析过程：</a:t>
            </a:r>
            <a:endParaRPr lang="zh-CN" altLang="en-US" sz="20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1331913" y="188913"/>
            <a:ext cx="5903912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几类分析文法之间的关系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18945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7" name="Oval 17"/>
          <p:cNvSpPr>
            <a:spLocks noChangeArrowheads="1"/>
          </p:cNvSpPr>
          <p:nvPr/>
        </p:nvSpPr>
        <p:spPr bwMode="auto">
          <a:xfrm>
            <a:off x="3492500" y="4076700"/>
            <a:ext cx="1727200" cy="792163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3995738" y="4292600"/>
            <a:ext cx="12239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0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59" name="Oval 19"/>
          <p:cNvSpPr>
            <a:spLocks noChangeArrowheads="1"/>
          </p:cNvSpPr>
          <p:nvPr/>
        </p:nvSpPr>
        <p:spPr bwMode="auto">
          <a:xfrm>
            <a:off x="2916238" y="3571875"/>
            <a:ext cx="2735262" cy="1439863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3924300" y="3679825"/>
            <a:ext cx="1368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smtClean="0">
                <a:solidFill>
                  <a:srgbClr val="800080"/>
                </a:solidFill>
              </a:rPr>
              <a:t>SLR</a:t>
            </a:r>
            <a:r>
              <a:rPr kumimoji="0" lang="zh-CN" altLang="en-US" sz="2000" dirty="0">
                <a:solidFill>
                  <a:srgbClr val="800080"/>
                </a:solidFill>
              </a:rPr>
              <a:t>（</a:t>
            </a:r>
            <a:r>
              <a:rPr kumimoji="0" lang="en-US" altLang="zh-CN" sz="2000" dirty="0">
                <a:solidFill>
                  <a:srgbClr val="800080"/>
                </a:solidFill>
              </a:rPr>
              <a:t>1</a:t>
            </a:r>
            <a:r>
              <a:rPr kumimoji="0" lang="zh-CN" altLang="en-US" sz="2000" dirty="0">
                <a:solidFill>
                  <a:srgbClr val="800080"/>
                </a:solidFill>
              </a:rPr>
              <a:t>）</a:t>
            </a:r>
            <a:endParaRPr kumimoji="0"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189461" name="Oval 21"/>
          <p:cNvSpPr>
            <a:spLocks noChangeArrowheads="1"/>
          </p:cNvSpPr>
          <p:nvPr/>
        </p:nvSpPr>
        <p:spPr bwMode="auto">
          <a:xfrm>
            <a:off x="2268538" y="3211513"/>
            <a:ext cx="4824412" cy="2305050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5653088" y="3895725"/>
            <a:ext cx="1511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LALR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63" name="Oval 23"/>
          <p:cNvSpPr>
            <a:spLocks noChangeArrowheads="1"/>
          </p:cNvSpPr>
          <p:nvPr/>
        </p:nvSpPr>
        <p:spPr bwMode="auto">
          <a:xfrm>
            <a:off x="1258888" y="2133600"/>
            <a:ext cx="7058025" cy="3887788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5868988" y="2816225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65" name="Oval 25"/>
          <p:cNvSpPr>
            <a:spLocks noChangeArrowheads="1"/>
          </p:cNvSpPr>
          <p:nvPr/>
        </p:nvSpPr>
        <p:spPr bwMode="auto">
          <a:xfrm flipH="1">
            <a:off x="2486025" y="2779713"/>
            <a:ext cx="1509713" cy="2736850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2771775" y="2959100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LL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  <a:endParaRPr kumimoji="0" lang="zh-CN" altLang="en-US" sz="2000">
              <a:solidFill>
                <a:srgbClr val="800080"/>
              </a:solidFill>
            </a:endParaRPr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3995738" y="2384425"/>
            <a:ext cx="16557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 dirty="0">
                <a:solidFill>
                  <a:srgbClr val="800080"/>
                </a:solidFill>
              </a:rPr>
              <a:t>确定的</a:t>
            </a:r>
            <a:r>
              <a:rPr kumimoji="0" lang="en-US" altLang="zh-CN" sz="2000" dirty="0">
                <a:solidFill>
                  <a:srgbClr val="800080"/>
                </a:solidFill>
              </a:rPr>
              <a:t>CFG</a:t>
            </a:r>
            <a:endParaRPr kumimoji="0" lang="en-US" altLang="zh-CN" sz="2000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1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4" name="Text Box 28"/>
          <p:cNvSpPr txBox="1">
            <a:spLocks noChangeArrowheads="1"/>
          </p:cNvSpPr>
          <p:nvPr/>
        </p:nvSpPr>
        <p:spPr bwMode="auto">
          <a:xfrm>
            <a:off x="949325" y="980728"/>
            <a:ext cx="80871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课后实验作业</a:t>
            </a:r>
            <a:r>
              <a:rPr lang="en-US" altLang="zh-CN" dirty="0" smtClean="0">
                <a:solidFill>
                  <a:srgbClr val="800080"/>
                </a:solidFill>
              </a:rPr>
              <a:t>04——</a:t>
            </a:r>
            <a:endParaRPr lang="en-US" altLang="zh-CN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dirty="0" smtClean="0">
                <a:solidFill>
                  <a:srgbClr val="800080"/>
                </a:solidFill>
              </a:rPr>
              <a:t>       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LR(0)</a:t>
            </a:r>
            <a:r>
              <a:rPr lang="zh-CN" altLang="en-US" dirty="0" smtClean="0"/>
              <a:t>文法的</a:t>
            </a:r>
            <a:r>
              <a:rPr lang="en-US" altLang="zh-CN" dirty="0" err="1" smtClean="0"/>
              <a:t>Aciton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GOTO</a:t>
            </a:r>
            <a:r>
              <a:rPr lang="zh-CN" altLang="en-US" dirty="0" smtClean="0"/>
              <a:t>表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9" name="Rectangle 3"/>
          <p:cNvSpPr>
            <a:spLocks noRot="1" noChangeArrowheads="1"/>
          </p:cNvSpPr>
          <p:nvPr/>
        </p:nvSpPr>
        <p:spPr bwMode="auto">
          <a:xfrm>
            <a:off x="528891" y="1988840"/>
            <a:ext cx="845292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实验目的：构造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LR(0)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文法的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</a:rPr>
              <a:t>Aciton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表和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GOTO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表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实验要求：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C++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实现；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>
              <a:buClrTx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编程构造如下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LR(0)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文法的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</a:rPr>
              <a:t>Aciton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表和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GOTO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表，</a:t>
            </a:r>
            <a:r>
              <a:rPr lang="zh-CN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G[S]</a:t>
            </a:r>
            <a:r>
              <a:rPr lang="zh-CN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：</a:t>
            </a:r>
            <a:b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(0) SE (1)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EaA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EbB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AcA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(4) 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Ad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(5) 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BcB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(6)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Bd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</a:rPr>
              <a:t>Aciton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表和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GOTO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表输出到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output.txt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文件。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提供名为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LR0.exe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的执行文件实现上述功能，还需提供源文件以及名为设计说明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.doc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的说明文件</a:t>
            </a:r>
            <a:r>
              <a:rPr lang="zh-CN" altLang="en-US" sz="2000" dirty="0" smtClean="0">
                <a:solidFill>
                  <a:srgbClr val="333399"/>
                </a:solidFill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上交方式：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建立新目录名称为“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2018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+04+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姓名”，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引号内的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号不可省略，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output.txt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LR0.exe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，设计说明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.doc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和编程源代码放置该目录中。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上述目录打包为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2018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+04+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.zip”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引号内的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号不可省略。</a:t>
            </a:r>
            <a:endParaRPr lang="en-US" altLang="zh-CN" sz="20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发到邮箱 </a:t>
            </a:r>
            <a:r>
              <a:rPr lang="en-US" altLang="zh-CN" sz="2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hlinkClick r:id="rId1"/>
              </a:rPr>
              <a:t>dzhanghz@qq.com</a:t>
            </a:r>
            <a:r>
              <a:rPr lang="en-US" altLang="zh-CN" sz="2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不要发到其他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邮箱，邮件名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2018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+04+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” 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词法分析程序的自动构造</a:t>
            </a:r>
            <a:endParaRPr lang="zh-CN" altLang="en-US" sz="40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755650" y="138588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直接短语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058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自底向上分析思想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505870" name="Group 14"/>
          <p:cNvGrpSpPr/>
          <p:nvPr/>
        </p:nvGrpSpPr>
        <p:grpSpPr bwMode="auto">
          <a:xfrm>
            <a:off x="1116013" y="2176463"/>
            <a:ext cx="7632700" cy="2105025"/>
            <a:chOff x="703" y="1371"/>
            <a:chExt cx="4808" cy="1326"/>
          </a:xfrm>
        </p:grpSpPr>
        <p:sp>
          <p:nvSpPr>
            <p:cNvPr id="505860" name="Rectangle 4"/>
            <p:cNvSpPr>
              <a:spLocks noChangeArrowheads="1"/>
            </p:cNvSpPr>
            <p:nvPr/>
          </p:nvSpPr>
          <p:spPr bwMode="auto">
            <a:xfrm>
              <a:off x="703" y="1371"/>
              <a:ext cx="4808" cy="1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 typeface="Symbol" panose="05050102010706020507" pitchFamily="18" charset="2"/>
                <a:buChar char="-"/>
              </a:pPr>
              <a:r>
                <a:rPr lang="en-US" altLang="zh-CN" sz="2800" b="1" dirty="0">
                  <a:solidFill>
                    <a:srgbClr val="800080"/>
                  </a:solidFill>
                  <a:latin typeface="楷体_GB2312" pitchFamily="49" charset="-122"/>
                </a:rPr>
                <a:t> </a:t>
              </a:r>
              <a:r>
                <a:rPr lang="zh-CN" altLang="en-US" sz="2800" b="1" dirty="0"/>
                <a:t>对于文法 </a:t>
              </a:r>
              <a:r>
                <a:rPr lang="en-US" altLang="zh-CN" sz="2800" b="1" i="1" dirty="0"/>
                <a:t>G</a:t>
              </a:r>
              <a:r>
                <a:rPr lang="en-US" altLang="zh-CN" sz="2800" b="1" dirty="0"/>
                <a:t> = (</a:t>
              </a:r>
              <a:r>
                <a:rPr lang="en-US" altLang="zh-CN" sz="2800" b="1" i="1" dirty="0"/>
                <a:t>V</a:t>
              </a:r>
              <a:r>
                <a:rPr lang="en-US" altLang="zh-CN" sz="2800" b="1" i="1" baseline="-25000" dirty="0"/>
                <a:t>N</a:t>
              </a:r>
              <a:r>
                <a:rPr lang="en-US" altLang="zh-CN" sz="2800" b="1" i="1" dirty="0"/>
                <a:t>,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/>
                <a:t>V</a:t>
              </a:r>
              <a:r>
                <a:rPr lang="en-US" altLang="zh-CN" sz="2800" b="1" i="1" baseline="-25000" dirty="0">
                  <a:sym typeface="Symbol" panose="05050102010706020507" pitchFamily="18" charset="2"/>
                </a:rPr>
                <a:t>T</a:t>
              </a:r>
              <a:r>
                <a:rPr lang="en-US" altLang="zh-CN" sz="2800" b="1" i="1" dirty="0"/>
                <a:t>, 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P</a:t>
              </a:r>
              <a:r>
                <a:rPr lang="en-US" altLang="zh-CN" sz="2800" b="1" i="1" dirty="0"/>
                <a:t> </a:t>
              </a:r>
              <a:r>
                <a:rPr lang="en-US" altLang="zh-CN" sz="2800" b="1" i="1"/>
                <a:t>, </a:t>
              </a:r>
              <a:r>
                <a:rPr lang="en-US" altLang="zh-CN" sz="2800" b="1" i="1" smtClean="0"/>
                <a:t>S </a:t>
              </a:r>
              <a:r>
                <a:rPr lang="en-US" altLang="zh-CN" sz="2800" b="1" dirty="0"/>
                <a:t>)</a:t>
              </a:r>
              <a:r>
                <a:rPr lang="en-US" altLang="zh-CN" sz="2800" dirty="0"/>
                <a:t> </a:t>
              </a:r>
              <a:r>
                <a:rPr lang="zh-CN" altLang="en-US" sz="2800" dirty="0"/>
                <a:t>，</a:t>
              </a:r>
              <a:r>
                <a:rPr lang="zh-CN" altLang="en-US" sz="2800" b="1" dirty="0"/>
                <a:t>以及</a:t>
              </a:r>
              <a:endParaRPr lang="zh-CN" altLang="en-US" sz="2800" b="1" dirty="0"/>
            </a:p>
            <a:p>
              <a:pPr>
                <a:buClrTx/>
                <a:buFont typeface="Symbol" panose="05050102010706020507" pitchFamily="18" charset="2"/>
                <a:buNone/>
              </a:pPr>
              <a:r>
                <a:rPr lang="zh-CN" altLang="en-US" b="1" i="1" dirty="0">
                  <a:sym typeface="Symbol" panose="05050102010706020507" pitchFamily="18" charset="2"/>
                </a:rPr>
                <a:t>             </a:t>
              </a:r>
              <a:r>
                <a:rPr lang="zh-CN" altLang="en-US" sz="2800" b="1" i="1" dirty="0">
                  <a:sym typeface="Symbol" panose="05050102010706020507" pitchFamily="18" charset="2"/>
                </a:rPr>
                <a:t>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, </a:t>
              </a:r>
              <a:r>
                <a:rPr kumimoji="0" lang="en-US" altLang="zh-CN" sz="2800" b="1" dirty="0"/>
                <a:t>β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,</a:t>
              </a:r>
              <a:r>
                <a:rPr lang="en-US" altLang="zh-CN" sz="2800" dirty="0">
                  <a:sym typeface="Symbol" panose="05050102010706020507" pitchFamily="18" charset="2"/>
                </a:rPr>
                <a:t> </a:t>
              </a:r>
              <a:r>
                <a:rPr kumimoji="0" lang="en-US" altLang="zh-CN" sz="2800" b="1" dirty="0"/>
                <a:t>δ</a:t>
              </a:r>
              <a:r>
                <a:rPr lang="en-US" altLang="zh-CN" sz="2800" b="1" dirty="0">
                  <a:sym typeface="Symbol" panose="05050102010706020507" pitchFamily="18" charset="2"/>
                </a:rPr>
                <a:t>(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V</a:t>
              </a:r>
              <a:r>
                <a:rPr lang="en-US" altLang="zh-CN" sz="2800" b="1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sym typeface="Symbol" panose="05050102010706020507" pitchFamily="18" charset="2"/>
                </a:rPr>
                <a:t>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V</a:t>
              </a:r>
              <a:r>
                <a:rPr lang="en-US" altLang="zh-CN" sz="2800" b="1" i="1" baseline="-25000" dirty="0">
                  <a:sym typeface="Symbol" panose="05050102010706020507" pitchFamily="18" charset="2"/>
                </a:rPr>
                <a:t>T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)*</a:t>
              </a:r>
              <a:r>
                <a:rPr lang="en-US" altLang="zh-CN" dirty="0">
                  <a:sym typeface="Symbol" panose="05050102010706020507" pitchFamily="18" charset="2"/>
                </a:rPr>
                <a:t> </a:t>
              </a:r>
              <a:endParaRPr lang="en-US" altLang="zh-CN" dirty="0"/>
            </a:p>
            <a:p>
              <a:pPr>
                <a:buClrTx/>
                <a:buFont typeface="Symbol" panose="05050102010706020507" pitchFamily="18" charset="2"/>
                <a:buNone/>
              </a:pPr>
              <a:endParaRPr lang="en-US" altLang="zh-CN" sz="1000" dirty="0"/>
            </a:p>
            <a:p>
              <a:pPr>
                <a:buClrTx/>
                <a:buFont typeface="Symbol" panose="05050102010706020507" pitchFamily="18" charset="2"/>
                <a:buNone/>
              </a:pPr>
              <a:r>
                <a:rPr lang="en-US" altLang="zh-CN" sz="2800" b="1" dirty="0"/>
                <a:t>    </a:t>
              </a:r>
              <a:r>
                <a:rPr lang="zh-CN" altLang="en-US" sz="2800" b="1"/>
                <a:t>若 </a:t>
              </a:r>
              <a:r>
                <a:rPr kumimoji="0" lang="en-US" altLang="zh-CN" sz="2800" b="1" smtClean="0"/>
                <a:t>S </a:t>
              </a:r>
              <a:r>
                <a:rPr kumimoji="0" lang="en-US" altLang="zh-CN" sz="2800" dirty="0">
                  <a:sym typeface="Symbol" panose="05050102010706020507" pitchFamily="18" charset="2"/>
                </a:rPr>
                <a:t></a:t>
              </a:r>
              <a:r>
                <a:rPr kumimoji="0" lang="en-US" altLang="zh-CN" sz="2800" b="1" dirty="0"/>
                <a:t>α</a:t>
              </a:r>
              <a:r>
                <a:rPr kumimoji="0" lang="en-US" altLang="zh-CN" sz="2800" b="1" dirty="0" err="1">
                  <a:solidFill>
                    <a:srgbClr val="FF0000"/>
                  </a:solidFill>
                </a:rPr>
                <a:t>A</a:t>
              </a:r>
              <a:r>
                <a:rPr kumimoji="0" lang="en-US" altLang="zh-CN" sz="2800" b="1" dirty="0" err="1"/>
                <a:t>δ</a:t>
              </a:r>
              <a:r>
                <a:rPr kumimoji="0" lang="zh-CN" altLang="en-US" sz="2800" b="1" dirty="0"/>
                <a:t>且  </a:t>
              </a:r>
              <a:r>
                <a:rPr kumimoji="0" lang="en-US" altLang="zh-CN" sz="2800" b="1" dirty="0">
                  <a:solidFill>
                    <a:srgbClr val="FF0000"/>
                  </a:solidFill>
                </a:rPr>
                <a:t>A </a:t>
              </a:r>
              <a:r>
                <a:rPr kumimoji="0" lang="en-US" altLang="zh-CN" dirty="0">
                  <a:solidFill>
                    <a:srgbClr val="FF0000"/>
                  </a:solidFill>
                  <a:sym typeface="Symbol" panose="05050102010706020507" pitchFamily="18" charset="2"/>
                </a:rPr>
                <a:t></a:t>
              </a:r>
              <a:r>
                <a:rPr kumimoji="0" lang="en-US" altLang="zh-CN" sz="2800" b="1" dirty="0">
                  <a:solidFill>
                    <a:srgbClr val="FF0000"/>
                  </a:solidFill>
                </a:rPr>
                <a:t>β</a:t>
              </a:r>
              <a:r>
                <a:rPr kumimoji="0" lang="zh-CN" altLang="en-US" sz="2800" b="1" dirty="0"/>
                <a:t>，则称</a:t>
              </a:r>
              <a:endParaRPr kumimoji="0" lang="zh-CN" altLang="en-US" sz="2800" b="1" dirty="0"/>
            </a:p>
            <a:p>
              <a:pPr>
                <a:buClrTx/>
                <a:buFont typeface="Symbol" panose="05050102010706020507" pitchFamily="18" charset="2"/>
                <a:buNone/>
              </a:pPr>
              <a:endParaRPr kumimoji="0" lang="zh-CN" altLang="en-US" sz="1000" b="1" dirty="0"/>
            </a:p>
            <a:p>
              <a:pPr>
                <a:buClrTx/>
                <a:buFont typeface="Symbol" panose="05050102010706020507" pitchFamily="18" charset="2"/>
                <a:buNone/>
              </a:pPr>
              <a:r>
                <a:rPr kumimoji="0" lang="zh-CN" altLang="en-US" sz="2800" b="1" dirty="0"/>
                <a:t>    </a:t>
              </a:r>
              <a:r>
                <a:rPr kumimoji="0" lang="en-US" altLang="zh-CN" sz="2800" b="1" dirty="0">
                  <a:solidFill>
                    <a:srgbClr val="800080"/>
                  </a:solidFill>
                </a:rPr>
                <a:t>β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是句型</a:t>
              </a:r>
              <a:r>
                <a:rPr kumimoji="0" lang="en-US" altLang="zh-CN" sz="2800" b="1" dirty="0">
                  <a:solidFill>
                    <a:srgbClr val="800080"/>
                  </a:solidFill>
                </a:rPr>
                <a:t>αβδ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相对于非终结符</a:t>
              </a:r>
              <a:r>
                <a:rPr kumimoji="0" lang="en-US" altLang="zh-CN" sz="2800" b="1" dirty="0">
                  <a:solidFill>
                    <a:srgbClr val="800080"/>
                  </a:solidFill>
                </a:rPr>
                <a:t>A</a:t>
              </a:r>
              <a:r>
                <a:rPr kumimoji="0" lang="zh-CN" altLang="en-US" sz="2800" b="1" dirty="0">
                  <a:solidFill>
                    <a:srgbClr val="800080"/>
                  </a:solidFill>
                </a:rPr>
                <a:t>的</a:t>
              </a:r>
              <a:r>
                <a:rPr kumimoji="0" lang="zh-CN" altLang="en-US" sz="2800" b="1" dirty="0">
                  <a:solidFill>
                    <a:srgbClr val="FF0000"/>
                  </a:solidFill>
                </a:rPr>
                <a:t>直接短语</a:t>
              </a:r>
              <a:endParaRPr kumimoji="0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505867" name="Rectangle 11"/>
            <p:cNvSpPr>
              <a:spLocks noChangeArrowheads="1"/>
            </p:cNvSpPr>
            <p:nvPr/>
          </p:nvSpPr>
          <p:spPr bwMode="auto">
            <a:xfrm>
              <a:off x="1519" y="197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>
                  <a:ea typeface="华文行楷" panose="02010800040101010101" pitchFamily="2" charset="-122"/>
                  <a:sym typeface="Symbol" panose="05050102010706020507" pitchFamily="18" charset="2"/>
                </a:rPr>
                <a:t></a:t>
              </a:r>
              <a:endParaRPr lang="en-US" altLang="zh-CN" sz="1800" b="1"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755650" y="4440238"/>
            <a:ext cx="68405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zh-CN" altLang="en-US" sz="3200" b="1">
                <a:solidFill>
                  <a:srgbClr val="800080"/>
                </a:solidFill>
              </a:rPr>
              <a:t>直接短语的作用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1116013" y="5141913"/>
            <a:ext cx="741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/>
              <a:t>作为当前句型的</a:t>
            </a:r>
            <a:r>
              <a:rPr lang="zh-CN" altLang="en-US" sz="2800" b="1" dirty="0">
                <a:solidFill>
                  <a:srgbClr val="FF0000"/>
                </a:solidFill>
              </a:rPr>
              <a:t>一步“可归约串”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anose="05000000000000000000" pitchFamily="2" charset="2"/>
          <a:buChar char="²"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anose="05000000000000000000" pitchFamily="2" charset="2"/>
          <a:buChar char="²"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0</TotalTime>
  <Words>21363</Words>
  <Application>WPS 演示</Application>
  <PresentationFormat>全屏显示(4:3)</PresentationFormat>
  <Paragraphs>2430</Paragraphs>
  <Slides>88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3" baseType="lpstr">
      <vt:lpstr>Arial</vt:lpstr>
      <vt:lpstr>宋体</vt:lpstr>
      <vt:lpstr>Wingdings</vt:lpstr>
      <vt:lpstr>楷体_GB2312</vt:lpstr>
      <vt:lpstr>新宋体</vt:lpstr>
      <vt:lpstr>Comic Sans MS</vt:lpstr>
      <vt:lpstr>Times New Roman</vt:lpstr>
      <vt:lpstr>华文行楷</vt:lpstr>
      <vt:lpstr>Symbol</vt:lpstr>
      <vt:lpstr>Arial Unicode MS</vt:lpstr>
      <vt:lpstr>Book Antiqua</vt:lpstr>
      <vt:lpstr>PMingLiU</vt:lpstr>
      <vt:lpstr>微软雅黑</vt:lpstr>
      <vt:lpstr>MingLiU-ExtB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Kukukukiki</cp:lastModifiedBy>
  <cp:revision>1602</cp:revision>
  <cp:lastPrinted>1900-01-01T00:00:00Z</cp:lastPrinted>
  <dcterms:created xsi:type="dcterms:W3CDTF">1900-01-01T00:00:00Z</dcterms:created>
  <dcterms:modified xsi:type="dcterms:W3CDTF">2021-01-13T16:44:18Z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