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84"/>
  </p:handoutMasterIdLst>
  <p:sldIdLst>
    <p:sldId id="256" r:id="rId3"/>
    <p:sldId id="562" r:id="rId5"/>
    <p:sldId id="767" r:id="rId6"/>
    <p:sldId id="791" r:id="rId7"/>
    <p:sldId id="768" r:id="rId8"/>
    <p:sldId id="792" r:id="rId9"/>
    <p:sldId id="771" r:id="rId10"/>
    <p:sldId id="404" r:id="rId11"/>
    <p:sldId id="733" r:id="rId12"/>
    <p:sldId id="734" r:id="rId13"/>
    <p:sldId id="649" r:id="rId14"/>
    <p:sldId id="657" r:id="rId15"/>
    <p:sldId id="735" r:id="rId16"/>
    <p:sldId id="708" r:id="rId17"/>
    <p:sldId id="709" r:id="rId18"/>
    <p:sldId id="716" r:id="rId19"/>
    <p:sldId id="720" r:id="rId20"/>
    <p:sldId id="719" r:id="rId21"/>
    <p:sldId id="717" r:id="rId22"/>
    <p:sldId id="795" r:id="rId23"/>
    <p:sldId id="796" r:id="rId24"/>
    <p:sldId id="797" r:id="rId25"/>
    <p:sldId id="798" r:id="rId26"/>
    <p:sldId id="799" r:id="rId27"/>
    <p:sldId id="800" r:id="rId28"/>
    <p:sldId id="669" r:id="rId29"/>
    <p:sldId id="670" r:id="rId30"/>
    <p:sldId id="671" r:id="rId31"/>
    <p:sldId id="672" r:id="rId32"/>
    <p:sldId id="736" r:id="rId33"/>
    <p:sldId id="739" r:id="rId34"/>
    <p:sldId id="737" r:id="rId35"/>
    <p:sldId id="738" r:id="rId36"/>
    <p:sldId id="740" r:id="rId37"/>
    <p:sldId id="743" r:id="rId38"/>
    <p:sldId id="793" r:id="rId39"/>
    <p:sldId id="673" r:id="rId40"/>
    <p:sldId id="674" r:id="rId41"/>
    <p:sldId id="675" r:id="rId42"/>
    <p:sldId id="725" r:id="rId43"/>
    <p:sldId id="726" r:id="rId44"/>
    <p:sldId id="699" r:id="rId45"/>
    <p:sldId id="705" r:id="rId46"/>
    <p:sldId id="731" r:id="rId47"/>
    <p:sldId id="658" r:id="rId48"/>
    <p:sldId id="744" r:id="rId49"/>
    <p:sldId id="745" r:id="rId50"/>
    <p:sldId id="747" r:id="rId51"/>
    <p:sldId id="748" r:id="rId52"/>
    <p:sldId id="749" r:id="rId53"/>
    <p:sldId id="750" r:id="rId54"/>
    <p:sldId id="751" r:id="rId55"/>
    <p:sldId id="752" r:id="rId56"/>
    <p:sldId id="753" r:id="rId57"/>
    <p:sldId id="754" r:id="rId58"/>
    <p:sldId id="755" r:id="rId59"/>
    <p:sldId id="756" r:id="rId60"/>
    <p:sldId id="757" r:id="rId61"/>
    <p:sldId id="758" r:id="rId62"/>
    <p:sldId id="746" r:id="rId63"/>
    <p:sldId id="772" r:id="rId64"/>
    <p:sldId id="773" r:id="rId65"/>
    <p:sldId id="774" r:id="rId66"/>
    <p:sldId id="775" r:id="rId67"/>
    <p:sldId id="776" r:id="rId68"/>
    <p:sldId id="777" r:id="rId69"/>
    <p:sldId id="778" r:id="rId70"/>
    <p:sldId id="779" r:id="rId71"/>
    <p:sldId id="785" r:id="rId72"/>
    <p:sldId id="780" r:id="rId73"/>
    <p:sldId id="782" r:id="rId74"/>
    <p:sldId id="783" r:id="rId75"/>
    <p:sldId id="787" r:id="rId76"/>
    <p:sldId id="788" r:id="rId77"/>
    <p:sldId id="789" r:id="rId78"/>
    <p:sldId id="790" r:id="rId79"/>
    <p:sldId id="741" r:id="rId80"/>
    <p:sldId id="742" r:id="rId81"/>
    <p:sldId id="794" r:id="rId82"/>
    <p:sldId id="277" r:id="rId83"/>
  </p:sldIdLst>
  <p:sldSz cx="9144000" cy="6858000" type="screen4x3"/>
  <p:notesSz cx="6648450" cy="9782175"/>
  <p:defaultTextStyle>
    <a:defPPr>
      <a:defRPr lang="zh-CN"/>
    </a:defPPr>
    <a:lvl1pPr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1pPr>
    <a:lvl2pPr marL="4572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2pPr>
    <a:lvl3pPr marL="9144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3pPr>
    <a:lvl4pPr marL="13716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4pPr>
    <a:lvl5pPr marL="1828800" algn="ctr" rtl="0" fontAlgn="base">
      <a:spcBef>
        <a:spcPct val="0"/>
      </a:spcBef>
      <a:spcAft>
        <a:spcPct val="0"/>
      </a:spcAft>
      <a:buClr>
        <a:srgbClr val="800080"/>
      </a:buClr>
      <a:buFont typeface="Wingdings" panose="05000000000000000000" pitchFamily="2" charset="2"/>
      <a:defRPr kumimoji="1" sz="2400" i="1" kern="1200">
        <a:solidFill>
          <a:srgbClr val="800080"/>
        </a:solidFill>
        <a:latin typeface="Arial" panose="020B0604020202020204" pitchFamily="34" charset="0"/>
        <a:ea typeface="楷体_GB2312" pitchFamily="49" charset="-122"/>
        <a:cs typeface="+mn-cs"/>
      </a:defRPr>
    </a:lvl5pPr>
    <a:lvl6pPr marL="22860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6pPr>
    <a:lvl7pPr marL="27432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7pPr>
    <a:lvl8pPr marL="32004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8pPr>
    <a:lvl9pPr marL="3657600" algn="l" defTabSz="914400" rtl="0" eaLnBrk="1" latinLnBrk="0" hangingPunct="1">
      <a:defRPr kumimoji="1" sz="2400" i="1" kern="1200">
        <a:solidFill>
          <a:srgbClr val="800080"/>
        </a:solidFill>
        <a:latin typeface="Arial" panose="020B0604020202020204" pitchFamily="34"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8000"/>
    <a:srgbClr val="9900CC"/>
    <a:srgbClr val="990099"/>
    <a:srgbClr val="00FF00"/>
    <a:srgbClr val="800080"/>
    <a:srgbClr val="5F5F5F"/>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98113" autoAdjust="0"/>
  </p:normalViewPr>
  <p:slideViewPr>
    <p:cSldViewPr>
      <p:cViewPr varScale="1">
        <p:scale>
          <a:sx n="117" d="100"/>
          <a:sy n="117" d="100"/>
        </p:scale>
        <p:origin x="1704" y="114"/>
      </p:cViewPr>
      <p:guideLst>
        <p:guide orient="horz" pos="2112"/>
        <p:guide pos="278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542"/>
    </p:cViewPr>
  </p:sorterViewPr>
  <p:notesViewPr>
    <p:cSldViewPr>
      <p:cViewPr varScale="1">
        <p:scale>
          <a:sx n="53" d="100"/>
          <a:sy n="53" d="100"/>
        </p:scale>
        <p:origin x="-1638" y="-84"/>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bleStyles" Target="tableStyles.xml"/><Relationship Id="rId86" Type="http://schemas.openxmlformats.org/officeDocument/2006/relationships/viewProps" Target="viewProps.xml"/><Relationship Id="rId85" Type="http://schemas.openxmlformats.org/officeDocument/2006/relationships/presProps" Target="presProps.xml"/><Relationship Id="rId84" Type="http://schemas.openxmlformats.org/officeDocument/2006/relationships/handoutMaster" Target="handoutMasters/handoutMaster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7138" y="0"/>
            <a:ext cx="2881312" cy="48895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7138" y="9293225"/>
            <a:ext cx="2881312" cy="48895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i="0" smtClean="0">
                <a:solidFill>
                  <a:schemeClr val="tx1"/>
                </a:solidFill>
                <a:latin typeface="Times New Roman" panose="02020603050405020304" pitchFamily="18" charset="0"/>
                <a:ea typeface="宋体" panose="02010600030101010101" pitchFamily="2" charset="-122"/>
              </a:defRPr>
            </a:lvl1pPr>
          </a:lstStyle>
          <a:p>
            <a:pPr>
              <a:defRPr/>
            </a:pPr>
            <a:fld id="{EE6F4375-65A2-4C97-8054-7B9E889DFBB4}" type="slidenum">
              <a:rPr lang="en-US" altLang="zh-CN"/>
            </a:fld>
            <a:endParaRPr lang="en-US" altLang="zh-CN"/>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ln>
        </p:spPr>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706938"/>
            <a:ext cx="5318125" cy="3852862"/>
          </a:xfrm>
          <a:prstGeom prst="rect">
            <a:avLst/>
          </a:prstGeom>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1026"/>
          <p:cNvGrpSpPr/>
          <p:nvPr/>
        </p:nvGrpSpPr>
        <p:grpSpPr bwMode="auto">
          <a:xfrm>
            <a:off x="0" y="0"/>
            <a:ext cx="1476375" cy="6858000"/>
            <a:chOff x="0" y="0"/>
            <a:chExt cx="2016" cy="4320"/>
          </a:xfrm>
        </p:grpSpPr>
        <p:sp>
          <p:nvSpPr>
            <p:cNvPr id="5123" name="Rectangle 1027"/>
            <p:cNvSpPr>
              <a:spLocks noChangeArrowheads="1"/>
            </p:cNvSpPr>
            <p:nvPr/>
          </p:nvSpPr>
          <p:spPr bwMode="auto">
            <a:xfrm>
              <a:off x="0" y="0"/>
              <a:ext cx="479" cy="4320"/>
            </a:xfrm>
            <a:prstGeom prst="rect">
              <a:avLst/>
            </a:prstGeom>
            <a:gradFill rotWithShape="0">
              <a:gsLst>
                <a:gs pos="0">
                  <a:srgbClr val="800080"/>
                </a:gs>
                <a:gs pos="100000">
                  <a:srgbClr val="800080">
                    <a:gamma/>
                    <a:tint val="20000"/>
                    <a:invGamma/>
                  </a:srgbClr>
                </a:gs>
              </a:gsLst>
              <a:lin ang="0" scaled="1"/>
            </a:gradFill>
            <a:ln w="9525">
              <a:noFill/>
              <a:miter lim="800000"/>
            </a:ln>
            <a:effectLst/>
          </p:spPr>
          <p:txBody>
            <a:bodyPr wrap="none" anchor="ctr"/>
            <a:lstStyle/>
            <a:p>
              <a:pPr>
                <a:defRPr/>
              </a:pPr>
              <a:endParaRPr lang="zh-CN" altLang="en-US"/>
            </a:p>
          </p:txBody>
        </p:sp>
        <p:sp>
          <p:nvSpPr>
            <p:cNvPr id="5124" name="Rectangle 1028"/>
            <p:cNvSpPr>
              <a:spLocks noChangeArrowheads="1"/>
            </p:cNvSpPr>
            <p:nvPr/>
          </p:nvSpPr>
          <p:spPr bwMode="auto">
            <a:xfrm>
              <a:off x="431" y="0"/>
              <a:ext cx="1585" cy="672"/>
            </a:xfrm>
            <a:prstGeom prst="rect">
              <a:avLst/>
            </a:prstGeom>
            <a:gradFill rotWithShape="0">
              <a:gsLst>
                <a:gs pos="0">
                  <a:srgbClr val="800080"/>
                </a:gs>
                <a:gs pos="100000">
                  <a:srgbClr val="800080">
                    <a:gamma/>
                    <a:tint val="20000"/>
                    <a:invGamma/>
                  </a:srgbClr>
                </a:gs>
              </a:gsLst>
              <a:lin ang="0" scaled="1"/>
            </a:gradFill>
            <a:ln w="9525">
              <a:noFill/>
              <a:miter lim="800000"/>
            </a:ln>
            <a:effectLst/>
          </p:spPr>
          <p:txBody>
            <a:bodyPr wrap="none" anchor="ctr"/>
            <a:lstStyle/>
            <a:p>
              <a:pPr>
                <a:defRPr/>
              </a:pPr>
              <a:endParaRPr lang="zh-CN" altLang="en-US"/>
            </a:p>
          </p:txBody>
        </p:sp>
      </p:grpSp>
      <p:sp>
        <p:nvSpPr>
          <p:cNvPr id="5134" name="Line 1038"/>
          <p:cNvSpPr>
            <a:spLocks noChangeShapeType="1"/>
          </p:cNvSpPr>
          <p:nvPr userDrawn="1"/>
        </p:nvSpPr>
        <p:spPr bwMode="auto">
          <a:xfrm>
            <a:off x="1476375" y="981075"/>
            <a:ext cx="7515225" cy="9525"/>
          </a:xfrm>
          <a:prstGeom prst="line">
            <a:avLst/>
          </a:prstGeom>
          <a:noFill/>
          <a:ln w="57150" cmpd="thinThick">
            <a:solidFill>
              <a:srgbClr val="800080"/>
            </a:solidFill>
            <a:round/>
            <a:headEnd type="none" w="sm" len="sm"/>
            <a:tailEnd type="none" w="sm" len="sm"/>
          </a:ln>
          <a:effectLst/>
        </p:spPr>
        <p:txBody>
          <a:bodyPr wrap="none" anchor="ctr"/>
          <a:lstStyle/>
          <a:p>
            <a:pPr>
              <a:defRPr/>
            </a:pPr>
            <a:endParaRPr lang="zh-CN" altLang="en-US"/>
          </a:p>
        </p:txBody>
      </p:sp>
      <p:sp>
        <p:nvSpPr>
          <p:cNvPr id="5136" name="Text Box 1040"/>
          <p:cNvSpPr txBox="1">
            <a:spLocks noChangeArrowheads="1"/>
          </p:cNvSpPr>
          <p:nvPr userDrawn="1"/>
        </p:nvSpPr>
        <p:spPr bwMode="auto">
          <a:xfrm>
            <a:off x="7235825" y="476250"/>
            <a:ext cx="1800225" cy="396875"/>
          </a:xfrm>
          <a:prstGeom prst="rect">
            <a:avLst/>
          </a:prstGeom>
          <a:noFill/>
          <a:ln w="9525">
            <a:noFill/>
            <a:miter lim="800000"/>
          </a:ln>
          <a:effectLst/>
        </p:spPr>
        <p:txBody>
          <a:bodyPr>
            <a:spAutoFit/>
          </a:bodyPr>
          <a:lstStyle/>
          <a:p>
            <a:pPr>
              <a:buClrTx/>
              <a:buFontTx/>
              <a:buNone/>
              <a:defRPr/>
            </a:pPr>
            <a:r>
              <a:rPr lang="en-US" altLang="zh-CN" sz="2000" i="0">
                <a:solidFill>
                  <a:srgbClr val="990099"/>
                </a:solidFill>
                <a:latin typeface="Comic Sans MS" panose="030F0702030302020204" pitchFamily="66" charset="0"/>
                <a:cs typeface="Times New Roman" panose="02020603050405020304" pitchFamily="18" charset="0"/>
              </a:rPr>
              <a:t>《</a:t>
            </a:r>
            <a:r>
              <a:rPr lang="zh-CN" altLang="en-US" sz="2000" i="0">
                <a:solidFill>
                  <a:srgbClr val="990099"/>
                </a:solidFill>
                <a:latin typeface="Comic Sans MS" panose="030F0702030302020204" pitchFamily="66" charset="0"/>
                <a:cs typeface="Times New Roman" panose="02020603050405020304" pitchFamily="18" charset="0"/>
              </a:rPr>
              <a:t>编译原理</a:t>
            </a:r>
            <a:r>
              <a:rPr lang="en-US" altLang="zh-CN" sz="2000" i="0">
                <a:solidFill>
                  <a:srgbClr val="990099"/>
                </a:solidFill>
                <a:latin typeface="Comic Sans MS" panose="030F0702030302020204" pitchFamily="66" charset="0"/>
                <a:cs typeface="Times New Roman" panose="02020603050405020304" pitchFamily="18" charset="0"/>
              </a:rPr>
              <a:t>》</a:t>
            </a:r>
            <a:endParaRPr lang="en-US" altLang="zh-CN" sz="2000" i="0">
              <a:solidFill>
                <a:srgbClr val="990099"/>
              </a:solidFill>
              <a:latin typeface="Comic Sans MS" panose="030F0702030302020204" pitchFamily="66" charset="0"/>
              <a:cs typeface="Times New Roman" panose="02020603050405020304" pitchFamily="18" charset="0"/>
            </a:endParaRPr>
          </a:p>
        </p:txBody>
      </p:sp>
      <p:sp>
        <p:nvSpPr>
          <p:cNvPr id="5137"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ln>
          <a:effectLst/>
        </p:spPr>
        <p:txBody>
          <a:bodyPr wrap="none" anchor="ctr"/>
          <a:lstStyle/>
          <a:p>
            <a:pPr>
              <a:buClrTx/>
              <a:buFontTx/>
              <a:buNone/>
              <a:defRPr/>
            </a:pPr>
            <a:endParaRPr lang="zh-CN" altLang="zh-CN" i="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hf hdr="0" ftr="0" dt="0"/>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6.xml"/><Relationship Id="rId1" Type="http://schemas.openxmlformats.org/officeDocument/2006/relationships/slide" Target="slide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slide" Target="slide3.xml"/><Relationship Id="rId3" Type="http://schemas.openxmlformats.org/officeDocument/2006/relationships/slide" Target="slide37.xml"/><Relationship Id="rId2" Type="http://schemas.openxmlformats.org/officeDocument/2006/relationships/slide" Target="slide16.xml"/><Relationship Id="rId1" Type="http://schemas.openxmlformats.org/officeDocument/2006/relationships/slide" Target="slide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slide" Target="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 Target="slide2.xml"/><Relationship Id="rId1" Type="http://schemas.openxmlformats.org/officeDocument/2006/relationships/image" Target="../media/image7.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slide" Target="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3"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6" name="Text Box 14">
            <a:hlinkClick r:id="rId1" action="ppaction://hlinksldjump"/>
          </p:cNvPr>
          <p:cNvSpPr txBox="1">
            <a:spLocks noChangeArrowheads="1"/>
          </p:cNvSpPr>
          <p:nvPr/>
        </p:nvSpPr>
        <p:spPr bwMode="auto">
          <a:xfrm>
            <a:off x="827088" y="1484313"/>
            <a:ext cx="7561262" cy="64135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600" b="1" i="0" dirty="0">
                <a:latin typeface="楷体_GB2312" pitchFamily="49" charset="-122"/>
              </a:rPr>
              <a:t> </a:t>
            </a:r>
            <a:r>
              <a:rPr lang="zh-CN" altLang="en-US" sz="3600" b="1" i="0" dirty="0">
                <a:latin typeface="楷体_GB2312" pitchFamily="49" charset="-122"/>
              </a:rPr>
              <a:t>语法制导的语义计算</a:t>
            </a:r>
            <a:r>
              <a:rPr lang="zh-CN" altLang="en-US" sz="3600" b="1" i="0" dirty="0" smtClean="0">
                <a:latin typeface="楷体_GB2312" pitchFamily="49" charset="-122"/>
              </a:rPr>
              <a:t>基础</a:t>
            </a:r>
            <a:endParaRPr lang="zh-CN" altLang="en-US" sz="3600" b="1" i="0" dirty="0">
              <a:latin typeface="楷体_GB2312" pitchFamily="49" charset="-122"/>
            </a:endParaRPr>
          </a:p>
        </p:txBody>
      </p:sp>
      <p:sp>
        <p:nvSpPr>
          <p:cNvPr id="5127" name="Rectangle 18"/>
          <p:cNvSpPr>
            <a:spLocks noChangeArrowheads="1"/>
          </p:cNvSpPr>
          <p:nvPr/>
        </p:nvSpPr>
        <p:spPr bwMode="auto">
          <a:xfrm>
            <a:off x="1524000" y="188913"/>
            <a:ext cx="2255912" cy="646331"/>
          </a:xfrm>
          <a:prstGeom prst="rect">
            <a:avLst/>
          </a:prstGeom>
          <a:noFill/>
          <a:ln w="9525" algn="ctr">
            <a:noFill/>
            <a:miter lim="800000"/>
          </a:ln>
        </p:spPr>
        <p:txBody>
          <a:bodyPr wrap="square">
            <a:spAutoFit/>
          </a:bodyPr>
          <a:lstStyle/>
          <a:p>
            <a:pPr>
              <a:lnSpc>
                <a:spcPct val="90000"/>
              </a:lnSpc>
              <a:buClrTx/>
              <a:buFontTx/>
              <a:buNone/>
            </a:pPr>
            <a:r>
              <a:rPr lang="zh-CN" altLang="en-US" sz="4000" b="1" i="0" dirty="0" smtClean="0">
                <a:ea typeface="华文行楷" panose="02010800040101010101" pitchFamily="2" charset="-122"/>
              </a:rPr>
              <a:t>第八讲</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3" name="文本框 2"/>
          <p:cNvSpPr txBox="1"/>
          <p:nvPr/>
        </p:nvSpPr>
        <p:spPr>
          <a:xfrm>
            <a:off x="1979712" y="3789040"/>
            <a:ext cx="5616624" cy="461665"/>
          </a:xfrm>
          <a:prstGeom prst="rect">
            <a:avLst/>
          </a:prstGeom>
          <a:noFill/>
        </p:spPr>
        <p:txBody>
          <a:bodyPr wrap="square" rtlCol="0">
            <a:spAutoFit/>
          </a:bodyPr>
          <a:lstStyle/>
          <a:p>
            <a:r>
              <a:rPr lang="zh-CN" altLang="en-US" dirty="0" smtClean="0"/>
              <a:t>注意：标题带</a:t>
            </a:r>
            <a:r>
              <a:rPr lang="zh-CN" altLang="en-US" b="1" dirty="0" smtClean="0">
                <a:latin typeface="楷体_GB2312" pitchFamily="49" charset="-122"/>
              </a:rPr>
              <a:t>√的</a:t>
            </a:r>
            <a:r>
              <a:rPr lang="en-US" altLang="zh-CN" b="1" dirty="0" err="1" smtClean="0">
                <a:latin typeface="楷体_GB2312" pitchFamily="49" charset="-122"/>
              </a:rPr>
              <a:t>ppt</a:t>
            </a:r>
            <a:r>
              <a:rPr lang="zh-CN" altLang="en-US" b="1" dirty="0" smtClean="0">
                <a:latin typeface="楷体_GB2312" pitchFamily="49" charset="-122"/>
              </a:rPr>
              <a:t>为上课讲过的内容</a:t>
            </a:r>
            <a:endParaRPr lang="zh-CN" altLang="en-US" dirty="0"/>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5"/>
          <p:cNvSpPr txBox="1">
            <a:spLocks noChangeArrowheads="1"/>
          </p:cNvSpPr>
          <p:nvPr/>
        </p:nvSpPr>
        <p:spPr bwMode="auto">
          <a:xfrm>
            <a:off x="611188" y="1120775"/>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latin typeface="楷体_GB2312" pitchFamily="49" charset="-122"/>
              </a:rPr>
              <a:t>概念</a:t>
            </a:r>
            <a:endParaRPr lang="zh-CN" altLang="en-US" sz="3200" b="1" i="0">
              <a:latin typeface="楷体_GB2312" pitchFamily="49" charset="-122"/>
            </a:endParaRPr>
          </a:p>
        </p:txBody>
      </p:sp>
      <p:sp>
        <p:nvSpPr>
          <p:cNvPr id="14339" name="Rectangle 10"/>
          <p:cNvSpPr>
            <a:spLocks noChangeArrowheads="1"/>
          </p:cNvSpPr>
          <p:nvPr/>
        </p:nvSpPr>
        <p:spPr bwMode="auto">
          <a:xfrm>
            <a:off x="1549400" y="188913"/>
            <a:ext cx="2950592"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14340"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1"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2"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3"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9355" name="Rectangle 11"/>
          <p:cNvSpPr>
            <a:spLocks noChangeArrowheads="1"/>
          </p:cNvSpPr>
          <p:nvPr/>
        </p:nvSpPr>
        <p:spPr bwMode="auto">
          <a:xfrm>
            <a:off x="971550" y="1700213"/>
            <a:ext cx="7921625" cy="4955203"/>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t>  </a:t>
            </a:r>
            <a:r>
              <a:rPr lang="zh-CN" altLang="en-US" sz="2800" b="1" i="0" dirty="0"/>
              <a:t>语义规则</a:t>
            </a:r>
            <a:r>
              <a:rPr lang="zh-CN" altLang="en-US" sz="2800" b="1" i="0" dirty="0">
                <a:solidFill>
                  <a:srgbClr val="333399"/>
                </a:solidFill>
              </a:rPr>
              <a:t>（</a:t>
            </a:r>
            <a:r>
              <a:rPr lang="en-US" altLang="zh-CN" sz="2800" dirty="0">
                <a:solidFill>
                  <a:srgbClr val="333399"/>
                </a:solidFill>
              </a:rPr>
              <a:t>Semantic Rule</a:t>
            </a:r>
            <a:r>
              <a:rPr lang="zh-CN" altLang="en-US" sz="2800" b="1" i="0" dirty="0">
                <a:solidFill>
                  <a:srgbClr val="333399"/>
                </a:solidFill>
              </a:rPr>
              <a:t>）</a:t>
            </a:r>
            <a:endParaRPr lang="zh-CN" altLang="en-US" sz="2800"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algn="l">
              <a:buClrTx/>
              <a:buFont typeface="Symbol" panose="05050102010706020507" pitchFamily="18" charset="2"/>
              <a:buNone/>
            </a:pPr>
            <a:r>
              <a:rPr lang="zh-CN" altLang="en-US" b="1" i="0" dirty="0">
                <a:solidFill>
                  <a:srgbClr val="333399"/>
                </a:solidFill>
              </a:rPr>
              <a:t>     在属性文法中，每个产生式 </a:t>
            </a:r>
            <a:r>
              <a:rPr lang="en-US" altLang="zh-CN" b="1" dirty="0">
                <a:solidFill>
                  <a:srgbClr val="FF0000"/>
                </a:solidFill>
              </a:rPr>
              <a:t>A</a:t>
            </a:r>
            <a:r>
              <a:rPr lang="en-US" altLang="zh-CN" b="1" i="0" dirty="0">
                <a:solidFill>
                  <a:srgbClr val="FF0000"/>
                </a:solidFill>
                <a:sym typeface="Symbol" panose="05050102010706020507" pitchFamily="18" charset="2"/>
              </a:rPr>
              <a:t></a:t>
            </a:r>
            <a:r>
              <a:rPr lang="en-US" altLang="zh-CN" b="1" dirty="0">
                <a:solidFill>
                  <a:srgbClr val="FF0000"/>
                </a:solidFill>
                <a:sym typeface="Symbol" panose="05050102010706020507" pitchFamily="18" charset="2"/>
              </a:rPr>
              <a:t></a:t>
            </a:r>
            <a:r>
              <a:rPr lang="en-US" altLang="zh-CN" b="1" i="0" dirty="0">
                <a:solidFill>
                  <a:srgbClr val="FF0000"/>
                </a:solidFill>
                <a:sym typeface="Symbol" panose="05050102010706020507" pitchFamily="18" charset="2"/>
              </a:rPr>
              <a:t> </a:t>
            </a:r>
            <a:r>
              <a:rPr lang="zh-CN" altLang="en-US" b="1" i="0" dirty="0">
                <a:solidFill>
                  <a:srgbClr val="333399"/>
                </a:solidFill>
              </a:rPr>
              <a:t>都关联一个</a:t>
            </a:r>
            <a:r>
              <a:rPr lang="zh-CN" altLang="en-US" b="1" i="0" dirty="0">
                <a:solidFill>
                  <a:srgbClr val="FF0000"/>
                </a:solidFill>
              </a:rPr>
              <a:t>语义规</a:t>
            </a:r>
            <a:endParaRPr lang="zh-CN" altLang="en-US" b="1" i="0" dirty="0">
              <a:solidFill>
                <a:srgbClr val="FF0000"/>
              </a:solidFill>
            </a:endParaRPr>
          </a:p>
          <a:p>
            <a:pPr algn="l">
              <a:buClrTx/>
              <a:buFont typeface="Symbol" panose="05050102010706020507" pitchFamily="18" charset="2"/>
              <a:buNone/>
            </a:pPr>
            <a:r>
              <a:rPr lang="zh-CN" altLang="en-US" b="1" i="0" dirty="0">
                <a:solidFill>
                  <a:srgbClr val="FF0000"/>
                </a:solidFill>
              </a:rPr>
              <a:t>     则</a:t>
            </a:r>
            <a:r>
              <a:rPr lang="zh-CN" altLang="en-US" b="1" i="0" dirty="0">
                <a:solidFill>
                  <a:srgbClr val="333399"/>
                </a:solidFill>
              </a:rPr>
              <a:t>的集合，用于描述如何计算当前产生式中文法符号</a:t>
            </a:r>
            <a:endParaRPr lang="zh-CN" altLang="en-US" b="1" i="0" dirty="0">
              <a:solidFill>
                <a:srgbClr val="333399"/>
              </a:solidFill>
            </a:endParaRPr>
          </a:p>
          <a:p>
            <a:pPr algn="l">
              <a:buClrTx/>
              <a:buFont typeface="Symbol" panose="05050102010706020507" pitchFamily="18" charset="2"/>
              <a:buNone/>
            </a:pPr>
            <a:r>
              <a:rPr lang="zh-CN" altLang="en-US" b="1" i="0" dirty="0">
                <a:solidFill>
                  <a:srgbClr val="333399"/>
                </a:solidFill>
              </a:rPr>
              <a:t>     的</a:t>
            </a:r>
            <a:r>
              <a:rPr lang="zh-CN" altLang="en-US" b="1" i="0" dirty="0">
                <a:solidFill>
                  <a:srgbClr val="FF0000"/>
                </a:solidFill>
              </a:rPr>
              <a:t>属性值或附加的语义动作</a:t>
            </a:r>
            <a:endParaRPr lang="zh-CN" altLang="en-US" b="1" i="0" dirty="0">
              <a:solidFill>
                <a:srgbClr val="FF0000"/>
              </a:solidFill>
            </a:endParaRPr>
          </a:p>
          <a:p>
            <a:pPr algn="l">
              <a:buClrTx/>
              <a:buFont typeface="Symbol" panose="05050102010706020507" pitchFamily="18" charset="2"/>
              <a:buNone/>
            </a:pPr>
            <a:r>
              <a:rPr lang="zh-CN" altLang="en-US" sz="1000" b="1" i="0" dirty="0">
                <a:solidFill>
                  <a:srgbClr val="333399"/>
                </a:solidFill>
              </a:rPr>
              <a:t> </a:t>
            </a:r>
            <a:endParaRPr lang="zh-CN" altLang="en-US" sz="1000" b="1" i="0" dirty="0">
              <a:solidFill>
                <a:srgbClr val="333399"/>
              </a:solidFill>
            </a:endParaRPr>
          </a:p>
          <a:p>
            <a:pPr algn="l">
              <a:buFont typeface="Symbol" panose="05050102010706020507" pitchFamily="18" charset="2"/>
              <a:buChar char="-"/>
            </a:pPr>
            <a:r>
              <a:rPr lang="zh-CN" altLang="en-US" sz="2800" b="1" i="0" dirty="0">
                <a:solidFill>
                  <a:srgbClr val="333399"/>
                </a:solidFill>
              </a:rPr>
              <a:t>  属性文法中允许</a:t>
            </a:r>
            <a:r>
              <a:rPr lang="zh-CN" altLang="en-US" sz="2800" b="1" i="0" dirty="0"/>
              <a:t>如下语义规则</a:t>
            </a:r>
            <a:endParaRPr lang="zh-CN" altLang="en-US" sz="2800" b="1" i="0" dirty="0"/>
          </a:p>
          <a:p>
            <a:pPr algn="l">
              <a:buFont typeface="Symbol" panose="05050102010706020507" pitchFamily="18" charset="2"/>
              <a:buNone/>
            </a:pPr>
            <a:endParaRPr lang="zh-CN" altLang="en-US" sz="1000" b="1" i="0" dirty="0"/>
          </a:p>
          <a:p>
            <a:pPr lvl="1" algn="l">
              <a:buFontTx/>
              <a:buChar char="•"/>
            </a:pPr>
            <a:r>
              <a:rPr lang="zh-CN" altLang="en-US" b="1" i="0" dirty="0">
                <a:solidFill>
                  <a:srgbClr val="333399"/>
                </a:solidFill>
              </a:rPr>
              <a:t> </a:t>
            </a:r>
            <a:r>
              <a:rPr lang="zh-CN" altLang="en-US" b="1" i="0" dirty="0">
                <a:solidFill>
                  <a:srgbClr val="FF0000"/>
                </a:solidFill>
              </a:rPr>
              <a:t>复写</a:t>
            </a:r>
            <a:r>
              <a:rPr lang="zh-CN" altLang="en-US" b="1" i="0" dirty="0">
                <a:solidFill>
                  <a:srgbClr val="333399"/>
                </a:solidFill>
              </a:rPr>
              <a:t>（</a:t>
            </a:r>
            <a:r>
              <a:rPr lang="en-US" altLang="zh-CN" dirty="0">
                <a:solidFill>
                  <a:srgbClr val="333399"/>
                </a:solidFill>
              </a:rPr>
              <a:t>copy</a:t>
            </a:r>
            <a:r>
              <a:rPr lang="zh-CN" altLang="en-US" b="1" i="0" dirty="0">
                <a:solidFill>
                  <a:srgbClr val="333399"/>
                </a:solidFill>
              </a:rPr>
              <a:t>）</a:t>
            </a:r>
            <a:r>
              <a:rPr lang="zh-CN" altLang="en-US" b="1" i="0" dirty="0"/>
              <a:t>规则</a:t>
            </a:r>
            <a:r>
              <a:rPr lang="zh-CN" altLang="en-US" b="1" i="0" dirty="0">
                <a:solidFill>
                  <a:srgbClr val="333399"/>
                </a:solidFill>
              </a:rPr>
              <a:t>，形如</a:t>
            </a:r>
            <a:endParaRPr lang="zh-CN" altLang="en-US" b="1" i="0" dirty="0">
              <a:solidFill>
                <a:srgbClr val="333399"/>
              </a:solidFill>
            </a:endParaRPr>
          </a:p>
          <a:p>
            <a:pPr lvl="1" algn="l">
              <a:buFontTx/>
              <a:buNone/>
            </a:pPr>
            <a:r>
              <a:rPr lang="zh-CN" altLang="en-US" b="1" i="0" dirty="0">
                <a:solidFill>
                  <a:srgbClr val="333399"/>
                </a:solidFill>
              </a:rPr>
              <a:t>                  </a:t>
            </a:r>
            <a:r>
              <a:rPr lang="en-US" altLang="zh-CN" b="1" dirty="0" err="1"/>
              <a:t>X</a:t>
            </a:r>
            <a:r>
              <a:rPr lang="en-US" altLang="zh-CN" b="1" i="0" dirty="0" err="1"/>
              <a:t>.</a:t>
            </a:r>
            <a:r>
              <a:rPr lang="en-US" altLang="zh-CN" b="1" dirty="0" err="1"/>
              <a:t>a</a:t>
            </a:r>
            <a:r>
              <a:rPr lang="en-US" altLang="zh-CN" b="1" dirty="0"/>
              <a:t> := </a:t>
            </a:r>
            <a:r>
              <a:rPr lang="en-US" altLang="zh-CN" b="1" dirty="0" err="1"/>
              <a:t>Y</a:t>
            </a:r>
            <a:r>
              <a:rPr lang="en-US" altLang="zh-CN" b="1" i="0" dirty="0" err="1"/>
              <a:t>.</a:t>
            </a:r>
            <a:r>
              <a:rPr lang="en-US" altLang="zh-CN" b="1" dirty="0" err="1"/>
              <a:t>b</a:t>
            </a:r>
            <a:endParaRPr lang="en-US" altLang="zh-CN" b="1" i="0" dirty="0">
              <a:solidFill>
                <a:srgbClr val="333399"/>
              </a:solidFill>
            </a:endParaRPr>
          </a:p>
          <a:p>
            <a:pPr lvl="1" algn="l">
              <a:buFontTx/>
              <a:buChar char="•"/>
            </a:pPr>
            <a:r>
              <a:rPr lang="en-US" altLang="zh-CN" b="1" i="0" dirty="0">
                <a:solidFill>
                  <a:srgbClr val="333399"/>
                </a:solidFill>
              </a:rPr>
              <a:t> </a:t>
            </a:r>
            <a:r>
              <a:rPr lang="zh-CN" altLang="en-US" b="1" i="0" dirty="0"/>
              <a:t>基于</a:t>
            </a:r>
            <a:r>
              <a:rPr lang="zh-CN" altLang="en-US" b="1" i="0" dirty="0">
                <a:solidFill>
                  <a:srgbClr val="FF0000"/>
                </a:solidFill>
              </a:rPr>
              <a:t>语义函数</a:t>
            </a:r>
            <a:r>
              <a:rPr lang="zh-CN" altLang="en-US" b="1" i="0" dirty="0">
                <a:solidFill>
                  <a:srgbClr val="333399"/>
                </a:solidFill>
              </a:rPr>
              <a:t>（</a:t>
            </a:r>
            <a:r>
              <a:rPr lang="en-US" altLang="zh-CN" dirty="0">
                <a:solidFill>
                  <a:srgbClr val="333399"/>
                </a:solidFill>
              </a:rPr>
              <a:t>semantic function</a:t>
            </a:r>
            <a:r>
              <a:rPr lang="zh-CN" altLang="en-US" b="1" i="0" dirty="0">
                <a:solidFill>
                  <a:srgbClr val="333399"/>
                </a:solidFill>
              </a:rPr>
              <a:t>）</a:t>
            </a:r>
            <a:r>
              <a:rPr lang="zh-CN" altLang="en-US" b="1" i="0" dirty="0"/>
              <a:t>的规则</a:t>
            </a:r>
            <a:r>
              <a:rPr lang="zh-CN" altLang="en-US" b="1" i="0" dirty="0">
                <a:solidFill>
                  <a:srgbClr val="333399"/>
                </a:solidFill>
              </a:rPr>
              <a:t>，形如</a:t>
            </a:r>
            <a:endParaRPr lang="zh-CN" altLang="en-US" b="1" i="0" dirty="0">
              <a:solidFill>
                <a:srgbClr val="333399"/>
              </a:solidFill>
            </a:endParaRPr>
          </a:p>
          <a:p>
            <a:pPr lvl="1" algn="l">
              <a:buFontTx/>
              <a:buNone/>
            </a:pPr>
            <a:r>
              <a:rPr lang="zh-CN" altLang="en-US" b="1" dirty="0">
                <a:solidFill>
                  <a:srgbClr val="333399"/>
                </a:solidFill>
              </a:rPr>
              <a:t>        </a:t>
            </a:r>
            <a:r>
              <a:rPr lang="en-US" altLang="zh-CN" b="1" dirty="0"/>
              <a:t>b:=f(c</a:t>
            </a:r>
            <a:r>
              <a:rPr lang="en-US" altLang="zh-CN" b="1" baseline="-25000" dirty="0"/>
              <a:t>1</a:t>
            </a:r>
            <a:r>
              <a:rPr lang="en-US" altLang="zh-CN" b="1" dirty="0"/>
              <a:t>, c</a:t>
            </a:r>
            <a:r>
              <a:rPr lang="en-US" altLang="zh-CN" b="1" baseline="-25000" dirty="0"/>
              <a:t>2</a:t>
            </a:r>
            <a:r>
              <a:rPr lang="en-US" altLang="zh-CN" b="1" dirty="0"/>
              <a:t>, …, </a:t>
            </a:r>
            <a:r>
              <a:rPr lang="en-US" altLang="zh-CN" b="1" dirty="0" err="1"/>
              <a:t>c</a:t>
            </a:r>
            <a:r>
              <a:rPr lang="en-US" altLang="zh-CN" b="1" baseline="-25000" dirty="0" err="1"/>
              <a:t>k</a:t>
            </a:r>
            <a:r>
              <a:rPr lang="en-US" altLang="zh-CN" b="1" dirty="0"/>
              <a:t>)</a:t>
            </a:r>
            <a:r>
              <a:rPr lang="en-US" altLang="zh-CN" i="0" dirty="0">
                <a:solidFill>
                  <a:srgbClr val="333399"/>
                </a:solidFill>
              </a:rPr>
              <a:t>  </a:t>
            </a:r>
            <a:r>
              <a:rPr lang="zh-CN" altLang="en-US" b="1" i="0" dirty="0">
                <a:solidFill>
                  <a:srgbClr val="333399"/>
                </a:solidFill>
              </a:rPr>
              <a:t>或</a:t>
            </a:r>
            <a:r>
              <a:rPr lang="zh-CN" altLang="en-US" i="0" dirty="0">
                <a:solidFill>
                  <a:srgbClr val="333399"/>
                </a:solidFill>
              </a:rPr>
              <a:t> </a:t>
            </a:r>
            <a:r>
              <a:rPr lang="en-US" altLang="zh-CN" b="1" dirty="0"/>
              <a:t>f(c</a:t>
            </a:r>
            <a:r>
              <a:rPr lang="en-US" altLang="zh-CN" b="1" baseline="-25000" dirty="0"/>
              <a:t>1</a:t>
            </a:r>
            <a:r>
              <a:rPr lang="en-US" altLang="zh-CN" b="1" dirty="0"/>
              <a:t>, c</a:t>
            </a:r>
            <a:r>
              <a:rPr lang="en-US" altLang="zh-CN" b="1" baseline="-25000" dirty="0"/>
              <a:t>2</a:t>
            </a:r>
            <a:r>
              <a:rPr lang="en-US" altLang="zh-CN" b="1" dirty="0"/>
              <a:t>, …, </a:t>
            </a:r>
            <a:r>
              <a:rPr lang="en-US" altLang="zh-CN" b="1" dirty="0" err="1"/>
              <a:t>c</a:t>
            </a:r>
            <a:r>
              <a:rPr lang="en-US" altLang="zh-CN" b="1" baseline="-25000" dirty="0" err="1"/>
              <a:t>k</a:t>
            </a:r>
            <a:r>
              <a:rPr lang="en-US" altLang="zh-CN" b="1" dirty="0"/>
              <a:t>)</a:t>
            </a:r>
            <a:r>
              <a:rPr lang="en-US" altLang="zh-CN" i="0" dirty="0">
                <a:solidFill>
                  <a:srgbClr val="333399"/>
                </a:solidFill>
              </a:rPr>
              <a:t> </a:t>
            </a:r>
            <a:endParaRPr lang="en-US" altLang="zh-CN" i="0" dirty="0">
              <a:solidFill>
                <a:srgbClr val="333399"/>
              </a:solidFill>
            </a:endParaRPr>
          </a:p>
          <a:p>
            <a:pPr lvl="1" algn="l">
              <a:buFontTx/>
              <a:buNone/>
            </a:pPr>
            <a:r>
              <a:rPr lang="en-US" altLang="zh-CN" i="0" dirty="0">
                <a:solidFill>
                  <a:srgbClr val="333399"/>
                </a:solidFill>
              </a:rPr>
              <a:t>  </a:t>
            </a:r>
            <a:r>
              <a:rPr lang="zh-CN" altLang="en-US" b="1" i="0" dirty="0">
                <a:solidFill>
                  <a:srgbClr val="333399"/>
                </a:solidFill>
              </a:rPr>
              <a:t>其中，</a:t>
            </a:r>
            <a:r>
              <a:rPr lang="en-US" altLang="zh-CN" b="1" dirty="0">
                <a:solidFill>
                  <a:srgbClr val="333399"/>
                </a:solidFill>
              </a:rPr>
              <a:t>b,c</a:t>
            </a:r>
            <a:r>
              <a:rPr lang="en-US" altLang="zh-CN" b="1" baseline="-25000" dirty="0">
                <a:solidFill>
                  <a:srgbClr val="333399"/>
                </a:solidFill>
              </a:rPr>
              <a:t>1</a:t>
            </a:r>
            <a:r>
              <a:rPr lang="en-US" altLang="zh-CN" b="1" dirty="0">
                <a:solidFill>
                  <a:srgbClr val="333399"/>
                </a:solidFill>
              </a:rPr>
              <a:t>, c</a:t>
            </a:r>
            <a:r>
              <a:rPr lang="en-US" altLang="zh-CN" b="1" baseline="-25000" dirty="0">
                <a:solidFill>
                  <a:srgbClr val="333399"/>
                </a:solidFill>
              </a:rPr>
              <a:t>2</a:t>
            </a:r>
            <a:r>
              <a:rPr lang="en-US" altLang="zh-CN" b="1" dirty="0">
                <a:solidFill>
                  <a:srgbClr val="333399"/>
                </a:solidFill>
              </a:rPr>
              <a:t>, …, </a:t>
            </a:r>
            <a:r>
              <a:rPr lang="en-US" altLang="zh-CN" b="1" dirty="0" err="1">
                <a:solidFill>
                  <a:srgbClr val="333399"/>
                </a:solidFill>
              </a:rPr>
              <a:t>c</a:t>
            </a:r>
            <a:r>
              <a:rPr lang="en-US" altLang="zh-CN" b="1" baseline="-25000" dirty="0" err="1">
                <a:solidFill>
                  <a:srgbClr val="333399"/>
                </a:solidFill>
              </a:rPr>
              <a:t>k</a:t>
            </a:r>
            <a:r>
              <a:rPr lang="zh-CN" altLang="en-US" b="1" i="0" dirty="0">
                <a:solidFill>
                  <a:srgbClr val="333399"/>
                </a:solidFill>
              </a:rPr>
              <a:t>是该产生式中文法符号的属性</a:t>
            </a:r>
            <a:endParaRPr lang="zh-CN" altLang="en-US" b="1" i="0" dirty="0">
              <a:solidFill>
                <a:srgbClr val="333399"/>
              </a:solidFill>
            </a:endParaRPr>
          </a:p>
          <a:p>
            <a:pPr lvl="1" algn="l">
              <a:buFontTx/>
              <a:buNone/>
            </a:pPr>
            <a:r>
              <a:rPr lang="zh-CN" altLang="en-US" sz="1000" i="0" dirty="0">
                <a:solidFill>
                  <a:srgbClr val="333399"/>
                </a:solidFill>
              </a:rPr>
              <a:t> </a:t>
            </a:r>
            <a:endParaRPr lang="zh-CN" altLang="en-US" sz="1000" b="1" dirty="0"/>
          </a:p>
          <a:p>
            <a:pPr algn="l">
              <a:buFont typeface="Symbol" panose="05050102010706020507" pitchFamily="18" charset="2"/>
              <a:buChar char="-"/>
            </a:pPr>
            <a:r>
              <a:rPr lang="zh-CN" altLang="en-US" i="0" dirty="0">
                <a:solidFill>
                  <a:srgbClr val="333399"/>
                </a:solidFill>
              </a:rPr>
              <a:t>  </a:t>
            </a:r>
            <a:r>
              <a:rPr lang="zh-CN" altLang="en-US" sz="2800" b="1" i="0" dirty="0">
                <a:solidFill>
                  <a:srgbClr val="333399"/>
                </a:solidFill>
              </a:rPr>
              <a:t>实践中，语义函数的形式可以更灵活</a:t>
            </a:r>
            <a:endParaRPr lang="zh-CN" altLang="en-US" sz="2800" b="1" i="0" dirty="0">
              <a:solidFill>
                <a:srgbClr val="333399"/>
              </a:solidFill>
            </a:endParaRP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6"/>
          <p:cNvSpPr txBox="1">
            <a:spLocks noChangeArrowheads="1"/>
          </p:cNvSpPr>
          <p:nvPr/>
        </p:nvSpPr>
        <p:spPr bwMode="auto">
          <a:xfrm>
            <a:off x="468313" y="11938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有两种属性：</a:t>
            </a:r>
            <a:r>
              <a:rPr lang="zh-CN" altLang="en-US" sz="3200" b="1" i="0">
                <a:latin typeface="楷体_GB2312" pitchFamily="49" charset="-122"/>
              </a:rPr>
              <a:t>综合属性和继承属性</a:t>
            </a:r>
            <a:endParaRPr lang="zh-CN" altLang="en-US" sz="3200" b="1" i="0">
              <a:latin typeface="楷体_GB2312" pitchFamily="49" charset="-122"/>
            </a:endParaRPr>
          </a:p>
        </p:txBody>
      </p:sp>
      <p:sp>
        <p:nvSpPr>
          <p:cNvPr id="15363"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4"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5"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6"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25" name="Rectangle 5"/>
          <p:cNvSpPr>
            <a:spLocks noChangeArrowheads="1"/>
          </p:cNvSpPr>
          <p:nvPr/>
        </p:nvSpPr>
        <p:spPr bwMode="auto">
          <a:xfrm>
            <a:off x="755650" y="1916113"/>
            <a:ext cx="8243888" cy="1938992"/>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latin typeface="楷体_GB2312" pitchFamily="49" charset="-122"/>
              </a:rPr>
              <a:t> </a:t>
            </a:r>
            <a:r>
              <a:rPr lang="zh-CN" altLang="en-US" sz="2800" b="1" i="0" dirty="0">
                <a:latin typeface="楷体_GB2312" pitchFamily="49" charset="-122"/>
              </a:rPr>
              <a:t>综合属性</a:t>
            </a:r>
            <a:r>
              <a:rPr lang="zh-CN" altLang="en-US" dirty="0">
                <a:solidFill>
                  <a:srgbClr val="333399"/>
                </a:solidFill>
              </a:rPr>
              <a:t>（</a:t>
            </a:r>
            <a:r>
              <a:rPr lang="en-US" altLang="zh-CN" dirty="0">
                <a:solidFill>
                  <a:srgbClr val="333399"/>
                </a:solidFill>
              </a:rPr>
              <a:t>synthesized attribute</a:t>
            </a:r>
            <a:r>
              <a:rPr lang="zh-CN" altLang="en-US" dirty="0">
                <a:solidFill>
                  <a:srgbClr val="333399"/>
                </a:solidFill>
              </a:rPr>
              <a:t>）</a:t>
            </a:r>
            <a:r>
              <a:rPr lang="zh-CN" altLang="en-US" i="0" dirty="0">
                <a:solidFill>
                  <a:srgbClr val="333399"/>
                </a:solidFill>
              </a:rPr>
              <a:t> </a:t>
            </a:r>
            <a:endParaRPr lang="zh-CN" altLang="en-US" sz="2800" b="1" i="0" dirty="0"/>
          </a:p>
          <a:p>
            <a:pPr algn="l">
              <a:buClrTx/>
            </a:pPr>
            <a:endParaRPr lang="zh-CN" altLang="en-US" sz="1000" b="1" i="0" dirty="0">
              <a:sym typeface="Symbol" panose="05050102010706020507" pitchFamily="18" charset="2"/>
            </a:endParaRPr>
          </a:p>
          <a:p>
            <a:pPr algn="l">
              <a:buClrTx/>
            </a:pPr>
            <a:r>
              <a:rPr lang="zh-CN" altLang="en-US" b="1" i="0" dirty="0">
                <a:solidFill>
                  <a:srgbClr val="333399"/>
                </a:solidFill>
              </a:rPr>
              <a:t>     用于</a:t>
            </a:r>
            <a:r>
              <a:rPr lang="zh-CN" altLang="en-US" b="1" i="0" dirty="0"/>
              <a:t>“</a:t>
            </a:r>
            <a:r>
              <a:rPr lang="zh-CN" altLang="en-US" b="1" i="0" dirty="0">
                <a:solidFill>
                  <a:srgbClr val="FF0000"/>
                </a:solidFill>
              </a:rPr>
              <a:t>自下而上</a:t>
            </a:r>
            <a:r>
              <a:rPr lang="zh-CN" altLang="en-US" b="1" i="0" dirty="0"/>
              <a:t>”传递信息</a:t>
            </a:r>
            <a:endParaRPr lang="zh-CN" altLang="en-US" b="1" i="0" dirty="0"/>
          </a:p>
          <a:p>
            <a:pPr algn="l">
              <a:buClrTx/>
            </a:pPr>
            <a:endParaRPr lang="zh-CN" altLang="en-US" sz="1000" b="1" i="0" dirty="0">
              <a:solidFill>
                <a:srgbClr val="333399"/>
              </a:solidFill>
            </a:endParaRPr>
          </a:p>
          <a:p>
            <a:pPr algn="l">
              <a:buClrTx/>
            </a:pPr>
            <a:r>
              <a:rPr lang="zh-CN" altLang="en-US" b="1" i="0" dirty="0">
                <a:solidFill>
                  <a:srgbClr val="333399"/>
                </a:solidFill>
              </a:rPr>
              <a:t>     对关联于产生式 </a:t>
            </a:r>
            <a:r>
              <a:rPr lang="en-US" altLang="zh-CN" b="1" dirty="0">
                <a:solidFill>
                  <a:srgbClr val="333399"/>
                </a:solidFill>
              </a:rPr>
              <a:t>A</a:t>
            </a:r>
            <a:r>
              <a:rPr lang="en-US" altLang="zh-CN" b="1" i="0" dirty="0">
                <a:solidFill>
                  <a:srgbClr val="333399"/>
                </a:solidFill>
                <a:sym typeface="Symbol" panose="05050102010706020507" pitchFamily="18" charset="2"/>
              </a:rPr>
              <a:t></a:t>
            </a:r>
            <a:r>
              <a:rPr lang="en-US" altLang="zh-CN" b="1" dirty="0">
                <a:solidFill>
                  <a:srgbClr val="333399"/>
                </a:solidFill>
                <a:sym typeface="Symbol" panose="05050102010706020507" pitchFamily="18" charset="2"/>
              </a:rPr>
              <a:t> </a:t>
            </a:r>
            <a:r>
              <a:rPr lang="zh-CN" altLang="en-US" b="1" i="0" dirty="0">
                <a:solidFill>
                  <a:srgbClr val="333399"/>
                </a:solidFill>
              </a:rPr>
              <a:t>的语义规则 </a:t>
            </a:r>
            <a:r>
              <a:rPr lang="en-US" altLang="zh-CN" b="1" dirty="0">
                <a:solidFill>
                  <a:srgbClr val="333399"/>
                </a:solidFill>
              </a:rPr>
              <a:t>b:=f(c</a:t>
            </a:r>
            <a:r>
              <a:rPr lang="en-US" altLang="zh-CN" b="1" baseline="-25000" dirty="0">
                <a:solidFill>
                  <a:srgbClr val="333399"/>
                </a:solidFill>
              </a:rPr>
              <a:t>1</a:t>
            </a:r>
            <a:r>
              <a:rPr lang="en-US" altLang="zh-CN" b="1" dirty="0">
                <a:solidFill>
                  <a:srgbClr val="333399"/>
                </a:solidFill>
              </a:rPr>
              <a:t>, c</a:t>
            </a:r>
            <a:r>
              <a:rPr lang="en-US" altLang="zh-CN" b="1" baseline="-25000" dirty="0">
                <a:solidFill>
                  <a:srgbClr val="333399"/>
                </a:solidFill>
              </a:rPr>
              <a:t>2</a:t>
            </a:r>
            <a:r>
              <a:rPr lang="en-US" altLang="zh-CN" b="1" dirty="0">
                <a:solidFill>
                  <a:srgbClr val="333399"/>
                </a:solidFill>
              </a:rPr>
              <a:t>, …, </a:t>
            </a:r>
            <a:r>
              <a:rPr lang="en-US" altLang="zh-CN" b="1" dirty="0" err="1">
                <a:solidFill>
                  <a:srgbClr val="333399"/>
                </a:solidFill>
              </a:rPr>
              <a:t>c</a:t>
            </a:r>
            <a:r>
              <a:rPr lang="en-US" altLang="zh-CN" b="1" baseline="-25000" dirty="0" err="1">
                <a:solidFill>
                  <a:srgbClr val="333399"/>
                </a:solidFill>
              </a:rPr>
              <a:t>k</a:t>
            </a:r>
            <a:r>
              <a:rPr lang="en-US" altLang="zh-CN" b="1" dirty="0">
                <a:solidFill>
                  <a:srgbClr val="333399"/>
                </a:solidFill>
              </a:rPr>
              <a:t>)</a:t>
            </a:r>
            <a:r>
              <a:rPr lang="en-US" altLang="zh-CN" b="1" i="0" dirty="0">
                <a:solidFill>
                  <a:srgbClr val="333399"/>
                </a:solidFill>
              </a:rPr>
              <a:t> </a:t>
            </a:r>
            <a:r>
              <a:rPr lang="zh-CN" altLang="en-US" b="1" i="0" dirty="0">
                <a:solidFill>
                  <a:srgbClr val="333399"/>
                </a:solidFill>
              </a:rPr>
              <a:t>，</a:t>
            </a:r>
            <a:endParaRPr lang="zh-CN" altLang="en-US" b="1" i="0" dirty="0">
              <a:solidFill>
                <a:srgbClr val="333399"/>
              </a:solidFill>
            </a:endParaRPr>
          </a:p>
          <a:p>
            <a:pPr algn="l">
              <a:buClrTx/>
            </a:pPr>
            <a:r>
              <a:rPr lang="zh-CN" altLang="en-US" b="1" i="0" dirty="0">
                <a:solidFill>
                  <a:srgbClr val="333399"/>
                </a:solidFill>
              </a:rPr>
              <a:t>     如果 </a:t>
            </a:r>
            <a:r>
              <a:rPr lang="en-US" altLang="zh-CN" b="1" dirty="0">
                <a:solidFill>
                  <a:srgbClr val="333399"/>
                </a:solidFill>
              </a:rPr>
              <a:t>b </a:t>
            </a:r>
            <a:r>
              <a:rPr lang="zh-CN" altLang="en-US" b="1" i="0" dirty="0">
                <a:solidFill>
                  <a:srgbClr val="333399"/>
                </a:solidFill>
              </a:rPr>
              <a:t>是 </a:t>
            </a:r>
            <a:r>
              <a:rPr lang="en-US" altLang="zh-CN" b="1" dirty="0">
                <a:solidFill>
                  <a:srgbClr val="FF0000"/>
                </a:solidFill>
              </a:rPr>
              <a:t>A </a:t>
            </a:r>
            <a:r>
              <a:rPr lang="zh-CN" altLang="en-US" b="1" i="0" dirty="0">
                <a:solidFill>
                  <a:srgbClr val="FF0000"/>
                </a:solidFill>
              </a:rPr>
              <a:t>的某个属性</a:t>
            </a:r>
            <a:r>
              <a:rPr lang="en-US" altLang="zh-CN" b="1" i="0" dirty="0">
                <a:solidFill>
                  <a:srgbClr val="333399"/>
                </a:solidFill>
              </a:rPr>
              <a:t>, </a:t>
            </a:r>
            <a:r>
              <a:rPr lang="zh-CN" altLang="en-US" b="1" i="0" dirty="0">
                <a:solidFill>
                  <a:srgbClr val="333399"/>
                </a:solidFill>
              </a:rPr>
              <a:t>则称 </a:t>
            </a:r>
            <a:r>
              <a:rPr lang="en-US" altLang="zh-CN" b="1" dirty="0">
                <a:solidFill>
                  <a:srgbClr val="333399"/>
                </a:solidFill>
              </a:rPr>
              <a:t>b </a:t>
            </a:r>
            <a:r>
              <a:rPr lang="zh-CN" altLang="en-US" b="1" i="0" dirty="0">
                <a:solidFill>
                  <a:srgbClr val="333399"/>
                </a:solidFill>
              </a:rPr>
              <a:t>是 </a:t>
            </a:r>
            <a:r>
              <a:rPr lang="en-US" altLang="zh-CN" b="1" dirty="0">
                <a:solidFill>
                  <a:srgbClr val="333399"/>
                </a:solidFill>
              </a:rPr>
              <a:t>A </a:t>
            </a:r>
            <a:r>
              <a:rPr lang="zh-CN" altLang="en-US" b="1" i="0" dirty="0">
                <a:solidFill>
                  <a:srgbClr val="333399"/>
                </a:solidFill>
              </a:rPr>
              <a:t>的一个</a:t>
            </a:r>
            <a:r>
              <a:rPr lang="zh-CN" altLang="en-US" b="1" i="0" dirty="0">
                <a:solidFill>
                  <a:srgbClr val="FF0000"/>
                </a:solidFill>
              </a:rPr>
              <a:t>综合属性</a:t>
            </a:r>
            <a:endParaRPr lang="zh-CN" altLang="en-US" b="1" i="0" dirty="0">
              <a:solidFill>
                <a:srgbClr val="FF0000"/>
              </a:solidFill>
            </a:endParaRPr>
          </a:p>
        </p:txBody>
      </p:sp>
      <p:sp>
        <p:nvSpPr>
          <p:cNvPr id="15368" name="Rectangle 17"/>
          <p:cNvSpPr>
            <a:spLocks noChangeArrowheads="1"/>
          </p:cNvSpPr>
          <p:nvPr/>
        </p:nvSpPr>
        <p:spPr bwMode="auto">
          <a:xfrm>
            <a:off x="1549400" y="188913"/>
            <a:ext cx="2878584"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440338" name="Rectangle 18"/>
          <p:cNvSpPr>
            <a:spLocks noChangeArrowheads="1"/>
          </p:cNvSpPr>
          <p:nvPr/>
        </p:nvSpPr>
        <p:spPr bwMode="auto">
          <a:xfrm>
            <a:off x="755650" y="3933825"/>
            <a:ext cx="8243888" cy="2308324"/>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latin typeface="楷体_GB2312" pitchFamily="49" charset="-122"/>
              </a:rPr>
              <a:t> </a:t>
            </a:r>
            <a:r>
              <a:rPr lang="zh-CN" altLang="en-US" sz="2800" b="1" i="0" dirty="0">
                <a:latin typeface="楷体_GB2312" pitchFamily="49" charset="-122"/>
              </a:rPr>
              <a:t>继承属性</a:t>
            </a:r>
            <a:r>
              <a:rPr lang="zh-CN" altLang="en-US" dirty="0">
                <a:solidFill>
                  <a:srgbClr val="333399"/>
                </a:solidFill>
              </a:rPr>
              <a:t>（</a:t>
            </a:r>
            <a:r>
              <a:rPr lang="en-US" altLang="zh-CN" dirty="0">
                <a:solidFill>
                  <a:srgbClr val="333399"/>
                </a:solidFill>
              </a:rPr>
              <a:t>inherited</a:t>
            </a:r>
            <a:r>
              <a:rPr lang="en-US" altLang="zh-CN" i="0" dirty="0">
                <a:solidFill>
                  <a:srgbClr val="333399"/>
                </a:solidFill>
              </a:rPr>
              <a:t> </a:t>
            </a:r>
            <a:r>
              <a:rPr lang="en-US" altLang="zh-CN" dirty="0">
                <a:solidFill>
                  <a:srgbClr val="333399"/>
                </a:solidFill>
              </a:rPr>
              <a:t> attribute</a:t>
            </a:r>
            <a:r>
              <a:rPr lang="zh-CN" altLang="en-US" dirty="0">
                <a:solidFill>
                  <a:srgbClr val="333399"/>
                </a:solidFill>
              </a:rPr>
              <a:t>）</a:t>
            </a:r>
            <a:r>
              <a:rPr lang="zh-CN" altLang="en-US" i="0" dirty="0">
                <a:solidFill>
                  <a:srgbClr val="333399"/>
                </a:solidFill>
              </a:rPr>
              <a:t> </a:t>
            </a:r>
            <a:endParaRPr lang="zh-CN" altLang="en-US" sz="2800" b="1" i="0" dirty="0"/>
          </a:p>
          <a:p>
            <a:pPr algn="l">
              <a:buClrTx/>
            </a:pPr>
            <a:endParaRPr lang="zh-CN" altLang="en-US" sz="1000" b="1" i="0" dirty="0">
              <a:sym typeface="Symbol" panose="05050102010706020507" pitchFamily="18" charset="2"/>
            </a:endParaRPr>
          </a:p>
          <a:p>
            <a:pPr algn="l">
              <a:buClrTx/>
            </a:pPr>
            <a:r>
              <a:rPr lang="zh-CN" altLang="en-US" b="1" i="0" dirty="0">
                <a:solidFill>
                  <a:srgbClr val="333399"/>
                </a:solidFill>
              </a:rPr>
              <a:t>     用于</a:t>
            </a:r>
            <a:r>
              <a:rPr lang="zh-CN" altLang="en-US" b="1" i="0" dirty="0"/>
              <a:t>“</a:t>
            </a:r>
            <a:r>
              <a:rPr lang="zh-CN" altLang="en-US" b="1" i="0" dirty="0">
                <a:solidFill>
                  <a:srgbClr val="FF0000"/>
                </a:solidFill>
              </a:rPr>
              <a:t>自上而下</a:t>
            </a:r>
            <a:r>
              <a:rPr lang="zh-CN" altLang="en-US" b="1" i="0" dirty="0"/>
              <a:t>”传递信息</a:t>
            </a:r>
            <a:endParaRPr lang="zh-CN" altLang="en-US" b="1" i="0" dirty="0"/>
          </a:p>
          <a:p>
            <a:pPr algn="l">
              <a:buClrTx/>
            </a:pPr>
            <a:endParaRPr lang="zh-CN" altLang="en-US" sz="1000" b="1" i="0" dirty="0">
              <a:solidFill>
                <a:srgbClr val="333399"/>
              </a:solidFill>
            </a:endParaRPr>
          </a:p>
          <a:p>
            <a:pPr algn="l">
              <a:buClrTx/>
            </a:pPr>
            <a:r>
              <a:rPr lang="zh-CN" altLang="en-US" b="1" i="0" dirty="0">
                <a:solidFill>
                  <a:srgbClr val="333399"/>
                </a:solidFill>
              </a:rPr>
              <a:t>     对关联于产生式 </a:t>
            </a:r>
            <a:r>
              <a:rPr lang="en-US" altLang="zh-CN" b="1" dirty="0">
                <a:solidFill>
                  <a:srgbClr val="333399"/>
                </a:solidFill>
              </a:rPr>
              <a:t>A</a:t>
            </a:r>
            <a:r>
              <a:rPr lang="en-US" altLang="zh-CN" b="1" i="0" dirty="0">
                <a:solidFill>
                  <a:srgbClr val="333399"/>
                </a:solidFill>
                <a:sym typeface="Symbol" panose="05050102010706020507" pitchFamily="18" charset="2"/>
              </a:rPr>
              <a:t></a:t>
            </a:r>
            <a:r>
              <a:rPr lang="en-US" altLang="zh-CN" b="1" dirty="0">
                <a:solidFill>
                  <a:srgbClr val="333399"/>
                </a:solidFill>
                <a:sym typeface="Symbol" panose="05050102010706020507" pitchFamily="18" charset="2"/>
              </a:rPr>
              <a:t> </a:t>
            </a:r>
            <a:r>
              <a:rPr lang="zh-CN" altLang="en-US" b="1" i="0" dirty="0">
                <a:solidFill>
                  <a:srgbClr val="333399"/>
                </a:solidFill>
              </a:rPr>
              <a:t>的语义规则 </a:t>
            </a:r>
            <a:r>
              <a:rPr lang="en-US" altLang="zh-CN" b="1" dirty="0">
                <a:solidFill>
                  <a:srgbClr val="333399"/>
                </a:solidFill>
              </a:rPr>
              <a:t>b:=f(c</a:t>
            </a:r>
            <a:r>
              <a:rPr lang="en-US" altLang="zh-CN" b="1" baseline="-25000" dirty="0">
                <a:solidFill>
                  <a:srgbClr val="333399"/>
                </a:solidFill>
              </a:rPr>
              <a:t>1</a:t>
            </a:r>
            <a:r>
              <a:rPr lang="en-US" altLang="zh-CN" b="1" dirty="0">
                <a:solidFill>
                  <a:srgbClr val="333399"/>
                </a:solidFill>
              </a:rPr>
              <a:t>, c</a:t>
            </a:r>
            <a:r>
              <a:rPr lang="en-US" altLang="zh-CN" b="1" baseline="-25000" dirty="0">
                <a:solidFill>
                  <a:srgbClr val="333399"/>
                </a:solidFill>
              </a:rPr>
              <a:t>2</a:t>
            </a:r>
            <a:r>
              <a:rPr lang="en-US" altLang="zh-CN" b="1" dirty="0">
                <a:solidFill>
                  <a:srgbClr val="333399"/>
                </a:solidFill>
              </a:rPr>
              <a:t>, …, </a:t>
            </a:r>
            <a:r>
              <a:rPr lang="en-US" altLang="zh-CN" b="1" dirty="0" err="1">
                <a:solidFill>
                  <a:srgbClr val="333399"/>
                </a:solidFill>
              </a:rPr>
              <a:t>c</a:t>
            </a:r>
            <a:r>
              <a:rPr lang="en-US" altLang="zh-CN" b="1" baseline="-25000" dirty="0" err="1">
                <a:solidFill>
                  <a:srgbClr val="333399"/>
                </a:solidFill>
              </a:rPr>
              <a:t>k</a:t>
            </a:r>
            <a:r>
              <a:rPr lang="en-US" altLang="zh-CN" b="1" dirty="0">
                <a:solidFill>
                  <a:srgbClr val="333399"/>
                </a:solidFill>
              </a:rPr>
              <a:t>)</a:t>
            </a:r>
            <a:r>
              <a:rPr lang="en-US" altLang="zh-CN" b="1" i="0" dirty="0">
                <a:solidFill>
                  <a:srgbClr val="333399"/>
                </a:solidFill>
              </a:rPr>
              <a:t> </a:t>
            </a:r>
            <a:r>
              <a:rPr lang="zh-CN" altLang="en-US" b="1" i="0" dirty="0">
                <a:solidFill>
                  <a:srgbClr val="333399"/>
                </a:solidFill>
              </a:rPr>
              <a:t>，</a:t>
            </a:r>
            <a:endParaRPr lang="zh-CN" altLang="en-US" b="1" i="0" dirty="0">
              <a:solidFill>
                <a:srgbClr val="333399"/>
              </a:solidFill>
            </a:endParaRPr>
          </a:p>
          <a:p>
            <a:pPr algn="l">
              <a:buClrTx/>
            </a:pPr>
            <a:r>
              <a:rPr lang="zh-CN" altLang="en-US" b="1" i="0" dirty="0">
                <a:solidFill>
                  <a:srgbClr val="333399"/>
                </a:solidFill>
              </a:rPr>
              <a:t>     如果 </a:t>
            </a:r>
            <a:r>
              <a:rPr lang="en-US" altLang="zh-CN" b="1" dirty="0">
                <a:solidFill>
                  <a:srgbClr val="333399"/>
                </a:solidFill>
              </a:rPr>
              <a:t>b </a:t>
            </a:r>
            <a:r>
              <a:rPr lang="zh-CN" altLang="en-US" b="1" i="0" dirty="0">
                <a:solidFill>
                  <a:srgbClr val="333399"/>
                </a:solidFill>
              </a:rPr>
              <a:t>是</a:t>
            </a:r>
            <a:r>
              <a:rPr lang="zh-CN" altLang="en-US" b="1" i="0" dirty="0">
                <a:solidFill>
                  <a:srgbClr val="FF0000"/>
                </a:solidFill>
              </a:rPr>
              <a:t>产生式右部某个文法符号 </a:t>
            </a:r>
            <a:r>
              <a:rPr lang="en-US" altLang="zh-CN" b="1" dirty="0">
                <a:solidFill>
                  <a:srgbClr val="FF0000"/>
                </a:solidFill>
              </a:rPr>
              <a:t>X </a:t>
            </a:r>
            <a:r>
              <a:rPr lang="zh-CN" altLang="en-US" b="1" i="0" dirty="0">
                <a:solidFill>
                  <a:srgbClr val="FF0000"/>
                </a:solidFill>
              </a:rPr>
              <a:t>的某个属性</a:t>
            </a:r>
            <a:r>
              <a:rPr lang="zh-CN" altLang="en-US" b="1" i="0" dirty="0">
                <a:solidFill>
                  <a:srgbClr val="333399"/>
                </a:solidFill>
              </a:rPr>
              <a:t>，则称 </a:t>
            </a:r>
            <a:endParaRPr lang="zh-CN" altLang="en-US" b="1" i="0" dirty="0">
              <a:solidFill>
                <a:srgbClr val="333399"/>
              </a:solidFill>
            </a:endParaRPr>
          </a:p>
          <a:p>
            <a:pPr algn="l">
              <a:buClrTx/>
            </a:pPr>
            <a:r>
              <a:rPr lang="zh-CN" altLang="en-US" b="1" i="0" dirty="0">
                <a:solidFill>
                  <a:srgbClr val="333399"/>
                </a:solidFill>
              </a:rPr>
              <a:t>     </a:t>
            </a:r>
            <a:r>
              <a:rPr lang="en-US" altLang="zh-CN" b="1" dirty="0">
                <a:solidFill>
                  <a:srgbClr val="333399"/>
                </a:solidFill>
              </a:rPr>
              <a:t>b </a:t>
            </a:r>
            <a:r>
              <a:rPr lang="zh-CN" altLang="en-US" b="1" i="0" dirty="0">
                <a:solidFill>
                  <a:srgbClr val="333399"/>
                </a:solidFill>
              </a:rPr>
              <a:t>是文法符号 </a:t>
            </a:r>
            <a:r>
              <a:rPr lang="en-US" altLang="zh-CN" b="1" dirty="0">
                <a:solidFill>
                  <a:srgbClr val="333399"/>
                </a:solidFill>
              </a:rPr>
              <a:t>X</a:t>
            </a:r>
            <a:r>
              <a:rPr lang="en-US" altLang="zh-CN" b="1" i="0" dirty="0">
                <a:solidFill>
                  <a:srgbClr val="333399"/>
                </a:solidFill>
              </a:rPr>
              <a:t> </a:t>
            </a:r>
            <a:r>
              <a:rPr lang="zh-CN" altLang="en-US" b="1" i="0" dirty="0">
                <a:solidFill>
                  <a:srgbClr val="333399"/>
                </a:solidFill>
              </a:rPr>
              <a:t>的一个</a:t>
            </a:r>
            <a:r>
              <a:rPr lang="zh-CN" altLang="en-US" b="1" i="0" dirty="0">
                <a:solidFill>
                  <a:srgbClr val="FF0000"/>
                </a:solidFill>
              </a:rPr>
              <a:t>继承属性</a:t>
            </a:r>
            <a:endParaRPr lang="zh-CN" altLang="en-US" b="1" i="0" dirty="0">
              <a:solidFill>
                <a:srgbClr val="FF0000"/>
              </a:solidFill>
            </a:endParaRPr>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54"/>
          <p:cNvSpPr txBox="1">
            <a:spLocks noChangeArrowheads="1"/>
          </p:cNvSpPr>
          <p:nvPr/>
        </p:nvSpPr>
        <p:spPr bwMode="auto">
          <a:xfrm>
            <a:off x="865188"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属性文法</a:t>
            </a:r>
            <a:r>
              <a:rPr lang="zh-CN" altLang="en-US" sz="3200" b="1" i="0">
                <a:latin typeface="楷体_GB2312" pitchFamily="49" charset="-122"/>
              </a:rPr>
              <a:t>举例</a:t>
            </a:r>
            <a:endParaRPr lang="zh-CN" altLang="en-US" sz="2800" b="1" i="0">
              <a:solidFill>
                <a:srgbClr val="333399"/>
              </a:solidFill>
              <a:latin typeface="楷体_GB2312" pitchFamily="49" charset="-122"/>
            </a:endParaRPr>
          </a:p>
        </p:txBody>
      </p:sp>
      <p:sp>
        <p:nvSpPr>
          <p:cNvPr id="16387" name="AutoShape 5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8" name="AutoShape 5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9" name="AutoShape 5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0" name="AutoShape 5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19" name="Rectangle 59"/>
          <p:cNvSpPr>
            <a:spLocks noChangeArrowheads="1"/>
          </p:cNvSpPr>
          <p:nvPr/>
        </p:nvSpPr>
        <p:spPr bwMode="auto">
          <a:xfrm>
            <a:off x="1196975" y="1905000"/>
            <a:ext cx="6804025" cy="519113"/>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仅</a:t>
            </a:r>
            <a:r>
              <a:rPr lang="zh-CN" altLang="en-US" sz="2800" b="1" i="0" dirty="0">
                <a:solidFill>
                  <a:srgbClr val="FF0000"/>
                </a:solidFill>
                <a:latin typeface="楷体_GB2312" pitchFamily="49" charset="-122"/>
              </a:rPr>
              <a:t>含综合属性</a:t>
            </a:r>
            <a:r>
              <a:rPr lang="zh-CN" altLang="en-US" sz="2800" b="1" i="0" dirty="0">
                <a:solidFill>
                  <a:srgbClr val="333399"/>
                </a:solidFill>
                <a:latin typeface="楷体_GB2312" pitchFamily="49" charset="-122"/>
              </a:rPr>
              <a:t>的例子（开始符号</a:t>
            </a:r>
            <a:r>
              <a:rPr lang="en-US" altLang="zh-CN" sz="2800" dirty="0">
                <a:solidFill>
                  <a:srgbClr val="333399"/>
                </a:solidFill>
                <a:sym typeface="Symbol" panose="05050102010706020507" pitchFamily="18" charset="2"/>
              </a:rPr>
              <a:t>S</a:t>
            </a:r>
            <a:r>
              <a:rPr lang="zh-CN" altLang="en-US" sz="2800" b="1" i="0" dirty="0">
                <a:solidFill>
                  <a:srgbClr val="333399"/>
                </a:solidFill>
                <a:latin typeface="楷体_GB2312" pitchFamily="49" charset="-122"/>
              </a:rPr>
              <a:t>）</a:t>
            </a:r>
            <a:endParaRPr lang="zh-CN" altLang="en-US" sz="2800" b="1" i="0" dirty="0">
              <a:solidFill>
                <a:srgbClr val="333399"/>
              </a:solidFill>
              <a:latin typeface="楷体_GB2312" pitchFamily="49" charset="-122"/>
            </a:endParaRPr>
          </a:p>
        </p:txBody>
      </p:sp>
      <p:sp>
        <p:nvSpPr>
          <p:cNvPr id="16392" name="Rectangle 60"/>
          <p:cNvSpPr>
            <a:spLocks noChangeArrowheads="1"/>
          </p:cNvSpPr>
          <p:nvPr/>
        </p:nvSpPr>
        <p:spPr bwMode="auto">
          <a:xfrm>
            <a:off x="1549400" y="188913"/>
            <a:ext cx="2806700"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450622" name="Text Box 62"/>
          <p:cNvSpPr txBox="1">
            <a:spLocks noChangeArrowheads="1"/>
          </p:cNvSpPr>
          <p:nvPr/>
        </p:nvSpPr>
        <p:spPr bwMode="auto">
          <a:xfrm>
            <a:off x="2195513" y="2555875"/>
            <a:ext cx="2160587" cy="3135313"/>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产生式</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dirty="0">
                <a:solidFill>
                  <a:srgbClr val="333399"/>
                </a:solidFill>
                <a:cs typeface="Times New Roman" panose="02020603050405020304" pitchFamily="18" charset="0"/>
                <a:sym typeface="Symbol" panose="05050102010706020507" pitchFamily="18" charset="2"/>
              </a:rPr>
              <a:t>S </a:t>
            </a:r>
            <a:r>
              <a:rPr lang="en-US" altLang="zh-CN" i="0" dirty="0">
                <a:solidFill>
                  <a:srgbClr val="333399"/>
                </a:solidFill>
                <a:cs typeface="Times New Roman" panose="02020603050405020304" pitchFamily="18" charset="0"/>
                <a:sym typeface="Symbol" panose="05050102010706020507" pitchFamily="18" charset="2"/>
              </a:rPr>
              <a:t></a:t>
            </a:r>
            <a:r>
              <a:rPr lang="en-US" altLang="zh-CN" dirty="0">
                <a:solidFill>
                  <a:srgbClr val="333399"/>
                </a:solidFill>
                <a:cs typeface="Times New Roman" panose="02020603050405020304" pitchFamily="18" charset="0"/>
                <a:sym typeface="Symbol" panose="05050102010706020507" pitchFamily="18" charset="2"/>
              </a:rPr>
              <a:t> E</a:t>
            </a:r>
            <a:endParaRPr kumimoji="0" lang="en-US" altLang="zh-CN" i="0" dirty="0">
              <a:solidFill>
                <a:srgbClr val="333399"/>
              </a:solidFill>
              <a:cs typeface="Times New Roman" panose="02020603050405020304" pitchFamily="18" charset="0"/>
              <a:sym typeface="Symbol" panose="05050102010706020507" pitchFamily="18" charset="2"/>
            </a:endParaRPr>
          </a:p>
          <a:p>
            <a:pPr algn="l">
              <a:buClrTx/>
            </a:pPr>
            <a:r>
              <a:rPr lang="en-US" altLang="zh-CN" dirty="0">
                <a:solidFill>
                  <a:srgbClr val="333399"/>
                </a:solidFill>
                <a:cs typeface="Times New Roman" panose="02020603050405020304" pitchFamily="18" charset="0"/>
                <a:sym typeface="Symbol" panose="05050102010706020507" pitchFamily="18" charset="2"/>
              </a:rPr>
              <a:t>E </a:t>
            </a:r>
            <a:r>
              <a:rPr lang="en-US" altLang="zh-CN"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E</a:t>
            </a:r>
            <a:r>
              <a:rPr lang="en-US" altLang="zh-CN" i="0" baseline="-25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 T</a:t>
            </a:r>
            <a:endParaRPr lang="en-US" altLang="zh-CN" dirty="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dirty="0">
                <a:solidFill>
                  <a:srgbClr val="333399"/>
                </a:solidFill>
                <a:cs typeface="Times New Roman" panose="02020603050405020304" pitchFamily="18" charset="0"/>
                <a:sym typeface="Symbol" panose="05050102010706020507" pitchFamily="18" charset="2"/>
              </a:rPr>
              <a:t>E </a:t>
            </a:r>
            <a:r>
              <a:rPr lang="en-US" altLang="zh-CN" i="0" dirty="0">
                <a:solidFill>
                  <a:srgbClr val="333399"/>
                </a:solidFill>
                <a:cs typeface="Times New Roman" panose="02020603050405020304" pitchFamily="18" charset="0"/>
                <a:sym typeface="Symbol" panose="05050102010706020507" pitchFamily="18" charset="2"/>
              </a:rPr>
              <a:t></a:t>
            </a:r>
            <a:r>
              <a:rPr lang="en-US" altLang="zh-CN" dirty="0">
                <a:solidFill>
                  <a:srgbClr val="333399"/>
                </a:solidFill>
                <a:cs typeface="Times New Roman" panose="02020603050405020304" pitchFamily="18" charset="0"/>
                <a:sym typeface="Symbol" panose="05050102010706020507" pitchFamily="18" charset="2"/>
              </a:rPr>
              <a:t> T</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dirty="0">
                <a:solidFill>
                  <a:srgbClr val="333399"/>
                </a:solidFill>
                <a:cs typeface="Times New Roman" panose="02020603050405020304" pitchFamily="18" charset="0"/>
                <a:sym typeface="Symbol" panose="05050102010706020507" pitchFamily="18" charset="2"/>
              </a:rPr>
              <a:t>T </a:t>
            </a:r>
            <a:r>
              <a:rPr lang="en-US" altLang="zh-CN" i="0" dirty="0">
                <a:solidFill>
                  <a:srgbClr val="333399"/>
                </a:solidFill>
                <a:ea typeface="华文行楷" panose="02010800040101010101" pitchFamily="2" charset="-122"/>
                <a:sym typeface="Symbol" panose="05050102010706020507" pitchFamily="18" charset="2"/>
              </a:rPr>
              <a:t></a:t>
            </a:r>
            <a:r>
              <a:rPr lang="en-US" altLang="zh-CN" dirty="0">
                <a:solidFill>
                  <a:srgbClr val="333399"/>
                </a:solidFill>
                <a:ea typeface="华文行楷" panose="02010800040101010101" pitchFamily="2" charset="-122"/>
                <a:sym typeface="Symbol" panose="05050102010706020507" pitchFamily="18" charset="2"/>
              </a:rPr>
              <a:t> T</a:t>
            </a:r>
            <a:r>
              <a:rPr lang="en-US" altLang="zh-CN" i="0" baseline="-25000" dirty="0">
                <a:solidFill>
                  <a:srgbClr val="333399"/>
                </a:solidFill>
                <a:sym typeface="Symbol" panose="05050102010706020507" pitchFamily="18" charset="2"/>
              </a:rPr>
              <a:t>1</a:t>
            </a:r>
            <a:r>
              <a:rPr lang="en-US" altLang="zh-CN" dirty="0">
                <a:solidFill>
                  <a:srgbClr val="333399"/>
                </a:solidFill>
                <a:ea typeface="华文行楷" panose="02010800040101010101" pitchFamily="2" charset="-122"/>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F</a:t>
            </a:r>
            <a:endParaRPr lang="en-US" altLang="zh-CN" dirty="0">
              <a:solidFill>
                <a:srgbClr val="333399"/>
              </a:solidFill>
              <a:sym typeface="Symbol" panose="05050102010706020507" pitchFamily="18" charset="2"/>
            </a:endParaRPr>
          </a:p>
          <a:p>
            <a:pPr algn="l">
              <a:buClrTx/>
            </a:pPr>
            <a:r>
              <a:rPr lang="en-US" altLang="zh-CN" dirty="0">
                <a:solidFill>
                  <a:srgbClr val="333399"/>
                </a:solidFill>
                <a:sym typeface="Symbol" panose="05050102010706020507" pitchFamily="18" charset="2"/>
              </a:rPr>
              <a:t>T </a:t>
            </a:r>
            <a:r>
              <a:rPr lang="en-US" altLang="zh-CN" i="0" dirty="0">
                <a:solidFill>
                  <a:srgbClr val="333399"/>
                </a:solidFill>
                <a:sym typeface="Symbol" panose="05050102010706020507" pitchFamily="18" charset="2"/>
              </a:rPr>
              <a:t> </a:t>
            </a:r>
            <a:r>
              <a:rPr lang="en-US" altLang="zh-CN" dirty="0">
                <a:solidFill>
                  <a:srgbClr val="333399"/>
                </a:solidFill>
                <a:sym typeface="Symbol" panose="05050102010706020507" pitchFamily="18" charset="2"/>
              </a:rPr>
              <a:t>F</a:t>
            </a:r>
            <a:endParaRPr lang="en-US" altLang="zh-CN" dirty="0">
              <a:solidFill>
                <a:srgbClr val="333399"/>
              </a:solidFill>
              <a:sym typeface="Symbol" panose="05050102010706020507" pitchFamily="18" charset="2"/>
            </a:endParaRPr>
          </a:p>
          <a:p>
            <a:pPr algn="l">
              <a:buClrTx/>
            </a:pPr>
            <a:r>
              <a:rPr lang="en-US" altLang="zh-CN" dirty="0">
                <a:solidFill>
                  <a:srgbClr val="333399"/>
                </a:solidFill>
                <a:sym typeface="Symbol" panose="05050102010706020507" pitchFamily="18" charset="2"/>
              </a:rPr>
              <a:t>F </a:t>
            </a:r>
            <a:r>
              <a:rPr lang="en-US" altLang="zh-CN" i="0" dirty="0">
                <a:solidFill>
                  <a:srgbClr val="333399"/>
                </a:solidFill>
                <a:ea typeface="华文行楷" panose="02010800040101010101" pitchFamily="2" charset="-122"/>
                <a:sym typeface="Symbol" panose="05050102010706020507" pitchFamily="18" charset="2"/>
              </a:rPr>
              <a:t></a:t>
            </a:r>
            <a:r>
              <a:rPr lang="en-US" altLang="zh-CN" dirty="0">
                <a:solidFill>
                  <a:srgbClr val="333399"/>
                </a:solidFill>
                <a:ea typeface="华文行楷" panose="02010800040101010101" pitchFamily="2" charset="-122"/>
                <a:sym typeface="Symbol" panose="05050102010706020507" pitchFamily="18" charset="2"/>
              </a:rPr>
              <a:t> ( E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dirty="0">
                <a:solidFill>
                  <a:srgbClr val="333399"/>
                </a:solidFill>
                <a:sym typeface="Symbol" panose="05050102010706020507" pitchFamily="18" charset="2"/>
              </a:rPr>
              <a:t>F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d</a:t>
            </a:r>
            <a:endParaRPr lang="en-US" altLang="zh-CN" i="0" dirty="0">
              <a:solidFill>
                <a:srgbClr val="333399"/>
              </a:solidFill>
              <a:sym typeface="Symbol" panose="05050102010706020507" pitchFamily="18" charset="2"/>
            </a:endParaRPr>
          </a:p>
        </p:txBody>
      </p:sp>
      <p:sp>
        <p:nvSpPr>
          <p:cNvPr id="450623" name="Text Box 63"/>
          <p:cNvSpPr txBox="1">
            <a:spLocks noChangeArrowheads="1"/>
          </p:cNvSpPr>
          <p:nvPr/>
        </p:nvSpPr>
        <p:spPr bwMode="auto">
          <a:xfrm>
            <a:off x="4716463" y="2555875"/>
            <a:ext cx="3671887" cy="3135313"/>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语义动作</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i="0" dirty="0">
                <a:solidFill>
                  <a:srgbClr val="333399"/>
                </a:solidFill>
                <a:cs typeface="Times New Roman" panose="02020603050405020304" pitchFamily="18" charset="0"/>
                <a:sym typeface="Symbol" panose="05050102010706020507" pitchFamily="18" charset="2"/>
              </a:rPr>
              <a:t>{ </a:t>
            </a:r>
            <a:r>
              <a:rPr lang="en-US" altLang="zh-CN" dirty="0">
                <a:solidFill>
                  <a:srgbClr val="333399"/>
                </a:solidFill>
                <a:cs typeface="Times New Roman" panose="02020603050405020304" pitchFamily="18" charset="0"/>
                <a:sym typeface="Symbol" panose="05050102010706020507" pitchFamily="18" charset="2"/>
              </a:rPr>
              <a:t>p</a:t>
            </a:r>
            <a:r>
              <a:rPr lang="en-US" altLang="zh-CN" dirty="0">
                <a:solidFill>
                  <a:srgbClr val="333399"/>
                </a:solidFill>
              </a:rPr>
              <a:t>rint(</a:t>
            </a:r>
            <a:r>
              <a:rPr lang="en-US" altLang="zh-CN" dirty="0" err="1">
                <a:solidFill>
                  <a:srgbClr val="333399"/>
                </a:solidFill>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rPr>
              <a:t>) </a:t>
            </a:r>
            <a:r>
              <a:rPr lang="en-US" altLang="zh-CN" i="0" dirty="0">
                <a:solidFill>
                  <a:srgbClr val="333399"/>
                </a:solidFill>
                <a:sym typeface="Symbol" panose="05050102010706020507" pitchFamily="18" charset="2"/>
              </a:rPr>
              <a:t>}</a:t>
            </a:r>
            <a:endParaRPr kumimoji="0" lang="en-US" altLang="zh-CN" i="0" dirty="0">
              <a:solidFill>
                <a:srgbClr val="333399"/>
              </a:solidFill>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E</a:t>
            </a:r>
            <a:r>
              <a:rPr lang="en-US" altLang="zh-CN" i="0" baseline="-25000" dirty="0">
                <a:solidFill>
                  <a:srgbClr val="333399"/>
                </a:solidFill>
                <a:sym typeface="Symbol" panose="05050102010706020507"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anose="05050102010706020507" pitchFamily="18" charset="2"/>
              </a:rPr>
              <a:t> +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T</a:t>
            </a:r>
            <a:r>
              <a:rPr lang="en-US" altLang="zh-CN" i="0" baseline="-25000" dirty="0">
                <a:solidFill>
                  <a:srgbClr val="333399"/>
                </a:solidFill>
                <a:sym typeface="Symbol" panose="05050102010706020507"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anose="05050102010706020507" pitchFamily="18" charset="2"/>
              </a:rPr>
              <a:t> </a:t>
            </a:r>
            <a:r>
              <a:rPr lang="en-US" altLang="zh-CN" b="1"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E</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d</a:t>
            </a:r>
            <a:r>
              <a:rPr lang="en-US" altLang="zh-CN" b="1" dirty="0" err="1">
                <a:solidFill>
                  <a:srgbClr val="333399"/>
                </a:solidFill>
              </a:rPr>
              <a:t>.</a:t>
            </a:r>
            <a:r>
              <a:rPr lang="en-US" altLang="zh-CN" dirty="0" err="1">
                <a:solidFill>
                  <a:srgbClr val="333399"/>
                </a:solidFill>
              </a:rPr>
              <a:t>lexval</a:t>
            </a:r>
            <a:r>
              <a:rPr lang="en-US" altLang="zh-CN" i="0" dirty="0">
                <a:solidFill>
                  <a:srgbClr val="333399"/>
                </a:solidFill>
                <a:sym typeface="Symbol" panose="05050102010706020507" pitchFamily="18" charset="2"/>
              </a:rPr>
              <a:t> }</a:t>
            </a:r>
            <a:endParaRPr lang="en-US" altLang="zh-CN" i="0" dirty="0">
              <a:solidFill>
                <a:srgbClr val="333399"/>
              </a:solidFill>
              <a:sym typeface="Symbol" panose="05050102010706020507" pitchFamily="18" charset="2"/>
            </a:endParaRPr>
          </a:p>
        </p:txBody>
      </p:sp>
      <p:sp>
        <p:nvSpPr>
          <p:cNvPr id="450624" name="Rectangle 64"/>
          <p:cNvSpPr>
            <a:spLocks noChangeArrowheads="1"/>
          </p:cNvSpPr>
          <p:nvPr/>
        </p:nvSpPr>
        <p:spPr bwMode="auto">
          <a:xfrm>
            <a:off x="1655763" y="5857875"/>
            <a:ext cx="6345237" cy="457200"/>
          </a:xfrm>
          <a:prstGeom prst="rect">
            <a:avLst/>
          </a:prstGeom>
          <a:noFill/>
          <a:ln w="9525">
            <a:noFill/>
            <a:miter lim="800000"/>
          </a:ln>
        </p:spPr>
        <p:txBody>
          <a:bodyPr>
            <a:spAutoFit/>
          </a:bodyPr>
          <a:lstStyle/>
          <a:p>
            <a:pPr algn="l">
              <a:buClrTx/>
              <a:buFont typeface="Symbol" panose="05050102010706020507" pitchFamily="18" charset="2"/>
              <a:buNone/>
            </a:pPr>
            <a:r>
              <a:rPr lang="zh-CN" altLang="en-US" b="1" i="0">
                <a:solidFill>
                  <a:srgbClr val="333399"/>
                </a:solidFill>
                <a:latin typeface="楷体_GB2312" pitchFamily="49" charset="-122"/>
              </a:rPr>
              <a:t>注：</a:t>
            </a:r>
            <a:r>
              <a:rPr lang="en-US" altLang="zh-CN">
                <a:solidFill>
                  <a:srgbClr val="333399"/>
                </a:solidFill>
                <a:sym typeface="Symbol" panose="05050102010706020507" pitchFamily="18" charset="2"/>
              </a:rPr>
              <a:t>d</a:t>
            </a:r>
            <a:r>
              <a:rPr lang="en-US" altLang="zh-CN" b="1">
                <a:solidFill>
                  <a:srgbClr val="333399"/>
                </a:solidFill>
              </a:rPr>
              <a:t>.</a:t>
            </a:r>
            <a:r>
              <a:rPr lang="en-US" altLang="zh-CN">
                <a:solidFill>
                  <a:srgbClr val="333399"/>
                </a:solidFill>
              </a:rPr>
              <a:t>lexval </a:t>
            </a:r>
            <a:r>
              <a:rPr lang="zh-CN" altLang="en-US" b="1" i="0">
                <a:solidFill>
                  <a:srgbClr val="333399"/>
                </a:solidFill>
              </a:rPr>
              <a:t>是词法分析程序确定的属性值</a:t>
            </a:r>
            <a:endParaRPr lang="zh-CN" altLang="en-US" b="1" i="0">
              <a:solidFill>
                <a:srgbClr val="333399"/>
              </a:solidFill>
            </a:endParaRP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395288" y="1120775"/>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t>综合属性代表自下而上传递的信息</a:t>
            </a:r>
            <a:endParaRPr lang="zh-CN" altLang="en-US" sz="3200" b="1" i="0"/>
          </a:p>
        </p:txBody>
      </p:sp>
      <p:sp>
        <p:nvSpPr>
          <p:cNvPr id="1741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7415" name="Rectangle 9"/>
          <p:cNvSpPr>
            <a:spLocks noChangeArrowheads="1"/>
          </p:cNvSpPr>
          <p:nvPr/>
        </p:nvSpPr>
        <p:spPr bwMode="auto">
          <a:xfrm>
            <a:off x="360363" y="4665777"/>
            <a:ext cx="2830513" cy="1938992"/>
          </a:xfrm>
          <a:prstGeom prst="rect">
            <a:avLst/>
          </a:prstGeom>
          <a:noFill/>
          <a:ln w="9525">
            <a:noFill/>
            <a:miter lim="800000"/>
          </a:ln>
        </p:spPr>
        <p:txBody>
          <a:bodyPr wrap="square">
            <a:spAutoFit/>
          </a:bodyPr>
          <a:lstStyle/>
          <a:p>
            <a:pPr algn="l">
              <a:buClrTx/>
              <a:buFont typeface="Symbol" panose="05050102010706020507" pitchFamily="18" charset="2"/>
              <a:buChar char="-"/>
            </a:pPr>
            <a:r>
              <a:rPr lang="en-US" altLang="zh-CN" sz="2000" b="1" i="0" dirty="0">
                <a:latin typeface="楷体_GB2312" pitchFamily="49" charset="-122"/>
              </a:rPr>
              <a:t> </a:t>
            </a:r>
            <a:r>
              <a:rPr lang="zh-CN" altLang="en-US" sz="2000" b="1" i="0" dirty="0">
                <a:solidFill>
                  <a:srgbClr val="333399"/>
                </a:solidFill>
              </a:rPr>
              <a:t>接上页的例子，</a:t>
            </a:r>
            <a:r>
              <a:rPr lang="zh-CN" altLang="en-US" sz="2000" b="1" i="0" dirty="0" smtClean="0">
                <a:solidFill>
                  <a:srgbClr val="333399"/>
                </a:solidFill>
              </a:rPr>
              <a:t>对表达式 </a:t>
            </a:r>
            <a:r>
              <a:rPr lang="en-US" altLang="zh-CN" sz="2000" i="0" dirty="0">
                <a:solidFill>
                  <a:srgbClr val="333399"/>
                </a:solidFill>
              </a:rPr>
              <a:t>3</a:t>
            </a:r>
            <a:r>
              <a:rPr lang="zh-CN" altLang="en-US" sz="2000" i="0" dirty="0">
                <a:solidFill>
                  <a:srgbClr val="333399"/>
                </a:solidFill>
              </a:rPr>
              <a:t>＊</a:t>
            </a:r>
            <a:r>
              <a:rPr lang="en-US" altLang="zh-CN" sz="2000" i="0" dirty="0">
                <a:solidFill>
                  <a:srgbClr val="333399"/>
                </a:solidFill>
              </a:rPr>
              <a:t>(5+4) </a:t>
            </a:r>
            <a:r>
              <a:rPr lang="zh-CN" altLang="en-US" sz="2000" b="1" i="0" dirty="0" smtClean="0">
                <a:solidFill>
                  <a:srgbClr val="333399"/>
                </a:solidFill>
              </a:rPr>
              <a:t>的</a:t>
            </a:r>
            <a:r>
              <a:rPr lang="zh-CN" altLang="en-US" sz="2000" b="1" i="0" dirty="0">
                <a:solidFill>
                  <a:srgbClr val="333399"/>
                </a:solidFill>
              </a:rPr>
              <a:t>分析树进行</a:t>
            </a:r>
            <a:r>
              <a:rPr lang="zh-CN" altLang="en-US" sz="2000" b="1" i="0" dirty="0" smtClean="0">
                <a:solidFill>
                  <a:srgbClr val="FF0000"/>
                </a:solidFill>
              </a:rPr>
              <a:t>自下而上</a:t>
            </a:r>
            <a:r>
              <a:rPr lang="zh-CN" altLang="en-US" sz="2000" b="1" i="0" dirty="0">
                <a:solidFill>
                  <a:srgbClr val="FF0000"/>
                </a:solidFill>
              </a:rPr>
              <a:t>（后序）遍历</a:t>
            </a:r>
            <a:r>
              <a:rPr lang="zh-CN" altLang="en-US" sz="2000" b="1" i="0" dirty="0" smtClean="0">
                <a:solidFill>
                  <a:srgbClr val="333399"/>
                </a:solidFill>
              </a:rPr>
              <a:t>，并</a:t>
            </a:r>
            <a:r>
              <a:rPr lang="zh-CN" altLang="en-US" sz="2000" b="1" i="0" dirty="0">
                <a:solidFill>
                  <a:srgbClr val="333399"/>
                </a:solidFill>
              </a:rPr>
              <a:t>执行相应的</a:t>
            </a:r>
            <a:r>
              <a:rPr lang="zh-CN" altLang="en-US" sz="2000" b="1" i="0" dirty="0" smtClean="0">
                <a:solidFill>
                  <a:srgbClr val="333399"/>
                </a:solidFill>
              </a:rPr>
              <a:t>语义规则</a:t>
            </a:r>
            <a:r>
              <a:rPr lang="zh-CN" altLang="en-US" sz="2000" b="1" i="0" dirty="0">
                <a:solidFill>
                  <a:srgbClr val="333399"/>
                </a:solidFill>
              </a:rPr>
              <a:t>，得到该</a:t>
            </a:r>
            <a:r>
              <a:rPr lang="zh-CN" altLang="en-US" sz="2000" b="1" i="0" dirty="0" smtClean="0">
                <a:solidFill>
                  <a:srgbClr val="333399"/>
                </a:solidFill>
              </a:rPr>
              <a:t>表达式</a:t>
            </a:r>
            <a:r>
              <a:rPr lang="zh-CN" altLang="en-US" sz="2000" b="1" i="0" dirty="0">
                <a:solidFill>
                  <a:srgbClr val="333399"/>
                </a:solidFill>
              </a:rPr>
              <a:t>的一种求值过程</a:t>
            </a:r>
            <a:endParaRPr lang="zh-CN" altLang="en-US" sz="2000" b="1" i="0" dirty="0">
              <a:solidFill>
                <a:srgbClr val="333399"/>
              </a:solidFill>
            </a:endParaRPr>
          </a:p>
        </p:txBody>
      </p:sp>
      <p:sp>
        <p:nvSpPr>
          <p:cNvPr id="17416" name="Rectangle 10"/>
          <p:cNvSpPr>
            <a:spLocks noChangeArrowheads="1"/>
          </p:cNvSpPr>
          <p:nvPr/>
        </p:nvSpPr>
        <p:spPr bwMode="auto">
          <a:xfrm>
            <a:off x="1549399" y="188913"/>
            <a:ext cx="2863279"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17417" name="Rectangle 14"/>
          <p:cNvSpPr>
            <a:spLocks noChangeArrowheads="1"/>
          </p:cNvSpPr>
          <p:nvPr/>
        </p:nvSpPr>
        <p:spPr bwMode="auto">
          <a:xfrm>
            <a:off x="7457504" y="4546625"/>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T</a:t>
            </a:r>
            <a:endParaRPr lang="en-US" altLang="zh-CN" sz="2000" b="1">
              <a:solidFill>
                <a:srgbClr val="333399"/>
              </a:solidFill>
              <a:ea typeface="华文行楷" panose="02010800040101010101" pitchFamily="2" charset="-122"/>
            </a:endParaRPr>
          </a:p>
        </p:txBody>
      </p:sp>
      <p:sp>
        <p:nvSpPr>
          <p:cNvPr id="17418" name="Rectangle 15"/>
          <p:cNvSpPr>
            <a:spLocks noChangeArrowheads="1"/>
          </p:cNvSpPr>
          <p:nvPr/>
        </p:nvSpPr>
        <p:spPr bwMode="auto">
          <a:xfrm>
            <a:off x="6304979" y="4546625"/>
            <a:ext cx="354013"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E</a:t>
            </a:r>
            <a:endParaRPr lang="en-US" altLang="zh-CN" sz="2000" b="1">
              <a:solidFill>
                <a:srgbClr val="333399"/>
              </a:solidFill>
              <a:ea typeface="华文行楷" panose="02010800040101010101" pitchFamily="2" charset="-122"/>
            </a:endParaRPr>
          </a:p>
        </p:txBody>
      </p:sp>
      <p:sp>
        <p:nvSpPr>
          <p:cNvPr id="17419" name="Rectangle 17"/>
          <p:cNvSpPr>
            <a:spLocks noChangeArrowheads="1"/>
          </p:cNvSpPr>
          <p:nvPr/>
        </p:nvSpPr>
        <p:spPr bwMode="auto">
          <a:xfrm>
            <a:off x="5642992" y="3430613"/>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T</a:t>
            </a:r>
            <a:endParaRPr lang="en-US" altLang="zh-CN" sz="2000" b="1">
              <a:solidFill>
                <a:srgbClr val="333399"/>
              </a:solidFill>
              <a:ea typeface="华文行楷" panose="02010800040101010101" pitchFamily="2" charset="-122"/>
            </a:endParaRPr>
          </a:p>
        </p:txBody>
      </p:sp>
      <p:sp>
        <p:nvSpPr>
          <p:cNvPr id="17420" name="Rectangle 18"/>
          <p:cNvSpPr>
            <a:spLocks noChangeArrowheads="1"/>
          </p:cNvSpPr>
          <p:nvPr/>
        </p:nvSpPr>
        <p:spPr bwMode="auto">
          <a:xfrm>
            <a:off x="6917754" y="4006875"/>
            <a:ext cx="354013"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E</a:t>
            </a:r>
            <a:endParaRPr lang="en-US" altLang="zh-CN" sz="2000" b="1">
              <a:solidFill>
                <a:srgbClr val="333399"/>
              </a:solidFill>
              <a:ea typeface="华文行楷" panose="02010800040101010101" pitchFamily="2" charset="-122"/>
            </a:endParaRPr>
          </a:p>
        </p:txBody>
      </p:sp>
      <p:sp>
        <p:nvSpPr>
          <p:cNvPr id="17421" name="Rectangle 20"/>
          <p:cNvSpPr>
            <a:spLocks noChangeArrowheads="1"/>
          </p:cNvSpPr>
          <p:nvPr/>
        </p:nvSpPr>
        <p:spPr bwMode="auto">
          <a:xfrm>
            <a:off x="6917754" y="3467125"/>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F</a:t>
            </a:r>
            <a:endParaRPr lang="en-US" altLang="zh-CN" sz="2000" b="1">
              <a:solidFill>
                <a:srgbClr val="333399"/>
              </a:solidFill>
              <a:ea typeface="华文行楷" panose="02010800040101010101" pitchFamily="2" charset="-122"/>
            </a:endParaRPr>
          </a:p>
        </p:txBody>
      </p:sp>
      <p:sp>
        <p:nvSpPr>
          <p:cNvPr id="17422" name="Rectangle 21"/>
          <p:cNvSpPr>
            <a:spLocks noChangeArrowheads="1"/>
          </p:cNvSpPr>
          <p:nvPr/>
        </p:nvSpPr>
        <p:spPr bwMode="auto">
          <a:xfrm>
            <a:off x="6292279" y="2927375"/>
            <a:ext cx="312738"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T</a:t>
            </a:r>
            <a:endParaRPr lang="en-US" altLang="zh-CN" sz="2000" b="1">
              <a:solidFill>
                <a:srgbClr val="333399"/>
              </a:solidFill>
              <a:ea typeface="华文行楷" panose="02010800040101010101" pitchFamily="2" charset="-122"/>
            </a:endParaRPr>
          </a:p>
        </p:txBody>
      </p:sp>
      <p:sp>
        <p:nvSpPr>
          <p:cNvPr id="17423" name="Rectangle 23"/>
          <p:cNvSpPr>
            <a:spLocks noChangeArrowheads="1"/>
          </p:cNvSpPr>
          <p:nvPr/>
        </p:nvSpPr>
        <p:spPr bwMode="auto">
          <a:xfrm>
            <a:off x="8321104" y="5589613"/>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d</a:t>
            </a:r>
            <a:endParaRPr lang="en-US" altLang="zh-CN" sz="2000" b="1">
              <a:solidFill>
                <a:srgbClr val="333399"/>
              </a:solidFill>
              <a:ea typeface="华文行楷" panose="02010800040101010101" pitchFamily="2" charset="-122"/>
            </a:endParaRPr>
          </a:p>
        </p:txBody>
      </p:sp>
      <p:sp>
        <p:nvSpPr>
          <p:cNvPr id="17424" name="Line 24"/>
          <p:cNvSpPr>
            <a:spLocks noChangeShapeType="1"/>
          </p:cNvSpPr>
          <p:nvPr/>
        </p:nvSpPr>
        <p:spPr bwMode="auto">
          <a:xfrm flipH="1" flipV="1">
            <a:off x="8279829" y="5338788"/>
            <a:ext cx="185738" cy="360362"/>
          </a:xfrm>
          <a:prstGeom prst="line">
            <a:avLst/>
          </a:prstGeom>
          <a:noFill/>
          <a:ln w="9525">
            <a:solidFill>
              <a:srgbClr val="000080"/>
            </a:solidFill>
            <a:round/>
          </a:ln>
        </p:spPr>
        <p:txBody>
          <a:bodyPr>
            <a:spAutoFit/>
          </a:bodyPr>
          <a:lstStyle/>
          <a:p>
            <a:endParaRPr lang="zh-CN" altLang="en-US"/>
          </a:p>
        </p:txBody>
      </p:sp>
      <p:sp>
        <p:nvSpPr>
          <p:cNvPr id="17425" name="Rectangle 26"/>
          <p:cNvSpPr>
            <a:spLocks noChangeArrowheads="1"/>
          </p:cNvSpPr>
          <p:nvPr/>
        </p:nvSpPr>
        <p:spPr bwMode="auto">
          <a:xfrm>
            <a:off x="6884417" y="4510113"/>
            <a:ext cx="355600" cy="396875"/>
          </a:xfrm>
          <a:prstGeom prst="rect">
            <a:avLst/>
          </a:prstGeom>
          <a:noFill/>
          <a:ln w="9525">
            <a:noFill/>
            <a:miter lim="800000"/>
          </a:ln>
        </p:spPr>
        <p:txBody>
          <a:bodyPr>
            <a:spAutoFit/>
          </a:bodyPr>
          <a:lstStyle/>
          <a:p>
            <a:pPr algn="l">
              <a:buClrTx/>
              <a:buFontTx/>
              <a:buNone/>
            </a:pPr>
            <a:r>
              <a:rPr lang="zh-CN" altLang="en-US" sz="2000" b="1" i="0">
                <a:solidFill>
                  <a:srgbClr val="333399"/>
                </a:solidFill>
                <a:ea typeface="华文行楷" panose="02010800040101010101" pitchFamily="2" charset="-122"/>
                <a:sym typeface="Symbol" panose="05050102010706020507" pitchFamily="18" charset="2"/>
              </a:rPr>
              <a:t>＋</a:t>
            </a:r>
            <a:endParaRPr lang="zh-CN" altLang="en-US" sz="2000" b="1" i="0">
              <a:solidFill>
                <a:srgbClr val="333399"/>
              </a:solidFill>
              <a:ea typeface="华文行楷" panose="02010800040101010101" pitchFamily="2" charset="-122"/>
              <a:sym typeface="Symbol" panose="05050102010706020507" pitchFamily="18" charset="2"/>
            </a:endParaRPr>
          </a:p>
        </p:txBody>
      </p:sp>
      <p:sp>
        <p:nvSpPr>
          <p:cNvPr id="17426" name="Rectangle 32"/>
          <p:cNvSpPr>
            <a:spLocks noChangeArrowheads="1"/>
          </p:cNvSpPr>
          <p:nvPr/>
        </p:nvSpPr>
        <p:spPr bwMode="auto">
          <a:xfrm>
            <a:off x="6414517" y="3971950"/>
            <a:ext cx="26828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a:t>
            </a:r>
            <a:endParaRPr lang="en-US" altLang="zh-CN" sz="2000" b="1">
              <a:solidFill>
                <a:srgbClr val="333399"/>
              </a:solidFill>
              <a:ea typeface="华文行楷" panose="02010800040101010101" pitchFamily="2" charset="-122"/>
            </a:endParaRPr>
          </a:p>
        </p:txBody>
      </p:sp>
      <p:sp>
        <p:nvSpPr>
          <p:cNvPr id="17427" name="Rectangle 33"/>
          <p:cNvSpPr>
            <a:spLocks noChangeArrowheads="1"/>
          </p:cNvSpPr>
          <p:nvPr/>
        </p:nvSpPr>
        <p:spPr bwMode="auto">
          <a:xfrm>
            <a:off x="7514654" y="3971950"/>
            <a:ext cx="26828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a:t>
            </a:r>
            <a:endParaRPr lang="en-US" altLang="zh-CN" sz="2000" b="1">
              <a:solidFill>
                <a:srgbClr val="333399"/>
              </a:solidFill>
              <a:ea typeface="华文行楷" panose="02010800040101010101" pitchFamily="2" charset="-122"/>
            </a:endParaRPr>
          </a:p>
        </p:txBody>
      </p:sp>
      <p:sp>
        <p:nvSpPr>
          <p:cNvPr id="17428" name="Rectangle 38"/>
          <p:cNvSpPr>
            <a:spLocks noChangeArrowheads="1"/>
          </p:cNvSpPr>
          <p:nvPr/>
        </p:nvSpPr>
        <p:spPr bwMode="auto">
          <a:xfrm>
            <a:off x="6319267" y="3395688"/>
            <a:ext cx="311150" cy="396875"/>
          </a:xfrm>
          <a:prstGeom prst="rect">
            <a:avLst/>
          </a:prstGeom>
          <a:noFill/>
          <a:ln w="9525">
            <a:noFill/>
            <a:miter lim="800000"/>
          </a:ln>
        </p:spPr>
        <p:txBody>
          <a:bodyPr wrap="none">
            <a:spAutoFit/>
          </a:bodyPr>
          <a:lstStyle/>
          <a:p>
            <a:pPr algn="l">
              <a:buClrTx/>
              <a:buFontTx/>
              <a:buNone/>
            </a:pPr>
            <a:r>
              <a:rPr lang="en-US" altLang="zh-CN" sz="2000" b="1" i="0">
                <a:solidFill>
                  <a:srgbClr val="333399"/>
                </a:solidFill>
                <a:ea typeface="华文行楷" panose="02010800040101010101" pitchFamily="2" charset="-122"/>
                <a:sym typeface="Symbol" panose="05050102010706020507" pitchFamily="18" charset="2"/>
              </a:rPr>
              <a:t></a:t>
            </a:r>
            <a:endParaRPr lang="en-US" altLang="zh-CN" sz="2000" b="1" i="0">
              <a:solidFill>
                <a:srgbClr val="333399"/>
              </a:solidFill>
              <a:ea typeface="华文行楷" panose="02010800040101010101" pitchFamily="2" charset="-122"/>
              <a:sym typeface="Symbol" panose="05050102010706020507" pitchFamily="18" charset="2"/>
            </a:endParaRPr>
          </a:p>
        </p:txBody>
      </p:sp>
      <p:sp>
        <p:nvSpPr>
          <p:cNvPr id="17429" name="Rectangle 41"/>
          <p:cNvSpPr>
            <a:spLocks noChangeArrowheads="1"/>
          </p:cNvSpPr>
          <p:nvPr/>
        </p:nvSpPr>
        <p:spPr bwMode="auto">
          <a:xfrm>
            <a:off x="4649217" y="4546625"/>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d</a:t>
            </a:r>
            <a:endParaRPr lang="en-US" altLang="zh-CN" sz="2000" b="1">
              <a:solidFill>
                <a:srgbClr val="333399"/>
              </a:solidFill>
              <a:ea typeface="华文行楷" panose="02010800040101010101" pitchFamily="2" charset="-122"/>
            </a:endParaRPr>
          </a:p>
        </p:txBody>
      </p:sp>
      <p:sp>
        <p:nvSpPr>
          <p:cNvPr id="17430" name="Line 42"/>
          <p:cNvSpPr>
            <a:spLocks noChangeShapeType="1"/>
          </p:cNvSpPr>
          <p:nvPr/>
        </p:nvSpPr>
        <p:spPr bwMode="auto">
          <a:xfrm flipV="1">
            <a:off x="4936554" y="4294213"/>
            <a:ext cx="261938" cy="323850"/>
          </a:xfrm>
          <a:prstGeom prst="line">
            <a:avLst/>
          </a:prstGeom>
          <a:noFill/>
          <a:ln w="9525">
            <a:solidFill>
              <a:srgbClr val="000080"/>
            </a:solidFill>
            <a:round/>
          </a:ln>
        </p:spPr>
        <p:txBody>
          <a:bodyPr>
            <a:spAutoFit/>
          </a:bodyPr>
          <a:lstStyle/>
          <a:p>
            <a:endParaRPr lang="zh-CN" altLang="en-US"/>
          </a:p>
        </p:txBody>
      </p:sp>
      <p:sp>
        <p:nvSpPr>
          <p:cNvPr id="17431" name="Line 44"/>
          <p:cNvSpPr>
            <a:spLocks noChangeShapeType="1"/>
          </p:cNvSpPr>
          <p:nvPr/>
        </p:nvSpPr>
        <p:spPr bwMode="auto">
          <a:xfrm flipH="1" flipV="1">
            <a:off x="6605017" y="3179788"/>
            <a:ext cx="357187" cy="360362"/>
          </a:xfrm>
          <a:prstGeom prst="line">
            <a:avLst/>
          </a:prstGeom>
          <a:noFill/>
          <a:ln w="9525">
            <a:solidFill>
              <a:srgbClr val="000080"/>
            </a:solidFill>
            <a:round/>
          </a:ln>
        </p:spPr>
        <p:txBody>
          <a:bodyPr>
            <a:spAutoFit/>
          </a:bodyPr>
          <a:lstStyle/>
          <a:p>
            <a:endParaRPr lang="zh-CN" altLang="en-US"/>
          </a:p>
        </p:txBody>
      </p:sp>
      <p:sp>
        <p:nvSpPr>
          <p:cNvPr id="17432" name="Line 45"/>
          <p:cNvSpPr>
            <a:spLocks noChangeShapeType="1"/>
          </p:cNvSpPr>
          <p:nvPr/>
        </p:nvSpPr>
        <p:spPr bwMode="auto">
          <a:xfrm flipH="1" flipV="1">
            <a:off x="6452617" y="3251225"/>
            <a:ext cx="0" cy="252413"/>
          </a:xfrm>
          <a:prstGeom prst="line">
            <a:avLst/>
          </a:prstGeom>
          <a:noFill/>
          <a:ln w="9525">
            <a:solidFill>
              <a:srgbClr val="000080"/>
            </a:solidFill>
            <a:round/>
          </a:ln>
        </p:spPr>
        <p:txBody>
          <a:bodyPr>
            <a:spAutoFit/>
          </a:bodyPr>
          <a:lstStyle/>
          <a:p>
            <a:endParaRPr lang="zh-CN" altLang="en-US"/>
          </a:p>
        </p:txBody>
      </p:sp>
      <p:sp>
        <p:nvSpPr>
          <p:cNvPr id="17433" name="Line 46"/>
          <p:cNvSpPr>
            <a:spLocks noChangeShapeType="1"/>
          </p:cNvSpPr>
          <p:nvPr/>
        </p:nvSpPr>
        <p:spPr bwMode="auto">
          <a:xfrm flipV="1">
            <a:off x="5982717" y="3179788"/>
            <a:ext cx="393700" cy="350837"/>
          </a:xfrm>
          <a:prstGeom prst="line">
            <a:avLst/>
          </a:prstGeom>
          <a:noFill/>
          <a:ln w="9525">
            <a:solidFill>
              <a:srgbClr val="000080"/>
            </a:solidFill>
            <a:round/>
          </a:ln>
        </p:spPr>
        <p:txBody>
          <a:bodyPr>
            <a:spAutoFit/>
          </a:bodyPr>
          <a:lstStyle/>
          <a:p>
            <a:endParaRPr lang="zh-CN" altLang="en-US"/>
          </a:p>
        </p:txBody>
      </p:sp>
      <p:sp>
        <p:nvSpPr>
          <p:cNvPr id="17434" name="Rectangle 51"/>
          <p:cNvSpPr>
            <a:spLocks noChangeArrowheads="1"/>
          </p:cNvSpPr>
          <p:nvPr/>
        </p:nvSpPr>
        <p:spPr bwMode="auto">
          <a:xfrm>
            <a:off x="6270054" y="1882800"/>
            <a:ext cx="282575"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17435" name="Line 52"/>
          <p:cNvSpPr>
            <a:spLocks noChangeShapeType="1"/>
          </p:cNvSpPr>
          <p:nvPr/>
        </p:nvSpPr>
        <p:spPr bwMode="auto">
          <a:xfrm flipH="1" flipV="1">
            <a:off x="6462142" y="2747988"/>
            <a:ext cx="0" cy="214312"/>
          </a:xfrm>
          <a:prstGeom prst="line">
            <a:avLst/>
          </a:prstGeom>
          <a:noFill/>
          <a:ln w="9525">
            <a:solidFill>
              <a:srgbClr val="000080"/>
            </a:solidFill>
            <a:round/>
          </a:ln>
        </p:spPr>
        <p:txBody>
          <a:bodyPr>
            <a:spAutoFit/>
          </a:bodyPr>
          <a:lstStyle/>
          <a:p>
            <a:endParaRPr lang="zh-CN" altLang="en-US"/>
          </a:p>
        </p:txBody>
      </p:sp>
      <p:sp>
        <p:nvSpPr>
          <p:cNvPr id="17436" name="Rectangle 53"/>
          <p:cNvSpPr>
            <a:spLocks noChangeArrowheads="1"/>
          </p:cNvSpPr>
          <p:nvPr/>
        </p:nvSpPr>
        <p:spPr bwMode="auto">
          <a:xfrm>
            <a:off x="6270054" y="2422550"/>
            <a:ext cx="312738"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E</a:t>
            </a:r>
            <a:endParaRPr lang="en-US" altLang="zh-CN" sz="2000" b="1">
              <a:solidFill>
                <a:srgbClr val="333399"/>
              </a:solidFill>
              <a:ea typeface="华文行楷" panose="02010800040101010101" pitchFamily="2" charset="-122"/>
            </a:endParaRPr>
          </a:p>
        </p:txBody>
      </p:sp>
      <p:sp>
        <p:nvSpPr>
          <p:cNvPr id="17437" name="Line 54"/>
          <p:cNvSpPr>
            <a:spLocks noChangeShapeType="1"/>
          </p:cNvSpPr>
          <p:nvPr/>
        </p:nvSpPr>
        <p:spPr bwMode="auto">
          <a:xfrm flipH="1" flipV="1">
            <a:off x="6439917" y="2243163"/>
            <a:ext cx="0" cy="214312"/>
          </a:xfrm>
          <a:prstGeom prst="line">
            <a:avLst/>
          </a:prstGeom>
          <a:noFill/>
          <a:ln w="9525">
            <a:solidFill>
              <a:srgbClr val="000080"/>
            </a:solidFill>
            <a:round/>
          </a:ln>
        </p:spPr>
        <p:txBody>
          <a:bodyPr>
            <a:spAutoFit/>
          </a:bodyPr>
          <a:lstStyle/>
          <a:p>
            <a:endParaRPr lang="zh-CN" altLang="en-US"/>
          </a:p>
        </p:txBody>
      </p:sp>
      <p:sp>
        <p:nvSpPr>
          <p:cNvPr id="17438" name="Line 55"/>
          <p:cNvSpPr>
            <a:spLocks noChangeShapeType="1"/>
          </p:cNvSpPr>
          <p:nvPr/>
        </p:nvSpPr>
        <p:spPr bwMode="auto">
          <a:xfrm flipV="1">
            <a:off x="5333429" y="3692550"/>
            <a:ext cx="393700" cy="350838"/>
          </a:xfrm>
          <a:prstGeom prst="line">
            <a:avLst/>
          </a:prstGeom>
          <a:noFill/>
          <a:ln w="9525">
            <a:solidFill>
              <a:srgbClr val="000080"/>
            </a:solidFill>
            <a:round/>
          </a:ln>
        </p:spPr>
        <p:txBody>
          <a:bodyPr>
            <a:spAutoFit/>
          </a:bodyPr>
          <a:lstStyle/>
          <a:p>
            <a:endParaRPr lang="zh-CN" altLang="en-US"/>
          </a:p>
        </p:txBody>
      </p:sp>
      <p:sp>
        <p:nvSpPr>
          <p:cNvPr id="17439" name="Rectangle 56"/>
          <p:cNvSpPr>
            <a:spLocks noChangeArrowheads="1"/>
          </p:cNvSpPr>
          <p:nvPr/>
        </p:nvSpPr>
        <p:spPr bwMode="auto">
          <a:xfrm>
            <a:off x="5066729" y="3971950"/>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F</a:t>
            </a:r>
            <a:endParaRPr lang="en-US" altLang="zh-CN" sz="2000" b="1">
              <a:solidFill>
                <a:srgbClr val="333399"/>
              </a:solidFill>
              <a:ea typeface="华文行楷" panose="02010800040101010101" pitchFamily="2" charset="-122"/>
            </a:endParaRPr>
          </a:p>
        </p:txBody>
      </p:sp>
      <p:sp>
        <p:nvSpPr>
          <p:cNvPr id="17440" name="Line 57"/>
          <p:cNvSpPr>
            <a:spLocks noChangeShapeType="1"/>
          </p:cNvSpPr>
          <p:nvPr/>
        </p:nvSpPr>
        <p:spPr bwMode="auto">
          <a:xfrm flipV="1">
            <a:off x="6630417" y="3683025"/>
            <a:ext cx="393700" cy="350838"/>
          </a:xfrm>
          <a:prstGeom prst="line">
            <a:avLst/>
          </a:prstGeom>
          <a:noFill/>
          <a:ln w="9525">
            <a:solidFill>
              <a:srgbClr val="000080"/>
            </a:solidFill>
            <a:round/>
          </a:ln>
        </p:spPr>
        <p:txBody>
          <a:bodyPr>
            <a:spAutoFit/>
          </a:bodyPr>
          <a:lstStyle/>
          <a:p>
            <a:endParaRPr lang="zh-CN" altLang="en-US"/>
          </a:p>
        </p:txBody>
      </p:sp>
      <p:sp>
        <p:nvSpPr>
          <p:cNvPr id="17441" name="Line 58"/>
          <p:cNvSpPr>
            <a:spLocks noChangeShapeType="1"/>
          </p:cNvSpPr>
          <p:nvPr/>
        </p:nvSpPr>
        <p:spPr bwMode="auto">
          <a:xfrm flipH="1" flipV="1">
            <a:off x="7206679" y="3683025"/>
            <a:ext cx="357188" cy="360363"/>
          </a:xfrm>
          <a:prstGeom prst="line">
            <a:avLst/>
          </a:prstGeom>
          <a:noFill/>
          <a:ln w="9525">
            <a:solidFill>
              <a:srgbClr val="000080"/>
            </a:solidFill>
            <a:round/>
          </a:ln>
        </p:spPr>
        <p:txBody>
          <a:bodyPr>
            <a:spAutoFit/>
          </a:bodyPr>
          <a:lstStyle/>
          <a:p>
            <a:endParaRPr lang="zh-CN" altLang="en-US"/>
          </a:p>
        </p:txBody>
      </p:sp>
      <p:sp>
        <p:nvSpPr>
          <p:cNvPr id="17442" name="Line 59"/>
          <p:cNvSpPr>
            <a:spLocks noChangeShapeType="1"/>
          </p:cNvSpPr>
          <p:nvPr/>
        </p:nvSpPr>
        <p:spPr bwMode="auto">
          <a:xfrm flipH="1" flipV="1">
            <a:off x="7133654" y="3790975"/>
            <a:ext cx="0" cy="252413"/>
          </a:xfrm>
          <a:prstGeom prst="line">
            <a:avLst/>
          </a:prstGeom>
          <a:noFill/>
          <a:ln w="9525">
            <a:solidFill>
              <a:srgbClr val="000080"/>
            </a:solidFill>
            <a:round/>
          </a:ln>
        </p:spPr>
        <p:txBody>
          <a:bodyPr>
            <a:spAutoFit/>
          </a:bodyPr>
          <a:lstStyle/>
          <a:p>
            <a:endParaRPr lang="zh-CN" altLang="en-US"/>
          </a:p>
        </p:txBody>
      </p:sp>
      <p:sp>
        <p:nvSpPr>
          <p:cNvPr id="17443" name="Line 60"/>
          <p:cNvSpPr>
            <a:spLocks noChangeShapeType="1"/>
          </p:cNvSpPr>
          <p:nvPr/>
        </p:nvSpPr>
        <p:spPr bwMode="auto">
          <a:xfrm flipV="1">
            <a:off x="6597079" y="4268813"/>
            <a:ext cx="393700" cy="350837"/>
          </a:xfrm>
          <a:prstGeom prst="line">
            <a:avLst/>
          </a:prstGeom>
          <a:noFill/>
          <a:ln w="9525">
            <a:solidFill>
              <a:srgbClr val="000080"/>
            </a:solidFill>
            <a:round/>
          </a:ln>
        </p:spPr>
        <p:txBody>
          <a:bodyPr>
            <a:spAutoFit/>
          </a:bodyPr>
          <a:lstStyle/>
          <a:p>
            <a:endParaRPr lang="zh-CN" altLang="en-US"/>
          </a:p>
        </p:txBody>
      </p:sp>
      <p:sp>
        <p:nvSpPr>
          <p:cNvPr id="17444" name="Line 61"/>
          <p:cNvSpPr>
            <a:spLocks noChangeShapeType="1"/>
          </p:cNvSpPr>
          <p:nvPr/>
        </p:nvSpPr>
        <p:spPr bwMode="auto">
          <a:xfrm flipH="1" flipV="1">
            <a:off x="7133654" y="4332313"/>
            <a:ext cx="0" cy="252412"/>
          </a:xfrm>
          <a:prstGeom prst="line">
            <a:avLst/>
          </a:prstGeom>
          <a:noFill/>
          <a:ln w="9525">
            <a:solidFill>
              <a:srgbClr val="000080"/>
            </a:solidFill>
            <a:round/>
          </a:ln>
        </p:spPr>
        <p:txBody>
          <a:bodyPr>
            <a:spAutoFit/>
          </a:bodyPr>
          <a:lstStyle/>
          <a:p>
            <a:endParaRPr lang="zh-CN" altLang="en-US"/>
          </a:p>
        </p:txBody>
      </p:sp>
      <p:sp>
        <p:nvSpPr>
          <p:cNvPr id="17445" name="Line 62"/>
          <p:cNvSpPr>
            <a:spLocks noChangeShapeType="1"/>
          </p:cNvSpPr>
          <p:nvPr/>
        </p:nvSpPr>
        <p:spPr bwMode="auto">
          <a:xfrm flipH="1" flipV="1">
            <a:off x="7206679" y="4259288"/>
            <a:ext cx="357188" cy="360362"/>
          </a:xfrm>
          <a:prstGeom prst="line">
            <a:avLst/>
          </a:prstGeom>
          <a:noFill/>
          <a:ln w="9525">
            <a:solidFill>
              <a:srgbClr val="000080"/>
            </a:solidFill>
            <a:round/>
          </a:ln>
        </p:spPr>
        <p:txBody>
          <a:bodyPr>
            <a:spAutoFit/>
          </a:bodyPr>
          <a:lstStyle/>
          <a:p>
            <a:endParaRPr lang="zh-CN" altLang="en-US"/>
          </a:p>
        </p:txBody>
      </p:sp>
      <p:sp>
        <p:nvSpPr>
          <p:cNvPr id="17446" name="Rectangle 63"/>
          <p:cNvSpPr>
            <a:spLocks noChangeArrowheads="1"/>
          </p:cNvSpPr>
          <p:nvPr/>
        </p:nvSpPr>
        <p:spPr bwMode="auto">
          <a:xfrm>
            <a:off x="8032179" y="5049863"/>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F</a:t>
            </a:r>
            <a:endParaRPr lang="en-US" altLang="zh-CN" sz="2000" b="1">
              <a:solidFill>
                <a:srgbClr val="333399"/>
              </a:solidFill>
              <a:ea typeface="华文行楷" panose="02010800040101010101" pitchFamily="2" charset="-122"/>
            </a:endParaRPr>
          </a:p>
        </p:txBody>
      </p:sp>
      <p:sp>
        <p:nvSpPr>
          <p:cNvPr id="17447" name="Line 64"/>
          <p:cNvSpPr>
            <a:spLocks noChangeShapeType="1"/>
          </p:cNvSpPr>
          <p:nvPr/>
        </p:nvSpPr>
        <p:spPr bwMode="auto">
          <a:xfrm flipH="1" flipV="1">
            <a:off x="7719442" y="4762525"/>
            <a:ext cx="357187" cy="360363"/>
          </a:xfrm>
          <a:prstGeom prst="line">
            <a:avLst/>
          </a:prstGeom>
          <a:noFill/>
          <a:ln w="9525">
            <a:solidFill>
              <a:srgbClr val="000080"/>
            </a:solidFill>
            <a:round/>
          </a:ln>
        </p:spPr>
        <p:txBody>
          <a:bodyPr>
            <a:spAutoFit/>
          </a:bodyPr>
          <a:lstStyle/>
          <a:p>
            <a:endParaRPr lang="zh-CN" altLang="en-US"/>
          </a:p>
        </p:txBody>
      </p:sp>
      <p:sp>
        <p:nvSpPr>
          <p:cNvPr id="17448" name="Rectangle 65"/>
          <p:cNvSpPr>
            <a:spLocks noChangeArrowheads="1"/>
          </p:cNvSpPr>
          <p:nvPr/>
        </p:nvSpPr>
        <p:spPr bwMode="auto">
          <a:xfrm>
            <a:off x="5642992" y="5084788"/>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T</a:t>
            </a:r>
            <a:endParaRPr lang="en-US" altLang="zh-CN" sz="2000" b="1">
              <a:solidFill>
                <a:srgbClr val="333399"/>
              </a:solidFill>
              <a:ea typeface="华文行楷" panose="02010800040101010101" pitchFamily="2" charset="-122"/>
            </a:endParaRPr>
          </a:p>
        </p:txBody>
      </p:sp>
      <p:sp>
        <p:nvSpPr>
          <p:cNvPr id="17449" name="Rectangle 66"/>
          <p:cNvSpPr>
            <a:spLocks noChangeArrowheads="1"/>
          </p:cNvSpPr>
          <p:nvPr/>
        </p:nvSpPr>
        <p:spPr bwMode="auto">
          <a:xfrm>
            <a:off x="4720654" y="6202388"/>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d</a:t>
            </a:r>
            <a:endParaRPr lang="en-US" altLang="zh-CN" sz="2000" b="1">
              <a:solidFill>
                <a:srgbClr val="333399"/>
              </a:solidFill>
              <a:ea typeface="华文行楷" panose="02010800040101010101" pitchFamily="2" charset="-122"/>
            </a:endParaRPr>
          </a:p>
        </p:txBody>
      </p:sp>
      <p:sp>
        <p:nvSpPr>
          <p:cNvPr id="17450" name="Line 67"/>
          <p:cNvSpPr>
            <a:spLocks noChangeShapeType="1"/>
          </p:cNvSpPr>
          <p:nvPr/>
        </p:nvSpPr>
        <p:spPr bwMode="auto">
          <a:xfrm flipV="1">
            <a:off x="5007992" y="5948388"/>
            <a:ext cx="190500" cy="327025"/>
          </a:xfrm>
          <a:prstGeom prst="line">
            <a:avLst/>
          </a:prstGeom>
          <a:noFill/>
          <a:ln w="9525">
            <a:solidFill>
              <a:srgbClr val="000080"/>
            </a:solidFill>
            <a:round/>
          </a:ln>
        </p:spPr>
        <p:txBody>
          <a:bodyPr>
            <a:spAutoFit/>
          </a:bodyPr>
          <a:lstStyle/>
          <a:p>
            <a:endParaRPr lang="zh-CN" altLang="en-US"/>
          </a:p>
        </p:txBody>
      </p:sp>
      <p:sp>
        <p:nvSpPr>
          <p:cNvPr id="17451" name="Line 68"/>
          <p:cNvSpPr>
            <a:spLocks noChangeShapeType="1"/>
          </p:cNvSpPr>
          <p:nvPr/>
        </p:nvSpPr>
        <p:spPr bwMode="auto">
          <a:xfrm flipV="1">
            <a:off x="5982717" y="4833963"/>
            <a:ext cx="393700" cy="350837"/>
          </a:xfrm>
          <a:prstGeom prst="line">
            <a:avLst/>
          </a:prstGeom>
          <a:noFill/>
          <a:ln w="9525">
            <a:solidFill>
              <a:srgbClr val="000080"/>
            </a:solidFill>
            <a:round/>
          </a:ln>
        </p:spPr>
        <p:txBody>
          <a:bodyPr>
            <a:spAutoFit/>
          </a:bodyPr>
          <a:lstStyle/>
          <a:p>
            <a:endParaRPr lang="zh-CN" altLang="en-US"/>
          </a:p>
        </p:txBody>
      </p:sp>
      <p:sp>
        <p:nvSpPr>
          <p:cNvPr id="17452" name="Line 69"/>
          <p:cNvSpPr>
            <a:spLocks noChangeShapeType="1"/>
          </p:cNvSpPr>
          <p:nvPr/>
        </p:nvSpPr>
        <p:spPr bwMode="auto">
          <a:xfrm flipV="1">
            <a:off x="5333429" y="5346725"/>
            <a:ext cx="393700" cy="350838"/>
          </a:xfrm>
          <a:prstGeom prst="line">
            <a:avLst/>
          </a:prstGeom>
          <a:noFill/>
          <a:ln w="9525">
            <a:solidFill>
              <a:srgbClr val="000080"/>
            </a:solidFill>
            <a:round/>
          </a:ln>
        </p:spPr>
        <p:txBody>
          <a:bodyPr>
            <a:spAutoFit/>
          </a:bodyPr>
          <a:lstStyle/>
          <a:p>
            <a:endParaRPr lang="zh-CN" altLang="en-US"/>
          </a:p>
        </p:txBody>
      </p:sp>
      <p:sp>
        <p:nvSpPr>
          <p:cNvPr id="17453" name="Rectangle 70"/>
          <p:cNvSpPr>
            <a:spLocks noChangeArrowheads="1"/>
          </p:cNvSpPr>
          <p:nvPr/>
        </p:nvSpPr>
        <p:spPr bwMode="auto">
          <a:xfrm>
            <a:off x="5066729" y="5626125"/>
            <a:ext cx="339725"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F</a:t>
            </a:r>
            <a:endParaRPr lang="en-US" altLang="zh-CN" sz="2000" b="1">
              <a:solidFill>
                <a:srgbClr val="333399"/>
              </a:solidFill>
              <a:ea typeface="华文行楷" panose="02010800040101010101" pitchFamily="2" charset="-122"/>
            </a:endParaRPr>
          </a:p>
        </p:txBody>
      </p:sp>
      <p:sp>
        <p:nvSpPr>
          <p:cNvPr id="570439" name="Rectangle 71"/>
          <p:cNvSpPr>
            <a:spLocks noChangeArrowheads="1"/>
          </p:cNvSpPr>
          <p:nvPr/>
        </p:nvSpPr>
        <p:spPr bwMode="auto">
          <a:xfrm>
            <a:off x="3188717" y="5949975"/>
            <a:ext cx="1335087"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d</a:t>
            </a:r>
            <a:r>
              <a:rPr lang="en-US" altLang="zh-CN" sz="2000" b="1"/>
              <a:t>.</a:t>
            </a:r>
            <a:r>
              <a:rPr lang="en-US" altLang="zh-CN" sz="2000"/>
              <a:t>lexval=5</a:t>
            </a:r>
            <a:endParaRPr lang="en-US" altLang="zh-CN" sz="2000"/>
          </a:p>
        </p:txBody>
      </p:sp>
      <p:sp>
        <p:nvSpPr>
          <p:cNvPr id="570440" name="Line 72"/>
          <p:cNvSpPr>
            <a:spLocks noChangeShapeType="1"/>
          </p:cNvSpPr>
          <p:nvPr/>
        </p:nvSpPr>
        <p:spPr bwMode="auto">
          <a:xfrm flipH="1" flipV="1">
            <a:off x="4484117" y="6202388"/>
            <a:ext cx="282575" cy="144462"/>
          </a:xfrm>
          <a:prstGeom prst="line">
            <a:avLst/>
          </a:prstGeom>
          <a:noFill/>
          <a:ln w="19050" cap="rnd">
            <a:solidFill>
              <a:srgbClr val="800080"/>
            </a:solidFill>
            <a:prstDash val="sysDot"/>
            <a:round/>
          </a:ln>
        </p:spPr>
        <p:txBody>
          <a:bodyPr>
            <a:spAutoFit/>
          </a:bodyPr>
          <a:lstStyle/>
          <a:p>
            <a:endParaRPr lang="zh-CN" altLang="en-US"/>
          </a:p>
        </p:txBody>
      </p:sp>
      <p:sp>
        <p:nvSpPr>
          <p:cNvPr id="570441" name="Rectangle 73"/>
          <p:cNvSpPr>
            <a:spLocks noChangeArrowheads="1"/>
          </p:cNvSpPr>
          <p:nvPr/>
        </p:nvSpPr>
        <p:spPr bwMode="auto">
          <a:xfrm>
            <a:off x="3188717" y="4905400"/>
            <a:ext cx="1335087"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d</a:t>
            </a:r>
            <a:r>
              <a:rPr lang="en-US" altLang="zh-CN" sz="2000" b="1"/>
              <a:t>.</a:t>
            </a:r>
            <a:r>
              <a:rPr lang="en-US" altLang="zh-CN" sz="2000"/>
              <a:t>lexval=3</a:t>
            </a:r>
            <a:endParaRPr lang="en-US" altLang="zh-CN" sz="2000"/>
          </a:p>
        </p:txBody>
      </p:sp>
      <p:sp>
        <p:nvSpPr>
          <p:cNvPr id="570442" name="Line 74"/>
          <p:cNvSpPr>
            <a:spLocks noChangeShapeType="1"/>
          </p:cNvSpPr>
          <p:nvPr/>
        </p:nvSpPr>
        <p:spPr bwMode="auto">
          <a:xfrm flipH="1">
            <a:off x="4485704" y="4833963"/>
            <a:ext cx="215900" cy="185737"/>
          </a:xfrm>
          <a:prstGeom prst="line">
            <a:avLst/>
          </a:prstGeom>
          <a:noFill/>
          <a:ln w="19050" cap="rnd">
            <a:solidFill>
              <a:srgbClr val="800080"/>
            </a:solidFill>
            <a:prstDash val="sysDot"/>
            <a:round/>
          </a:ln>
        </p:spPr>
        <p:txBody>
          <a:bodyPr>
            <a:spAutoFit/>
          </a:bodyPr>
          <a:lstStyle/>
          <a:p>
            <a:endParaRPr lang="zh-CN" altLang="en-US"/>
          </a:p>
        </p:txBody>
      </p:sp>
      <p:sp>
        <p:nvSpPr>
          <p:cNvPr id="570443" name="Rectangle 75"/>
          <p:cNvSpPr>
            <a:spLocks noChangeArrowheads="1"/>
          </p:cNvSpPr>
          <p:nvPr/>
        </p:nvSpPr>
        <p:spPr bwMode="auto">
          <a:xfrm>
            <a:off x="6860604" y="5915050"/>
            <a:ext cx="1335088"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d</a:t>
            </a:r>
            <a:r>
              <a:rPr lang="en-US" altLang="zh-CN" sz="2000" b="1"/>
              <a:t>.</a:t>
            </a:r>
            <a:r>
              <a:rPr lang="en-US" altLang="zh-CN" sz="2000"/>
              <a:t>lexval=4</a:t>
            </a:r>
            <a:endParaRPr lang="en-US" altLang="zh-CN" sz="2000"/>
          </a:p>
        </p:txBody>
      </p:sp>
      <p:sp>
        <p:nvSpPr>
          <p:cNvPr id="570444" name="Line 76"/>
          <p:cNvSpPr>
            <a:spLocks noChangeShapeType="1"/>
          </p:cNvSpPr>
          <p:nvPr/>
        </p:nvSpPr>
        <p:spPr bwMode="auto">
          <a:xfrm flipH="1">
            <a:off x="8157592" y="5842025"/>
            <a:ext cx="215900" cy="217488"/>
          </a:xfrm>
          <a:prstGeom prst="line">
            <a:avLst/>
          </a:prstGeom>
          <a:noFill/>
          <a:ln w="19050" cap="rnd">
            <a:solidFill>
              <a:srgbClr val="800080"/>
            </a:solidFill>
            <a:prstDash val="sysDot"/>
            <a:round/>
          </a:ln>
        </p:spPr>
        <p:txBody>
          <a:bodyPr>
            <a:spAutoFit/>
          </a:bodyPr>
          <a:lstStyle/>
          <a:p>
            <a:endParaRPr lang="zh-CN" altLang="en-US"/>
          </a:p>
        </p:txBody>
      </p:sp>
      <p:sp>
        <p:nvSpPr>
          <p:cNvPr id="570445" name="Rectangle 77"/>
          <p:cNvSpPr>
            <a:spLocks noChangeArrowheads="1"/>
          </p:cNvSpPr>
          <p:nvPr/>
        </p:nvSpPr>
        <p:spPr bwMode="auto">
          <a:xfrm>
            <a:off x="3764979" y="5446738"/>
            <a:ext cx="1023938"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F</a:t>
            </a:r>
            <a:r>
              <a:rPr lang="en-US" altLang="zh-CN" sz="2000" b="1"/>
              <a:t>.</a:t>
            </a:r>
            <a:r>
              <a:rPr lang="en-US" altLang="zh-CN" sz="2000"/>
              <a:t>val=5</a:t>
            </a:r>
            <a:endParaRPr lang="en-US" altLang="zh-CN" sz="2000"/>
          </a:p>
        </p:txBody>
      </p:sp>
      <p:sp>
        <p:nvSpPr>
          <p:cNvPr id="570446" name="Line 78"/>
          <p:cNvSpPr>
            <a:spLocks noChangeShapeType="1"/>
          </p:cNvSpPr>
          <p:nvPr/>
        </p:nvSpPr>
        <p:spPr bwMode="auto">
          <a:xfrm flipH="1" flipV="1">
            <a:off x="4773042" y="5626125"/>
            <a:ext cx="287337" cy="144463"/>
          </a:xfrm>
          <a:prstGeom prst="line">
            <a:avLst/>
          </a:prstGeom>
          <a:noFill/>
          <a:ln w="19050" cap="rnd">
            <a:solidFill>
              <a:srgbClr val="800080"/>
            </a:solidFill>
            <a:prstDash val="sysDot"/>
            <a:round/>
          </a:ln>
        </p:spPr>
        <p:txBody>
          <a:bodyPr>
            <a:spAutoFit/>
          </a:bodyPr>
          <a:lstStyle/>
          <a:p>
            <a:endParaRPr lang="zh-CN" altLang="en-US"/>
          </a:p>
        </p:txBody>
      </p:sp>
      <p:sp>
        <p:nvSpPr>
          <p:cNvPr id="570447" name="Rectangle 79"/>
          <p:cNvSpPr>
            <a:spLocks noChangeArrowheads="1"/>
          </p:cNvSpPr>
          <p:nvPr/>
        </p:nvSpPr>
        <p:spPr bwMode="auto">
          <a:xfrm>
            <a:off x="3836417" y="3754463"/>
            <a:ext cx="1023937"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F</a:t>
            </a:r>
            <a:r>
              <a:rPr lang="en-US" altLang="zh-CN" sz="2000" b="1"/>
              <a:t>.</a:t>
            </a:r>
            <a:r>
              <a:rPr lang="en-US" altLang="zh-CN" sz="2000"/>
              <a:t>val=3</a:t>
            </a:r>
            <a:endParaRPr lang="en-US" altLang="zh-CN" sz="2000"/>
          </a:p>
        </p:txBody>
      </p:sp>
      <p:sp>
        <p:nvSpPr>
          <p:cNvPr id="570448" name="Line 80"/>
          <p:cNvSpPr>
            <a:spLocks noChangeShapeType="1"/>
          </p:cNvSpPr>
          <p:nvPr/>
        </p:nvSpPr>
        <p:spPr bwMode="auto">
          <a:xfrm flipH="1" flipV="1">
            <a:off x="4844479" y="3970363"/>
            <a:ext cx="287338" cy="144462"/>
          </a:xfrm>
          <a:prstGeom prst="line">
            <a:avLst/>
          </a:prstGeom>
          <a:noFill/>
          <a:ln w="19050" cap="rnd">
            <a:solidFill>
              <a:srgbClr val="800080"/>
            </a:solidFill>
            <a:prstDash val="sysDot"/>
            <a:round/>
          </a:ln>
        </p:spPr>
        <p:txBody>
          <a:bodyPr>
            <a:spAutoFit/>
          </a:bodyPr>
          <a:lstStyle/>
          <a:p>
            <a:endParaRPr lang="zh-CN" altLang="en-US"/>
          </a:p>
        </p:txBody>
      </p:sp>
      <p:sp>
        <p:nvSpPr>
          <p:cNvPr id="570449" name="Rectangle 81"/>
          <p:cNvSpPr>
            <a:spLocks noChangeArrowheads="1"/>
          </p:cNvSpPr>
          <p:nvPr/>
        </p:nvSpPr>
        <p:spPr bwMode="auto">
          <a:xfrm>
            <a:off x="4412679" y="3213125"/>
            <a:ext cx="1023938"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T</a:t>
            </a:r>
            <a:r>
              <a:rPr lang="en-US" altLang="zh-CN" sz="2000" b="1"/>
              <a:t>.</a:t>
            </a:r>
            <a:r>
              <a:rPr lang="en-US" altLang="zh-CN" sz="2000"/>
              <a:t>val=3</a:t>
            </a:r>
            <a:endParaRPr lang="en-US" altLang="zh-CN" sz="2000"/>
          </a:p>
        </p:txBody>
      </p:sp>
      <p:sp>
        <p:nvSpPr>
          <p:cNvPr id="570450" name="Line 82"/>
          <p:cNvSpPr>
            <a:spLocks noChangeShapeType="1"/>
          </p:cNvSpPr>
          <p:nvPr/>
        </p:nvSpPr>
        <p:spPr bwMode="auto">
          <a:xfrm flipH="1" flipV="1">
            <a:off x="5420742" y="3429025"/>
            <a:ext cx="287337" cy="144463"/>
          </a:xfrm>
          <a:prstGeom prst="line">
            <a:avLst/>
          </a:prstGeom>
          <a:noFill/>
          <a:ln w="19050" cap="rnd">
            <a:solidFill>
              <a:srgbClr val="800080"/>
            </a:solidFill>
            <a:prstDash val="sysDot"/>
            <a:round/>
          </a:ln>
        </p:spPr>
        <p:txBody>
          <a:bodyPr>
            <a:spAutoFit/>
          </a:bodyPr>
          <a:lstStyle/>
          <a:p>
            <a:endParaRPr lang="zh-CN" altLang="en-US"/>
          </a:p>
        </p:txBody>
      </p:sp>
      <p:sp>
        <p:nvSpPr>
          <p:cNvPr id="570451" name="Rectangle 83"/>
          <p:cNvSpPr>
            <a:spLocks noChangeArrowheads="1"/>
          </p:cNvSpPr>
          <p:nvPr/>
        </p:nvSpPr>
        <p:spPr bwMode="auto">
          <a:xfrm>
            <a:off x="5923979" y="5518175"/>
            <a:ext cx="1023938"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T</a:t>
            </a:r>
            <a:r>
              <a:rPr lang="en-US" altLang="zh-CN" sz="2000" b="1"/>
              <a:t>.</a:t>
            </a:r>
            <a:r>
              <a:rPr lang="en-US" altLang="zh-CN" sz="2000"/>
              <a:t>val=5</a:t>
            </a:r>
            <a:endParaRPr lang="en-US" altLang="zh-CN" sz="2000"/>
          </a:p>
        </p:txBody>
      </p:sp>
      <p:sp>
        <p:nvSpPr>
          <p:cNvPr id="570452" name="Line 84"/>
          <p:cNvSpPr>
            <a:spLocks noChangeShapeType="1"/>
          </p:cNvSpPr>
          <p:nvPr/>
        </p:nvSpPr>
        <p:spPr bwMode="auto">
          <a:xfrm flipH="1" flipV="1">
            <a:off x="5925567" y="5338788"/>
            <a:ext cx="142875" cy="215900"/>
          </a:xfrm>
          <a:prstGeom prst="line">
            <a:avLst/>
          </a:prstGeom>
          <a:noFill/>
          <a:ln w="19050" cap="rnd">
            <a:solidFill>
              <a:srgbClr val="800080"/>
            </a:solidFill>
            <a:prstDash val="sysDot"/>
            <a:round/>
          </a:ln>
        </p:spPr>
        <p:txBody>
          <a:bodyPr>
            <a:spAutoFit/>
          </a:bodyPr>
          <a:lstStyle/>
          <a:p>
            <a:endParaRPr lang="zh-CN" altLang="en-US"/>
          </a:p>
        </p:txBody>
      </p:sp>
      <p:sp>
        <p:nvSpPr>
          <p:cNvPr id="570455" name="Rectangle 87"/>
          <p:cNvSpPr>
            <a:spLocks noChangeArrowheads="1"/>
          </p:cNvSpPr>
          <p:nvPr/>
        </p:nvSpPr>
        <p:spPr bwMode="auto">
          <a:xfrm>
            <a:off x="6573267" y="5013350"/>
            <a:ext cx="1038225"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E</a:t>
            </a:r>
            <a:r>
              <a:rPr lang="en-US" altLang="zh-CN" sz="2000" b="1"/>
              <a:t>.</a:t>
            </a:r>
            <a:r>
              <a:rPr lang="en-US" altLang="zh-CN" sz="2000"/>
              <a:t>val=5</a:t>
            </a:r>
            <a:endParaRPr lang="en-US" altLang="zh-CN" sz="2000"/>
          </a:p>
        </p:txBody>
      </p:sp>
      <p:sp>
        <p:nvSpPr>
          <p:cNvPr id="570456" name="Line 88"/>
          <p:cNvSpPr>
            <a:spLocks noChangeShapeType="1"/>
          </p:cNvSpPr>
          <p:nvPr/>
        </p:nvSpPr>
        <p:spPr bwMode="auto">
          <a:xfrm flipH="1" flipV="1">
            <a:off x="6574854" y="4833963"/>
            <a:ext cx="142875" cy="215900"/>
          </a:xfrm>
          <a:prstGeom prst="line">
            <a:avLst/>
          </a:prstGeom>
          <a:noFill/>
          <a:ln w="19050" cap="rnd">
            <a:solidFill>
              <a:srgbClr val="800080"/>
            </a:solidFill>
            <a:prstDash val="sysDot"/>
            <a:round/>
          </a:ln>
        </p:spPr>
        <p:txBody>
          <a:bodyPr>
            <a:spAutoFit/>
          </a:bodyPr>
          <a:lstStyle/>
          <a:p>
            <a:endParaRPr lang="zh-CN" altLang="en-US"/>
          </a:p>
        </p:txBody>
      </p:sp>
      <p:sp>
        <p:nvSpPr>
          <p:cNvPr id="570457" name="Rectangle 89"/>
          <p:cNvSpPr>
            <a:spLocks noChangeArrowheads="1"/>
          </p:cNvSpPr>
          <p:nvPr/>
        </p:nvSpPr>
        <p:spPr bwMode="auto">
          <a:xfrm>
            <a:off x="8084567" y="4618063"/>
            <a:ext cx="1023937"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F</a:t>
            </a:r>
            <a:r>
              <a:rPr lang="en-US" altLang="zh-CN" sz="2000" b="1"/>
              <a:t>.</a:t>
            </a:r>
            <a:r>
              <a:rPr lang="en-US" altLang="zh-CN" sz="2000"/>
              <a:t>val=4</a:t>
            </a:r>
            <a:endParaRPr lang="en-US" altLang="zh-CN" sz="2000"/>
          </a:p>
        </p:txBody>
      </p:sp>
      <p:sp>
        <p:nvSpPr>
          <p:cNvPr id="570458" name="Line 90"/>
          <p:cNvSpPr>
            <a:spLocks noChangeShapeType="1"/>
          </p:cNvSpPr>
          <p:nvPr/>
        </p:nvSpPr>
        <p:spPr bwMode="auto">
          <a:xfrm flipH="1">
            <a:off x="8373492" y="4978425"/>
            <a:ext cx="215900" cy="217488"/>
          </a:xfrm>
          <a:prstGeom prst="line">
            <a:avLst/>
          </a:prstGeom>
          <a:noFill/>
          <a:ln w="19050" cap="rnd">
            <a:solidFill>
              <a:srgbClr val="800080"/>
            </a:solidFill>
            <a:prstDash val="sysDot"/>
            <a:round/>
          </a:ln>
        </p:spPr>
        <p:txBody>
          <a:bodyPr>
            <a:spAutoFit/>
          </a:bodyPr>
          <a:lstStyle/>
          <a:p>
            <a:endParaRPr lang="zh-CN" altLang="en-US"/>
          </a:p>
        </p:txBody>
      </p:sp>
      <p:sp>
        <p:nvSpPr>
          <p:cNvPr id="570459" name="Rectangle 91"/>
          <p:cNvSpPr>
            <a:spLocks noChangeArrowheads="1"/>
          </p:cNvSpPr>
          <p:nvPr/>
        </p:nvSpPr>
        <p:spPr bwMode="auto">
          <a:xfrm>
            <a:off x="7941692" y="4113238"/>
            <a:ext cx="1023937" cy="396875"/>
          </a:xfrm>
          <a:prstGeom prst="rect">
            <a:avLst/>
          </a:prstGeom>
          <a:noFill/>
          <a:ln w="9525" algn="ctr">
            <a:noFill/>
            <a:miter lim="800000"/>
          </a:ln>
        </p:spPr>
        <p:txBody>
          <a:bodyPr wrap="none">
            <a:spAutoFit/>
          </a:bodyPr>
          <a:lstStyle/>
          <a:p>
            <a:pPr algn="l"/>
            <a:r>
              <a:rPr lang="en-US" altLang="zh-CN" sz="2000">
                <a:sym typeface="Symbol" panose="05050102010706020507" pitchFamily="18" charset="2"/>
              </a:rPr>
              <a:t>T</a:t>
            </a:r>
            <a:r>
              <a:rPr lang="en-US" altLang="zh-CN" sz="2000" b="1"/>
              <a:t>.</a:t>
            </a:r>
            <a:r>
              <a:rPr lang="en-US" altLang="zh-CN" sz="2000"/>
              <a:t>val=4</a:t>
            </a:r>
            <a:endParaRPr lang="en-US" altLang="zh-CN" sz="2000"/>
          </a:p>
        </p:txBody>
      </p:sp>
      <p:sp>
        <p:nvSpPr>
          <p:cNvPr id="570460" name="Line 92"/>
          <p:cNvSpPr>
            <a:spLocks noChangeShapeType="1"/>
          </p:cNvSpPr>
          <p:nvPr/>
        </p:nvSpPr>
        <p:spPr bwMode="auto">
          <a:xfrm flipH="1">
            <a:off x="7797229" y="4402163"/>
            <a:ext cx="215900" cy="217487"/>
          </a:xfrm>
          <a:prstGeom prst="line">
            <a:avLst/>
          </a:prstGeom>
          <a:noFill/>
          <a:ln w="19050" cap="rnd">
            <a:solidFill>
              <a:srgbClr val="800080"/>
            </a:solidFill>
            <a:prstDash val="sysDot"/>
            <a:round/>
          </a:ln>
        </p:spPr>
        <p:txBody>
          <a:bodyPr>
            <a:spAutoFit/>
          </a:bodyPr>
          <a:lstStyle/>
          <a:p>
            <a:endParaRPr lang="zh-CN" altLang="en-US"/>
          </a:p>
        </p:txBody>
      </p:sp>
      <p:sp>
        <p:nvSpPr>
          <p:cNvPr id="570461" name="Rectangle 93"/>
          <p:cNvSpPr>
            <a:spLocks noChangeArrowheads="1"/>
          </p:cNvSpPr>
          <p:nvPr/>
        </p:nvSpPr>
        <p:spPr bwMode="auto">
          <a:xfrm>
            <a:off x="5387404" y="4294213"/>
            <a:ext cx="1041400" cy="396875"/>
          </a:xfrm>
          <a:prstGeom prst="rect">
            <a:avLst/>
          </a:prstGeom>
          <a:noFill/>
          <a:ln w="9525" algn="ctr">
            <a:noFill/>
            <a:miter lim="800000"/>
          </a:ln>
        </p:spPr>
        <p:txBody>
          <a:bodyPr>
            <a:spAutoFit/>
          </a:bodyPr>
          <a:lstStyle/>
          <a:p>
            <a:pPr algn="l"/>
            <a:r>
              <a:rPr lang="en-US" altLang="zh-CN" sz="2000">
                <a:sym typeface="Symbol" panose="05050102010706020507" pitchFamily="18" charset="2"/>
              </a:rPr>
              <a:t>E</a:t>
            </a:r>
            <a:r>
              <a:rPr lang="en-US" altLang="zh-CN" sz="2000" b="1"/>
              <a:t>.</a:t>
            </a:r>
            <a:r>
              <a:rPr lang="en-US" altLang="zh-CN" sz="2000"/>
              <a:t>val=9</a:t>
            </a:r>
            <a:endParaRPr lang="en-US" altLang="zh-CN" sz="2000"/>
          </a:p>
        </p:txBody>
      </p:sp>
      <p:sp>
        <p:nvSpPr>
          <p:cNvPr id="570462" name="Line 94"/>
          <p:cNvSpPr>
            <a:spLocks noChangeShapeType="1"/>
          </p:cNvSpPr>
          <p:nvPr/>
        </p:nvSpPr>
        <p:spPr bwMode="auto">
          <a:xfrm flipH="1">
            <a:off x="6357367" y="4186263"/>
            <a:ext cx="647700" cy="288925"/>
          </a:xfrm>
          <a:prstGeom prst="line">
            <a:avLst/>
          </a:prstGeom>
          <a:noFill/>
          <a:ln w="19050" cap="rnd">
            <a:solidFill>
              <a:srgbClr val="800080"/>
            </a:solidFill>
            <a:prstDash val="sysDot"/>
            <a:round/>
          </a:ln>
        </p:spPr>
        <p:txBody>
          <a:bodyPr>
            <a:spAutoFit/>
          </a:bodyPr>
          <a:lstStyle/>
          <a:p>
            <a:endParaRPr lang="zh-CN" altLang="en-US"/>
          </a:p>
        </p:txBody>
      </p:sp>
      <p:sp>
        <p:nvSpPr>
          <p:cNvPr id="570463" name="Rectangle 95"/>
          <p:cNvSpPr>
            <a:spLocks noChangeArrowheads="1"/>
          </p:cNvSpPr>
          <p:nvPr/>
        </p:nvSpPr>
        <p:spPr bwMode="auto">
          <a:xfrm>
            <a:off x="7767067" y="3178200"/>
            <a:ext cx="1049337" cy="396875"/>
          </a:xfrm>
          <a:prstGeom prst="rect">
            <a:avLst/>
          </a:prstGeom>
          <a:noFill/>
          <a:ln w="9525" algn="ctr">
            <a:noFill/>
            <a:miter lim="800000"/>
          </a:ln>
        </p:spPr>
        <p:txBody>
          <a:bodyPr>
            <a:spAutoFit/>
          </a:bodyPr>
          <a:lstStyle/>
          <a:p>
            <a:pPr algn="l"/>
            <a:r>
              <a:rPr lang="en-US" altLang="zh-CN" sz="2000">
                <a:sym typeface="Symbol" panose="05050102010706020507" pitchFamily="18" charset="2"/>
              </a:rPr>
              <a:t>F</a:t>
            </a:r>
            <a:r>
              <a:rPr lang="en-US" altLang="zh-CN" sz="2000" b="1"/>
              <a:t>.</a:t>
            </a:r>
            <a:r>
              <a:rPr lang="en-US" altLang="zh-CN" sz="2000"/>
              <a:t>val=9</a:t>
            </a:r>
            <a:endParaRPr lang="en-US" altLang="zh-CN" sz="2000"/>
          </a:p>
        </p:txBody>
      </p:sp>
      <p:sp>
        <p:nvSpPr>
          <p:cNvPr id="570464" name="Line 96"/>
          <p:cNvSpPr>
            <a:spLocks noChangeShapeType="1"/>
          </p:cNvSpPr>
          <p:nvPr/>
        </p:nvSpPr>
        <p:spPr bwMode="auto">
          <a:xfrm flipH="1">
            <a:off x="7292404" y="3394100"/>
            <a:ext cx="504825" cy="215900"/>
          </a:xfrm>
          <a:prstGeom prst="line">
            <a:avLst/>
          </a:prstGeom>
          <a:noFill/>
          <a:ln w="19050" cap="rnd">
            <a:solidFill>
              <a:srgbClr val="800080"/>
            </a:solidFill>
            <a:prstDash val="sysDot"/>
            <a:round/>
          </a:ln>
        </p:spPr>
        <p:txBody>
          <a:bodyPr>
            <a:spAutoFit/>
          </a:bodyPr>
          <a:lstStyle/>
          <a:p>
            <a:endParaRPr lang="zh-CN" altLang="en-US"/>
          </a:p>
        </p:txBody>
      </p:sp>
      <p:sp>
        <p:nvSpPr>
          <p:cNvPr id="570465" name="Rectangle 97"/>
          <p:cNvSpPr>
            <a:spLocks noChangeArrowheads="1"/>
          </p:cNvSpPr>
          <p:nvPr/>
        </p:nvSpPr>
        <p:spPr bwMode="auto">
          <a:xfrm>
            <a:off x="7047929" y="2674963"/>
            <a:ext cx="1182688" cy="396875"/>
          </a:xfrm>
          <a:prstGeom prst="rect">
            <a:avLst/>
          </a:prstGeom>
          <a:noFill/>
          <a:ln w="9525" algn="ctr">
            <a:noFill/>
            <a:miter lim="800000"/>
          </a:ln>
        </p:spPr>
        <p:txBody>
          <a:bodyPr>
            <a:spAutoFit/>
          </a:bodyPr>
          <a:lstStyle/>
          <a:p>
            <a:pPr algn="l"/>
            <a:r>
              <a:rPr lang="en-US" altLang="zh-CN" sz="2000">
                <a:sym typeface="Symbol" panose="05050102010706020507" pitchFamily="18" charset="2"/>
              </a:rPr>
              <a:t>T</a:t>
            </a:r>
            <a:r>
              <a:rPr lang="en-US" altLang="zh-CN" sz="2000" b="1"/>
              <a:t>.</a:t>
            </a:r>
            <a:r>
              <a:rPr lang="en-US" altLang="zh-CN" sz="2000"/>
              <a:t>val=27</a:t>
            </a:r>
            <a:endParaRPr lang="en-US" altLang="zh-CN" sz="2000"/>
          </a:p>
        </p:txBody>
      </p:sp>
      <p:sp>
        <p:nvSpPr>
          <p:cNvPr id="570466" name="Line 98"/>
          <p:cNvSpPr>
            <a:spLocks noChangeShapeType="1"/>
          </p:cNvSpPr>
          <p:nvPr/>
        </p:nvSpPr>
        <p:spPr bwMode="auto">
          <a:xfrm flipH="1">
            <a:off x="6573267" y="2890863"/>
            <a:ext cx="504825" cy="215900"/>
          </a:xfrm>
          <a:prstGeom prst="line">
            <a:avLst/>
          </a:prstGeom>
          <a:noFill/>
          <a:ln w="19050" cap="rnd">
            <a:solidFill>
              <a:srgbClr val="800080"/>
            </a:solidFill>
            <a:prstDash val="sysDot"/>
            <a:round/>
          </a:ln>
        </p:spPr>
        <p:txBody>
          <a:bodyPr>
            <a:spAutoFit/>
          </a:bodyPr>
          <a:lstStyle/>
          <a:p>
            <a:endParaRPr lang="zh-CN" altLang="en-US"/>
          </a:p>
        </p:txBody>
      </p:sp>
      <p:sp>
        <p:nvSpPr>
          <p:cNvPr id="570467" name="Rectangle 99"/>
          <p:cNvSpPr>
            <a:spLocks noChangeArrowheads="1"/>
          </p:cNvSpPr>
          <p:nvPr/>
        </p:nvSpPr>
        <p:spPr bwMode="auto">
          <a:xfrm>
            <a:off x="7047929" y="2170138"/>
            <a:ext cx="1182688" cy="396875"/>
          </a:xfrm>
          <a:prstGeom prst="rect">
            <a:avLst/>
          </a:prstGeom>
          <a:noFill/>
          <a:ln w="9525" algn="ctr">
            <a:noFill/>
            <a:miter lim="800000"/>
          </a:ln>
        </p:spPr>
        <p:txBody>
          <a:bodyPr>
            <a:spAutoFit/>
          </a:bodyPr>
          <a:lstStyle/>
          <a:p>
            <a:pPr algn="l"/>
            <a:r>
              <a:rPr lang="en-US" altLang="zh-CN" sz="2000">
                <a:sym typeface="Symbol" panose="05050102010706020507" pitchFamily="18" charset="2"/>
              </a:rPr>
              <a:t>E</a:t>
            </a:r>
            <a:r>
              <a:rPr lang="en-US" altLang="zh-CN" sz="2000" b="1"/>
              <a:t>.</a:t>
            </a:r>
            <a:r>
              <a:rPr lang="en-US" altLang="zh-CN" sz="2000"/>
              <a:t>val=27</a:t>
            </a:r>
            <a:endParaRPr lang="en-US" altLang="zh-CN" sz="2000"/>
          </a:p>
        </p:txBody>
      </p:sp>
      <p:sp>
        <p:nvSpPr>
          <p:cNvPr id="570468" name="Line 100"/>
          <p:cNvSpPr>
            <a:spLocks noChangeShapeType="1"/>
          </p:cNvSpPr>
          <p:nvPr/>
        </p:nvSpPr>
        <p:spPr bwMode="auto">
          <a:xfrm flipH="1">
            <a:off x="6573267" y="2386038"/>
            <a:ext cx="504825" cy="215900"/>
          </a:xfrm>
          <a:prstGeom prst="line">
            <a:avLst/>
          </a:prstGeom>
          <a:noFill/>
          <a:ln w="19050" cap="rnd">
            <a:solidFill>
              <a:srgbClr val="800080"/>
            </a:solidFill>
            <a:prstDash val="sysDot"/>
            <a:round/>
          </a:ln>
        </p:spPr>
        <p:txBody>
          <a:bodyPr>
            <a:spAutoFit/>
          </a:bodyPr>
          <a:lstStyle/>
          <a:p>
            <a:endParaRPr lang="zh-CN" altLang="en-US"/>
          </a:p>
        </p:txBody>
      </p:sp>
      <p:sp>
        <p:nvSpPr>
          <p:cNvPr id="570469" name="Rectangle 101"/>
          <p:cNvSpPr>
            <a:spLocks noChangeArrowheads="1"/>
          </p:cNvSpPr>
          <p:nvPr/>
        </p:nvSpPr>
        <p:spPr bwMode="auto">
          <a:xfrm>
            <a:off x="7076504" y="1628800"/>
            <a:ext cx="1223963" cy="396875"/>
          </a:xfrm>
          <a:prstGeom prst="rect">
            <a:avLst/>
          </a:prstGeom>
          <a:noFill/>
          <a:ln w="9525" algn="ctr">
            <a:noFill/>
            <a:miter lim="800000"/>
          </a:ln>
        </p:spPr>
        <p:txBody>
          <a:bodyPr>
            <a:spAutoFit/>
          </a:bodyPr>
          <a:lstStyle/>
          <a:p>
            <a:pPr algn="l"/>
            <a:r>
              <a:rPr lang="en-US" altLang="zh-CN" sz="2000">
                <a:sym typeface="Symbol" panose="05050102010706020507" pitchFamily="18" charset="2"/>
              </a:rPr>
              <a:t>print(</a:t>
            </a:r>
            <a:r>
              <a:rPr lang="en-US" altLang="zh-CN" sz="2000"/>
              <a:t>27)</a:t>
            </a:r>
            <a:endParaRPr lang="en-US" altLang="zh-CN" sz="2000"/>
          </a:p>
        </p:txBody>
      </p:sp>
      <p:sp>
        <p:nvSpPr>
          <p:cNvPr id="570470" name="Line 102"/>
          <p:cNvSpPr>
            <a:spLocks noChangeShapeType="1"/>
          </p:cNvSpPr>
          <p:nvPr/>
        </p:nvSpPr>
        <p:spPr bwMode="auto">
          <a:xfrm flipH="1">
            <a:off x="6573267" y="1882800"/>
            <a:ext cx="504825" cy="215900"/>
          </a:xfrm>
          <a:prstGeom prst="line">
            <a:avLst/>
          </a:prstGeom>
          <a:noFill/>
          <a:ln w="19050" cap="rnd">
            <a:solidFill>
              <a:srgbClr val="800080"/>
            </a:solidFill>
            <a:prstDash val="sysDot"/>
            <a:round/>
          </a:ln>
        </p:spPr>
        <p:txBody>
          <a:bodyPr>
            <a:spAutoFit/>
          </a:bodyPr>
          <a:lstStyle/>
          <a:p>
            <a:endParaRPr lang="zh-CN" altLang="en-US"/>
          </a:p>
        </p:txBody>
      </p:sp>
      <p:sp>
        <p:nvSpPr>
          <p:cNvPr id="76" name="Text Box 62"/>
          <p:cNvSpPr txBox="1">
            <a:spLocks noChangeArrowheads="1"/>
          </p:cNvSpPr>
          <p:nvPr/>
        </p:nvSpPr>
        <p:spPr bwMode="auto">
          <a:xfrm>
            <a:off x="374653" y="1743790"/>
            <a:ext cx="1389036" cy="2585323"/>
          </a:xfrm>
          <a:prstGeom prst="rect">
            <a:avLst/>
          </a:prstGeom>
          <a:noFill/>
          <a:ln w="9525">
            <a:noFill/>
            <a:miter lim="800000"/>
          </a:ln>
        </p:spPr>
        <p:txBody>
          <a:bodyPr wrap="square">
            <a:spAutoFit/>
          </a:bodyPr>
          <a:lstStyle/>
          <a:p>
            <a:pPr algn="l">
              <a:buClrTx/>
            </a:pPr>
            <a:r>
              <a:rPr kumimoji="0" lang="zh-CN" altLang="en-US" sz="1800" b="1" i="0" dirty="0">
                <a:sym typeface="Symbol" panose="05050102010706020507" pitchFamily="18" charset="2"/>
              </a:rPr>
              <a:t>产生式</a:t>
            </a:r>
            <a:endParaRPr kumimoji="0" lang="zh-CN" altLang="en-US" sz="1800" i="0" dirty="0">
              <a:cs typeface="Times New Roman" panose="02020603050405020304" pitchFamily="18" charset="0"/>
              <a:sym typeface="Symbol" panose="05050102010706020507" pitchFamily="18" charset="2"/>
            </a:endParaRPr>
          </a:p>
          <a:p>
            <a:pPr algn="l">
              <a:buClrTx/>
            </a:pPr>
            <a:endParaRPr kumimoji="0" lang="zh-CN" altLang="en-US" sz="1800" i="0" dirty="0">
              <a:solidFill>
                <a:srgbClr val="333399"/>
              </a:solidFill>
              <a:cs typeface="Times New Roman" panose="02020603050405020304" pitchFamily="18" charset="0"/>
              <a:sym typeface="Symbol" panose="05050102010706020507" pitchFamily="18" charset="2"/>
            </a:endParaRPr>
          </a:p>
          <a:p>
            <a:pPr algn="l">
              <a:buClrTx/>
            </a:pPr>
            <a:r>
              <a:rPr lang="en-US" altLang="zh-CN" sz="1800" dirty="0">
                <a:solidFill>
                  <a:srgbClr val="333399"/>
                </a:solidFill>
                <a:cs typeface="Times New Roman" panose="02020603050405020304" pitchFamily="18" charset="0"/>
                <a:sym typeface="Symbol" panose="05050102010706020507" pitchFamily="18" charset="2"/>
              </a:rPr>
              <a:t>S </a:t>
            </a:r>
            <a:r>
              <a:rPr lang="en-US" altLang="zh-CN" sz="1800" i="0" dirty="0">
                <a:solidFill>
                  <a:srgbClr val="333399"/>
                </a:solidFill>
                <a:cs typeface="Times New Roman" panose="02020603050405020304" pitchFamily="18" charset="0"/>
                <a:sym typeface="Symbol" panose="05050102010706020507" pitchFamily="18" charset="2"/>
              </a:rPr>
              <a:t></a:t>
            </a:r>
            <a:r>
              <a:rPr lang="en-US" altLang="zh-CN" sz="1800" dirty="0">
                <a:solidFill>
                  <a:srgbClr val="333399"/>
                </a:solidFill>
                <a:cs typeface="Times New Roman" panose="02020603050405020304" pitchFamily="18" charset="0"/>
                <a:sym typeface="Symbol" panose="05050102010706020507" pitchFamily="18" charset="2"/>
              </a:rPr>
              <a:t> E</a:t>
            </a:r>
            <a:endParaRPr kumimoji="0" lang="en-US" altLang="zh-CN" sz="1800" i="0" dirty="0">
              <a:solidFill>
                <a:srgbClr val="333399"/>
              </a:solidFill>
              <a:cs typeface="Times New Roman" panose="02020603050405020304" pitchFamily="18" charset="0"/>
              <a:sym typeface="Symbol" panose="05050102010706020507" pitchFamily="18" charset="2"/>
            </a:endParaRPr>
          </a:p>
          <a:p>
            <a:pPr algn="l">
              <a:buClrTx/>
            </a:pPr>
            <a:r>
              <a:rPr lang="en-US" altLang="zh-CN" sz="1800" dirty="0">
                <a:solidFill>
                  <a:srgbClr val="333399"/>
                </a:solidFill>
                <a:cs typeface="Times New Roman" panose="02020603050405020304" pitchFamily="18" charset="0"/>
                <a:sym typeface="Symbol" panose="05050102010706020507" pitchFamily="18" charset="2"/>
              </a:rPr>
              <a:t>E </a:t>
            </a:r>
            <a:r>
              <a:rPr lang="en-US" altLang="zh-CN" sz="18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18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E</a:t>
            </a:r>
            <a:r>
              <a:rPr lang="en-US" altLang="zh-CN" sz="1800" i="0" baseline="-25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18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 T</a:t>
            </a:r>
            <a:endParaRPr lang="en-US" altLang="zh-CN" sz="1800" dirty="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sz="1800" dirty="0">
                <a:solidFill>
                  <a:srgbClr val="333399"/>
                </a:solidFill>
                <a:cs typeface="Times New Roman" panose="02020603050405020304" pitchFamily="18" charset="0"/>
                <a:sym typeface="Symbol" panose="05050102010706020507" pitchFamily="18" charset="2"/>
              </a:rPr>
              <a:t>E </a:t>
            </a:r>
            <a:r>
              <a:rPr lang="en-US" altLang="zh-CN" sz="1800" i="0" dirty="0">
                <a:solidFill>
                  <a:srgbClr val="333399"/>
                </a:solidFill>
                <a:cs typeface="Times New Roman" panose="02020603050405020304" pitchFamily="18" charset="0"/>
                <a:sym typeface="Symbol" panose="05050102010706020507" pitchFamily="18" charset="2"/>
              </a:rPr>
              <a:t></a:t>
            </a:r>
            <a:r>
              <a:rPr lang="en-US" altLang="zh-CN" sz="1800" dirty="0">
                <a:solidFill>
                  <a:srgbClr val="333399"/>
                </a:solidFill>
                <a:cs typeface="Times New Roman" panose="02020603050405020304" pitchFamily="18" charset="0"/>
                <a:sym typeface="Symbol" panose="05050102010706020507" pitchFamily="18" charset="2"/>
              </a:rPr>
              <a:t> T</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cs typeface="Times New Roman" panose="02020603050405020304" pitchFamily="18" charset="0"/>
                <a:sym typeface="Symbol" panose="05050102010706020507" pitchFamily="18" charset="2"/>
              </a:rPr>
              <a:t>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 T</a:t>
            </a:r>
            <a:r>
              <a:rPr lang="en-US" altLang="zh-CN" sz="1800" i="0" baseline="-25000" dirty="0">
                <a:solidFill>
                  <a:srgbClr val="333399"/>
                </a:solidFill>
                <a:sym typeface="Symbol" panose="05050102010706020507" pitchFamily="18" charset="2"/>
              </a:rPr>
              <a:t>1</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F</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T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F</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F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 ( E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F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d</a:t>
            </a:r>
            <a:endParaRPr lang="en-US" altLang="zh-CN" sz="1800" i="0" dirty="0">
              <a:solidFill>
                <a:srgbClr val="333399"/>
              </a:solidFill>
              <a:sym typeface="Symbol" panose="05050102010706020507" pitchFamily="18" charset="2"/>
            </a:endParaRPr>
          </a:p>
        </p:txBody>
      </p:sp>
      <p:sp>
        <p:nvSpPr>
          <p:cNvPr id="77" name="Text Box 63"/>
          <p:cNvSpPr txBox="1">
            <a:spLocks noChangeArrowheads="1"/>
          </p:cNvSpPr>
          <p:nvPr/>
        </p:nvSpPr>
        <p:spPr bwMode="auto">
          <a:xfrm>
            <a:off x="1596233" y="1737465"/>
            <a:ext cx="2778124" cy="2585323"/>
          </a:xfrm>
          <a:prstGeom prst="rect">
            <a:avLst/>
          </a:prstGeom>
          <a:noFill/>
          <a:ln w="9525">
            <a:noFill/>
            <a:miter lim="800000"/>
          </a:ln>
        </p:spPr>
        <p:txBody>
          <a:bodyPr wrap="square">
            <a:spAutoFit/>
          </a:bodyPr>
          <a:lstStyle/>
          <a:p>
            <a:pPr algn="l">
              <a:buClrTx/>
            </a:pPr>
            <a:r>
              <a:rPr kumimoji="0" lang="zh-CN" altLang="en-US" sz="1800" b="1" i="0" dirty="0">
                <a:sym typeface="Symbol" panose="05050102010706020507" pitchFamily="18" charset="2"/>
              </a:rPr>
              <a:t>语义动作</a:t>
            </a:r>
            <a:endParaRPr kumimoji="0" lang="zh-CN" altLang="en-US" sz="1800" i="0" dirty="0">
              <a:cs typeface="Times New Roman" panose="02020603050405020304" pitchFamily="18" charset="0"/>
              <a:sym typeface="Symbol" panose="05050102010706020507" pitchFamily="18" charset="2"/>
            </a:endParaRPr>
          </a:p>
          <a:p>
            <a:pPr algn="l">
              <a:buClrTx/>
            </a:pPr>
            <a:endParaRPr kumimoji="0" lang="zh-CN" altLang="en-US" sz="1800" i="0" dirty="0">
              <a:solidFill>
                <a:srgbClr val="333399"/>
              </a:solidFill>
              <a:cs typeface="Times New Roman" panose="02020603050405020304" pitchFamily="18" charset="0"/>
              <a:sym typeface="Symbol" panose="05050102010706020507" pitchFamily="18" charset="2"/>
            </a:endParaRPr>
          </a:p>
          <a:p>
            <a:pPr algn="l">
              <a:buClrTx/>
            </a:pPr>
            <a:r>
              <a:rPr lang="en-US" altLang="zh-CN" sz="1800" i="0" dirty="0">
                <a:solidFill>
                  <a:srgbClr val="333399"/>
                </a:solidFill>
                <a:cs typeface="Times New Roman" panose="02020603050405020304" pitchFamily="18" charset="0"/>
                <a:sym typeface="Symbol" panose="05050102010706020507" pitchFamily="18" charset="2"/>
              </a:rPr>
              <a:t>{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rPr>
              <a:t>E</a:t>
            </a:r>
            <a:r>
              <a:rPr lang="en-US" altLang="zh-CN" sz="1800" b="1" dirty="0" err="1">
                <a:solidFill>
                  <a:srgbClr val="333399"/>
                </a:solidFill>
              </a:rPr>
              <a:t>.</a:t>
            </a:r>
            <a:r>
              <a:rPr lang="en-US" altLang="zh-CN" sz="1800" dirty="0" err="1">
                <a:solidFill>
                  <a:srgbClr val="333399"/>
                </a:solidFill>
              </a:rPr>
              <a:t>val</a:t>
            </a:r>
            <a:r>
              <a:rPr lang="en-US" altLang="zh-CN" sz="1800" dirty="0">
                <a:solidFill>
                  <a:srgbClr val="333399"/>
                </a:solidFill>
              </a:rPr>
              <a:t>) </a:t>
            </a:r>
            <a:r>
              <a:rPr lang="en-US" altLang="zh-CN" sz="1800" i="0" dirty="0">
                <a:solidFill>
                  <a:srgbClr val="333399"/>
                </a:solidFill>
                <a:sym typeface="Symbol" panose="05050102010706020507" pitchFamily="18" charset="2"/>
              </a:rPr>
              <a:t>}</a:t>
            </a:r>
            <a:endParaRPr kumimoji="0" lang="en-US" altLang="zh-CN" sz="1800" i="0" dirty="0">
              <a:solidFill>
                <a:srgbClr val="333399"/>
              </a:solidFill>
              <a:sym typeface="Symbol" panose="05050102010706020507" pitchFamily="18" charset="2"/>
            </a:endParaRPr>
          </a:p>
          <a:p>
            <a:pPr algn="l">
              <a:buClrTx/>
            </a:pPr>
            <a:r>
              <a:rPr lang="en-US" altLang="zh-CN" sz="1800" i="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E</a:t>
            </a:r>
            <a:r>
              <a:rPr lang="en-US" altLang="zh-CN" sz="1800" b="1" dirty="0" err="1">
                <a:solidFill>
                  <a:srgbClr val="333399"/>
                </a:solidFill>
              </a:rPr>
              <a:t>.</a:t>
            </a:r>
            <a:r>
              <a:rPr lang="en-US" altLang="zh-CN" sz="1800" dirty="0" err="1">
                <a:solidFill>
                  <a:srgbClr val="333399"/>
                </a:solidFill>
              </a:rPr>
              <a:t>val</a:t>
            </a:r>
            <a:r>
              <a:rPr lang="en-US" altLang="zh-CN" sz="1800" dirty="0">
                <a:solidFill>
                  <a:srgbClr val="333399"/>
                </a:solidFill>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E</a:t>
            </a:r>
            <a:r>
              <a:rPr lang="en-US" altLang="zh-CN" sz="1800" i="0" baseline="-25000" dirty="0">
                <a:solidFill>
                  <a:srgbClr val="333399"/>
                </a:solidFill>
                <a:sym typeface="Symbol" panose="05050102010706020507" pitchFamily="18" charset="2"/>
              </a:rPr>
              <a:t>1</a:t>
            </a:r>
            <a:r>
              <a:rPr lang="en-US" altLang="zh-CN" sz="1800" b="1" dirty="0">
                <a:solidFill>
                  <a:srgbClr val="333399"/>
                </a:solidFill>
              </a:rPr>
              <a:t>.</a:t>
            </a:r>
            <a:r>
              <a:rPr lang="en-US" altLang="zh-CN" sz="1800" dirty="0">
                <a:solidFill>
                  <a:srgbClr val="333399"/>
                </a:solidFill>
              </a:rPr>
              <a:t>val</a:t>
            </a:r>
            <a:r>
              <a:rPr lang="en-US" altLang="zh-CN" sz="1800" dirty="0">
                <a:solidFill>
                  <a:srgbClr val="333399"/>
                </a:solidFill>
                <a:sym typeface="Symbol" panose="05050102010706020507" pitchFamily="18" charset="2"/>
              </a:rPr>
              <a:t> + </a:t>
            </a:r>
            <a:r>
              <a:rPr lang="en-US" altLang="zh-CN" sz="1800" dirty="0" err="1">
                <a:solidFill>
                  <a:srgbClr val="333399"/>
                </a:solidFill>
                <a:sym typeface="Symbol" panose="05050102010706020507" pitchFamily="18" charset="2"/>
              </a:rPr>
              <a:t>T</a:t>
            </a:r>
            <a:r>
              <a:rPr lang="en-US" altLang="zh-CN" sz="1800" b="1" dirty="0" err="1">
                <a:solidFill>
                  <a:srgbClr val="333399"/>
                </a:solidFill>
              </a:rPr>
              <a:t>.</a:t>
            </a:r>
            <a:r>
              <a:rPr lang="en-US" altLang="zh-CN" sz="1800" dirty="0" err="1">
                <a:solidFill>
                  <a:srgbClr val="333399"/>
                </a:solidFill>
              </a:rPr>
              <a:t>val</a:t>
            </a:r>
            <a:r>
              <a:rPr lang="en-US" altLang="zh-CN" sz="1800" i="0" dirty="0">
                <a:solidFill>
                  <a:srgbClr val="333399"/>
                </a:solidFill>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i="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E</a:t>
            </a:r>
            <a:r>
              <a:rPr lang="en-US" altLang="zh-CN" sz="1800" b="1" dirty="0" err="1">
                <a:solidFill>
                  <a:srgbClr val="333399"/>
                </a:solidFill>
              </a:rPr>
              <a:t>.</a:t>
            </a:r>
            <a:r>
              <a:rPr lang="en-US" altLang="zh-CN" sz="1800" dirty="0" err="1">
                <a:solidFill>
                  <a:srgbClr val="333399"/>
                </a:solidFill>
              </a:rPr>
              <a:t>val</a:t>
            </a:r>
            <a:r>
              <a:rPr lang="en-US" altLang="zh-CN" sz="1800" dirty="0">
                <a:solidFill>
                  <a:srgbClr val="333399"/>
                </a:solidFill>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T</a:t>
            </a:r>
            <a:r>
              <a:rPr lang="en-US" altLang="zh-CN" sz="1800" b="1" dirty="0" err="1">
                <a:solidFill>
                  <a:srgbClr val="333399"/>
                </a:solidFill>
              </a:rPr>
              <a:t>.</a:t>
            </a:r>
            <a:r>
              <a:rPr lang="en-US" altLang="zh-CN" sz="1800" dirty="0" err="1">
                <a:solidFill>
                  <a:srgbClr val="333399"/>
                </a:solidFill>
              </a:rPr>
              <a:t>val</a:t>
            </a:r>
            <a:r>
              <a:rPr lang="en-US" altLang="zh-CN" sz="1800" i="0" dirty="0">
                <a:solidFill>
                  <a:srgbClr val="333399"/>
                </a:solidFill>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i="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T</a:t>
            </a:r>
            <a:r>
              <a:rPr lang="en-US" altLang="zh-CN" sz="1800" b="1" dirty="0" err="1">
                <a:solidFill>
                  <a:srgbClr val="333399"/>
                </a:solidFill>
              </a:rPr>
              <a:t>.</a:t>
            </a:r>
            <a:r>
              <a:rPr lang="en-US" altLang="zh-CN" sz="1800" dirty="0" err="1">
                <a:solidFill>
                  <a:srgbClr val="333399"/>
                </a:solidFill>
              </a:rPr>
              <a:t>val</a:t>
            </a:r>
            <a:r>
              <a:rPr lang="en-US" altLang="zh-CN" sz="1800" dirty="0">
                <a:solidFill>
                  <a:srgbClr val="333399"/>
                </a:solidFill>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T</a:t>
            </a:r>
            <a:r>
              <a:rPr lang="en-US" altLang="zh-CN" sz="1800" i="0" baseline="-25000" dirty="0">
                <a:solidFill>
                  <a:srgbClr val="333399"/>
                </a:solidFill>
                <a:sym typeface="Symbol" panose="05050102010706020507" pitchFamily="18" charset="2"/>
              </a:rPr>
              <a:t>1</a:t>
            </a:r>
            <a:r>
              <a:rPr lang="en-US" altLang="zh-CN" sz="1800" b="1" dirty="0">
                <a:solidFill>
                  <a:srgbClr val="333399"/>
                </a:solidFill>
              </a:rPr>
              <a:t>.</a:t>
            </a:r>
            <a:r>
              <a:rPr lang="en-US" altLang="zh-CN" sz="1800" dirty="0">
                <a:solidFill>
                  <a:srgbClr val="333399"/>
                </a:solidFill>
              </a:rPr>
              <a:t>val</a:t>
            </a:r>
            <a:r>
              <a:rPr lang="en-US" altLang="zh-CN" sz="180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F</a:t>
            </a:r>
            <a:r>
              <a:rPr lang="en-US" altLang="zh-CN" sz="1800" b="1" dirty="0" err="1">
                <a:solidFill>
                  <a:srgbClr val="333399"/>
                </a:solidFill>
              </a:rPr>
              <a:t>.</a:t>
            </a:r>
            <a:r>
              <a:rPr lang="en-US" altLang="zh-CN" sz="1800" dirty="0" err="1">
                <a:solidFill>
                  <a:srgbClr val="333399"/>
                </a:solidFill>
              </a:rPr>
              <a:t>val</a:t>
            </a:r>
            <a:r>
              <a:rPr lang="en-US" altLang="zh-CN" sz="1800" i="0" dirty="0">
                <a:solidFill>
                  <a:srgbClr val="333399"/>
                </a:solidFill>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i="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T</a:t>
            </a:r>
            <a:r>
              <a:rPr lang="en-US" altLang="zh-CN" sz="1800" b="1" dirty="0" err="1">
                <a:solidFill>
                  <a:srgbClr val="333399"/>
                </a:solidFill>
              </a:rPr>
              <a:t>.</a:t>
            </a:r>
            <a:r>
              <a:rPr lang="en-US" altLang="zh-CN" sz="1800" dirty="0" err="1">
                <a:solidFill>
                  <a:srgbClr val="333399"/>
                </a:solidFill>
              </a:rPr>
              <a:t>val</a:t>
            </a:r>
            <a:r>
              <a:rPr lang="en-US" altLang="zh-CN" sz="1800" dirty="0">
                <a:solidFill>
                  <a:srgbClr val="333399"/>
                </a:solidFill>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F</a:t>
            </a:r>
            <a:r>
              <a:rPr lang="en-US" altLang="zh-CN" sz="1800" b="1" dirty="0" err="1">
                <a:solidFill>
                  <a:srgbClr val="333399"/>
                </a:solidFill>
              </a:rPr>
              <a:t>.</a:t>
            </a:r>
            <a:r>
              <a:rPr lang="en-US" altLang="zh-CN" sz="1800" dirty="0" err="1">
                <a:solidFill>
                  <a:srgbClr val="333399"/>
                </a:solidFill>
              </a:rPr>
              <a:t>val</a:t>
            </a:r>
            <a:r>
              <a:rPr lang="en-US" altLang="zh-CN" sz="1800" i="0" dirty="0">
                <a:solidFill>
                  <a:srgbClr val="333399"/>
                </a:solidFill>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i="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F</a:t>
            </a:r>
            <a:r>
              <a:rPr lang="en-US" altLang="zh-CN" sz="1800" b="1" dirty="0" err="1">
                <a:solidFill>
                  <a:srgbClr val="333399"/>
                </a:solidFill>
              </a:rPr>
              <a:t>.</a:t>
            </a:r>
            <a:r>
              <a:rPr lang="en-US" altLang="zh-CN" sz="1800" dirty="0" err="1">
                <a:solidFill>
                  <a:srgbClr val="333399"/>
                </a:solidFill>
              </a:rPr>
              <a:t>val</a:t>
            </a:r>
            <a:r>
              <a:rPr lang="en-US" altLang="zh-CN" sz="1800" dirty="0">
                <a:solidFill>
                  <a:srgbClr val="333399"/>
                </a:solidFill>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E</a:t>
            </a:r>
            <a:r>
              <a:rPr lang="en-US" altLang="zh-CN" sz="1800" b="1" dirty="0" err="1">
                <a:solidFill>
                  <a:srgbClr val="333399"/>
                </a:solidFill>
              </a:rPr>
              <a:t>.</a:t>
            </a:r>
            <a:r>
              <a:rPr lang="en-US" altLang="zh-CN" sz="1800" dirty="0" err="1">
                <a:solidFill>
                  <a:srgbClr val="333399"/>
                </a:solidFill>
              </a:rPr>
              <a:t>val</a:t>
            </a:r>
            <a:r>
              <a:rPr lang="en-US" altLang="zh-CN" sz="1800" i="0" dirty="0">
                <a:solidFill>
                  <a:srgbClr val="333399"/>
                </a:solidFill>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i="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F</a:t>
            </a:r>
            <a:r>
              <a:rPr lang="en-US" altLang="zh-CN" sz="1800" b="1" dirty="0" err="1">
                <a:solidFill>
                  <a:srgbClr val="333399"/>
                </a:solidFill>
              </a:rPr>
              <a:t>.</a:t>
            </a:r>
            <a:r>
              <a:rPr lang="en-US" altLang="zh-CN" sz="1800" dirty="0" err="1">
                <a:solidFill>
                  <a:srgbClr val="333399"/>
                </a:solidFill>
              </a:rPr>
              <a:t>val</a:t>
            </a:r>
            <a:r>
              <a:rPr lang="en-US" altLang="zh-CN" sz="1800" dirty="0">
                <a:solidFill>
                  <a:srgbClr val="333399"/>
                </a:solidFill>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a:t>
            </a:r>
            <a:r>
              <a:rPr lang="en-US" altLang="zh-CN" sz="1800" dirty="0" err="1">
                <a:solidFill>
                  <a:srgbClr val="333399"/>
                </a:solidFill>
                <a:sym typeface="Symbol" panose="05050102010706020507" pitchFamily="18" charset="2"/>
              </a:rPr>
              <a:t>d</a:t>
            </a:r>
            <a:r>
              <a:rPr lang="en-US" altLang="zh-CN" sz="1800" b="1" dirty="0" err="1">
                <a:solidFill>
                  <a:srgbClr val="333399"/>
                </a:solidFill>
              </a:rPr>
              <a:t>.</a:t>
            </a:r>
            <a:r>
              <a:rPr lang="en-US" altLang="zh-CN" sz="1800" dirty="0" err="1">
                <a:solidFill>
                  <a:srgbClr val="333399"/>
                </a:solidFill>
              </a:rPr>
              <a:t>lexval</a:t>
            </a:r>
            <a:r>
              <a:rPr lang="en-US" altLang="zh-CN" sz="1800" i="0" dirty="0">
                <a:solidFill>
                  <a:srgbClr val="333399"/>
                </a:solidFill>
                <a:sym typeface="Symbol" panose="05050102010706020507" pitchFamily="18" charset="2"/>
              </a:rPr>
              <a:t> }</a:t>
            </a:r>
            <a:endParaRPr lang="en-US" altLang="zh-CN" sz="1800"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0441"/>
                                        </p:tgtEl>
                                        <p:attrNameLst>
                                          <p:attrName>style.visibility</p:attrName>
                                        </p:attrNameLst>
                                      </p:cBhvr>
                                      <p:to>
                                        <p:strVal val="visible"/>
                                      </p:to>
                                    </p:set>
                                    <p:animEffect transition="in" filter="dissolve">
                                      <p:cBhvr>
                                        <p:cTn id="7" dur="500"/>
                                        <p:tgtEl>
                                          <p:spTgt spid="57044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570442"/>
                                        </p:tgtEl>
                                        <p:attrNameLst>
                                          <p:attrName>style.visibility</p:attrName>
                                        </p:attrNameLst>
                                      </p:cBhvr>
                                      <p:to>
                                        <p:strVal val="visible"/>
                                      </p:to>
                                    </p:set>
                                    <p:animEffect transition="in" filter="dissolve">
                                      <p:cBhvr>
                                        <p:cTn id="11" dur="500"/>
                                        <p:tgtEl>
                                          <p:spTgt spid="570442"/>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70448"/>
                                        </p:tgtEl>
                                        <p:attrNameLst>
                                          <p:attrName>style.visibility</p:attrName>
                                        </p:attrNameLst>
                                      </p:cBhvr>
                                      <p:to>
                                        <p:strVal val="visible"/>
                                      </p:to>
                                    </p:set>
                                    <p:animEffect transition="in" filter="dissolve">
                                      <p:cBhvr>
                                        <p:cTn id="15" dur="500"/>
                                        <p:tgtEl>
                                          <p:spTgt spid="570448"/>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70447"/>
                                        </p:tgtEl>
                                        <p:attrNameLst>
                                          <p:attrName>style.visibility</p:attrName>
                                        </p:attrNameLst>
                                      </p:cBhvr>
                                      <p:to>
                                        <p:strVal val="visible"/>
                                      </p:to>
                                    </p:set>
                                    <p:animEffect transition="in" filter="dissolve">
                                      <p:cBhvr>
                                        <p:cTn id="19" dur="500"/>
                                        <p:tgtEl>
                                          <p:spTgt spid="57044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70450"/>
                                        </p:tgtEl>
                                        <p:attrNameLst>
                                          <p:attrName>style.visibility</p:attrName>
                                        </p:attrNameLst>
                                      </p:cBhvr>
                                      <p:to>
                                        <p:strVal val="visible"/>
                                      </p:to>
                                    </p:set>
                                    <p:animEffect transition="in" filter="dissolve">
                                      <p:cBhvr>
                                        <p:cTn id="24" dur="500"/>
                                        <p:tgtEl>
                                          <p:spTgt spid="570450"/>
                                        </p:tgtEl>
                                      </p:cBhvr>
                                    </p:animEffect>
                                  </p:childTnLst>
                                </p:cTn>
                              </p:par>
                            </p:childTnLst>
                          </p:cTn>
                        </p:par>
                        <p:par>
                          <p:cTn id="25" fill="hold">
                            <p:stCondLst>
                              <p:cond delay="500"/>
                            </p:stCondLst>
                            <p:childTnLst>
                              <p:par>
                                <p:cTn id="26" presetID="9" presetClass="entr" presetSubtype="0" fill="hold" grpId="0" nodeType="afterEffect">
                                  <p:stCondLst>
                                    <p:cond delay="0"/>
                                  </p:stCondLst>
                                  <p:childTnLst>
                                    <p:set>
                                      <p:cBhvr>
                                        <p:cTn id="27" dur="1" fill="hold">
                                          <p:stCondLst>
                                            <p:cond delay="0"/>
                                          </p:stCondLst>
                                        </p:cTn>
                                        <p:tgtEl>
                                          <p:spTgt spid="570449"/>
                                        </p:tgtEl>
                                        <p:attrNameLst>
                                          <p:attrName>style.visibility</p:attrName>
                                        </p:attrNameLst>
                                      </p:cBhvr>
                                      <p:to>
                                        <p:strVal val="visible"/>
                                      </p:to>
                                    </p:set>
                                    <p:animEffect transition="in" filter="dissolve">
                                      <p:cBhvr>
                                        <p:cTn id="28" dur="500"/>
                                        <p:tgtEl>
                                          <p:spTgt spid="57044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70439"/>
                                        </p:tgtEl>
                                        <p:attrNameLst>
                                          <p:attrName>style.visibility</p:attrName>
                                        </p:attrNameLst>
                                      </p:cBhvr>
                                      <p:to>
                                        <p:strVal val="visible"/>
                                      </p:to>
                                    </p:set>
                                    <p:animEffect transition="in" filter="dissolve">
                                      <p:cBhvr>
                                        <p:cTn id="33" dur="500"/>
                                        <p:tgtEl>
                                          <p:spTgt spid="570439"/>
                                        </p:tgtEl>
                                      </p:cBhvr>
                                    </p:animEffect>
                                  </p:childTnLst>
                                </p:cTn>
                              </p:par>
                            </p:childTnLst>
                          </p:cTn>
                        </p:par>
                        <p:par>
                          <p:cTn id="34" fill="hold">
                            <p:stCondLst>
                              <p:cond delay="500"/>
                            </p:stCondLst>
                            <p:childTnLst>
                              <p:par>
                                <p:cTn id="35" presetID="9" presetClass="entr" presetSubtype="0" fill="hold" grpId="0" nodeType="afterEffect">
                                  <p:stCondLst>
                                    <p:cond delay="0"/>
                                  </p:stCondLst>
                                  <p:childTnLst>
                                    <p:set>
                                      <p:cBhvr>
                                        <p:cTn id="36" dur="1" fill="hold">
                                          <p:stCondLst>
                                            <p:cond delay="0"/>
                                          </p:stCondLst>
                                        </p:cTn>
                                        <p:tgtEl>
                                          <p:spTgt spid="570440"/>
                                        </p:tgtEl>
                                        <p:attrNameLst>
                                          <p:attrName>style.visibility</p:attrName>
                                        </p:attrNameLst>
                                      </p:cBhvr>
                                      <p:to>
                                        <p:strVal val="visible"/>
                                      </p:to>
                                    </p:set>
                                    <p:animEffect transition="in" filter="dissolve">
                                      <p:cBhvr>
                                        <p:cTn id="37" dur="500"/>
                                        <p:tgtEl>
                                          <p:spTgt spid="57044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70445"/>
                                        </p:tgtEl>
                                        <p:attrNameLst>
                                          <p:attrName>style.visibility</p:attrName>
                                        </p:attrNameLst>
                                      </p:cBhvr>
                                      <p:to>
                                        <p:strVal val="visible"/>
                                      </p:to>
                                    </p:set>
                                    <p:animEffect transition="in" filter="dissolve">
                                      <p:cBhvr>
                                        <p:cTn id="42" dur="500"/>
                                        <p:tgtEl>
                                          <p:spTgt spid="570445"/>
                                        </p:tgtEl>
                                      </p:cBhvr>
                                    </p:animEffect>
                                  </p:childTnLst>
                                </p:cTn>
                              </p:par>
                            </p:childTnLst>
                          </p:cTn>
                        </p:par>
                        <p:par>
                          <p:cTn id="43" fill="hold">
                            <p:stCondLst>
                              <p:cond delay="500"/>
                            </p:stCondLst>
                            <p:childTnLst>
                              <p:par>
                                <p:cTn id="44" presetID="9" presetClass="entr" presetSubtype="0" fill="hold" grpId="0" nodeType="afterEffect">
                                  <p:stCondLst>
                                    <p:cond delay="0"/>
                                  </p:stCondLst>
                                  <p:childTnLst>
                                    <p:set>
                                      <p:cBhvr>
                                        <p:cTn id="45" dur="1" fill="hold">
                                          <p:stCondLst>
                                            <p:cond delay="0"/>
                                          </p:stCondLst>
                                        </p:cTn>
                                        <p:tgtEl>
                                          <p:spTgt spid="570446"/>
                                        </p:tgtEl>
                                        <p:attrNameLst>
                                          <p:attrName>style.visibility</p:attrName>
                                        </p:attrNameLst>
                                      </p:cBhvr>
                                      <p:to>
                                        <p:strVal val="visible"/>
                                      </p:to>
                                    </p:set>
                                    <p:animEffect transition="in" filter="dissolve">
                                      <p:cBhvr>
                                        <p:cTn id="46" dur="500"/>
                                        <p:tgtEl>
                                          <p:spTgt spid="57044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570452"/>
                                        </p:tgtEl>
                                        <p:attrNameLst>
                                          <p:attrName>style.visibility</p:attrName>
                                        </p:attrNameLst>
                                      </p:cBhvr>
                                      <p:to>
                                        <p:strVal val="visible"/>
                                      </p:to>
                                    </p:set>
                                    <p:animEffect transition="in" filter="dissolve">
                                      <p:cBhvr>
                                        <p:cTn id="51" dur="500"/>
                                        <p:tgtEl>
                                          <p:spTgt spid="570452"/>
                                        </p:tgtEl>
                                      </p:cBhvr>
                                    </p:animEffect>
                                  </p:childTnLst>
                                </p:cTn>
                              </p:par>
                            </p:childTnLst>
                          </p:cTn>
                        </p:par>
                        <p:par>
                          <p:cTn id="52" fill="hold">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570451"/>
                                        </p:tgtEl>
                                        <p:attrNameLst>
                                          <p:attrName>style.visibility</p:attrName>
                                        </p:attrNameLst>
                                      </p:cBhvr>
                                      <p:to>
                                        <p:strVal val="visible"/>
                                      </p:to>
                                    </p:set>
                                    <p:animEffect transition="in" filter="dissolve">
                                      <p:cBhvr>
                                        <p:cTn id="55" dur="500"/>
                                        <p:tgtEl>
                                          <p:spTgt spid="57045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70456"/>
                                        </p:tgtEl>
                                        <p:attrNameLst>
                                          <p:attrName>style.visibility</p:attrName>
                                        </p:attrNameLst>
                                      </p:cBhvr>
                                      <p:to>
                                        <p:strVal val="visible"/>
                                      </p:to>
                                    </p:set>
                                    <p:animEffect transition="in" filter="dissolve">
                                      <p:cBhvr>
                                        <p:cTn id="60" dur="500"/>
                                        <p:tgtEl>
                                          <p:spTgt spid="570456"/>
                                        </p:tgtEl>
                                      </p:cBhvr>
                                    </p:animEffect>
                                  </p:childTnLst>
                                </p:cTn>
                              </p:par>
                            </p:childTnLst>
                          </p:cTn>
                        </p:par>
                        <p:par>
                          <p:cTn id="61" fill="hold">
                            <p:stCondLst>
                              <p:cond delay="500"/>
                            </p:stCondLst>
                            <p:childTnLst>
                              <p:par>
                                <p:cTn id="62" presetID="9" presetClass="entr" presetSubtype="0" fill="hold" grpId="0" nodeType="afterEffect">
                                  <p:stCondLst>
                                    <p:cond delay="0"/>
                                  </p:stCondLst>
                                  <p:childTnLst>
                                    <p:set>
                                      <p:cBhvr>
                                        <p:cTn id="63" dur="1" fill="hold">
                                          <p:stCondLst>
                                            <p:cond delay="0"/>
                                          </p:stCondLst>
                                        </p:cTn>
                                        <p:tgtEl>
                                          <p:spTgt spid="570455"/>
                                        </p:tgtEl>
                                        <p:attrNameLst>
                                          <p:attrName>style.visibility</p:attrName>
                                        </p:attrNameLst>
                                      </p:cBhvr>
                                      <p:to>
                                        <p:strVal val="visible"/>
                                      </p:to>
                                    </p:set>
                                    <p:animEffect transition="in" filter="dissolve">
                                      <p:cBhvr>
                                        <p:cTn id="64" dur="500"/>
                                        <p:tgtEl>
                                          <p:spTgt spid="570455"/>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70444"/>
                                        </p:tgtEl>
                                        <p:attrNameLst>
                                          <p:attrName>style.visibility</p:attrName>
                                        </p:attrNameLst>
                                      </p:cBhvr>
                                      <p:to>
                                        <p:strVal val="visible"/>
                                      </p:to>
                                    </p:set>
                                    <p:animEffect transition="in" filter="dissolve">
                                      <p:cBhvr>
                                        <p:cTn id="69" dur="500"/>
                                        <p:tgtEl>
                                          <p:spTgt spid="570444"/>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570443"/>
                                        </p:tgtEl>
                                        <p:attrNameLst>
                                          <p:attrName>style.visibility</p:attrName>
                                        </p:attrNameLst>
                                      </p:cBhvr>
                                      <p:to>
                                        <p:strVal val="visible"/>
                                      </p:to>
                                    </p:set>
                                    <p:animEffect transition="in" filter="dissolve">
                                      <p:cBhvr>
                                        <p:cTn id="73" dur="500"/>
                                        <p:tgtEl>
                                          <p:spTgt spid="5704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570458"/>
                                        </p:tgtEl>
                                        <p:attrNameLst>
                                          <p:attrName>style.visibility</p:attrName>
                                        </p:attrNameLst>
                                      </p:cBhvr>
                                      <p:to>
                                        <p:strVal val="visible"/>
                                      </p:to>
                                    </p:set>
                                    <p:animEffect transition="in" filter="dissolve">
                                      <p:cBhvr>
                                        <p:cTn id="78" dur="500"/>
                                        <p:tgtEl>
                                          <p:spTgt spid="570458"/>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570457"/>
                                        </p:tgtEl>
                                        <p:attrNameLst>
                                          <p:attrName>style.visibility</p:attrName>
                                        </p:attrNameLst>
                                      </p:cBhvr>
                                      <p:to>
                                        <p:strVal val="visible"/>
                                      </p:to>
                                    </p:set>
                                    <p:animEffect transition="in" filter="dissolve">
                                      <p:cBhvr>
                                        <p:cTn id="82" dur="500"/>
                                        <p:tgtEl>
                                          <p:spTgt spid="570457"/>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570460"/>
                                        </p:tgtEl>
                                        <p:attrNameLst>
                                          <p:attrName>style.visibility</p:attrName>
                                        </p:attrNameLst>
                                      </p:cBhvr>
                                      <p:to>
                                        <p:strVal val="visible"/>
                                      </p:to>
                                    </p:set>
                                    <p:animEffect transition="in" filter="dissolve">
                                      <p:cBhvr>
                                        <p:cTn id="87" dur="500"/>
                                        <p:tgtEl>
                                          <p:spTgt spid="570460"/>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570459"/>
                                        </p:tgtEl>
                                        <p:attrNameLst>
                                          <p:attrName>style.visibility</p:attrName>
                                        </p:attrNameLst>
                                      </p:cBhvr>
                                      <p:to>
                                        <p:strVal val="visible"/>
                                      </p:to>
                                    </p:set>
                                    <p:animEffect transition="in" filter="dissolve">
                                      <p:cBhvr>
                                        <p:cTn id="91" dur="500"/>
                                        <p:tgtEl>
                                          <p:spTgt spid="57045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570462"/>
                                        </p:tgtEl>
                                        <p:attrNameLst>
                                          <p:attrName>style.visibility</p:attrName>
                                        </p:attrNameLst>
                                      </p:cBhvr>
                                      <p:to>
                                        <p:strVal val="visible"/>
                                      </p:to>
                                    </p:set>
                                    <p:animEffect transition="in" filter="dissolve">
                                      <p:cBhvr>
                                        <p:cTn id="96" dur="500"/>
                                        <p:tgtEl>
                                          <p:spTgt spid="570462"/>
                                        </p:tgtEl>
                                      </p:cBhvr>
                                    </p:animEffect>
                                  </p:childTnLst>
                                </p:cTn>
                              </p:par>
                            </p:childTnLst>
                          </p:cTn>
                        </p:par>
                        <p:par>
                          <p:cTn id="97" fill="hold">
                            <p:stCondLst>
                              <p:cond delay="500"/>
                            </p:stCondLst>
                            <p:childTnLst>
                              <p:par>
                                <p:cTn id="98" presetID="9" presetClass="entr" presetSubtype="0" fill="hold" grpId="0" nodeType="afterEffect">
                                  <p:stCondLst>
                                    <p:cond delay="0"/>
                                  </p:stCondLst>
                                  <p:childTnLst>
                                    <p:set>
                                      <p:cBhvr>
                                        <p:cTn id="99" dur="1" fill="hold">
                                          <p:stCondLst>
                                            <p:cond delay="0"/>
                                          </p:stCondLst>
                                        </p:cTn>
                                        <p:tgtEl>
                                          <p:spTgt spid="570461"/>
                                        </p:tgtEl>
                                        <p:attrNameLst>
                                          <p:attrName>style.visibility</p:attrName>
                                        </p:attrNameLst>
                                      </p:cBhvr>
                                      <p:to>
                                        <p:strVal val="visible"/>
                                      </p:to>
                                    </p:set>
                                    <p:animEffect transition="in" filter="dissolve">
                                      <p:cBhvr>
                                        <p:cTn id="100" dur="500"/>
                                        <p:tgtEl>
                                          <p:spTgt spid="570461"/>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570464"/>
                                        </p:tgtEl>
                                        <p:attrNameLst>
                                          <p:attrName>style.visibility</p:attrName>
                                        </p:attrNameLst>
                                      </p:cBhvr>
                                      <p:to>
                                        <p:strVal val="visible"/>
                                      </p:to>
                                    </p:set>
                                    <p:animEffect transition="in" filter="dissolve">
                                      <p:cBhvr>
                                        <p:cTn id="105" dur="500"/>
                                        <p:tgtEl>
                                          <p:spTgt spid="570464"/>
                                        </p:tgtEl>
                                      </p:cBhvr>
                                    </p:animEffect>
                                  </p:childTnLst>
                                </p:cTn>
                              </p:par>
                            </p:childTnLst>
                          </p:cTn>
                        </p:par>
                        <p:par>
                          <p:cTn id="106" fill="hold">
                            <p:stCondLst>
                              <p:cond delay="500"/>
                            </p:stCondLst>
                            <p:childTnLst>
                              <p:par>
                                <p:cTn id="107" presetID="9" presetClass="entr" presetSubtype="0" fill="hold" grpId="0" nodeType="afterEffect">
                                  <p:stCondLst>
                                    <p:cond delay="0"/>
                                  </p:stCondLst>
                                  <p:childTnLst>
                                    <p:set>
                                      <p:cBhvr>
                                        <p:cTn id="108" dur="1" fill="hold">
                                          <p:stCondLst>
                                            <p:cond delay="0"/>
                                          </p:stCondLst>
                                        </p:cTn>
                                        <p:tgtEl>
                                          <p:spTgt spid="570463"/>
                                        </p:tgtEl>
                                        <p:attrNameLst>
                                          <p:attrName>style.visibility</p:attrName>
                                        </p:attrNameLst>
                                      </p:cBhvr>
                                      <p:to>
                                        <p:strVal val="visible"/>
                                      </p:to>
                                    </p:set>
                                    <p:animEffect transition="in" filter="dissolve">
                                      <p:cBhvr>
                                        <p:cTn id="109" dur="500"/>
                                        <p:tgtEl>
                                          <p:spTgt spid="57046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70466"/>
                                        </p:tgtEl>
                                        <p:attrNameLst>
                                          <p:attrName>style.visibility</p:attrName>
                                        </p:attrNameLst>
                                      </p:cBhvr>
                                      <p:to>
                                        <p:strVal val="visible"/>
                                      </p:to>
                                    </p:set>
                                    <p:animEffect transition="in" filter="dissolve">
                                      <p:cBhvr>
                                        <p:cTn id="114" dur="500"/>
                                        <p:tgtEl>
                                          <p:spTgt spid="570466"/>
                                        </p:tgtEl>
                                      </p:cBhvr>
                                    </p:animEffect>
                                  </p:childTnLst>
                                </p:cTn>
                              </p:par>
                            </p:childTnLst>
                          </p:cTn>
                        </p:par>
                        <p:par>
                          <p:cTn id="115" fill="hold">
                            <p:stCondLst>
                              <p:cond delay="500"/>
                            </p:stCondLst>
                            <p:childTnLst>
                              <p:par>
                                <p:cTn id="116" presetID="9" presetClass="entr" presetSubtype="0" fill="hold" grpId="0" nodeType="afterEffect">
                                  <p:stCondLst>
                                    <p:cond delay="0"/>
                                  </p:stCondLst>
                                  <p:childTnLst>
                                    <p:set>
                                      <p:cBhvr>
                                        <p:cTn id="117" dur="1" fill="hold">
                                          <p:stCondLst>
                                            <p:cond delay="0"/>
                                          </p:stCondLst>
                                        </p:cTn>
                                        <p:tgtEl>
                                          <p:spTgt spid="570465"/>
                                        </p:tgtEl>
                                        <p:attrNameLst>
                                          <p:attrName>style.visibility</p:attrName>
                                        </p:attrNameLst>
                                      </p:cBhvr>
                                      <p:to>
                                        <p:strVal val="visible"/>
                                      </p:to>
                                    </p:set>
                                    <p:animEffect transition="in" filter="dissolve">
                                      <p:cBhvr>
                                        <p:cTn id="118" dur="500"/>
                                        <p:tgtEl>
                                          <p:spTgt spid="570465"/>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570468"/>
                                        </p:tgtEl>
                                        <p:attrNameLst>
                                          <p:attrName>style.visibility</p:attrName>
                                        </p:attrNameLst>
                                      </p:cBhvr>
                                      <p:to>
                                        <p:strVal val="visible"/>
                                      </p:to>
                                    </p:set>
                                    <p:animEffect transition="in" filter="dissolve">
                                      <p:cBhvr>
                                        <p:cTn id="123" dur="500"/>
                                        <p:tgtEl>
                                          <p:spTgt spid="570468"/>
                                        </p:tgtEl>
                                      </p:cBhvr>
                                    </p:animEffect>
                                  </p:childTnLst>
                                </p:cTn>
                              </p:par>
                            </p:childTnLst>
                          </p:cTn>
                        </p:par>
                        <p:par>
                          <p:cTn id="124" fill="hold">
                            <p:stCondLst>
                              <p:cond delay="500"/>
                            </p:stCondLst>
                            <p:childTnLst>
                              <p:par>
                                <p:cTn id="125" presetID="9" presetClass="entr" presetSubtype="0" fill="hold" grpId="0" nodeType="afterEffect">
                                  <p:stCondLst>
                                    <p:cond delay="0"/>
                                  </p:stCondLst>
                                  <p:childTnLst>
                                    <p:set>
                                      <p:cBhvr>
                                        <p:cTn id="126" dur="1" fill="hold">
                                          <p:stCondLst>
                                            <p:cond delay="0"/>
                                          </p:stCondLst>
                                        </p:cTn>
                                        <p:tgtEl>
                                          <p:spTgt spid="570467"/>
                                        </p:tgtEl>
                                        <p:attrNameLst>
                                          <p:attrName>style.visibility</p:attrName>
                                        </p:attrNameLst>
                                      </p:cBhvr>
                                      <p:to>
                                        <p:strVal val="visible"/>
                                      </p:to>
                                    </p:set>
                                    <p:animEffect transition="in" filter="dissolve">
                                      <p:cBhvr>
                                        <p:cTn id="127" dur="500"/>
                                        <p:tgtEl>
                                          <p:spTgt spid="57046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570470"/>
                                        </p:tgtEl>
                                        <p:attrNameLst>
                                          <p:attrName>style.visibility</p:attrName>
                                        </p:attrNameLst>
                                      </p:cBhvr>
                                      <p:to>
                                        <p:strVal val="visible"/>
                                      </p:to>
                                    </p:set>
                                    <p:animEffect transition="in" filter="dissolve">
                                      <p:cBhvr>
                                        <p:cTn id="132" dur="500"/>
                                        <p:tgtEl>
                                          <p:spTgt spid="570470"/>
                                        </p:tgtEl>
                                      </p:cBhvr>
                                    </p:animEffect>
                                  </p:childTnLst>
                                </p:cTn>
                              </p:par>
                            </p:childTnLst>
                          </p:cTn>
                        </p:par>
                        <p:par>
                          <p:cTn id="133" fill="hold">
                            <p:stCondLst>
                              <p:cond delay="500"/>
                            </p:stCondLst>
                            <p:childTnLst>
                              <p:par>
                                <p:cTn id="134" presetID="9" presetClass="entr" presetSubtype="0" fill="hold" grpId="0" nodeType="afterEffect">
                                  <p:stCondLst>
                                    <p:cond delay="0"/>
                                  </p:stCondLst>
                                  <p:childTnLst>
                                    <p:set>
                                      <p:cBhvr>
                                        <p:cTn id="135" dur="1" fill="hold">
                                          <p:stCondLst>
                                            <p:cond delay="0"/>
                                          </p:stCondLst>
                                        </p:cTn>
                                        <p:tgtEl>
                                          <p:spTgt spid="570469"/>
                                        </p:tgtEl>
                                        <p:attrNameLst>
                                          <p:attrName>style.visibility</p:attrName>
                                        </p:attrNameLst>
                                      </p:cBhvr>
                                      <p:to>
                                        <p:strVal val="visible"/>
                                      </p:to>
                                    </p:set>
                                    <p:animEffect transition="in" filter="dissolve">
                                      <p:cBhvr>
                                        <p:cTn id="136" dur="500"/>
                                        <p:tgtEl>
                                          <p:spTgt spid="570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439" grpId="0" autoUpdateAnimBg="0"/>
      <p:bldP spid="570440" grpId="0" animBg="1"/>
      <p:bldP spid="570441" grpId="0" autoUpdateAnimBg="0"/>
      <p:bldP spid="570442" grpId="0" animBg="1"/>
      <p:bldP spid="570443" grpId="0" autoUpdateAnimBg="0"/>
      <p:bldP spid="570444" grpId="0" animBg="1"/>
      <p:bldP spid="570445" grpId="0" autoUpdateAnimBg="0"/>
      <p:bldP spid="570446" grpId="0" animBg="1"/>
      <p:bldP spid="570447" grpId="0" autoUpdateAnimBg="0"/>
      <p:bldP spid="570448" grpId="0" animBg="1"/>
      <p:bldP spid="570449" grpId="0" autoUpdateAnimBg="0"/>
      <p:bldP spid="570450" grpId="0" animBg="1"/>
      <p:bldP spid="570451" grpId="0" autoUpdateAnimBg="0"/>
      <p:bldP spid="570452" grpId="0" animBg="1"/>
      <p:bldP spid="570455" grpId="0" autoUpdateAnimBg="0"/>
      <p:bldP spid="570456" grpId="0" animBg="1"/>
      <p:bldP spid="570457" grpId="0" autoUpdateAnimBg="0"/>
      <p:bldP spid="570458" grpId="0" animBg="1"/>
      <p:bldP spid="570459" grpId="0" autoUpdateAnimBg="0"/>
      <p:bldP spid="570460" grpId="0" animBg="1"/>
      <p:bldP spid="570461" grpId="0" autoUpdateAnimBg="0"/>
      <p:bldP spid="570462" grpId="0" animBg="1"/>
      <p:bldP spid="570463" grpId="0" autoUpdateAnimBg="0"/>
      <p:bldP spid="570464" grpId="0" animBg="1"/>
      <p:bldP spid="570465" grpId="0" autoUpdateAnimBg="0"/>
      <p:bldP spid="570466" grpId="0" animBg="1"/>
      <p:bldP spid="570467" grpId="0" autoUpdateAnimBg="0"/>
      <p:bldP spid="570468" grpId="0" animBg="1"/>
      <p:bldP spid="570469" grpId="0" autoUpdateAnimBg="0"/>
      <p:bldP spid="57047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5"/>
          <p:cNvSpPr txBox="1">
            <a:spLocks noChangeArrowheads="1"/>
          </p:cNvSpPr>
          <p:nvPr/>
        </p:nvSpPr>
        <p:spPr bwMode="auto">
          <a:xfrm>
            <a:off x="865188" y="1052513"/>
            <a:ext cx="7129462" cy="579437"/>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属性文法</a:t>
            </a:r>
            <a:r>
              <a:rPr lang="zh-CN" altLang="en-US" sz="3200" b="1" i="0">
                <a:latin typeface="楷体_GB2312" pitchFamily="49" charset="-122"/>
              </a:rPr>
              <a:t>举例</a:t>
            </a:r>
            <a:endParaRPr lang="zh-CN" altLang="en-US" sz="2800" b="1" i="0">
              <a:solidFill>
                <a:srgbClr val="333399"/>
              </a:solidFill>
              <a:latin typeface="楷体_GB2312" pitchFamily="49" charset="-122"/>
            </a:endParaRPr>
          </a:p>
        </p:txBody>
      </p:sp>
      <p:sp>
        <p:nvSpPr>
          <p:cNvPr id="505876" name="Rectangle 20"/>
          <p:cNvSpPr>
            <a:spLocks noChangeArrowheads="1"/>
          </p:cNvSpPr>
          <p:nvPr/>
        </p:nvSpPr>
        <p:spPr bwMode="auto">
          <a:xfrm>
            <a:off x="1152525" y="1700213"/>
            <a:ext cx="6011863" cy="519112"/>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latin typeface="楷体_GB2312" pitchFamily="49" charset="-122"/>
              </a:rPr>
              <a:t> </a:t>
            </a:r>
            <a:r>
              <a:rPr lang="zh-CN" altLang="en-US" sz="2800" b="1" i="0" dirty="0">
                <a:solidFill>
                  <a:srgbClr val="FF0000"/>
                </a:solidFill>
                <a:latin typeface="楷体_GB2312" pitchFamily="49" charset="-122"/>
              </a:rPr>
              <a:t>含继承属性</a:t>
            </a:r>
            <a:r>
              <a:rPr lang="zh-CN" altLang="en-US" sz="2800" b="1" i="0" dirty="0">
                <a:solidFill>
                  <a:srgbClr val="333399"/>
                </a:solidFill>
                <a:latin typeface="楷体_GB2312" pitchFamily="49" charset="-122"/>
              </a:rPr>
              <a:t>的例子</a:t>
            </a:r>
            <a:r>
              <a:rPr lang="zh-CN" altLang="en-US" sz="2800" b="1" i="0" dirty="0">
                <a:solidFill>
                  <a:srgbClr val="333399"/>
                </a:solidFill>
              </a:rPr>
              <a:t>（开始符号</a:t>
            </a:r>
            <a:r>
              <a:rPr lang="en-US" altLang="zh-CN" sz="2800" dirty="0">
                <a:solidFill>
                  <a:srgbClr val="333399"/>
                </a:solidFill>
                <a:sym typeface="Symbol" panose="05050102010706020507" pitchFamily="18" charset="2"/>
              </a:rPr>
              <a:t>S</a:t>
            </a:r>
            <a:r>
              <a:rPr lang="zh-CN" altLang="en-US" sz="2800" b="1" i="0" dirty="0">
                <a:solidFill>
                  <a:srgbClr val="333399"/>
                </a:solidFill>
              </a:rPr>
              <a:t>）</a:t>
            </a:r>
            <a:endParaRPr lang="zh-CN" altLang="en-US" sz="2800" b="1" i="0" dirty="0">
              <a:solidFill>
                <a:srgbClr val="333399"/>
              </a:solidFill>
            </a:endParaRPr>
          </a:p>
        </p:txBody>
      </p:sp>
      <p:sp>
        <p:nvSpPr>
          <p:cNvPr id="18436" name="Rectangle 21"/>
          <p:cNvSpPr>
            <a:spLocks noChangeArrowheads="1"/>
          </p:cNvSpPr>
          <p:nvPr/>
        </p:nvSpPr>
        <p:spPr bwMode="auto">
          <a:xfrm>
            <a:off x="1549400" y="188913"/>
            <a:ext cx="2878584"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18437" name="Text Box 26"/>
          <p:cNvSpPr txBox="1">
            <a:spLocks noChangeArrowheads="1"/>
          </p:cNvSpPr>
          <p:nvPr/>
        </p:nvSpPr>
        <p:spPr bwMode="auto">
          <a:xfrm>
            <a:off x="1258888" y="2349500"/>
            <a:ext cx="1873250" cy="3322638"/>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产生式</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S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ABC</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endParaRPr kumimoji="0" lang="en-US" altLang="zh-CN" sz="2000" i="0" dirty="0">
              <a:solidFill>
                <a:srgbClr val="333399"/>
              </a:solidFill>
              <a:cs typeface="Times New Roman" panose="02020603050405020304" pitchFamily="18" charset="0"/>
              <a:sym typeface="Symbol" panose="05050102010706020507" pitchFamily="18" charset="2"/>
            </a:endParaRPr>
          </a:p>
          <a:p>
            <a:pPr algn="l">
              <a:buClrTx/>
            </a:pP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A </a:t>
            </a:r>
            <a:r>
              <a:rPr lang="en-US" altLang="zh-CN" sz="20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a:t>
            </a:r>
            <a:r>
              <a:rPr lang="en-US" altLang="zh-CN" sz="2000" i="0" baseline="-25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a:t>
            </a:r>
            <a:endPar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A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B</a:t>
            </a:r>
            <a:r>
              <a:rPr lang="en-US" altLang="zh-CN" sz="2000" i="0" baseline="-25000" dirty="0">
                <a:solidFill>
                  <a:srgbClr val="333399"/>
                </a:solidFill>
                <a:sym typeface="Symbol" panose="05050102010706020507" pitchFamily="18" charset="2"/>
              </a:rPr>
              <a:t>1</a:t>
            </a:r>
            <a:r>
              <a:rPr lang="en-US" altLang="zh-CN" sz="2000" dirty="0">
                <a:solidFill>
                  <a:srgbClr val="333399"/>
                </a:solidFill>
                <a:ea typeface="华文行楷" panose="02010800040101010101" pitchFamily="2" charset="-122"/>
                <a:sym typeface="Symbol" panose="05050102010706020507" pitchFamily="18" charset="2"/>
              </a:rPr>
              <a:t>b</a:t>
            </a:r>
            <a:endParaRPr lang="en-US" altLang="zh-CN" sz="2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C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C</a:t>
            </a:r>
            <a:r>
              <a:rPr lang="en-US" altLang="zh-CN" sz="2000" i="0" baseline="-25000" dirty="0">
                <a:solidFill>
                  <a:srgbClr val="333399"/>
                </a:solidFill>
                <a:sym typeface="Symbol" panose="05050102010706020507" pitchFamily="18" charset="2"/>
              </a:rPr>
              <a:t>1</a:t>
            </a:r>
            <a:r>
              <a:rPr lang="en-US" altLang="zh-CN" sz="2000" dirty="0">
                <a:solidFill>
                  <a:srgbClr val="333399"/>
                </a:solidFill>
                <a:sym typeface="Symbol" panose="05050102010706020507" pitchFamily="18" charset="2"/>
              </a:rPr>
              <a:t>c</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C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p:txBody>
      </p:sp>
      <p:sp>
        <p:nvSpPr>
          <p:cNvPr id="505883" name="Text Box 27"/>
          <p:cNvSpPr txBox="1">
            <a:spLocks noChangeArrowheads="1"/>
          </p:cNvSpPr>
          <p:nvPr/>
        </p:nvSpPr>
        <p:spPr bwMode="auto">
          <a:xfrm>
            <a:off x="2987675" y="2349500"/>
            <a:ext cx="5905500" cy="3416320"/>
          </a:xfrm>
          <a:prstGeom prst="rect">
            <a:avLst/>
          </a:prstGeom>
          <a:noFill/>
          <a:ln w="9525">
            <a:noFill/>
            <a:miter lim="800000"/>
          </a:ln>
        </p:spPr>
        <p:txBody>
          <a:bodyPr>
            <a:spAutoFit/>
          </a:bodyPr>
          <a:lstStyle/>
          <a:p>
            <a:pPr algn="l">
              <a:buClrTx/>
            </a:pPr>
            <a:r>
              <a:rPr kumimoji="0" lang="en-US" altLang="zh-CN" b="1" i="0" dirty="0">
                <a:sym typeface="Symbol" panose="05050102010706020507" pitchFamily="18" charset="2"/>
              </a:rPr>
              <a:t>                     </a:t>
            </a:r>
            <a:r>
              <a:rPr kumimoji="0" lang="zh-CN" altLang="en-US" b="1" i="0" dirty="0">
                <a:sym typeface="Symbol" panose="05050102010706020507" pitchFamily="18" charset="2"/>
              </a:rPr>
              <a:t>语义动作</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a:t>
            </a:r>
            <a:r>
              <a:rPr lang="pt-BR" altLang="zh-CN" sz="2000" dirty="0">
                <a:solidFill>
                  <a:srgbClr val="FF0000"/>
                </a:solidFill>
                <a:sym typeface="Symbol" panose="05050102010706020507" pitchFamily="18" charset="2"/>
              </a:rPr>
              <a:t>B</a:t>
            </a:r>
            <a:r>
              <a:rPr lang="pt-BR" altLang="zh-CN" sz="2000" b="1" dirty="0">
                <a:solidFill>
                  <a:srgbClr val="FF0000"/>
                </a:solidFill>
                <a:sym typeface="Symbol" panose="05050102010706020507" pitchFamily="18" charset="2"/>
              </a:rPr>
              <a:t>.</a:t>
            </a:r>
            <a:r>
              <a:rPr lang="pt-BR" altLang="zh-CN" sz="2000" dirty="0">
                <a:solidFill>
                  <a:srgbClr val="FF0000"/>
                </a:solidFill>
                <a:sym typeface="Symbol" panose="05050102010706020507" pitchFamily="18" charset="2"/>
              </a:rPr>
              <a:t>in</a:t>
            </a:r>
            <a:r>
              <a:rPr lang="pt-BR" altLang="zh-CN" sz="2000" b="1" dirty="0">
                <a:solidFill>
                  <a:srgbClr val="FF0000"/>
                </a:solidFill>
                <a:sym typeface="Symbol" panose="05050102010706020507" pitchFamily="18" charset="2"/>
              </a:rPr>
              <a:t>_</a:t>
            </a:r>
            <a:r>
              <a:rPr lang="pt-BR" altLang="zh-CN" sz="2000" dirty="0">
                <a:solidFill>
                  <a:srgbClr val="FF0000"/>
                </a:solidFill>
                <a:sym typeface="Symbol" panose="05050102010706020507" pitchFamily="18" charset="2"/>
              </a:rPr>
              <a:t>num := A </a:t>
            </a:r>
            <a:r>
              <a:rPr lang="pt-BR" altLang="zh-CN" sz="2000" b="1" dirty="0">
                <a:solidFill>
                  <a:srgbClr val="FF0000"/>
                </a:solidFill>
                <a:sym typeface="Symbol" panose="05050102010706020507" pitchFamily="18" charset="2"/>
              </a:rPr>
              <a:t>.</a:t>
            </a:r>
            <a:r>
              <a:rPr lang="pt-BR" altLang="zh-CN" sz="2000" dirty="0">
                <a:solidFill>
                  <a:srgbClr val="FF0000"/>
                </a:solidFill>
                <a:sym typeface="Symbol" panose="05050102010706020507" pitchFamily="18" charset="2"/>
              </a:rPr>
              <a:t>num</a:t>
            </a:r>
            <a:r>
              <a:rPr lang="pt-BR" altLang="zh-CN" sz="2000" dirty="0">
                <a:solidFill>
                  <a:srgbClr val="333399"/>
                </a:solidFill>
                <a:sym typeface="Symbol" panose="05050102010706020507" pitchFamily="18" charset="2"/>
              </a:rPr>
              <a:t>; C</a:t>
            </a:r>
            <a:r>
              <a:rPr lang="pt-BR" altLang="zh-CN" sz="2000" b="1" dirty="0">
                <a:solidFill>
                  <a:srgbClr val="333399"/>
                </a:solidFill>
                <a:sym typeface="Symbol" panose="05050102010706020507" pitchFamily="18" charset="2"/>
              </a:rPr>
              <a:t>.</a:t>
            </a:r>
            <a:r>
              <a:rPr lang="pt-BR" altLang="zh-CN" sz="2000" dirty="0">
                <a:solidFill>
                  <a:srgbClr val="333399"/>
                </a:solidFill>
                <a:sym typeface="Symbol" panose="05050102010706020507" pitchFamily="18" charset="2"/>
              </a:rPr>
              <a:t>in</a:t>
            </a:r>
            <a:r>
              <a:rPr lang="pt-BR" altLang="zh-CN" sz="2000" b="1" dirty="0">
                <a:solidFill>
                  <a:srgbClr val="333399"/>
                </a:solidFill>
                <a:sym typeface="Symbol" panose="05050102010706020507" pitchFamily="18" charset="2"/>
              </a:rPr>
              <a:t>_</a:t>
            </a:r>
            <a:r>
              <a:rPr lang="pt-BR" altLang="zh-CN" sz="2000" dirty="0">
                <a:solidFill>
                  <a:srgbClr val="333399"/>
                </a:solidFill>
                <a:sym typeface="Symbol" panose="05050102010706020507" pitchFamily="18" charset="2"/>
              </a:rPr>
              <a:t>num := A </a:t>
            </a:r>
            <a:r>
              <a:rPr lang="pt-BR" altLang="zh-CN" sz="2000" b="1" dirty="0">
                <a:solidFill>
                  <a:srgbClr val="333399"/>
                </a:solidFill>
                <a:sym typeface="Symbol" panose="05050102010706020507" pitchFamily="18" charset="2"/>
              </a:rPr>
              <a:t>.</a:t>
            </a:r>
            <a:r>
              <a:rPr lang="pt-BR" altLang="zh-CN" sz="2000" dirty="0">
                <a:solidFill>
                  <a:srgbClr val="333399"/>
                </a:solidFill>
                <a:sym typeface="Symbol" panose="05050102010706020507" pitchFamily="18" charset="2"/>
              </a:rPr>
              <a:t>num;</a:t>
            </a:r>
            <a:endParaRPr lang="pt-BR" altLang="zh-CN" sz="2000" dirty="0">
              <a:solidFill>
                <a:srgbClr val="333399"/>
              </a:solidFill>
              <a:sym typeface="Symbol" panose="05050102010706020507" pitchFamily="18" charset="2"/>
            </a:endParaRPr>
          </a:p>
          <a:p>
            <a:pPr algn="l">
              <a:buClrTx/>
            </a:pPr>
            <a:r>
              <a:rPr lang="pt-BR" altLang="zh-CN" dirty="0">
                <a:sym typeface="Symbol" panose="05050102010706020507" pitchFamily="18" charset="2"/>
              </a:rPr>
              <a:t> </a:t>
            </a:r>
            <a:r>
              <a:rPr lang="en-US" altLang="zh-CN" sz="2000" i="0" dirty="0">
                <a:solidFill>
                  <a:srgbClr val="333399"/>
                </a:solidFill>
                <a:sym typeface="Symbol" panose="05050102010706020507" pitchFamily="18" charset="2"/>
              </a:rPr>
              <a:t>if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num</a:t>
            </a:r>
            <a:r>
              <a:rPr lang="en-US" altLang="zh-CN" sz="2000" dirty="0">
                <a:solidFill>
                  <a:srgbClr val="333399"/>
                </a:solidFill>
                <a:sym typeface="Symbol" panose="05050102010706020507" pitchFamily="18" charset="2"/>
              </a:rPr>
              <a:t>=0</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and </a:t>
            </a:r>
            <a:r>
              <a:rPr lang="en-US" altLang="zh-CN" sz="2000" i="0" dirty="0">
                <a:solidFill>
                  <a:srgbClr val="333399"/>
                </a:solidFill>
                <a:sym typeface="Symbol" panose="05050102010706020507"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endParaRPr lang="en-US" altLang="zh-CN" sz="2000" i="0" dirty="0">
              <a:solidFill>
                <a:srgbClr val="333399"/>
              </a:solidFill>
            </a:endParaRP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anose="05050102010706020507" pitchFamily="18" charset="2"/>
              </a:rPr>
              <a:t>}</a:t>
            </a:r>
            <a:endParaRPr kumimoji="0" lang="en-US" altLang="zh-CN" sz="20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A</a:t>
            </a:r>
            <a:r>
              <a:rPr lang="en-US" altLang="zh-CN" sz="2000" b="1" dirty="0" err="1">
                <a:solidFill>
                  <a:srgbClr val="333399"/>
                </a:solidFill>
                <a:sym typeface="Symbol" panose="05050102010706020507" pitchFamily="18" charset="2"/>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anose="05050102010706020507" pitchFamily="18" charset="2"/>
              </a:rPr>
              <a:t> + 1</a:t>
            </a:r>
            <a:r>
              <a:rPr lang="en-US" altLang="zh-CN" sz="2000" i="0" dirty="0">
                <a:solidFill>
                  <a:srgbClr val="333399"/>
                </a:solidFill>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0</a:t>
            </a:r>
            <a:r>
              <a:rPr lang="en-US" altLang="zh-CN" sz="2000" i="0" dirty="0">
                <a:solidFill>
                  <a:srgbClr val="333399"/>
                </a:solidFill>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a:solidFill>
                  <a:srgbClr val="FF0000"/>
                </a:solidFill>
                <a:sym typeface="Symbol" panose="05050102010706020507" pitchFamily="18" charset="2"/>
              </a:rPr>
              <a:t>B</a:t>
            </a:r>
            <a:r>
              <a:rPr lang="en-US" altLang="zh-CN" sz="2000" i="0" baseline="-25000" dirty="0">
                <a:solidFill>
                  <a:srgbClr val="FF0000"/>
                </a:solidFill>
                <a:sym typeface="Symbol" panose="05050102010706020507" pitchFamily="18" charset="2"/>
              </a:rPr>
              <a:t>1</a:t>
            </a:r>
            <a:r>
              <a:rPr lang="en-US" altLang="zh-CN" sz="2000" b="1" dirty="0">
                <a:solidFill>
                  <a:srgbClr val="FF0000"/>
                </a:solidFill>
                <a:sym typeface="Symbol" panose="05050102010706020507" pitchFamily="18" charset="2"/>
              </a:rPr>
              <a:t>.</a:t>
            </a:r>
            <a:r>
              <a:rPr lang="en-US" altLang="zh-CN" sz="2000" dirty="0">
                <a:solidFill>
                  <a:srgbClr val="FF0000"/>
                </a:solidFill>
                <a:sym typeface="Symbol" panose="05050102010706020507" pitchFamily="18" charset="2"/>
              </a:rPr>
              <a:t>in_</a:t>
            </a:r>
            <a:r>
              <a:rPr lang="en-US" altLang="zh-CN" sz="2000" dirty="0">
                <a:solidFill>
                  <a:srgbClr val="FF0000"/>
                </a:solidFill>
              </a:rPr>
              <a:t>num</a:t>
            </a:r>
            <a:r>
              <a:rPr lang="en-US" altLang="zh-CN" sz="2000" dirty="0">
                <a:solidFill>
                  <a:srgbClr val="FF0000"/>
                </a:solidFill>
                <a:sym typeface="Symbol" panose="05050102010706020507" pitchFamily="18" charset="2"/>
              </a:rPr>
              <a:t> </a:t>
            </a:r>
            <a:r>
              <a:rPr lang="en-US" altLang="zh-CN" sz="2000" i="0" dirty="0">
                <a:solidFill>
                  <a:srgbClr val="FF0000"/>
                </a:solidFill>
                <a:sym typeface="Symbol" panose="05050102010706020507" pitchFamily="18" charset="2"/>
              </a:rPr>
              <a:t>:=</a:t>
            </a:r>
            <a:r>
              <a:rPr lang="en-US" altLang="zh-CN" sz="2000" dirty="0">
                <a:solidFill>
                  <a:srgbClr val="FF0000"/>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rPr>
              <a:t>.</a:t>
            </a:r>
            <a:r>
              <a:rPr lang="en-US" altLang="zh-CN" sz="2000" dirty="0" err="1">
                <a:solidFill>
                  <a:srgbClr val="FF0000"/>
                </a:solidFill>
              </a:rPr>
              <a:t>in_num</a:t>
            </a:r>
            <a:r>
              <a:rPr lang="en-US" altLang="zh-CN" sz="2000" dirty="0">
                <a:solidFill>
                  <a:srgbClr val="FF0000"/>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sym typeface="Symbol" panose="05050102010706020507" pitchFamily="18" charset="2"/>
              </a:rPr>
              <a:t>.</a:t>
            </a:r>
            <a:r>
              <a:rPr lang="en-US" altLang="zh-CN" sz="2000" dirty="0" err="1">
                <a:solidFill>
                  <a:srgbClr val="FF0000"/>
                </a:solidFill>
              </a:rPr>
              <a:t>num</a:t>
            </a:r>
            <a:r>
              <a:rPr lang="en-US" altLang="zh-CN" sz="2000" dirty="0">
                <a:solidFill>
                  <a:srgbClr val="FF0000"/>
                </a:solidFill>
                <a:sym typeface="Symbol" panose="05050102010706020507" pitchFamily="18" charset="2"/>
              </a:rPr>
              <a:t> </a:t>
            </a:r>
            <a:r>
              <a:rPr lang="en-US" altLang="zh-CN" sz="2000" i="0" dirty="0">
                <a:solidFill>
                  <a:srgbClr val="FF0000"/>
                </a:solidFill>
                <a:sym typeface="Symbol" panose="05050102010706020507" pitchFamily="18" charset="2"/>
              </a:rPr>
              <a:t>:=</a:t>
            </a:r>
            <a:r>
              <a:rPr lang="en-US" altLang="zh-CN" sz="2000" dirty="0">
                <a:solidFill>
                  <a:srgbClr val="FF0000"/>
                </a:solidFill>
                <a:sym typeface="Symbol" panose="05050102010706020507" pitchFamily="18" charset="2"/>
              </a:rPr>
              <a:t> B</a:t>
            </a:r>
            <a:r>
              <a:rPr lang="en-US" altLang="zh-CN" sz="2000" i="0" baseline="-25000" dirty="0">
                <a:solidFill>
                  <a:srgbClr val="FF0000"/>
                </a:solidFill>
                <a:sym typeface="Symbol" panose="05050102010706020507" pitchFamily="18" charset="2"/>
              </a:rPr>
              <a:t>1</a:t>
            </a:r>
            <a:r>
              <a:rPr lang="en-US" altLang="zh-CN" sz="2000" b="1" dirty="0">
                <a:solidFill>
                  <a:srgbClr val="FF0000"/>
                </a:solidFill>
              </a:rPr>
              <a:t>.</a:t>
            </a:r>
            <a:r>
              <a:rPr lang="en-US" altLang="zh-CN" sz="2000" dirty="0">
                <a:solidFill>
                  <a:srgbClr val="FF0000"/>
                </a:solidFill>
              </a:rPr>
              <a:t>num-1</a:t>
            </a:r>
            <a:r>
              <a:rPr lang="en-US" altLang="zh-CN" sz="2000" i="0" dirty="0">
                <a:solidFill>
                  <a:srgbClr val="FF0000"/>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rPr>
              <a:t>.</a:t>
            </a:r>
            <a:r>
              <a:rPr lang="en-US" altLang="zh-CN" sz="2000" dirty="0" err="1">
                <a:solidFill>
                  <a:srgbClr val="FF0000"/>
                </a:solidFill>
              </a:rPr>
              <a:t>num</a:t>
            </a:r>
            <a:r>
              <a:rPr lang="en-US" altLang="zh-CN" sz="2000" dirty="0">
                <a:solidFill>
                  <a:srgbClr val="FF0000"/>
                </a:solidFill>
                <a:sym typeface="Symbol" panose="05050102010706020507" pitchFamily="18" charset="2"/>
              </a:rPr>
              <a:t> </a:t>
            </a:r>
            <a:r>
              <a:rPr lang="en-US" altLang="zh-CN" sz="2000" i="0" dirty="0">
                <a:solidFill>
                  <a:srgbClr val="FF0000"/>
                </a:solidFill>
                <a:sym typeface="Symbol" panose="05050102010706020507" pitchFamily="18" charset="2"/>
              </a:rPr>
              <a:t>:=</a:t>
            </a:r>
            <a:r>
              <a:rPr lang="en-US" altLang="zh-CN" sz="2000" dirty="0">
                <a:solidFill>
                  <a:srgbClr val="FF0000"/>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sym typeface="Symbol" panose="05050102010706020507" pitchFamily="18" charset="2"/>
              </a:rPr>
              <a:t>.</a:t>
            </a:r>
            <a:r>
              <a:rPr lang="en-US" altLang="zh-CN" sz="2000" dirty="0" err="1">
                <a:solidFill>
                  <a:srgbClr val="FF0000"/>
                </a:solidFill>
                <a:sym typeface="Symbol" panose="05050102010706020507" pitchFamily="18" charset="2"/>
              </a:rPr>
              <a:t>in_</a:t>
            </a:r>
            <a:r>
              <a:rPr lang="en-US" altLang="zh-CN" sz="2000" dirty="0" err="1">
                <a:solidFill>
                  <a:srgbClr val="FF0000"/>
                </a:solidFill>
              </a:rPr>
              <a:t>num</a:t>
            </a:r>
            <a:r>
              <a:rPr lang="en-US" altLang="zh-CN" sz="2000" dirty="0">
                <a:solidFill>
                  <a:srgbClr val="FF0000"/>
                </a:solidFill>
              </a:rPr>
              <a:t>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C</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sym typeface="Symbol" panose="05050102010706020507" pitchFamily="18" charset="2"/>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C</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in_</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p:txBody>
      </p:sp>
      <p:sp>
        <p:nvSpPr>
          <p:cNvPr id="505884" name="Rectangle 28"/>
          <p:cNvSpPr>
            <a:spLocks noChangeArrowheads="1"/>
          </p:cNvSpPr>
          <p:nvPr/>
        </p:nvSpPr>
        <p:spPr bwMode="auto">
          <a:xfrm>
            <a:off x="1187450" y="5805488"/>
            <a:ext cx="7632700" cy="830997"/>
          </a:xfrm>
          <a:prstGeom prst="rect">
            <a:avLst/>
          </a:prstGeom>
          <a:noFill/>
          <a:ln w="9525" algn="ctr">
            <a:noFill/>
            <a:miter lim="800000"/>
          </a:ln>
        </p:spPr>
        <p:txBody>
          <a:bodyPr>
            <a:spAutoFit/>
          </a:bodyPr>
          <a:lstStyle/>
          <a:p>
            <a:pPr algn="l">
              <a:buClrTx/>
              <a:buFont typeface="Symbol" panose="05050102010706020507" pitchFamily="18" charset="2"/>
              <a:buNone/>
            </a:pPr>
            <a:r>
              <a:rPr lang="zh-CN" altLang="en-US" b="1" i="0" dirty="0">
                <a:solidFill>
                  <a:srgbClr val="333399"/>
                </a:solidFill>
              </a:rPr>
              <a:t>其中</a:t>
            </a:r>
            <a:r>
              <a:rPr lang="zh-CN" altLang="pt-BR" b="1" i="0" dirty="0">
                <a:solidFill>
                  <a:srgbClr val="333399"/>
                </a:solidFill>
              </a:rPr>
              <a:t>，</a:t>
            </a:r>
            <a:r>
              <a:rPr lang="pt-BR" altLang="zh-CN" sz="2000" dirty="0">
                <a:solidFill>
                  <a:srgbClr val="FF0000"/>
                </a:solidFill>
                <a:sym typeface="Symbol" panose="05050102010706020507" pitchFamily="18" charset="2"/>
              </a:rPr>
              <a:t>A </a:t>
            </a:r>
            <a:r>
              <a:rPr lang="pt-BR" altLang="zh-CN" sz="2000" b="1" dirty="0">
                <a:solidFill>
                  <a:srgbClr val="FF0000"/>
                </a:solidFill>
                <a:sym typeface="Symbol" panose="05050102010706020507" pitchFamily="18" charset="2"/>
              </a:rPr>
              <a:t>.</a:t>
            </a:r>
            <a:r>
              <a:rPr lang="pt-BR" altLang="zh-CN" sz="2000" dirty="0">
                <a:solidFill>
                  <a:srgbClr val="FF0000"/>
                </a:solidFill>
                <a:sym typeface="Symbol" panose="05050102010706020507" pitchFamily="18" charset="2"/>
              </a:rPr>
              <a:t>num</a:t>
            </a:r>
            <a:r>
              <a:rPr lang="zh-CN" altLang="pt-BR" sz="2000" b="1" i="0" dirty="0">
                <a:solidFill>
                  <a:srgbClr val="FF0000"/>
                </a:solidFill>
              </a:rPr>
              <a:t>，</a:t>
            </a:r>
            <a:r>
              <a:rPr lang="en-US" altLang="zh-CN" sz="2000" dirty="0" err="1">
                <a:solidFill>
                  <a:srgbClr val="FF0000"/>
                </a:solidFill>
                <a:sym typeface="Symbol" panose="05050102010706020507" pitchFamily="18" charset="2"/>
              </a:rPr>
              <a:t>B</a:t>
            </a:r>
            <a:r>
              <a:rPr lang="en-US" altLang="zh-CN" sz="2000" b="1" dirty="0" err="1">
                <a:solidFill>
                  <a:srgbClr val="FF0000"/>
                </a:solidFill>
                <a:sym typeface="Symbol" panose="05050102010706020507" pitchFamily="18" charset="2"/>
              </a:rPr>
              <a:t>.</a:t>
            </a:r>
            <a:r>
              <a:rPr lang="en-US" altLang="zh-CN" sz="2000" dirty="0" err="1">
                <a:solidFill>
                  <a:srgbClr val="FF0000"/>
                </a:solidFill>
                <a:sym typeface="Symbol" panose="05050102010706020507" pitchFamily="18" charset="2"/>
              </a:rPr>
              <a:t>num</a:t>
            </a:r>
            <a:r>
              <a:rPr lang="pt-BR" altLang="zh-CN" b="1" i="0" dirty="0">
                <a:solidFill>
                  <a:srgbClr val="FF0000"/>
                </a:solidFill>
              </a:rPr>
              <a:t> </a:t>
            </a:r>
            <a:r>
              <a:rPr lang="zh-CN" altLang="pt-BR" b="1" i="0" dirty="0">
                <a:solidFill>
                  <a:srgbClr val="FF0000"/>
                </a:solidFill>
              </a:rPr>
              <a:t>和</a:t>
            </a:r>
            <a:r>
              <a:rPr lang="zh-CN" altLang="pt-BR" sz="2000" b="1" i="0" dirty="0">
                <a:solidFill>
                  <a:srgbClr val="FF0000"/>
                </a:solidFill>
              </a:rPr>
              <a:t> </a:t>
            </a:r>
            <a:r>
              <a:rPr lang="en-US" altLang="zh-CN" sz="2000" dirty="0" err="1">
                <a:solidFill>
                  <a:srgbClr val="FF0000"/>
                </a:solidFill>
              </a:rPr>
              <a:t>C</a:t>
            </a:r>
            <a:r>
              <a:rPr lang="en-US" altLang="zh-CN" sz="2000" b="1" dirty="0" err="1">
                <a:solidFill>
                  <a:srgbClr val="FF0000"/>
                </a:solidFill>
              </a:rPr>
              <a:t>.</a:t>
            </a:r>
            <a:r>
              <a:rPr lang="en-US" altLang="zh-CN" sz="2000" dirty="0" err="1">
                <a:solidFill>
                  <a:srgbClr val="FF0000"/>
                </a:solidFill>
              </a:rPr>
              <a:t>num</a:t>
            </a:r>
            <a:r>
              <a:rPr lang="pt-BR" altLang="zh-CN" sz="2000" b="1" i="0" dirty="0">
                <a:solidFill>
                  <a:srgbClr val="FF0000"/>
                </a:solidFill>
              </a:rPr>
              <a:t> </a:t>
            </a:r>
            <a:r>
              <a:rPr lang="zh-CN" altLang="pt-BR" b="1" i="0" dirty="0">
                <a:solidFill>
                  <a:srgbClr val="333399"/>
                </a:solidFill>
              </a:rPr>
              <a:t>是</a:t>
            </a:r>
            <a:r>
              <a:rPr lang="zh-CN" altLang="pt-BR" b="1" i="0" dirty="0">
                <a:solidFill>
                  <a:srgbClr val="FF0000"/>
                </a:solidFill>
              </a:rPr>
              <a:t>综合属性</a:t>
            </a:r>
            <a:r>
              <a:rPr lang="zh-CN" altLang="pt-BR" b="1" i="0" dirty="0">
                <a:solidFill>
                  <a:srgbClr val="333399"/>
                </a:solidFill>
              </a:rPr>
              <a:t>值，而 </a:t>
            </a:r>
            <a:r>
              <a:rPr lang="pt-BR" altLang="zh-CN" sz="2000" dirty="0">
                <a:solidFill>
                  <a:srgbClr val="FF0000"/>
                </a:solidFill>
                <a:sym typeface="Symbol" panose="05050102010706020507" pitchFamily="18" charset="2"/>
              </a:rPr>
              <a:t>B</a:t>
            </a:r>
            <a:r>
              <a:rPr lang="pt-BR" altLang="zh-CN" sz="2000" b="1" dirty="0">
                <a:solidFill>
                  <a:srgbClr val="FF0000"/>
                </a:solidFill>
                <a:sym typeface="Symbol" panose="05050102010706020507" pitchFamily="18" charset="2"/>
              </a:rPr>
              <a:t>.</a:t>
            </a:r>
            <a:r>
              <a:rPr lang="pt-BR" altLang="zh-CN" sz="2000" dirty="0">
                <a:solidFill>
                  <a:srgbClr val="FF0000"/>
                </a:solidFill>
                <a:sym typeface="Symbol" panose="05050102010706020507" pitchFamily="18" charset="2"/>
              </a:rPr>
              <a:t>in</a:t>
            </a:r>
            <a:r>
              <a:rPr lang="pt-BR" altLang="zh-CN" sz="2000" b="1" dirty="0">
                <a:solidFill>
                  <a:srgbClr val="FF0000"/>
                </a:solidFill>
                <a:sym typeface="Symbol" panose="05050102010706020507" pitchFamily="18" charset="2"/>
              </a:rPr>
              <a:t>_</a:t>
            </a:r>
            <a:r>
              <a:rPr lang="pt-BR" altLang="zh-CN" sz="2000" dirty="0">
                <a:solidFill>
                  <a:srgbClr val="FF0000"/>
                </a:solidFill>
                <a:sym typeface="Symbol" panose="05050102010706020507" pitchFamily="18" charset="2"/>
              </a:rPr>
              <a:t>num</a:t>
            </a:r>
            <a:r>
              <a:rPr lang="pt-BR" altLang="zh-CN" dirty="0">
                <a:solidFill>
                  <a:srgbClr val="FF0000"/>
                </a:solidFill>
                <a:sym typeface="Symbol" panose="05050102010706020507" pitchFamily="18" charset="2"/>
              </a:rPr>
              <a:t> </a:t>
            </a:r>
            <a:r>
              <a:rPr lang="zh-CN" altLang="pt-BR" b="1" i="0" dirty="0">
                <a:solidFill>
                  <a:srgbClr val="FF0000"/>
                </a:solidFill>
              </a:rPr>
              <a:t>和 </a:t>
            </a:r>
            <a:r>
              <a:rPr lang="pt-BR" altLang="zh-CN" sz="2000" dirty="0">
                <a:solidFill>
                  <a:srgbClr val="FF0000"/>
                </a:solidFill>
                <a:sym typeface="Symbol" panose="05050102010706020507" pitchFamily="18" charset="2"/>
              </a:rPr>
              <a:t>C</a:t>
            </a:r>
            <a:r>
              <a:rPr lang="pt-BR" altLang="zh-CN" sz="2000" b="1" dirty="0">
                <a:solidFill>
                  <a:srgbClr val="FF0000"/>
                </a:solidFill>
                <a:sym typeface="Symbol" panose="05050102010706020507" pitchFamily="18" charset="2"/>
              </a:rPr>
              <a:t>.</a:t>
            </a:r>
            <a:r>
              <a:rPr lang="pt-BR" altLang="zh-CN" sz="2000" dirty="0">
                <a:solidFill>
                  <a:srgbClr val="FF0000"/>
                </a:solidFill>
                <a:sym typeface="Symbol" panose="05050102010706020507" pitchFamily="18" charset="2"/>
              </a:rPr>
              <a:t>in</a:t>
            </a:r>
            <a:r>
              <a:rPr lang="pt-BR" altLang="zh-CN" sz="2000" b="1" dirty="0">
                <a:solidFill>
                  <a:srgbClr val="FF0000"/>
                </a:solidFill>
                <a:sym typeface="Symbol" panose="05050102010706020507" pitchFamily="18" charset="2"/>
              </a:rPr>
              <a:t>_</a:t>
            </a:r>
            <a:r>
              <a:rPr lang="pt-BR" altLang="zh-CN" sz="2000" dirty="0">
                <a:solidFill>
                  <a:srgbClr val="FF0000"/>
                </a:solidFill>
                <a:sym typeface="Symbol" panose="05050102010706020507" pitchFamily="18" charset="2"/>
              </a:rPr>
              <a:t>num </a:t>
            </a:r>
            <a:r>
              <a:rPr lang="zh-CN" altLang="pt-BR" b="1" i="0" dirty="0">
                <a:solidFill>
                  <a:srgbClr val="333399"/>
                </a:solidFill>
              </a:rPr>
              <a:t>是</a:t>
            </a:r>
            <a:r>
              <a:rPr lang="zh-CN" altLang="pt-BR" b="1" i="0" dirty="0">
                <a:solidFill>
                  <a:srgbClr val="FF0000"/>
                </a:solidFill>
              </a:rPr>
              <a:t>继承属性</a:t>
            </a:r>
            <a:r>
              <a:rPr lang="zh-CN" altLang="pt-BR" b="1" i="0" dirty="0">
                <a:solidFill>
                  <a:srgbClr val="333399"/>
                </a:solidFill>
              </a:rPr>
              <a:t>值 </a:t>
            </a:r>
            <a:endParaRPr lang="zh-CN" altLang="en-US" b="1" i="0" dirty="0">
              <a:solidFill>
                <a:srgbClr val="333399"/>
              </a:solidFill>
            </a:endParaRPr>
          </a:p>
        </p:txBody>
      </p:sp>
      <p:sp>
        <p:nvSpPr>
          <p:cNvPr id="18440"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1"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2"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8443"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0222" y="3853471"/>
            <a:ext cx="7918225" cy="2887897"/>
          </a:xfrm>
          <a:prstGeom prst="rect">
            <a:avLst/>
          </a:prstGeom>
        </p:spPr>
      </p:pic>
      <p:sp>
        <p:nvSpPr>
          <p:cNvPr id="1027" name="Text Box 80"/>
          <p:cNvSpPr txBox="1">
            <a:spLocks noChangeArrowheads="1"/>
          </p:cNvSpPr>
          <p:nvPr/>
        </p:nvSpPr>
        <p:spPr bwMode="auto">
          <a:xfrm>
            <a:off x="395288" y="1120775"/>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t>继承属性代表自上而下传递的信息</a:t>
            </a:r>
            <a:endParaRPr lang="zh-CN" altLang="en-US" sz="3200" b="1" i="0"/>
          </a:p>
        </p:txBody>
      </p:sp>
      <p:sp>
        <p:nvSpPr>
          <p:cNvPr id="1028" name="Rectangle 85"/>
          <p:cNvSpPr>
            <a:spLocks noChangeArrowheads="1"/>
          </p:cNvSpPr>
          <p:nvPr/>
        </p:nvSpPr>
        <p:spPr bwMode="auto">
          <a:xfrm>
            <a:off x="539552" y="1844824"/>
            <a:ext cx="2664296" cy="1938992"/>
          </a:xfrm>
          <a:prstGeom prst="rect">
            <a:avLst/>
          </a:prstGeom>
          <a:noFill/>
          <a:ln w="9525">
            <a:noFill/>
            <a:miter lim="800000"/>
          </a:ln>
        </p:spPr>
        <p:txBody>
          <a:bodyPr wrap="square">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sz="1600" b="1" i="0" dirty="0">
                <a:solidFill>
                  <a:srgbClr val="333399"/>
                </a:solidFill>
              </a:rPr>
              <a:t>接上页的例子，对输入串 </a:t>
            </a:r>
            <a:r>
              <a:rPr lang="en-US" altLang="zh-CN" sz="1600" b="1" dirty="0" err="1">
                <a:solidFill>
                  <a:srgbClr val="990099"/>
                </a:solidFill>
              </a:rPr>
              <a:t>aabbcc</a:t>
            </a:r>
            <a:r>
              <a:rPr lang="en-US" altLang="zh-CN" sz="1600" b="1" i="0" dirty="0">
                <a:solidFill>
                  <a:srgbClr val="990099"/>
                </a:solidFill>
              </a:rPr>
              <a:t> </a:t>
            </a:r>
            <a:r>
              <a:rPr lang="zh-CN" altLang="en-US" sz="1600" b="1" i="0" dirty="0">
                <a:solidFill>
                  <a:srgbClr val="333399"/>
                </a:solidFill>
              </a:rPr>
              <a:t>的分析树</a:t>
            </a:r>
            <a:r>
              <a:rPr lang="zh-CN" altLang="en-US" sz="1600" b="1" i="0" dirty="0" smtClean="0">
                <a:solidFill>
                  <a:srgbClr val="333399"/>
                </a:solidFill>
              </a:rPr>
              <a:t>进行</a:t>
            </a:r>
            <a:r>
              <a:rPr lang="zh-CN" altLang="en-US" sz="1600" b="1" i="0" dirty="0" smtClean="0">
                <a:solidFill>
                  <a:srgbClr val="FF0000"/>
                </a:solidFill>
              </a:rPr>
              <a:t>后序遍历</a:t>
            </a:r>
            <a:r>
              <a:rPr lang="zh-CN" altLang="en-US" sz="1600" b="1" i="0" dirty="0">
                <a:solidFill>
                  <a:srgbClr val="333399"/>
                </a:solidFill>
              </a:rPr>
              <a:t>，</a:t>
            </a:r>
            <a:r>
              <a:rPr lang="zh-CN" altLang="en-US" sz="1600" b="1" i="0" dirty="0">
                <a:solidFill>
                  <a:srgbClr val="FF0000"/>
                </a:solidFill>
              </a:rPr>
              <a:t>自下而上</a:t>
            </a:r>
            <a:r>
              <a:rPr lang="zh-CN" altLang="en-US" sz="1600" b="1" i="0" dirty="0">
                <a:solidFill>
                  <a:srgbClr val="333399"/>
                </a:solidFill>
              </a:rPr>
              <a:t>执行</a:t>
            </a:r>
            <a:r>
              <a:rPr lang="zh-CN" altLang="en-US" sz="1600" b="1" i="0" dirty="0">
                <a:solidFill>
                  <a:srgbClr val="FF0000"/>
                </a:solidFill>
              </a:rPr>
              <a:t>综合属性</a:t>
            </a:r>
            <a:r>
              <a:rPr lang="zh-CN" altLang="en-US" sz="1600" b="1" i="0" dirty="0">
                <a:solidFill>
                  <a:srgbClr val="333399"/>
                </a:solidFill>
              </a:rPr>
              <a:t>相应的语义动作，</a:t>
            </a:r>
            <a:r>
              <a:rPr lang="zh-CN" altLang="en-US" sz="1600" b="1" i="0" dirty="0" smtClean="0">
                <a:solidFill>
                  <a:srgbClr val="FF0000"/>
                </a:solidFill>
              </a:rPr>
              <a:t>自上而下</a:t>
            </a:r>
            <a:r>
              <a:rPr lang="zh-CN" altLang="en-US" sz="1600" b="1" i="0" dirty="0">
                <a:solidFill>
                  <a:srgbClr val="333399"/>
                </a:solidFill>
              </a:rPr>
              <a:t>执行</a:t>
            </a:r>
            <a:r>
              <a:rPr lang="zh-CN" altLang="en-US" sz="1600" b="1" i="0" dirty="0">
                <a:solidFill>
                  <a:srgbClr val="FF0000"/>
                </a:solidFill>
              </a:rPr>
              <a:t>继承属性</a:t>
            </a:r>
            <a:r>
              <a:rPr lang="zh-CN" altLang="en-US" sz="1600" b="1" i="0" dirty="0">
                <a:solidFill>
                  <a:srgbClr val="333399"/>
                </a:solidFill>
              </a:rPr>
              <a:t>相应的语义动作，可以得到</a:t>
            </a:r>
            <a:r>
              <a:rPr lang="zh-CN" altLang="en-US" sz="1600" b="1" i="0" dirty="0" smtClean="0">
                <a:solidFill>
                  <a:srgbClr val="FF0000"/>
                </a:solidFill>
              </a:rPr>
              <a:t>所有属性</a:t>
            </a:r>
            <a:r>
              <a:rPr lang="zh-CN" altLang="en-US" sz="1600" b="1" i="0" dirty="0">
                <a:solidFill>
                  <a:srgbClr val="FF0000"/>
                </a:solidFill>
              </a:rPr>
              <a:t>值</a:t>
            </a:r>
            <a:r>
              <a:rPr lang="zh-CN" altLang="en-US" sz="1600" b="1" i="0" dirty="0">
                <a:solidFill>
                  <a:srgbClr val="333399"/>
                </a:solidFill>
              </a:rPr>
              <a:t>的一个</a:t>
            </a:r>
            <a:r>
              <a:rPr lang="zh-CN" altLang="en-US" sz="1600" b="1" i="0" dirty="0">
                <a:solidFill>
                  <a:srgbClr val="FF0000"/>
                </a:solidFill>
              </a:rPr>
              <a:t>求值过程</a:t>
            </a:r>
            <a:endParaRPr lang="zh-CN" altLang="en-US" sz="1600" b="1" i="0" dirty="0">
              <a:solidFill>
                <a:srgbClr val="FF0000"/>
              </a:solidFill>
            </a:endParaRPr>
          </a:p>
        </p:txBody>
      </p:sp>
      <p:sp>
        <p:nvSpPr>
          <p:cNvPr id="1029" name="Rectangle 86"/>
          <p:cNvSpPr>
            <a:spLocks noChangeArrowheads="1"/>
          </p:cNvSpPr>
          <p:nvPr/>
        </p:nvSpPr>
        <p:spPr bwMode="auto">
          <a:xfrm>
            <a:off x="1549400" y="188913"/>
            <a:ext cx="2734568"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1030" name="AutoShape 8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8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8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8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 name="Text Box 26"/>
          <p:cNvSpPr txBox="1">
            <a:spLocks noChangeArrowheads="1"/>
          </p:cNvSpPr>
          <p:nvPr/>
        </p:nvSpPr>
        <p:spPr bwMode="auto">
          <a:xfrm>
            <a:off x="3576439" y="1649417"/>
            <a:ext cx="1283593" cy="2246769"/>
          </a:xfrm>
          <a:prstGeom prst="rect">
            <a:avLst/>
          </a:prstGeom>
          <a:noFill/>
          <a:ln w="9525">
            <a:noFill/>
            <a:miter lim="800000"/>
          </a:ln>
        </p:spPr>
        <p:txBody>
          <a:bodyPr wrap="square">
            <a:spAutoFit/>
          </a:bodyPr>
          <a:lstStyle/>
          <a:p>
            <a:pPr algn="l">
              <a:buClrTx/>
            </a:pPr>
            <a:r>
              <a:rPr kumimoji="0" lang="zh-CN" altLang="en-US" sz="1400" b="1" i="0" dirty="0">
                <a:sym typeface="Symbol" panose="05050102010706020507" pitchFamily="18" charset="2"/>
              </a:rPr>
              <a:t>产生</a:t>
            </a:r>
            <a:r>
              <a:rPr kumimoji="0" lang="zh-CN" altLang="en-US" sz="1400" b="1" i="0" dirty="0" smtClean="0">
                <a:sym typeface="Symbol" panose="05050102010706020507" pitchFamily="18" charset="2"/>
              </a:rPr>
              <a:t>式</a:t>
            </a:r>
            <a:endParaRPr kumimoji="0" lang="zh-CN" altLang="en-US" sz="1400" i="0" dirty="0">
              <a:solidFill>
                <a:srgbClr val="333399"/>
              </a:solidFill>
              <a:cs typeface="Times New Roman" panose="02020603050405020304" pitchFamily="18" charset="0"/>
              <a:sym typeface="Symbol" panose="05050102010706020507" pitchFamily="18" charset="2"/>
            </a:endParaRPr>
          </a:p>
          <a:p>
            <a:pPr algn="l">
              <a:buClrTx/>
            </a:pPr>
            <a:r>
              <a:rPr lang="en-US" altLang="zh-CN" sz="1400" dirty="0">
                <a:solidFill>
                  <a:srgbClr val="333399"/>
                </a:solidFill>
                <a:cs typeface="Times New Roman" panose="02020603050405020304" pitchFamily="18" charset="0"/>
                <a:sym typeface="Symbol" panose="05050102010706020507" pitchFamily="18" charset="2"/>
              </a:rPr>
              <a:t>S </a:t>
            </a:r>
            <a:r>
              <a:rPr lang="en-US" altLang="zh-CN" sz="1400" i="0" dirty="0">
                <a:solidFill>
                  <a:srgbClr val="333399"/>
                </a:solidFill>
                <a:cs typeface="Times New Roman" panose="02020603050405020304" pitchFamily="18" charset="0"/>
                <a:sym typeface="Symbol" panose="05050102010706020507" pitchFamily="18" charset="2"/>
              </a:rPr>
              <a:t></a:t>
            </a:r>
            <a:r>
              <a:rPr lang="en-US" altLang="zh-CN" sz="1400" dirty="0">
                <a:solidFill>
                  <a:srgbClr val="333399"/>
                </a:solidFill>
                <a:cs typeface="Times New Roman" panose="02020603050405020304" pitchFamily="18" charset="0"/>
                <a:sym typeface="Symbol" panose="05050102010706020507" pitchFamily="18" charset="2"/>
              </a:rPr>
              <a:t> ABC</a:t>
            </a:r>
            <a:endParaRPr lang="en-US" altLang="zh-CN" sz="1400" dirty="0">
              <a:solidFill>
                <a:srgbClr val="333399"/>
              </a:solidFill>
              <a:cs typeface="Times New Roman" panose="02020603050405020304" pitchFamily="18" charset="0"/>
              <a:sym typeface="Symbol" panose="05050102010706020507" pitchFamily="18" charset="2"/>
            </a:endParaRPr>
          </a:p>
          <a:p>
            <a:pPr algn="l">
              <a:buClrTx/>
            </a:pPr>
            <a:endParaRPr kumimoji="0" lang="en-US" altLang="zh-CN" sz="1400" i="0" dirty="0">
              <a:solidFill>
                <a:srgbClr val="333399"/>
              </a:solidFill>
              <a:cs typeface="Times New Roman" panose="02020603050405020304" pitchFamily="18" charset="0"/>
              <a:sym typeface="Symbol" panose="05050102010706020507" pitchFamily="18" charset="2"/>
            </a:endParaRPr>
          </a:p>
          <a:p>
            <a:pPr algn="l">
              <a:buClrTx/>
            </a:pPr>
            <a:endParaRPr lang="en-US" altLang="zh-CN" sz="1400" dirty="0">
              <a:solidFill>
                <a:srgbClr val="333399"/>
              </a:solidFill>
              <a:cs typeface="Times New Roman" panose="02020603050405020304" pitchFamily="18" charset="0"/>
              <a:sym typeface="Symbol" panose="05050102010706020507" pitchFamily="18" charset="2"/>
            </a:endParaRPr>
          </a:p>
          <a:p>
            <a:pPr algn="l">
              <a:buClrTx/>
            </a:pPr>
            <a:r>
              <a:rPr lang="en-US" altLang="zh-CN" sz="1400" dirty="0">
                <a:solidFill>
                  <a:srgbClr val="333399"/>
                </a:solidFill>
                <a:cs typeface="Times New Roman" panose="02020603050405020304" pitchFamily="18" charset="0"/>
                <a:sym typeface="Symbol" panose="05050102010706020507" pitchFamily="18" charset="2"/>
              </a:rPr>
              <a:t>A </a:t>
            </a:r>
            <a:r>
              <a:rPr lang="en-US" altLang="zh-CN" sz="14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14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a:t>
            </a:r>
            <a:r>
              <a:rPr lang="en-US" altLang="zh-CN" sz="1400" i="0" baseline="-25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14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a:t>
            </a:r>
            <a:endParaRPr lang="en-US" altLang="zh-CN" sz="1400" dirty="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sz="1400" dirty="0">
                <a:solidFill>
                  <a:srgbClr val="333399"/>
                </a:solidFill>
                <a:cs typeface="Times New Roman" panose="02020603050405020304" pitchFamily="18" charset="0"/>
                <a:sym typeface="Symbol" panose="05050102010706020507" pitchFamily="18" charset="2"/>
              </a:rPr>
              <a:t>A </a:t>
            </a:r>
            <a:r>
              <a:rPr lang="en-US" altLang="zh-CN" sz="1400" i="0" dirty="0">
                <a:solidFill>
                  <a:srgbClr val="333399"/>
                </a:solidFill>
                <a:cs typeface="Times New Roman" panose="02020603050405020304" pitchFamily="18" charset="0"/>
                <a:sym typeface="Symbol" panose="05050102010706020507" pitchFamily="18" charset="2"/>
              </a:rPr>
              <a:t></a:t>
            </a:r>
            <a:r>
              <a:rPr lang="en-US" altLang="zh-CN" sz="1400" dirty="0">
                <a:solidFill>
                  <a:srgbClr val="333399"/>
                </a:solidFill>
                <a:cs typeface="Times New Roman" panose="02020603050405020304" pitchFamily="18" charset="0"/>
                <a:sym typeface="Symbol" panose="05050102010706020507" pitchFamily="18" charset="2"/>
              </a:rPr>
              <a:t> </a:t>
            </a:r>
            <a:r>
              <a:rPr lang="en-US" altLang="zh-CN" sz="1400" dirty="0">
                <a:solidFill>
                  <a:srgbClr val="333399"/>
                </a:solidFill>
                <a:sym typeface="Symbol" panose="05050102010706020507" pitchFamily="18" charset="2"/>
              </a:rPr>
              <a:t></a:t>
            </a:r>
            <a:endParaRPr lang="en-US" altLang="zh-CN" sz="1400" dirty="0">
              <a:solidFill>
                <a:srgbClr val="333399"/>
              </a:solidFill>
              <a:sym typeface="Symbol" panose="05050102010706020507" pitchFamily="18" charset="2"/>
            </a:endParaRPr>
          </a:p>
          <a:p>
            <a:pPr algn="l">
              <a:buClrTx/>
            </a:pPr>
            <a:r>
              <a:rPr lang="en-US" altLang="zh-CN" sz="1400" dirty="0">
                <a:solidFill>
                  <a:srgbClr val="333399"/>
                </a:solidFill>
                <a:sym typeface="Symbol" panose="05050102010706020507" pitchFamily="18" charset="2"/>
              </a:rPr>
              <a:t>B </a:t>
            </a:r>
            <a:r>
              <a:rPr lang="en-US" altLang="zh-CN" sz="1400" i="0" dirty="0">
                <a:solidFill>
                  <a:srgbClr val="333399"/>
                </a:solidFill>
                <a:ea typeface="华文行楷" panose="02010800040101010101" pitchFamily="2" charset="-122"/>
                <a:sym typeface="Symbol" panose="05050102010706020507" pitchFamily="18" charset="2"/>
              </a:rPr>
              <a:t></a:t>
            </a:r>
            <a:r>
              <a:rPr lang="en-US" altLang="zh-CN" sz="1400" dirty="0">
                <a:solidFill>
                  <a:srgbClr val="333399"/>
                </a:solidFill>
                <a:ea typeface="华文行楷" panose="02010800040101010101" pitchFamily="2" charset="-122"/>
                <a:sym typeface="Symbol" panose="05050102010706020507" pitchFamily="18" charset="2"/>
              </a:rPr>
              <a:t> B</a:t>
            </a:r>
            <a:r>
              <a:rPr lang="en-US" altLang="zh-CN" sz="1400" i="0" baseline="-25000" dirty="0">
                <a:solidFill>
                  <a:srgbClr val="333399"/>
                </a:solidFill>
                <a:sym typeface="Symbol" panose="05050102010706020507" pitchFamily="18" charset="2"/>
              </a:rPr>
              <a:t>1</a:t>
            </a:r>
            <a:r>
              <a:rPr lang="en-US" altLang="zh-CN" sz="1400" dirty="0">
                <a:solidFill>
                  <a:srgbClr val="333399"/>
                </a:solidFill>
                <a:ea typeface="华文行楷" panose="02010800040101010101" pitchFamily="2" charset="-122"/>
                <a:sym typeface="Symbol" panose="05050102010706020507" pitchFamily="18" charset="2"/>
              </a:rPr>
              <a:t>b</a:t>
            </a:r>
            <a:endParaRPr lang="en-US" altLang="zh-CN" sz="1400" dirty="0">
              <a:solidFill>
                <a:srgbClr val="333399"/>
              </a:solidFill>
              <a:sym typeface="Symbol" panose="05050102010706020507" pitchFamily="18" charset="2"/>
            </a:endParaRPr>
          </a:p>
          <a:p>
            <a:pPr algn="l">
              <a:buClrTx/>
            </a:pPr>
            <a:r>
              <a:rPr lang="en-US" altLang="zh-CN" sz="1400" dirty="0">
                <a:solidFill>
                  <a:srgbClr val="333399"/>
                </a:solidFill>
                <a:sym typeface="Symbol" panose="05050102010706020507" pitchFamily="18" charset="2"/>
              </a:rPr>
              <a:t>B </a:t>
            </a:r>
            <a:r>
              <a:rPr lang="en-US" altLang="zh-CN" sz="1400" i="0" dirty="0">
                <a:solidFill>
                  <a:srgbClr val="333399"/>
                </a:solidFill>
                <a:sym typeface="Symbol" panose="05050102010706020507" pitchFamily="18" charset="2"/>
              </a:rPr>
              <a:t> </a:t>
            </a:r>
            <a:r>
              <a:rPr lang="en-US" altLang="zh-CN" sz="1400" dirty="0">
                <a:solidFill>
                  <a:srgbClr val="333399"/>
                </a:solidFill>
                <a:sym typeface="Symbol" panose="05050102010706020507" pitchFamily="18" charset="2"/>
              </a:rPr>
              <a:t></a:t>
            </a:r>
            <a:endParaRPr lang="en-US" altLang="zh-CN" sz="1400" dirty="0">
              <a:solidFill>
                <a:srgbClr val="333399"/>
              </a:solidFill>
              <a:sym typeface="Symbol" panose="05050102010706020507" pitchFamily="18" charset="2"/>
            </a:endParaRPr>
          </a:p>
          <a:p>
            <a:pPr algn="l">
              <a:buClrTx/>
            </a:pPr>
            <a:r>
              <a:rPr lang="en-US" altLang="zh-CN" sz="1400" dirty="0">
                <a:solidFill>
                  <a:srgbClr val="333399"/>
                </a:solidFill>
                <a:sym typeface="Symbol" panose="05050102010706020507" pitchFamily="18" charset="2"/>
              </a:rPr>
              <a:t>C </a:t>
            </a:r>
            <a:r>
              <a:rPr lang="en-US" altLang="zh-CN" sz="1400" i="0" dirty="0">
                <a:solidFill>
                  <a:srgbClr val="333399"/>
                </a:solidFill>
                <a:sym typeface="Symbol" panose="05050102010706020507" pitchFamily="18" charset="2"/>
              </a:rPr>
              <a:t> </a:t>
            </a:r>
            <a:r>
              <a:rPr lang="en-US" altLang="zh-CN" sz="1400" dirty="0">
                <a:solidFill>
                  <a:srgbClr val="333399"/>
                </a:solidFill>
                <a:sym typeface="Symbol" panose="05050102010706020507" pitchFamily="18" charset="2"/>
              </a:rPr>
              <a:t>C</a:t>
            </a:r>
            <a:r>
              <a:rPr lang="en-US" altLang="zh-CN" sz="1400" i="0" baseline="-25000" dirty="0">
                <a:solidFill>
                  <a:srgbClr val="333399"/>
                </a:solidFill>
                <a:sym typeface="Symbol" panose="05050102010706020507" pitchFamily="18" charset="2"/>
              </a:rPr>
              <a:t>1</a:t>
            </a:r>
            <a:r>
              <a:rPr lang="en-US" altLang="zh-CN" sz="1400" dirty="0">
                <a:solidFill>
                  <a:srgbClr val="333399"/>
                </a:solidFill>
                <a:sym typeface="Symbol" panose="05050102010706020507" pitchFamily="18" charset="2"/>
              </a:rPr>
              <a:t>c</a:t>
            </a:r>
            <a:endParaRPr lang="en-US" altLang="zh-CN" sz="1400" dirty="0">
              <a:solidFill>
                <a:srgbClr val="333399"/>
              </a:solidFill>
              <a:ea typeface="华文行楷" panose="02010800040101010101" pitchFamily="2" charset="-122"/>
              <a:sym typeface="Symbol" panose="05050102010706020507" pitchFamily="18" charset="2"/>
            </a:endParaRPr>
          </a:p>
          <a:p>
            <a:pPr algn="l">
              <a:buClrTx/>
            </a:pPr>
            <a:r>
              <a:rPr lang="en-US" altLang="zh-CN" sz="1400" dirty="0">
                <a:solidFill>
                  <a:srgbClr val="333399"/>
                </a:solidFill>
                <a:sym typeface="Symbol" panose="05050102010706020507" pitchFamily="18" charset="2"/>
              </a:rPr>
              <a:t>C </a:t>
            </a:r>
            <a:r>
              <a:rPr lang="en-US" altLang="zh-CN" sz="1400" i="0" dirty="0">
                <a:solidFill>
                  <a:srgbClr val="333399"/>
                </a:solidFill>
                <a:sym typeface="Symbol" panose="05050102010706020507" pitchFamily="18" charset="2"/>
              </a:rPr>
              <a:t></a:t>
            </a:r>
            <a:r>
              <a:rPr lang="en-US" altLang="zh-CN" sz="1400" dirty="0">
                <a:solidFill>
                  <a:srgbClr val="333399"/>
                </a:solidFill>
                <a:sym typeface="Symbol" panose="05050102010706020507" pitchFamily="18" charset="2"/>
              </a:rPr>
              <a:t> </a:t>
            </a:r>
            <a:endParaRPr lang="en-US" altLang="zh-CN" sz="1400" dirty="0">
              <a:solidFill>
                <a:srgbClr val="333399"/>
              </a:solidFill>
              <a:sym typeface="Symbol" panose="05050102010706020507" pitchFamily="18" charset="2"/>
            </a:endParaRPr>
          </a:p>
        </p:txBody>
      </p:sp>
      <p:sp>
        <p:nvSpPr>
          <p:cNvPr id="11" name="Text Box 27"/>
          <p:cNvSpPr txBox="1">
            <a:spLocks noChangeArrowheads="1"/>
          </p:cNvSpPr>
          <p:nvPr/>
        </p:nvSpPr>
        <p:spPr bwMode="auto">
          <a:xfrm>
            <a:off x="4773890" y="1649417"/>
            <a:ext cx="4046582" cy="2246769"/>
          </a:xfrm>
          <a:prstGeom prst="rect">
            <a:avLst/>
          </a:prstGeom>
          <a:noFill/>
          <a:ln w="9525">
            <a:noFill/>
            <a:miter lim="800000"/>
          </a:ln>
        </p:spPr>
        <p:txBody>
          <a:bodyPr wrap="square">
            <a:spAutoFit/>
          </a:bodyPr>
          <a:lstStyle/>
          <a:p>
            <a:pPr algn="l">
              <a:buClrTx/>
            </a:pPr>
            <a:r>
              <a:rPr kumimoji="0" lang="en-US" altLang="zh-CN" sz="1400" b="1" i="0" dirty="0">
                <a:sym typeface="Symbol" panose="05050102010706020507" pitchFamily="18" charset="2"/>
              </a:rPr>
              <a:t>                     </a:t>
            </a:r>
            <a:r>
              <a:rPr kumimoji="0" lang="zh-CN" altLang="en-US" sz="1400" b="1" i="0" dirty="0">
                <a:sym typeface="Symbol" panose="05050102010706020507" pitchFamily="18" charset="2"/>
              </a:rPr>
              <a:t>语义</a:t>
            </a:r>
            <a:r>
              <a:rPr kumimoji="0" lang="zh-CN" altLang="en-US" sz="1400" b="1" i="0" dirty="0" smtClean="0">
                <a:sym typeface="Symbol" panose="05050102010706020507" pitchFamily="18" charset="2"/>
              </a:rPr>
              <a:t>动作</a:t>
            </a:r>
            <a:endParaRPr kumimoji="0" lang="zh-CN" altLang="en-US" sz="1400" i="0" dirty="0">
              <a:solidFill>
                <a:srgbClr val="333399"/>
              </a:solidFill>
              <a:cs typeface="Times New Roman" panose="02020603050405020304" pitchFamily="18" charset="0"/>
              <a:sym typeface="Symbol" panose="05050102010706020507" pitchFamily="18" charset="2"/>
            </a:endParaRPr>
          </a:p>
          <a:p>
            <a:pPr algn="l">
              <a:buClrTx/>
            </a:pPr>
            <a:r>
              <a:rPr lang="en-US" altLang="zh-CN" sz="1400" i="0" dirty="0">
                <a:solidFill>
                  <a:srgbClr val="333399"/>
                </a:solidFill>
                <a:cs typeface="Times New Roman" panose="02020603050405020304" pitchFamily="18" charset="0"/>
                <a:sym typeface="Symbol" panose="05050102010706020507" pitchFamily="18" charset="2"/>
              </a:rPr>
              <a:t>{</a:t>
            </a:r>
            <a:r>
              <a:rPr lang="pt-BR" altLang="zh-CN" sz="1400" dirty="0">
                <a:solidFill>
                  <a:srgbClr val="FF0000"/>
                </a:solidFill>
                <a:sym typeface="Symbol" panose="05050102010706020507" pitchFamily="18" charset="2"/>
              </a:rPr>
              <a:t>B</a:t>
            </a:r>
            <a:r>
              <a:rPr lang="pt-BR" altLang="zh-CN" sz="1400" b="1" dirty="0">
                <a:solidFill>
                  <a:srgbClr val="FF0000"/>
                </a:solidFill>
                <a:sym typeface="Symbol" panose="05050102010706020507" pitchFamily="18" charset="2"/>
              </a:rPr>
              <a:t>.</a:t>
            </a:r>
            <a:r>
              <a:rPr lang="pt-BR" altLang="zh-CN" sz="1400" dirty="0">
                <a:solidFill>
                  <a:srgbClr val="FF0000"/>
                </a:solidFill>
                <a:sym typeface="Symbol" panose="05050102010706020507" pitchFamily="18" charset="2"/>
              </a:rPr>
              <a:t>in</a:t>
            </a:r>
            <a:r>
              <a:rPr lang="pt-BR" altLang="zh-CN" sz="1400" b="1" dirty="0">
                <a:solidFill>
                  <a:srgbClr val="FF0000"/>
                </a:solidFill>
                <a:sym typeface="Symbol" panose="05050102010706020507" pitchFamily="18" charset="2"/>
              </a:rPr>
              <a:t>_</a:t>
            </a:r>
            <a:r>
              <a:rPr lang="pt-BR" altLang="zh-CN" sz="1400" dirty="0">
                <a:solidFill>
                  <a:srgbClr val="FF0000"/>
                </a:solidFill>
                <a:sym typeface="Symbol" panose="05050102010706020507" pitchFamily="18" charset="2"/>
              </a:rPr>
              <a:t>num := A </a:t>
            </a:r>
            <a:r>
              <a:rPr lang="pt-BR" altLang="zh-CN" sz="1400" b="1" dirty="0">
                <a:solidFill>
                  <a:srgbClr val="FF0000"/>
                </a:solidFill>
                <a:sym typeface="Symbol" panose="05050102010706020507" pitchFamily="18" charset="2"/>
              </a:rPr>
              <a:t>.</a:t>
            </a:r>
            <a:r>
              <a:rPr lang="pt-BR" altLang="zh-CN" sz="1400" dirty="0">
                <a:solidFill>
                  <a:srgbClr val="FF0000"/>
                </a:solidFill>
                <a:sym typeface="Symbol" panose="05050102010706020507" pitchFamily="18" charset="2"/>
              </a:rPr>
              <a:t>num</a:t>
            </a:r>
            <a:r>
              <a:rPr lang="pt-BR" altLang="zh-CN" sz="1400" dirty="0">
                <a:solidFill>
                  <a:srgbClr val="333399"/>
                </a:solidFill>
                <a:sym typeface="Symbol" panose="05050102010706020507" pitchFamily="18" charset="2"/>
              </a:rPr>
              <a:t>; C</a:t>
            </a:r>
            <a:r>
              <a:rPr lang="pt-BR" altLang="zh-CN" sz="1400" b="1" dirty="0">
                <a:solidFill>
                  <a:srgbClr val="333399"/>
                </a:solidFill>
                <a:sym typeface="Symbol" panose="05050102010706020507" pitchFamily="18" charset="2"/>
              </a:rPr>
              <a:t>.</a:t>
            </a:r>
            <a:r>
              <a:rPr lang="pt-BR" altLang="zh-CN" sz="1400" dirty="0">
                <a:solidFill>
                  <a:srgbClr val="333399"/>
                </a:solidFill>
                <a:sym typeface="Symbol" panose="05050102010706020507" pitchFamily="18" charset="2"/>
              </a:rPr>
              <a:t>in</a:t>
            </a:r>
            <a:r>
              <a:rPr lang="pt-BR" altLang="zh-CN" sz="1400" b="1" dirty="0">
                <a:solidFill>
                  <a:srgbClr val="333399"/>
                </a:solidFill>
                <a:sym typeface="Symbol" panose="05050102010706020507" pitchFamily="18" charset="2"/>
              </a:rPr>
              <a:t>_</a:t>
            </a:r>
            <a:r>
              <a:rPr lang="pt-BR" altLang="zh-CN" sz="1400" dirty="0">
                <a:solidFill>
                  <a:srgbClr val="333399"/>
                </a:solidFill>
                <a:sym typeface="Symbol" panose="05050102010706020507" pitchFamily="18" charset="2"/>
              </a:rPr>
              <a:t>num := A </a:t>
            </a:r>
            <a:r>
              <a:rPr lang="pt-BR" altLang="zh-CN" sz="1400" b="1" dirty="0">
                <a:solidFill>
                  <a:srgbClr val="333399"/>
                </a:solidFill>
                <a:sym typeface="Symbol" panose="05050102010706020507" pitchFamily="18" charset="2"/>
              </a:rPr>
              <a:t>.</a:t>
            </a:r>
            <a:r>
              <a:rPr lang="pt-BR" altLang="zh-CN" sz="1400" dirty="0">
                <a:solidFill>
                  <a:srgbClr val="333399"/>
                </a:solidFill>
                <a:sym typeface="Symbol" panose="05050102010706020507" pitchFamily="18" charset="2"/>
              </a:rPr>
              <a:t>num;</a:t>
            </a:r>
            <a:endParaRPr lang="pt-BR" altLang="zh-CN" sz="1400" dirty="0">
              <a:solidFill>
                <a:srgbClr val="333399"/>
              </a:solidFill>
              <a:sym typeface="Symbol" panose="05050102010706020507" pitchFamily="18" charset="2"/>
            </a:endParaRPr>
          </a:p>
          <a:p>
            <a:pPr algn="l">
              <a:buClrTx/>
            </a:pPr>
            <a:r>
              <a:rPr lang="pt-BR" altLang="zh-CN" sz="1400" dirty="0">
                <a:sym typeface="Symbol" panose="05050102010706020507" pitchFamily="18" charset="2"/>
              </a:rPr>
              <a:t> </a:t>
            </a:r>
            <a:r>
              <a:rPr lang="en-US" altLang="zh-CN" sz="1400" i="0" dirty="0">
                <a:solidFill>
                  <a:srgbClr val="333399"/>
                </a:solidFill>
                <a:sym typeface="Symbol" panose="05050102010706020507" pitchFamily="18" charset="2"/>
              </a:rPr>
              <a:t>if  (</a:t>
            </a:r>
            <a:r>
              <a:rPr lang="en-US" altLang="zh-CN" sz="1400" dirty="0" err="1">
                <a:solidFill>
                  <a:srgbClr val="333399"/>
                </a:solidFill>
                <a:sym typeface="Symbol" panose="05050102010706020507" pitchFamily="18" charset="2"/>
              </a:rPr>
              <a:t>B</a:t>
            </a:r>
            <a:r>
              <a:rPr lang="en-US" altLang="zh-CN" sz="1400" b="1" dirty="0" err="1">
                <a:solidFill>
                  <a:srgbClr val="333399"/>
                </a:solidFill>
                <a:sym typeface="Symbol" panose="05050102010706020507" pitchFamily="18" charset="2"/>
              </a:rPr>
              <a:t>.</a:t>
            </a:r>
            <a:r>
              <a:rPr lang="en-US" altLang="zh-CN" sz="1400" dirty="0" err="1">
                <a:solidFill>
                  <a:srgbClr val="333399"/>
                </a:solidFill>
                <a:sym typeface="Symbol" panose="05050102010706020507" pitchFamily="18" charset="2"/>
              </a:rPr>
              <a:t>num</a:t>
            </a:r>
            <a:r>
              <a:rPr lang="en-US" altLang="zh-CN" sz="1400" dirty="0">
                <a:solidFill>
                  <a:srgbClr val="333399"/>
                </a:solidFill>
                <a:sym typeface="Symbol" panose="05050102010706020507" pitchFamily="18" charset="2"/>
              </a:rPr>
              <a:t>=0</a:t>
            </a:r>
            <a:r>
              <a:rPr lang="en-US" altLang="zh-CN" sz="1400" i="0" dirty="0">
                <a:solidFill>
                  <a:srgbClr val="333399"/>
                </a:solidFill>
                <a:sym typeface="Symbol" panose="05050102010706020507" pitchFamily="18" charset="2"/>
              </a:rPr>
              <a:t> </a:t>
            </a:r>
            <a:r>
              <a:rPr lang="en-US" altLang="zh-CN" sz="1400" dirty="0">
                <a:solidFill>
                  <a:srgbClr val="333399"/>
                </a:solidFill>
                <a:sym typeface="Symbol" panose="05050102010706020507" pitchFamily="18" charset="2"/>
              </a:rPr>
              <a:t>and </a:t>
            </a:r>
            <a:r>
              <a:rPr lang="en-US" altLang="zh-CN" sz="1400" i="0" dirty="0">
                <a:solidFill>
                  <a:srgbClr val="333399"/>
                </a:solidFill>
                <a:sym typeface="Symbol" panose="05050102010706020507" pitchFamily="18" charset="2"/>
              </a:rPr>
              <a:t>(</a:t>
            </a:r>
            <a:r>
              <a:rPr lang="en-US" altLang="zh-CN" sz="1400" dirty="0" err="1">
                <a:solidFill>
                  <a:srgbClr val="333399"/>
                </a:solidFill>
              </a:rPr>
              <a:t>C</a:t>
            </a:r>
            <a:r>
              <a:rPr lang="en-US" altLang="zh-CN" sz="1400" b="1" dirty="0" err="1">
                <a:solidFill>
                  <a:srgbClr val="333399"/>
                </a:solidFill>
              </a:rPr>
              <a:t>.</a:t>
            </a:r>
            <a:r>
              <a:rPr lang="en-US" altLang="zh-CN" sz="1400" dirty="0" err="1">
                <a:solidFill>
                  <a:srgbClr val="333399"/>
                </a:solidFill>
              </a:rPr>
              <a:t>num</a:t>
            </a:r>
            <a:r>
              <a:rPr lang="en-US" altLang="zh-CN" sz="1400" dirty="0">
                <a:solidFill>
                  <a:srgbClr val="333399"/>
                </a:solidFill>
              </a:rPr>
              <a:t>=0</a:t>
            </a:r>
            <a:r>
              <a:rPr lang="en-US" altLang="zh-CN" sz="1400" i="0" dirty="0">
                <a:solidFill>
                  <a:srgbClr val="333399"/>
                </a:solidFill>
              </a:rPr>
              <a:t>) </a:t>
            </a:r>
            <a:endParaRPr lang="en-US" altLang="zh-CN" sz="1400" i="0" dirty="0">
              <a:solidFill>
                <a:srgbClr val="333399"/>
              </a:solidFill>
            </a:endParaRPr>
          </a:p>
          <a:p>
            <a:pPr algn="l">
              <a:buClrTx/>
            </a:pPr>
            <a:r>
              <a:rPr lang="en-US" altLang="zh-CN" sz="1400" i="0" dirty="0">
                <a:solidFill>
                  <a:srgbClr val="333399"/>
                </a:solidFill>
              </a:rPr>
              <a:t> then  </a:t>
            </a:r>
            <a:r>
              <a:rPr lang="en-US" altLang="zh-CN" sz="1400" dirty="0">
                <a:solidFill>
                  <a:srgbClr val="333399"/>
                </a:solidFill>
              </a:rPr>
              <a:t>print(</a:t>
            </a:r>
            <a:r>
              <a:rPr lang="pt-BR" altLang="zh-CN" sz="1400" dirty="0">
                <a:solidFill>
                  <a:srgbClr val="333399"/>
                </a:solidFill>
              </a:rPr>
              <a:t>“Accepted!” </a:t>
            </a:r>
            <a:r>
              <a:rPr lang="en-US" altLang="zh-CN" sz="1400" dirty="0">
                <a:solidFill>
                  <a:srgbClr val="333399"/>
                </a:solidFill>
              </a:rPr>
              <a:t>)  </a:t>
            </a:r>
            <a:r>
              <a:rPr lang="en-US" altLang="zh-CN" sz="1400" i="0" dirty="0">
                <a:solidFill>
                  <a:srgbClr val="333399"/>
                </a:solidFill>
              </a:rPr>
              <a:t>else </a:t>
            </a:r>
            <a:r>
              <a:rPr lang="en-US" altLang="zh-CN" sz="1400" dirty="0">
                <a:solidFill>
                  <a:srgbClr val="333399"/>
                </a:solidFill>
              </a:rPr>
              <a:t>print(</a:t>
            </a:r>
            <a:r>
              <a:rPr lang="pt-BR" altLang="zh-CN" sz="1400" dirty="0">
                <a:solidFill>
                  <a:srgbClr val="333399"/>
                </a:solidFill>
              </a:rPr>
              <a:t>“Refused!” </a:t>
            </a:r>
            <a:r>
              <a:rPr lang="en-US" altLang="zh-CN" sz="1400" dirty="0">
                <a:solidFill>
                  <a:srgbClr val="333399"/>
                </a:solidFill>
              </a:rPr>
              <a:t>) </a:t>
            </a:r>
            <a:r>
              <a:rPr lang="en-US" altLang="zh-CN" sz="1400" i="0" dirty="0">
                <a:solidFill>
                  <a:srgbClr val="333399"/>
                </a:solidFill>
                <a:sym typeface="Symbol" panose="05050102010706020507" pitchFamily="18" charset="2"/>
              </a:rPr>
              <a:t>}</a:t>
            </a:r>
            <a:endParaRPr kumimoji="0" lang="en-US" altLang="zh-CN" sz="1400" i="0" dirty="0">
              <a:solidFill>
                <a:srgbClr val="333399"/>
              </a:solidFill>
              <a:sym typeface="Symbol" panose="05050102010706020507" pitchFamily="18" charset="2"/>
            </a:endParaRPr>
          </a:p>
          <a:p>
            <a:pPr algn="l">
              <a:buClrTx/>
            </a:pPr>
            <a:r>
              <a:rPr lang="en-US" altLang="zh-CN" sz="1400" i="0" dirty="0">
                <a:solidFill>
                  <a:srgbClr val="333399"/>
                </a:solidFill>
                <a:sym typeface="Symbol" panose="05050102010706020507" pitchFamily="18" charset="2"/>
              </a:rPr>
              <a:t>{ </a:t>
            </a:r>
            <a:r>
              <a:rPr lang="en-US" altLang="zh-CN" sz="1400" dirty="0" err="1">
                <a:solidFill>
                  <a:srgbClr val="333399"/>
                </a:solidFill>
                <a:sym typeface="Symbol" panose="05050102010706020507" pitchFamily="18" charset="2"/>
              </a:rPr>
              <a:t>A</a:t>
            </a:r>
            <a:r>
              <a:rPr lang="en-US" altLang="zh-CN" sz="1400" b="1" dirty="0" err="1">
                <a:solidFill>
                  <a:srgbClr val="333399"/>
                </a:solidFill>
                <a:sym typeface="Symbol" panose="05050102010706020507" pitchFamily="18" charset="2"/>
              </a:rPr>
              <a:t>.</a:t>
            </a:r>
            <a:r>
              <a:rPr lang="en-US" altLang="zh-CN" sz="1400" dirty="0" err="1">
                <a:solidFill>
                  <a:srgbClr val="333399"/>
                </a:solidFill>
              </a:rPr>
              <a:t>num</a:t>
            </a:r>
            <a:r>
              <a:rPr lang="en-US" altLang="zh-CN" sz="1400" dirty="0">
                <a:solidFill>
                  <a:srgbClr val="333399"/>
                </a:solidFill>
                <a:sym typeface="Symbol" panose="05050102010706020507" pitchFamily="18" charset="2"/>
              </a:rPr>
              <a:t> </a:t>
            </a:r>
            <a:r>
              <a:rPr lang="en-US" altLang="zh-CN" sz="1400" i="0" dirty="0">
                <a:solidFill>
                  <a:srgbClr val="333399"/>
                </a:solidFill>
                <a:sym typeface="Symbol" panose="05050102010706020507" pitchFamily="18" charset="2"/>
              </a:rPr>
              <a:t>:=</a:t>
            </a:r>
            <a:r>
              <a:rPr lang="en-US" altLang="zh-CN" sz="1400" dirty="0">
                <a:solidFill>
                  <a:srgbClr val="333399"/>
                </a:solidFill>
                <a:sym typeface="Symbol" panose="05050102010706020507" pitchFamily="18" charset="2"/>
              </a:rPr>
              <a:t> A</a:t>
            </a:r>
            <a:r>
              <a:rPr lang="en-US" altLang="zh-CN" sz="1400" i="0" baseline="-25000" dirty="0">
                <a:solidFill>
                  <a:srgbClr val="333399"/>
                </a:solidFill>
                <a:sym typeface="Symbol" panose="05050102010706020507" pitchFamily="18" charset="2"/>
              </a:rPr>
              <a:t>1</a:t>
            </a:r>
            <a:r>
              <a:rPr lang="en-US" altLang="zh-CN" sz="1400" b="1" dirty="0">
                <a:solidFill>
                  <a:srgbClr val="333399"/>
                </a:solidFill>
              </a:rPr>
              <a:t>.</a:t>
            </a:r>
            <a:r>
              <a:rPr lang="en-US" altLang="zh-CN" sz="1400" dirty="0">
                <a:solidFill>
                  <a:srgbClr val="333399"/>
                </a:solidFill>
              </a:rPr>
              <a:t>num</a:t>
            </a:r>
            <a:r>
              <a:rPr lang="en-US" altLang="zh-CN" sz="1400" dirty="0">
                <a:solidFill>
                  <a:srgbClr val="333399"/>
                </a:solidFill>
                <a:sym typeface="Symbol" panose="05050102010706020507" pitchFamily="18" charset="2"/>
              </a:rPr>
              <a:t> + 1</a:t>
            </a:r>
            <a:r>
              <a:rPr lang="en-US" altLang="zh-CN" sz="1400" i="0" dirty="0">
                <a:solidFill>
                  <a:srgbClr val="333399"/>
                </a:solidFill>
                <a:sym typeface="Symbol" panose="05050102010706020507" pitchFamily="18" charset="2"/>
              </a:rPr>
              <a:t> }</a:t>
            </a:r>
            <a:endParaRPr lang="en-US" altLang="zh-CN" sz="1400" dirty="0">
              <a:solidFill>
                <a:srgbClr val="333399"/>
              </a:solidFill>
              <a:ea typeface="华文行楷" panose="02010800040101010101" pitchFamily="2" charset="-122"/>
              <a:sym typeface="Symbol" panose="05050102010706020507" pitchFamily="18" charset="2"/>
            </a:endParaRPr>
          </a:p>
          <a:p>
            <a:pPr algn="l">
              <a:buClrTx/>
            </a:pPr>
            <a:r>
              <a:rPr lang="en-US" altLang="zh-CN" sz="1400" i="0" dirty="0">
                <a:solidFill>
                  <a:srgbClr val="333399"/>
                </a:solidFill>
                <a:sym typeface="Symbol" panose="05050102010706020507" pitchFamily="18" charset="2"/>
              </a:rPr>
              <a:t>{ </a:t>
            </a:r>
            <a:r>
              <a:rPr lang="en-US" altLang="zh-CN" sz="1400" dirty="0" err="1">
                <a:solidFill>
                  <a:srgbClr val="333399"/>
                </a:solidFill>
                <a:sym typeface="Symbol" panose="05050102010706020507" pitchFamily="18" charset="2"/>
              </a:rPr>
              <a:t>A</a:t>
            </a:r>
            <a:r>
              <a:rPr lang="en-US" altLang="zh-CN" sz="1400" b="1" dirty="0" err="1">
                <a:solidFill>
                  <a:srgbClr val="333399"/>
                </a:solidFill>
              </a:rPr>
              <a:t>.</a:t>
            </a:r>
            <a:r>
              <a:rPr lang="en-US" altLang="zh-CN" sz="1400" dirty="0" err="1">
                <a:solidFill>
                  <a:srgbClr val="333399"/>
                </a:solidFill>
              </a:rPr>
              <a:t>num</a:t>
            </a:r>
            <a:r>
              <a:rPr lang="en-US" altLang="zh-CN" sz="1400" dirty="0">
                <a:solidFill>
                  <a:srgbClr val="333399"/>
                </a:solidFill>
                <a:sym typeface="Symbol" panose="05050102010706020507" pitchFamily="18" charset="2"/>
              </a:rPr>
              <a:t> </a:t>
            </a:r>
            <a:r>
              <a:rPr lang="en-US" altLang="zh-CN" sz="1400" i="0" dirty="0">
                <a:solidFill>
                  <a:srgbClr val="333399"/>
                </a:solidFill>
                <a:sym typeface="Symbol" panose="05050102010706020507" pitchFamily="18" charset="2"/>
              </a:rPr>
              <a:t>:=</a:t>
            </a:r>
            <a:r>
              <a:rPr lang="en-US" altLang="zh-CN" sz="1400" dirty="0">
                <a:solidFill>
                  <a:srgbClr val="333399"/>
                </a:solidFill>
                <a:sym typeface="Symbol" panose="05050102010706020507" pitchFamily="18" charset="2"/>
              </a:rPr>
              <a:t> 0</a:t>
            </a:r>
            <a:r>
              <a:rPr lang="en-US" altLang="zh-CN" sz="1400" i="0" dirty="0">
                <a:solidFill>
                  <a:srgbClr val="333399"/>
                </a:solidFill>
                <a:sym typeface="Symbol" panose="05050102010706020507" pitchFamily="18" charset="2"/>
              </a:rPr>
              <a:t> }</a:t>
            </a:r>
            <a:endParaRPr lang="en-US" altLang="zh-CN" sz="1400" dirty="0">
              <a:solidFill>
                <a:srgbClr val="333399"/>
              </a:solidFill>
              <a:ea typeface="华文行楷" panose="02010800040101010101" pitchFamily="2" charset="-122"/>
              <a:sym typeface="Symbol" panose="05050102010706020507" pitchFamily="18" charset="2"/>
            </a:endParaRPr>
          </a:p>
          <a:p>
            <a:pPr algn="l"/>
            <a:r>
              <a:rPr lang="en-US" altLang="zh-CN" sz="1400" i="0" dirty="0">
                <a:solidFill>
                  <a:srgbClr val="333399"/>
                </a:solidFill>
                <a:sym typeface="Symbol" panose="05050102010706020507" pitchFamily="18" charset="2"/>
              </a:rPr>
              <a:t>{ </a:t>
            </a:r>
            <a:r>
              <a:rPr lang="en-US" altLang="zh-CN" sz="1400" dirty="0">
                <a:solidFill>
                  <a:srgbClr val="FF0000"/>
                </a:solidFill>
                <a:sym typeface="Symbol" panose="05050102010706020507" pitchFamily="18" charset="2"/>
              </a:rPr>
              <a:t>B</a:t>
            </a:r>
            <a:r>
              <a:rPr lang="en-US" altLang="zh-CN" sz="1400" i="0" baseline="-25000" dirty="0">
                <a:solidFill>
                  <a:srgbClr val="FF0000"/>
                </a:solidFill>
                <a:sym typeface="Symbol" panose="05050102010706020507" pitchFamily="18" charset="2"/>
              </a:rPr>
              <a:t>1</a:t>
            </a:r>
            <a:r>
              <a:rPr lang="en-US" altLang="zh-CN" sz="1400" b="1" dirty="0">
                <a:solidFill>
                  <a:srgbClr val="FF0000"/>
                </a:solidFill>
                <a:sym typeface="Symbol" panose="05050102010706020507" pitchFamily="18" charset="2"/>
              </a:rPr>
              <a:t>.</a:t>
            </a:r>
            <a:r>
              <a:rPr lang="en-US" altLang="zh-CN" sz="1400" dirty="0">
                <a:solidFill>
                  <a:srgbClr val="FF0000"/>
                </a:solidFill>
                <a:sym typeface="Symbol" panose="05050102010706020507" pitchFamily="18" charset="2"/>
              </a:rPr>
              <a:t>in_</a:t>
            </a:r>
            <a:r>
              <a:rPr lang="en-US" altLang="zh-CN" sz="1400" dirty="0">
                <a:solidFill>
                  <a:srgbClr val="FF0000"/>
                </a:solidFill>
              </a:rPr>
              <a:t>num</a:t>
            </a:r>
            <a:r>
              <a:rPr lang="en-US" altLang="zh-CN" sz="1400" dirty="0">
                <a:solidFill>
                  <a:srgbClr val="FF0000"/>
                </a:solidFill>
                <a:sym typeface="Symbol" panose="05050102010706020507" pitchFamily="18" charset="2"/>
              </a:rPr>
              <a:t> </a:t>
            </a:r>
            <a:r>
              <a:rPr lang="en-US" altLang="zh-CN" sz="1400" i="0" dirty="0">
                <a:solidFill>
                  <a:srgbClr val="FF0000"/>
                </a:solidFill>
                <a:sym typeface="Symbol" panose="05050102010706020507" pitchFamily="18" charset="2"/>
              </a:rPr>
              <a:t>:=</a:t>
            </a:r>
            <a:r>
              <a:rPr lang="en-US" altLang="zh-CN" sz="1400" dirty="0">
                <a:solidFill>
                  <a:srgbClr val="FF0000"/>
                </a:solidFill>
                <a:sym typeface="Symbol" panose="05050102010706020507" pitchFamily="18" charset="2"/>
              </a:rPr>
              <a:t> </a:t>
            </a:r>
            <a:r>
              <a:rPr lang="en-US" altLang="zh-CN" sz="1400" dirty="0" err="1">
                <a:solidFill>
                  <a:srgbClr val="FF0000"/>
                </a:solidFill>
                <a:sym typeface="Symbol" panose="05050102010706020507" pitchFamily="18" charset="2"/>
              </a:rPr>
              <a:t>B</a:t>
            </a:r>
            <a:r>
              <a:rPr lang="en-US" altLang="zh-CN" sz="1400" b="1" dirty="0" err="1">
                <a:solidFill>
                  <a:srgbClr val="FF0000"/>
                </a:solidFill>
              </a:rPr>
              <a:t>.</a:t>
            </a:r>
            <a:r>
              <a:rPr lang="en-US" altLang="zh-CN" sz="1400" dirty="0" err="1">
                <a:solidFill>
                  <a:srgbClr val="FF0000"/>
                </a:solidFill>
              </a:rPr>
              <a:t>in_num</a:t>
            </a:r>
            <a:r>
              <a:rPr lang="en-US" altLang="zh-CN" sz="1400" dirty="0">
                <a:solidFill>
                  <a:srgbClr val="FF0000"/>
                </a:solidFill>
                <a:sym typeface="Symbol" panose="05050102010706020507" pitchFamily="18" charset="2"/>
              </a:rPr>
              <a:t>; </a:t>
            </a:r>
            <a:r>
              <a:rPr lang="en-US" altLang="zh-CN" sz="1400" dirty="0" err="1">
                <a:solidFill>
                  <a:srgbClr val="FF0000"/>
                </a:solidFill>
                <a:sym typeface="Symbol" panose="05050102010706020507" pitchFamily="18" charset="2"/>
              </a:rPr>
              <a:t>B</a:t>
            </a:r>
            <a:r>
              <a:rPr lang="en-US" altLang="zh-CN" sz="1400" b="1" dirty="0" err="1">
                <a:solidFill>
                  <a:srgbClr val="FF0000"/>
                </a:solidFill>
                <a:sym typeface="Symbol" panose="05050102010706020507" pitchFamily="18" charset="2"/>
              </a:rPr>
              <a:t>.</a:t>
            </a:r>
            <a:r>
              <a:rPr lang="en-US" altLang="zh-CN" sz="1400" dirty="0" err="1">
                <a:solidFill>
                  <a:srgbClr val="FF0000"/>
                </a:solidFill>
              </a:rPr>
              <a:t>num</a:t>
            </a:r>
            <a:r>
              <a:rPr lang="en-US" altLang="zh-CN" sz="1400" dirty="0">
                <a:solidFill>
                  <a:srgbClr val="FF0000"/>
                </a:solidFill>
                <a:sym typeface="Symbol" panose="05050102010706020507" pitchFamily="18" charset="2"/>
              </a:rPr>
              <a:t> </a:t>
            </a:r>
            <a:r>
              <a:rPr lang="en-US" altLang="zh-CN" sz="1400" i="0" dirty="0">
                <a:solidFill>
                  <a:srgbClr val="FF0000"/>
                </a:solidFill>
                <a:sym typeface="Symbol" panose="05050102010706020507" pitchFamily="18" charset="2"/>
              </a:rPr>
              <a:t>:=</a:t>
            </a:r>
            <a:r>
              <a:rPr lang="en-US" altLang="zh-CN" sz="1400" dirty="0">
                <a:solidFill>
                  <a:srgbClr val="FF0000"/>
                </a:solidFill>
                <a:sym typeface="Symbol" panose="05050102010706020507" pitchFamily="18" charset="2"/>
              </a:rPr>
              <a:t> B</a:t>
            </a:r>
            <a:r>
              <a:rPr lang="en-US" altLang="zh-CN" sz="1400" i="0" baseline="-25000" dirty="0">
                <a:solidFill>
                  <a:srgbClr val="FF0000"/>
                </a:solidFill>
                <a:sym typeface="Symbol" panose="05050102010706020507" pitchFamily="18" charset="2"/>
              </a:rPr>
              <a:t>1</a:t>
            </a:r>
            <a:r>
              <a:rPr lang="en-US" altLang="zh-CN" sz="1400" b="1" dirty="0">
                <a:solidFill>
                  <a:srgbClr val="FF0000"/>
                </a:solidFill>
              </a:rPr>
              <a:t>.</a:t>
            </a:r>
            <a:r>
              <a:rPr lang="en-US" altLang="zh-CN" sz="1400" dirty="0">
                <a:solidFill>
                  <a:srgbClr val="FF0000"/>
                </a:solidFill>
              </a:rPr>
              <a:t>num-1</a:t>
            </a:r>
            <a:r>
              <a:rPr lang="en-US" altLang="zh-CN" sz="1400" i="0" dirty="0">
                <a:solidFill>
                  <a:srgbClr val="FF0000"/>
                </a:solidFill>
                <a:sym typeface="Symbol" panose="05050102010706020507" pitchFamily="18" charset="2"/>
              </a:rPr>
              <a:t> </a:t>
            </a:r>
            <a:r>
              <a:rPr lang="en-US" altLang="zh-CN" sz="1400" i="0" dirty="0">
                <a:solidFill>
                  <a:srgbClr val="333399"/>
                </a:solidFill>
                <a:sym typeface="Symbol" panose="05050102010706020507" pitchFamily="18" charset="2"/>
              </a:rPr>
              <a:t>}</a:t>
            </a:r>
            <a:endParaRPr lang="en-US" altLang="zh-CN" sz="1400" dirty="0">
              <a:solidFill>
                <a:srgbClr val="333399"/>
              </a:solidFill>
              <a:sym typeface="Symbol" panose="05050102010706020507" pitchFamily="18" charset="2"/>
            </a:endParaRPr>
          </a:p>
          <a:p>
            <a:pPr algn="l"/>
            <a:r>
              <a:rPr lang="en-US" altLang="zh-CN" sz="1400" i="0" dirty="0">
                <a:solidFill>
                  <a:srgbClr val="333399"/>
                </a:solidFill>
                <a:sym typeface="Symbol" panose="05050102010706020507" pitchFamily="18" charset="2"/>
              </a:rPr>
              <a:t>{ </a:t>
            </a:r>
            <a:r>
              <a:rPr lang="en-US" altLang="zh-CN" sz="1400" dirty="0" err="1">
                <a:solidFill>
                  <a:srgbClr val="FF0000"/>
                </a:solidFill>
                <a:sym typeface="Symbol" panose="05050102010706020507" pitchFamily="18" charset="2"/>
              </a:rPr>
              <a:t>B</a:t>
            </a:r>
            <a:r>
              <a:rPr lang="en-US" altLang="zh-CN" sz="1400" b="1" dirty="0" err="1">
                <a:solidFill>
                  <a:srgbClr val="FF0000"/>
                </a:solidFill>
              </a:rPr>
              <a:t>.</a:t>
            </a:r>
            <a:r>
              <a:rPr lang="en-US" altLang="zh-CN" sz="1400" dirty="0" err="1">
                <a:solidFill>
                  <a:srgbClr val="FF0000"/>
                </a:solidFill>
              </a:rPr>
              <a:t>num</a:t>
            </a:r>
            <a:r>
              <a:rPr lang="en-US" altLang="zh-CN" sz="1400" dirty="0">
                <a:solidFill>
                  <a:srgbClr val="FF0000"/>
                </a:solidFill>
                <a:sym typeface="Symbol" panose="05050102010706020507" pitchFamily="18" charset="2"/>
              </a:rPr>
              <a:t> </a:t>
            </a:r>
            <a:r>
              <a:rPr lang="en-US" altLang="zh-CN" sz="1400" i="0" dirty="0">
                <a:solidFill>
                  <a:srgbClr val="FF0000"/>
                </a:solidFill>
                <a:sym typeface="Symbol" panose="05050102010706020507" pitchFamily="18" charset="2"/>
              </a:rPr>
              <a:t>:=</a:t>
            </a:r>
            <a:r>
              <a:rPr lang="en-US" altLang="zh-CN" sz="1400" dirty="0">
                <a:solidFill>
                  <a:srgbClr val="FF0000"/>
                </a:solidFill>
                <a:sym typeface="Symbol" panose="05050102010706020507" pitchFamily="18" charset="2"/>
              </a:rPr>
              <a:t> </a:t>
            </a:r>
            <a:r>
              <a:rPr lang="en-US" altLang="zh-CN" sz="1400" dirty="0" err="1">
                <a:solidFill>
                  <a:srgbClr val="FF0000"/>
                </a:solidFill>
                <a:sym typeface="Symbol" panose="05050102010706020507" pitchFamily="18" charset="2"/>
              </a:rPr>
              <a:t>B</a:t>
            </a:r>
            <a:r>
              <a:rPr lang="en-US" altLang="zh-CN" sz="1400" b="1" dirty="0" err="1">
                <a:solidFill>
                  <a:srgbClr val="FF0000"/>
                </a:solidFill>
                <a:sym typeface="Symbol" panose="05050102010706020507" pitchFamily="18" charset="2"/>
              </a:rPr>
              <a:t>.</a:t>
            </a:r>
            <a:r>
              <a:rPr lang="en-US" altLang="zh-CN" sz="1400" dirty="0" err="1">
                <a:solidFill>
                  <a:srgbClr val="FF0000"/>
                </a:solidFill>
                <a:sym typeface="Symbol" panose="05050102010706020507" pitchFamily="18" charset="2"/>
              </a:rPr>
              <a:t>in_</a:t>
            </a:r>
            <a:r>
              <a:rPr lang="en-US" altLang="zh-CN" sz="1400" dirty="0" err="1">
                <a:solidFill>
                  <a:srgbClr val="FF0000"/>
                </a:solidFill>
              </a:rPr>
              <a:t>num</a:t>
            </a:r>
            <a:r>
              <a:rPr lang="en-US" altLang="zh-CN" sz="1400" dirty="0">
                <a:solidFill>
                  <a:srgbClr val="FF0000"/>
                </a:solidFill>
              </a:rPr>
              <a:t> </a:t>
            </a:r>
            <a:r>
              <a:rPr lang="en-US" altLang="zh-CN" sz="1400" i="0" dirty="0">
                <a:solidFill>
                  <a:srgbClr val="333399"/>
                </a:solidFill>
                <a:sym typeface="Symbol" panose="05050102010706020507" pitchFamily="18" charset="2"/>
              </a:rPr>
              <a:t>}</a:t>
            </a:r>
            <a:endParaRPr lang="en-US" altLang="zh-CN" sz="1400" dirty="0">
              <a:solidFill>
                <a:srgbClr val="333399"/>
              </a:solidFill>
              <a:sym typeface="Symbol" panose="05050102010706020507" pitchFamily="18" charset="2"/>
            </a:endParaRPr>
          </a:p>
          <a:p>
            <a:pPr algn="l"/>
            <a:r>
              <a:rPr lang="en-US" altLang="zh-CN" sz="1400" i="0" dirty="0">
                <a:solidFill>
                  <a:srgbClr val="333399"/>
                </a:solidFill>
                <a:sym typeface="Symbol" panose="05050102010706020507" pitchFamily="18" charset="2"/>
              </a:rPr>
              <a:t>{ </a:t>
            </a:r>
            <a:r>
              <a:rPr lang="en-US" altLang="zh-CN" sz="1400" dirty="0">
                <a:solidFill>
                  <a:srgbClr val="333399"/>
                </a:solidFill>
                <a:sym typeface="Symbol" panose="05050102010706020507" pitchFamily="18" charset="2"/>
              </a:rPr>
              <a:t>C</a:t>
            </a:r>
            <a:r>
              <a:rPr lang="en-US" altLang="zh-CN" sz="1400" i="0" baseline="-25000" dirty="0">
                <a:solidFill>
                  <a:srgbClr val="333399"/>
                </a:solidFill>
                <a:sym typeface="Symbol" panose="05050102010706020507" pitchFamily="18" charset="2"/>
              </a:rPr>
              <a:t>1</a:t>
            </a:r>
            <a:r>
              <a:rPr lang="en-US" altLang="zh-CN" sz="1400" b="1" dirty="0">
                <a:solidFill>
                  <a:srgbClr val="333399"/>
                </a:solidFill>
              </a:rPr>
              <a:t>.</a:t>
            </a:r>
            <a:r>
              <a:rPr lang="en-US" altLang="zh-CN" sz="1400" dirty="0">
                <a:solidFill>
                  <a:srgbClr val="333399"/>
                </a:solidFill>
              </a:rPr>
              <a:t>in_num</a:t>
            </a:r>
            <a:r>
              <a:rPr lang="en-US" altLang="zh-CN" sz="1400" dirty="0">
                <a:solidFill>
                  <a:srgbClr val="333399"/>
                </a:solidFill>
                <a:sym typeface="Symbol" panose="05050102010706020507" pitchFamily="18" charset="2"/>
              </a:rPr>
              <a:t> </a:t>
            </a:r>
            <a:r>
              <a:rPr lang="en-US" altLang="zh-CN" sz="1400" i="0" dirty="0">
                <a:solidFill>
                  <a:srgbClr val="333399"/>
                </a:solidFill>
                <a:sym typeface="Symbol" panose="05050102010706020507" pitchFamily="18" charset="2"/>
              </a:rPr>
              <a:t>:=</a:t>
            </a:r>
            <a:r>
              <a:rPr lang="en-US" altLang="zh-CN" sz="1400" dirty="0">
                <a:solidFill>
                  <a:srgbClr val="333399"/>
                </a:solidFill>
                <a:sym typeface="Symbol" panose="05050102010706020507" pitchFamily="18" charset="2"/>
              </a:rPr>
              <a:t> </a:t>
            </a:r>
            <a:r>
              <a:rPr lang="en-US" altLang="zh-CN" sz="1400" dirty="0" err="1">
                <a:solidFill>
                  <a:srgbClr val="333399"/>
                </a:solidFill>
                <a:sym typeface="Symbol" panose="05050102010706020507" pitchFamily="18" charset="2"/>
              </a:rPr>
              <a:t>C</a:t>
            </a:r>
            <a:r>
              <a:rPr lang="en-US" altLang="zh-CN" sz="1400" b="1" dirty="0" err="1">
                <a:solidFill>
                  <a:srgbClr val="333399"/>
                </a:solidFill>
              </a:rPr>
              <a:t>.</a:t>
            </a:r>
            <a:r>
              <a:rPr lang="en-US" altLang="zh-CN" sz="1400" dirty="0" err="1">
                <a:solidFill>
                  <a:srgbClr val="333399"/>
                </a:solidFill>
              </a:rPr>
              <a:t>in_num</a:t>
            </a:r>
            <a:r>
              <a:rPr lang="en-US" altLang="zh-CN" sz="1400" dirty="0">
                <a:solidFill>
                  <a:srgbClr val="333399"/>
                </a:solidFill>
                <a:sym typeface="Symbol" panose="05050102010706020507" pitchFamily="18" charset="2"/>
              </a:rPr>
              <a:t>; </a:t>
            </a:r>
            <a:r>
              <a:rPr lang="en-US" altLang="zh-CN" sz="1400" dirty="0" err="1">
                <a:solidFill>
                  <a:srgbClr val="333399"/>
                </a:solidFill>
                <a:sym typeface="Symbol" panose="05050102010706020507" pitchFamily="18" charset="2"/>
              </a:rPr>
              <a:t>C</a:t>
            </a:r>
            <a:r>
              <a:rPr lang="en-US" altLang="zh-CN" sz="1400" b="1" dirty="0" err="1">
                <a:solidFill>
                  <a:srgbClr val="333399"/>
                </a:solidFill>
                <a:sym typeface="Symbol" panose="05050102010706020507" pitchFamily="18" charset="2"/>
              </a:rPr>
              <a:t>.</a:t>
            </a:r>
            <a:r>
              <a:rPr lang="en-US" altLang="zh-CN" sz="1400" dirty="0" err="1">
                <a:solidFill>
                  <a:srgbClr val="333399"/>
                </a:solidFill>
              </a:rPr>
              <a:t>num</a:t>
            </a:r>
            <a:r>
              <a:rPr lang="en-US" altLang="zh-CN" sz="1400" dirty="0">
                <a:solidFill>
                  <a:srgbClr val="333399"/>
                </a:solidFill>
                <a:sym typeface="Symbol" panose="05050102010706020507" pitchFamily="18" charset="2"/>
              </a:rPr>
              <a:t> </a:t>
            </a:r>
            <a:r>
              <a:rPr lang="en-US" altLang="zh-CN" sz="1400" i="0" dirty="0">
                <a:solidFill>
                  <a:srgbClr val="333399"/>
                </a:solidFill>
                <a:sym typeface="Symbol" panose="05050102010706020507" pitchFamily="18" charset="2"/>
              </a:rPr>
              <a:t>:=</a:t>
            </a:r>
            <a:r>
              <a:rPr lang="en-US" altLang="zh-CN" sz="1400" dirty="0">
                <a:solidFill>
                  <a:srgbClr val="333399"/>
                </a:solidFill>
                <a:sym typeface="Symbol" panose="05050102010706020507" pitchFamily="18" charset="2"/>
              </a:rPr>
              <a:t> C</a:t>
            </a:r>
            <a:r>
              <a:rPr lang="en-US" altLang="zh-CN" sz="1400" i="0" baseline="-25000" dirty="0">
                <a:solidFill>
                  <a:srgbClr val="333399"/>
                </a:solidFill>
                <a:sym typeface="Symbol" panose="05050102010706020507" pitchFamily="18" charset="2"/>
              </a:rPr>
              <a:t>1</a:t>
            </a:r>
            <a:r>
              <a:rPr lang="en-US" altLang="zh-CN" sz="1400" b="1" dirty="0">
                <a:solidFill>
                  <a:srgbClr val="333399"/>
                </a:solidFill>
              </a:rPr>
              <a:t>.</a:t>
            </a:r>
            <a:r>
              <a:rPr lang="en-US" altLang="zh-CN" sz="1400" dirty="0">
                <a:solidFill>
                  <a:srgbClr val="333399"/>
                </a:solidFill>
              </a:rPr>
              <a:t>num-1</a:t>
            </a:r>
            <a:r>
              <a:rPr lang="en-US" altLang="zh-CN" sz="1400" dirty="0">
                <a:sym typeface="Symbol" panose="05050102010706020507" pitchFamily="18" charset="2"/>
              </a:rPr>
              <a:t> </a:t>
            </a:r>
            <a:r>
              <a:rPr lang="en-US" altLang="zh-CN" sz="1400" i="0" dirty="0">
                <a:solidFill>
                  <a:srgbClr val="333399"/>
                </a:solidFill>
                <a:sym typeface="Symbol" panose="05050102010706020507" pitchFamily="18" charset="2"/>
              </a:rPr>
              <a:t>}</a:t>
            </a:r>
            <a:endParaRPr lang="en-US" altLang="zh-CN" sz="1400" dirty="0">
              <a:solidFill>
                <a:srgbClr val="333399"/>
              </a:solidFill>
              <a:sym typeface="Symbol" panose="05050102010706020507" pitchFamily="18" charset="2"/>
            </a:endParaRPr>
          </a:p>
          <a:p>
            <a:pPr algn="l"/>
            <a:r>
              <a:rPr lang="en-US" altLang="zh-CN" sz="1400" i="0" dirty="0">
                <a:solidFill>
                  <a:srgbClr val="333399"/>
                </a:solidFill>
                <a:sym typeface="Symbol" panose="05050102010706020507" pitchFamily="18" charset="2"/>
              </a:rPr>
              <a:t>{ </a:t>
            </a:r>
            <a:r>
              <a:rPr lang="en-US" altLang="zh-CN" sz="1400" dirty="0" err="1">
                <a:solidFill>
                  <a:srgbClr val="333399"/>
                </a:solidFill>
                <a:sym typeface="Symbol" panose="05050102010706020507" pitchFamily="18" charset="2"/>
              </a:rPr>
              <a:t>C</a:t>
            </a:r>
            <a:r>
              <a:rPr lang="en-US" altLang="zh-CN" sz="1400" b="1" dirty="0" err="1">
                <a:solidFill>
                  <a:srgbClr val="333399"/>
                </a:solidFill>
              </a:rPr>
              <a:t>.</a:t>
            </a:r>
            <a:r>
              <a:rPr lang="en-US" altLang="zh-CN" sz="1400" dirty="0" err="1">
                <a:solidFill>
                  <a:srgbClr val="333399"/>
                </a:solidFill>
              </a:rPr>
              <a:t>num</a:t>
            </a:r>
            <a:r>
              <a:rPr lang="en-US" altLang="zh-CN" sz="1400" dirty="0">
                <a:solidFill>
                  <a:srgbClr val="333399"/>
                </a:solidFill>
                <a:sym typeface="Symbol" panose="05050102010706020507" pitchFamily="18" charset="2"/>
              </a:rPr>
              <a:t> </a:t>
            </a:r>
            <a:r>
              <a:rPr lang="en-US" altLang="zh-CN" sz="1400" i="0" dirty="0">
                <a:solidFill>
                  <a:srgbClr val="333399"/>
                </a:solidFill>
                <a:sym typeface="Symbol" panose="05050102010706020507" pitchFamily="18" charset="2"/>
              </a:rPr>
              <a:t>:=</a:t>
            </a:r>
            <a:r>
              <a:rPr lang="en-US" altLang="zh-CN" sz="1400" dirty="0">
                <a:solidFill>
                  <a:srgbClr val="333399"/>
                </a:solidFill>
                <a:sym typeface="Symbol" panose="05050102010706020507" pitchFamily="18" charset="2"/>
              </a:rPr>
              <a:t> </a:t>
            </a:r>
            <a:r>
              <a:rPr lang="en-US" altLang="zh-CN" sz="1400" dirty="0" err="1">
                <a:solidFill>
                  <a:srgbClr val="333399"/>
                </a:solidFill>
                <a:sym typeface="Symbol" panose="05050102010706020507" pitchFamily="18" charset="2"/>
              </a:rPr>
              <a:t>C</a:t>
            </a:r>
            <a:r>
              <a:rPr lang="en-US" altLang="zh-CN" sz="1400" b="1" dirty="0" err="1">
                <a:solidFill>
                  <a:srgbClr val="333399"/>
                </a:solidFill>
                <a:sym typeface="Symbol" panose="05050102010706020507" pitchFamily="18" charset="2"/>
              </a:rPr>
              <a:t>.</a:t>
            </a:r>
            <a:r>
              <a:rPr lang="en-US" altLang="zh-CN" sz="1400" dirty="0" err="1">
                <a:solidFill>
                  <a:srgbClr val="333399"/>
                </a:solidFill>
                <a:sym typeface="Symbol" panose="05050102010706020507" pitchFamily="18" charset="2"/>
              </a:rPr>
              <a:t>in_</a:t>
            </a:r>
            <a:r>
              <a:rPr lang="en-US" altLang="zh-CN" sz="1400" dirty="0" err="1">
                <a:solidFill>
                  <a:srgbClr val="333399"/>
                </a:solidFill>
              </a:rPr>
              <a:t>num</a:t>
            </a:r>
            <a:r>
              <a:rPr lang="en-US" altLang="zh-CN" sz="1400" dirty="0">
                <a:solidFill>
                  <a:srgbClr val="333399"/>
                </a:solidFill>
                <a:sym typeface="Symbol" panose="05050102010706020507" pitchFamily="18" charset="2"/>
              </a:rPr>
              <a:t> </a:t>
            </a:r>
            <a:r>
              <a:rPr lang="en-US" altLang="zh-CN" sz="1400" i="0" dirty="0">
                <a:solidFill>
                  <a:srgbClr val="333399"/>
                </a:solidFill>
                <a:sym typeface="Symbol" panose="05050102010706020507" pitchFamily="18" charset="2"/>
              </a:rPr>
              <a:t>}</a:t>
            </a:r>
            <a:endParaRPr lang="en-US" altLang="zh-CN" sz="1400"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
        <p:nvSpPr>
          <p:cNvPr id="20483" name="Text Box 154"/>
          <p:cNvSpPr txBox="1">
            <a:spLocks noChangeArrowheads="1"/>
          </p:cNvSpPr>
          <p:nvPr/>
        </p:nvSpPr>
        <p:spPr bwMode="auto">
          <a:xfrm>
            <a:off x="685800" y="1327150"/>
            <a:ext cx="8458200" cy="10985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latin typeface="楷体_GB2312" pitchFamily="49" charset="-122"/>
              </a:rPr>
              <a:t>基于属性文法的语义计算</a:t>
            </a:r>
            <a:endParaRPr lang="zh-CN" altLang="en-US" sz="2800" b="1" i="0">
              <a:solidFill>
                <a:srgbClr val="333399"/>
              </a:solidFill>
              <a:latin typeface="Times New Roman" panose="02020603050405020304" pitchFamily="18" charset="0"/>
            </a:endParaRPr>
          </a:p>
          <a:p>
            <a:pPr algn="l">
              <a:buClrTx/>
            </a:pPr>
            <a:endParaRPr lang="zh-CN" altLang="en-US" sz="1000" b="1" i="0">
              <a:solidFill>
                <a:srgbClr val="333399"/>
              </a:solidFill>
              <a:latin typeface="Times New Roman" panose="02020603050405020304" pitchFamily="18" charset="0"/>
            </a:endParaRPr>
          </a:p>
          <a:p>
            <a:pPr algn="l">
              <a:buClrTx/>
            </a:pPr>
            <a:r>
              <a:rPr lang="zh-CN" altLang="en-US" sz="2800" b="1" i="0">
                <a:solidFill>
                  <a:srgbClr val="333399"/>
                </a:solidFill>
                <a:latin typeface="Times New Roman" panose="02020603050405020304" pitchFamily="18" charset="0"/>
              </a:rPr>
              <a:t>      计算方法分两类</a:t>
            </a:r>
            <a:r>
              <a:rPr lang="zh-CN" altLang="en-US" sz="2800" b="1" i="0">
                <a:solidFill>
                  <a:srgbClr val="333399"/>
                </a:solidFill>
                <a:latin typeface="楷体_GB2312" pitchFamily="49" charset="-122"/>
              </a:rPr>
              <a:t>：</a:t>
            </a:r>
            <a:endParaRPr lang="zh-CN" altLang="en-US" sz="2800" b="1" i="0">
              <a:solidFill>
                <a:srgbClr val="333399"/>
              </a:solidFill>
              <a:latin typeface="楷体_GB2312" pitchFamily="49" charset="-122"/>
            </a:endParaRPr>
          </a:p>
        </p:txBody>
      </p:sp>
      <p:sp>
        <p:nvSpPr>
          <p:cNvPr id="20484" name="Rectangle 155"/>
          <p:cNvSpPr>
            <a:spLocks noChangeArrowheads="1"/>
          </p:cNvSpPr>
          <p:nvPr/>
        </p:nvSpPr>
        <p:spPr bwMode="auto">
          <a:xfrm>
            <a:off x="1104900" y="2565400"/>
            <a:ext cx="7200900" cy="2831544"/>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b="1" i="0" dirty="0">
                <a:latin typeface="Times New Roman" panose="02020603050405020304" pitchFamily="18" charset="0"/>
              </a:rPr>
              <a:t>树遍历方法</a:t>
            </a:r>
            <a:endParaRPr lang="zh-CN" altLang="en-US" b="1" i="0" dirty="0">
              <a:latin typeface="Times New Roman" panose="02020603050405020304" pitchFamily="18" charset="0"/>
            </a:endParaRPr>
          </a:p>
          <a:p>
            <a:pPr algn="l">
              <a:buClrTx/>
              <a:buFont typeface="Symbol" panose="05050102010706020507" pitchFamily="18" charset="2"/>
              <a:buNone/>
            </a:pPr>
            <a:endParaRPr lang="zh-CN" altLang="en-US" sz="1000" b="1" i="0" dirty="0">
              <a:latin typeface="Times New Roman" panose="02020603050405020304" pitchFamily="18" charset="0"/>
            </a:endParaRPr>
          </a:p>
          <a:p>
            <a:pPr algn="l">
              <a:buClrTx/>
              <a:buFont typeface="Symbol" panose="05050102010706020507" pitchFamily="18" charset="2"/>
              <a:buNone/>
            </a:pPr>
            <a:r>
              <a:rPr lang="zh-CN" altLang="en-US" b="1" i="0" dirty="0">
                <a:latin typeface="Times New Roman" panose="02020603050405020304" pitchFamily="18" charset="0"/>
              </a:rPr>
              <a:t>    </a:t>
            </a:r>
            <a:r>
              <a:rPr lang="zh-CN" altLang="en-US" b="1" i="0" u="sng" dirty="0">
                <a:solidFill>
                  <a:srgbClr val="333399"/>
                </a:solidFill>
                <a:latin typeface="Times New Roman" panose="02020603050405020304" pitchFamily="18" charset="0"/>
                <a:hlinkClick r:id="rId1" action="ppaction://hlinksldjump"/>
              </a:rPr>
              <a:t>通过遍历分析树进行属性</a:t>
            </a:r>
            <a:r>
              <a:rPr lang="zh-CN" altLang="en-US" b="1" i="0" u="sng" dirty="0" smtClean="0">
                <a:solidFill>
                  <a:srgbClr val="333399"/>
                </a:solidFill>
                <a:latin typeface="Times New Roman" panose="02020603050405020304" pitchFamily="18" charset="0"/>
                <a:hlinkClick r:id="rId1" action="ppaction://hlinksldjump"/>
              </a:rPr>
              <a:t>计算</a:t>
            </a:r>
            <a:r>
              <a:rPr lang="zh-CN" altLang="en-US" b="1" i="0" u="sng" dirty="0" smtClean="0">
                <a:solidFill>
                  <a:srgbClr val="333399"/>
                </a:solidFill>
                <a:latin typeface="Times New Roman" panose="02020603050405020304" pitchFamily="18" charset="0"/>
              </a:rPr>
              <a:t>，两种方法</a:t>
            </a:r>
            <a:r>
              <a:rPr lang="zh-CN" altLang="en-US" b="1" i="0" dirty="0" smtClean="0">
                <a:solidFill>
                  <a:srgbClr val="333399"/>
                </a:solidFill>
                <a:latin typeface="Times New Roman" panose="02020603050405020304" pitchFamily="18" charset="0"/>
              </a:rPr>
              <a:t>：</a:t>
            </a:r>
            <a:endParaRPr lang="en-US" altLang="zh-CN" b="1" i="0" dirty="0" smtClean="0">
              <a:solidFill>
                <a:srgbClr val="333399"/>
              </a:solidFill>
              <a:latin typeface="Times New Roman" panose="02020603050405020304" pitchFamily="18" charset="0"/>
            </a:endParaRPr>
          </a:p>
          <a:p>
            <a:pPr algn="l">
              <a:buClrTx/>
              <a:buFont typeface="Symbol" panose="05050102010706020507" pitchFamily="18" charset="2"/>
              <a:buNone/>
            </a:pPr>
            <a:r>
              <a:rPr lang="en-US" altLang="zh-CN" b="1" i="0" dirty="0">
                <a:solidFill>
                  <a:srgbClr val="333399"/>
                </a:solidFill>
                <a:latin typeface="Times New Roman" panose="02020603050405020304" pitchFamily="18" charset="0"/>
              </a:rPr>
              <a:t> </a:t>
            </a:r>
            <a:r>
              <a:rPr lang="en-US" altLang="zh-CN" b="1" i="0" dirty="0" smtClean="0">
                <a:solidFill>
                  <a:srgbClr val="333399"/>
                </a:solidFill>
                <a:latin typeface="Times New Roman" panose="02020603050405020304" pitchFamily="18" charset="0"/>
              </a:rPr>
              <a:t>         1  </a:t>
            </a:r>
            <a:r>
              <a:rPr lang="zh-CN" altLang="en-US" b="1" i="0" dirty="0" smtClean="0">
                <a:solidFill>
                  <a:srgbClr val="333399"/>
                </a:solidFill>
                <a:latin typeface="Times New Roman" panose="02020603050405020304" pitchFamily="18" charset="0"/>
              </a:rPr>
              <a:t>后序遍历，前例已介绍</a:t>
            </a:r>
            <a:endParaRPr lang="en-US" altLang="zh-CN" b="1" i="0" dirty="0" smtClean="0">
              <a:solidFill>
                <a:srgbClr val="333399"/>
              </a:solidFill>
              <a:latin typeface="Times New Roman" panose="02020603050405020304" pitchFamily="18" charset="0"/>
            </a:endParaRPr>
          </a:p>
          <a:p>
            <a:pPr algn="l">
              <a:buClrTx/>
              <a:buFont typeface="Symbol" panose="05050102010706020507" pitchFamily="18" charset="2"/>
              <a:buNone/>
            </a:pPr>
            <a:r>
              <a:rPr lang="en-US" altLang="zh-CN" b="1" i="0" dirty="0">
                <a:solidFill>
                  <a:srgbClr val="333399"/>
                </a:solidFill>
                <a:latin typeface="Times New Roman" panose="02020603050405020304" pitchFamily="18" charset="0"/>
              </a:rPr>
              <a:t> </a:t>
            </a:r>
            <a:r>
              <a:rPr lang="en-US" altLang="zh-CN" b="1" i="0" dirty="0" smtClean="0">
                <a:solidFill>
                  <a:srgbClr val="333399"/>
                </a:solidFill>
                <a:latin typeface="Times New Roman" panose="02020603050405020304" pitchFamily="18" charset="0"/>
              </a:rPr>
              <a:t>         2  </a:t>
            </a:r>
            <a:r>
              <a:rPr lang="zh-CN" altLang="en-US" b="1" i="0" dirty="0" smtClean="0">
                <a:solidFill>
                  <a:srgbClr val="333399"/>
                </a:solidFill>
                <a:latin typeface="Times New Roman" panose="02020603050405020304" pitchFamily="18" charset="0"/>
              </a:rPr>
              <a:t>属性依赖图，功能更强</a:t>
            </a:r>
            <a:endParaRPr lang="zh-CN" altLang="en-US" b="1" i="0" dirty="0">
              <a:solidFill>
                <a:srgbClr val="333399"/>
              </a:solidFill>
              <a:latin typeface="Times New Roman" panose="02020603050405020304" pitchFamily="18" charset="0"/>
            </a:endParaRPr>
          </a:p>
          <a:p>
            <a:pPr algn="l">
              <a:buClrTx/>
              <a:buFont typeface="Symbol" panose="05050102010706020507" pitchFamily="18" charset="2"/>
              <a:buNone/>
            </a:pPr>
            <a:endParaRPr lang="zh-CN" altLang="en-US" sz="1000" b="1" i="0" dirty="0">
              <a:solidFill>
                <a:srgbClr val="333399"/>
              </a:solidFill>
              <a:latin typeface="Times New Roman" panose="02020603050405020304" pitchFamily="18" charset="0"/>
            </a:endParaRPr>
          </a:p>
          <a:p>
            <a:pPr algn="l">
              <a:buClrTx/>
              <a:buFont typeface="Symbol" panose="05050102010706020507" pitchFamily="18" charset="2"/>
              <a:buChar char="-"/>
            </a:pPr>
            <a:r>
              <a:rPr lang="zh-CN" altLang="en-US" sz="2800" b="1" i="0" dirty="0">
                <a:latin typeface="Times New Roman" panose="02020603050405020304" pitchFamily="18" charset="0"/>
              </a:rPr>
              <a:t> </a:t>
            </a:r>
            <a:r>
              <a:rPr lang="zh-CN" altLang="en-US" b="1" i="0" dirty="0">
                <a:latin typeface="Times New Roman" panose="02020603050405020304" pitchFamily="18" charset="0"/>
              </a:rPr>
              <a:t>单遍的方法</a:t>
            </a:r>
            <a:endParaRPr lang="zh-CN" altLang="en-US" b="1" i="0" dirty="0">
              <a:latin typeface="Times New Roman" panose="02020603050405020304" pitchFamily="18" charset="0"/>
            </a:endParaRPr>
          </a:p>
          <a:p>
            <a:pPr algn="l">
              <a:buClrTx/>
              <a:buFont typeface="Symbol" panose="05050102010706020507" pitchFamily="18" charset="2"/>
              <a:buChar char="-"/>
            </a:pPr>
            <a:endParaRPr lang="zh-CN" altLang="en-US" sz="1000" b="1" i="0" dirty="0"/>
          </a:p>
          <a:p>
            <a:pPr algn="l">
              <a:buClrTx/>
              <a:buFont typeface="Symbol" panose="05050102010706020507" pitchFamily="18" charset="2"/>
              <a:buNone/>
            </a:pPr>
            <a:r>
              <a:rPr lang="zh-CN" altLang="en-US" b="1" i="0" dirty="0">
                <a:solidFill>
                  <a:srgbClr val="333399"/>
                </a:solidFill>
                <a:latin typeface="Times New Roman" panose="02020603050405020304" pitchFamily="18" charset="0"/>
              </a:rPr>
              <a:t>    </a:t>
            </a:r>
            <a:r>
              <a:rPr lang="zh-CN" altLang="en-US" b="1" i="0" dirty="0">
                <a:solidFill>
                  <a:srgbClr val="333399"/>
                </a:solidFill>
                <a:latin typeface="Times New Roman" panose="02020603050405020304" pitchFamily="18" charset="0"/>
                <a:hlinkClick r:id="rId2" action="ppaction://hlinksldjump"/>
              </a:rPr>
              <a:t>语法分析遍的同时进行属性计算</a:t>
            </a:r>
            <a:r>
              <a:rPr lang="zh-CN" altLang="en-US" b="1" i="0" dirty="0">
                <a:solidFill>
                  <a:srgbClr val="333399"/>
                </a:solidFill>
                <a:hlinkClick r:id="rId2" action="ppaction://hlinksldjump"/>
              </a:rPr>
              <a:t> </a:t>
            </a:r>
            <a:endParaRPr lang="zh-CN" altLang="en-US" b="1" i="0" dirty="0">
              <a:solidFill>
                <a:srgbClr val="333399"/>
              </a:solidFill>
            </a:endParaRPr>
          </a:p>
        </p:txBody>
      </p:sp>
      <p:sp>
        <p:nvSpPr>
          <p:cNvPr id="20485" name="AutoShape 16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6" name="AutoShape 16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7" name="AutoShape 16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488" name="AutoShape 16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96"/>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latin typeface="楷体_GB2312" pitchFamily="49" charset="-122"/>
              </a:rPr>
              <a:t>基于</a:t>
            </a:r>
            <a:r>
              <a:rPr lang="zh-CN" altLang="en-US" sz="2800" b="1" i="0">
                <a:latin typeface="Times New Roman" panose="02020603050405020304" pitchFamily="18" charset="0"/>
              </a:rPr>
              <a:t>树遍历方法</a:t>
            </a:r>
            <a:r>
              <a:rPr lang="zh-CN" altLang="en-US" sz="2800" b="1" i="0">
                <a:latin typeface="楷体_GB2312" pitchFamily="49" charset="-122"/>
              </a:rPr>
              <a:t>的语义计算</a:t>
            </a:r>
            <a:endParaRPr lang="zh-CN" altLang="en-US" sz="2800" b="1" i="0">
              <a:solidFill>
                <a:srgbClr val="333399"/>
              </a:solidFill>
              <a:latin typeface="楷体_GB2312" pitchFamily="49" charset="-122"/>
            </a:endParaRPr>
          </a:p>
        </p:txBody>
      </p:sp>
      <p:sp>
        <p:nvSpPr>
          <p:cNvPr id="21507" name="Rectangle 97"/>
          <p:cNvSpPr>
            <a:spLocks noChangeArrowheads="1"/>
          </p:cNvSpPr>
          <p:nvPr/>
        </p:nvSpPr>
        <p:spPr bwMode="auto">
          <a:xfrm>
            <a:off x="1104900" y="2057400"/>
            <a:ext cx="7200900" cy="446276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b="1" i="0" dirty="0">
                <a:solidFill>
                  <a:srgbClr val="FF0000"/>
                </a:solidFill>
                <a:latin typeface="Times New Roman" panose="02020603050405020304" pitchFamily="18" charset="0"/>
              </a:rPr>
              <a:t>步骤</a:t>
            </a:r>
            <a:endParaRPr lang="zh-CN" altLang="en-US" b="1" i="0" dirty="0">
              <a:solidFill>
                <a:srgbClr val="FF0000"/>
              </a:solidFill>
              <a:latin typeface="Times New Roman" panose="02020603050405020304" pitchFamily="18" charset="0"/>
            </a:endParaRPr>
          </a:p>
          <a:p>
            <a:pPr algn="l">
              <a:buClrTx/>
              <a:buFont typeface="Symbol" panose="05050102010706020507" pitchFamily="18" charset="2"/>
              <a:buNone/>
            </a:pPr>
            <a:endParaRPr lang="zh-CN" altLang="en-US" sz="1000" b="1" i="0" dirty="0">
              <a:latin typeface="Times New Roman" panose="02020603050405020304" pitchFamily="18" charset="0"/>
            </a:endParaRPr>
          </a:p>
          <a:p>
            <a:pPr lvl="1" algn="l">
              <a:buClrTx/>
              <a:buFontTx/>
              <a:buChar char="•"/>
            </a:pPr>
            <a:r>
              <a:rPr lang="zh-CN" altLang="en-US" b="1" i="0" dirty="0">
                <a:latin typeface="Times New Roman" panose="02020603050405020304" pitchFamily="18" charset="0"/>
              </a:rPr>
              <a:t> </a:t>
            </a:r>
            <a:r>
              <a:rPr lang="zh-CN" altLang="en-US" b="1" i="0" dirty="0">
                <a:solidFill>
                  <a:srgbClr val="333399"/>
                </a:solidFill>
                <a:latin typeface="Times New Roman" panose="02020603050405020304" pitchFamily="18" charset="0"/>
              </a:rPr>
              <a:t>构造输入串的</a:t>
            </a:r>
            <a:r>
              <a:rPr lang="zh-CN" altLang="en-US" b="1" i="0" dirty="0">
                <a:solidFill>
                  <a:srgbClr val="FF0000"/>
                </a:solidFill>
                <a:latin typeface="Times New Roman" panose="02020603050405020304" pitchFamily="18" charset="0"/>
              </a:rPr>
              <a:t>语法分析树</a:t>
            </a:r>
            <a:endParaRPr lang="zh-CN" altLang="en-US" b="1" i="0" dirty="0">
              <a:solidFill>
                <a:srgbClr val="FF0000"/>
              </a:solidFill>
              <a:latin typeface="Times New Roman" panose="02020603050405020304" pitchFamily="18" charset="0"/>
            </a:endParaRPr>
          </a:p>
          <a:p>
            <a:pPr lvl="1" algn="l">
              <a:buClrTx/>
              <a:buFontTx/>
              <a:buChar char="•"/>
            </a:pPr>
            <a:r>
              <a:rPr lang="zh-CN" altLang="en-US" b="1" i="0" dirty="0">
                <a:latin typeface="Times New Roman" panose="02020603050405020304" pitchFamily="18" charset="0"/>
              </a:rPr>
              <a:t> </a:t>
            </a:r>
            <a:r>
              <a:rPr lang="zh-CN" altLang="en-US" b="1" i="0" dirty="0" smtClean="0">
                <a:solidFill>
                  <a:srgbClr val="333399"/>
                </a:solidFill>
                <a:latin typeface="Times New Roman" panose="02020603050405020304" pitchFamily="18" charset="0"/>
              </a:rPr>
              <a:t>构造</a:t>
            </a:r>
            <a:r>
              <a:rPr lang="zh-CN" altLang="en-US" b="1" i="0" dirty="0" smtClean="0">
                <a:solidFill>
                  <a:srgbClr val="FF0000"/>
                </a:solidFill>
                <a:latin typeface="Times New Roman" panose="02020603050405020304" pitchFamily="18" charset="0"/>
              </a:rPr>
              <a:t>属性依赖图</a:t>
            </a:r>
            <a:r>
              <a:rPr lang="zh-CN" altLang="en-US" b="1" i="0" dirty="0">
                <a:solidFill>
                  <a:srgbClr val="333399"/>
                </a:solidFill>
                <a:latin typeface="Times New Roman" panose="02020603050405020304" pitchFamily="18" charset="0"/>
              </a:rPr>
              <a:t>（</a:t>
            </a:r>
            <a:r>
              <a:rPr lang="en-US" altLang="zh-CN" dirty="0">
                <a:solidFill>
                  <a:srgbClr val="333399"/>
                </a:solidFill>
              </a:rPr>
              <a:t>Dependency graph</a:t>
            </a:r>
            <a:r>
              <a:rPr lang="zh-CN" altLang="en-US" b="1" i="0" dirty="0">
                <a:solidFill>
                  <a:srgbClr val="333399"/>
                </a:solidFill>
                <a:latin typeface="Times New Roman" panose="02020603050405020304" pitchFamily="18" charset="0"/>
              </a:rPr>
              <a:t>）</a:t>
            </a:r>
            <a:endParaRPr lang="zh-CN" altLang="en-US" b="1" i="0" dirty="0">
              <a:solidFill>
                <a:srgbClr val="333399"/>
              </a:solidFill>
              <a:latin typeface="Times New Roman" panose="02020603050405020304" pitchFamily="18" charset="0"/>
            </a:endParaRPr>
          </a:p>
          <a:p>
            <a:pPr lvl="1" algn="l">
              <a:buClrTx/>
              <a:buFontTx/>
              <a:buChar char="•"/>
            </a:pPr>
            <a:r>
              <a:rPr lang="zh-CN" altLang="en-US" b="1" i="0" dirty="0">
                <a:latin typeface="Times New Roman" panose="02020603050405020304" pitchFamily="18" charset="0"/>
              </a:rPr>
              <a:t> </a:t>
            </a:r>
            <a:r>
              <a:rPr lang="zh-CN" altLang="en-US" b="1" i="0" dirty="0">
                <a:solidFill>
                  <a:srgbClr val="333399"/>
                </a:solidFill>
                <a:latin typeface="Times New Roman" panose="02020603050405020304" pitchFamily="18" charset="0"/>
              </a:rPr>
              <a:t>若该依赖图是</a:t>
            </a:r>
            <a:r>
              <a:rPr lang="zh-CN" altLang="en-US" b="1" i="0" dirty="0">
                <a:solidFill>
                  <a:srgbClr val="00B050"/>
                </a:solidFill>
                <a:latin typeface="Times New Roman" panose="02020603050405020304" pitchFamily="18" charset="0"/>
              </a:rPr>
              <a:t>无圈</a:t>
            </a:r>
            <a:r>
              <a:rPr lang="zh-CN" altLang="en-US" b="1" i="0" dirty="0">
                <a:solidFill>
                  <a:srgbClr val="333399"/>
                </a:solidFill>
                <a:latin typeface="Times New Roman" panose="02020603050405020304" pitchFamily="18" charset="0"/>
              </a:rPr>
              <a:t>的，则按造此无圈图的一种</a:t>
            </a:r>
            <a:endParaRPr lang="zh-CN" altLang="en-US" b="1" i="0" dirty="0">
              <a:solidFill>
                <a:srgbClr val="333399"/>
              </a:solidFill>
              <a:latin typeface="Times New Roman" panose="02020603050405020304" pitchFamily="18" charset="0"/>
            </a:endParaRPr>
          </a:p>
          <a:p>
            <a:pPr lvl="1" algn="l">
              <a:buClrTx/>
              <a:buFontTx/>
              <a:buNone/>
            </a:pPr>
            <a:r>
              <a:rPr lang="zh-CN" altLang="en-US" b="1" i="0" dirty="0">
                <a:solidFill>
                  <a:srgbClr val="333399"/>
                </a:solidFill>
                <a:latin typeface="Times New Roman" panose="02020603050405020304" pitchFamily="18" charset="0"/>
              </a:rPr>
              <a:t>  拓扑排序（</a:t>
            </a:r>
            <a:r>
              <a:rPr lang="en-US" altLang="zh-CN" dirty="0">
                <a:solidFill>
                  <a:srgbClr val="333399"/>
                </a:solidFill>
              </a:rPr>
              <a:t>Topological sort</a:t>
            </a:r>
            <a:r>
              <a:rPr lang="zh-CN" altLang="en-US" b="1" i="0" dirty="0">
                <a:solidFill>
                  <a:srgbClr val="333399"/>
                </a:solidFill>
                <a:latin typeface="Times New Roman" panose="02020603050405020304" pitchFamily="18" charset="0"/>
              </a:rPr>
              <a:t>）对分析树进行遍</a:t>
            </a:r>
            <a:endParaRPr lang="zh-CN" altLang="en-US" b="1" i="0" dirty="0">
              <a:solidFill>
                <a:srgbClr val="333399"/>
              </a:solidFill>
              <a:latin typeface="Times New Roman" panose="02020603050405020304" pitchFamily="18" charset="0"/>
            </a:endParaRPr>
          </a:p>
          <a:p>
            <a:pPr lvl="1" algn="l">
              <a:buClrTx/>
              <a:buFontTx/>
              <a:buNone/>
            </a:pPr>
            <a:r>
              <a:rPr lang="zh-CN" altLang="en-US" b="1" i="0" dirty="0">
                <a:solidFill>
                  <a:srgbClr val="333399"/>
                </a:solidFill>
                <a:latin typeface="Times New Roman" panose="02020603050405020304" pitchFamily="18" charset="0"/>
              </a:rPr>
              <a:t>  历，则可以计算所有的属性</a:t>
            </a:r>
            <a:endParaRPr lang="zh-CN" altLang="en-US" b="1" i="0" dirty="0">
              <a:solidFill>
                <a:srgbClr val="333399"/>
              </a:solidFill>
              <a:latin typeface="Times New Roman" panose="02020603050405020304" pitchFamily="18" charset="0"/>
            </a:endParaRPr>
          </a:p>
          <a:p>
            <a:pPr lvl="1" algn="l">
              <a:buClrTx/>
              <a:buFontTx/>
              <a:buNone/>
            </a:pPr>
            <a:endParaRPr lang="zh-CN" altLang="en-US" sz="1000" b="1" i="0" dirty="0">
              <a:solidFill>
                <a:srgbClr val="333399"/>
              </a:solidFill>
              <a:latin typeface="Times New Roman" panose="02020603050405020304" pitchFamily="18" charset="0"/>
            </a:endParaRPr>
          </a:p>
          <a:p>
            <a:pPr lvl="1" algn="l">
              <a:buClrTx/>
              <a:buFontTx/>
              <a:buNone/>
            </a:pPr>
            <a:r>
              <a:rPr lang="zh-CN" altLang="en-US" b="1" i="0" dirty="0">
                <a:latin typeface="Times New Roman" panose="02020603050405020304" pitchFamily="18" charset="0"/>
              </a:rPr>
              <a:t>注：</a:t>
            </a:r>
            <a:r>
              <a:rPr lang="zh-CN" altLang="en-US" b="1" i="0" dirty="0">
                <a:solidFill>
                  <a:srgbClr val="333399"/>
                </a:solidFill>
                <a:latin typeface="Times New Roman" panose="02020603050405020304" pitchFamily="18" charset="0"/>
              </a:rPr>
              <a:t>若依赖图含</a:t>
            </a:r>
            <a:r>
              <a:rPr lang="zh-CN" altLang="en-US" b="1" i="0" dirty="0">
                <a:solidFill>
                  <a:srgbClr val="FF0000"/>
                </a:solidFill>
                <a:latin typeface="Times New Roman" panose="02020603050405020304" pitchFamily="18" charset="0"/>
              </a:rPr>
              <a:t>有圈</a:t>
            </a:r>
            <a:r>
              <a:rPr lang="zh-CN" altLang="en-US" b="1" i="0" dirty="0">
                <a:solidFill>
                  <a:srgbClr val="333399"/>
                </a:solidFill>
                <a:latin typeface="Times New Roman" panose="02020603050405020304" pitchFamily="18" charset="0"/>
              </a:rPr>
              <a:t>，则相应的属性文法不可采用这种方法进行语义计算，此类属性文法</a:t>
            </a:r>
            <a:r>
              <a:rPr lang="zh-CN" altLang="en-US" b="1" i="0" dirty="0">
                <a:solidFill>
                  <a:srgbClr val="FF0000"/>
                </a:solidFill>
                <a:latin typeface="Times New Roman" panose="02020603050405020304" pitchFamily="18" charset="0"/>
              </a:rPr>
              <a:t>不是</a:t>
            </a:r>
            <a:endParaRPr lang="zh-CN" altLang="en-US" b="1" i="0" dirty="0">
              <a:solidFill>
                <a:srgbClr val="FF0000"/>
              </a:solidFill>
              <a:latin typeface="Times New Roman" panose="02020603050405020304" pitchFamily="18" charset="0"/>
            </a:endParaRPr>
          </a:p>
          <a:p>
            <a:pPr lvl="1" algn="l">
              <a:buClrTx/>
              <a:buFontTx/>
              <a:buNone/>
            </a:pPr>
            <a:r>
              <a:rPr lang="zh-CN" altLang="en-US" b="1" i="0" dirty="0">
                <a:solidFill>
                  <a:srgbClr val="FF0000"/>
                </a:solidFill>
                <a:latin typeface="Times New Roman" panose="02020603050405020304" pitchFamily="18" charset="0"/>
              </a:rPr>
              <a:t>良定义</a:t>
            </a:r>
            <a:r>
              <a:rPr lang="zh-CN" altLang="en-US" b="1" i="0" dirty="0">
                <a:solidFill>
                  <a:srgbClr val="333399"/>
                </a:solidFill>
                <a:latin typeface="Times New Roman" panose="02020603050405020304" pitchFamily="18" charset="0"/>
              </a:rPr>
              <a:t>的</a:t>
            </a:r>
            <a:r>
              <a:rPr lang="en-US" altLang="zh-CN" b="1" i="0" dirty="0">
                <a:solidFill>
                  <a:srgbClr val="333399"/>
                </a:solidFill>
                <a:latin typeface="Times New Roman" panose="02020603050405020304" pitchFamily="18" charset="0"/>
              </a:rPr>
              <a:t>. </a:t>
            </a:r>
            <a:r>
              <a:rPr lang="zh-CN" altLang="en-US" b="1" i="0" dirty="0">
                <a:solidFill>
                  <a:srgbClr val="333399"/>
                </a:solidFill>
                <a:latin typeface="Times New Roman" panose="02020603050405020304" pitchFamily="18" charset="0"/>
              </a:rPr>
              <a:t>所谓</a:t>
            </a:r>
            <a:r>
              <a:rPr lang="zh-CN" altLang="en-US" b="1" i="0" dirty="0">
                <a:latin typeface="Times New Roman" panose="02020603050405020304" pitchFamily="18" charset="0"/>
              </a:rPr>
              <a:t>良定义的属性文法</a:t>
            </a:r>
            <a:r>
              <a:rPr lang="zh-CN" altLang="en-US" b="1" i="0" dirty="0">
                <a:solidFill>
                  <a:srgbClr val="333399"/>
                </a:solidFill>
                <a:latin typeface="Times New Roman" panose="02020603050405020304" pitchFamily="18" charset="0"/>
              </a:rPr>
              <a:t>，当且仅当它的规则集合能够为所有分析树中的属性集确定唯一的值集。</a:t>
            </a:r>
            <a:endParaRPr lang="zh-CN" altLang="en-US" b="1" i="0" dirty="0">
              <a:solidFill>
                <a:srgbClr val="333399"/>
              </a:solidFill>
              <a:latin typeface="Times New Roman" panose="02020603050405020304" pitchFamily="18" charset="0"/>
            </a:endParaRPr>
          </a:p>
        </p:txBody>
      </p:sp>
      <p:sp>
        <p:nvSpPr>
          <p:cNvPr id="21508" name="AutoShape 9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09" name="AutoShape 9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0" name="AutoShape 10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1" name="AutoShape 10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1512" name="Rectangle 102"/>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4"/>
          <p:cNvSpPr txBox="1">
            <a:spLocks noChangeArrowheads="1"/>
          </p:cNvSpPr>
          <p:nvPr/>
        </p:nvSpPr>
        <p:spPr bwMode="auto">
          <a:xfrm>
            <a:off x="685800" y="990600"/>
            <a:ext cx="8070850" cy="9461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latin typeface="Times New Roman" panose="02020603050405020304" pitchFamily="18" charset="0"/>
              </a:rPr>
              <a:t>依赖图</a:t>
            </a:r>
            <a:r>
              <a:rPr lang="zh-CN" altLang="en-US" sz="2800" b="1" i="0">
                <a:solidFill>
                  <a:srgbClr val="333399"/>
                </a:solidFill>
              </a:rPr>
              <a:t>是一个有向图，用来描述分析树中的属</a:t>
            </a:r>
            <a:endParaRPr lang="zh-CN" altLang="en-US" sz="2800" b="1" i="0">
              <a:solidFill>
                <a:srgbClr val="333399"/>
              </a:solidFill>
            </a:endParaRPr>
          </a:p>
          <a:p>
            <a:pPr algn="l">
              <a:buClrTx/>
            </a:pPr>
            <a:r>
              <a:rPr lang="zh-CN" altLang="en-US" sz="2800" b="1" i="0">
                <a:solidFill>
                  <a:srgbClr val="333399"/>
                </a:solidFill>
              </a:rPr>
              <a:t>     性与属性之间的相互依赖关系</a:t>
            </a:r>
            <a:endParaRPr lang="zh-CN" altLang="en-US" sz="2800" b="1" i="0">
              <a:solidFill>
                <a:srgbClr val="333399"/>
              </a:solidFill>
            </a:endParaRPr>
          </a:p>
        </p:txBody>
      </p:sp>
      <p:sp>
        <p:nvSpPr>
          <p:cNvPr id="22531" name="Rectangle 15"/>
          <p:cNvSpPr>
            <a:spLocks noChangeArrowheads="1"/>
          </p:cNvSpPr>
          <p:nvPr/>
        </p:nvSpPr>
        <p:spPr bwMode="auto">
          <a:xfrm>
            <a:off x="914400" y="1905000"/>
            <a:ext cx="8077200" cy="4641271"/>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b="1" i="0" dirty="0">
                <a:latin typeface="楷体_GB2312" pitchFamily="49" charset="-122"/>
              </a:rPr>
              <a:t>构造算法</a:t>
            </a:r>
            <a:endParaRPr lang="zh-CN" altLang="en-US" b="1" i="0" dirty="0">
              <a:latin typeface="Times New Roman" panose="02020603050405020304" pitchFamily="18" charset="0"/>
            </a:endParaRPr>
          </a:p>
          <a:p>
            <a:pPr algn="l">
              <a:buClrTx/>
              <a:buFont typeface="Symbol" panose="05050102010706020507" pitchFamily="18" charset="2"/>
              <a:buNone/>
            </a:pPr>
            <a:endParaRPr lang="zh-CN" altLang="en-US" sz="1000" b="1" i="0" dirty="0">
              <a:solidFill>
                <a:schemeClr val="tx1"/>
              </a:solidFill>
              <a:latin typeface="Times New Roman" panose="02020603050405020304" pitchFamily="18" charset="0"/>
              <a:ea typeface="宋体" panose="02010600030101010101" pitchFamily="2" charset="-122"/>
            </a:endParaRPr>
          </a:p>
          <a:p>
            <a:pPr algn="l">
              <a:buClrTx/>
              <a:buFont typeface="Symbol" panose="05050102010706020507" pitchFamily="18" charset="2"/>
              <a:buNone/>
            </a:pPr>
            <a:r>
              <a:rPr lang="zh-CN" altLang="en-US" b="1" i="0" dirty="0">
                <a:solidFill>
                  <a:schemeClr val="tx1"/>
                </a:solidFill>
                <a:ea typeface="宋体" panose="02010600030101010101" pitchFamily="2" charset="-122"/>
              </a:rPr>
              <a:t>    </a:t>
            </a:r>
            <a:r>
              <a:rPr lang="en-US" altLang="zh-CN" b="1" i="0" dirty="0">
                <a:solidFill>
                  <a:srgbClr val="333399"/>
                </a:solidFill>
              </a:rPr>
              <a:t>for </a:t>
            </a:r>
            <a:r>
              <a:rPr lang="zh-CN" altLang="en-US" sz="2000" b="1" i="0" dirty="0">
                <a:solidFill>
                  <a:srgbClr val="333399"/>
                </a:solidFill>
              </a:rPr>
              <a:t>分析树中每一个</a:t>
            </a:r>
            <a:r>
              <a:rPr lang="zh-CN" altLang="en-US" sz="2000" b="1" i="0" dirty="0">
                <a:solidFill>
                  <a:srgbClr val="FF0000"/>
                </a:solidFill>
              </a:rPr>
              <a:t>结点</a:t>
            </a:r>
            <a:r>
              <a:rPr lang="en-US" altLang="zh-CN" sz="2000" b="1" i="0" dirty="0">
                <a:solidFill>
                  <a:srgbClr val="FF0000"/>
                </a:solidFill>
              </a:rPr>
              <a:t>n</a:t>
            </a:r>
            <a:r>
              <a:rPr lang="en-US" altLang="zh-CN" b="1" i="0" dirty="0">
                <a:solidFill>
                  <a:srgbClr val="333399"/>
                </a:solidFill>
              </a:rPr>
              <a:t>  </a:t>
            </a:r>
            <a:r>
              <a:rPr lang="en-US" altLang="zh-CN" b="1" i="0" dirty="0" smtClean="0">
                <a:solidFill>
                  <a:srgbClr val="333399"/>
                </a:solidFill>
              </a:rPr>
              <a:t>do   </a:t>
            </a:r>
            <a:r>
              <a:rPr lang="en-US" altLang="zh-CN" b="1" i="0" dirty="0" smtClean="0">
                <a:solidFill>
                  <a:srgbClr val="008000"/>
                </a:solidFill>
              </a:rPr>
              <a:t>//</a:t>
            </a:r>
            <a:r>
              <a:rPr lang="zh-CN" altLang="en-US" b="1" i="0" dirty="0" smtClean="0">
                <a:solidFill>
                  <a:srgbClr val="008000"/>
                </a:solidFill>
              </a:rPr>
              <a:t>建立结点</a:t>
            </a:r>
            <a:endParaRPr lang="en-US" altLang="zh-CN" b="1" i="0" dirty="0">
              <a:solidFill>
                <a:srgbClr val="008000"/>
              </a:solidFill>
            </a:endParaRPr>
          </a:p>
          <a:p>
            <a:pPr algn="l">
              <a:lnSpc>
                <a:spcPct val="90000"/>
              </a:lnSpc>
              <a:spcBef>
                <a:spcPct val="20000"/>
              </a:spcBef>
              <a:buClrTx/>
              <a:buFontTx/>
              <a:buNone/>
            </a:pPr>
            <a:r>
              <a:rPr lang="en-US" altLang="zh-CN" b="1" i="0" dirty="0">
                <a:solidFill>
                  <a:srgbClr val="333399"/>
                </a:solidFill>
              </a:rPr>
              <a:t>        for </a:t>
            </a:r>
            <a:r>
              <a:rPr lang="zh-CN" altLang="en-US" sz="2000" b="1" i="0" dirty="0">
                <a:solidFill>
                  <a:srgbClr val="333399"/>
                </a:solidFill>
              </a:rPr>
              <a:t>结点</a:t>
            </a:r>
            <a:r>
              <a:rPr lang="en-US" altLang="zh-CN" sz="2000" b="1" i="0" dirty="0">
                <a:solidFill>
                  <a:srgbClr val="FF0000"/>
                </a:solidFill>
              </a:rPr>
              <a:t>n</a:t>
            </a:r>
            <a:r>
              <a:rPr lang="zh-CN" altLang="en-US" sz="2000" b="1" i="0" dirty="0">
                <a:solidFill>
                  <a:srgbClr val="FF0000"/>
                </a:solidFill>
              </a:rPr>
              <a:t>所用产生式</a:t>
            </a:r>
            <a:r>
              <a:rPr lang="zh-CN" altLang="en-US" sz="2000" b="1" i="0" dirty="0">
                <a:solidFill>
                  <a:srgbClr val="333399"/>
                </a:solidFill>
              </a:rPr>
              <a:t>的每个语义规则中涉及的</a:t>
            </a:r>
            <a:r>
              <a:rPr lang="zh-CN" altLang="en-US" sz="2000" b="1" i="0" dirty="0">
                <a:solidFill>
                  <a:srgbClr val="FF0000"/>
                </a:solidFill>
              </a:rPr>
              <a:t>每一个属性</a:t>
            </a:r>
            <a:r>
              <a:rPr lang="en-US" altLang="zh-CN" sz="2000" b="1" i="0" dirty="0">
                <a:solidFill>
                  <a:srgbClr val="FF0000"/>
                </a:solidFill>
              </a:rPr>
              <a:t>a</a:t>
            </a:r>
            <a:r>
              <a:rPr lang="en-US" altLang="zh-CN" b="1" i="0" dirty="0">
                <a:solidFill>
                  <a:srgbClr val="FF0000"/>
                </a:solidFill>
              </a:rPr>
              <a:t>  </a:t>
            </a:r>
            <a:r>
              <a:rPr lang="en-US" altLang="zh-CN" b="1" i="0" dirty="0">
                <a:solidFill>
                  <a:srgbClr val="333399"/>
                </a:solidFill>
              </a:rPr>
              <a:t>do</a:t>
            </a:r>
            <a:endParaRPr lang="en-US" altLang="zh-CN" b="1" i="0" dirty="0">
              <a:solidFill>
                <a:srgbClr val="333399"/>
              </a:solidFill>
            </a:endParaRPr>
          </a:p>
          <a:p>
            <a:pPr algn="l">
              <a:lnSpc>
                <a:spcPct val="90000"/>
              </a:lnSpc>
              <a:spcBef>
                <a:spcPct val="20000"/>
              </a:spcBef>
              <a:buClrTx/>
              <a:buFontTx/>
              <a:buNone/>
            </a:pPr>
            <a:r>
              <a:rPr lang="en-US" altLang="zh-CN" b="1" i="0" dirty="0">
                <a:solidFill>
                  <a:srgbClr val="333399"/>
                </a:solidFill>
              </a:rPr>
              <a:t>             </a:t>
            </a:r>
            <a:r>
              <a:rPr lang="zh-CN" altLang="en-US" sz="2000" b="1" i="0" dirty="0">
                <a:solidFill>
                  <a:srgbClr val="333399"/>
                </a:solidFill>
              </a:rPr>
              <a:t>为</a:t>
            </a:r>
            <a:r>
              <a:rPr lang="en-US" altLang="zh-CN" sz="2000" b="1" i="0" dirty="0">
                <a:solidFill>
                  <a:srgbClr val="333399"/>
                </a:solidFill>
              </a:rPr>
              <a:t>a</a:t>
            </a:r>
            <a:r>
              <a:rPr lang="zh-CN" altLang="en-US" sz="2000" b="1" i="0" dirty="0">
                <a:solidFill>
                  <a:srgbClr val="333399"/>
                </a:solidFill>
              </a:rPr>
              <a:t>在依赖图中</a:t>
            </a:r>
            <a:r>
              <a:rPr lang="zh-CN" altLang="en-US" sz="2000" b="1" i="0" dirty="0">
                <a:solidFill>
                  <a:srgbClr val="FF0000"/>
                </a:solidFill>
              </a:rPr>
              <a:t>建立</a:t>
            </a:r>
            <a:r>
              <a:rPr lang="zh-CN" altLang="en-US" sz="2000" b="1" i="0" dirty="0">
                <a:solidFill>
                  <a:srgbClr val="333399"/>
                </a:solidFill>
              </a:rPr>
              <a:t>一个</a:t>
            </a:r>
            <a:r>
              <a:rPr lang="zh-CN" altLang="en-US" sz="2000" b="1" i="0" dirty="0">
                <a:solidFill>
                  <a:srgbClr val="FF0000"/>
                </a:solidFill>
              </a:rPr>
              <a:t>结点</a:t>
            </a:r>
            <a:r>
              <a:rPr lang="zh-CN" altLang="en-US" sz="2000" b="1" i="0" dirty="0">
                <a:solidFill>
                  <a:srgbClr val="333399"/>
                </a:solidFill>
              </a:rPr>
              <a:t>；</a:t>
            </a:r>
            <a:endParaRPr lang="zh-CN" altLang="en-US" sz="2000" b="1" i="0" dirty="0">
              <a:solidFill>
                <a:srgbClr val="333399"/>
              </a:solidFill>
            </a:endParaRPr>
          </a:p>
          <a:p>
            <a:pPr algn="l">
              <a:lnSpc>
                <a:spcPct val="90000"/>
              </a:lnSpc>
              <a:spcBef>
                <a:spcPct val="20000"/>
              </a:spcBef>
              <a:buClrTx/>
              <a:buFontTx/>
              <a:buNone/>
            </a:pPr>
            <a:r>
              <a:rPr lang="zh-CN" altLang="en-US" b="1" i="0" dirty="0">
                <a:solidFill>
                  <a:srgbClr val="333399"/>
                </a:solidFill>
              </a:rPr>
              <a:t>        </a:t>
            </a:r>
            <a:r>
              <a:rPr lang="en-US" altLang="zh-CN" b="1" i="0" dirty="0">
                <a:solidFill>
                  <a:srgbClr val="333399"/>
                </a:solidFill>
              </a:rPr>
              <a:t>for </a:t>
            </a:r>
            <a:r>
              <a:rPr lang="zh-CN" altLang="en-US" sz="2000" b="1" i="0" dirty="0">
                <a:solidFill>
                  <a:srgbClr val="333399"/>
                </a:solidFill>
              </a:rPr>
              <a:t>结点</a:t>
            </a:r>
            <a:r>
              <a:rPr lang="en-US" altLang="zh-CN" sz="2000" b="1" i="0" dirty="0">
                <a:solidFill>
                  <a:srgbClr val="333399"/>
                </a:solidFill>
              </a:rPr>
              <a:t>n</a:t>
            </a:r>
            <a:r>
              <a:rPr lang="zh-CN" altLang="en-US" sz="2000" b="1" i="0" dirty="0">
                <a:solidFill>
                  <a:srgbClr val="333399"/>
                </a:solidFill>
              </a:rPr>
              <a:t>所用产生式中每个形如</a:t>
            </a:r>
            <a:r>
              <a:rPr lang="en-US" altLang="zh-CN" sz="2000" b="1" i="0" dirty="0">
                <a:solidFill>
                  <a:srgbClr val="FF0000"/>
                </a:solidFill>
              </a:rPr>
              <a:t>f(c</a:t>
            </a:r>
            <a:r>
              <a:rPr lang="en-US" altLang="zh-CN" sz="2000" b="1" i="0" baseline="-25000" dirty="0">
                <a:solidFill>
                  <a:srgbClr val="FF0000"/>
                </a:solidFill>
              </a:rPr>
              <a:t>1</a:t>
            </a:r>
            <a:r>
              <a:rPr lang="en-US" altLang="zh-CN" sz="2000" b="1" i="0" dirty="0">
                <a:solidFill>
                  <a:srgbClr val="FF0000"/>
                </a:solidFill>
              </a:rPr>
              <a:t>,c</a:t>
            </a:r>
            <a:r>
              <a:rPr lang="en-US" altLang="zh-CN" sz="2000" b="1" i="0" baseline="-25000" dirty="0">
                <a:solidFill>
                  <a:srgbClr val="FF0000"/>
                </a:solidFill>
              </a:rPr>
              <a:t>2</a:t>
            </a:r>
            <a:r>
              <a:rPr lang="en-US" altLang="zh-CN" sz="2000" b="1" i="0" dirty="0">
                <a:solidFill>
                  <a:srgbClr val="FF0000"/>
                </a:solidFill>
              </a:rPr>
              <a:t>,…</a:t>
            </a:r>
            <a:r>
              <a:rPr lang="en-US" altLang="zh-CN" sz="2000" b="1" i="0" dirty="0" err="1">
                <a:solidFill>
                  <a:srgbClr val="FF0000"/>
                </a:solidFill>
              </a:rPr>
              <a:t>c</a:t>
            </a:r>
            <a:r>
              <a:rPr lang="en-US" altLang="zh-CN" sz="2000" b="1" i="0" baseline="-25000" dirty="0" err="1">
                <a:solidFill>
                  <a:srgbClr val="FF0000"/>
                </a:solidFill>
              </a:rPr>
              <a:t>k</a:t>
            </a:r>
            <a:r>
              <a:rPr lang="en-US" altLang="zh-CN" sz="2000" b="1" i="0" dirty="0">
                <a:solidFill>
                  <a:srgbClr val="FF0000"/>
                </a:solidFill>
              </a:rPr>
              <a:t>)</a:t>
            </a:r>
            <a:r>
              <a:rPr lang="zh-CN" altLang="en-US" sz="2000" b="1" i="0" dirty="0">
                <a:solidFill>
                  <a:srgbClr val="FF0000"/>
                </a:solidFill>
              </a:rPr>
              <a:t>的语义规则</a:t>
            </a:r>
            <a:r>
              <a:rPr lang="zh-CN" altLang="en-US" b="1" i="0" dirty="0">
                <a:solidFill>
                  <a:srgbClr val="FF0000"/>
                </a:solidFill>
              </a:rPr>
              <a:t> </a:t>
            </a:r>
            <a:r>
              <a:rPr lang="en-US" altLang="zh-CN" b="1" i="0" dirty="0">
                <a:solidFill>
                  <a:srgbClr val="333399"/>
                </a:solidFill>
              </a:rPr>
              <a:t>do</a:t>
            </a:r>
            <a:endParaRPr lang="en-US" altLang="zh-CN" b="1" i="0" dirty="0">
              <a:solidFill>
                <a:srgbClr val="333399"/>
              </a:solidFill>
            </a:endParaRPr>
          </a:p>
          <a:p>
            <a:pPr algn="l">
              <a:lnSpc>
                <a:spcPct val="90000"/>
              </a:lnSpc>
              <a:spcBef>
                <a:spcPct val="20000"/>
              </a:spcBef>
              <a:buClrTx/>
              <a:buFontTx/>
              <a:buNone/>
            </a:pPr>
            <a:r>
              <a:rPr lang="en-US" altLang="zh-CN" b="1" i="0" dirty="0">
                <a:solidFill>
                  <a:srgbClr val="333399"/>
                </a:solidFill>
              </a:rPr>
              <a:t>             </a:t>
            </a:r>
            <a:r>
              <a:rPr lang="zh-CN" altLang="en-US" sz="2000" b="1" i="0" dirty="0">
                <a:solidFill>
                  <a:srgbClr val="333399"/>
                </a:solidFill>
              </a:rPr>
              <a:t>为该规则在依赖图中也建立一个结点（称为</a:t>
            </a:r>
            <a:r>
              <a:rPr lang="zh-CN" altLang="en-US" sz="2000" b="1" i="0" dirty="0">
                <a:solidFill>
                  <a:srgbClr val="FF0000"/>
                </a:solidFill>
              </a:rPr>
              <a:t>虚结点</a:t>
            </a:r>
            <a:r>
              <a:rPr lang="zh-CN" altLang="en-US" sz="2000" b="1" i="0" dirty="0">
                <a:solidFill>
                  <a:srgbClr val="333399"/>
                </a:solidFill>
              </a:rPr>
              <a:t>）；</a:t>
            </a:r>
            <a:endParaRPr lang="zh-CN" altLang="en-US" sz="2000" b="1" i="0" dirty="0">
              <a:solidFill>
                <a:srgbClr val="333399"/>
              </a:solidFill>
            </a:endParaRPr>
          </a:p>
          <a:p>
            <a:pPr algn="l">
              <a:lnSpc>
                <a:spcPct val="90000"/>
              </a:lnSpc>
              <a:spcBef>
                <a:spcPct val="20000"/>
              </a:spcBef>
              <a:buClrTx/>
              <a:buFontTx/>
              <a:buNone/>
            </a:pPr>
            <a:r>
              <a:rPr lang="zh-CN" altLang="en-US" b="1" i="0" dirty="0">
                <a:solidFill>
                  <a:srgbClr val="333399"/>
                </a:solidFill>
              </a:rPr>
              <a:t>    </a:t>
            </a:r>
            <a:r>
              <a:rPr lang="en-US" altLang="zh-CN" b="1" i="0" dirty="0">
                <a:solidFill>
                  <a:srgbClr val="333399"/>
                </a:solidFill>
              </a:rPr>
              <a:t>for </a:t>
            </a:r>
            <a:r>
              <a:rPr lang="zh-CN" altLang="en-US" sz="2000" b="1" i="0" dirty="0">
                <a:solidFill>
                  <a:srgbClr val="333399"/>
                </a:solidFill>
              </a:rPr>
              <a:t>分析树中每一个</a:t>
            </a:r>
            <a:r>
              <a:rPr lang="zh-CN" altLang="en-US" sz="2000" b="1" i="0" dirty="0">
                <a:solidFill>
                  <a:srgbClr val="FF0000"/>
                </a:solidFill>
              </a:rPr>
              <a:t>结点</a:t>
            </a:r>
            <a:r>
              <a:rPr lang="en-US" altLang="zh-CN" sz="2000" b="1" i="0" dirty="0">
                <a:solidFill>
                  <a:srgbClr val="FF0000"/>
                </a:solidFill>
              </a:rPr>
              <a:t>n</a:t>
            </a:r>
            <a:r>
              <a:rPr lang="en-US" altLang="zh-CN" b="1" i="0" dirty="0">
                <a:solidFill>
                  <a:srgbClr val="333399"/>
                </a:solidFill>
              </a:rPr>
              <a:t>    </a:t>
            </a:r>
            <a:r>
              <a:rPr lang="en-US" altLang="zh-CN" b="1" i="0" dirty="0" smtClean="0">
                <a:solidFill>
                  <a:srgbClr val="333399"/>
                </a:solidFill>
              </a:rPr>
              <a:t>do   </a:t>
            </a:r>
            <a:r>
              <a:rPr lang="en-US" altLang="zh-CN" b="1" i="0" dirty="0" smtClean="0">
                <a:solidFill>
                  <a:srgbClr val="008000"/>
                </a:solidFill>
              </a:rPr>
              <a:t>// </a:t>
            </a:r>
            <a:r>
              <a:rPr lang="zh-CN" altLang="en-US" b="1" i="0" dirty="0" smtClean="0">
                <a:solidFill>
                  <a:srgbClr val="008000"/>
                </a:solidFill>
              </a:rPr>
              <a:t>构造有向边</a:t>
            </a:r>
            <a:endParaRPr lang="en-US" altLang="zh-CN" b="1" i="0" dirty="0">
              <a:solidFill>
                <a:srgbClr val="008000"/>
              </a:solidFill>
            </a:endParaRPr>
          </a:p>
          <a:p>
            <a:pPr algn="l">
              <a:lnSpc>
                <a:spcPct val="90000"/>
              </a:lnSpc>
              <a:spcBef>
                <a:spcPct val="20000"/>
              </a:spcBef>
              <a:buClrTx/>
              <a:buFontTx/>
              <a:buNone/>
            </a:pPr>
            <a:r>
              <a:rPr lang="en-US" altLang="zh-CN" b="1" i="0" dirty="0">
                <a:solidFill>
                  <a:srgbClr val="333399"/>
                </a:solidFill>
              </a:rPr>
              <a:t>        for </a:t>
            </a:r>
            <a:r>
              <a:rPr lang="zh-CN" altLang="en-US" sz="2000" b="1" i="0" dirty="0">
                <a:solidFill>
                  <a:srgbClr val="333399"/>
                </a:solidFill>
              </a:rPr>
              <a:t>结点</a:t>
            </a:r>
            <a:r>
              <a:rPr lang="en-US" altLang="zh-CN" sz="2000" b="1" i="0" dirty="0">
                <a:solidFill>
                  <a:srgbClr val="333399"/>
                </a:solidFill>
              </a:rPr>
              <a:t>n</a:t>
            </a:r>
            <a:r>
              <a:rPr lang="zh-CN" altLang="en-US" sz="2000" b="1" i="0" dirty="0">
                <a:solidFill>
                  <a:srgbClr val="333399"/>
                </a:solidFill>
              </a:rPr>
              <a:t>所用产生式对应的</a:t>
            </a:r>
            <a:r>
              <a:rPr lang="zh-CN" altLang="en-US" sz="2000" b="1" i="0" dirty="0">
                <a:solidFill>
                  <a:srgbClr val="FF0000"/>
                </a:solidFill>
              </a:rPr>
              <a:t>每个语义规则  </a:t>
            </a:r>
            <a:r>
              <a:rPr lang="en-US" altLang="zh-CN" sz="2000" b="1" i="0" dirty="0">
                <a:solidFill>
                  <a:srgbClr val="FF0000"/>
                </a:solidFill>
              </a:rPr>
              <a:t>b:=f(c</a:t>
            </a:r>
            <a:r>
              <a:rPr lang="en-US" altLang="zh-CN" sz="2000" b="1" i="0" baseline="-25000" dirty="0">
                <a:solidFill>
                  <a:srgbClr val="FF0000"/>
                </a:solidFill>
              </a:rPr>
              <a:t>1</a:t>
            </a:r>
            <a:r>
              <a:rPr lang="en-US" altLang="zh-CN" sz="2000" b="1" i="0" dirty="0">
                <a:solidFill>
                  <a:srgbClr val="FF0000"/>
                </a:solidFill>
              </a:rPr>
              <a:t>,c</a:t>
            </a:r>
            <a:r>
              <a:rPr lang="en-US" altLang="zh-CN" sz="2000" b="1" i="0" baseline="-25000" dirty="0">
                <a:solidFill>
                  <a:srgbClr val="FF0000"/>
                </a:solidFill>
              </a:rPr>
              <a:t>2</a:t>
            </a:r>
            <a:r>
              <a:rPr lang="en-US" altLang="zh-CN" sz="2000" b="1" i="0" dirty="0">
                <a:solidFill>
                  <a:srgbClr val="FF0000"/>
                </a:solidFill>
              </a:rPr>
              <a:t>,…c</a:t>
            </a:r>
            <a:r>
              <a:rPr lang="en-US" altLang="zh-CN" sz="2000" b="1" i="0" baseline="-25000" dirty="0">
                <a:solidFill>
                  <a:srgbClr val="FF0000"/>
                </a:solidFill>
              </a:rPr>
              <a:t>k</a:t>
            </a:r>
            <a:r>
              <a:rPr lang="en-US" altLang="zh-CN" sz="2000" b="1" i="0" dirty="0">
                <a:solidFill>
                  <a:srgbClr val="FF0000"/>
                </a:solidFill>
              </a:rPr>
              <a:t>)</a:t>
            </a:r>
            <a:r>
              <a:rPr lang="en-US" altLang="zh-CN" b="1" i="0" dirty="0">
                <a:solidFill>
                  <a:srgbClr val="FF0000"/>
                </a:solidFill>
              </a:rPr>
              <a:t> </a:t>
            </a:r>
            <a:r>
              <a:rPr lang="en-US" altLang="zh-CN" b="1" i="0" dirty="0">
                <a:solidFill>
                  <a:srgbClr val="333399"/>
                </a:solidFill>
              </a:rPr>
              <a:t>do</a:t>
            </a:r>
            <a:endParaRPr lang="en-US" altLang="zh-CN" b="1" i="0" dirty="0">
              <a:solidFill>
                <a:srgbClr val="333399"/>
              </a:solidFill>
            </a:endParaRPr>
          </a:p>
          <a:p>
            <a:pPr algn="l">
              <a:lnSpc>
                <a:spcPct val="90000"/>
              </a:lnSpc>
              <a:spcBef>
                <a:spcPct val="20000"/>
              </a:spcBef>
              <a:buClrTx/>
              <a:buFontTx/>
              <a:buNone/>
            </a:pPr>
            <a:r>
              <a:rPr lang="en-US" altLang="zh-CN" b="1" i="0" dirty="0">
                <a:solidFill>
                  <a:srgbClr val="333399"/>
                </a:solidFill>
              </a:rPr>
              <a:t>             </a:t>
            </a:r>
            <a:r>
              <a:rPr lang="zh-CN" altLang="en-US" sz="2000" b="1" i="0" dirty="0">
                <a:solidFill>
                  <a:srgbClr val="333399"/>
                </a:solidFill>
              </a:rPr>
              <a:t>（可以只是</a:t>
            </a:r>
            <a:r>
              <a:rPr lang="en-US" altLang="zh-CN" sz="2000" b="1" i="0" dirty="0">
                <a:solidFill>
                  <a:srgbClr val="333399"/>
                </a:solidFill>
              </a:rPr>
              <a:t>f(c</a:t>
            </a:r>
            <a:r>
              <a:rPr lang="en-US" altLang="zh-CN" sz="2000" b="1" i="0" baseline="-25000" dirty="0">
                <a:solidFill>
                  <a:srgbClr val="333399"/>
                </a:solidFill>
              </a:rPr>
              <a:t>1</a:t>
            </a:r>
            <a:r>
              <a:rPr lang="en-US" altLang="zh-CN" sz="2000" b="1" i="0" dirty="0">
                <a:solidFill>
                  <a:srgbClr val="333399"/>
                </a:solidFill>
              </a:rPr>
              <a:t>,c</a:t>
            </a:r>
            <a:r>
              <a:rPr lang="en-US" altLang="zh-CN" sz="2000" b="1" i="0" baseline="-25000" dirty="0">
                <a:solidFill>
                  <a:srgbClr val="333399"/>
                </a:solidFill>
              </a:rPr>
              <a:t>2</a:t>
            </a:r>
            <a:r>
              <a:rPr lang="en-US" altLang="zh-CN" sz="2000" b="1" i="0" dirty="0">
                <a:solidFill>
                  <a:srgbClr val="333399"/>
                </a:solidFill>
              </a:rPr>
              <a:t>,…</a:t>
            </a:r>
            <a:r>
              <a:rPr lang="en-US" altLang="zh-CN" sz="2000" b="1" i="0" dirty="0" err="1">
                <a:solidFill>
                  <a:srgbClr val="333399"/>
                </a:solidFill>
              </a:rPr>
              <a:t>c</a:t>
            </a:r>
            <a:r>
              <a:rPr lang="en-US" altLang="zh-CN" sz="2000" b="1" i="0" baseline="-25000" dirty="0" err="1">
                <a:solidFill>
                  <a:srgbClr val="333399"/>
                </a:solidFill>
              </a:rPr>
              <a:t>k</a:t>
            </a:r>
            <a:r>
              <a:rPr lang="en-US" altLang="zh-CN" sz="2000" b="1" i="0" dirty="0">
                <a:solidFill>
                  <a:srgbClr val="333399"/>
                </a:solidFill>
              </a:rPr>
              <a:t>)</a:t>
            </a:r>
            <a:r>
              <a:rPr lang="en-US" altLang="zh-CN" b="1" i="0" dirty="0">
                <a:solidFill>
                  <a:srgbClr val="333399"/>
                </a:solidFill>
              </a:rPr>
              <a:t> </a:t>
            </a:r>
            <a:r>
              <a:rPr lang="zh-CN" altLang="en-US" sz="2000" b="1" i="0" dirty="0">
                <a:solidFill>
                  <a:srgbClr val="333399"/>
                </a:solidFill>
              </a:rPr>
              <a:t>，此时</a:t>
            </a:r>
            <a:r>
              <a:rPr lang="en-US" altLang="zh-CN" sz="2000" b="1" i="0" dirty="0">
                <a:solidFill>
                  <a:srgbClr val="333399"/>
                </a:solidFill>
              </a:rPr>
              <a:t>b</a:t>
            </a:r>
            <a:r>
              <a:rPr lang="zh-CN" altLang="en-US" sz="2000" b="1" i="0" dirty="0">
                <a:solidFill>
                  <a:srgbClr val="333399"/>
                </a:solidFill>
              </a:rPr>
              <a:t>结点为一个虚结点）</a:t>
            </a:r>
            <a:endParaRPr lang="zh-CN" altLang="en-US" sz="2000" b="1" i="0" dirty="0">
              <a:solidFill>
                <a:srgbClr val="333399"/>
              </a:solidFill>
            </a:endParaRPr>
          </a:p>
          <a:p>
            <a:pPr algn="l">
              <a:lnSpc>
                <a:spcPct val="90000"/>
              </a:lnSpc>
              <a:spcBef>
                <a:spcPct val="20000"/>
              </a:spcBef>
              <a:buClrTx/>
              <a:buFontTx/>
              <a:buNone/>
            </a:pPr>
            <a:r>
              <a:rPr lang="zh-CN" altLang="en-US" b="1" i="0" dirty="0">
                <a:solidFill>
                  <a:srgbClr val="333399"/>
                </a:solidFill>
              </a:rPr>
              <a:t>             </a:t>
            </a:r>
            <a:r>
              <a:rPr lang="en-US" altLang="zh-CN" b="1" i="0" dirty="0">
                <a:solidFill>
                  <a:srgbClr val="333399"/>
                </a:solidFill>
              </a:rPr>
              <a:t>for  </a:t>
            </a:r>
            <a:r>
              <a:rPr lang="en-US" altLang="zh-CN" b="1" i="0" dirty="0" err="1">
                <a:solidFill>
                  <a:srgbClr val="333399"/>
                </a:solidFill>
              </a:rPr>
              <a:t>i</a:t>
            </a:r>
            <a:r>
              <a:rPr lang="en-US" altLang="zh-CN" b="1" i="0" dirty="0">
                <a:solidFill>
                  <a:srgbClr val="333399"/>
                </a:solidFill>
              </a:rPr>
              <a:t> :=</a:t>
            </a:r>
            <a:r>
              <a:rPr lang="en-US" altLang="zh-CN" b="1" i="0" dirty="0">
                <a:solidFill>
                  <a:srgbClr val="FF0000"/>
                </a:solidFill>
              </a:rPr>
              <a:t>1 to k </a:t>
            </a:r>
            <a:r>
              <a:rPr lang="en-US" altLang="zh-CN" b="1" i="0" dirty="0">
                <a:solidFill>
                  <a:srgbClr val="333399"/>
                </a:solidFill>
              </a:rPr>
              <a:t>do</a:t>
            </a:r>
            <a:endParaRPr lang="en-US" altLang="zh-CN" b="1" i="0" dirty="0">
              <a:solidFill>
                <a:srgbClr val="333399"/>
              </a:solidFill>
            </a:endParaRPr>
          </a:p>
          <a:p>
            <a:pPr algn="l">
              <a:lnSpc>
                <a:spcPct val="90000"/>
              </a:lnSpc>
              <a:spcBef>
                <a:spcPct val="20000"/>
              </a:spcBef>
              <a:buClrTx/>
              <a:buFontTx/>
              <a:buNone/>
            </a:pPr>
            <a:r>
              <a:rPr lang="en-US" altLang="zh-CN" b="1" i="0" dirty="0">
                <a:solidFill>
                  <a:srgbClr val="333399"/>
                </a:solidFill>
              </a:rPr>
              <a:t>                 </a:t>
            </a:r>
            <a:r>
              <a:rPr lang="zh-CN" altLang="en-US" sz="2000" b="1" i="0" dirty="0">
                <a:solidFill>
                  <a:srgbClr val="333399"/>
                </a:solidFill>
              </a:rPr>
              <a:t>从</a:t>
            </a:r>
            <a:r>
              <a:rPr lang="en-US" altLang="zh-CN" sz="2000" b="1" i="0" dirty="0">
                <a:solidFill>
                  <a:srgbClr val="FF0000"/>
                </a:solidFill>
              </a:rPr>
              <a:t>c</a:t>
            </a:r>
            <a:r>
              <a:rPr lang="en-US" altLang="zh-CN" sz="2000" b="1" i="0" baseline="-25000" dirty="0">
                <a:solidFill>
                  <a:srgbClr val="FF0000"/>
                </a:solidFill>
              </a:rPr>
              <a:t>i</a:t>
            </a:r>
            <a:r>
              <a:rPr lang="zh-CN" altLang="en-US" sz="2000" b="1" i="0" dirty="0">
                <a:solidFill>
                  <a:srgbClr val="FF0000"/>
                </a:solidFill>
              </a:rPr>
              <a:t>结点到</a:t>
            </a:r>
            <a:r>
              <a:rPr lang="en-US" altLang="zh-CN" sz="2000" b="1" i="0" dirty="0">
                <a:solidFill>
                  <a:srgbClr val="FF0000"/>
                </a:solidFill>
              </a:rPr>
              <a:t>b</a:t>
            </a:r>
            <a:r>
              <a:rPr lang="zh-CN" altLang="en-US" sz="2000" b="1" i="0" dirty="0">
                <a:solidFill>
                  <a:srgbClr val="FF0000"/>
                </a:solidFill>
              </a:rPr>
              <a:t>结点构造一条有向边</a:t>
            </a:r>
            <a:endParaRPr lang="zh-CN" altLang="en-US" sz="2000" b="1" i="0" dirty="0">
              <a:solidFill>
                <a:srgbClr val="FF0000"/>
              </a:solidFill>
            </a:endParaRPr>
          </a:p>
        </p:txBody>
      </p:sp>
      <p:sp>
        <p:nvSpPr>
          <p:cNvPr id="22532"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3"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4"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5"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6" name="Rectangle 20"/>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2"/>
          <p:cNvSpPr txBox="1">
            <a:spLocks noChangeArrowheads="1"/>
          </p:cNvSpPr>
          <p:nvPr/>
        </p:nvSpPr>
        <p:spPr bwMode="auto">
          <a:xfrm>
            <a:off x="539750" y="1124744"/>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anose="02020603050405020304"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3555" name="Rectangle 13"/>
          <p:cNvSpPr>
            <a:spLocks noChangeArrowheads="1"/>
          </p:cNvSpPr>
          <p:nvPr/>
        </p:nvSpPr>
        <p:spPr bwMode="auto">
          <a:xfrm>
            <a:off x="952500" y="1714426"/>
            <a:ext cx="78867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b="1" i="0" dirty="0">
                <a:solidFill>
                  <a:srgbClr val="333399"/>
                </a:solidFill>
                <a:latin typeface="Times New Roman" panose="02020603050405020304" pitchFamily="18" charset="0"/>
              </a:rPr>
              <a:t>设有如下属性文法，考虑输入串 </a:t>
            </a:r>
            <a:r>
              <a:rPr lang="en-US" altLang="zh-CN" i="0" dirty="0"/>
              <a:t>10</a:t>
            </a:r>
            <a:r>
              <a:rPr lang="en-US" altLang="zh-CN" b="1" i="0" dirty="0"/>
              <a:t>.</a:t>
            </a:r>
            <a:r>
              <a:rPr lang="en-US" altLang="zh-CN" i="0" dirty="0"/>
              <a:t>01 </a:t>
            </a:r>
            <a:r>
              <a:rPr lang="zh-CN" altLang="en-US" b="1" i="0" dirty="0">
                <a:solidFill>
                  <a:srgbClr val="333399"/>
                </a:solidFill>
                <a:latin typeface="Times New Roman" panose="02020603050405020304" pitchFamily="18" charset="0"/>
              </a:rPr>
              <a:t>的语义计算过程</a:t>
            </a:r>
            <a:endParaRPr lang="zh-CN" altLang="en-US" sz="1000" b="1" i="0" dirty="0">
              <a:solidFill>
                <a:srgbClr val="333399"/>
              </a:solidFill>
              <a:latin typeface="Times New Roman" panose="02020603050405020304" pitchFamily="18" charset="0"/>
            </a:endParaRPr>
          </a:p>
        </p:txBody>
      </p:sp>
      <p:sp>
        <p:nvSpPr>
          <p:cNvPr id="23556"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7"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8"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59"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3560" name="Text Box 18"/>
          <p:cNvSpPr txBox="1">
            <a:spLocks noChangeArrowheads="1"/>
          </p:cNvSpPr>
          <p:nvPr/>
        </p:nvSpPr>
        <p:spPr bwMode="auto">
          <a:xfrm>
            <a:off x="1042988" y="2250485"/>
            <a:ext cx="1728787" cy="2651125"/>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产生式</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1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sym typeface="Symbol" panose="05050102010706020507" pitchFamily="18" charset="2"/>
              </a:rPr>
              <a:t>N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S</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2</a:t>
            </a:r>
            <a:endParaRPr lang="en-US" altLang="zh-CN" sz="2000" i="0" baseline="-25000" dirty="0">
              <a:solidFill>
                <a:srgbClr val="333399"/>
              </a:solidFill>
              <a:sym typeface="Symbol" panose="05050102010706020507" pitchFamily="18" charset="2"/>
            </a:endParaRPr>
          </a:p>
          <a:p>
            <a:pPr algn="l">
              <a:buClrTx/>
            </a:pPr>
            <a:endParaRPr lang="en-US" altLang="zh-CN" sz="1000" i="0" baseline="-25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S</a:t>
            </a:r>
            <a:r>
              <a:rPr lang="en-US" altLang="zh-CN" sz="2000" i="0" baseline="-25000" dirty="0">
                <a:solidFill>
                  <a:srgbClr val="333399"/>
                </a:solidFill>
                <a:sym typeface="Symbol" panose="05050102010706020507" pitchFamily="18" charset="2"/>
              </a:rPr>
              <a:t>1</a:t>
            </a:r>
            <a:r>
              <a:rPr lang="en-US" altLang="zh-CN" sz="2000" dirty="0">
                <a:solidFill>
                  <a:srgbClr val="333399"/>
                </a:solidFill>
                <a:sym typeface="Symbol" panose="05050102010706020507" pitchFamily="18" charset="2"/>
              </a:rPr>
              <a:t>B</a:t>
            </a:r>
            <a:endParaRPr lang="en-US" altLang="zh-CN" sz="2000" dirty="0">
              <a:solidFill>
                <a:srgbClr val="333399"/>
              </a:solidFill>
              <a:sym typeface="Symbol" panose="05050102010706020507" pitchFamily="18" charset="2"/>
            </a:endParaRPr>
          </a:p>
          <a:p>
            <a:pPr algn="l">
              <a:buClrTx/>
            </a:pPr>
            <a:endParaRPr lang="en-US" altLang="zh-CN" sz="1000" baseline="-25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B</a:t>
            </a:r>
            <a:endParaRPr lang="en-US" altLang="zh-CN" sz="2000" dirty="0">
              <a:solidFill>
                <a:srgbClr val="333399"/>
              </a:solidFill>
              <a:sym typeface="Symbol" panose="05050102010706020507" pitchFamily="18" charset="2"/>
            </a:endParaRPr>
          </a:p>
          <a:p>
            <a:pPr algn="l">
              <a:buClrTx/>
            </a:pPr>
            <a:endParaRPr kumimoji="0" lang="en-US" altLang="zh-CN" sz="1000" b="1"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ea typeface="华文行楷" panose="02010800040101010101" pitchFamily="2" charset="-122"/>
                <a:sym typeface="Symbol" panose="05050102010706020507" pitchFamily="18" charset="2"/>
              </a:rPr>
              <a:t>0</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endParaRPr lang="en-US" altLang="zh-CN" sz="1000" u="sng"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1</a:t>
            </a:r>
            <a:endParaRPr lang="en-US" altLang="zh-CN" sz="2000" dirty="0">
              <a:solidFill>
                <a:srgbClr val="333399"/>
              </a:solidFill>
              <a:sym typeface="Symbol" panose="05050102010706020507" pitchFamily="18" charset="2"/>
            </a:endParaRPr>
          </a:p>
        </p:txBody>
      </p:sp>
      <p:sp>
        <p:nvSpPr>
          <p:cNvPr id="23561" name="Text Box 19"/>
          <p:cNvSpPr txBox="1">
            <a:spLocks noChangeArrowheads="1"/>
          </p:cNvSpPr>
          <p:nvPr/>
        </p:nvSpPr>
        <p:spPr bwMode="auto">
          <a:xfrm>
            <a:off x="2417762" y="2221930"/>
            <a:ext cx="6546726" cy="2708434"/>
          </a:xfrm>
          <a:prstGeom prst="rect">
            <a:avLst/>
          </a:prstGeom>
          <a:noFill/>
          <a:ln w="9525">
            <a:noFill/>
            <a:miter lim="800000"/>
          </a:ln>
        </p:spPr>
        <p:txBody>
          <a:bodyPr wrap="square">
            <a:spAutoFit/>
          </a:bodyPr>
          <a:lstStyle/>
          <a:p>
            <a:pPr algn="l">
              <a:buClrTx/>
            </a:pPr>
            <a:r>
              <a:rPr kumimoji="0" lang="zh-CN" altLang="en-US" b="1" i="0" dirty="0">
                <a:sym typeface="Symbol" panose="05050102010706020507" pitchFamily="18" charset="2"/>
              </a:rPr>
              <a:t>语义动作</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1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sym typeface="Symbol" panose="05050102010706020507" pitchFamily="18" charset="2"/>
              </a:rPr>
              <a:t>N</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a:t>
            </a:r>
            <a:r>
              <a:rPr lang="en-US" altLang="zh-CN" sz="2000" i="0" dirty="0">
                <a:solidFill>
                  <a:srgbClr val="333399"/>
                </a:solidFill>
              </a:rPr>
              <a:t>+</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2</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i="0" dirty="0">
                <a:solidFill>
                  <a:srgbClr val="333399"/>
                </a:solidFill>
                <a:sym typeface="Symbol" panose="05050102010706020507" pitchFamily="18" charset="2"/>
              </a:rPr>
              <a:t>.</a:t>
            </a:r>
            <a:r>
              <a:rPr lang="en-US" altLang="zh-CN" sz="2000" dirty="0">
                <a:solidFill>
                  <a:srgbClr val="333399"/>
                </a:solidFill>
              </a:rPr>
              <a:t>f</a:t>
            </a:r>
            <a:r>
              <a:rPr lang="en-US" altLang="zh-CN" sz="2000" i="0" dirty="0">
                <a:solidFill>
                  <a:srgbClr val="333399"/>
                </a:solidFill>
              </a:rPr>
              <a:t> : =1;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2</a:t>
            </a:r>
            <a:r>
              <a:rPr lang="en-US" altLang="zh-CN" sz="2000" b="1" i="0" dirty="0">
                <a:solidFill>
                  <a:srgbClr val="333399"/>
                </a:solidFill>
                <a:sym typeface="Symbol" panose="05050102010706020507" pitchFamily="18" charset="2"/>
              </a:rPr>
              <a:t>.</a:t>
            </a:r>
            <a:r>
              <a:rPr lang="en-US" altLang="zh-CN" sz="2000" dirty="0">
                <a:solidFill>
                  <a:srgbClr val="333399"/>
                </a:solidFill>
              </a:rPr>
              <a:t>f</a:t>
            </a:r>
            <a:r>
              <a:rPr lang="en-US" altLang="zh-CN" sz="2000" i="0" dirty="0">
                <a:solidFill>
                  <a:srgbClr val="333399"/>
                </a:solidFill>
              </a:rPr>
              <a:t> :=2</a:t>
            </a:r>
            <a:r>
              <a:rPr lang="en-US" altLang="zh-CN" sz="2000" i="0" baseline="30000" dirty="0">
                <a:solidFill>
                  <a:srgbClr val="333399"/>
                </a:solidFill>
              </a:rPr>
              <a:t>-</a:t>
            </a:r>
            <a:r>
              <a:rPr lang="en-US" altLang="zh-CN" sz="2000" b="1" baseline="30000" dirty="0">
                <a:solidFill>
                  <a:srgbClr val="333399"/>
                </a:solidFill>
                <a:sym typeface="Symbol" panose="05050102010706020507" pitchFamily="18" charset="2"/>
              </a:rPr>
              <a:t>S</a:t>
            </a:r>
            <a:r>
              <a:rPr lang="en-US" altLang="zh-CN" sz="1400" b="1" i="0" baseline="30000" dirty="0">
                <a:solidFill>
                  <a:srgbClr val="333399"/>
                </a:solidFill>
                <a:sym typeface="Symbol" panose="05050102010706020507" pitchFamily="18" charset="2"/>
              </a:rPr>
              <a:t>2</a:t>
            </a:r>
            <a:r>
              <a:rPr lang="en-US" altLang="zh-CN" sz="2000" b="1" i="0" baseline="30000" dirty="0">
                <a:solidFill>
                  <a:srgbClr val="333399"/>
                </a:solidFill>
                <a:sym typeface="Symbol" panose="05050102010706020507" pitchFamily="18" charset="2"/>
              </a:rPr>
              <a:t>.</a:t>
            </a:r>
            <a:r>
              <a:rPr lang="en-US" altLang="zh-CN" sz="2000" b="1" baseline="30000" dirty="0">
                <a:solidFill>
                  <a:srgbClr val="333399"/>
                </a:solidFill>
              </a:rPr>
              <a:t>l</a:t>
            </a:r>
            <a:r>
              <a:rPr lang="en-US" altLang="zh-CN" sz="2000" i="0" baseline="30000" dirty="0">
                <a:solidFill>
                  <a:srgbClr val="333399"/>
                </a:solidFill>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kumimoji="0"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rPr>
              <a:t>:= </a:t>
            </a:r>
            <a:r>
              <a:rPr lang="en-US" altLang="zh-CN" sz="2000" i="0" dirty="0" smtClean="0">
                <a:solidFill>
                  <a:srgbClr val="333399"/>
                </a:solidFill>
              </a:rPr>
              <a:t>2</a:t>
            </a:r>
            <a:r>
              <a:rPr lang="en-US" altLang="zh-CN" sz="2000" dirty="0" smtClean="0">
                <a:solidFill>
                  <a:srgbClr val="333399"/>
                </a:solidFill>
                <a:sym typeface="Symbol" panose="05050102010706020507" pitchFamily="18" charset="2"/>
              </a:rPr>
              <a:t>S</a:t>
            </a:r>
            <a:r>
              <a:rPr lang="en-US" altLang="zh-CN" sz="2000" b="1" dirty="0" smtClean="0">
                <a:solidFill>
                  <a:srgbClr val="333399"/>
                </a:solidFill>
                <a:sym typeface="Symbol" panose="05050102010706020507" pitchFamily="18" charset="2"/>
              </a:rPr>
              <a:t>.</a:t>
            </a:r>
            <a:r>
              <a:rPr lang="en-US" altLang="zh-CN" sz="2000" dirty="0" smtClean="0">
                <a:solidFill>
                  <a:srgbClr val="333399"/>
                </a:solidFill>
                <a:sym typeface="Symbol" panose="05050102010706020507" pitchFamily="18" charset="2"/>
              </a:rPr>
              <a:t>f </a:t>
            </a:r>
            <a:r>
              <a:rPr lang="en-US" altLang="zh-CN" sz="2000" i="0" dirty="0" smtClean="0">
                <a:solidFill>
                  <a:srgbClr val="333399"/>
                </a:solidFill>
              </a:rPr>
              <a:t>; </a:t>
            </a:r>
            <a:r>
              <a:rPr lang="en-US" altLang="zh-CN" sz="2000" dirty="0" err="1">
                <a:solidFill>
                  <a:srgbClr val="333399"/>
                </a:solidFill>
                <a:sym typeface="Symbol" panose="05050102010706020507" pitchFamily="18" charset="2"/>
              </a:rPr>
              <a:t>B</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smtClean="0">
                <a:solidFill>
                  <a:srgbClr val="333399"/>
                </a:solidFill>
                <a:sym typeface="Symbol" panose="05050102010706020507" pitchFamily="18" charset="2"/>
              </a:rPr>
              <a:t>S</a:t>
            </a:r>
            <a:r>
              <a:rPr lang="en-US" altLang="zh-CN" sz="2000" b="1" dirty="0" err="1" smtClean="0">
                <a:solidFill>
                  <a:srgbClr val="333399"/>
                </a:solidFill>
                <a:sym typeface="Symbol" panose="05050102010706020507" pitchFamily="18" charset="2"/>
              </a:rPr>
              <a:t>.</a:t>
            </a:r>
            <a:r>
              <a:rPr lang="en-US" altLang="zh-CN" sz="2000" dirty="0" err="1" smtClean="0">
                <a:solidFill>
                  <a:srgbClr val="333399"/>
                </a:solidFill>
                <a:sym typeface="Symbol" panose="05050102010706020507" pitchFamily="18" charset="2"/>
              </a:rPr>
              <a:t>f</a:t>
            </a:r>
            <a:r>
              <a:rPr lang="en-US" altLang="zh-CN" sz="2000" dirty="0" smtClean="0">
                <a:solidFill>
                  <a:srgbClr val="333399"/>
                </a:solidFill>
                <a:sym typeface="Symbol" panose="05050102010706020507" pitchFamily="18" charset="2"/>
              </a:rPr>
              <a:t> </a:t>
            </a:r>
            <a:r>
              <a:rPr lang="en-US" altLang="zh-CN" sz="2000" i="0" dirty="0" smtClean="0">
                <a:solidFill>
                  <a:srgbClr val="333399"/>
                </a:solidFill>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smtClean="0">
                <a:solidFill>
                  <a:srgbClr val="333399"/>
                </a:solidFill>
                <a:sym typeface="Symbol" panose="05050102010706020507" pitchFamily="18" charset="2"/>
              </a:rPr>
              <a:t>S</a:t>
            </a:r>
            <a:r>
              <a:rPr lang="en-US" altLang="zh-CN" sz="2000" i="0" baseline="-25000" dirty="0" smtClean="0">
                <a:solidFill>
                  <a:srgbClr val="333399"/>
                </a:solidFill>
                <a:sym typeface="Symbol" panose="05050102010706020507" pitchFamily="18" charset="2"/>
              </a:rPr>
              <a:t>1</a:t>
            </a:r>
            <a:r>
              <a:rPr lang="en-US" altLang="zh-CN" sz="2000" b="1" i="0" dirty="0" smtClean="0">
                <a:solidFill>
                  <a:srgbClr val="333399"/>
                </a:solidFill>
                <a:sym typeface="Symbol" panose="05050102010706020507" pitchFamily="18" charset="2"/>
              </a:rPr>
              <a:t>.</a:t>
            </a:r>
            <a:r>
              <a:rPr lang="en-US" altLang="zh-CN" sz="2000" dirty="0" smtClean="0">
                <a:solidFill>
                  <a:srgbClr val="333399"/>
                </a:solidFill>
                <a:sym typeface="Symbol" panose="05050102010706020507" pitchFamily="18" charset="2"/>
              </a:rPr>
              <a:t>v</a:t>
            </a:r>
            <a:r>
              <a:rPr lang="en-US" altLang="zh-CN" sz="2000" i="0" dirty="0" smtClean="0">
                <a:solidFill>
                  <a:srgbClr val="333399"/>
                </a:solidFill>
              </a:rPr>
              <a:t>+</a:t>
            </a:r>
            <a:r>
              <a:rPr lang="en-US" altLang="zh-CN" sz="2000" dirty="0" smtClean="0">
                <a:solidFill>
                  <a:srgbClr val="333399"/>
                </a:solidFill>
                <a:sym typeface="Symbol" panose="05050102010706020507" pitchFamily="18" charset="2"/>
              </a:rPr>
              <a:t>B</a:t>
            </a:r>
            <a:r>
              <a:rPr lang="en-US" altLang="zh-CN" sz="2000" b="1" i="0" dirty="0" smtClean="0">
                <a:solidFill>
                  <a:srgbClr val="333399"/>
                </a:solidFill>
                <a:sym typeface="Symbol" panose="05050102010706020507" pitchFamily="18" charset="2"/>
              </a:rPr>
              <a:t>.</a:t>
            </a:r>
            <a:r>
              <a:rPr lang="en-US" altLang="zh-CN" sz="2000" dirty="0" smtClean="0">
                <a:solidFill>
                  <a:srgbClr val="333399"/>
                </a:solidFill>
                <a:sym typeface="Symbol" panose="05050102010706020507" pitchFamily="18" charset="2"/>
              </a:rPr>
              <a:t>v </a:t>
            </a:r>
            <a:r>
              <a:rPr lang="en-US" altLang="zh-CN" sz="2000" i="0" dirty="0" smtClean="0">
                <a:solidFill>
                  <a:srgbClr val="333399"/>
                </a:solidFill>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l</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l </a:t>
            </a:r>
            <a:r>
              <a:rPr lang="en-US" altLang="zh-CN" sz="2000" i="0" dirty="0">
                <a:solidFill>
                  <a:srgbClr val="333399"/>
                </a:solidFill>
              </a:rPr>
              <a:t>+1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l</a:t>
            </a:r>
            <a:r>
              <a:rPr lang="en-US" altLang="zh-CN" sz="2000" dirty="0">
                <a:solidFill>
                  <a:srgbClr val="333399"/>
                </a:solidFill>
                <a:sym typeface="Symbol" panose="05050102010706020507" pitchFamily="18" charset="2"/>
              </a:rPr>
              <a:t> </a:t>
            </a:r>
            <a:r>
              <a:rPr lang="en-US" altLang="zh-CN" sz="2000" i="0" dirty="0">
                <a:solidFill>
                  <a:srgbClr val="333399"/>
                </a:solidFill>
              </a:rPr>
              <a:t>:= 1;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i="0" dirty="0">
                <a:solidFill>
                  <a:srgbClr val="333399"/>
                </a:solidFill>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i="0" dirty="0" smtClean="0">
                <a:solidFill>
                  <a:srgbClr val="333399"/>
                </a:solidFill>
              </a:rPr>
              <a:t>0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err="1">
                <a:solidFill>
                  <a:srgbClr val="333399"/>
                </a:solidFill>
                <a:sym typeface="Symbol" panose="05050102010706020507" pitchFamily="18" charset="2"/>
              </a:rPr>
              <a:t>B</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p:txBody>
      </p:sp>
      <p:sp>
        <p:nvSpPr>
          <p:cNvPr id="23562" name="Rectangle 20"/>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
        <p:nvSpPr>
          <p:cNvPr id="3" name="文本框 2"/>
          <p:cNvSpPr txBox="1"/>
          <p:nvPr/>
        </p:nvSpPr>
        <p:spPr>
          <a:xfrm>
            <a:off x="467544" y="5414168"/>
            <a:ext cx="2883009" cy="1077218"/>
          </a:xfrm>
          <a:prstGeom prst="rect">
            <a:avLst/>
          </a:prstGeom>
          <a:noFill/>
          <a:ln>
            <a:solidFill>
              <a:srgbClr val="9900CC"/>
            </a:solidFill>
            <a:prstDash val="dash"/>
          </a:ln>
        </p:spPr>
        <p:txBody>
          <a:bodyPr wrap="square" rtlCol="0">
            <a:spAutoFit/>
          </a:bodyPr>
          <a:lstStyle/>
          <a:p>
            <a:pPr algn="l"/>
            <a:r>
              <a:rPr lang="zh-CN" altLang="en-US" sz="1600" dirty="0" smtClean="0"/>
              <a:t>属性含义：</a:t>
            </a:r>
            <a:endParaRPr lang="en-US" altLang="zh-CN" sz="1600" dirty="0"/>
          </a:p>
          <a:p>
            <a:pPr algn="l"/>
            <a:r>
              <a:rPr lang="en-US" altLang="zh-CN" sz="1600" dirty="0" smtClean="0"/>
              <a:t>f</a:t>
            </a:r>
            <a:r>
              <a:rPr lang="zh-CN" altLang="en-US" sz="1600" dirty="0" smtClean="0"/>
              <a:t>：二进制数位权重，继承属性</a:t>
            </a:r>
            <a:endParaRPr lang="en-US" altLang="zh-CN" sz="1600" dirty="0"/>
          </a:p>
          <a:p>
            <a:pPr algn="l"/>
            <a:r>
              <a:rPr lang="en-US" altLang="zh-CN" sz="1600" dirty="0" smtClean="0"/>
              <a:t>I</a:t>
            </a:r>
            <a:r>
              <a:rPr lang="zh-CN" altLang="en-US" sz="1600" dirty="0" smtClean="0"/>
              <a:t>：二进制数长度，综合属性</a:t>
            </a:r>
            <a:endParaRPr lang="en-US" altLang="zh-CN" sz="1600" dirty="0"/>
          </a:p>
          <a:p>
            <a:pPr algn="l"/>
            <a:r>
              <a:rPr lang="en-US" altLang="zh-CN" sz="1600" dirty="0" smtClean="0"/>
              <a:t>v</a:t>
            </a:r>
            <a:r>
              <a:rPr lang="zh-CN" altLang="en-US" sz="1600" dirty="0" smtClean="0"/>
              <a:t>：</a:t>
            </a:r>
            <a:r>
              <a:rPr lang="en-US" altLang="zh-CN" sz="1600" dirty="0" smtClean="0"/>
              <a:t>10</a:t>
            </a:r>
            <a:r>
              <a:rPr lang="zh-CN" altLang="en-US" sz="1600" dirty="0" smtClean="0"/>
              <a:t>进制数值，综合属性</a:t>
            </a:r>
            <a:endParaRPr lang="zh-CN" altLang="en-US" sz="1600" dirty="0"/>
          </a:p>
        </p:txBody>
      </p:sp>
      <p:pic>
        <p:nvPicPr>
          <p:cNvPr id="4" name="图片 3"/>
          <p:cNvPicPr>
            <a:picLocks noChangeAspect="1"/>
          </p:cNvPicPr>
          <p:nvPr/>
        </p:nvPicPr>
        <p:blipFill>
          <a:blip r:embed="rId1"/>
          <a:stretch>
            <a:fillRect/>
          </a:stretch>
        </p:blipFill>
        <p:spPr>
          <a:xfrm>
            <a:off x="3857322" y="4230867"/>
            <a:ext cx="5179174" cy="2160240"/>
          </a:xfrm>
          <a:prstGeom prst="rect">
            <a:avLst/>
          </a:prstGeom>
        </p:spPr>
      </p:pic>
      <p:sp>
        <p:nvSpPr>
          <p:cNvPr id="5" name="燕尾形箭头 4"/>
          <p:cNvSpPr/>
          <p:nvPr/>
        </p:nvSpPr>
        <p:spPr bwMode="auto">
          <a:xfrm rot="20024127">
            <a:off x="3411853" y="5822543"/>
            <a:ext cx="360040" cy="216024"/>
          </a:xfrm>
          <a:prstGeom prst="notchedRightArrow">
            <a:avLst/>
          </a:prstGeom>
          <a:noFill/>
          <a:ln w="9525" cap="flat" cmpd="sng" algn="ctr">
            <a:solidFill>
              <a:srgbClr val="9900CC"/>
            </a:solidFill>
            <a:prstDash val="dash"/>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0"/>
              </a:spcBef>
              <a:spcAft>
                <a:spcPct val="0"/>
              </a:spcAft>
              <a:buClr>
                <a:srgbClr val="800080"/>
              </a:buClr>
              <a:buSzTx/>
              <a:buFont typeface="Wingdings" panose="05000000000000000000" pitchFamily="2" charset="2"/>
              <a:buNone/>
            </a:pPr>
            <a:endParaRPr kumimoji="1" lang="zh-CN" altLang="en-US" sz="2400" b="0" i="1" u="none" strike="noStrike" cap="none" normalizeH="0" baseline="0" smtClean="0">
              <a:ln>
                <a:noFill/>
              </a:ln>
              <a:solidFill>
                <a:srgbClr val="800080"/>
              </a:solidFill>
              <a:effectLst/>
              <a:latin typeface="Arial" panose="020B0604020202020204" pitchFamily="34" charset="0"/>
              <a:ea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9">
            <a:hlinkClick r:id="rId1" action="ppaction://hlinksldjump"/>
          </p:cNvPr>
          <p:cNvSpPr txBox="1">
            <a:spLocks noChangeArrowheads="1"/>
          </p:cNvSpPr>
          <p:nvPr/>
        </p:nvSpPr>
        <p:spPr bwMode="auto">
          <a:xfrm>
            <a:off x="1114425" y="2208213"/>
            <a:ext cx="5033963" cy="579437"/>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t> </a:t>
            </a:r>
            <a:r>
              <a:rPr lang="zh-CN" altLang="en-US" sz="3200" b="1" i="0"/>
              <a:t>属性文法</a:t>
            </a:r>
            <a:endParaRPr lang="zh-CN" altLang="en-US" sz="3200" b="1" i="0"/>
          </a:p>
        </p:txBody>
      </p:sp>
      <p:sp>
        <p:nvSpPr>
          <p:cNvPr id="6147" name="Text Box 10">
            <a:hlinkClick r:id="rId2" action="ppaction://hlinksldjump"/>
          </p:cNvPr>
          <p:cNvSpPr txBox="1">
            <a:spLocks noChangeArrowheads="1"/>
          </p:cNvSpPr>
          <p:nvPr/>
        </p:nvSpPr>
        <p:spPr bwMode="auto">
          <a:xfrm>
            <a:off x="1114425" y="2933700"/>
            <a:ext cx="6194425" cy="579438"/>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t> </a:t>
            </a:r>
            <a:r>
              <a:rPr lang="zh-CN" altLang="en-US" sz="3200" b="1" i="0"/>
              <a:t>基于属性文法的语义计算</a:t>
            </a:r>
            <a:endParaRPr lang="zh-CN" altLang="en-US" sz="3200" b="1" i="0"/>
          </a:p>
        </p:txBody>
      </p:sp>
      <p:sp>
        <p:nvSpPr>
          <p:cNvPr id="6148" name="Rectangle 11"/>
          <p:cNvSpPr>
            <a:spLocks noChangeArrowheads="1"/>
          </p:cNvSpPr>
          <p:nvPr/>
        </p:nvSpPr>
        <p:spPr bwMode="auto">
          <a:xfrm>
            <a:off x="1481138" y="188913"/>
            <a:ext cx="6596062"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语法制导的语义计算</a:t>
            </a:r>
            <a:r>
              <a:rPr lang="zh-CN" altLang="en-US" sz="4000" b="1" i="0" dirty="0" smtClean="0">
                <a:ea typeface="华文行楷" panose="02010800040101010101" pitchFamily="2" charset="-122"/>
              </a:rPr>
              <a:t>基础</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6149" name="Text Box 14">
            <a:hlinkClick r:id="rId3" action="ppaction://hlinksldjump"/>
          </p:cNvPr>
          <p:cNvSpPr txBox="1">
            <a:spLocks noChangeArrowheads="1"/>
          </p:cNvSpPr>
          <p:nvPr/>
        </p:nvSpPr>
        <p:spPr bwMode="auto">
          <a:xfrm>
            <a:off x="1114425" y="3651250"/>
            <a:ext cx="6121400" cy="579438"/>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t> </a:t>
            </a:r>
            <a:r>
              <a:rPr lang="zh-CN" altLang="en-US" sz="3200" b="1" i="0"/>
              <a:t>基于翻译模式的语义计算</a:t>
            </a:r>
            <a:endParaRPr lang="zh-CN" altLang="en-US" sz="3200" b="1" i="0"/>
          </a:p>
        </p:txBody>
      </p:sp>
      <p:sp>
        <p:nvSpPr>
          <p:cNvPr id="6150"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1"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2"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3"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4" name="Text Box 23">
            <a:hlinkClick r:id="rId4" action="ppaction://hlinksldjump"/>
          </p:cNvPr>
          <p:cNvSpPr txBox="1">
            <a:spLocks noChangeArrowheads="1"/>
          </p:cNvSpPr>
          <p:nvPr/>
        </p:nvSpPr>
        <p:spPr bwMode="auto">
          <a:xfrm>
            <a:off x="1114425" y="1557338"/>
            <a:ext cx="5176838" cy="579437"/>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b="1" i="0"/>
              <a:t> </a:t>
            </a:r>
            <a:r>
              <a:rPr lang="zh-CN" altLang="en-US" sz="3200" b="1" i="0"/>
              <a:t>本讲导引</a:t>
            </a:r>
            <a:endParaRPr lang="zh-CN" altLang="en-US" sz="3200" b="1" i="0"/>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3"/>
          <p:cNvSpPr>
            <a:spLocks noChangeArrowheads="1"/>
          </p:cNvSpPr>
          <p:nvPr/>
        </p:nvSpPr>
        <p:spPr bwMode="auto">
          <a:xfrm>
            <a:off x="1479550" y="2178050"/>
            <a:ext cx="72009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楷体_GB2312" pitchFamily="49" charset="-122"/>
              </a:rPr>
              <a:t> </a:t>
            </a:r>
            <a:r>
              <a:rPr lang="zh-CN" altLang="en-US" b="1" i="0">
                <a:latin typeface="Times New Roman" panose="02020603050405020304" pitchFamily="18" charset="0"/>
              </a:rPr>
              <a:t>步骤一 </a:t>
            </a:r>
            <a:r>
              <a:rPr lang="zh-CN" altLang="en-US" b="1" i="0">
                <a:solidFill>
                  <a:srgbClr val="333399"/>
                </a:solidFill>
                <a:latin typeface="Times New Roman" panose="02020603050405020304" pitchFamily="18" charset="0"/>
              </a:rPr>
              <a:t>构造输入串</a:t>
            </a:r>
            <a:r>
              <a:rPr lang="en-US" altLang="zh-CN" i="0"/>
              <a:t>10</a:t>
            </a:r>
            <a:r>
              <a:rPr lang="en-US" altLang="zh-CN" b="1" i="0"/>
              <a:t>.</a:t>
            </a:r>
            <a:r>
              <a:rPr lang="en-US" altLang="zh-CN" i="0"/>
              <a:t>01</a:t>
            </a:r>
            <a:r>
              <a:rPr lang="zh-CN" altLang="en-US" b="1" i="0">
                <a:solidFill>
                  <a:srgbClr val="333399"/>
                </a:solidFill>
                <a:latin typeface="Times New Roman" panose="02020603050405020304" pitchFamily="18" charset="0"/>
              </a:rPr>
              <a:t>的语法分析树</a:t>
            </a:r>
            <a:endParaRPr lang="zh-CN" altLang="en-US" b="1" i="0">
              <a:solidFill>
                <a:srgbClr val="333399"/>
              </a:solidFill>
              <a:latin typeface="Times New Roman" panose="02020603050405020304" pitchFamily="18" charset="0"/>
            </a:endParaRPr>
          </a:p>
        </p:txBody>
      </p:sp>
      <p:sp>
        <p:nvSpPr>
          <p:cNvPr id="24579"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0"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1"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2"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4583" name="Text Box 18"/>
          <p:cNvSpPr txBox="1">
            <a:spLocks noChangeArrowheads="1"/>
          </p:cNvSpPr>
          <p:nvPr/>
        </p:nvSpPr>
        <p:spPr bwMode="auto">
          <a:xfrm>
            <a:off x="914400" y="14478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anose="02020603050405020304"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4584" name="Rectangle 167"/>
          <p:cNvSpPr>
            <a:spLocks noChangeArrowheads="1"/>
          </p:cNvSpPr>
          <p:nvPr/>
        </p:nvSpPr>
        <p:spPr bwMode="auto">
          <a:xfrm>
            <a:off x="2443163" y="420846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4585" name="Rectangle 168"/>
          <p:cNvSpPr>
            <a:spLocks noChangeArrowheads="1"/>
          </p:cNvSpPr>
          <p:nvPr/>
        </p:nvSpPr>
        <p:spPr bwMode="auto">
          <a:xfrm>
            <a:off x="3162300" y="36226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4586" name="Line 169"/>
          <p:cNvSpPr>
            <a:spLocks noChangeShapeType="1"/>
          </p:cNvSpPr>
          <p:nvPr/>
        </p:nvSpPr>
        <p:spPr bwMode="auto">
          <a:xfrm flipH="1" flipV="1">
            <a:off x="3505200" y="3886200"/>
            <a:ext cx="457200" cy="457200"/>
          </a:xfrm>
          <a:prstGeom prst="line">
            <a:avLst/>
          </a:prstGeom>
          <a:noFill/>
          <a:ln w="9525">
            <a:solidFill>
              <a:srgbClr val="000080"/>
            </a:solidFill>
            <a:round/>
          </a:ln>
        </p:spPr>
        <p:txBody>
          <a:bodyPr>
            <a:spAutoFit/>
          </a:bodyPr>
          <a:lstStyle/>
          <a:p>
            <a:endParaRPr lang="zh-CN" altLang="en-US"/>
          </a:p>
        </p:txBody>
      </p:sp>
      <p:sp>
        <p:nvSpPr>
          <p:cNvPr id="24587" name="Line 170"/>
          <p:cNvSpPr>
            <a:spLocks noChangeShapeType="1"/>
          </p:cNvSpPr>
          <p:nvPr/>
        </p:nvSpPr>
        <p:spPr bwMode="auto">
          <a:xfrm flipV="1">
            <a:off x="2782888" y="3886200"/>
            <a:ext cx="417512" cy="422275"/>
          </a:xfrm>
          <a:prstGeom prst="line">
            <a:avLst/>
          </a:prstGeom>
          <a:noFill/>
          <a:ln w="9525">
            <a:solidFill>
              <a:srgbClr val="000080"/>
            </a:solidFill>
            <a:round/>
          </a:ln>
        </p:spPr>
        <p:txBody>
          <a:bodyPr>
            <a:spAutoFit/>
          </a:bodyPr>
          <a:lstStyle/>
          <a:p>
            <a:endParaRPr lang="zh-CN" altLang="en-US"/>
          </a:p>
        </p:txBody>
      </p:sp>
      <p:sp>
        <p:nvSpPr>
          <p:cNvPr id="24588" name="Line 171"/>
          <p:cNvSpPr>
            <a:spLocks noChangeShapeType="1"/>
          </p:cNvSpPr>
          <p:nvPr/>
        </p:nvSpPr>
        <p:spPr bwMode="auto">
          <a:xfrm flipV="1">
            <a:off x="2133600" y="4495800"/>
            <a:ext cx="381000" cy="381000"/>
          </a:xfrm>
          <a:prstGeom prst="line">
            <a:avLst/>
          </a:prstGeom>
          <a:noFill/>
          <a:ln w="9525">
            <a:solidFill>
              <a:srgbClr val="000080"/>
            </a:solidFill>
            <a:round/>
          </a:ln>
        </p:spPr>
        <p:txBody>
          <a:bodyPr>
            <a:spAutoFit/>
          </a:bodyPr>
          <a:lstStyle/>
          <a:p>
            <a:endParaRPr lang="zh-CN" altLang="en-US"/>
          </a:p>
        </p:txBody>
      </p:sp>
      <p:sp>
        <p:nvSpPr>
          <p:cNvPr id="24589" name="Rectangle 172"/>
          <p:cNvSpPr>
            <a:spLocks noChangeArrowheads="1"/>
          </p:cNvSpPr>
          <p:nvPr/>
        </p:nvSpPr>
        <p:spPr bwMode="auto">
          <a:xfrm>
            <a:off x="4768850" y="30480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N</a:t>
            </a:r>
            <a:endParaRPr lang="en-US" altLang="zh-CN" sz="2000" b="1">
              <a:solidFill>
                <a:srgbClr val="333399"/>
              </a:solidFill>
              <a:ea typeface="华文行楷" panose="02010800040101010101" pitchFamily="2" charset="-122"/>
            </a:endParaRPr>
          </a:p>
        </p:txBody>
      </p:sp>
      <p:sp>
        <p:nvSpPr>
          <p:cNvPr id="24590" name="Line 173"/>
          <p:cNvSpPr>
            <a:spLocks noChangeShapeType="1"/>
          </p:cNvSpPr>
          <p:nvPr/>
        </p:nvSpPr>
        <p:spPr bwMode="auto">
          <a:xfrm flipH="1" flipV="1">
            <a:off x="5105400" y="3352800"/>
            <a:ext cx="1447800" cy="533400"/>
          </a:xfrm>
          <a:prstGeom prst="line">
            <a:avLst/>
          </a:prstGeom>
          <a:noFill/>
          <a:ln w="9525">
            <a:solidFill>
              <a:srgbClr val="000080"/>
            </a:solidFill>
            <a:round/>
          </a:ln>
        </p:spPr>
        <p:txBody>
          <a:bodyPr>
            <a:spAutoFit/>
          </a:bodyPr>
          <a:lstStyle/>
          <a:p>
            <a:endParaRPr lang="zh-CN" altLang="en-US"/>
          </a:p>
        </p:txBody>
      </p:sp>
      <p:sp>
        <p:nvSpPr>
          <p:cNvPr id="24591" name="Line 174"/>
          <p:cNvSpPr>
            <a:spLocks noChangeShapeType="1"/>
          </p:cNvSpPr>
          <p:nvPr/>
        </p:nvSpPr>
        <p:spPr bwMode="auto">
          <a:xfrm flipV="1">
            <a:off x="3522663" y="3352800"/>
            <a:ext cx="1277937" cy="414338"/>
          </a:xfrm>
          <a:prstGeom prst="line">
            <a:avLst/>
          </a:prstGeom>
          <a:noFill/>
          <a:ln w="9525">
            <a:solidFill>
              <a:srgbClr val="000080"/>
            </a:solidFill>
            <a:round/>
          </a:ln>
        </p:spPr>
        <p:txBody>
          <a:bodyPr>
            <a:spAutoFit/>
          </a:bodyPr>
          <a:lstStyle/>
          <a:p>
            <a:endParaRPr lang="zh-CN" altLang="en-US"/>
          </a:p>
        </p:txBody>
      </p:sp>
      <p:sp>
        <p:nvSpPr>
          <p:cNvPr id="24592" name="Rectangle 175"/>
          <p:cNvSpPr>
            <a:spLocks noChangeArrowheads="1"/>
          </p:cNvSpPr>
          <p:nvPr/>
        </p:nvSpPr>
        <p:spPr bwMode="auto">
          <a:xfrm>
            <a:off x="6545263" y="3717925"/>
            <a:ext cx="3127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4593" name="Rectangle 176"/>
          <p:cNvSpPr>
            <a:spLocks noChangeArrowheads="1"/>
          </p:cNvSpPr>
          <p:nvPr/>
        </p:nvSpPr>
        <p:spPr bwMode="auto">
          <a:xfrm>
            <a:off x="3886200" y="4251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4594" name="Rectangle 177"/>
          <p:cNvSpPr>
            <a:spLocks noChangeArrowheads="1"/>
          </p:cNvSpPr>
          <p:nvPr/>
        </p:nvSpPr>
        <p:spPr bwMode="auto">
          <a:xfrm>
            <a:off x="3865563" y="493712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4595" name="Line 178"/>
          <p:cNvSpPr>
            <a:spLocks noChangeShapeType="1"/>
          </p:cNvSpPr>
          <p:nvPr/>
        </p:nvSpPr>
        <p:spPr bwMode="auto">
          <a:xfrm flipV="1">
            <a:off x="4038600" y="4572000"/>
            <a:ext cx="0" cy="381000"/>
          </a:xfrm>
          <a:prstGeom prst="line">
            <a:avLst/>
          </a:prstGeom>
          <a:noFill/>
          <a:ln w="9525">
            <a:solidFill>
              <a:srgbClr val="000080"/>
            </a:solidFill>
            <a:round/>
          </a:ln>
        </p:spPr>
        <p:txBody>
          <a:bodyPr>
            <a:spAutoFit/>
          </a:bodyPr>
          <a:lstStyle/>
          <a:p>
            <a:endParaRPr lang="zh-CN" altLang="en-US"/>
          </a:p>
        </p:txBody>
      </p:sp>
      <p:sp>
        <p:nvSpPr>
          <p:cNvPr id="24596" name="Line 179"/>
          <p:cNvSpPr>
            <a:spLocks noChangeShapeType="1"/>
          </p:cNvSpPr>
          <p:nvPr/>
        </p:nvSpPr>
        <p:spPr bwMode="auto">
          <a:xfrm flipH="1" flipV="1">
            <a:off x="4948238" y="3352800"/>
            <a:ext cx="4762" cy="381000"/>
          </a:xfrm>
          <a:prstGeom prst="line">
            <a:avLst/>
          </a:prstGeom>
          <a:noFill/>
          <a:ln w="9525">
            <a:solidFill>
              <a:srgbClr val="000080"/>
            </a:solidFill>
            <a:round/>
          </a:ln>
        </p:spPr>
        <p:txBody>
          <a:bodyPr>
            <a:spAutoFit/>
          </a:bodyPr>
          <a:lstStyle/>
          <a:p>
            <a:endParaRPr lang="zh-CN" altLang="en-US"/>
          </a:p>
        </p:txBody>
      </p:sp>
      <p:sp>
        <p:nvSpPr>
          <p:cNvPr id="24597" name="Rectangle 180"/>
          <p:cNvSpPr>
            <a:spLocks noChangeArrowheads="1"/>
          </p:cNvSpPr>
          <p:nvPr/>
        </p:nvSpPr>
        <p:spPr bwMode="auto">
          <a:xfrm>
            <a:off x="4800600" y="35052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rPr>
              <a:t>.</a:t>
            </a:r>
            <a:endParaRPr lang="en-US" altLang="zh-CN" b="1">
              <a:solidFill>
                <a:srgbClr val="333399"/>
              </a:solidFill>
            </a:endParaRPr>
          </a:p>
        </p:txBody>
      </p:sp>
      <p:sp>
        <p:nvSpPr>
          <p:cNvPr id="24598" name="Rectangle 181"/>
          <p:cNvSpPr>
            <a:spLocks noChangeArrowheads="1"/>
          </p:cNvSpPr>
          <p:nvPr/>
        </p:nvSpPr>
        <p:spPr bwMode="auto">
          <a:xfrm>
            <a:off x="1828800" y="4860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4599" name="Rectangle 182"/>
          <p:cNvSpPr>
            <a:spLocks noChangeArrowheads="1"/>
          </p:cNvSpPr>
          <p:nvPr/>
        </p:nvSpPr>
        <p:spPr bwMode="auto">
          <a:xfrm>
            <a:off x="1828800" y="554672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4600" name="Line 183"/>
          <p:cNvSpPr>
            <a:spLocks noChangeShapeType="1"/>
          </p:cNvSpPr>
          <p:nvPr/>
        </p:nvSpPr>
        <p:spPr bwMode="auto">
          <a:xfrm flipV="1">
            <a:off x="2001838" y="5181600"/>
            <a:ext cx="0" cy="381000"/>
          </a:xfrm>
          <a:prstGeom prst="line">
            <a:avLst/>
          </a:prstGeom>
          <a:noFill/>
          <a:ln w="9525">
            <a:solidFill>
              <a:srgbClr val="000080"/>
            </a:solidFill>
            <a:round/>
          </a:ln>
        </p:spPr>
        <p:txBody>
          <a:bodyPr>
            <a:spAutoFit/>
          </a:bodyPr>
          <a:lstStyle/>
          <a:p>
            <a:endParaRPr lang="zh-CN" altLang="en-US"/>
          </a:p>
        </p:txBody>
      </p:sp>
      <p:sp>
        <p:nvSpPr>
          <p:cNvPr id="24601" name="Rectangle 184"/>
          <p:cNvSpPr>
            <a:spLocks noChangeArrowheads="1"/>
          </p:cNvSpPr>
          <p:nvPr/>
        </p:nvSpPr>
        <p:spPr bwMode="auto">
          <a:xfrm>
            <a:off x="5795963" y="428466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4602" name="Line 185"/>
          <p:cNvSpPr>
            <a:spLocks noChangeShapeType="1"/>
          </p:cNvSpPr>
          <p:nvPr/>
        </p:nvSpPr>
        <p:spPr bwMode="auto">
          <a:xfrm flipH="1" flipV="1">
            <a:off x="6858000" y="3962400"/>
            <a:ext cx="457200" cy="457200"/>
          </a:xfrm>
          <a:prstGeom prst="line">
            <a:avLst/>
          </a:prstGeom>
          <a:noFill/>
          <a:ln w="9525">
            <a:solidFill>
              <a:srgbClr val="000080"/>
            </a:solidFill>
            <a:round/>
          </a:ln>
        </p:spPr>
        <p:txBody>
          <a:bodyPr>
            <a:spAutoFit/>
          </a:bodyPr>
          <a:lstStyle/>
          <a:p>
            <a:endParaRPr lang="zh-CN" altLang="en-US"/>
          </a:p>
        </p:txBody>
      </p:sp>
      <p:sp>
        <p:nvSpPr>
          <p:cNvPr id="24603" name="Line 186"/>
          <p:cNvSpPr>
            <a:spLocks noChangeShapeType="1"/>
          </p:cNvSpPr>
          <p:nvPr/>
        </p:nvSpPr>
        <p:spPr bwMode="auto">
          <a:xfrm flipV="1">
            <a:off x="6135688" y="3962400"/>
            <a:ext cx="417512" cy="422275"/>
          </a:xfrm>
          <a:prstGeom prst="line">
            <a:avLst/>
          </a:prstGeom>
          <a:noFill/>
          <a:ln w="9525">
            <a:solidFill>
              <a:srgbClr val="000080"/>
            </a:solidFill>
            <a:round/>
          </a:ln>
        </p:spPr>
        <p:txBody>
          <a:bodyPr>
            <a:spAutoFit/>
          </a:bodyPr>
          <a:lstStyle/>
          <a:p>
            <a:endParaRPr lang="zh-CN" altLang="en-US"/>
          </a:p>
        </p:txBody>
      </p:sp>
      <p:sp>
        <p:nvSpPr>
          <p:cNvPr id="24604" name="Line 187"/>
          <p:cNvSpPr>
            <a:spLocks noChangeShapeType="1"/>
          </p:cNvSpPr>
          <p:nvPr/>
        </p:nvSpPr>
        <p:spPr bwMode="auto">
          <a:xfrm flipV="1">
            <a:off x="5486400" y="4572000"/>
            <a:ext cx="381000" cy="381000"/>
          </a:xfrm>
          <a:prstGeom prst="line">
            <a:avLst/>
          </a:prstGeom>
          <a:noFill/>
          <a:ln w="9525">
            <a:solidFill>
              <a:srgbClr val="000080"/>
            </a:solidFill>
            <a:round/>
          </a:ln>
        </p:spPr>
        <p:txBody>
          <a:bodyPr>
            <a:spAutoFit/>
          </a:bodyPr>
          <a:lstStyle/>
          <a:p>
            <a:endParaRPr lang="zh-CN" altLang="en-US"/>
          </a:p>
        </p:txBody>
      </p:sp>
      <p:sp>
        <p:nvSpPr>
          <p:cNvPr id="24605" name="Rectangle 188"/>
          <p:cNvSpPr>
            <a:spLocks noChangeArrowheads="1"/>
          </p:cNvSpPr>
          <p:nvPr/>
        </p:nvSpPr>
        <p:spPr bwMode="auto">
          <a:xfrm>
            <a:off x="7239000" y="4327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4606" name="Rectangle 189"/>
          <p:cNvSpPr>
            <a:spLocks noChangeArrowheads="1"/>
          </p:cNvSpPr>
          <p:nvPr/>
        </p:nvSpPr>
        <p:spPr bwMode="auto">
          <a:xfrm>
            <a:off x="7218363" y="501332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4607" name="Line 190"/>
          <p:cNvSpPr>
            <a:spLocks noChangeShapeType="1"/>
          </p:cNvSpPr>
          <p:nvPr/>
        </p:nvSpPr>
        <p:spPr bwMode="auto">
          <a:xfrm flipV="1">
            <a:off x="7391400" y="4648200"/>
            <a:ext cx="0" cy="381000"/>
          </a:xfrm>
          <a:prstGeom prst="line">
            <a:avLst/>
          </a:prstGeom>
          <a:noFill/>
          <a:ln w="9525">
            <a:solidFill>
              <a:srgbClr val="000080"/>
            </a:solidFill>
            <a:round/>
          </a:ln>
        </p:spPr>
        <p:txBody>
          <a:bodyPr>
            <a:spAutoFit/>
          </a:bodyPr>
          <a:lstStyle/>
          <a:p>
            <a:endParaRPr lang="zh-CN" altLang="en-US"/>
          </a:p>
        </p:txBody>
      </p:sp>
      <p:sp>
        <p:nvSpPr>
          <p:cNvPr id="24608" name="Rectangle 191"/>
          <p:cNvSpPr>
            <a:spLocks noChangeArrowheads="1"/>
          </p:cNvSpPr>
          <p:nvPr/>
        </p:nvSpPr>
        <p:spPr bwMode="auto">
          <a:xfrm>
            <a:off x="5181600" y="4937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4609" name="Rectangle 192"/>
          <p:cNvSpPr>
            <a:spLocks noChangeArrowheads="1"/>
          </p:cNvSpPr>
          <p:nvPr/>
        </p:nvSpPr>
        <p:spPr bwMode="auto">
          <a:xfrm>
            <a:off x="5181600" y="562292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4610" name="Line 193"/>
          <p:cNvSpPr>
            <a:spLocks noChangeShapeType="1"/>
          </p:cNvSpPr>
          <p:nvPr/>
        </p:nvSpPr>
        <p:spPr bwMode="auto">
          <a:xfrm flipV="1">
            <a:off x="5354638" y="5257800"/>
            <a:ext cx="0" cy="381000"/>
          </a:xfrm>
          <a:prstGeom prst="line">
            <a:avLst/>
          </a:prstGeom>
          <a:noFill/>
          <a:ln w="9525">
            <a:solidFill>
              <a:srgbClr val="000080"/>
            </a:solidFill>
            <a:round/>
          </a:ln>
        </p:spPr>
        <p:txBody>
          <a:bodyPr>
            <a:spAutoFit/>
          </a:bodyPr>
          <a:lstStyle/>
          <a:p>
            <a:endParaRPr lang="zh-CN" altLang="en-US"/>
          </a:p>
        </p:txBody>
      </p:sp>
      <p:sp>
        <p:nvSpPr>
          <p:cNvPr id="24611" name="Rectangle 194"/>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3"/>
          <p:cNvSpPr>
            <a:spLocks noChangeArrowheads="1"/>
          </p:cNvSpPr>
          <p:nvPr/>
        </p:nvSpPr>
        <p:spPr bwMode="auto">
          <a:xfrm>
            <a:off x="533400" y="1598152"/>
            <a:ext cx="2886472" cy="1384995"/>
          </a:xfrm>
          <a:prstGeom prst="rect">
            <a:avLst/>
          </a:prstGeom>
          <a:noFill/>
          <a:ln w="9525">
            <a:noFill/>
            <a:miter lim="800000"/>
          </a:ln>
        </p:spPr>
        <p:txBody>
          <a:bodyPr wrap="square">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sz="2000" b="1" i="0" dirty="0">
                <a:latin typeface="Times New Roman" panose="02020603050405020304" pitchFamily="18" charset="0"/>
              </a:rPr>
              <a:t>步骤二  </a:t>
            </a:r>
            <a:r>
              <a:rPr lang="zh-CN" altLang="en-US" sz="2000" b="1" i="0" dirty="0">
                <a:solidFill>
                  <a:srgbClr val="333399"/>
                </a:solidFill>
                <a:latin typeface="Times New Roman" panose="02020603050405020304" pitchFamily="18" charset="0"/>
              </a:rPr>
              <a:t>为分析树中所有结点的每个属性建立一</a:t>
            </a:r>
            <a:r>
              <a:rPr lang="zh-CN" altLang="en-US" sz="2000" b="1" i="0" dirty="0" smtClean="0">
                <a:solidFill>
                  <a:srgbClr val="333399"/>
                </a:solidFill>
                <a:latin typeface="Times New Roman" panose="02020603050405020304" pitchFamily="18" charset="0"/>
              </a:rPr>
              <a:t>个依赖图</a:t>
            </a:r>
            <a:r>
              <a:rPr lang="zh-CN" altLang="en-US" sz="2000" b="1" i="0" dirty="0">
                <a:solidFill>
                  <a:srgbClr val="333399"/>
                </a:solidFill>
                <a:latin typeface="Times New Roman" panose="02020603050405020304" pitchFamily="18" charset="0"/>
              </a:rPr>
              <a:t>中的结点，并给定一个标记序号</a:t>
            </a:r>
            <a:endParaRPr lang="zh-CN" altLang="en-US" sz="2000" b="1" i="0" dirty="0">
              <a:solidFill>
                <a:srgbClr val="333399"/>
              </a:solidFill>
              <a:latin typeface="Times New Roman" panose="02020603050405020304" pitchFamily="18" charset="0"/>
            </a:endParaRPr>
          </a:p>
        </p:txBody>
      </p:sp>
      <p:sp>
        <p:nvSpPr>
          <p:cNvPr id="25603"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4"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5"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6"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5607" name="Text Box 18"/>
          <p:cNvSpPr txBox="1">
            <a:spLocks noChangeArrowheads="1"/>
          </p:cNvSpPr>
          <p:nvPr/>
        </p:nvSpPr>
        <p:spPr bwMode="auto">
          <a:xfrm>
            <a:off x="460375" y="986964"/>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a:t>
            </a:r>
            <a:r>
              <a:rPr lang="zh-CN" altLang="en-US" sz="2800" b="1" i="0" dirty="0">
                <a:solidFill>
                  <a:srgbClr val="333399"/>
                </a:solidFill>
                <a:latin typeface="Times New Roman" panose="02020603050405020304" pitchFamily="18" charset="0"/>
              </a:rPr>
              <a:t>树遍历的计算方法</a:t>
            </a:r>
            <a:r>
              <a:rPr lang="zh-CN" altLang="en-US" sz="2800" b="1" i="0" dirty="0">
                <a:latin typeface="楷体_GB2312" pitchFamily="49" charset="-122"/>
              </a:rPr>
              <a:t>举例</a:t>
            </a:r>
            <a:endParaRPr lang="zh-CN" altLang="en-US" sz="2800" b="1" i="0" dirty="0">
              <a:solidFill>
                <a:srgbClr val="333399"/>
              </a:solidFill>
              <a:latin typeface="楷体_GB2312" pitchFamily="49" charset="-122"/>
            </a:endParaRPr>
          </a:p>
        </p:txBody>
      </p:sp>
      <p:sp>
        <p:nvSpPr>
          <p:cNvPr id="25608" name="Rectangle 46"/>
          <p:cNvSpPr>
            <a:spLocks noChangeArrowheads="1"/>
          </p:cNvSpPr>
          <p:nvPr/>
        </p:nvSpPr>
        <p:spPr bwMode="auto">
          <a:xfrm>
            <a:off x="2443163" y="485802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5609" name="Rectangle 47"/>
          <p:cNvSpPr>
            <a:spLocks noChangeArrowheads="1"/>
          </p:cNvSpPr>
          <p:nvPr/>
        </p:nvSpPr>
        <p:spPr bwMode="auto">
          <a:xfrm>
            <a:off x="3162300" y="427223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5610" name="Line 48"/>
          <p:cNvSpPr>
            <a:spLocks noChangeShapeType="1"/>
          </p:cNvSpPr>
          <p:nvPr/>
        </p:nvSpPr>
        <p:spPr bwMode="auto">
          <a:xfrm flipH="1" flipV="1">
            <a:off x="3505200" y="4535760"/>
            <a:ext cx="457200" cy="457200"/>
          </a:xfrm>
          <a:prstGeom prst="line">
            <a:avLst/>
          </a:prstGeom>
          <a:noFill/>
          <a:ln w="9525">
            <a:solidFill>
              <a:srgbClr val="000080"/>
            </a:solidFill>
            <a:round/>
          </a:ln>
        </p:spPr>
        <p:txBody>
          <a:bodyPr>
            <a:spAutoFit/>
          </a:bodyPr>
          <a:lstStyle/>
          <a:p>
            <a:endParaRPr lang="zh-CN" altLang="en-US"/>
          </a:p>
        </p:txBody>
      </p:sp>
      <p:sp>
        <p:nvSpPr>
          <p:cNvPr id="25611" name="Line 49"/>
          <p:cNvSpPr>
            <a:spLocks noChangeShapeType="1"/>
          </p:cNvSpPr>
          <p:nvPr/>
        </p:nvSpPr>
        <p:spPr bwMode="auto">
          <a:xfrm flipV="1">
            <a:off x="2819400" y="4535760"/>
            <a:ext cx="381000" cy="381000"/>
          </a:xfrm>
          <a:prstGeom prst="line">
            <a:avLst/>
          </a:prstGeom>
          <a:noFill/>
          <a:ln w="9525">
            <a:solidFill>
              <a:srgbClr val="000080"/>
            </a:solidFill>
            <a:round/>
          </a:ln>
        </p:spPr>
        <p:txBody>
          <a:bodyPr>
            <a:spAutoFit/>
          </a:bodyPr>
          <a:lstStyle/>
          <a:p>
            <a:endParaRPr lang="zh-CN" altLang="en-US"/>
          </a:p>
        </p:txBody>
      </p:sp>
      <p:sp>
        <p:nvSpPr>
          <p:cNvPr id="25612" name="Line 50"/>
          <p:cNvSpPr>
            <a:spLocks noChangeShapeType="1"/>
          </p:cNvSpPr>
          <p:nvPr/>
        </p:nvSpPr>
        <p:spPr bwMode="auto">
          <a:xfrm flipV="1">
            <a:off x="2133600" y="5145360"/>
            <a:ext cx="381000" cy="381000"/>
          </a:xfrm>
          <a:prstGeom prst="line">
            <a:avLst/>
          </a:prstGeom>
          <a:noFill/>
          <a:ln w="9525">
            <a:solidFill>
              <a:srgbClr val="000080"/>
            </a:solidFill>
            <a:round/>
          </a:ln>
        </p:spPr>
        <p:txBody>
          <a:bodyPr>
            <a:spAutoFit/>
          </a:bodyPr>
          <a:lstStyle/>
          <a:p>
            <a:endParaRPr lang="zh-CN" altLang="en-US"/>
          </a:p>
        </p:txBody>
      </p:sp>
      <p:sp>
        <p:nvSpPr>
          <p:cNvPr id="25613" name="Rectangle 51"/>
          <p:cNvSpPr>
            <a:spLocks noChangeArrowheads="1"/>
          </p:cNvSpPr>
          <p:nvPr/>
        </p:nvSpPr>
        <p:spPr bwMode="auto">
          <a:xfrm>
            <a:off x="4768850" y="369756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N</a:t>
            </a:r>
            <a:endParaRPr lang="en-US" altLang="zh-CN" sz="2000" b="1">
              <a:solidFill>
                <a:srgbClr val="333399"/>
              </a:solidFill>
              <a:ea typeface="华文行楷" panose="02010800040101010101" pitchFamily="2" charset="-122"/>
            </a:endParaRPr>
          </a:p>
        </p:txBody>
      </p:sp>
      <p:sp>
        <p:nvSpPr>
          <p:cNvPr id="25614" name="Line 52"/>
          <p:cNvSpPr>
            <a:spLocks noChangeShapeType="1"/>
          </p:cNvSpPr>
          <p:nvPr/>
        </p:nvSpPr>
        <p:spPr bwMode="auto">
          <a:xfrm flipH="1" flipV="1">
            <a:off x="5105400" y="4002360"/>
            <a:ext cx="1447800" cy="533400"/>
          </a:xfrm>
          <a:prstGeom prst="line">
            <a:avLst/>
          </a:prstGeom>
          <a:noFill/>
          <a:ln w="9525">
            <a:solidFill>
              <a:srgbClr val="000080"/>
            </a:solidFill>
            <a:round/>
          </a:ln>
        </p:spPr>
        <p:txBody>
          <a:bodyPr>
            <a:spAutoFit/>
          </a:bodyPr>
          <a:lstStyle/>
          <a:p>
            <a:endParaRPr lang="zh-CN" altLang="en-US"/>
          </a:p>
        </p:txBody>
      </p:sp>
      <p:sp>
        <p:nvSpPr>
          <p:cNvPr id="25615" name="Line 53"/>
          <p:cNvSpPr>
            <a:spLocks noChangeShapeType="1"/>
          </p:cNvSpPr>
          <p:nvPr/>
        </p:nvSpPr>
        <p:spPr bwMode="auto">
          <a:xfrm flipV="1">
            <a:off x="3522663" y="4002360"/>
            <a:ext cx="1277937" cy="414338"/>
          </a:xfrm>
          <a:prstGeom prst="line">
            <a:avLst/>
          </a:prstGeom>
          <a:noFill/>
          <a:ln w="9525">
            <a:solidFill>
              <a:srgbClr val="000080"/>
            </a:solidFill>
            <a:round/>
          </a:ln>
        </p:spPr>
        <p:txBody>
          <a:bodyPr>
            <a:spAutoFit/>
          </a:bodyPr>
          <a:lstStyle/>
          <a:p>
            <a:endParaRPr lang="zh-CN" altLang="en-US"/>
          </a:p>
        </p:txBody>
      </p:sp>
      <p:sp>
        <p:nvSpPr>
          <p:cNvPr id="25616" name="Rectangle 54"/>
          <p:cNvSpPr>
            <a:spLocks noChangeArrowheads="1"/>
          </p:cNvSpPr>
          <p:nvPr/>
        </p:nvSpPr>
        <p:spPr bwMode="auto">
          <a:xfrm>
            <a:off x="6545263" y="436748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5617" name="Rectangle 55"/>
          <p:cNvSpPr>
            <a:spLocks noChangeArrowheads="1"/>
          </p:cNvSpPr>
          <p:nvPr/>
        </p:nvSpPr>
        <p:spPr bwMode="auto">
          <a:xfrm>
            <a:off x="3886200" y="490088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5618" name="Rectangle 56"/>
          <p:cNvSpPr>
            <a:spLocks noChangeArrowheads="1"/>
          </p:cNvSpPr>
          <p:nvPr/>
        </p:nvSpPr>
        <p:spPr bwMode="auto">
          <a:xfrm>
            <a:off x="3865563" y="558668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5619" name="Line 57"/>
          <p:cNvSpPr>
            <a:spLocks noChangeShapeType="1"/>
          </p:cNvSpPr>
          <p:nvPr/>
        </p:nvSpPr>
        <p:spPr bwMode="auto">
          <a:xfrm flipV="1">
            <a:off x="4038600" y="5221560"/>
            <a:ext cx="0" cy="381000"/>
          </a:xfrm>
          <a:prstGeom prst="line">
            <a:avLst/>
          </a:prstGeom>
          <a:noFill/>
          <a:ln w="9525">
            <a:solidFill>
              <a:srgbClr val="000080"/>
            </a:solidFill>
            <a:round/>
          </a:ln>
        </p:spPr>
        <p:txBody>
          <a:bodyPr>
            <a:spAutoFit/>
          </a:bodyPr>
          <a:lstStyle/>
          <a:p>
            <a:endParaRPr lang="zh-CN" altLang="en-US"/>
          </a:p>
        </p:txBody>
      </p:sp>
      <p:sp>
        <p:nvSpPr>
          <p:cNvPr id="25620" name="Line 58"/>
          <p:cNvSpPr>
            <a:spLocks noChangeShapeType="1"/>
          </p:cNvSpPr>
          <p:nvPr/>
        </p:nvSpPr>
        <p:spPr bwMode="auto">
          <a:xfrm flipH="1" flipV="1">
            <a:off x="4948238" y="4002360"/>
            <a:ext cx="4762" cy="381000"/>
          </a:xfrm>
          <a:prstGeom prst="line">
            <a:avLst/>
          </a:prstGeom>
          <a:noFill/>
          <a:ln w="9525">
            <a:solidFill>
              <a:srgbClr val="000080"/>
            </a:solidFill>
            <a:round/>
          </a:ln>
        </p:spPr>
        <p:txBody>
          <a:bodyPr>
            <a:spAutoFit/>
          </a:bodyPr>
          <a:lstStyle/>
          <a:p>
            <a:endParaRPr lang="zh-CN" altLang="en-US"/>
          </a:p>
        </p:txBody>
      </p:sp>
      <p:sp>
        <p:nvSpPr>
          <p:cNvPr id="25621" name="Rectangle 59"/>
          <p:cNvSpPr>
            <a:spLocks noChangeArrowheads="1"/>
          </p:cNvSpPr>
          <p:nvPr/>
        </p:nvSpPr>
        <p:spPr bwMode="auto">
          <a:xfrm>
            <a:off x="4800600" y="4154760"/>
            <a:ext cx="312738" cy="457200"/>
          </a:xfrm>
          <a:prstGeom prst="rect">
            <a:avLst/>
          </a:prstGeom>
          <a:noFill/>
          <a:ln w="9525">
            <a:noFill/>
            <a:miter lim="800000"/>
          </a:ln>
        </p:spPr>
        <p:txBody>
          <a:bodyPr>
            <a:spAutoFit/>
          </a:bodyPr>
          <a:lstStyle/>
          <a:p>
            <a:pPr>
              <a:buClrTx/>
              <a:buFontTx/>
              <a:buNone/>
            </a:pPr>
            <a:r>
              <a:rPr lang="en-US" altLang="zh-CN" b="1">
                <a:solidFill>
                  <a:srgbClr val="333399"/>
                </a:solidFill>
              </a:rPr>
              <a:t>.</a:t>
            </a:r>
            <a:endParaRPr lang="en-US" altLang="zh-CN" b="1">
              <a:solidFill>
                <a:srgbClr val="333399"/>
              </a:solidFill>
            </a:endParaRPr>
          </a:p>
        </p:txBody>
      </p:sp>
      <p:sp>
        <p:nvSpPr>
          <p:cNvPr id="25622" name="Rectangle 60"/>
          <p:cNvSpPr>
            <a:spLocks noChangeArrowheads="1"/>
          </p:cNvSpPr>
          <p:nvPr/>
        </p:nvSpPr>
        <p:spPr bwMode="auto">
          <a:xfrm>
            <a:off x="1828800" y="551048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5623" name="Rectangle 61"/>
          <p:cNvSpPr>
            <a:spLocks noChangeArrowheads="1"/>
          </p:cNvSpPr>
          <p:nvPr/>
        </p:nvSpPr>
        <p:spPr bwMode="auto">
          <a:xfrm>
            <a:off x="1828800" y="619628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5624" name="Line 62"/>
          <p:cNvSpPr>
            <a:spLocks noChangeShapeType="1"/>
          </p:cNvSpPr>
          <p:nvPr/>
        </p:nvSpPr>
        <p:spPr bwMode="auto">
          <a:xfrm flipV="1">
            <a:off x="2001838" y="5831160"/>
            <a:ext cx="0" cy="381000"/>
          </a:xfrm>
          <a:prstGeom prst="line">
            <a:avLst/>
          </a:prstGeom>
          <a:noFill/>
          <a:ln w="9525">
            <a:solidFill>
              <a:srgbClr val="000080"/>
            </a:solidFill>
            <a:round/>
          </a:ln>
        </p:spPr>
        <p:txBody>
          <a:bodyPr>
            <a:spAutoFit/>
          </a:bodyPr>
          <a:lstStyle/>
          <a:p>
            <a:endParaRPr lang="zh-CN" altLang="en-US"/>
          </a:p>
        </p:txBody>
      </p:sp>
      <p:sp>
        <p:nvSpPr>
          <p:cNvPr id="25625" name="Rectangle 63"/>
          <p:cNvSpPr>
            <a:spLocks noChangeArrowheads="1"/>
          </p:cNvSpPr>
          <p:nvPr/>
        </p:nvSpPr>
        <p:spPr bwMode="auto">
          <a:xfrm>
            <a:off x="5795963" y="493422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5626" name="Line 64"/>
          <p:cNvSpPr>
            <a:spLocks noChangeShapeType="1"/>
          </p:cNvSpPr>
          <p:nvPr/>
        </p:nvSpPr>
        <p:spPr bwMode="auto">
          <a:xfrm flipH="1" flipV="1">
            <a:off x="6858000" y="4611960"/>
            <a:ext cx="457200" cy="457200"/>
          </a:xfrm>
          <a:prstGeom prst="line">
            <a:avLst/>
          </a:prstGeom>
          <a:noFill/>
          <a:ln w="9525">
            <a:solidFill>
              <a:srgbClr val="000080"/>
            </a:solidFill>
            <a:round/>
          </a:ln>
        </p:spPr>
        <p:txBody>
          <a:bodyPr>
            <a:spAutoFit/>
          </a:bodyPr>
          <a:lstStyle/>
          <a:p>
            <a:endParaRPr lang="zh-CN" altLang="en-US"/>
          </a:p>
        </p:txBody>
      </p:sp>
      <p:sp>
        <p:nvSpPr>
          <p:cNvPr id="25627" name="Line 65"/>
          <p:cNvSpPr>
            <a:spLocks noChangeShapeType="1"/>
          </p:cNvSpPr>
          <p:nvPr/>
        </p:nvSpPr>
        <p:spPr bwMode="auto">
          <a:xfrm flipV="1">
            <a:off x="6135688" y="4611960"/>
            <a:ext cx="417512" cy="422275"/>
          </a:xfrm>
          <a:prstGeom prst="line">
            <a:avLst/>
          </a:prstGeom>
          <a:noFill/>
          <a:ln w="9525">
            <a:solidFill>
              <a:srgbClr val="000080"/>
            </a:solidFill>
            <a:round/>
          </a:ln>
        </p:spPr>
        <p:txBody>
          <a:bodyPr>
            <a:spAutoFit/>
          </a:bodyPr>
          <a:lstStyle/>
          <a:p>
            <a:endParaRPr lang="zh-CN" altLang="en-US"/>
          </a:p>
        </p:txBody>
      </p:sp>
      <p:sp>
        <p:nvSpPr>
          <p:cNvPr id="25628" name="Line 66"/>
          <p:cNvSpPr>
            <a:spLocks noChangeShapeType="1"/>
          </p:cNvSpPr>
          <p:nvPr/>
        </p:nvSpPr>
        <p:spPr bwMode="auto">
          <a:xfrm flipV="1">
            <a:off x="5486400" y="5221560"/>
            <a:ext cx="381000" cy="381000"/>
          </a:xfrm>
          <a:prstGeom prst="line">
            <a:avLst/>
          </a:prstGeom>
          <a:noFill/>
          <a:ln w="9525">
            <a:solidFill>
              <a:srgbClr val="000080"/>
            </a:solidFill>
            <a:round/>
          </a:ln>
        </p:spPr>
        <p:txBody>
          <a:bodyPr>
            <a:spAutoFit/>
          </a:bodyPr>
          <a:lstStyle/>
          <a:p>
            <a:endParaRPr lang="zh-CN" altLang="en-US"/>
          </a:p>
        </p:txBody>
      </p:sp>
      <p:sp>
        <p:nvSpPr>
          <p:cNvPr id="25629" name="Rectangle 67"/>
          <p:cNvSpPr>
            <a:spLocks noChangeArrowheads="1"/>
          </p:cNvSpPr>
          <p:nvPr/>
        </p:nvSpPr>
        <p:spPr bwMode="auto">
          <a:xfrm>
            <a:off x="7239000" y="497708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5630" name="Rectangle 68"/>
          <p:cNvSpPr>
            <a:spLocks noChangeArrowheads="1"/>
          </p:cNvSpPr>
          <p:nvPr/>
        </p:nvSpPr>
        <p:spPr bwMode="auto">
          <a:xfrm>
            <a:off x="7218363" y="566288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5631" name="Line 69"/>
          <p:cNvSpPr>
            <a:spLocks noChangeShapeType="1"/>
          </p:cNvSpPr>
          <p:nvPr/>
        </p:nvSpPr>
        <p:spPr bwMode="auto">
          <a:xfrm flipV="1">
            <a:off x="7391400" y="5297760"/>
            <a:ext cx="0" cy="381000"/>
          </a:xfrm>
          <a:prstGeom prst="line">
            <a:avLst/>
          </a:prstGeom>
          <a:noFill/>
          <a:ln w="9525">
            <a:solidFill>
              <a:srgbClr val="000080"/>
            </a:solidFill>
            <a:round/>
          </a:ln>
        </p:spPr>
        <p:txBody>
          <a:bodyPr>
            <a:spAutoFit/>
          </a:bodyPr>
          <a:lstStyle/>
          <a:p>
            <a:endParaRPr lang="zh-CN" altLang="en-US"/>
          </a:p>
        </p:txBody>
      </p:sp>
      <p:sp>
        <p:nvSpPr>
          <p:cNvPr id="25632" name="Rectangle 70"/>
          <p:cNvSpPr>
            <a:spLocks noChangeArrowheads="1"/>
          </p:cNvSpPr>
          <p:nvPr/>
        </p:nvSpPr>
        <p:spPr bwMode="auto">
          <a:xfrm>
            <a:off x="5181600" y="558668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5633" name="Rectangle 71"/>
          <p:cNvSpPr>
            <a:spLocks noChangeArrowheads="1"/>
          </p:cNvSpPr>
          <p:nvPr/>
        </p:nvSpPr>
        <p:spPr bwMode="auto">
          <a:xfrm>
            <a:off x="5181600" y="627248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5634" name="Line 72"/>
          <p:cNvSpPr>
            <a:spLocks noChangeShapeType="1"/>
          </p:cNvSpPr>
          <p:nvPr/>
        </p:nvSpPr>
        <p:spPr bwMode="auto">
          <a:xfrm flipV="1">
            <a:off x="5354638" y="5907360"/>
            <a:ext cx="0" cy="381000"/>
          </a:xfrm>
          <a:prstGeom prst="line">
            <a:avLst/>
          </a:prstGeom>
          <a:noFill/>
          <a:ln w="9525">
            <a:solidFill>
              <a:srgbClr val="000080"/>
            </a:solidFill>
            <a:round/>
          </a:ln>
        </p:spPr>
        <p:txBody>
          <a:bodyPr>
            <a:spAutoFit/>
          </a:bodyPr>
          <a:lstStyle/>
          <a:p>
            <a:endParaRPr lang="zh-CN" altLang="en-US"/>
          </a:p>
        </p:txBody>
      </p:sp>
      <p:grpSp>
        <p:nvGrpSpPr>
          <p:cNvPr id="2" name="Group 126"/>
          <p:cNvGrpSpPr/>
          <p:nvPr/>
        </p:nvGrpSpPr>
        <p:grpSpPr bwMode="auto">
          <a:xfrm>
            <a:off x="5029200" y="3316560"/>
            <a:ext cx="990600" cy="533400"/>
            <a:chOff x="3168" y="1920"/>
            <a:chExt cx="624" cy="336"/>
          </a:xfrm>
        </p:grpSpPr>
        <p:sp>
          <p:nvSpPr>
            <p:cNvPr id="25685" name="Rectangle 75"/>
            <p:cNvSpPr>
              <a:spLocks noChangeArrowheads="1"/>
            </p:cNvSpPr>
            <p:nvPr/>
          </p:nvSpPr>
          <p:spPr bwMode="auto">
            <a:xfrm>
              <a:off x="3312" y="1920"/>
              <a:ext cx="480" cy="250"/>
            </a:xfrm>
            <a:prstGeom prst="rect">
              <a:avLst/>
            </a:prstGeom>
            <a:noFill/>
            <a:ln w="9525" algn="ctr">
              <a:noFill/>
              <a:miter lim="800000"/>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5686" name="Line 77"/>
            <p:cNvSpPr>
              <a:spLocks noChangeShapeType="1"/>
            </p:cNvSpPr>
            <p:nvPr/>
          </p:nvSpPr>
          <p:spPr bwMode="auto">
            <a:xfrm flipH="1">
              <a:off x="3168" y="2064"/>
              <a:ext cx="192" cy="192"/>
            </a:xfrm>
            <a:prstGeom prst="line">
              <a:avLst/>
            </a:prstGeom>
            <a:noFill/>
            <a:ln w="9525" cap="rnd">
              <a:solidFill>
                <a:srgbClr val="800080"/>
              </a:solidFill>
              <a:prstDash val="sysDot"/>
              <a:round/>
            </a:ln>
          </p:spPr>
          <p:txBody>
            <a:bodyPr>
              <a:spAutoFit/>
            </a:bodyPr>
            <a:lstStyle/>
            <a:p>
              <a:endParaRPr lang="zh-CN" altLang="en-US"/>
            </a:p>
          </p:txBody>
        </p:sp>
      </p:grpSp>
      <p:grpSp>
        <p:nvGrpSpPr>
          <p:cNvPr id="3" name="Group 78"/>
          <p:cNvGrpSpPr/>
          <p:nvPr/>
        </p:nvGrpSpPr>
        <p:grpSpPr bwMode="auto">
          <a:xfrm>
            <a:off x="2133600" y="3621360"/>
            <a:ext cx="2438400" cy="1066800"/>
            <a:chOff x="1392" y="2016"/>
            <a:chExt cx="1440" cy="672"/>
          </a:xfrm>
        </p:grpSpPr>
        <p:sp>
          <p:nvSpPr>
            <p:cNvPr id="25679" name="Rectangle 79"/>
            <p:cNvSpPr>
              <a:spLocks noChangeArrowheads="1"/>
            </p:cNvSpPr>
            <p:nvPr/>
          </p:nvSpPr>
          <p:spPr bwMode="auto">
            <a:xfrm>
              <a:off x="2400" y="2438"/>
              <a:ext cx="432" cy="250"/>
            </a:xfrm>
            <a:prstGeom prst="rect">
              <a:avLst/>
            </a:prstGeom>
            <a:noFill/>
            <a:ln w="9525" algn="ctr">
              <a:noFill/>
              <a:miter lim="800000"/>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5680" name="Rectangle 80"/>
            <p:cNvSpPr>
              <a:spLocks noChangeArrowheads="1"/>
            </p:cNvSpPr>
            <p:nvPr/>
          </p:nvSpPr>
          <p:spPr bwMode="auto">
            <a:xfrm>
              <a:off x="1920" y="2016"/>
              <a:ext cx="432" cy="250"/>
            </a:xfrm>
            <a:prstGeom prst="rect">
              <a:avLst/>
            </a:prstGeom>
            <a:noFill/>
            <a:ln w="9525" algn="ctr">
              <a:noFill/>
              <a:miter lim="800000"/>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5681" name="Rectangle 81"/>
            <p:cNvSpPr>
              <a:spLocks noChangeArrowheads="1"/>
            </p:cNvSpPr>
            <p:nvPr/>
          </p:nvSpPr>
          <p:spPr bwMode="auto">
            <a:xfrm>
              <a:off x="1392" y="2400"/>
              <a:ext cx="432" cy="250"/>
            </a:xfrm>
            <a:prstGeom prst="rect">
              <a:avLst/>
            </a:prstGeom>
            <a:noFill/>
            <a:ln w="9525" algn="ctr">
              <a:noFill/>
              <a:miter lim="800000"/>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5682" name="Line 82"/>
            <p:cNvSpPr>
              <a:spLocks noChangeShapeType="1"/>
            </p:cNvSpPr>
            <p:nvPr/>
          </p:nvSpPr>
          <p:spPr bwMode="auto">
            <a:xfrm>
              <a:off x="2112" y="2208"/>
              <a:ext cx="0" cy="240"/>
            </a:xfrm>
            <a:prstGeom prst="line">
              <a:avLst/>
            </a:prstGeom>
            <a:noFill/>
            <a:ln w="9525" cap="rnd">
              <a:solidFill>
                <a:srgbClr val="800080"/>
              </a:solidFill>
              <a:prstDash val="sysDot"/>
              <a:round/>
            </a:ln>
          </p:spPr>
          <p:txBody>
            <a:bodyPr>
              <a:spAutoFit/>
            </a:bodyPr>
            <a:lstStyle/>
            <a:p>
              <a:endParaRPr lang="zh-CN" altLang="en-US"/>
            </a:p>
          </p:txBody>
        </p:sp>
        <p:sp>
          <p:nvSpPr>
            <p:cNvPr id="25683" name="Line 83"/>
            <p:cNvSpPr>
              <a:spLocks noChangeShapeType="1"/>
            </p:cNvSpPr>
            <p:nvPr/>
          </p:nvSpPr>
          <p:spPr bwMode="auto">
            <a:xfrm>
              <a:off x="1776" y="2544"/>
              <a:ext cx="240" cy="0"/>
            </a:xfrm>
            <a:prstGeom prst="line">
              <a:avLst/>
            </a:prstGeom>
            <a:noFill/>
            <a:ln w="9525" cap="rnd">
              <a:solidFill>
                <a:srgbClr val="800080"/>
              </a:solidFill>
              <a:prstDash val="sysDot"/>
              <a:round/>
            </a:ln>
          </p:spPr>
          <p:txBody>
            <a:bodyPr>
              <a:spAutoFit/>
            </a:bodyPr>
            <a:lstStyle/>
            <a:p>
              <a:endParaRPr lang="zh-CN" altLang="en-US"/>
            </a:p>
          </p:txBody>
        </p:sp>
        <p:sp>
          <p:nvSpPr>
            <p:cNvPr id="25684" name="Line 84"/>
            <p:cNvSpPr>
              <a:spLocks noChangeShapeType="1"/>
            </p:cNvSpPr>
            <p:nvPr/>
          </p:nvSpPr>
          <p:spPr bwMode="auto">
            <a:xfrm>
              <a:off x="2208" y="2544"/>
              <a:ext cx="240" cy="0"/>
            </a:xfrm>
            <a:prstGeom prst="line">
              <a:avLst/>
            </a:prstGeom>
            <a:noFill/>
            <a:ln w="9525" cap="rnd">
              <a:solidFill>
                <a:srgbClr val="800080"/>
              </a:solidFill>
              <a:prstDash val="sysDot"/>
              <a:round/>
            </a:ln>
          </p:spPr>
          <p:txBody>
            <a:bodyPr>
              <a:spAutoFit/>
            </a:bodyPr>
            <a:lstStyle/>
            <a:p>
              <a:endParaRPr lang="zh-CN" altLang="en-US"/>
            </a:p>
          </p:txBody>
        </p:sp>
      </p:grpSp>
      <p:grpSp>
        <p:nvGrpSpPr>
          <p:cNvPr id="4" name="Group 85"/>
          <p:cNvGrpSpPr/>
          <p:nvPr/>
        </p:nvGrpSpPr>
        <p:grpSpPr bwMode="auto">
          <a:xfrm>
            <a:off x="1524000" y="4824685"/>
            <a:ext cx="2209800" cy="869950"/>
            <a:chOff x="960" y="2774"/>
            <a:chExt cx="1392" cy="548"/>
          </a:xfrm>
        </p:grpSpPr>
        <p:sp>
          <p:nvSpPr>
            <p:cNvPr id="25673" name="Rectangle 86"/>
            <p:cNvSpPr>
              <a:spLocks noChangeArrowheads="1"/>
            </p:cNvSpPr>
            <p:nvPr/>
          </p:nvSpPr>
          <p:spPr bwMode="auto">
            <a:xfrm>
              <a:off x="960" y="2774"/>
              <a:ext cx="432" cy="250"/>
            </a:xfrm>
            <a:prstGeom prst="rect">
              <a:avLst/>
            </a:prstGeom>
            <a:noFill/>
            <a:ln w="9525" algn="ctr">
              <a:noFill/>
              <a:miter lim="800000"/>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5674" name="Rectangle 87"/>
            <p:cNvSpPr>
              <a:spLocks noChangeArrowheads="1"/>
            </p:cNvSpPr>
            <p:nvPr/>
          </p:nvSpPr>
          <p:spPr bwMode="auto">
            <a:xfrm>
              <a:off x="1920" y="2784"/>
              <a:ext cx="432" cy="250"/>
            </a:xfrm>
            <a:prstGeom prst="rect">
              <a:avLst/>
            </a:prstGeom>
            <a:noFill/>
            <a:ln w="9525" algn="ctr">
              <a:noFill/>
              <a:miter lim="800000"/>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5675" name="Rectangle 88"/>
            <p:cNvSpPr>
              <a:spLocks noChangeArrowheads="1"/>
            </p:cNvSpPr>
            <p:nvPr/>
          </p:nvSpPr>
          <p:spPr bwMode="auto">
            <a:xfrm>
              <a:off x="1728" y="3072"/>
              <a:ext cx="480" cy="250"/>
            </a:xfrm>
            <a:prstGeom prst="rect">
              <a:avLst/>
            </a:prstGeom>
            <a:noFill/>
            <a:ln w="9525" algn="ctr">
              <a:noFill/>
              <a:miter lim="800000"/>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5676" name="Line 89"/>
            <p:cNvSpPr>
              <a:spLocks noChangeShapeType="1"/>
            </p:cNvSpPr>
            <p:nvPr/>
          </p:nvSpPr>
          <p:spPr bwMode="auto">
            <a:xfrm>
              <a:off x="1344" y="288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5677" name="Line 90"/>
            <p:cNvSpPr>
              <a:spLocks noChangeShapeType="1"/>
            </p:cNvSpPr>
            <p:nvPr/>
          </p:nvSpPr>
          <p:spPr bwMode="auto">
            <a:xfrm>
              <a:off x="1728" y="288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5678" name="Line 91"/>
            <p:cNvSpPr>
              <a:spLocks noChangeShapeType="1"/>
            </p:cNvSpPr>
            <p:nvPr/>
          </p:nvSpPr>
          <p:spPr bwMode="auto">
            <a:xfrm>
              <a:off x="1728" y="2976"/>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5" name="Group 92"/>
          <p:cNvGrpSpPr/>
          <p:nvPr/>
        </p:nvGrpSpPr>
        <p:grpSpPr bwMode="auto">
          <a:xfrm>
            <a:off x="914400" y="5510485"/>
            <a:ext cx="2286000" cy="701675"/>
            <a:chOff x="576" y="3206"/>
            <a:chExt cx="1440" cy="442"/>
          </a:xfrm>
        </p:grpSpPr>
        <p:sp>
          <p:nvSpPr>
            <p:cNvPr id="25669" name="Rectangle 93"/>
            <p:cNvSpPr>
              <a:spLocks noChangeArrowheads="1"/>
            </p:cNvSpPr>
            <p:nvPr/>
          </p:nvSpPr>
          <p:spPr bwMode="auto">
            <a:xfrm>
              <a:off x="576" y="3206"/>
              <a:ext cx="432" cy="250"/>
            </a:xfrm>
            <a:prstGeom prst="rect">
              <a:avLst/>
            </a:prstGeom>
            <a:noFill/>
            <a:ln w="9525" algn="ctr">
              <a:noFill/>
              <a:miter lim="800000"/>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5670" name="Rectangle 94"/>
            <p:cNvSpPr>
              <a:spLocks noChangeArrowheads="1"/>
            </p:cNvSpPr>
            <p:nvPr/>
          </p:nvSpPr>
          <p:spPr bwMode="auto">
            <a:xfrm>
              <a:off x="1440" y="3398"/>
              <a:ext cx="576" cy="250"/>
            </a:xfrm>
            <a:prstGeom prst="rect">
              <a:avLst/>
            </a:prstGeom>
            <a:noFill/>
            <a:ln w="9525" algn="ctr">
              <a:noFill/>
              <a:miter lim="800000"/>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5671" name="Line 95"/>
            <p:cNvSpPr>
              <a:spLocks noChangeShapeType="1"/>
            </p:cNvSpPr>
            <p:nvPr/>
          </p:nvSpPr>
          <p:spPr bwMode="auto">
            <a:xfrm>
              <a:off x="960" y="3312"/>
              <a:ext cx="240" cy="0"/>
            </a:xfrm>
            <a:prstGeom prst="line">
              <a:avLst/>
            </a:prstGeom>
            <a:noFill/>
            <a:ln w="9525" cap="rnd">
              <a:solidFill>
                <a:srgbClr val="800080"/>
              </a:solidFill>
              <a:prstDash val="sysDot"/>
              <a:round/>
            </a:ln>
          </p:spPr>
          <p:txBody>
            <a:bodyPr>
              <a:spAutoFit/>
            </a:bodyPr>
            <a:lstStyle/>
            <a:p>
              <a:endParaRPr lang="zh-CN" altLang="en-US"/>
            </a:p>
          </p:txBody>
        </p:sp>
        <p:sp>
          <p:nvSpPr>
            <p:cNvPr id="25672" name="Line 96"/>
            <p:cNvSpPr>
              <a:spLocks noChangeShapeType="1"/>
            </p:cNvSpPr>
            <p:nvPr/>
          </p:nvSpPr>
          <p:spPr bwMode="auto">
            <a:xfrm>
              <a:off x="1344" y="3312"/>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6" name="Group 97"/>
          <p:cNvGrpSpPr/>
          <p:nvPr/>
        </p:nvGrpSpPr>
        <p:grpSpPr bwMode="auto">
          <a:xfrm>
            <a:off x="4038600" y="4596085"/>
            <a:ext cx="1143000" cy="1098550"/>
            <a:chOff x="2544" y="2630"/>
            <a:chExt cx="720" cy="692"/>
          </a:xfrm>
        </p:grpSpPr>
        <p:sp>
          <p:nvSpPr>
            <p:cNvPr id="25665" name="Rectangle 98"/>
            <p:cNvSpPr>
              <a:spLocks noChangeArrowheads="1"/>
            </p:cNvSpPr>
            <p:nvPr/>
          </p:nvSpPr>
          <p:spPr bwMode="auto">
            <a:xfrm>
              <a:off x="2736" y="2630"/>
              <a:ext cx="528" cy="250"/>
            </a:xfrm>
            <a:prstGeom prst="rect">
              <a:avLst/>
            </a:prstGeom>
            <a:noFill/>
            <a:ln w="9525" algn="ctr">
              <a:noFill/>
              <a:miter lim="800000"/>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5666" name="Rectangle 99"/>
            <p:cNvSpPr>
              <a:spLocks noChangeArrowheads="1"/>
            </p:cNvSpPr>
            <p:nvPr/>
          </p:nvSpPr>
          <p:spPr bwMode="auto">
            <a:xfrm>
              <a:off x="2544" y="3072"/>
              <a:ext cx="576" cy="250"/>
            </a:xfrm>
            <a:prstGeom prst="rect">
              <a:avLst/>
            </a:prstGeom>
            <a:noFill/>
            <a:ln w="9525" algn="ctr">
              <a:noFill/>
              <a:miter lim="800000"/>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5667" name="Line 100"/>
            <p:cNvSpPr>
              <a:spLocks noChangeShapeType="1"/>
            </p:cNvSpPr>
            <p:nvPr/>
          </p:nvSpPr>
          <p:spPr bwMode="auto">
            <a:xfrm flipH="1">
              <a:off x="2640" y="2784"/>
              <a:ext cx="144" cy="144"/>
            </a:xfrm>
            <a:prstGeom prst="line">
              <a:avLst/>
            </a:prstGeom>
            <a:noFill/>
            <a:ln w="9525" cap="rnd">
              <a:solidFill>
                <a:srgbClr val="800080"/>
              </a:solidFill>
              <a:prstDash val="sysDot"/>
              <a:round/>
            </a:ln>
          </p:spPr>
          <p:txBody>
            <a:bodyPr>
              <a:spAutoFit/>
            </a:bodyPr>
            <a:lstStyle/>
            <a:p>
              <a:endParaRPr lang="zh-CN" altLang="en-US"/>
            </a:p>
          </p:txBody>
        </p:sp>
        <p:sp>
          <p:nvSpPr>
            <p:cNvPr id="25668" name="Line 101"/>
            <p:cNvSpPr>
              <a:spLocks noChangeShapeType="1"/>
            </p:cNvSpPr>
            <p:nvPr/>
          </p:nvSpPr>
          <p:spPr bwMode="auto">
            <a:xfrm>
              <a:off x="2640" y="2976"/>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7" name="Group 102"/>
          <p:cNvGrpSpPr/>
          <p:nvPr/>
        </p:nvGrpSpPr>
        <p:grpSpPr bwMode="auto">
          <a:xfrm>
            <a:off x="4191000" y="5831160"/>
            <a:ext cx="2362200" cy="549275"/>
            <a:chOff x="2640" y="3408"/>
            <a:chExt cx="1488" cy="346"/>
          </a:xfrm>
        </p:grpSpPr>
        <p:sp>
          <p:nvSpPr>
            <p:cNvPr id="25661" name="Rectangle 103"/>
            <p:cNvSpPr>
              <a:spLocks noChangeArrowheads="1"/>
            </p:cNvSpPr>
            <p:nvPr/>
          </p:nvSpPr>
          <p:spPr bwMode="auto">
            <a:xfrm>
              <a:off x="2640" y="3494"/>
              <a:ext cx="528" cy="250"/>
            </a:xfrm>
            <a:prstGeom prst="rect">
              <a:avLst/>
            </a:prstGeom>
            <a:noFill/>
            <a:ln w="9525" algn="ctr">
              <a:noFill/>
              <a:miter lim="800000"/>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5662" name="Rectangle 104"/>
            <p:cNvSpPr>
              <a:spLocks noChangeArrowheads="1"/>
            </p:cNvSpPr>
            <p:nvPr/>
          </p:nvSpPr>
          <p:spPr bwMode="auto">
            <a:xfrm>
              <a:off x="3552" y="3504"/>
              <a:ext cx="576" cy="250"/>
            </a:xfrm>
            <a:prstGeom prst="rect">
              <a:avLst/>
            </a:prstGeom>
            <a:noFill/>
            <a:ln w="9525" algn="ctr">
              <a:noFill/>
              <a:miter lim="800000"/>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5663" name="Line 105"/>
            <p:cNvSpPr>
              <a:spLocks noChangeShapeType="1"/>
            </p:cNvSpPr>
            <p:nvPr/>
          </p:nvSpPr>
          <p:spPr bwMode="auto">
            <a:xfrm flipH="1">
              <a:off x="3120" y="3408"/>
              <a:ext cx="144" cy="144"/>
            </a:xfrm>
            <a:prstGeom prst="line">
              <a:avLst/>
            </a:prstGeom>
            <a:noFill/>
            <a:ln w="9525" cap="rnd">
              <a:solidFill>
                <a:srgbClr val="800080"/>
              </a:solidFill>
              <a:prstDash val="sysDot"/>
              <a:round/>
            </a:ln>
          </p:spPr>
          <p:txBody>
            <a:bodyPr>
              <a:spAutoFit/>
            </a:bodyPr>
            <a:lstStyle/>
            <a:p>
              <a:endParaRPr lang="zh-CN" altLang="en-US"/>
            </a:p>
          </p:txBody>
        </p:sp>
        <p:sp>
          <p:nvSpPr>
            <p:cNvPr id="25664" name="Line 106"/>
            <p:cNvSpPr>
              <a:spLocks noChangeShapeType="1"/>
            </p:cNvSpPr>
            <p:nvPr/>
          </p:nvSpPr>
          <p:spPr bwMode="auto">
            <a:xfrm>
              <a:off x="3456" y="3408"/>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8" name="Group 107"/>
          <p:cNvGrpSpPr/>
          <p:nvPr/>
        </p:nvGrpSpPr>
        <p:grpSpPr bwMode="auto">
          <a:xfrm>
            <a:off x="4724400" y="4900885"/>
            <a:ext cx="2362200" cy="869950"/>
            <a:chOff x="2976" y="2822"/>
            <a:chExt cx="1488" cy="548"/>
          </a:xfrm>
        </p:grpSpPr>
        <p:sp>
          <p:nvSpPr>
            <p:cNvPr id="25655" name="Rectangle 108"/>
            <p:cNvSpPr>
              <a:spLocks noChangeArrowheads="1"/>
            </p:cNvSpPr>
            <p:nvPr/>
          </p:nvSpPr>
          <p:spPr bwMode="auto">
            <a:xfrm>
              <a:off x="2976" y="2822"/>
              <a:ext cx="528" cy="250"/>
            </a:xfrm>
            <a:prstGeom prst="rect">
              <a:avLst/>
            </a:prstGeom>
            <a:noFill/>
            <a:ln w="9525" algn="ctr">
              <a:noFill/>
              <a:miter lim="800000"/>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5656" name="Rectangle 109"/>
            <p:cNvSpPr>
              <a:spLocks noChangeArrowheads="1"/>
            </p:cNvSpPr>
            <p:nvPr/>
          </p:nvSpPr>
          <p:spPr bwMode="auto">
            <a:xfrm>
              <a:off x="3936" y="2832"/>
              <a:ext cx="528" cy="250"/>
            </a:xfrm>
            <a:prstGeom prst="rect">
              <a:avLst/>
            </a:prstGeom>
            <a:noFill/>
            <a:ln w="9525" algn="ctr">
              <a:noFill/>
              <a:miter lim="800000"/>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5657" name="Rectangle 110"/>
            <p:cNvSpPr>
              <a:spLocks noChangeArrowheads="1"/>
            </p:cNvSpPr>
            <p:nvPr/>
          </p:nvSpPr>
          <p:spPr bwMode="auto">
            <a:xfrm>
              <a:off x="3744" y="3120"/>
              <a:ext cx="576" cy="250"/>
            </a:xfrm>
            <a:prstGeom prst="rect">
              <a:avLst/>
            </a:prstGeom>
            <a:noFill/>
            <a:ln w="9525" algn="ctr">
              <a:noFill/>
              <a:miter lim="800000"/>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5658" name="Line 111"/>
            <p:cNvSpPr>
              <a:spLocks noChangeShapeType="1"/>
            </p:cNvSpPr>
            <p:nvPr/>
          </p:nvSpPr>
          <p:spPr bwMode="auto">
            <a:xfrm>
              <a:off x="3456" y="2928"/>
              <a:ext cx="240" cy="0"/>
            </a:xfrm>
            <a:prstGeom prst="line">
              <a:avLst/>
            </a:prstGeom>
            <a:noFill/>
            <a:ln w="9525" cap="rnd">
              <a:solidFill>
                <a:srgbClr val="800080"/>
              </a:solidFill>
              <a:prstDash val="sysDot"/>
              <a:round/>
            </a:ln>
          </p:spPr>
          <p:txBody>
            <a:bodyPr>
              <a:spAutoFit/>
            </a:bodyPr>
            <a:lstStyle/>
            <a:p>
              <a:endParaRPr lang="zh-CN" altLang="en-US"/>
            </a:p>
          </p:txBody>
        </p:sp>
        <p:sp>
          <p:nvSpPr>
            <p:cNvPr id="25659" name="Line 112"/>
            <p:cNvSpPr>
              <a:spLocks noChangeShapeType="1"/>
            </p:cNvSpPr>
            <p:nvPr/>
          </p:nvSpPr>
          <p:spPr bwMode="auto">
            <a:xfrm>
              <a:off x="3840" y="2928"/>
              <a:ext cx="144" cy="0"/>
            </a:xfrm>
            <a:prstGeom prst="line">
              <a:avLst/>
            </a:prstGeom>
            <a:noFill/>
            <a:ln w="9525" cap="rnd">
              <a:solidFill>
                <a:srgbClr val="800080"/>
              </a:solidFill>
              <a:prstDash val="sysDot"/>
              <a:round/>
            </a:ln>
          </p:spPr>
          <p:txBody>
            <a:bodyPr>
              <a:spAutoFit/>
            </a:bodyPr>
            <a:lstStyle/>
            <a:p>
              <a:endParaRPr lang="zh-CN" altLang="en-US"/>
            </a:p>
          </p:txBody>
        </p:sp>
        <p:sp>
          <p:nvSpPr>
            <p:cNvPr id="25660" name="Line 113"/>
            <p:cNvSpPr>
              <a:spLocks noChangeShapeType="1"/>
            </p:cNvSpPr>
            <p:nvPr/>
          </p:nvSpPr>
          <p:spPr bwMode="auto">
            <a:xfrm>
              <a:off x="3840" y="3024"/>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9" name="Group 114"/>
          <p:cNvGrpSpPr/>
          <p:nvPr/>
        </p:nvGrpSpPr>
        <p:grpSpPr bwMode="auto">
          <a:xfrm>
            <a:off x="5334000" y="3697560"/>
            <a:ext cx="2819400" cy="1082675"/>
            <a:chOff x="3360" y="2064"/>
            <a:chExt cx="1776" cy="682"/>
          </a:xfrm>
        </p:grpSpPr>
        <p:sp>
          <p:nvSpPr>
            <p:cNvPr id="25649" name="Rectangle 115"/>
            <p:cNvSpPr>
              <a:spLocks noChangeArrowheads="1"/>
            </p:cNvSpPr>
            <p:nvPr/>
          </p:nvSpPr>
          <p:spPr bwMode="auto">
            <a:xfrm>
              <a:off x="3360" y="2496"/>
              <a:ext cx="528" cy="250"/>
            </a:xfrm>
            <a:prstGeom prst="rect">
              <a:avLst/>
            </a:prstGeom>
            <a:noFill/>
            <a:ln w="9525" algn="ctr">
              <a:noFill/>
              <a:miter lim="800000"/>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5650" name="Rectangle 116"/>
            <p:cNvSpPr>
              <a:spLocks noChangeArrowheads="1"/>
            </p:cNvSpPr>
            <p:nvPr/>
          </p:nvSpPr>
          <p:spPr bwMode="auto">
            <a:xfrm>
              <a:off x="3936" y="2064"/>
              <a:ext cx="528" cy="250"/>
            </a:xfrm>
            <a:prstGeom prst="rect">
              <a:avLst/>
            </a:prstGeom>
            <a:noFill/>
            <a:ln w="9525" algn="ctr">
              <a:noFill/>
              <a:miter lim="800000"/>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5651" name="Rectangle 117"/>
            <p:cNvSpPr>
              <a:spLocks noChangeArrowheads="1"/>
            </p:cNvSpPr>
            <p:nvPr/>
          </p:nvSpPr>
          <p:spPr bwMode="auto">
            <a:xfrm>
              <a:off x="4560" y="2486"/>
              <a:ext cx="576" cy="250"/>
            </a:xfrm>
            <a:prstGeom prst="rect">
              <a:avLst/>
            </a:prstGeom>
            <a:noFill/>
            <a:ln w="9525" algn="ctr">
              <a:noFill/>
              <a:miter lim="800000"/>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5652" name="Line 118"/>
            <p:cNvSpPr>
              <a:spLocks noChangeShapeType="1"/>
            </p:cNvSpPr>
            <p:nvPr/>
          </p:nvSpPr>
          <p:spPr bwMode="auto">
            <a:xfrm>
              <a:off x="4224" y="2256"/>
              <a:ext cx="0" cy="240"/>
            </a:xfrm>
            <a:prstGeom prst="line">
              <a:avLst/>
            </a:prstGeom>
            <a:noFill/>
            <a:ln w="9525" cap="rnd">
              <a:solidFill>
                <a:srgbClr val="800080"/>
              </a:solidFill>
              <a:prstDash val="sysDot"/>
              <a:round/>
            </a:ln>
          </p:spPr>
          <p:txBody>
            <a:bodyPr>
              <a:spAutoFit/>
            </a:bodyPr>
            <a:lstStyle/>
            <a:p>
              <a:endParaRPr lang="zh-CN" altLang="en-US"/>
            </a:p>
          </p:txBody>
        </p:sp>
        <p:sp>
          <p:nvSpPr>
            <p:cNvPr id="25653" name="Line 119"/>
            <p:cNvSpPr>
              <a:spLocks noChangeShapeType="1"/>
            </p:cNvSpPr>
            <p:nvPr/>
          </p:nvSpPr>
          <p:spPr bwMode="auto">
            <a:xfrm>
              <a:off x="3840" y="264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5654" name="Line 120"/>
            <p:cNvSpPr>
              <a:spLocks noChangeShapeType="1"/>
            </p:cNvSpPr>
            <p:nvPr/>
          </p:nvSpPr>
          <p:spPr bwMode="auto">
            <a:xfrm>
              <a:off x="4368" y="2640"/>
              <a:ext cx="240" cy="0"/>
            </a:xfrm>
            <a:prstGeom prst="line">
              <a:avLst/>
            </a:prstGeom>
            <a:noFill/>
            <a:ln w="9525" cap="rnd">
              <a:solidFill>
                <a:srgbClr val="800080"/>
              </a:solidFill>
              <a:prstDash val="sysDot"/>
              <a:round/>
            </a:ln>
          </p:spPr>
          <p:txBody>
            <a:bodyPr>
              <a:spAutoFit/>
            </a:bodyPr>
            <a:lstStyle/>
            <a:p>
              <a:endParaRPr lang="zh-CN" altLang="en-US"/>
            </a:p>
          </p:txBody>
        </p:sp>
      </p:grpSp>
      <p:grpSp>
        <p:nvGrpSpPr>
          <p:cNvPr id="10" name="Group 121"/>
          <p:cNvGrpSpPr/>
          <p:nvPr/>
        </p:nvGrpSpPr>
        <p:grpSpPr bwMode="auto">
          <a:xfrm>
            <a:off x="7543800" y="4916760"/>
            <a:ext cx="1143000" cy="930275"/>
            <a:chOff x="4752" y="2832"/>
            <a:chExt cx="720" cy="586"/>
          </a:xfrm>
        </p:grpSpPr>
        <p:sp>
          <p:nvSpPr>
            <p:cNvPr id="25645" name="Rectangle 122"/>
            <p:cNvSpPr>
              <a:spLocks noChangeArrowheads="1"/>
            </p:cNvSpPr>
            <p:nvPr/>
          </p:nvSpPr>
          <p:spPr bwMode="auto">
            <a:xfrm>
              <a:off x="4944" y="2832"/>
              <a:ext cx="528" cy="250"/>
            </a:xfrm>
            <a:prstGeom prst="rect">
              <a:avLst/>
            </a:prstGeom>
            <a:noFill/>
            <a:ln w="9525" algn="ctr">
              <a:noFill/>
              <a:miter lim="800000"/>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5646" name="Rectangle 123"/>
            <p:cNvSpPr>
              <a:spLocks noChangeArrowheads="1"/>
            </p:cNvSpPr>
            <p:nvPr/>
          </p:nvSpPr>
          <p:spPr bwMode="auto">
            <a:xfrm>
              <a:off x="4896" y="3168"/>
              <a:ext cx="576" cy="250"/>
            </a:xfrm>
            <a:prstGeom prst="rect">
              <a:avLst/>
            </a:prstGeom>
            <a:noFill/>
            <a:ln w="9525" algn="ctr">
              <a:noFill/>
              <a:miter lim="800000"/>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5647" name="Line 124"/>
            <p:cNvSpPr>
              <a:spLocks noChangeShapeType="1"/>
            </p:cNvSpPr>
            <p:nvPr/>
          </p:nvSpPr>
          <p:spPr bwMode="auto">
            <a:xfrm>
              <a:off x="4752" y="2976"/>
              <a:ext cx="240" cy="0"/>
            </a:xfrm>
            <a:prstGeom prst="line">
              <a:avLst/>
            </a:prstGeom>
            <a:noFill/>
            <a:ln w="9525" cap="rnd">
              <a:solidFill>
                <a:srgbClr val="800080"/>
              </a:solidFill>
              <a:prstDash val="sysDot"/>
              <a:round/>
            </a:ln>
          </p:spPr>
          <p:txBody>
            <a:bodyPr>
              <a:spAutoFit/>
            </a:bodyPr>
            <a:lstStyle/>
            <a:p>
              <a:endParaRPr lang="zh-CN" altLang="en-US"/>
            </a:p>
          </p:txBody>
        </p:sp>
        <p:sp>
          <p:nvSpPr>
            <p:cNvPr id="25648" name="Line 125"/>
            <p:cNvSpPr>
              <a:spLocks noChangeShapeType="1"/>
            </p:cNvSpPr>
            <p:nvPr/>
          </p:nvSpPr>
          <p:spPr bwMode="auto">
            <a:xfrm>
              <a:off x="4752" y="3072"/>
              <a:ext cx="192" cy="192"/>
            </a:xfrm>
            <a:prstGeom prst="line">
              <a:avLst/>
            </a:prstGeom>
            <a:noFill/>
            <a:ln w="9525" cap="rnd">
              <a:solidFill>
                <a:srgbClr val="800080"/>
              </a:solidFill>
              <a:prstDash val="sysDot"/>
              <a:round/>
            </a:ln>
          </p:spPr>
          <p:txBody>
            <a:bodyPr>
              <a:spAutoFit/>
            </a:bodyPr>
            <a:lstStyle/>
            <a:p>
              <a:endParaRPr lang="zh-CN" altLang="en-US"/>
            </a:p>
          </p:txBody>
        </p:sp>
      </p:grpSp>
      <p:sp>
        <p:nvSpPr>
          <p:cNvPr id="25644" name="Rectangle 12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pic>
        <p:nvPicPr>
          <p:cNvPr id="12" name="图片 11"/>
          <p:cNvPicPr>
            <a:picLocks noChangeAspect="1"/>
          </p:cNvPicPr>
          <p:nvPr/>
        </p:nvPicPr>
        <p:blipFill>
          <a:blip r:embed="rId1"/>
          <a:stretch>
            <a:fillRect/>
          </a:stretch>
        </p:blipFill>
        <p:spPr>
          <a:xfrm>
            <a:off x="3481833" y="1482725"/>
            <a:ext cx="5554663" cy="1910804"/>
          </a:xfrm>
          <a:prstGeom prst="rect">
            <a:avLst/>
          </a:prstGeom>
        </p:spPr>
      </p:pic>
      <p:sp>
        <p:nvSpPr>
          <p:cNvPr id="88" name="文本框 87"/>
          <p:cNvSpPr txBox="1"/>
          <p:nvPr/>
        </p:nvSpPr>
        <p:spPr>
          <a:xfrm>
            <a:off x="552356" y="3043472"/>
            <a:ext cx="2312764" cy="1077218"/>
          </a:xfrm>
          <a:prstGeom prst="rect">
            <a:avLst/>
          </a:prstGeom>
          <a:noFill/>
          <a:ln>
            <a:solidFill>
              <a:srgbClr val="9900CC"/>
            </a:solidFill>
            <a:prstDash val="dash"/>
          </a:ln>
        </p:spPr>
        <p:txBody>
          <a:bodyPr wrap="square" rtlCol="0">
            <a:spAutoFit/>
          </a:bodyPr>
          <a:lstStyle/>
          <a:p>
            <a:pPr algn="l"/>
            <a:r>
              <a:rPr lang="zh-CN" altLang="en-US" sz="1600" dirty="0" smtClean="0"/>
              <a:t>具体方法：树中每一个节点，至多对应上下两级产生式，在其中找出相关属性。</a:t>
            </a:r>
            <a:endParaRPr lang="zh-CN" altLang="en-US" sz="16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dissolv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dissolv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24"/>
          <p:cNvSpPr>
            <a:spLocks noChangeArrowheads="1"/>
          </p:cNvSpPr>
          <p:nvPr/>
        </p:nvSpPr>
        <p:spPr bwMode="auto">
          <a:xfrm>
            <a:off x="666750" y="1916369"/>
            <a:ext cx="72009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b="1" i="0" dirty="0">
                <a:latin typeface="Times New Roman" panose="02020603050405020304" pitchFamily="18" charset="0"/>
              </a:rPr>
              <a:t>步骤三  </a:t>
            </a:r>
            <a:r>
              <a:rPr lang="zh-CN" altLang="en-US" b="1" i="0" dirty="0">
                <a:solidFill>
                  <a:srgbClr val="333399"/>
                </a:solidFill>
                <a:latin typeface="Times New Roman" panose="02020603050405020304" pitchFamily="18" charset="0"/>
              </a:rPr>
              <a:t>根据语义动作，建立依赖图中的有向边</a:t>
            </a:r>
            <a:endParaRPr lang="zh-CN" altLang="en-US" b="1" i="0" dirty="0">
              <a:solidFill>
                <a:srgbClr val="333399"/>
              </a:solidFill>
              <a:latin typeface="Times New Roman" panose="02020603050405020304" pitchFamily="18" charset="0"/>
            </a:endParaRPr>
          </a:p>
        </p:txBody>
      </p:sp>
      <p:sp>
        <p:nvSpPr>
          <p:cNvPr id="26627" name="AutoShape 12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8" name="AutoShape 12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29" name="AutoShape 12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30" name="AutoShape 12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6631" name="Text Box 129"/>
          <p:cNvSpPr txBox="1">
            <a:spLocks noChangeArrowheads="1"/>
          </p:cNvSpPr>
          <p:nvPr/>
        </p:nvSpPr>
        <p:spPr bwMode="auto">
          <a:xfrm>
            <a:off x="346075" y="1227138"/>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a:t>
            </a:r>
            <a:r>
              <a:rPr lang="zh-CN" altLang="en-US" sz="2800" b="1" i="0" dirty="0">
                <a:solidFill>
                  <a:srgbClr val="333399"/>
                </a:solidFill>
                <a:latin typeface="Times New Roman" panose="02020603050405020304" pitchFamily="18" charset="0"/>
              </a:rPr>
              <a:t>树遍历的计算方法</a:t>
            </a:r>
            <a:r>
              <a:rPr lang="zh-CN" altLang="en-US" sz="2800" b="1" i="0" dirty="0">
                <a:latin typeface="楷体_GB2312" pitchFamily="49" charset="-122"/>
              </a:rPr>
              <a:t>举例</a:t>
            </a:r>
            <a:endParaRPr lang="zh-CN" altLang="en-US" sz="2800" b="1" i="0" dirty="0">
              <a:solidFill>
                <a:srgbClr val="333399"/>
              </a:solidFill>
              <a:latin typeface="楷体_GB2312" pitchFamily="49" charset="-122"/>
            </a:endParaRPr>
          </a:p>
        </p:txBody>
      </p:sp>
      <p:sp>
        <p:nvSpPr>
          <p:cNvPr id="26632" name="Rectangle 130"/>
          <p:cNvSpPr>
            <a:spLocks noChangeArrowheads="1"/>
          </p:cNvSpPr>
          <p:nvPr/>
        </p:nvSpPr>
        <p:spPr bwMode="auto">
          <a:xfrm>
            <a:off x="2443163" y="474186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6633" name="Rectangle 131"/>
          <p:cNvSpPr>
            <a:spLocks noChangeArrowheads="1"/>
          </p:cNvSpPr>
          <p:nvPr/>
        </p:nvSpPr>
        <p:spPr bwMode="auto">
          <a:xfrm>
            <a:off x="3162300" y="41560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6634" name="Line 132"/>
          <p:cNvSpPr>
            <a:spLocks noChangeShapeType="1"/>
          </p:cNvSpPr>
          <p:nvPr/>
        </p:nvSpPr>
        <p:spPr bwMode="auto">
          <a:xfrm flipH="1" flipV="1">
            <a:off x="3505200" y="4419600"/>
            <a:ext cx="457200" cy="457200"/>
          </a:xfrm>
          <a:prstGeom prst="line">
            <a:avLst/>
          </a:prstGeom>
          <a:noFill/>
          <a:ln w="9525">
            <a:solidFill>
              <a:srgbClr val="000080"/>
            </a:solidFill>
            <a:round/>
          </a:ln>
        </p:spPr>
        <p:txBody>
          <a:bodyPr>
            <a:spAutoFit/>
          </a:bodyPr>
          <a:lstStyle/>
          <a:p>
            <a:endParaRPr lang="zh-CN" altLang="en-US"/>
          </a:p>
        </p:txBody>
      </p:sp>
      <p:sp>
        <p:nvSpPr>
          <p:cNvPr id="26635" name="Line 133"/>
          <p:cNvSpPr>
            <a:spLocks noChangeShapeType="1"/>
          </p:cNvSpPr>
          <p:nvPr/>
        </p:nvSpPr>
        <p:spPr bwMode="auto">
          <a:xfrm flipV="1">
            <a:off x="2819400" y="4419600"/>
            <a:ext cx="381000" cy="381000"/>
          </a:xfrm>
          <a:prstGeom prst="line">
            <a:avLst/>
          </a:prstGeom>
          <a:noFill/>
          <a:ln w="9525">
            <a:solidFill>
              <a:srgbClr val="000080"/>
            </a:solidFill>
            <a:round/>
          </a:ln>
        </p:spPr>
        <p:txBody>
          <a:bodyPr>
            <a:spAutoFit/>
          </a:bodyPr>
          <a:lstStyle/>
          <a:p>
            <a:endParaRPr lang="zh-CN" altLang="en-US"/>
          </a:p>
        </p:txBody>
      </p:sp>
      <p:sp>
        <p:nvSpPr>
          <p:cNvPr id="26636" name="Line 134"/>
          <p:cNvSpPr>
            <a:spLocks noChangeShapeType="1"/>
          </p:cNvSpPr>
          <p:nvPr/>
        </p:nvSpPr>
        <p:spPr bwMode="auto">
          <a:xfrm flipV="1">
            <a:off x="2133600" y="5029200"/>
            <a:ext cx="381000" cy="381000"/>
          </a:xfrm>
          <a:prstGeom prst="line">
            <a:avLst/>
          </a:prstGeom>
          <a:noFill/>
          <a:ln w="9525">
            <a:solidFill>
              <a:srgbClr val="000080"/>
            </a:solidFill>
            <a:round/>
          </a:ln>
        </p:spPr>
        <p:txBody>
          <a:bodyPr>
            <a:spAutoFit/>
          </a:bodyPr>
          <a:lstStyle/>
          <a:p>
            <a:endParaRPr lang="zh-CN" altLang="en-US"/>
          </a:p>
        </p:txBody>
      </p:sp>
      <p:sp>
        <p:nvSpPr>
          <p:cNvPr id="26637" name="Rectangle 135"/>
          <p:cNvSpPr>
            <a:spLocks noChangeArrowheads="1"/>
          </p:cNvSpPr>
          <p:nvPr/>
        </p:nvSpPr>
        <p:spPr bwMode="auto">
          <a:xfrm>
            <a:off x="4768850" y="35814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N</a:t>
            </a:r>
            <a:endParaRPr lang="en-US" altLang="zh-CN" sz="2000" b="1">
              <a:solidFill>
                <a:srgbClr val="333399"/>
              </a:solidFill>
              <a:ea typeface="华文行楷" panose="02010800040101010101" pitchFamily="2" charset="-122"/>
            </a:endParaRPr>
          </a:p>
        </p:txBody>
      </p:sp>
      <p:sp>
        <p:nvSpPr>
          <p:cNvPr id="26638" name="Line 136"/>
          <p:cNvSpPr>
            <a:spLocks noChangeShapeType="1"/>
          </p:cNvSpPr>
          <p:nvPr/>
        </p:nvSpPr>
        <p:spPr bwMode="auto">
          <a:xfrm flipH="1" flipV="1">
            <a:off x="5105400" y="3886200"/>
            <a:ext cx="1447800" cy="533400"/>
          </a:xfrm>
          <a:prstGeom prst="line">
            <a:avLst/>
          </a:prstGeom>
          <a:noFill/>
          <a:ln w="9525">
            <a:solidFill>
              <a:srgbClr val="000080"/>
            </a:solidFill>
            <a:round/>
          </a:ln>
        </p:spPr>
        <p:txBody>
          <a:bodyPr>
            <a:spAutoFit/>
          </a:bodyPr>
          <a:lstStyle/>
          <a:p>
            <a:endParaRPr lang="zh-CN" altLang="en-US"/>
          </a:p>
        </p:txBody>
      </p:sp>
      <p:sp>
        <p:nvSpPr>
          <p:cNvPr id="26639" name="Line 137"/>
          <p:cNvSpPr>
            <a:spLocks noChangeShapeType="1"/>
          </p:cNvSpPr>
          <p:nvPr/>
        </p:nvSpPr>
        <p:spPr bwMode="auto">
          <a:xfrm flipV="1">
            <a:off x="3522663" y="3886200"/>
            <a:ext cx="1277937" cy="414338"/>
          </a:xfrm>
          <a:prstGeom prst="line">
            <a:avLst/>
          </a:prstGeom>
          <a:noFill/>
          <a:ln w="9525">
            <a:solidFill>
              <a:srgbClr val="000080"/>
            </a:solidFill>
            <a:round/>
          </a:ln>
        </p:spPr>
        <p:txBody>
          <a:bodyPr>
            <a:spAutoFit/>
          </a:bodyPr>
          <a:lstStyle/>
          <a:p>
            <a:endParaRPr lang="zh-CN" altLang="en-US"/>
          </a:p>
        </p:txBody>
      </p:sp>
      <p:sp>
        <p:nvSpPr>
          <p:cNvPr id="26640" name="Rectangle 138"/>
          <p:cNvSpPr>
            <a:spLocks noChangeArrowheads="1"/>
          </p:cNvSpPr>
          <p:nvPr/>
        </p:nvSpPr>
        <p:spPr bwMode="auto">
          <a:xfrm>
            <a:off x="6545263" y="42513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6641" name="Rectangle 139"/>
          <p:cNvSpPr>
            <a:spLocks noChangeArrowheads="1"/>
          </p:cNvSpPr>
          <p:nvPr/>
        </p:nvSpPr>
        <p:spPr bwMode="auto">
          <a:xfrm>
            <a:off x="3886200" y="47847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6642" name="Rectangle 140"/>
          <p:cNvSpPr>
            <a:spLocks noChangeArrowheads="1"/>
          </p:cNvSpPr>
          <p:nvPr/>
        </p:nvSpPr>
        <p:spPr bwMode="auto">
          <a:xfrm>
            <a:off x="3865563" y="547052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6643" name="Line 141"/>
          <p:cNvSpPr>
            <a:spLocks noChangeShapeType="1"/>
          </p:cNvSpPr>
          <p:nvPr/>
        </p:nvSpPr>
        <p:spPr bwMode="auto">
          <a:xfrm flipV="1">
            <a:off x="4038600" y="5105400"/>
            <a:ext cx="0" cy="381000"/>
          </a:xfrm>
          <a:prstGeom prst="line">
            <a:avLst/>
          </a:prstGeom>
          <a:noFill/>
          <a:ln w="9525">
            <a:solidFill>
              <a:srgbClr val="000080"/>
            </a:solidFill>
            <a:round/>
          </a:ln>
        </p:spPr>
        <p:txBody>
          <a:bodyPr>
            <a:spAutoFit/>
          </a:bodyPr>
          <a:lstStyle/>
          <a:p>
            <a:endParaRPr lang="zh-CN" altLang="en-US"/>
          </a:p>
        </p:txBody>
      </p:sp>
      <p:sp>
        <p:nvSpPr>
          <p:cNvPr id="26644" name="Line 142"/>
          <p:cNvSpPr>
            <a:spLocks noChangeShapeType="1"/>
          </p:cNvSpPr>
          <p:nvPr/>
        </p:nvSpPr>
        <p:spPr bwMode="auto">
          <a:xfrm flipH="1" flipV="1">
            <a:off x="4948238" y="3886200"/>
            <a:ext cx="4762" cy="381000"/>
          </a:xfrm>
          <a:prstGeom prst="line">
            <a:avLst/>
          </a:prstGeom>
          <a:noFill/>
          <a:ln w="9525">
            <a:solidFill>
              <a:srgbClr val="000080"/>
            </a:solidFill>
            <a:round/>
          </a:ln>
        </p:spPr>
        <p:txBody>
          <a:bodyPr>
            <a:spAutoFit/>
          </a:bodyPr>
          <a:lstStyle/>
          <a:p>
            <a:endParaRPr lang="zh-CN" altLang="en-US"/>
          </a:p>
        </p:txBody>
      </p:sp>
      <p:sp>
        <p:nvSpPr>
          <p:cNvPr id="26645" name="Rectangle 143"/>
          <p:cNvSpPr>
            <a:spLocks noChangeArrowheads="1"/>
          </p:cNvSpPr>
          <p:nvPr/>
        </p:nvSpPr>
        <p:spPr bwMode="auto">
          <a:xfrm>
            <a:off x="4800600" y="40386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rPr>
              <a:t>.</a:t>
            </a:r>
            <a:endParaRPr lang="en-US" altLang="zh-CN" b="1">
              <a:solidFill>
                <a:srgbClr val="333399"/>
              </a:solidFill>
            </a:endParaRPr>
          </a:p>
        </p:txBody>
      </p:sp>
      <p:sp>
        <p:nvSpPr>
          <p:cNvPr id="26646" name="Rectangle 144"/>
          <p:cNvSpPr>
            <a:spLocks noChangeArrowheads="1"/>
          </p:cNvSpPr>
          <p:nvPr/>
        </p:nvSpPr>
        <p:spPr bwMode="auto">
          <a:xfrm>
            <a:off x="1828800" y="5394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6647" name="Rectangle 145"/>
          <p:cNvSpPr>
            <a:spLocks noChangeArrowheads="1"/>
          </p:cNvSpPr>
          <p:nvPr/>
        </p:nvSpPr>
        <p:spPr bwMode="auto">
          <a:xfrm>
            <a:off x="1828800" y="608012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6648" name="Line 146"/>
          <p:cNvSpPr>
            <a:spLocks noChangeShapeType="1"/>
          </p:cNvSpPr>
          <p:nvPr/>
        </p:nvSpPr>
        <p:spPr bwMode="auto">
          <a:xfrm flipV="1">
            <a:off x="2001838" y="5715000"/>
            <a:ext cx="0" cy="381000"/>
          </a:xfrm>
          <a:prstGeom prst="line">
            <a:avLst/>
          </a:prstGeom>
          <a:noFill/>
          <a:ln w="9525">
            <a:solidFill>
              <a:srgbClr val="000080"/>
            </a:solidFill>
            <a:round/>
          </a:ln>
        </p:spPr>
        <p:txBody>
          <a:bodyPr>
            <a:spAutoFit/>
          </a:bodyPr>
          <a:lstStyle/>
          <a:p>
            <a:endParaRPr lang="zh-CN" altLang="en-US"/>
          </a:p>
        </p:txBody>
      </p:sp>
      <p:sp>
        <p:nvSpPr>
          <p:cNvPr id="26649" name="Rectangle 147"/>
          <p:cNvSpPr>
            <a:spLocks noChangeArrowheads="1"/>
          </p:cNvSpPr>
          <p:nvPr/>
        </p:nvSpPr>
        <p:spPr bwMode="auto">
          <a:xfrm>
            <a:off x="5795963" y="481806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6650" name="Line 148"/>
          <p:cNvSpPr>
            <a:spLocks noChangeShapeType="1"/>
          </p:cNvSpPr>
          <p:nvPr/>
        </p:nvSpPr>
        <p:spPr bwMode="auto">
          <a:xfrm flipH="1" flipV="1">
            <a:off x="6858000" y="4495800"/>
            <a:ext cx="457200" cy="457200"/>
          </a:xfrm>
          <a:prstGeom prst="line">
            <a:avLst/>
          </a:prstGeom>
          <a:noFill/>
          <a:ln w="9525">
            <a:solidFill>
              <a:srgbClr val="000080"/>
            </a:solidFill>
            <a:round/>
          </a:ln>
        </p:spPr>
        <p:txBody>
          <a:bodyPr>
            <a:spAutoFit/>
          </a:bodyPr>
          <a:lstStyle/>
          <a:p>
            <a:endParaRPr lang="zh-CN" altLang="en-US"/>
          </a:p>
        </p:txBody>
      </p:sp>
      <p:sp>
        <p:nvSpPr>
          <p:cNvPr id="26651" name="Line 149"/>
          <p:cNvSpPr>
            <a:spLocks noChangeShapeType="1"/>
          </p:cNvSpPr>
          <p:nvPr/>
        </p:nvSpPr>
        <p:spPr bwMode="auto">
          <a:xfrm flipV="1">
            <a:off x="6135688" y="4495800"/>
            <a:ext cx="417512" cy="422275"/>
          </a:xfrm>
          <a:prstGeom prst="line">
            <a:avLst/>
          </a:prstGeom>
          <a:noFill/>
          <a:ln w="9525">
            <a:solidFill>
              <a:srgbClr val="000080"/>
            </a:solidFill>
            <a:round/>
          </a:ln>
        </p:spPr>
        <p:txBody>
          <a:bodyPr>
            <a:spAutoFit/>
          </a:bodyPr>
          <a:lstStyle/>
          <a:p>
            <a:endParaRPr lang="zh-CN" altLang="en-US"/>
          </a:p>
        </p:txBody>
      </p:sp>
      <p:sp>
        <p:nvSpPr>
          <p:cNvPr id="26652" name="Line 150"/>
          <p:cNvSpPr>
            <a:spLocks noChangeShapeType="1"/>
          </p:cNvSpPr>
          <p:nvPr/>
        </p:nvSpPr>
        <p:spPr bwMode="auto">
          <a:xfrm flipV="1">
            <a:off x="5486400" y="5105400"/>
            <a:ext cx="381000" cy="381000"/>
          </a:xfrm>
          <a:prstGeom prst="line">
            <a:avLst/>
          </a:prstGeom>
          <a:noFill/>
          <a:ln w="9525">
            <a:solidFill>
              <a:srgbClr val="000080"/>
            </a:solidFill>
            <a:round/>
          </a:ln>
        </p:spPr>
        <p:txBody>
          <a:bodyPr>
            <a:spAutoFit/>
          </a:bodyPr>
          <a:lstStyle/>
          <a:p>
            <a:endParaRPr lang="zh-CN" altLang="en-US"/>
          </a:p>
        </p:txBody>
      </p:sp>
      <p:sp>
        <p:nvSpPr>
          <p:cNvPr id="26653" name="Rectangle 151"/>
          <p:cNvSpPr>
            <a:spLocks noChangeArrowheads="1"/>
          </p:cNvSpPr>
          <p:nvPr/>
        </p:nvSpPr>
        <p:spPr bwMode="auto">
          <a:xfrm>
            <a:off x="7239000" y="4860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6654" name="Rectangle 152"/>
          <p:cNvSpPr>
            <a:spLocks noChangeArrowheads="1"/>
          </p:cNvSpPr>
          <p:nvPr/>
        </p:nvSpPr>
        <p:spPr bwMode="auto">
          <a:xfrm>
            <a:off x="7218363" y="554672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6655" name="Line 153"/>
          <p:cNvSpPr>
            <a:spLocks noChangeShapeType="1"/>
          </p:cNvSpPr>
          <p:nvPr/>
        </p:nvSpPr>
        <p:spPr bwMode="auto">
          <a:xfrm flipV="1">
            <a:off x="7391400" y="5181600"/>
            <a:ext cx="0" cy="381000"/>
          </a:xfrm>
          <a:prstGeom prst="line">
            <a:avLst/>
          </a:prstGeom>
          <a:noFill/>
          <a:ln w="9525">
            <a:solidFill>
              <a:srgbClr val="000080"/>
            </a:solidFill>
            <a:round/>
          </a:ln>
        </p:spPr>
        <p:txBody>
          <a:bodyPr>
            <a:spAutoFit/>
          </a:bodyPr>
          <a:lstStyle/>
          <a:p>
            <a:endParaRPr lang="zh-CN" altLang="en-US"/>
          </a:p>
        </p:txBody>
      </p:sp>
      <p:sp>
        <p:nvSpPr>
          <p:cNvPr id="26656" name="Rectangle 154"/>
          <p:cNvSpPr>
            <a:spLocks noChangeArrowheads="1"/>
          </p:cNvSpPr>
          <p:nvPr/>
        </p:nvSpPr>
        <p:spPr bwMode="auto">
          <a:xfrm>
            <a:off x="5181600" y="5410200"/>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6657" name="Rectangle 155"/>
          <p:cNvSpPr>
            <a:spLocks noChangeArrowheads="1"/>
          </p:cNvSpPr>
          <p:nvPr/>
        </p:nvSpPr>
        <p:spPr bwMode="auto">
          <a:xfrm>
            <a:off x="5181600" y="615632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6658" name="Line 156"/>
          <p:cNvSpPr>
            <a:spLocks noChangeShapeType="1"/>
          </p:cNvSpPr>
          <p:nvPr/>
        </p:nvSpPr>
        <p:spPr bwMode="auto">
          <a:xfrm flipV="1">
            <a:off x="5354638" y="5791200"/>
            <a:ext cx="0" cy="381000"/>
          </a:xfrm>
          <a:prstGeom prst="line">
            <a:avLst/>
          </a:prstGeom>
          <a:noFill/>
          <a:ln w="9525">
            <a:solidFill>
              <a:srgbClr val="000080"/>
            </a:solidFill>
            <a:round/>
          </a:ln>
        </p:spPr>
        <p:txBody>
          <a:bodyPr>
            <a:spAutoFit/>
          </a:bodyPr>
          <a:lstStyle/>
          <a:p>
            <a:endParaRPr lang="zh-CN" altLang="en-US"/>
          </a:p>
        </p:txBody>
      </p:sp>
      <p:sp>
        <p:nvSpPr>
          <p:cNvPr id="26659" name="Rectangle 159"/>
          <p:cNvSpPr>
            <a:spLocks noChangeArrowheads="1"/>
          </p:cNvSpPr>
          <p:nvPr/>
        </p:nvSpPr>
        <p:spPr bwMode="auto">
          <a:xfrm>
            <a:off x="5257800" y="3200400"/>
            <a:ext cx="762000" cy="396875"/>
          </a:xfrm>
          <a:prstGeom prst="rect">
            <a:avLst/>
          </a:prstGeom>
          <a:noFill/>
          <a:ln w="9525" algn="ctr">
            <a:noFill/>
            <a:miter lim="800000"/>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6660" name="Line 161"/>
          <p:cNvSpPr>
            <a:spLocks noChangeShapeType="1"/>
          </p:cNvSpPr>
          <p:nvPr/>
        </p:nvSpPr>
        <p:spPr bwMode="auto">
          <a:xfrm flipH="1">
            <a:off x="5029200" y="3429000"/>
            <a:ext cx="304800" cy="304800"/>
          </a:xfrm>
          <a:prstGeom prst="line">
            <a:avLst/>
          </a:prstGeom>
          <a:noFill/>
          <a:ln w="9525" cap="rnd">
            <a:solidFill>
              <a:srgbClr val="800080"/>
            </a:solidFill>
            <a:prstDash val="sysDot"/>
            <a:round/>
          </a:ln>
        </p:spPr>
        <p:txBody>
          <a:bodyPr>
            <a:spAutoFit/>
          </a:bodyPr>
          <a:lstStyle/>
          <a:p>
            <a:endParaRPr lang="zh-CN" altLang="en-US"/>
          </a:p>
        </p:txBody>
      </p:sp>
      <p:grpSp>
        <p:nvGrpSpPr>
          <p:cNvPr id="26661" name="Group 162"/>
          <p:cNvGrpSpPr/>
          <p:nvPr/>
        </p:nvGrpSpPr>
        <p:grpSpPr bwMode="auto">
          <a:xfrm>
            <a:off x="2209800" y="3505200"/>
            <a:ext cx="2362200" cy="1066800"/>
            <a:chOff x="1392" y="2016"/>
            <a:chExt cx="1440" cy="672"/>
          </a:xfrm>
        </p:grpSpPr>
        <p:sp>
          <p:nvSpPr>
            <p:cNvPr id="26738" name="Rectangle 163"/>
            <p:cNvSpPr>
              <a:spLocks noChangeArrowheads="1"/>
            </p:cNvSpPr>
            <p:nvPr/>
          </p:nvSpPr>
          <p:spPr bwMode="auto">
            <a:xfrm>
              <a:off x="2400" y="2438"/>
              <a:ext cx="432" cy="250"/>
            </a:xfrm>
            <a:prstGeom prst="rect">
              <a:avLst/>
            </a:prstGeom>
            <a:noFill/>
            <a:ln w="9525" algn="ctr">
              <a:noFill/>
              <a:miter lim="800000"/>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6739" name="Rectangle 164"/>
            <p:cNvSpPr>
              <a:spLocks noChangeArrowheads="1"/>
            </p:cNvSpPr>
            <p:nvPr/>
          </p:nvSpPr>
          <p:spPr bwMode="auto">
            <a:xfrm>
              <a:off x="1920" y="2016"/>
              <a:ext cx="432" cy="250"/>
            </a:xfrm>
            <a:prstGeom prst="rect">
              <a:avLst/>
            </a:prstGeom>
            <a:noFill/>
            <a:ln w="9525" algn="ctr">
              <a:noFill/>
              <a:miter lim="800000"/>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6740" name="Rectangle 165"/>
            <p:cNvSpPr>
              <a:spLocks noChangeArrowheads="1"/>
            </p:cNvSpPr>
            <p:nvPr/>
          </p:nvSpPr>
          <p:spPr bwMode="auto">
            <a:xfrm>
              <a:off x="1392" y="2400"/>
              <a:ext cx="432" cy="250"/>
            </a:xfrm>
            <a:prstGeom prst="rect">
              <a:avLst/>
            </a:prstGeom>
            <a:noFill/>
            <a:ln w="9525" algn="ctr">
              <a:noFill/>
              <a:miter lim="800000"/>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6741" name="Line 166"/>
            <p:cNvSpPr>
              <a:spLocks noChangeShapeType="1"/>
            </p:cNvSpPr>
            <p:nvPr/>
          </p:nvSpPr>
          <p:spPr bwMode="auto">
            <a:xfrm>
              <a:off x="2112" y="2208"/>
              <a:ext cx="0" cy="240"/>
            </a:xfrm>
            <a:prstGeom prst="line">
              <a:avLst/>
            </a:prstGeom>
            <a:noFill/>
            <a:ln w="9525" cap="rnd">
              <a:solidFill>
                <a:srgbClr val="800080"/>
              </a:solidFill>
              <a:prstDash val="sysDot"/>
              <a:round/>
            </a:ln>
          </p:spPr>
          <p:txBody>
            <a:bodyPr>
              <a:spAutoFit/>
            </a:bodyPr>
            <a:lstStyle/>
            <a:p>
              <a:endParaRPr lang="zh-CN" altLang="en-US"/>
            </a:p>
          </p:txBody>
        </p:sp>
        <p:sp>
          <p:nvSpPr>
            <p:cNvPr id="26742" name="Line 167"/>
            <p:cNvSpPr>
              <a:spLocks noChangeShapeType="1"/>
            </p:cNvSpPr>
            <p:nvPr/>
          </p:nvSpPr>
          <p:spPr bwMode="auto">
            <a:xfrm>
              <a:off x="1776" y="2544"/>
              <a:ext cx="240" cy="0"/>
            </a:xfrm>
            <a:prstGeom prst="line">
              <a:avLst/>
            </a:prstGeom>
            <a:noFill/>
            <a:ln w="9525" cap="rnd">
              <a:solidFill>
                <a:srgbClr val="800080"/>
              </a:solidFill>
              <a:prstDash val="sysDot"/>
              <a:round/>
            </a:ln>
          </p:spPr>
          <p:txBody>
            <a:bodyPr>
              <a:spAutoFit/>
            </a:bodyPr>
            <a:lstStyle/>
            <a:p>
              <a:endParaRPr lang="zh-CN" altLang="en-US"/>
            </a:p>
          </p:txBody>
        </p:sp>
        <p:sp>
          <p:nvSpPr>
            <p:cNvPr id="26743" name="Line 168"/>
            <p:cNvSpPr>
              <a:spLocks noChangeShapeType="1"/>
            </p:cNvSpPr>
            <p:nvPr/>
          </p:nvSpPr>
          <p:spPr bwMode="auto">
            <a:xfrm>
              <a:off x="2208" y="2544"/>
              <a:ext cx="240" cy="0"/>
            </a:xfrm>
            <a:prstGeom prst="line">
              <a:avLst/>
            </a:prstGeom>
            <a:noFill/>
            <a:ln w="9525" cap="rnd">
              <a:solidFill>
                <a:srgbClr val="800080"/>
              </a:solidFill>
              <a:prstDash val="sysDot"/>
              <a:round/>
            </a:ln>
          </p:spPr>
          <p:txBody>
            <a:bodyPr>
              <a:spAutoFit/>
            </a:bodyPr>
            <a:lstStyle/>
            <a:p>
              <a:endParaRPr lang="zh-CN" altLang="en-US"/>
            </a:p>
          </p:txBody>
        </p:sp>
      </p:grpSp>
      <p:grpSp>
        <p:nvGrpSpPr>
          <p:cNvPr id="26662" name="Group 169"/>
          <p:cNvGrpSpPr/>
          <p:nvPr/>
        </p:nvGrpSpPr>
        <p:grpSpPr bwMode="auto">
          <a:xfrm>
            <a:off x="1524000" y="4708525"/>
            <a:ext cx="2209800" cy="869950"/>
            <a:chOff x="960" y="2774"/>
            <a:chExt cx="1392" cy="548"/>
          </a:xfrm>
        </p:grpSpPr>
        <p:sp>
          <p:nvSpPr>
            <p:cNvPr id="26732" name="Rectangle 170"/>
            <p:cNvSpPr>
              <a:spLocks noChangeArrowheads="1"/>
            </p:cNvSpPr>
            <p:nvPr/>
          </p:nvSpPr>
          <p:spPr bwMode="auto">
            <a:xfrm>
              <a:off x="960" y="2774"/>
              <a:ext cx="432" cy="250"/>
            </a:xfrm>
            <a:prstGeom prst="rect">
              <a:avLst/>
            </a:prstGeom>
            <a:noFill/>
            <a:ln w="9525" algn="ctr">
              <a:noFill/>
              <a:miter lim="800000"/>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6733" name="Rectangle 171"/>
            <p:cNvSpPr>
              <a:spLocks noChangeArrowheads="1"/>
            </p:cNvSpPr>
            <p:nvPr/>
          </p:nvSpPr>
          <p:spPr bwMode="auto">
            <a:xfrm>
              <a:off x="1920" y="2784"/>
              <a:ext cx="432" cy="250"/>
            </a:xfrm>
            <a:prstGeom prst="rect">
              <a:avLst/>
            </a:prstGeom>
            <a:noFill/>
            <a:ln w="9525" algn="ctr">
              <a:noFill/>
              <a:miter lim="800000"/>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6734" name="Rectangle 172"/>
            <p:cNvSpPr>
              <a:spLocks noChangeArrowheads="1"/>
            </p:cNvSpPr>
            <p:nvPr/>
          </p:nvSpPr>
          <p:spPr bwMode="auto">
            <a:xfrm>
              <a:off x="1728" y="3072"/>
              <a:ext cx="480" cy="250"/>
            </a:xfrm>
            <a:prstGeom prst="rect">
              <a:avLst/>
            </a:prstGeom>
            <a:noFill/>
            <a:ln w="9525" algn="ctr">
              <a:noFill/>
              <a:miter lim="800000"/>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6735" name="Line 173"/>
            <p:cNvSpPr>
              <a:spLocks noChangeShapeType="1"/>
            </p:cNvSpPr>
            <p:nvPr/>
          </p:nvSpPr>
          <p:spPr bwMode="auto">
            <a:xfrm>
              <a:off x="1344" y="288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6736" name="Line 174"/>
            <p:cNvSpPr>
              <a:spLocks noChangeShapeType="1"/>
            </p:cNvSpPr>
            <p:nvPr/>
          </p:nvSpPr>
          <p:spPr bwMode="auto">
            <a:xfrm>
              <a:off x="1728" y="288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6737" name="Line 175"/>
            <p:cNvSpPr>
              <a:spLocks noChangeShapeType="1"/>
            </p:cNvSpPr>
            <p:nvPr/>
          </p:nvSpPr>
          <p:spPr bwMode="auto">
            <a:xfrm>
              <a:off x="1728" y="2976"/>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6663" name="Group 176"/>
          <p:cNvGrpSpPr/>
          <p:nvPr/>
        </p:nvGrpSpPr>
        <p:grpSpPr bwMode="auto">
          <a:xfrm>
            <a:off x="914400" y="5394325"/>
            <a:ext cx="2286000" cy="701675"/>
            <a:chOff x="576" y="3206"/>
            <a:chExt cx="1440" cy="442"/>
          </a:xfrm>
        </p:grpSpPr>
        <p:sp>
          <p:nvSpPr>
            <p:cNvPr id="26728" name="Rectangle 177"/>
            <p:cNvSpPr>
              <a:spLocks noChangeArrowheads="1"/>
            </p:cNvSpPr>
            <p:nvPr/>
          </p:nvSpPr>
          <p:spPr bwMode="auto">
            <a:xfrm>
              <a:off x="576" y="3206"/>
              <a:ext cx="432" cy="250"/>
            </a:xfrm>
            <a:prstGeom prst="rect">
              <a:avLst/>
            </a:prstGeom>
            <a:noFill/>
            <a:ln w="9525" algn="ctr">
              <a:noFill/>
              <a:miter lim="800000"/>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6729" name="Rectangle 178"/>
            <p:cNvSpPr>
              <a:spLocks noChangeArrowheads="1"/>
            </p:cNvSpPr>
            <p:nvPr/>
          </p:nvSpPr>
          <p:spPr bwMode="auto">
            <a:xfrm>
              <a:off x="1440" y="3398"/>
              <a:ext cx="576" cy="250"/>
            </a:xfrm>
            <a:prstGeom prst="rect">
              <a:avLst/>
            </a:prstGeom>
            <a:noFill/>
            <a:ln w="9525" algn="ctr">
              <a:noFill/>
              <a:miter lim="800000"/>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6730" name="Line 179"/>
            <p:cNvSpPr>
              <a:spLocks noChangeShapeType="1"/>
            </p:cNvSpPr>
            <p:nvPr/>
          </p:nvSpPr>
          <p:spPr bwMode="auto">
            <a:xfrm>
              <a:off x="960" y="3312"/>
              <a:ext cx="240" cy="0"/>
            </a:xfrm>
            <a:prstGeom prst="line">
              <a:avLst/>
            </a:prstGeom>
            <a:noFill/>
            <a:ln w="9525" cap="rnd">
              <a:solidFill>
                <a:srgbClr val="800080"/>
              </a:solidFill>
              <a:prstDash val="sysDot"/>
              <a:round/>
            </a:ln>
          </p:spPr>
          <p:txBody>
            <a:bodyPr>
              <a:spAutoFit/>
            </a:bodyPr>
            <a:lstStyle/>
            <a:p>
              <a:endParaRPr lang="zh-CN" altLang="en-US"/>
            </a:p>
          </p:txBody>
        </p:sp>
        <p:sp>
          <p:nvSpPr>
            <p:cNvPr id="26731" name="Line 180"/>
            <p:cNvSpPr>
              <a:spLocks noChangeShapeType="1"/>
            </p:cNvSpPr>
            <p:nvPr/>
          </p:nvSpPr>
          <p:spPr bwMode="auto">
            <a:xfrm>
              <a:off x="1344" y="3312"/>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6664" name="Group 181"/>
          <p:cNvGrpSpPr/>
          <p:nvPr/>
        </p:nvGrpSpPr>
        <p:grpSpPr bwMode="auto">
          <a:xfrm>
            <a:off x="4038600" y="4479925"/>
            <a:ext cx="1143000" cy="1098550"/>
            <a:chOff x="2544" y="2630"/>
            <a:chExt cx="720" cy="692"/>
          </a:xfrm>
        </p:grpSpPr>
        <p:sp>
          <p:nvSpPr>
            <p:cNvPr id="26724" name="Rectangle 182"/>
            <p:cNvSpPr>
              <a:spLocks noChangeArrowheads="1"/>
            </p:cNvSpPr>
            <p:nvPr/>
          </p:nvSpPr>
          <p:spPr bwMode="auto">
            <a:xfrm>
              <a:off x="2736" y="2630"/>
              <a:ext cx="528" cy="250"/>
            </a:xfrm>
            <a:prstGeom prst="rect">
              <a:avLst/>
            </a:prstGeom>
            <a:noFill/>
            <a:ln w="9525" algn="ctr">
              <a:noFill/>
              <a:miter lim="800000"/>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6725" name="Rectangle 183"/>
            <p:cNvSpPr>
              <a:spLocks noChangeArrowheads="1"/>
            </p:cNvSpPr>
            <p:nvPr/>
          </p:nvSpPr>
          <p:spPr bwMode="auto">
            <a:xfrm>
              <a:off x="2544" y="3072"/>
              <a:ext cx="576" cy="250"/>
            </a:xfrm>
            <a:prstGeom prst="rect">
              <a:avLst/>
            </a:prstGeom>
            <a:noFill/>
            <a:ln w="9525" algn="ctr">
              <a:noFill/>
              <a:miter lim="800000"/>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6726" name="Line 184"/>
            <p:cNvSpPr>
              <a:spLocks noChangeShapeType="1"/>
            </p:cNvSpPr>
            <p:nvPr/>
          </p:nvSpPr>
          <p:spPr bwMode="auto">
            <a:xfrm flipH="1">
              <a:off x="2640" y="2784"/>
              <a:ext cx="144" cy="144"/>
            </a:xfrm>
            <a:prstGeom prst="line">
              <a:avLst/>
            </a:prstGeom>
            <a:noFill/>
            <a:ln w="9525" cap="rnd">
              <a:solidFill>
                <a:srgbClr val="800080"/>
              </a:solidFill>
              <a:prstDash val="sysDot"/>
              <a:round/>
            </a:ln>
          </p:spPr>
          <p:txBody>
            <a:bodyPr>
              <a:spAutoFit/>
            </a:bodyPr>
            <a:lstStyle/>
            <a:p>
              <a:endParaRPr lang="zh-CN" altLang="en-US"/>
            </a:p>
          </p:txBody>
        </p:sp>
        <p:sp>
          <p:nvSpPr>
            <p:cNvPr id="26727" name="Line 185"/>
            <p:cNvSpPr>
              <a:spLocks noChangeShapeType="1"/>
            </p:cNvSpPr>
            <p:nvPr/>
          </p:nvSpPr>
          <p:spPr bwMode="auto">
            <a:xfrm>
              <a:off x="2640" y="2976"/>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6665" name="Group 186"/>
          <p:cNvGrpSpPr/>
          <p:nvPr/>
        </p:nvGrpSpPr>
        <p:grpSpPr bwMode="auto">
          <a:xfrm>
            <a:off x="4191000" y="5715000"/>
            <a:ext cx="2362200" cy="549275"/>
            <a:chOff x="2640" y="3408"/>
            <a:chExt cx="1488" cy="346"/>
          </a:xfrm>
        </p:grpSpPr>
        <p:sp>
          <p:nvSpPr>
            <p:cNvPr id="26720" name="Rectangle 187"/>
            <p:cNvSpPr>
              <a:spLocks noChangeArrowheads="1"/>
            </p:cNvSpPr>
            <p:nvPr/>
          </p:nvSpPr>
          <p:spPr bwMode="auto">
            <a:xfrm>
              <a:off x="2640" y="3494"/>
              <a:ext cx="528" cy="250"/>
            </a:xfrm>
            <a:prstGeom prst="rect">
              <a:avLst/>
            </a:prstGeom>
            <a:noFill/>
            <a:ln w="9525" algn="ctr">
              <a:noFill/>
              <a:miter lim="800000"/>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6721" name="Rectangle 188"/>
            <p:cNvSpPr>
              <a:spLocks noChangeArrowheads="1"/>
            </p:cNvSpPr>
            <p:nvPr/>
          </p:nvSpPr>
          <p:spPr bwMode="auto">
            <a:xfrm>
              <a:off x="3552" y="3504"/>
              <a:ext cx="576" cy="250"/>
            </a:xfrm>
            <a:prstGeom prst="rect">
              <a:avLst/>
            </a:prstGeom>
            <a:noFill/>
            <a:ln w="9525" algn="ctr">
              <a:noFill/>
              <a:miter lim="800000"/>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6722" name="Line 189"/>
            <p:cNvSpPr>
              <a:spLocks noChangeShapeType="1"/>
            </p:cNvSpPr>
            <p:nvPr/>
          </p:nvSpPr>
          <p:spPr bwMode="auto">
            <a:xfrm flipH="1">
              <a:off x="3120" y="3408"/>
              <a:ext cx="144" cy="144"/>
            </a:xfrm>
            <a:prstGeom prst="line">
              <a:avLst/>
            </a:prstGeom>
            <a:noFill/>
            <a:ln w="9525" cap="rnd">
              <a:solidFill>
                <a:srgbClr val="800080"/>
              </a:solidFill>
              <a:prstDash val="sysDot"/>
              <a:round/>
            </a:ln>
          </p:spPr>
          <p:txBody>
            <a:bodyPr>
              <a:spAutoFit/>
            </a:bodyPr>
            <a:lstStyle/>
            <a:p>
              <a:endParaRPr lang="zh-CN" altLang="en-US"/>
            </a:p>
          </p:txBody>
        </p:sp>
        <p:sp>
          <p:nvSpPr>
            <p:cNvPr id="26723" name="Line 190"/>
            <p:cNvSpPr>
              <a:spLocks noChangeShapeType="1"/>
            </p:cNvSpPr>
            <p:nvPr/>
          </p:nvSpPr>
          <p:spPr bwMode="auto">
            <a:xfrm>
              <a:off x="3456" y="3408"/>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6666" name="Group 191"/>
          <p:cNvGrpSpPr/>
          <p:nvPr/>
        </p:nvGrpSpPr>
        <p:grpSpPr bwMode="auto">
          <a:xfrm>
            <a:off x="4724400" y="4784725"/>
            <a:ext cx="2362200" cy="869950"/>
            <a:chOff x="2976" y="2822"/>
            <a:chExt cx="1488" cy="548"/>
          </a:xfrm>
        </p:grpSpPr>
        <p:sp>
          <p:nvSpPr>
            <p:cNvPr id="26714" name="Rectangle 192"/>
            <p:cNvSpPr>
              <a:spLocks noChangeArrowheads="1"/>
            </p:cNvSpPr>
            <p:nvPr/>
          </p:nvSpPr>
          <p:spPr bwMode="auto">
            <a:xfrm>
              <a:off x="2976" y="2822"/>
              <a:ext cx="528" cy="250"/>
            </a:xfrm>
            <a:prstGeom prst="rect">
              <a:avLst/>
            </a:prstGeom>
            <a:noFill/>
            <a:ln w="9525" algn="ctr">
              <a:noFill/>
              <a:miter lim="800000"/>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6715" name="Rectangle 193"/>
            <p:cNvSpPr>
              <a:spLocks noChangeArrowheads="1"/>
            </p:cNvSpPr>
            <p:nvPr/>
          </p:nvSpPr>
          <p:spPr bwMode="auto">
            <a:xfrm>
              <a:off x="3936" y="2832"/>
              <a:ext cx="528" cy="250"/>
            </a:xfrm>
            <a:prstGeom prst="rect">
              <a:avLst/>
            </a:prstGeom>
            <a:noFill/>
            <a:ln w="9525" algn="ctr">
              <a:noFill/>
              <a:miter lim="800000"/>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6716" name="Rectangle 194"/>
            <p:cNvSpPr>
              <a:spLocks noChangeArrowheads="1"/>
            </p:cNvSpPr>
            <p:nvPr/>
          </p:nvSpPr>
          <p:spPr bwMode="auto">
            <a:xfrm>
              <a:off x="3744" y="3120"/>
              <a:ext cx="576" cy="250"/>
            </a:xfrm>
            <a:prstGeom prst="rect">
              <a:avLst/>
            </a:prstGeom>
            <a:noFill/>
            <a:ln w="9525" algn="ctr">
              <a:noFill/>
              <a:miter lim="800000"/>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6717" name="Line 195"/>
            <p:cNvSpPr>
              <a:spLocks noChangeShapeType="1"/>
            </p:cNvSpPr>
            <p:nvPr/>
          </p:nvSpPr>
          <p:spPr bwMode="auto">
            <a:xfrm>
              <a:off x="3456" y="2928"/>
              <a:ext cx="240" cy="0"/>
            </a:xfrm>
            <a:prstGeom prst="line">
              <a:avLst/>
            </a:prstGeom>
            <a:noFill/>
            <a:ln w="9525" cap="rnd">
              <a:solidFill>
                <a:srgbClr val="800080"/>
              </a:solidFill>
              <a:prstDash val="sysDot"/>
              <a:round/>
            </a:ln>
          </p:spPr>
          <p:txBody>
            <a:bodyPr>
              <a:spAutoFit/>
            </a:bodyPr>
            <a:lstStyle/>
            <a:p>
              <a:endParaRPr lang="zh-CN" altLang="en-US"/>
            </a:p>
          </p:txBody>
        </p:sp>
        <p:sp>
          <p:nvSpPr>
            <p:cNvPr id="26718" name="Line 196"/>
            <p:cNvSpPr>
              <a:spLocks noChangeShapeType="1"/>
            </p:cNvSpPr>
            <p:nvPr/>
          </p:nvSpPr>
          <p:spPr bwMode="auto">
            <a:xfrm>
              <a:off x="3840" y="2928"/>
              <a:ext cx="144" cy="0"/>
            </a:xfrm>
            <a:prstGeom prst="line">
              <a:avLst/>
            </a:prstGeom>
            <a:noFill/>
            <a:ln w="9525" cap="rnd">
              <a:solidFill>
                <a:srgbClr val="800080"/>
              </a:solidFill>
              <a:prstDash val="sysDot"/>
              <a:round/>
            </a:ln>
          </p:spPr>
          <p:txBody>
            <a:bodyPr>
              <a:spAutoFit/>
            </a:bodyPr>
            <a:lstStyle/>
            <a:p>
              <a:endParaRPr lang="zh-CN" altLang="en-US"/>
            </a:p>
          </p:txBody>
        </p:sp>
        <p:sp>
          <p:nvSpPr>
            <p:cNvPr id="26719" name="Line 197"/>
            <p:cNvSpPr>
              <a:spLocks noChangeShapeType="1"/>
            </p:cNvSpPr>
            <p:nvPr/>
          </p:nvSpPr>
          <p:spPr bwMode="auto">
            <a:xfrm>
              <a:off x="3840" y="3024"/>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6667" name="Group 198"/>
          <p:cNvGrpSpPr/>
          <p:nvPr/>
        </p:nvGrpSpPr>
        <p:grpSpPr bwMode="auto">
          <a:xfrm>
            <a:off x="5334000" y="3581400"/>
            <a:ext cx="2819400" cy="1082675"/>
            <a:chOff x="3360" y="2064"/>
            <a:chExt cx="1776" cy="682"/>
          </a:xfrm>
        </p:grpSpPr>
        <p:sp>
          <p:nvSpPr>
            <p:cNvPr id="26708" name="Rectangle 199"/>
            <p:cNvSpPr>
              <a:spLocks noChangeArrowheads="1"/>
            </p:cNvSpPr>
            <p:nvPr/>
          </p:nvSpPr>
          <p:spPr bwMode="auto">
            <a:xfrm>
              <a:off x="3360" y="2496"/>
              <a:ext cx="528" cy="250"/>
            </a:xfrm>
            <a:prstGeom prst="rect">
              <a:avLst/>
            </a:prstGeom>
            <a:noFill/>
            <a:ln w="9525" algn="ctr">
              <a:noFill/>
              <a:miter lim="800000"/>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6709" name="Rectangle 200"/>
            <p:cNvSpPr>
              <a:spLocks noChangeArrowheads="1"/>
            </p:cNvSpPr>
            <p:nvPr/>
          </p:nvSpPr>
          <p:spPr bwMode="auto">
            <a:xfrm>
              <a:off x="3936" y="2064"/>
              <a:ext cx="528" cy="250"/>
            </a:xfrm>
            <a:prstGeom prst="rect">
              <a:avLst/>
            </a:prstGeom>
            <a:noFill/>
            <a:ln w="9525" algn="ctr">
              <a:noFill/>
              <a:miter lim="800000"/>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6710" name="Rectangle 201"/>
            <p:cNvSpPr>
              <a:spLocks noChangeArrowheads="1"/>
            </p:cNvSpPr>
            <p:nvPr/>
          </p:nvSpPr>
          <p:spPr bwMode="auto">
            <a:xfrm>
              <a:off x="4560" y="2486"/>
              <a:ext cx="576" cy="250"/>
            </a:xfrm>
            <a:prstGeom prst="rect">
              <a:avLst/>
            </a:prstGeom>
            <a:noFill/>
            <a:ln w="9525" algn="ctr">
              <a:noFill/>
              <a:miter lim="800000"/>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6711" name="Line 202"/>
            <p:cNvSpPr>
              <a:spLocks noChangeShapeType="1"/>
            </p:cNvSpPr>
            <p:nvPr/>
          </p:nvSpPr>
          <p:spPr bwMode="auto">
            <a:xfrm>
              <a:off x="4224" y="2256"/>
              <a:ext cx="0" cy="240"/>
            </a:xfrm>
            <a:prstGeom prst="line">
              <a:avLst/>
            </a:prstGeom>
            <a:noFill/>
            <a:ln w="9525" cap="rnd">
              <a:solidFill>
                <a:srgbClr val="800080"/>
              </a:solidFill>
              <a:prstDash val="sysDot"/>
              <a:round/>
            </a:ln>
          </p:spPr>
          <p:txBody>
            <a:bodyPr>
              <a:spAutoFit/>
            </a:bodyPr>
            <a:lstStyle/>
            <a:p>
              <a:endParaRPr lang="zh-CN" altLang="en-US"/>
            </a:p>
          </p:txBody>
        </p:sp>
        <p:sp>
          <p:nvSpPr>
            <p:cNvPr id="26712" name="Line 203"/>
            <p:cNvSpPr>
              <a:spLocks noChangeShapeType="1"/>
            </p:cNvSpPr>
            <p:nvPr/>
          </p:nvSpPr>
          <p:spPr bwMode="auto">
            <a:xfrm>
              <a:off x="3840" y="264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6713" name="Line 204"/>
            <p:cNvSpPr>
              <a:spLocks noChangeShapeType="1"/>
            </p:cNvSpPr>
            <p:nvPr/>
          </p:nvSpPr>
          <p:spPr bwMode="auto">
            <a:xfrm>
              <a:off x="4368" y="2640"/>
              <a:ext cx="240" cy="0"/>
            </a:xfrm>
            <a:prstGeom prst="line">
              <a:avLst/>
            </a:prstGeom>
            <a:noFill/>
            <a:ln w="9525" cap="rnd">
              <a:solidFill>
                <a:srgbClr val="800080"/>
              </a:solidFill>
              <a:prstDash val="sysDot"/>
              <a:round/>
            </a:ln>
          </p:spPr>
          <p:txBody>
            <a:bodyPr>
              <a:spAutoFit/>
            </a:bodyPr>
            <a:lstStyle/>
            <a:p>
              <a:endParaRPr lang="zh-CN" altLang="en-US"/>
            </a:p>
          </p:txBody>
        </p:sp>
      </p:grpSp>
      <p:grpSp>
        <p:nvGrpSpPr>
          <p:cNvPr id="26668" name="Group 205"/>
          <p:cNvGrpSpPr/>
          <p:nvPr/>
        </p:nvGrpSpPr>
        <p:grpSpPr bwMode="auto">
          <a:xfrm>
            <a:off x="7543800" y="4800600"/>
            <a:ext cx="1143000" cy="930275"/>
            <a:chOff x="4752" y="2832"/>
            <a:chExt cx="720" cy="586"/>
          </a:xfrm>
        </p:grpSpPr>
        <p:sp>
          <p:nvSpPr>
            <p:cNvPr id="26704" name="Rectangle 206"/>
            <p:cNvSpPr>
              <a:spLocks noChangeArrowheads="1"/>
            </p:cNvSpPr>
            <p:nvPr/>
          </p:nvSpPr>
          <p:spPr bwMode="auto">
            <a:xfrm>
              <a:off x="4944" y="2832"/>
              <a:ext cx="528" cy="250"/>
            </a:xfrm>
            <a:prstGeom prst="rect">
              <a:avLst/>
            </a:prstGeom>
            <a:noFill/>
            <a:ln w="9525" algn="ctr">
              <a:noFill/>
              <a:miter lim="800000"/>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6705" name="Rectangle 207"/>
            <p:cNvSpPr>
              <a:spLocks noChangeArrowheads="1"/>
            </p:cNvSpPr>
            <p:nvPr/>
          </p:nvSpPr>
          <p:spPr bwMode="auto">
            <a:xfrm>
              <a:off x="4896" y="3168"/>
              <a:ext cx="576" cy="250"/>
            </a:xfrm>
            <a:prstGeom prst="rect">
              <a:avLst/>
            </a:prstGeom>
            <a:noFill/>
            <a:ln w="9525" algn="ctr">
              <a:noFill/>
              <a:miter lim="800000"/>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6706" name="Line 208"/>
            <p:cNvSpPr>
              <a:spLocks noChangeShapeType="1"/>
            </p:cNvSpPr>
            <p:nvPr/>
          </p:nvSpPr>
          <p:spPr bwMode="auto">
            <a:xfrm>
              <a:off x="4752" y="2976"/>
              <a:ext cx="240" cy="0"/>
            </a:xfrm>
            <a:prstGeom prst="line">
              <a:avLst/>
            </a:prstGeom>
            <a:noFill/>
            <a:ln w="9525" cap="rnd">
              <a:solidFill>
                <a:srgbClr val="800080"/>
              </a:solidFill>
              <a:prstDash val="sysDot"/>
              <a:round/>
            </a:ln>
          </p:spPr>
          <p:txBody>
            <a:bodyPr>
              <a:spAutoFit/>
            </a:bodyPr>
            <a:lstStyle/>
            <a:p>
              <a:endParaRPr lang="zh-CN" altLang="en-US"/>
            </a:p>
          </p:txBody>
        </p:sp>
        <p:sp>
          <p:nvSpPr>
            <p:cNvPr id="26707" name="Line 209"/>
            <p:cNvSpPr>
              <a:spLocks noChangeShapeType="1"/>
            </p:cNvSpPr>
            <p:nvPr/>
          </p:nvSpPr>
          <p:spPr bwMode="auto">
            <a:xfrm>
              <a:off x="4752" y="3072"/>
              <a:ext cx="192" cy="192"/>
            </a:xfrm>
            <a:prstGeom prst="line">
              <a:avLst/>
            </a:prstGeom>
            <a:noFill/>
            <a:ln w="9525" cap="rnd">
              <a:solidFill>
                <a:srgbClr val="800080"/>
              </a:solidFill>
              <a:prstDash val="sysDot"/>
              <a:round/>
            </a:ln>
          </p:spPr>
          <p:txBody>
            <a:bodyPr>
              <a:spAutoFit/>
            </a:bodyPr>
            <a:lstStyle/>
            <a:p>
              <a:endParaRPr lang="zh-CN" altLang="en-US"/>
            </a:p>
          </p:txBody>
        </p:sp>
      </p:grpSp>
      <p:grpSp>
        <p:nvGrpSpPr>
          <p:cNvPr id="10" name="Group 230"/>
          <p:cNvGrpSpPr/>
          <p:nvPr/>
        </p:nvGrpSpPr>
        <p:grpSpPr bwMode="auto">
          <a:xfrm>
            <a:off x="4495800" y="3505200"/>
            <a:ext cx="2819400" cy="838200"/>
            <a:chOff x="2832" y="2112"/>
            <a:chExt cx="1776" cy="528"/>
          </a:xfrm>
        </p:grpSpPr>
        <p:sp>
          <p:nvSpPr>
            <p:cNvPr id="26702" name="Line 210"/>
            <p:cNvSpPr>
              <a:spLocks noChangeShapeType="1"/>
            </p:cNvSpPr>
            <p:nvPr/>
          </p:nvSpPr>
          <p:spPr bwMode="auto">
            <a:xfrm flipH="1">
              <a:off x="2832" y="2112"/>
              <a:ext cx="672" cy="480"/>
            </a:xfrm>
            <a:prstGeom prst="line">
              <a:avLst/>
            </a:prstGeom>
            <a:noFill/>
            <a:ln w="25400">
              <a:solidFill>
                <a:srgbClr val="0000FF"/>
              </a:solidFill>
              <a:round/>
              <a:headEnd type="arrow" w="med" len="med"/>
            </a:ln>
          </p:spPr>
          <p:txBody>
            <a:bodyPr>
              <a:spAutoFit/>
            </a:bodyPr>
            <a:lstStyle/>
            <a:p>
              <a:endParaRPr lang="zh-CN" altLang="en-US"/>
            </a:p>
          </p:txBody>
        </p:sp>
        <p:sp>
          <p:nvSpPr>
            <p:cNvPr id="26703" name="Line 211"/>
            <p:cNvSpPr>
              <a:spLocks noChangeShapeType="1"/>
            </p:cNvSpPr>
            <p:nvPr/>
          </p:nvSpPr>
          <p:spPr bwMode="auto">
            <a:xfrm>
              <a:off x="3552" y="2112"/>
              <a:ext cx="1056" cy="528"/>
            </a:xfrm>
            <a:prstGeom prst="line">
              <a:avLst/>
            </a:prstGeom>
            <a:noFill/>
            <a:ln w="25400">
              <a:solidFill>
                <a:srgbClr val="0000FF"/>
              </a:solidFill>
              <a:round/>
              <a:headEnd type="arrow" w="med" len="med"/>
            </a:ln>
          </p:spPr>
          <p:txBody>
            <a:bodyPr>
              <a:spAutoFit/>
            </a:bodyPr>
            <a:lstStyle/>
            <a:p>
              <a:endParaRPr lang="zh-CN" altLang="en-US"/>
            </a:p>
          </p:txBody>
        </p:sp>
      </p:grpSp>
      <p:sp>
        <p:nvSpPr>
          <p:cNvPr id="513238" name="Line 214"/>
          <p:cNvSpPr>
            <a:spLocks noChangeShapeType="1"/>
          </p:cNvSpPr>
          <p:nvPr/>
        </p:nvSpPr>
        <p:spPr bwMode="auto">
          <a:xfrm flipH="1">
            <a:off x="6096000" y="3886200"/>
            <a:ext cx="609600" cy="457200"/>
          </a:xfrm>
          <a:prstGeom prst="line">
            <a:avLst/>
          </a:prstGeom>
          <a:noFill/>
          <a:ln w="25400">
            <a:solidFill>
              <a:srgbClr val="0000FF"/>
            </a:solidFill>
            <a:round/>
            <a:headEnd type="arrow" w="med" len="med"/>
          </a:ln>
        </p:spPr>
        <p:txBody>
          <a:bodyPr>
            <a:spAutoFit/>
          </a:bodyPr>
          <a:lstStyle/>
          <a:p>
            <a:endParaRPr lang="zh-CN" altLang="en-US"/>
          </a:p>
        </p:txBody>
      </p:sp>
      <p:grpSp>
        <p:nvGrpSpPr>
          <p:cNvPr id="11" name="Group 234"/>
          <p:cNvGrpSpPr/>
          <p:nvPr/>
        </p:nvGrpSpPr>
        <p:grpSpPr bwMode="auto">
          <a:xfrm>
            <a:off x="3429000" y="4495800"/>
            <a:ext cx="4495800" cy="914400"/>
            <a:chOff x="2160" y="2832"/>
            <a:chExt cx="2832" cy="576"/>
          </a:xfrm>
        </p:grpSpPr>
        <p:sp>
          <p:nvSpPr>
            <p:cNvPr id="26698" name="Line 216"/>
            <p:cNvSpPr>
              <a:spLocks noChangeShapeType="1"/>
            </p:cNvSpPr>
            <p:nvPr/>
          </p:nvSpPr>
          <p:spPr bwMode="auto">
            <a:xfrm flipH="1">
              <a:off x="2160" y="2832"/>
              <a:ext cx="432" cy="528"/>
            </a:xfrm>
            <a:prstGeom prst="line">
              <a:avLst/>
            </a:prstGeom>
            <a:noFill/>
            <a:ln w="25400">
              <a:solidFill>
                <a:srgbClr val="0000FF"/>
              </a:solidFill>
              <a:round/>
              <a:headEnd type="arrow" w="med" len="med"/>
            </a:ln>
          </p:spPr>
          <p:txBody>
            <a:bodyPr>
              <a:spAutoFit/>
            </a:bodyPr>
            <a:lstStyle/>
            <a:p>
              <a:endParaRPr lang="zh-CN" altLang="en-US"/>
            </a:p>
          </p:txBody>
        </p:sp>
        <p:sp>
          <p:nvSpPr>
            <p:cNvPr id="26699" name="Line 217"/>
            <p:cNvSpPr>
              <a:spLocks noChangeShapeType="1"/>
            </p:cNvSpPr>
            <p:nvPr/>
          </p:nvSpPr>
          <p:spPr bwMode="auto">
            <a:xfrm>
              <a:off x="2688" y="2832"/>
              <a:ext cx="144" cy="480"/>
            </a:xfrm>
            <a:prstGeom prst="line">
              <a:avLst/>
            </a:prstGeom>
            <a:noFill/>
            <a:ln w="25400">
              <a:solidFill>
                <a:srgbClr val="0000FF"/>
              </a:solidFill>
              <a:round/>
              <a:headEnd type="arrow" w="med" len="med"/>
            </a:ln>
          </p:spPr>
          <p:txBody>
            <a:bodyPr>
              <a:spAutoFit/>
            </a:bodyPr>
            <a:lstStyle/>
            <a:p>
              <a:endParaRPr lang="zh-CN" altLang="en-US"/>
            </a:p>
          </p:txBody>
        </p:sp>
        <p:sp>
          <p:nvSpPr>
            <p:cNvPr id="26700" name="Line 220"/>
            <p:cNvSpPr>
              <a:spLocks noChangeShapeType="1"/>
            </p:cNvSpPr>
            <p:nvPr/>
          </p:nvSpPr>
          <p:spPr bwMode="auto">
            <a:xfrm flipH="1">
              <a:off x="4272" y="2880"/>
              <a:ext cx="432" cy="528"/>
            </a:xfrm>
            <a:prstGeom prst="line">
              <a:avLst/>
            </a:prstGeom>
            <a:noFill/>
            <a:ln w="25400">
              <a:solidFill>
                <a:srgbClr val="0000FF"/>
              </a:solidFill>
              <a:round/>
              <a:headEnd type="arrow" w="med" len="med"/>
            </a:ln>
          </p:spPr>
          <p:txBody>
            <a:bodyPr>
              <a:spAutoFit/>
            </a:bodyPr>
            <a:lstStyle/>
            <a:p>
              <a:endParaRPr lang="zh-CN" altLang="en-US"/>
            </a:p>
          </p:txBody>
        </p:sp>
        <p:sp>
          <p:nvSpPr>
            <p:cNvPr id="26701" name="Line 221"/>
            <p:cNvSpPr>
              <a:spLocks noChangeShapeType="1"/>
            </p:cNvSpPr>
            <p:nvPr/>
          </p:nvSpPr>
          <p:spPr bwMode="auto">
            <a:xfrm>
              <a:off x="4848" y="2880"/>
              <a:ext cx="144" cy="528"/>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12" name="Group 235"/>
          <p:cNvGrpSpPr/>
          <p:nvPr/>
        </p:nvGrpSpPr>
        <p:grpSpPr bwMode="auto">
          <a:xfrm>
            <a:off x="1981200" y="4419600"/>
            <a:ext cx="3581400" cy="457200"/>
            <a:chOff x="1248" y="2784"/>
            <a:chExt cx="2256" cy="288"/>
          </a:xfrm>
        </p:grpSpPr>
        <p:sp>
          <p:nvSpPr>
            <p:cNvPr id="26696" name="Line 215"/>
            <p:cNvSpPr>
              <a:spLocks noChangeShapeType="1"/>
            </p:cNvSpPr>
            <p:nvPr/>
          </p:nvSpPr>
          <p:spPr bwMode="auto">
            <a:xfrm flipH="1">
              <a:off x="1248" y="2784"/>
              <a:ext cx="288" cy="216"/>
            </a:xfrm>
            <a:prstGeom prst="line">
              <a:avLst/>
            </a:prstGeom>
            <a:noFill/>
            <a:ln w="25400">
              <a:solidFill>
                <a:srgbClr val="0000FF"/>
              </a:solidFill>
              <a:round/>
              <a:headEnd type="arrow" w="med" len="med"/>
            </a:ln>
          </p:spPr>
          <p:txBody>
            <a:bodyPr>
              <a:spAutoFit/>
            </a:bodyPr>
            <a:lstStyle/>
            <a:p>
              <a:endParaRPr lang="zh-CN" altLang="en-US"/>
            </a:p>
          </p:txBody>
        </p:sp>
        <p:sp>
          <p:nvSpPr>
            <p:cNvPr id="26697" name="Line 222"/>
            <p:cNvSpPr>
              <a:spLocks noChangeShapeType="1"/>
            </p:cNvSpPr>
            <p:nvPr/>
          </p:nvSpPr>
          <p:spPr bwMode="auto">
            <a:xfrm flipH="1">
              <a:off x="3264" y="2880"/>
              <a:ext cx="240" cy="192"/>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13" name="Group 233"/>
          <p:cNvGrpSpPr/>
          <p:nvPr/>
        </p:nvGrpSpPr>
        <p:grpSpPr bwMode="auto">
          <a:xfrm>
            <a:off x="3581400" y="3733800"/>
            <a:ext cx="4800600" cy="1143000"/>
            <a:chOff x="2256" y="2352"/>
            <a:chExt cx="3024" cy="720"/>
          </a:xfrm>
        </p:grpSpPr>
        <p:sp>
          <p:nvSpPr>
            <p:cNvPr id="26692" name="Line 218"/>
            <p:cNvSpPr>
              <a:spLocks noChangeShapeType="1"/>
            </p:cNvSpPr>
            <p:nvPr/>
          </p:nvSpPr>
          <p:spPr bwMode="auto">
            <a:xfrm flipH="1" flipV="1">
              <a:off x="2256" y="2448"/>
              <a:ext cx="0" cy="576"/>
            </a:xfrm>
            <a:prstGeom prst="line">
              <a:avLst/>
            </a:prstGeom>
            <a:noFill/>
            <a:ln w="25400">
              <a:solidFill>
                <a:srgbClr val="0000FF"/>
              </a:solidFill>
              <a:round/>
              <a:headEnd type="arrow" w="med" len="med"/>
            </a:ln>
          </p:spPr>
          <p:txBody>
            <a:bodyPr>
              <a:spAutoFit/>
            </a:bodyPr>
            <a:lstStyle/>
            <a:p>
              <a:endParaRPr lang="zh-CN" altLang="en-US"/>
            </a:p>
          </p:txBody>
        </p:sp>
        <p:sp>
          <p:nvSpPr>
            <p:cNvPr id="26693" name="Line 219"/>
            <p:cNvSpPr>
              <a:spLocks noChangeShapeType="1"/>
            </p:cNvSpPr>
            <p:nvPr/>
          </p:nvSpPr>
          <p:spPr bwMode="auto">
            <a:xfrm flipH="1" flipV="1">
              <a:off x="2352" y="2352"/>
              <a:ext cx="480" cy="480"/>
            </a:xfrm>
            <a:prstGeom prst="line">
              <a:avLst/>
            </a:prstGeom>
            <a:noFill/>
            <a:ln w="25400">
              <a:solidFill>
                <a:srgbClr val="0000FF"/>
              </a:solidFill>
              <a:round/>
              <a:headEnd type="arrow" w="med" len="med"/>
            </a:ln>
          </p:spPr>
          <p:txBody>
            <a:bodyPr>
              <a:spAutoFit/>
            </a:bodyPr>
            <a:lstStyle/>
            <a:p>
              <a:endParaRPr lang="zh-CN" altLang="en-US"/>
            </a:p>
          </p:txBody>
        </p:sp>
        <p:sp>
          <p:nvSpPr>
            <p:cNvPr id="26694" name="Line 223"/>
            <p:cNvSpPr>
              <a:spLocks noChangeShapeType="1"/>
            </p:cNvSpPr>
            <p:nvPr/>
          </p:nvSpPr>
          <p:spPr bwMode="auto">
            <a:xfrm flipH="1" flipV="1">
              <a:off x="4416" y="2448"/>
              <a:ext cx="864" cy="624"/>
            </a:xfrm>
            <a:prstGeom prst="line">
              <a:avLst/>
            </a:prstGeom>
            <a:noFill/>
            <a:ln w="25400">
              <a:solidFill>
                <a:srgbClr val="0000FF"/>
              </a:solidFill>
              <a:round/>
              <a:headEnd type="arrow" w="med" len="med"/>
            </a:ln>
          </p:spPr>
          <p:txBody>
            <a:bodyPr>
              <a:spAutoFit/>
            </a:bodyPr>
            <a:lstStyle/>
            <a:p>
              <a:endParaRPr lang="zh-CN" altLang="en-US"/>
            </a:p>
          </p:txBody>
        </p:sp>
        <p:sp>
          <p:nvSpPr>
            <p:cNvPr id="26695" name="Line 224"/>
            <p:cNvSpPr>
              <a:spLocks noChangeShapeType="1"/>
            </p:cNvSpPr>
            <p:nvPr/>
          </p:nvSpPr>
          <p:spPr bwMode="auto">
            <a:xfrm flipV="1">
              <a:off x="4080" y="2448"/>
              <a:ext cx="192" cy="624"/>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14" name="Group 237"/>
          <p:cNvGrpSpPr/>
          <p:nvPr/>
        </p:nvGrpSpPr>
        <p:grpSpPr bwMode="auto">
          <a:xfrm>
            <a:off x="2819400" y="5486400"/>
            <a:ext cx="3505200" cy="457200"/>
            <a:chOff x="1776" y="3456"/>
            <a:chExt cx="2208" cy="288"/>
          </a:xfrm>
        </p:grpSpPr>
        <p:sp>
          <p:nvSpPr>
            <p:cNvPr id="26690" name="Line 225"/>
            <p:cNvSpPr>
              <a:spLocks noChangeShapeType="1"/>
            </p:cNvSpPr>
            <p:nvPr/>
          </p:nvSpPr>
          <p:spPr bwMode="auto">
            <a:xfrm flipH="1">
              <a:off x="1776" y="3456"/>
              <a:ext cx="144" cy="192"/>
            </a:xfrm>
            <a:prstGeom prst="line">
              <a:avLst/>
            </a:prstGeom>
            <a:noFill/>
            <a:ln w="25400">
              <a:solidFill>
                <a:srgbClr val="0000FF"/>
              </a:solidFill>
              <a:round/>
              <a:headEnd type="arrow" w="med" len="med"/>
            </a:ln>
          </p:spPr>
          <p:txBody>
            <a:bodyPr>
              <a:spAutoFit/>
            </a:bodyPr>
            <a:lstStyle/>
            <a:p>
              <a:endParaRPr lang="zh-CN" altLang="en-US"/>
            </a:p>
          </p:txBody>
        </p:sp>
        <p:sp>
          <p:nvSpPr>
            <p:cNvPr id="26691" name="Line 226"/>
            <p:cNvSpPr>
              <a:spLocks noChangeShapeType="1"/>
            </p:cNvSpPr>
            <p:nvPr/>
          </p:nvSpPr>
          <p:spPr bwMode="auto">
            <a:xfrm flipH="1">
              <a:off x="3840" y="3552"/>
              <a:ext cx="144" cy="192"/>
            </a:xfrm>
            <a:prstGeom prst="line">
              <a:avLst/>
            </a:prstGeom>
            <a:noFill/>
            <a:ln w="25400">
              <a:solidFill>
                <a:srgbClr val="0000FF"/>
              </a:solidFill>
              <a:round/>
              <a:headEnd type="arrow" w="med" len="med"/>
            </a:ln>
          </p:spPr>
          <p:txBody>
            <a:bodyPr>
              <a:spAutoFit/>
            </a:bodyPr>
            <a:lstStyle/>
            <a:p>
              <a:endParaRPr lang="zh-CN" altLang="en-US"/>
            </a:p>
          </p:txBody>
        </p:sp>
      </p:grpSp>
      <p:sp>
        <p:nvSpPr>
          <p:cNvPr id="513253" name="Rectangle 229"/>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sym typeface="Symbol" panose="05050102010706020507" pitchFamily="18" charset="2"/>
              </a:rPr>
              <a:t>N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S</a:t>
            </a:r>
            <a:r>
              <a:rPr lang="en-US" altLang="zh-CN" sz="2000" i="0" baseline="-25000">
                <a:solidFill>
                  <a:srgbClr val="333399"/>
                </a:solidFill>
                <a:sym typeface="Symbol" panose="05050102010706020507" pitchFamily="18" charset="2"/>
              </a:rPr>
              <a:t>1</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2</a:t>
            </a:r>
            <a:r>
              <a:rPr lang="en-US" altLang="zh-CN" sz="2000">
                <a:solidFill>
                  <a:srgbClr val="333399"/>
                </a:solidFill>
                <a:sym typeface="Symbol" panose="05050102010706020507" pitchFamily="18" charset="2"/>
              </a:rPr>
              <a:t>  { N</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1</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a:t>
            </a:r>
            <a:r>
              <a:rPr lang="en-US" altLang="zh-CN" sz="2000" i="0">
                <a:solidFill>
                  <a:srgbClr val="333399"/>
                </a:solidFill>
              </a:rPr>
              <a:t>+</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2</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endParaRPr lang="en-US" altLang="zh-CN" sz="2000">
              <a:solidFill>
                <a:srgbClr val="333399"/>
              </a:solidFill>
              <a:sym typeface="Symbol" panose="05050102010706020507" pitchFamily="18" charset="2"/>
            </a:endParaRPr>
          </a:p>
        </p:txBody>
      </p:sp>
      <p:sp>
        <p:nvSpPr>
          <p:cNvPr id="513255" name="Rectangle 231"/>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sym typeface="Symbol" panose="05050102010706020507" pitchFamily="18" charset="2"/>
              </a:rPr>
              <a:t>N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S</a:t>
            </a:r>
            <a:r>
              <a:rPr lang="en-US" altLang="zh-CN" sz="2000" i="0" baseline="-25000">
                <a:solidFill>
                  <a:srgbClr val="333399"/>
                </a:solidFill>
                <a:sym typeface="Symbol" panose="05050102010706020507" pitchFamily="18" charset="2"/>
              </a:rPr>
              <a:t>1</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2</a:t>
            </a:r>
            <a:r>
              <a:rPr lang="en-US" altLang="zh-CN" sz="2000">
                <a:solidFill>
                  <a:srgbClr val="333399"/>
                </a:solidFill>
                <a:sym typeface="Symbol" panose="05050102010706020507" pitchFamily="18" charset="2"/>
              </a:rPr>
              <a:t>  {S</a:t>
            </a:r>
            <a:r>
              <a:rPr lang="en-US" altLang="zh-CN" sz="2000" i="0" baseline="-25000">
                <a:solidFill>
                  <a:srgbClr val="333399"/>
                </a:solidFill>
                <a:sym typeface="Symbol" panose="05050102010706020507" pitchFamily="18" charset="2"/>
              </a:rPr>
              <a:t>2</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:=2</a:t>
            </a:r>
            <a:r>
              <a:rPr lang="en-US" altLang="zh-CN" sz="2000" i="0" baseline="30000">
                <a:solidFill>
                  <a:srgbClr val="333399"/>
                </a:solidFill>
              </a:rPr>
              <a:t>-</a:t>
            </a:r>
            <a:r>
              <a:rPr lang="en-US" altLang="zh-CN" sz="2000" b="1" baseline="30000">
                <a:solidFill>
                  <a:srgbClr val="333399"/>
                </a:solidFill>
                <a:sym typeface="Symbol" panose="05050102010706020507" pitchFamily="18" charset="2"/>
              </a:rPr>
              <a:t>S</a:t>
            </a:r>
            <a:r>
              <a:rPr lang="en-US" altLang="zh-CN" sz="1400" b="1" i="0" baseline="30000">
                <a:solidFill>
                  <a:srgbClr val="333399"/>
                </a:solidFill>
                <a:sym typeface="Symbol" panose="05050102010706020507" pitchFamily="18" charset="2"/>
              </a:rPr>
              <a:t>2</a:t>
            </a:r>
            <a:r>
              <a:rPr lang="en-US" altLang="zh-CN" sz="2000" b="1" i="0" baseline="30000">
                <a:solidFill>
                  <a:srgbClr val="333399"/>
                </a:solidFill>
                <a:sym typeface="Symbol" panose="05050102010706020507" pitchFamily="18" charset="2"/>
              </a:rPr>
              <a:t>.</a:t>
            </a:r>
            <a:r>
              <a:rPr lang="en-US" altLang="zh-CN" sz="2000" b="1" baseline="30000">
                <a:solidFill>
                  <a:srgbClr val="333399"/>
                </a:solidFill>
              </a:rPr>
              <a:t>l</a:t>
            </a:r>
            <a:r>
              <a:rPr lang="en-US" altLang="zh-CN" sz="2000" i="0" baseline="30000">
                <a:solidFill>
                  <a:srgbClr val="333399"/>
                </a:solidFill>
              </a:rPr>
              <a:t> </a:t>
            </a:r>
            <a:r>
              <a:rPr lang="en-US" altLang="zh-CN" sz="2000">
                <a:solidFill>
                  <a:srgbClr val="333399"/>
                </a:solidFill>
                <a:sym typeface="Symbol" panose="05050102010706020507" pitchFamily="18" charset="2"/>
              </a:rPr>
              <a:t>}</a:t>
            </a:r>
            <a:endParaRPr lang="en-US" altLang="zh-CN" sz="2000">
              <a:solidFill>
                <a:srgbClr val="333399"/>
              </a:solidFill>
              <a:sym typeface="Symbol" panose="05050102010706020507" pitchFamily="18" charset="2"/>
            </a:endParaRPr>
          </a:p>
        </p:txBody>
      </p:sp>
      <p:sp>
        <p:nvSpPr>
          <p:cNvPr id="513256" name="Rectangle 232"/>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S</a:t>
            </a:r>
            <a:r>
              <a:rPr lang="en-US" altLang="zh-CN" sz="2000" i="0" baseline="-25000">
                <a:solidFill>
                  <a:srgbClr val="333399"/>
                </a:solidFill>
                <a:sym typeface="Symbol" panose="05050102010706020507" pitchFamily="18" charset="2"/>
              </a:rPr>
              <a:t>1</a:t>
            </a:r>
            <a:r>
              <a:rPr lang="en-US" altLang="zh-CN" sz="2000">
                <a:solidFill>
                  <a:srgbClr val="333399"/>
                </a:solidFill>
                <a:sym typeface="Symbol" panose="05050102010706020507" pitchFamily="18" charset="2"/>
              </a:rPr>
              <a:t>B  { 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l </a:t>
            </a:r>
            <a:r>
              <a:rPr lang="en-US" altLang="zh-CN" sz="2000" i="0">
                <a:solidFill>
                  <a:srgbClr val="333399"/>
                </a:solidFill>
              </a:rPr>
              <a:t>:= </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1</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l </a:t>
            </a:r>
            <a:r>
              <a:rPr lang="en-US" altLang="zh-CN" sz="2000" i="0">
                <a:solidFill>
                  <a:srgbClr val="333399"/>
                </a:solidFill>
              </a:rPr>
              <a:t>+1 </a:t>
            </a:r>
            <a:r>
              <a:rPr lang="en-US" altLang="zh-CN" sz="2000">
                <a:solidFill>
                  <a:srgbClr val="333399"/>
                </a:solidFill>
                <a:sym typeface="Symbol" panose="05050102010706020507" pitchFamily="18" charset="2"/>
              </a:rPr>
              <a:t>}</a:t>
            </a:r>
            <a:endParaRPr lang="en-US" altLang="zh-CN" sz="2000">
              <a:solidFill>
                <a:srgbClr val="333399"/>
              </a:solidFill>
              <a:sym typeface="Symbol" panose="05050102010706020507" pitchFamily="18" charset="2"/>
            </a:endParaRPr>
          </a:p>
        </p:txBody>
      </p:sp>
      <p:sp>
        <p:nvSpPr>
          <p:cNvPr id="513260" name="Rectangle 236"/>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S</a:t>
            </a:r>
            <a:r>
              <a:rPr lang="en-US" altLang="zh-CN" sz="2000" i="0" baseline="-25000">
                <a:solidFill>
                  <a:srgbClr val="333399"/>
                </a:solidFill>
                <a:sym typeface="Symbol" panose="05050102010706020507" pitchFamily="18" charset="2"/>
              </a:rPr>
              <a:t>1</a:t>
            </a:r>
            <a:r>
              <a:rPr lang="en-US" altLang="zh-CN" sz="2000">
                <a:solidFill>
                  <a:srgbClr val="333399"/>
                </a:solidFill>
                <a:sym typeface="Symbol" panose="05050102010706020507" pitchFamily="18" charset="2"/>
              </a:rPr>
              <a:t>B  { 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1</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a:t>
            </a:r>
            <a:r>
              <a:rPr lang="en-US" altLang="zh-CN" sz="2000" i="0">
                <a:solidFill>
                  <a:srgbClr val="333399"/>
                </a:solidFill>
              </a:rPr>
              <a:t>+</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endParaRPr lang="en-US" altLang="zh-CN" sz="2000">
              <a:solidFill>
                <a:srgbClr val="333399"/>
              </a:solidFill>
              <a:sym typeface="Symbol" panose="05050102010706020507" pitchFamily="18" charset="2"/>
            </a:endParaRPr>
          </a:p>
        </p:txBody>
      </p:sp>
      <p:sp>
        <p:nvSpPr>
          <p:cNvPr id="513263" name="Rectangle 239"/>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sym typeface="Symbol" panose="05050102010706020507" pitchFamily="18" charset="2"/>
              </a:rPr>
              <a:t>B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1   { 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a:t>
            </a:r>
            <a:r>
              <a:rPr lang="en-US" altLang="zh-CN" sz="2000">
                <a:solidFill>
                  <a:srgbClr val="333399"/>
                </a:solidFill>
                <a:sym typeface="Symbol" panose="05050102010706020507" pitchFamily="18" charset="2"/>
              </a:rPr>
              <a:t>}</a:t>
            </a:r>
            <a:endParaRPr lang="en-US" altLang="zh-CN" sz="2000">
              <a:solidFill>
                <a:srgbClr val="333399"/>
              </a:solidFill>
              <a:sym typeface="Symbol" panose="05050102010706020507" pitchFamily="18" charset="2"/>
            </a:endParaRPr>
          </a:p>
        </p:txBody>
      </p:sp>
      <p:sp>
        <p:nvSpPr>
          <p:cNvPr id="513265" name="Rectangle 241"/>
          <p:cNvSpPr>
            <a:spLocks noChangeArrowheads="1"/>
          </p:cNvSpPr>
          <p:nvPr/>
        </p:nvSpPr>
        <p:spPr bwMode="auto">
          <a:xfrm>
            <a:off x="1676400" y="2574925"/>
            <a:ext cx="4038600" cy="396875"/>
          </a:xfrm>
          <a:prstGeom prst="rect">
            <a:avLst/>
          </a:prstGeom>
          <a:noFill/>
          <a:ln w="9525">
            <a:noFill/>
            <a:miter lim="800000"/>
          </a:ln>
        </p:spPr>
        <p:txBody>
          <a:bodyPr>
            <a:spAutoFit/>
          </a:bodyPr>
          <a:lstStyle/>
          <a:p>
            <a:pPr algn="l"/>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S</a:t>
            </a:r>
            <a:r>
              <a:rPr lang="en-US" altLang="zh-CN" sz="2000" i="0" baseline="-25000" dirty="0">
                <a:solidFill>
                  <a:srgbClr val="333399"/>
                </a:solidFill>
                <a:sym typeface="Symbol" panose="05050102010706020507" pitchFamily="18" charset="2"/>
              </a:rPr>
              <a:t>1</a:t>
            </a:r>
            <a:r>
              <a:rPr lang="en-US" altLang="zh-CN" sz="2000" dirty="0">
                <a:solidFill>
                  <a:srgbClr val="333399"/>
                </a:solidFill>
                <a:sym typeface="Symbol" panose="05050102010706020507" pitchFamily="18" charset="2"/>
              </a:rPr>
              <a:t>B  { S</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rPr>
              <a:t>:= 2</a:t>
            </a:r>
            <a:r>
              <a:rPr lang="en-US" altLang="zh-CN" sz="2000" dirty="0">
                <a:solidFill>
                  <a:srgbClr val="333399"/>
                </a:solidFill>
                <a:sym typeface="Symbol" panose="05050102010706020507" pitchFamily="18" charset="2"/>
              </a:rPr>
              <a:t>S</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a:t>
            </a:r>
            <a:r>
              <a:rPr lang="en-US" altLang="zh-CN" sz="2000" i="0" dirty="0">
                <a:solidFill>
                  <a:srgbClr val="333399"/>
                </a:solidFill>
              </a:rPr>
              <a:t>; </a:t>
            </a:r>
            <a:r>
              <a:rPr lang="en-US" altLang="zh-CN" sz="2000" dirty="0" err="1">
                <a:solidFill>
                  <a:srgbClr val="333399"/>
                </a:solidFill>
                <a:sym typeface="Symbol" panose="05050102010706020507" pitchFamily="18" charset="2"/>
              </a:rPr>
              <a:t>B</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p:txBody>
      </p:sp>
      <p:sp>
        <p:nvSpPr>
          <p:cNvPr id="513266" name="Rectangle 242"/>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B  { 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a:t>
            </a:r>
            <a:r>
              <a:rPr lang="en-US" altLang="zh-CN" sz="2000" i="0">
                <a:solidFill>
                  <a:srgbClr val="333399"/>
                </a:solidFill>
              </a:rPr>
              <a:t> </a:t>
            </a:r>
            <a:r>
              <a:rPr lang="en-US" altLang="zh-CN" sz="2000">
                <a:solidFill>
                  <a:srgbClr val="333399"/>
                </a:solidFill>
                <a:sym typeface="Symbol" panose="05050102010706020507" pitchFamily="18" charset="2"/>
              </a:rPr>
              <a:t>}</a:t>
            </a:r>
            <a:endParaRPr lang="en-US" altLang="zh-CN" sz="2000">
              <a:solidFill>
                <a:srgbClr val="333399"/>
              </a:solidFill>
              <a:sym typeface="Symbol" panose="05050102010706020507" pitchFamily="18" charset="2"/>
            </a:endParaRPr>
          </a:p>
        </p:txBody>
      </p:sp>
      <p:sp>
        <p:nvSpPr>
          <p:cNvPr id="513267" name="Rectangle 243"/>
          <p:cNvSpPr>
            <a:spLocks noChangeArrowheads="1"/>
          </p:cNvSpPr>
          <p:nvPr/>
        </p:nvSpPr>
        <p:spPr bwMode="auto">
          <a:xfrm>
            <a:off x="1676400" y="2574925"/>
            <a:ext cx="3886200" cy="396875"/>
          </a:xfrm>
          <a:prstGeom prst="rect">
            <a:avLst/>
          </a:prstGeom>
          <a:noFill/>
          <a:ln w="9525">
            <a:noFill/>
            <a:miter lim="800000"/>
          </a:ln>
        </p:spPr>
        <p:txBody>
          <a:bodyPr>
            <a:spAutoFit/>
          </a:bodyPr>
          <a:lstStyle/>
          <a:p>
            <a:pPr algn="l"/>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B  { 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rPr>
              <a:t>:= </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a:t>
            </a:r>
            <a:r>
              <a:rPr lang="en-US" altLang="zh-CN" sz="2000" i="0">
                <a:solidFill>
                  <a:srgbClr val="333399"/>
                </a:solidFill>
              </a:rPr>
              <a:t> </a:t>
            </a:r>
            <a:r>
              <a:rPr lang="en-US" altLang="zh-CN" sz="2000">
                <a:solidFill>
                  <a:srgbClr val="333399"/>
                </a:solidFill>
                <a:sym typeface="Symbol" panose="05050102010706020507" pitchFamily="18" charset="2"/>
              </a:rPr>
              <a:t>}</a:t>
            </a:r>
            <a:endParaRPr lang="en-US" altLang="zh-CN" sz="2000">
              <a:solidFill>
                <a:srgbClr val="333399"/>
              </a:solidFill>
              <a:sym typeface="Symbol" panose="05050102010706020507" pitchFamily="18" charset="2"/>
            </a:endParaRPr>
          </a:p>
        </p:txBody>
      </p:sp>
      <p:grpSp>
        <p:nvGrpSpPr>
          <p:cNvPr id="15" name="Group 246"/>
          <p:cNvGrpSpPr/>
          <p:nvPr/>
        </p:nvGrpSpPr>
        <p:grpSpPr bwMode="auto">
          <a:xfrm>
            <a:off x="1295400" y="5029200"/>
            <a:ext cx="5334000" cy="990600"/>
            <a:chOff x="816" y="3168"/>
            <a:chExt cx="3360" cy="624"/>
          </a:xfrm>
        </p:grpSpPr>
        <p:sp>
          <p:nvSpPr>
            <p:cNvPr id="26688" name="Line 244"/>
            <p:cNvSpPr>
              <a:spLocks noChangeShapeType="1"/>
            </p:cNvSpPr>
            <p:nvPr/>
          </p:nvSpPr>
          <p:spPr bwMode="auto">
            <a:xfrm flipV="1">
              <a:off x="3120" y="3216"/>
              <a:ext cx="1056" cy="576"/>
            </a:xfrm>
            <a:prstGeom prst="line">
              <a:avLst/>
            </a:prstGeom>
            <a:noFill/>
            <a:ln w="25400">
              <a:solidFill>
                <a:srgbClr val="0000FF"/>
              </a:solidFill>
              <a:round/>
              <a:headEnd type="arrow" w="med" len="med"/>
            </a:ln>
          </p:spPr>
          <p:txBody>
            <a:bodyPr>
              <a:spAutoFit/>
            </a:bodyPr>
            <a:lstStyle/>
            <a:p>
              <a:endParaRPr lang="zh-CN" altLang="en-US"/>
            </a:p>
          </p:txBody>
        </p:sp>
        <p:sp>
          <p:nvSpPr>
            <p:cNvPr id="26689" name="Line 245"/>
            <p:cNvSpPr>
              <a:spLocks noChangeShapeType="1"/>
            </p:cNvSpPr>
            <p:nvPr/>
          </p:nvSpPr>
          <p:spPr bwMode="auto">
            <a:xfrm flipV="1">
              <a:off x="816" y="3168"/>
              <a:ext cx="1248" cy="288"/>
            </a:xfrm>
            <a:prstGeom prst="line">
              <a:avLst/>
            </a:prstGeom>
            <a:noFill/>
            <a:ln w="25400">
              <a:solidFill>
                <a:srgbClr val="0000FF"/>
              </a:solidFill>
              <a:round/>
              <a:headEnd type="arrow" w="med" len="med"/>
            </a:ln>
          </p:spPr>
          <p:txBody>
            <a:bodyPr>
              <a:spAutoFit/>
            </a:bodyPr>
            <a:lstStyle/>
            <a:p>
              <a:endParaRPr lang="zh-CN" altLang="en-US"/>
            </a:p>
          </p:txBody>
        </p:sp>
      </p:grpSp>
      <p:sp>
        <p:nvSpPr>
          <p:cNvPr id="26684" name="Rectangle 24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grpSp>
        <p:nvGrpSpPr>
          <p:cNvPr id="16" name="Group 261"/>
          <p:cNvGrpSpPr/>
          <p:nvPr/>
        </p:nvGrpSpPr>
        <p:grpSpPr bwMode="auto">
          <a:xfrm>
            <a:off x="1524000" y="5105400"/>
            <a:ext cx="6858000" cy="838200"/>
            <a:chOff x="960" y="3216"/>
            <a:chExt cx="4320" cy="528"/>
          </a:xfrm>
        </p:grpSpPr>
        <p:sp>
          <p:nvSpPr>
            <p:cNvPr id="26686" name="Line 227"/>
            <p:cNvSpPr>
              <a:spLocks noChangeShapeType="1"/>
            </p:cNvSpPr>
            <p:nvPr/>
          </p:nvSpPr>
          <p:spPr bwMode="auto">
            <a:xfrm flipH="1" flipV="1">
              <a:off x="960" y="3600"/>
              <a:ext cx="528" cy="144"/>
            </a:xfrm>
            <a:prstGeom prst="line">
              <a:avLst/>
            </a:prstGeom>
            <a:noFill/>
            <a:ln w="25400">
              <a:solidFill>
                <a:srgbClr val="0000FF"/>
              </a:solidFill>
              <a:round/>
              <a:headEnd type="arrow" w="med" len="med"/>
            </a:ln>
          </p:spPr>
          <p:txBody>
            <a:bodyPr>
              <a:spAutoFit/>
            </a:bodyPr>
            <a:lstStyle/>
            <a:p>
              <a:endParaRPr lang="zh-CN" altLang="en-US"/>
            </a:p>
          </p:txBody>
        </p:sp>
        <p:sp>
          <p:nvSpPr>
            <p:cNvPr id="26687" name="Line 228"/>
            <p:cNvSpPr>
              <a:spLocks noChangeShapeType="1"/>
            </p:cNvSpPr>
            <p:nvPr/>
          </p:nvSpPr>
          <p:spPr bwMode="auto">
            <a:xfrm flipV="1">
              <a:off x="5232" y="3216"/>
              <a:ext cx="48" cy="192"/>
            </a:xfrm>
            <a:prstGeom prst="line">
              <a:avLst/>
            </a:prstGeom>
            <a:noFill/>
            <a:ln w="25400">
              <a:solidFill>
                <a:srgbClr val="0000FF"/>
              </a:solidFill>
              <a:round/>
              <a:headEnd type="arrow" w="med" len="med"/>
            </a:ln>
          </p:spPr>
          <p:txBody>
            <a:bodyPr>
              <a:spAutoFit/>
            </a:bodyPr>
            <a:lstStyle/>
            <a:p>
              <a:endParaRPr lang="zh-CN" altLang="en-US"/>
            </a:p>
          </p:txBody>
        </p:sp>
      </p:grpSp>
      <p:pic>
        <p:nvPicPr>
          <p:cNvPr id="120" name="图片 119"/>
          <p:cNvPicPr>
            <a:picLocks noChangeAspect="1"/>
          </p:cNvPicPr>
          <p:nvPr/>
        </p:nvPicPr>
        <p:blipFill>
          <a:blip r:embed="rId1"/>
          <a:stretch>
            <a:fillRect/>
          </a:stretch>
        </p:blipFill>
        <p:spPr>
          <a:xfrm>
            <a:off x="3542071" y="6590"/>
            <a:ext cx="5554663" cy="1910804"/>
          </a:xfrm>
          <a:prstGeom prst="rect">
            <a:avLst/>
          </a:prstGeom>
        </p:spPr>
      </p:pic>
      <p:cxnSp>
        <p:nvCxnSpPr>
          <p:cNvPr id="3" name="直接连接符 2"/>
          <p:cNvCxnSpPr/>
          <p:nvPr/>
        </p:nvCxnSpPr>
        <p:spPr bwMode="auto">
          <a:xfrm>
            <a:off x="6084168" y="620688"/>
            <a:ext cx="6858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3" name="直接连接符 122"/>
          <p:cNvCxnSpPr/>
          <p:nvPr/>
        </p:nvCxnSpPr>
        <p:spPr bwMode="auto">
          <a:xfrm>
            <a:off x="4606280" y="1246638"/>
            <a:ext cx="6858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24" name="直接连接符 123"/>
          <p:cNvCxnSpPr/>
          <p:nvPr/>
        </p:nvCxnSpPr>
        <p:spPr bwMode="auto">
          <a:xfrm>
            <a:off x="4644008" y="1556792"/>
            <a:ext cx="6858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
        <p:nvSpPr>
          <p:cNvPr id="125" name="文本框 124"/>
          <p:cNvSpPr txBox="1"/>
          <p:nvPr/>
        </p:nvSpPr>
        <p:spPr>
          <a:xfrm>
            <a:off x="6326770" y="2317021"/>
            <a:ext cx="2769964" cy="584775"/>
          </a:xfrm>
          <a:prstGeom prst="rect">
            <a:avLst/>
          </a:prstGeom>
          <a:noFill/>
          <a:ln>
            <a:solidFill>
              <a:srgbClr val="9900CC"/>
            </a:solidFill>
            <a:prstDash val="dash"/>
          </a:ln>
        </p:spPr>
        <p:txBody>
          <a:bodyPr wrap="square" rtlCol="0">
            <a:spAutoFit/>
          </a:bodyPr>
          <a:lstStyle/>
          <a:p>
            <a:pPr algn="l"/>
            <a:r>
              <a:rPr lang="zh-CN" altLang="en-US" sz="1600" dirty="0" smtClean="0"/>
              <a:t>具体方法：对每一产生式，找出其所有依赖关系。</a:t>
            </a:r>
            <a:endParaRPr lang="zh-CN" altLang="en-US" sz="1600"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3253"/>
                                        </p:tgtEl>
                                        <p:attrNameLst>
                                          <p:attrName>style.visibility</p:attrName>
                                        </p:attrNameLst>
                                      </p:cBhvr>
                                      <p:to>
                                        <p:strVal val="visible"/>
                                      </p:to>
                                    </p:set>
                                  </p:childTnLst>
                                  <p:subTnLst>
                                    <p:set>
                                      <p:cBhvr override="childStyle">
                                        <p:cTn dur="1" fill="hold" display="0" masterRel="nextClick" afterEffect="1"/>
                                        <p:tgtEl>
                                          <p:spTgt spid="51325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513255"/>
                                        </p:tgtEl>
                                        <p:attrNameLst>
                                          <p:attrName>style.visibility</p:attrName>
                                        </p:attrNameLst>
                                      </p:cBhvr>
                                      <p:to>
                                        <p:strVal val="visible"/>
                                      </p:to>
                                    </p:set>
                                  </p:childTnLst>
                                  <p:subTnLst>
                                    <p:set>
                                      <p:cBhvr override="childStyle">
                                        <p:cTn dur="1" fill="hold" display="0" masterRel="nextClick" afterEffect="1"/>
                                        <p:tgtEl>
                                          <p:spTgt spid="513255"/>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13238"/>
                                        </p:tgtEl>
                                        <p:attrNameLst>
                                          <p:attrName>style.visibility</p:attrName>
                                        </p:attrNameLst>
                                      </p:cBhvr>
                                      <p:to>
                                        <p:strVal val="visible"/>
                                      </p:to>
                                    </p:set>
                                    <p:animEffect transition="in" filter="dissolve">
                                      <p:cBhvr>
                                        <p:cTn id="20" dur="500"/>
                                        <p:tgtEl>
                                          <p:spTgt spid="51323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13265"/>
                                        </p:tgtEl>
                                        <p:attrNameLst>
                                          <p:attrName>style.visibility</p:attrName>
                                        </p:attrNameLst>
                                      </p:cBhvr>
                                      <p:to>
                                        <p:strVal val="visible"/>
                                      </p:to>
                                    </p:set>
                                  </p:childTnLst>
                                  <p:subTnLst>
                                    <p:set>
                                      <p:cBhvr override="childStyle">
                                        <p:cTn dur="1" fill="hold" display="0" masterRel="nextClick" afterEffect="1"/>
                                        <p:tgtEl>
                                          <p:spTgt spid="513265"/>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dissolv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513256"/>
                                        </p:tgtEl>
                                        <p:attrNameLst>
                                          <p:attrName>style.visibility</p:attrName>
                                        </p:attrNameLst>
                                      </p:cBhvr>
                                      <p:to>
                                        <p:strVal val="visible"/>
                                      </p:to>
                                    </p:set>
                                  </p:childTnLst>
                                  <p:subTnLst>
                                    <p:set>
                                      <p:cBhvr override="childStyle">
                                        <p:cTn dur="1" fill="hold" display="0" masterRel="nextClick" afterEffect="1"/>
                                        <p:tgtEl>
                                          <p:spTgt spid="513256"/>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513260"/>
                                        </p:tgtEl>
                                        <p:attrNameLst>
                                          <p:attrName>style.visibility</p:attrName>
                                        </p:attrNameLst>
                                      </p:cBhvr>
                                      <p:to>
                                        <p:strVal val="visible"/>
                                      </p:to>
                                    </p:set>
                                  </p:childTnLst>
                                  <p:subTnLst>
                                    <p:set>
                                      <p:cBhvr override="childStyle">
                                        <p:cTn dur="1" fill="hold" display="0" masterRel="nextClick" afterEffect="1"/>
                                        <p:tgtEl>
                                          <p:spTgt spid="513260"/>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513266"/>
                                        </p:tgtEl>
                                        <p:attrNameLst>
                                          <p:attrName>style.visibility</p:attrName>
                                        </p:attrNameLst>
                                      </p:cBhvr>
                                      <p:to>
                                        <p:strVal val="visible"/>
                                      </p:to>
                                    </p:set>
                                  </p:childTnLst>
                                  <p:subTnLst>
                                    <p:set>
                                      <p:cBhvr override="childStyle">
                                        <p:cTn dur="1" fill="hold" display="0" masterRel="nextClick" afterEffect="1"/>
                                        <p:tgtEl>
                                          <p:spTgt spid="513266"/>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dissolve">
                                      <p:cBhvr>
                                        <p:cTn id="56" dur="500"/>
                                        <p:tgtEl>
                                          <p:spTgt spid="14"/>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513267"/>
                                        </p:tgtEl>
                                        <p:attrNameLst>
                                          <p:attrName>style.visibility</p:attrName>
                                        </p:attrNameLst>
                                      </p:cBhvr>
                                      <p:to>
                                        <p:strVal val="visible"/>
                                      </p:to>
                                    </p:set>
                                  </p:childTnLst>
                                  <p:subTnLst>
                                    <p:set>
                                      <p:cBhvr override="childStyle">
                                        <p:cTn dur="1" fill="hold" display="0" masterRel="nextClick" afterEffect="1"/>
                                        <p:tgtEl>
                                          <p:spTgt spid="513267"/>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dissolve">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513263"/>
                                        </p:tgtEl>
                                        <p:attrNameLst>
                                          <p:attrName>style.visibility</p:attrName>
                                        </p:attrNameLst>
                                      </p:cBhvr>
                                      <p:to>
                                        <p:strVal val="visible"/>
                                      </p:to>
                                    </p:set>
                                  </p:childTnLst>
                                  <p:subTnLst>
                                    <p:set>
                                      <p:cBhvr override="childStyle">
                                        <p:cTn dur="1" fill="hold" display="0" masterRel="nextClick" afterEffect="1"/>
                                        <p:tgtEl>
                                          <p:spTgt spid="513263"/>
                                        </p:tgtEl>
                                        <p:attrNameLst>
                                          <p:attrName>style.visibility</p:attrName>
                                        </p:attrNameLst>
                                      </p:cBhvr>
                                      <p:to>
                                        <p:strVal val="hidden"/>
                                      </p:to>
                                    </p:set>
                                  </p:sub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238" grpId="0" animBg="1"/>
      <p:bldP spid="513253" grpId="0" autoUpdateAnimBg="0"/>
      <p:bldP spid="513255" grpId="0" autoUpdateAnimBg="0"/>
      <p:bldP spid="513256" grpId="0" autoUpdateAnimBg="0"/>
      <p:bldP spid="513260" grpId="0" autoUpdateAnimBg="0"/>
      <p:bldP spid="513263" grpId="0" autoUpdateAnimBg="0"/>
      <p:bldP spid="513265" grpId="0" autoUpdateAnimBg="0"/>
      <p:bldP spid="513266" grpId="0" autoUpdateAnimBg="0"/>
      <p:bldP spid="51326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0"/>
          <p:cNvSpPr>
            <a:spLocks noChangeArrowheads="1"/>
          </p:cNvSpPr>
          <p:nvPr/>
        </p:nvSpPr>
        <p:spPr bwMode="auto">
          <a:xfrm>
            <a:off x="781050" y="1943767"/>
            <a:ext cx="8085138" cy="1077218"/>
          </a:xfrm>
          <a:prstGeom prst="rect">
            <a:avLst/>
          </a:prstGeom>
          <a:noFill/>
          <a:ln w="9525">
            <a:noFill/>
            <a:miter lim="800000"/>
          </a:ln>
        </p:spPr>
        <p:txBody>
          <a:bodyPr wrap="square">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sz="2000" b="1" i="0" dirty="0">
                <a:latin typeface="Times New Roman" panose="02020603050405020304" pitchFamily="18" charset="0"/>
              </a:rPr>
              <a:t>步骤四  </a:t>
            </a:r>
            <a:r>
              <a:rPr lang="zh-CN" altLang="en-US" sz="2000" b="1" i="0" dirty="0">
                <a:solidFill>
                  <a:srgbClr val="333399"/>
                </a:solidFill>
                <a:latin typeface="Times New Roman" panose="02020603050405020304" pitchFamily="18" charset="0"/>
              </a:rPr>
              <a:t>容易看出，该依赖图是无圈的，因此</a:t>
            </a:r>
            <a:r>
              <a:rPr lang="zh-CN" altLang="en-US" sz="2000" b="1" i="0" dirty="0" smtClean="0">
                <a:solidFill>
                  <a:srgbClr val="333399"/>
                </a:solidFill>
                <a:latin typeface="Times New Roman" panose="02020603050405020304" pitchFamily="18" charset="0"/>
              </a:rPr>
              <a:t>存在拓扑</a:t>
            </a:r>
            <a:r>
              <a:rPr lang="zh-CN" altLang="en-US" sz="2000" b="1" i="0" dirty="0">
                <a:solidFill>
                  <a:srgbClr val="333399"/>
                </a:solidFill>
                <a:latin typeface="Times New Roman" panose="02020603050405020304" pitchFamily="18" charset="0"/>
              </a:rPr>
              <a:t>排序</a:t>
            </a:r>
            <a:r>
              <a:rPr lang="en-US" altLang="zh-CN" sz="2000" b="1" i="0" dirty="0">
                <a:solidFill>
                  <a:srgbClr val="333399"/>
                </a:solidFill>
                <a:latin typeface="Times New Roman" panose="02020603050405020304" pitchFamily="18" charset="0"/>
              </a:rPr>
              <a:t>. </a:t>
            </a:r>
            <a:r>
              <a:rPr lang="zh-CN" altLang="en-US" sz="2000" b="1" i="0" dirty="0">
                <a:solidFill>
                  <a:srgbClr val="333399"/>
                </a:solidFill>
                <a:latin typeface="Times New Roman" panose="02020603050405020304" pitchFamily="18" charset="0"/>
              </a:rPr>
              <a:t>依任何一个拓扑排序，都能够顺利</a:t>
            </a:r>
            <a:r>
              <a:rPr lang="zh-CN" altLang="en-US" sz="2000" b="1" i="0" dirty="0" smtClean="0">
                <a:solidFill>
                  <a:srgbClr val="333399"/>
                </a:solidFill>
                <a:latin typeface="Times New Roman" panose="02020603050405020304" pitchFamily="18" charset="0"/>
              </a:rPr>
              <a:t>完成属性</a:t>
            </a:r>
            <a:r>
              <a:rPr lang="zh-CN" altLang="en-US" sz="2000" b="1" i="0" dirty="0">
                <a:solidFill>
                  <a:srgbClr val="333399"/>
                </a:solidFill>
                <a:latin typeface="Times New Roman" panose="02020603050405020304" pitchFamily="18" charset="0"/>
              </a:rPr>
              <a:t>值的计算</a:t>
            </a:r>
            <a:r>
              <a:rPr lang="en-US" altLang="zh-CN" sz="2000" b="1" i="0" dirty="0">
                <a:solidFill>
                  <a:srgbClr val="333399"/>
                </a:solidFill>
                <a:latin typeface="Times New Roman" panose="02020603050405020304" pitchFamily="18" charset="0"/>
              </a:rPr>
              <a:t>. </a:t>
            </a:r>
            <a:r>
              <a:rPr lang="zh-CN" altLang="en-US" sz="2000" b="1" i="0" dirty="0">
                <a:solidFill>
                  <a:srgbClr val="333399"/>
                </a:solidFill>
                <a:latin typeface="Times New Roman" panose="02020603050405020304" pitchFamily="18" charset="0"/>
              </a:rPr>
              <a:t>如下是一种可能的计算</a:t>
            </a:r>
            <a:r>
              <a:rPr lang="zh-CN" altLang="en-US" sz="2000" b="1" i="0" dirty="0" smtClean="0">
                <a:solidFill>
                  <a:srgbClr val="333399"/>
                </a:solidFill>
                <a:latin typeface="Times New Roman" panose="02020603050405020304" pitchFamily="18" charset="0"/>
              </a:rPr>
              <a:t>次序</a:t>
            </a:r>
            <a:r>
              <a:rPr lang="en-US" altLang="zh-CN" sz="2000" b="1" i="0" dirty="0" smtClean="0">
                <a:solidFill>
                  <a:srgbClr val="333399"/>
                </a:solidFill>
                <a:latin typeface="Times New Roman" panose="02020603050405020304" pitchFamily="18" charset="0"/>
              </a:rPr>
              <a:t>: 3, 5, 2, 6, 10, 8, 9, 7, 11, 4, 15, 12, 13, 16, 20, 18, 21,19,17,14,1  </a:t>
            </a:r>
            <a:endParaRPr lang="en-US" altLang="zh-CN" sz="2000" b="1" i="0" dirty="0">
              <a:solidFill>
                <a:srgbClr val="333399"/>
              </a:solidFill>
              <a:latin typeface="Times New Roman" panose="02020603050405020304" pitchFamily="18" charset="0"/>
            </a:endParaRPr>
          </a:p>
        </p:txBody>
      </p:sp>
      <p:sp>
        <p:nvSpPr>
          <p:cNvPr id="2765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7655" name="Text Box 25"/>
          <p:cNvSpPr txBox="1">
            <a:spLocks noChangeArrowheads="1"/>
          </p:cNvSpPr>
          <p:nvPr/>
        </p:nvSpPr>
        <p:spPr bwMode="auto">
          <a:xfrm>
            <a:off x="762000" y="10668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anose="02020603050405020304"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7656" name="Rectangle 246"/>
          <p:cNvSpPr>
            <a:spLocks noChangeArrowheads="1"/>
          </p:cNvSpPr>
          <p:nvPr/>
        </p:nvSpPr>
        <p:spPr bwMode="auto">
          <a:xfrm>
            <a:off x="2443163" y="481806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7657" name="Rectangle 247"/>
          <p:cNvSpPr>
            <a:spLocks noChangeArrowheads="1"/>
          </p:cNvSpPr>
          <p:nvPr/>
        </p:nvSpPr>
        <p:spPr bwMode="auto">
          <a:xfrm>
            <a:off x="3162300" y="42322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7658" name="Line 248"/>
          <p:cNvSpPr>
            <a:spLocks noChangeShapeType="1"/>
          </p:cNvSpPr>
          <p:nvPr/>
        </p:nvSpPr>
        <p:spPr bwMode="auto">
          <a:xfrm flipH="1" flipV="1">
            <a:off x="3505200" y="4495800"/>
            <a:ext cx="457200" cy="457200"/>
          </a:xfrm>
          <a:prstGeom prst="line">
            <a:avLst/>
          </a:prstGeom>
          <a:noFill/>
          <a:ln w="9525">
            <a:solidFill>
              <a:srgbClr val="000080"/>
            </a:solidFill>
            <a:round/>
          </a:ln>
        </p:spPr>
        <p:txBody>
          <a:bodyPr>
            <a:spAutoFit/>
          </a:bodyPr>
          <a:lstStyle/>
          <a:p>
            <a:endParaRPr lang="zh-CN" altLang="en-US"/>
          </a:p>
        </p:txBody>
      </p:sp>
      <p:sp>
        <p:nvSpPr>
          <p:cNvPr id="27659" name="Line 249"/>
          <p:cNvSpPr>
            <a:spLocks noChangeShapeType="1"/>
          </p:cNvSpPr>
          <p:nvPr/>
        </p:nvSpPr>
        <p:spPr bwMode="auto">
          <a:xfrm flipV="1">
            <a:off x="2819400" y="4495800"/>
            <a:ext cx="381000" cy="381000"/>
          </a:xfrm>
          <a:prstGeom prst="line">
            <a:avLst/>
          </a:prstGeom>
          <a:noFill/>
          <a:ln w="9525">
            <a:solidFill>
              <a:srgbClr val="000080"/>
            </a:solidFill>
            <a:round/>
          </a:ln>
        </p:spPr>
        <p:txBody>
          <a:bodyPr>
            <a:spAutoFit/>
          </a:bodyPr>
          <a:lstStyle/>
          <a:p>
            <a:endParaRPr lang="zh-CN" altLang="en-US"/>
          </a:p>
        </p:txBody>
      </p:sp>
      <p:sp>
        <p:nvSpPr>
          <p:cNvPr id="27660" name="Line 250"/>
          <p:cNvSpPr>
            <a:spLocks noChangeShapeType="1"/>
          </p:cNvSpPr>
          <p:nvPr/>
        </p:nvSpPr>
        <p:spPr bwMode="auto">
          <a:xfrm flipV="1">
            <a:off x="2133600" y="5105400"/>
            <a:ext cx="381000" cy="381000"/>
          </a:xfrm>
          <a:prstGeom prst="line">
            <a:avLst/>
          </a:prstGeom>
          <a:noFill/>
          <a:ln w="9525">
            <a:solidFill>
              <a:srgbClr val="000080"/>
            </a:solidFill>
            <a:round/>
          </a:ln>
        </p:spPr>
        <p:txBody>
          <a:bodyPr>
            <a:spAutoFit/>
          </a:bodyPr>
          <a:lstStyle/>
          <a:p>
            <a:endParaRPr lang="zh-CN" altLang="en-US"/>
          </a:p>
        </p:txBody>
      </p:sp>
      <p:sp>
        <p:nvSpPr>
          <p:cNvPr id="27661" name="Rectangle 251"/>
          <p:cNvSpPr>
            <a:spLocks noChangeArrowheads="1"/>
          </p:cNvSpPr>
          <p:nvPr/>
        </p:nvSpPr>
        <p:spPr bwMode="auto">
          <a:xfrm>
            <a:off x="4768850" y="36576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N</a:t>
            </a:r>
            <a:endParaRPr lang="en-US" altLang="zh-CN" sz="2000" b="1">
              <a:solidFill>
                <a:srgbClr val="333399"/>
              </a:solidFill>
              <a:ea typeface="华文行楷" panose="02010800040101010101" pitchFamily="2" charset="-122"/>
            </a:endParaRPr>
          </a:p>
        </p:txBody>
      </p:sp>
      <p:sp>
        <p:nvSpPr>
          <p:cNvPr id="27662" name="Line 252"/>
          <p:cNvSpPr>
            <a:spLocks noChangeShapeType="1"/>
          </p:cNvSpPr>
          <p:nvPr/>
        </p:nvSpPr>
        <p:spPr bwMode="auto">
          <a:xfrm flipH="1" flipV="1">
            <a:off x="5105400" y="3962400"/>
            <a:ext cx="1447800" cy="533400"/>
          </a:xfrm>
          <a:prstGeom prst="line">
            <a:avLst/>
          </a:prstGeom>
          <a:noFill/>
          <a:ln w="9525">
            <a:solidFill>
              <a:srgbClr val="000080"/>
            </a:solidFill>
            <a:round/>
          </a:ln>
        </p:spPr>
        <p:txBody>
          <a:bodyPr>
            <a:spAutoFit/>
          </a:bodyPr>
          <a:lstStyle/>
          <a:p>
            <a:endParaRPr lang="zh-CN" altLang="en-US"/>
          </a:p>
        </p:txBody>
      </p:sp>
      <p:sp>
        <p:nvSpPr>
          <p:cNvPr id="27663" name="Line 253"/>
          <p:cNvSpPr>
            <a:spLocks noChangeShapeType="1"/>
          </p:cNvSpPr>
          <p:nvPr/>
        </p:nvSpPr>
        <p:spPr bwMode="auto">
          <a:xfrm flipV="1">
            <a:off x="3522663" y="3962400"/>
            <a:ext cx="1277937" cy="414338"/>
          </a:xfrm>
          <a:prstGeom prst="line">
            <a:avLst/>
          </a:prstGeom>
          <a:noFill/>
          <a:ln w="9525">
            <a:solidFill>
              <a:srgbClr val="000080"/>
            </a:solidFill>
            <a:round/>
          </a:ln>
        </p:spPr>
        <p:txBody>
          <a:bodyPr>
            <a:spAutoFit/>
          </a:bodyPr>
          <a:lstStyle/>
          <a:p>
            <a:endParaRPr lang="zh-CN" altLang="en-US"/>
          </a:p>
        </p:txBody>
      </p:sp>
      <p:sp>
        <p:nvSpPr>
          <p:cNvPr id="27664" name="Rectangle 254"/>
          <p:cNvSpPr>
            <a:spLocks noChangeArrowheads="1"/>
          </p:cNvSpPr>
          <p:nvPr/>
        </p:nvSpPr>
        <p:spPr bwMode="auto">
          <a:xfrm>
            <a:off x="6545263" y="43275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7665" name="Rectangle 255"/>
          <p:cNvSpPr>
            <a:spLocks noChangeArrowheads="1"/>
          </p:cNvSpPr>
          <p:nvPr/>
        </p:nvSpPr>
        <p:spPr bwMode="auto">
          <a:xfrm>
            <a:off x="3886200" y="4860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7666" name="Rectangle 256"/>
          <p:cNvSpPr>
            <a:spLocks noChangeArrowheads="1"/>
          </p:cNvSpPr>
          <p:nvPr/>
        </p:nvSpPr>
        <p:spPr bwMode="auto">
          <a:xfrm>
            <a:off x="3865563" y="554672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7667" name="Line 257"/>
          <p:cNvSpPr>
            <a:spLocks noChangeShapeType="1"/>
          </p:cNvSpPr>
          <p:nvPr/>
        </p:nvSpPr>
        <p:spPr bwMode="auto">
          <a:xfrm flipV="1">
            <a:off x="4038600" y="5181600"/>
            <a:ext cx="0" cy="381000"/>
          </a:xfrm>
          <a:prstGeom prst="line">
            <a:avLst/>
          </a:prstGeom>
          <a:noFill/>
          <a:ln w="9525">
            <a:solidFill>
              <a:srgbClr val="000080"/>
            </a:solidFill>
            <a:round/>
          </a:ln>
        </p:spPr>
        <p:txBody>
          <a:bodyPr>
            <a:spAutoFit/>
          </a:bodyPr>
          <a:lstStyle/>
          <a:p>
            <a:endParaRPr lang="zh-CN" altLang="en-US"/>
          </a:p>
        </p:txBody>
      </p:sp>
      <p:sp>
        <p:nvSpPr>
          <p:cNvPr id="27668" name="Line 258"/>
          <p:cNvSpPr>
            <a:spLocks noChangeShapeType="1"/>
          </p:cNvSpPr>
          <p:nvPr/>
        </p:nvSpPr>
        <p:spPr bwMode="auto">
          <a:xfrm flipH="1" flipV="1">
            <a:off x="4948238" y="3962400"/>
            <a:ext cx="4762" cy="381000"/>
          </a:xfrm>
          <a:prstGeom prst="line">
            <a:avLst/>
          </a:prstGeom>
          <a:noFill/>
          <a:ln w="9525">
            <a:solidFill>
              <a:srgbClr val="000080"/>
            </a:solidFill>
            <a:round/>
          </a:ln>
        </p:spPr>
        <p:txBody>
          <a:bodyPr>
            <a:spAutoFit/>
          </a:bodyPr>
          <a:lstStyle/>
          <a:p>
            <a:endParaRPr lang="zh-CN" altLang="en-US"/>
          </a:p>
        </p:txBody>
      </p:sp>
      <p:sp>
        <p:nvSpPr>
          <p:cNvPr id="27669" name="Rectangle 259"/>
          <p:cNvSpPr>
            <a:spLocks noChangeArrowheads="1"/>
          </p:cNvSpPr>
          <p:nvPr/>
        </p:nvSpPr>
        <p:spPr bwMode="auto">
          <a:xfrm>
            <a:off x="4800600" y="41148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rPr>
              <a:t>.</a:t>
            </a:r>
            <a:endParaRPr lang="en-US" altLang="zh-CN" b="1">
              <a:solidFill>
                <a:srgbClr val="333399"/>
              </a:solidFill>
            </a:endParaRPr>
          </a:p>
        </p:txBody>
      </p:sp>
      <p:sp>
        <p:nvSpPr>
          <p:cNvPr id="27670" name="Rectangle 260"/>
          <p:cNvSpPr>
            <a:spLocks noChangeArrowheads="1"/>
          </p:cNvSpPr>
          <p:nvPr/>
        </p:nvSpPr>
        <p:spPr bwMode="auto">
          <a:xfrm>
            <a:off x="1828800" y="5470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7671" name="Rectangle 261"/>
          <p:cNvSpPr>
            <a:spLocks noChangeArrowheads="1"/>
          </p:cNvSpPr>
          <p:nvPr/>
        </p:nvSpPr>
        <p:spPr bwMode="auto">
          <a:xfrm>
            <a:off x="1828800" y="615632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7672" name="Line 262"/>
          <p:cNvSpPr>
            <a:spLocks noChangeShapeType="1"/>
          </p:cNvSpPr>
          <p:nvPr/>
        </p:nvSpPr>
        <p:spPr bwMode="auto">
          <a:xfrm flipV="1">
            <a:off x="2001838" y="5791200"/>
            <a:ext cx="0" cy="381000"/>
          </a:xfrm>
          <a:prstGeom prst="line">
            <a:avLst/>
          </a:prstGeom>
          <a:noFill/>
          <a:ln w="9525">
            <a:solidFill>
              <a:srgbClr val="000080"/>
            </a:solidFill>
            <a:round/>
          </a:ln>
        </p:spPr>
        <p:txBody>
          <a:bodyPr>
            <a:spAutoFit/>
          </a:bodyPr>
          <a:lstStyle/>
          <a:p>
            <a:endParaRPr lang="zh-CN" altLang="en-US"/>
          </a:p>
        </p:txBody>
      </p:sp>
      <p:sp>
        <p:nvSpPr>
          <p:cNvPr id="27673" name="Rectangle 263"/>
          <p:cNvSpPr>
            <a:spLocks noChangeArrowheads="1"/>
          </p:cNvSpPr>
          <p:nvPr/>
        </p:nvSpPr>
        <p:spPr bwMode="auto">
          <a:xfrm>
            <a:off x="5795963" y="4894263"/>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7674" name="Line 264"/>
          <p:cNvSpPr>
            <a:spLocks noChangeShapeType="1"/>
          </p:cNvSpPr>
          <p:nvPr/>
        </p:nvSpPr>
        <p:spPr bwMode="auto">
          <a:xfrm flipH="1" flipV="1">
            <a:off x="6858000" y="4572000"/>
            <a:ext cx="457200" cy="457200"/>
          </a:xfrm>
          <a:prstGeom prst="line">
            <a:avLst/>
          </a:prstGeom>
          <a:noFill/>
          <a:ln w="9525">
            <a:solidFill>
              <a:srgbClr val="000080"/>
            </a:solidFill>
            <a:round/>
          </a:ln>
        </p:spPr>
        <p:txBody>
          <a:bodyPr>
            <a:spAutoFit/>
          </a:bodyPr>
          <a:lstStyle/>
          <a:p>
            <a:endParaRPr lang="zh-CN" altLang="en-US"/>
          </a:p>
        </p:txBody>
      </p:sp>
      <p:sp>
        <p:nvSpPr>
          <p:cNvPr id="27675" name="Line 265"/>
          <p:cNvSpPr>
            <a:spLocks noChangeShapeType="1"/>
          </p:cNvSpPr>
          <p:nvPr/>
        </p:nvSpPr>
        <p:spPr bwMode="auto">
          <a:xfrm flipV="1">
            <a:off x="6135688" y="4572000"/>
            <a:ext cx="417512" cy="422275"/>
          </a:xfrm>
          <a:prstGeom prst="line">
            <a:avLst/>
          </a:prstGeom>
          <a:noFill/>
          <a:ln w="9525">
            <a:solidFill>
              <a:srgbClr val="000080"/>
            </a:solidFill>
            <a:round/>
          </a:ln>
        </p:spPr>
        <p:txBody>
          <a:bodyPr>
            <a:spAutoFit/>
          </a:bodyPr>
          <a:lstStyle/>
          <a:p>
            <a:endParaRPr lang="zh-CN" altLang="en-US"/>
          </a:p>
        </p:txBody>
      </p:sp>
      <p:sp>
        <p:nvSpPr>
          <p:cNvPr id="27676" name="Line 266"/>
          <p:cNvSpPr>
            <a:spLocks noChangeShapeType="1"/>
          </p:cNvSpPr>
          <p:nvPr/>
        </p:nvSpPr>
        <p:spPr bwMode="auto">
          <a:xfrm flipV="1">
            <a:off x="5486400" y="5181600"/>
            <a:ext cx="381000" cy="381000"/>
          </a:xfrm>
          <a:prstGeom prst="line">
            <a:avLst/>
          </a:prstGeom>
          <a:noFill/>
          <a:ln w="9525">
            <a:solidFill>
              <a:srgbClr val="000080"/>
            </a:solidFill>
            <a:round/>
          </a:ln>
        </p:spPr>
        <p:txBody>
          <a:bodyPr>
            <a:spAutoFit/>
          </a:bodyPr>
          <a:lstStyle/>
          <a:p>
            <a:endParaRPr lang="zh-CN" altLang="en-US"/>
          </a:p>
        </p:txBody>
      </p:sp>
      <p:sp>
        <p:nvSpPr>
          <p:cNvPr id="27677" name="Rectangle 267"/>
          <p:cNvSpPr>
            <a:spLocks noChangeArrowheads="1"/>
          </p:cNvSpPr>
          <p:nvPr/>
        </p:nvSpPr>
        <p:spPr bwMode="auto">
          <a:xfrm>
            <a:off x="7239000" y="4937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7678" name="Rectangle 268"/>
          <p:cNvSpPr>
            <a:spLocks noChangeArrowheads="1"/>
          </p:cNvSpPr>
          <p:nvPr/>
        </p:nvSpPr>
        <p:spPr bwMode="auto">
          <a:xfrm>
            <a:off x="7218363" y="5622925"/>
            <a:ext cx="32543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7679" name="Line 269"/>
          <p:cNvSpPr>
            <a:spLocks noChangeShapeType="1"/>
          </p:cNvSpPr>
          <p:nvPr/>
        </p:nvSpPr>
        <p:spPr bwMode="auto">
          <a:xfrm flipV="1">
            <a:off x="7391400" y="5257800"/>
            <a:ext cx="0" cy="381000"/>
          </a:xfrm>
          <a:prstGeom prst="line">
            <a:avLst/>
          </a:prstGeom>
          <a:noFill/>
          <a:ln w="9525">
            <a:solidFill>
              <a:srgbClr val="000080"/>
            </a:solidFill>
            <a:round/>
          </a:ln>
        </p:spPr>
        <p:txBody>
          <a:bodyPr>
            <a:spAutoFit/>
          </a:bodyPr>
          <a:lstStyle/>
          <a:p>
            <a:endParaRPr lang="zh-CN" altLang="en-US"/>
          </a:p>
        </p:txBody>
      </p:sp>
      <p:sp>
        <p:nvSpPr>
          <p:cNvPr id="27680" name="Rectangle 270"/>
          <p:cNvSpPr>
            <a:spLocks noChangeArrowheads="1"/>
          </p:cNvSpPr>
          <p:nvPr/>
        </p:nvSpPr>
        <p:spPr bwMode="auto">
          <a:xfrm>
            <a:off x="5181600" y="55467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7681" name="Rectangle 271"/>
          <p:cNvSpPr>
            <a:spLocks noChangeArrowheads="1"/>
          </p:cNvSpPr>
          <p:nvPr/>
        </p:nvSpPr>
        <p:spPr bwMode="auto">
          <a:xfrm>
            <a:off x="5181600" y="6232525"/>
            <a:ext cx="32543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7682" name="Line 272"/>
          <p:cNvSpPr>
            <a:spLocks noChangeShapeType="1"/>
          </p:cNvSpPr>
          <p:nvPr/>
        </p:nvSpPr>
        <p:spPr bwMode="auto">
          <a:xfrm flipV="1">
            <a:off x="5354638" y="5867400"/>
            <a:ext cx="0" cy="381000"/>
          </a:xfrm>
          <a:prstGeom prst="line">
            <a:avLst/>
          </a:prstGeom>
          <a:noFill/>
          <a:ln w="9525">
            <a:solidFill>
              <a:srgbClr val="000080"/>
            </a:solidFill>
            <a:round/>
          </a:ln>
        </p:spPr>
        <p:txBody>
          <a:bodyPr>
            <a:spAutoFit/>
          </a:bodyPr>
          <a:lstStyle/>
          <a:p>
            <a:endParaRPr lang="zh-CN" altLang="en-US"/>
          </a:p>
        </p:txBody>
      </p:sp>
      <p:sp>
        <p:nvSpPr>
          <p:cNvPr id="27683" name="Rectangle 273"/>
          <p:cNvSpPr>
            <a:spLocks noChangeArrowheads="1"/>
          </p:cNvSpPr>
          <p:nvPr/>
        </p:nvSpPr>
        <p:spPr bwMode="auto">
          <a:xfrm>
            <a:off x="5257800" y="3276600"/>
            <a:ext cx="762000" cy="396875"/>
          </a:xfrm>
          <a:prstGeom prst="rect">
            <a:avLst/>
          </a:prstGeom>
          <a:noFill/>
          <a:ln w="9525" algn="ctr">
            <a:noFill/>
            <a:miter lim="800000"/>
          </a:ln>
        </p:spPr>
        <p:txBody>
          <a:bodyPr>
            <a:spAutoFit/>
          </a:bodyPr>
          <a:lstStyle/>
          <a:p>
            <a:pPr algn="l"/>
            <a:r>
              <a:rPr kumimoji="0" lang="en-US" altLang="zh-CN" sz="2000" dirty="0"/>
              <a:t>1</a:t>
            </a:r>
            <a:r>
              <a:rPr kumimoji="0" lang="zh-CN" altLang="en-US" sz="2000" dirty="0"/>
              <a:t>：</a:t>
            </a:r>
            <a:r>
              <a:rPr lang="en-US" altLang="zh-CN" sz="2000" dirty="0"/>
              <a:t>v</a:t>
            </a:r>
            <a:endParaRPr lang="en-US" altLang="zh-CN" dirty="0"/>
          </a:p>
        </p:txBody>
      </p:sp>
      <p:sp>
        <p:nvSpPr>
          <p:cNvPr id="27684" name="Line 274"/>
          <p:cNvSpPr>
            <a:spLocks noChangeShapeType="1"/>
          </p:cNvSpPr>
          <p:nvPr/>
        </p:nvSpPr>
        <p:spPr bwMode="auto">
          <a:xfrm flipH="1">
            <a:off x="5029200" y="3505200"/>
            <a:ext cx="304800" cy="304800"/>
          </a:xfrm>
          <a:prstGeom prst="line">
            <a:avLst/>
          </a:prstGeom>
          <a:noFill/>
          <a:ln w="9525" cap="rnd">
            <a:solidFill>
              <a:srgbClr val="800080"/>
            </a:solidFill>
            <a:prstDash val="sysDot"/>
            <a:round/>
          </a:ln>
        </p:spPr>
        <p:txBody>
          <a:bodyPr>
            <a:spAutoFit/>
          </a:bodyPr>
          <a:lstStyle/>
          <a:p>
            <a:endParaRPr lang="zh-CN" altLang="en-US"/>
          </a:p>
        </p:txBody>
      </p:sp>
      <p:grpSp>
        <p:nvGrpSpPr>
          <p:cNvPr id="27685" name="Group 275"/>
          <p:cNvGrpSpPr/>
          <p:nvPr/>
        </p:nvGrpSpPr>
        <p:grpSpPr bwMode="auto">
          <a:xfrm>
            <a:off x="2209800" y="3581400"/>
            <a:ext cx="2362200" cy="1066800"/>
            <a:chOff x="1392" y="2016"/>
            <a:chExt cx="1440" cy="672"/>
          </a:xfrm>
        </p:grpSpPr>
        <p:sp>
          <p:nvSpPr>
            <p:cNvPr id="27756" name="Rectangle 276"/>
            <p:cNvSpPr>
              <a:spLocks noChangeArrowheads="1"/>
            </p:cNvSpPr>
            <p:nvPr/>
          </p:nvSpPr>
          <p:spPr bwMode="auto">
            <a:xfrm>
              <a:off x="2400" y="2438"/>
              <a:ext cx="432" cy="250"/>
            </a:xfrm>
            <a:prstGeom prst="rect">
              <a:avLst/>
            </a:prstGeom>
            <a:noFill/>
            <a:ln w="9525" algn="ctr">
              <a:noFill/>
              <a:miter lim="800000"/>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7757" name="Rectangle 277"/>
            <p:cNvSpPr>
              <a:spLocks noChangeArrowheads="1"/>
            </p:cNvSpPr>
            <p:nvPr/>
          </p:nvSpPr>
          <p:spPr bwMode="auto">
            <a:xfrm>
              <a:off x="1920" y="2016"/>
              <a:ext cx="432" cy="250"/>
            </a:xfrm>
            <a:prstGeom prst="rect">
              <a:avLst/>
            </a:prstGeom>
            <a:noFill/>
            <a:ln w="9525" algn="ctr">
              <a:noFill/>
              <a:miter lim="800000"/>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7758" name="Rectangle 278"/>
            <p:cNvSpPr>
              <a:spLocks noChangeArrowheads="1"/>
            </p:cNvSpPr>
            <p:nvPr/>
          </p:nvSpPr>
          <p:spPr bwMode="auto">
            <a:xfrm>
              <a:off x="1392" y="2400"/>
              <a:ext cx="432" cy="250"/>
            </a:xfrm>
            <a:prstGeom prst="rect">
              <a:avLst/>
            </a:prstGeom>
            <a:noFill/>
            <a:ln w="9525" algn="ctr">
              <a:noFill/>
              <a:miter lim="800000"/>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7759" name="Line 279"/>
            <p:cNvSpPr>
              <a:spLocks noChangeShapeType="1"/>
            </p:cNvSpPr>
            <p:nvPr/>
          </p:nvSpPr>
          <p:spPr bwMode="auto">
            <a:xfrm>
              <a:off x="2112" y="2208"/>
              <a:ext cx="0" cy="240"/>
            </a:xfrm>
            <a:prstGeom prst="line">
              <a:avLst/>
            </a:prstGeom>
            <a:noFill/>
            <a:ln w="9525" cap="rnd">
              <a:solidFill>
                <a:srgbClr val="800080"/>
              </a:solidFill>
              <a:prstDash val="sysDot"/>
              <a:round/>
            </a:ln>
          </p:spPr>
          <p:txBody>
            <a:bodyPr>
              <a:spAutoFit/>
            </a:bodyPr>
            <a:lstStyle/>
            <a:p>
              <a:endParaRPr lang="zh-CN" altLang="en-US"/>
            </a:p>
          </p:txBody>
        </p:sp>
        <p:sp>
          <p:nvSpPr>
            <p:cNvPr id="27760" name="Line 280"/>
            <p:cNvSpPr>
              <a:spLocks noChangeShapeType="1"/>
            </p:cNvSpPr>
            <p:nvPr/>
          </p:nvSpPr>
          <p:spPr bwMode="auto">
            <a:xfrm>
              <a:off x="1776" y="2544"/>
              <a:ext cx="240" cy="0"/>
            </a:xfrm>
            <a:prstGeom prst="line">
              <a:avLst/>
            </a:prstGeom>
            <a:noFill/>
            <a:ln w="9525" cap="rnd">
              <a:solidFill>
                <a:srgbClr val="800080"/>
              </a:solidFill>
              <a:prstDash val="sysDot"/>
              <a:round/>
            </a:ln>
          </p:spPr>
          <p:txBody>
            <a:bodyPr>
              <a:spAutoFit/>
            </a:bodyPr>
            <a:lstStyle/>
            <a:p>
              <a:endParaRPr lang="zh-CN" altLang="en-US"/>
            </a:p>
          </p:txBody>
        </p:sp>
        <p:sp>
          <p:nvSpPr>
            <p:cNvPr id="27761" name="Line 281"/>
            <p:cNvSpPr>
              <a:spLocks noChangeShapeType="1"/>
            </p:cNvSpPr>
            <p:nvPr/>
          </p:nvSpPr>
          <p:spPr bwMode="auto">
            <a:xfrm>
              <a:off x="2208" y="2544"/>
              <a:ext cx="240" cy="0"/>
            </a:xfrm>
            <a:prstGeom prst="line">
              <a:avLst/>
            </a:prstGeom>
            <a:noFill/>
            <a:ln w="9525" cap="rnd">
              <a:solidFill>
                <a:srgbClr val="800080"/>
              </a:solidFill>
              <a:prstDash val="sysDot"/>
              <a:round/>
            </a:ln>
          </p:spPr>
          <p:txBody>
            <a:bodyPr>
              <a:spAutoFit/>
            </a:bodyPr>
            <a:lstStyle/>
            <a:p>
              <a:endParaRPr lang="zh-CN" altLang="en-US"/>
            </a:p>
          </p:txBody>
        </p:sp>
      </p:grpSp>
      <p:grpSp>
        <p:nvGrpSpPr>
          <p:cNvPr id="27686" name="Group 282"/>
          <p:cNvGrpSpPr/>
          <p:nvPr/>
        </p:nvGrpSpPr>
        <p:grpSpPr bwMode="auto">
          <a:xfrm>
            <a:off x="1524000" y="4784725"/>
            <a:ext cx="2209800" cy="869950"/>
            <a:chOff x="960" y="2774"/>
            <a:chExt cx="1392" cy="548"/>
          </a:xfrm>
        </p:grpSpPr>
        <p:sp>
          <p:nvSpPr>
            <p:cNvPr id="27750" name="Rectangle 283"/>
            <p:cNvSpPr>
              <a:spLocks noChangeArrowheads="1"/>
            </p:cNvSpPr>
            <p:nvPr/>
          </p:nvSpPr>
          <p:spPr bwMode="auto">
            <a:xfrm>
              <a:off x="960" y="2774"/>
              <a:ext cx="432" cy="250"/>
            </a:xfrm>
            <a:prstGeom prst="rect">
              <a:avLst/>
            </a:prstGeom>
            <a:noFill/>
            <a:ln w="9525" algn="ctr">
              <a:noFill/>
              <a:miter lim="800000"/>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7751" name="Rectangle 284"/>
            <p:cNvSpPr>
              <a:spLocks noChangeArrowheads="1"/>
            </p:cNvSpPr>
            <p:nvPr/>
          </p:nvSpPr>
          <p:spPr bwMode="auto">
            <a:xfrm>
              <a:off x="1920" y="2784"/>
              <a:ext cx="432" cy="250"/>
            </a:xfrm>
            <a:prstGeom prst="rect">
              <a:avLst/>
            </a:prstGeom>
            <a:noFill/>
            <a:ln w="9525" algn="ctr">
              <a:noFill/>
              <a:miter lim="800000"/>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7752" name="Rectangle 285"/>
            <p:cNvSpPr>
              <a:spLocks noChangeArrowheads="1"/>
            </p:cNvSpPr>
            <p:nvPr/>
          </p:nvSpPr>
          <p:spPr bwMode="auto">
            <a:xfrm>
              <a:off x="1728" y="3072"/>
              <a:ext cx="480" cy="250"/>
            </a:xfrm>
            <a:prstGeom prst="rect">
              <a:avLst/>
            </a:prstGeom>
            <a:noFill/>
            <a:ln w="9525" algn="ctr">
              <a:noFill/>
              <a:miter lim="800000"/>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7753" name="Line 286"/>
            <p:cNvSpPr>
              <a:spLocks noChangeShapeType="1"/>
            </p:cNvSpPr>
            <p:nvPr/>
          </p:nvSpPr>
          <p:spPr bwMode="auto">
            <a:xfrm>
              <a:off x="1344" y="288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7754" name="Line 287"/>
            <p:cNvSpPr>
              <a:spLocks noChangeShapeType="1"/>
            </p:cNvSpPr>
            <p:nvPr/>
          </p:nvSpPr>
          <p:spPr bwMode="auto">
            <a:xfrm>
              <a:off x="1728" y="288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7755" name="Line 288"/>
            <p:cNvSpPr>
              <a:spLocks noChangeShapeType="1"/>
            </p:cNvSpPr>
            <p:nvPr/>
          </p:nvSpPr>
          <p:spPr bwMode="auto">
            <a:xfrm>
              <a:off x="1728" y="2976"/>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7687" name="Group 289"/>
          <p:cNvGrpSpPr/>
          <p:nvPr/>
        </p:nvGrpSpPr>
        <p:grpSpPr bwMode="auto">
          <a:xfrm>
            <a:off x="914400" y="5470525"/>
            <a:ext cx="2286000" cy="701675"/>
            <a:chOff x="576" y="3206"/>
            <a:chExt cx="1440" cy="442"/>
          </a:xfrm>
        </p:grpSpPr>
        <p:sp>
          <p:nvSpPr>
            <p:cNvPr id="27746" name="Rectangle 290"/>
            <p:cNvSpPr>
              <a:spLocks noChangeArrowheads="1"/>
            </p:cNvSpPr>
            <p:nvPr/>
          </p:nvSpPr>
          <p:spPr bwMode="auto">
            <a:xfrm>
              <a:off x="576" y="3206"/>
              <a:ext cx="432" cy="250"/>
            </a:xfrm>
            <a:prstGeom prst="rect">
              <a:avLst/>
            </a:prstGeom>
            <a:noFill/>
            <a:ln w="9525" algn="ctr">
              <a:noFill/>
              <a:miter lim="800000"/>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7747" name="Rectangle 291"/>
            <p:cNvSpPr>
              <a:spLocks noChangeArrowheads="1"/>
            </p:cNvSpPr>
            <p:nvPr/>
          </p:nvSpPr>
          <p:spPr bwMode="auto">
            <a:xfrm>
              <a:off x="1440" y="3398"/>
              <a:ext cx="576" cy="250"/>
            </a:xfrm>
            <a:prstGeom prst="rect">
              <a:avLst/>
            </a:prstGeom>
            <a:noFill/>
            <a:ln w="9525" algn="ctr">
              <a:noFill/>
              <a:miter lim="800000"/>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7748" name="Line 292"/>
            <p:cNvSpPr>
              <a:spLocks noChangeShapeType="1"/>
            </p:cNvSpPr>
            <p:nvPr/>
          </p:nvSpPr>
          <p:spPr bwMode="auto">
            <a:xfrm>
              <a:off x="960" y="3312"/>
              <a:ext cx="240" cy="0"/>
            </a:xfrm>
            <a:prstGeom prst="line">
              <a:avLst/>
            </a:prstGeom>
            <a:noFill/>
            <a:ln w="9525" cap="rnd">
              <a:solidFill>
                <a:srgbClr val="800080"/>
              </a:solidFill>
              <a:prstDash val="sysDot"/>
              <a:round/>
            </a:ln>
          </p:spPr>
          <p:txBody>
            <a:bodyPr>
              <a:spAutoFit/>
            </a:bodyPr>
            <a:lstStyle/>
            <a:p>
              <a:endParaRPr lang="zh-CN" altLang="en-US"/>
            </a:p>
          </p:txBody>
        </p:sp>
        <p:sp>
          <p:nvSpPr>
            <p:cNvPr id="27749" name="Line 293"/>
            <p:cNvSpPr>
              <a:spLocks noChangeShapeType="1"/>
            </p:cNvSpPr>
            <p:nvPr/>
          </p:nvSpPr>
          <p:spPr bwMode="auto">
            <a:xfrm>
              <a:off x="1344" y="3312"/>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7688" name="Group 294"/>
          <p:cNvGrpSpPr/>
          <p:nvPr/>
        </p:nvGrpSpPr>
        <p:grpSpPr bwMode="auto">
          <a:xfrm>
            <a:off x="4038600" y="4556125"/>
            <a:ext cx="1143000" cy="1098550"/>
            <a:chOff x="2544" y="2630"/>
            <a:chExt cx="720" cy="692"/>
          </a:xfrm>
        </p:grpSpPr>
        <p:sp>
          <p:nvSpPr>
            <p:cNvPr id="27742" name="Rectangle 295"/>
            <p:cNvSpPr>
              <a:spLocks noChangeArrowheads="1"/>
            </p:cNvSpPr>
            <p:nvPr/>
          </p:nvSpPr>
          <p:spPr bwMode="auto">
            <a:xfrm>
              <a:off x="2736" y="2630"/>
              <a:ext cx="528" cy="250"/>
            </a:xfrm>
            <a:prstGeom prst="rect">
              <a:avLst/>
            </a:prstGeom>
            <a:noFill/>
            <a:ln w="9525" algn="ctr">
              <a:noFill/>
              <a:miter lim="800000"/>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7743" name="Rectangle 296"/>
            <p:cNvSpPr>
              <a:spLocks noChangeArrowheads="1"/>
            </p:cNvSpPr>
            <p:nvPr/>
          </p:nvSpPr>
          <p:spPr bwMode="auto">
            <a:xfrm>
              <a:off x="2544" y="3072"/>
              <a:ext cx="576" cy="250"/>
            </a:xfrm>
            <a:prstGeom prst="rect">
              <a:avLst/>
            </a:prstGeom>
            <a:noFill/>
            <a:ln w="9525" algn="ctr">
              <a:noFill/>
              <a:miter lim="800000"/>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7744" name="Line 297"/>
            <p:cNvSpPr>
              <a:spLocks noChangeShapeType="1"/>
            </p:cNvSpPr>
            <p:nvPr/>
          </p:nvSpPr>
          <p:spPr bwMode="auto">
            <a:xfrm flipH="1">
              <a:off x="2640" y="2784"/>
              <a:ext cx="144" cy="144"/>
            </a:xfrm>
            <a:prstGeom prst="line">
              <a:avLst/>
            </a:prstGeom>
            <a:noFill/>
            <a:ln w="9525" cap="rnd">
              <a:solidFill>
                <a:srgbClr val="800080"/>
              </a:solidFill>
              <a:prstDash val="sysDot"/>
              <a:round/>
            </a:ln>
          </p:spPr>
          <p:txBody>
            <a:bodyPr>
              <a:spAutoFit/>
            </a:bodyPr>
            <a:lstStyle/>
            <a:p>
              <a:endParaRPr lang="zh-CN" altLang="en-US"/>
            </a:p>
          </p:txBody>
        </p:sp>
        <p:sp>
          <p:nvSpPr>
            <p:cNvPr id="27745" name="Line 298"/>
            <p:cNvSpPr>
              <a:spLocks noChangeShapeType="1"/>
            </p:cNvSpPr>
            <p:nvPr/>
          </p:nvSpPr>
          <p:spPr bwMode="auto">
            <a:xfrm>
              <a:off x="2640" y="2976"/>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7689" name="Group 299"/>
          <p:cNvGrpSpPr/>
          <p:nvPr/>
        </p:nvGrpSpPr>
        <p:grpSpPr bwMode="auto">
          <a:xfrm>
            <a:off x="4191000" y="5791200"/>
            <a:ext cx="2362200" cy="549275"/>
            <a:chOff x="2640" y="3408"/>
            <a:chExt cx="1488" cy="346"/>
          </a:xfrm>
        </p:grpSpPr>
        <p:sp>
          <p:nvSpPr>
            <p:cNvPr id="27738" name="Rectangle 300"/>
            <p:cNvSpPr>
              <a:spLocks noChangeArrowheads="1"/>
            </p:cNvSpPr>
            <p:nvPr/>
          </p:nvSpPr>
          <p:spPr bwMode="auto">
            <a:xfrm>
              <a:off x="2640" y="3494"/>
              <a:ext cx="528" cy="250"/>
            </a:xfrm>
            <a:prstGeom prst="rect">
              <a:avLst/>
            </a:prstGeom>
            <a:noFill/>
            <a:ln w="9525" algn="ctr">
              <a:noFill/>
              <a:miter lim="800000"/>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7739" name="Rectangle 301"/>
            <p:cNvSpPr>
              <a:spLocks noChangeArrowheads="1"/>
            </p:cNvSpPr>
            <p:nvPr/>
          </p:nvSpPr>
          <p:spPr bwMode="auto">
            <a:xfrm>
              <a:off x="3552" y="3504"/>
              <a:ext cx="576" cy="250"/>
            </a:xfrm>
            <a:prstGeom prst="rect">
              <a:avLst/>
            </a:prstGeom>
            <a:noFill/>
            <a:ln w="9525" algn="ctr">
              <a:noFill/>
              <a:miter lim="800000"/>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7740" name="Line 302"/>
            <p:cNvSpPr>
              <a:spLocks noChangeShapeType="1"/>
            </p:cNvSpPr>
            <p:nvPr/>
          </p:nvSpPr>
          <p:spPr bwMode="auto">
            <a:xfrm flipH="1">
              <a:off x="3120" y="3408"/>
              <a:ext cx="144" cy="144"/>
            </a:xfrm>
            <a:prstGeom prst="line">
              <a:avLst/>
            </a:prstGeom>
            <a:noFill/>
            <a:ln w="9525" cap="rnd">
              <a:solidFill>
                <a:srgbClr val="800080"/>
              </a:solidFill>
              <a:prstDash val="sysDot"/>
              <a:round/>
            </a:ln>
          </p:spPr>
          <p:txBody>
            <a:bodyPr>
              <a:spAutoFit/>
            </a:bodyPr>
            <a:lstStyle/>
            <a:p>
              <a:endParaRPr lang="zh-CN" altLang="en-US"/>
            </a:p>
          </p:txBody>
        </p:sp>
        <p:sp>
          <p:nvSpPr>
            <p:cNvPr id="27741" name="Line 303"/>
            <p:cNvSpPr>
              <a:spLocks noChangeShapeType="1"/>
            </p:cNvSpPr>
            <p:nvPr/>
          </p:nvSpPr>
          <p:spPr bwMode="auto">
            <a:xfrm>
              <a:off x="3456" y="3408"/>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7690" name="Group 304"/>
          <p:cNvGrpSpPr/>
          <p:nvPr/>
        </p:nvGrpSpPr>
        <p:grpSpPr bwMode="auto">
          <a:xfrm>
            <a:off x="4724400" y="4860925"/>
            <a:ext cx="2362200" cy="869950"/>
            <a:chOff x="2976" y="2822"/>
            <a:chExt cx="1488" cy="548"/>
          </a:xfrm>
        </p:grpSpPr>
        <p:sp>
          <p:nvSpPr>
            <p:cNvPr id="27732" name="Rectangle 305"/>
            <p:cNvSpPr>
              <a:spLocks noChangeArrowheads="1"/>
            </p:cNvSpPr>
            <p:nvPr/>
          </p:nvSpPr>
          <p:spPr bwMode="auto">
            <a:xfrm>
              <a:off x="2976" y="2822"/>
              <a:ext cx="528" cy="250"/>
            </a:xfrm>
            <a:prstGeom prst="rect">
              <a:avLst/>
            </a:prstGeom>
            <a:noFill/>
            <a:ln w="9525" algn="ctr">
              <a:noFill/>
              <a:miter lim="800000"/>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7733" name="Rectangle 306"/>
            <p:cNvSpPr>
              <a:spLocks noChangeArrowheads="1"/>
            </p:cNvSpPr>
            <p:nvPr/>
          </p:nvSpPr>
          <p:spPr bwMode="auto">
            <a:xfrm>
              <a:off x="3936" y="2832"/>
              <a:ext cx="528" cy="250"/>
            </a:xfrm>
            <a:prstGeom prst="rect">
              <a:avLst/>
            </a:prstGeom>
            <a:noFill/>
            <a:ln w="9525" algn="ctr">
              <a:noFill/>
              <a:miter lim="800000"/>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7734" name="Rectangle 307"/>
            <p:cNvSpPr>
              <a:spLocks noChangeArrowheads="1"/>
            </p:cNvSpPr>
            <p:nvPr/>
          </p:nvSpPr>
          <p:spPr bwMode="auto">
            <a:xfrm>
              <a:off x="3744" y="3120"/>
              <a:ext cx="576" cy="250"/>
            </a:xfrm>
            <a:prstGeom prst="rect">
              <a:avLst/>
            </a:prstGeom>
            <a:noFill/>
            <a:ln w="9525" algn="ctr">
              <a:noFill/>
              <a:miter lim="800000"/>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7735" name="Line 308"/>
            <p:cNvSpPr>
              <a:spLocks noChangeShapeType="1"/>
            </p:cNvSpPr>
            <p:nvPr/>
          </p:nvSpPr>
          <p:spPr bwMode="auto">
            <a:xfrm>
              <a:off x="3456" y="2928"/>
              <a:ext cx="240" cy="0"/>
            </a:xfrm>
            <a:prstGeom prst="line">
              <a:avLst/>
            </a:prstGeom>
            <a:noFill/>
            <a:ln w="9525" cap="rnd">
              <a:solidFill>
                <a:srgbClr val="800080"/>
              </a:solidFill>
              <a:prstDash val="sysDot"/>
              <a:round/>
            </a:ln>
          </p:spPr>
          <p:txBody>
            <a:bodyPr>
              <a:spAutoFit/>
            </a:bodyPr>
            <a:lstStyle/>
            <a:p>
              <a:endParaRPr lang="zh-CN" altLang="en-US"/>
            </a:p>
          </p:txBody>
        </p:sp>
        <p:sp>
          <p:nvSpPr>
            <p:cNvPr id="27736" name="Line 309"/>
            <p:cNvSpPr>
              <a:spLocks noChangeShapeType="1"/>
            </p:cNvSpPr>
            <p:nvPr/>
          </p:nvSpPr>
          <p:spPr bwMode="auto">
            <a:xfrm>
              <a:off x="3840" y="2928"/>
              <a:ext cx="144" cy="0"/>
            </a:xfrm>
            <a:prstGeom prst="line">
              <a:avLst/>
            </a:prstGeom>
            <a:noFill/>
            <a:ln w="9525" cap="rnd">
              <a:solidFill>
                <a:srgbClr val="800080"/>
              </a:solidFill>
              <a:prstDash val="sysDot"/>
              <a:round/>
            </a:ln>
          </p:spPr>
          <p:txBody>
            <a:bodyPr>
              <a:spAutoFit/>
            </a:bodyPr>
            <a:lstStyle/>
            <a:p>
              <a:endParaRPr lang="zh-CN" altLang="en-US"/>
            </a:p>
          </p:txBody>
        </p:sp>
        <p:sp>
          <p:nvSpPr>
            <p:cNvPr id="27737" name="Line 310"/>
            <p:cNvSpPr>
              <a:spLocks noChangeShapeType="1"/>
            </p:cNvSpPr>
            <p:nvPr/>
          </p:nvSpPr>
          <p:spPr bwMode="auto">
            <a:xfrm>
              <a:off x="3840" y="3024"/>
              <a:ext cx="144" cy="144"/>
            </a:xfrm>
            <a:prstGeom prst="line">
              <a:avLst/>
            </a:prstGeom>
            <a:noFill/>
            <a:ln w="9525" cap="rnd">
              <a:solidFill>
                <a:srgbClr val="800080"/>
              </a:solidFill>
              <a:prstDash val="sysDot"/>
              <a:round/>
            </a:ln>
          </p:spPr>
          <p:txBody>
            <a:bodyPr>
              <a:spAutoFit/>
            </a:bodyPr>
            <a:lstStyle/>
            <a:p>
              <a:endParaRPr lang="zh-CN" altLang="en-US"/>
            </a:p>
          </p:txBody>
        </p:sp>
      </p:grpSp>
      <p:grpSp>
        <p:nvGrpSpPr>
          <p:cNvPr id="27691" name="Group 311"/>
          <p:cNvGrpSpPr/>
          <p:nvPr/>
        </p:nvGrpSpPr>
        <p:grpSpPr bwMode="auto">
          <a:xfrm>
            <a:off x="5334000" y="3657600"/>
            <a:ext cx="2819400" cy="1082675"/>
            <a:chOff x="3360" y="2064"/>
            <a:chExt cx="1776" cy="682"/>
          </a:xfrm>
        </p:grpSpPr>
        <p:sp>
          <p:nvSpPr>
            <p:cNvPr id="27726" name="Rectangle 312"/>
            <p:cNvSpPr>
              <a:spLocks noChangeArrowheads="1"/>
            </p:cNvSpPr>
            <p:nvPr/>
          </p:nvSpPr>
          <p:spPr bwMode="auto">
            <a:xfrm>
              <a:off x="3360" y="2496"/>
              <a:ext cx="528" cy="250"/>
            </a:xfrm>
            <a:prstGeom prst="rect">
              <a:avLst/>
            </a:prstGeom>
            <a:noFill/>
            <a:ln w="9525" algn="ctr">
              <a:noFill/>
              <a:miter lim="800000"/>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7727" name="Rectangle 313"/>
            <p:cNvSpPr>
              <a:spLocks noChangeArrowheads="1"/>
            </p:cNvSpPr>
            <p:nvPr/>
          </p:nvSpPr>
          <p:spPr bwMode="auto">
            <a:xfrm>
              <a:off x="3936" y="2064"/>
              <a:ext cx="528" cy="250"/>
            </a:xfrm>
            <a:prstGeom prst="rect">
              <a:avLst/>
            </a:prstGeom>
            <a:noFill/>
            <a:ln w="9525" algn="ctr">
              <a:noFill/>
              <a:miter lim="800000"/>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7728" name="Rectangle 314"/>
            <p:cNvSpPr>
              <a:spLocks noChangeArrowheads="1"/>
            </p:cNvSpPr>
            <p:nvPr/>
          </p:nvSpPr>
          <p:spPr bwMode="auto">
            <a:xfrm>
              <a:off x="4560" y="2486"/>
              <a:ext cx="576" cy="250"/>
            </a:xfrm>
            <a:prstGeom prst="rect">
              <a:avLst/>
            </a:prstGeom>
            <a:noFill/>
            <a:ln w="9525" algn="ctr">
              <a:noFill/>
              <a:miter lim="800000"/>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7729" name="Line 315"/>
            <p:cNvSpPr>
              <a:spLocks noChangeShapeType="1"/>
            </p:cNvSpPr>
            <p:nvPr/>
          </p:nvSpPr>
          <p:spPr bwMode="auto">
            <a:xfrm>
              <a:off x="4224" y="2256"/>
              <a:ext cx="0" cy="240"/>
            </a:xfrm>
            <a:prstGeom prst="line">
              <a:avLst/>
            </a:prstGeom>
            <a:noFill/>
            <a:ln w="9525" cap="rnd">
              <a:solidFill>
                <a:srgbClr val="800080"/>
              </a:solidFill>
              <a:prstDash val="sysDot"/>
              <a:round/>
            </a:ln>
          </p:spPr>
          <p:txBody>
            <a:bodyPr>
              <a:spAutoFit/>
            </a:bodyPr>
            <a:lstStyle/>
            <a:p>
              <a:endParaRPr lang="zh-CN" altLang="en-US"/>
            </a:p>
          </p:txBody>
        </p:sp>
        <p:sp>
          <p:nvSpPr>
            <p:cNvPr id="27730" name="Line 316"/>
            <p:cNvSpPr>
              <a:spLocks noChangeShapeType="1"/>
            </p:cNvSpPr>
            <p:nvPr/>
          </p:nvSpPr>
          <p:spPr bwMode="auto">
            <a:xfrm>
              <a:off x="3840" y="2640"/>
              <a:ext cx="240" cy="0"/>
            </a:xfrm>
            <a:prstGeom prst="line">
              <a:avLst/>
            </a:prstGeom>
            <a:noFill/>
            <a:ln w="9525" cap="rnd">
              <a:solidFill>
                <a:srgbClr val="800080"/>
              </a:solidFill>
              <a:prstDash val="sysDot"/>
              <a:round/>
            </a:ln>
          </p:spPr>
          <p:txBody>
            <a:bodyPr>
              <a:spAutoFit/>
            </a:bodyPr>
            <a:lstStyle/>
            <a:p>
              <a:endParaRPr lang="zh-CN" altLang="en-US"/>
            </a:p>
          </p:txBody>
        </p:sp>
        <p:sp>
          <p:nvSpPr>
            <p:cNvPr id="27731" name="Line 317"/>
            <p:cNvSpPr>
              <a:spLocks noChangeShapeType="1"/>
            </p:cNvSpPr>
            <p:nvPr/>
          </p:nvSpPr>
          <p:spPr bwMode="auto">
            <a:xfrm>
              <a:off x="4368" y="2640"/>
              <a:ext cx="240" cy="0"/>
            </a:xfrm>
            <a:prstGeom prst="line">
              <a:avLst/>
            </a:prstGeom>
            <a:noFill/>
            <a:ln w="9525" cap="rnd">
              <a:solidFill>
                <a:srgbClr val="800080"/>
              </a:solidFill>
              <a:prstDash val="sysDot"/>
              <a:round/>
            </a:ln>
          </p:spPr>
          <p:txBody>
            <a:bodyPr>
              <a:spAutoFit/>
            </a:bodyPr>
            <a:lstStyle/>
            <a:p>
              <a:endParaRPr lang="zh-CN" altLang="en-US"/>
            </a:p>
          </p:txBody>
        </p:sp>
      </p:grpSp>
      <p:grpSp>
        <p:nvGrpSpPr>
          <p:cNvPr id="27692" name="Group 318"/>
          <p:cNvGrpSpPr/>
          <p:nvPr/>
        </p:nvGrpSpPr>
        <p:grpSpPr bwMode="auto">
          <a:xfrm>
            <a:off x="7543800" y="4876800"/>
            <a:ext cx="1143000" cy="930275"/>
            <a:chOff x="4752" y="2832"/>
            <a:chExt cx="720" cy="586"/>
          </a:xfrm>
        </p:grpSpPr>
        <p:sp>
          <p:nvSpPr>
            <p:cNvPr id="27722" name="Rectangle 319"/>
            <p:cNvSpPr>
              <a:spLocks noChangeArrowheads="1"/>
            </p:cNvSpPr>
            <p:nvPr/>
          </p:nvSpPr>
          <p:spPr bwMode="auto">
            <a:xfrm>
              <a:off x="4944" y="2832"/>
              <a:ext cx="528" cy="250"/>
            </a:xfrm>
            <a:prstGeom prst="rect">
              <a:avLst/>
            </a:prstGeom>
            <a:noFill/>
            <a:ln w="9525" algn="ctr">
              <a:noFill/>
              <a:miter lim="800000"/>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7723" name="Rectangle 320"/>
            <p:cNvSpPr>
              <a:spLocks noChangeArrowheads="1"/>
            </p:cNvSpPr>
            <p:nvPr/>
          </p:nvSpPr>
          <p:spPr bwMode="auto">
            <a:xfrm>
              <a:off x="4896" y="3168"/>
              <a:ext cx="576" cy="250"/>
            </a:xfrm>
            <a:prstGeom prst="rect">
              <a:avLst/>
            </a:prstGeom>
            <a:noFill/>
            <a:ln w="9525" algn="ctr">
              <a:noFill/>
              <a:miter lim="800000"/>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7724" name="Line 321"/>
            <p:cNvSpPr>
              <a:spLocks noChangeShapeType="1"/>
            </p:cNvSpPr>
            <p:nvPr/>
          </p:nvSpPr>
          <p:spPr bwMode="auto">
            <a:xfrm>
              <a:off x="4752" y="2976"/>
              <a:ext cx="240" cy="0"/>
            </a:xfrm>
            <a:prstGeom prst="line">
              <a:avLst/>
            </a:prstGeom>
            <a:noFill/>
            <a:ln w="9525" cap="rnd">
              <a:solidFill>
                <a:srgbClr val="800080"/>
              </a:solidFill>
              <a:prstDash val="sysDot"/>
              <a:round/>
            </a:ln>
          </p:spPr>
          <p:txBody>
            <a:bodyPr>
              <a:spAutoFit/>
            </a:bodyPr>
            <a:lstStyle/>
            <a:p>
              <a:endParaRPr lang="zh-CN" altLang="en-US"/>
            </a:p>
          </p:txBody>
        </p:sp>
        <p:sp>
          <p:nvSpPr>
            <p:cNvPr id="27725" name="Line 322"/>
            <p:cNvSpPr>
              <a:spLocks noChangeShapeType="1"/>
            </p:cNvSpPr>
            <p:nvPr/>
          </p:nvSpPr>
          <p:spPr bwMode="auto">
            <a:xfrm>
              <a:off x="4752" y="3072"/>
              <a:ext cx="192" cy="192"/>
            </a:xfrm>
            <a:prstGeom prst="line">
              <a:avLst/>
            </a:prstGeom>
            <a:noFill/>
            <a:ln w="9525" cap="rnd">
              <a:solidFill>
                <a:srgbClr val="800080"/>
              </a:solidFill>
              <a:prstDash val="sysDot"/>
              <a:round/>
            </a:ln>
          </p:spPr>
          <p:txBody>
            <a:bodyPr>
              <a:spAutoFit/>
            </a:bodyPr>
            <a:lstStyle/>
            <a:p>
              <a:endParaRPr lang="zh-CN" altLang="en-US"/>
            </a:p>
          </p:txBody>
        </p:sp>
      </p:grpSp>
      <p:grpSp>
        <p:nvGrpSpPr>
          <p:cNvPr id="27693" name="Group 323"/>
          <p:cNvGrpSpPr/>
          <p:nvPr/>
        </p:nvGrpSpPr>
        <p:grpSpPr bwMode="auto">
          <a:xfrm>
            <a:off x="4495800" y="3581400"/>
            <a:ext cx="2819400" cy="838200"/>
            <a:chOff x="2832" y="2112"/>
            <a:chExt cx="1776" cy="528"/>
          </a:xfrm>
        </p:grpSpPr>
        <p:sp>
          <p:nvSpPr>
            <p:cNvPr id="27720" name="Line 324"/>
            <p:cNvSpPr>
              <a:spLocks noChangeShapeType="1"/>
            </p:cNvSpPr>
            <p:nvPr/>
          </p:nvSpPr>
          <p:spPr bwMode="auto">
            <a:xfrm flipH="1">
              <a:off x="2832" y="2112"/>
              <a:ext cx="672" cy="480"/>
            </a:xfrm>
            <a:prstGeom prst="line">
              <a:avLst/>
            </a:prstGeom>
            <a:noFill/>
            <a:ln w="25400">
              <a:solidFill>
                <a:srgbClr val="0000FF"/>
              </a:solidFill>
              <a:round/>
              <a:headEnd type="arrow" w="med" len="med"/>
            </a:ln>
          </p:spPr>
          <p:txBody>
            <a:bodyPr>
              <a:spAutoFit/>
            </a:bodyPr>
            <a:lstStyle/>
            <a:p>
              <a:endParaRPr lang="zh-CN" altLang="en-US"/>
            </a:p>
          </p:txBody>
        </p:sp>
        <p:sp>
          <p:nvSpPr>
            <p:cNvPr id="27721" name="Line 325"/>
            <p:cNvSpPr>
              <a:spLocks noChangeShapeType="1"/>
            </p:cNvSpPr>
            <p:nvPr/>
          </p:nvSpPr>
          <p:spPr bwMode="auto">
            <a:xfrm>
              <a:off x="3552" y="2112"/>
              <a:ext cx="1056" cy="528"/>
            </a:xfrm>
            <a:prstGeom prst="line">
              <a:avLst/>
            </a:prstGeom>
            <a:noFill/>
            <a:ln w="25400">
              <a:solidFill>
                <a:srgbClr val="0000FF"/>
              </a:solidFill>
              <a:round/>
              <a:headEnd type="arrow" w="med" len="med"/>
            </a:ln>
          </p:spPr>
          <p:txBody>
            <a:bodyPr>
              <a:spAutoFit/>
            </a:bodyPr>
            <a:lstStyle/>
            <a:p>
              <a:endParaRPr lang="zh-CN" altLang="en-US"/>
            </a:p>
          </p:txBody>
        </p:sp>
      </p:grpSp>
      <p:sp>
        <p:nvSpPr>
          <p:cNvPr id="27694" name="Line 326"/>
          <p:cNvSpPr>
            <a:spLocks noChangeShapeType="1"/>
          </p:cNvSpPr>
          <p:nvPr/>
        </p:nvSpPr>
        <p:spPr bwMode="auto">
          <a:xfrm flipH="1">
            <a:off x="6096000" y="3962400"/>
            <a:ext cx="609600" cy="457200"/>
          </a:xfrm>
          <a:prstGeom prst="line">
            <a:avLst/>
          </a:prstGeom>
          <a:noFill/>
          <a:ln w="25400">
            <a:solidFill>
              <a:srgbClr val="0000FF"/>
            </a:solidFill>
            <a:round/>
            <a:headEnd type="arrow" w="med" len="med"/>
          </a:ln>
        </p:spPr>
        <p:txBody>
          <a:bodyPr>
            <a:spAutoFit/>
          </a:bodyPr>
          <a:lstStyle/>
          <a:p>
            <a:endParaRPr lang="zh-CN" altLang="en-US"/>
          </a:p>
        </p:txBody>
      </p:sp>
      <p:grpSp>
        <p:nvGrpSpPr>
          <p:cNvPr id="27695" name="Group 327"/>
          <p:cNvGrpSpPr/>
          <p:nvPr/>
        </p:nvGrpSpPr>
        <p:grpSpPr bwMode="auto">
          <a:xfrm>
            <a:off x="3429000" y="4572000"/>
            <a:ext cx="4495800" cy="914400"/>
            <a:chOff x="2160" y="2832"/>
            <a:chExt cx="2832" cy="576"/>
          </a:xfrm>
        </p:grpSpPr>
        <p:sp>
          <p:nvSpPr>
            <p:cNvPr id="27716" name="Line 328"/>
            <p:cNvSpPr>
              <a:spLocks noChangeShapeType="1"/>
            </p:cNvSpPr>
            <p:nvPr/>
          </p:nvSpPr>
          <p:spPr bwMode="auto">
            <a:xfrm flipH="1">
              <a:off x="2160" y="2832"/>
              <a:ext cx="432" cy="528"/>
            </a:xfrm>
            <a:prstGeom prst="line">
              <a:avLst/>
            </a:prstGeom>
            <a:noFill/>
            <a:ln w="25400">
              <a:solidFill>
                <a:srgbClr val="0000FF"/>
              </a:solidFill>
              <a:round/>
              <a:headEnd type="arrow" w="med" len="med"/>
            </a:ln>
          </p:spPr>
          <p:txBody>
            <a:bodyPr>
              <a:spAutoFit/>
            </a:bodyPr>
            <a:lstStyle/>
            <a:p>
              <a:endParaRPr lang="zh-CN" altLang="en-US"/>
            </a:p>
          </p:txBody>
        </p:sp>
        <p:sp>
          <p:nvSpPr>
            <p:cNvPr id="27717" name="Line 329"/>
            <p:cNvSpPr>
              <a:spLocks noChangeShapeType="1"/>
            </p:cNvSpPr>
            <p:nvPr/>
          </p:nvSpPr>
          <p:spPr bwMode="auto">
            <a:xfrm>
              <a:off x="2688" y="2832"/>
              <a:ext cx="144" cy="480"/>
            </a:xfrm>
            <a:prstGeom prst="line">
              <a:avLst/>
            </a:prstGeom>
            <a:noFill/>
            <a:ln w="25400">
              <a:solidFill>
                <a:srgbClr val="0000FF"/>
              </a:solidFill>
              <a:round/>
              <a:headEnd type="arrow" w="med" len="med"/>
            </a:ln>
          </p:spPr>
          <p:txBody>
            <a:bodyPr>
              <a:spAutoFit/>
            </a:bodyPr>
            <a:lstStyle/>
            <a:p>
              <a:endParaRPr lang="zh-CN" altLang="en-US"/>
            </a:p>
          </p:txBody>
        </p:sp>
        <p:sp>
          <p:nvSpPr>
            <p:cNvPr id="27718" name="Line 330"/>
            <p:cNvSpPr>
              <a:spLocks noChangeShapeType="1"/>
            </p:cNvSpPr>
            <p:nvPr/>
          </p:nvSpPr>
          <p:spPr bwMode="auto">
            <a:xfrm flipH="1">
              <a:off x="4272" y="2880"/>
              <a:ext cx="432" cy="528"/>
            </a:xfrm>
            <a:prstGeom prst="line">
              <a:avLst/>
            </a:prstGeom>
            <a:noFill/>
            <a:ln w="25400">
              <a:solidFill>
                <a:srgbClr val="0000FF"/>
              </a:solidFill>
              <a:round/>
              <a:headEnd type="arrow" w="med" len="med"/>
            </a:ln>
          </p:spPr>
          <p:txBody>
            <a:bodyPr>
              <a:spAutoFit/>
            </a:bodyPr>
            <a:lstStyle/>
            <a:p>
              <a:endParaRPr lang="zh-CN" altLang="en-US"/>
            </a:p>
          </p:txBody>
        </p:sp>
        <p:sp>
          <p:nvSpPr>
            <p:cNvPr id="27719" name="Line 331"/>
            <p:cNvSpPr>
              <a:spLocks noChangeShapeType="1"/>
            </p:cNvSpPr>
            <p:nvPr/>
          </p:nvSpPr>
          <p:spPr bwMode="auto">
            <a:xfrm>
              <a:off x="4848" y="2880"/>
              <a:ext cx="144" cy="528"/>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27696" name="Group 332"/>
          <p:cNvGrpSpPr/>
          <p:nvPr/>
        </p:nvGrpSpPr>
        <p:grpSpPr bwMode="auto">
          <a:xfrm>
            <a:off x="1981200" y="4495800"/>
            <a:ext cx="3581400" cy="457200"/>
            <a:chOff x="1248" y="2784"/>
            <a:chExt cx="2256" cy="288"/>
          </a:xfrm>
        </p:grpSpPr>
        <p:sp>
          <p:nvSpPr>
            <p:cNvPr id="27714" name="Line 333"/>
            <p:cNvSpPr>
              <a:spLocks noChangeShapeType="1"/>
            </p:cNvSpPr>
            <p:nvPr/>
          </p:nvSpPr>
          <p:spPr bwMode="auto">
            <a:xfrm flipH="1">
              <a:off x="1248" y="2784"/>
              <a:ext cx="288" cy="216"/>
            </a:xfrm>
            <a:prstGeom prst="line">
              <a:avLst/>
            </a:prstGeom>
            <a:noFill/>
            <a:ln w="25400">
              <a:solidFill>
                <a:srgbClr val="0000FF"/>
              </a:solidFill>
              <a:round/>
              <a:headEnd type="arrow" w="med" len="med"/>
            </a:ln>
          </p:spPr>
          <p:txBody>
            <a:bodyPr>
              <a:spAutoFit/>
            </a:bodyPr>
            <a:lstStyle/>
            <a:p>
              <a:endParaRPr lang="zh-CN" altLang="en-US"/>
            </a:p>
          </p:txBody>
        </p:sp>
        <p:sp>
          <p:nvSpPr>
            <p:cNvPr id="27715" name="Line 334"/>
            <p:cNvSpPr>
              <a:spLocks noChangeShapeType="1"/>
            </p:cNvSpPr>
            <p:nvPr/>
          </p:nvSpPr>
          <p:spPr bwMode="auto">
            <a:xfrm flipH="1">
              <a:off x="3264" y="2880"/>
              <a:ext cx="240" cy="192"/>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27697" name="Group 335"/>
          <p:cNvGrpSpPr/>
          <p:nvPr/>
        </p:nvGrpSpPr>
        <p:grpSpPr bwMode="auto">
          <a:xfrm>
            <a:off x="3581400" y="3810000"/>
            <a:ext cx="4800600" cy="1143000"/>
            <a:chOff x="2256" y="2352"/>
            <a:chExt cx="3024" cy="720"/>
          </a:xfrm>
        </p:grpSpPr>
        <p:sp>
          <p:nvSpPr>
            <p:cNvPr id="27710" name="Line 336"/>
            <p:cNvSpPr>
              <a:spLocks noChangeShapeType="1"/>
            </p:cNvSpPr>
            <p:nvPr/>
          </p:nvSpPr>
          <p:spPr bwMode="auto">
            <a:xfrm flipH="1" flipV="1">
              <a:off x="2256" y="2448"/>
              <a:ext cx="0" cy="576"/>
            </a:xfrm>
            <a:prstGeom prst="line">
              <a:avLst/>
            </a:prstGeom>
            <a:noFill/>
            <a:ln w="25400">
              <a:solidFill>
                <a:srgbClr val="0000FF"/>
              </a:solidFill>
              <a:round/>
              <a:headEnd type="arrow" w="med" len="med"/>
            </a:ln>
          </p:spPr>
          <p:txBody>
            <a:bodyPr>
              <a:spAutoFit/>
            </a:bodyPr>
            <a:lstStyle/>
            <a:p>
              <a:endParaRPr lang="zh-CN" altLang="en-US"/>
            </a:p>
          </p:txBody>
        </p:sp>
        <p:sp>
          <p:nvSpPr>
            <p:cNvPr id="27711" name="Line 337"/>
            <p:cNvSpPr>
              <a:spLocks noChangeShapeType="1"/>
            </p:cNvSpPr>
            <p:nvPr/>
          </p:nvSpPr>
          <p:spPr bwMode="auto">
            <a:xfrm flipH="1" flipV="1">
              <a:off x="2352" y="2352"/>
              <a:ext cx="480" cy="480"/>
            </a:xfrm>
            <a:prstGeom prst="line">
              <a:avLst/>
            </a:prstGeom>
            <a:noFill/>
            <a:ln w="25400">
              <a:solidFill>
                <a:srgbClr val="0000FF"/>
              </a:solidFill>
              <a:round/>
              <a:headEnd type="arrow" w="med" len="med"/>
            </a:ln>
          </p:spPr>
          <p:txBody>
            <a:bodyPr>
              <a:spAutoFit/>
            </a:bodyPr>
            <a:lstStyle/>
            <a:p>
              <a:endParaRPr lang="zh-CN" altLang="en-US"/>
            </a:p>
          </p:txBody>
        </p:sp>
        <p:sp>
          <p:nvSpPr>
            <p:cNvPr id="27712" name="Line 338"/>
            <p:cNvSpPr>
              <a:spLocks noChangeShapeType="1"/>
            </p:cNvSpPr>
            <p:nvPr/>
          </p:nvSpPr>
          <p:spPr bwMode="auto">
            <a:xfrm flipH="1" flipV="1">
              <a:off x="4416" y="2448"/>
              <a:ext cx="864" cy="624"/>
            </a:xfrm>
            <a:prstGeom prst="line">
              <a:avLst/>
            </a:prstGeom>
            <a:noFill/>
            <a:ln w="25400">
              <a:solidFill>
                <a:srgbClr val="0000FF"/>
              </a:solidFill>
              <a:round/>
              <a:headEnd type="arrow" w="med" len="med"/>
            </a:ln>
          </p:spPr>
          <p:txBody>
            <a:bodyPr>
              <a:spAutoFit/>
            </a:bodyPr>
            <a:lstStyle/>
            <a:p>
              <a:endParaRPr lang="zh-CN" altLang="en-US"/>
            </a:p>
          </p:txBody>
        </p:sp>
        <p:sp>
          <p:nvSpPr>
            <p:cNvPr id="27713" name="Line 339"/>
            <p:cNvSpPr>
              <a:spLocks noChangeShapeType="1"/>
            </p:cNvSpPr>
            <p:nvPr/>
          </p:nvSpPr>
          <p:spPr bwMode="auto">
            <a:xfrm flipV="1">
              <a:off x="4080" y="2448"/>
              <a:ext cx="192" cy="624"/>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27698" name="Group 340"/>
          <p:cNvGrpSpPr/>
          <p:nvPr/>
        </p:nvGrpSpPr>
        <p:grpSpPr bwMode="auto">
          <a:xfrm>
            <a:off x="2819400" y="5562600"/>
            <a:ext cx="3505200" cy="457200"/>
            <a:chOff x="1776" y="3456"/>
            <a:chExt cx="2208" cy="288"/>
          </a:xfrm>
        </p:grpSpPr>
        <p:sp>
          <p:nvSpPr>
            <p:cNvPr id="27708" name="Line 341"/>
            <p:cNvSpPr>
              <a:spLocks noChangeShapeType="1"/>
            </p:cNvSpPr>
            <p:nvPr/>
          </p:nvSpPr>
          <p:spPr bwMode="auto">
            <a:xfrm flipH="1">
              <a:off x="1776" y="3456"/>
              <a:ext cx="144" cy="192"/>
            </a:xfrm>
            <a:prstGeom prst="line">
              <a:avLst/>
            </a:prstGeom>
            <a:noFill/>
            <a:ln w="25400">
              <a:solidFill>
                <a:srgbClr val="0000FF"/>
              </a:solidFill>
              <a:round/>
              <a:headEnd type="arrow" w="med" len="med"/>
            </a:ln>
          </p:spPr>
          <p:txBody>
            <a:bodyPr>
              <a:spAutoFit/>
            </a:bodyPr>
            <a:lstStyle/>
            <a:p>
              <a:endParaRPr lang="zh-CN" altLang="en-US"/>
            </a:p>
          </p:txBody>
        </p:sp>
        <p:sp>
          <p:nvSpPr>
            <p:cNvPr id="27709" name="Line 342"/>
            <p:cNvSpPr>
              <a:spLocks noChangeShapeType="1"/>
            </p:cNvSpPr>
            <p:nvPr/>
          </p:nvSpPr>
          <p:spPr bwMode="auto">
            <a:xfrm flipH="1">
              <a:off x="3840" y="3552"/>
              <a:ext cx="144" cy="192"/>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27699" name="Group 343"/>
          <p:cNvGrpSpPr/>
          <p:nvPr/>
        </p:nvGrpSpPr>
        <p:grpSpPr bwMode="auto">
          <a:xfrm>
            <a:off x="1524000" y="5181600"/>
            <a:ext cx="6858000" cy="838200"/>
            <a:chOff x="960" y="3216"/>
            <a:chExt cx="4320" cy="528"/>
          </a:xfrm>
        </p:grpSpPr>
        <p:sp>
          <p:nvSpPr>
            <p:cNvPr id="27706" name="Line 344"/>
            <p:cNvSpPr>
              <a:spLocks noChangeShapeType="1"/>
            </p:cNvSpPr>
            <p:nvPr/>
          </p:nvSpPr>
          <p:spPr bwMode="auto">
            <a:xfrm flipH="1" flipV="1">
              <a:off x="960" y="3600"/>
              <a:ext cx="528" cy="144"/>
            </a:xfrm>
            <a:prstGeom prst="line">
              <a:avLst/>
            </a:prstGeom>
            <a:noFill/>
            <a:ln w="25400">
              <a:solidFill>
                <a:srgbClr val="0000FF"/>
              </a:solidFill>
              <a:round/>
              <a:headEnd type="arrow" w="med" len="med"/>
            </a:ln>
          </p:spPr>
          <p:txBody>
            <a:bodyPr>
              <a:spAutoFit/>
            </a:bodyPr>
            <a:lstStyle/>
            <a:p>
              <a:endParaRPr lang="zh-CN" altLang="en-US"/>
            </a:p>
          </p:txBody>
        </p:sp>
        <p:sp>
          <p:nvSpPr>
            <p:cNvPr id="27707" name="Line 345"/>
            <p:cNvSpPr>
              <a:spLocks noChangeShapeType="1"/>
            </p:cNvSpPr>
            <p:nvPr/>
          </p:nvSpPr>
          <p:spPr bwMode="auto">
            <a:xfrm flipV="1">
              <a:off x="5232" y="3216"/>
              <a:ext cx="48" cy="192"/>
            </a:xfrm>
            <a:prstGeom prst="line">
              <a:avLst/>
            </a:prstGeom>
            <a:noFill/>
            <a:ln w="25400">
              <a:solidFill>
                <a:srgbClr val="0000FF"/>
              </a:solidFill>
              <a:round/>
              <a:headEnd type="arrow" w="med" len="med"/>
            </a:ln>
          </p:spPr>
          <p:txBody>
            <a:bodyPr>
              <a:spAutoFit/>
            </a:bodyPr>
            <a:lstStyle/>
            <a:p>
              <a:endParaRPr lang="zh-CN" altLang="en-US"/>
            </a:p>
          </p:txBody>
        </p:sp>
      </p:grpSp>
      <p:grpSp>
        <p:nvGrpSpPr>
          <p:cNvPr id="27700" name="Group 346"/>
          <p:cNvGrpSpPr/>
          <p:nvPr/>
        </p:nvGrpSpPr>
        <p:grpSpPr bwMode="auto">
          <a:xfrm>
            <a:off x="1295400" y="5105400"/>
            <a:ext cx="5334000" cy="990600"/>
            <a:chOff x="816" y="3168"/>
            <a:chExt cx="3360" cy="624"/>
          </a:xfrm>
        </p:grpSpPr>
        <p:sp>
          <p:nvSpPr>
            <p:cNvPr id="27704" name="Line 347"/>
            <p:cNvSpPr>
              <a:spLocks noChangeShapeType="1"/>
            </p:cNvSpPr>
            <p:nvPr/>
          </p:nvSpPr>
          <p:spPr bwMode="auto">
            <a:xfrm flipV="1">
              <a:off x="3120" y="3216"/>
              <a:ext cx="1056" cy="576"/>
            </a:xfrm>
            <a:prstGeom prst="line">
              <a:avLst/>
            </a:prstGeom>
            <a:noFill/>
            <a:ln w="25400">
              <a:solidFill>
                <a:srgbClr val="0000FF"/>
              </a:solidFill>
              <a:round/>
              <a:headEnd type="arrow" w="med" len="med"/>
            </a:ln>
          </p:spPr>
          <p:txBody>
            <a:bodyPr>
              <a:spAutoFit/>
            </a:bodyPr>
            <a:lstStyle/>
            <a:p>
              <a:endParaRPr lang="zh-CN" altLang="en-US"/>
            </a:p>
          </p:txBody>
        </p:sp>
        <p:sp>
          <p:nvSpPr>
            <p:cNvPr id="27705" name="Line 348"/>
            <p:cNvSpPr>
              <a:spLocks noChangeShapeType="1"/>
            </p:cNvSpPr>
            <p:nvPr/>
          </p:nvSpPr>
          <p:spPr bwMode="auto">
            <a:xfrm flipV="1">
              <a:off x="816" y="3168"/>
              <a:ext cx="1248" cy="288"/>
            </a:xfrm>
            <a:prstGeom prst="line">
              <a:avLst/>
            </a:prstGeom>
            <a:noFill/>
            <a:ln w="25400">
              <a:solidFill>
                <a:srgbClr val="0000FF"/>
              </a:solidFill>
              <a:round/>
              <a:headEnd type="arrow" w="med" len="med"/>
            </a:ln>
          </p:spPr>
          <p:txBody>
            <a:bodyPr>
              <a:spAutoFit/>
            </a:bodyPr>
            <a:lstStyle/>
            <a:p>
              <a:endParaRPr lang="zh-CN" altLang="en-US"/>
            </a:p>
          </p:txBody>
        </p:sp>
      </p:grpSp>
      <p:sp>
        <p:nvSpPr>
          <p:cNvPr id="27701" name="Rectangle 349"/>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
        <p:nvSpPr>
          <p:cNvPr id="27702" name="Line 351"/>
          <p:cNvSpPr>
            <a:spLocks noChangeShapeType="1"/>
          </p:cNvSpPr>
          <p:nvPr/>
        </p:nvSpPr>
        <p:spPr bwMode="auto">
          <a:xfrm flipH="1" flipV="1">
            <a:off x="1524000" y="5791200"/>
            <a:ext cx="838200" cy="228600"/>
          </a:xfrm>
          <a:prstGeom prst="line">
            <a:avLst/>
          </a:prstGeom>
          <a:noFill/>
          <a:ln w="25400">
            <a:solidFill>
              <a:srgbClr val="0000FF"/>
            </a:solidFill>
            <a:round/>
            <a:headEnd type="arrow" w="med" len="med"/>
          </a:ln>
        </p:spPr>
        <p:txBody>
          <a:bodyPr>
            <a:spAutoFit/>
          </a:bodyPr>
          <a:lstStyle/>
          <a:p>
            <a:endParaRPr lang="zh-CN" altLang="en-US"/>
          </a:p>
        </p:txBody>
      </p:sp>
      <p:sp>
        <p:nvSpPr>
          <p:cNvPr id="27703" name="Line 352"/>
          <p:cNvSpPr>
            <a:spLocks noChangeShapeType="1"/>
          </p:cNvSpPr>
          <p:nvPr/>
        </p:nvSpPr>
        <p:spPr bwMode="auto">
          <a:xfrm flipV="1">
            <a:off x="8305800" y="5181600"/>
            <a:ext cx="76200" cy="304800"/>
          </a:xfrm>
          <a:prstGeom prst="line">
            <a:avLst/>
          </a:prstGeom>
          <a:noFill/>
          <a:ln w="25400">
            <a:solidFill>
              <a:srgbClr val="0000FF"/>
            </a:solidFill>
            <a:round/>
            <a:headEnd type="arrow" w="med" len="med"/>
          </a:ln>
        </p:spPr>
        <p:txBody>
          <a:bodyPr>
            <a:spAutoFit/>
          </a:bodyPr>
          <a:lstStyle/>
          <a:p>
            <a:endParaRPr lang="zh-CN" altLang="en-US"/>
          </a:p>
        </p:txBody>
      </p:sp>
      <p:pic>
        <p:nvPicPr>
          <p:cNvPr id="115" name="图片 114"/>
          <p:cNvPicPr>
            <a:picLocks noChangeAspect="1"/>
          </p:cNvPicPr>
          <p:nvPr/>
        </p:nvPicPr>
        <p:blipFill>
          <a:blip r:embed="rId1"/>
          <a:stretch>
            <a:fillRect/>
          </a:stretch>
        </p:blipFill>
        <p:spPr>
          <a:xfrm>
            <a:off x="3542071" y="6590"/>
            <a:ext cx="5554663" cy="1910804"/>
          </a:xfrm>
          <a:prstGeom prst="rect">
            <a:avLst/>
          </a:prstGeom>
        </p:spPr>
      </p:pic>
      <p:cxnSp>
        <p:nvCxnSpPr>
          <p:cNvPr id="116" name="直接连接符 115"/>
          <p:cNvCxnSpPr/>
          <p:nvPr/>
        </p:nvCxnSpPr>
        <p:spPr bwMode="auto">
          <a:xfrm>
            <a:off x="6084168" y="620688"/>
            <a:ext cx="6858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7" name="直接连接符 116"/>
          <p:cNvCxnSpPr/>
          <p:nvPr/>
        </p:nvCxnSpPr>
        <p:spPr bwMode="auto">
          <a:xfrm>
            <a:off x="4606280" y="1246638"/>
            <a:ext cx="6858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18" name="直接连接符 117"/>
          <p:cNvCxnSpPr/>
          <p:nvPr/>
        </p:nvCxnSpPr>
        <p:spPr bwMode="auto">
          <a:xfrm>
            <a:off x="4644008" y="1556792"/>
            <a:ext cx="685800"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4"/>
          <p:cNvSpPr>
            <a:spLocks noChangeArrowheads="1"/>
          </p:cNvSpPr>
          <p:nvPr/>
        </p:nvSpPr>
        <p:spPr bwMode="auto">
          <a:xfrm>
            <a:off x="368505" y="2089359"/>
            <a:ext cx="8775495" cy="707886"/>
          </a:xfrm>
          <a:prstGeom prst="rect">
            <a:avLst/>
          </a:prstGeom>
          <a:noFill/>
          <a:ln w="9525">
            <a:noFill/>
            <a:miter lim="800000"/>
          </a:ln>
        </p:spPr>
        <p:txBody>
          <a:bodyPr wrap="square">
            <a:spAutoFit/>
          </a:bodyPr>
          <a:lstStyle/>
          <a:p>
            <a:pPr algn="l">
              <a:buClrTx/>
              <a:buFont typeface="Symbol" panose="05050102010706020507" pitchFamily="18" charset="2"/>
              <a:buChar char="-"/>
            </a:pPr>
            <a:r>
              <a:rPr lang="en-US" altLang="zh-CN" sz="2000" b="1" i="0" dirty="0">
                <a:latin typeface="楷体_GB2312" pitchFamily="49" charset="-122"/>
              </a:rPr>
              <a:t> </a:t>
            </a:r>
            <a:r>
              <a:rPr lang="zh-CN" altLang="en-US" sz="2000" b="1" i="0" dirty="0">
                <a:latin typeface="Times New Roman" panose="02020603050405020304" pitchFamily="18" charset="0"/>
              </a:rPr>
              <a:t>步骤五  </a:t>
            </a:r>
            <a:r>
              <a:rPr lang="zh-CN" altLang="en-US" sz="2000" b="1" i="0" dirty="0">
                <a:solidFill>
                  <a:srgbClr val="333399"/>
                </a:solidFill>
                <a:latin typeface="Times New Roman" panose="02020603050405020304" pitchFamily="18" charset="0"/>
              </a:rPr>
              <a:t>依计算次序，根据语义动作求出各结点</a:t>
            </a:r>
            <a:r>
              <a:rPr lang="zh-CN" altLang="en-US" sz="2000" b="1" i="0" dirty="0" smtClean="0">
                <a:solidFill>
                  <a:srgbClr val="333399"/>
                </a:solidFill>
                <a:latin typeface="Times New Roman" panose="02020603050405020304" pitchFamily="18" charset="0"/>
              </a:rPr>
              <a:t>对应</a:t>
            </a:r>
            <a:r>
              <a:rPr lang="zh-CN" altLang="en-US" sz="2000" b="1" i="0" dirty="0">
                <a:solidFill>
                  <a:srgbClr val="333399"/>
                </a:solidFill>
                <a:latin typeface="Times New Roman" panose="02020603050405020304" pitchFamily="18" charset="0"/>
              </a:rPr>
              <a:t>的属性值</a:t>
            </a:r>
            <a:r>
              <a:rPr lang="en-US" altLang="zh-CN" sz="2000" b="1" i="0" dirty="0">
                <a:solidFill>
                  <a:srgbClr val="333399"/>
                </a:solidFill>
                <a:latin typeface="Times New Roman" panose="02020603050405020304" pitchFamily="18" charset="0"/>
              </a:rPr>
              <a:t>. </a:t>
            </a:r>
            <a:r>
              <a:rPr lang="zh-CN" altLang="en-US" sz="2000" b="1" i="0" dirty="0">
                <a:solidFill>
                  <a:srgbClr val="333399"/>
                </a:solidFill>
                <a:latin typeface="Times New Roman" panose="02020603050405020304" pitchFamily="18" charset="0"/>
              </a:rPr>
              <a:t>对如下结点次序进行计算</a:t>
            </a:r>
            <a:r>
              <a:rPr lang="zh-CN" altLang="en-US" sz="2000" b="1" i="0" dirty="0" smtClean="0">
                <a:solidFill>
                  <a:srgbClr val="333399"/>
                </a:solidFill>
                <a:latin typeface="Times New Roman" panose="02020603050405020304" pitchFamily="18" charset="0"/>
              </a:rPr>
              <a:t>：</a:t>
            </a:r>
            <a:r>
              <a:rPr lang="en-US" altLang="zh-CN" sz="2000" b="1" i="0" dirty="0" smtClean="0">
                <a:solidFill>
                  <a:srgbClr val="333399"/>
                </a:solidFill>
                <a:latin typeface="Times New Roman" panose="02020603050405020304" pitchFamily="18" charset="0"/>
              </a:rPr>
              <a:t>3, 5, 2, 6, 10, 8, 9, 7, 11, 4, 15, 12, 13, 16, 20, 18, 21, 19, 17, 14, 1  </a:t>
            </a:r>
            <a:endParaRPr lang="en-US" altLang="zh-CN" sz="2000" b="1" i="0" dirty="0">
              <a:solidFill>
                <a:srgbClr val="333399"/>
              </a:solidFill>
              <a:latin typeface="Times New Roman" panose="02020603050405020304" pitchFamily="18" charset="0"/>
            </a:endParaRPr>
          </a:p>
        </p:txBody>
      </p:sp>
      <p:sp>
        <p:nvSpPr>
          <p:cNvPr id="28675" name="AutoShape 1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6" name="AutoShape 1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7" name="AutoShape 1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8" name="AutoShape 1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9" name="Text Box 19"/>
          <p:cNvSpPr txBox="1">
            <a:spLocks noChangeArrowheads="1"/>
          </p:cNvSpPr>
          <p:nvPr/>
        </p:nvSpPr>
        <p:spPr bwMode="auto">
          <a:xfrm>
            <a:off x="762000" y="10668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a:t>
            </a:r>
            <a:r>
              <a:rPr lang="zh-CN" altLang="en-US" sz="2800" b="1" i="0">
                <a:solidFill>
                  <a:srgbClr val="333399"/>
                </a:solidFill>
                <a:latin typeface="Times New Roman" panose="02020603050405020304" pitchFamily="18" charset="0"/>
              </a:rPr>
              <a:t>树遍历的计算方法</a:t>
            </a:r>
            <a:r>
              <a:rPr lang="zh-CN" altLang="en-US" sz="2800" b="1" i="0">
                <a:latin typeface="楷体_GB2312" pitchFamily="49" charset="-122"/>
              </a:rPr>
              <a:t>举例</a:t>
            </a:r>
            <a:endParaRPr lang="zh-CN" altLang="en-US" sz="2800" b="1" i="0">
              <a:solidFill>
                <a:srgbClr val="333399"/>
              </a:solidFill>
              <a:latin typeface="楷体_GB2312" pitchFamily="49" charset="-122"/>
            </a:endParaRPr>
          </a:p>
        </p:txBody>
      </p:sp>
      <p:sp>
        <p:nvSpPr>
          <p:cNvPr id="28680" name="Rectangle 123"/>
          <p:cNvSpPr>
            <a:spLocks noChangeArrowheads="1"/>
          </p:cNvSpPr>
          <p:nvPr/>
        </p:nvSpPr>
        <p:spPr bwMode="auto">
          <a:xfrm>
            <a:off x="2443163" y="45894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8681" name="Rectangle 124"/>
          <p:cNvSpPr>
            <a:spLocks noChangeArrowheads="1"/>
          </p:cNvSpPr>
          <p:nvPr/>
        </p:nvSpPr>
        <p:spPr bwMode="auto">
          <a:xfrm>
            <a:off x="3162300" y="40036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8682" name="Line 125"/>
          <p:cNvSpPr>
            <a:spLocks noChangeShapeType="1"/>
          </p:cNvSpPr>
          <p:nvPr/>
        </p:nvSpPr>
        <p:spPr bwMode="auto">
          <a:xfrm flipH="1" flipV="1">
            <a:off x="3505200" y="4267200"/>
            <a:ext cx="457200" cy="449263"/>
          </a:xfrm>
          <a:prstGeom prst="line">
            <a:avLst/>
          </a:prstGeom>
          <a:noFill/>
          <a:ln w="9525">
            <a:solidFill>
              <a:srgbClr val="000080"/>
            </a:solidFill>
            <a:round/>
          </a:ln>
        </p:spPr>
        <p:txBody>
          <a:bodyPr>
            <a:spAutoFit/>
          </a:bodyPr>
          <a:lstStyle/>
          <a:p>
            <a:endParaRPr lang="zh-CN" altLang="en-US"/>
          </a:p>
        </p:txBody>
      </p:sp>
      <p:sp>
        <p:nvSpPr>
          <p:cNvPr id="28683" name="Line 126"/>
          <p:cNvSpPr>
            <a:spLocks noChangeShapeType="1"/>
          </p:cNvSpPr>
          <p:nvPr/>
        </p:nvSpPr>
        <p:spPr bwMode="auto">
          <a:xfrm flipV="1">
            <a:off x="2819400" y="4267200"/>
            <a:ext cx="381000" cy="374650"/>
          </a:xfrm>
          <a:prstGeom prst="line">
            <a:avLst/>
          </a:prstGeom>
          <a:noFill/>
          <a:ln w="9525">
            <a:solidFill>
              <a:srgbClr val="000080"/>
            </a:solidFill>
            <a:round/>
          </a:ln>
        </p:spPr>
        <p:txBody>
          <a:bodyPr>
            <a:spAutoFit/>
          </a:bodyPr>
          <a:lstStyle/>
          <a:p>
            <a:endParaRPr lang="zh-CN" altLang="en-US"/>
          </a:p>
        </p:txBody>
      </p:sp>
      <p:sp>
        <p:nvSpPr>
          <p:cNvPr id="28684" name="Line 127"/>
          <p:cNvSpPr>
            <a:spLocks noChangeShapeType="1"/>
          </p:cNvSpPr>
          <p:nvPr/>
        </p:nvSpPr>
        <p:spPr bwMode="auto">
          <a:xfrm flipV="1">
            <a:off x="2133600" y="4876800"/>
            <a:ext cx="381000" cy="374650"/>
          </a:xfrm>
          <a:prstGeom prst="line">
            <a:avLst/>
          </a:prstGeom>
          <a:noFill/>
          <a:ln w="9525">
            <a:solidFill>
              <a:srgbClr val="000080"/>
            </a:solidFill>
            <a:round/>
          </a:ln>
        </p:spPr>
        <p:txBody>
          <a:bodyPr>
            <a:spAutoFit/>
          </a:bodyPr>
          <a:lstStyle/>
          <a:p>
            <a:endParaRPr lang="zh-CN" altLang="en-US"/>
          </a:p>
        </p:txBody>
      </p:sp>
      <p:sp>
        <p:nvSpPr>
          <p:cNvPr id="28685" name="Rectangle 128"/>
          <p:cNvSpPr>
            <a:spLocks noChangeArrowheads="1"/>
          </p:cNvSpPr>
          <p:nvPr/>
        </p:nvSpPr>
        <p:spPr bwMode="auto">
          <a:xfrm>
            <a:off x="4768850" y="3429000"/>
            <a:ext cx="41275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N</a:t>
            </a:r>
            <a:endParaRPr lang="en-US" altLang="zh-CN" sz="2000" b="1">
              <a:solidFill>
                <a:srgbClr val="333399"/>
              </a:solidFill>
              <a:ea typeface="华文行楷" panose="02010800040101010101" pitchFamily="2" charset="-122"/>
            </a:endParaRPr>
          </a:p>
        </p:txBody>
      </p:sp>
      <p:sp>
        <p:nvSpPr>
          <p:cNvPr id="28686" name="Line 129"/>
          <p:cNvSpPr>
            <a:spLocks noChangeShapeType="1"/>
          </p:cNvSpPr>
          <p:nvPr/>
        </p:nvSpPr>
        <p:spPr bwMode="auto">
          <a:xfrm flipH="1" flipV="1">
            <a:off x="5105400" y="3733800"/>
            <a:ext cx="1447800" cy="523875"/>
          </a:xfrm>
          <a:prstGeom prst="line">
            <a:avLst/>
          </a:prstGeom>
          <a:noFill/>
          <a:ln w="9525">
            <a:solidFill>
              <a:srgbClr val="000080"/>
            </a:solidFill>
            <a:round/>
          </a:ln>
        </p:spPr>
        <p:txBody>
          <a:bodyPr>
            <a:spAutoFit/>
          </a:bodyPr>
          <a:lstStyle/>
          <a:p>
            <a:endParaRPr lang="zh-CN" altLang="en-US"/>
          </a:p>
        </p:txBody>
      </p:sp>
      <p:sp>
        <p:nvSpPr>
          <p:cNvPr id="28687" name="Line 130"/>
          <p:cNvSpPr>
            <a:spLocks noChangeShapeType="1"/>
          </p:cNvSpPr>
          <p:nvPr/>
        </p:nvSpPr>
        <p:spPr bwMode="auto">
          <a:xfrm flipV="1">
            <a:off x="3522663" y="3733800"/>
            <a:ext cx="1277937" cy="407988"/>
          </a:xfrm>
          <a:prstGeom prst="line">
            <a:avLst/>
          </a:prstGeom>
          <a:noFill/>
          <a:ln w="9525">
            <a:solidFill>
              <a:srgbClr val="000080"/>
            </a:solidFill>
            <a:round/>
          </a:ln>
        </p:spPr>
        <p:txBody>
          <a:bodyPr>
            <a:spAutoFit/>
          </a:bodyPr>
          <a:lstStyle/>
          <a:p>
            <a:endParaRPr lang="zh-CN" altLang="en-US"/>
          </a:p>
        </p:txBody>
      </p:sp>
      <p:sp>
        <p:nvSpPr>
          <p:cNvPr id="28688" name="Rectangle 131"/>
          <p:cNvSpPr>
            <a:spLocks noChangeArrowheads="1"/>
          </p:cNvSpPr>
          <p:nvPr/>
        </p:nvSpPr>
        <p:spPr bwMode="auto">
          <a:xfrm>
            <a:off x="6545263" y="40989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8689" name="Rectangle 132"/>
          <p:cNvSpPr>
            <a:spLocks noChangeArrowheads="1"/>
          </p:cNvSpPr>
          <p:nvPr/>
        </p:nvSpPr>
        <p:spPr bwMode="auto">
          <a:xfrm>
            <a:off x="3886200" y="4632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8690" name="Rectangle 133"/>
          <p:cNvSpPr>
            <a:spLocks noChangeArrowheads="1"/>
          </p:cNvSpPr>
          <p:nvPr/>
        </p:nvSpPr>
        <p:spPr bwMode="auto">
          <a:xfrm>
            <a:off x="3865563" y="53181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8691" name="Line 134"/>
          <p:cNvSpPr>
            <a:spLocks noChangeShapeType="1"/>
          </p:cNvSpPr>
          <p:nvPr/>
        </p:nvSpPr>
        <p:spPr bwMode="auto">
          <a:xfrm flipV="1">
            <a:off x="4038600" y="4953000"/>
            <a:ext cx="1588" cy="374650"/>
          </a:xfrm>
          <a:prstGeom prst="line">
            <a:avLst/>
          </a:prstGeom>
          <a:noFill/>
          <a:ln w="9525">
            <a:solidFill>
              <a:srgbClr val="000080"/>
            </a:solidFill>
            <a:round/>
          </a:ln>
        </p:spPr>
        <p:txBody>
          <a:bodyPr>
            <a:spAutoFit/>
          </a:bodyPr>
          <a:lstStyle/>
          <a:p>
            <a:endParaRPr lang="zh-CN" altLang="en-US"/>
          </a:p>
        </p:txBody>
      </p:sp>
      <p:sp>
        <p:nvSpPr>
          <p:cNvPr id="28692" name="Line 135"/>
          <p:cNvSpPr>
            <a:spLocks noChangeShapeType="1"/>
          </p:cNvSpPr>
          <p:nvPr/>
        </p:nvSpPr>
        <p:spPr bwMode="auto">
          <a:xfrm flipH="1" flipV="1">
            <a:off x="4948238" y="3733800"/>
            <a:ext cx="4762" cy="374650"/>
          </a:xfrm>
          <a:prstGeom prst="line">
            <a:avLst/>
          </a:prstGeom>
          <a:noFill/>
          <a:ln w="9525">
            <a:solidFill>
              <a:srgbClr val="000080"/>
            </a:solidFill>
            <a:round/>
          </a:ln>
        </p:spPr>
        <p:txBody>
          <a:bodyPr>
            <a:spAutoFit/>
          </a:bodyPr>
          <a:lstStyle/>
          <a:p>
            <a:endParaRPr lang="zh-CN" altLang="en-US"/>
          </a:p>
        </p:txBody>
      </p:sp>
      <p:sp>
        <p:nvSpPr>
          <p:cNvPr id="28693" name="Rectangle 136"/>
          <p:cNvSpPr>
            <a:spLocks noChangeArrowheads="1"/>
          </p:cNvSpPr>
          <p:nvPr/>
        </p:nvSpPr>
        <p:spPr bwMode="auto">
          <a:xfrm>
            <a:off x="4800600" y="38862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rPr>
              <a:t>.</a:t>
            </a:r>
            <a:endParaRPr lang="en-US" altLang="zh-CN" b="1">
              <a:solidFill>
                <a:srgbClr val="333399"/>
              </a:solidFill>
            </a:endParaRPr>
          </a:p>
        </p:txBody>
      </p:sp>
      <p:sp>
        <p:nvSpPr>
          <p:cNvPr id="28694" name="Rectangle 137"/>
          <p:cNvSpPr>
            <a:spLocks noChangeArrowheads="1"/>
          </p:cNvSpPr>
          <p:nvPr/>
        </p:nvSpPr>
        <p:spPr bwMode="auto">
          <a:xfrm>
            <a:off x="1828800" y="5241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8695" name="Rectangle 138"/>
          <p:cNvSpPr>
            <a:spLocks noChangeArrowheads="1"/>
          </p:cNvSpPr>
          <p:nvPr/>
        </p:nvSpPr>
        <p:spPr bwMode="auto">
          <a:xfrm>
            <a:off x="1828800" y="59277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8696" name="Line 139"/>
          <p:cNvSpPr>
            <a:spLocks noChangeShapeType="1"/>
          </p:cNvSpPr>
          <p:nvPr/>
        </p:nvSpPr>
        <p:spPr bwMode="auto">
          <a:xfrm flipV="1">
            <a:off x="2001838" y="5562600"/>
            <a:ext cx="1587" cy="374650"/>
          </a:xfrm>
          <a:prstGeom prst="line">
            <a:avLst/>
          </a:prstGeom>
          <a:noFill/>
          <a:ln w="9525">
            <a:solidFill>
              <a:srgbClr val="000080"/>
            </a:solidFill>
            <a:round/>
          </a:ln>
        </p:spPr>
        <p:txBody>
          <a:bodyPr>
            <a:spAutoFit/>
          </a:bodyPr>
          <a:lstStyle/>
          <a:p>
            <a:endParaRPr lang="zh-CN" altLang="en-US"/>
          </a:p>
        </p:txBody>
      </p:sp>
      <p:sp>
        <p:nvSpPr>
          <p:cNvPr id="28697" name="Rectangle 140"/>
          <p:cNvSpPr>
            <a:spLocks noChangeArrowheads="1"/>
          </p:cNvSpPr>
          <p:nvPr/>
        </p:nvSpPr>
        <p:spPr bwMode="auto">
          <a:xfrm>
            <a:off x="5795963" y="46656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8698" name="Line 141"/>
          <p:cNvSpPr>
            <a:spLocks noChangeShapeType="1"/>
          </p:cNvSpPr>
          <p:nvPr/>
        </p:nvSpPr>
        <p:spPr bwMode="auto">
          <a:xfrm flipH="1" flipV="1">
            <a:off x="6858000" y="4343400"/>
            <a:ext cx="457200" cy="449263"/>
          </a:xfrm>
          <a:prstGeom prst="line">
            <a:avLst/>
          </a:prstGeom>
          <a:noFill/>
          <a:ln w="9525">
            <a:solidFill>
              <a:srgbClr val="000080"/>
            </a:solidFill>
            <a:round/>
          </a:ln>
        </p:spPr>
        <p:txBody>
          <a:bodyPr>
            <a:spAutoFit/>
          </a:bodyPr>
          <a:lstStyle/>
          <a:p>
            <a:endParaRPr lang="zh-CN" altLang="en-US"/>
          </a:p>
        </p:txBody>
      </p:sp>
      <p:sp>
        <p:nvSpPr>
          <p:cNvPr id="28699" name="Line 142"/>
          <p:cNvSpPr>
            <a:spLocks noChangeShapeType="1"/>
          </p:cNvSpPr>
          <p:nvPr/>
        </p:nvSpPr>
        <p:spPr bwMode="auto">
          <a:xfrm flipV="1">
            <a:off x="6135688" y="4343400"/>
            <a:ext cx="417512" cy="414338"/>
          </a:xfrm>
          <a:prstGeom prst="line">
            <a:avLst/>
          </a:prstGeom>
          <a:noFill/>
          <a:ln w="9525">
            <a:solidFill>
              <a:srgbClr val="000080"/>
            </a:solidFill>
            <a:round/>
          </a:ln>
        </p:spPr>
        <p:txBody>
          <a:bodyPr>
            <a:spAutoFit/>
          </a:bodyPr>
          <a:lstStyle/>
          <a:p>
            <a:endParaRPr lang="zh-CN" altLang="en-US"/>
          </a:p>
        </p:txBody>
      </p:sp>
      <p:sp>
        <p:nvSpPr>
          <p:cNvPr id="28700" name="Line 143"/>
          <p:cNvSpPr>
            <a:spLocks noChangeShapeType="1"/>
          </p:cNvSpPr>
          <p:nvPr/>
        </p:nvSpPr>
        <p:spPr bwMode="auto">
          <a:xfrm flipV="1">
            <a:off x="5486400" y="4953000"/>
            <a:ext cx="381000" cy="374650"/>
          </a:xfrm>
          <a:prstGeom prst="line">
            <a:avLst/>
          </a:prstGeom>
          <a:noFill/>
          <a:ln w="9525">
            <a:solidFill>
              <a:srgbClr val="000080"/>
            </a:solidFill>
            <a:round/>
          </a:ln>
        </p:spPr>
        <p:txBody>
          <a:bodyPr>
            <a:spAutoFit/>
          </a:bodyPr>
          <a:lstStyle/>
          <a:p>
            <a:endParaRPr lang="zh-CN" altLang="en-US"/>
          </a:p>
        </p:txBody>
      </p:sp>
      <p:sp>
        <p:nvSpPr>
          <p:cNvPr id="28701" name="Rectangle 144"/>
          <p:cNvSpPr>
            <a:spLocks noChangeArrowheads="1"/>
          </p:cNvSpPr>
          <p:nvPr/>
        </p:nvSpPr>
        <p:spPr bwMode="auto">
          <a:xfrm>
            <a:off x="7239000" y="4708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8702" name="Rectangle 145"/>
          <p:cNvSpPr>
            <a:spLocks noChangeArrowheads="1"/>
          </p:cNvSpPr>
          <p:nvPr/>
        </p:nvSpPr>
        <p:spPr bwMode="auto">
          <a:xfrm>
            <a:off x="7218363" y="53943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8703" name="Line 146"/>
          <p:cNvSpPr>
            <a:spLocks noChangeShapeType="1"/>
          </p:cNvSpPr>
          <p:nvPr/>
        </p:nvSpPr>
        <p:spPr bwMode="auto">
          <a:xfrm flipV="1">
            <a:off x="7391400" y="5029200"/>
            <a:ext cx="1588" cy="374650"/>
          </a:xfrm>
          <a:prstGeom prst="line">
            <a:avLst/>
          </a:prstGeom>
          <a:noFill/>
          <a:ln w="9525">
            <a:solidFill>
              <a:srgbClr val="000080"/>
            </a:solidFill>
            <a:round/>
          </a:ln>
        </p:spPr>
        <p:txBody>
          <a:bodyPr>
            <a:spAutoFit/>
          </a:bodyPr>
          <a:lstStyle/>
          <a:p>
            <a:endParaRPr lang="zh-CN" altLang="en-US"/>
          </a:p>
        </p:txBody>
      </p:sp>
      <p:sp>
        <p:nvSpPr>
          <p:cNvPr id="28704" name="Rectangle 147"/>
          <p:cNvSpPr>
            <a:spLocks noChangeArrowheads="1"/>
          </p:cNvSpPr>
          <p:nvPr/>
        </p:nvSpPr>
        <p:spPr bwMode="auto">
          <a:xfrm>
            <a:off x="5181600" y="5318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8705" name="Rectangle 148"/>
          <p:cNvSpPr>
            <a:spLocks noChangeArrowheads="1"/>
          </p:cNvSpPr>
          <p:nvPr/>
        </p:nvSpPr>
        <p:spPr bwMode="auto">
          <a:xfrm>
            <a:off x="5181600" y="60039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8706" name="Line 149"/>
          <p:cNvSpPr>
            <a:spLocks noChangeShapeType="1"/>
          </p:cNvSpPr>
          <p:nvPr/>
        </p:nvSpPr>
        <p:spPr bwMode="auto">
          <a:xfrm flipV="1">
            <a:off x="5354638" y="5638800"/>
            <a:ext cx="1587" cy="374650"/>
          </a:xfrm>
          <a:prstGeom prst="line">
            <a:avLst/>
          </a:prstGeom>
          <a:noFill/>
          <a:ln w="9525">
            <a:solidFill>
              <a:srgbClr val="000080"/>
            </a:solidFill>
            <a:round/>
          </a:ln>
        </p:spPr>
        <p:txBody>
          <a:bodyPr>
            <a:spAutoFit/>
          </a:bodyPr>
          <a:lstStyle/>
          <a:p>
            <a:endParaRPr lang="zh-CN" altLang="en-US"/>
          </a:p>
        </p:txBody>
      </p:sp>
      <p:sp>
        <p:nvSpPr>
          <p:cNvPr id="28707" name="Rectangle 151"/>
          <p:cNvSpPr>
            <a:spLocks noChangeArrowheads="1"/>
          </p:cNvSpPr>
          <p:nvPr/>
        </p:nvSpPr>
        <p:spPr bwMode="auto">
          <a:xfrm>
            <a:off x="5257800" y="3048000"/>
            <a:ext cx="762000" cy="396875"/>
          </a:xfrm>
          <a:prstGeom prst="rect">
            <a:avLst/>
          </a:prstGeom>
          <a:noFill/>
          <a:ln w="9525" algn="ctr">
            <a:noFill/>
            <a:miter lim="800000"/>
          </a:ln>
        </p:spPr>
        <p:txBody>
          <a:bodyPr>
            <a:spAutoFit/>
          </a:bodyPr>
          <a:lstStyle/>
          <a:p>
            <a:pPr algn="l"/>
            <a:r>
              <a:rPr kumimoji="0" lang="en-US" altLang="zh-CN" sz="2000"/>
              <a:t>1</a:t>
            </a:r>
            <a:r>
              <a:rPr kumimoji="0" lang="zh-CN" altLang="en-US" sz="2000"/>
              <a:t>：</a:t>
            </a:r>
            <a:r>
              <a:rPr lang="en-US" altLang="zh-CN" sz="2000"/>
              <a:t>v</a:t>
            </a:r>
            <a:endParaRPr lang="en-US" altLang="zh-CN"/>
          </a:p>
        </p:txBody>
      </p:sp>
      <p:sp>
        <p:nvSpPr>
          <p:cNvPr id="28708" name="Line 152"/>
          <p:cNvSpPr>
            <a:spLocks noChangeShapeType="1"/>
          </p:cNvSpPr>
          <p:nvPr/>
        </p:nvSpPr>
        <p:spPr bwMode="auto">
          <a:xfrm flipH="1">
            <a:off x="5029200" y="3271838"/>
            <a:ext cx="304800" cy="300037"/>
          </a:xfrm>
          <a:prstGeom prst="line">
            <a:avLst/>
          </a:prstGeom>
          <a:noFill/>
          <a:ln w="9525" cap="rnd">
            <a:solidFill>
              <a:srgbClr val="800080"/>
            </a:solidFill>
            <a:prstDash val="sysDot"/>
            <a:round/>
          </a:ln>
        </p:spPr>
        <p:txBody>
          <a:bodyPr>
            <a:spAutoFit/>
          </a:bodyPr>
          <a:lstStyle/>
          <a:p>
            <a:endParaRPr lang="zh-CN" altLang="en-US"/>
          </a:p>
        </p:txBody>
      </p:sp>
      <p:sp>
        <p:nvSpPr>
          <p:cNvPr id="28709" name="Rectangle 154"/>
          <p:cNvSpPr>
            <a:spLocks noChangeArrowheads="1"/>
          </p:cNvSpPr>
          <p:nvPr/>
        </p:nvSpPr>
        <p:spPr bwMode="auto">
          <a:xfrm>
            <a:off x="3810000" y="4011613"/>
            <a:ext cx="762000" cy="396875"/>
          </a:xfrm>
          <a:prstGeom prst="rect">
            <a:avLst/>
          </a:prstGeom>
          <a:noFill/>
          <a:ln w="9525" algn="ctr">
            <a:noFill/>
            <a:miter lim="800000"/>
          </a:ln>
        </p:spPr>
        <p:txBody>
          <a:bodyPr>
            <a:spAutoFit/>
          </a:bodyPr>
          <a:lstStyle/>
          <a:p>
            <a:pPr algn="l"/>
            <a:r>
              <a:rPr kumimoji="0" lang="en-US" altLang="zh-CN" sz="2000"/>
              <a:t>4</a:t>
            </a:r>
            <a:r>
              <a:rPr kumimoji="0" lang="zh-CN" altLang="en-US" sz="2000"/>
              <a:t>：</a:t>
            </a:r>
            <a:r>
              <a:rPr lang="en-US" altLang="zh-CN" sz="2000"/>
              <a:t>v</a:t>
            </a:r>
            <a:endParaRPr lang="en-US" altLang="zh-CN"/>
          </a:p>
        </p:txBody>
      </p:sp>
      <p:sp>
        <p:nvSpPr>
          <p:cNvPr id="28710" name="Rectangle 155"/>
          <p:cNvSpPr>
            <a:spLocks noChangeArrowheads="1"/>
          </p:cNvSpPr>
          <p:nvPr/>
        </p:nvSpPr>
        <p:spPr bwMode="auto">
          <a:xfrm>
            <a:off x="3048000" y="3352800"/>
            <a:ext cx="685800" cy="396875"/>
          </a:xfrm>
          <a:prstGeom prst="rect">
            <a:avLst/>
          </a:prstGeom>
          <a:noFill/>
          <a:ln w="9525" algn="ctr">
            <a:noFill/>
            <a:miter lim="800000"/>
          </a:ln>
        </p:spPr>
        <p:txBody>
          <a:bodyPr>
            <a:spAutoFit/>
          </a:bodyPr>
          <a:lstStyle/>
          <a:p>
            <a:pPr algn="l"/>
            <a:r>
              <a:rPr kumimoji="0" lang="en-US" altLang="zh-CN" sz="2000"/>
              <a:t>3</a:t>
            </a:r>
            <a:r>
              <a:rPr kumimoji="0" lang="zh-CN" altLang="en-US" sz="2000"/>
              <a:t>：</a:t>
            </a:r>
            <a:r>
              <a:rPr lang="en-US" altLang="zh-CN" sz="2000"/>
              <a:t>f</a:t>
            </a:r>
            <a:endParaRPr lang="en-US" altLang="zh-CN"/>
          </a:p>
        </p:txBody>
      </p:sp>
      <p:sp>
        <p:nvSpPr>
          <p:cNvPr id="28711" name="Rectangle 156"/>
          <p:cNvSpPr>
            <a:spLocks noChangeArrowheads="1"/>
          </p:cNvSpPr>
          <p:nvPr/>
        </p:nvSpPr>
        <p:spPr bwMode="auto">
          <a:xfrm>
            <a:off x="2209800" y="3952875"/>
            <a:ext cx="685800" cy="396875"/>
          </a:xfrm>
          <a:prstGeom prst="rect">
            <a:avLst/>
          </a:prstGeom>
          <a:noFill/>
          <a:ln w="9525" algn="ctr">
            <a:noFill/>
            <a:miter lim="800000"/>
          </a:ln>
        </p:spPr>
        <p:txBody>
          <a:bodyPr>
            <a:spAutoFit/>
          </a:bodyPr>
          <a:lstStyle/>
          <a:p>
            <a:pPr algn="l"/>
            <a:r>
              <a:rPr kumimoji="0" lang="en-US" altLang="zh-CN" sz="2000"/>
              <a:t>2</a:t>
            </a:r>
            <a:r>
              <a:rPr kumimoji="0" lang="zh-CN" altLang="en-US" sz="2000"/>
              <a:t>：</a:t>
            </a:r>
            <a:r>
              <a:rPr kumimoji="0" lang="en-US" altLang="zh-CN" sz="2000"/>
              <a:t>l</a:t>
            </a:r>
            <a:endParaRPr lang="en-US" altLang="zh-CN"/>
          </a:p>
        </p:txBody>
      </p:sp>
      <p:sp>
        <p:nvSpPr>
          <p:cNvPr id="28712" name="Line 157"/>
          <p:cNvSpPr>
            <a:spLocks noChangeShapeType="1"/>
          </p:cNvSpPr>
          <p:nvPr/>
        </p:nvSpPr>
        <p:spPr bwMode="auto">
          <a:xfrm>
            <a:off x="3352800" y="3652838"/>
            <a:ext cx="0" cy="374650"/>
          </a:xfrm>
          <a:prstGeom prst="line">
            <a:avLst/>
          </a:prstGeom>
          <a:noFill/>
          <a:ln w="9525" cap="rnd">
            <a:solidFill>
              <a:srgbClr val="800080"/>
            </a:solidFill>
            <a:prstDash val="sysDot"/>
            <a:round/>
          </a:ln>
        </p:spPr>
        <p:txBody>
          <a:bodyPr>
            <a:spAutoFit/>
          </a:bodyPr>
          <a:lstStyle/>
          <a:p>
            <a:endParaRPr lang="zh-CN" altLang="en-US"/>
          </a:p>
        </p:txBody>
      </p:sp>
      <p:sp>
        <p:nvSpPr>
          <p:cNvPr id="28713" name="Line 158"/>
          <p:cNvSpPr>
            <a:spLocks noChangeShapeType="1"/>
          </p:cNvSpPr>
          <p:nvPr/>
        </p:nvSpPr>
        <p:spPr bwMode="auto">
          <a:xfrm>
            <a:off x="2819400" y="4176713"/>
            <a:ext cx="381000" cy="0"/>
          </a:xfrm>
          <a:prstGeom prst="line">
            <a:avLst/>
          </a:prstGeom>
          <a:noFill/>
          <a:ln w="9525" cap="rnd">
            <a:solidFill>
              <a:srgbClr val="800080"/>
            </a:solidFill>
            <a:prstDash val="sysDot"/>
            <a:round/>
          </a:ln>
        </p:spPr>
        <p:txBody>
          <a:bodyPr>
            <a:spAutoFit/>
          </a:bodyPr>
          <a:lstStyle/>
          <a:p>
            <a:endParaRPr lang="zh-CN" altLang="en-US"/>
          </a:p>
        </p:txBody>
      </p:sp>
      <p:sp>
        <p:nvSpPr>
          <p:cNvPr id="28714" name="Line 159"/>
          <p:cNvSpPr>
            <a:spLocks noChangeShapeType="1"/>
          </p:cNvSpPr>
          <p:nvPr/>
        </p:nvSpPr>
        <p:spPr bwMode="auto">
          <a:xfrm>
            <a:off x="3505200" y="4176713"/>
            <a:ext cx="381000" cy="0"/>
          </a:xfrm>
          <a:prstGeom prst="line">
            <a:avLst/>
          </a:prstGeom>
          <a:noFill/>
          <a:ln w="9525" cap="rnd">
            <a:solidFill>
              <a:srgbClr val="800080"/>
            </a:solidFill>
            <a:prstDash val="sysDot"/>
            <a:round/>
          </a:ln>
        </p:spPr>
        <p:txBody>
          <a:bodyPr>
            <a:spAutoFit/>
          </a:bodyPr>
          <a:lstStyle/>
          <a:p>
            <a:endParaRPr lang="zh-CN" altLang="en-US"/>
          </a:p>
        </p:txBody>
      </p:sp>
      <p:sp>
        <p:nvSpPr>
          <p:cNvPr id="28715" name="Rectangle 161"/>
          <p:cNvSpPr>
            <a:spLocks noChangeArrowheads="1"/>
          </p:cNvSpPr>
          <p:nvPr/>
        </p:nvSpPr>
        <p:spPr bwMode="auto">
          <a:xfrm>
            <a:off x="1524000" y="4556125"/>
            <a:ext cx="685800" cy="396875"/>
          </a:xfrm>
          <a:prstGeom prst="rect">
            <a:avLst/>
          </a:prstGeom>
          <a:noFill/>
          <a:ln w="9525" algn="ctr">
            <a:noFill/>
            <a:miter lim="800000"/>
          </a:ln>
        </p:spPr>
        <p:txBody>
          <a:bodyPr>
            <a:spAutoFit/>
          </a:bodyPr>
          <a:lstStyle/>
          <a:p>
            <a:pPr algn="l"/>
            <a:r>
              <a:rPr kumimoji="0" lang="en-US" altLang="zh-CN" sz="2000"/>
              <a:t>5</a:t>
            </a:r>
            <a:r>
              <a:rPr kumimoji="0" lang="zh-CN" altLang="en-US" sz="2000"/>
              <a:t>：</a:t>
            </a:r>
            <a:r>
              <a:rPr kumimoji="0" lang="en-US" altLang="zh-CN" sz="2000"/>
              <a:t>l</a:t>
            </a:r>
            <a:endParaRPr lang="en-US" altLang="zh-CN"/>
          </a:p>
        </p:txBody>
      </p:sp>
      <p:sp>
        <p:nvSpPr>
          <p:cNvPr id="28716" name="Rectangle 162"/>
          <p:cNvSpPr>
            <a:spLocks noChangeArrowheads="1"/>
          </p:cNvSpPr>
          <p:nvPr/>
        </p:nvSpPr>
        <p:spPr bwMode="auto">
          <a:xfrm>
            <a:off x="2895600" y="4572000"/>
            <a:ext cx="685800" cy="396875"/>
          </a:xfrm>
          <a:prstGeom prst="rect">
            <a:avLst/>
          </a:prstGeom>
          <a:noFill/>
          <a:ln w="9525" algn="ctr">
            <a:noFill/>
            <a:miter lim="800000"/>
          </a:ln>
        </p:spPr>
        <p:txBody>
          <a:bodyPr>
            <a:spAutoFit/>
          </a:bodyPr>
          <a:lstStyle/>
          <a:p>
            <a:pPr algn="l"/>
            <a:r>
              <a:rPr kumimoji="0" lang="en-US" altLang="zh-CN" sz="2000"/>
              <a:t>6</a:t>
            </a:r>
            <a:r>
              <a:rPr kumimoji="0" lang="zh-CN" altLang="en-US" sz="2000"/>
              <a:t>：</a:t>
            </a:r>
            <a:r>
              <a:rPr lang="en-US" altLang="zh-CN" sz="2000"/>
              <a:t>f</a:t>
            </a:r>
            <a:endParaRPr lang="en-US" altLang="zh-CN"/>
          </a:p>
        </p:txBody>
      </p:sp>
      <p:sp>
        <p:nvSpPr>
          <p:cNvPr id="28717" name="Rectangle 163"/>
          <p:cNvSpPr>
            <a:spLocks noChangeArrowheads="1"/>
          </p:cNvSpPr>
          <p:nvPr/>
        </p:nvSpPr>
        <p:spPr bwMode="auto">
          <a:xfrm>
            <a:off x="2743200" y="5021263"/>
            <a:ext cx="762000" cy="396875"/>
          </a:xfrm>
          <a:prstGeom prst="rect">
            <a:avLst/>
          </a:prstGeom>
          <a:noFill/>
          <a:ln w="9525" algn="ctr">
            <a:noFill/>
            <a:miter lim="800000"/>
          </a:ln>
        </p:spPr>
        <p:txBody>
          <a:bodyPr>
            <a:spAutoFit/>
          </a:bodyPr>
          <a:lstStyle/>
          <a:p>
            <a:pPr algn="l"/>
            <a:r>
              <a:rPr kumimoji="0" lang="en-US" altLang="zh-CN" sz="2000"/>
              <a:t>7</a:t>
            </a:r>
            <a:r>
              <a:rPr kumimoji="0" lang="zh-CN" altLang="en-US" sz="2000"/>
              <a:t>：</a:t>
            </a:r>
            <a:r>
              <a:rPr lang="en-US" altLang="zh-CN" sz="2000"/>
              <a:t>v</a:t>
            </a:r>
            <a:endParaRPr lang="en-US" altLang="zh-CN"/>
          </a:p>
        </p:txBody>
      </p:sp>
      <p:sp>
        <p:nvSpPr>
          <p:cNvPr id="28718" name="Line 164"/>
          <p:cNvSpPr>
            <a:spLocks noChangeShapeType="1"/>
          </p:cNvSpPr>
          <p:nvPr/>
        </p:nvSpPr>
        <p:spPr bwMode="auto">
          <a:xfrm>
            <a:off x="2133600" y="4721225"/>
            <a:ext cx="381000" cy="0"/>
          </a:xfrm>
          <a:prstGeom prst="line">
            <a:avLst/>
          </a:prstGeom>
          <a:noFill/>
          <a:ln w="9525" cap="rnd">
            <a:solidFill>
              <a:srgbClr val="800080"/>
            </a:solidFill>
            <a:prstDash val="sysDot"/>
            <a:round/>
          </a:ln>
        </p:spPr>
        <p:txBody>
          <a:bodyPr>
            <a:spAutoFit/>
          </a:bodyPr>
          <a:lstStyle/>
          <a:p>
            <a:endParaRPr lang="zh-CN" altLang="en-US"/>
          </a:p>
        </p:txBody>
      </p:sp>
      <p:sp>
        <p:nvSpPr>
          <p:cNvPr id="28719" name="Line 165"/>
          <p:cNvSpPr>
            <a:spLocks noChangeShapeType="1"/>
          </p:cNvSpPr>
          <p:nvPr/>
        </p:nvSpPr>
        <p:spPr bwMode="auto">
          <a:xfrm>
            <a:off x="2743200" y="4721225"/>
            <a:ext cx="152400" cy="0"/>
          </a:xfrm>
          <a:prstGeom prst="line">
            <a:avLst/>
          </a:prstGeom>
          <a:noFill/>
          <a:ln w="9525" cap="rnd">
            <a:solidFill>
              <a:srgbClr val="800080"/>
            </a:solidFill>
            <a:prstDash val="sysDot"/>
            <a:round/>
          </a:ln>
        </p:spPr>
        <p:txBody>
          <a:bodyPr>
            <a:spAutoFit/>
          </a:bodyPr>
          <a:lstStyle/>
          <a:p>
            <a:endParaRPr lang="zh-CN" altLang="en-US"/>
          </a:p>
        </p:txBody>
      </p:sp>
      <p:sp>
        <p:nvSpPr>
          <p:cNvPr id="28720" name="Line 166"/>
          <p:cNvSpPr>
            <a:spLocks noChangeShapeType="1"/>
          </p:cNvSpPr>
          <p:nvPr/>
        </p:nvSpPr>
        <p:spPr bwMode="auto">
          <a:xfrm>
            <a:off x="2743200" y="4872038"/>
            <a:ext cx="228600" cy="223837"/>
          </a:xfrm>
          <a:prstGeom prst="line">
            <a:avLst/>
          </a:prstGeom>
          <a:noFill/>
          <a:ln w="9525" cap="rnd">
            <a:solidFill>
              <a:srgbClr val="800080"/>
            </a:solidFill>
            <a:prstDash val="sysDot"/>
            <a:round/>
          </a:ln>
        </p:spPr>
        <p:txBody>
          <a:bodyPr>
            <a:spAutoFit/>
          </a:bodyPr>
          <a:lstStyle/>
          <a:p>
            <a:endParaRPr lang="zh-CN" altLang="en-US"/>
          </a:p>
        </p:txBody>
      </p:sp>
      <p:sp>
        <p:nvSpPr>
          <p:cNvPr id="28721" name="Rectangle 168"/>
          <p:cNvSpPr>
            <a:spLocks noChangeArrowheads="1"/>
          </p:cNvSpPr>
          <p:nvPr/>
        </p:nvSpPr>
        <p:spPr bwMode="auto">
          <a:xfrm>
            <a:off x="914400" y="5241925"/>
            <a:ext cx="685800" cy="396875"/>
          </a:xfrm>
          <a:prstGeom prst="rect">
            <a:avLst/>
          </a:prstGeom>
          <a:noFill/>
          <a:ln w="9525" algn="ctr">
            <a:noFill/>
            <a:miter lim="800000"/>
          </a:ln>
        </p:spPr>
        <p:txBody>
          <a:bodyPr>
            <a:spAutoFit/>
          </a:bodyPr>
          <a:lstStyle/>
          <a:p>
            <a:pPr algn="l"/>
            <a:r>
              <a:rPr kumimoji="0" lang="en-US" altLang="zh-CN" sz="2000"/>
              <a:t>8</a:t>
            </a:r>
            <a:r>
              <a:rPr kumimoji="0" lang="zh-CN" altLang="en-US" sz="2000"/>
              <a:t>：</a:t>
            </a:r>
            <a:r>
              <a:rPr lang="en-US" altLang="zh-CN" sz="2000"/>
              <a:t>f</a:t>
            </a:r>
            <a:endParaRPr lang="en-US" altLang="zh-CN"/>
          </a:p>
        </p:txBody>
      </p:sp>
      <p:sp>
        <p:nvSpPr>
          <p:cNvPr id="28722" name="Rectangle 169"/>
          <p:cNvSpPr>
            <a:spLocks noChangeArrowheads="1"/>
          </p:cNvSpPr>
          <p:nvPr/>
        </p:nvSpPr>
        <p:spPr bwMode="auto">
          <a:xfrm>
            <a:off x="2286000" y="5541963"/>
            <a:ext cx="914400" cy="396875"/>
          </a:xfrm>
          <a:prstGeom prst="rect">
            <a:avLst/>
          </a:prstGeom>
          <a:noFill/>
          <a:ln w="9525" algn="ctr">
            <a:noFill/>
            <a:miter lim="800000"/>
          </a:ln>
        </p:spPr>
        <p:txBody>
          <a:bodyPr>
            <a:spAutoFit/>
          </a:bodyPr>
          <a:lstStyle/>
          <a:p>
            <a:pPr algn="l"/>
            <a:r>
              <a:rPr kumimoji="0" lang="en-US" altLang="zh-CN" sz="2000"/>
              <a:t>9</a:t>
            </a:r>
            <a:r>
              <a:rPr kumimoji="0" lang="zh-CN" altLang="en-US" sz="2000"/>
              <a:t>：</a:t>
            </a:r>
            <a:r>
              <a:rPr lang="en-US" altLang="zh-CN" sz="2000"/>
              <a:t>v</a:t>
            </a:r>
            <a:endParaRPr lang="en-US" altLang="zh-CN"/>
          </a:p>
        </p:txBody>
      </p:sp>
      <p:sp>
        <p:nvSpPr>
          <p:cNvPr id="28723" name="Line 170"/>
          <p:cNvSpPr>
            <a:spLocks noChangeShapeType="1"/>
          </p:cNvSpPr>
          <p:nvPr/>
        </p:nvSpPr>
        <p:spPr bwMode="auto">
          <a:xfrm>
            <a:off x="1524000" y="5407025"/>
            <a:ext cx="381000" cy="0"/>
          </a:xfrm>
          <a:prstGeom prst="line">
            <a:avLst/>
          </a:prstGeom>
          <a:noFill/>
          <a:ln w="9525" cap="rnd">
            <a:solidFill>
              <a:srgbClr val="800080"/>
            </a:solidFill>
            <a:prstDash val="sysDot"/>
            <a:round/>
          </a:ln>
        </p:spPr>
        <p:txBody>
          <a:bodyPr>
            <a:spAutoFit/>
          </a:bodyPr>
          <a:lstStyle/>
          <a:p>
            <a:endParaRPr lang="zh-CN" altLang="en-US"/>
          </a:p>
        </p:txBody>
      </p:sp>
      <p:sp>
        <p:nvSpPr>
          <p:cNvPr id="28724" name="Line 171"/>
          <p:cNvSpPr>
            <a:spLocks noChangeShapeType="1"/>
          </p:cNvSpPr>
          <p:nvPr/>
        </p:nvSpPr>
        <p:spPr bwMode="auto">
          <a:xfrm>
            <a:off x="2133600" y="5407025"/>
            <a:ext cx="228600" cy="225425"/>
          </a:xfrm>
          <a:prstGeom prst="line">
            <a:avLst/>
          </a:prstGeom>
          <a:noFill/>
          <a:ln w="9525" cap="rnd">
            <a:solidFill>
              <a:srgbClr val="800080"/>
            </a:solidFill>
            <a:prstDash val="sysDot"/>
            <a:round/>
          </a:ln>
        </p:spPr>
        <p:txBody>
          <a:bodyPr>
            <a:spAutoFit/>
          </a:bodyPr>
          <a:lstStyle/>
          <a:p>
            <a:endParaRPr lang="zh-CN" altLang="en-US"/>
          </a:p>
        </p:txBody>
      </p:sp>
      <p:sp>
        <p:nvSpPr>
          <p:cNvPr id="28725" name="Rectangle 173"/>
          <p:cNvSpPr>
            <a:spLocks noChangeArrowheads="1"/>
          </p:cNvSpPr>
          <p:nvPr/>
        </p:nvSpPr>
        <p:spPr bwMode="auto">
          <a:xfrm>
            <a:off x="4343400" y="4327525"/>
            <a:ext cx="838200" cy="396875"/>
          </a:xfrm>
          <a:prstGeom prst="rect">
            <a:avLst/>
          </a:prstGeom>
          <a:noFill/>
          <a:ln w="9525" algn="ctr">
            <a:noFill/>
            <a:miter lim="800000"/>
          </a:ln>
        </p:spPr>
        <p:txBody>
          <a:bodyPr>
            <a:spAutoFit/>
          </a:bodyPr>
          <a:lstStyle/>
          <a:p>
            <a:pPr algn="l"/>
            <a:r>
              <a:rPr kumimoji="0" lang="en-US" altLang="zh-CN" sz="2000"/>
              <a:t>10</a:t>
            </a:r>
            <a:r>
              <a:rPr kumimoji="0" lang="zh-CN" altLang="en-US" sz="2000"/>
              <a:t>：</a:t>
            </a:r>
            <a:r>
              <a:rPr lang="en-US" altLang="zh-CN" sz="2000"/>
              <a:t>f</a:t>
            </a:r>
            <a:endParaRPr lang="en-US" altLang="zh-CN"/>
          </a:p>
        </p:txBody>
      </p:sp>
      <p:sp>
        <p:nvSpPr>
          <p:cNvPr id="28726" name="Rectangle 174"/>
          <p:cNvSpPr>
            <a:spLocks noChangeArrowheads="1"/>
          </p:cNvSpPr>
          <p:nvPr/>
        </p:nvSpPr>
        <p:spPr bwMode="auto">
          <a:xfrm>
            <a:off x="4038600" y="5016500"/>
            <a:ext cx="914400" cy="396875"/>
          </a:xfrm>
          <a:prstGeom prst="rect">
            <a:avLst/>
          </a:prstGeom>
          <a:noFill/>
          <a:ln w="9525" algn="ctr">
            <a:noFill/>
            <a:miter lim="800000"/>
          </a:ln>
        </p:spPr>
        <p:txBody>
          <a:bodyPr>
            <a:spAutoFit/>
          </a:bodyPr>
          <a:lstStyle/>
          <a:p>
            <a:pPr algn="l"/>
            <a:r>
              <a:rPr kumimoji="0" lang="en-US" altLang="zh-CN" sz="2000"/>
              <a:t>11</a:t>
            </a:r>
            <a:r>
              <a:rPr kumimoji="0" lang="zh-CN" altLang="en-US" sz="2000"/>
              <a:t>：</a:t>
            </a:r>
            <a:r>
              <a:rPr lang="en-US" altLang="zh-CN" sz="2000"/>
              <a:t>v</a:t>
            </a:r>
            <a:endParaRPr lang="en-US" altLang="zh-CN"/>
          </a:p>
        </p:txBody>
      </p:sp>
      <p:sp>
        <p:nvSpPr>
          <p:cNvPr id="28727" name="Line 175"/>
          <p:cNvSpPr>
            <a:spLocks noChangeShapeType="1"/>
          </p:cNvSpPr>
          <p:nvPr/>
        </p:nvSpPr>
        <p:spPr bwMode="auto">
          <a:xfrm flipH="1">
            <a:off x="4191000" y="4567238"/>
            <a:ext cx="228600" cy="225425"/>
          </a:xfrm>
          <a:prstGeom prst="line">
            <a:avLst/>
          </a:prstGeom>
          <a:noFill/>
          <a:ln w="9525" cap="rnd">
            <a:solidFill>
              <a:srgbClr val="800080"/>
            </a:solidFill>
            <a:prstDash val="sysDot"/>
            <a:round/>
          </a:ln>
        </p:spPr>
        <p:txBody>
          <a:bodyPr>
            <a:spAutoFit/>
          </a:bodyPr>
          <a:lstStyle/>
          <a:p>
            <a:endParaRPr lang="zh-CN" altLang="en-US"/>
          </a:p>
        </p:txBody>
      </p:sp>
      <p:sp>
        <p:nvSpPr>
          <p:cNvPr id="28728" name="Line 176"/>
          <p:cNvSpPr>
            <a:spLocks noChangeShapeType="1"/>
          </p:cNvSpPr>
          <p:nvPr/>
        </p:nvSpPr>
        <p:spPr bwMode="auto">
          <a:xfrm>
            <a:off x="4191000" y="4867275"/>
            <a:ext cx="228600" cy="225425"/>
          </a:xfrm>
          <a:prstGeom prst="line">
            <a:avLst/>
          </a:prstGeom>
          <a:noFill/>
          <a:ln w="9525" cap="rnd">
            <a:solidFill>
              <a:srgbClr val="800080"/>
            </a:solidFill>
            <a:prstDash val="sysDot"/>
            <a:round/>
          </a:ln>
        </p:spPr>
        <p:txBody>
          <a:bodyPr>
            <a:spAutoFit/>
          </a:bodyPr>
          <a:lstStyle/>
          <a:p>
            <a:endParaRPr lang="zh-CN" altLang="en-US"/>
          </a:p>
        </p:txBody>
      </p:sp>
      <p:sp>
        <p:nvSpPr>
          <p:cNvPr id="28729" name="Rectangle 178"/>
          <p:cNvSpPr>
            <a:spLocks noChangeArrowheads="1"/>
          </p:cNvSpPr>
          <p:nvPr/>
        </p:nvSpPr>
        <p:spPr bwMode="auto">
          <a:xfrm>
            <a:off x="4191000" y="5697538"/>
            <a:ext cx="838200" cy="396875"/>
          </a:xfrm>
          <a:prstGeom prst="rect">
            <a:avLst/>
          </a:prstGeom>
          <a:noFill/>
          <a:ln w="9525" algn="ctr">
            <a:noFill/>
            <a:miter lim="800000"/>
          </a:ln>
        </p:spPr>
        <p:txBody>
          <a:bodyPr>
            <a:spAutoFit/>
          </a:bodyPr>
          <a:lstStyle/>
          <a:p>
            <a:pPr algn="l"/>
            <a:r>
              <a:rPr kumimoji="0" lang="en-US" altLang="zh-CN" sz="2000"/>
              <a:t>18</a:t>
            </a:r>
            <a:r>
              <a:rPr kumimoji="0" lang="zh-CN" altLang="en-US" sz="2000"/>
              <a:t>：</a:t>
            </a:r>
            <a:r>
              <a:rPr lang="en-US" altLang="zh-CN" sz="2000"/>
              <a:t>f</a:t>
            </a:r>
            <a:endParaRPr lang="en-US" altLang="zh-CN"/>
          </a:p>
        </p:txBody>
      </p:sp>
      <p:sp>
        <p:nvSpPr>
          <p:cNvPr id="28730" name="Rectangle 179"/>
          <p:cNvSpPr>
            <a:spLocks noChangeArrowheads="1"/>
          </p:cNvSpPr>
          <p:nvPr/>
        </p:nvSpPr>
        <p:spPr bwMode="auto">
          <a:xfrm>
            <a:off x="5638800" y="5711825"/>
            <a:ext cx="914400" cy="396875"/>
          </a:xfrm>
          <a:prstGeom prst="rect">
            <a:avLst/>
          </a:prstGeom>
          <a:noFill/>
          <a:ln w="9525" algn="ctr">
            <a:noFill/>
            <a:miter lim="800000"/>
          </a:ln>
        </p:spPr>
        <p:txBody>
          <a:bodyPr>
            <a:spAutoFit/>
          </a:bodyPr>
          <a:lstStyle/>
          <a:p>
            <a:pPr algn="l"/>
            <a:r>
              <a:rPr kumimoji="0" lang="en-US" altLang="zh-CN" sz="2000"/>
              <a:t>19</a:t>
            </a:r>
            <a:r>
              <a:rPr kumimoji="0" lang="zh-CN" altLang="en-US" sz="2000"/>
              <a:t>：</a:t>
            </a:r>
            <a:r>
              <a:rPr lang="en-US" altLang="zh-CN" sz="2000"/>
              <a:t>v</a:t>
            </a:r>
            <a:endParaRPr lang="en-US" altLang="zh-CN"/>
          </a:p>
        </p:txBody>
      </p:sp>
      <p:sp>
        <p:nvSpPr>
          <p:cNvPr id="28731" name="Line 180"/>
          <p:cNvSpPr>
            <a:spLocks noChangeShapeType="1"/>
          </p:cNvSpPr>
          <p:nvPr/>
        </p:nvSpPr>
        <p:spPr bwMode="auto">
          <a:xfrm flipH="1">
            <a:off x="4953000" y="5562600"/>
            <a:ext cx="228600" cy="225425"/>
          </a:xfrm>
          <a:prstGeom prst="line">
            <a:avLst/>
          </a:prstGeom>
          <a:noFill/>
          <a:ln w="9525" cap="rnd">
            <a:solidFill>
              <a:srgbClr val="800080"/>
            </a:solidFill>
            <a:prstDash val="sysDot"/>
            <a:round/>
          </a:ln>
        </p:spPr>
        <p:txBody>
          <a:bodyPr>
            <a:spAutoFit/>
          </a:bodyPr>
          <a:lstStyle/>
          <a:p>
            <a:endParaRPr lang="zh-CN" altLang="en-US"/>
          </a:p>
        </p:txBody>
      </p:sp>
      <p:sp>
        <p:nvSpPr>
          <p:cNvPr id="28732" name="Line 181"/>
          <p:cNvSpPr>
            <a:spLocks noChangeShapeType="1"/>
          </p:cNvSpPr>
          <p:nvPr/>
        </p:nvSpPr>
        <p:spPr bwMode="auto">
          <a:xfrm>
            <a:off x="5486400" y="5562600"/>
            <a:ext cx="228600" cy="225425"/>
          </a:xfrm>
          <a:prstGeom prst="line">
            <a:avLst/>
          </a:prstGeom>
          <a:noFill/>
          <a:ln w="9525" cap="rnd">
            <a:solidFill>
              <a:srgbClr val="800080"/>
            </a:solidFill>
            <a:prstDash val="sysDot"/>
            <a:round/>
          </a:ln>
        </p:spPr>
        <p:txBody>
          <a:bodyPr>
            <a:spAutoFit/>
          </a:bodyPr>
          <a:lstStyle/>
          <a:p>
            <a:endParaRPr lang="zh-CN" altLang="en-US"/>
          </a:p>
        </p:txBody>
      </p:sp>
      <p:sp>
        <p:nvSpPr>
          <p:cNvPr id="28733" name="Rectangle 183"/>
          <p:cNvSpPr>
            <a:spLocks noChangeArrowheads="1"/>
          </p:cNvSpPr>
          <p:nvPr/>
        </p:nvSpPr>
        <p:spPr bwMode="auto">
          <a:xfrm>
            <a:off x="4724400" y="4632325"/>
            <a:ext cx="838200" cy="396875"/>
          </a:xfrm>
          <a:prstGeom prst="rect">
            <a:avLst/>
          </a:prstGeom>
          <a:noFill/>
          <a:ln w="9525" algn="ctr">
            <a:noFill/>
            <a:miter lim="800000"/>
          </a:ln>
        </p:spPr>
        <p:txBody>
          <a:bodyPr>
            <a:spAutoFit/>
          </a:bodyPr>
          <a:lstStyle/>
          <a:p>
            <a:pPr algn="l"/>
            <a:r>
              <a:rPr kumimoji="0" lang="en-US" altLang="zh-CN" sz="2000"/>
              <a:t>15</a:t>
            </a:r>
            <a:r>
              <a:rPr kumimoji="0" lang="zh-CN" altLang="en-US" sz="2000"/>
              <a:t>：</a:t>
            </a:r>
            <a:r>
              <a:rPr lang="en-US" altLang="zh-CN" sz="2000"/>
              <a:t>l</a:t>
            </a:r>
            <a:endParaRPr lang="en-US" altLang="zh-CN"/>
          </a:p>
        </p:txBody>
      </p:sp>
      <p:sp>
        <p:nvSpPr>
          <p:cNvPr id="28734" name="Rectangle 184"/>
          <p:cNvSpPr>
            <a:spLocks noChangeArrowheads="1"/>
          </p:cNvSpPr>
          <p:nvPr/>
        </p:nvSpPr>
        <p:spPr bwMode="auto">
          <a:xfrm>
            <a:off x="6248400" y="4419600"/>
            <a:ext cx="838200" cy="396875"/>
          </a:xfrm>
          <a:prstGeom prst="rect">
            <a:avLst/>
          </a:prstGeom>
          <a:noFill/>
          <a:ln w="9525" algn="ctr">
            <a:noFill/>
            <a:miter lim="800000"/>
          </a:ln>
        </p:spPr>
        <p:txBody>
          <a:bodyPr>
            <a:spAutoFit/>
          </a:bodyPr>
          <a:lstStyle/>
          <a:p>
            <a:pPr algn="l"/>
            <a:r>
              <a:rPr kumimoji="0" lang="en-US" altLang="zh-CN" sz="2000"/>
              <a:t>16</a:t>
            </a:r>
            <a:r>
              <a:rPr kumimoji="0" lang="zh-CN" altLang="en-US" sz="2000"/>
              <a:t>：</a:t>
            </a:r>
            <a:r>
              <a:rPr lang="en-US" altLang="zh-CN" sz="2000"/>
              <a:t>f</a:t>
            </a:r>
            <a:endParaRPr lang="en-US" altLang="zh-CN"/>
          </a:p>
        </p:txBody>
      </p:sp>
      <p:sp>
        <p:nvSpPr>
          <p:cNvPr id="28735" name="Rectangle 185"/>
          <p:cNvSpPr>
            <a:spLocks noChangeArrowheads="1"/>
          </p:cNvSpPr>
          <p:nvPr/>
        </p:nvSpPr>
        <p:spPr bwMode="auto">
          <a:xfrm>
            <a:off x="5943600" y="5097463"/>
            <a:ext cx="914400" cy="396875"/>
          </a:xfrm>
          <a:prstGeom prst="rect">
            <a:avLst/>
          </a:prstGeom>
          <a:noFill/>
          <a:ln w="9525" algn="ctr">
            <a:noFill/>
            <a:miter lim="800000"/>
          </a:ln>
        </p:spPr>
        <p:txBody>
          <a:bodyPr>
            <a:spAutoFit/>
          </a:bodyPr>
          <a:lstStyle/>
          <a:p>
            <a:pPr algn="l"/>
            <a:r>
              <a:rPr kumimoji="0" lang="en-US" altLang="zh-CN" sz="2000"/>
              <a:t>17</a:t>
            </a:r>
            <a:r>
              <a:rPr kumimoji="0" lang="zh-CN" altLang="en-US" sz="2000"/>
              <a:t>：</a:t>
            </a:r>
            <a:r>
              <a:rPr lang="en-US" altLang="zh-CN" sz="2000"/>
              <a:t>v</a:t>
            </a:r>
            <a:endParaRPr lang="en-US" altLang="zh-CN"/>
          </a:p>
        </p:txBody>
      </p:sp>
      <p:sp>
        <p:nvSpPr>
          <p:cNvPr id="28736" name="Line 186"/>
          <p:cNvSpPr>
            <a:spLocks noChangeShapeType="1"/>
          </p:cNvSpPr>
          <p:nvPr/>
        </p:nvSpPr>
        <p:spPr bwMode="auto">
          <a:xfrm>
            <a:off x="5486400" y="4797425"/>
            <a:ext cx="381000" cy="0"/>
          </a:xfrm>
          <a:prstGeom prst="line">
            <a:avLst/>
          </a:prstGeom>
          <a:noFill/>
          <a:ln w="9525" cap="rnd">
            <a:solidFill>
              <a:srgbClr val="800080"/>
            </a:solidFill>
            <a:prstDash val="sysDot"/>
            <a:round/>
          </a:ln>
        </p:spPr>
        <p:txBody>
          <a:bodyPr>
            <a:spAutoFit/>
          </a:bodyPr>
          <a:lstStyle/>
          <a:p>
            <a:endParaRPr lang="zh-CN" altLang="en-US"/>
          </a:p>
        </p:txBody>
      </p:sp>
      <p:sp>
        <p:nvSpPr>
          <p:cNvPr id="28737" name="Line 187"/>
          <p:cNvSpPr>
            <a:spLocks noChangeShapeType="1"/>
          </p:cNvSpPr>
          <p:nvPr/>
        </p:nvSpPr>
        <p:spPr bwMode="auto">
          <a:xfrm>
            <a:off x="6096000" y="4797425"/>
            <a:ext cx="304800" cy="0"/>
          </a:xfrm>
          <a:prstGeom prst="line">
            <a:avLst/>
          </a:prstGeom>
          <a:noFill/>
          <a:ln w="9525" cap="rnd">
            <a:solidFill>
              <a:srgbClr val="800080"/>
            </a:solidFill>
            <a:prstDash val="sysDot"/>
            <a:round/>
          </a:ln>
        </p:spPr>
        <p:txBody>
          <a:bodyPr>
            <a:spAutoFit/>
          </a:bodyPr>
          <a:lstStyle/>
          <a:p>
            <a:endParaRPr lang="zh-CN" altLang="en-US"/>
          </a:p>
        </p:txBody>
      </p:sp>
      <p:sp>
        <p:nvSpPr>
          <p:cNvPr id="28738" name="Line 188"/>
          <p:cNvSpPr>
            <a:spLocks noChangeShapeType="1"/>
          </p:cNvSpPr>
          <p:nvPr/>
        </p:nvSpPr>
        <p:spPr bwMode="auto">
          <a:xfrm>
            <a:off x="6096000" y="4948238"/>
            <a:ext cx="228600" cy="223837"/>
          </a:xfrm>
          <a:prstGeom prst="line">
            <a:avLst/>
          </a:prstGeom>
          <a:noFill/>
          <a:ln w="9525" cap="rnd">
            <a:solidFill>
              <a:srgbClr val="800080"/>
            </a:solidFill>
            <a:prstDash val="sysDot"/>
            <a:round/>
          </a:ln>
        </p:spPr>
        <p:txBody>
          <a:bodyPr>
            <a:spAutoFit/>
          </a:bodyPr>
          <a:lstStyle/>
          <a:p>
            <a:endParaRPr lang="zh-CN" altLang="en-US"/>
          </a:p>
        </p:txBody>
      </p:sp>
      <p:sp>
        <p:nvSpPr>
          <p:cNvPr id="28739" name="Rectangle 190"/>
          <p:cNvSpPr>
            <a:spLocks noChangeArrowheads="1"/>
          </p:cNvSpPr>
          <p:nvPr/>
        </p:nvSpPr>
        <p:spPr bwMode="auto">
          <a:xfrm>
            <a:off x="5334000" y="4022725"/>
            <a:ext cx="838200" cy="396875"/>
          </a:xfrm>
          <a:prstGeom prst="rect">
            <a:avLst/>
          </a:prstGeom>
          <a:noFill/>
          <a:ln w="9525" algn="ctr">
            <a:noFill/>
            <a:miter lim="800000"/>
          </a:ln>
        </p:spPr>
        <p:txBody>
          <a:bodyPr>
            <a:spAutoFit/>
          </a:bodyPr>
          <a:lstStyle/>
          <a:p>
            <a:pPr algn="l"/>
            <a:r>
              <a:rPr kumimoji="0" lang="en-US" altLang="zh-CN" sz="2000"/>
              <a:t>12</a:t>
            </a:r>
            <a:r>
              <a:rPr kumimoji="0" lang="zh-CN" altLang="en-US" sz="2000"/>
              <a:t>：</a:t>
            </a:r>
            <a:r>
              <a:rPr kumimoji="0" lang="en-US" altLang="zh-CN" sz="2000"/>
              <a:t>l</a:t>
            </a:r>
            <a:endParaRPr lang="en-US" altLang="zh-CN"/>
          </a:p>
        </p:txBody>
      </p:sp>
      <p:sp>
        <p:nvSpPr>
          <p:cNvPr id="28740" name="Rectangle 191"/>
          <p:cNvSpPr>
            <a:spLocks noChangeArrowheads="1"/>
          </p:cNvSpPr>
          <p:nvPr/>
        </p:nvSpPr>
        <p:spPr bwMode="auto">
          <a:xfrm>
            <a:off x="6248400" y="3429000"/>
            <a:ext cx="838200" cy="396875"/>
          </a:xfrm>
          <a:prstGeom prst="rect">
            <a:avLst/>
          </a:prstGeom>
          <a:noFill/>
          <a:ln w="9525" algn="ctr">
            <a:noFill/>
            <a:miter lim="800000"/>
          </a:ln>
        </p:spPr>
        <p:txBody>
          <a:bodyPr>
            <a:spAutoFit/>
          </a:bodyPr>
          <a:lstStyle/>
          <a:p>
            <a:pPr algn="l"/>
            <a:r>
              <a:rPr kumimoji="0" lang="en-US" altLang="zh-CN" sz="2000"/>
              <a:t>13</a:t>
            </a:r>
            <a:r>
              <a:rPr kumimoji="0" lang="zh-CN" altLang="en-US" sz="2000"/>
              <a:t>：</a:t>
            </a:r>
            <a:r>
              <a:rPr lang="en-US" altLang="zh-CN" sz="2000"/>
              <a:t>f</a:t>
            </a:r>
            <a:endParaRPr lang="en-US" altLang="zh-CN"/>
          </a:p>
        </p:txBody>
      </p:sp>
      <p:sp>
        <p:nvSpPr>
          <p:cNvPr id="28741" name="Rectangle 192"/>
          <p:cNvSpPr>
            <a:spLocks noChangeArrowheads="1"/>
          </p:cNvSpPr>
          <p:nvPr/>
        </p:nvSpPr>
        <p:spPr bwMode="auto">
          <a:xfrm>
            <a:off x="7239000" y="4087813"/>
            <a:ext cx="914400" cy="396875"/>
          </a:xfrm>
          <a:prstGeom prst="rect">
            <a:avLst/>
          </a:prstGeom>
          <a:noFill/>
          <a:ln w="9525" algn="ctr">
            <a:noFill/>
            <a:miter lim="800000"/>
          </a:ln>
        </p:spPr>
        <p:txBody>
          <a:bodyPr>
            <a:spAutoFit/>
          </a:bodyPr>
          <a:lstStyle/>
          <a:p>
            <a:pPr algn="l"/>
            <a:r>
              <a:rPr kumimoji="0" lang="en-US" altLang="zh-CN" sz="2000"/>
              <a:t>14</a:t>
            </a:r>
            <a:r>
              <a:rPr kumimoji="0" lang="zh-CN" altLang="en-US" sz="2000"/>
              <a:t>：</a:t>
            </a:r>
            <a:r>
              <a:rPr lang="en-US" altLang="zh-CN" sz="2000"/>
              <a:t>v</a:t>
            </a:r>
            <a:endParaRPr lang="en-US" altLang="zh-CN"/>
          </a:p>
        </p:txBody>
      </p:sp>
      <p:sp>
        <p:nvSpPr>
          <p:cNvPr id="28742" name="Line 193"/>
          <p:cNvSpPr>
            <a:spLocks noChangeShapeType="1"/>
          </p:cNvSpPr>
          <p:nvPr/>
        </p:nvSpPr>
        <p:spPr bwMode="auto">
          <a:xfrm>
            <a:off x="6705600" y="3729038"/>
            <a:ext cx="0" cy="373062"/>
          </a:xfrm>
          <a:prstGeom prst="line">
            <a:avLst/>
          </a:prstGeom>
          <a:noFill/>
          <a:ln w="9525" cap="rnd">
            <a:solidFill>
              <a:srgbClr val="800080"/>
            </a:solidFill>
            <a:prstDash val="sysDot"/>
            <a:round/>
          </a:ln>
        </p:spPr>
        <p:txBody>
          <a:bodyPr>
            <a:spAutoFit/>
          </a:bodyPr>
          <a:lstStyle/>
          <a:p>
            <a:endParaRPr lang="zh-CN" altLang="en-US"/>
          </a:p>
        </p:txBody>
      </p:sp>
      <p:sp>
        <p:nvSpPr>
          <p:cNvPr id="28743" name="Line 194"/>
          <p:cNvSpPr>
            <a:spLocks noChangeShapeType="1"/>
          </p:cNvSpPr>
          <p:nvPr/>
        </p:nvSpPr>
        <p:spPr bwMode="auto">
          <a:xfrm>
            <a:off x="6096000" y="4267200"/>
            <a:ext cx="457200" cy="76200"/>
          </a:xfrm>
          <a:prstGeom prst="line">
            <a:avLst/>
          </a:prstGeom>
          <a:noFill/>
          <a:ln w="9525" cap="rnd">
            <a:solidFill>
              <a:srgbClr val="800080"/>
            </a:solidFill>
            <a:prstDash val="sysDot"/>
            <a:round/>
          </a:ln>
        </p:spPr>
        <p:txBody>
          <a:bodyPr>
            <a:spAutoFit/>
          </a:bodyPr>
          <a:lstStyle/>
          <a:p>
            <a:endParaRPr lang="zh-CN" altLang="en-US"/>
          </a:p>
        </p:txBody>
      </p:sp>
      <p:sp>
        <p:nvSpPr>
          <p:cNvPr id="28744" name="Line 195"/>
          <p:cNvSpPr>
            <a:spLocks noChangeShapeType="1"/>
          </p:cNvSpPr>
          <p:nvPr/>
        </p:nvSpPr>
        <p:spPr bwMode="auto">
          <a:xfrm>
            <a:off x="6934200" y="4327525"/>
            <a:ext cx="381000" cy="0"/>
          </a:xfrm>
          <a:prstGeom prst="line">
            <a:avLst/>
          </a:prstGeom>
          <a:noFill/>
          <a:ln w="9525" cap="rnd">
            <a:solidFill>
              <a:srgbClr val="800080"/>
            </a:solidFill>
            <a:prstDash val="sysDot"/>
            <a:round/>
          </a:ln>
        </p:spPr>
        <p:txBody>
          <a:bodyPr>
            <a:spAutoFit/>
          </a:bodyPr>
          <a:lstStyle/>
          <a:p>
            <a:endParaRPr lang="zh-CN" altLang="en-US"/>
          </a:p>
        </p:txBody>
      </p:sp>
      <p:sp>
        <p:nvSpPr>
          <p:cNvPr id="28745" name="Rectangle 197"/>
          <p:cNvSpPr>
            <a:spLocks noChangeArrowheads="1"/>
          </p:cNvSpPr>
          <p:nvPr/>
        </p:nvSpPr>
        <p:spPr bwMode="auto">
          <a:xfrm>
            <a:off x="7848600" y="4479925"/>
            <a:ext cx="838200" cy="396875"/>
          </a:xfrm>
          <a:prstGeom prst="rect">
            <a:avLst/>
          </a:prstGeom>
          <a:noFill/>
          <a:ln w="9525" algn="ctr">
            <a:noFill/>
            <a:miter lim="800000"/>
          </a:ln>
        </p:spPr>
        <p:txBody>
          <a:bodyPr>
            <a:spAutoFit/>
          </a:bodyPr>
          <a:lstStyle/>
          <a:p>
            <a:pPr algn="l"/>
            <a:r>
              <a:rPr kumimoji="0" lang="en-US" altLang="zh-CN" sz="2000"/>
              <a:t>20</a:t>
            </a:r>
            <a:r>
              <a:rPr kumimoji="0" lang="zh-CN" altLang="en-US" sz="2000"/>
              <a:t>：</a:t>
            </a:r>
            <a:r>
              <a:rPr lang="en-US" altLang="zh-CN" sz="2000"/>
              <a:t>f</a:t>
            </a:r>
            <a:endParaRPr lang="en-US" altLang="zh-CN"/>
          </a:p>
        </p:txBody>
      </p:sp>
      <p:sp>
        <p:nvSpPr>
          <p:cNvPr id="28746" name="Rectangle 198"/>
          <p:cNvSpPr>
            <a:spLocks noChangeArrowheads="1"/>
          </p:cNvSpPr>
          <p:nvPr/>
        </p:nvSpPr>
        <p:spPr bwMode="auto">
          <a:xfrm>
            <a:off x="7772400" y="5172075"/>
            <a:ext cx="914400" cy="396875"/>
          </a:xfrm>
          <a:prstGeom prst="rect">
            <a:avLst/>
          </a:prstGeom>
          <a:noFill/>
          <a:ln w="9525" algn="ctr">
            <a:noFill/>
            <a:miter lim="800000"/>
          </a:ln>
        </p:spPr>
        <p:txBody>
          <a:bodyPr>
            <a:spAutoFit/>
          </a:bodyPr>
          <a:lstStyle/>
          <a:p>
            <a:pPr algn="l"/>
            <a:r>
              <a:rPr kumimoji="0" lang="en-US" altLang="zh-CN" sz="2000"/>
              <a:t>21</a:t>
            </a:r>
            <a:r>
              <a:rPr kumimoji="0" lang="zh-CN" altLang="en-US" sz="2000"/>
              <a:t>：</a:t>
            </a:r>
            <a:r>
              <a:rPr lang="en-US" altLang="zh-CN" sz="2000"/>
              <a:t>v</a:t>
            </a:r>
            <a:endParaRPr lang="en-US" altLang="zh-CN"/>
          </a:p>
        </p:txBody>
      </p:sp>
      <p:sp>
        <p:nvSpPr>
          <p:cNvPr id="28747" name="Line 199"/>
          <p:cNvSpPr>
            <a:spLocks noChangeShapeType="1"/>
          </p:cNvSpPr>
          <p:nvPr/>
        </p:nvSpPr>
        <p:spPr bwMode="auto">
          <a:xfrm flipV="1">
            <a:off x="7543800" y="4724400"/>
            <a:ext cx="381000" cy="149225"/>
          </a:xfrm>
          <a:prstGeom prst="line">
            <a:avLst/>
          </a:prstGeom>
          <a:noFill/>
          <a:ln w="9525" cap="rnd">
            <a:solidFill>
              <a:srgbClr val="800080"/>
            </a:solidFill>
            <a:prstDash val="sysDot"/>
            <a:round/>
          </a:ln>
        </p:spPr>
        <p:txBody>
          <a:bodyPr>
            <a:spAutoFit/>
          </a:bodyPr>
          <a:lstStyle/>
          <a:p>
            <a:endParaRPr lang="zh-CN" altLang="en-US"/>
          </a:p>
        </p:txBody>
      </p:sp>
      <p:sp>
        <p:nvSpPr>
          <p:cNvPr id="28748" name="Line 200"/>
          <p:cNvSpPr>
            <a:spLocks noChangeShapeType="1"/>
          </p:cNvSpPr>
          <p:nvPr/>
        </p:nvSpPr>
        <p:spPr bwMode="auto">
          <a:xfrm>
            <a:off x="7543800" y="5022850"/>
            <a:ext cx="304800" cy="300038"/>
          </a:xfrm>
          <a:prstGeom prst="line">
            <a:avLst/>
          </a:prstGeom>
          <a:noFill/>
          <a:ln w="9525" cap="rnd">
            <a:solidFill>
              <a:srgbClr val="800080"/>
            </a:solidFill>
            <a:prstDash val="sysDot"/>
            <a:round/>
          </a:ln>
        </p:spPr>
        <p:txBody>
          <a:bodyPr>
            <a:spAutoFit/>
          </a:bodyPr>
          <a:lstStyle/>
          <a:p>
            <a:endParaRPr lang="zh-CN" altLang="en-US"/>
          </a:p>
        </p:txBody>
      </p:sp>
      <p:sp>
        <p:nvSpPr>
          <p:cNvPr id="462025" name="Rectangle 201"/>
          <p:cNvSpPr>
            <a:spLocks noChangeArrowheads="1"/>
          </p:cNvSpPr>
          <p:nvPr/>
        </p:nvSpPr>
        <p:spPr bwMode="auto">
          <a:xfrm>
            <a:off x="3713163" y="33528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dirty="0">
                <a:solidFill>
                  <a:srgbClr val="333399"/>
                </a:solidFill>
                <a:ea typeface="华文行楷" panose="02010800040101010101" pitchFamily="2" charset="-122"/>
              </a:rPr>
              <a:t>1</a:t>
            </a:r>
            <a:endParaRPr lang="en-US" altLang="zh-CN" sz="2000" b="1" dirty="0">
              <a:solidFill>
                <a:srgbClr val="333399"/>
              </a:solidFill>
              <a:ea typeface="华文行楷" panose="02010800040101010101" pitchFamily="2" charset="-122"/>
            </a:endParaRPr>
          </a:p>
        </p:txBody>
      </p:sp>
      <p:sp>
        <p:nvSpPr>
          <p:cNvPr id="462029" name="Rectangle 205"/>
          <p:cNvSpPr>
            <a:spLocks noChangeArrowheads="1"/>
          </p:cNvSpPr>
          <p:nvPr/>
        </p:nvSpPr>
        <p:spPr bwMode="auto">
          <a:xfrm>
            <a:off x="1274763" y="45466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462031" name="Rectangle 207"/>
          <p:cNvSpPr>
            <a:spLocks noChangeArrowheads="1"/>
          </p:cNvSpPr>
          <p:nvPr/>
        </p:nvSpPr>
        <p:spPr bwMode="auto">
          <a:xfrm>
            <a:off x="1960563" y="39624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a:t>
            </a:r>
            <a:endParaRPr lang="en-US" altLang="zh-CN" sz="2000" b="1">
              <a:solidFill>
                <a:srgbClr val="333399"/>
              </a:solidFill>
              <a:ea typeface="华文行楷" panose="02010800040101010101" pitchFamily="2" charset="-122"/>
            </a:endParaRPr>
          </a:p>
        </p:txBody>
      </p:sp>
      <p:sp>
        <p:nvSpPr>
          <p:cNvPr id="462032" name="Rectangle 208"/>
          <p:cNvSpPr>
            <a:spLocks noChangeArrowheads="1"/>
          </p:cNvSpPr>
          <p:nvPr/>
        </p:nvSpPr>
        <p:spPr bwMode="auto">
          <a:xfrm>
            <a:off x="3505200" y="4622800"/>
            <a:ext cx="325438"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a:t>
            </a:r>
            <a:endParaRPr lang="en-US" altLang="zh-CN" sz="2000" b="1">
              <a:solidFill>
                <a:srgbClr val="333399"/>
              </a:solidFill>
              <a:ea typeface="华文行楷" panose="02010800040101010101" pitchFamily="2" charset="-122"/>
            </a:endParaRPr>
          </a:p>
        </p:txBody>
      </p:sp>
      <p:sp>
        <p:nvSpPr>
          <p:cNvPr id="462033" name="Rectangle 209"/>
          <p:cNvSpPr>
            <a:spLocks noChangeArrowheads="1"/>
          </p:cNvSpPr>
          <p:nvPr/>
        </p:nvSpPr>
        <p:spPr bwMode="auto">
          <a:xfrm>
            <a:off x="5084763" y="42672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462034" name="Rectangle 210"/>
          <p:cNvSpPr>
            <a:spLocks noChangeArrowheads="1"/>
          </p:cNvSpPr>
          <p:nvPr/>
        </p:nvSpPr>
        <p:spPr bwMode="auto">
          <a:xfrm>
            <a:off x="609600" y="5257800"/>
            <a:ext cx="325438"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a:t>
            </a:r>
            <a:endParaRPr lang="en-US" altLang="zh-CN" sz="2000" b="1">
              <a:solidFill>
                <a:srgbClr val="333399"/>
              </a:solidFill>
              <a:ea typeface="华文行楷" panose="02010800040101010101" pitchFamily="2" charset="-122"/>
            </a:endParaRPr>
          </a:p>
        </p:txBody>
      </p:sp>
      <p:sp>
        <p:nvSpPr>
          <p:cNvPr id="462035" name="Rectangle 211"/>
          <p:cNvSpPr>
            <a:spLocks noChangeArrowheads="1"/>
          </p:cNvSpPr>
          <p:nvPr/>
        </p:nvSpPr>
        <p:spPr bwMode="auto">
          <a:xfrm>
            <a:off x="2951163" y="55626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a:t>
            </a:r>
            <a:endParaRPr lang="en-US" altLang="zh-CN" sz="2000" b="1">
              <a:solidFill>
                <a:srgbClr val="333399"/>
              </a:solidFill>
              <a:ea typeface="华文行楷" panose="02010800040101010101" pitchFamily="2" charset="-122"/>
            </a:endParaRPr>
          </a:p>
        </p:txBody>
      </p:sp>
      <p:sp>
        <p:nvSpPr>
          <p:cNvPr id="462036" name="Rectangle 212"/>
          <p:cNvSpPr>
            <a:spLocks noChangeArrowheads="1"/>
          </p:cNvSpPr>
          <p:nvPr/>
        </p:nvSpPr>
        <p:spPr bwMode="auto">
          <a:xfrm>
            <a:off x="3429000" y="5080000"/>
            <a:ext cx="325438"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a:t>
            </a:r>
            <a:endParaRPr lang="en-US" altLang="zh-CN" sz="2000" b="1">
              <a:solidFill>
                <a:srgbClr val="333399"/>
              </a:solidFill>
              <a:ea typeface="华文行楷" panose="02010800040101010101" pitchFamily="2" charset="-122"/>
            </a:endParaRPr>
          </a:p>
        </p:txBody>
      </p:sp>
      <p:sp>
        <p:nvSpPr>
          <p:cNvPr id="462037" name="Rectangle 213"/>
          <p:cNvSpPr>
            <a:spLocks noChangeArrowheads="1"/>
          </p:cNvSpPr>
          <p:nvPr/>
        </p:nvSpPr>
        <p:spPr bwMode="auto">
          <a:xfrm>
            <a:off x="4856163" y="50292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462038" name="Rectangle 214"/>
          <p:cNvSpPr>
            <a:spLocks noChangeArrowheads="1"/>
          </p:cNvSpPr>
          <p:nvPr/>
        </p:nvSpPr>
        <p:spPr bwMode="auto">
          <a:xfrm>
            <a:off x="4475163" y="39624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a:t>
            </a:r>
            <a:endParaRPr lang="en-US" altLang="zh-CN" sz="2000" b="1">
              <a:solidFill>
                <a:srgbClr val="333399"/>
              </a:solidFill>
              <a:ea typeface="华文行楷" panose="02010800040101010101" pitchFamily="2" charset="-122"/>
            </a:endParaRPr>
          </a:p>
        </p:txBody>
      </p:sp>
      <p:sp>
        <p:nvSpPr>
          <p:cNvPr id="462039" name="Rectangle 215"/>
          <p:cNvSpPr>
            <a:spLocks noChangeArrowheads="1"/>
          </p:cNvSpPr>
          <p:nvPr/>
        </p:nvSpPr>
        <p:spPr bwMode="auto">
          <a:xfrm>
            <a:off x="4475163" y="46482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462040" name="Rectangle 216"/>
          <p:cNvSpPr>
            <a:spLocks noChangeArrowheads="1"/>
          </p:cNvSpPr>
          <p:nvPr/>
        </p:nvSpPr>
        <p:spPr bwMode="auto">
          <a:xfrm>
            <a:off x="5618163" y="4343400"/>
            <a:ext cx="325437"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a:t>
            </a:r>
            <a:endParaRPr lang="en-US" altLang="zh-CN" sz="2000" b="1">
              <a:solidFill>
                <a:srgbClr val="333399"/>
              </a:solidFill>
              <a:ea typeface="华文行楷" panose="02010800040101010101" pitchFamily="2" charset="-122"/>
            </a:endParaRPr>
          </a:p>
        </p:txBody>
      </p:sp>
      <p:sp>
        <p:nvSpPr>
          <p:cNvPr id="462041" name="Rectangle 217"/>
          <p:cNvSpPr>
            <a:spLocks noChangeArrowheads="1"/>
          </p:cNvSpPr>
          <p:nvPr/>
        </p:nvSpPr>
        <p:spPr bwMode="auto">
          <a:xfrm>
            <a:off x="7086600" y="34290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0.25</a:t>
            </a:r>
            <a:endParaRPr lang="en-US" altLang="zh-CN" sz="2000" b="1">
              <a:solidFill>
                <a:srgbClr val="333399"/>
              </a:solidFill>
              <a:ea typeface="华文行楷" panose="02010800040101010101" pitchFamily="2" charset="-122"/>
            </a:endParaRPr>
          </a:p>
        </p:txBody>
      </p:sp>
      <p:sp>
        <p:nvSpPr>
          <p:cNvPr id="462042" name="Rectangle 218"/>
          <p:cNvSpPr>
            <a:spLocks noChangeArrowheads="1"/>
          </p:cNvSpPr>
          <p:nvPr/>
        </p:nvSpPr>
        <p:spPr bwMode="auto">
          <a:xfrm>
            <a:off x="6400800" y="4775200"/>
            <a:ext cx="6096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0.5</a:t>
            </a:r>
            <a:endParaRPr lang="en-US" altLang="zh-CN" sz="2000" b="1">
              <a:solidFill>
                <a:srgbClr val="333399"/>
              </a:solidFill>
              <a:ea typeface="华文行楷" panose="02010800040101010101" pitchFamily="2" charset="-122"/>
            </a:endParaRPr>
          </a:p>
        </p:txBody>
      </p:sp>
      <p:sp>
        <p:nvSpPr>
          <p:cNvPr id="462043" name="Rectangle 219"/>
          <p:cNvSpPr>
            <a:spLocks noChangeArrowheads="1"/>
          </p:cNvSpPr>
          <p:nvPr/>
        </p:nvSpPr>
        <p:spPr bwMode="auto">
          <a:xfrm>
            <a:off x="8001000" y="48006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0.25</a:t>
            </a:r>
            <a:endParaRPr lang="en-US" altLang="zh-CN" sz="2000" b="1">
              <a:solidFill>
                <a:srgbClr val="333399"/>
              </a:solidFill>
              <a:ea typeface="华文行楷" panose="02010800040101010101" pitchFamily="2" charset="-122"/>
            </a:endParaRPr>
          </a:p>
        </p:txBody>
      </p:sp>
      <p:sp>
        <p:nvSpPr>
          <p:cNvPr id="462044" name="Rectangle 220"/>
          <p:cNvSpPr>
            <a:spLocks noChangeArrowheads="1"/>
          </p:cNvSpPr>
          <p:nvPr/>
        </p:nvSpPr>
        <p:spPr bwMode="auto">
          <a:xfrm>
            <a:off x="4419600" y="6019800"/>
            <a:ext cx="6096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0.5</a:t>
            </a:r>
            <a:endParaRPr lang="en-US" altLang="zh-CN" sz="2000" b="1">
              <a:solidFill>
                <a:srgbClr val="333399"/>
              </a:solidFill>
              <a:ea typeface="华文行楷" panose="02010800040101010101" pitchFamily="2" charset="-122"/>
            </a:endParaRPr>
          </a:p>
        </p:txBody>
      </p:sp>
      <p:sp>
        <p:nvSpPr>
          <p:cNvPr id="462045" name="Rectangle 221"/>
          <p:cNvSpPr>
            <a:spLocks noChangeArrowheads="1"/>
          </p:cNvSpPr>
          <p:nvPr/>
        </p:nvSpPr>
        <p:spPr bwMode="auto">
          <a:xfrm>
            <a:off x="7848600" y="54864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0.25</a:t>
            </a:r>
            <a:endParaRPr lang="en-US" altLang="zh-CN" sz="2000" b="1">
              <a:solidFill>
                <a:srgbClr val="333399"/>
              </a:solidFill>
              <a:ea typeface="华文行楷" panose="02010800040101010101" pitchFamily="2" charset="-122"/>
            </a:endParaRPr>
          </a:p>
        </p:txBody>
      </p:sp>
      <p:sp>
        <p:nvSpPr>
          <p:cNvPr id="462046" name="Rectangle 222"/>
          <p:cNvSpPr>
            <a:spLocks noChangeArrowheads="1"/>
          </p:cNvSpPr>
          <p:nvPr/>
        </p:nvSpPr>
        <p:spPr bwMode="auto">
          <a:xfrm>
            <a:off x="6477000" y="5715000"/>
            <a:ext cx="3048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462047" name="Rectangle 223"/>
          <p:cNvSpPr>
            <a:spLocks noChangeArrowheads="1"/>
          </p:cNvSpPr>
          <p:nvPr/>
        </p:nvSpPr>
        <p:spPr bwMode="auto">
          <a:xfrm>
            <a:off x="5715000" y="5156200"/>
            <a:ext cx="3048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462048" name="Rectangle 224"/>
          <p:cNvSpPr>
            <a:spLocks noChangeArrowheads="1"/>
          </p:cNvSpPr>
          <p:nvPr/>
        </p:nvSpPr>
        <p:spPr bwMode="auto">
          <a:xfrm>
            <a:off x="8077200" y="40386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0.25</a:t>
            </a:r>
            <a:endParaRPr lang="en-US" altLang="zh-CN" sz="2000" b="1">
              <a:solidFill>
                <a:srgbClr val="333399"/>
              </a:solidFill>
              <a:ea typeface="华文行楷" panose="02010800040101010101" pitchFamily="2" charset="-122"/>
            </a:endParaRPr>
          </a:p>
        </p:txBody>
      </p:sp>
      <p:sp>
        <p:nvSpPr>
          <p:cNvPr id="462049" name="Rectangle 225"/>
          <p:cNvSpPr>
            <a:spLocks noChangeArrowheads="1"/>
          </p:cNvSpPr>
          <p:nvPr/>
        </p:nvSpPr>
        <p:spPr bwMode="auto">
          <a:xfrm>
            <a:off x="5943600" y="3048000"/>
            <a:ext cx="762000" cy="406400"/>
          </a:xfrm>
          <a:prstGeom prst="rect">
            <a:avLst/>
          </a:prstGeom>
          <a:noFill/>
          <a:ln w="9525" cap="rnd">
            <a:solidFill>
              <a:srgbClr val="000080"/>
            </a:solidFill>
            <a:prstDash val="sysDot"/>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2.25</a:t>
            </a:r>
            <a:endParaRPr lang="en-US" altLang="zh-CN" sz="2000" b="1">
              <a:solidFill>
                <a:srgbClr val="333399"/>
              </a:solidFill>
              <a:ea typeface="华文行楷" panose="02010800040101010101" pitchFamily="2" charset="-122"/>
            </a:endParaRPr>
          </a:p>
        </p:txBody>
      </p:sp>
      <p:sp>
        <p:nvSpPr>
          <p:cNvPr id="28770" name="Rectangle 226"/>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pic>
        <p:nvPicPr>
          <p:cNvPr id="2" name="图片 1"/>
          <p:cNvPicPr>
            <a:picLocks noChangeAspect="1"/>
          </p:cNvPicPr>
          <p:nvPr/>
        </p:nvPicPr>
        <p:blipFill>
          <a:blip r:embed="rId1"/>
          <a:stretch>
            <a:fillRect/>
          </a:stretch>
        </p:blipFill>
        <p:spPr>
          <a:xfrm>
            <a:off x="46382" y="-2000"/>
            <a:ext cx="4605081" cy="1946897"/>
          </a:xfrm>
          <a:prstGeom prst="rect">
            <a:avLst/>
          </a:prstGeom>
        </p:spPr>
      </p:pic>
      <p:pic>
        <p:nvPicPr>
          <p:cNvPr id="101" name="图片 100"/>
          <p:cNvPicPr>
            <a:picLocks noChangeAspect="1"/>
          </p:cNvPicPr>
          <p:nvPr/>
        </p:nvPicPr>
        <p:blipFill>
          <a:blip r:embed="rId2"/>
          <a:stretch>
            <a:fillRect/>
          </a:stretch>
        </p:blipFill>
        <p:spPr>
          <a:xfrm>
            <a:off x="4648815" y="158973"/>
            <a:ext cx="4430193" cy="1523986"/>
          </a:xfrm>
          <a:prstGeom prst="rect">
            <a:avLst/>
          </a:prstGeom>
        </p:spPr>
      </p:pic>
      <p:cxnSp>
        <p:nvCxnSpPr>
          <p:cNvPr id="102" name="直接连接符 101"/>
          <p:cNvCxnSpPr/>
          <p:nvPr/>
        </p:nvCxnSpPr>
        <p:spPr bwMode="auto">
          <a:xfrm>
            <a:off x="6659246" y="672306"/>
            <a:ext cx="53247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3" name="直接连接符 102"/>
          <p:cNvCxnSpPr/>
          <p:nvPr/>
        </p:nvCxnSpPr>
        <p:spPr bwMode="auto">
          <a:xfrm>
            <a:off x="5505828" y="1183548"/>
            <a:ext cx="53247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cxnSp>
        <p:nvCxnSpPr>
          <p:cNvPr id="104" name="直接连接符 103"/>
          <p:cNvCxnSpPr/>
          <p:nvPr/>
        </p:nvCxnSpPr>
        <p:spPr bwMode="auto">
          <a:xfrm>
            <a:off x="5528806" y="1419962"/>
            <a:ext cx="532477" cy="0"/>
          </a:xfrm>
          <a:prstGeom prst="line">
            <a:avLst/>
          </a:prstGeom>
          <a:solidFill>
            <a:schemeClr val="accent1"/>
          </a:solidFill>
          <a:ln w="28575" cap="flat" cmpd="sng" algn="ctr">
            <a:solidFill>
              <a:srgbClr val="FF0000"/>
            </a:solidFill>
            <a:prstDash val="solid"/>
            <a:round/>
            <a:headEnd type="none" w="med" len="med"/>
            <a:tailEnd type="none" w="med" len="med"/>
          </a:ln>
          <a:effectLst/>
        </p:spPr>
      </p:cxn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2025"/>
                                        </p:tgtEl>
                                        <p:attrNameLst>
                                          <p:attrName>style.visibility</p:attrName>
                                        </p:attrNameLst>
                                      </p:cBhvr>
                                      <p:to>
                                        <p:strVal val="visible"/>
                                      </p:to>
                                    </p:set>
                                    <p:animEffect transition="in" filter="dissolve">
                                      <p:cBhvr>
                                        <p:cTn id="7" dur="500"/>
                                        <p:tgtEl>
                                          <p:spTgt spid="4620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2029"/>
                                        </p:tgtEl>
                                        <p:attrNameLst>
                                          <p:attrName>style.visibility</p:attrName>
                                        </p:attrNameLst>
                                      </p:cBhvr>
                                      <p:to>
                                        <p:strVal val="visible"/>
                                      </p:to>
                                    </p:set>
                                    <p:animEffect transition="in" filter="dissolve">
                                      <p:cBhvr>
                                        <p:cTn id="12" dur="500"/>
                                        <p:tgtEl>
                                          <p:spTgt spid="46202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62031"/>
                                        </p:tgtEl>
                                        <p:attrNameLst>
                                          <p:attrName>style.visibility</p:attrName>
                                        </p:attrNameLst>
                                      </p:cBhvr>
                                      <p:to>
                                        <p:strVal val="visible"/>
                                      </p:to>
                                    </p:set>
                                    <p:animEffect transition="in" filter="dissolve">
                                      <p:cBhvr>
                                        <p:cTn id="17" dur="500"/>
                                        <p:tgtEl>
                                          <p:spTgt spid="46203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62032"/>
                                        </p:tgtEl>
                                        <p:attrNameLst>
                                          <p:attrName>style.visibility</p:attrName>
                                        </p:attrNameLst>
                                      </p:cBhvr>
                                      <p:to>
                                        <p:strVal val="visible"/>
                                      </p:to>
                                    </p:set>
                                    <p:animEffect transition="in" filter="dissolve">
                                      <p:cBhvr>
                                        <p:cTn id="22" dur="500"/>
                                        <p:tgtEl>
                                          <p:spTgt spid="4620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2033"/>
                                        </p:tgtEl>
                                        <p:attrNameLst>
                                          <p:attrName>style.visibility</p:attrName>
                                        </p:attrNameLst>
                                      </p:cBhvr>
                                      <p:to>
                                        <p:strVal val="visible"/>
                                      </p:to>
                                    </p:set>
                                    <p:animEffect transition="in" filter="dissolve">
                                      <p:cBhvr>
                                        <p:cTn id="27" dur="500"/>
                                        <p:tgtEl>
                                          <p:spTgt spid="46203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2034"/>
                                        </p:tgtEl>
                                        <p:attrNameLst>
                                          <p:attrName>style.visibility</p:attrName>
                                        </p:attrNameLst>
                                      </p:cBhvr>
                                      <p:to>
                                        <p:strVal val="visible"/>
                                      </p:to>
                                    </p:set>
                                    <p:animEffect transition="in" filter="dissolve">
                                      <p:cBhvr>
                                        <p:cTn id="32" dur="500"/>
                                        <p:tgtEl>
                                          <p:spTgt spid="46203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2035"/>
                                        </p:tgtEl>
                                        <p:attrNameLst>
                                          <p:attrName>style.visibility</p:attrName>
                                        </p:attrNameLst>
                                      </p:cBhvr>
                                      <p:to>
                                        <p:strVal val="visible"/>
                                      </p:to>
                                    </p:set>
                                    <p:animEffect transition="in" filter="dissolve">
                                      <p:cBhvr>
                                        <p:cTn id="37" dur="500"/>
                                        <p:tgtEl>
                                          <p:spTgt spid="462035"/>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62036"/>
                                        </p:tgtEl>
                                        <p:attrNameLst>
                                          <p:attrName>style.visibility</p:attrName>
                                        </p:attrNameLst>
                                      </p:cBhvr>
                                      <p:to>
                                        <p:strVal val="visible"/>
                                      </p:to>
                                    </p:set>
                                    <p:animEffect transition="in" filter="dissolve">
                                      <p:cBhvr>
                                        <p:cTn id="42" dur="500"/>
                                        <p:tgtEl>
                                          <p:spTgt spid="46203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2037"/>
                                        </p:tgtEl>
                                        <p:attrNameLst>
                                          <p:attrName>style.visibility</p:attrName>
                                        </p:attrNameLst>
                                      </p:cBhvr>
                                      <p:to>
                                        <p:strVal val="visible"/>
                                      </p:to>
                                    </p:set>
                                    <p:animEffect transition="in" filter="dissolve">
                                      <p:cBhvr>
                                        <p:cTn id="47" dur="500"/>
                                        <p:tgtEl>
                                          <p:spTgt spid="462037"/>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62038"/>
                                        </p:tgtEl>
                                        <p:attrNameLst>
                                          <p:attrName>style.visibility</p:attrName>
                                        </p:attrNameLst>
                                      </p:cBhvr>
                                      <p:to>
                                        <p:strVal val="visible"/>
                                      </p:to>
                                    </p:set>
                                    <p:animEffect transition="in" filter="dissolve">
                                      <p:cBhvr>
                                        <p:cTn id="52" dur="500"/>
                                        <p:tgtEl>
                                          <p:spTgt spid="46203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2039"/>
                                        </p:tgtEl>
                                        <p:attrNameLst>
                                          <p:attrName>style.visibility</p:attrName>
                                        </p:attrNameLst>
                                      </p:cBhvr>
                                      <p:to>
                                        <p:strVal val="visible"/>
                                      </p:to>
                                    </p:set>
                                    <p:animEffect transition="in" filter="dissolve">
                                      <p:cBhvr>
                                        <p:cTn id="57" dur="500"/>
                                        <p:tgtEl>
                                          <p:spTgt spid="46203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62040"/>
                                        </p:tgtEl>
                                        <p:attrNameLst>
                                          <p:attrName>style.visibility</p:attrName>
                                        </p:attrNameLst>
                                      </p:cBhvr>
                                      <p:to>
                                        <p:strVal val="visible"/>
                                      </p:to>
                                    </p:set>
                                    <p:animEffect transition="in" filter="dissolve">
                                      <p:cBhvr>
                                        <p:cTn id="62" dur="500"/>
                                        <p:tgtEl>
                                          <p:spTgt spid="462040"/>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462041"/>
                                        </p:tgtEl>
                                        <p:attrNameLst>
                                          <p:attrName>style.visibility</p:attrName>
                                        </p:attrNameLst>
                                      </p:cBhvr>
                                      <p:to>
                                        <p:strVal val="visible"/>
                                      </p:to>
                                    </p:set>
                                    <p:animEffect transition="in" filter="dissolve">
                                      <p:cBhvr>
                                        <p:cTn id="67" dur="500"/>
                                        <p:tgtEl>
                                          <p:spTgt spid="46204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462042"/>
                                        </p:tgtEl>
                                        <p:attrNameLst>
                                          <p:attrName>style.visibility</p:attrName>
                                        </p:attrNameLst>
                                      </p:cBhvr>
                                      <p:to>
                                        <p:strVal val="visible"/>
                                      </p:to>
                                    </p:set>
                                    <p:animEffect transition="in" filter="dissolve">
                                      <p:cBhvr>
                                        <p:cTn id="72" dur="500"/>
                                        <p:tgtEl>
                                          <p:spTgt spid="46204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62043"/>
                                        </p:tgtEl>
                                        <p:attrNameLst>
                                          <p:attrName>style.visibility</p:attrName>
                                        </p:attrNameLst>
                                      </p:cBhvr>
                                      <p:to>
                                        <p:strVal val="visible"/>
                                      </p:to>
                                    </p:set>
                                    <p:animEffect transition="in" filter="dissolve">
                                      <p:cBhvr>
                                        <p:cTn id="77" dur="500"/>
                                        <p:tgtEl>
                                          <p:spTgt spid="462043"/>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62044"/>
                                        </p:tgtEl>
                                        <p:attrNameLst>
                                          <p:attrName>style.visibility</p:attrName>
                                        </p:attrNameLst>
                                      </p:cBhvr>
                                      <p:to>
                                        <p:strVal val="visible"/>
                                      </p:to>
                                    </p:set>
                                    <p:animEffect transition="in" filter="dissolve">
                                      <p:cBhvr>
                                        <p:cTn id="82" dur="500"/>
                                        <p:tgtEl>
                                          <p:spTgt spid="462044"/>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462045"/>
                                        </p:tgtEl>
                                        <p:attrNameLst>
                                          <p:attrName>style.visibility</p:attrName>
                                        </p:attrNameLst>
                                      </p:cBhvr>
                                      <p:to>
                                        <p:strVal val="visible"/>
                                      </p:to>
                                    </p:set>
                                    <p:animEffect transition="in" filter="dissolve">
                                      <p:cBhvr>
                                        <p:cTn id="87" dur="500"/>
                                        <p:tgtEl>
                                          <p:spTgt spid="46204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462046"/>
                                        </p:tgtEl>
                                        <p:attrNameLst>
                                          <p:attrName>style.visibility</p:attrName>
                                        </p:attrNameLst>
                                      </p:cBhvr>
                                      <p:to>
                                        <p:strVal val="visible"/>
                                      </p:to>
                                    </p:set>
                                    <p:animEffect transition="in" filter="dissolve">
                                      <p:cBhvr>
                                        <p:cTn id="92" dur="500"/>
                                        <p:tgtEl>
                                          <p:spTgt spid="462046"/>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462047"/>
                                        </p:tgtEl>
                                        <p:attrNameLst>
                                          <p:attrName>style.visibility</p:attrName>
                                        </p:attrNameLst>
                                      </p:cBhvr>
                                      <p:to>
                                        <p:strVal val="visible"/>
                                      </p:to>
                                    </p:set>
                                    <p:animEffect transition="in" filter="dissolve">
                                      <p:cBhvr>
                                        <p:cTn id="97" dur="500"/>
                                        <p:tgtEl>
                                          <p:spTgt spid="462047"/>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462048"/>
                                        </p:tgtEl>
                                        <p:attrNameLst>
                                          <p:attrName>style.visibility</p:attrName>
                                        </p:attrNameLst>
                                      </p:cBhvr>
                                      <p:to>
                                        <p:strVal val="visible"/>
                                      </p:to>
                                    </p:set>
                                    <p:animEffect transition="in" filter="dissolve">
                                      <p:cBhvr>
                                        <p:cTn id="102" dur="500"/>
                                        <p:tgtEl>
                                          <p:spTgt spid="462048"/>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62049"/>
                                        </p:tgtEl>
                                        <p:attrNameLst>
                                          <p:attrName>style.visibility</p:attrName>
                                        </p:attrNameLst>
                                      </p:cBhvr>
                                      <p:to>
                                        <p:strVal val="visible"/>
                                      </p:to>
                                    </p:set>
                                    <p:animEffect transition="in" filter="dissolve">
                                      <p:cBhvr>
                                        <p:cTn id="107" dur="500"/>
                                        <p:tgtEl>
                                          <p:spTgt spid="46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025" grpId="0" animBg="1" autoUpdateAnimBg="0"/>
      <p:bldP spid="462029" grpId="0" animBg="1" autoUpdateAnimBg="0"/>
      <p:bldP spid="462031" grpId="0" animBg="1" autoUpdateAnimBg="0"/>
      <p:bldP spid="462032" grpId="0" animBg="1" autoUpdateAnimBg="0"/>
      <p:bldP spid="462033" grpId="0" animBg="1" autoUpdateAnimBg="0"/>
      <p:bldP spid="462034" grpId="0" animBg="1" autoUpdateAnimBg="0"/>
      <p:bldP spid="462035" grpId="0" animBg="1" autoUpdateAnimBg="0"/>
      <p:bldP spid="462036" grpId="0" animBg="1" autoUpdateAnimBg="0"/>
      <p:bldP spid="462037" grpId="0" animBg="1" autoUpdateAnimBg="0"/>
      <p:bldP spid="462038" grpId="0" animBg="1" autoUpdateAnimBg="0"/>
      <p:bldP spid="462039" grpId="0" animBg="1" autoUpdateAnimBg="0"/>
      <p:bldP spid="462040" grpId="0" animBg="1" autoUpdateAnimBg="0"/>
      <p:bldP spid="462041" grpId="0" animBg="1" autoUpdateAnimBg="0"/>
      <p:bldP spid="462042" grpId="0" animBg="1" autoUpdateAnimBg="0"/>
      <p:bldP spid="462043" grpId="0" animBg="1" autoUpdateAnimBg="0"/>
      <p:bldP spid="462044" grpId="0" animBg="1" autoUpdateAnimBg="0"/>
      <p:bldP spid="462045" grpId="0" animBg="1" autoUpdateAnimBg="0"/>
      <p:bldP spid="462046" grpId="0" animBg="1" autoUpdateAnimBg="0"/>
      <p:bldP spid="462047" grpId="0" animBg="1" autoUpdateAnimBg="0"/>
      <p:bldP spid="462048" grpId="0" animBg="1" autoUpdateAnimBg="0"/>
      <p:bldP spid="46204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1187450" y="1981200"/>
            <a:ext cx="7777163" cy="1200329"/>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latin typeface="楷体_GB2312" pitchFamily="49" charset="-122"/>
              </a:rPr>
              <a:t> </a:t>
            </a:r>
            <a:r>
              <a:rPr lang="zh-CN" altLang="en-US" b="1" i="0" dirty="0">
                <a:solidFill>
                  <a:srgbClr val="333399"/>
                </a:solidFill>
                <a:latin typeface="Times New Roman" panose="02020603050405020304" pitchFamily="18" charset="0"/>
              </a:rPr>
              <a:t>语法分析树中各结点属性值的计算过程被称为对语</a:t>
            </a:r>
            <a:endParaRPr lang="zh-CN" altLang="en-US" b="1" i="0" dirty="0">
              <a:solidFill>
                <a:srgbClr val="333399"/>
              </a:solidFill>
              <a:latin typeface="Times New Roman" panose="02020603050405020304" pitchFamily="18" charset="0"/>
            </a:endParaRPr>
          </a:p>
          <a:p>
            <a:pPr algn="l">
              <a:buClrTx/>
              <a:buFont typeface="Symbol" panose="05050102010706020507" pitchFamily="18" charset="2"/>
              <a:buNone/>
            </a:pPr>
            <a:r>
              <a:rPr lang="zh-CN" altLang="en-US" b="1" i="0" dirty="0">
                <a:solidFill>
                  <a:srgbClr val="333399"/>
                </a:solidFill>
                <a:latin typeface="Times New Roman" panose="02020603050405020304" pitchFamily="18" charset="0"/>
              </a:rPr>
              <a:t>    法分析树的</a:t>
            </a:r>
            <a:r>
              <a:rPr lang="zh-CN" altLang="en-US" b="1" i="0" dirty="0">
                <a:latin typeface="Times New Roman" panose="02020603050405020304" pitchFamily="18" charset="0"/>
              </a:rPr>
              <a:t>标注</a:t>
            </a:r>
            <a:r>
              <a:rPr lang="zh-CN" altLang="en-US" b="1" i="0" dirty="0">
                <a:solidFill>
                  <a:srgbClr val="333399"/>
                </a:solidFill>
                <a:latin typeface="Times New Roman" panose="02020603050405020304" pitchFamily="18" charset="0"/>
              </a:rPr>
              <a:t>（</a:t>
            </a:r>
            <a:r>
              <a:rPr lang="en-US" altLang="zh-CN" dirty="0">
                <a:solidFill>
                  <a:srgbClr val="333399"/>
                </a:solidFill>
                <a:latin typeface="Times New Roman" panose="02020603050405020304" pitchFamily="18" charset="0"/>
              </a:rPr>
              <a:t>annotating</a:t>
            </a:r>
            <a:r>
              <a:rPr lang="zh-CN" altLang="en-US" b="1" i="0" dirty="0">
                <a:solidFill>
                  <a:srgbClr val="333399"/>
                </a:solidFill>
                <a:latin typeface="Times New Roman" panose="02020603050405020304" pitchFamily="18" charset="0"/>
              </a:rPr>
              <a:t>）或</a:t>
            </a:r>
            <a:r>
              <a:rPr lang="zh-CN" altLang="en-US" b="1" i="0" dirty="0">
                <a:latin typeface="Times New Roman" panose="02020603050405020304" pitchFamily="18" charset="0"/>
              </a:rPr>
              <a:t>修饰</a:t>
            </a:r>
            <a:r>
              <a:rPr lang="zh-CN" altLang="en-US" b="1" i="0" dirty="0">
                <a:solidFill>
                  <a:srgbClr val="333399"/>
                </a:solidFill>
                <a:latin typeface="Times New Roman" panose="02020603050405020304" pitchFamily="18" charset="0"/>
              </a:rPr>
              <a:t>（</a:t>
            </a:r>
            <a:r>
              <a:rPr lang="en-US" altLang="zh-CN" dirty="0">
                <a:solidFill>
                  <a:srgbClr val="333399"/>
                </a:solidFill>
                <a:latin typeface="Times New Roman" panose="02020603050405020304" pitchFamily="18" charset="0"/>
              </a:rPr>
              <a:t>decorating</a:t>
            </a:r>
            <a:r>
              <a:rPr lang="zh-CN" altLang="en-US" b="1" i="0" dirty="0">
                <a:solidFill>
                  <a:srgbClr val="333399"/>
                </a:solidFill>
                <a:latin typeface="Times New Roman" panose="02020603050405020304" pitchFamily="18" charset="0"/>
              </a:rPr>
              <a:t>），</a:t>
            </a:r>
            <a:endParaRPr lang="zh-CN" altLang="en-US" b="1" i="0" dirty="0">
              <a:solidFill>
                <a:srgbClr val="333399"/>
              </a:solidFill>
              <a:latin typeface="Times New Roman" panose="02020603050405020304" pitchFamily="18" charset="0"/>
            </a:endParaRPr>
          </a:p>
          <a:p>
            <a:pPr algn="l">
              <a:buClrTx/>
              <a:buFont typeface="Symbol" panose="05050102010706020507" pitchFamily="18" charset="2"/>
              <a:buNone/>
            </a:pPr>
            <a:r>
              <a:rPr lang="zh-CN" altLang="en-US" b="1" i="0" dirty="0">
                <a:solidFill>
                  <a:srgbClr val="333399"/>
                </a:solidFill>
                <a:latin typeface="Times New Roman" panose="02020603050405020304" pitchFamily="18" charset="0"/>
              </a:rPr>
              <a:t>    用</a:t>
            </a:r>
            <a:r>
              <a:rPr lang="zh-CN" altLang="en-US" b="1" i="0" dirty="0">
                <a:latin typeface="Times New Roman" panose="02020603050405020304" pitchFamily="18" charset="0"/>
              </a:rPr>
              <a:t>带标注的语法分析树</a:t>
            </a:r>
            <a:r>
              <a:rPr lang="zh-CN" altLang="en-US" b="1" i="0" dirty="0">
                <a:solidFill>
                  <a:srgbClr val="333399"/>
                </a:solidFill>
                <a:latin typeface="Times New Roman" panose="02020603050405020304" pitchFamily="18" charset="0"/>
              </a:rPr>
              <a:t>表示</a:t>
            </a:r>
            <a:r>
              <a:rPr lang="zh-CN" altLang="en-US" b="1" i="0" dirty="0">
                <a:solidFill>
                  <a:srgbClr val="FF0000"/>
                </a:solidFill>
                <a:latin typeface="Times New Roman" panose="02020603050405020304" pitchFamily="18" charset="0"/>
              </a:rPr>
              <a:t>属性值的计算结果</a:t>
            </a:r>
            <a:r>
              <a:rPr lang="zh-CN" altLang="en-US" b="1" i="0" dirty="0">
                <a:solidFill>
                  <a:srgbClr val="333399"/>
                </a:solidFill>
                <a:latin typeface="Times New Roman" panose="02020603050405020304" pitchFamily="18" charset="0"/>
              </a:rPr>
              <a:t>，如：</a:t>
            </a:r>
            <a:endParaRPr lang="zh-CN" altLang="en-US" b="1" i="0" dirty="0">
              <a:solidFill>
                <a:srgbClr val="333399"/>
              </a:solidFill>
              <a:latin typeface="Times New Roman" panose="02020603050405020304" pitchFamily="18" charset="0"/>
            </a:endParaRPr>
          </a:p>
        </p:txBody>
      </p:sp>
      <p:sp>
        <p:nvSpPr>
          <p:cNvPr id="29699" name="AutoShape 3">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0"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1"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2"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3" name="Text Box 7"/>
          <p:cNvSpPr txBox="1">
            <a:spLocks noChangeArrowheads="1"/>
          </p:cNvSpPr>
          <p:nvPr/>
        </p:nvSpPr>
        <p:spPr bwMode="auto">
          <a:xfrm>
            <a:off x="825500" y="1295400"/>
            <a:ext cx="79946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latin typeface="楷体_GB2312" pitchFamily="49" charset="-122"/>
              </a:rPr>
              <a:t>带标注</a:t>
            </a:r>
            <a:r>
              <a:rPr lang="zh-CN" altLang="en-US" sz="2800" b="1" i="0" dirty="0">
                <a:solidFill>
                  <a:srgbClr val="333399"/>
                </a:solidFill>
                <a:latin typeface="Times New Roman" panose="02020603050405020304" pitchFamily="18" charset="0"/>
                <a:cs typeface="Times New Roman" panose="02020603050405020304" pitchFamily="18" charset="0"/>
              </a:rPr>
              <a:t>（</a:t>
            </a:r>
            <a:r>
              <a:rPr lang="en-US" altLang="zh-CN" sz="2800" b="1" i="0" dirty="0">
                <a:solidFill>
                  <a:srgbClr val="333399"/>
                </a:solidFill>
                <a:latin typeface="Times New Roman" panose="02020603050405020304" pitchFamily="18" charset="0"/>
                <a:cs typeface="Times New Roman" panose="02020603050405020304" pitchFamily="18" charset="0"/>
              </a:rPr>
              <a:t>annotated</a:t>
            </a:r>
            <a:r>
              <a:rPr lang="zh-CN" altLang="en-US" sz="2800" b="1" i="0" dirty="0">
                <a:solidFill>
                  <a:srgbClr val="333399"/>
                </a:solidFill>
                <a:latin typeface="Times New Roman" panose="02020603050405020304" pitchFamily="18" charset="0"/>
                <a:cs typeface="Times New Roman" panose="02020603050405020304" pitchFamily="18" charset="0"/>
              </a:rPr>
              <a:t>）</a:t>
            </a:r>
            <a:r>
              <a:rPr lang="zh-CN" altLang="en-US" sz="2800" b="1" i="0" dirty="0">
                <a:latin typeface="楷体_GB2312" pitchFamily="49" charset="-122"/>
              </a:rPr>
              <a:t>的语法分析树</a:t>
            </a:r>
            <a:endParaRPr lang="zh-CN" altLang="en-US" sz="2800" b="1" i="0" dirty="0">
              <a:solidFill>
                <a:srgbClr val="333399"/>
              </a:solidFill>
              <a:latin typeface="楷体_GB2312" pitchFamily="49" charset="-122"/>
            </a:endParaRPr>
          </a:p>
        </p:txBody>
      </p:sp>
      <p:sp>
        <p:nvSpPr>
          <p:cNvPr id="29704" name="Rectangle 8"/>
          <p:cNvSpPr>
            <a:spLocks noChangeArrowheads="1"/>
          </p:cNvSpPr>
          <p:nvPr/>
        </p:nvSpPr>
        <p:spPr bwMode="auto">
          <a:xfrm>
            <a:off x="2443163" y="45894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9705" name="Rectangle 9"/>
          <p:cNvSpPr>
            <a:spLocks noChangeArrowheads="1"/>
          </p:cNvSpPr>
          <p:nvPr/>
        </p:nvSpPr>
        <p:spPr bwMode="auto">
          <a:xfrm>
            <a:off x="3162300" y="4003675"/>
            <a:ext cx="3429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9706" name="Line 10"/>
          <p:cNvSpPr>
            <a:spLocks noChangeShapeType="1"/>
          </p:cNvSpPr>
          <p:nvPr/>
        </p:nvSpPr>
        <p:spPr bwMode="auto">
          <a:xfrm flipH="1" flipV="1">
            <a:off x="3505200" y="4267200"/>
            <a:ext cx="457200" cy="449263"/>
          </a:xfrm>
          <a:prstGeom prst="line">
            <a:avLst/>
          </a:prstGeom>
          <a:noFill/>
          <a:ln w="9525">
            <a:solidFill>
              <a:srgbClr val="000080"/>
            </a:solidFill>
            <a:round/>
          </a:ln>
        </p:spPr>
        <p:txBody>
          <a:bodyPr>
            <a:spAutoFit/>
          </a:bodyPr>
          <a:lstStyle/>
          <a:p>
            <a:endParaRPr lang="zh-CN" altLang="en-US"/>
          </a:p>
        </p:txBody>
      </p:sp>
      <p:sp>
        <p:nvSpPr>
          <p:cNvPr id="29707" name="Line 11"/>
          <p:cNvSpPr>
            <a:spLocks noChangeShapeType="1"/>
          </p:cNvSpPr>
          <p:nvPr/>
        </p:nvSpPr>
        <p:spPr bwMode="auto">
          <a:xfrm flipV="1">
            <a:off x="2819400" y="4267200"/>
            <a:ext cx="381000" cy="374650"/>
          </a:xfrm>
          <a:prstGeom prst="line">
            <a:avLst/>
          </a:prstGeom>
          <a:noFill/>
          <a:ln w="9525">
            <a:solidFill>
              <a:srgbClr val="000080"/>
            </a:solidFill>
            <a:round/>
          </a:ln>
        </p:spPr>
        <p:txBody>
          <a:bodyPr>
            <a:spAutoFit/>
          </a:bodyPr>
          <a:lstStyle/>
          <a:p>
            <a:endParaRPr lang="zh-CN" altLang="en-US"/>
          </a:p>
        </p:txBody>
      </p:sp>
      <p:sp>
        <p:nvSpPr>
          <p:cNvPr id="29708" name="Line 12"/>
          <p:cNvSpPr>
            <a:spLocks noChangeShapeType="1"/>
          </p:cNvSpPr>
          <p:nvPr/>
        </p:nvSpPr>
        <p:spPr bwMode="auto">
          <a:xfrm flipV="1">
            <a:off x="2133600" y="4876800"/>
            <a:ext cx="381000" cy="374650"/>
          </a:xfrm>
          <a:prstGeom prst="line">
            <a:avLst/>
          </a:prstGeom>
          <a:noFill/>
          <a:ln w="9525">
            <a:solidFill>
              <a:srgbClr val="000080"/>
            </a:solidFill>
            <a:round/>
          </a:ln>
        </p:spPr>
        <p:txBody>
          <a:bodyPr>
            <a:spAutoFit/>
          </a:bodyPr>
          <a:lstStyle/>
          <a:p>
            <a:endParaRPr lang="zh-CN" altLang="en-US"/>
          </a:p>
        </p:txBody>
      </p:sp>
      <p:sp>
        <p:nvSpPr>
          <p:cNvPr id="29709" name="Rectangle 13"/>
          <p:cNvSpPr>
            <a:spLocks noChangeArrowheads="1"/>
          </p:cNvSpPr>
          <p:nvPr/>
        </p:nvSpPr>
        <p:spPr bwMode="auto">
          <a:xfrm>
            <a:off x="4724400" y="3413125"/>
            <a:ext cx="4572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N</a:t>
            </a:r>
            <a:endParaRPr lang="en-US" altLang="zh-CN" sz="2000" b="1">
              <a:solidFill>
                <a:srgbClr val="333399"/>
              </a:solidFill>
              <a:ea typeface="华文行楷" panose="02010800040101010101" pitchFamily="2" charset="-122"/>
            </a:endParaRPr>
          </a:p>
        </p:txBody>
      </p:sp>
      <p:sp>
        <p:nvSpPr>
          <p:cNvPr id="29710" name="Line 14"/>
          <p:cNvSpPr>
            <a:spLocks noChangeShapeType="1"/>
          </p:cNvSpPr>
          <p:nvPr/>
        </p:nvSpPr>
        <p:spPr bwMode="auto">
          <a:xfrm flipH="1" flipV="1">
            <a:off x="5105400" y="3733800"/>
            <a:ext cx="1447800" cy="523875"/>
          </a:xfrm>
          <a:prstGeom prst="line">
            <a:avLst/>
          </a:prstGeom>
          <a:noFill/>
          <a:ln w="9525">
            <a:solidFill>
              <a:srgbClr val="000080"/>
            </a:solidFill>
            <a:round/>
          </a:ln>
        </p:spPr>
        <p:txBody>
          <a:bodyPr>
            <a:spAutoFit/>
          </a:bodyPr>
          <a:lstStyle/>
          <a:p>
            <a:endParaRPr lang="zh-CN" altLang="en-US"/>
          </a:p>
        </p:txBody>
      </p:sp>
      <p:sp>
        <p:nvSpPr>
          <p:cNvPr id="29711" name="Line 15"/>
          <p:cNvSpPr>
            <a:spLocks noChangeShapeType="1"/>
          </p:cNvSpPr>
          <p:nvPr/>
        </p:nvSpPr>
        <p:spPr bwMode="auto">
          <a:xfrm flipV="1">
            <a:off x="3522663" y="3733800"/>
            <a:ext cx="1277937" cy="407988"/>
          </a:xfrm>
          <a:prstGeom prst="line">
            <a:avLst/>
          </a:prstGeom>
          <a:noFill/>
          <a:ln w="9525">
            <a:solidFill>
              <a:srgbClr val="000080"/>
            </a:solidFill>
            <a:round/>
          </a:ln>
        </p:spPr>
        <p:txBody>
          <a:bodyPr>
            <a:spAutoFit/>
          </a:bodyPr>
          <a:lstStyle/>
          <a:p>
            <a:endParaRPr lang="zh-CN" altLang="en-US"/>
          </a:p>
        </p:txBody>
      </p:sp>
      <p:sp>
        <p:nvSpPr>
          <p:cNvPr id="29712" name="Rectangle 16"/>
          <p:cNvSpPr>
            <a:spLocks noChangeArrowheads="1"/>
          </p:cNvSpPr>
          <p:nvPr/>
        </p:nvSpPr>
        <p:spPr bwMode="auto">
          <a:xfrm>
            <a:off x="6545263" y="4098925"/>
            <a:ext cx="3889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9713" name="Rectangle 17"/>
          <p:cNvSpPr>
            <a:spLocks noChangeArrowheads="1"/>
          </p:cNvSpPr>
          <p:nvPr/>
        </p:nvSpPr>
        <p:spPr bwMode="auto">
          <a:xfrm>
            <a:off x="3886200" y="46323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9714" name="Rectangle 18"/>
          <p:cNvSpPr>
            <a:spLocks noChangeArrowheads="1"/>
          </p:cNvSpPr>
          <p:nvPr/>
        </p:nvSpPr>
        <p:spPr bwMode="auto">
          <a:xfrm>
            <a:off x="3865563" y="53181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9715" name="Line 19"/>
          <p:cNvSpPr>
            <a:spLocks noChangeShapeType="1"/>
          </p:cNvSpPr>
          <p:nvPr/>
        </p:nvSpPr>
        <p:spPr bwMode="auto">
          <a:xfrm flipV="1">
            <a:off x="4038600" y="4953000"/>
            <a:ext cx="1588" cy="374650"/>
          </a:xfrm>
          <a:prstGeom prst="line">
            <a:avLst/>
          </a:prstGeom>
          <a:noFill/>
          <a:ln w="9525">
            <a:solidFill>
              <a:srgbClr val="000080"/>
            </a:solidFill>
            <a:round/>
          </a:ln>
        </p:spPr>
        <p:txBody>
          <a:bodyPr>
            <a:spAutoFit/>
          </a:bodyPr>
          <a:lstStyle/>
          <a:p>
            <a:endParaRPr lang="zh-CN" altLang="en-US"/>
          </a:p>
        </p:txBody>
      </p:sp>
      <p:sp>
        <p:nvSpPr>
          <p:cNvPr id="29716" name="Line 20"/>
          <p:cNvSpPr>
            <a:spLocks noChangeShapeType="1"/>
          </p:cNvSpPr>
          <p:nvPr/>
        </p:nvSpPr>
        <p:spPr bwMode="auto">
          <a:xfrm flipH="1" flipV="1">
            <a:off x="4948238" y="3733800"/>
            <a:ext cx="4762" cy="374650"/>
          </a:xfrm>
          <a:prstGeom prst="line">
            <a:avLst/>
          </a:prstGeom>
          <a:noFill/>
          <a:ln w="9525">
            <a:solidFill>
              <a:srgbClr val="000080"/>
            </a:solidFill>
            <a:round/>
          </a:ln>
        </p:spPr>
        <p:txBody>
          <a:bodyPr>
            <a:spAutoFit/>
          </a:bodyPr>
          <a:lstStyle/>
          <a:p>
            <a:endParaRPr lang="zh-CN" altLang="en-US"/>
          </a:p>
        </p:txBody>
      </p:sp>
      <p:sp>
        <p:nvSpPr>
          <p:cNvPr id="29717" name="Rectangle 21"/>
          <p:cNvSpPr>
            <a:spLocks noChangeArrowheads="1"/>
          </p:cNvSpPr>
          <p:nvPr/>
        </p:nvSpPr>
        <p:spPr bwMode="auto">
          <a:xfrm>
            <a:off x="4800600" y="3886200"/>
            <a:ext cx="312738" cy="457200"/>
          </a:xfrm>
          <a:prstGeom prst="rect">
            <a:avLst/>
          </a:prstGeom>
          <a:noFill/>
          <a:ln w="9525">
            <a:noFill/>
            <a:miter lim="800000"/>
          </a:ln>
        </p:spPr>
        <p:txBody>
          <a:bodyPr>
            <a:spAutoFit/>
          </a:bodyPr>
          <a:lstStyle/>
          <a:p>
            <a:pPr>
              <a:buClrTx/>
              <a:buFontTx/>
              <a:buNone/>
            </a:pPr>
            <a:r>
              <a:rPr lang="en-US" altLang="zh-CN" b="1">
                <a:solidFill>
                  <a:srgbClr val="333399"/>
                </a:solidFill>
              </a:rPr>
              <a:t>.</a:t>
            </a:r>
            <a:endParaRPr lang="en-US" altLang="zh-CN" b="1">
              <a:solidFill>
                <a:srgbClr val="333399"/>
              </a:solidFill>
            </a:endParaRPr>
          </a:p>
        </p:txBody>
      </p:sp>
      <p:sp>
        <p:nvSpPr>
          <p:cNvPr id="29718" name="Rectangle 22"/>
          <p:cNvSpPr>
            <a:spLocks noChangeArrowheads="1"/>
          </p:cNvSpPr>
          <p:nvPr/>
        </p:nvSpPr>
        <p:spPr bwMode="auto">
          <a:xfrm>
            <a:off x="1828800" y="52419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9719" name="Rectangle 23"/>
          <p:cNvSpPr>
            <a:spLocks noChangeArrowheads="1"/>
          </p:cNvSpPr>
          <p:nvPr/>
        </p:nvSpPr>
        <p:spPr bwMode="auto">
          <a:xfrm>
            <a:off x="1828800" y="59277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9720" name="Line 24"/>
          <p:cNvSpPr>
            <a:spLocks noChangeShapeType="1"/>
          </p:cNvSpPr>
          <p:nvPr/>
        </p:nvSpPr>
        <p:spPr bwMode="auto">
          <a:xfrm flipV="1">
            <a:off x="2001838" y="5562600"/>
            <a:ext cx="1587" cy="374650"/>
          </a:xfrm>
          <a:prstGeom prst="line">
            <a:avLst/>
          </a:prstGeom>
          <a:noFill/>
          <a:ln w="9525">
            <a:solidFill>
              <a:srgbClr val="000080"/>
            </a:solidFill>
            <a:round/>
          </a:ln>
        </p:spPr>
        <p:txBody>
          <a:bodyPr>
            <a:spAutoFit/>
          </a:bodyPr>
          <a:lstStyle/>
          <a:p>
            <a:endParaRPr lang="zh-CN" altLang="en-US"/>
          </a:p>
        </p:txBody>
      </p:sp>
      <p:sp>
        <p:nvSpPr>
          <p:cNvPr id="29721" name="Rectangle 25"/>
          <p:cNvSpPr>
            <a:spLocks noChangeArrowheads="1"/>
          </p:cNvSpPr>
          <p:nvPr/>
        </p:nvSpPr>
        <p:spPr bwMode="auto">
          <a:xfrm>
            <a:off x="5795963" y="4665663"/>
            <a:ext cx="354012"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S</a:t>
            </a:r>
            <a:endParaRPr lang="en-US" altLang="zh-CN" sz="2000" b="1">
              <a:solidFill>
                <a:srgbClr val="333399"/>
              </a:solidFill>
              <a:ea typeface="华文行楷" panose="02010800040101010101" pitchFamily="2" charset="-122"/>
            </a:endParaRPr>
          </a:p>
        </p:txBody>
      </p:sp>
      <p:sp>
        <p:nvSpPr>
          <p:cNvPr id="29722" name="Line 26"/>
          <p:cNvSpPr>
            <a:spLocks noChangeShapeType="1"/>
          </p:cNvSpPr>
          <p:nvPr/>
        </p:nvSpPr>
        <p:spPr bwMode="auto">
          <a:xfrm flipH="1" flipV="1">
            <a:off x="6858000" y="4343400"/>
            <a:ext cx="457200" cy="449263"/>
          </a:xfrm>
          <a:prstGeom prst="line">
            <a:avLst/>
          </a:prstGeom>
          <a:noFill/>
          <a:ln w="9525">
            <a:solidFill>
              <a:srgbClr val="000080"/>
            </a:solidFill>
            <a:round/>
          </a:ln>
        </p:spPr>
        <p:txBody>
          <a:bodyPr>
            <a:spAutoFit/>
          </a:bodyPr>
          <a:lstStyle/>
          <a:p>
            <a:endParaRPr lang="zh-CN" altLang="en-US"/>
          </a:p>
        </p:txBody>
      </p:sp>
      <p:sp>
        <p:nvSpPr>
          <p:cNvPr id="29723" name="Line 27"/>
          <p:cNvSpPr>
            <a:spLocks noChangeShapeType="1"/>
          </p:cNvSpPr>
          <p:nvPr/>
        </p:nvSpPr>
        <p:spPr bwMode="auto">
          <a:xfrm flipV="1">
            <a:off x="6135688" y="4343400"/>
            <a:ext cx="417512" cy="414338"/>
          </a:xfrm>
          <a:prstGeom prst="line">
            <a:avLst/>
          </a:prstGeom>
          <a:noFill/>
          <a:ln w="9525">
            <a:solidFill>
              <a:srgbClr val="000080"/>
            </a:solidFill>
            <a:round/>
          </a:ln>
        </p:spPr>
        <p:txBody>
          <a:bodyPr>
            <a:spAutoFit/>
          </a:bodyPr>
          <a:lstStyle/>
          <a:p>
            <a:endParaRPr lang="zh-CN" altLang="en-US"/>
          </a:p>
        </p:txBody>
      </p:sp>
      <p:sp>
        <p:nvSpPr>
          <p:cNvPr id="29724" name="Line 28"/>
          <p:cNvSpPr>
            <a:spLocks noChangeShapeType="1"/>
          </p:cNvSpPr>
          <p:nvPr/>
        </p:nvSpPr>
        <p:spPr bwMode="auto">
          <a:xfrm flipV="1">
            <a:off x="5486400" y="4953000"/>
            <a:ext cx="381000" cy="374650"/>
          </a:xfrm>
          <a:prstGeom prst="line">
            <a:avLst/>
          </a:prstGeom>
          <a:noFill/>
          <a:ln w="9525">
            <a:solidFill>
              <a:srgbClr val="000080"/>
            </a:solidFill>
            <a:round/>
          </a:ln>
        </p:spPr>
        <p:txBody>
          <a:bodyPr>
            <a:spAutoFit/>
          </a:bodyPr>
          <a:lstStyle/>
          <a:p>
            <a:endParaRPr lang="zh-CN" altLang="en-US"/>
          </a:p>
        </p:txBody>
      </p:sp>
      <p:sp>
        <p:nvSpPr>
          <p:cNvPr id="29725" name="Rectangle 29"/>
          <p:cNvSpPr>
            <a:spLocks noChangeArrowheads="1"/>
          </p:cNvSpPr>
          <p:nvPr/>
        </p:nvSpPr>
        <p:spPr bwMode="auto">
          <a:xfrm>
            <a:off x="7239000" y="47085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9726" name="Rectangle 30"/>
          <p:cNvSpPr>
            <a:spLocks noChangeArrowheads="1"/>
          </p:cNvSpPr>
          <p:nvPr/>
        </p:nvSpPr>
        <p:spPr bwMode="auto">
          <a:xfrm>
            <a:off x="7218363" y="5394325"/>
            <a:ext cx="32543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1</a:t>
            </a:r>
            <a:endParaRPr lang="en-US" altLang="zh-CN" sz="2000" b="1">
              <a:solidFill>
                <a:srgbClr val="333399"/>
              </a:solidFill>
              <a:ea typeface="华文行楷" panose="02010800040101010101" pitchFamily="2" charset="-122"/>
            </a:endParaRPr>
          </a:p>
        </p:txBody>
      </p:sp>
      <p:sp>
        <p:nvSpPr>
          <p:cNvPr id="29727" name="Line 31"/>
          <p:cNvSpPr>
            <a:spLocks noChangeShapeType="1"/>
          </p:cNvSpPr>
          <p:nvPr/>
        </p:nvSpPr>
        <p:spPr bwMode="auto">
          <a:xfrm flipV="1">
            <a:off x="7391400" y="5029200"/>
            <a:ext cx="1588" cy="374650"/>
          </a:xfrm>
          <a:prstGeom prst="line">
            <a:avLst/>
          </a:prstGeom>
          <a:noFill/>
          <a:ln w="9525">
            <a:solidFill>
              <a:srgbClr val="000080"/>
            </a:solidFill>
            <a:round/>
          </a:ln>
        </p:spPr>
        <p:txBody>
          <a:bodyPr>
            <a:spAutoFit/>
          </a:bodyPr>
          <a:lstStyle/>
          <a:p>
            <a:endParaRPr lang="zh-CN" altLang="en-US"/>
          </a:p>
        </p:txBody>
      </p:sp>
      <p:sp>
        <p:nvSpPr>
          <p:cNvPr id="29728" name="Rectangle 32"/>
          <p:cNvSpPr>
            <a:spLocks noChangeArrowheads="1"/>
          </p:cNvSpPr>
          <p:nvPr/>
        </p:nvSpPr>
        <p:spPr bwMode="auto">
          <a:xfrm>
            <a:off x="5181600" y="5318125"/>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B</a:t>
            </a:r>
            <a:endParaRPr lang="en-US" altLang="zh-CN" sz="2000" b="1">
              <a:solidFill>
                <a:srgbClr val="333399"/>
              </a:solidFill>
              <a:ea typeface="华文行楷" panose="02010800040101010101" pitchFamily="2" charset="-122"/>
            </a:endParaRPr>
          </a:p>
        </p:txBody>
      </p:sp>
      <p:sp>
        <p:nvSpPr>
          <p:cNvPr id="29729" name="Rectangle 33"/>
          <p:cNvSpPr>
            <a:spLocks noChangeArrowheads="1"/>
          </p:cNvSpPr>
          <p:nvPr/>
        </p:nvSpPr>
        <p:spPr bwMode="auto">
          <a:xfrm>
            <a:off x="5181600" y="6003925"/>
            <a:ext cx="325438"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0</a:t>
            </a:r>
            <a:endParaRPr lang="en-US" altLang="zh-CN" sz="2000" b="1">
              <a:solidFill>
                <a:srgbClr val="333399"/>
              </a:solidFill>
              <a:ea typeface="华文行楷" panose="02010800040101010101" pitchFamily="2" charset="-122"/>
            </a:endParaRPr>
          </a:p>
        </p:txBody>
      </p:sp>
      <p:sp>
        <p:nvSpPr>
          <p:cNvPr id="29730" name="Line 34"/>
          <p:cNvSpPr>
            <a:spLocks noChangeShapeType="1"/>
          </p:cNvSpPr>
          <p:nvPr/>
        </p:nvSpPr>
        <p:spPr bwMode="auto">
          <a:xfrm flipV="1">
            <a:off x="5354638" y="5638800"/>
            <a:ext cx="1587" cy="374650"/>
          </a:xfrm>
          <a:prstGeom prst="line">
            <a:avLst/>
          </a:prstGeom>
          <a:noFill/>
          <a:ln w="9525">
            <a:solidFill>
              <a:srgbClr val="000080"/>
            </a:solidFill>
            <a:round/>
          </a:ln>
        </p:spPr>
        <p:txBody>
          <a:bodyPr>
            <a:spAutoFit/>
          </a:bodyPr>
          <a:lstStyle/>
          <a:p>
            <a:endParaRPr lang="zh-CN" altLang="en-US"/>
          </a:p>
        </p:txBody>
      </p:sp>
      <p:sp>
        <p:nvSpPr>
          <p:cNvPr id="29731" name="Rectangle 77"/>
          <p:cNvSpPr>
            <a:spLocks noChangeArrowheads="1"/>
          </p:cNvSpPr>
          <p:nvPr/>
        </p:nvSpPr>
        <p:spPr bwMode="auto">
          <a:xfrm>
            <a:off x="3103563" y="3794125"/>
            <a:ext cx="630237"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f=1</a:t>
            </a:r>
            <a:endParaRPr lang="en-US" altLang="zh-CN" sz="2000" b="1">
              <a:ea typeface="华文行楷" panose="02010800040101010101" pitchFamily="2" charset="-122"/>
            </a:endParaRPr>
          </a:p>
        </p:txBody>
      </p:sp>
      <p:sp>
        <p:nvSpPr>
          <p:cNvPr id="29732" name="Rectangle 78"/>
          <p:cNvSpPr>
            <a:spLocks noChangeArrowheads="1"/>
          </p:cNvSpPr>
          <p:nvPr/>
        </p:nvSpPr>
        <p:spPr bwMode="auto">
          <a:xfrm>
            <a:off x="1981200" y="4546600"/>
            <a:ext cx="554038"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l=1</a:t>
            </a:r>
            <a:endParaRPr lang="en-US" altLang="zh-CN" sz="2000" b="1">
              <a:ea typeface="华文行楷" panose="02010800040101010101" pitchFamily="2" charset="-122"/>
            </a:endParaRPr>
          </a:p>
        </p:txBody>
      </p:sp>
      <p:sp>
        <p:nvSpPr>
          <p:cNvPr id="29733" name="Rectangle 79"/>
          <p:cNvSpPr>
            <a:spLocks noChangeArrowheads="1"/>
          </p:cNvSpPr>
          <p:nvPr/>
        </p:nvSpPr>
        <p:spPr bwMode="auto">
          <a:xfrm>
            <a:off x="2646363" y="4022725"/>
            <a:ext cx="630237"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l=2</a:t>
            </a:r>
            <a:endParaRPr lang="en-US" altLang="zh-CN" sz="2000" b="1">
              <a:ea typeface="华文行楷" panose="02010800040101010101" pitchFamily="2" charset="-122"/>
            </a:endParaRPr>
          </a:p>
        </p:txBody>
      </p:sp>
      <p:sp>
        <p:nvSpPr>
          <p:cNvPr id="29734" name="Rectangle 80"/>
          <p:cNvSpPr>
            <a:spLocks noChangeArrowheads="1"/>
          </p:cNvSpPr>
          <p:nvPr/>
        </p:nvSpPr>
        <p:spPr bwMode="auto">
          <a:xfrm>
            <a:off x="2743200" y="4572000"/>
            <a:ext cx="609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f=2</a:t>
            </a:r>
            <a:endParaRPr lang="en-US" altLang="zh-CN" sz="2000" b="1">
              <a:ea typeface="华文行楷" panose="02010800040101010101" pitchFamily="2" charset="-122"/>
            </a:endParaRPr>
          </a:p>
        </p:txBody>
      </p:sp>
      <p:sp>
        <p:nvSpPr>
          <p:cNvPr id="29735" name="Rectangle 81"/>
          <p:cNvSpPr>
            <a:spLocks noChangeArrowheads="1"/>
          </p:cNvSpPr>
          <p:nvPr/>
        </p:nvSpPr>
        <p:spPr bwMode="auto">
          <a:xfrm>
            <a:off x="5334000" y="4648200"/>
            <a:ext cx="609600" cy="396875"/>
          </a:xfrm>
          <a:prstGeom prst="rect">
            <a:avLst/>
          </a:prstGeom>
          <a:noFill/>
          <a:ln w="9525" cap="rnd">
            <a:noFill/>
            <a:prstDash val="sysDot"/>
            <a:miter lim="800000"/>
          </a:ln>
        </p:spPr>
        <p:txBody>
          <a:bodyPr>
            <a:spAutoFit/>
          </a:bodyPr>
          <a:lstStyle/>
          <a:p>
            <a:pPr algn="l">
              <a:buClrTx/>
              <a:buFontTx/>
              <a:buNone/>
            </a:pPr>
            <a:r>
              <a:rPr lang="en-US" altLang="zh-CN" sz="2000" b="1" dirty="0" smtClean="0">
                <a:ea typeface="华文行楷" panose="02010800040101010101" pitchFamily="2" charset="-122"/>
              </a:rPr>
              <a:t>l=1</a:t>
            </a:r>
            <a:endParaRPr lang="en-US" altLang="zh-CN" sz="2000" b="1" dirty="0">
              <a:ea typeface="华文行楷" panose="02010800040101010101" pitchFamily="2" charset="-122"/>
            </a:endParaRPr>
          </a:p>
        </p:txBody>
      </p:sp>
      <p:sp>
        <p:nvSpPr>
          <p:cNvPr id="29736" name="Rectangle 82"/>
          <p:cNvSpPr>
            <a:spLocks noChangeArrowheads="1"/>
          </p:cNvSpPr>
          <p:nvPr/>
        </p:nvSpPr>
        <p:spPr bwMode="auto">
          <a:xfrm>
            <a:off x="1371600" y="5241925"/>
            <a:ext cx="609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f=2</a:t>
            </a:r>
            <a:endParaRPr lang="en-US" altLang="zh-CN" sz="2000" b="1">
              <a:ea typeface="华文行楷" panose="02010800040101010101" pitchFamily="2" charset="-122"/>
            </a:endParaRPr>
          </a:p>
        </p:txBody>
      </p:sp>
      <p:sp>
        <p:nvSpPr>
          <p:cNvPr id="29737" name="Rectangle 83"/>
          <p:cNvSpPr>
            <a:spLocks noChangeArrowheads="1"/>
          </p:cNvSpPr>
          <p:nvPr/>
        </p:nvSpPr>
        <p:spPr bwMode="auto">
          <a:xfrm>
            <a:off x="2057400" y="5257800"/>
            <a:ext cx="6858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v=2</a:t>
            </a:r>
            <a:endParaRPr lang="en-US" altLang="zh-CN" sz="2000" b="1">
              <a:ea typeface="华文行楷" panose="02010800040101010101" pitchFamily="2" charset="-122"/>
            </a:endParaRPr>
          </a:p>
        </p:txBody>
      </p:sp>
      <p:sp>
        <p:nvSpPr>
          <p:cNvPr id="29738" name="Rectangle 84"/>
          <p:cNvSpPr>
            <a:spLocks noChangeArrowheads="1"/>
          </p:cNvSpPr>
          <p:nvPr/>
        </p:nvSpPr>
        <p:spPr bwMode="auto">
          <a:xfrm>
            <a:off x="2341563" y="4851400"/>
            <a:ext cx="630237"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v=2</a:t>
            </a:r>
            <a:endParaRPr lang="en-US" altLang="zh-CN" sz="2000" b="1">
              <a:ea typeface="华文行楷" panose="02010800040101010101" pitchFamily="2" charset="-122"/>
            </a:endParaRPr>
          </a:p>
        </p:txBody>
      </p:sp>
      <p:sp>
        <p:nvSpPr>
          <p:cNvPr id="29739" name="Rectangle 85"/>
          <p:cNvSpPr>
            <a:spLocks noChangeArrowheads="1"/>
          </p:cNvSpPr>
          <p:nvPr/>
        </p:nvSpPr>
        <p:spPr bwMode="auto">
          <a:xfrm>
            <a:off x="3429000" y="4632325"/>
            <a:ext cx="6858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v=0</a:t>
            </a:r>
            <a:endParaRPr lang="en-US" altLang="zh-CN" sz="2000" b="1">
              <a:ea typeface="华文行楷" panose="02010800040101010101" pitchFamily="2" charset="-122"/>
            </a:endParaRPr>
          </a:p>
        </p:txBody>
      </p:sp>
      <p:sp>
        <p:nvSpPr>
          <p:cNvPr id="29740" name="Rectangle 86"/>
          <p:cNvSpPr>
            <a:spLocks noChangeArrowheads="1"/>
          </p:cNvSpPr>
          <p:nvPr/>
        </p:nvSpPr>
        <p:spPr bwMode="auto">
          <a:xfrm>
            <a:off x="3505200" y="4022725"/>
            <a:ext cx="7620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v=2</a:t>
            </a:r>
            <a:endParaRPr lang="en-US" altLang="zh-CN" sz="2000" b="1">
              <a:ea typeface="华文行楷" panose="02010800040101010101" pitchFamily="2" charset="-122"/>
            </a:endParaRPr>
          </a:p>
        </p:txBody>
      </p:sp>
      <p:sp>
        <p:nvSpPr>
          <p:cNvPr id="29741" name="Rectangle 87"/>
          <p:cNvSpPr>
            <a:spLocks noChangeArrowheads="1"/>
          </p:cNvSpPr>
          <p:nvPr/>
        </p:nvSpPr>
        <p:spPr bwMode="auto">
          <a:xfrm>
            <a:off x="4114800" y="4622800"/>
            <a:ext cx="609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f=1</a:t>
            </a:r>
            <a:endParaRPr lang="en-US" altLang="zh-CN" sz="2000" b="1">
              <a:ea typeface="华文行楷" panose="02010800040101010101" pitchFamily="2" charset="-122"/>
            </a:endParaRPr>
          </a:p>
        </p:txBody>
      </p:sp>
      <p:sp>
        <p:nvSpPr>
          <p:cNvPr id="29742" name="Rectangle 88"/>
          <p:cNvSpPr>
            <a:spLocks noChangeArrowheads="1"/>
          </p:cNvSpPr>
          <p:nvPr/>
        </p:nvSpPr>
        <p:spPr bwMode="auto">
          <a:xfrm>
            <a:off x="6019800" y="4114800"/>
            <a:ext cx="609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l=2</a:t>
            </a:r>
            <a:endParaRPr lang="en-US" altLang="zh-CN" sz="2000" b="1">
              <a:ea typeface="华文行楷" panose="02010800040101010101" pitchFamily="2" charset="-122"/>
            </a:endParaRPr>
          </a:p>
        </p:txBody>
      </p:sp>
      <p:sp>
        <p:nvSpPr>
          <p:cNvPr id="29743" name="Rectangle 89"/>
          <p:cNvSpPr>
            <a:spLocks noChangeArrowheads="1"/>
          </p:cNvSpPr>
          <p:nvPr/>
        </p:nvSpPr>
        <p:spPr bwMode="auto">
          <a:xfrm>
            <a:off x="6324600" y="3870325"/>
            <a:ext cx="990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f=0.25</a:t>
            </a:r>
            <a:endParaRPr lang="en-US" altLang="zh-CN" sz="2000" b="1">
              <a:ea typeface="华文行楷" panose="02010800040101010101" pitchFamily="2" charset="-122"/>
            </a:endParaRPr>
          </a:p>
        </p:txBody>
      </p:sp>
      <p:sp>
        <p:nvSpPr>
          <p:cNvPr id="29744" name="Rectangle 90"/>
          <p:cNvSpPr>
            <a:spLocks noChangeArrowheads="1"/>
          </p:cNvSpPr>
          <p:nvPr/>
        </p:nvSpPr>
        <p:spPr bwMode="auto">
          <a:xfrm>
            <a:off x="6096000" y="4648200"/>
            <a:ext cx="8382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f=0.5</a:t>
            </a:r>
            <a:endParaRPr lang="en-US" altLang="zh-CN" sz="2000" b="1">
              <a:ea typeface="华文行楷" panose="02010800040101010101" pitchFamily="2" charset="-122"/>
            </a:endParaRPr>
          </a:p>
        </p:txBody>
      </p:sp>
      <p:sp>
        <p:nvSpPr>
          <p:cNvPr id="29745" name="Rectangle 91"/>
          <p:cNvSpPr>
            <a:spLocks noChangeArrowheads="1"/>
          </p:cNvSpPr>
          <p:nvPr/>
        </p:nvSpPr>
        <p:spPr bwMode="auto">
          <a:xfrm>
            <a:off x="7467600" y="4556125"/>
            <a:ext cx="990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f=0.25</a:t>
            </a:r>
            <a:endParaRPr lang="en-US" altLang="zh-CN" sz="2000" b="1">
              <a:ea typeface="华文行楷" panose="02010800040101010101" pitchFamily="2" charset="-122"/>
            </a:endParaRPr>
          </a:p>
        </p:txBody>
      </p:sp>
      <p:sp>
        <p:nvSpPr>
          <p:cNvPr id="29746" name="Rectangle 92"/>
          <p:cNvSpPr>
            <a:spLocks noChangeArrowheads="1"/>
          </p:cNvSpPr>
          <p:nvPr/>
        </p:nvSpPr>
        <p:spPr bwMode="auto">
          <a:xfrm>
            <a:off x="4495800" y="5334000"/>
            <a:ext cx="9144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f=0.5</a:t>
            </a:r>
            <a:endParaRPr lang="en-US" altLang="zh-CN" sz="2000" b="1">
              <a:ea typeface="华文行楷" panose="02010800040101010101" pitchFamily="2" charset="-122"/>
            </a:endParaRPr>
          </a:p>
        </p:txBody>
      </p:sp>
      <p:sp>
        <p:nvSpPr>
          <p:cNvPr id="29747" name="Rectangle 93"/>
          <p:cNvSpPr>
            <a:spLocks noChangeArrowheads="1"/>
          </p:cNvSpPr>
          <p:nvPr/>
        </p:nvSpPr>
        <p:spPr bwMode="auto">
          <a:xfrm>
            <a:off x="7467600" y="4800600"/>
            <a:ext cx="990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v=0.25</a:t>
            </a:r>
            <a:endParaRPr lang="en-US" altLang="zh-CN" sz="2000" b="1">
              <a:ea typeface="华文行楷" panose="02010800040101010101" pitchFamily="2" charset="-122"/>
            </a:endParaRPr>
          </a:p>
        </p:txBody>
      </p:sp>
      <p:sp>
        <p:nvSpPr>
          <p:cNvPr id="29748" name="Rectangle 94"/>
          <p:cNvSpPr>
            <a:spLocks noChangeArrowheads="1"/>
          </p:cNvSpPr>
          <p:nvPr/>
        </p:nvSpPr>
        <p:spPr bwMode="auto">
          <a:xfrm>
            <a:off x="5410200" y="5334000"/>
            <a:ext cx="6858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v=0</a:t>
            </a:r>
            <a:endParaRPr lang="en-US" altLang="zh-CN" sz="2000" b="1">
              <a:ea typeface="华文行楷" panose="02010800040101010101" pitchFamily="2" charset="-122"/>
            </a:endParaRPr>
          </a:p>
        </p:txBody>
      </p:sp>
      <p:sp>
        <p:nvSpPr>
          <p:cNvPr id="29749" name="Rectangle 95"/>
          <p:cNvSpPr>
            <a:spLocks noChangeArrowheads="1"/>
          </p:cNvSpPr>
          <p:nvPr/>
        </p:nvSpPr>
        <p:spPr bwMode="auto">
          <a:xfrm>
            <a:off x="5715000" y="4876800"/>
            <a:ext cx="6858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v=0</a:t>
            </a:r>
            <a:endParaRPr lang="en-US" altLang="zh-CN" sz="2000" b="1">
              <a:ea typeface="华文行楷" panose="02010800040101010101" pitchFamily="2" charset="-122"/>
            </a:endParaRPr>
          </a:p>
        </p:txBody>
      </p:sp>
      <p:sp>
        <p:nvSpPr>
          <p:cNvPr id="29750" name="Rectangle 96"/>
          <p:cNvSpPr>
            <a:spLocks noChangeArrowheads="1"/>
          </p:cNvSpPr>
          <p:nvPr/>
        </p:nvSpPr>
        <p:spPr bwMode="auto">
          <a:xfrm>
            <a:off x="6858000" y="4089400"/>
            <a:ext cx="990600" cy="396875"/>
          </a:xfrm>
          <a:prstGeom prst="rect">
            <a:avLst/>
          </a:prstGeom>
          <a:noFill/>
          <a:ln w="9525" cap="rnd">
            <a:noFill/>
            <a:prstDash val="sysDot"/>
            <a:miter lim="800000"/>
          </a:ln>
        </p:spPr>
        <p:txBody>
          <a:bodyPr>
            <a:spAutoFit/>
          </a:bodyPr>
          <a:lstStyle/>
          <a:p>
            <a:pPr algn="l">
              <a:buClrTx/>
              <a:buFontTx/>
              <a:buNone/>
            </a:pPr>
            <a:r>
              <a:rPr lang="en-US" altLang="zh-CN" sz="2000" b="1">
                <a:ea typeface="华文行楷" panose="02010800040101010101" pitchFamily="2" charset="-122"/>
              </a:rPr>
              <a:t>v=0.25</a:t>
            </a:r>
            <a:endParaRPr lang="en-US" altLang="zh-CN" sz="2000" b="1">
              <a:ea typeface="华文行楷" panose="02010800040101010101" pitchFamily="2" charset="-122"/>
            </a:endParaRPr>
          </a:p>
        </p:txBody>
      </p:sp>
      <p:sp>
        <p:nvSpPr>
          <p:cNvPr id="29751" name="Rectangle 97"/>
          <p:cNvSpPr>
            <a:spLocks noChangeArrowheads="1"/>
          </p:cNvSpPr>
          <p:nvPr/>
        </p:nvSpPr>
        <p:spPr bwMode="auto">
          <a:xfrm>
            <a:off x="5105400" y="3413125"/>
            <a:ext cx="1143000" cy="396875"/>
          </a:xfrm>
          <a:prstGeom prst="rect">
            <a:avLst/>
          </a:prstGeom>
          <a:noFill/>
          <a:ln w="9525" cap="rnd">
            <a:noFill/>
            <a:prstDash val="sysDot"/>
            <a:miter lim="800000"/>
          </a:ln>
        </p:spPr>
        <p:txBody>
          <a:bodyPr>
            <a:spAutoFit/>
          </a:bodyPr>
          <a:lstStyle/>
          <a:p>
            <a:pPr algn="l">
              <a:buClrTx/>
              <a:buFontTx/>
              <a:buNone/>
            </a:pPr>
            <a:r>
              <a:rPr lang="en-US" altLang="zh-CN" sz="2000" b="1" dirty="0">
                <a:ea typeface="华文行楷" panose="02010800040101010101" pitchFamily="2" charset="-122"/>
              </a:rPr>
              <a:t>v=2.25</a:t>
            </a:r>
            <a:endParaRPr lang="en-US" altLang="zh-CN" sz="2000" b="1" dirty="0">
              <a:ea typeface="华文行楷" panose="02010800040101010101" pitchFamily="2" charset="-122"/>
            </a:endParaRPr>
          </a:p>
        </p:txBody>
      </p:sp>
      <p:sp>
        <p:nvSpPr>
          <p:cNvPr id="29752" name="Rectangle 9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1"/>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latin typeface="Times New Roman" panose="02020603050405020304" pitchFamily="18" charset="0"/>
              </a:rPr>
              <a:t>单遍的</a:t>
            </a:r>
            <a:r>
              <a:rPr lang="zh-CN" altLang="en-US" sz="2800" b="1" i="0" dirty="0" smtClean="0">
                <a:latin typeface="Times New Roman" panose="02020603050405020304" pitchFamily="18" charset="0"/>
              </a:rPr>
              <a:t>方法</a:t>
            </a:r>
            <a:endParaRPr lang="zh-CN" altLang="en-US" sz="2800" b="1" i="0" dirty="0">
              <a:latin typeface="楷体_GB2312" pitchFamily="49" charset="-122"/>
            </a:endParaRPr>
          </a:p>
        </p:txBody>
      </p:sp>
      <p:sp>
        <p:nvSpPr>
          <p:cNvPr id="30723" name="Rectangle 22"/>
          <p:cNvSpPr>
            <a:spLocks noChangeArrowheads="1"/>
          </p:cNvSpPr>
          <p:nvPr/>
        </p:nvSpPr>
        <p:spPr bwMode="auto">
          <a:xfrm>
            <a:off x="1104900" y="2057400"/>
            <a:ext cx="7200900" cy="3775075"/>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latin typeface="Times New Roman" panose="02020603050405020304" pitchFamily="18" charset="0"/>
              </a:rPr>
              <a:t>   </a:t>
            </a:r>
            <a:r>
              <a:rPr lang="zh-CN" altLang="en-US" b="1" i="0">
                <a:latin typeface="Times New Roman" panose="02020603050405020304" pitchFamily="18" charset="0"/>
              </a:rPr>
              <a:t>语法分析遍的同时进行属性计算 </a:t>
            </a:r>
            <a:endParaRPr lang="zh-CN" altLang="en-US" b="1" i="0">
              <a:latin typeface="Times New Roman" panose="02020603050405020304" pitchFamily="18" charset="0"/>
            </a:endParaRPr>
          </a:p>
          <a:p>
            <a:pPr algn="l">
              <a:buClrTx/>
              <a:buFont typeface="Symbol" panose="05050102010706020507" pitchFamily="18" charset="2"/>
              <a:buNone/>
            </a:pPr>
            <a:endParaRPr lang="zh-CN" altLang="en-US" sz="1000" b="1" i="0">
              <a:latin typeface="Times New Roman" panose="02020603050405020304" pitchFamily="18" charset="0"/>
            </a:endParaRPr>
          </a:p>
          <a:p>
            <a:pPr lvl="1" algn="l">
              <a:buClrTx/>
              <a:buFontTx/>
              <a:buChar char="•"/>
            </a:pPr>
            <a:r>
              <a:rPr lang="zh-CN" altLang="en-US" b="1" i="0">
                <a:latin typeface="Times New Roman" panose="02020603050405020304" pitchFamily="18" charset="0"/>
              </a:rPr>
              <a:t> </a:t>
            </a:r>
            <a:r>
              <a:rPr lang="zh-CN" altLang="en-US" b="1" i="0">
                <a:solidFill>
                  <a:srgbClr val="333399"/>
                </a:solidFill>
                <a:latin typeface="Times New Roman" panose="02020603050405020304" pitchFamily="18" charset="0"/>
              </a:rPr>
              <a:t>自下而上方法</a:t>
            </a:r>
            <a:endParaRPr lang="zh-CN" altLang="en-US" b="1" i="0">
              <a:solidFill>
                <a:srgbClr val="333399"/>
              </a:solidFill>
              <a:latin typeface="Times New Roman" panose="02020603050405020304" pitchFamily="18" charset="0"/>
            </a:endParaRPr>
          </a:p>
          <a:p>
            <a:pPr lvl="1" algn="l">
              <a:buClrTx/>
              <a:buFontTx/>
              <a:buNone/>
            </a:pPr>
            <a:endParaRPr lang="zh-CN" altLang="en-US" sz="1000" b="1" i="0">
              <a:solidFill>
                <a:srgbClr val="333399"/>
              </a:solidFill>
              <a:latin typeface="Times New Roman" panose="02020603050405020304" pitchFamily="18" charset="0"/>
            </a:endParaRPr>
          </a:p>
          <a:p>
            <a:pPr lvl="1" algn="l">
              <a:buClrTx/>
              <a:buFontTx/>
              <a:buChar char="•"/>
            </a:pPr>
            <a:r>
              <a:rPr lang="zh-CN" altLang="en-US" b="1" i="0">
                <a:latin typeface="Times New Roman" panose="02020603050405020304" pitchFamily="18" charset="0"/>
              </a:rPr>
              <a:t> </a:t>
            </a:r>
            <a:r>
              <a:rPr lang="zh-CN" altLang="en-US" b="1" i="0">
                <a:solidFill>
                  <a:srgbClr val="333399"/>
                </a:solidFill>
                <a:latin typeface="Times New Roman" panose="02020603050405020304" pitchFamily="18" charset="0"/>
              </a:rPr>
              <a:t>自上而下方法</a:t>
            </a:r>
            <a:endParaRPr lang="zh-CN" altLang="en-US" b="1" i="0">
              <a:solidFill>
                <a:srgbClr val="333399"/>
              </a:solidFill>
              <a:latin typeface="Times New Roman" panose="02020603050405020304" pitchFamily="18" charset="0"/>
            </a:endParaRPr>
          </a:p>
          <a:p>
            <a:pPr lvl="1" algn="l">
              <a:buClrTx/>
              <a:buFontTx/>
              <a:buNone/>
            </a:pPr>
            <a:endParaRPr lang="zh-CN" altLang="en-US" b="1" i="0">
              <a:solidFill>
                <a:srgbClr val="333399"/>
              </a:solidFill>
              <a:latin typeface="Times New Roman" panose="02020603050405020304" pitchFamily="18" charset="0"/>
            </a:endParaRPr>
          </a:p>
          <a:p>
            <a:pPr algn="l">
              <a:buClrTx/>
              <a:buFont typeface="Symbol" panose="05050102010706020507" pitchFamily="18" charset="2"/>
              <a:buChar char="-"/>
            </a:pPr>
            <a:r>
              <a:rPr lang="zh-CN" altLang="en-US" b="1" i="0">
                <a:latin typeface="Times New Roman" panose="02020603050405020304" pitchFamily="18" charset="0"/>
              </a:rPr>
              <a:t>   只适用于特定文法 </a:t>
            </a:r>
            <a:endParaRPr lang="zh-CN" altLang="en-US" b="1" i="0">
              <a:latin typeface="Times New Roman" panose="02020603050405020304" pitchFamily="18" charset="0"/>
            </a:endParaRPr>
          </a:p>
          <a:p>
            <a:pPr algn="l">
              <a:buClrTx/>
              <a:buFont typeface="Symbol" panose="05050102010706020507" pitchFamily="18" charset="2"/>
              <a:buNone/>
            </a:pPr>
            <a:endParaRPr lang="zh-CN" altLang="en-US" sz="1000" b="1" i="0">
              <a:latin typeface="Times New Roman" panose="02020603050405020304" pitchFamily="18" charset="0"/>
            </a:endParaRPr>
          </a:p>
          <a:p>
            <a:pPr algn="l">
              <a:buClrTx/>
              <a:buFont typeface="Symbol" panose="05050102010706020507" pitchFamily="18" charset="2"/>
              <a:buNone/>
            </a:pPr>
            <a:r>
              <a:rPr lang="zh-CN" altLang="en-US" b="1" i="0">
                <a:latin typeface="Times New Roman" panose="02020603050405020304" pitchFamily="18" charset="0"/>
              </a:rPr>
              <a:t>     </a:t>
            </a:r>
            <a:r>
              <a:rPr lang="zh-CN" altLang="en-US" b="1" i="0">
                <a:solidFill>
                  <a:srgbClr val="333399"/>
                </a:solidFill>
                <a:latin typeface="Times New Roman" panose="02020603050405020304" pitchFamily="18" charset="0"/>
              </a:rPr>
              <a:t>本课程只讨论如下两类属性文法：</a:t>
            </a:r>
            <a:endParaRPr lang="zh-CN" altLang="en-US" b="1" i="0">
              <a:solidFill>
                <a:srgbClr val="333399"/>
              </a:solidFill>
              <a:latin typeface="Times New Roman" panose="02020603050405020304" pitchFamily="18" charset="0"/>
            </a:endParaRPr>
          </a:p>
          <a:p>
            <a:pPr algn="l">
              <a:buClrTx/>
              <a:buFont typeface="Symbol" panose="05050102010706020507" pitchFamily="18" charset="2"/>
              <a:buNone/>
            </a:pPr>
            <a:endParaRPr lang="zh-CN" altLang="en-US" sz="1000" b="1" i="0">
              <a:solidFill>
                <a:srgbClr val="333399"/>
              </a:solidFill>
              <a:latin typeface="Times New Roman" panose="02020603050405020304" pitchFamily="18" charset="0"/>
            </a:endParaRPr>
          </a:p>
          <a:p>
            <a:pPr lvl="1" algn="l">
              <a:buClrTx/>
              <a:buFontTx/>
              <a:buChar char="•"/>
            </a:pPr>
            <a:r>
              <a:rPr lang="zh-CN" altLang="en-US" b="1" i="0"/>
              <a:t>  </a:t>
            </a:r>
            <a:r>
              <a:rPr lang="en-US" altLang="zh-CN" i="0"/>
              <a:t>S-</a:t>
            </a:r>
            <a:r>
              <a:rPr lang="zh-CN" altLang="en-US" b="1" i="0"/>
              <a:t>属性文法</a:t>
            </a:r>
            <a:r>
              <a:rPr lang="zh-CN" altLang="en-US" b="1" i="0">
                <a:solidFill>
                  <a:srgbClr val="333399"/>
                </a:solidFill>
              </a:rPr>
              <a:t> </a:t>
            </a:r>
            <a:endParaRPr lang="zh-CN" altLang="en-US" b="1" i="0">
              <a:solidFill>
                <a:srgbClr val="333399"/>
              </a:solidFill>
            </a:endParaRPr>
          </a:p>
          <a:p>
            <a:pPr lvl="1" algn="l">
              <a:buClrTx/>
              <a:buFontTx/>
              <a:buNone/>
            </a:pPr>
            <a:endParaRPr lang="zh-CN" altLang="en-US" sz="1000" b="1" i="0">
              <a:solidFill>
                <a:srgbClr val="333399"/>
              </a:solidFill>
            </a:endParaRPr>
          </a:p>
          <a:p>
            <a:pPr lvl="1" algn="l">
              <a:buClrTx/>
              <a:buFontTx/>
              <a:buChar char="•"/>
            </a:pPr>
            <a:r>
              <a:rPr lang="zh-CN" altLang="en-US" b="1" i="0"/>
              <a:t>  </a:t>
            </a:r>
            <a:r>
              <a:rPr lang="en-US" altLang="zh-CN" i="0"/>
              <a:t>L-</a:t>
            </a:r>
            <a:r>
              <a:rPr lang="zh-CN" altLang="en-US" b="1" i="0"/>
              <a:t>属性文法</a:t>
            </a:r>
            <a:r>
              <a:rPr lang="zh-CN" altLang="en-US" b="1" i="0">
                <a:solidFill>
                  <a:srgbClr val="333399"/>
                </a:solidFill>
              </a:rPr>
              <a:t> </a:t>
            </a:r>
            <a:endParaRPr lang="zh-CN" altLang="en-US" b="1" i="0">
              <a:solidFill>
                <a:srgbClr val="333399"/>
              </a:solidFill>
            </a:endParaRPr>
          </a:p>
        </p:txBody>
      </p:sp>
      <p:sp>
        <p:nvSpPr>
          <p:cNvPr id="30724" name="AutoShape 2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5" name="AutoShape 2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6" name="AutoShape 2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7" name="AutoShape 2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8" name="Rectangle 28"/>
          <p:cNvSpPr>
            <a:spLocks noChangeArrowheads="1"/>
          </p:cNvSpPr>
          <p:nvPr/>
        </p:nvSpPr>
        <p:spPr bwMode="auto">
          <a:xfrm>
            <a:off x="1524000" y="188913"/>
            <a:ext cx="6504384"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基于属性文法的语义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1"/>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en-US" altLang="zh-CN" sz="2800" i="0" dirty="0"/>
              <a:t>S-</a:t>
            </a:r>
            <a:r>
              <a:rPr lang="zh-CN" altLang="en-US" sz="2800" b="1" i="0" dirty="0"/>
              <a:t>属性文法</a:t>
            </a:r>
            <a:endParaRPr lang="zh-CN" altLang="en-US" sz="2800" b="1" i="0" dirty="0"/>
          </a:p>
        </p:txBody>
      </p:sp>
      <p:sp>
        <p:nvSpPr>
          <p:cNvPr id="31747" name="Rectangle 32"/>
          <p:cNvSpPr>
            <a:spLocks noChangeArrowheads="1"/>
          </p:cNvSpPr>
          <p:nvPr/>
        </p:nvSpPr>
        <p:spPr bwMode="auto">
          <a:xfrm>
            <a:off x="1104900" y="1905000"/>
            <a:ext cx="7643564" cy="707886"/>
          </a:xfrm>
          <a:prstGeom prst="rect">
            <a:avLst/>
          </a:prstGeom>
          <a:noFill/>
          <a:ln w="9525">
            <a:noFill/>
            <a:miter lim="800000"/>
          </a:ln>
        </p:spPr>
        <p:txBody>
          <a:bodyPr wrap="square">
            <a:spAutoFit/>
          </a:bodyPr>
          <a:lstStyle/>
          <a:p>
            <a:pPr algn="l">
              <a:buClrTx/>
              <a:buFont typeface="Symbol" panose="05050102010706020507" pitchFamily="18" charset="2"/>
              <a:buChar char="-"/>
            </a:pPr>
            <a:r>
              <a:rPr lang="en-US" altLang="zh-CN" sz="2000" b="1" i="0" dirty="0">
                <a:latin typeface="Times New Roman" panose="02020603050405020304" pitchFamily="18" charset="0"/>
              </a:rPr>
              <a:t>   </a:t>
            </a:r>
            <a:r>
              <a:rPr lang="zh-CN" altLang="en-US" sz="2000" b="1" i="0" dirty="0">
                <a:solidFill>
                  <a:srgbClr val="333399"/>
                </a:solidFill>
                <a:latin typeface="Times New Roman" panose="02020603050405020304" pitchFamily="18" charset="0"/>
              </a:rPr>
              <a:t>只包含</a:t>
            </a:r>
            <a:r>
              <a:rPr lang="zh-CN" altLang="en-US" sz="2000" b="1" i="0" dirty="0">
                <a:solidFill>
                  <a:srgbClr val="FF0000"/>
                </a:solidFill>
                <a:latin typeface="Times New Roman" panose="02020603050405020304" pitchFamily="18" charset="0"/>
              </a:rPr>
              <a:t>综合</a:t>
            </a:r>
            <a:r>
              <a:rPr lang="zh-CN" altLang="en-US" sz="2000" b="1" i="0" dirty="0" smtClean="0">
                <a:solidFill>
                  <a:srgbClr val="FF0000"/>
                </a:solidFill>
                <a:latin typeface="Times New Roman" panose="02020603050405020304" pitchFamily="18" charset="0"/>
              </a:rPr>
              <a:t>属性</a:t>
            </a:r>
            <a:endParaRPr lang="en-US" altLang="zh-CN" sz="2000" b="1" i="0" dirty="0">
              <a:solidFill>
                <a:srgbClr val="FF0000"/>
              </a:solidFill>
              <a:latin typeface="Times New Roman" panose="02020603050405020304" pitchFamily="18" charset="0"/>
            </a:endParaRPr>
          </a:p>
          <a:p>
            <a:pPr algn="l">
              <a:buClrTx/>
              <a:buFont typeface="Symbol" panose="05050102010706020507" pitchFamily="18" charset="2"/>
              <a:buChar char="-"/>
            </a:pPr>
            <a:r>
              <a:rPr lang="en-US" altLang="zh-CN" sz="2000" b="1" i="0" dirty="0" smtClean="0">
                <a:solidFill>
                  <a:srgbClr val="FF0000"/>
                </a:solidFill>
                <a:latin typeface="Times New Roman" panose="02020603050405020304" pitchFamily="18" charset="0"/>
              </a:rPr>
              <a:t>   </a:t>
            </a:r>
            <a:r>
              <a:rPr lang="zh-CN" altLang="en-US" sz="2000" b="1" i="0" dirty="0" smtClean="0">
                <a:solidFill>
                  <a:srgbClr val="333399"/>
                </a:solidFill>
                <a:latin typeface="Times New Roman" panose="02020603050405020304" pitchFamily="18" charset="0"/>
              </a:rPr>
              <a:t>可以</a:t>
            </a:r>
            <a:r>
              <a:rPr lang="zh-CN" altLang="en-US" sz="2000" b="1" i="0" dirty="0" smtClean="0">
                <a:solidFill>
                  <a:srgbClr val="FF0000"/>
                </a:solidFill>
                <a:latin typeface="Times New Roman" panose="02020603050405020304" pitchFamily="18" charset="0"/>
              </a:rPr>
              <a:t>自下而上</a:t>
            </a:r>
            <a:r>
              <a:rPr lang="zh-CN" altLang="en-US" sz="2000" b="1" i="0" dirty="0" smtClean="0">
                <a:solidFill>
                  <a:srgbClr val="333399"/>
                </a:solidFill>
                <a:latin typeface="Times New Roman" panose="02020603050405020304" pitchFamily="18" charset="0"/>
              </a:rPr>
              <a:t>计算</a:t>
            </a:r>
            <a:r>
              <a:rPr lang="zh-CN" altLang="en-US" sz="2000" b="1" i="0" dirty="0">
                <a:solidFill>
                  <a:srgbClr val="333399"/>
                </a:solidFill>
                <a:latin typeface="Times New Roman" panose="02020603050405020304" pitchFamily="18" charset="0"/>
              </a:rPr>
              <a:t>分析树中节点的属性</a:t>
            </a:r>
            <a:endParaRPr lang="zh-CN" altLang="en-US" sz="2000" b="1" i="0" dirty="0">
              <a:solidFill>
                <a:srgbClr val="333399"/>
              </a:solidFill>
              <a:latin typeface="Times New Roman" panose="02020603050405020304" pitchFamily="18" charset="0"/>
            </a:endParaRPr>
          </a:p>
        </p:txBody>
      </p:sp>
      <p:sp>
        <p:nvSpPr>
          <p:cNvPr id="31748" name="AutoShape 3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9" name="AutoShape 3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0" name="AutoShape 3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1" name="AutoShape 3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2" name="Text Box 37"/>
          <p:cNvSpPr txBox="1">
            <a:spLocks noChangeArrowheads="1"/>
          </p:cNvSpPr>
          <p:nvPr/>
        </p:nvSpPr>
        <p:spPr bwMode="auto">
          <a:xfrm>
            <a:off x="732949" y="270892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en-US" altLang="zh-CN" sz="2800" i="0" dirty="0"/>
              <a:t>L-</a:t>
            </a:r>
            <a:r>
              <a:rPr lang="zh-CN" altLang="en-US" sz="2800" b="1" i="0" dirty="0"/>
              <a:t>属性文法</a:t>
            </a:r>
            <a:endParaRPr lang="zh-CN" altLang="en-US" sz="2800" b="1" i="0" dirty="0"/>
          </a:p>
        </p:txBody>
      </p:sp>
      <p:sp>
        <p:nvSpPr>
          <p:cNvPr id="31753" name="Rectangle 38"/>
          <p:cNvSpPr>
            <a:spLocks noChangeArrowheads="1"/>
          </p:cNvSpPr>
          <p:nvPr/>
        </p:nvSpPr>
        <p:spPr bwMode="auto">
          <a:xfrm>
            <a:off x="1055688" y="3343453"/>
            <a:ext cx="7200900" cy="3170099"/>
          </a:xfrm>
          <a:prstGeom prst="rect">
            <a:avLst/>
          </a:prstGeom>
          <a:noFill/>
          <a:ln w="9525">
            <a:noFill/>
            <a:miter lim="800000"/>
          </a:ln>
        </p:spPr>
        <p:txBody>
          <a:bodyPr>
            <a:spAutoFit/>
          </a:bodyPr>
          <a:lstStyle/>
          <a:p>
            <a:pPr algn="just">
              <a:buClrTx/>
              <a:buFont typeface="Symbol" panose="05050102010706020507" pitchFamily="18" charset="2"/>
              <a:buChar char="-"/>
            </a:pPr>
            <a:r>
              <a:rPr lang="zh-CN" altLang="en-US" sz="2000" b="1" i="0" dirty="0" smtClean="0">
                <a:latin typeface="Times New Roman" panose="02020603050405020304" pitchFamily="18" charset="0"/>
              </a:rPr>
              <a:t>   </a:t>
            </a:r>
            <a:r>
              <a:rPr lang="zh-CN" altLang="en-US" sz="2000" b="1" i="0" dirty="0" smtClean="0">
                <a:solidFill>
                  <a:srgbClr val="333399"/>
                </a:solidFill>
                <a:latin typeface="Times New Roman" panose="02020603050405020304" pitchFamily="18" charset="0"/>
              </a:rPr>
              <a:t>当且仅当它的</a:t>
            </a:r>
            <a:r>
              <a:rPr lang="zh-CN" altLang="en-US" sz="2000" b="1" i="0" dirty="0" smtClean="0">
                <a:solidFill>
                  <a:srgbClr val="FF0000"/>
                </a:solidFill>
                <a:latin typeface="Times New Roman" panose="02020603050405020304" pitchFamily="18" charset="0"/>
              </a:rPr>
              <a:t>每个属性</a:t>
            </a:r>
            <a:r>
              <a:rPr lang="zh-CN" altLang="en-US" sz="2000" b="1" i="0" dirty="0" smtClean="0">
                <a:solidFill>
                  <a:srgbClr val="333399"/>
                </a:solidFill>
                <a:latin typeface="Times New Roman" panose="02020603050405020304" pitchFamily="18" charset="0"/>
              </a:rPr>
              <a:t>或者是</a:t>
            </a:r>
            <a:r>
              <a:rPr lang="zh-CN" altLang="en-US" sz="2000" b="1" i="0" dirty="0" smtClean="0">
                <a:solidFill>
                  <a:srgbClr val="FF0000"/>
                </a:solidFill>
                <a:latin typeface="Times New Roman" panose="02020603050405020304" pitchFamily="18" charset="0"/>
              </a:rPr>
              <a:t>综合属性</a:t>
            </a:r>
            <a:r>
              <a:rPr lang="zh-CN" altLang="en-US" sz="2000" b="1" i="0" dirty="0" smtClean="0">
                <a:solidFill>
                  <a:srgbClr val="333399"/>
                </a:solidFill>
                <a:latin typeface="Times New Roman" panose="02020603050405020304" pitchFamily="18" charset="0"/>
              </a:rPr>
              <a:t>，</a:t>
            </a:r>
            <a:r>
              <a:rPr lang="zh-CN" altLang="en-US" sz="2000" b="1" i="0" dirty="0" smtClean="0">
                <a:solidFill>
                  <a:srgbClr val="FF0000"/>
                </a:solidFill>
                <a:latin typeface="Times New Roman" panose="02020603050405020304" pitchFamily="18" charset="0"/>
              </a:rPr>
              <a:t>或者</a:t>
            </a:r>
            <a:r>
              <a:rPr lang="zh-CN" altLang="en-US" sz="2000" b="1" i="0" dirty="0" smtClean="0">
                <a:solidFill>
                  <a:srgbClr val="333399"/>
                </a:solidFill>
                <a:latin typeface="Times New Roman" panose="02020603050405020304" pitchFamily="18" charset="0"/>
              </a:rPr>
              <a:t>是满足如下条件的</a:t>
            </a:r>
            <a:r>
              <a:rPr lang="zh-CN" altLang="en-US" sz="2000" b="1" i="0" dirty="0" smtClean="0">
                <a:solidFill>
                  <a:srgbClr val="FF0000"/>
                </a:solidFill>
                <a:latin typeface="Times New Roman" panose="02020603050405020304" pitchFamily="18" charset="0"/>
              </a:rPr>
              <a:t>继承属性</a:t>
            </a:r>
            <a:r>
              <a:rPr lang="zh-CN" altLang="en-US" sz="2000" b="1" i="0" dirty="0" smtClean="0">
                <a:solidFill>
                  <a:srgbClr val="333399"/>
                </a:solidFill>
                <a:latin typeface="Times New Roman" panose="02020603050405020304" pitchFamily="18" charset="0"/>
              </a:rPr>
              <a:t>：设有产生式</a:t>
            </a:r>
            <a:r>
              <a:rPr lang="en-US" altLang="zh-CN" sz="2000" b="1" i="0" dirty="0" smtClean="0">
                <a:solidFill>
                  <a:srgbClr val="333399"/>
                </a:solidFill>
                <a:latin typeface="Times New Roman" panose="02020603050405020304" pitchFamily="18" charset="0"/>
              </a:rPr>
              <a:t>A→X</a:t>
            </a:r>
            <a:r>
              <a:rPr lang="en-US" altLang="zh-CN" sz="2000" b="1" i="0" baseline="-25000" dirty="0" smtClean="0">
                <a:solidFill>
                  <a:srgbClr val="333399"/>
                </a:solidFill>
                <a:latin typeface="Times New Roman" panose="02020603050405020304" pitchFamily="18" charset="0"/>
              </a:rPr>
              <a:t>1</a:t>
            </a:r>
            <a:r>
              <a:rPr lang="en-US" altLang="zh-CN" sz="2000" b="1" i="0" dirty="0" smtClean="0">
                <a:solidFill>
                  <a:srgbClr val="333399"/>
                </a:solidFill>
                <a:latin typeface="Times New Roman" panose="02020603050405020304" pitchFamily="18" charset="0"/>
              </a:rPr>
              <a:t>X</a:t>
            </a:r>
            <a:r>
              <a:rPr lang="en-US" altLang="zh-CN" sz="2000" b="1" i="0" baseline="-25000" dirty="0" smtClean="0">
                <a:solidFill>
                  <a:srgbClr val="333399"/>
                </a:solidFill>
                <a:latin typeface="Times New Roman" panose="02020603050405020304" pitchFamily="18" charset="0"/>
              </a:rPr>
              <a:t>2</a:t>
            </a:r>
            <a:r>
              <a:rPr lang="en-US" altLang="zh-CN" sz="2000" b="1" i="0" dirty="0" smtClean="0">
                <a:solidFill>
                  <a:srgbClr val="333399"/>
                </a:solidFill>
                <a:latin typeface="Times New Roman" panose="02020603050405020304" pitchFamily="18" charset="0"/>
              </a:rPr>
              <a:t>…</a:t>
            </a:r>
            <a:r>
              <a:rPr lang="en-US" altLang="zh-CN" sz="2000" b="1" i="0" dirty="0" err="1" smtClean="0">
                <a:solidFill>
                  <a:srgbClr val="333399"/>
                </a:solidFill>
                <a:latin typeface="Times New Roman" panose="02020603050405020304" pitchFamily="18" charset="0"/>
              </a:rPr>
              <a:t>X</a:t>
            </a:r>
            <a:r>
              <a:rPr lang="en-US" altLang="zh-CN" sz="2000" b="1" i="0" baseline="-25000" dirty="0" err="1" smtClean="0">
                <a:solidFill>
                  <a:srgbClr val="333399"/>
                </a:solidFill>
                <a:latin typeface="Times New Roman" panose="02020603050405020304" pitchFamily="18" charset="0"/>
              </a:rPr>
              <a:t>n</a:t>
            </a:r>
            <a:r>
              <a:rPr lang="zh-CN" altLang="en-US" sz="2000" b="1" i="0" dirty="0" smtClean="0">
                <a:solidFill>
                  <a:srgbClr val="333399"/>
                </a:solidFill>
                <a:latin typeface="Times New Roman" panose="02020603050405020304" pitchFamily="18" charset="0"/>
              </a:rPr>
              <a:t>，其右部符号</a:t>
            </a:r>
            <a:r>
              <a:rPr lang="en-US" altLang="zh-CN" sz="2000" b="1" i="0" dirty="0" smtClean="0">
                <a:solidFill>
                  <a:srgbClr val="FF0000"/>
                </a:solidFill>
                <a:latin typeface="Times New Roman" panose="02020603050405020304" pitchFamily="18" charset="0"/>
              </a:rPr>
              <a:t>X</a:t>
            </a:r>
            <a:r>
              <a:rPr lang="en-US" altLang="zh-CN" sz="2000" b="1" i="0" baseline="-25000" dirty="0" smtClean="0">
                <a:solidFill>
                  <a:srgbClr val="FF0000"/>
                </a:solidFill>
                <a:latin typeface="Times New Roman" panose="02020603050405020304" pitchFamily="18" charset="0"/>
              </a:rPr>
              <a:t>i </a:t>
            </a:r>
            <a:r>
              <a:rPr lang="en-US" altLang="zh-CN" sz="2000" b="1" i="0" dirty="0" smtClean="0">
                <a:solidFill>
                  <a:srgbClr val="FF0000"/>
                </a:solidFill>
                <a:latin typeface="Times New Roman" panose="02020603050405020304" pitchFamily="18" charset="0"/>
              </a:rPr>
              <a:t>(1≤i≤n) </a:t>
            </a:r>
            <a:r>
              <a:rPr lang="zh-CN" altLang="en-US" sz="2000" b="1" i="0" dirty="0" smtClean="0">
                <a:solidFill>
                  <a:srgbClr val="FF0000"/>
                </a:solidFill>
                <a:latin typeface="Times New Roman" panose="02020603050405020304" pitchFamily="18" charset="0"/>
              </a:rPr>
              <a:t>的继承属性只依赖于</a:t>
            </a:r>
            <a:r>
              <a:rPr lang="zh-CN" altLang="en-US" sz="2000" b="1" i="0" dirty="0" smtClean="0">
                <a:solidFill>
                  <a:srgbClr val="333399"/>
                </a:solidFill>
                <a:latin typeface="Times New Roman" panose="02020603050405020304" pitchFamily="18" charset="0"/>
              </a:rPr>
              <a:t>下列属性：</a:t>
            </a:r>
            <a:endParaRPr lang="en-US" altLang="zh-CN" sz="2000" b="1" i="0" dirty="0" smtClean="0">
              <a:solidFill>
                <a:srgbClr val="333399"/>
              </a:solidFill>
              <a:latin typeface="Times New Roman" panose="02020603050405020304" pitchFamily="18" charset="0"/>
            </a:endParaRPr>
          </a:p>
          <a:p>
            <a:pPr marL="800100" lvl="1" indent="-342900" algn="l">
              <a:buClrTx/>
              <a:buFont typeface="Arial" panose="020B0604020202020204" pitchFamily="34" charset="0"/>
              <a:buChar char="•"/>
            </a:pPr>
            <a:r>
              <a:rPr lang="en-US" altLang="zh-CN" sz="2000" b="1" i="0" dirty="0" smtClean="0">
                <a:solidFill>
                  <a:srgbClr val="FF0000"/>
                </a:solidFill>
                <a:latin typeface="Times New Roman" panose="02020603050405020304" pitchFamily="18" charset="0"/>
              </a:rPr>
              <a:t>A</a:t>
            </a:r>
            <a:r>
              <a:rPr lang="zh-CN" altLang="en-US" sz="2000" b="1" i="0" dirty="0">
                <a:solidFill>
                  <a:srgbClr val="333399"/>
                </a:solidFill>
                <a:latin typeface="Times New Roman" panose="02020603050405020304" pitchFamily="18" charset="0"/>
              </a:rPr>
              <a:t>的</a:t>
            </a:r>
            <a:r>
              <a:rPr lang="zh-CN" altLang="en-US" sz="2000" b="1" i="0" dirty="0">
                <a:solidFill>
                  <a:srgbClr val="FF0000"/>
                </a:solidFill>
                <a:latin typeface="Times New Roman" panose="02020603050405020304" pitchFamily="18" charset="0"/>
              </a:rPr>
              <a:t>继承</a:t>
            </a:r>
            <a:r>
              <a:rPr lang="zh-CN" altLang="en-US" sz="2000" b="1" i="0" dirty="0">
                <a:solidFill>
                  <a:srgbClr val="333399"/>
                </a:solidFill>
                <a:latin typeface="Times New Roman" panose="02020603050405020304" pitchFamily="18" charset="0"/>
              </a:rPr>
              <a:t>属性</a:t>
            </a:r>
            <a:r>
              <a:rPr lang="zh-CN" altLang="en-US" sz="2000" b="1" i="0" dirty="0" smtClean="0">
                <a:solidFill>
                  <a:srgbClr val="333399"/>
                </a:solidFill>
                <a:latin typeface="Times New Roman" panose="02020603050405020304" pitchFamily="18" charset="0"/>
              </a:rPr>
              <a:t>；</a:t>
            </a:r>
            <a:endParaRPr lang="en-US" altLang="zh-CN" sz="2000" b="1" i="0" dirty="0">
              <a:solidFill>
                <a:srgbClr val="333399"/>
              </a:solidFill>
              <a:latin typeface="Times New Roman" panose="02020603050405020304" pitchFamily="18" charset="0"/>
            </a:endParaRPr>
          </a:p>
          <a:p>
            <a:pPr marL="800100" lvl="1" indent="-342900" algn="l">
              <a:buClrTx/>
              <a:buFont typeface="Arial" panose="020B0604020202020204" pitchFamily="34" charset="0"/>
              <a:buChar char="•"/>
            </a:pPr>
            <a:r>
              <a:rPr lang="zh-CN" altLang="en-US" sz="2000" b="1" i="0" dirty="0" smtClean="0">
                <a:solidFill>
                  <a:srgbClr val="333399"/>
                </a:solidFill>
                <a:latin typeface="Times New Roman" panose="02020603050405020304" pitchFamily="18" charset="0"/>
              </a:rPr>
              <a:t>产生</a:t>
            </a:r>
            <a:r>
              <a:rPr lang="zh-CN" altLang="en-US" sz="2000" b="1" i="0" dirty="0">
                <a:solidFill>
                  <a:srgbClr val="333399"/>
                </a:solidFill>
                <a:latin typeface="Times New Roman" panose="02020603050405020304" pitchFamily="18" charset="0"/>
              </a:rPr>
              <a:t>式中</a:t>
            </a:r>
            <a:r>
              <a:rPr lang="en-US" altLang="zh-CN" sz="2000" b="1" i="0" dirty="0">
                <a:solidFill>
                  <a:srgbClr val="333399"/>
                </a:solidFill>
                <a:latin typeface="Times New Roman" panose="02020603050405020304" pitchFamily="18" charset="0"/>
              </a:rPr>
              <a:t>X</a:t>
            </a:r>
            <a:r>
              <a:rPr lang="en-US" altLang="zh-CN" sz="2000" b="1" i="0" baseline="-25000" dirty="0">
                <a:solidFill>
                  <a:srgbClr val="333399"/>
                </a:solidFill>
                <a:latin typeface="Times New Roman" panose="02020603050405020304" pitchFamily="18" charset="0"/>
              </a:rPr>
              <a:t>i</a:t>
            </a:r>
            <a:r>
              <a:rPr lang="zh-CN" altLang="en-US" sz="2000" b="1" i="0" dirty="0">
                <a:solidFill>
                  <a:srgbClr val="333399"/>
                </a:solidFill>
                <a:latin typeface="Times New Roman" panose="02020603050405020304" pitchFamily="18" charset="0"/>
              </a:rPr>
              <a:t>左边的符号</a:t>
            </a:r>
            <a:r>
              <a:rPr lang="en-US" altLang="zh-CN" sz="2000" b="1" i="0" dirty="0">
                <a:solidFill>
                  <a:srgbClr val="FF0000"/>
                </a:solidFill>
                <a:latin typeface="Times New Roman" panose="02020603050405020304" pitchFamily="18" charset="0"/>
              </a:rPr>
              <a:t>X</a:t>
            </a:r>
            <a:r>
              <a:rPr lang="en-US" altLang="zh-CN" sz="2000" b="1" i="0" baseline="-25000" dirty="0">
                <a:solidFill>
                  <a:srgbClr val="FF0000"/>
                </a:solidFill>
                <a:latin typeface="Times New Roman" panose="02020603050405020304" pitchFamily="18" charset="0"/>
              </a:rPr>
              <a:t>1</a:t>
            </a:r>
            <a:r>
              <a:rPr lang="zh-CN" altLang="en-US" sz="2000" b="1" i="0" dirty="0">
                <a:solidFill>
                  <a:srgbClr val="FF0000"/>
                </a:solidFill>
                <a:latin typeface="Times New Roman" panose="02020603050405020304" pitchFamily="18" charset="0"/>
              </a:rPr>
              <a:t>、</a:t>
            </a:r>
            <a:r>
              <a:rPr lang="en-US" altLang="zh-CN" sz="2000" b="1" i="0" dirty="0">
                <a:solidFill>
                  <a:srgbClr val="FF0000"/>
                </a:solidFill>
                <a:latin typeface="Times New Roman" panose="02020603050405020304" pitchFamily="18" charset="0"/>
              </a:rPr>
              <a:t>X</a:t>
            </a:r>
            <a:r>
              <a:rPr lang="en-US" altLang="zh-CN" sz="2000" b="1" i="0" baseline="-25000" dirty="0">
                <a:solidFill>
                  <a:srgbClr val="FF0000"/>
                </a:solidFill>
                <a:latin typeface="Times New Roman" panose="02020603050405020304" pitchFamily="18" charset="0"/>
              </a:rPr>
              <a:t>2</a:t>
            </a:r>
            <a:r>
              <a:rPr lang="zh-CN" altLang="en-US" sz="2000" b="1" i="0" dirty="0">
                <a:solidFill>
                  <a:srgbClr val="FF0000"/>
                </a:solidFill>
                <a:latin typeface="Times New Roman" panose="02020603050405020304" pitchFamily="18" charset="0"/>
              </a:rPr>
              <a:t>、</a:t>
            </a:r>
            <a:r>
              <a:rPr lang="en-US" altLang="zh-CN" sz="2000" b="1" i="0" dirty="0">
                <a:solidFill>
                  <a:srgbClr val="FF0000"/>
                </a:solidFill>
                <a:latin typeface="Times New Roman" panose="02020603050405020304" pitchFamily="18" charset="0"/>
              </a:rPr>
              <a:t>…</a:t>
            </a:r>
            <a:r>
              <a:rPr lang="zh-CN" altLang="en-US" sz="2000" b="1" i="0" dirty="0">
                <a:solidFill>
                  <a:srgbClr val="FF0000"/>
                </a:solidFill>
                <a:latin typeface="Times New Roman" panose="02020603050405020304" pitchFamily="18" charset="0"/>
              </a:rPr>
              <a:t>、</a:t>
            </a:r>
            <a:r>
              <a:rPr lang="en-US" altLang="zh-CN" sz="2000" b="1" i="0" dirty="0">
                <a:solidFill>
                  <a:srgbClr val="FF0000"/>
                </a:solidFill>
                <a:latin typeface="Times New Roman" panose="02020603050405020304" pitchFamily="18" charset="0"/>
              </a:rPr>
              <a:t>X</a:t>
            </a:r>
            <a:r>
              <a:rPr lang="en-US" altLang="zh-CN" sz="2000" b="1" i="0" baseline="-25000" dirty="0">
                <a:solidFill>
                  <a:srgbClr val="FF0000"/>
                </a:solidFill>
                <a:latin typeface="Times New Roman" panose="02020603050405020304" pitchFamily="18" charset="0"/>
              </a:rPr>
              <a:t>i-1</a:t>
            </a:r>
            <a:r>
              <a:rPr lang="zh-CN" altLang="en-US" sz="2000" b="1" i="0" dirty="0">
                <a:solidFill>
                  <a:srgbClr val="333399"/>
                </a:solidFill>
                <a:latin typeface="Times New Roman" panose="02020603050405020304" pitchFamily="18" charset="0"/>
              </a:rPr>
              <a:t>的</a:t>
            </a:r>
            <a:r>
              <a:rPr lang="zh-CN" altLang="en-US" sz="2000" b="1" i="0" dirty="0">
                <a:solidFill>
                  <a:srgbClr val="FF0000"/>
                </a:solidFill>
                <a:latin typeface="Times New Roman" panose="02020603050405020304" pitchFamily="18" charset="0"/>
              </a:rPr>
              <a:t>综合</a:t>
            </a:r>
            <a:r>
              <a:rPr lang="zh-CN" altLang="en-US" sz="2000" b="1" i="0" dirty="0">
                <a:solidFill>
                  <a:srgbClr val="333399"/>
                </a:solidFill>
                <a:latin typeface="Times New Roman" panose="02020603050405020304" pitchFamily="18" charset="0"/>
              </a:rPr>
              <a:t>属性或</a:t>
            </a:r>
            <a:r>
              <a:rPr lang="zh-CN" altLang="en-US" sz="2000" b="1" i="0" dirty="0">
                <a:solidFill>
                  <a:srgbClr val="FF0000"/>
                </a:solidFill>
                <a:latin typeface="Times New Roman" panose="02020603050405020304" pitchFamily="18" charset="0"/>
              </a:rPr>
              <a:t>继承</a:t>
            </a:r>
            <a:r>
              <a:rPr lang="zh-CN" altLang="en-US" sz="2000" b="1" i="0" dirty="0">
                <a:solidFill>
                  <a:srgbClr val="333399"/>
                </a:solidFill>
                <a:latin typeface="Times New Roman" panose="02020603050405020304" pitchFamily="18" charset="0"/>
              </a:rPr>
              <a:t>属性</a:t>
            </a:r>
            <a:r>
              <a:rPr lang="zh-CN" altLang="en-US" sz="2000" b="1" i="0" dirty="0" smtClean="0">
                <a:solidFill>
                  <a:srgbClr val="333399"/>
                </a:solidFill>
                <a:latin typeface="Times New Roman" panose="02020603050405020304" pitchFamily="18" charset="0"/>
              </a:rPr>
              <a:t>；</a:t>
            </a:r>
            <a:endParaRPr lang="en-US" altLang="zh-CN" sz="2000" b="1" i="0" dirty="0" smtClean="0">
              <a:solidFill>
                <a:srgbClr val="333399"/>
              </a:solidFill>
              <a:latin typeface="Times New Roman" panose="02020603050405020304" pitchFamily="18" charset="0"/>
            </a:endParaRPr>
          </a:p>
          <a:p>
            <a:pPr marL="800100" lvl="1" indent="-342900" algn="l">
              <a:buClrTx/>
              <a:buFont typeface="Arial" panose="020B0604020202020204" pitchFamily="34" charset="0"/>
              <a:buChar char="•"/>
            </a:pPr>
            <a:r>
              <a:rPr lang="en-US" altLang="zh-CN" sz="2000" b="1" i="0" dirty="0" smtClean="0">
                <a:solidFill>
                  <a:srgbClr val="FF0000"/>
                </a:solidFill>
                <a:latin typeface="Times New Roman" panose="02020603050405020304" pitchFamily="18" charset="0"/>
              </a:rPr>
              <a:t>X</a:t>
            </a:r>
            <a:r>
              <a:rPr lang="en-US" altLang="zh-CN" sz="2000" b="1" i="0" baseline="-25000" dirty="0" smtClean="0">
                <a:solidFill>
                  <a:srgbClr val="FF0000"/>
                </a:solidFill>
                <a:latin typeface="Times New Roman" panose="02020603050405020304" pitchFamily="18" charset="0"/>
              </a:rPr>
              <a:t>i</a:t>
            </a:r>
            <a:r>
              <a:rPr lang="zh-CN" altLang="en-US" sz="2000" b="1" i="0" dirty="0">
                <a:solidFill>
                  <a:srgbClr val="333399"/>
                </a:solidFill>
                <a:latin typeface="Times New Roman" panose="02020603050405020304" pitchFamily="18" charset="0"/>
              </a:rPr>
              <a:t>本身的</a:t>
            </a:r>
            <a:r>
              <a:rPr lang="zh-CN" altLang="en-US" sz="2000" b="1" i="0" dirty="0">
                <a:solidFill>
                  <a:srgbClr val="FF0000"/>
                </a:solidFill>
                <a:latin typeface="Times New Roman" panose="02020603050405020304" pitchFamily="18" charset="0"/>
              </a:rPr>
              <a:t>综合</a:t>
            </a:r>
            <a:r>
              <a:rPr lang="zh-CN" altLang="en-US" sz="2000" b="1" i="0" dirty="0">
                <a:solidFill>
                  <a:srgbClr val="333399"/>
                </a:solidFill>
                <a:latin typeface="Times New Roman" panose="02020603050405020304" pitchFamily="18" charset="0"/>
              </a:rPr>
              <a:t>属性或</a:t>
            </a:r>
            <a:r>
              <a:rPr lang="zh-CN" altLang="en-US" sz="2000" b="1" i="0" dirty="0">
                <a:solidFill>
                  <a:srgbClr val="FF0000"/>
                </a:solidFill>
                <a:latin typeface="Times New Roman" panose="02020603050405020304" pitchFamily="18" charset="0"/>
              </a:rPr>
              <a:t>继承</a:t>
            </a:r>
            <a:r>
              <a:rPr lang="zh-CN" altLang="en-US" sz="2000" b="1" i="0" dirty="0">
                <a:solidFill>
                  <a:srgbClr val="333399"/>
                </a:solidFill>
                <a:latin typeface="Times New Roman" panose="02020603050405020304" pitchFamily="18" charset="0"/>
              </a:rPr>
              <a:t>属性，但前提是</a:t>
            </a:r>
            <a:r>
              <a:rPr lang="en-US" altLang="zh-CN" sz="2000" b="1" i="0" dirty="0">
                <a:solidFill>
                  <a:srgbClr val="333399"/>
                </a:solidFill>
                <a:latin typeface="Times New Roman" panose="02020603050405020304" pitchFamily="18" charset="0"/>
              </a:rPr>
              <a:t>X</a:t>
            </a:r>
            <a:r>
              <a:rPr lang="en-US" altLang="zh-CN" sz="2000" b="1" i="0" baseline="-25000" dirty="0">
                <a:solidFill>
                  <a:srgbClr val="333399"/>
                </a:solidFill>
                <a:latin typeface="Times New Roman" panose="02020603050405020304" pitchFamily="18" charset="0"/>
              </a:rPr>
              <a:t>i</a:t>
            </a:r>
            <a:r>
              <a:rPr lang="zh-CN" altLang="en-US" sz="2000" b="1" i="0" dirty="0">
                <a:solidFill>
                  <a:srgbClr val="333399"/>
                </a:solidFill>
                <a:latin typeface="Times New Roman" panose="02020603050405020304" pitchFamily="18" charset="0"/>
              </a:rPr>
              <a:t>的属性</a:t>
            </a:r>
            <a:r>
              <a:rPr lang="zh-CN" altLang="en-US" sz="2000" b="1" i="0" dirty="0">
                <a:solidFill>
                  <a:srgbClr val="FF0000"/>
                </a:solidFill>
                <a:latin typeface="Times New Roman" panose="02020603050405020304" pitchFamily="18" charset="0"/>
              </a:rPr>
              <a:t>不能</a:t>
            </a:r>
            <a:r>
              <a:rPr lang="zh-CN" altLang="en-US" sz="2000" b="1" i="0" dirty="0">
                <a:solidFill>
                  <a:srgbClr val="333399"/>
                </a:solidFill>
                <a:latin typeface="Times New Roman" panose="02020603050405020304" pitchFamily="18" charset="0"/>
              </a:rPr>
              <a:t>在依赖图中形成</a:t>
            </a:r>
            <a:r>
              <a:rPr lang="zh-CN" altLang="en-US" sz="2000" b="1" i="0" dirty="0" smtClean="0">
                <a:solidFill>
                  <a:srgbClr val="FF0000"/>
                </a:solidFill>
                <a:latin typeface="Times New Roman" panose="02020603050405020304" pitchFamily="18" charset="0"/>
              </a:rPr>
              <a:t>回路</a:t>
            </a:r>
            <a:r>
              <a:rPr lang="en-US" altLang="zh-CN" sz="2000" b="1" i="0" dirty="0" smtClean="0">
                <a:solidFill>
                  <a:srgbClr val="333399"/>
                </a:solidFill>
                <a:latin typeface="Times New Roman" panose="02020603050405020304" pitchFamily="18" charset="0"/>
              </a:rPr>
              <a:t>.</a:t>
            </a:r>
            <a:endParaRPr lang="en-US" altLang="zh-CN" sz="2000" b="1" i="0" dirty="0" smtClean="0">
              <a:solidFill>
                <a:srgbClr val="333399"/>
              </a:solidFill>
              <a:latin typeface="Times New Roman" panose="02020603050405020304" pitchFamily="18" charset="0"/>
            </a:endParaRPr>
          </a:p>
          <a:p>
            <a:pPr marL="800100" lvl="1" indent="-342900" algn="l">
              <a:buClrTx/>
              <a:buFont typeface="Arial" panose="020B0604020202020204" pitchFamily="34" charset="0"/>
              <a:buChar char="•"/>
            </a:pPr>
            <a:endParaRPr lang="zh-CN" altLang="en-US" sz="2000" b="1" i="0" dirty="0">
              <a:latin typeface="Times New Roman" panose="02020603050405020304" pitchFamily="18" charset="0"/>
            </a:endParaRPr>
          </a:p>
          <a:p>
            <a:pPr algn="l">
              <a:buClrTx/>
              <a:buFont typeface="Symbol" panose="05050102010706020507" pitchFamily="18" charset="2"/>
              <a:buChar char="-"/>
            </a:pPr>
            <a:r>
              <a:rPr lang="zh-CN" altLang="en-US" sz="2000" b="1" i="0" dirty="0">
                <a:latin typeface="Times New Roman" panose="02020603050405020304" pitchFamily="18" charset="0"/>
              </a:rPr>
              <a:t>   </a:t>
            </a:r>
            <a:r>
              <a:rPr lang="en-US" altLang="zh-CN" sz="2000" i="0" dirty="0">
                <a:solidFill>
                  <a:srgbClr val="333399"/>
                </a:solidFill>
              </a:rPr>
              <a:t>S-</a:t>
            </a:r>
            <a:r>
              <a:rPr lang="zh-CN" altLang="en-US" sz="2000" b="1" i="0" dirty="0">
                <a:solidFill>
                  <a:srgbClr val="333399"/>
                </a:solidFill>
              </a:rPr>
              <a:t>属性文法</a:t>
            </a:r>
            <a:r>
              <a:rPr lang="zh-CN" altLang="en-US" sz="2000" b="1" i="0" dirty="0">
                <a:solidFill>
                  <a:srgbClr val="333399"/>
                </a:solidFill>
                <a:latin typeface="Times New Roman" panose="02020603050405020304" pitchFamily="18" charset="0"/>
              </a:rPr>
              <a:t>是</a:t>
            </a:r>
            <a:r>
              <a:rPr lang="en-US" altLang="zh-CN" sz="2000" i="0" dirty="0">
                <a:solidFill>
                  <a:srgbClr val="333399"/>
                </a:solidFill>
              </a:rPr>
              <a:t>L-</a:t>
            </a:r>
            <a:r>
              <a:rPr lang="zh-CN" altLang="en-US" sz="2000" b="1" i="0" dirty="0">
                <a:solidFill>
                  <a:srgbClr val="333399"/>
                </a:solidFill>
              </a:rPr>
              <a:t>属性文法</a:t>
            </a:r>
            <a:r>
              <a:rPr lang="zh-CN" altLang="en-US" sz="2000" b="1" i="0" dirty="0">
                <a:solidFill>
                  <a:srgbClr val="333399"/>
                </a:solidFill>
                <a:latin typeface="Times New Roman" panose="02020603050405020304" pitchFamily="18" charset="0"/>
              </a:rPr>
              <a:t>的一个特例</a:t>
            </a:r>
            <a:r>
              <a:rPr lang="zh-CN" altLang="en-US" sz="2000" b="1" i="0" dirty="0">
                <a:latin typeface="Times New Roman" panose="02020603050405020304" pitchFamily="18" charset="0"/>
              </a:rPr>
              <a:t> </a:t>
            </a:r>
            <a:endParaRPr lang="zh-CN" altLang="en-US" sz="2000" b="1" i="0" dirty="0">
              <a:latin typeface="Times New Roman" panose="02020603050405020304" pitchFamily="18" charset="0"/>
            </a:endParaRPr>
          </a:p>
        </p:txBody>
      </p:sp>
      <p:sp>
        <p:nvSpPr>
          <p:cNvPr id="31754" name="Rectangle 39"/>
          <p:cNvSpPr>
            <a:spLocks noChangeArrowheads="1"/>
          </p:cNvSpPr>
          <p:nvPr/>
        </p:nvSpPr>
        <p:spPr bwMode="auto">
          <a:xfrm>
            <a:off x="1524000" y="188913"/>
            <a:ext cx="6288360"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基于属性文法的语义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32"/>
          <p:cNvSpPr txBox="1">
            <a:spLocks noChangeArrowheads="1"/>
          </p:cNvSpPr>
          <p:nvPr/>
        </p:nvSpPr>
        <p:spPr bwMode="auto">
          <a:xfrm>
            <a:off x="768350" y="13271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en-US" altLang="zh-CN" sz="2800" i="0"/>
              <a:t>S-</a:t>
            </a:r>
            <a:r>
              <a:rPr lang="zh-CN" altLang="en-US" sz="2800" b="1" i="0"/>
              <a:t>属性文法的语义计算</a:t>
            </a:r>
            <a:endParaRPr lang="zh-CN" altLang="en-US" sz="2800" b="1" i="0"/>
          </a:p>
        </p:txBody>
      </p:sp>
      <p:sp>
        <p:nvSpPr>
          <p:cNvPr id="32771" name="AutoShape 3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2" name="AutoShape 3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3" name="AutoShape 3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4" name="AutoShape 3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5" name="Rectangle 39"/>
          <p:cNvSpPr>
            <a:spLocks noChangeArrowheads="1"/>
          </p:cNvSpPr>
          <p:nvPr/>
        </p:nvSpPr>
        <p:spPr bwMode="auto">
          <a:xfrm>
            <a:off x="1104900" y="2044700"/>
            <a:ext cx="7570788" cy="2092881"/>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t>   </a:t>
            </a:r>
            <a:r>
              <a:rPr lang="zh-CN" altLang="en-US" b="1" i="0" dirty="0">
                <a:solidFill>
                  <a:srgbClr val="333399"/>
                </a:solidFill>
              </a:rPr>
              <a:t>通常采用</a:t>
            </a:r>
            <a:r>
              <a:rPr lang="zh-CN" altLang="en-US" b="1" i="0" dirty="0">
                <a:solidFill>
                  <a:srgbClr val="FF0000"/>
                </a:solidFill>
              </a:rPr>
              <a:t>自下而上</a:t>
            </a:r>
            <a:r>
              <a:rPr lang="zh-CN" altLang="en-US" b="1" i="0" dirty="0">
                <a:solidFill>
                  <a:srgbClr val="333399"/>
                </a:solidFill>
              </a:rPr>
              <a:t>的方式进行</a:t>
            </a:r>
            <a:endParaRPr lang="zh-CN" altLang="en-US" b="1" i="0" dirty="0">
              <a:solidFill>
                <a:srgbClr val="333399"/>
              </a:solidFill>
            </a:endParaRPr>
          </a:p>
          <a:p>
            <a:pPr algn="l">
              <a:buClrTx/>
              <a:buFont typeface="Symbol" panose="05050102010706020507" pitchFamily="18" charset="2"/>
              <a:buNone/>
            </a:pPr>
            <a:endParaRPr lang="zh-CN" altLang="en-US" sz="1000" b="1" i="0" dirty="0"/>
          </a:p>
          <a:p>
            <a:pPr algn="l">
              <a:buClrTx/>
              <a:buFont typeface="Symbol" panose="05050102010706020507" pitchFamily="18" charset="2"/>
              <a:buChar char="-"/>
            </a:pPr>
            <a:r>
              <a:rPr lang="zh-CN" altLang="en-US" b="1" i="0" dirty="0"/>
              <a:t>   </a:t>
            </a:r>
            <a:r>
              <a:rPr lang="zh-CN" altLang="en-US" b="1" i="0" dirty="0">
                <a:solidFill>
                  <a:srgbClr val="333399"/>
                </a:solidFill>
              </a:rPr>
              <a:t>若采用</a:t>
            </a:r>
            <a:r>
              <a:rPr lang="en-US" altLang="zh-CN" i="0" dirty="0">
                <a:solidFill>
                  <a:srgbClr val="FF0000"/>
                </a:solidFill>
              </a:rPr>
              <a:t>LR</a:t>
            </a:r>
            <a:r>
              <a:rPr lang="zh-CN" altLang="en-US" b="1" i="0" dirty="0">
                <a:solidFill>
                  <a:srgbClr val="FF0000"/>
                </a:solidFill>
              </a:rPr>
              <a:t>分析技术</a:t>
            </a:r>
            <a:r>
              <a:rPr lang="zh-CN" altLang="en-US" b="1" i="0" dirty="0">
                <a:solidFill>
                  <a:srgbClr val="333399"/>
                </a:solidFill>
              </a:rPr>
              <a:t>，可以通过扩充分析栈中的域，</a:t>
            </a:r>
            <a:endParaRPr lang="zh-CN" altLang="en-US" b="1" i="0" dirty="0">
              <a:solidFill>
                <a:srgbClr val="333399"/>
              </a:solidFill>
            </a:endParaRPr>
          </a:p>
          <a:p>
            <a:pPr algn="l">
              <a:buClrTx/>
              <a:buFont typeface="Symbol" panose="05050102010706020507" pitchFamily="18" charset="2"/>
              <a:buNone/>
            </a:pPr>
            <a:r>
              <a:rPr lang="zh-CN" altLang="en-US" b="1" i="0" dirty="0">
                <a:solidFill>
                  <a:srgbClr val="333399"/>
                </a:solidFill>
              </a:rPr>
              <a:t>     形成</a:t>
            </a:r>
            <a:r>
              <a:rPr lang="zh-CN" altLang="en-US" b="1" i="0" dirty="0">
                <a:solidFill>
                  <a:srgbClr val="FF0000"/>
                </a:solidFill>
              </a:rPr>
              <a:t>语义栈</a:t>
            </a:r>
            <a:r>
              <a:rPr lang="zh-CN" altLang="en-US" b="1" i="0" dirty="0">
                <a:solidFill>
                  <a:srgbClr val="333399"/>
                </a:solidFill>
              </a:rPr>
              <a:t>来存放综合属性的值，计算相应产生式</a:t>
            </a:r>
            <a:endParaRPr lang="zh-CN" altLang="en-US" b="1" i="0" dirty="0">
              <a:solidFill>
                <a:srgbClr val="333399"/>
              </a:solidFill>
            </a:endParaRPr>
          </a:p>
          <a:p>
            <a:pPr algn="l">
              <a:buClrTx/>
              <a:buFont typeface="Symbol" panose="05050102010706020507" pitchFamily="18" charset="2"/>
              <a:buNone/>
            </a:pPr>
            <a:r>
              <a:rPr lang="zh-CN" altLang="en-US" b="1" i="0" dirty="0">
                <a:solidFill>
                  <a:srgbClr val="333399"/>
                </a:solidFill>
              </a:rPr>
              <a:t>     左部文法符号的综合属性值刚好发生在每一步归约</a:t>
            </a:r>
            <a:endParaRPr lang="zh-CN" altLang="en-US" b="1" i="0" dirty="0">
              <a:solidFill>
                <a:srgbClr val="333399"/>
              </a:solidFill>
            </a:endParaRPr>
          </a:p>
          <a:p>
            <a:pPr algn="l">
              <a:buClrTx/>
              <a:buFont typeface="Symbol" panose="05050102010706020507" pitchFamily="18" charset="2"/>
              <a:buNone/>
            </a:pPr>
            <a:r>
              <a:rPr lang="zh-CN" altLang="en-US" b="1" i="0" dirty="0">
                <a:solidFill>
                  <a:srgbClr val="333399"/>
                </a:solidFill>
              </a:rPr>
              <a:t>     之前的时刻 </a:t>
            </a:r>
            <a:endParaRPr lang="zh-CN" altLang="en-US" b="1" i="0" dirty="0"/>
          </a:p>
        </p:txBody>
      </p:sp>
      <p:sp>
        <p:nvSpPr>
          <p:cNvPr id="32776" name="Rectangle 40"/>
          <p:cNvSpPr>
            <a:spLocks noChangeArrowheads="1"/>
          </p:cNvSpPr>
          <p:nvPr/>
        </p:nvSpPr>
        <p:spPr bwMode="auto">
          <a:xfrm>
            <a:off x="1524000" y="188913"/>
            <a:ext cx="6427788" cy="641350"/>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基于属性文法的语义</a:t>
            </a:r>
            <a:r>
              <a:rPr lang="zh-CN" altLang="en-US" sz="4000" b="1" i="0" dirty="0" smtClean="0">
                <a:ea typeface="华文行楷" panose="02010800040101010101" pitchFamily="2" charset="-122"/>
              </a:rPr>
              <a:t>计算</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116"/>
          <p:cNvSpPr txBox="1">
            <a:spLocks noChangeArrowheads="1"/>
          </p:cNvSpPr>
          <p:nvPr/>
        </p:nvSpPr>
        <p:spPr bwMode="auto">
          <a:xfrm>
            <a:off x="768350" y="11430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t>采用</a:t>
            </a:r>
            <a:r>
              <a:rPr lang="en-US" altLang="zh-CN" sz="2800" i="0"/>
              <a:t>LR</a:t>
            </a:r>
            <a:r>
              <a:rPr lang="zh-CN" altLang="en-US" sz="2800" b="1" i="0"/>
              <a:t>分析技术进行</a:t>
            </a:r>
            <a:r>
              <a:rPr lang="en-US" altLang="zh-CN" sz="2800" i="0"/>
              <a:t>S-</a:t>
            </a:r>
            <a:r>
              <a:rPr lang="zh-CN" altLang="en-US" sz="2800" b="1" i="0"/>
              <a:t>属性文法的语义计算</a:t>
            </a:r>
            <a:endParaRPr lang="zh-CN" altLang="en-US" sz="2800" b="1" i="0"/>
          </a:p>
        </p:txBody>
      </p:sp>
      <p:sp>
        <p:nvSpPr>
          <p:cNvPr id="2052" name="AutoShape 1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3" name="AutoShape 1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4" name="AutoShape 1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5" name="AutoShape 1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056" name="Rectangle 121"/>
          <p:cNvSpPr>
            <a:spLocks noChangeArrowheads="1"/>
          </p:cNvSpPr>
          <p:nvPr/>
        </p:nvSpPr>
        <p:spPr bwMode="auto">
          <a:xfrm>
            <a:off x="1104900" y="1720850"/>
            <a:ext cx="73533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t>   </a:t>
            </a:r>
            <a:r>
              <a:rPr lang="zh-CN" altLang="en-US" b="1" i="0">
                <a:solidFill>
                  <a:srgbClr val="333399"/>
                </a:solidFill>
              </a:rPr>
              <a:t>扩充分析栈中的域形成语义栈存放综合属性的值</a:t>
            </a:r>
            <a:endParaRPr lang="zh-CN" altLang="en-US" b="1" i="0"/>
          </a:p>
        </p:txBody>
      </p:sp>
      <p:sp>
        <p:nvSpPr>
          <p:cNvPr id="2057" name="Rectangle 125"/>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38275" y="2417762"/>
            <a:ext cx="6638925" cy="3895725"/>
          </a:xfrm>
          <a:prstGeom prst="rect">
            <a:avLst/>
          </a:prstGeom>
        </p:spPr>
      </p:pic>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1"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2"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3"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4" name="Rectangle 10"/>
          <p:cNvSpPr>
            <a:spLocks noChangeArrowheads="1"/>
          </p:cNvSpPr>
          <p:nvPr/>
        </p:nvSpPr>
        <p:spPr bwMode="auto">
          <a:xfrm>
            <a:off x="1549400" y="188913"/>
            <a:ext cx="3022600"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本讲</a:t>
            </a:r>
            <a:r>
              <a:rPr lang="zh-CN" altLang="en-US" sz="4000" b="1" i="0" dirty="0" smtClean="0">
                <a:ea typeface="华文行楷" panose="02010800040101010101" pitchFamily="2" charset="-122"/>
              </a:rPr>
              <a:t>导引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7175" name="Rectangle 28"/>
          <p:cNvSpPr>
            <a:spLocks noChangeArrowheads="1"/>
          </p:cNvSpPr>
          <p:nvPr/>
        </p:nvSpPr>
        <p:spPr bwMode="auto">
          <a:xfrm>
            <a:off x="803276" y="1920991"/>
            <a:ext cx="8161212" cy="4524315"/>
          </a:xfrm>
          <a:prstGeom prst="rect">
            <a:avLst/>
          </a:prstGeom>
          <a:noFill/>
          <a:ln w="9525">
            <a:noFill/>
            <a:miter lim="800000"/>
          </a:ln>
        </p:spPr>
        <p:txBody>
          <a:bodyPr wrap="square">
            <a:spAutoFit/>
          </a:bodyPr>
          <a:lstStyle/>
          <a:p>
            <a:pPr algn="l">
              <a:buClrTx/>
              <a:buFont typeface="Symbol" panose="05050102010706020507" pitchFamily="18" charset="2"/>
              <a:buChar char="-"/>
            </a:pPr>
            <a:r>
              <a:rPr lang="zh-CN" altLang="en-US" sz="2800" i="0" dirty="0" smtClean="0"/>
              <a:t>  </a:t>
            </a:r>
            <a:r>
              <a:rPr lang="zh-CN" altLang="en-US" sz="2800" b="1" i="0" dirty="0" smtClean="0">
                <a:solidFill>
                  <a:srgbClr val="FF0000"/>
                </a:solidFill>
              </a:rPr>
              <a:t>语法分析过程主导</a:t>
            </a:r>
            <a:r>
              <a:rPr lang="zh-CN" altLang="en-US" sz="2800" b="1" i="0" dirty="0">
                <a:solidFill>
                  <a:srgbClr val="FF0000"/>
                </a:solidFill>
              </a:rPr>
              <a:t>语义分析</a:t>
            </a:r>
            <a:r>
              <a:rPr lang="zh-CN" altLang="en-US" sz="2800" b="1" i="0" dirty="0" smtClean="0">
                <a:solidFill>
                  <a:srgbClr val="FF0000"/>
                </a:solidFill>
              </a:rPr>
              <a:t>以及</a:t>
            </a:r>
            <a:r>
              <a:rPr lang="zh-CN" altLang="en-US" sz="2800" b="1" i="0" dirty="0">
                <a:solidFill>
                  <a:srgbClr val="FF0000"/>
                </a:solidFill>
              </a:rPr>
              <a:t>翻译的过程</a:t>
            </a:r>
            <a:r>
              <a:rPr lang="zh-CN" altLang="en-US" sz="2800" b="1" dirty="0">
                <a:solidFill>
                  <a:srgbClr val="FF0000"/>
                </a:solidFill>
              </a:rPr>
              <a:t> </a:t>
            </a:r>
            <a:endParaRPr lang="en-US" altLang="zh-CN" sz="2800" b="1" i="0" dirty="0" smtClean="0">
              <a:solidFill>
                <a:srgbClr val="FF0000"/>
              </a:solidFill>
            </a:endParaRPr>
          </a:p>
          <a:p>
            <a:pPr algn="l">
              <a:buClrTx/>
              <a:buFont typeface="Symbol" panose="05050102010706020507" pitchFamily="18" charset="2"/>
              <a:buChar char="-"/>
            </a:pPr>
            <a:r>
              <a:rPr lang="zh-CN" altLang="en-US" sz="2800" b="1" i="0" dirty="0" smtClean="0"/>
              <a:t>  以</a:t>
            </a:r>
            <a:r>
              <a:rPr lang="zh-CN" altLang="en-US" sz="2800" b="1" i="0" dirty="0"/>
              <a:t>语法定义（上下文无关文法）为基础</a:t>
            </a:r>
            <a:endParaRPr lang="zh-CN" altLang="en-US" sz="2800" b="1" i="0" dirty="0"/>
          </a:p>
          <a:p>
            <a:pPr algn="l">
              <a:buClrTx/>
              <a:buFont typeface="Symbol" panose="05050102010706020507" pitchFamily="18" charset="2"/>
              <a:buNone/>
            </a:pPr>
            <a:endParaRPr lang="zh-CN" altLang="en-US" sz="1000" b="1" i="0" dirty="0"/>
          </a:p>
          <a:p>
            <a:pPr algn="l"/>
            <a:r>
              <a:rPr lang="zh-CN" altLang="en-US" b="1" i="0" dirty="0"/>
              <a:t>     </a:t>
            </a:r>
            <a:r>
              <a:rPr lang="zh-CN" altLang="en-US" b="1" i="0" dirty="0">
                <a:solidFill>
                  <a:srgbClr val="333399"/>
                </a:solidFill>
              </a:rPr>
              <a:t>用于各种语义分析与翻译过程：静态语义检查，中间</a:t>
            </a:r>
            <a:endParaRPr lang="zh-CN" altLang="en-US" b="1" i="0" dirty="0">
              <a:solidFill>
                <a:srgbClr val="333399"/>
              </a:solidFill>
            </a:endParaRPr>
          </a:p>
          <a:p>
            <a:pPr algn="l"/>
            <a:r>
              <a:rPr lang="zh-CN" altLang="en-US" b="1" i="0" dirty="0">
                <a:solidFill>
                  <a:srgbClr val="333399"/>
                </a:solidFill>
              </a:rPr>
              <a:t>     代码（甚至目标代码）生成等</a:t>
            </a:r>
            <a:endParaRPr lang="zh-CN" altLang="en-US" sz="2800"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algn="l">
              <a:buFont typeface="Symbol" panose="05050102010706020507" pitchFamily="18" charset="2"/>
              <a:buNone/>
            </a:pPr>
            <a:r>
              <a:rPr lang="zh-CN" altLang="en-US" b="1" i="0" dirty="0"/>
              <a:t>     </a:t>
            </a:r>
            <a:r>
              <a:rPr lang="zh-CN" altLang="en-US" b="1" i="0" dirty="0">
                <a:solidFill>
                  <a:srgbClr val="333399"/>
                </a:solidFill>
              </a:rPr>
              <a:t>用于语义计算规则及计算过程的定义</a:t>
            </a:r>
            <a:endParaRPr lang="zh-CN" altLang="en-US"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algn="l">
              <a:buClrTx/>
              <a:buFont typeface="Symbol" panose="05050102010706020507" pitchFamily="18" charset="2"/>
              <a:buNone/>
            </a:pPr>
            <a:r>
              <a:rPr lang="zh-CN" altLang="en-US" b="1" i="0" dirty="0">
                <a:solidFill>
                  <a:srgbClr val="333399"/>
                </a:solidFill>
              </a:rPr>
              <a:t>     用于自动构造工具的设计（如 </a:t>
            </a:r>
            <a:r>
              <a:rPr lang="en-US" altLang="zh-CN" b="1" i="0" dirty="0" err="1">
                <a:solidFill>
                  <a:srgbClr val="333399"/>
                </a:solidFill>
              </a:rPr>
              <a:t>Yacc</a:t>
            </a:r>
            <a:r>
              <a:rPr lang="zh-CN" altLang="en-US" b="1" i="0" dirty="0">
                <a:solidFill>
                  <a:srgbClr val="333399"/>
                </a:solidFill>
              </a:rPr>
              <a:t>）</a:t>
            </a:r>
            <a:endParaRPr lang="zh-CN" altLang="en-US"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algn="l">
              <a:buFont typeface="Symbol" panose="05050102010706020507" pitchFamily="18" charset="2"/>
              <a:buChar char="-"/>
            </a:pPr>
            <a:r>
              <a:rPr lang="zh-CN" altLang="en-US" sz="2800" b="1" i="0" dirty="0"/>
              <a:t>  原理与方法</a:t>
            </a:r>
            <a:endParaRPr lang="zh-CN" altLang="en-US" sz="2800" b="1" i="0" dirty="0"/>
          </a:p>
          <a:p>
            <a:pPr algn="l">
              <a:buClrTx/>
              <a:buFont typeface="Symbol" panose="05050102010706020507" pitchFamily="18" charset="2"/>
              <a:buNone/>
            </a:pPr>
            <a:r>
              <a:rPr lang="zh-CN" altLang="en-US" sz="1000" b="1" i="0" dirty="0">
                <a:solidFill>
                  <a:srgbClr val="333399"/>
                </a:solidFill>
              </a:rPr>
              <a:t> </a:t>
            </a:r>
            <a:endParaRPr lang="zh-CN" altLang="en-US" sz="1000" b="1" i="0" dirty="0">
              <a:solidFill>
                <a:srgbClr val="333399"/>
              </a:solidFill>
            </a:endParaRPr>
          </a:p>
          <a:p>
            <a:pPr algn="l">
              <a:buClrTx/>
            </a:pPr>
            <a:r>
              <a:rPr lang="zh-CN" altLang="en-US" b="1" i="0" dirty="0">
                <a:solidFill>
                  <a:srgbClr val="333399"/>
                </a:solidFill>
              </a:rPr>
              <a:t>     </a:t>
            </a:r>
            <a:r>
              <a:rPr lang="zh-CN" altLang="en-US" b="1" i="0" dirty="0" smtClean="0">
                <a:solidFill>
                  <a:srgbClr val="333399"/>
                </a:solidFill>
              </a:rPr>
              <a:t>属性文法</a:t>
            </a:r>
            <a:endParaRPr lang="zh-CN" altLang="en-US"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algn="l">
              <a:buClrTx/>
              <a:buFont typeface="Symbol" panose="05050102010706020507" pitchFamily="18" charset="2"/>
              <a:buNone/>
            </a:pPr>
            <a:r>
              <a:rPr lang="zh-CN" altLang="en-US" b="1" i="0" dirty="0">
                <a:solidFill>
                  <a:srgbClr val="333399"/>
                </a:solidFill>
              </a:rPr>
              <a:t>     翻译模式</a:t>
            </a:r>
            <a:r>
              <a:rPr lang="zh-CN" altLang="en-US" b="1" i="0" dirty="0" smtClean="0">
                <a:solidFill>
                  <a:srgbClr val="333399"/>
                </a:solidFill>
              </a:rPr>
              <a:t>（对语义规则及产生式右部符号排序有要求）</a:t>
            </a:r>
            <a:endParaRPr lang="zh-CN" altLang="en-US" b="1" i="0" dirty="0">
              <a:solidFill>
                <a:srgbClr val="333399"/>
              </a:solidFill>
            </a:endParaRPr>
          </a:p>
        </p:txBody>
      </p:sp>
      <p:sp>
        <p:nvSpPr>
          <p:cNvPr id="7176" name="Text Box 29"/>
          <p:cNvSpPr txBox="1">
            <a:spLocks noChangeArrowheads="1"/>
          </p:cNvSpPr>
          <p:nvPr/>
        </p:nvSpPr>
        <p:spPr bwMode="auto">
          <a:xfrm>
            <a:off x="719138" y="1193800"/>
            <a:ext cx="84248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latin typeface="楷体_GB2312" pitchFamily="49" charset="-122"/>
              </a:rPr>
              <a:t>语法制导的</a:t>
            </a:r>
            <a:r>
              <a:rPr lang="zh-CN" altLang="en-US" sz="2800" b="1" i="0">
                <a:latin typeface="楷体_GB2312" pitchFamily="49" charset="-122"/>
              </a:rPr>
              <a:t>（</a:t>
            </a:r>
            <a:r>
              <a:rPr lang="en-US" altLang="zh-CN" sz="2800" b="1" i="0">
                <a:latin typeface="楷体_GB2312" pitchFamily="49" charset="-122"/>
              </a:rPr>
              <a:t>Syntax-Directed</a:t>
            </a:r>
            <a:r>
              <a:rPr lang="zh-CN" altLang="en-US" sz="2800" b="1" i="0">
                <a:latin typeface="楷体_GB2312" pitchFamily="49" charset="-122"/>
              </a:rPr>
              <a:t>）</a:t>
            </a:r>
            <a:r>
              <a:rPr lang="zh-CN" altLang="en-US" sz="3200" b="1" i="0">
                <a:latin typeface="楷体_GB2312" pitchFamily="49" charset="-122"/>
              </a:rPr>
              <a:t>语义计算</a:t>
            </a:r>
            <a:endParaRPr lang="zh-CN" altLang="en-US" sz="3200" b="1" i="0">
              <a:latin typeface="楷体_GB2312" pitchFamily="49" charset="-122"/>
            </a:endParaRPr>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5"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6"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7"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3798" name="Rectangle 9"/>
          <p:cNvSpPr>
            <a:spLocks noChangeArrowheads="1"/>
          </p:cNvSpPr>
          <p:nvPr/>
        </p:nvSpPr>
        <p:spPr bwMode="auto">
          <a:xfrm>
            <a:off x="1104900" y="2838450"/>
            <a:ext cx="7353300" cy="3139321"/>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t>   </a:t>
            </a:r>
            <a:r>
              <a:rPr lang="zh-CN" altLang="en-US" b="1" i="0" dirty="0">
                <a:solidFill>
                  <a:srgbClr val="333399"/>
                </a:solidFill>
              </a:rPr>
              <a:t>例如，假设有相应于产生式 </a:t>
            </a:r>
            <a:r>
              <a:rPr lang="en-US" altLang="zh-CN" b="1" i="0" dirty="0">
                <a:solidFill>
                  <a:srgbClr val="333399"/>
                </a:solidFill>
              </a:rPr>
              <a:t>A</a:t>
            </a:r>
            <a:r>
              <a:rPr lang="en-US" altLang="zh-CN" b="1" i="0" dirty="0">
                <a:solidFill>
                  <a:srgbClr val="333399"/>
                </a:solidFill>
                <a:sym typeface="Symbol" panose="05050102010706020507" pitchFamily="18" charset="2"/>
              </a:rPr>
              <a:t></a:t>
            </a:r>
            <a:r>
              <a:rPr lang="en-US" altLang="zh-CN" b="1" i="0" dirty="0">
                <a:solidFill>
                  <a:srgbClr val="333399"/>
                </a:solidFill>
              </a:rPr>
              <a:t>XYZ </a:t>
            </a:r>
            <a:r>
              <a:rPr lang="zh-CN" altLang="en-US" b="1" i="0" dirty="0">
                <a:solidFill>
                  <a:srgbClr val="333399"/>
                </a:solidFill>
              </a:rPr>
              <a:t>的语义规则</a:t>
            </a:r>
            <a:endParaRPr lang="zh-CN" altLang="en-US"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algn="l">
              <a:buClrTx/>
              <a:buFont typeface="Symbol" panose="05050102010706020507" pitchFamily="18" charset="2"/>
              <a:buNone/>
            </a:pPr>
            <a:r>
              <a:rPr lang="zh-CN" altLang="en-US" b="1" i="0" dirty="0">
                <a:solidFill>
                  <a:srgbClr val="333399"/>
                </a:solidFill>
              </a:rPr>
              <a:t>            </a:t>
            </a:r>
            <a:r>
              <a:rPr lang="en-US" altLang="zh-CN" b="1" i="0" dirty="0" err="1">
                <a:solidFill>
                  <a:srgbClr val="FF0000"/>
                </a:solidFill>
              </a:rPr>
              <a:t>A.a</a:t>
            </a:r>
            <a:r>
              <a:rPr lang="en-US" altLang="zh-CN" b="1" i="0" dirty="0">
                <a:solidFill>
                  <a:srgbClr val="FF0000"/>
                </a:solidFill>
              </a:rPr>
              <a:t> := f</a:t>
            </a:r>
            <a:r>
              <a:rPr lang="zh-CN" altLang="en-US" b="1" i="0" dirty="0">
                <a:solidFill>
                  <a:srgbClr val="FF0000"/>
                </a:solidFill>
              </a:rPr>
              <a:t>（</a:t>
            </a:r>
            <a:r>
              <a:rPr lang="en-US" altLang="zh-CN" b="1" i="0" dirty="0" err="1">
                <a:solidFill>
                  <a:srgbClr val="FF0000"/>
                </a:solidFill>
              </a:rPr>
              <a:t>X.x</a:t>
            </a:r>
            <a:r>
              <a:rPr lang="en-US" altLang="zh-CN" b="1" i="0" dirty="0">
                <a:solidFill>
                  <a:srgbClr val="FF0000"/>
                </a:solidFill>
              </a:rPr>
              <a:t>, </a:t>
            </a:r>
            <a:r>
              <a:rPr lang="en-US" altLang="zh-CN" b="1" i="0" dirty="0" err="1">
                <a:solidFill>
                  <a:srgbClr val="FF0000"/>
                </a:solidFill>
              </a:rPr>
              <a:t>Y.y</a:t>
            </a:r>
            <a:r>
              <a:rPr lang="en-US" altLang="zh-CN" b="1" i="0" dirty="0">
                <a:solidFill>
                  <a:srgbClr val="FF0000"/>
                </a:solidFill>
              </a:rPr>
              <a:t>, </a:t>
            </a:r>
            <a:r>
              <a:rPr lang="en-US" altLang="zh-CN" b="1" i="0" dirty="0" err="1">
                <a:solidFill>
                  <a:srgbClr val="FF0000"/>
                </a:solidFill>
              </a:rPr>
              <a:t>Z.z</a:t>
            </a:r>
            <a:r>
              <a:rPr lang="zh-CN" altLang="en-US" b="1" i="0" dirty="0">
                <a:solidFill>
                  <a:srgbClr val="FF0000"/>
                </a:solidFill>
              </a:rPr>
              <a:t>）</a:t>
            </a:r>
            <a:endParaRPr lang="zh-CN" altLang="en-US" b="1" i="0" dirty="0">
              <a:solidFill>
                <a:srgbClr val="FF0000"/>
              </a:solidFill>
            </a:endParaRPr>
          </a:p>
          <a:p>
            <a:pPr algn="l">
              <a:buClrTx/>
              <a:buFont typeface="Symbol" panose="05050102010706020507" pitchFamily="18" charset="2"/>
              <a:buNone/>
            </a:pPr>
            <a:endParaRPr lang="zh-CN" altLang="en-US" sz="1000" b="1" i="0" dirty="0">
              <a:solidFill>
                <a:srgbClr val="333399"/>
              </a:solidFill>
            </a:endParaRPr>
          </a:p>
          <a:p>
            <a:pPr algn="l">
              <a:buClrTx/>
              <a:buFont typeface="Symbol" panose="05050102010706020507" pitchFamily="18" charset="2"/>
              <a:buNone/>
            </a:pPr>
            <a:r>
              <a:rPr lang="zh-CN" altLang="en-US" b="1" i="0" dirty="0">
                <a:solidFill>
                  <a:srgbClr val="333399"/>
                </a:solidFill>
              </a:rPr>
              <a:t>     在 </a:t>
            </a:r>
            <a:r>
              <a:rPr lang="en-US" altLang="zh-CN" b="1" i="0" dirty="0">
                <a:solidFill>
                  <a:srgbClr val="333399"/>
                </a:solidFill>
              </a:rPr>
              <a:t>XYZ </a:t>
            </a:r>
            <a:r>
              <a:rPr lang="zh-CN" altLang="en-US" b="1" i="0" dirty="0">
                <a:solidFill>
                  <a:srgbClr val="333399"/>
                </a:solidFill>
              </a:rPr>
              <a:t>归约为 </a:t>
            </a:r>
            <a:r>
              <a:rPr lang="en-US" altLang="zh-CN" b="1" i="0" dirty="0">
                <a:solidFill>
                  <a:srgbClr val="333399"/>
                </a:solidFill>
              </a:rPr>
              <a:t>A </a:t>
            </a:r>
            <a:r>
              <a:rPr lang="zh-CN" altLang="en-US" b="1" i="0" dirty="0">
                <a:solidFill>
                  <a:srgbClr val="333399"/>
                </a:solidFill>
              </a:rPr>
              <a:t>之前，</a:t>
            </a:r>
            <a:r>
              <a:rPr lang="en-US" altLang="zh-CN" b="1" i="0" dirty="0" err="1">
                <a:solidFill>
                  <a:srgbClr val="FF0000"/>
                </a:solidFill>
              </a:rPr>
              <a:t>Z.z</a:t>
            </a:r>
            <a:r>
              <a:rPr lang="en-US" altLang="zh-CN" b="1" i="0" dirty="0">
                <a:solidFill>
                  <a:srgbClr val="FF0000"/>
                </a:solidFill>
              </a:rPr>
              <a:t>, </a:t>
            </a:r>
            <a:r>
              <a:rPr lang="en-US" altLang="zh-CN" b="1" i="0" dirty="0" err="1">
                <a:solidFill>
                  <a:srgbClr val="FF0000"/>
                </a:solidFill>
              </a:rPr>
              <a:t>Y.y</a:t>
            </a:r>
            <a:r>
              <a:rPr lang="en-US" altLang="zh-CN" b="1" i="0" dirty="0">
                <a:solidFill>
                  <a:srgbClr val="FF0000"/>
                </a:solidFill>
              </a:rPr>
              <a:t>, </a:t>
            </a:r>
            <a:r>
              <a:rPr lang="zh-CN" altLang="en-US" b="1" i="0" dirty="0">
                <a:solidFill>
                  <a:srgbClr val="FF0000"/>
                </a:solidFill>
              </a:rPr>
              <a:t>和 </a:t>
            </a:r>
            <a:r>
              <a:rPr lang="en-US" altLang="zh-CN" b="1" i="0" dirty="0" err="1">
                <a:solidFill>
                  <a:srgbClr val="FF0000"/>
                </a:solidFill>
              </a:rPr>
              <a:t>X.x</a:t>
            </a:r>
            <a:r>
              <a:rPr lang="en-US" altLang="zh-CN" b="1" i="0" dirty="0">
                <a:solidFill>
                  <a:srgbClr val="FF0000"/>
                </a:solidFill>
              </a:rPr>
              <a:t> </a:t>
            </a:r>
            <a:r>
              <a:rPr lang="zh-CN" altLang="en-US" b="1" i="0" dirty="0">
                <a:solidFill>
                  <a:srgbClr val="333399"/>
                </a:solidFill>
              </a:rPr>
              <a:t>分别存放</a:t>
            </a:r>
            <a:endParaRPr lang="zh-CN" altLang="en-US" b="1" i="0" dirty="0">
              <a:solidFill>
                <a:srgbClr val="333399"/>
              </a:solidFill>
            </a:endParaRPr>
          </a:p>
          <a:p>
            <a:pPr algn="l">
              <a:buClrTx/>
              <a:buFont typeface="Symbol" panose="05050102010706020507" pitchFamily="18" charset="2"/>
              <a:buNone/>
            </a:pPr>
            <a:r>
              <a:rPr lang="zh-CN" altLang="en-US" b="1" i="0" dirty="0">
                <a:solidFill>
                  <a:srgbClr val="333399"/>
                </a:solidFill>
              </a:rPr>
              <a:t>     于语义栈的 </a:t>
            </a:r>
            <a:r>
              <a:rPr lang="en-US" altLang="zh-CN" b="1" i="0" dirty="0">
                <a:solidFill>
                  <a:srgbClr val="FF0000"/>
                </a:solidFill>
              </a:rPr>
              <a:t>top</a:t>
            </a:r>
            <a:r>
              <a:rPr lang="zh-CN" altLang="en-US" b="1" i="0" dirty="0">
                <a:solidFill>
                  <a:srgbClr val="FF0000"/>
                </a:solidFill>
              </a:rPr>
              <a:t>，</a:t>
            </a:r>
            <a:r>
              <a:rPr lang="en-US" altLang="zh-CN" b="1" i="0" dirty="0">
                <a:solidFill>
                  <a:srgbClr val="FF0000"/>
                </a:solidFill>
              </a:rPr>
              <a:t>top-1 </a:t>
            </a:r>
            <a:r>
              <a:rPr lang="zh-CN" altLang="en-US" b="1" i="0" dirty="0">
                <a:solidFill>
                  <a:srgbClr val="FF0000"/>
                </a:solidFill>
              </a:rPr>
              <a:t>和 </a:t>
            </a:r>
            <a:r>
              <a:rPr lang="en-US" altLang="zh-CN" b="1" i="0" dirty="0">
                <a:solidFill>
                  <a:srgbClr val="FF0000"/>
                </a:solidFill>
              </a:rPr>
              <a:t>top-2 </a:t>
            </a:r>
            <a:r>
              <a:rPr lang="zh-CN" altLang="en-US" b="1" i="0" dirty="0">
                <a:solidFill>
                  <a:srgbClr val="333399"/>
                </a:solidFill>
              </a:rPr>
              <a:t>的相应域中，因</a:t>
            </a:r>
            <a:endParaRPr lang="zh-CN" altLang="en-US" b="1" i="0" dirty="0">
              <a:solidFill>
                <a:srgbClr val="333399"/>
              </a:solidFill>
            </a:endParaRPr>
          </a:p>
          <a:p>
            <a:pPr algn="l">
              <a:buClrTx/>
              <a:buFont typeface="Symbol" panose="05050102010706020507" pitchFamily="18" charset="2"/>
              <a:buNone/>
            </a:pPr>
            <a:r>
              <a:rPr lang="zh-CN" altLang="en-US" b="1" i="0" dirty="0">
                <a:solidFill>
                  <a:srgbClr val="333399"/>
                </a:solidFill>
              </a:rPr>
              <a:t>     此 </a:t>
            </a:r>
            <a:r>
              <a:rPr lang="en-US" altLang="zh-CN" b="1" i="0" dirty="0" err="1">
                <a:solidFill>
                  <a:srgbClr val="333399"/>
                </a:solidFill>
              </a:rPr>
              <a:t>A.a</a:t>
            </a:r>
            <a:r>
              <a:rPr lang="en-US" altLang="zh-CN" b="1" i="0" dirty="0">
                <a:solidFill>
                  <a:srgbClr val="333399"/>
                </a:solidFill>
              </a:rPr>
              <a:t> </a:t>
            </a:r>
            <a:r>
              <a:rPr lang="zh-CN" altLang="en-US" b="1" i="0" dirty="0">
                <a:solidFill>
                  <a:srgbClr val="333399"/>
                </a:solidFill>
              </a:rPr>
              <a:t>可以顺利求出</a:t>
            </a:r>
            <a:endParaRPr lang="zh-CN" altLang="en-US"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algn="l">
              <a:buClrTx/>
              <a:buFont typeface="Symbol" panose="05050102010706020507" pitchFamily="18" charset="2"/>
              <a:buNone/>
            </a:pPr>
            <a:r>
              <a:rPr lang="zh-CN" altLang="en-US" b="1" i="0" dirty="0">
                <a:solidFill>
                  <a:srgbClr val="333399"/>
                </a:solidFill>
              </a:rPr>
              <a:t>     归约后，</a:t>
            </a:r>
            <a:r>
              <a:rPr lang="en-US" altLang="zh-CN" b="1" i="0" dirty="0" err="1">
                <a:solidFill>
                  <a:srgbClr val="FF0000"/>
                </a:solidFill>
              </a:rPr>
              <a:t>X.x</a:t>
            </a:r>
            <a:r>
              <a:rPr lang="en-US" altLang="zh-CN" b="1" i="0" dirty="0">
                <a:solidFill>
                  <a:srgbClr val="FF0000"/>
                </a:solidFill>
              </a:rPr>
              <a:t>, </a:t>
            </a:r>
            <a:r>
              <a:rPr lang="en-US" altLang="zh-CN" b="1" i="0" dirty="0" err="1">
                <a:solidFill>
                  <a:srgbClr val="FF0000"/>
                </a:solidFill>
              </a:rPr>
              <a:t>Y.y</a:t>
            </a:r>
            <a:r>
              <a:rPr lang="en-US" altLang="zh-CN" b="1" i="0" dirty="0">
                <a:solidFill>
                  <a:srgbClr val="FF0000"/>
                </a:solidFill>
              </a:rPr>
              <a:t>, </a:t>
            </a:r>
            <a:r>
              <a:rPr lang="en-US" altLang="zh-CN" b="1" i="0" dirty="0" err="1">
                <a:solidFill>
                  <a:srgbClr val="FF0000"/>
                </a:solidFill>
              </a:rPr>
              <a:t>Z.z</a:t>
            </a:r>
            <a:r>
              <a:rPr lang="en-US" altLang="zh-CN" b="1" i="0" dirty="0">
                <a:solidFill>
                  <a:srgbClr val="FF0000"/>
                </a:solidFill>
              </a:rPr>
              <a:t> </a:t>
            </a:r>
            <a:r>
              <a:rPr lang="zh-CN" altLang="en-US" b="1" i="0" dirty="0">
                <a:solidFill>
                  <a:srgbClr val="FF0000"/>
                </a:solidFill>
              </a:rPr>
              <a:t>被弹出</a:t>
            </a:r>
            <a:r>
              <a:rPr lang="zh-CN" altLang="en-US" b="1" i="0" dirty="0">
                <a:solidFill>
                  <a:srgbClr val="333399"/>
                </a:solidFill>
              </a:rPr>
              <a:t>，而在栈顶 </a:t>
            </a:r>
            <a:r>
              <a:rPr lang="en-US" altLang="zh-CN" b="1" i="0" dirty="0">
                <a:solidFill>
                  <a:srgbClr val="FF0000"/>
                </a:solidFill>
              </a:rPr>
              <a:t>top</a:t>
            </a:r>
            <a:r>
              <a:rPr lang="en-US" altLang="zh-CN" b="1" i="0" dirty="0">
                <a:solidFill>
                  <a:srgbClr val="333399"/>
                </a:solidFill>
              </a:rPr>
              <a:t> </a:t>
            </a:r>
            <a:r>
              <a:rPr lang="zh-CN" altLang="en-US" b="1" i="0" dirty="0">
                <a:solidFill>
                  <a:srgbClr val="333399"/>
                </a:solidFill>
              </a:rPr>
              <a:t>的位</a:t>
            </a:r>
            <a:endParaRPr lang="zh-CN" altLang="en-US" b="1" i="0" dirty="0">
              <a:solidFill>
                <a:srgbClr val="333399"/>
              </a:solidFill>
            </a:endParaRPr>
          </a:p>
          <a:p>
            <a:pPr algn="l">
              <a:buClrTx/>
              <a:buFont typeface="Symbol" panose="05050102010706020507" pitchFamily="18" charset="2"/>
              <a:buNone/>
            </a:pPr>
            <a:r>
              <a:rPr lang="zh-CN" altLang="en-US" b="1" i="0" dirty="0">
                <a:solidFill>
                  <a:srgbClr val="333399"/>
                </a:solidFill>
              </a:rPr>
              <a:t>     置上存放 </a:t>
            </a:r>
            <a:r>
              <a:rPr lang="en-US" altLang="zh-CN" b="1" i="0" dirty="0" err="1">
                <a:solidFill>
                  <a:srgbClr val="FF0000"/>
                </a:solidFill>
              </a:rPr>
              <a:t>A.a</a:t>
            </a:r>
            <a:r>
              <a:rPr lang="zh-CN" altLang="en-US" b="1" i="0" dirty="0">
                <a:solidFill>
                  <a:srgbClr val="333399"/>
                </a:solidFill>
              </a:rPr>
              <a:t>。 </a:t>
            </a:r>
            <a:endParaRPr lang="zh-CN" altLang="en-US" b="1" i="0" dirty="0">
              <a:solidFill>
                <a:srgbClr val="333399"/>
              </a:solidFill>
            </a:endParaRPr>
          </a:p>
        </p:txBody>
      </p:sp>
      <p:sp>
        <p:nvSpPr>
          <p:cNvPr id="33799" name="Text Box 11"/>
          <p:cNvSpPr txBox="1">
            <a:spLocks noChangeArrowheads="1"/>
          </p:cNvSpPr>
          <p:nvPr/>
        </p:nvSpPr>
        <p:spPr bwMode="auto">
          <a:xfrm>
            <a:off x="768350" y="131445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t>采用</a:t>
            </a:r>
            <a:r>
              <a:rPr lang="en-US" altLang="zh-CN" sz="2800" i="0"/>
              <a:t>LR</a:t>
            </a:r>
            <a:r>
              <a:rPr lang="zh-CN" altLang="en-US" sz="2800" b="1" i="0"/>
              <a:t>分析技术进行</a:t>
            </a:r>
            <a:r>
              <a:rPr lang="en-US" altLang="zh-CN" sz="2800" i="0"/>
              <a:t>S-</a:t>
            </a:r>
            <a:r>
              <a:rPr lang="zh-CN" altLang="en-US" sz="2800" b="1" i="0"/>
              <a:t>属性文法的语义计算</a:t>
            </a:r>
            <a:endParaRPr lang="zh-CN" altLang="en-US" sz="2800" b="1" i="0"/>
          </a:p>
        </p:txBody>
      </p:sp>
      <p:sp>
        <p:nvSpPr>
          <p:cNvPr id="33800" name="Rectangle 12"/>
          <p:cNvSpPr>
            <a:spLocks noChangeArrowheads="1"/>
          </p:cNvSpPr>
          <p:nvPr/>
        </p:nvSpPr>
        <p:spPr bwMode="auto">
          <a:xfrm>
            <a:off x="1104900" y="1892300"/>
            <a:ext cx="7353300" cy="830997"/>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t>   </a:t>
            </a:r>
            <a:r>
              <a:rPr lang="zh-CN" altLang="en-US" b="1" i="0" dirty="0">
                <a:solidFill>
                  <a:srgbClr val="333399"/>
                </a:solidFill>
              </a:rPr>
              <a:t>语义动作中的</a:t>
            </a:r>
            <a:r>
              <a:rPr lang="zh-CN" altLang="en-US" b="1" i="0" dirty="0">
                <a:solidFill>
                  <a:srgbClr val="FF0000"/>
                </a:solidFill>
              </a:rPr>
              <a:t>综合属性</a:t>
            </a:r>
            <a:r>
              <a:rPr lang="zh-CN" altLang="en-US" b="1" i="0" dirty="0">
                <a:solidFill>
                  <a:srgbClr val="333399"/>
                </a:solidFill>
              </a:rPr>
              <a:t>可以通过存在于</a:t>
            </a:r>
            <a:r>
              <a:rPr lang="zh-CN" altLang="en-US" b="1" i="0" dirty="0">
                <a:solidFill>
                  <a:srgbClr val="FF0000"/>
                </a:solidFill>
              </a:rPr>
              <a:t>当前语义栈</a:t>
            </a:r>
            <a:endParaRPr lang="zh-CN" altLang="en-US" b="1" i="0" dirty="0">
              <a:solidFill>
                <a:srgbClr val="FF0000"/>
              </a:solidFill>
            </a:endParaRPr>
          </a:p>
          <a:p>
            <a:pPr algn="l">
              <a:buClrTx/>
              <a:buFont typeface="Symbol" panose="05050102010706020507" pitchFamily="18" charset="2"/>
              <a:buNone/>
            </a:pPr>
            <a:r>
              <a:rPr lang="zh-CN" altLang="en-US" b="1" i="0" dirty="0">
                <a:solidFill>
                  <a:srgbClr val="FF0000"/>
                </a:solidFill>
              </a:rPr>
              <a:t>     栈顶部分的属性进行计算</a:t>
            </a:r>
            <a:endParaRPr lang="zh-CN" altLang="en-US" b="1" i="0" dirty="0">
              <a:solidFill>
                <a:srgbClr val="FF0000"/>
              </a:solidFill>
            </a:endParaRPr>
          </a:p>
        </p:txBody>
      </p:sp>
      <p:sp>
        <p:nvSpPr>
          <p:cNvPr id="33801" name="Rectangle 13"/>
          <p:cNvSpPr>
            <a:spLocks noChangeArrowheads="1"/>
          </p:cNvSpPr>
          <p:nvPr/>
        </p:nvSpPr>
        <p:spPr bwMode="auto">
          <a:xfrm>
            <a:off x="1524000" y="188913"/>
            <a:ext cx="5928320" cy="641350"/>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基于属性文法的语义计算</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Text Box 2"/>
          <p:cNvSpPr txBox="1">
            <a:spLocks noChangeArrowheads="1"/>
          </p:cNvSpPr>
          <p:nvPr/>
        </p:nvSpPr>
        <p:spPr bwMode="auto">
          <a:xfrm>
            <a:off x="1579563" y="2808288"/>
            <a:ext cx="2306637" cy="3170099"/>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产生式</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dirty="0" smtClean="0">
                <a:solidFill>
                  <a:srgbClr val="333399"/>
                </a:solidFill>
                <a:cs typeface="Times New Roman" panose="02020603050405020304" pitchFamily="18" charset="0"/>
                <a:sym typeface="Symbol" panose="05050102010706020507" pitchFamily="18" charset="2"/>
              </a:rPr>
              <a:t>(0) S </a:t>
            </a:r>
            <a:r>
              <a:rPr lang="en-US" altLang="zh-CN" i="0" dirty="0">
                <a:solidFill>
                  <a:srgbClr val="333399"/>
                </a:solidFill>
                <a:cs typeface="Times New Roman" panose="02020603050405020304" pitchFamily="18" charset="0"/>
                <a:sym typeface="Symbol" panose="05050102010706020507" pitchFamily="18" charset="2"/>
              </a:rPr>
              <a:t></a:t>
            </a:r>
            <a:r>
              <a:rPr lang="en-US" altLang="zh-CN" dirty="0">
                <a:solidFill>
                  <a:srgbClr val="333399"/>
                </a:solidFill>
                <a:cs typeface="Times New Roman" panose="02020603050405020304" pitchFamily="18" charset="0"/>
                <a:sym typeface="Symbol" panose="05050102010706020507" pitchFamily="18" charset="2"/>
              </a:rPr>
              <a:t> E</a:t>
            </a:r>
            <a:endParaRPr kumimoji="0" lang="en-US" altLang="zh-CN" i="0" dirty="0">
              <a:solidFill>
                <a:srgbClr val="333399"/>
              </a:solidFill>
              <a:cs typeface="Times New Roman" panose="02020603050405020304" pitchFamily="18" charset="0"/>
              <a:sym typeface="Symbol" panose="05050102010706020507" pitchFamily="18" charset="2"/>
            </a:endParaRPr>
          </a:p>
          <a:p>
            <a:pPr algn="l">
              <a:buClrTx/>
            </a:pPr>
            <a:r>
              <a:rPr lang="en-US" altLang="zh-CN" dirty="0" smtClean="0">
                <a:solidFill>
                  <a:srgbClr val="333399"/>
                </a:solidFill>
                <a:cs typeface="Times New Roman" panose="02020603050405020304" pitchFamily="18" charset="0"/>
                <a:sym typeface="Symbol" panose="05050102010706020507" pitchFamily="18" charset="2"/>
              </a:rPr>
              <a:t>(1) </a:t>
            </a:r>
            <a:r>
              <a:rPr lang="en-US" altLang="zh-CN" dirty="0">
                <a:solidFill>
                  <a:srgbClr val="333399"/>
                </a:solidFill>
                <a:cs typeface="Times New Roman" panose="02020603050405020304" pitchFamily="18" charset="0"/>
                <a:sym typeface="Symbol" panose="05050102010706020507" pitchFamily="18" charset="2"/>
              </a:rPr>
              <a:t>E </a:t>
            </a:r>
            <a:r>
              <a:rPr lang="en-US" altLang="zh-CN"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E</a:t>
            </a:r>
            <a:r>
              <a:rPr lang="en-US" altLang="zh-CN" i="0" baseline="-25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 T</a:t>
            </a:r>
            <a:endParaRPr lang="en-US" altLang="zh-CN" dirty="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dirty="0" smtClean="0">
                <a:solidFill>
                  <a:srgbClr val="333399"/>
                </a:solidFill>
                <a:cs typeface="Times New Roman" panose="02020603050405020304" pitchFamily="18" charset="0"/>
                <a:sym typeface="Symbol" panose="05050102010706020507" pitchFamily="18" charset="2"/>
              </a:rPr>
              <a:t>(2) </a:t>
            </a:r>
            <a:r>
              <a:rPr lang="en-US" altLang="zh-CN" dirty="0">
                <a:solidFill>
                  <a:srgbClr val="333399"/>
                </a:solidFill>
                <a:cs typeface="Times New Roman" panose="02020603050405020304" pitchFamily="18" charset="0"/>
                <a:sym typeface="Symbol" panose="05050102010706020507" pitchFamily="18" charset="2"/>
              </a:rPr>
              <a:t>E </a:t>
            </a:r>
            <a:r>
              <a:rPr lang="en-US" altLang="zh-CN" i="0" dirty="0">
                <a:solidFill>
                  <a:srgbClr val="333399"/>
                </a:solidFill>
                <a:cs typeface="Times New Roman" panose="02020603050405020304" pitchFamily="18" charset="0"/>
                <a:sym typeface="Symbol" panose="05050102010706020507" pitchFamily="18" charset="2"/>
              </a:rPr>
              <a:t></a:t>
            </a:r>
            <a:r>
              <a:rPr lang="en-US" altLang="zh-CN" dirty="0">
                <a:solidFill>
                  <a:srgbClr val="333399"/>
                </a:solidFill>
                <a:cs typeface="Times New Roman" panose="02020603050405020304" pitchFamily="18" charset="0"/>
                <a:sym typeface="Symbol" panose="05050102010706020507" pitchFamily="18" charset="2"/>
              </a:rPr>
              <a:t> T</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dirty="0" smtClean="0">
                <a:solidFill>
                  <a:srgbClr val="333399"/>
                </a:solidFill>
                <a:cs typeface="Times New Roman" panose="02020603050405020304" pitchFamily="18" charset="0"/>
                <a:sym typeface="Symbol" panose="05050102010706020507" pitchFamily="18" charset="2"/>
              </a:rPr>
              <a:t>(3) </a:t>
            </a:r>
            <a:r>
              <a:rPr lang="en-US" altLang="zh-CN" dirty="0">
                <a:solidFill>
                  <a:srgbClr val="333399"/>
                </a:solidFill>
                <a:cs typeface="Times New Roman" panose="02020603050405020304" pitchFamily="18" charset="0"/>
                <a:sym typeface="Symbol" panose="05050102010706020507" pitchFamily="18" charset="2"/>
              </a:rPr>
              <a:t>T </a:t>
            </a:r>
            <a:r>
              <a:rPr lang="en-US" altLang="zh-CN" i="0" dirty="0">
                <a:solidFill>
                  <a:srgbClr val="333399"/>
                </a:solidFill>
                <a:ea typeface="华文行楷" panose="02010800040101010101" pitchFamily="2" charset="-122"/>
                <a:sym typeface="Symbol" panose="05050102010706020507" pitchFamily="18" charset="2"/>
              </a:rPr>
              <a:t></a:t>
            </a:r>
            <a:r>
              <a:rPr lang="en-US" altLang="zh-CN" dirty="0">
                <a:solidFill>
                  <a:srgbClr val="333399"/>
                </a:solidFill>
                <a:ea typeface="华文行楷" panose="02010800040101010101" pitchFamily="2" charset="-122"/>
                <a:sym typeface="Symbol" panose="05050102010706020507" pitchFamily="18" charset="2"/>
              </a:rPr>
              <a:t> T</a:t>
            </a:r>
            <a:r>
              <a:rPr lang="en-US" altLang="zh-CN" i="0" baseline="-25000" dirty="0">
                <a:solidFill>
                  <a:srgbClr val="333399"/>
                </a:solidFill>
                <a:sym typeface="Symbol" panose="05050102010706020507" pitchFamily="18" charset="2"/>
              </a:rPr>
              <a:t>1</a:t>
            </a:r>
            <a:r>
              <a:rPr lang="en-US" altLang="zh-CN" dirty="0">
                <a:solidFill>
                  <a:srgbClr val="333399"/>
                </a:solidFill>
                <a:ea typeface="华文行楷" panose="02010800040101010101" pitchFamily="2" charset="-122"/>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F</a:t>
            </a:r>
            <a:endParaRPr lang="en-US" altLang="zh-CN" dirty="0">
              <a:solidFill>
                <a:srgbClr val="333399"/>
              </a:solidFill>
              <a:sym typeface="Symbol" panose="05050102010706020507" pitchFamily="18" charset="2"/>
            </a:endParaRPr>
          </a:p>
          <a:p>
            <a:pPr algn="l">
              <a:buClrTx/>
            </a:pPr>
            <a:r>
              <a:rPr lang="en-US" altLang="zh-CN" dirty="0" smtClean="0">
                <a:solidFill>
                  <a:srgbClr val="333399"/>
                </a:solidFill>
                <a:cs typeface="Times New Roman" panose="02020603050405020304" pitchFamily="18" charset="0"/>
                <a:sym typeface="Symbol" panose="05050102010706020507" pitchFamily="18" charset="2"/>
              </a:rPr>
              <a:t>(4) </a:t>
            </a:r>
            <a:r>
              <a:rPr lang="en-US" altLang="zh-CN" dirty="0" smtClean="0">
                <a:solidFill>
                  <a:srgbClr val="333399"/>
                </a:solidFill>
                <a:sym typeface="Symbol" panose="05050102010706020507" pitchFamily="18" charset="2"/>
              </a:rPr>
              <a:t>T </a:t>
            </a:r>
            <a:r>
              <a:rPr lang="en-US" altLang="zh-CN" i="0" dirty="0">
                <a:solidFill>
                  <a:srgbClr val="333399"/>
                </a:solidFill>
                <a:sym typeface="Symbol" panose="05050102010706020507" pitchFamily="18" charset="2"/>
              </a:rPr>
              <a:t> </a:t>
            </a:r>
            <a:r>
              <a:rPr lang="en-US" altLang="zh-CN" dirty="0">
                <a:solidFill>
                  <a:srgbClr val="333399"/>
                </a:solidFill>
                <a:sym typeface="Symbol" panose="05050102010706020507" pitchFamily="18" charset="2"/>
              </a:rPr>
              <a:t>F</a:t>
            </a:r>
            <a:endParaRPr lang="en-US" altLang="zh-CN" dirty="0">
              <a:solidFill>
                <a:srgbClr val="333399"/>
              </a:solidFill>
              <a:sym typeface="Symbol" panose="05050102010706020507" pitchFamily="18" charset="2"/>
            </a:endParaRPr>
          </a:p>
          <a:p>
            <a:pPr algn="l">
              <a:buClrTx/>
            </a:pPr>
            <a:r>
              <a:rPr lang="en-US" altLang="zh-CN" dirty="0" smtClean="0">
                <a:solidFill>
                  <a:srgbClr val="333399"/>
                </a:solidFill>
                <a:cs typeface="Times New Roman" panose="02020603050405020304" pitchFamily="18" charset="0"/>
                <a:sym typeface="Symbol" panose="05050102010706020507" pitchFamily="18" charset="2"/>
              </a:rPr>
              <a:t>(5) </a:t>
            </a:r>
            <a:r>
              <a:rPr lang="en-US" altLang="zh-CN" dirty="0" smtClean="0">
                <a:solidFill>
                  <a:srgbClr val="333399"/>
                </a:solidFill>
                <a:sym typeface="Symbol" panose="05050102010706020507" pitchFamily="18" charset="2"/>
              </a:rPr>
              <a:t>F </a:t>
            </a:r>
            <a:r>
              <a:rPr lang="en-US" altLang="zh-CN" i="0" dirty="0">
                <a:solidFill>
                  <a:srgbClr val="333399"/>
                </a:solidFill>
                <a:ea typeface="华文行楷" panose="02010800040101010101" pitchFamily="2" charset="-122"/>
                <a:sym typeface="Symbol" panose="05050102010706020507" pitchFamily="18" charset="2"/>
              </a:rPr>
              <a:t></a:t>
            </a:r>
            <a:r>
              <a:rPr lang="en-US" altLang="zh-CN" dirty="0">
                <a:solidFill>
                  <a:srgbClr val="333399"/>
                </a:solidFill>
                <a:ea typeface="华文行楷" panose="02010800040101010101" pitchFamily="2" charset="-122"/>
                <a:sym typeface="Symbol" panose="05050102010706020507" pitchFamily="18" charset="2"/>
              </a:rPr>
              <a:t> ( E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dirty="0" smtClean="0">
                <a:solidFill>
                  <a:srgbClr val="333399"/>
                </a:solidFill>
                <a:cs typeface="Times New Roman" panose="02020603050405020304" pitchFamily="18" charset="0"/>
                <a:sym typeface="Symbol" panose="05050102010706020507" pitchFamily="18" charset="2"/>
              </a:rPr>
              <a:t>(6) </a:t>
            </a:r>
            <a:r>
              <a:rPr lang="en-US" altLang="zh-CN" dirty="0" smtClean="0">
                <a:solidFill>
                  <a:srgbClr val="333399"/>
                </a:solidFill>
                <a:sym typeface="Symbol" panose="05050102010706020507" pitchFamily="18" charset="2"/>
              </a:rPr>
              <a:t>F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d</a:t>
            </a:r>
            <a:endParaRPr lang="en-US" altLang="zh-CN" i="0" dirty="0">
              <a:solidFill>
                <a:srgbClr val="333399"/>
              </a:solidFill>
              <a:sym typeface="Symbol" panose="05050102010706020507" pitchFamily="18" charset="2"/>
            </a:endParaRPr>
          </a:p>
        </p:txBody>
      </p:sp>
      <p:sp>
        <p:nvSpPr>
          <p:cNvPr id="575491" name="Text Box 3"/>
          <p:cNvSpPr txBox="1">
            <a:spLocks noChangeArrowheads="1"/>
          </p:cNvSpPr>
          <p:nvPr/>
        </p:nvSpPr>
        <p:spPr bwMode="auto">
          <a:xfrm>
            <a:off x="4100513" y="2808288"/>
            <a:ext cx="3671887" cy="3135312"/>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语义动作</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i="0" dirty="0">
                <a:solidFill>
                  <a:srgbClr val="333399"/>
                </a:solidFill>
                <a:cs typeface="Times New Roman" panose="02020603050405020304" pitchFamily="18" charset="0"/>
                <a:sym typeface="Symbol" panose="05050102010706020507" pitchFamily="18" charset="2"/>
              </a:rPr>
              <a:t>{ </a:t>
            </a:r>
            <a:r>
              <a:rPr lang="en-US" altLang="zh-CN" dirty="0">
                <a:solidFill>
                  <a:srgbClr val="333399"/>
                </a:solidFill>
                <a:cs typeface="Times New Roman" panose="02020603050405020304" pitchFamily="18" charset="0"/>
                <a:sym typeface="Symbol" panose="05050102010706020507" pitchFamily="18" charset="2"/>
              </a:rPr>
              <a:t>p</a:t>
            </a:r>
            <a:r>
              <a:rPr lang="en-US" altLang="zh-CN" dirty="0">
                <a:solidFill>
                  <a:srgbClr val="333399"/>
                </a:solidFill>
              </a:rPr>
              <a:t>rint(</a:t>
            </a:r>
            <a:r>
              <a:rPr lang="en-US" altLang="zh-CN" dirty="0" err="1">
                <a:solidFill>
                  <a:srgbClr val="333399"/>
                </a:solidFill>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rPr>
              <a:t>) </a:t>
            </a:r>
            <a:r>
              <a:rPr lang="en-US" altLang="zh-CN" i="0" dirty="0">
                <a:solidFill>
                  <a:srgbClr val="333399"/>
                </a:solidFill>
                <a:sym typeface="Symbol" panose="05050102010706020507" pitchFamily="18" charset="2"/>
              </a:rPr>
              <a:t>}</a:t>
            </a:r>
            <a:endParaRPr kumimoji="0" lang="en-US" altLang="zh-CN" i="0" dirty="0">
              <a:solidFill>
                <a:srgbClr val="333399"/>
              </a:solidFill>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E</a:t>
            </a:r>
            <a:r>
              <a:rPr lang="en-US" altLang="zh-CN" i="0" baseline="-25000" dirty="0">
                <a:solidFill>
                  <a:srgbClr val="333399"/>
                </a:solidFill>
                <a:sym typeface="Symbol" panose="05050102010706020507"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anose="05050102010706020507" pitchFamily="18" charset="2"/>
              </a:rPr>
              <a:t> +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E</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T</a:t>
            </a:r>
            <a:r>
              <a:rPr lang="en-US" altLang="zh-CN" i="0" baseline="-25000" dirty="0">
                <a:solidFill>
                  <a:srgbClr val="333399"/>
                </a:solidFill>
                <a:sym typeface="Symbol" panose="05050102010706020507" pitchFamily="18" charset="2"/>
              </a:rPr>
              <a:t>1</a:t>
            </a:r>
            <a:r>
              <a:rPr lang="en-US" altLang="zh-CN" b="1" dirty="0">
                <a:solidFill>
                  <a:srgbClr val="333399"/>
                </a:solidFill>
              </a:rPr>
              <a:t>.</a:t>
            </a:r>
            <a:r>
              <a:rPr lang="en-US" altLang="zh-CN" dirty="0">
                <a:solidFill>
                  <a:srgbClr val="333399"/>
                </a:solidFill>
              </a:rPr>
              <a:t>val</a:t>
            </a:r>
            <a:r>
              <a:rPr lang="en-US" altLang="zh-CN" dirty="0">
                <a:solidFill>
                  <a:srgbClr val="333399"/>
                </a:solidFill>
                <a:sym typeface="Symbol" panose="05050102010706020507" pitchFamily="18" charset="2"/>
              </a:rPr>
              <a:t> </a:t>
            </a:r>
            <a:r>
              <a:rPr lang="en-US" altLang="zh-CN" b="1"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T</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E</a:t>
            </a:r>
            <a:r>
              <a:rPr lang="en-US" altLang="zh-CN" b="1" dirty="0" err="1">
                <a:solidFill>
                  <a:srgbClr val="333399"/>
                </a:solidFill>
              </a:rPr>
              <a:t>.</a:t>
            </a:r>
            <a:r>
              <a:rPr lang="en-US" altLang="zh-CN" dirty="0" err="1">
                <a:solidFill>
                  <a:srgbClr val="333399"/>
                </a:solidFill>
              </a:rPr>
              <a:t>val</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F</a:t>
            </a:r>
            <a:r>
              <a:rPr lang="en-US" altLang="zh-CN" b="1" dirty="0" err="1">
                <a:solidFill>
                  <a:srgbClr val="333399"/>
                </a:solidFill>
              </a:rPr>
              <a:t>.</a:t>
            </a:r>
            <a:r>
              <a:rPr lang="en-US" altLang="zh-CN" dirty="0" err="1">
                <a:solidFill>
                  <a:srgbClr val="333399"/>
                </a:solidFill>
              </a:rPr>
              <a:t>val</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d</a:t>
            </a:r>
            <a:r>
              <a:rPr lang="en-US" altLang="zh-CN" b="1" dirty="0" err="1">
                <a:solidFill>
                  <a:srgbClr val="333399"/>
                </a:solidFill>
              </a:rPr>
              <a:t>.</a:t>
            </a:r>
            <a:r>
              <a:rPr lang="en-US" altLang="zh-CN" dirty="0" err="1">
                <a:solidFill>
                  <a:srgbClr val="333399"/>
                </a:solidFill>
              </a:rPr>
              <a:t>lexval</a:t>
            </a:r>
            <a:r>
              <a:rPr lang="en-US" altLang="zh-CN" i="0" dirty="0">
                <a:solidFill>
                  <a:srgbClr val="333399"/>
                </a:solidFill>
                <a:sym typeface="Symbol" panose="05050102010706020507" pitchFamily="18" charset="2"/>
              </a:rPr>
              <a:t> }</a:t>
            </a:r>
            <a:endParaRPr lang="en-US" altLang="zh-CN" i="0" dirty="0">
              <a:solidFill>
                <a:srgbClr val="333399"/>
              </a:solidFill>
              <a:sym typeface="Symbol" panose="05050102010706020507" pitchFamily="18" charset="2"/>
            </a:endParaRPr>
          </a:p>
        </p:txBody>
      </p:sp>
      <p:sp>
        <p:nvSpPr>
          <p:cNvPr id="34820" name="Text Box 4"/>
          <p:cNvSpPr txBox="1">
            <a:spLocks noChangeArrowheads="1"/>
          </p:cNvSpPr>
          <p:nvPr/>
        </p:nvSpPr>
        <p:spPr bwMode="auto">
          <a:xfrm>
            <a:off x="768350" y="1371600"/>
            <a:ext cx="8070850" cy="5191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rPr>
              <a:t>用</a:t>
            </a:r>
            <a:r>
              <a:rPr lang="en-US" altLang="zh-CN" sz="2800" i="0">
                <a:solidFill>
                  <a:srgbClr val="333399"/>
                </a:solidFill>
              </a:rPr>
              <a:t>LR</a:t>
            </a:r>
            <a:r>
              <a:rPr lang="zh-CN" altLang="en-US" sz="2800" b="1" i="0">
                <a:solidFill>
                  <a:srgbClr val="333399"/>
                </a:solidFill>
              </a:rPr>
              <a:t>分析技术进行</a:t>
            </a:r>
            <a:r>
              <a:rPr lang="en-US" altLang="zh-CN" sz="2800" i="0">
                <a:solidFill>
                  <a:srgbClr val="333399"/>
                </a:solidFill>
              </a:rPr>
              <a:t>S-</a:t>
            </a:r>
            <a:r>
              <a:rPr lang="zh-CN" altLang="en-US" sz="2800" b="1" i="0">
                <a:solidFill>
                  <a:srgbClr val="333399"/>
                </a:solidFill>
              </a:rPr>
              <a:t>属性文法的语义计算</a:t>
            </a:r>
            <a:r>
              <a:rPr lang="zh-CN" altLang="en-US" sz="2800" b="1" i="0"/>
              <a:t>举例</a:t>
            </a:r>
            <a:endParaRPr lang="zh-CN" altLang="en-US" sz="2800" b="1" i="0"/>
          </a:p>
        </p:txBody>
      </p:sp>
      <p:sp>
        <p:nvSpPr>
          <p:cNvPr id="3482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5" name="Rectangle 9"/>
          <p:cNvSpPr>
            <a:spLocks noChangeArrowheads="1"/>
          </p:cNvSpPr>
          <p:nvPr/>
        </p:nvSpPr>
        <p:spPr bwMode="auto">
          <a:xfrm>
            <a:off x="1104900" y="1981200"/>
            <a:ext cx="73533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t>   </a:t>
            </a:r>
            <a:r>
              <a:rPr lang="zh-CN" altLang="en-US" b="1" i="0">
                <a:solidFill>
                  <a:srgbClr val="333399"/>
                </a:solidFill>
              </a:rPr>
              <a:t>通过下列</a:t>
            </a:r>
            <a:r>
              <a:rPr lang="en-US" altLang="zh-CN" i="0">
                <a:solidFill>
                  <a:srgbClr val="333399"/>
                </a:solidFill>
              </a:rPr>
              <a:t>S-</a:t>
            </a:r>
            <a:r>
              <a:rPr lang="zh-CN" altLang="en-US" b="1" i="0">
                <a:solidFill>
                  <a:srgbClr val="333399"/>
                </a:solidFill>
              </a:rPr>
              <a:t>属性文法</a:t>
            </a:r>
            <a:r>
              <a:rPr lang="en-US" altLang="zh-CN" i="0">
                <a:solidFill>
                  <a:srgbClr val="333399"/>
                </a:solidFill>
              </a:rPr>
              <a:t>G’[S]</a:t>
            </a:r>
            <a:r>
              <a:rPr lang="zh-CN" altLang="en-US" b="1" i="0">
                <a:solidFill>
                  <a:srgbClr val="333399"/>
                </a:solidFill>
              </a:rPr>
              <a:t>为</a:t>
            </a:r>
            <a:r>
              <a:rPr lang="zh-CN" altLang="en-US" b="1" i="0"/>
              <a:t>常量表达式求值</a:t>
            </a:r>
            <a:endParaRPr lang="zh-CN" altLang="en-US" b="1" i="0"/>
          </a:p>
        </p:txBody>
      </p:sp>
      <p:sp>
        <p:nvSpPr>
          <p:cNvPr id="34826" name="Rectangle 11"/>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762000" y="1187450"/>
            <a:ext cx="3587750" cy="94615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2800" i="0">
                <a:solidFill>
                  <a:srgbClr val="333399"/>
                </a:solidFill>
              </a:rPr>
              <a:t>  </a:t>
            </a:r>
            <a:r>
              <a:rPr lang="zh-CN" altLang="en-US" sz="2800" b="1" i="0">
                <a:solidFill>
                  <a:srgbClr val="333399"/>
                </a:solidFill>
              </a:rPr>
              <a:t>文法</a:t>
            </a:r>
            <a:r>
              <a:rPr kumimoji="0" lang="en-US" altLang="zh-CN" sz="2800">
                <a:solidFill>
                  <a:srgbClr val="333399"/>
                </a:solidFill>
                <a:sym typeface="Symbol" panose="05050102010706020507" pitchFamily="18" charset="2"/>
              </a:rPr>
              <a:t>G’ </a:t>
            </a:r>
            <a:r>
              <a:rPr kumimoji="0" lang="en-US" altLang="zh-CN" sz="2800" i="0">
                <a:solidFill>
                  <a:srgbClr val="333399"/>
                </a:solidFill>
                <a:sym typeface="Symbol" panose="05050102010706020507" pitchFamily="18" charset="2"/>
              </a:rPr>
              <a:t>[</a:t>
            </a:r>
            <a:r>
              <a:rPr kumimoji="0" lang="en-US" altLang="zh-CN" sz="2800">
                <a:solidFill>
                  <a:srgbClr val="333399"/>
                </a:solidFill>
                <a:sym typeface="Symbol" panose="05050102010706020507" pitchFamily="18" charset="2"/>
              </a:rPr>
              <a:t>S</a:t>
            </a:r>
            <a:r>
              <a:rPr kumimoji="0" lang="en-US" altLang="zh-CN" sz="2800" i="0">
                <a:solidFill>
                  <a:srgbClr val="333399"/>
                </a:solidFill>
                <a:sym typeface="Symbol" panose="05050102010706020507" pitchFamily="18" charset="2"/>
              </a:rPr>
              <a:t>]</a:t>
            </a:r>
            <a:r>
              <a:rPr lang="en-US" altLang="zh-CN" sz="2800" i="0">
                <a:solidFill>
                  <a:srgbClr val="333399"/>
                </a:solidFill>
              </a:rPr>
              <a:t> </a:t>
            </a:r>
            <a:r>
              <a:rPr lang="zh-CN" altLang="en-US" sz="2800" b="1" i="0">
                <a:solidFill>
                  <a:srgbClr val="333399"/>
                </a:solidFill>
              </a:rPr>
              <a:t>的</a:t>
            </a:r>
            <a:r>
              <a:rPr lang="en-US" altLang="zh-CN" sz="2800" i="0">
                <a:solidFill>
                  <a:srgbClr val="333399"/>
                </a:solidFill>
              </a:rPr>
              <a:t>LR</a:t>
            </a:r>
            <a:endParaRPr lang="en-US" altLang="zh-CN" sz="2800" i="0">
              <a:solidFill>
                <a:srgbClr val="333399"/>
              </a:solidFill>
            </a:endParaRPr>
          </a:p>
          <a:p>
            <a:pPr algn="l"/>
            <a:r>
              <a:rPr lang="en-US" altLang="zh-CN" sz="2800" b="1" i="0">
                <a:solidFill>
                  <a:srgbClr val="333399"/>
                </a:solidFill>
                <a:latin typeface="楷体_GB2312" pitchFamily="49" charset="-122"/>
              </a:rPr>
              <a:t>   </a:t>
            </a:r>
            <a:r>
              <a:rPr lang="zh-CN" altLang="en-US" sz="2800" b="1" i="0">
                <a:solidFill>
                  <a:srgbClr val="333399"/>
                </a:solidFill>
                <a:latin typeface="楷体_GB2312" pitchFamily="49" charset="-122"/>
              </a:rPr>
              <a:t>分析表</a:t>
            </a:r>
            <a:endParaRPr lang="zh-CN" altLang="en-US" i="0">
              <a:solidFill>
                <a:srgbClr val="333399"/>
              </a:solidFill>
            </a:endParaRPr>
          </a:p>
        </p:txBody>
      </p:sp>
      <p:sp>
        <p:nvSpPr>
          <p:cNvPr id="358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Line 7"/>
          <p:cNvSpPr>
            <a:spLocks noChangeShapeType="1"/>
          </p:cNvSpPr>
          <p:nvPr/>
        </p:nvSpPr>
        <p:spPr bwMode="auto">
          <a:xfrm>
            <a:off x="2051050" y="2781300"/>
            <a:ext cx="6121400" cy="0"/>
          </a:xfrm>
          <a:prstGeom prst="line">
            <a:avLst/>
          </a:prstGeom>
          <a:noFill/>
          <a:ln w="9525">
            <a:solidFill>
              <a:srgbClr val="800080"/>
            </a:solidFill>
            <a:round/>
          </a:ln>
        </p:spPr>
        <p:txBody>
          <a:bodyPr>
            <a:spAutoFit/>
          </a:bodyPr>
          <a:lstStyle/>
          <a:p>
            <a:endParaRPr lang="zh-CN" altLang="en-US"/>
          </a:p>
        </p:txBody>
      </p:sp>
      <p:sp>
        <p:nvSpPr>
          <p:cNvPr id="35848" name="Text Box 8"/>
          <p:cNvSpPr txBox="1">
            <a:spLocks noChangeArrowheads="1"/>
          </p:cNvSpPr>
          <p:nvPr/>
        </p:nvSpPr>
        <p:spPr bwMode="auto">
          <a:xfrm>
            <a:off x="1295400" y="2574925"/>
            <a:ext cx="720725" cy="396875"/>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sz="2000" b="1" i="0">
                <a:latin typeface="Times New Roman" panose="02020603050405020304" pitchFamily="18" charset="0"/>
              </a:rPr>
              <a:t>状态</a:t>
            </a:r>
            <a:endParaRPr kumimoji="0" lang="zh-CN" altLang="en-US" sz="2000" b="1" i="0">
              <a:latin typeface="Times New Roman" panose="02020603050405020304" pitchFamily="18" charset="0"/>
            </a:endParaRPr>
          </a:p>
        </p:txBody>
      </p:sp>
      <p:sp>
        <p:nvSpPr>
          <p:cNvPr id="35849" name="Text Box 9"/>
          <p:cNvSpPr txBox="1">
            <a:spLocks noChangeArrowheads="1"/>
          </p:cNvSpPr>
          <p:nvPr/>
        </p:nvSpPr>
        <p:spPr bwMode="auto">
          <a:xfrm>
            <a:off x="3751263" y="2384425"/>
            <a:ext cx="1181100" cy="396875"/>
          </a:xfrm>
          <a:prstGeom prst="rect">
            <a:avLst/>
          </a:prstGeom>
          <a:noFill/>
          <a:ln w="9525">
            <a:noFill/>
            <a:miter lim="800000"/>
          </a:ln>
        </p:spPr>
        <p:txBody>
          <a:bodyPr>
            <a:spAutoFit/>
          </a:bodyPr>
          <a:lstStyle/>
          <a:p>
            <a:pPr algn="l" eaLnBrk="0" hangingPunct="0">
              <a:spcBef>
                <a:spcPct val="50000"/>
              </a:spcBef>
              <a:buClrTx/>
              <a:buFontTx/>
              <a:buNone/>
            </a:pPr>
            <a:r>
              <a:rPr kumimoji="0" lang="en-US" altLang="zh-CN" sz="2000" i="0"/>
              <a:t>ACTION</a:t>
            </a:r>
            <a:endParaRPr kumimoji="0" lang="en-US" altLang="zh-CN" sz="2000" i="0"/>
          </a:p>
        </p:txBody>
      </p:sp>
      <p:sp>
        <p:nvSpPr>
          <p:cNvPr id="35850" name="Text Box 10"/>
          <p:cNvSpPr txBox="1">
            <a:spLocks noChangeArrowheads="1"/>
          </p:cNvSpPr>
          <p:nvPr/>
        </p:nvSpPr>
        <p:spPr bwMode="auto">
          <a:xfrm>
            <a:off x="6948488" y="2384425"/>
            <a:ext cx="1114425" cy="396875"/>
          </a:xfrm>
          <a:prstGeom prst="rect">
            <a:avLst/>
          </a:prstGeom>
          <a:noFill/>
          <a:ln w="9525">
            <a:noFill/>
            <a:miter lim="800000"/>
          </a:ln>
        </p:spPr>
        <p:txBody>
          <a:bodyPr>
            <a:spAutoFit/>
          </a:bodyPr>
          <a:lstStyle/>
          <a:p>
            <a:pPr algn="l" eaLnBrk="0" hangingPunct="0">
              <a:spcBef>
                <a:spcPct val="50000"/>
              </a:spcBef>
              <a:buClrTx/>
              <a:buFontTx/>
              <a:buNone/>
            </a:pPr>
            <a:r>
              <a:rPr kumimoji="0" lang="en-US" altLang="zh-CN" sz="2000" i="0"/>
              <a:t>GOTO</a:t>
            </a:r>
            <a:endParaRPr kumimoji="0" lang="en-US" altLang="zh-CN" sz="2000" i="0"/>
          </a:p>
        </p:txBody>
      </p:sp>
      <p:sp>
        <p:nvSpPr>
          <p:cNvPr id="35851" name="Line 11"/>
          <p:cNvSpPr>
            <a:spLocks noChangeShapeType="1"/>
          </p:cNvSpPr>
          <p:nvPr/>
        </p:nvSpPr>
        <p:spPr bwMode="auto">
          <a:xfrm>
            <a:off x="2051050" y="2420938"/>
            <a:ext cx="6350" cy="4132262"/>
          </a:xfrm>
          <a:prstGeom prst="line">
            <a:avLst/>
          </a:prstGeom>
          <a:noFill/>
          <a:ln w="9525">
            <a:solidFill>
              <a:srgbClr val="800080"/>
            </a:solidFill>
            <a:round/>
          </a:ln>
        </p:spPr>
        <p:txBody>
          <a:bodyPr>
            <a:spAutoFit/>
          </a:bodyPr>
          <a:lstStyle/>
          <a:p>
            <a:endParaRPr lang="zh-CN" altLang="en-US"/>
          </a:p>
        </p:txBody>
      </p:sp>
      <p:sp>
        <p:nvSpPr>
          <p:cNvPr id="35852" name="Line 12"/>
          <p:cNvSpPr>
            <a:spLocks noChangeShapeType="1"/>
          </p:cNvSpPr>
          <p:nvPr/>
        </p:nvSpPr>
        <p:spPr bwMode="auto">
          <a:xfrm>
            <a:off x="6372225" y="2420938"/>
            <a:ext cx="0" cy="4132262"/>
          </a:xfrm>
          <a:prstGeom prst="line">
            <a:avLst/>
          </a:prstGeom>
          <a:noFill/>
          <a:ln w="9525">
            <a:solidFill>
              <a:srgbClr val="800080"/>
            </a:solidFill>
            <a:round/>
          </a:ln>
        </p:spPr>
        <p:txBody>
          <a:bodyPr>
            <a:spAutoFit/>
          </a:bodyPr>
          <a:lstStyle/>
          <a:p>
            <a:endParaRPr lang="zh-CN" altLang="en-US"/>
          </a:p>
        </p:txBody>
      </p:sp>
      <p:sp>
        <p:nvSpPr>
          <p:cNvPr id="35853" name="Line 13"/>
          <p:cNvSpPr>
            <a:spLocks noChangeShapeType="1"/>
          </p:cNvSpPr>
          <p:nvPr/>
        </p:nvSpPr>
        <p:spPr bwMode="auto">
          <a:xfrm>
            <a:off x="1223963" y="3141663"/>
            <a:ext cx="6948487" cy="0"/>
          </a:xfrm>
          <a:prstGeom prst="line">
            <a:avLst/>
          </a:prstGeom>
          <a:noFill/>
          <a:ln w="9525">
            <a:solidFill>
              <a:srgbClr val="800080"/>
            </a:solidFill>
            <a:round/>
          </a:ln>
        </p:spPr>
        <p:txBody>
          <a:bodyPr>
            <a:spAutoFit/>
          </a:bodyPr>
          <a:lstStyle/>
          <a:p>
            <a:endParaRPr lang="zh-CN" altLang="en-US"/>
          </a:p>
        </p:txBody>
      </p:sp>
      <p:sp>
        <p:nvSpPr>
          <p:cNvPr id="35854" name="Rectangle 15"/>
          <p:cNvSpPr>
            <a:spLocks noChangeArrowheads="1"/>
          </p:cNvSpPr>
          <p:nvPr/>
        </p:nvSpPr>
        <p:spPr bwMode="auto">
          <a:xfrm>
            <a:off x="2181225" y="2709863"/>
            <a:ext cx="354013" cy="457200"/>
          </a:xfrm>
          <a:prstGeom prst="rect">
            <a:avLst/>
          </a:prstGeom>
          <a:noFill/>
          <a:ln w="9525" algn="ctr">
            <a:noFill/>
            <a:miter lim="800000"/>
          </a:ln>
        </p:spPr>
        <p:txBody>
          <a:bodyPr wrap="none">
            <a:spAutoFit/>
          </a:bodyPr>
          <a:lstStyle/>
          <a:p>
            <a:pPr algn="l"/>
            <a:r>
              <a:rPr lang="en-US" altLang="zh-CN">
                <a:solidFill>
                  <a:srgbClr val="333399"/>
                </a:solidFill>
                <a:sym typeface="Symbol" panose="05050102010706020507" pitchFamily="18" charset="2"/>
              </a:rPr>
              <a:t>d</a:t>
            </a:r>
            <a:endParaRPr lang="en-US" altLang="zh-CN">
              <a:solidFill>
                <a:srgbClr val="333399"/>
              </a:solidFill>
              <a:sym typeface="Symbol" panose="05050102010706020507" pitchFamily="18" charset="2"/>
            </a:endParaRPr>
          </a:p>
        </p:txBody>
      </p:sp>
      <p:sp>
        <p:nvSpPr>
          <p:cNvPr id="35855" name="Rectangle 16"/>
          <p:cNvSpPr>
            <a:spLocks noChangeArrowheads="1"/>
          </p:cNvSpPr>
          <p:nvPr/>
        </p:nvSpPr>
        <p:spPr bwMode="auto">
          <a:xfrm>
            <a:off x="2892425" y="2705100"/>
            <a:ext cx="336550" cy="457200"/>
          </a:xfrm>
          <a:prstGeom prst="rect">
            <a:avLst/>
          </a:prstGeom>
          <a:noFill/>
          <a:ln w="9525" algn="ctr">
            <a:noFill/>
            <a:miter lim="800000"/>
          </a:ln>
        </p:spPr>
        <p:txBody>
          <a:bodyPr wrap="none">
            <a:spAutoFit/>
          </a:bodyPr>
          <a:lstStyle/>
          <a:p>
            <a:pPr algn="l"/>
            <a:r>
              <a:rPr lang="en-US" altLang="zh-CN" i="0">
                <a:solidFill>
                  <a:srgbClr val="333399"/>
                </a:solidFill>
                <a:sym typeface="Symbol" panose="05050102010706020507" pitchFamily="18" charset="2"/>
              </a:rPr>
              <a:t></a:t>
            </a:r>
            <a:endParaRPr lang="en-US" altLang="zh-CN" i="0">
              <a:solidFill>
                <a:srgbClr val="333399"/>
              </a:solidFill>
              <a:sym typeface="Symbol" panose="05050102010706020507" pitchFamily="18" charset="2"/>
            </a:endParaRPr>
          </a:p>
        </p:txBody>
      </p:sp>
      <p:sp>
        <p:nvSpPr>
          <p:cNvPr id="35856" name="Rectangle 17"/>
          <p:cNvSpPr>
            <a:spLocks noChangeArrowheads="1"/>
          </p:cNvSpPr>
          <p:nvPr/>
        </p:nvSpPr>
        <p:spPr bwMode="auto">
          <a:xfrm>
            <a:off x="3605213" y="2709863"/>
            <a:ext cx="361950" cy="457200"/>
          </a:xfrm>
          <a:prstGeom prst="rect">
            <a:avLst/>
          </a:prstGeom>
          <a:noFill/>
          <a:ln w="9525" algn="ctr">
            <a:noFill/>
            <a:miter lim="800000"/>
          </a:ln>
        </p:spPr>
        <p:txBody>
          <a:bodyPr wrap="none">
            <a:spAutoFit/>
          </a:bodyPr>
          <a:lstStyle/>
          <a:p>
            <a:pPr algn="l"/>
            <a:r>
              <a:rPr lang="en-US" altLang="zh-CN" i="0">
                <a:solidFill>
                  <a:srgbClr val="333399"/>
                </a:solidFill>
                <a:sym typeface="Symbol" panose="05050102010706020507" pitchFamily="18" charset="2"/>
              </a:rPr>
              <a:t>+</a:t>
            </a:r>
            <a:endParaRPr lang="en-US" altLang="zh-CN" i="0">
              <a:solidFill>
                <a:srgbClr val="333399"/>
              </a:solidFill>
              <a:sym typeface="Symbol" panose="05050102010706020507" pitchFamily="18" charset="2"/>
            </a:endParaRPr>
          </a:p>
        </p:txBody>
      </p:sp>
      <p:sp>
        <p:nvSpPr>
          <p:cNvPr id="35857" name="Rectangle 18"/>
          <p:cNvSpPr>
            <a:spLocks noChangeArrowheads="1"/>
          </p:cNvSpPr>
          <p:nvPr/>
        </p:nvSpPr>
        <p:spPr bwMode="auto">
          <a:xfrm>
            <a:off x="4443413" y="2709863"/>
            <a:ext cx="285750" cy="457200"/>
          </a:xfrm>
          <a:prstGeom prst="rect">
            <a:avLst/>
          </a:prstGeom>
          <a:noFill/>
          <a:ln w="9525" algn="ctr">
            <a:noFill/>
            <a:miter lim="800000"/>
          </a:ln>
        </p:spPr>
        <p:txBody>
          <a:bodyPr wrap="none">
            <a:spAutoFit/>
          </a:bodyPr>
          <a:lstStyle/>
          <a:p>
            <a:pPr algn="l"/>
            <a:r>
              <a:rPr lang="en-US" altLang="zh-CN" i="0">
                <a:solidFill>
                  <a:srgbClr val="333399"/>
                </a:solidFill>
                <a:sym typeface="Symbol" panose="05050102010706020507" pitchFamily="18" charset="2"/>
              </a:rPr>
              <a:t>(</a:t>
            </a:r>
            <a:endParaRPr lang="en-US" altLang="zh-CN" i="0">
              <a:solidFill>
                <a:srgbClr val="333399"/>
              </a:solidFill>
              <a:sym typeface="Symbol" panose="05050102010706020507" pitchFamily="18" charset="2"/>
            </a:endParaRPr>
          </a:p>
        </p:txBody>
      </p:sp>
      <p:sp>
        <p:nvSpPr>
          <p:cNvPr id="35858" name="Rectangle 19"/>
          <p:cNvSpPr>
            <a:spLocks noChangeArrowheads="1"/>
          </p:cNvSpPr>
          <p:nvPr/>
        </p:nvSpPr>
        <p:spPr bwMode="auto">
          <a:xfrm>
            <a:off x="5214938" y="2709863"/>
            <a:ext cx="285750" cy="457200"/>
          </a:xfrm>
          <a:prstGeom prst="rect">
            <a:avLst/>
          </a:prstGeom>
          <a:noFill/>
          <a:ln w="9525" algn="ctr">
            <a:noFill/>
            <a:miter lim="800000"/>
          </a:ln>
        </p:spPr>
        <p:txBody>
          <a:bodyPr wrap="none">
            <a:spAutoFit/>
          </a:bodyPr>
          <a:lstStyle/>
          <a:p>
            <a:pPr algn="l"/>
            <a:r>
              <a:rPr lang="en-US" altLang="zh-CN" i="0">
                <a:solidFill>
                  <a:srgbClr val="333399"/>
                </a:solidFill>
                <a:sym typeface="Symbol" panose="05050102010706020507" pitchFamily="18" charset="2"/>
              </a:rPr>
              <a:t>)</a:t>
            </a:r>
            <a:endParaRPr lang="en-US" altLang="zh-CN" i="0">
              <a:solidFill>
                <a:srgbClr val="333399"/>
              </a:solidFill>
              <a:sym typeface="Symbol" panose="05050102010706020507" pitchFamily="18" charset="2"/>
            </a:endParaRPr>
          </a:p>
        </p:txBody>
      </p:sp>
      <p:sp>
        <p:nvSpPr>
          <p:cNvPr id="35859" name="Rectangle 20"/>
          <p:cNvSpPr>
            <a:spLocks noChangeArrowheads="1"/>
          </p:cNvSpPr>
          <p:nvPr/>
        </p:nvSpPr>
        <p:spPr bwMode="auto">
          <a:xfrm>
            <a:off x="5867400" y="2709863"/>
            <a:ext cx="354013" cy="457200"/>
          </a:xfrm>
          <a:prstGeom prst="rect">
            <a:avLst/>
          </a:prstGeom>
          <a:noFill/>
          <a:ln w="9525" algn="ctr">
            <a:noFill/>
            <a:miter lim="800000"/>
          </a:ln>
        </p:spPr>
        <p:txBody>
          <a:bodyPr wrap="none">
            <a:spAutoFit/>
          </a:bodyPr>
          <a:lstStyle/>
          <a:p>
            <a:pPr algn="l"/>
            <a:r>
              <a:rPr lang="en-US" altLang="zh-CN" i="0">
                <a:solidFill>
                  <a:srgbClr val="333399"/>
                </a:solidFill>
                <a:sym typeface="Symbol" panose="05050102010706020507" pitchFamily="18" charset="2"/>
              </a:rPr>
              <a:t>#</a:t>
            </a:r>
            <a:endParaRPr lang="en-US" altLang="zh-CN" i="0">
              <a:solidFill>
                <a:srgbClr val="333399"/>
              </a:solidFill>
              <a:sym typeface="Symbol" panose="05050102010706020507" pitchFamily="18" charset="2"/>
            </a:endParaRPr>
          </a:p>
        </p:txBody>
      </p:sp>
      <p:sp>
        <p:nvSpPr>
          <p:cNvPr id="35860" name="Rectangle 21"/>
          <p:cNvSpPr>
            <a:spLocks noChangeArrowheads="1"/>
          </p:cNvSpPr>
          <p:nvPr/>
        </p:nvSpPr>
        <p:spPr bwMode="auto">
          <a:xfrm>
            <a:off x="6516688" y="2709863"/>
            <a:ext cx="387350" cy="457200"/>
          </a:xfrm>
          <a:prstGeom prst="rect">
            <a:avLst/>
          </a:prstGeom>
          <a:noFill/>
          <a:ln w="9525" algn="ctr">
            <a:noFill/>
            <a:miter lim="800000"/>
          </a:ln>
        </p:spPr>
        <p:txBody>
          <a:bodyPr wrap="none">
            <a:spAutoFit/>
          </a:bodyPr>
          <a:lstStyle/>
          <a:p>
            <a:pPr algn="l"/>
            <a:r>
              <a:rPr lang="en-US" altLang="zh-CN">
                <a:solidFill>
                  <a:srgbClr val="333399"/>
                </a:solidFill>
                <a:sym typeface="Symbol" panose="05050102010706020507" pitchFamily="18" charset="2"/>
              </a:rPr>
              <a:t>E</a:t>
            </a:r>
            <a:endParaRPr lang="en-US" altLang="zh-CN">
              <a:solidFill>
                <a:srgbClr val="333399"/>
              </a:solidFill>
              <a:sym typeface="Symbol" panose="05050102010706020507" pitchFamily="18" charset="2"/>
            </a:endParaRPr>
          </a:p>
        </p:txBody>
      </p:sp>
      <p:sp>
        <p:nvSpPr>
          <p:cNvPr id="35861" name="Rectangle 22"/>
          <p:cNvSpPr>
            <a:spLocks noChangeArrowheads="1"/>
          </p:cNvSpPr>
          <p:nvPr/>
        </p:nvSpPr>
        <p:spPr bwMode="auto">
          <a:xfrm>
            <a:off x="7115175" y="2709863"/>
            <a:ext cx="369888" cy="457200"/>
          </a:xfrm>
          <a:prstGeom prst="rect">
            <a:avLst/>
          </a:prstGeom>
          <a:noFill/>
          <a:ln w="9525" algn="ctr">
            <a:noFill/>
            <a:miter lim="800000"/>
          </a:ln>
        </p:spPr>
        <p:txBody>
          <a:bodyPr wrap="none">
            <a:spAutoFit/>
          </a:bodyPr>
          <a:lstStyle/>
          <a:p>
            <a:pPr algn="l"/>
            <a:r>
              <a:rPr lang="en-US" altLang="zh-CN">
                <a:solidFill>
                  <a:srgbClr val="333399"/>
                </a:solidFill>
                <a:sym typeface="Symbol" panose="05050102010706020507" pitchFamily="18" charset="2"/>
              </a:rPr>
              <a:t>T</a:t>
            </a:r>
            <a:endParaRPr lang="en-US" altLang="zh-CN">
              <a:solidFill>
                <a:srgbClr val="333399"/>
              </a:solidFill>
              <a:sym typeface="Symbol" panose="05050102010706020507" pitchFamily="18" charset="2"/>
            </a:endParaRPr>
          </a:p>
        </p:txBody>
      </p:sp>
      <p:sp>
        <p:nvSpPr>
          <p:cNvPr id="35862" name="Rectangle 23"/>
          <p:cNvSpPr>
            <a:spLocks noChangeArrowheads="1"/>
          </p:cNvSpPr>
          <p:nvPr/>
        </p:nvSpPr>
        <p:spPr bwMode="auto">
          <a:xfrm>
            <a:off x="7715250" y="2709863"/>
            <a:ext cx="369888" cy="457200"/>
          </a:xfrm>
          <a:prstGeom prst="rect">
            <a:avLst/>
          </a:prstGeom>
          <a:noFill/>
          <a:ln w="9525" algn="ctr">
            <a:noFill/>
            <a:miter lim="800000"/>
          </a:ln>
        </p:spPr>
        <p:txBody>
          <a:bodyPr wrap="none">
            <a:spAutoFit/>
          </a:bodyPr>
          <a:lstStyle/>
          <a:p>
            <a:pPr algn="l"/>
            <a:r>
              <a:rPr lang="en-US" altLang="zh-CN">
                <a:solidFill>
                  <a:srgbClr val="333399"/>
                </a:solidFill>
                <a:sym typeface="Symbol" panose="05050102010706020507" pitchFamily="18" charset="2"/>
              </a:rPr>
              <a:t>F</a:t>
            </a:r>
            <a:endParaRPr lang="en-US" altLang="zh-CN">
              <a:solidFill>
                <a:srgbClr val="333399"/>
              </a:solidFill>
              <a:sym typeface="Symbol" panose="05050102010706020507" pitchFamily="18" charset="2"/>
            </a:endParaRPr>
          </a:p>
        </p:txBody>
      </p:sp>
      <p:sp>
        <p:nvSpPr>
          <p:cNvPr id="35863" name="Rectangle 24"/>
          <p:cNvSpPr>
            <a:spLocks noChangeArrowheads="1"/>
          </p:cNvSpPr>
          <p:nvPr/>
        </p:nvSpPr>
        <p:spPr bwMode="auto">
          <a:xfrm>
            <a:off x="1438275" y="3070225"/>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0</a:t>
            </a:r>
            <a:endParaRPr lang="en-US" altLang="zh-CN" sz="2000">
              <a:solidFill>
                <a:srgbClr val="333399"/>
              </a:solidFill>
              <a:sym typeface="Symbol" panose="05050102010706020507" pitchFamily="18" charset="2"/>
            </a:endParaRPr>
          </a:p>
        </p:txBody>
      </p:sp>
      <p:sp>
        <p:nvSpPr>
          <p:cNvPr id="35864" name="Rectangle 25"/>
          <p:cNvSpPr>
            <a:spLocks noChangeArrowheads="1"/>
          </p:cNvSpPr>
          <p:nvPr/>
        </p:nvSpPr>
        <p:spPr bwMode="auto">
          <a:xfrm>
            <a:off x="1438275" y="3324225"/>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1</a:t>
            </a:r>
            <a:endParaRPr lang="en-US" altLang="zh-CN" sz="2000">
              <a:solidFill>
                <a:srgbClr val="333399"/>
              </a:solidFill>
              <a:sym typeface="Symbol" panose="05050102010706020507" pitchFamily="18" charset="2"/>
            </a:endParaRPr>
          </a:p>
        </p:txBody>
      </p:sp>
      <p:sp>
        <p:nvSpPr>
          <p:cNvPr id="35865" name="Rectangle 26"/>
          <p:cNvSpPr>
            <a:spLocks noChangeArrowheads="1"/>
          </p:cNvSpPr>
          <p:nvPr/>
        </p:nvSpPr>
        <p:spPr bwMode="auto">
          <a:xfrm>
            <a:off x="1438275" y="3611563"/>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2</a:t>
            </a:r>
            <a:endParaRPr lang="en-US" altLang="zh-CN" sz="2000">
              <a:solidFill>
                <a:srgbClr val="333399"/>
              </a:solidFill>
              <a:sym typeface="Symbol" panose="05050102010706020507" pitchFamily="18" charset="2"/>
            </a:endParaRPr>
          </a:p>
        </p:txBody>
      </p:sp>
      <p:sp>
        <p:nvSpPr>
          <p:cNvPr id="35866" name="Rectangle 27"/>
          <p:cNvSpPr>
            <a:spLocks noChangeArrowheads="1"/>
          </p:cNvSpPr>
          <p:nvPr/>
        </p:nvSpPr>
        <p:spPr bwMode="auto">
          <a:xfrm>
            <a:off x="1438275" y="3900488"/>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3</a:t>
            </a:r>
            <a:endParaRPr lang="en-US" altLang="zh-CN" sz="2000">
              <a:solidFill>
                <a:srgbClr val="333399"/>
              </a:solidFill>
              <a:sym typeface="Symbol" panose="05050102010706020507" pitchFamily="18" charset="2"/>
            </a:endParaRPr>
          </a:p>
        </p:txBody>
      </p:sp>
      <p:sp>
        <p:nvSpPr>
          <p:cNvPr id="35867" name="Rectangle 28"/>
          <p:cNvSpPr>
            <a:spLocks noChangeArrowheads="1"/>
          </p:cNvSpPr>
          <p:nvPr/>
        </p:nvSpPr>
        <p:spPr bwMode="auto">
          <a:xfrm>
            <a:off x="1438275" y="4187825"/>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4</a:t>
            </a:r>
            <a:endParaRPr lang="en-US" altLang="zh-CN" sz="2000">
              <a:solidFill>
                <a:srgbClr val="333399"/>
              </a:solidFill>
              <a:sym typeface="Symbol" panose="05050102010706020507" pitchFamily="18" charset="2"/>
            </a:endParaRPr>
          </a:p>
        </p:txBody>
      </p:sp>
      <p:sp>
        <p:nvSpPr>
          <p:cNvPr id="35868" name="Rectangle 30"/>
          <p:cNvSpPr>
            <a:spLocks noChangeArrowheads="1"/>
          </p:cNvSpPr>
          <p:nvPr/>
        </p:nvSpPr>
        <p:spPr bwMode="auto">
          <a:xfrm>
            <a:off x="1438275" y="4498975"/>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5</a:t>
            </a:r>
            <a:endParaRPr lang="en-US" altLang="zh-CN" sz="2000">
              <a:solidFill>
                <a:srgbClr val="333399"/>
              </a:solidFill>
              <a:sym typeface="Symbol" panose="05050102010706020507" pitchFamily="18" charset="2"/>
            </a:endParaRPr>
          </a:p>
        </p:txBody>
      </p:sp>
      <p:sp>
        <p:nvSpPr>
          <p:cNvPr id="35869" name="Rectangle 31"/>
          <p:cNvSpPr>
            <a:spLocks noChangeArrowheads="1"/>
          </p:cNvSpPr>
          <p:nvPr/>
        </p:nvSpPr>
        <p:spPr bwMode="auto">
          <a:xfrm>
            <a:off x="1438275" y="4749800"/>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6</a:t>
            </a:r>
            <a:endParaRPr lang="en-US" altLang="zh-CN" sz="2000">
              <a:solidFill>
                <a:srgbClr val="333399"/>
              </a:solidFill>
              <a:sym typeface="Symbol" panose="05050102010706020507" pitchFamily="18" charset="2"/>
            </a:endParaRPr>
          </a:p>
        </p:txBody>
      </p:sp>
      <p:sp>
        <p:nvSpPr>
          <p:cNvPr id="35870" name="Rectangle 32"/>
          <p:cNvSpPr>
            <a:spLocks noChangeArrowheads="1"/>
          </p:cNvSpPr>
          <p:nvPr/>
        </p:nvSpPr>
        <p:spPr bwMode="auto">
          <a:xfrm>
            <a:off x="1438275" y="5002213"/>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7</a:t>
            </a:r>
            <a:endParaRPr lang="en-US" altLang="zh-CN" sz="2000">
              <a:solidFill>
                <a:srgbClr val="333399"/>
              </a:solidFill>
              <a:sym typeface="Symbol" panose="05050102010706020507" pitchFamily="18" charset="2"/>
            </a:endParaRPr>
          </a:p>
        </p:txBody>
      </p:sp>
      <p:sp>
        <p:nvSpPr>
          <p:cNvPr id="35871" name="Rectangle 33"/>
          <p:cNvSpPr>
            <a:spLocks noChangeArrowheads="1"/>
          </p:cNvSpPr>
          <p:nvPr/>
        </p:nvSpPr>
        <p:spPr bwMode="auto">
          <a:xfrm>
            <a:off x="1438275" y="5254625"/>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8</a:t>
            </a:r>
            <a:endParaRPr lang="en-US" altLang="zh-CN" sz="2000">
              <a:solidFill>
                <a:srgbClr val="333399"/>
              </a:solidFill>
              <a:sym typeface="Symbol" panose="05050102010706020507" pitchFamily="18" charset="2"/>
            </a:endParaRPr>
          </a:p>
        </p:txBody>
      </p:sp>
      <p:sp>
        <p:nvSpPr>
          <p:cNvPr id="35872" name="Rectangle 34"/>
          <p:cNvSpPr>
            <a:spLocks noChangeArrowheads="1"/>
          </p:cNvSpPr>
          <p:nvPr/>
        </p:nvSpPr>
        <p:spPr bwMode="auto">
          <a:xfrm>
            <a:off x="1447800" y="5546725"/>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9</a:t>
            </a:r>
            <a:endParaRPr lang="en-US" altLang="zh-CN" sz="2000">
              <a:solidFill>
                <a:srgbClr val="333399"/>
              </a:solidFill>
              <a:sym typeface="Symbol" panose="05050102010706020507" pitchFamily="18" charset="2"/>
            </a:endParaRPr>
          </a:p>
        </p:txBody>
      </p:sp>
      <p:sp>
        <p:nvSpPr>
          <p:cNvPr id="35873" name="Rectangle 35"/>
          <p:cNvSpPr>
            <a:spLocks noChangeArrowheads="1"/>
          </p:cNvSpPr>
          <p:nvPr/>
        </p:nvSpPr>
        <p:spPr bwMode="auto">
          <a:xfrm>
            <a:off x="1368425" y="5851525"/>
            <a:ext cx="46672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10</a:t>
            </a:r>
            <a:endParaRPr lang="en-US" altLang="zh-CN" sz="2000">
              <a:solidFill>
                <a:srgbClr val="333399"/>
              </a:solidFill>
              <a:sym typeface="Symbol" panose="05050102010706020507" pitchFamily="18" charset="2"/>
            </a:endParaRPr>
          </a:p>
        </p:txBody>
      </p:sp>
      <p:sp>
        <p:nvSpPr>
          <p:cNvPr id="35874" name="Rectangle 36"/>
          <p:cNvSpPr>
            <a:spLocks noChangeArrowheads="1"/>
          </p:cNvSpPr>
          <p:nvPr/>
        </p:nvSpPr>
        <p:spPr bwMode="auto">
          <a:xfrm>
            <a:off x="1368425" y="6156325"/>
            <a:ext cx="46672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11</a:t>
            </a:r>
            <a:endParaRPr lang="en-US" altLang="zh-CN" sz="2000">
              <a:solidFill>
                <a:srgbClr val="333399"/>
              </a:solidFill>
              <a:sym typeface="Symbol" panose="05050102010706020507" pitchFamily="18" charset="2"/>
            </a:endParaRPr>
          </a:p>
        </p:txBody>
      </p:sp>
      <p:sp>
        <p:nvSpPr>
          <p:cNvPr id="35875" name="Rectangle 37"/>
          <p:cNvSpPr>
            <a:spLocks noChangeArrowheads="1"/>
          </p:cNvSpPr>
          <p:nvPr/>
        </p:nvSpPr>
        <p:spPr bwMode="auto">
          <a:xfrm>
            <a:off x="6551613" y="3068638"/>
            <a:ext cx="325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1</a:t>
            </a:r>
            <a:endParaRPr lang="en-US" altLang="zh-CN" sz="2000">
              <a:solidFill>
                <a:srgbClr val="333399"/>
              </a:solidFill>
              <a:sym typeface="Symbol" panose="05050102010706020507" pitchFamily="18" charset="2"/>
            </a:endParaRPr>
          </a:p>
        </p:txBody>
      </p:sp>
      <p:sp>
        <p:nvSpPr>
          <p:cNvPr id="35876" name="Rectangle 38"/>
          <p:cNvSpPr>
            <a:spLocks noChangeArrowheads="1"/>
          </p:cNvSpPr>
          <p:nvPr/>
        </p:nvSpPr>
        <p:spPr bwMode="auto">
          <a:xfrm>
            <a:off x="7164388" y="3068638"/>
            <a:ext cx="325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2</a:t>
            </a:r>
            <a:endParaRPr lang="en-US" altLang="zh-CN" sz="2000">
              <a:solidFill>
                <a:srgbClr val="333399"/>
              </a:solidFill>
              <a:sym typeface="Symbol" panose="05050102010706020507" pitchFamily="18" charset="2"/>
            </a:endParaRPr>
          </a:p>
        </p:txBody>
      </p:sp>
      <p:sp>
        <p:nvSpPr>
          <p:cNvPr id="35877" name="Rectangle 39"/>
          <p:cNvSpPr>
            <a:spLocks noChangeArrowheads="1"/>
          </p:cNvSpPr>
          <p:nvPr/>
        </p:nvSpPr>
        <p:spPr bwMode="auto">
          <a:xfrm>
            <a:off x="7740650" y="3068638"/>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3</a:t>
            </a:r>
            <a:endParaRPr lang="en-US" altLang="zh-CN" sz="2000">
              <a:solidFill>
                <a:srgbClr val="333399"/>
              </a:solidFill>
              <a:sym typeface="Symbol" panose="05050102010706020507" pitchFamily="18" charset="2"/>
            </a:endParaRPr>
          </a:p>
        </p:txBody>
      </p:sp>
      <p:sp>
        <p:nvSpPr>
          <p:cNvPr id="35878" name="Rectangle 40"/>
          <p:cNvSpPr>
            <a:spLocks noChangeArrowheads="1"/>
          </p:cNvSpPr>
          <p:nvPr/>
        </p:nvSpPr>
        <p:spPr bwMode="auto">
          <a:xfrm>
            <a:off x="5792788" y="3284538"/>
            <a:ext cx="579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acc</a:t>
            </a:r>
            <a:endParaRPr lang="en-US" altLang="zh-CN" sz="2000">
              <a:solidFill>
                <a:srgbClr val="333399"/>
              </a:solidFill>
              <a:sym typeface="Symbol" panose="05050102010706020507" pitchFamily="18" charset="2"/>
            </a:endParaRPr>
          </a:p>
        </p:txBody>
      </p:sp>
      <p:sp>
        <p:nvSpPr>
          <p:cNvPr id="35879" name="Rectangle 41"/>
          <p:cNvSpPr>
            <a:spLocks noChangeArrowheads="1"/>
          </p:cNvSpPr>
          <p:nvPr/>
        </p:nvSpPr>
        <p:spPr bwMode="auto">
          <a:xfrm>
            <a:off x="3581400" y="3321050"/>
            <a:ext cx="452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s6</a:t>
            </a:r>
            <a:endParaRPr lang="en-US" altLang="zh-CN" sz="2000">
              <a:solidFill>
                <a:srgbClr val="333399"/>
              </a:solidFill>
              <a:sym typeface="Symbol" panose="05050102010706020507" pitchFamily="18" charset="2"/>
            </a:endParaRPr>
          </a:p>
        </p:txBody>
      </p:sp>
      <p:sp>
        <p:nvSpPr>
          <p:cNvPr id="35880" name="Rectangle 42"/>
          <p:cNvSpPr>
            <a:spLocks noChangeArrowheads="1"/>
          </p:cNvSpPr>
          <p:nvPr/>
        </p:nvSpPr>
        <p:spPr bwMode="auto">
          <a:xfrm>
            <a:off x="2820988" y="3608388"/>
            <a:ext cx="452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s7</a:t>
            </a:r>
            <a:endParaRPr lang="en-US" altLang="zh-CN" sz="2000">
              <a:solidFill>
                <a:srgbClr val="333399"/>
              </a:solidFill>
              <a:sym typeface="Symbol" panose="05050102010706020507" pitchFamily="18" charset="2"/>
            </a:endParaRPr>
          </a:p>
        </p:txBody>
      </p:sp>
      <p:sp>
        <p:nvSpPr>
          <p:cNvPr id="35881" name="Rectangle 43"/>
          <p:cNvSpPr>
            <a:spLocks noChangeArrowheads="1"/>
          </p:cNvSpPr>
          <p:nvPr/>
        </p:nvSpPr>
        <p:spPr bwMode="auto">
          <a:xfrm>
            <a:off x="3603625" y="3608388"/>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r2</a:t>
            </a:r>
            <a:endParaRPr lang="en-US" altLang="zh-CN" sz="2000">
              <a:solidFill>
                <a:srgbClr val="333399"/>
              </a:solidFill>
              <a:sym typeface="Symbol" panose="05050102010706020507" pitchFamily="18" charset="2"/>
            </a:endParaRPr>
          </a:p>
        </p:txBody>
      </p:sp>
      <p:sp>
        <p:nvSpPr>
          <p:cNvPr id="35882" name="Rectangle 44"/>
          <p:cNvSpPr>
            <a:spLocks noChangeArrowheads="1"/>
          </p:cNvSpPr>
          <p:nvPr/>
        </p:nvSpPr>
        <p:spPr bwMode="auto">
          <a:xfrm>
            <a:off x="5119688" y="3608388"/>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r2</a:t>
            </a:r>
            <a:endParaRPr lang="en-US" altLang="zh-CN" sz="2000">
              <a:solidFill>
                <a:srgbClr val="333399"/>
              </a:solidFill>
              <a:sym typeface="Symbol" panose="05050102010706020507" pitchFamily="18" charset="2"/>
            </a:endParaRPr>
          </a:p>
        </p:txBody>
      </p:sp>
      <p:sp>
        <p:nvSpPr>
          <p:cNvPr id="35883" name="Rectangle 45"/>
          <p:cNvSpPr>
            <a:spLocks noChangeArrowheads="1"/>
          </p:cNvSpPr>
          <p:nvPr/>
        </p:nvSpPr>
        <p:spPr bwMode="auto">
          <a:xfrm>
            <a:off x="5867400" y="3608388"/>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r2</a:t>
            </a:r>
            <a:endParaRPr lang="en-US" altLang="zh-CN" sz="2000">
              <a:solidFill>
                <a:srgbClr val="333399"/>
              </a:solidFill>
              <a:sym typeface="Symbol" panose="05050102010706020507" pitchFamily="18" charset="2"/>
            </a:endParaRPr>
          </a:p>
        </p:txBody>
      </p:sp>
      <p:sp>
        <p:nvSpPr>
          <p:cNvPr id="35884" name="Rectangle 46"/>
          <p:cNvSpPr>
            <a:spLocks noChangeArrowheads="1"/>
          </p:cNvSpPr>
          <p:nvPr/>
        </p:nvSpPr>
        <p:spPr bwMode="auto">
          <a:xfrm>
            <a:off x="3603625" y="38973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r4</a:t>
            </a:r>
            <a:endParaRPr lang="en-US" altLang="zh-CN" sz="2000">
              <a:solidFill>
                <a:srgbClr val="333399"/>
              </a:solidFill>
              <a:sym typeface="Symbol" panose="05050102010706020507" pitchFamily="18" charset="2"/>
            </a:endParaRPr>
          </a:p>
        </p:txBody>
      </p:sp>
      <p:sp>
        <p:nvSpPr>
          <p:cNvPr id="35885" name="Rectangle 47"/>
          <p:cNvSpPr>
            <a:spLocks noChangeArrowheads="1"/>
          </p:cNvSpPr>
          <p:nvPr/>
        </p:nvSpPr>
        <p:spPr bwMode="auto">
          <a:xfrm>
            <a:off x="5119688" y="38973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r4</a:t>
            </a:r>
            <a:endParaRPr lang="en-US" altLang="zh-CN" sz="2000">
              <a:solidFill>
                <a:srgbClr val="333399"/>
              </a:solidFill>
              <a:sym typeface="Symbol" panose="05050102010706020507" pitchFamily="18" charset="2"/>
            </a:endParaRPr>
          </a:p>
        </p:txBody>
      </p:sp>
      <p:sp>
        <p:nvSpPr>
          <p:cNvPr id="35886" name="Rectangle 48"/>
          <p:cNvSpPr>
            <a:spLocks noChangeArrowheads="1"/>
          </p:cNvSpPr>
          <p:nvPr/>
        </p:nvSpPr>
        <p:spPr bwMode="auto">
          <a:xfrm>
            <a:off x="5867400" y="38973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r4</a:t>
            </a:r>
            <a:endParaRPr lang="en-US" altLang="zh-CN" sz="2000">
              <a:solidFill>
                <a:srgbClr val="333399"/>
              </a:solidFill>
              <a:sym typeface="Symbol" panose="05050102010706020507" pitchFamily="18" charset="2"/>
            </a:endParaRPr>
          </a:p>
        </p:txBody>
      </p:sp>
      <p:sp>
        <p:nvSpPr>
          <p:cNvPr id="35887" name="Rectangle 49"/>
          <p:cNvSpPr>
            <a:spLocks noChangeArrowheads="1"/>
          </p:cNvSpPr>
          <p:nvPr/>
        </p:nvSpPr>
        <p:spPr bwMode="auto">
          <a:xfrm>
            <a:off x="4348163" y="3068638"/>
            <a:ext cx="452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s4</a:t>
            </a:r>
            <a:endParaRPr lang="en-US" altLang="zh-CN" sz="2000">
              <a:solidFill>
                <a:srgbClr val="333399"/>
              </a:solidFill>
              <a:sym typeface="Symbol" panose="05050102010706020507" pitchFamily="18" charset="2"/>
            </a:endParaRPr>
          </a:p>
        </p:txBody>
      </p:sp>
      <p:sp>
        <p:nvSpPr>
          <p:cNvPr id="35888" name="Rectangle 51"/>
          <p:cNvSpPr>
            <a:spLocks noChangeArrowheads="1"/>
          </p:cNvSpPr>
          <p:nvPr/>
        </p:nvSpPr>
        <p:spPr bwMode="auto">
          <a:xfrm>
            <a:off x="2138363" y="3068638"/>
            <a:ext cx="452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s5</a:t>
            </a:r>
            <a:endParaRPr lang="en-US" altLang="zh-CN" sz="2000">
              <a:solidFill>
                <a:srgbClr val="333399"/>
              </a:solidFill>
              <a:sym typeface="Symbol" panose="05050102010706020507" pitchFamily="18" charset="2"/>
            </a:endParaRPr>
          </a:p>
        </p:txBody>
      </p:sp>
      <p:sp>
        <p:nvSpPr>
          <p:cNvPr id="35889" name="Rectangle 53"/>
          <p:cNvSpPr>
            <a:spLocks noChangeArrowheads="1"/>
          </p:cNvSpPr>
          <p:nvPr/>
        </p:nvSpPr>
        <p:spPr bwMode="auto">
          <a:xfrm>
            <a:off x="2138363" y="4184650"/>
            <a:ext cx="452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s5</a:t>
            </a:r>
            <a:endParaRPr lang="en-US" altLang="zh-CN" sz="2000">
              <a:solidFill>
                <a:srgbClr val="333399"/>
              </a:solidFill>
              <a:sym typeface="Symbol" panose="05050102010706020507" pitchFamily="18" charset="2"/>
            </a:endParaRPr>
          </a:p>
        </p:txBody>
      </p:sp>
      <p:sp>
        <p:nvSpPr>
          <p:cNvPr id="35890" name="Rectangle 54"/>
          <p:cNvSpPr>
            <a:spLocks noChangeArrowheads="1"/>
          </p:cNvSpPr>
          <p:nvPr/>
        </p:nvSpPr>
        <p:spPr bwMode="auto">
          <a:xfrm>
            <a:off x="4327525" y="4184650"/>
            <a:ext cx="452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s4</a:t>
            </a:r>
            <a:endParaRPr lang="en-US" altLang="zh-CN" sz="2000">
              <a:solidFill>
                <a:srgbClr val="333399"/>
              </a:solidFill>
              <a:sym typeface="Symbol" panose="05050102010706020507" pitchFamily="18" charset="2"/>
            </a:endParaRPr>
          </a:p>
        </p:txBody>
      </p:sp>
      <p:sp>
        <p:nvSpPr>
          <p:cNvPr id="35891" name="Rectangle 55"/>
          <p:cNvSpPr>
            <a:spLocks noChangeArrowheads="1"/>
          </p:cNvSpPr>
          <p:nvPr/>
        </p:nvSpPr>
        <p:spPr bwMode="auto">
          <a:xfrm>
            <a:off x="6551613" y="4221163"/>
            <a:ext cx="325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8</a:t>
            </a:r>
            <a:endParaRPr lang="en-US" altLang="zh-CN" sz="2000">
              <a:solidFill>
                <a:srgbClr val="333399"/>
              </a:solidFill>
              <a:sym typeface="Symbol" panose="05050102010706020507" pitchFamily="18" charset="2"/>
            </a:endParaRPr>
          </a:p>
        </p:txBody>
      </p:sp>
      <p:sp>
        <p:nvSpPr>
          <p:cNvPr id="35892" name="Rectangle 56"/>
          <p:cNvSpPr>
            <a:spLocks noChangeArrowheads="1"/>
          </p:cNvSpPr>
          <p:nvPr/>
        </p:nvSpPr>
        <p:spPr bwMode="auto">
          <a:xfrm>
            <a:off x="7164388" y="4221163"/>
            <a:ext cx="325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2</a:t>
            </a:r>
            <a:endParaRPr lang="en-US" altLang="zh-CN" sz="2000">
              <a:solidFill>
                <a:srgbClr val="333399"/>
              </a:solidFill>
              <a:sym typeface="Symbol" panose="05050102010706020507" pitchFamily="18" charset="2"/>
            </a:endParaRPr>
          </a:p>
        </p:txBody>
      </p:sp>
      <p:sp>
        <p:nvSpPr>
          <p:cNvPr id="35893" name="Rectangle 57"/>
          <p:cNvSpPr>
            <a:spLocks noChangeArrowheads="1"/>
          </p:cNvSpPr>
          <p:nvPr/>
        </p:nvSpPr>
        <p:spPr bwMode="auto">
          <a:xfrm>
            <a:off x="7740650" y="4221163"/>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3</a:t>
            </a:r>
            <a:endParaRPr lang="en-US" altLang="zh-CN" sz="2000">
              <a:solidFill>
                <a:srgbClr val="333399"/>
              </a:solidFill>
              <a:sym typeface="Symbol" panose="05050102010706020507" pitchFamily="18" charset="2"/>
            </a:endParaRPr>
          </a:p>
        </p:txBody>
      </p:sp>
      <p:sp>
        <p:nvSpPr>
          <p:cNvPr id="35894" name="Rectangle 58"/>
          <p:cNvSpPr>
            <a:spLocks noChangeArrowheads="1"/>
          </p:cNvSpPr>
          <p:nvPr/>
        </p:nvSpPr>
        <p:spPr bwMode="auto">
          <a:xfrm>
            <a:off x="2843213" y="38973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r4</a:t>
            </a:r>
            <a:endParaRPr lang="en-US" altLang="zh-CN" sz="2000">
              <a:solidFill>
                <a:srgbClr val="333399"/>
              </a:solidFill>
              <a:sym typeface="Symbol" panose="05050102010706020507" pitchFamily="18" charset="2"/>
            </a:endParaRPr>
          </a:p>
        </p:txBody>
      </p:sp>
      <p:sp>
        <p:nvSpPr>
          <p:cNvPr id="35895" name="Rectangle 63"/>
          <p:cNvSpPr>
            <a:spLocks noChangeArrowheads="1"/>
          </p:cNvSpPr>
          <p:nvPr/>
        </p:nvSpPr>
        <p:spPr bwMode="auto">
          <a:xfrm>
            <a:off x="3627438" y="4495800"/>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r6</a:t>
            </a:r>
            <a:endParaRPr lang="en-US" altLang="zh-CN" sz="2000">
              <a:solidFill>
                <a:srgbClr val="333399"/>
              </a:solidFill>
              <a:sym typeface="Symbol" panose="05050102010706020507" pitchFamily="18" charset="2"/>
            </a:endParaRPr>
          </a:p>
        </p:txBody>
      </p:sp>
      <p:sp>
        <p:nvSpPr>
          <p:cNvPr id="35896" name="Rectangle 64"/>
          <p:cNvSpPr>
            <a:spLocks noChangeArrowheads="1"/>
          </p:cNvSpPr>
          <p:nvPr/>
        </p:nvSpPr>
        <p:spPr bwMode="auto">
          <a:xfrm>
            <a:off x="5143500" y="4495800"/>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r6</a:t>
            </a:r>
            <a:endParaRPr lang="en-US" altLang="zh-CN" sz="2000">
              <a:solidFill>
                <a:srgbClr val="333399"/>
              </a:solidFill>
              <a:sym typeface="Symbol" panose="05050102010706020507" pitchFamily="18" charset="2"/>
            </a:endParaRPr>
          </a:p>
        </p:txBody>
      </p:sp>
      <p:sp>
        <p:nvSpPr>
          <p:cNvPr id="35897" name="Rectangle 65"/>
          <p:cNvSpPr>
            <a:spLocks noChangeArrowheads="1"/>
          </p:cNvSpPr>
          <p:nvPr/>
        </p:nvSpPr>
        <p:spPr bwMode="auto">
          <a:xfrm>
            <a:off x="5891213" y="4495800"/>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r6</a:t>
            </a:r>
            <a:endParaRPr lang="en-US" altLang="zh-CN" sz="2000">
              <a:solidFill>
                <a:srgbClr val="333399"/>
              </a:solidFill>
              <a:sym typeface="Symbol" panose="05050102010706020507" pitchFamily="18" charset="2"/>
            </a:endParaRPr>
          </a:p>
        </p:txBody>
      </p:sp>
      <p:sp>
        <p:nvSpPr>
          <p:cNvPr id="35898" name="Rectangle 66"/>
          <p:cNvSpPr>
            <a:spLocks noChangeArrowheads="1"/>
          </p:cNvSpPr>
          <p:nvPr/>
        </p:nvSpPr>
        <p:spPr bwMode="auto">
          <a:xfrm>
            <a:off x="2867025" y="4495800"/>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r6</a:t>
            </a:r>
            <a:endParaRPr lang="en-US" altLang="zh-CN" sz="2000">
              <a:solidFill>
                <a:srgbClr val="333399"/>
              </a:solidFill>
              <a:sym typeface="Symbol" panose="05050102010706020507" pitchFamily="18" charset="2"/>
            </a:endParaRPr>
          </a:p>
        </p:txBody>
      </p:sp>
      <p:sp>
        <p:nvSpPr>
          <p:cNvPr id="35899" name="Rectangle 68"/>
          <p:cNvSpPr>
            <a:spLocks noChangeArrowheads="1"/>
          </p:cNvSpPr>
          <p:nvPr/>
        </p:nvSpPr>
        <p:spPr bwMode="auto">
          <a:xfrm>
            <a:off x="2138363" y="4748213"/>
            <a:ext cx="452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s5</a:t>
            </a:r>
            <a:endParaRPr lang="en-US" altLang="zh-CN" sz="2000">
              <a:solidFill>
                <a:srgbClr val="333399"/>
              </a:solidFill>
              <a:sym typeface="Symbol" panose="05050102010706020507" pitchFamily="18" charset="2"/>
            </a:endParaRPr>
          </a:p>
        </p:txBody>
      </p:sp>
      <p:sp>
        <p:nvSpPr>
          <p:cNvPr id="35900" name="Rectangle 69"/>
          <p:cNvSpPr>
            <a:spLocks noChangeArrowheads="1"/>
          </p:cNvSpPr>
          <p:nvPr/>
        </p:nvSpPr>
        <p:spPr bwMode="auto">
          <a:xfrm>
            <a:off x="4327525" y="4748213"/>
            <a:ext cx="452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s4</a:t>
            </a:r>
            <a:endParaRPr lang="en-US" altLang="zh-CN" sz="2000">
              <a:solidFill>
                <a:srgbClr val="333399"/>
              </a:solidFill>
              <a:sym typeface="Symbol" panose="05050102010706020507" pitchFamily="18" charset="2"/>
            </a:endParaRPr>
          </a:p>
        </p:txBody>
      </p:sp>
      <p:sp>
        <p:nvSpPr>
          <p:cNvPr id="35901" name="Rectangle 70"/>
          <p:cNvSpPr>
            <a:spLocks noChangeArrowheads="1"/>
          </p:cNvSpPr>
          <p:nvPr/>
        </p:nvSpPr>
        <p:spPr bwMode="auto">
          <a:xfrm>
            <a:off x="7142163" y="4748213"/>
            <a:ext cx="325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9</a:t>
            </a:r>
            <a:endParaRPr lang="en-US" altLang="zh-CN" sz="2000">
              <a:solidFill>
                <a:srgbClr val="333399"/>
              </a:solidFill>
              <a:sym typeface="Symbol" panose="05050102010706020507" pitchFamily="18" charset="2"/>
            </a:endParaRPr>
          </a:p>
        </p:txBody>
      </p:sp>
      <p:sp>
        <p:nvSpPr>
          <p:cNvPr id="35902" name="Rectangle 71"/>
          <p:cNvSpPr>
            <a:spLocks noChangeArrowheads="1"/>
          </p:cNvSpPr>
          <p:nvPr/>
        </p:nvSpPr>
        <p:spPr bwMode="auto">
          <a:xfrm>
            <a:off x="7740650" y="4748213"/>
            <a:ext cx="325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3</a:t>
            </a:r>
            <a:endParaRPr lang="en-US" altLang="zh-CN" sz="2000">
              <a:solidFill>
                <a:srgbClr val="333399"/>
              </a:solidFill>
              <a:sym typeface="Symbol" panose="05050102010706020507" pitchFamily="18" charset="2"/>
            </a:endParaRPr>
          </a:p>
        </p:txBody>
      </p:sp>
      <p:sp>
        <p:nvSpPr>
          <p:cNvPr id="35903" name="Rectangle 73"/>
          <p:cNvSpPr>
            <a:spLocks noChangeArrowheads="1"/>
          </p:cNvSpPr>
          <p:nvPr/>
        </p:nvSpPr>
        <p:spPr bwMode="auto">
          <a:xfrm>
            <a:off x="2138363" y="5037138"/>
            <a:ext cx="452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s5</a:t>
            </a:r>
            <a:endParaRPr lang="en-US" altLang="zh-CN" sz="2000">
              <a:solidFill>
                <a:srgbClr val="333399"/>
              </a:solidFill>
              <a:sym typeface="Symbol" panose="05050102010706020507" pitchFamily="18" charset="2"/>
            </a:endParaRPr>
          </a:p>
        </p:txBody>
      </p:sp>
      <p:sp>
        <p:nvSpPr>
          <p:cNvPr id="35904" name="Rectangle 74"/>
          <p:cNvSpPr>
            <a:spLocks noChangeArrowheads="1"/>
          </p:cNvSpPr>
          <p:nvPr/>
        </p:nvSpPr>
        <p:spPr bwMode="auto">
          <a:xfrm>
            <a:off x="4327525" y="5037138"/>
            <a:ext cx="452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s4</a:t>
            </a:r>
            <a:endParaRPr lang="en-US" altLang="zh-CN" sz="2000">
              <a:solidFill>
                <a:srgbClr val="333399"/>
              </a:solidFill>
              <a:sym typeface="Symbol" panose="05050102010706020507" pitchFamily="18" charset="2"/>
            </a:endParaRPr>
          </a:p>
        </p:txBody>
      </p:sp>
      <p:sp>
        <p:nvSpPr>
          <p:cNvPr id="35905" name="Rectangle 75"/>
          <p:cNvSpPr>
            <a:spLocks noChangeArrowheads="1"/>
          </p:cNvSpPr>
          <p:nvPr/>
        </p:nvSpPr>
        <p:spPr bwMode="auto">
          <a:xfrm>
            <a:off x="7634288" y="5037138"/>
            <a:ext cx="46672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10</a:t>
            </a:r>
            <a:endParaRPr lang="en-US" altLang="zh-CN" sz="2000">
              <a:solidFill>
                <a:srgbClr val="333399"/>
              </a:solidFill>
              <a:sym typeface="Symbol" panose="05050102010706020507" pitchFamily="18" charset="2"/>
            </a:endParaRPr>
          </a:p>
        </p:txBody>
      </p:sp>
      <p:sp>
        <p:nvSpPr>
          <p:cNvPr id="35906" name="Rectangle 76"/>
          <p:cNvSpPr>
            <a:spLocks noChangeArrowheads="1"/>
          </p:cNvSpPr>
          <p:nvPr/>
        </p:nvSpPr>
        <p:spPr bwMode="auto">
          <a:xfrm>
            <a:off x="5029200" y="5253038"/>
            <a:ext cx="59372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s11</a:t>
            </a:r>
            <a:endParaRPr lang="en-US" altLang="zh-CN" sz="2000">
              <a:solidFill>
                <a:srgbClr val="333399"/>
              </a:solidFill>
              <a:sym typeface="Symbol" panose="05050102010706020507" pitchFamily="18" charset="2"/>
            </a:endParaRPr>
          </a:p>
        </p:txBody>
      </p:sp>
      <p:sp>
        <p:nvSpPr>
          <p:cNvPr id="35907" name="Rectangle 77"/>
          <p:cNvSpPr>
            <a:spLocks noChangeArrowheads="1"/>
          </p:cNvSpPr>
          <p:nvPr/>
        </p:nvSpPr>
        <p:spPr bwMode="auto">
          <a:xfrm>
            <a:off x="2820988" y="5503863"/>
            <a:ext cx="452437"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s7</a:t>
            </a:r>
            <a:endParaRPr lang="en-US" altLang="zh-CN" sz="2000">
              <a:solidFill>
                <a:srgbClr val="333399"/>
              </a:solidFill>
              <a:sym typeface="Symbol" panose="05050102010706020507" pitchFamily="18" charset="2"/>
            </a:endParaRPr>
          </a:p>
        </p:txBody>
      </p:sp>
      <p:sp>
        <p:nvSpPr>
          <p:cNvPr id="35908" name="Rectangle 78"/>
          <p:cNvSpPr>
            <a:spLocks noChangeArrowheads="1"/>
          </p:cNvSpPr>
          <p:nvPr/>
        </p:nvSpPr>
        <p:spPr bwMode="auto">
          <a:xfrm>
            <a:off x="3603625" y="550386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r1</a:t>
            </a:r>
            <a:endParaRPr lang="en-US" altLang="zh-CN" sz="2000">
              <a:solidFill>
                <a:srgbClr val="333399"/>
              </a:solidFill>
              <a:sym typeface="Symbol" panose="05050102010706020507" pitchFamily="18" charset="2"/>
            </a:endParaRPr>
          </a:p>
        </p:txBody>
      </p:sp>
      <p:sp>
        <p:nvSpPr>
          <p:cNvPr id="35909" name="Rectangle 79"/>
          <p:cNvSpPr>
            <a:spLocks noChangeArrowheads="1"/>
          </p:cNvSpPr>
          <p:nvPr/>
        </p:nvSpPr>
        <p:spPr bwMode="auto">
          <a:xfrm>
            <a:off x="5119688" y="550386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r1</a:t>
            </a:r>
            <a:endParaRPr lang="en-US" altLang="zh-CN" sz="2000">
              <a:solidFill>
                <a:srgbClr val="333399"/>
              </a:solidFill>
              <a:sym typeface="Symbol" panose="05050102010706020507" pitchFamily="18" charset="2"/>
            </a:endParaRPr>
          </a:p>
        </p:txBody>
      </p:sp>
      <p:sp>
        <p:nvSpPr>
          <p:cNvPr id="35910" name="Rectangle 80"/>
          <p:cNvSpPr>
            <a:spLocks noChangeArrowheads="1"/>
          </p:cNvSpPr>
          <p:nvPr/>
        </p:nvSpPr>
        <p:spPr bwMode="auto">
          <a:xfrm>
            <a:off x="5867400" y="550386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r1</a:t>
            </a:r>
            <a:endParaRPr lang="en-US" altLang="zh-CN" sz="2000">
              <a:solidFill>
                <a:srgbClr val="333399"/>
              </a:solidFill>
              <a:sym typeface="Symbol" panose="05050102010706020507" pitchFamily="18" charset="2"/>
            </a:endParaRPr>
          </a:p>
        </p:txBody>
      </p:sp>
      <p:sp>
        <p:nvSpPr>
          <p:cNvPr id="35911" name="Rectangle 81"/>
          <p:cNvSpPr>
            <a:spLocks noChangeArrowheads="1"/>
          </p:cNvSpPr>
          <p:nvPr/>
        </p:nvSpPr>
        <p:spPr bwMode="auto">
          <a:xfrm>
            <a:off x="3603625" y="58277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r3</a:t>
            </a:r>
            <a:endParaRPr lang="en-US" altLang="zh-CN" sz="2000">
              <a:solidFill>
                <a:srgbClr val="333399"/>
              </a:solidFill>
              <a:sym typeface="Symbol" panose="05050102010706020507" pitchFamily="18" charset="2"/>
            </a:endParaRPr>
          </a:p>
        </p:txBody>
      </p:sp>
      <p:sp>
        <p:nvSpPr>
          <p:cNvPr id="35912" name="Rectangle 82"/>
          <p:cNvSpPr>
            <a:spLocks noChangeArrowheads="1"/>
          </p:cNvSpPr>
          <p:nvPr/>
        </p:nvSpPr>
        <p:spPr bwMode="auto">
          <a:xfrm>
            <a:off x="5119688" y="58277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r3</a:t>
            </a:r>
            <a:endParaRPr lang="en-US" altLang="zh-CN" sz="2000">
              <a:solidFill>
                <a:srgbClr val="333399"/>
              </a:solidFill>
              <a:sym typeface="Symbol" panose="05050102010706020507" pitchFamily="18" charset="2"/>
            </a:endParaRPr>
          </a:p>
        </p:txBody>
      </p:sp>
      <p:sp>
        <p:nvSpPr>
          <p:cNvPr id="35913" name="Rectangle 83"/>
          <p:cNvSpPr>
            <a:spLocks noChangeArrowheads="1"/>
          </p:cNvSpPr>
          <p:nvPr/>
        </p:nvSpPr>
        <p:spPr bwMode="auto">
          <a:xfrm>
            <a:off x="5867400" y="58277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r3</a:t>
            </a:r>
            <a:endParaRPr lang="en-US" altLang="zh-CN" sz="2000">
              <a:solidFill>
                <a:srgbClr val="333399"/>
              </a:solidFill>
              <a:sym typeface="Symbol" panose="05050102010706020507" pitchFamily="18" charset="2"/>
            </a:endParaRPr>
          </a:p>
        </p:txBody>
      </p:sp>
      <p:sp>
        <p:nvSpPr>
          <p:cNvPr id="35914" name="Rectangle 84"/>
          <p:cNvSpPr>
            <a:spLocks noChangeArrowheads="1"/>
          </p:cNvSpPr>
          <p:nvPr/>
        </p:nvSpPr>
        <p:spPr bwMode="auto">
          <a:xfrm>
            <a:off x="2843213" y="582771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r3</a:t>
            </a:r>
            <a:endParaRPr lang="en-US" altLang="zh-CN" sz="2000">
              <a:solidFill>
                <a:srgbClr val="333399"/>
              </a:solidFill>
              <a:sym typeface="Symbol" panose="05050102010706020507" pitchFamily="18" charset="2"/>
            </a:endParaRPr>
          </a:p>
        </p:txBody>
      </p:sp>
      <p:sp>
        <p:nvSpPr>
          <p:cNvPr id="35915" name="Rectangle 85"/>
          <p:cNvSpPr>
            <a:spLocks noChangeArrowheads="1"/>
          </p:cNvSpPr>
          <p:nvPr/>
        </p:nvSpPr>
        <p:spPr bwMode="auto">
          <a:xfrm>
            <a:off x="3581400" y="615156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r5</a:t>
            </a:r>
            <a:endParaRPr lang="en-US" altLang="zh-CN" sz="2000">
              <a:solidFill>
                <a:srgbClr val="333399"/>
              </a:solidFill>
              <a:sym typeface="Symbol" panose="05050102010706020507" pitchFamily="18" charset="2"/>
            </a:endParaRPr>
          </a:p>
        </p:txBody>
      </p:sp>
      <p:sp>
        <p:nvSpPr>
          <p:cNvPr id="35916" name="Rectangle 86"/>
          <p:cNvSpPr>
            <a:spLocks noChangeArrowheads="1"/>
          </p:cNvSpPr>
          <p:nvPr/>
        </p:nvSpPr>
        <p:spPr bwMode="auto">
          <a:xfrm>
            <a:off x="5097463" y="615156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r5</a:t>
            </a:r>
            <a:endParaRPr lang="en-US" altLang="zh-CN" sz="2000">
              <a:solidFill>
                <a:srgbClr val="333399"/>
              </a:solidFill>
              <a:sym typeface="Symbol" panose="05050102010706020507" pitchFamily="18" charset="2"/>
            </a:endParaRPr>
          </a:p>
        </p:txBody>
      </p:sp>
      <p:sp>
        <p:nvSpPr>
          <p:cNvPr id="35917" name="Rectangle 87"/>
          <p:cNvSpPr>
            <a:spLocks noChangeArrowheads="1"/>
          </p:cNvSpPr>
          <p:nvPr/>
        </p:nvSpPr>
        <p:spPr bwMode="auto">
          <a:xfrm>
            <a:off x="5845175" y="615156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r5</a:t>
            </a:r>
            <a:endParaRPr lang="en-US" altLang="zh-CN" sz="2000">
              <a:solidFill>
                <a:srgbClr val="333399"/>
              </a:solidFill>
              <a:sym typeface="Symbol" panose="05050102010706020507" pitchFamily="18" charset="2"/>
            </a:endParaRPr>
          </a:p>
        </p:txBody>
      </p:sp>
      <p:sp>
        <p:nvSpPr>
          <p:cNvPr id="35918" name="Rectangle 88"/>
          <p:cNvSpPr>
            <a:spLocks noChangeArrowheads="1"/>
          </p:cNvSpPr>
          <p:nvPr/>
        </p:nvSpPr>
        <p:spPr bwMode="auto">
          <a:xfrm>
            <a:off x="2820988" y="6151563"/>
            <a:ext cx="409575"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r5</a:t>
            </a:r>
            <a:endParaRPr lang="en-US" altLang="zh-CN" sz="2000">
              <a:solidFill>
                <a:srgbClr val="333399"/>
              </a:solidFill>
              <a:sym typeface="Symbol" panose="05050102010706020507" pitchFamily="18" charset="2"/>
            </a:endParaRPr>
          </a:p>
        </p:txBody>
      </p:sp>
      <p:sp>
        <p:nvSpPr>
          <p:cNvPr id="35919" name="Rectangle 89"/>
          <p:cNvSpPr>
            <a:spLocks noChangeArrowheads="1"/>
          </p:cNvSpPr>
          <p:nvPr/>
        </p:nvSpPr>
        <p:spPr bwMode="auto">
          <a:xfrm>
            <a:off x="3581400" y="5251450"/>
            <a:ext cx="452438" cy="396875"/>
          </a:xfrm>
          <a:prstGeom prst="rect">
            <a:avLst/>
          </a:prstGeom>
          <a:noFill/>
          <a:ln w="9525" algn="ctr">
            <a:noFill/>
            <a:miter lim="800000"/>
          </a:ln>
        </p:spPr>
        <p:txBody>
          <a:bodyPr wrap="none">
            <a:spAutoFit/>
          </a:bodyPr>
          <a:lstStyle/>
          <a:p>
            <a:pPr algn="l"/>
            <a:r>
              <a:rPr lang="en-US" altLang="zh-CN" sz="2000">
                <a:solidFill>
                  <a:srgbClr val="333399"/>
                </a:solidFill>
                <a:sym typeface="Symbol" panose="05050102010706020507" pitchFamily="18" charset="2"/>
              </a:rPr>
              <a:t>s6</a:t>
            </a:r>
            <a:endParaRPr lang="en-US" altLang="zh-CN" sz="2000">
              <a:solidFill>
                <a:srgbClr val="333399"/>
              </a:solidFill>
              <a:sym typeface="Symbol" panose="05050102010706020507" pitchFamily="18" charset="2"/>
            </a:endParaRPr>
          </a:p>
        </p:txBody>
      </p:sp>
      <p:sp>
        <p:nvSpPr>
          <p:cNvPr id="35920" name="Text Box 90"/>
          <p:cNvSpPr txBox="1">
            <a:spLocks noChangeArrowheads="1"/>
          </p:cNvSpPr>
          <p:nvPr/>
        </p:nvSpPr>
        <p:spPr bwMode="auto">
          <a:xfrm>
            <a:off x="4283075" y="1196975"/>
            <a:ext cx="4752975" cy="1066800"/>
          </a:xfrm>
          <a:prstGeom prst="rect">
            <a:avLst/>
          </a:prstGeom>
          <a:noFill/>
          <a:ln w="9525">
            <a:noFill/>
            <a:miter lim="800000"/>
          </a:ln>
        </p:spPr>
        <p:txBody>
          <a:bodyPr>
            <a:spAutoFit/>
          </a:bodyPr>
          <a:lstStyle/>
          <a:p>
            <a:pPr algn="l">
              <a:buClrTx/>
            </a:pPr>
            <a:r>
              <a:rPr lang="zh-CN" altLang="en-US" sz="2000" i="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0</a:t>
            </a:r>
            <a:r>
              <a:rPr lang="zh-CN" altLang="en-US"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S</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E</a:t>
            </a:r>
            <a:r>
              <a:rPr lang="en-US" altLang="zh-CN" sz="2000" i="0">
                <a:solidFill>
                  <a:srgbClr val="333399"/>
                </a:solidFill>
                <a:sym typeface="Symbol" panose="05050102010706020507" pitchFamily="18" charset="2"/>
              </a:rPr>
              <a:t> </a:t>
            </a:r>
            <a:r>
              <a:rPr lang="zh-CN" altLang="en-US" sz="2000" i="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1</a:t>
            </a:r>
            <a:r>
              <a:rPr lang="zh-CN" altLang="en-US"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E</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E+T</a:t>
            </a:r>
            <a:r>
              <a:rPr lang="en-US" altLang="zh-CN" i="0">
                <a:solidFill>
                  <a:srgbClr val="333399"/>
                </a:solidFill>
                <a:sym typeface="Symbol" panose="05050102010706020507" pitchFamily="18" charset="2"/>
              </a:rPr>
              <a:t> </a:t>
            </a:r>
            <a:r>
              <a:rPr lang="zh-CN" altLang="en-US" sz="2000" i="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2</a:t>
            </a:r>
            <a:r>
              <a:rPr lang="zh-CN" altLang="en-US"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E </a:t>
            </a:r>
            <a:r>
              <a:rPr lang="en-US" altLang="zh-CN" sz="2000" i="0">
                <a:solidFill>
                  <a:srgbClr val="333399"/>
                </a:solidFill>
                <a:sym typeface="Symbol" panose="05050102010706020507" pitchFamily="18" charset="2"/>
              </a:rPr>
              <a:t></a:t>
            </a:r>
            <a:r>
              <a:rPr lang="en-US" altLang="zh-CN" i="0">
                <a:solidFill>
                  <a:srgbClr val="333399"/>
                </a:solidFill>
              </a:rPr>
              <a:t> </a:t>
            </a:r>
            <a:r>
              <a:rPr lang="en-US" altLang="zh-CN" sz="2000">
                <a:solidFill>
                  <a:srgbClr val="333399"/>
                </a:solidFill>
                <a:sym typeface="Symbol" panose="05050102010706020507" pitchFamily="18" charset="2"/>
              </a:rPr>
              <a:t>T  </a:t>
            </a:r>
            <a:endParaRPr lang="en-US" altLang="zh-CN" sz="2000">
              <a:solidFill>
                <a:srgbClr val="333399"/>
              </a:solidFill>
              <a:sym typeface="Symbol" panose="05050102010706020507" pitchFamily="18" charset="2"/>
            </a:endParaRPr>
          </a:p>
          <a:p>
            <a:pPr algn="l">
              <a:buClrTx/>
            </a:pPr>
            <a:r>
              <a:rPr lang="zh-CN" altLang="en-US" sz="2000" i="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3</a:t>
            </a:r>
            <a:r>
              <a:rPr lang="zh-CN" altLang="en-US"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T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T</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zh-CN" altLang="en-US" sz="2000" i="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4</a:t>
            </a:r>
            <a:r>
              <a:rPr lang="zh-CN" altLang="en-US"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T </a:t>
            </a:r>
            <a:r>
              <a:rPr lang="en-US" altLang="zh-CN" sz="2000" i="0">
                <a:solidFill>
                  <a:srgbClr val="333399"/>
                </a:solidFill>
                <a:sym typeface="Symbol" panose="05050102010706020507" pitchFamily="18" charset="2"/>
              </a:rPr>
              <a:t></a:t>
            </a:r>
            <a:r>
              <a:rPr lang="en-US" altLang="zh-CN" sz="2000" i="0">
                <a:solidFill>
                  <a:srgbClr val="333399"/>
                </a:solidFill>
              </a:rPr>
              <a:t> </a:t>
            </a:r>
            <a:r>
              <a:rPr lang="en-US" altLang="zh-CN" sz="2000">
                <a:solidFill>
                  <a:srgbClr val="333399"/>
                </a:solidFill>
                <a:sym typeface="Symbol" panose="05050102010706020507" pitchFamily="18" charset="2"/>
              </a:rPr>
              <a:t>F </a:t>
            </a:r>
            <a:endParaRPr lang="en-US" altLang="zh-CN" sz="2000">
              <a:solidFill>
                <a:srgbClr val="333399"/>
              </a:solidFill>
              <a:sym typeface="Symbol" panose="05050102010706020507" pitchFamily="18" charset="2"/>
            </a:endParaRPr>
          </a:p>
          <a:p>
            <a:pPr algn="l">
              <a:buClrTx/>
            </a:pPr>
            <a:r>
              <a:rPr lang="zh-CN" altLang="en-US" sz="2000" i="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5</a:t>
            </a:r>
            <a:r>
              <a:rPr lang="zh-CN" altLang="en-US"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(E) </a:t>
            </a:r>
            <a:r>
              <a:rPr lang="zh-CN" altLang="en-US" sz="2000" i="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6</a:t>
            </a:r>
            <a:r>
              <a:rPr lang="zh-CN" altLang="en-US"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sym typeface="Symbol" panose="05050102010706020507" pitchFamily="18" charset="2"/>
              </a:rPr>
              <a:t></a:t>
            </a:r>
            <a:r>
              <a:rPr lang="en-US" altLang="zh-CN" sz="2000" i="0">
                <a:solidFill>
                  <a:srgbClr val="333399"/>
                </a:solidFill>
              </a:rPr>
              <a:t> </a:t>
            </a:r>
            <a:r>
              <a:rPr lang="en-US" altLang="zh-CN" sz="2000">
                <a:solidFill>
                  <a:srgbClr val="333399"/>
                </a:solidFill>
                <a:sym typeface="Symbol" panose="05050102010706020507" pitchFamily="18" charset="2"/>
              </a:rPr>
              <a:t>d</a:t>
            </a:r>
            <a:endParaRPr lang="en-US" altLang="zh-CN" sz="2000">
              <a:solidFill>
                <a:srgbClr val="333399"/>
              </a:solidFill>
              <a:sym typeface="Symbol" panose="05050102010706020507" pitchFamily="18" charset="2"/>
            </a:endParaRPr>
          </a:p>
        </p:txBody>
      </p:sp>
      <p:sp>
        <p:nvSpPr>
          <p:cNvPr id="35921" name="Rectangle 92"/>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57200" y="1066800"/>
            <a:ext cx="4191000" cy="94615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2800" b="1" i="0"/>
              <a:t>  </a:t>
            </a:r>
            <a:r>
              <a:rPr lang="en-US" altLang="zh-CN" sz="2800" i="0">
                <a:solidFill>
                  <a:srgbClr val="333399"/>
                </a:solidFill>
              </a:rPr>
              <a:t>LR</a:t>
            </a:r>
            <a:r>
              <a:rPr lang="zh-CN" altLang="en-US" sz="2800" b="1" i="0">
                <a:solidFill>
                  <a:srgbClr val="333399"/>
                </a:solidFill>
              </a:rPr>
              <a:t>分析过程伴随常量</a:t>
            </a:r>
            <a:endParaRPr lang="zh-CN" altLang="en-US" sz="2800" b="1" i="0">
              <a:solidFill>
                <a:srgbClr val="333399"/>
              </a:solidFill>
            </a:endParaRPr>
          </a:p>
          <a:p>
            <a:pPr algn="l"/>
            <a:r>
              <a:rPr lang="zh-CN" altLang="en-US" sz="2800" b="1" i="0">
                <a:solidFill>
                  <a:srgbClr val="333399"/>
                </a:solidFill>
              </a:rPr>
              <a:t>     表达式</a:t>
            </a:r>
            <a:r>
              <a:rPr lang="en-US" altLang="zh-CN" b="1" i="0">
                <a:ea typeface="宋体" panose="02010600030101010101" pitchFamily="2" charset="-122"/>
              </a:rPr>
              <a:t>2 + 3 </a:t>
            </a:r>
            <a:r>
              <a:rPr lang="en-US" altLang="zh-CN" b="1" i="0">
                <a:sym typeface="Symbol" panose="05050102010706020507" pitchFamily="18" charset="2"/>
              </a:rPr>
              <a:t> </a:t>
            </a:r>
            <a:r>
              <a:rPr lang="en-US" altLang="zh-CN" b="1" i="0">
                <a:ea typeface="宋体" panose="02010600030101010101" pitchFamily="2" charset="-122"/>
              </a:rPr>
              <a:t>5</a:t>
            </a:r>
            <a:r>
              <a:rPr lang="zh-CN" altLang="en-US" sz="2800" b="1" i="0">
                <a:solidFill>
                  <a:srgbClr val="333399"/>
                </a:solidFill>
              </a:rPr>
              <a:t>的求值</a:t>
            </a:r>
            <a:endParaRPr lang="zh-CN" altLang="en-US" sz="2800" b="1" i="0">
              <a:solidFill>
                <a:srgbClr val="333399"/>
              </a:solidFill>
            </a:endParaRPr>
          </a:p>
        </p:txBody>
      </p:sp>
      <p:sp>
        <p:nvSpPr>
          <p:cNvPr id="36867" name="Text Box 80"/>
          <p:cNvSpPr txBox="1">
            <a:spLocks noChangeArrowheads="1"/>
          </p:cNvSpPr>
          <p:nvPr/>
        </p:nvSpPr>
        <p:spPr bwMode="auto">
          <a:xfrm>
            <a:off x="4391025" y="1066800"/>
            <a:ext cx="4752975" cy="1066800"/>
          </a:xfrm>
          <a:prstGeom prst="rect">
            <a:avLst/>
          </a:prstGeom>
          <a:noFill/>
          <a:ln w="9525">
            <a:noFill/>
            <a:miter lim="800000"/>
          </a:ln>
        </p:spPr>
        <p:txBody>
          <a:bodyPr>
            <a:spAutoFit/>
          </a:bodyPr>
          <a:lstStyle/>
          <a:p>
            <a:pPr algn="l">
              <a:buClrTx/>
            </a:pPr>
            <a:r>
              <a:rPr lang="zh-CN" altLang="en-US" sz="2000" i="0" dirty="0">
                <a:solidFill>
                  <a:srgbClr val="333399"/>
                </a:solidFill>
                <a:sym typeface="Symbol" panose="05050102010706020507" pitchFamily="18" charset="2"/>
              </a:rPr>
              <a:t>（</a:t>
            </a:r>
            <a:r>
              <a:rPr lang="en-US" altLang="zh-CN" sz="2000" i="0" dirty="0">
                <a:solidFill>
                  <a:srgbClr val="333399"/>
                </a:solidFill>
                <a:sym typeface="Symbol" panose="05050102010706020507" pitchFamily="18" charset="2"/>
              </a:rPr>
              <a:t>0</a:t>
            </a:r>
            <a:r>
              <a:rPr lang="zh-CN" altLang="en-US"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S</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E</a:t>
            </a:r>
            <a:r>
              <a:rPr lang="en-US" altLang="zh-CN" sz="2000" i="0" dirty="0">
                <a:solidFill>
                  <a:srgbClr val="333399"/>
                </a:solidFill>
                <a:sym typeface="Symbol" panose="05050102010706020507" pitchFamily="18" charset="2"/>
              </a:rPr>
              <a:t> </a:t>
            </a:r>
            <a:r>
              <a:rPr lang="zh-CN" altLang="en-US" sz="2000" i="0" dirty="0">
                <a:solidFill>
                  <a:srgbClr val="333399"/>
                </a:solidFill>
                <a:sym typeface="Symbol" panose="05050102010706020507" pitchFamily="18" charset="2"/>
              </a:rPr>
              <a:t>（</a:t>
            </a:r>
            <a:r>
              <a:rPr lang="en-US" altLang="zh-CN" sz="2000" i="0" dirty="0">
                <a:solidFill>
                  <a:srgbClr val="333399"/>
                </a:solidFill>
                <a:sym typeface="Symbol" panose="05050102010706020507" pitchFamily="18" charset="2"/>
              </a:rPr>
              <a:t>1</a:t>
            </a:r>
            <a:r>
              <a:rPr lang="zh-CN" altLang="en-US"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E</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E+T</a:t>
            </a:r>
            <a:r>
              <a:rPr lang="en-US" altLang="zh-CN" i="0" dirty="0">
                <a:solidFill>
                  <a:srgbClr val="333399"/>
                </a:solidFill>
                <a:sym typeface="Symbol" panose="05050102010706020507" pitchFamily="18" charset="2"/>
              </a:rPr>
              <a:t> </a:t>
            </a:r>
            <a:r>
              <a:rPr lang="zh-CN" altLang="en-US" sz="2000" i="0" dirty="0">
                <a:solidFill>
                  <a:srgbClr val="333399"/>
                </a:solidFill>
                <a:sym typeface="Symbol" panose="05050102010706020507" pitchFamily="18" charset="2"/>
              </a:rPr>
              <a:t>（</a:t>
            </a:r>
            <a:r>
              <a:rPr lang="en-US" altLang="zh-CN" sz="2000" i="0" dirty="0">
                <a:solidFill>
                  <a:srgbClr val="333399"/>
                </a:solidFill>
                <a:sym typeface="Symbol" panose="05050102010706020507" pitchFamily="18" charset="2"/>
              </a:rPr>
              <a:t>2</a:t>
            </a:r>
            <a:r>
              <a:rPr lang="zh-CN" altLang="en-US"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E </a:t>
            </a:r>
            <a:r>
              <a:rPr lang="en-US" altLang="zh-CN" sz="2000" i="0" dirty="0">
                <a:solidFill>
                  <a:srgbClr val="333399"/>
                </a:solidFill>
                <a:sym typeface="Symbol" panose="05050102010706020507" pitchFamily="18" charset="2"/>
              </a:rPr>
              <a:t></a:t>
            </a:r>
            <a:r>
              <a:rPr lang="en-US" altLang="zh-CN" i="0" dirty="0">
                <a:solidFill>
                  <a:srgbClr val="333399"/>
                </a:solidFill>
              </a:rPr>
              <a:t> </a:t>
            </a:r>
            <a:r>
              <a:rPr lang="en-US" altLang="zh-CN" sz="2000" dirty="0">
                <a:solidFill>
                  <a:srgbClr val="333399"/>
                </a:solidFill>
                <a:sym typeface="Symbol" panose="05050102010706020507" pitchFamily="18" charset="2"/>
              </a:rPr>
              <a:t>T  </a:t>
            </a:r>
            <a:endParaRPr lang="en-US" altLang="zh-CN" sz="2000" dirty="0">
              <a:solidFill>
                <a:srgbClr val="333399"/>
              </a:solidFill>
              <a:sym typeface="Symbol" panose="05050102010706020507" pitchFamily="18" charset="2"/>
            </a:endParaRPr>
          </a:p>
          <a:p>
            <a:pPr algn="l">
              <a:buClrTx/>
            </a:pPr>
            <a:r>
              <a:rPr lang="zh-CN" altLang="en-US" sz="2000" i="0" dirty="0">
                <a:solidFill>
                  <a:srgbClr val="333399"/>
                </a:solidFill>
                <a:sym typeface="Symbol" panose="05050102010706020507" pitchFamily="18" charset="2"/>
              </a:rPr>
              <a:t>（</a:t>
            </a:r>
            <a:r>
              <a:rPr lang="en-US" altLang="zh-CN" sz="2000" i="0" dirty="0">
                <a:solidFill>
                  <a:srgbClr val="333399"/>
                </a:solidFill>
                <a:sym typeface="Symbol" panose="05050102010706020507" pitchFamily="18" charset="2"/>
              </a:rPr>
              <a:t>3</a:t>
            </a:r>
            <a:r>
              <a:rPr lang="zh-CN" altLang="en-US"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T</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zh-CN" altLang="en-US" sz="2000" i="0" dirty="0">
                <a:solidFill>
                  <a:srgbClr val="333399"/>
                </a:solidFill>
                <a:sym typeface="Symbol" panose="05050102010706020507" pitchFamily="18" charset="2"/>
              </a:rPr>
              <a:t>（</a:t>
            </a:r>
            <a:r>
              <a:rPr lang="en-US" altLang="zh-CN" sz="2000" i="0" dirty="0">
                <a:solidFill>
                  <a:srgbClr val="333399"/>
                </a:solidFill>
                <a:sym typeface="Symbol" panose="05050102010706020507" pitchFamily="18" charset="2"/>
              </a:rPr>
              <a:t>4</a:t>
            </a:r>
            <a:r>
              <a:rPr lang="zh-CN" altLang="en-US"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T </a:t>
            </a:r>
            <a:r>
              <a:rPr lang="en-US" altLang="zh-CN" sz="2000" i="0" dirty="0">
                <a:solidFill>
                  <a:srgbClr val="333399"/>
                </a:solidFill>
                <a:sym typeface="Symbol" panose="05050102010706020507" pitchFamily="18" charset="2"/>
              </a:rPr>
              <a:t></a:t>
            </a:r>
            <a:r>
              <a:rPr lang="en-US" altLang="zh-CN" sz="2000" i="0" dirty="0">
                <a:solidFill>
                  <a:srgbClr val="333399"/>
                </a:solidFill>
              </a:rPr>
              <a:t> </a:t>
            </a:r>
            <a:r>
              <a:rPr lang="en-US" altLang="zh-CN" sz="2000" dirty="0">
                <a:solidFill>
                  <a:srgbClr val="333399"/>
                </a:solidFill>
                <a:sym typeface="Symbol" panose="05050102010706020507" pitchFamily="18" charset="2"/>
              </a:rPr>
              <a:t>F </a:t>
            </a:r>
            <a:endParaRPr lang="en-US" altLang="zh-CN" sz="2000" dirty="0">
              <a:solidFill>
                <a:srgbClr val="333399"/>
              </a:solidFill>
              <a:sym typeface="Symbol" panose="05050102010706020507" pitchFamily="18" charset="2"/>
            </a:endParaRPr>
          </a:p>
          <a:p>
            <a:pPr algn="l">
              <a:buClrTx/>
            </a:pPr>
            <a:r>
              <a:rPr lang="zh-CN" altLang="en-US" sz="2000" i="0" dirty="0">
                <a:solidFill>
                  <a:srgbClr val="333399"/>
                </a:solidFill>
                <a:sym typeface="Symbol" panose="05050102010706020507" pitchFamily="18" charset="2"/>
              </a:rPr>
              <a:t>（</a:t>
            </a:r>
            <a:r>
              <a:rPr lang="en-US" altLang="zh-CN" sz="2000" i="0" dirty="0">
                <a:solidFill>
                  <a:srgbClr val="333399"/>
                </a:solidFill>
                <a:sym typeface="Symbol" panose="05050102010706020507" pitchFamily="18" charset="2"/>
              </a:rPr>
              <a:t>5</a:t>
            </a:r>
            <a:r>
              <a:rPr lang="zh-CN" altLang="en-US"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(E) </a:t>
            </a:r>
            <a:r>
              <a:rPr lang="zh-CN" altLang="en-US" sz="2000" i="0" dirty="0">
                <a:solidFill>
                  <a:srgbClr val="333399"/>
                </a:solidFill>
                <a:sym typeface="Symbol" panose="05050102010706020507" pitchFamily="18" charset="2"/>
              </a:rPr>
              <a:t>（</a:t>
            </a:r>
            <a:r>
              <a:rPr lang="en-US" altLang="zh-CN" sz="2000" i="0" dirty="0">
                <a:solidFill>
                  <a:srgbClr val="333399"/>
                </a:solidFill>
                <a:sym typeface="Symbol" panose="05050102010706020507" pitchFamily="18" charset="2"/>
              </a:rPr>
              <a:t>6</a:t>
            </a:r>
            <a:r>
              <a:rPr lang="zh-CN" altLang="en-US"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sym typeface="Symbol" panose="05050102010706020507" pitchFamily="18" charset="2"/>
              </a:rPr>
              <a:t></a:t>
            </a:r>
            <a:r>
              <a:rPr lang="en-US" altLang="zh-CN" sz="2000" i="0" dirty="0">
                <a:solidFill>
                  <a:srgbClr val="333399"/>
                </a:solidFill>
              </a:rPr>
              <a:t> </a:t>
            </a:r>
            <a:r>
              <a:rPr lang="en-US" altLang="zh-CN" sz="2000" dirty="0">
                <a:solidFill>
                  <a:srgbClr val="333399"/>
                </a:solidFill>
                <a:sym typeface="Symbol" panose="05050102010706020507" pitchFamily="18" charset="2"/>
              </a:rPr>
              <a:t>d</a:t>
            </a:r>
            <a:endParaRPr lang="en-US" altLang="zh-CN" sz="2000" dirty="0">
              <a:solidFill>
                <a:srgbClr val="333399"/>
              </a:solidFill>
              <a:sym typeface="Symbol" panose="05050102010706020507" pitchFamily="18" charset="2"/>
            </a:endParaRPr>
          </a:p>
        </p:txBody>
      </p:sp>
      <p:sp>
        <p:nvSpPr>
          <p:cNvPr id="36868" name="Text Box 84"/>
          <p:cNvSpPr txBox="1">
            <a:spLocks noChangeArrowheads="1"/>
          </p:cNvSpPr>
          <p:nvPr/>
        </p:nvSpPr>
        <p:spPr bwMode="auto">
          <a:xfrm>
            <a:off x="457200" y="2133600"/>
            <a:ext cx="4572000"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Times New Roman" panose="02020603050405020304" pitchFamily="18" charset="0"/>
              </a:rPr>
              <a:t>分析栈（状态，符号，语义值）</a:t>
            </a:r>
            <a:endParaRPr kumimoji="0" lang="zh-CN" altLang="en-US" b="1" i="0">
              <a:solidFill>
                <a:srgbClr val="333399"/>
              </a:solidFill>
              <a:latin typeface="Times New Roman" panose="02020603050405020304" pitchFamily="18" charset="0"/>
            </a:endParaRPr>
          </a:p>
        </p:txBody>
      </p:sp>
      <p:sp>
        <p:nvSpPr>
          <p:cNvPr id="36869" name="Text Box 85"/>
          <p:cNvSpPr txBox="1">
            <a:spLocks noChangeArrowheads="1"/>
          </p:cNvSpPr>
          <p:nvPr/>
        </p:nvSpPr>
        <p:spPr bwMode="auto">
          <a:xfrm>
            <a:off x="4648200" y="2133600"/>
            <a:ext cx="1728788"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Times New Roman" panose="02020603050405020304" pitchFamily="18" charset="0"/>
              </a:rPr>
              <a:t>余留输入串</a:t>
            </a:r>
            <a:endParaRPr kumimoji="0" lang="zh-CN" altLang="en-US" b="1" i="0">
              <a:solidFill>
                <a:srgbClr val="333399"/>
              </a:solidFill>
              <a:latin typeface="Times New Roman" panose="02020603050405020304" pitchFamily="18" charset="0"/>
            </a:endParaRPr>
          </a:p>
        </p:txBody>
      </p:sp>
      <p:sp>
        <p:nvSpPr>
          <p:cNvPr id="36870" name="Text Box 86"/>
          <p:cNvSpPr txBox="1">
            <a:spLocks noChangeArrowheads="1"/>
          </p:cNvSpPr>
          <p:nvPr/>
        </p:nvSpPr>
        <p:spPr bwMode="auto">
          <a:xfrm>
            <a:off x="6324600" y="2133600"/>
            <a:ext cx="804863"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Times New Roman" panose="02020603050405020304" pitchFamily="18" charset="0"/>
              </a:rPr>
              <a:t>动作</a:t>
            </a:r>
            <a:endParaRPr kumimoji="0" lang="zh-CN" altLang="en-US" b="1" i="0">
              <a:solidFill>
                <a:srgbClr val="333399"/>
              </a:solidFill>
              <a:latin typeface="Times New Roman" panose="02020603050405020304" pitchFamily="18" charset="0"/>
            </a:endParaRPr>
          </a:p>
        </p:txBody>
      </p:sp>
      <p:sp>
        <p:nvSpPr>
          <p:cNvPr id="36871" name="Line 87"/>
          <p:cNvSpPr>
            <a:spLocks noChangeShapeType="1"/>
          </p:cNvSpPr>
          <p:nvPr/>
        </p:nvSpPr>
        <p:spPr bwMode="auto">
          <a:xfrm>
            <a:off x="4719638" y="2205038"/>
            <a:ext cx="0" cy="4321175"/>
          </a:xfrm>
          <a:prstGeom prst="line">
            <a:avLst/>
          </a:prstGeom>
          <a:noFill/>
          <a:ln w="9525">
            <a:solidFill>
              <a:srgbClr val="333399"/>
            </a:solidFill>
            <a:round/>
          </a:ln>
        </p:spPr>
        <p:txBody>
          <a:bodyPr>
            <a:spAutoFit/>
          </a:bodyPr>
          <a:lstStyle/>
          <a:p>
            <a:endParaRPr lang="zh-CN" altLang="en-US"/>
          </a:p>
        </p:txBody>
      </p:sp>
      <p:sp>
        <p:nvSpPr>
          <p:cNvPr id="36872" name="Line 88"/>
          <p:cNvSpPr>
            <a:spLocks noChangeShapeType="1"/>
          </p:cNvSpPr>
          <p:nvPr/>
        </p:nvSpPr>
        <p:spPr bwMode="auto">
          <a:xfrm flipH="1">
            <a:off x="6303963" y="2209800"/>
            <a:ext cx="0" cy="4343400"/>
          </a:xfrm>
          <a:prstGeom prst="line">
            <a:avLst/>
          </a:prstGeom>
          <a:noFill/>
          <a:ln w="9525">
            <a:solidFill>
              <a:srgbClr val="333399"/>
            </a:solidFill>
            <a:round/>
          </a:ln>
        </p:spPr>
        <p:txBody>
          <a:bodyPr>
            <a:spAutoFit/>
          </a:bodyPr>
          <a:lstStyle/>
          <a:p>
            <a:endParaRPr lang="zh-CN" altLang="en-US"/>
          </a:p>
        </p:txBody>
      </p:sp>
      <p:sp>
        <p:nvSpPr>
          <p:cNvPr id="36873" name="Line 83"/>
          <p:cNvSpPr>
            <a:spLocks noChangeShapeType="1"/>
          </p:cNvSpPr>
          <p:nvPr/>
        </p:nvSpPr>
        <p:spPr bwMode="auto">
          <a:xfrm>
            <a:off x="534988" y="2565400"/>
            <a:ext cx="8228012" cy="0"/>
          </a:xfrm>
          <a:prstGeom prst="line">
            <a:avLst/>
          </a:prstGeom>
          <a:noFill/>
          <a:ln w="9525">
            <a:solidFill>
              <a:srgbClr val="333399"/>
            </a:solidFill>
            <a:round/>
          </a:ln>
        </p:spPr>
        <p:txBody>
          <a:bodyPr>
            <a:spAutoFit/>
          </a:bodyPr>
          <a:lstStyle/>
          <a:p>
            <a:endParaRPr lang="zh-CN" altLang="en-US"/>
          </a:p>
        </p:txBody>
      </p:sp>
      <p:grpSp>
        <p:nvGrpSpPr>
          <p:cNvPr id="2" name="Group 197"/>
          <p:cNvGrpSpPr/>
          <p:nvPr/>
        </p:nvGrpSpPr>
        <p:grpSpPr bwMode="auto">
          <a:xfrm>
            <a:off x="608013" y="2493963"/>
            <a:ext cx="6346825" cy="396875"/>
            <a:chOff x="383" y="1571"/>
            <a:chExt cx="3998" cy="250"/>
          </a:xfrm>
        </p:grpSpPr>
        <p:sp>
          <p:nvSpPr>
            <p:cNvPr id="36943" name="Rectangle 90"/>
            <p:cNvSpPr>
              <a:spLocks noChangeArrowheads="1"/>
            </p:cNvSpPr>
            <p:nvPr/>
          </p:nvSpPr>
          <p:spPr bwMode="auto">
            <a:xfrm>
              <a:off x="383" y="1571"/>
              <a:ext cx="544"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endParaRPr lang="en-US" altLang="zh-CN" sz="2000" b="1" u="sng">
                <a:solidFill>
                  <a:srgbClr val="333399"/>
                </a:solidFill>
              </a:endParaRPr>
            </a:p>
          </p:txBody>
        </p:sp>
        <p:sp>
          <p:nvSpPr>
            <p:cNvPr id="36944" name="Rectangle 91"/>
            <p:cNvSpPr>
              <a:spLocks noChangeArrowheads="1"/>
            </p:cNvSpPr>
            <p:nvPr/>
          </p:nvSpPr>
          <p:spPr bwMode="auto">
            <a:xfrm>
              <a:off x="3031" y="1571"/>
              <a:ext cx="907" cy="250"/>
            </a:xfrm>
            <a:prstGeom prst="rect">
              <a:avLst/>
            </a:prstGeom>
            <a:noFill/>
            <a:ln w="9525" algn="ctr">
              <a:noFill/>
              <a:miter lim="800000"/>
            </a:ln>
          </p:spPr>
          <p:txBody>
            <a:bodyPr>
              <a:spAutoFit/>
            </a:bodyPr>
            <a:lstStyle/>
            <a:p>
              <a:pPr algn="r"/>
              <a:r>
                <a:rPr lang="en-US" altLang="zh-CN" sz="2000" b="1">
                  <a:solidFill>
                    <a:srgbClr val="333399"/>
                  </a:solidFill>
                </a:rPr>
                <a:t>2 </a:t>
              </a:r>
              <a:r>
                <a:rPr lang="en-US" altLang="zh-CN" sz="2000" i="0">
                  <a:solidFill>
                    <a:srgbClr val="333399"/>
                  </a:solidFill>
                  <a:sym typeface="Symbol" panose="05050102010706020507" pitchFamily="18" charset="2"/>
                </a:rPr>
                <a:t>+ </a:t>
              </a:r>
              <a:r>
                <a:rPr lang="en-US" altLang="zh-CN" sz="2000" b="1">
                  <a:solidFill>
                    <a:srgbClr val="333399"/>
                  </a:solidFill>
                </a:rPr>
                <a:t>3</a:t>
              </a:r>
              <a:r>
                <a:rPr lang="en-US" altLang="zh-CN" sz="2000" b="1" i="0">
                  <a:solidFill>
                    <a:srgbClr val="333399"/>
                  </a:solidFill>
                  <a:sym typeface="Symbol" panose="05050102010706020507" pitchFamily="18" charset="2"/>
                </a:rPr>
                <a:t>  </a:t>
              </a:r>
              <a:r>
                <a:rPr lang="en-US" altLang="zh-CN" sz="2000" b="1">
                  <a:solidFill>
                    <a:srgbClr val="333399"/>
                  </a:solidFill>
                </a:rPr>
                <a:t>5 #</a:t>
              </a:r>
              <a:endParaRPr lang="en-US" altLang="zh-CN" sz="2000" b="1">
                <a:solidFill>
                  <a:srgbClr val="333399"/>
                </a:solidFill>
              </a:endParaRPr>
            </a:p>
          </p:txBody>
        </p:sp>
        <p:sp>
          <p:nvSpPr>
            <p:cNvPr id="36945" name="Rectangle 92"/>
            <p:cNvSpPr>
              <a:spLocks noChangeArrowheads="1"/>
            </p:cNvSpPr>
            <p:nvPr/>
          </p:nvSpPr>
          <p:spPr bwMode="auto">
            <a:xfrm>
              <a:off x="4093" y="1571"/>
              <a:ext cx="288" cy="250"/>
            </a:xfrm>
            <a:prstGeom prst="rect">
              <a:avLst/>
            </a:prstGeom>
            <a:noFill/>
            <a:ln w="9525" algn="ctr">
              <a:noFill/>
              <a:miter lim="800000"/>
            </a:ln>
          </p:spPr>
          <p:txBody>
            <a:bodyPr>
              <a:spAutoFit/>
            </a:bodyPr>
            <a:lstStyle/>
            <a:p>
              <a:pPr algn="l"/>
              <a:r>
                <a:rPr lang="en-US" altLang="zh-CN" sz="2000">
                  <a:solidFill>
                    <a:srgbClr val="333399"/>
                  </a:solidFill>
                  <a:sym typeface="Symbol" panose="05050102010706020507" pitchFamily="18" charset="2"/>
                </a:rPr>
                <a:t>s5</a:t>
              </a:r>
              <a:endParaRPr lang="en-US" altLang="zh-CN" sz="2000">
                <a:solidFill>
                  <a:srgbClr val="333399"/>
                </a:solidFill>
                <a:sym typeface="Symbol" panose="05050102010706020507" pitchFamily="18" charset="2"/>
              </a:endParaRPr>
            </a:p>
          </p:txBody>
        </p:sp>
      </p:grpSp>
      <p:grpSp>
        <p:nvGrpSpPr>
          <p:cNvPr id="3" name="Group 187"/>
          <p:cNvGrpSpPr/>
          <p:nvPr/>
        </p:nvGrpSpPr>
        <p:grpSpPr bwMode="auto">
          <a:xfrm>
            <a:off x="609600" y="3538538"/>
            <a:ext cx="6421438" cy="423862"/>
            <a:chOff x="384" y="2229"/>
            <a:chExt cx="4045" cy="267"/>
          </a:xfrm>
        </p:grpSpPr>
        <p:sp>
          <p:nvSpPr>
            <p:cNvPr id="36940" name="Rectangle 106"/>
            <p:cNvSpPr>
              <a:spLocks noChangeArrowheads="1"/>
            </p:cNvSpPr>
            <p:nvPr/>
          </p:nvSpPr>
          <p:spPr bwMode="auto">
            <a:xfrm>
              <a:off x="3053" y="2229"/>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i="0">
                  <a:solidFill>
                    <a:srgbClr val="333399"/>
                  </a:solidFill>
                  <a:sym typeface="Symbol" panose="05050102010706020507" pitchFamily="18" charset="2"/>
                </a:rPr>
                <a:t>+ </a:t>
              </a:r>
              <a:r>
                <a:rPr lang="en-US" altLang="zh-CN" sz="2000" b="1">
                  <a:solidFill>
                    <a:srgbClr val="333399"/>
                  </a:solidFill>
                </a:rPr>
                <a:t>3</a:t>
              </a:r>
              <a:r>
                <a:rPr lang="en-US" altLang="zh-CN" sz="2000" b="1" i="0">
                  <a:solidFill>
                    <a:srgbClr val="333399"/>
                  </a:solidFill>
                  <a:sym typeface="Symbol" panose="05050102010706020507" pitchFamily="18" charset="2"/>
                </a:rPr>
                <a:t>  </a:t>
              </a:r>
              <a:r>
                <a:rPr lang="en-US" altLang="zh-CN" sz="2000" b="1">
                  <a:solidFill>
                    <a:srgbClr val="333399"/>
                  </a:solidFill>
                </a:rPr>
                <a:t>5 #</a:t>
              </a:r>
              <a:endParaRPr lang="en-US" altLang="zh-CN" sz="2000" b="1">
                <a:solidFill>
                  <a:srgbClr val="333399"/>
                </a:solidFill>
              </a:endParaRPr>
            </a:p>
          </p:txBody>
        </p:sp>
        <p:sp>
          <p:nvSpPr>
            <p:cNvPr id="36941" name="Rectangle 107"/>
            <p:cNvSpPr>
              <a:spLocks noChangeArrowheads="1"/>
            </p:cNvSpPr>
            <p:nvPr/>
          </p:nvSpPr>
          <p:spPr bwMode="auto">
            <a:xfrm>
              <a:off x="4101" y="2229"/>
              <a:ext cx="328" cy="250"/>
            </a:xfrm>
            <a:prstGeom prst="rect">
              <a:avLst/>
            </a:prstGeom>
            <a:noFill/>
            <a:ln w="9525" algn="ctr">
              <a:noFill/>
              <a:miter lim="800000"/>
            </a:ln>
          </p:spPr>
          <p:txBody>
            <a:bodyPr>
              <a:spAutoFit/>
            </a:bodyPr>
            <a:lstStyle/>
            <a:p>
              <a:pPr algn="l"/>
              <a:r>
                <a:rPr lang="en-US" altLang="zh-CN" sz="2000">
                  <a:solidFill>
                    <a:srgbClr val="333399"/>
                  </a:solidFill>
                </a:rPr>
                <a:t>s6</a:t>
              </a:r>
              <a:endParaRPr lang="en-US" altLang="zh-CN" sz="2000">
                <a:solidFill>
                  <a:srgbClr val="333399"/>
                </a:solidFill>
              </a:endParaRPr>
            </a:p>
          </p:txBody>
        </p:sp>
        <p:sp>
          <p:nvSpPr>
            <p:cNvPr id="36942" name="Rectangle 148"/>
            <p:cNvSpPr>
              <a:spLocks noChangeArrowheads="1"/>
            </p:cNvSpPr>
            <p:nvPr/>
          </p:nvSpPr>
          <p:spPr bwMode="auto">
            <a:xfrm>
              <a:off x="384" y="2246"/>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grpSp>
      <p:grpSp>
        <p:nvGrpSpPr>
          <p:cNvPr id="4" name="Group 188"/>
          <p:cNvGrpSpPr/>
          <p:nvPr/>
        </p:nvGrpSpPr>
        <p:grpSpPr bwMode="auto">
          <a:xfrm>
            <a:off x="609600" y="3789363"/>
            <a:ext cx="6421438" cy="401637"/>
            <a:chOff x="384" y="2387"/>
            <a:chExt cx="4045" cy="253"/>
          </a:xfrm>
        </p:grpSpPr>
        <p:sp>
          <p:nvSpPr>
            <p:cNvPr id="36937" name="Rectangle 110"/>
            <p:cNvSpPr>
              <a:spLocks noChangeArrowheads="1"/>
            </p:cNvSpPr>
            <p:nvPr/>
          </p:nvSpPr>
          <p:spPr bwMode="auto">
            <a:xfrm>
              <a:off x="3053" y="2387"/>
              <a:ext cx="907" cy="250"/>
            </a:xfrm>
            <a:prstGeom prst="rect">
              <a:avLst/>
            </a:prstGeom>
            <a:noFill/>
            <a:ln w="9525" algn="ctr">
              <a:noFill/>
              <a:miter lim="800000"/>
            </a:ln>
          </p:spPr>
          <p:txBody>
            <a:bodyPr>
              <a:spAutoFit/>
            </a:bodyPr>
            <a:lstStyle/>
            <a:p>
              <a:pPr algn="r"/>
              <a:r>
                <a:rPr lang="en-US" altLang="zh-CN" sz="2000" b="1">
                  <a:solidFill>
                    <a:srgbClr val="333399"/>
                  </a:solidFill>
                </a:rPr>
                <a:t> 3</a:t>
              </a:r>
              <a:r>
                <a:rPr lang="en-US" altLang="zh-CN" sz="2000" b="1" i="0">
                  <a:solidFill>
                    <a:srgbClr val="333399"/>
                  </a:solidFill>
                  <a:sym typeface="Symbol" panose="05050102010706020507" pitchFamily="18" charset="2"/>
                </a:rPr>
                <a:t>  </a:t>
              </a:r>
              <a:r>
                <a:rPr lang="en-US" altLang="zh-CN" sz="2000" b="1">
                  <a:solidFill>
                    <a:srgbClr val="333399"/>
                  </a:solidFill>
                </a:rPr>
                <a:t>5 #</a:t>
              </a:r>
              <a:endParaRPr lang="en-US" altLang="zh-CN" sz="2000" b="1">
                <a:solidFill>
                  <a:srgbClr val="333399"/>
                </a:solidFill>
              </a:endParaRPr>
            </a:p>
          </p:txBody>
        </p:sp>
        <p:sp>
          <p:nvSpPr>
            <p:cNvPr id="36938" name="Rectangle 111"/>
            <p:cNvSpPr>
              <a:spLocks noChangeArrowheads="1"/>
            </p:cNvSpPr>
            <p:nvPr/>
          </p:nvSpPr>
          <p:spPr bwMode="auto">
            <a:xfrm>
              <a:off x="4101" y="2387"/>
              <a:ext cx="328" cy="250"/>
            </a:xfrm>
            <a:prstGeom prst="rect">
              <a:avLst/>
            </a:prstGeom>
            <a:noFill/>
            <a:ln w="9525" algn="ctr">
              <a:noFill/>
              <a:miter lim="800000"/>
            </a:ln>
          </p:spPr>
          <p:txBody>
            <a:bodyPr>
              <a:spAutoFit/>
            </a:bodyPr>
            <a:lstStyle/>
            <a:p>
              <a:pPr algn="l"/>
              <a:r>
                <a:rPr lang="en-US" altLang="zh-CN" sz="2000">
                  <a:solidFill>
                    <a:srgbClr val="333399"/>
                  </a:solidFill>
                </a:rPr>
                <a:t>s5</a:t>
              </a:r>
              <a:endParaRPr lang="en-US" altLang="zh-CN" sz="2000">
                <a:solidFill>
                  <a:srgbClr val="333399"/>
                </a:solidFill>
              </a:endParaRPr>
            </a:p>
          </p:txBody>
        </p:sp>
        <p:sp>
          <p:nvSpPr>
            <p:cNvPr id="36939" name="Rectangle 149"/>
            <p:cNvSpPr>
              <a:spLocks noChangeArrowheads="1"/>
            </p:cNvSpPr>
            <p:nvPr/>
          </p:nvSpPr>
          <p:spPr bwMode="auto">
            <a:xfrm>
              <a:off x="384" y="2390"/>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grpSp>
      <p:grpSp>
        <p:nvGrpSpPr>
          <p:cNvPr id="5" name="Group 191"/>
          <p:cNvGrpSpPr/>
          <p:nvPr/>
        </p:nvGrpSpPr>
        <p:grpSpPr bwMode="auto">
          <a:xfrm>
            <a:off x="609600" y="4616450"/>
            <a:ext cx="6497638" cy="412750"/>
            <a:chOff x="384" y="2908"/>
            <a:chExt cx="4093" cy="260"/>
          </a:xfrm>
        </p:grpSpPr>
        <p:sp>
          <p:nvSpPr>
            <p:cNvPr id="36934" name="Rectangle 122"/>
            <p:cNvSpPr>
              <a:spLocks noChangeArrowheads="1"/>
            </p:cNvSpPr>
            <p:nvPr/>
          </p:nvSpPr>
          <p:spPr bwMode="auto">
            <a:xfrm>
              <a:off x="3053" y="2908"/>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5 #</a:t>
              </a:r>
              <a:endParaRPr lang="en-US" altLang="zh-CN" sz="2000" b="1">
                <a:solidFill>
                  <a:srgbClr val="333399"/>
                </a:solidFill>
              </a:endParaRPr>
            </a:p>
          </p:txBody>
        </p:sp>
        <p:sp>
          <p:nvSpPr>
            <p:cNvPr id="36935" name="Rectangle 123"/>
            <p:cNvSpPr>
              <a:spLocks noChangeArrowheads="1"/>
            </p:cNvSpPr>
            <p:nvPr/>
          </p:nvSpPr>
          <p:spPr bwMode="auto">
            <a:xfrm>
              <a:off x="4101" y="2908"/>
              <a:ext cx="376" cy="250"/>
            </a:xfrm>
            <a:prstGeom prst="rect">
              <a:avLst/>
            </a:prstGeom>
            <a:noFill/>
            <a:ln w="9525" algn="ctr">
              <a:noFill/>
              <a:miter lim="800000"/>
            </a:ln>
          </p:spPr>
          <p:txBody>
            <a:bodyPr>
              <a:spAutoFit/>
            </a:bodyPr>
            <a:lstStyle/>
            <a:p>
              <a:pPr algn="l"/>
              <a:r>
                <a:rPr lang="en-US" altLang="zh-CN" sz="2000">
                  <a:solidFill>
                    <a:srgbClr val="333399"/>
                  </a:solidFill>
                </a:rPr>
                <a:t>s7</a:t>
              </a:r>
              <a:endParaRPr lang="en-US" altLang="zh-CN" sz="2000">
                <a:solidFill>
                  <a:srgbClr val="333399"/>
                </a:solidFill>
              </a:endParaRPr>
            </a:p>
          </p:txBody>
        </p:sp>
        <p:sp>
          <p:nvSpPr>
            <p:cNvPr id="36936" name="Rectangle 152"/>
            <p:cNvSpPr>
              <a:spLocks noChangeArrowheads="1"/>
            </p:cNvSpPr>
            <p:nvPr/>
          </p:nvSpPr>
          <p:spPr bwMode="auto">
            <a:xfrm>
              <a:off x="384" y="2918"/>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9 </a:t>
              </a:r>
              <a:r>
                <a:rPr kumimoji="0" lang="en-US" altLang="zh-CN" sz="2000" u="sng">
                  <a:solidFill>
                    <a:srgbClr val="333399"/>
                  </a:solidFill>
                  <a:sym typeface="Symbol" panose="05050102010706020507" pitchFamily="18" charset="2"/>
                </a:rPr>
                <a:t>T</a:t>
              </a:r>
              <a:r>
                <a:rPr kumimoji="0" lang="en-US" altLang="zh-CN" sz="2000" i="0" u="sng">
                  <a:solidFill>
                    <a:srgbClr val="333399"/>
                  </a:solidFill>
                  <a:sym typeface="Symbol" panose="05050102010706020507" pitchFamily="18" charset="2"/>
                </a:rPr>
                <a:t> </a:t>
              </a:r>
              <a:r>
                <a:rPr kumimoji="0" lang="en-US" altLang="zh-CN" sz="2000" u="sng">
                  <a:solidFill>
                    <a:srgbClr val="333399"/>
                  </a:solidFill>
                  <a:sym typeface="Symbol" panose="05050102010706020507" pitchFamily="18" charset="2"/>
                </a:rPr>
                <a:t>3</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grpSp>
      <p:grpSp>
        <p:nvGrpSpPr>
          <p:cNvPr id="6" name="Group 192"/>
          <p:cNvGrpSpPr/>
          <p:nvPr/>
        </p:nvGrpSpPr>
        <p:grpSpPr bwMode="auto">
          <a:xfrm>
            <a:off x="609600" y="4876800"/>
            <a:ext cx="6421438" cy="425450"/>
            <a:chOff x="384" y="3072"/>
            <a:chExt cx="4045" cy="268"/>
          </a:xfrm>
        </p:grpSpPr>
        <p:sp>
          <p:nvSpPr>
            <p:cNvPr id="36931" name="Rectangle 126"/>
            <p:cNvSpPr>
              <a:spLocks noChangeArrowheads="1"/>
            </p:cNvSpPr>
            <p:nvPr/>
          </p:nvSpPr>
          <p:spPr bwMode="auto">
            <a:xfrm>
              <a:off x="3053" y="3090"/>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5 #</a:t>
              </a:r>
              <a:endParaRPr lang="en-US" altLang="zh-CN" sz="2000" b="1">
                <a:solidFill>
                  <a:srgbClr val="333399"/>
                </a:solidFill>
              </a:endParaRPr>
            </a:p>
          </p:txBody>
        </p:sp>
        <p:sp>
          <p:nvSpPr>
            <p:cNvPr id="36932" name="Rectangle 127"/>
            <p:cNvSpPr>
              <a:spLocks noChangeArrowheads="1"/>
            </p:cNvSpPr>
            <p:nvPr/>
          </p:nvSpPr>
          <p:spPr bwMode="auto">
            <a:xfrm>
              <a:off x="4101" y="3090"/>
              <a:ext cx="328" cy="250"/>
            </a:xfrm>
            <a:prstGeom prst="rect">
              <a:avLst/>
            </a:prstGeom>
            <a:noFill/>
            <a:ln w="9525" algn="ctr">
              <a:noFill/>
              <a:miter lim="800000"/>
            </a:ln>
          </p:spPr>
          <p:txBody>
            <a:bodyPr>
              <a:spAutoFit/>
            </a:bodyPr>
            <a:lstStyle/>
            <a:p>
              <a:pPr algn="l"/>
              <a:r>
                <a:rPr lang="en-US" altLang="zh-CN" sz="2000">
                  <a:solidFill>
                    <a:srgbClr val="333399"/>
                  </a:solidFill>
                </a:rPr>
                <a:t>s5</a:t>
              </a:r>
              <a:endParaRPr lang="en-US" altLang="zh-CN" sz="2000">
                <a:solidFill>
                  <a:srgbClr val="333399"/>
                </a:solidFill>
              </a:endParaRPr>
            </a:p>
          </p:txBody>
        </p:sp>
        <p:sp>
          <p:nvSpPr>
            <p:cNvPr id="36933" name="Rectangle 153"/>
            <p:cNvSpPr>
              <a:spLocks noChangeArrowheads="1"/>
            </p:cNvSpPr>
            <p:nvPr/>
          </p:nvSpPr>
          <p:spPr bwMode="auto">
            <a:xfrm>
              <a:off x="384" y="3072"/>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9 </a:t>
              </a:r>
              <a:r>
                <a:rPr kumimoji="0" lang="en-US" altLang="zh-CN" sz="2000" u="sng">
                  <a:solidFill>
                    <a:srgbClr val="333399"/>
                  </a:solidFill>
                  <a:sym typeface="Symbol" panose="05050102010706020507" pitchFamily="18" charset="2"/>
                </a:rPr>
                <a:t>T</a:t>
              </a:r>
              <a:r>
                <a:rPr kumimoji="0" lang="en-US" altLang="zh-CN" sz="2000" i="0" u="sng">
                  <a:solidFill>
                    <a:srgbClr val="333399"/>
                  </a:solidFill>
                  <a:sym typeface="Symbol" panose="05050102010706020507" pitchFamily="18" charset="2"/>
                </a:rPr>
                <a:t> </a:t>
              </a:r>
              <a:r>
                <a:rPr kumimoji="0" lang="en-US" altLang="zh-CN" sz="2000" u="sng">
                  <a:solidFill>
                    <a:srgbClr val="333399"/>
                  </a:solidFill>
                  <a:sym typeface="Symbol" panose="05050102010706020507" pitchFamily="18" charset="2"/>
                </a:rPr>
                <a:t>3</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7 </a:t>
              </a:r>
              <a:r>
                <a:rPr lang="en-US" altLang="zh-CN" sz="2000" b="1" i="0" u="sng">
                  <a:solidFill>
                    <a:srgbClr val="333399"/>
                  </a:solidFill>
                  <a:sym typeface="Symbol" panose="05050102010706020507" pitchFamily="18" charset="2"/>
                </a:rPr>
                <a:t></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grpSp>
      <p:sp>
        <p:nvSpPr>
          <p:cNvPr id="36879" name="AutoShape 15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0" name="AutoShape 16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1" name="AutoShape 16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2" name="AutoShape 16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83" name="Text Box 163"/>
          <p:cNvSpPr txBox="1">
            <a:spLocks noChangeArrowheads="1"/>
          </p:cNvSpPr>
          <p:nvPr/>
        </p:nvSpPr>
        <p:spPr bwMode="auto">
          <a:xfrm>
            <a:off x="7140575" y="2133600"/>
            <a:ext cx="1546225" cy="457200"/>
          </a:xfrm>
          <a:prstGeom prst="rect">
            <a:avLst/>
          </a:prstGeom>
          <a:noFill/>
          <a:ln w="9525">
            <a:noFill/>
            <a:miter lim="800000"/>
          </a:ln>
        </p:spPr>
        <p:txBody>
          <a:bodyPr>
            <a:spAutoFit/>
          </a:bodyPr>
          <a:lstStyle/>
          <a:p>
            <a:pPr algn="l" eaLnBrk="0" hangingPunct="0">
              <a:spcBef>
                <a:spcPct val="50000"/>
              </a:spcBef>
              <a:buClrTx/>
              <a:buFontTx/>
              <a:buNone/>
            </a:pPr>
            <a:r>
              <a:rPr kumimoji="0" lang="zh-CN" altLang="en-US" b="1" i="0">
                <a:solidFill>
                  <a:srgbClr val="333399"/>
                </a:solidFill>
                <a:latin typeface="Times New Roman" panose="02020603050405020304" pitchFamily="18" charset="0"/>
              </a:rPr>
              <a:t>语义动作</a:t>
            </a:r>
            <a:endParaRPr kumimoji="0" lang="zh-CN" altLang="en-US" b="1" i="0">
              <a:solidFill>
                <a:srgbClr val="333399"/>
              </a:solidFill>
              <a:latin typeface="Times New Roman" panose="02020603050405020304" pitchFamily="18" charset="0"/>
            </a:endParaRPr>
          </a:p>
        </p:txBody>
      </p:sp>
      <p:sp>
        <p:nvSpPr>
          <p:cNvPr id="36884" name="Line 164"/>
          <p:cNvSpPr>
            <a:spLocks noChangeShapeType="1"/>
          </p:cNvSpPr>
          <p:nvPr/>
        </p:nvSpPr>
        <p:spPr bwMode="auto">
          <a:xfrm flipH="1">
            <a:off x="7086600" y="2209800"/>
            <a:ext cx="0" cy="4343400"/>
          </a:xfrm>
          <a:prstGeom prst="line">
            <a:avLst/>
          </a:prstGeom>
          <a:noFill/>
          <a:ln w="9525">
            <a:solidFill>
              <a:srgbClr val="333399"/>
            </a:solidFill>
            <a:round/>
          </a:ln>
        </p:spPr>
        <p:txBody>
          <a:bodyPr>
            <a:spAutoFit/>
          </a:bodyPr>
          <a:lstStyle/>
          <a:p>
            <a:endParaRPr lang="zh-CN" altLang="en-US"/>
          </a:p>
        </p:txBody>
      </p:sp>
      <p:grpSp>
        <p:nvGrpSpPr>
          <p:cNvPr id="7" name="Group 184"/>
          <p:cNvGrpSpPr/>
          <p:nvPr/>
        </p:nvGrpSpPr>
        <p:grpSpPr bwMode="auto">
          <a:xfrm>
            <a:off x="608013" y="2781300"/>
            <a:ext cx="8307387" cy="396875"/>
            <a:chOff x="383" y="1752"/>
            <a:chExt cx="5233" cy="250"/>
          </a:xfrm>
        </p:grpSpPr>
        <p:sp>
          <p:nvSpPr>
            <p:cNvPr id="36927" name="Rectangle 94"/>
            <p:cNvSpPr>
              <a:spLocks noChangeArrowheads="1"/>
            </p:cNvSpPr>
            <p:nvPr/>
          </p:nvSpPr>
          <p:spPr bwMode="auto">
            <a:xfrm>
              <a:off x="3053" y="1752"/>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i="0">
                  <a:solidFill>
                    <a:srgbClr val="333399"/>
                  </a:solidFill>
                  <a:sym typeface="Symbol" panose="05050102010706020507" pitchFamily="18" charset="2"/>
                </a:rPr>
                <a:t>+ </a:t>
              </a:r>
              <a:r>
                <a:rPr lang="en-US" altLang="zh-CN" sz="2000" b="1">
                  <a:solidFill>
                    <a:srgbClr val="333399"/>
                  </a:solidFill>
                </a:rPr>
                <a:t>3</a:t>
              </a:r>
              <a:r>
                <a:rPr lang="en-US" altLang="zh-CN" sz="2000" b="1" i="0">
                  <a:solidFill>
                    <a:srgbClr val="333399"/>
                  </a:solidFill>
                  <a:sym typeface="Symbol" panose="05050102010706020507" pitchFamily="18" charset="2"/>
                </a:rPr>
                <a:t>  </a:t>
              </a:r>
              <a:r>
                <a:rPr lang="en-US" altLang="zh-CN" sz="2000" b="1">
                  <a:solidFill>
                    <a:srgbClr val="333399"/>
                  </a:solidFill>
                </a:rPr>
                <a:t>5 #</a:t>
              </a:r>
              <a:endParaRPr lang="en-US" altLang="zh-CN" sz="2000" b="1">
                <a:solidFill>
                  <a:srgbClr val="333399"/>
                </a:solidFill>
              </a:endParaRPr>
            </a:p>
          </p:txBody>
        </p:sp>
        <p:sp>
          <p:nvSpPr>
            <p:cNvPr id="36928" name="Rectangle 95"/>
            <p:cNvSpPr>
              <a:spLocks noChangeArrowheads="1"/>
            </p:cNvSpPr>
            <p:nvPr/>
          </p:nvSpPr>
          <p:spPr bwMode="auto">
            <a:xfrm>
              <a:off x="4093" y="1752"/>
              <a:ext cx="288" cy="250"/>
            </a:xfrm>
            <a:prstGeom prst="rect">
              <a:avLst/>
            </a:prstGeom>
            <a:noFill/>
            <a:ln w="9525" algn="ctr">
              <a:noFill/>
              <a:miter lim="800000"/>
            </a:ln>
          </p:spPr>
          <p:txBody>
            <a:bodyPr>
              <a:spAutoFit/>
            </a:bodyPr>
            <a:lstStyle/>
            <a:p>
              <a:pPr algn="l"/>
              <a:r>
                <a:rPr lang="en-US" altLang="zh-CN" sz="2000">
                  <a:solidFill>
                    <a:srgbClr val="333399"/>
                  </a:solidFill>
                </a:rPr>
                <a:t>r6</a:t>
              </a:r>
              <a:endParaRPr lang="en-US" altLang="zh-CN" sz="2000">
                <a:solidFill>
                  <a:srgbClr val="333399"/>
                </a:solidFill>
              </a:endParaRPr>
            </a:p>
          </p:txBody>
        </p:sp>
        <p:sp>
          <p:nvSpPr>
            <p:cNvPr id="36929" name="Rectangle 96"/>
            <p:cNvSpPr>
              <a:spLocks noChangeArrowheads="1"/>
            </p:cNvSpPr>
            <p:nvPr/>
          </p:nvSpPr>
          <p:spPr bwMode="auto">
            <a:xfrm>
              <a:off x="383" y="1752"/>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5 </a:t>
              </a:r>
              <a:r>
                <a:rPr kumimoji="0" lang="en-US" altLang="zh-CN" sz="2000" u="sng">
                  <a:solidFill>
                    <a:srgbClr val="333399"/>
                  </a:solidFill>
                  <a:sym typeface="Symbol" panose="05050102010706020507" pitchFamily="18" charset="2"/>
                </a:rPr>
                <a:t>2 2</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sp>
          <p:nvSpPr>
            <p:cNvPr id="36930" name="Rectangle 167"/>
            <p:cNvSpPr>
              <a:spLocks noChangeArrowheads="1"/>
            </p:cNvSpPr>
            <p:nvPr/>
          </p:nvSpPr>
          <p:spPr bwMode="auto">
            <a:xfrm>
              <a:off x="4464" y="1755"/>
              <a:ext cx="1152"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F</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d</a:t>
              </a:r>
              <a:r>
                <a:rPr lang="en-US" altLang="zh-CN" sz="1800" b="1">
                  <a:solidFill>
                    <a:srgbClr val="333399"/>
                  </a:solidFill>
                </a:rPr>
                <a:t>.</a:t>
              </a:r>
              <a:r>
                <a:rPr lang="en-US" altLang="zh-CN" sz="1800">
                  <a:solidFill>
                    <a:srgbClr val="333399"/>
                  </a:solidFill>
                </a:rPr>
                <a:t>lexval</a:t>
              </a:r>
              <a:endParaRPr lang="en-US" altLang="zh-CN" sz="1800">
                <a:solidFill>
                  <a:srgbClr val="333399"/>
                </a:solidFill>
              </a:endParaRPr>
            </a:p>
          </p:txBody>
        </p:sp>
      </p:grpSp>
      <p:grpSp>
        <p:nvGrpSpPr>
          <p:cNvPr id="8" name="Group 185"/>
          <p:cNvGrpSpPr/>
          <p:nvPr/>
        </p:nvGrpSpPr>
        <p:grpSpPr bwMode="auto">
          <a:xfrm>
            <a:off x="609600" y="3032125"/>
            <a:ext cx="8001000" cy="412750"/>
            <a:chOff x="384" y="1910"/>
            <a:chExt cx="5040" cy="260"/>
          </a:xfrm>
        </p:grpSpPr>
        <p:sp>
          <p:nvSpPr>
            <p:cNvPr id="36923" name="Rectangle 98"/>
            <p:cNvSpPr>
              <a:spLocks noChangeArrowheads="1"/>
            </p:cNvSpPr>
            <p:nvPr/>
          </p:nvSpPr>
          <p:spPr bwMode="auto">
            <a:xfrm>
              <a:off x="3037" y="1920"/>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i="0">
                  <a:solidFill>
                    <a:srgbClr val="333399"/>
                  </a:solidFill>
                  <a:sym typeface="Symbol" panose="05050102010706020507" pitchFamily="18" charset="2"/>
                </a:rPr>
                <a:t>+ </a:t>
              </a:r>
              <a:r>
                <a:rPr lang="en-US" altLang="zh-CN" sz="2000" b="1">
                  <a:solidFill>
                    <a:srgbClr val="333399"/>
                  </a:solidFill>
                </a:rPr>
                <a:t>3</a:t>
              </a:r>
              <a:r>
                <a:rPr lang="en-US" altLang="zh-CN" sz="2000" b="1" i="0">
                  <a:solidFill>
                    <a:srgbClr val="333399"/>
                  </a:solidFill>
                  <a:sym typeface="Symbol" panose="05050102010706020507" pitchFamily="18" charset="2"/>
                </a:rPr>
                <a:t>  </a:t>
              </a:r>
              <a:r>
                <a:rPr lang="en-US" altLang="zh-CN" sz="2000" b="1">
                  <a:solidFill>
                    <a:srgbClr val="333399"/>
                  </a:solidFill>
                </a:rPr>
                <a:t>5 #</a:t>
              </a:r>
              <a:endParaRPr lang="en-US" altLang="zh-CN" sz="2000" b="1">
                <a:solidFill>
                  <a:srgbClr val="333399"/>
                </a:solidFill>
              </a:endParaRPr>
            </a:p>
          </p:txBody>
        </p:sp>
        <p:sp>
          <p:nvSpPr>
            <p:cNvPr id="36924" name="Rectangle 99"/>
            <p:cNvSpPr>
              <a:spLocks noChangeArrowheads="1"/>
            </p:cNvSpPr>
            <p:nvPr/>
          </p:nvSpPr>
          <p:spPr bwMode="auto">
            <a:xfrm>
              <a:off x="4101" y="1911"/>
              <a:ext cx="280" cy="250"/>
            </a:xfrm>
            <a:prstGeom prst="rect">
              <a:avLst/>
            </a:prstGeom>
            <a:noFill/>
            <a:ln w="9525" algn="ctr">
              <a:noFill/>
              <a:miter lim="800000"/>
            </a:ln>
          </p:spPr>
          <p:txBody>
            <a:bodyPr>
              <a:spAutoFit/>
            </a:bodyPr>
            <a:lstStyle/>
            <a:p>
              <a:pPr algn="l"/>
              <a:r>
                <a:rPr lang="en-US" altLang="zh-CN" sz="2000">
                  <a:solidFill>
                    <a:srgbClr val="333399"/>
                  </a:solidFill>
                </a:rPr>
                <a:t>r4</a:t>
              </a:r>
              <a:endParaRPr lang="en-US" altLang="zh-CN" sz="2000">
                <a:solidFill>
                  <a:srgbClr val="333399"/>
                </a:solidFill>
              </a:endParaRPr>
            </a:p>
          </p:txBody>
        </p:sp>
        <p:sp>
          <p:nvSpPr>
            <p:cNvPr id="36925" name="Rectangle 145"/>
            <p:cNvSpPr>
              <a:spLocks noChangeArrowheads="1"/>
            </p:cNvSpPr>
            <p:nvPr/>
          </p:nvSpPr>
          <p:spPr bwMode="auto">
            <a:xfrm>
              <a:off x="384" y="1910"/>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3 </a:t>
              </a:r>
              <a:r>
                <a:rPr kumimoji="0" lang="en-US" altLang="zh-CN" sz="2000" u="sng">
                  <a:solidFill>
                    <a:srgbClr val="333399"/>
                  </a:solidFill>
                  <a:sym typeface="Symbol" panose="05050102010706020507" pitchFamily="18" charset="2"/>
                </a:rPr>
                <a:t>F 2</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sp>
          <p:nvSpPr>
            <p:cNvPr id="36926" name="Rectangle 168"/>
            <p:cNvSpPr>
              <a:spLocks noChangeArrowheads="1"/>
            </p:cNvSpPr>
            <p:nvPr/>
          </p:nvSpPr>
          <p:spPr bwMode="auto">
            <a:xfrm>
              <a:off x="4450" y="1913"/>
              <a:ext cx="974"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T</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F</a:t>
              </a:r>
              <a:r>
                <a:rPr lang="en-US" altLang="zh-CN" sz="1800" b="1">
                  <a:solidFill>
                    <a:srgbClr val="333399"/>
                  </a:solidFill>
                </a:rPr>
                <a:t>.</a:t>
              </a:r>
              <a:r>
                <a:rPr lang="en-US" altLang="zh-CN" sz="1800">
                  <a:solidFill>
                    <a:srgbClr val="333399"/>
                  </a:solidFill>
                </a:rPr>
                <a:t>val</a:t>
              </a:r>
              <a:endParaRPr lang="en-US" altLang="zh-CN" sz="1800">
                <a:solidFill>
                  <a:srgbClr val="333399"/>
                </a:solidFill>
              </a:endParaRPr>
            </a:p>
          </p:txBody>
        </p:sp>
      </p:grpSp>
      <p:grpSp>
        <p:nvGrpSpPr>
          <p:cNvPr id="9" name="Group 186"/>
          <p:cNvGrpSpPr/>
          <p:nvPr/>
        </p:nvGrpSpPr>
        <p:grpSpPr bwMode="auto">
          <a:xfrm>
            <a:off x="609600" y="3276600"/>
            <a:ext cx="8099425" cy="404813"/>
            <a:chOff x="384" y="2064"/>
            <a:chExt cx="5102" cy="255"/>
          </a:xfrm>
        </p:grpSpPr>
        <p:sp>
          <p:nvSpPr>
            <p:cNvPr id="36919" name="Rectangle 102"/>
            <p:cNvSpPr>
              <a:spLocks noChangeArrowheads="1"/>
            </p:cNvSpPr>
            <p:nvPr/>
          </p:nvSpPr>
          <p:spPr bwMode="auto">
            <a:xfrm>
              <a:off x="3053" y="2069"/>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i="0">
                  <a:solidFill>
                    <a:srgbClr val="333399"/>
                  </a:solidFill>
                  <a:sym typeface="Symbol" panose="05050102010706020507" pitchFamily="18" charset="2"/>
                </a:rPr>
                <a:t>+ </a:t>
              </a:r>
              <a:r>
                <a:rPr lang="en-US" altLang="zh-CN" sz="2000" b="1">
                  <a:solidFill>
                    <a:srgbClr val="333399"/>
                  </a:solidFill>
                </a:rPr>
                <a:t>3</a:t>
              </a:r>
              <a:r>
                <a:rPr lang="en-US" altLang="zh-CN" sz="2000" b="1" i="0">
                  <a:solidFill>
                    <a:srgbClr val="333399"/>
                  </a:solidFill>
                  <a:sym typeface="Symbol" panose="05050102010706020507" pitchFamily="18" charset="2"/>
                </a:rPr>
                <a:t>  </a:t>
              </a:r>
              <a:r>
                <a:rPr lang="en-US" altLang="zh-CN" sz="2000" b="1">
                  <a:solidFill>
                    <a:srgbClr val="333399"/>
                  </a:solidFill>
                </a:rPr>
                <a:t>5 #</a:t>
              </a:r>
              <a:endParaRPr lang="en-US" altLang="zh-CN" sz="2000" b="1">
                <a:solidFill>
                  <a:srgbClr val="333399"/>
                </a:solidFill>
              </a:endParaRPr>
            </a:p>
          </p:txBody>
        </p:sp>
        <p:sp>
          <p:nvSpPr>
            <p:cNvPr id="36920" name="Rectangle 103"/>
            <p:cNvSpPr>
              <a:spLocks noChangeArrowheads="1"/>
            </p:cNvSpPr>
            <p:nvPr/>
          </p:nvSpPr>
          <p:spPr bwMode="auto">
            <a:xfrm>
              <a:off x="4101" y="2069"/>
              <a:ext cx="280" cy="250"/>
            </a:xfrm>
            <a:prstGeom prst="rect">
              <a:avLst/>
            </a:prstGeom>
            <a:noFill/>
            <a:ln w="9525" algn="ctr">
              <a:noFill/>
              <a:miter lim="800000"/>
            </a:ln>
          </p:spPr>
          <p:txBody>
            <a:bodyPr>
              <a:spAutoFit/>
            </a:bodyPr>
            <a:lstStyle/>
            <a:p>
              <a:pPr algn="l"/>
              <a:r>
                <a:rPr lang="en-US" altLang="zh-CN" sz="2000">
                  <a:solidFill>
                    <a:srgbClr val="333399"/>
                  </a:solidFill>
                </a:rPr>
                <a:t>r2</a:t>
              </a:r>
              <a:endParaRPr lang="en-US" altLang="zh-CN" sz="2000">
                <a:solidFill>
                  <a:srgbClr val="333399"/>
                </a:solidFill>
              </a:endParaRPr>
            </a:p>
          </p:txBody>
        </p:sp>
        <p:sp>
          <p:nvSpPr>
            <p:cNvPr id="36921" name="Rectangle 146"/>
            <p:cNvSpPr>
              <a:spLocks noChangeArrowheads="1"/>
            </p:cNvSpPr>
            <p:nvPr/>
          </p:nvSpPr>
          <p:spPr bwMode="auto">
            <a:xfrm>
              <a:off x="384" y="2064"/>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2 </a:t>
              </a:r>
              <a:r>
                <a:rPr kumimoji="0" lang="en-US" altLang="zh-CN" sz="2000" u="sng">
                  <a:solidFill>
                    <a:srgbClr val="333399"/>
                  </a:solidFill>
                  <a:sym typeface="Symbol" panose="05050102010706020507" pitchFamily="18" charset="2"/>
                </a:rPr>
                <a:t>T 2</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sp>
          <p:nvSpPr>
            <p:cNvPr id="36922" name="Rectangle 169"/>
            <p:cNvSpPr>
              <a:spLocks noChangeArrowheads="1"/>
            </p:cNvSpPr>
            <p:nvPr/>
          </p:nvSpPr>
          <p:spPr bwMode="auto">
            <a:xfrm>
              <a:off x="4464" y="2073"/>
              <a:ext cx="1022"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E</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T</a:t>
              </a:r>
              <a:r>
                <a:rPr lang="en-US" altLang="zh-CN" sz="1800" b="1">
                  <a:solidFill>
                    <a:srgbClr val="333399"/>
                  </a:solidFill>
                </a:rPr>
                <a:t>.</a:t>
              </a:r>
              <a:r>
                <a:rPr lang="en-US" altLang="zh-CN" sz="1800">
                  <a:solidFill>
                    <a:srgbClr val="333399"/>
                  </a:solidFill>
                </a:rPr>
                <a:t>val</a:t>
              </a:r>
              <a:endParaRPr lang="en-US" altLang="zh-CN" sz="1800">
                <a:solidFill>
                  <a:srgbClr val="333399"/>
                </a:solidFill>
              </a:endParaRPr>
            </a:p>
          </p:txBody>
        </p:sp>
      </p:grpSp>
      <p:grpSp>
        <p:nvGrpSpPr>
          <p:cNvPr id="10" name="Group 194"/>
          <p:cNvGrpSpPr/>
          <p:nvPr/>
        </p:nvGrpSpPr>
        <p:grpSpPr bwMode="auto">
          <a:xfrm>
            <a:off x="609600" y="5470525"/>
            <a:ext cx="8534400" cy="412750"/>
            <a:chOff x="384" y="3446"/>
            <a:chExt cx="5376" cy="260"/>
          </a:xfrm>
        </p:grpSpPr>
        <p:sp>
          <p:nvSpPr>
            <p:cNvPr id="36915" name="Rectangle 134"/>
            <p:cNvSpPr>
              <a:spLocks noChangeArrowheads="1"/>
            </p:cNvSpPr>
            <p:nvPr/>
          </p:nvSpPr>
          <p:spPr bwMode="auto">
            <a:xfrm>
              <a:off x="3053" y="3456"/>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 #</a:t>
              </a:r>
              <a:endParaRPr lang="en-US" altLang="zh-CN" sz="2000" b="1">
                <a:solidFill>
                  <a:srgbClr val="333399"/>
                </a:solidFill>
              </a:endParaRPr>
            </a:p>
          </p:txBody>
        </p:sp>
        <p:sp>
          <p:nvSpPr>
            <p:cNvPr id="36916" name="Rectangle 135"/>
            <p:cNvSpPr>
              <a:spLocks noChangeArrowheads="1"/>
            </p:cNvSpPr>
            <p:nvPr/>
          </p:nvSpPr>
          <p:spPr bwMode="auto">
            <a:xfrm>
              <a:off x="4101" y="3453"/>
              <a:ext cx="280" cy="250"/>
            </a:xfrm>
            <a:prstGeom prst="rect">
              <a:avLst/>
            </a:prstGeom>
            <a:noFill/>
            <a:ln w="9525" algn="ctr">
              <a:noFill/>
              <a:miter lim="800000"/>
            </a:ln>
          </p:spPr>
          <p:txBody>
            <a:bodyPr>
              <a:spAutoFit/>
            </a:bodyPr>
            <a:lstStyle/>
            <a:p>
              <a:pPr algn="l"/>
              <a:r>
                <a:rPr lang="en-US" altLang="zh-CN" sz="2000">
                  <a:solidFill>
                    <a:srgbClr val="333399"/>
                  </a:solidFill>
                </a:rPr>
                <a:t>r3</a:t>
              </a:r>
              <a:endParaRPr lang="en-US" altLang="zh-CN" sz="2000">
                <a:solidFill>
                  <a:srgbClr val="333399"/>
                </a:solidFill>
              </a:endParaRPr>
            </a:p>
          </p:txBody>
        </p:sp>
        <p:sp>
          <p:nvSpPr>
            <p:cNvPr id="36917" name="Rectangle 156"/>
            <p:cNvSpPr>
              <a:spLocks noChangeArrowheads="1"/>
            </p:cNvSpPr>
            <p:nvPr/>
          </p:nvSpPr>
          <p:spPr bwMode="auto">
            <a:xfrm>
              <a:off x="384" y="3446"/>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9 </a:t>
              </a:r>
              <a:r>
                <a:rPr kumimoji="0" lang="en-US" altLang="zh-CN" sz="2000" u="sng">
                  <a:solidFill>
                    <a:srgbClr val="333399"/>
                  </a:solidFill>
                  <a:sym typeface="Symbol" panose="05050102010706020507" pitchFamily="18" charset="2"/>
                </a:rPr>
                <a:t>T</a:t>
              </a:r>
              <a:r>
                <a:rPr kumimoji="0" lang="en-US" altLang="zh-CN" sz="2000" i="0" u="sng">
                  <a:solidFill>
                    <a:srgbClr val="333399"/>
                  </a:solidFill>
                  <a:sym typeface="Symbol" panose="05050102010706020507" pitchFamily="18" charset="2"/>
                </a:rPr>
                <a:t> </a:t>
              </a:r>
              <a:r>
                <a:rPr kumimoji="0" lang="en-US" altLang="zh-CN" sz="2000" u="sng">
                  <a:solidFill>
                    <a:srgbClr val="333399"/>
                  </a:solidFill>
                  <a:sym typeface="Symbol" panose="05050102010706020507" pitchFamily="18" charset="2"/>
                </a:rPr>
                <a:t>3</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7 </a:t>
              </a:r>
              <a:r>
                <a:rPr lang="en-US" altLang="zh-CN" sz="2000" b="1" i="0" u="sng">
                  <a:solidFill>
                    <a:srgbClr val="333399"/>
                  </a:solidFill>
                  <a:sym typeface="Symbol" panose="05050102010706020507" pitchFamily="18" charset="2"/>
                </a:rPr>
                <a:t></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10 </a:t>
              </a:r>
              <a:r>
                <a:rPr lang="en-US" altLang="zh-CN" sz="2000" u="sng">
                  <a:solidFill>
                    <a:srgbClr val="333399"/>
                  </a:solidFill>
                  <a:sym typeface="Symbol" panose="05050102010706020507" pitchFamily="18" charset="2"/>
                </a:rPr>
                <a:t>F</a:t>
              </a:r>
              <a:r>
                <a:rPr kumimoji="0" lang="en-US" altLang="zh-CN" sz="2000" u="sng">
                  <a:solidFill>
                    <a:srgbClr val="333399"/>
                  </a:solidFill>
                  <a:sym typeface="Symbol" panose="05050102010706020507" pitchFamily="18" charset="2"/>
                </a:rPr>
                <a:t> 5</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sp>
          <p:nvSpPr>
            <p:cNvPr id="36918" name="Rectangle 176"/>
            <p:cNvSpPr>
              <a:spLocks noChangeArrowheads="1"/>
            </p:cNvSpPr>
            <p:nvPr/>
          </p:nvSpPr>
          <p:spPr bwMode="auto">
            <a:xfrm>
              <a:off x="4416" y="3453"/>
              <a:ext cx="1344"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T</a:t>
              </a:r>
              <a:r>
                <a:rPr lang="en-US" altLang="zh-CN" sz="1800" b="1">
                  <a:solidFill>
                    <a:srgbClr val="333399"/>
                  </a:solidFill>
                </a:rPr>
                <a:t>.</a:t>
              </a:r>
              <a:r>
                <a:rPr lang="en-US" altLang="zh-CN" sz="1800">
                  <a:solidFill>
                    <a:srgbClr val="333399"/>
                  </a:solidFill>
                </a:rPr>
                <a:t>val</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T</a:t>
              </a:r>
              <a:r>
                <a:rPr lang="en-US" altLang="zh-CN" sz="1800" i="0" baseline="-25000">
                  <a:solidFill>
                    <a:srgbClr val="333399"/>
                  </a:solidFill>
                  <a:sym typeface="Symbol" panose="05050102010706020507" pitchFamily="18" charset="2"/>
                </a:rPr>
                <a:t>1</a:t>
              </a:r>
              <a:r>
                <a:rPr lang="en-US" altLang="zh-CN" sz="1800" b="1">
                  <a:solidFill>
                    <a:srgbClr val="333399"/>
                  </a:solidFill>
                </a:rPr>
                <a:t>.</a:t>
              </a:r>
              <a:r>
                <a:rPr lang="en-US" altLang="zh-CN" sz="1800">
                  <a:solidFill>
                    <a:srgbClr val="333399"/>
                  </a:solidFill>
                </a:rPr>
                <a:t>val</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a:t>
              </a:r>
              <a:r>
                <a:rPr lang="en-US" altLang="zh-CN" sz="1800" b="1">
                  <a:solidFill>
                    <a:srgbClr val="333399"/>
                  </a:solidFill>
                </a:rPr>
                <a:t>.</a:t>
              </a:r>
              <a:r>
                <a:rPr lang="en-US" altLang="zh-CN" sz="1800">
                  <a:solidFill>
                    <a:srgbClr val="333399"/>
                  </a:solidFill>
                </a:rPr>
                <a:t>val</a:t>
              </a:r>
              <a:endParaRPr lang="en-US" altLang="zh-CN" sz="1800">
                <a:solidFill>
                  <a:srgbClr val="333399"/>
                </a:solidFill>
              </a:endParaRPr>
            </a:p>
          </p:txBody>
        </p:sp>
      </p:grpSp>
      <p:grpSp>
        <p:nvGrpSpPr>
          <p:cNvPr id="11" name="Group 196"/>
          <p:cNvGrpSpPr/>
          <p:nvPr/>
        </p:nvGrpSpPr>
        <p:grpSpPr bwMode="auto">
          <a:xfrm>
            <a:off x="609600" y="6019800"/>
            <a:ext cx="7924800" cy="457200"/>
            <a:chOff x="384" y="3792"/>
            <a:chExt cx="4992" cy="288"/>
          </a:xfrm>
        </p:grpSpPr>
        <p:sp>
          <p:nvSpPr>
            <p:cNvPr id="36911" name="Rectangle 138"/>
            <p:cNvSpPr>
              <a:spLocks noChangeArrowheads="1"/>
            </p:cNvSpPr>
            <p:nvPr/>
          </p:nvSpPr>
          <p:spPr bwMode="auto">
            <a:xfrm>
              <a:off x="3053" y="3830"/>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 #</a:t>
              </a:r>
              <a:endParaRPr lang="en-US" altLang="zh-CN" sz="2000" b="1">
                <a:solidFill>
                  <a:srgbClr val="333399"/>
                </a:solidFill>
              </a:endParaRPr>
            </a:p>
          </p:txBody>
        </p:sp>
        <p:sp>
          <p:nvSpPr>
            <p:cNvPr id="36912" name="Rectangle 139"/>
            <p:cNvSpPr>
              <a:spLocks noChangeArrowheads="1"/>
            </p:cNvSpPr>
            <p:nvPr/>
          </p:nvSpPr>
          <p:spPr bwMode="auto">
            <a:xfrm>
              <a:off x="4045" y="3815"/>
              <a:ext cx="376" cy="250"/>
            </a:xfrm>
            <a:prstGeom prst="rect">
              <a:avLst/>
            </a:prstGeom>
            <a:noFill/>
            <a:ln w="9525" algn="ctr">
              <a:noFill/>
              <a:miter lim="800000"/>
            </a:ln>
          </p:spPr>
          <p:txBody>
            <a:bodyPr>
              <a:spAutoFit/>
            </a:bodyPr>
            <a:lstStyle/>
            <a:p>
              <a:pPr algn="l"/>
              <a:r>
                <a:rPr lang="en-US" altLang="zh-CN" sz="2000">
                  <a:solidFill>
                    <a:srgbClr val="333399"/>
                  </a:solidFill>
                  <a:sym typeface="Symbol" panose="05050102010706020507" pitchFamily="18" charset="2"/>
                </a:rPr>
                <a:t>acc</a:t>
              </a:r>
              <a:endParaRPr lang="en-US" altLang="zh-CN" sz="2000">
                <a:solidFill>
                  <a:srgbClr val="333399"/>
                </a:solidFill>
                <a:sym typeface="Symbol" panose="05050102010706020507" pitchFamily="18" charset="2"/>
              </a:endParaRPr>
            </a:p>
          </p:txBody>
        </p:sp>
        <p:sp>
          <p:nvSpPr>
            <p:cNvPr id="36913" name="Rectangle 158"/>
            <p:cNvSpPr>
              <a:spLocks noChangeArrowheads="1"/>
            </p:cNvSpPr>
            <p:nvPr/>
          </p:nvSpPr>
          <p:spPr bwMode="auto">
            <a:xfrm>
              <a:off x="384" y="3792"/>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17</a:t>
              </a:r>
              <a:endParaRPr kumimoji="0" lang="en-US" altLang="zh-CN" sz="2000">
                <a:solidFill>
                  <a:srgbClr val="333399"/>
                </a:solidFill>
                <a:sym typeface="Symbol" panose="05050102010706020507" pitchFamily="18" charset="2"/>
              </a:endParaRPr>
            </a:p>
          </p:txBody>
        </p:sp>
        <p:sp>
          <p:nvSpPr>
            <p:cNvPr id="36914" name="Rectangle 177"/>
            <p:cNvSpPr>
              <a:spLocks noChangeArrowheads="1"/>
            </p:cNvSpPr>
            <p:nvPr/>
          </p:nvSpPr>
          <p:spPr bwMode="auto">
            <a:xfrm>
              <a:off x="4538" y="3849"/>
              <a:ext cx="838"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p</a:t>
              </a:r>
              <a:r>
                <a:rPr lang="en-US" altLang="zh-CN" sz="1800">
                  <a:solidFill>
                    <a:srgbClr val="333399"/>
                  </a:solidFill>
                </a:rPr>
                <a:t>rint(E</a:t>
              </a:r>
              <a:r>
                <a:rPr lang="en-US" altLang="zh-CN" sz="1800" b="1">
                  <a:solidFill>
                    <a:srgbClr val="333399"/>
                  </a:solidFill>
                </a:rPr>
                <a:t>.</a:t>
              </a:r>
              <a:r>
                <a:rPr lang="en-US" altLang="zh-CN" sz="1800">
                  <a:solidFill>
                    <a:srgbClr val="333399"/>
                  </a:solidFill>
                </a:rPr>
                <a:t>val)</a:t>
              </a:r>
              <a:endParaRPr lang="en-US" altLang="zh-CN" sz="1800">
                <a:solidFill>
                  <a:srgbClr val="333399"/>
                </a:solidFill>
              </a:endParaRPr>
            </a:p>
          </p:txBody>
        </p:sp>
      </p:grpSp>
      <p:grpSp>
        <p:nvGrpSpPr>
          <p:cNvPr id="12" name="Group 189"/>
          <p:cNvGrpSpPr/>
          <p:nvPr/>
        </p:nvGrpSpPr>
        <p:grpSpPr bwMode="auto">
          <a:xfrm>
            <a:off x="609600" y="4038600"/>
            <a:ext cx="8305800" cy="400050"/>
            <a:chOff x="384" y="2544"/>
            <a:chExt cx="5232" cy="252"/>
          </a:xfrm>
        </p:grpSpPr>
        <p:sp>
          <p:nvSpPr>
            <p:cNvPr id="36907" name="Rectangle 114"/>
            <p:cNvSpPr>
              <a:spLocks noChangeArrowheads="1"/>
            </p:cNvSpPr>
            <p:nvPr/>
          </p:nvSpPr>
          <p:spPr bwMode="auto">
            <a:xfrm>
              <a:off x="3053" y="2546"/>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5 #</a:t>
              </a:r>
              <a:endParaRPr lang="en-US" altLang="zh-CN" sz="2000" b="1">
                <a:solidFill>
                  <a:srgbClr val="333399"/>
                </a:solidFill>
              </a:endParaRPr>
            </a:p>
          </p:txBody>
        </p:sp>
        <p:sp>
          <p:nvSpPr>
            <p:cNvPr id="36908" name="Rectangle 115"/>
            <p:cNvSpPr>
              <a:spLocks noChangeArrowheads="1"/>
            </p:cNvSpPr>
            <p:nvPr/>
          </p:nvSpPr>
          <p:spPr bwMode="auto">
            <a:xfrm>
              <a:off x="4101" y="2546"/>
              <a:ext cx="280" cy="250"/>
            </a:xfrm>
            <a:prstGeom prst="rect">
              <a:avLst/>
            </a:prstGeom>
            <a:noFill/>
            <a:ln w="9525" algn="ctr">
              <a:noFill/>
              <a:miter lim="800000"/>
            </a:ln>
          </p:spPr>
          <p:txBody>
            <a:bodyPr>
              <a:spAutoFit/>
            </a:bodyPr>
            <a:lstStyle/>
            <a:p>
              <a:pPr algn="l"/>
              <a:r>
                <a:rPr lang="en-US" altLang="zh-CN" sz="2000">
                  <a:solidFill>
                    <a:srgbClr val="333399"/>
                  </a:solidFill>
                </a:rPr>
                <a:t>r6</a:t>
              </a:r>
              <a:endParaRPr lang="en-US" altLang="zh-CN" sz="2000">
                <a:solidFill>
                  <a:srgbClr val="333399"/>
                </a:solidFill>
              </a:endParaRPr>
            </a:p>
          </p:txBody>
        </p:sp>
        <p:sp>
          <p:nvSpPr>
            <p:cNvPr id="36909" name="Rectangle 150"/>
            <p:cNvSpPr>
              <a:spLocks noChangeArrowheads="1"/>
            </p:cNvSpPr>
            <p:nvPr/>
          </p:nvSpPr>
          <p:spPr bwMode="auto">
            <a:xfrm>
              <a:off x="384" y="2544"/>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5 </a:t>
              </a:r>
              <a:r>
                <a:rPr kumimoji="0" lang="en-US" altLang="zh-CN" sz="2000" u="sng">
                  <a:solidFill>
                    <a:srgbClr val="333399"/>
                  </a:solidFill>
                  <a:sym typeface="Symbol" panose="05050102010706020507" pitchFamily="18" charset="2"/>
                </a:rPr>
                <a:t>3 3</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sp>
          <p:nvSpPr>
            <p:cNvPr id="36910" name="Rectangle 179"/>
            <p:cNvSpPr>
              <a:spLocks noChangeArrowheads="1"/>
            </p:cNvSpPr>
            <p:nvPr/>
          </p:nvSpPr>
          <p:spPr bwMode="auto">
            <a:xfrm>
              <a:off x="4464" y="2544"/>
              <a:ext cx="1152"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F</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d</a:t>
              </a:r>
              <a:r>
                <a:rPr lang="en-US" altLang="zh-CN" sz="1800" b="1">
                  <a:solidFill>
                    <a:srgbClr val="333399"/>
                  </a:solidFill>
                </a:rPr>
                <a:t>.</a:t>
              </a:r>
              <a:r>
                <a:rPr lang="en-US" altLang="zh-CN" sz="1800">
                  <a:solidFill>
                    <a:srgbClr val="333399"/>
                  </a:solidFill>
                </a:rPr>
                <a:t>lexval</a:t>
              </a:r>
              <a:endParaRPr lang="en-US" altLang="zh-CN" sz="1800">
                <a:solidFill>
                  <a:srgbClr val="333399"/>
                </a:solidFill>
              </a:endParaRPr>
            </a:p>
          </p:txBody>
        </p:sp>
      </p:grpSp>
      <p:grpSp>
        <p:nvGrpSpPr>
          <p:cNvPr id="13" name="Group 190"/>
          <p:cNvGrpSpPr/>
          <p:nvPr/>
        </p:nvGrpSpPr>
        <p:grpSpPr bwMode="auto">
          <a:xfrm>
            <a:off x="609600" y="4327525"/>
            <a:ext cx="8001000" cy="398463"/>
            <a:chOff x="384" y="2726"/>
            <a:chExt cx="5040" cy="251"/>
          </a:xfrm>
        </p:grpSpPr>
        <p:sp>
          <p:nvSpPr>
            <p:cNvPr id="36903" name="Rectangle 118"/>
            <p:cNvSpPr>
              <a:spLocks noChangeArrowheads="1"/>
            </p:cNvSpPr>
            <p:nvPr/>
          </p:nvSpPr>
          <p:spPr bwMode="auto">
            <a:xfrm>
              <a:off x="3053" y="2727"/>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5 #</a:t>
              </a:r>
              <a:endParaRPr lang="en-US" altLang="zh-CN" sz="2000" b="1">
                <a:solidFill>
                  <a:srgbClr val="333399"/>
                </a:solidFill>
              </a:endParaRPr>
            </a:p>
          </p:txBody>
        </p:sp>
        <p:sp>
          <p:nvSpPr>
            <p:cNvPr id="36904" name="Rectangle 119"/>
            <p:cNvSpPr>
              <a:spLocks noChangeArrowheads="1"/>
            </p:cNvSpPr>
            <p:nvPr/>
          </p:nvSpPr>
          <p:spPr bwMode="auto">
            <a:xfrm>
              <a:off x="4101" y="2727"/>
              <a:ext cx="280" cy="250"/>
            </a:xfrm>
            <a:prstGeom prst="rect">
              <a:avLst/>
            </a:prstGeom>
            <a:noFill/>
            <a:ln w="9525" algn="ctr">
              <a:noFill/>
              <a:miter lim="800000"/>
            </a:ln>
          </p:spPr>
          <p:txBody>
            <a:bodyPr>
              <a:spAutoFit/>
            </a:bodyPr>
            <a:lstStyle/>
            <a:p>
              <a:pPr algn="l"/>
              <a:r>
                <a:rPr lang="en-US" altLang="zh-CN" sz="2000">
                  <a:solidFill>
                    <a:srgbClr val="333399"/>
                  </a:solidFill>
                </a:rPr>
                <a:t>r4</a:t>
              </a:r>
              <a:endParaRPr lang="en-US" altLang="zh-CN" sz="2000">
                <a:solidFill>
                  <a:srgbClr val="333399"/>
                </a:solidFill>
              </a:endParaRPr>
            </a:p>
          </p:txBody>
        </p:sp>
        <p:sp>
          <p:nvSpPr>
            <p:cNvPr id="36905" name="Rectangle 151"/>
            <p:cNvSpPr>
              <a:spLocks noChangeArrowheads="1"/>
            </p:cNvSpPr>
            <p:nvPr/>
          </p:nvSpPr>
          <p:spPr bwMode="auto">
            <a:xfrm>
              <a:off x="384" y="2726"/>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3 </a:t>
              </a:r>
              <a:r>
                <a:rPr kumimoji="0" lang="en-US" altLang="zh-CN" sz="2000" u="sng">
                  <a:solidFill>
                    <a:srgbClr val="333399"/>
                  </a:solidFill>
                  <a:sym typeface="Symbol" panose="05050102010706020507" pitchFamily="18" charset="2"/>
                </a:rPr>
                <a:t>F</a:t>
              </a:r>
              <a:r>
                <a:rPr kumimoji="0" lang="en-US" altLang="zh-CN" sz="2000" i="0" u="sng">
                  <a:solidFill>
                    <a:srgbClr val="333399"/>
                  </a:solidFill>
                  <a:sym typeface="Symbol" panose="05050102010706020507" pitchFamily="18" charset="2"/>
                </a:rPr>
                <a:t> </a:t>
              </a:r>
              <a:r>
                <a:rPr kumimoji="0" lang="en-US" altLang="zh-CN" sz="2000" u="sng">
                  <a:solidFill>
                    <a:srgbClr val="333399"/>
                  </a:solidFill>
                  <a:sym typeface="Symbol" panose="05050102010706020507" pitchFamily="18" charset="2"/>
                </a:rPr>
                <a:t>3</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sp>
          <p:nvSpPr>
            <p:cNvPr id="36906" name="Rectangle 180"/>
            <p:cNvSpPr>
              <a:spLocks noChangeArrowheads="1"/>
            </p:cNvSpPr>
            <p:nvPr/>
          </p:nvSpPr>
          <p:spPr bwMode="auto">
            <a:xfrm>
              <a:off x="4450" y="2745"/>
              <a:ext cx="974"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T</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F</a:t>
              </a:r>
              <a:r>
                <a:rPr lang="en-US" altLang="zh-CN" sz="1800" b="1">
                  <a:solidFill>
                    <a:srgbClr val="333399"/>
                  </a:solidFill>
                </a:rPr>
                <a:t>.</a:t>
              </a:r>
              <a:r>
                <a:rPr lang="en-US" altLang="zh-CN" sz="1800">
                  <a:solidFill>
                    <a:srgbClr val="333399"/>
                  </a:solidFill>
                </a:rPr>
                <a:t>val</a:t>
              </a:r>
              <a:endParaRPr lang="en-US" altLang="zh-CN" sz="1800">
                <a:solidFill>
                  <a:srgbClr val="333399"/>
                </a:solidFill>
              </a:endParaRPr>
            </a:p>
          </p:txBody>
        </p:sp>
      </p:grpSp>
      <p:grpSp>
        <p:nvGrpSpPr>
          <p:cNvPr id="14" name="Group 193"/>
          <p:cNvGrpSpPr/>
          <p:nvPr/>
        </p:nvGrpSpPr>
        <p:grpSpPr bwMode="auto">
          <a:xfrm>
            <a:off x="609600" y="5165725"/>
            <a:ext cx="8305800" cy="423863"/>
            <a:chOff x="384" y="3254"/>
            <a:chExt cx="5232" cy="267"/>
          </a:xfrm>
        </p:grpSpPr>
        <p:sp>
          <p:nvSpPr>
            <p:cNvPr id="36899" name="Rectangle 130"/>
            <p:cNvSpPr>
              <a:spLocks noChangeArrowheads="1"/>
            </p:cNvSpPr>
            <p:nvPr/>
          </p:nvSpPr>
          <p:spPr bwMode="auto">
            <a:xfrm>
              <a:off x="3053" y="3271"/>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 #</a:t>
              </a:r>
              <a:endParaRPr lang="en-US" altLang="zh-CN" sz="2000" b="1">
                <a:solidFill>
                  <a:srgbClr val="333399"/>
                </a:solidFill>
              </a:endParaRPr>
            </a:p>
          </p:txBody>
        </p:sp>
        <p:sp>
          <p:nvSpPr>
            <p:cNvPr id="36900" name="Rectangle 131"/>
            <p:cNvSpPr>
              <a:spLocks noChangeArrowheads="1"/>
            </p:cNvSpPr>
            <p:nvPr/>
          </p:nvSpPr>
          <p:spPr bwMode="auto">
            <a:xfrm>
              <a:off x="4101" y="3271"/>
              <a:ext cx="280" cy="250"/>
            </a:xfrm>
            <a:prstGeom prst="rect">
              <a:avLst/>
            </a:prstGeom>
            <a:noFill/>
            <a:ln w="9525" algn="ctr">
              <a:noFill/>
              <a:miter lim="800000"/>
            </a:ln>
          </p:spPr>
          <p:txBody>
            <a:bodyPr>
              <a:spAutoFit/>
            </a:bodyPr>
            <a:lstStyle/>
            <a:p>
              <a:pPr algn="l"/>
              <a:r>
                <a:rPr lang="en-US" altLang="zh-CN" sz="2000">
                  <a:solidFill>
                    <a:srgbClr val="333399"/>
                  </a:solidFill>
                </a:rPr>
                <a:t>r6</a:t>
              </a:r>
              <a:endParaRPr lang="en-US" altLang="zh-CN" sz="2000">
                <a:solidFill>
                  <a:srgbClr val="333399"/>
                </a:solidFill>
              </a:endParaRPr>
            </a:p>
          </p:txBody>
        </p:sp>
        <p:sp>
          <p:nvSpPr>
            <p:cNvPr id="36901" name="Rectangle 154"/>
            <p:cNvSpPr>
              <a:spLocks noChangeArrowheads="1"/>
            </p:cNvSpPr>
            <p:nvPr/>
          </p:nvSpPr>
          <p:spPr bwMode="auto">
            <a:xfrm>
              <a:off x="384" y="3254"/>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9 </a:t>
              </a:r>
              <a:r>
                <a:rPr kumimoji="0" lang="en-US" altLang="zh-CN" sz="2000" u="sng">
                  <a:solidFill>
                    <a:srgbClr val="333399"/>
                  </a:solidFill>
                  <a:sym typeface="Symbol" panose="05050102010706020507" pitchFamily="18" charset="2"/>
                </a:rPr>
                <a:t>T</a:t>
              </a:r>
              <a:r>
                <a:rPr kumimoji="0" lang="en-US" altLang="zh-CN" sz="2000" i="0" u="sng">
                  <a:solidFill>
                    <a:srgbClr val="333399"/>
                  </a:solidFill>
                  <a:sym typeface="Symbol" panose="05050102010706020507" pitchFamily="18" charset="2"/>
                </a:rPr>
                <a:t> </a:t>
              </a:r>
              <a:r>
                <a:rPr kumimoji="0" lang="en-US" altLang="zh-CN" sz="2000" u="sng">
                  <a:solidFill>
                    <a:srgbClr val="333399"/>
                  </a:solidFill>
                  <a:sym typeface="Symbol" panose="05050102010706020507" pitchFamily="18" charset="2"/>
                </a:rPr>
                <a:t>3</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7 </a:t>
              </a:r>
              <a:r>
                <a:rPr lang="en-US" altLang="zh-CN" sz="2000" b="1" i="0" u="sng">
                  <a:solidFill>
                    <a:srgbClr val="333399"/>
                  </a:solidFill>
                  <a:sym typeface="Symbol" panose="05050102010706020507" pitchFamily="18" charset="2"/>
                </a:rPr>
                <a:t></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5 </a:t>
              </a:r>
              <a:r>
                <a:rPr lang="en-US" altLang="zh-CN" sz="2000" u="sng">
                  <a:solidFill>
                    <a:srgbClr val="333399"/>
                  </a:solidFill>
                  <a:sym typeface="Symbol" panose="05050102010706020507" pitchFamily="18" charset="2"/>
                </a:rPr>
                <a:t>5</a:t>
              </a:r>
              <a:r>
                <a:rPr kumimoji="0" lang="en-US" altLang="zh-CN" sz="2000" u="sng">
                  <a:solidFill>
                    <a:srgbClr val="333399"/>
                  </a:solidFill>
                  <a:sym typeface="Symbol" panose="05050102010706020507" pitchFamily="18" charset="2"/>
                </a:rPr>
                <a:t> 5</a:t>
              </a:r>
              <a:r>
                <a:rPr kumimoji="0" lang="en-US" altLang="zh-CN" sz="2000">
                  <a:solidFill>
                    <a:srgbClr val="333399"/>
                  </a:solidFill>
                  <a:sym typeface="Symbol" panose="05050102010706020507" pitchFamily="18" charset="2"/>
                </a:rPr>
                <a:t> </a:t>
              </a:r>
              <a:endParaRPr kumimoji="0" lang="en-US" altLang="zh-CN" sz="2000">
                <a:solidFill>
                  <a:srgbClr val="333399"/>
                </a:solidFill>
                <a:sym typeface="Symbol" panose="05050102010706020507" pitchFamily="18" charset="2"/>
              </a:endParaRPr>
            </a:p>
          </p:txBody>
        </p:sp>
        <p:sp>
          <p:nvSpPr>
            <p:cNvPr id="36902" name="Rectangle 181"/>
            <p:cNvSpPr>
              <a:spLocks noChangeArrowheads="1"/>
            </p:cNvSpPr>
            <p:nvPr/>
          </p:nvSpPr>
          <p:spPr bwMode="auto">
            <a:xfrm>
              <a:off x="4464" y="3264"/>
              <a:ext cx="1152"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F</a:t>
              </a:r>
              <a:r>
                <a:rPr lang="en-US" altLang="zh-CN" sz="1800" b="1">
                  <a:solidFill>
                    <a:srgbClr val="333399"/>
                  </a:solidFill>
                </a:rPr>
                <a:t>.</a:t>
              </a:r>
              <a:r>
                <a:rPr lang="en-US" altLang="zh-CN" sz="1800">
                  <a:solidFill>
                    <a:srgbClr val="333399"/>
                  </a:solidFill>
                </a:rPr>
                <a:t>val</a:t>
              </a:r>
              <a:r>
                <a:rPr lang="en-US" altLang="zh-CN" sz="180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d</a:t>
              </a:r>
              <a:r>
                <a:rPr lang="en-US" altLang="zh-CN" sz="1800" b="1">
                  <a:solidFill>
                    <a:srgbClr val="333399"/>
                  </a:solidFill>
                </a:rPr>
                <a:t>.</a:t>
              </a:r>
              <a:r>
                <a:rPr lang="en-US" altLang="zh-CN" sz="1800">
                  <a:solidFill>
                    <a:srgbClr val="333399"/>
                  </a:solidFill>
                </a:rPr>
                <a:t>lexval</a:t>
              </a:r>
              <a:endParaRPr lang="en-US" altLang="zh-CN" sz="1800">
                <a:solidFill>
                  <a:srgbClr val="333399"/>
                </a:solidFill>
              </a:endParaRPr>
            </a:p>
          </p:txBody>
        </p:sp>
      </p:grpSp>
      <p:grpSp>
        <p:nvGrpSpPr>
          <p:cNvPr id="15" name="Group 195"/>
          <p:cNvGrpSpPr/>
          <p:nvPr/>
        </p:nvGrpSpPr>
        <p:grpSpPr bwMode="auto">
          <a:xfrm>
            <a:off x="609600" y="5775325"/>
            <a:ext cx="8534400" cy="412750"/>
            <a:chOff x="384" y="3638"/>
            <a:chExt cx="5376" cy="260"/>
          </a:xfrm>
        </p:grpSpPr>
        <p:sp>
          <p:nvSpPr>
            <p:cNvPr id="36895" name="Rectangle 142"/>
            <p:cNvSpPr>
              <a:spLocks noChangeArrowheads="1"/>
            </p:cNvSpPr>
            <p:nvPr/>
          </p:nvSpPr>
          <p:spPr bwMode="auto">
            <a:xfrm>
              <a:off x="3053" y="3648"/>
              <a:ext cx="907" cy="250"/>
            </a:xfrm>
            <a:prstGeom prst="rect">
              <a:avLst/>
            </a:prstGeom>
            <a:noFill/>
            <a:ln w="9525" algn="ctr">
              <a:noFill/>
              <a:miter lim="800000"/>
            </a:ln>
          </p:spPr>
          <p:txBody>
            <a:bodyPr>
              <a:spAutoFit/>
            </a:bodyPr>
            <a:lstStyle/>
            <a:p>
              <a:pPr algn="r"/>
              <a:r>
                <a:rPr lang="en-US" altLang="zh-CN" sz="2000" b="1">
                  <a:solidFill>
                    <a:srgbClr val="333399"/>
                  </a:solidFill>
                </a:rPr>
                <a:t> </a:t>
              </a:r>
              <a:r>
                <a:rPr lang="en-US" altLang="zh-CN" sz="2000" b="1" i="0">
                  <a:solidFill>
                    <a:srgbClr val="333399"/>
                  </a:solidFill>
                  <a:sym typeface="Symbol" panose="05050102010706020507" pitchFamily="18" charset="2"/>
                </a:rPr>
                <a:t> </a:t>
              </a:r>
              <a:r>
                <a:rPr lang="en-US" altLang="zh-CN" sz="2000" b="1">
                  <a:solidFill>
                    <a:srgbClr val="333399"/>
                  </a:solidFill>
                </a:rPr>
                <a:t> #</a:t>
              </a:r>
              <a:endParaRPr lang="en-US" altLang="zh-CN" sz="2000" b="1">
                <a:solidFill>
                  <a:srgbClr val="333399"/>
                </a:solidFill>
              </a:endParaRPr>
            </a:p>
          </p:txBody>
        </p:sp>
        <p:sp>
          <p:nvSpPr>
            <p:cNvPr id="36896" name="Rectangle 143"/>
            <p:cNvSpPr>
              <a:spLocks noChangeArrowheads="1"/>
            </p:cNvSpPr>
            <p:nvPr/>
          </p:nvSpPr>
          <p:spPr bwMode="auto">
            <a:xfrm>
              <a:off x="4101" y="3648"/>
              <a:ext cx="280" cy="250"/>
            </a:xfrm>
            <a:prstGeom prst="rect">
              <a:avLst/>
            </a:prstGeom>
            <a:noFill/>
            <a:ln w="9525" algn="ctr">
              <a:noFill/>
              <a:miter lim="800000"/>
            </a:ln>
          </p:spPr>
          <p:txBody>
            <a:bodyPr>
              <a:spAutoFit/>
            </a:bodyPr>
            <a:lstStyle/>
            <a:p>
              <a:pPr algn="l"/>
              <a:r>
                <a:rPr lang="en-US" altLang="zh-CN" sz="2000">
                  <a:solidFill>
                    <a:srgbClr val="333399"/>
                  </a:solidFill>
                </a:rPr>
                <a:t>r1</a:t>
              </a:r>
              <a:endParaRPr lang="en-US" altLang="zh-CN" sz="2000">
                <a:solidFill>
                  <a:srgbClr val="333399"/>
                </a:solidFill>
              </a:endParaRPr>
            </a:p>
          </p:txBody>
        </p:sp>
        <p:sp>
          <p:nvSpPr>
            <p:cNvPr id="36897" name="Rectangle 157"/>
            <p:cNvSpPr>
              <a:spLocks noChangeArrowheads="1"/>
            </p:cNvSpPr>
            <p:nvPr/>
          </p:nvSpPr>
          <p:spPr bwMode="auto">
            <a:xfrm>
              <a:off x="384" y="3638"/>
              <a:ext cx="2689" cy="250"/>
            </a:xfrm>
            <a:prstGeom prst="rect">
              <a:avLst/>
            </a:prstGeom>
            <a:noFill/>
            <a:ln w="9525" algn="ctr">
              <a:noFill/>
              <a:miter lim="800000"/>
            </a:ln>
          </p:spPr>
          <p:txBody>
            <a:bodyPr>
              <a:spAutoFit/>
            </a:bodyPr>
            <a:lstStyle/>
            <a:p>
              <a:pPr algn="l"/>
              <a:r>
                <a:rPr kumimoji="0" lang="en-US" altLang="zh-CN" sz="2000" i="0" u="sng">
                  <a:solidFill>
                    <a:srgbClr val="333399"/>
                  </a:solidFill>
                  <a:sym typeface="Symbol" panose="05050102010706020507" pitchFamily="18" charset="2"/>
                </a:rPr>
                <a:t>0 # </a:t>
              </a:r>
              <a:r>
                <a:rPr kumimoji="0" lang="en-US" altLang="zh-CN" sz="2000" i="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1 </a:t>
              </a:r>
              <a:r>
                <a:rPr kumimoji="0" lang="en-US" altLang="zh-CN" sz="2000" u="sng">
                  <a:solidFill>
                    <a:srgbClr val="333399"/>
                  </a:solidFill>
                  <a:sym typeface="Symbol" panose="05050102010706020507" pitchFamily="18" charset="2"/>
                </a:rPr>
                <a:t>E 2</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6 +</a:t>
              </a:r>
              <a:r>
                <a:rPr kumimoji="0" lang="en-US" altLang="zh-CN" sz="2000" u="sng">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a:t>
              </a:r>
              <a:r>
                <a:rPr kumimoji="0" lang="en-US" altLang="zh-CN" sz="2000">
                  <a:solidFill>
                    <a:srgbClr val="333399"/>
                  </a:solidFill>
                  <a:sym typeface="Symbol" panose="05050102010706020507" pitchFamily="18" charset="2"/>
                </a:rPr>
                <a:t> </a:t>
              </a:r>
              <a:r>
                <a:rPr kumimoji="0" lang="en-US" altLang="zh-CN" sz="2000" i="0" u="sng">
                  <a:solidFill>
                    <a:srgbClr val="333399"/>
                  </a:solidFill>
                  <a:sym typeface="Symbol" panose="05050102010706020507" pitchFamily="18" charset="2"/>
                </a:rPr>
                <a:t>9 </a:t>
              </a:r>
              <a:r>
                <a:rPr kumimoji="0" lang="en-US" altLang="zh-CN" sz="2000" u="sng">
                  <a:solidFill>
                    <a:srgbClr val="333399"/>
                  </a:solidFill>
                  <a:sym typeface="Symbol" panose="05050102010706020507" pitchFamily="18" charset="2"/>
                </a:rPr>
                <a:t>T</a:t>
              </a:r>
              <a:r>
                <a:rPr kumimoji="0" lang="en-US" altLang="zh-CN" sz="2000" i="0" u="sng">
                  <a:solidFill>
                    <a:srgbClr val="333399"/>
                  </a:solidFill>
                  <a:sym typeface="Symbol" panose="05050102010706020507" pitchFamily="18" charset="2"/>
                </a:rPr>
                <a:t> </a:t>
              </a:r>
              <a:r>
                <a:rPr kumimoji="0" lang="en-US" altLang="zh-CN" sz="2000" u="sng">
                  <a:solidFill>
                    <a:srgbClr val="333399"/>
                  </a:solidFill>
                  <a:sym typeface="Symbol" panose="05050102010706020507" pitchFamily="18" charset="2"/>
                </a:rPr>
                <a:t>15</a:t>
              </a:r>
              <a:endParaRPr kumimoji="0" lang="en-US" altLang="zh-CN" sz="2000">
                <a:solidFill>
                  <a:srgbClr val="333399"/>
                </a:solidFill>
                <a:sym typeface="Symbol" panose="05050102010706020507" pitchFamily="18" charset="2"/>
              </a:endParaRPr>
            </a:p>
          </p:txBody>
        </p:sp>
        <p:sp>
          <p:nvSpPr>
            <p:cNvPr id="36898" name="Rectangle 182"/>
            <p:cNvSpPr>
              <a:spLocks noChangeArrowheads="1"/>
            </p:cNvSpPr>
            <p:nvPr/>
          </p:nvSpPr>
          <p:spPr bwMode="auto">
            <a:xfrm>
              <a:off x="4416" y="3657"/>
              <a:ext cx="1344" cy="231"/>
            </a:xfrm>
            <a:prstGeom prst="rect">
              <a:avLst/>
            </a:prstGeom>
            <a:noFill/>
            <a:ln w="9525" algn="ctr">
              <a:noFill/>
              <a:miter lim="800000"/>
            </a:ln>
          </p:spPr>
          <p:txBody>
            <a:bodyPr>
              <a:spAutoFit/>
            </a:bodyPr>
            <a:lstStyle/>
            <a:p>
              <a:pPr algn="l"/>
              <a:r>
                <a:rPr lang="en-US" altLang="zh-CN" sz="1800">
                  <a:solidFill>
                    <a:srgbClr val="333399"/>
                  </a:solidFill>
                  <a:sym typeface="Symbol" panose="05050102010706020507" pitchFamily="18" charset="2"/>
                </a:rPr>
                <a:t>E</a:t>
              </a:r>
              <a:r>
                <a:rPr lang="en-US" altLang="zh-CN" sz="1800" b="1">
                  <a:solidFill>
                    <a:srgbClr val="333399"/>
                  </a:solidFill>
                </a:rPr>
                <a:t>.</a:t>
              </a:r>
              <a:r>
                <a:rPr lang="en-US" altLang="zh-CN" sz="1800">
                  <a:solidFill>
                    <a:srgbClr val="333399"/>
                  </a:solidFill>
                </a:rPr>
                <a:t>val</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E</a:t>
              </a:r>
              <a:r>
                <a:rPr lang="en-US" altLang="zh-CN" sz="1800" i="0" baseline="-25000">
                  <a:solidFill>
                    <a:srgbClr val="333399"/>
                  </a:solidFill>
                  <a:sym typeface="Symbol" panose="05050102010706020507" pitchFamily="18" charset="2"/>
                </a:rPr>
                <a:t>1</a:t>
              </a:r>
              <a:r>
                <a:rPr lang="en-US" altLang="zh-CN" sz="1800" b="1">
                  <a:solidFill>
                    <a:srgbClr val="333399"/>
                  </a:solidFill>
                </a:rPr>
                <a:t>.</a:t>
              </a:r>
              <a:r>
                <a:rPr lang="en-US" altLang="zh-CN" sz="1800">
                  <a:solidFill>
                    <a:srgbClr val="333399"/>
                  </a:solidFill>
                </a:rPr>
                <a:t>val</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T</a:t>
              </a:r>
              <a:r>
                <a:rPr lang="en-US" altLang="zh-CN" sz="1800" b="1">
                  <a:solidFill>
                    <a:srgbClr val="333399"/>
                  </a:solidFill>
                </a:rPr>
                <a:t>.</a:t>
              </a:r>
              <a:r>
                <a:rPr lang="en-US" altLang="zh-CN" sz="1800">
                  <a:solidFill>
                    <a:srgbClr val="333399"/>
                  </a:solidFill>
                </a:rPr>
                <a:t>val</a:t>
              </a:r>
              <a:endParaRPr lang="en-US" altLang="zh-CN" sz="1800">
                <a:solidFill>
                  <a:srgbClr val="333399"/>
                </a:solidFill>
              </a:endParaRPr>
            </a:p>
          </p:txBody>
        </p:sp>
      </p:grpSp>
      <p:sp>
        <p:nvSpPr>
          <p:cNvPr id="36894" name="Rectangle 198"/>
          <p:cNvSpPr>
            <a:spLocks noChangeArrowheads="1"/>
          </p:cNvSpPr>
          <p:nvPr/>
        </p:nvSpPr>
        <p:spPr bwMode="auto">
          <a:xfrm>
            <a:off x="1524000" y="188913"/>
            <a:ext cx="5842000"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基于属性文法的语义计算</a:t>
            </a:r>
            <a:endParaRPr lang="zh-CN" altLang="en-US" sz="4000" b="1" i="0">
              <a:ea typeface="华文行楷" panose="02010800040101010101" pitchFamily="2" charset="-122"/>
            </a:endParaRPr>
          </a:p>
        </p:txBody>
      </p:sp>
      <p:sp>
        <p:nvSpPr>
          <p:cNvPr id="17" name="文本框 16"/>
          <p:cNvSpPr txBox="1"/>
          <p:nvPr/>
        </p:nvSpPr>
        <p:spPr>
          <a:xfrm>
            <a:off x="588963" y="6422509"/>
            <a:ext cx="3240360" cy="369332"/>
          </a:xfrm>
          <a:prstGeom prst="rect">
            <a:avLst/>
          </a:prstGeom>
          <a:noFill/>
        </p:spPr>
        <p:txBody>
          <a:bodyPr wrap="square" rtlCol="0">
            <a:spAutoFit/>
          </a:bodyPr>
          <a:lstStyle/>
          <a:p>
            <a:pPr algn="l"/>
            <a:r>
              <a:rPr lang="zh-CN" altLang="en-US" sz="1800" dirty="0" smtClean="0"/>
              <a:t>注：</a:t>
            </a:r>
            <a:r>
              <a:rPr lang="zh-CN" altLang="en-US" sz="1800" u="sng" dirty="0" smtClean="0"/>
              <a:t>状态栈  符号栈   语义栈</a:t>
            </a:r>
            <a:endParaRPr lang="zh-CN" altLang="en-US" sz="1800" u="sng" dirty="0"/>
          </a:p>
        </p:txBody>
      </p:sp>
      <p:pic>
        <p:nvPicPr>
          <p:cNvPr id="18" name="图片 17"/>
          <p:cNvPicPr>
            <a:picLocks noChangeAspect="1"/>
          </p:cNvPicPr>
          <p:nvPr/>
        </p:nvPicPr>
        <p:blipFill>
          <a:blip r:embed="rId1"/>
          <a:stretch>
            <a:fillRect/>
          </a:stretch>
        </p:blipFill>
        <p:spPr>
          <a:xfrm>
            <a:off x="4626029" y="20561"/>
            <a:ext cx="4127464" cy="2187651"/>
          </a:xfrm>
          <a:prstGeom prst="rect">
            <a:avLst/>
          </a:prstGeom>
        </p:spPr>
      </p:pic>
    </p:spTree>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3"/>
          <p:cNvSpPr txBox="1">
            <a:spLocks noChangeArrowheads="1"/>
          </p:cNvSpPr>
          <p:nvPr/>
        </p:nvSpPr>
        <p:spPr bwMode="auto">
          <a:xfrm>
            <a:off x="684213" y="1004888"/>
            <a:ext cx="8070850" cy="519112"/>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en-US" altLang="zh-CN" sz="2800" i="0"/>
              <a:t>L-</a:t>
            </a:r>
            <a:r>
              <a:rPr lang="zh-CN" altLang="en-US" sz="2800" b="1" i="0"/>
              <a:t>属性文法的语义计算</a:t>
            </a:r>
            <a:endParaRPr lang="zh-CN" altLang="en-US" sz="2800" b="1" i="0"/>
          </a:p>
        </p:txBody>
      </p:sp>
      <p:sp>
        <p:nvSpPr>
          <p:cNvPr id="3789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7895" name="Rectangle 8"/>
          <p:cNvSpPr>
            <a:spLocks noChangeArrowheads="1"/>
          </p:cNvSpPr>
          <p:nvPr/>
        </p:nvSpPr>
        <p:spPr bwMode="auto">
          <a:xfrm>
            <a:off x="971550" y="1524000"/>
            <a:ext cx="8039100" cy="5016758"/>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dirty="0"/>
              <a:t>   </a:t>
            </a:r>
            <a:r>
              <a:rPr lang="zh-CN" altLang="en-US" b="1" i="0" dirty="0">
                <a:solidFill>
                  <a:srgbClr val="333399"/>
                </a:solidFill>
              </a:rPr>
              <a:t>采用自上而下的方式可以较方便地进行</a:t>
            </a:r>
            <a:endParaRPr lang="zh-CN" altLang="en-US" b="1" i="0" dirty="0">
              <a:solidFill>
                <a:srgbClr val="333399"/>
              </a:solidFill>
            </a:endParaRPr>
          </a:p>
          <a:p>
            <a:pPr algn="l">
              <a:buClrTx/>
              <a:buFont typeface="Symbol" panose="05050102010706020507" pitchFamily="18" charset="2"/>
              <a:buNone/>
            </a:pPr>
            <a:endParaRPr lang="zh-CN" altLang="en-US" sz="1000" b="1" i="0" dirty="0"/>
          </a:p>
          <a:p>
            <a:pPr algn="l">
              <a:buClrTx/>
              <a:buFont typeface="Symbol" panose="05050102010706020507" pitchFamily="18" charset="2"/>
              <a:buChar char="-"/>
            </a:pPr>
            <a:r>
              <a:rPr lang="zh-CN" altLang="en-US" b="1" i="0" dirty="0"/>
              <a:t>   </a:t>
            </a:r>
            <a:r>
              <a:rPr lang="zh-CN" altLang="en-US" b="1" i="0" dirty="0">
                <a:solidFill>
                  <a:srgbClr val="333399"/>
                </a:solidFill>
              </a:rPr>
              <a:t>可以采用下列基于</a:t>
            </a:r>
            <a:r>
              <a:rPr lang="zh-CN" altLang="en-US" b="1" i="0" dirty="0">
                <a:solidFill>
                  <a:srgbClr val="FF0000"/>
                </a:solidFill>
                <a:latin typeface="Times New Roman" panose="02020603050405020304" pitchFamily="18" charset="0"/>
              </a:rPr>
              <a:t>深度优先后序遍历</a:t>
            </a:r>
            <a:r>
              <a:rPr lang="zh-CN" altLang="en-US" b="1" i="0" dirty="0">
                <a:solidFill>
                  <a:srgbClr val="333399"/>
                </a:solidFill>
                <a:latin typeface="Times New Roman" panose="02020603050405020304" pitchFamily="18" charset="0"/>
              </a:rPr>
              <a:t>的算法</a:t>
            </a:r>
            <a:endParaRPr lang="zh-CN" altLang="en-US" b="1" i="0" dirty="0">
              <a:solidFill>
                <a:srgbClr val="333399"/>
              </a:solidFill>
              <a:latin typeface="Times New Roman" panose="02020603050405020304" pitchFamily="18" charset="0"/>
            </a:endParaRPr>
          </a:p>
          <a:p>
            <a:pPr algn="l">
              <a:buClrTx/>
              <a:buFont typeface="Symbol" panose="05050102010706020507" pitchFamily="18" charset="2"/>
              <a:buNone/>
            </a:pPr>
            <a:r>
              <a:rPr lang="zh-CN" altLang="en-US" sz="2000" b="1" i="0" dirty="0">
                <a:solidFill>
                  <a:srgbClr val="333399"/>
                </a:solidFill>
                <a:latin typeface="Times New Roman" panose="02020603050405020304" pitchFamily="18" charset="0"/>
              </a:rPr>
              <a:t>       </a:t>
            </a:r>
            <a:r>
              <a:rPr lang="en-US" altLang="zh-CN" sz="2000" b="1" i="0" dirty="0">
                <a:solidFill>
                  <a:srgbClr val="333399"/>
                </a:solidFill>
              </a:rPr>
              <a:t>procedure </a:t>
            </a:r>
            <a:r>
              <a:rPr lang="en-US" altLang="zh-CN" sz="2000" b="1" i="0" dirty="0" err="1">
                <a:solidFill>
                  <a:srgbClr val="FF0000"/>
                </a:solidFill>
              </a:rPr>
              <a:t>dfvisit</a:t>
            </a:r>
            <a:r>
              <a:rPr lang="en-US" altLang="zh-CN" sz="2000" b="1" i="0" dirty="0">
                <a:solidFill>
                  <a:srgbClr val="333399"/>
                </a:solidFill>
              </a:rPr>
              <a:t>(</a:t>
            </a:r>
            <a:r>
              <a:rPr lang="en-US" altLang="zh-CN" sz="2000" b="1" dirty="0">
                <a:solidFill>
                  <a:srgbClr val="333399"/>
                </a:solidFill>
              </a:rPr>
              <a:t>n</a:t>
            </a:r>
            <a:r>
              <a:rPr lang="en-US" altLang="zh-CN" sz="2000" b="1" i="0" dirty="0">
                <a:solidFill>
                  <a:srgbClr val="333399"/>
                </a:solidFill>
              </a:rPr>
              <a:t>: node);</a:t>
            </a:r>
            <a:endParaRPr lang="en-US" altLang="zh-CN" sz="2000" b="1" i="0" dirty="0">
              <a:solidFill>
                <a:srgbClr val="333399"/>
              </a:solidFill>
              <a:ea typeface="宋体" panose="02010600030101010101" pitchFamily="2" charset="-122"/>
            </a:endParaRPr>
          </a:p>
          <a:p>
            <a:pPr algn="just">
              <a:buClrTx/>
              <a:buFont typeface="Symbol" panose="05050102010706020507" pitchFamily="18" charset="2"/>
              <a:buNone/>
            </a:pPr>
            <a:r>
              <a:rPr lang="en-US" altLang="zh-CN" sz="2000" b="1" i="0" dirty="0">
                <a:solidFill>
                  <a:srgbClr val="333399"/>
                </a:solidFill>
              </a:rPr>
              <a:t>          begin</a:t>
            </a:r>
            <a:endParaRPr lang="en-US" altLang="zh-CN" sz="2000" b="1" i="0" dirty="0">
              <a:solidFill>
                <a:srgbClr val="333399"/>
              </a:solidFill>
              <a:ea typeface="宋体" panose="02010600030101010101" pitchFamily="2" charset="-122"/>
            </a:endParaRPr>
          </a:p>
          <a:p>
            <a:pPr algn="just">
              <a:buClrTx/>
              <a:buFont typeface="Symbol" panose="05050102010706020507" pitchFamily="18" charset="2"/>
              <a:buNone/>
            </a:pPr>
            <a:r>
              <a:rPr lang="en-US" altLang="zh-CN" sz="2000" b="1" i="0" dirty="0">
                <a:solidFill>
                  <a:srgbClr val="333399"/>
                </a:solidFill>
              </a:rPr>
              <a:t>              for </a:t>
            </a:r>
            <a:r>
              <a:rPr lang="en-US" altLang="zh-CN" sz="2000" b="1" dirty="0">
                <a:solidFill>
                  <a:srgbClr val="333399"/>
                </a:solidFill>
              </a:rPr>
              <a:t>n </a:t>
            </a:r>
            <a:r>
              <a:rPr lang="zh-CN" altLang="en-US" sz="2000" b="1" i="0" dirty="0">
                <a:solidFill>
                  <a:srgbClr val="333399"/>
                </a:solidFill>
              </a:rPr>
              <a:t>的每一孩子</a:t>
            </a:r>
            <a:r>
              <a:rPr lang="en-US" altLang="zh-CN" sz="2000" b="1" dirty="0">
                <a:solidFill>
                  <a:srgbClr val="333399"/>
                </a:solidFill>
              </a:rPr>
              <a:t>m</a:t>
            </a:r>
            <a:r>
              <a:rPr lang="en-US" altLang="zh-CN" sz="2000" b="1" i="0" dirty="0">
                <a:solidFill>
                  <a:srgbClr val="333399"/>
                </a:solidFill>
              </a:rPr>
              <a:t>, </a:t>
            </a:r>
            <a:r>
              <a:rPr lang="zh-CN" altLang="en-US" sz="2000" b="1" i="0" dirty="0">
                <a:solidFill>
                  <a:srgbClr val="333399"/>
                </a:solidFill>
              </a:rPr>
              <a:t>从左到右 </a:t>
            </a:r>
            <a:r>
              <a:rPr lang="en-US" altLang="zh-CN" sz="2000" b="1" i="0" dirty="0">
                <a:solidFill>
                  <a:srgbClr val="333399"/>
                </a:solidFill>
              </a:rPr>
              <a:t>do </a:t>
            </a:r>
            <a:endParaRPr lang="en-US" altLang="zh-CN" sz="2000" b="1" i="0" dirty="0">
              <a:solidFill>
                <a:srgbClr val="333399"/>
              </a:solidFill>
              <a:ea typeface="宋体" panose="02010600030101010101" pitchFamily="2" charset="-122"/>
            </a:endParaRPr>
          </a:p>
          <a:p>
            <a:pPr algn="just">
              <a:buClrTx/>
              <a:buFont typeface="Symbol" panose="05050102010706020507" pitchFamily="18" charset="2"/>
              <a:buNone/>
            </a:pPr>
            <a:r>
              <a:rPr lang="en-US" altLang="zh-CN" sz="2000" b="1" i="0" dirty="0">
                <a:solidFill>
                  <a:srgbClr val="333399"/>
                </a:solidFill>
              </a:rPr>
              <a:t>                    begin</a:t>
            </a:r>
            <a:endParaRPr lang="en-US" altLang="zh-CN" sz="2000" b="1" i="0" dirty="0">
              <a:solidFill>
                <a:srgbClr val="333399"/>
              </a:solidFill>
              <a:ea typeface="宋体" panose="02010600030101010101" pitchFamily="2" charset="-122"/>
            </a:endParaRPr>
          </a:p>
          <a:p>
            <a:pPr algn="just">
              <a:buClrTx/>
              <a:buFont typeface="Symbol" panose="05050102010706020507" pitchFamily="18" charset="2"/>
              <a:buNone/>
            </a:pPr>
            <a:r>
              <a:rPr lang="en-US" altLang="zh-CN" sz="2000" b="1" i="0" dirty="0">
                <a:solidFill>
                  <a:srgbClr val="333399"/>
                </a:solidFill>
              </a:rPr>
              <a:t>                         </a:t>
            </a:r>
            <a:r>
              <a:rPr lang="zh-CN" altLang="en-US" sz="2000" b="1" i="0" dirty="0">
                <a:solidFill>
                  <a:srgbClr val="333399"/>
                </a:solidFill>
              </a:rPr>
              <a:t>计算 </a:t>
            </a:r>
            <a:r>
              <a:rPr lang="en-US" altLang="zh-CN" sz="2000" b="1" dirty="0">
                <a:solidFill>
                  <a:srgbClr val="FF0000"/>
                </a:solidFill>
              </a:rPr>
              <a:t>m </a:t>
            </a:r>
            <a:r>
              <a:rPr lang="zh-CN" altLang="en-US" sz="2000" b="1" i="0" dirty="0">
                <a:solidFill>
                  <a:srgbClr val="FF0000"/>
                </a:solidFill>
              </a:rPr>
              <a:t>的继承属性值</a:t>
            </a:r>
            <a:r>
              <a:rPr lang="en-US" altLang="zh-CN" sz="2000" b="1" i="0" dirty="0">
                <a:solidFill>
                  <a:srgbClr val="333399"/>
                </a:solidFill>
              </a:rPr>
              <a:t>;</a:t>
            </a:r>
            <a:endParaRPr lang="en-US" altLang="zh-CN" sz="2000" b="1" i="0" dirty="0">
              <a:solidFill>
                <a:srgbClr val="333399"/>
              </a:solidFill>
              <a:ea typeface="宋体" panose="02010600030101010101" pitchFamily="2" charset="-122"/>
            </a:endParaRPr>
          </a:p>
          <a:p>
            <a:pPr algn="just">
              <a:buClrTx/>
              <a:buFont typeface="Symbol" panose="05050102010706020507" pitchFamily="18" charset="2"/>
              <a:buNone/>
            </a:pPr>
            <a:r>
              <a:rPr lang="en-US" altLang="zh-CN" sz="2000" b="1" i="0" dirty="0">
                <a:solidFill>
                  <a:srgbClr val="333399"/>
                </a:solidFill>
              </a:rPr>
              <a:t>                         </a:t>
            </a:r>
            <a:r>
              <a:rPr lang="en-US" altLang="zh-CN" sz="2000" b="1" i="0" dirty="0" err="1">
                <a:solidFill>
                  <a:srgbClr val="333399"/>
                </a:solidFill>
              </a:rPr>
              <a:t>dfvisit</a:t>
            </a:r>
            <a:r>
              <a:rPr lang="en-US" altLang="zh-CN" sz="2000" b="1" i="0" dirty="0">
                <a:solidFill>
                  <a:srgbClr val="333399"/>
                </a:solidFill>
              </a:rPr>
              <a:t>(</a:t>
            </a:r>
            <a:r>
              <a:rPr lang="en-US" altLang="zh-CN" sz="2000" b="1" dirty="0">
                <a:solidFill>
                  <a:srgbClr val="333399"/>
                </a:solidFill>
              </a:rPr>
              <a:t>m</a:t>
            </a:r>
            <a:r>
              <a:rPr lang="en-US" altLang="zh-CN" sz="2000" b="1" i="0" dirty="0">
                <a:solidFill>
                  <a:srgbClr val="333399"/>
                </a:solidFill>
              </a:rPr>
              <a:t>)</a:t>
            </a:r>
            <a:endParaRPr lang="en-US" altLang="zh-CN" sz="2000" b="1" i="0" dirty="0">
              <a:solidFill>
                <a:srgbClr val="333399"/>
              </a:solidFill>
              <a:ea typeface="宋体" panose="02010600030101010101" pitchFamily="2" charset="-122"/>
            </a:endParaRPr>
          </a:p>
          <a:p>
            <a:pPr algn="just">
              <a:buClrTx/>
              <a:buFont typeface="Symbol" panose="05050102010706020507" pitchFamily="18" charset="2"/>
              <a:buNone/>
            </a:pPr>
            <a:r>
              <a:rPr lang="en-US" altLang="zh-CN" sz="2000" b="1" i="0" dirty="0">
                <a:solidFill>
                  <a:srgbClr val="333399"/>
                </a:solidFill>
              </a:rPr>
              <a:t>                    end;</a:t>
            </a:r>
            <a:endParaRPr lang="en-US" altLang="zh-CN" sz="2000" b="1" i="0" dirty="0">
              <a:solidFill>
                <a:srgbClr val="333399"/>
              </a:solidFill>
              <a:ea typeface="宋体" panose="02010600030101010101" pitchFamily="2" charset="-122"/>
            </a:endParaRPr>
          </a:p>
          <a:p>
            <a:pPr algn="just">
              <a:buClrTx/>
              <a:buFont typeface="Symbol" panose="05050102010706020507" pitchFamily="18" charset="2"/>
              <a:buNone/>
            </a:pPr>
            <a:r>
              <a:rPr lang="en-US" altLang="zh-CN" sz="2000" b="1" i="0" dirty="0">
                <a:solidFill>
                  <a:srgbClr val="333399"/>
                </a:solidFill>
              </a:rPr>
              <a:t>                    </a:t>
            </a:r>
            <a:r>
              <a:rPr lang="zh-CN" altLang="en-US" sz="2000" b="1" i="0" dirty="0">
                <a:solidFill>
                  <a:srgbClr val="333399"/>
                </a:solidFill>
              </a:rPr>
              <a:t>计算</a:t>
            </a:r>
            <a:r>
              <a:rPr lang="en-US" altLang="zh-CN" sz="2000" b="1" dirty="0">
                <a:solidFill>
                  <a:srgbClr val="FF0000"/>
                </a:solidFill>
              </a:rPr>
              <a:t>n</a:t>
            </a:r>
            <a:r>
              <a:rPr lang="zh-CN" altLang="en-US" sz="2000" b="1" i="0" dirty="0">
                <a:solidFill>
                  <a:srgbClr val="FF0000"/>
                </a:solidFill>
              </a:rPr>
              <a:t>的综合属性值</a:t>
            </a:r>
            <a:endParaRPr lang="zh-CN" altLang="en-US" sz="2000" b="1" i="0" dirty="0">
              <a:solidFill>
                <a:srgbClr val="FF0000"/>
              </a:solidFill>
              <a:ea typeface="宋体" panose="02010600030101010101" pitchFamily="2" charset="-122"/>
            </a:endParaRPr>
          </a:p>
          <a:p>
            <a:pPr algn="l">
              <a:buClrTx/>
              <a:buFont typeface="Symbol" panose="05050102010706020507" pitchFamily="18" charset="2"/>
              <a:buNone/>
            </a:pPr>
            <a:r>
              <a:rPr lang="zh-CN" altLang="en-US" sz="2000" b="1" i="0" dirty="0">
                <a:solidFill>
                  <a:srgbClr val="333399"/>
                </a:solidFill>
              </a:rPr>
              <a:t>          </a:t>
            </a:r>
            <a:r>
              <a:rPr lang="en-US" altLang="zh-CN" sz="2000" b="1" i="0" dirty="0">
                <a:solidFill>
                  <a:srgbClr val="333399"/>
                </a:solidFill>
              </a:rPr>
              <a:t>end </a:t>
            </a:r>
            <a:endParaRPr lang="en-US" altLang="zh-CN" sz="2000" b="1" i="0" dirty="0">
              <a:solidFill>
                <a:srgbClr val="333399"/>
              </a:solidFill>
            </a:endParaRPr>
          </a:p>
          <a:p>
            <a:pPr algn="l">
              <a:buClrTx/>
              <a:buFont typeface="Symbol" panose="05050102010706020507" pitchFamily="18" charset="2"/>
              <a:buNone/>
            </a:pPr>
            <a:endParaRPr lang="en-US" altLang="zh-CN" sz="1000" b="1" i="0" dirty="0">
              <a:solidFill>
                <a:srgbClr val="333399"/>
              </a:solidFill>
            </a:endParaRPr>
          </a:p>
          <a:p>
            <a:pPr algn="l">
              <a:buClrTx/>
              <a:buFont typeface="Symbol" panose="05050102010706020507" pitchFamily="18" charset="2"/>
              <a:buChar char="-"/>
            </a:pPr>
            <a:r>
              <a:rPr lang="en-US" altLang="zh-CN" b="1" i="0" dirty="0"/>
              <a:t>   </a:t>
            </a:r>
            <a:r>
              <a:rPr lang="zh-CN" altLang="en-US" b="1" i="0" dirty="0">
                <a:solidFill>
                  <a:srgbClr val="333399"/>
                </a:solidFill>
              </a:rPr>
              <a:t>该算法</a:t>
            </a:r>
            <a:r>
              <a:rPr lang="zh-CN" altLang="en-US" b="1" i="0" dirty="0">
                <a:solidFill>
                  <a:srgbClr val="FF0000"/>
                </a:solidFill>
              </a:rPr>
              <a:t>与自上而下预测分析过程对应</a:t>
            </a:r>
            <a:r>
              <a:rPr lang="en-US" altLang="zh-CN" b="1" i="0" dirty="0">
                <a:solidFill>
                  <a:srgbClr val="333399"/>
                </a:solidFill>
              </a:rPr>
              <a:t>. </a:t>
            </a:r>
            <a:r>
              <a:rPr lang="zh-CN" altLang="en-US" b="1" i="0" dirty="0">
                <a:solidFill>
                  <a:srgbClr val="333399"/>
                </a:solidFill>
              </a:rPr>
              <a:t>因此</a:t>
            </a:r>
            <a:r>
              <a:rPr lang="en-US" altLang="zh-CN" b="1" i="0" dirty="0">
                <a:solidFill>
                  <a:srgbClr val="333399"/>
                </a:solidFill>
              </a:rPr>
              <a:t>,</a:t>
            </a:r>
            <a:r>
              <a:rPr lang="zh-CN" altLang="en-US" b="1" i="0" dirty="0">
                <a:solidFill>
                  <a:srgbClr val="333399"/>
                </a:solidFill>
              </a:rPr>
              <a:t>基于 </a:t>
            </a:r>
            <a:r>
              <a:rPr lang="en-US" altLang="zh-CN" i="0" dirty="0">
                <a:solidFill>
                  <a:srgbClr val="FF0000"/>
                </a:solidFill>
              </a:rPr>
              <a:t>LL(1)</a:t>
            </a:r>
            <a:r>
              <a:rPr lang="en-US" altLang="zh-CN" b="1" i="0" dirty="0">
                <a:solidFill>
                  <a:srgbClr val="333399"/>
                </a:solidFill>
              </a:rPr>
              <a:t> </a:t>
            </a:r>
            <a:endParaRPr lang="en-US" altLang="zh-CN" b="1" i="0" dirty="0">
              <a:solidFill>
                <a:srgbClr val="333399"/>
              </a:solidFill>
            </a:endParaRPr>
          </a:p>
          <a:p>
            <a:pPr algn="l">
              <a:buClrTx/>
              <a:buFont typeface="Symbol" panose="05050102010706020507" pitchFamily="18" charset="2"/>
              <a:buNone/>
            </a:pPr>
            <a:r>
              <a:rPr lang="en-US" altLang="zh-CN" b="1" i="0" dirty="0">
                <a:solidFill>
                  <a:srgbClr val="333399"/>
                </a:solidFill>
              </a:rPr>
              <a:t>     </a:t>
            </a:r>
            <a:r>
              <a:rPr lang="zh-CN" altLang="en-US" b="1" i="0" dirty="0">
                <a:solidFill>
                  <a:srgbClr val="333399"/>
                </a:solidFill>
              </a:rPr>
              <a:t>文法的 </a:t>
            </a:r>
            <a:r>
              <a:rPr lang="en-US" altLang="zh-CN" i="0" dirty="0">
                <a:solidFill>
                  <a:srgbClr val="333399"/>
                </a:solidFill>
              </a:rPr>
              <a:t>L-</a:t>
            </a:r>
            <a:r>
              <a:rPr lang="zh-CN" altLang="en-US" b="1" i="0" dirty="0">
                <a:solidFill>
                  <a:srgbClr val="333399"/>
                </a:solidFill>
              </a:rPr>
              <a:t>属性文法可以采用这种方法进行语义计算</a:t>
            </a:r>
            <a:r>
              <a:rPr lang="en-US" altLang="zh-CN" b="1" i="0" dirty="0">
                <a:solidFill>
                  <a:srgbClr val="333399"/>
                </a:solidFill>
              </a:rPr>
              <a:t>.</a:t>
            </a:r>
            <a:endParaRPr lang="en-US" altLang="zh-CN" b="1" i="0" dirty="0">
              <a:solidFill>
                <a:srgbClr val="333399"/>
              </a:solidFill>
            </a:endParaRPr>
          </a:p>
          <a:p>
            <a:pPr algn="l">
              <a:buClrTx/>
              <a:buFont typeface="Symbol" panose="05050102010706020507" pitchFamily="18" charset="2"/>
              <a:buNone/>
            </a:pPr>
            <a:r>
              <a:rPr lang="en-US" altLang="zh-CN" b="1" i="0" dirty="0">
                <a:solidFill>
                  <a:srgbClr val="333399"/>
                </a:solidFill>
              </a:rPr>
              <a:t>     </a:t>
            </a:r>
            <a:r>
              <a:rPr lang="zh-CN" altLang="en-US" b="1" i="0" dirty="0">
                <a:solidFill>
                  <a:srgbClr val="333399"/>
                </a:solidFill>
              </a:rPr>
              <a:t>（随后将结合翻译模式的进一步讨论分析程序的构造） </a:t>
            </a:r>
            <a:endParaRPr lang="zh-CN" altLang="en-US" b="1" i="0" dirty="0">
              <a:solidFill>
                <a:srgbClr val="333399"/>
              </a:solidFill>
            </a:endParaRPr>
          </a:p>
        </p:txBody>
      </p:sp>
      <p:sp>
        <p:nvSpPr>
          <p:cNvPr id="37896" name="Rectangle 9"/>
          <p:cNvSpPr>
            <a:spLocks noChangeArrowheads="1"/>
          </p:cNvSpPr>
          <p:nvPr/>
        </p:nvSpPr>
        <p:spPr bwMode="auto">
          <a:xfrm>
            <a:off x="1524000" y="188913"/>
            <a:ext cx="6360368"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基于属性文法的语义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8918" name="Text Box 8"/>
          <p:cNvSpPr txBox="1">
            <a:spLocks noChangeArrowheads="1"/>
          </p:cNvSpPr>
          <p:nvPr/>
        </p:nvSpPr>
        <p:spPr bwMode="auto">
          <a:xfrm>
            <a:off x="762000" y="2868959"/>
            <a:ext cx="1371600" cy="3001963"/>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产生式</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1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sym typeface="Symbol" panose="05050102010706020507" pitchFamily="18" charset="2"/>
              </a:rPr>
              <a:t>N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S</a:t>
            </a:r>
            <a:endParaRPr lang="en-US" altLang="zh-CN" sz="2000" i="0" baseline="-25000" dirty="0">
              <a:solidFill>
                <a:srgbClr val="333399"/>
              </a:solidFill>
              <a:sym typeface="Symbol" panose="05050102010706020507" pitchFamily="18" charset="2"/>
            </a:endParaRPr>
          </a:p>
          <a:p>
            <a:pPr algn="l">
              <a:buClrTx/>
            </a:pPr>
            <a:endParaRPr lang="en-US" altLang="zh-CN" sz="1000" i="0" baseline="-25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BS</a:t>
            </a:r>
            <a:r>
              <a:rPr lang="en-US" altLang="zh-CN" sz="2000" i="0" baseline="-25000" dirty="0">
                <a:solidFill>
                  <a:srgbClr val="333399"/>
                </a:solidFill>
                <a:sym typeface="Symbol" panose="05050102010706020507" pitchFamily="18" charset="2"/>
              </a:rPr>
              <a:t>1</a:t>
            </a:r>
            <a:endParaRPr lang="en-US" altLang="zh-CN" sz="1000" baseline="-25000" dirty="0">
              <a:solidFill>
                <a:srgbClr val="333399"/>
              </a:solidFill>
              <a:sym typeface="Symbol" panose="05050102010706020507" pitchFamily="18" charset="2"/>
            </a:endParaRPr>
          </a:p>
          <a:p>
            <a:pPr algn="l">
              <a:buClrTx/>
            </a:pPr>
            <a:endParaRPr lang="en-US" altLang="zh-CN" sz="2000" dirty="0">
              <a:solidFill>
                <a:srgbClr val="333399"/>
              </a:solidFill>
              <a:sym typeface="Symbol" panose="05050102010706020507" pitchFamily="18" charset="2"/>
            </a:endParaRPr>
          </a:p>
          <a:p>
            <a:pPr algn="l">
              <a:buClrTx/>
            </a:pPr>
            <a:endParaRPr lang="en-US" altLang="zh-CN" sz="1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a:p>
            <a:pPr algn="l">
              <a:buClrTx/>
            </a:pPr>
            <a:endParaRPr kumimoji="0" lang="en-US" altLang="zh-CN" sz="1000" b="1"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ea typeface="华文行楷" panose="02010800040101010101" pitchFamily="2" charset="-122"/>
                <a:sym typeface="Symbol" panose="05050102010706020507" pitchFamily="18" charset="2"/>
              </a:rPr>
              <a:t>0</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endParaRPr lang="en-US" altLang="zh-CN" sz="1000" u="sng"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1</a:t>
            </a:r>
            <a:endParaRPr lang="en-US" altLang="zh-CN" sz="2000" dirty="0">
              <a:solidFill>
                <a:srgbClr val="333399"/>
              </a:solidFill>
              <a:sym typeface="Symbol" panose="05050102010706020507" pitchFamily="18" charset="2"/>
            </a:endParaRPr>
          </a:p>
        </p:txBody>
      </p:sp>
      <p:sp>
        <p:nvSpPr>
          <p:cNvPr id="38919" name="Text Box 9"/>
          <p:cNvSpPr txBox="1">
            <a:spLocks noChangeArrowheads="1"/>
          </p:cNvSpPr>
          <p:nvPr/>
        </p:nvSpPr>
        <p:spPr bwMode="auto">
          <a:xfrm>
            <a:off x="2185988" y="2862609"/>
            <a:ext cx="2919412" cy="3014663"/>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语义动作</a:t>
            </a:r>
            <a:endParaRPr kumimoji="0" lang="zh-CN" altLang="en-US" b="1" i="0" dirty="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=1</a:t>
            </a:r>
            <a:r>
              <a:rPr lang="zh-CN" altLang="en-US" sz="2000" i="0" dirty="0">
                <a:solidFill>
                  <a:srgbClr val="333399"/>
                </a:solidFill>
              </a:rPr>
              <a:t>； </a:t>
            </a:r>
            <a:r>
              <a:rPr lang="en-US" altLang="zh-CN" sz="2000" dirty="0">
                <a:solidFill>
                  <a:srgbClr val="333399"/>
                </a:solidFill>
                <a:sym typeface="Symbol" panose="05050102010706020507" pitchFamily="18" charset="2"/>
              </a:rPr>
              <a:t>p</a:t>
            </a:r>
            <a:r>
              <a:rPr lang="en-US" altLang="zh-CN" sz="2000" dirty="0">
                <a:solidFill>
                  <a:srgbClr val="333399"/>
                </a:solidFill>
              </a:rPr>
              <a:t>rint(</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kumimoji="0"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f+1</a:t>
            </a:r>
            <a:r>
              <a:rPr lang="en-US" altLang="zh-CN" sz="2000" i="0" dirty="0">
                <a:solidFill>
                  <a:srgbClr val="333399"/>
                </a:solidFill>
              </a:rPr>
              <a:t>; </a:t>
            </a:r>
            <a:r>
              <a:rPr lang="en-US" altLang="zh-CN" sz="2000" dirty="0" err="1">
                <a:solidFill>
                  <a:srgbClr val="333399"/>
                </a:solidFill>
                <a:sym typeface="Symbol" panose="05050102010706020507" pitchFamily="18" charset="2"/>
              </a:rPr>
              <a:t>B</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i="0" dirty="0">
                <a:solidFill>
                  <a:srgbClr val="333399"/>
                </a:solidFill>
              </a:rPr>
              <a:t>; </a:t>
            </a:r>
            <a:endParaRPr lang="en-US" altLang="zh-CN" sz="2000" i="0" dirty="0">
              <a:solidFill>
                <a:srgbClr val="333399"/>
              </a:solidFill>
            </a:endParaRPr>
          </a:p>
          <a:p>
            <a:pPr algn="l">
              <a:buClrTx/>
            </a:pPr>
            <a:r>
              <a:rPr lang="en-US" altLang="zh-CN" sz="2000" i="0" dirty="0">
                <a:solidFill>
                  <a:srgbClr val="333399"/>
                </a:solidFill>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a:t>
            </a:r>
            <a:r>
              <a:rPr lang="en-US" altLang="zh-CN" sz="2000" i="0" dirty="0">
                <a:solidFill>
                  <a:srgbClr val="333399"/>
                </a:solidFill>
              </a:rPr>
              <a:t>+</a:t>
            </a:r>
            <a:r>
              <a:rPr lang="en-US" altLang="zh-CN" sz="2000" dirty="0">
                <a:solidFill>
                  <a:srgbClr val="333399"/>
                </a:solidFill>
                <a:sym typeface="Symbol" panose="05050102010706020507" pitchFamily="18" charset="2"/>
              </a:rPr>
              <a:t>B</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0</a:t>
            </a:r>
            <a:r>
              <a:rPr lang="en-US" altLang="zh-CN" sz="2000" i="0" dirty="0">
                <a:solidFill>
                  <a:srgbClr val="333399"/>
                </a:solidFill>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0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a:p>
            <a:pPr algn="l">
              <a:buClrTx/>
            </a:pPr>
            <a:endParaRPr lang="en-US" altLang="zh-CN" sz="9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2</a:t>
            </a:r>
            <a:r>
              <a:rPr lang="en-US" altLang="zh-CN" sz="2000" i="0" baseline="30000" dirty="0">
                <a:solidFill>
                  <a:srgbClr val="333399"/>
                </a:solidFill>
              </a:rPr>
              <a:t>-</a:t>
            </a:r>
            <a:r>
              <a:rPr lang="en-US" altLang="zh-CN" sz="2000" baseline="30000" dirty="0">
                <a:solidFill>
                  <a:srgbClr val="333399"/>
                </a:solidFill>
                <a:sym typeface="Symbol" panose="05050102010706020507" pitchFamily="18" charset="2"/>
              </a:rPr>
              <a:t>B</a:t>
            </a:r>
            <a:r>
              <a:rPr lang="en-US" altLang="zh-CN" sz="2000" b="1" i="0" baseline="30000" dirty="0">
                <a:solidFill>
                  <a:srgbClr val="333399"/>
                </a:solidFill>
                <a:sym typeface="Symbol" panose="05050102010706020507" pitchFamily="18" charset="2"/>
              </a:rPr>
              <a:t>.</a:t>
            </a:r>
            <a:r>
              <a:rPr lang="en-US" altLang="zh-CN" sz="2000" baseline="30000" dirty="0">
                <a:solidFill>
                  <a:srgbClr val="333399"/>
                </a:solidFill>
              </a:rPr>
              <a:t>f</a:t>
            </a:r>
            <a:r>
              <a:rPr lang="en-US" altLang="zh-CN" sz="2000" i="0" dirty="0">
                <a:solidFill>
                  <a:srgbClr val="333399"/>
                </a:solidFill>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p:txBody>
      </p:sp>
      <p:sp>
        <p:nvSpPr>
          <p:cNvPr id="38920" name="Rectangle 12"/>
          <p:cNvSpPr>
            <a:spLocks noChangeArrowheads="1"/>
          </p:cNvSpPr>
          <p:nvPr/>
        </p:nvSpPr>
        <p:spPr bwMode="auto">
          <a:xfrm>
            <a:off x="762000" y="2362200"/>
            <a:ext cx="8229600" cy="4572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b="1" i="0"/>
              <a:t>  </a:t>
            </a:r>
            <a:r>
              <a:rPr lang="zh-CN" altLang="en-US" b="1" i="0">
                <a:solidFill>
                  <a:srgbClr val="333399"/>
                </a:solidFill>
              </a:rPr>
              <a:t>考虑对于下列</a:t>
            </a:r>
            <a:r>
              <a:rPr lang="en-US" altLang="zh-CN" i="0">
                <a:solidFill>
                  <a:srgbClr val="333399"/>
                </a:solidFill>
              </a:rPr>
              <a:t>L-</a:t>
            </a:r>
            <a:r>
              <a:rPr lang="zh-CN" altLang="en-US" b="1" i="0">
                <a:solidFill>
                  <a:srgbClr val="333399"/>
                </a:solidFill>
              </a:rPr>
              <a:t>属性文法，输入串为 </a:t>
            </a:r>
            <a:r>
              <a:rPr lang="en-US" altLang="zh-CN" b="1" i="0"/>
              <a:t>.101</a:t>
            </a:r>
            <a:r>
              <a:rPr lang="en-US" altLang="zh-CN" b="1" i="0">
                <a:solidFill>
                  <a:srgbClr val="333399"/>
                </a:solidFill>
              </a:rPr>
              <a:t> </a:t>
            </a:r>
            <a:r>
              <a:rPr lang="zh-CN" altLang="en-US" b="1" i="0">
                <a:solidFill>
                  <a:srgbClr val="333399"/>
                </a:solidFill>
              </a:rPr>
              <a:t>时的计算过程</a:t>
            </a:r>
            <a:endParaRPr lang="zh-CN" altLang="en-US" b="1" i="0"/>
          </a:p>
        </p:txBody>
      </p:sp>
      <p:sp>
        <p:nvSpPr>
          <p:cNvPr id="38921" name="Text Box 14"/>
          <p:cNvSpPr txBox="1">
            <a:spLocks noChangeArrowheads="1"/>
          </p:cNvSpPr>
          <p:nvPr/>
        </p:nvSpPr>
        <p:spPr bwMode="auto">
          <a:xfrm>
            <a:off x="463550" y="1295400"/>
            <a:ext cx="8070850" cy="9461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采用</a:t>
            </a:r>
            <a:r>
              <a:rPr lang="zh-CN" altLang="en-US" sz="2800" b="1" i="0" dirty="0">
                <a:solidFill>
                  <a:srgbClr val="333399"/>
                </a:solidFill>
              </a:rPr>
              <a:t>基于</a:t>
            </a:r>
            <a:r>
              <a:rPr lang="zh-CN" altLang="en-US" sz="2800" b="1" i="0" dirty="0">
                <a:solidFill>
                  <a:srgbClr val="FF0000"/>
                </a:solidFill>
                <a:latin typeface="Times New Roman" panose="02020603050405020304" pitchFamily="18" charset="0"/>
              </a:rPr>
              <a:t>深度优先后序遍历</a:t>
            </a:r>
            <a:r>
              <a:rPr lang="zh-CN" altLang="en-US" sz="2800" b="1" i="0" dirty="0">
                <a:solidFill>
                  <a:srgbClr val="333399"/>
                </a:solidFill>
                <a:latin typeface="Times New Roman" panose="02020603050405020304" pitchFamily="18" charset="0"/>
              </a:rPr>
              <a:t>算法进行 </a:t>
            </a:r>
            <a:r>
              <a:rPr lang="en-US" altLang="zh-CN" sz="2800" i="0" dirty="0">
                <a:solidFill>
                  <a:srgbClr val="333399"/>
                </a:solidFill>
              </a:rPr>
              <a:t>L-</a:t>
            </a:r>
            <a:r>
              <a:rPr lang="zh-CN" altLang="en-US" sz="2800" b="1" i="0" dirty="0">
                <a:solidFill>
                  <a:srgbClr val="333399"/>
                </a:solidFill>
              </a:rPr>
              <a:t>属性文</a:t>
            </a:r>
            <a:endParaRPr lang="zh-CN" altLang="en-US" sz="2800" b="1" i="0" dirty="0">
              <a:solidFill>
                <a:srgbClr val="333399"/>
              </a:solidFill>
            </a:endParaRPr>
          </a:p>
          <a:p>
            <a:pPr algn="l">
              <a:buClrTx/>
            </a:pPr>
            <a:r>
              <a:rPr lang="zh-CN" altLang="en-US" sz="2800" b="1" i="0" dirty="0">
                <a:solidFill>
                  <a:srgbClr val="333399"/>
                </a:solidFill>
              </a:rPr>
              <a:t>     法的语义计算举例</a:t>
            </a:r>
            <a:endParaRPr lang="zh-CN" altLang="en-US" sz="2800" b="1" i="0" dirty="0">
              <a:solidFill>
                <a:srgbClr val="333399"/>
              </a:solidFill>
            </a:endParaRPr>
          </a:p>
        </p:txBody>
      </p:sp>
      <p:sp>
        <p:nvSpPr>
          <p:cNvPr id="581647" name="Rectangle 15"/>
          <p:cNvSpPr>
            <a:spLocks noChangeArrowheads="1"/>
          </p:cNvSpPr>
          <p:nvPr/>
        </p:nvSpPr>
        <p:spPr bwMode="auto">
          <a:xfrm>
            <a:off x="5092700" y="3094038"/>
            <a:ext cx="782638"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S</a:t>
            </a:r>
            <a:r>
              <a:rPr lang="en-US" altLang="zh-CN" sz="2000" b="1" i="0">
                <a:sym typeface="Symbol" panose="05050102010706020507" pitchFamily="18" charset="2"/>
              </a:rPr>
              <a:t>.</a:t>
            </a:r>
            <a:r>
              <a:rPr lang="en-US" altLang="zh-CN" sz="2000"/>
              <a:t>f</a:t>
            </a:r>
            <a:r>
              <a:rPr lang="en-US" altLang="zh-CN" sz="2000" i="0"/>
              <a:t>=1</a:t>
            </a:r>
            <a:endParaRPr lang="en-US" altLang="zh-CN" sz="2000" i="0"/>
          </a:p>
        </p:txBody>
      </p:sp>
      <p:sp>
        <p:nvSpPr>
          <p:cNvPr id="581648" name="Rectangle 16"/>
          <p:cNvSpPr>
            <a:spLocks noChangeArrowheads="1"/>
          </p:cNvSpPr>
          <p:nvPr/>
        </p:nvSpPr>
        <p:spPr bwMode="auto">
          <a:xfrm>
            <a:off x="6061075" y="3719513"/>
            <a:ext cx="922338"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S</a:t>
            </a:r>
            <a:r>
              <a:rPr lang="en-US" altLang="zh-CN" sz="2000" b="1" i="0">
                <a:sym typeface="Symbol" panose="05050102010706020507" pitchFamily="18" charset="2"/>
              </a:rPr>
              <a:t>.</a:t>
            </a:r>
            <a:r>
              <a:rPr lang="en-US" altLang="zh-CN" sz="2000">
                <a:sym typeface="Symbol" panose="05050102010706020507" pitchFamily="18" charset="2"/>
              </a:rPr>
              <a:t>f </a:t>
            </a:r>
            <a:r>
              <a:rPr lang="en-US" altLang="zh-CN" sz="2000" i="0"/>
              <a:t>= 2</a:t>
            </a:r>
            <a:endParaRPr lang="en-US" altLang="zh-CN" sz="2000" i="0"/>
          </a:p>
        </p:txBody>
      </p:sp>
      <p:sp>
        <p:nvSpPr>
          <p:cNvPr id="581649" name="Rectangle 17"/>
          <p:cNvSpPr>
            <a:spLocks noChangeArrowheads="1"/>
          </p:cNvSpPr>
          <p:nvPr/>
        </p:nvSpPr>
        <p:spPr bwMode="auto">
          <a:xfrm>
            <a:off x="6137275" y="4344988"/>
            <a:ext cx="782638"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B</a:t>
            </a:r>
            <a:r>
              <a:rPr lang="en-US" altLang="zh-CN" sz="2000" b="1" i="0">
                <a:sym typeface="Symbol" panose="05050102010706020507" pitchFamily="18" charset="2"/>
              </a:rPr>
              <a:t>.</a:t>
            </a:r>
            <a:r>
              <a:rPr lang="en-US" altLang="zh-CN" sz="2000">
                <a:sym typeface="Symbol" panose="05050102010706020507" pitchFamily="18" charset="2"/>
              </a:rPr>
              <a:t>f</a:t>
            </a:r>
            <a:r>
              <a:rPr lang="en-US" altLang="zh-CN" sz="2000" i="0"/>
              <a:t>=2</a:t>
            </a:r>
            <a:endParaRPr lang="en-US" altLang="zh-CN" sz="2000" i="0"/>
          </a:p>
        </p:txBody>
      </p:sp>
      <p:sp>
        <p:nvSpPr>
          <p:cNvPr id="581651" name="Rectangle 19"/>
          <p:cNvSpPr>
            <a:spLocks noChangeArrowheads="1"/>
          </p:cNvSpPr>
          <p:nvPr/>
        </p:nvSpPr>
        <p:spPr bwMode="auto">
          <a:xfrm>
            <a:off x="6823075" y="4954588"/>
            <a:ext cx="922338"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B</a:t>
            </a:r>
            <a:r>
              <a:rPr lang="en-US" altLang="zh-CN" sz="2000" b="1" i="0">
                <a:sym typeface="Symbol" panose="05050102010706020507" pitchFamily="18" charset="2"/>
              </a:rPr>
              <a:t>.</a:t>
            </a:r>
            <a:r>
              <a:rPr lang="en-US" altLang="zh-CN" sz="2000">
                <a:sym typeface="Symbol" panose="05050102010706020507" pitchFamily="18" charset="2"/>
              </a:rPr>
              <a:t>f </a:t>
            </a:r>
            <a:r>
              <a:rPr lang="en-US" altLang="zh-CN" sz="2000" i="0"/>
              <a:t>= 3</a:t>
            </a:r>
            <a:endParaRPr lang="en-US" altLang="zh-CN" sz="2000" i="0"/>
          </a:p>
        </p:txBody>
      </p:sp>
      <p:sp>
        <p:nvSpPr>
          <p:cNvPr id="581653" name="Rectangle 21"/>
          <p:cNvSpPr>
            <a:spLocks noChangeArrowheads="1"/>
          </p:cNvSpPr>
          <p:nvPr/>
        </p:nvSpPr>
        <p:spPr bwMode="auto">
          <a:xfrm>
            <a:off x="6061075" y="4954588"/>
            <a:ext cx="839788"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B</a:t>
            </a:r>
            <a:r>
              <a:rPr lang="en-US" altLang="zh-CN" sz="2000" b="1" i="0">
                <a:sym typeface="Symbol" panose="05050102010706020507" pitchFamily="18" charset="2"/>
              </a:rPr>
              <a:t>.</a:t>
            </a:r>
            <a:r>
              <a:rPr lang="en-US" altLang="zh-CN" sz="2000">
                <a:sym typeface="Symbol" panose="05050102010706020507" pitchFamily="18" charset="2"/>
              </a:rPr>
              <a:t>v</a:t>
            </a:r>
            <a:r>
              <a:rPr lang="en-US" altLang="zh-CN" sz="2000" i="0"/>
              <a:t>=0</a:t>
            </a:r>
            <a:endParaRPr lang="en-US" altLang="zh-CN" sz="2000" i="0"/>
          </a:p>
        </p:txBody>
      </p:sp>
      <p:sp>
        <p:nvSpPr>
          <p:cNvPr id="581657" name="Rectangle 25"/>
          <p:cNvSpPr>
            <a:spLocks noChangeArrowheads="1"/>
          </p:cNvSpPr>
          <p:nvPr/>
        </p:nvSpPr>
        <p:spPr bwMode="auto">
          <a:xfrm>
            <a:off x="6338888" y="5624513"/>
            <a:ext cx="1473200"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B</a:t>
            </a:r>
            <a:r>
              <a:rPr lang="en-US" altLang="zh-CN" sz="2000" b="1" i="0">
                <a:sym typeface="Symbol" panose="05050102010706020507" pitchFamily="18" charset="2"/>
              </a:rPr>
              <a:t>.</a:t>
            </a:r>
            <a:r>
              <a:rPr lang="en-US" altLang="zh-CN" sz="2000">
                <a:sym typeface="Symbol" panose="05050102010706020507" pitchFamily="18" charset="2"/>
              </a:rPr>
              <a:t>v </a:t>
            </a:r>
            <a:r>
              <a:rPr lang="en-US" altLang="zh-CN" sz="2000" i="0"/>
              <a:t>= 0.125</a:t>
            </a:r>
            <a:endParaRPr lang="en-US" altLang="zh-CN" sz="2000" i="0"/>
          </a:p>
        </p:txBody>
      </p:sp>
      <p:sp>
        <p:nvSpPr>
          <p:cNvPr id="581659" name="Rectangle 27"/>
          <p:cNvSpPr>
            <a:spLocks noChangeArrowheads="1"/>
          </p:cNvSpPr>
          <p:nvPr/>
        </p:nvSpPr>
        <p:spPr bwMode="auto">
          <a:xfrm>
            <a:off x="5103813" y="4344988"/>
            <a:ext cx="1050925"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B</a:t>
            </a:r>
            <a:r>
              <a:rPr lang="en-US" altLang="zh-CN" sz="2000" b="1" i="0">
                <a:sym typeface="Symbol" panose="05050102010706020507" pitchFamily="18" charset="2"/>
              </a:rPr>
              <a:t>.</a:t>
            </a:r>
            <a:r>
              <a:rPr lang="en-US" altLang="zh-CN" sz="2000">
                <a:sym typeface="Symbol" panose="05050102010706020507" pitchFamily="18" charset="2"/>
              </a:rPr>
              <a:t>v</a:t>
            </a:r>
            <a:r>
              <a:rPr lang="en-US" altLang="zh-CN" sz="2000" i="0"/>
              <a:t>=0.5</a:t>
            </a:r>
            <a:endParaRPr lang="en-US" altLang="zh-CN" sz="2000" i="0"/>
          </a:p>
        </p:txBody>
      </p:sp>
      <p:sp>
        <p:nvSpPr>
          <p:cNvPr id="581662" name="Rectangle 30"/>
          <p:cNvSpPr>
            <a:spLocks noChangeArrowheads="1"/>
          </p:cNvSpPr>
          <p:nvPr/>
        </p:nvSpPr>
        <p:spPr bwMode="auto">
          <a:xfrm>
            <a:off x="7218363" y="2997200"/>
            <a:ext cx="1481137" cy="396875"/>
          </a:xfrm>
          <a:prstGeom prst="rect">
            <a:avLst/>
          </a:prstGeom>
          <a:noFill/>
          <a:ln w="9525">
            <a:noFill/>
            <a:miter lim="800000"/>
          </a:ln>
        </p:spPr>
        <p:txBody>
          <a:bodyPr wrap="none">
            <a:spAutoFit/>
          </a:bodyPr>
          <a:lstStyle/>
          <a:p>
            <a:pPr algn="l"/>
            <a:r>
              <a:rPr lang="en-US" altLang="zh-CN" sz="2000" dirty="0">
                <a:sym typeface="Symbol" panose="05050102010706020507" pitchFamily="18" charset="2"/>
              </a:rPr>
              <a:t>p</a:t>
            </a:r>
            <a:r>
              <a:rPr lang="en-US" altLang="zh-CN" sz="2000" dirty="0"/>
              <a:t>rint(</a:t>
            </a:r>
            <a:r>
              <a:rPr lang="en-US" altLang="zh-CN" sz="2000" i="0" dirty="0"/>
              <a:t>0.625</a:t>
            </a:r>
            <a:r>
              <a:rPr lang="en-US" altLang="zh-CN" sz="2000" dirty="0"/>
              <a:t>)</a:t>
            </a:r>
            <a:endParaRPr lang="en-US" altLang="zh-CN" sz="2000" dirty="0"/>
          </a:p>
        </p:txBody>
      </p:sp>
      <p:sp>
        <p:nvSpPr>
          <p:cNvPr id="581663" name="Rectangle 31"/>
          <p:cNvSpPr>
            <a:spLocks noChangeArrowheads="1"/>
          </p:cNvSpPr>
          <p:nvPr/>
        </p:nvSpPr>
        <p:spPr bwMode="auto">
          <a:xfrm>
            <a:off x="5092700" y="3719513"/>
            <a:ext cx="782638" cy="396875"/>
          </a:xfrm>
          <a:prstGeom prst="rect">
            <a:avLst/>
          </a:prstGeom>
          <a:noFill/>
          <a:ln w="9525">
            <a:noFill/>
            <a:miter lim="800000"/>
          </a:ln>
        </p:spPr>
        <p:txBody>
          <a:bodyPr wrap="none">
            <a:spAutoFit/>
          </a:bodyPr>
          <a:lstStyle/>
          <a:p>
            <a:pPr algn="l"/>
            <a:r>
              <a:rPr lang="en-US" altLang="zh-CN" sz="2000" dirty="0" err="1">
                <a:sym typeface="Symbol" panose="05050102010706020507" pitchFamily="18" charset="2"/>
              </a:rPr>
              <a:t>B</a:t>
            </a:r>
            <a:r>
              <a:rPr lang="en-US" altLang="zh-CN" sz="2000" b="1" i="0" dirty="0" err="1">
                <a:sym typeface="Symbol" panose="05050102010706020507" pitchFamily="18" charset="2"/>
              </a:rPr>
              <a:t>.</a:t>
            </a:r>
            <a:r>
              <a:rPr lang="en-US" altLang="zh-CN" sz="2000" dirty="0" err="1"/>
              <a:t>f</a:t>
            </a:r>
            <a:r>
              <a:rPr lang="en-US" altLang="zh-CN" sz="2000" i="0" dirty="0"/>
              <a:t>=1</a:t>
            </a:r>
            <a:endParaRPr lang="en-US" altLang="zh-CN" sz="2000" i="0" dirty="0"/>
          </a:p>
        </p:txBody>
      </p:sp>
      <p:sp>
        <p:nvSpPr>
          <p:cNvPr id="581664" name="Rectangle 32"/>
          <p:cNvSpPr>
            <a:spLocks noChangeArrowheads="1"/>
          </p:cNvSpPr>
          <p:nvPr/>
        </p:nvSpPr>
        <p:spPr bwMode="auto">
          <a:xfrm>
            <a:off x="6845300" y="4344988"/>
            <a:ext cx="922338"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S</a:t>
            </a:r>
            <a:r>
              <a:rPr lang="en-US" altLang="zh-CN" sz="2000" b="1" i="0">
                <a:sym typeface="Symbol" panose="05050102010706020507" pitchFamily="18" charset="2"/>
              </a:rPr>
              <a:t>.</a:t>
            </a:r>
            <a:r>
              <a:rPr lang="en-US" altLang="zh-CN" sz="2000">
                <a:sym typeface="Symbol" panose="05050102010706020507" pitchFamily="18" charset="2"/>
              </a:rPr>
              <a:t>f </a:t>
            </a:r>
            <a:r>
              <a:rPr lang="en-US" altLang="zh-CN" sz="2000" i="0"/>
              <a:t>= 3</a:t>
            </a:r>
            <a:endParaRPr lang="en-US" altLang="zh-CN" sz="2000" i="0"/>
          </a:p>
        </p:txBody>
      </p:sp>
      <p:sp>
        <p:nvSpPr>
          <p:cNvPr id="581666" name="Rectangle 34"/>
          <p:cNvSpPr>
            <a:spLocks noChangeArrowheads="1"/>
          </p:cNvSpPr>
          <p:nvPr/>
        </p:nvSpPr>
        <p:spPr bwMode="auto">
          <a:xfrm>
            <a:off x="8243888" y="5624513"/>
            <a:ext cx="839787"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S</a:t>
            </a:r>
            <a:r>
              <a:rPr lang="en-US" altLang="zh-CN" sz="2000" b="1" i="0">
                <a:sym typeface="Symbol" panose="05050102010706020507" pitchFamily="18" charset="2"/>
              </a:rPr>
              <a:t>.</a:t>
            </a:r>
            <a:r>
              <a:rPr lang="en-US" altLang="zh-CN" sz="2000">
                <a:sym typeface="Symbol" panose="05050102010706020507" pitchFamily="18" charset="2"/>
              </a:rPr>
              <a:t>v</a:t>
            </a:r>
            <a:r>
              <a:rPr lang="en-US" altLang="zh-CN" sz="2000" i="0"/>
              <a:t>=0</a:t>
            </a:r>
            <a:endParaRPr lang="en-US" altLang="zh-CN" sz="2000" i="0"/>
          </a:p>
        </p:txBody>
      </p:sp>
      <p:sp>
        <p:nvSpPr>
          <p:cNvPr id="581668" name="Rectangle 36"/>
          <p:cNvSpPr>
            <a:spLocks noChangeArrowheads="1"/>
          </p:cNvSpPr>
          <p:nvPr/>
        </p:nvSpPr>
        <p:spPr bwMode="auto">
          <a:xfrm>
            <a:off x="7775575" y="4344988"/>
            <a:ext cx="1333500" cy="396875"/>
          </a:xfrm>
          <a:prstGeom prst="rect">
            <a:avLst/>
          </a:prstGeom>
          <a:noFill/>
          <a:ln w="9525">
            <a:noFill/>
            <a:miter lim="800000"/>
          </a:ln>
        </p:spPr>
        <p:txBody>
          <a:bodyPr wrap="none">
            <a:spAutoFit/>
          </a:bodyPr>
          <a:lstStyle/>
          <a:p>
            <a:pPr algn="l"/>
            <a:r>
              <a:rPr lang="en-US" altLang="zh-CN" sz="2000">
                <a:sym typeface="Symbol" panose="05050102010706020507" pitchFamily="18" charset="2"/>
              </a:rPr>
              <a:t>S</a:t>
            </a:r>
            <a:r>
              <a:rPr lang="en-US" altLang="zh-CN" sz="2000" b="1" i="0">
                <a:sym typeface="Symbol" panose="05050102010706020507" pitchFamily="18" charset="2"/>
              </a:rPr>
              <a:t>.</a:t>
            </a:r>
            <a:r>
              <a:rPr lang="en-US" altLang="zh-CN" sz="2000">
                <a:sym typeface="Symbol" panose="05050102010706020507" pitchFamily="18" charset="2"/>
              </a:rPr>
              <a:t>v</a:t>
            </a:r>
            <a:r>
              <a:rPr lang="en-US" altLang="zh-CN" sz="2000" i="0"/>
              <a:t>=0.125</a:t>
            </a:r>
            <a:endParaRPr lang="en-US" altLang="zh-CN" sz="2000" i="0"/>
          </a:p>
        </p:txBody>
      </p:sp>
      <p:sp>
        <p:nvSpPr>
          <p:cNvPr id="581669" name="Rectangle 37"/>
          <p:cNvSpPr>
            <a:spLocks noChangeArrowheads="1"/>
          </p:cNvSpPr>
          <p:nvPr/>
        </p:nvSpPr>
        <p:spPr bwMode="auto">
          <a:xfrm>
            <a:off x="7204075" y="3719513"/>
            <a:ext cx="1333500" cy="396875"/>
          </a:xfrm>
          <a:prstGeom prst="rect">
            <a:avLst/>
          </a:prstGeom>
          <a:noFill/>
          <a:ln w="9525">
            <a:noFill/>
            <a:miter lim="800000"/>
          </a:ln>
        </p:spPr>
        <p:txBody>
          <a:bodyPr wrap="none">
            <a:spAutoFit/>
          </a:bodyPr>
          <a:lstStyle/>
          <a:p>
            <a:pPr algn="l"/>
            <a:r>
              <a:rPr lang="en-US" altLang="zh-CN" sz="2000" dirty="0" err="1">
                <a:sym typeface="Symbol" panose="05050102010706020507" pitchFamily="18" charset="2"/>
              </a:rPr>
              <a:t>S</a:t>
            </a:r>
            <a:r>
              <a:rPr lang="en-US" altLang="zh-CN" sz="2000" b="1" i="0" dirty="0" err="1">
                <a:sym typeface="Symbol" panose="05050102010706020507" pitchFamily="18" charset="2"/>
              </a:rPr>
              <a:t>.</a:t>
            </a:r>
            <a:r>
              <a:rPr lang="en-US" altLang="zh-CN" sz="2000" dirty="0" err="1">
                <a:sym typeface="Symbol" panose="05050102010706020507" pitchFamily="18" charset="2"/>
              </a:rPr>
              <a:t>v</a:t>
            </a:r>
            <a:r>
              <a:rPr lang="en-US" altLang="zh-CN" sz="2000" i="0" dirty="0"/>
              <a:t>=0.625</a:t>
            </a:r>
            <a:endParaRPr lang="en-US" altLang="zh-CN" sz="2000" i="0" dirty="0"/>
          </a:p>
        </p:txBody>
      </p:sp>
      <p:sp>
        <p:nvSpPr>
          <p:cNvPr id="38935" name="Rectangle 38"/>
          <p:cNvSpPr>
            <a:spLocks noChangeArrowheads="1"/>
          </p:cNvSpPr>
          <p:nvPr/>
        </p:nvSpPr>
        <p:spPr bwMode="auto">
          <a:xfrm>
            <a:off x="1524000" y="188913"/>
            <a:ext cx="6288088"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基于属性文法的语义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grpSp>
        <p:nvGrpSpPr>
          <p:cNvPr id="2" name="Group 92"/>
          <p:cNvGrpSpPr/>
          <p:nvPr/>
        </p:nvGrpSpPr>
        <p:grpSpPr bwMode="auto">
          <a:xfrm>
            <a:off x="3995738" y="4616450"/>
            <a:ext cx="2376487" cy="2052638"/>
            <a:chOff x="2653" y="2908"/>
            <a:chExt cx="1497" cy="1293"/>
          </a:xfrm>
        </p:grpSpPr>
        <p:sp>
          <p:nvSpPr>
            <p:cNvPr id="38952" name="Line 87"/>
            <p:cNvSpPr>
              <a:spLocks noChangeShapeType="1"/>
            </p:cNvSpPr>
            <p:nvPr/>
          </p:nvSpPr>
          <p:spPr bwMode="auto">
            <a:xfrm flipH="1" flipV="1">
              <a:off x="3198" y="3067"/>
              <a:ext cx="90" cy="91"/>
            </a:xfrm>
            <a:prstGeom prst="line">
              <a:avLst/>
            </a:prstGeom>
            <a:noFill/>
            <a:ln w="9525">
              <a:solidFill>
                <a:schemeClr val="tx1"/>
              </a:solidFill>
              <a:round/>
            </a:ln>
          </p:spPr>
          <p:txBody>
            <a:bodyPr>
              <a:spAutoFit/>
            </a:bodyPr>
            <a:lstStyle/>
            <a:p>
              <a:endParaRPr lang="zh-CN" altLang="en-US"/>
            </a:p>
          </p:txBody>
        </p:sp>
        <p:sp>
          <p:nvSpPr>
            <p:cNvPr id="38953" name="Rectangle 53"/>
            <p:cNvSpPr>
              <a:spLocks noChangeArrowheads="1"/>
            </p:cNvSpPr>
            <p:nvPr/>
          </p:nvSpPr>
          <p:spPr bwMode="auto">
            <a:xfrm>
              <a:off x="3011" y="2908"/>
              <a:ext cx="232"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N</a:t>
              </a:r>
              <a:endParaRPr lang="en-US" altLang="zh-CN" sz="2000">
                <a:solidFill>
                  <a:srgbClr val="333399"/>
                </a:solidFill>
                <a:sym typeface="Symbol" panose="05050102010706020507" pitchFamily="18" charset="2"/>
              </a:endParaRPr>
            </a:p>
          </p:txBody>
        </p:sp>
        <p:sp>
          <p:nvSpPr>
            <p:cNvPr id="38954" name="Rectangle 54"/>
            <p:cNvSpPr>
              <a:spLocks noChangeArrowheads="1"/>
            </p:cNvSpPr>
            <p:nvPr/>
          </p:nvSpPr>
          <p:spPr bwMode="auto">
            <a:xfrm>
              <a:off x="2744" y="3045"/>
              <a:ext cx="178" cy="327"/>
            </a:xfrm>
            <a:prstGeom prst="rect">
              <a:avLst/>
            </a:prstGeom>
            <a:noFill/>
            <a:ln w="9525">
              <a:noFill/>
              <a:miter lim="800000"/>
            </a:ln>
          </p:spPr>
          <p:txBody>
            <a:bodyPr wrap="none">
              <a:spAutoFit/>
            </a:bodyPr>
            <a:lstStyle/>
            <a:p>
              <a:pPr algn="l"/>
              <a:r>
                <a:rPr lang="en-US" altLang="zh-CN" sz="2800" b="1" i="0">
                  <a:solidFill>
                    <a:srgbClr val="333399"/>
                  </a:solidFill>
                  <a:sym typeface="Symbol" panose="05050102010706020507" pitchFamily="18" charset="2"/>
                </a:rPr>
                <a:t>.</a:t>
              </a:r>
              <a:endParaRPr lang="en-US" altLang="zh-CN" sz="2800" b="1" i="0">
                <a:solidFill>
                  <a:srgbClr val="333399"/>
                </a:solidFill>
                <a:sym typeface="Symbol" panose="05050102010706020507" pitchFamily="18" charset="2"/>
              </a:endParaRPr>
            </a:p>
          </p:txBody>
        </p:sp>
        <p:sp>
          <p:nvSpPr>
            <p:cNvPr id="38955" name="Rectangle 55"/>
            <p:cNvSpPr>
              <a:spLocks noChangeArrowheads="1"/>
            </p:cNvSpPr>
            <p:nvPr/>
          </p:nvSpPr>
          <p:spPr bwMode="auto">
            <a:xfrm>
              <a:off x="3243" y="3135"/>
              <a:ext cx="223" cy="250"/>
            </a:xfrm>
            <a:prstGeom prst="rect">
              <a:avLst/>
            </a:prstGeom>
            <a:noFill/>
            <a:ln w="9525">
              <a:noFill/>
              <a:miter lim="800000"/>
            </a:ln>
          </p:spPr>
          <p:txBody>
            <a:bodyPr wrap="none">
              <a:spAutoFit/>
            </a:bodyPr>
            <a:lstStyle/>
            <a:p>
              <a:pPr algn="l"/>
              <a:r>
                <a:rPr lang="en-US" altLang="zh-CN" sz="2000" dirty="0">
                  <a:solidFill>
                    <a:srgbClr val="333399"/>
                  </a:solidFill>
                  <a:sym typeface="Symbol" panose="05050102010706020507" pitchFamily="18" charset="2"/>
                </a:rPr>
                <a:t>S</a:t>
              </a:r>
              <a:endParaRPr lang="en-US" altLang="zh-CN" sz="2000" dirty="0">
                <a:solidFill>
                  <a:srgbClr val="333399"/>
                </a:solidFill>
                <a:sym typeface="Symbol" panose="05050102010706020507" pitchFamily="18" charset="2"/>
              </a:endParaRPr>
            </a:p>
          </p:txBody>
        </p:sp>
        <p:sp>
          <p:nvSpPr>
            <p:cNvPr id="38956" name="Rectangle 56"/>
            <p:cNvSpPr>
              <a:spLocks noChangeArrowheads="1"/>
            </p:cNvSpPr>
            <p:nvPr/>
          </p:nvSpPr>
          <p:spPr bwMode="auto">
            <a:xfrm>
              <a:off x="2922" y="3339"/>
              <a:ext cx="223"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B</a:t>
              </a:r>
              <a:endParaRPr lang="en-US" altLang="zh-CN" sz="2000">
                <a:solidFill>
                  <a:srgbClr val="333399"/>
                </a:solidFill>
                <a:sym typeface="Symbol" panose="05050102010706020507" pitchFamily="18" charset="2"/>
              </a:endParaRPr>
            </a:p>
          </p:txBody>
        </p:sp>
        <p:sp>
          <p:nvSpPr>
            <p:cNvPr id="38957" name="Rectangle 57"/>
            <p:cNvSpPr>
              <a:spLocks noChangeArrowheads="1"/>
            </p:cNvSpPr>
            <p:nvPr/>
          </p:nvSpPr>
          <p:spPr bwMode="auto">
            <a:xfrm>
              <a:off x="3470" y="3339"/>
              <a:ext cx="223" cy="250"/>
            </a:xfrm>
            <a:prstGeom prst="rect">
              <a:avLst/>
            </a:prstGeom>
            <a:noFill/>
            <a:ln w="9525">
              <a:noFill/>
              <a:miter lim="800000"/>
            </a:ln>
          </p:spPr>
          <p:txBody>
            <a:bodyPr wrap="none">
              <a:spAutoFit/>
            </a:bodyPr>
            <a:lstStyle/>
            <a:p>
              <a:pPr algn="l"/>
              <a:r>
                <a:rPr lang="en-US" altLang="zh-CN" sz="2000" dirty="0">
                  <a:solidFill>
                    <a:srgbClr val="333399"/>
                  </a:solidFill>
                  <a:sym typeface="Symbol" panose="05050102010706020507" pitchFamily="18" charset="2"/>
                </a:rPr>
                <a:t>S</a:t>
              </a:r>
              <a:endParaRPr lang="en-US" altLang="zh-CN" sz="2000" dirty="0">
                <a:solidFill>
                  <a:srgbClr val="333399"/>
                </a:solidFill>
                <a:sym typeface="Symbol" panose="05050102010706020507" pitchFamily="18" charset="2"/>
              </a:endParaRPr>
            </a:p>
          </p:txBody>
        </p:sp>
        <p:sp>
          <p:nvSpPr>
            <p:cNvPr id="38958" name="Rectangle 58"/>
            <p:cNvSpPr>
              <a:spLocks noChangeArrowheads="1"/>
            </p:cNvSpPr>
            <p:nvPr/>
          </p:nvSpPr>
          <p:spPr bwMode="auto">
            <a:xfrm>
              <a:off x="3149" y="3566"/>
              <a:ext cx="223"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B</a:t>
              </a:r>
              <a:endParaRPr lang="en-US" altLang="zh-CN" sz="2000">
                <a:solidFill>
                  <a:srgbClr val="333399"/>
                </a:solidFill>
                <a:sym typeface="Symbol" panose="05050102010706020507" pitchFamily="18" charset="2"/>
              </a:endParaRPr>
            </a:p>
          </p:txBody>
        </p:sp>
        <p:sp>
          <p:nvSpPr>
            <p:cNvPr id="38959" name="Rectangle 59"/>
            <p:cNvSpPr>
              <a:spLocks noChangeArrowheads="1"/>
            </p:cNvSpPr>
            <p:nvPr/>
          </p:nvSpPr>
          <p:spPr bwMode="auto">
            <a:xfrm>
              <a:off x="3696" y="3566"/>
              <a:ext cx="223"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S</a:t>
              </a:r>
              <a:endParaRPr lang="en-US" altLang="zh-CN" sz="2000">
                <a:solidFill>
                  <a:srgbClr val="333399"/>
                </a:solidFill>
                <a:sym typeface="Symbol" panose="05050102010706020507" pitchFamily="18" charset="2"/>
              </a:endParaRPr>
            </a:p>
          </p:txBody>
        </p:sp>
        <p:sp>
          <p:nvSpPr>
            <p:cNvPr id="38960" name="Rectangle 60"/>
            <p:cNvSpPr>
              <a:spLocks noChangeArrowheads="1"/>
            </p:cNvSpPr>
            <p:nvPr/>
          </p:nvSpPr>
          <p:spPr bwMode="auto">
            <a:xfrm>
              <a:off x="3379" y="3770"/>
              <a:ext cx="223"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B</a:t>
              </a:r>
              <a:endParaRPr lang="en-US" altLang="zh-CN" sz="2000">
                <a:solidFill>
                  <a:srgbClr val="333399"/>
                </a:solidFill>
                <a:sym typeface="Symbol" panose="05050102010706020507" pitchFamily="18" charset="2"/>
              </a:endParaRPr>
            </a:p>
          </p:txBody>
        </p:sp>
        <p:sp>
          <p:nvSpPr>
            <p:cNvPr id="38961" name="Rectangle 61"/>
            <p:cNvSpPr>
              <a:spLocks noChangeArrowheads="1"/>
            </p:cNvSpPr>
            <p:nvPr/>
          </p:nvSpPr>
          <p:spPr bwMode="auto">
            <a:xfrm>
              <a:off x="3927" y="3748"/>
              <a:ext cx="223"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S</a:t>
              </a:r>
              <a:endParaRPr lang="en-US" altLang="zh-CN" sz="2000">
                <a:solidFill>
                  <a:srgbClr val="333399"/>
                </a:solidFill>
                <a:sym typeface="Symbol" panose="05050102010706020507" pitchFamily="18" charset="2"/>
              </a:endParaRPr>
            </a:p>
          </p:txBody>
        </p:sp>
        <p:sp>
          <p:nvSpPr>
            <p:cNvPr id="38962" name="Rectangle 62"/>
            <p:cNvSpPr>
              <a:spLocks noChangeArrowheads="1"/>
            </p:cNvSpPr>
            <p:nvPr/>
          </p:nvSpPr>
          <p:spPr bwMode="auto">
            <a:xfrm>
              <a:off x="2653" y="3566"/>
              <a:ext cx="205"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1</a:t>
              </a:r>
              <a:endParaRPr lang="en-US" altLang="zh-CN" sz="2000">
                <a:solidFill>
                  <a:srgbClr val="333399"/>
                </a:solidFill>
                <a:sym typeface="Symbol" panose="05050102010706020507" pitchFamily="18" charset="2"/>
              </a:endParaRPr>
            </a:p>
          </p:txBody>
        </p:sp>
        <p:sp>
          <p:nvSpPr>
            <p:cNvPr id="38963" name="Rectangle 63"/>
            <p:cNvSpPr>
              <a:spLocks noChangeArrowheads="1"/>
            </p:cNvSpPr>
            <p:nvPr/>
          </p:nvSpPr>
          <p:spPr bwMode="auto">
            <a:xfrm>
              <a:off x="2880" y="3748"/>
              <a:ext cx="205"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0</a:t>
              </a:r>
              <a:endParaRPr lang="en-US" altLang="zh-CN" sz="2000">
                <a:solidFill>
                  <a:srgbClr val="333399"/>
                </a:solidFill>
                <a:sym typeface="Symbol" panose="05050102010706020507" pitchFamily="18" charset="2"/>
              </a:endParaRPr>
            </a:p>
          </p:txBody>
        </p:sp>
        <p:sp>
          <p:nvSpPr>
            <p:cNvPr id="38964" name="Rectangle 64"/>
            <p:cNvSpPr>
              <a:spLocks noChangeArrowheads="1"/>
            </p:cNvSpPr>
            <p:nvPr/>
          </p:nvSpPr>
          <p:spPr bwMode="auto">
            <a:xfrm>
              <a:off x="3107" y="3929"/>
              <a:ext cx="205" cy="250"/>
            </a:xfrm>
            <a:prstGeom prst="rect">
              <a:avLst/>
            </a:prstGeom>
            <a:noFill/>
            <a:ln w="9525">
              <a:noFill/>
              <a:miter lim="800000"/>
            </a:ln>
          </p:spPr>
          <p:txBody>
            <a:bodyPr wrap="none">
              <a:spAutoFit/>
            </a:bodyPr>
            <a:lstStyle/>
            <a:p>
              <a:pPr algn="l"/>
              <a:r>
                <a:rPr lang="en-US" altLang="zh-CN" sz="2000">
                  <a:solidFill>
                    <a:srgbClr val="333399"/>
                  </a:solidFill>
                  <a:sym typeface="Symbol" panose="05050102010706020507" pitchFamily="18" charset="2"/>
                </a:rPr>
                <a:t>1</a:t>
              </a:r>
              <a:endParaRPr lang="en-US" altLang="zh-CN" sz="2000">
                <a:solidFill>
                  <a:srgbClr val="333399"/>
                </a:solidFill>
                <a:sym typeface="Symbol" panose="05050102010706020507" pitchFamily="18" charset="2"/>
              </a:endParaRPr>
            </a:p>
          </p:txBody>
        </p:sp>
        <p:sp>
          <p:nvSpPr>
            <p:cNvPr id="38965" name="Rectangle 65"/>
            <p:cNvSpPr>
              <a:spLocks noChangeArrowheads="1"/>
            </p:cNvSpPr>
            <p:nvPr/>
          </p:nvSpPr>
          <p:spPr bwMode="auto">
            <a:xfrm>
              <a:off x="3601" y="3951"/>
              <a:ext cx="186" cy="250"/>
            </a:xfrm>
            <a:prstGeom prst="rect">
              <a:avLst/>
            </a:prstGeom>
            <a:noFill/>
            <a:ln w="9525">
              <a:noFill/>
              <a:miter lim="800000"/>
            </a:ln>
          </p:spPr>
          <p:txBody>
            <a:bodyPr wrap="none">
              <a:spAutoFit/>
            </a:bodyPr>
            <a:lstStyle/>
            <a:p>
              <a:pPr algn="l"/>
              <a:r>
                <a:rPr lang="en-US" altLang="zh-CN" sz="2000" b="1" i="0">
                  <a:solidFill>
                    <a:srgbClr val="333399"/>
                  </a:solidFill>
                  <a:sym typeface="Symbol" panose="05050102010706020507" pitchFamily="18" charset="2"/>
                </a:rPr>
                <a:t></a:t>
              </a:r>
              <a:endParaRPr lang="en-US" altLang="en-US" sz="2000" b="1" i="0">
                <a:solidFill>
                  <a:srgbClr val="333399"/>
                </a:solidFill>
                <a:sym typeface="Symbol" panose="05050102010706020507" pitchFamily="18" charset="2"/>
              </a:endParaRPr>
            </a:p>
          </p:txBody>
        </p:sp>
        <p:sp>
          <p:nvSpPr>
            <p:cNvPr id="38966" name="Line 79"/>
            <p:cNvSpPr>
              <a:spLocks noChangeShapeType="1"/>
            </p:cNvSpPr>
            <p:nvPr/>
          </p:nvSpPr>
          <p:spPr bwMode="auto">
            <a:xfrm flipV="1">
              <a:off x="2880" y="3113"/>
              <a:ext cx="181" cy="136"/>
            </a:xfrm>
            <a:prstGeom prst="line">
              <a:avLst/>
            </a:prstGeom>
            <a:noFill/>
            <a:ln w="9525">
              <a:solidFill>
                <a:schemeClr val="tx1"/>
              </a:solidFill>
              <a:round/>
            </a:ln>
          </p:spPr>
          <p:txBody>
            <a:bodyPr>
              <a:spAutoFit/>
            </a:bodyPr>
            <a:lstStyle/>
            <a:p>
              <a:endParaRPr lang="zh-CN" altLang="en-US"/>
            </a:p>
          </p:txBody>
        </p:sp>
        <p:sp>
          <p:nvSpPr>
            <p:cNvPr id="38967" name="Line 80"/>
            <p:cNvSpPr>
              <a:spLocks noChangeShapeType="1"/>
            </p:cNvSpPr>
            <p:nvPr/>
          </p:nvSpPr>
          <p:spPr bwMode="auto">
            <a:xfrm flipV="1">
              <a:off x="3107" y="3339"/>
              <a:ext cx="136" cy="91"/>
            </a:xfrm>
            <a:prstGeom prst="line">
              <a:avLst/>
            </a:prstGeom>
            <a:noFill/>
            <a:ln w="9525">
              <a:solidFill>
                <a:schemeClr val="tx1"/>
              </a:solidFill>
              <a:round/>
            </a:ln>
          </p:spPr>
          <p:txBody>
            <a:bodyPr>
              <a:spAutoFit/>
            </a:bodyPr>
            <a:lstStyle/>
            <a:p>
              <a:endParaRPr lang="zh-CN" altLang="en-US"/>
            </a:p>
          </p:txBody>
        </p:sp>
        <p:sp>
          <p:nvSpPr>
            <p:cNvPr id="38968" name="Line 81"/>
            <p:cNvSpPr>
              <a:spLocks noChangeShapeType="1"/>
            </p:cNvSpPr>
            <p:nvPr/>
          </p:nvSpPr>
          <p:spPr bwMode="auto">
            <a:xfrm flipV="1">
              <a:off x="2835" y="3521"/>
              <a:ext cx="136" cy="91"/>
            </a:xfrm>
            <a:prstGeom prst="line">
              <a:avLst/>
            </a:prstGeom>
            <a:noFill/>
            <a:ln w="9525">
              <a:solidFill>
                <a:schemeClr val="tx1"/>
              </a:solidFill>
              <a:round/>
            </a:ln>
          </p:spPr>
          <p:txBody>
            <a:bodyPr>
              <a:spAutoFit/>
            </a:bodyPr>
            <a:lstStyle/>
            <a:p>
              <a:endParaRPr lang="zh-CN" altLang="en-US"/>
            </a:p>
          </p:txBody>
        </p:sp>
        <p:sp>
          <p:nvSpPr>
            <p:cNvPr id="38969" name="Line 82"/>
            <p:cNvSpPr>
              <a:spLocks noChangeShapeType="1"/>
            </p:cNvSpPr>
            <p:nvPr/>
          </p:nvSpPr>
          <p:spPr bwMode="auto">
            <a:xfrm flipV="1">
              <a:off x="3061" y="3702"/>
              <a:ext cx="136" cy="91"/>
            </a:xfrm>
            <a:prstGeom prst="line">
              <a:avLst/>
            </a:prstGeom>
            <a:noFill/>
            <a:ln w="9525">
              <a:solidFill>
                <a:schemeClr val="tx1"/>
              </a:solidFill>
              <a:round/>
            </a:ln>
          </p:spPr>
          <p:txBody>
            <a:bodyPr>
              <a:spAutoFit/>
            </a:bodyPr>
            <a:lstStyle/>
            <a:p>
              <a:endParaRPr lang="zh-CN" altLang="en-US"/>
            </a:p>
          </p:txBody>
        </p:sp>
        <p:sp>
          <p:nvSpPr>
            <p:cNvPr id="38970" name="Line 83"/>
            <p:cNvSpPr>
              <a:spLocks noChangeShapeType="1"/>
            </p:cNvSpPr>
            <p:nvPr/>
          </p:nvSpPr>
          <p:spPr bwMode="auto">
            <a:xfrm flipV="1">
              <a:off x="3288" y="3929"/>
              <a:ext cx="136" cy="91"/>
            </a:xfrm>
            <a:prstGeom prst="line">
              <a:avLst/>
            </a:prstGeom>
            <a:noFill/>
            <a:ln w="9525">
              <a:solidFill>
                <a:schemeClr val="tx1"/>
              </a:solidFill>
              <a:round/>
            </a:ln>
          </p:spPr>
          <p:txBody>
            <a:bodyPr>
              <a:spAutoFit/>
            </a:bodyPr>
            <a:lstStyle/>
            <a:p>
              <a:endParaRPr lang="zh-CN" altLang="en-US"/>
            </a:p>
          </p:txBody>
        </p:sp>
        <p:sp>
          <p:nvSpPr>
            <p:cNvPr id="38971" name="Line 84"/>
            <p:cNvSpPr>
              <a:spLocks noChangeShapeType="1"/>
            </p:cNvSpPr>
            <p:nvPr/>
          </p:nvSpPr>
          <p:spPr bwMode="auto">
            <a:xfrm flipV="1">
              <a:off x="3334" y="3521"/>
              <a:ext cx="136" cy="91"/>
            </a:xfrm>
            <a:prstGeom prst="line">
              <a:avLst/>
            </a:prstGeom>
            <a:noFill/>
            <a:ln w="9525">
              <a:solidFill>
                <a:schemeClr val="tx1"/>
              </a:solidFill>
              <a:round/>
            </a:ln>
          </p:spPr>
          <p:txBody>
            <a:bodyPr>
              <a:spAutoFit/>
            </a:bodyPr>
            <a:lstStyle/>
            <a:p>
              <a:endParaRPr lang="zh-CN" altLang="en-US"/>
            </a:p>
          </p:txBody>
        </p:sp>
        <p:sp>
          <p:nvSpPr>
            <p:cNvPr id="38972" name="Line 85"/>
            <p:cNvSpPr>
              <a:spLocks noChangeShapeType="1"/>
            </p:cNvSpPr>
            <p:nvPr/>
          </p:nvSpPr>
          <p:spPr bwMode="auto">
            <a:xfrm flipV="1">
              <a:off x="3560" y="3748"/>
              <a:ext cx="136" cy="91"/>
            </a:xfrm>
            <a:prstGeom prst="line">
              <a:avLst/>
            </a:prstGeom>
            <a:noFill/>
            <a:ln w="9525">
              <a:solidFill>
                <a:schemeClr val="tx1"/>
              </a:solidFill>
              <a:round/>
            </a:ln>
          </p:spPr>
          <p:txBody>
            <a:bodyPr>
              <a:spAutoFit/>
            </a:bodyPr>
            <a:lstStyle/>
            <a:p>
              <a:endParaRPr lang="zh-CN" altLang="en-US"/>
            </a:p>
          </p:txBody>
        </p:sp>
        <p:sp>
          <p:nvSpPr>
            <p:cNvPr id="38973" name="Line 86"/>
            <p:cNvSpPr>
              <a:spLocks noChangeShapeType="1"/>
            </p:cNvSpPr>
            <p:nvPr/>
          </p:nvSpPr>
          <p:spPr bwMode="auto">
            <a:xfrm flipV="1">
              <a:off x="3787" y="3974"/>
              <a:ext cx="136" cy="91"/>
            </a:xfrm>
            <a:prstGeom prst="line">
              <a:avLst/>
            </a:prstGeom>
            <a:noFill/>
            <a:ln w="9525">
              <a:solidFill>
                <a:schemeClr val="tx1"/>
              </a:solidFill>
              <a:round/>
            </a:ln>
          </p:spPr>
          <p:txBody>
            <a:bodyPr>
              <a:spAutoFit/>
            </a:bodyPr>
            <a:lstStyle/>
            <a:p>
              <a:endParaRPr lang="zh-CN" altLang="en-US"/>
            </a:p>
          </p:txBody>
        </p:sp>
        <p:sp>
          <p:nvSpPr>
            <p:cNvPr id="38974" name="Line 88"/>
            <p:cNvSpPr>
              <a:spLocks noChangeShapeType="1"/>
            </p:cNvSpPr>
            <p:nvPr/>
          </p:nvSpPr>
          <p:spPr bwMode="auto">
            <a:xfrm flipH="1" flipV="1">
              <a:off x="3424" y="3294"/>
              <a:ext cx="91" cy="91"/>
            </a:xfrm>
            <a:prstGeom prst="line">
              <a:avLst/>
            </a:prstGeom>
            <a:noFill/>
            <a:ln w="9525">
              <a:solidFill>
                <a:schemeClr val="tx1"/>
              </a:solidFill>
              <a:round/>
            </a:ln>
          </p:spPr>
          <p:txBody>
            <a:bodyPr>
              <a:spAutoFit/>
            </a:bodyPr>
            <a:lstStyle/>
            <a:p>
              <a:endParaRPr lang="zh-CN" altLang="en-US"/>
            </a:p>
          </p:txBody>
        </p:sp>
        <p:sp>
          <p:nvSpPr>
            <p:cNvPr id="38975" name="Line 89"/>
            <p:cNvSpPr>
              <a:spLocks noChangeShapeType="1"/>
            </p:cNvSpPr>
            <p:nvPr/>
          </p:nvSpPr>
          <p:spPr bwMode="auto">
            <a:xfrm flipH="1" flipV="1">
              <a:off x="3651" y="3521"/>
              <a:ext cx="91" cy="90"/>
            </a:xfrm>
            <a:prstGeom prst="line">
              <a:avLst/>
            </a:prstGeom>
            <a:noFill/>
            <a:ln w="9525">
              <a:solidFill>
                <a:schemeClr val="tx1"/>
              </a:solidFill>
              <a:round/>
            </a:ln>
          </p:spPr>
          <p:txBody>
            <a:bodyPr>
              <a:spAutoFit/>
            </a:bodyPr>
            <a:lstStyle/>
            <a:p>
              <a:endParaRPr lang="zh-CN" altLang="en-US"/>
            </a:p>
          </p:txBody>
        </p:sp>
        <p:sp>
          <p:nvSpPr>
            <p:cNvPr id="38976" name="Line 90"/>
            <p:cNvSpPr>
              <a:spLocks noChangeShapeType="1"/>
            </p:cNvSpPr>
            <p:nvPr/>
          </p:nvSpPr>
          <p:spPr bwMode="auto">
            <a:xfrm flipH="1" flipV="1">
              <a:off x="3879" y="3747"/>
              <a:ext cx="90" cy="91"/>
            </a:xfrm>
            <a:prstGeom prst="line">
              <a:avLst/>
            </a:prstGeom>
            <a:noFill/>
            <a:ln w="9525">
              <a:solidFill>
                <a:schemeClr val="tx1"/>
              </a:solidFill>
              <a:round/>
            </a:ln>
          </p:spPr>
          <p:txBody>
            <a:bodyPr>
              <a:spAutoFit/>
            </a:bodyPr>
            <a:lstStyle/>
            <a:p>
              <a:endParaRPr lang="zh-CN" altLang="en-US"/>
            </a:p>
          </p:txBody>
        </p:sp>
      </p:grpSp>
      <p:grpSp>
        <p:nvGrpSpPr>
          <p:cNvPr id="3" name="Group 95"/>
          <p:cNvGrpSpPr/>
          <p:nvPr/>
        </p:nvGrpSpPr>
        <p:grpSpPr bwMode="auto">
          <a:xfrm>
            <a:off x="5475288" y="3417888"/>
            <a:ext cx="3025775" cy="2459037"/>
            <a:chOff x="3449" y="2153"/>
            <a:chExt cx="1906" cy="1549"/>
          </a:xfrm>
        </p:grpSpPr>
        <p:sp>
          <p:nvSpPr>
            <p:cNvPr id="38939" name="Line 40"/>
            <p:cNvSpPr>
              <a:spLocks noChangeShapeType="1"/>
            </p:cNvSpPr>
            <p:nvPr/>
          </p:nvSpPr>
          <p:spPr bwMode="auto">
            <a:xfrm>
              <a:off x="3449" y="2153"/>
              <a:ext cx="1" cy="226"/>
            </a:xfrm>
            <a:prstGeom prst="line">
              <a:avLst/>
            </a:prstGeom>
            <a:noFill/>
            <a:ln w="9525">
              <a:solidFill>
                <a:srgbClr val="000080"/>
              </a:solidFill>
              <a:round/>
              <a:tailEnd type="stealth" w="med" len="med"/>
            </a:ln>
          </p:spPr>
          <p:txBody>
            <a:bodyPr>
              <a:spAutoFit/>
            </a:bodyPr>
            <a:lstStyle/>
            <a:p>
              <a:endParaRPr lang="zh-CN" altLang="en-US"/>
            </a:p>
          </p:txBody>
        </p:sp>
        <p:sp>
          <p:nvSpPr>
            <p:cNvPr id="38940" name="Line 41"/>
            <p:cNvSpPr>
              <a:spLocks noChangeShapeType="1"/>
            </p:cNvSpPr>
            <p:nvPr/>
          </p:nvSpPr>
          <p:spPr bwMode="auto">
            <a:xfrm>
              <a:off x="3450" y="2562"/>
              <a:ext cx="1" cy="226"/>
            </a:xfrm>
            <a:prstGeom prst="line">
              <a:avLst/>
            </a:prstGeom>
            <a:noFill/>
            <a:ln w="9525">
              <a:solidFill>
                <a:srgbClr val="000080"/>
              </a:solidFill>
              <a:round/>
              <a:tailEnd type="stealth" w="med" len="med"/>
            </a:ln>
          </p:spPr>
          <p:txBody>
            <a:bodyPr>
              <a:spAutoFit/>
            </a:bodyPr>
            <a:lstStyle/>
            <a:p>
              <a:endParaRPr lang="zh-CN" altLang="en-US"/>
            </a:p>
          </p:txBody>
        </p:sp>
        <p:sp>
          <p:nvSpPr>
            <p:cNvPr id="38941" name="Line 42"/>
            <p:cNvSpPr>
              <a:spLocks noChangeShapeType="1"/>
            </p:cNvSpPr>
            <p:nvPr/>
          </p:nvSpPr>
          <p:spPr bwMode="auto">
            <a:xfrm>
              <a:off x="4130" y="2562"/>
              <a:ext cx="1" cy="226"/>
            </a:xfrm>
            <a:prstGeom prst="line">
              <a:avLst/>
            </a:prstGeom>
            <a:noFill/>
            <a:ln w="9525">
              <a:solidFill>
                <a:srgbClr val="000080"/>
              </a:solidFill>
              <a:round/>
              <a:tailEnd type="stealth" w="med" len="med"/>
            </a:ln>
          </p:spPr>
          <p:txBody>
            <a:bodyPr>
              <a:spAutoFit/>
            </a:bodyPr>
            <a:lstStyle/>
            <a:p>
              <a:endParaRPr lang="zh-CN" altLang="en-US"/>
            </a:p>
          </p:txBody>
        </p:sp>
        <p:sp>
          <p:nvSpPr>
            <p:cNvPr id="38942" name="Line 43"/>
            <p:cNvSpPr>
              <a:spLocks noChangeShapeType="1"/>
            </p:cNvSpPr>
            <p:nvPr/>
          </p:nvSpPr>
          <p:spPr bwMode="auto">
            <a:xfrm>
              <a:off x="4130" y="2970"/>
              <a:ext cx="1" cy="226"/>
            </a:xfrm>
            <a:prstGeom prst="line">
              <a:avLst/>
            </a:prstGeom>
            <a:noFill/>
            <a:ln w="9525">
              <a:solidFill>
                <a:srgbClr val="000080"/>
              </a:solidFill>
              <a:round/>
              <a:tailEnd type="stealth" w="med" len="med"/>
            </a:ln>
          </p:spPr>
          <p:txBody>
            <a:bodyPr>
              <a:spAutoFit/>
            </a:bodyPr>
            <a:lstStyle/>
            <a:p>
              <a:endParaRPr lang="zh-CN" altLang="en-US"/>
            </a:p>
          </p:txBody>
        </p:sp>
        <p:sp>
          <p:nvSpPr>
            <p:cNvPr id="38943" name="Line 44"/>
            <p:cNvSpPr>
              <a:spLocks noChangeShapeType="1"/>
            </p:cNvSpPr>
            <p:nvPr/>
          </p:nvSpPr>
          <p:spPr bwMode="auto">
            <a:xfrm>
              <a:off x="4629" y="2970"/>
              <a:ext cx="1" cy="226"/>
            </a:xfrm>
            <a:prstGeom prst="line">
              <a:avLst/>
            </a:prstGeom>
            <a:noFill/>
            <a:ln w="9525">
              <a:solidFill>
                <a:srgbClr val="000080"/>
              </a:solidFill>
              <a:round/>
              <a:tailEnd type="stealth" w="med" len="med"/>
            </a:ln>
          </p:spPr>
          <p:txBody>
            <a:bodyPr>
              <a:spAutoFit/>
            </a:bodyPr>
            <a:lstStyle/>
            <a:p>
              <a:endParaRPr lang="zh-CN" altLang="en-US"/>
            </a:p>
          </p:txBody>
        </p:sp>
        <p:sp>
          <p:nvSpPr>
            <p:cNvPr id="38944" name="Line 45"/>
            <p:cNvSpPr>
              <a:spLocks noChangeShapeType="1"/>
            </p:cNvSpPr>
            <p:nvPr/>
          </p:nvSpPr>
          <p:spPr bwMode="auto">
            <a:xfrm>
              <a:off x="4422" y="3333"/>
              <a:ext cx="1" cy="226"/>
            </a:xfrm>
            <a:prstGeom prst="line">
              <a:avLst/>
            </a:prstGeom>
            <a:noFill/>
            <a:ln w="9525">
              <a:solidFill>
                <a:srgbClr val="000080"/>
              </a:solidFill>
              <a:round/>
              <a:tailEnd type="stealth" w="med" len="med"/>
            </a:ln>
          </p:spPr>
          <p:txBody>
            <a:bodyPr>
              <a:spAutoFit/>
            </a:bodyPr>
            <a:lstStyle/>
            <a:p>
              <a:endParaRPr lang="zh-CN" altLang="en-US"/>
            </a:p>
          </p:txBody>
        </p:sp>
        <p:sp>
          <p:nvSpPr>
            <p:cNvPr id="38945" name="Line 46"/>
            <p:cNvSpPr>
              <a:spLocks noChangeShapeType="1"/>
            </p:cNvSpPr>
            <p:nvPr/>
          </p:nvSpPr>
          <p:spPr bwMode="auto">
            <a:xfrm flipV="1">
              <a:off x="3722" y="2561"/>
              <a:ext cx="318" cy="182"/>
            </a:xfrm>
            <a:prstGeom prst="line">
              <a:avLst/>
            </a:prstGeom>
            <a:noFill/>
            <a:ln w="9525">
              <a:solidFill>
                <a:srgbClr val="000080"/>
              </a:solidFill>
              <a:round/>
              <a:tailEnd type="stealth" w="med" len="med"/>
            </a:ln>
          </p:spPr>
          <p:txBody>
            <a:bodyPr>
              <a:spAutoFit/>
            </a:bodyPr>
            <a:lstStyle/>
            <a:p>
              <a:endParaRPr lang="zh-CN" altLang="en-US"/>
            </a:p>
          </p:txBody>
        </p:sp>
        <p:sp>
          <p:nvSpPr>
            <p:cNvPr id="38946" name="Line 47"/>
            <p:cNvSpPr>
              <a:spLocks noChangeShapeType="1"/>
            </p:cNvSpPr>
            <p:nvPr/>
          </p:nvSpPr>
          <p:spPr bwMode="auto">
            <a:xfrm flipV="1">
              <a:off x="4266" y="2970"/>
              <a:ext cx="318" cy="182"/>
            </a:xfrm>
            <a:prstGeom prst="line">
              <a:avLst/>
            </a:prstGeom>
            <a:noFill/>
            <a:ln w="9525">
              <a:solidFill>
                <a:srgbClr val="000080"/>
              </a:solidFill>
              <a:round/>
              <a:tailEnd type="stealth" w="med" len="med"/>
            </a:ln>
          </p:spPr>
          <p:txBody>
            <a:bodyPr>
              <a:spAutoFit/>
            </a:bodyPr>
            <a:lstStyle/>
            <a:p>
              <a:endParaRPr lang="zh-CN" altLang="en-US"/>
            </a:p>
          </p:txBody>
        </p:sp>
        <p:sp>
          <p:nvSpPr>
            <p:cNvPr id="38947" name="Line 48"/>
            <p:cNvSpPr>
              <a:spLocks noChangeShapeType="1"/>
            </p:cNvSpPr>
            <p:nvPr/>
          </p:nvSpPr>
          <p:spPr bwMode="auto">
            <a:xfrm flipV="1">
              <a:off x="4921" y="3702"/>
              <a:ext cx="272" cy="0"/>
            </a:xfrm>
            <a:prstGeom prst="line">
              <a:avLst/>
            </a:prstGeom>
            <a:noFill/>
            <a:ln w="9525">
              <a:solidFill>
                <a:srgbClr val="000080"/>
              </a:solidFill>
              <a:round/>
              <a:tailEnd type="stealth" w="med" len="med"/>
            </a:ln>
          </p:spPr>
          <p:txBody>
            <a:bodyPr>
              <a:spAutoFit/>
            </a:bodyPr>
            <a:lstStyle/>
            <a:p>
              <a:endParaRPr lang="zh-CN" altLang="en-US"/>
            </a:p>
          </p:txBody>
        </p:sp>
        <p:sp>
          <p:nvSpPr>
            <p:cNvPr id="38948" name="Line 49"/>
            <p:cNvSpPr>
              <a:spLocks noChangeShapeType="1"/>
            </p:cNvSpPr>
            <p:nvPr/>
          </p:nvSpPr>
          <p:spPr bwMode="auto">
            <a:xfrm flipV="1">
              <a:off x="5219" y="2924"/>
              <a:ext cx="0" cy="226"/>
            </a:xfrm>
            <a:prstGeom prst="line">
              <a:avLst/>
            </a:prstGeom>
            <a:noFill/>
            <a:ln w="9525">
              <a:solidFill>
                <a:srgbClr val="000080"/>
              </a:solidFill>
              <a:round/>
              <a:tailEnd type="stealth" w="med" len="med"/>
            </a:ln>
          </p:spPr>
          <p:txBody>
            <a:bodyPr>
              <a:spAutoFit/>
            </a:bodyPr>
            <a:lstStyle/>
            <a:p>
              <a:endParaRPr lang="zh-CN" altLang="en-US"/>
            </a:p>
          </p:txBody>
        </p:sp>
        <p:sp>
          <p:nvSpPr>
            <p:cNvPr id="38949" name="Line 50"/>
            <p:cNvSpPr>
              <a:spLocks noChangeShapeType="1"/>
            </p:cNvSpPr>
            <p:nvPr/>
          </p:nvSpPr>
          <p:spPr bwMode="auto">
            <a:xfrm flipV="1">
              <a:off x="5219" y="2561"/>
              <a:ext cx="0" cy="226"/>
            </a:xfrm>
            <a:prstGeom prst="line">
              <a:avLst/>
            </a:prstGeom>
            <a:noFill/>
            <a:ln w="9525">
              <a:solidFill>
                <a:srgbClr val="000080"/>
              </a:solidFill>
              <a:round/>
              <a:tailEnd type="stealth" w="med" len="med"/>
            </a:ln>
          </p:spPr>
          <p:txBody>
            <a:bodyPr>
              <a:spAutoFit/>
            </a:bodyPr>
            <a:lstStyle/>
            <a:p>
              <a:endParaRPr lang="zh-CN" altLang="en-US"/>
            </a:p>
          </p:txBody>
        </p:sp>
        <p:sp>
          <p:nvSpPr>
            <p:cNvPr id="38950" name="Line 51"/>
            <p:cNvSpPr>
              <a:spLocks noChangeShapeType="1"/>
            </p:cNvSpPr>
            <p:nvPr/>
          </p:nvSpPr>
          <p:spPr bwMode="auto">
            <a:xfrm flipV="1">
              <a:off x="5219" y="2154"/>
              <a:ext cx="0" cy="226"/>
            </a:xfrm>
            <a:prstGeom prst="line">
              <a:avLst/>
            </a:prstGeom>
            <a:noFill/>
            <a:ln w="9525">
              <a:solidFill>
                <a:srgbClr val="000080"/>
              </a:solidFill>
              <a:round/>
              <a:tailEnd type="stealth" w="med" len="med"/>
            </a:ln>
          </p:spPr>
          <p:txBody>
            <a:bodyPr>
              <a:spAutoFit/>
            </a:bodyPr>
            <a:lstStyle/>
            <a:p>
              <a:endParaRPr lang="zh-CN" altLang="en-US"/>
            </a:p>
          </p:txBody>
        </p:sp>
        <p:sp>
          <p:nvSpPr>
            <p:cNvPr id="38951" name="Line 93"/>
            <p:cNvSpPr>
              <a:spLocks noChangeShapeType="1"/>
            </p:cNvSpPr>
            <p:nvPr/>
          </p:nvSpPr>
          <p:spPr bwMode="auto">
            <a:xfrm flipV="1">
              <a:off x="5355" y="3340"/>
              <a:ext cx="0" cy="226"/>
            </a:xfrm>
            <a:prstGeom prst="line">
              <a:avLst/>
            </a:prstGeom>
            <a:noFill/>
            <a:ln w="9525">
              <a:solidFill>
                <a:srgbClr val="000080"/>
              </a:solidFill>
              <a:round/>
              <a:tailEnd type="stealth" w="med" len="med"/>
            </a:ln>
          </p:spPr>
          <p:txBody>
            <a:bodyPr>
              <a:spAutoFit/>
            </a:bodyPr>
            <a:lstStyle/>
            <a:p>
              <a:endParaRPr lang="zh-CN" altLang="en-US"/>
            </a:p>
          </p:txBody>
        </p:sp>
      </p:grpSp>
      <p:sp>
        <p:nvSpPr>
          <p:cNvPr id="581726" name="Rectangle 94"/>
          <p:cNvSpPr>
            <a:spLocks noChangeArrowheads="1"/>
          </p:cNvSpPr>
          <p:nvPr/>
        </p:nvSpPr>
        <p:spPr bwMode="auto">
          <a:xfrm>
            <a:off x="7740650" y="4941888"/>
            <a:ext cx="1333500" cy="396875"/>
          </a:xfrm>
          <a:prstGeom prst="rect">
            <a:avLst/>
          </a:prstGeom>
          <a:noFill/>
          <a:ln w="9525">
            <a:noFill/>
            <a:miter lim="800000"/>
          </a:ln>
        </p:spPr>
        <p:txBody>
          <a:bodyPr wrap="none">
            <a:spAutoFit/>
          </a:bodyPr>
          <a:lstStyle/>
          <a:p>
            <a:pPr algn="l"/>
            <a:r>
              <a:rPr lang="en-US" altLang="zh-CN" sz="2000" dirty="0" err="1">
                <a:sym typeface="Symbol" panose="05050102010706020507" pitchFamily="18" charset="2"/>
              </a:rPr>
              <a:t>S</a:t>
            </a:r>
            <a:r>
              <a:rPr lang="en-US" altLang="zh-CN" sz="2000" b="1" i="0" dirty="0" err="1">
                <a:sym typeface="Symbol" panose="05050102010706020507" pitchFamily="18" charset="2"/>
              </a:rPr>
              <a:t>.</a:t>
            </a:r>
            <a:r>
              <a:rPr lang="en-US" altLang="zh-CN" sz="2000" dirty="0" err="1">
                <a:sym typeface="Symbol" panose="05050102010706020507" pitchFamily="18" charset="2"/>
              </a:rPr>
              <a:t>v</a:t>
            </a:r>
            <a:r>
              <a:rPr lang="en-US" altLang="zh-CN" sz="2000" i="0" dirty="0"/>
              <a:t>=0.125</a:t>
            </a:r>
            <a:endParaRPr lang="en-US" altLang="zh-CN" sz="2000" i="0" dirty="0"/>
          </a:p>
        </p:txBody>
      </p:sp>
      <p:sp>
        <p:nvSpPr>
          <p:cNvPr id="65" name="文本框 64"/>
          <p:cNvSpPr txBox="1"/>
          <p:nvPr/>
        </p:nvSpPr>
        <p:spPr>
          <a:xfrm>
            <a:off x="853691" y="6021288"/>
            <a:ext cx="2670560" cy="646331"/>
          </a:xfrm>
          <a:prstGeom prst="rect">
            <a:avLst/>
          </a:prstGeom>
          <a:noFill/>
          <a:ln>
            <a:solidFill>
              <a:srgbClr val="9900CC"/>
            </a:solidFill>
            <a:prstDash val="dash"/>
          </a:ln>
        </p:spPr>
        <p:txBody>
          <a:bodyPr wrap="square" rtlCol="0">
            <a:spAutoFit/>
          </a:bodyPr>
          <a:lstStyle/>
          <a:p>
            <a:pPr algn="l"/>
            <a:r>
              <a:rPr lang="zh-CN" altLang="en-US" sz="1200" dirty="0" smtClean="0"/>
              <a:t>属性含义：</a:t>
            </a:r>
            <a:endParaRPr lang="en-US" altLang="zh-CN" sz="1200" dirty="0"/>
          </a:p>
          <a:p>
            <a:pPr algn="l"/>
            <a:r>
              <a:rPr lang="en-US" altLang="zh-CN" sz="1200" dirty="0" smtClean="0"/>
              <a:t>f</a:t>
            </a:r>
            <a:r>
              <a:rPr lang="zh-CN" altLang="en-US" sz="1200" dirty="0" smtClean="0"/>
              <a:t>：二进制小数点后第几位，继承属性</a:t>
            </a:r>
            <a:endParaRPr lang="en-US" altLang="zh-CN" sz="1200" dirty="0"/>
          </a:p>
          <a:p>
            <a:pPr algn="l"/>
            <a:r>
              <a:rPr lang="en-US" altLang="zh-CN" sz="1200" dirty="0" smtClean="0"/>
              <a:t>v</a:t>
            </a:r>
            <a:r>
              <a:rPr lang="zh-CN" altLang="en-US" sz="1200" dirty="0" smtClean="0"/>
              <a:t>：</a:t>
            </a:r>
            <a:r>
              <a:rPr lang="en-US" altLang="zh-CN" sz="1200" dirty="0" smtClean="0"/>
              <a:t>10</a:t>
            </a:r>
            <a:r>
              <a:rPr lang="zh-CN" altLang="en-US" sz="1200" dirty="0" smtClean="0"/>
              <a:t>进制数值，综合属性</a:t>
            </a:r>
            <a:endParaRPr lang="zh-CN" altLang="en-US" sz="1200" dirty="0"/>
          </a:p>
        </p:txBody>
      </p:sp>
    </p:spTree>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67544" y="2218321"/>
            <a:ext cx="6553200" cy="4194048"/>
          </a:xfrm>
          <a:prstGeom prst="rect">
            <a:avLst/>
          </a:prstGeom>
        </p:spPr>
      </p:pic>
      <p:sp>
        <p:nvSpPr>
          <p:cNvPr id="3075" name="AutoShape 2">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6"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7"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Text Box 6"/>
          <p:cNvSpPr txBox="1">
            <a:spLocks noChangeArrowheads="1"/>
          </p:cNvSpPr>
          <p:nvPr/>
        </p:nvSpPr>
        <p:spPr bwMode="auto">
          <a:xfrm>
            <a:off x="4765675" y="1187450"/>
            <a:ext cx="1371600" cy="2484438"/>
          </a:xfrm>
          <a:prstGeom prst="rect">
            <a:avLst/>
          </a:prstGeom>
          <a:noFill/>
          <a:ln w="9525">
            <a:noFill/>
            <a:miter lim="800000"/>
          </a:ln>
        </p:spPr>
        <p:txBody>
          <a:bodyPr>
            <a:spAutoFit/>
          </a:bodyPr>
          <a:lstStyle/>
          <a:p>
            <a:pPr algn="l">
              <a:buClrTx/>
            </a:pPr>
            <a:r>
              <a:rPr lang="en-US" altLang="zh-CN" sz="2000" dirty="0">
                <a:solidFill>
                  <a:srgbClr val="333399"/>
                </a:solidFill>
                <a:sym typeface="Symbol" panose="05050102010706020507" pitchFamily="18" charset="2"/>
              </a:rPr>
              <a:t>N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S</a:t>
            </a:r>
            <a:endParaRPr lang="en-US" altLang="zh-CN" sz="2000" i="0" baseline="-25000" dirty="0">
              <a:solidFill>
                <a:srgbClr val="333399"/>
              </a:solidFill>
              <a:sym typeface="Symbol" panose="05050102010706020507" pitchFamily="18" charset="2"/>
            </a:endParaRPr>
          </a:p>
          <a:p>
            <a:pPr algn="l">
              <a:buClrTx/>
            </a:pPr>
            <a:endParaRPr lang="en-US" altLang="zh-CN" sz="1000" i="0" baseline="-25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BS</a:t>
            </a:r>
            <a:r>
              <a:rPr lang="en-US" altLang="zh-CN" sz="2000" i="0" baseline="-25000" dirty="0">
                <a:solidFill>
                  <a:srgbClr val="333399"/>
                </a:solidFill>
                <a:sym typeface="Symbol" panose="05050102010706020507" pitchFamily="18" charset="2"/>
              </a:rPr>
              <a:t>1</a:t>
            </a:r>
            <a:endParaRPr lang="en-US" altLang="zh-CN" sz="1000" baseline="-25000" dirty="0">
              <a:solidFill>
                <a:srgbClr val="333399"/>
              </a:solidFill>
              <a:sym typeface="Symbol" panose="05050102010706020507" pitchFamily="18" charset="2"/>
            </a:endParaRPr>
          </a:p>
          <a:p>
            <a:pPr algn="l">
              <a:buClrTx/>
            </a:pPr>
            <a:endParaRPr lang="en-US" altLang="zh-CN" sz="2000" dirty="0">
              <a:solidFill>
                <a:srgbClr val="333399"/>
              </a:solidFill>
              <a:sym typeface="Symbol" panose="05050102010706020507" pitchFamily="18" charset="2"/>
            </a:endParaRPr>
          </a:p>
          <a:p>
            <a:pPr algn="l">
              <a:buClrTx/>
            </a:pPr>
            <a:endParaRPr lang="en-US" altLang="zh-CN" sz="1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a:p>
            <a:pPr algn="l">
              <a:buClrTx/>
            </a:pPr>
            <a:endParaRPr kumimoji="0" lang="en-US" altLang="zh-CN" sz="1000" b="1"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ea typeface="华文行楷" panose="02010800040101010101" pitchFamily="2" charset="-122"/>
                <a:sym typeface="Symbol" panose="05050102010706020507" pitchFamily="18" charset="2"/>
              </a:rPr>
              <a:t>0</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endParaRPr lang="en-US" altLang="zh-CN" sz="1000" u="sng"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1</a:t>
            </a:r>
            <a:endParaRPr lang="en-US" altLang="zh-CN" sz="2000" dirty="0">
              <a:solidFill>
                <a:srgbClr val="333399"/>
              </a:solidFill>
              <a:sym typeface="Symbol" panose="05050102010706020507" pitchFamily="18" charset="2"/>
            </a:endParaRPr>
          </a:p>
        </p:txBody>
      </p:sp>
      <p:sp>
        <p:nvSpPr>
          <p:cNvPr id="3080" name="Text Box 7"/>
          <p:cNvSpPr txBox="1">
            <a:spLocks noChangeArrowheads="1"/>
          </p:cNvSpPr>
          <p:nvPr/>
        </p:nvSpPr>
        <p:spPr bwMode="auto">
          <a:xfrm>
            <a:off x="6189663" y="1125538"/>
            <a:ext cx="2919412" cy="2527300"/>
          </a:xfrm>
          <a:prstGeom prst="rect">
            <a:avLst/>
          </a:prstGeom>
          <a:noFill/>
          <a:ln w="9525">
            <a:noFill/>
            <a:miter lim="800000"/>
          </a:ln>
        </p:spPr>
        <p:txBody>
          <a:bodyPr>
            <a:spAutoFit/>
          </a:bodyPr>
          <a:lstStyle/>
          <a:p>
            <a:pPr algn="l">
              <a:buClrTx/>
            </a:pP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S</a:t>
            </a:r>
            <a:r>
              <a:rPr lang="en-US" altLang="zh-CN" sz="2000" b="1" i="0"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rPr>
              <a:t>f</a:t>
            </a:r>
            <a:r>
              <a:rPr lang="en-US" altLang="zh-CN" sz="2000" i="0" dirty="0">
                <a:solidFill>
                  <a:srgbClr val="333399"/>
                </a:solidFill>
                <a:cs typeface="Times New Roman" panose="02020603050405020304" pitchFamily="18" charset="0"/>
              </a:rPr>
              <a:t> : =1</a:t>
            </a:r>
            <a:r>
              <a:rPr lang="zh-CN" altLang="en-US" sz="2000" i="0" dirty="0">
                <a:solidFill>
                  <a:srgbClr val="333399"/>
                </a:solidFill>
                <a:cs typeface="Times New Roman" panose="02020603050405020304" pitchFamily="18" charset="0"/>
              </a:rPr>
              <a:t>； </a:t>
            </a:r>
            <a:r>
              <a:rPr lang="en-US" altLang="zh-CN" sz="2000" dirty="0">
                <a:solidFill>
                  <a:srgbClr val="333399"/>
                </a:solidFill>
                <a:cs typeface="Times New Roman" panose="02020603050405020304" pitchFamily="18" charset="0"/>
                <a:sym typeface="Symbol" panose="05050102010706020507" pitchFamily="18" charset="2"/>
              </a:rPr>
              <a:t>p</a:t>
            </a:r>
            <a:r>
              <a:rPr lang="en-US" altLang="zh-CN" sz="2000" dirty="0">
                <a:solidFill>
                  <a:srgbClr val="333399"/>
                </a:solidFill>
                <a:cs typeface="Times New Roman" panose="02020603050405020304" pitchFamily="18" charset="0"/>
              </a:rPr>
              <a:t>rint(</a:t>
            </a:r>
            <a:r>
              <a:rPr lang="en-US" altLang="zh-CN" sz="2000" dirty="0" err="1">
                <a:solidFill>
                  <a:srgbClr val="333399"/>
                </a:solidFill>
                <a:cs typeface="Times New Roman" panose="02020603050405020304" pitchFamily="18" charset="0"/>
                <a:sym typeface="Symbol" panose="05050102010706020507" pitchFamily="18" charset="2"/>
              </a:rPr>
              <a:t>S</a:t>
            </a:r>
            <a:r>
              <a:rPr lang="en-US" altLang="zh-CN" sz="2000" b="1" i="0"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v</a:t>
            </a:r>
            <a:r>
              <a:rPr lang="en-US" altLang="zh-CN" sz="2000" dirty="0">
                <a:solidFill>
                  <a:srgbClr val="333399"/>
                </a:solidFill>
                <a:cs typeface="Times New Roman" panose="02020603050405020304" pitchFamily="18" charset="0"/>
              </a:rPr>
              <a:t>)</a:t>
            </a:r>
            <a:r>
              <a:rPr lang="en-US" altLang="zh-CN"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endParaRPr lang="en-US" altLang="zh-CN" sz="2000" i="0" dirty="0">
              <a:solidFill>
                <a:srgbClr val="333399"/>
              </a:solidFill>
              <a:cs typeface="Times New Roman" panose="02020603050405020304" pitchFamily="18" charset="0"/>
              <a:sym typeface="Symbol" panose="05050102010706020507" pitchFamily="18" charset="2"/>
            </a:endParaRPr>
          </a:p>
          <a:p>
            <a:pPr algn="l">
              <a:buClrTx/>
            </a:pPr>
            <a:endParaRPr kumimoji="0" lang="en-US" altLang="zh-CN" sz="9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S</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cs typeface="Times New Roman" panose="02020603050405020304" pitchFamily="18" charset="0"/>
              </a:rPr>
              <a:t>:= </a:t>
            </a:r>
            <a:r>
              <a:rPr lang="en-US" altLang="zh-CN" sz="2000" dirty="0">
                <a:solidFill>
                  <a:srgbClr val="333399"/>
                </a:solidFill>
                <a:cs typeface="Times New Roman" panose="02020603050405020304" pitchFamily="18" charset="0"/>
                <a:sym typeface="Symbol" panose="05050102010706020507" pitchFamily="18" charset="2"/>
              </a:rPr>
              <a:t>S</a:t>
            </a:r>
            <a:r>
              <a:rPr lang="en-US" altLang="zh-CN" sz="2000" b="1"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f+1</a:t>
            </a:r>
            <a:r>
              <a:rPr lang="en-US" altLang="zh-CN" sz="2000" i="0" dirty="0">
                <a:solidFill>
                  <a:srgbClr val="333399"/>
                </a:solidFill>
                <a:cs typeface="Times New Roman" panose="02020603050405020304" pitchFamily="18" charset="0"/>
              </a:rPr>
              <a:t>;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i="0"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rPr>
              <a:t>f</a:t>
            </a:r>
            <a:r>
              <a:rPr lang="en-US" altLang="zh-CN" sz="2000" i="0" dirty="0">
                <a:solidFill>
                  <a:srgbClr val="333399"/>
                </a:solidFill>
                <a:cs typeface="Times New Roman" panose="02020603050405020304" pitchFamily="18" charset="0"/>
              </a:rPr>
              <a:t> : =</a:t>
            </a:r>
            <a:r>
              <a:rPr lang="en-US" altLang="zh-CN" sz="2000" dirty="0" err="1">
                <a:solidFill>
                  <a:srgbClr val="333399"/>
                </a:solidFill>
                <a:cs typeface="Times New Roman" panose="02020603050405020304" pitchFamily="18" charset="0"/>
                <a:sym typeface="Symbol" panose="05050102010706020507" pitchFamily="18" charset="2"/>
              </a:rPr>
              <a:t>S</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i="0" dirty="0">
                <a:solidFill>
                  <a:srgbClr val="333399"/>
                </a:solidFill>
                <a:cs typeface="Times New Roman" panose="02020603050405020304" pitchFamily="18" charset="0"/>
              </a:rPr>
              <a:t>; </a:t>
            </a:r>
            <a:endParaRPr lang="en-US" altLang="zh-CN" sz="2000" i="0" dirty="0">
              <a:solidFill>
                <a:srgbClr val="333399"/>
              </a:solidFill>
              <a:cs typeface="Times New Roman" panose="02020603050405020304" pitchFamily="18" charset="0"/>
            </a:endParaRPr>
          </a:p>
          <a:p>
            <a:pPr algn="l">
              <a:buClrTx/>
            </a:pPr>
            <a:r>
              <a:rPr lang="en-US" altLang="zh-CN" sz="2000" i="0" dirty="0">
                <a:solidFill>
                  <a:srgbClr val="333399"/>
                </a:solidFill>
                <a:cs typeface="Times New Roman" panose="02020603050405020304" pitchFamily="18" charset="0"/>
              </a:rPr>
              <a:t>  </a:t>
            </a:r>
            <a:r>
              <a:rPr lang="en-US" altLang="zh-CN" sz="2000" dirty="0" err="1">
                <a:solidFill>
                  <a:srgbClr val="333399"/>
                </a:solidFill>
                <a:cs typeface="Times New Roman" panose="02020603050405020304" pitchFamily="18" charset="0"/>
                <a:sym typeface="Symbol" panose="05050102010706020507" pitchFamily="18" charset="2"/>
              </a:rPr>
              <a:t>S</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v</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rPr>
              <a:t>:= </a:t>
            </a:r>
            <a:r>
              <a:rPr lang="en-US" altLang="zh-CN" sz="2000" dirty="0">
                <a:solidFill>
                  <a:srgbClr val="333399"/>
                </a:solidFill>
                <a:cs typeface="Times New Roman" panose="02020603050405020304" pitchFamily="18" charset="0"/>
                <a:sym typeface="Symbol" panose="05050102010706020507" pitchFamily="18" charset="2"/>
              </a:rPr>
              <a:t>S</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v</a:t>
            </a:r>
            <a:r>
              <a:rPr lang="en-US" altLang="zh-CN" sz="2000" i="0" dirty="0">
                <a:solidFill>
                  <a:srgbClr val="333399"/>
                </a:solidFill>
                <a:cs typeface="Times New Roman" panose="02020603050405020304" pitchFamily="18" charset="0"/>
              </a:rPr>
              <a:t>+</a:t>
            </a:r>
            <a:r>
              <a:rPr lang="en-US" altLang="zh-CN" sz="2000" dirty="0">
                <a:solidFill>
                  <a:srgbClr val="333399"/>
                </a:solidFill>
                <a:cs typeface="Times New Roman" panose="02020603050405020304" pitchFamily="18" charset="0"/>
                <a:sym typeface="Symbol" panose="05050102010706020507" pitchFamily="18" charset="2"/>
              </a:rPr>
              <a:t>B</a:t>
            </a:r>
            <a:r>
              <a:rPr lang="en-US" altLang="zh-CN" sz="2000" b="1"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v </a:t>
            </a:r>
            <a:r>
              <a:rPr lang="en-US" altLang="zh-CN" sz="2000" i="0" dirty="0">
                <a:solidFill>
                  <a:srgbClr val="333399"/>
                </a:solidFill>
                <a:cs typeface="Times New Roman" panose="02020603050405020304" pitchFamily="18" charset="0"/>
                <a:sym typeface="Symbol" panose="05050102010706020507" pitchFamily="18" charset="2"/>
              </a:rPr>
              <a:t>}</a:t>
            </a:r>
            <a:endParaRPr lang="en-US" altLang="zh-CN" sz="2000" i="0" dirty="0">
              <a:solidFill>
                <a:srgbClr val="333399"/>
              </a:solidFill>
              <a:cs typeface="Times New Roman" panose="02020603050405020304" pitchFamily="18" charset="0"/>
              <a:sym typeface="Symbol" panose="05050102010706020507" pitchFamily="18" charset="2"/>
            </a:endParaRPr>
          </a:p>
          <a:p>
            <a:pPr algn="l">
              <a:buClrTx/>
            </a:pPr>
            <a:endParaRPr lang="en-US" altLang="zh-CN" sz="9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S</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v</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rPr>
              <a:t>:= </a:t>
            </a:r>
            <a:r>
              <a:rPr lang="en-US" altLang="zh-CN" sz="2000" dirty="0">
                <a:solidFill>
                  <a:srgbClr val="333399"/>
                </a:solidFill>
                <a:cs typeface="Times New Roman" panose="02020603050405020304" pitchFamily="18" charset="0"/>
                <a:sym typeface="Symbol" panose="05050102010706020507" pitchFamily="18" charset="2"/>
              </a:rPr>
              <a:t>0</a:t>
            </a:r>
            <a:r>
              <a:rPr lang="en-US" altLang="zh-CN" sz="2000" i="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endParaRPr lang="en-US" altLang="zh-CN" sz="2000" i="0" dirty="0">
              <a:solidFill>
                <a:srgbClr val="333399"/>
              </a:solidFill>
              <a:cs typeface="Times New Roman" panose="02020603050405020304" pitchFamily="18" charset="0"/>
              <a:sym typeface="Symbol" panose="05050102010706020507" pitchFamily="18" charset="2"/>
            </a:endParaRPr>
          </a:p>
          <a:p>
            <a:pPr algn="l">
              <a:buClrTx/>
            </a:pPr>
            <a:endParaRPr lang="en-US" altLang="zh-CN" sz="9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v</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rPr>
              <a:t>:= 0 </a:t>
            </a:r>
            <a:r>
              <a:rPr lang="en-US" altLang="zh-CN" sz="2000" i="0" dirty="0">
                <a:solidFill>
                  <a:srgbClr val="333399"/>
                </a:solidFill>
                <a:cs typeface="Times New Roman" panose="02020603050405020304" pitchFamily="18" charset="0"/>
                <a:sym typeface="Symbol" panose="05050102010706020507" pitchFamily="18" charset="2"/>
              </a:rPr>
              <a:t>}</a:t>
            </a:r>
            <a:endParaRPr lang="en-US" altLang="zh-CN" sz="2000" i="0" dirty="0">
              <a:solidFill>
                <a:srgbClr val="333399"/>
              </a:solidFill>
              <a:cs typeface="Times New Roman" panose="02020603050405020304" pitchFamily="18" charset="0"/>
              <a:sym typeface="Symbol" panose="05050102010706020507" pitchFamily="18" charset="2"/>
            </a:endParaRPr>
          </a:p>
          <a:p>
            <a:pPr algn="l">
              <a:buClrTx/>
            </a:pPr>
            <a:endParaRPr lang="en-US" altLang="zh-CN" sz="9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v</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rPr>
              <a:t>:= 2</a:t>
            </a:r>
            <a:r>
              <a:rPr lang="en-US" altLang="zh-CN" sz="2000" i="0" baseline="30000" dirty="0">
                <a:solidFill>
                  <a:srgbClr val="333399"/>
                </a:solidFill>
                <a:cs typeface="Times New Roman" panose="02020603050405020304" pitchFamily="18" charset="0"/>
              </a:rPr>
              <a:t>-</a:t>
            </a:r>
            <a:r>
              <a:rPr lang="en-US" altLang="zh-CN" sz="2000" baseline="30000" dirty="0">
                <a:solidFill>
                  <a:srgbClr val="333399"/>
                </a:solidFill>
                <a:cs typeface="Times New Roman" panose="02020603050405020304" pitchFamily="18" charset="0"/>
                <a:sym typeface="Symbol" panose="05050102010706020507" pitchFamily="18" charset="2"/>
              </a:rPr>
              <a:t>B</a:t>
            </a:r>
            <a:r>
              <a:rPr lang="en-US" altLang="zh-CN" sz="2000" b="1" i="0" baseline="30000" dirty="0">
                <a:solidFill>
                  <a:srgbClr val="333399"/>
                </a:solidFill>
                <a:cs typeface="Times New Roman" panose="02020603050405020304" pitchFamily="18" charset="0"/>
                <a:sym typeface="Symbol" panose="05050102010706020507" pitchFamily="18" charset="2"/>
              </a:rPr>
              <a:t>.</a:t>
            </a:r>
            <a:r>
              <a:rPr lang="en-US" altLang="zh-CN" sz="2000" baseline="30000" dirty="0">
                <a:solidFill>
                  <a:srgbClr val="333399"/>
                </a:solidFill>
                <a:cs typeface="Times New Roman" panose="02020603050405020304" pitchFamily="18" charset="0"/>
              </a:rPr>
              <a:t>f</a:t>
            </a:r>
            <a:r>
              <a:rPr lang="en-US" altLang="zh-CN" sz="2000" i="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endParaRPr lang="en-US" altLang="zh-CN" sz="2000" i="0" dirty="0">
              <a:solidFill>
                <a:srgbClr val="333399"/>
              </a:solidFill>
              <a:cs typeface="Times New Roman" panose="02020603050405020304" pitchFamily="18" charset="0"/>
              <a:sym typeface="Symbol" panose="05050102010706020507" pitchFamily="18" charset="2"/>
            </a:endParaRPr>
          </a:p>
        </p:txBody>
      </p:sp>
      <p:sp>
        <p:nvSpPr>
          <p:cNvPr id="3081" name="Text Box 9"/>
          <p:cNvSpPr txBox="1">
            <a:spLocks noChangeArrowheads="1"/>
          </p:cNvSpPr>
          <p:nvPr/>
        </p:nvSpPr>
        <p:spPr bwMode="auto">
          <a:xfrm>
            <a:off x="966788" y="1268413"/>
            <a:ext cx="3244850" cy="519112"/>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t>接上页例子</a:t>
            </a:r>
            <a:endParaRPr lang="zh-CN" altLang="en-US" sz="2800" b="1" i="0"/>
          </a:p>
        </p:txBody>
      </p:sp>
      <p:sp>
        <p:nvSpPr>
          <p:cNvPr id="3082" name="Rectangle 23"/>
          <p:cNvSpPr>
            <a:spLocks noChangeArrowheads="1"/>
          </p:cNvSpPr>
          <p:nvPr/>
        </p:nvSpPr>
        <p:spPr bwMode="auto">
          <a:xfrm>
            <a:off x="1524000" y="188913"/>
            <a:ext cx="6360368"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基于属性文法的语义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6"/>
          <p:cNvSpPr txBox="1">
            <a:spLocks noChangeArrowheads="1"/>
          </p:cNvSpPr>
          <p:nvPr/>
        </p:nvSpPr>
        <p:spPr bwMode="auto">
          <a:xfrm>
            <a:off x="768350" y="1295400"/>
            <a:ext cx="7842250" cy="40259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楷体_GB2312" pitchFamily="49" charset="-122"/>
              </a:rPr>
              <a:t> </a:t>
            </a:r>
            <a:r>
              <a:rPr lang="zh-CN" altLang="en-US" sz="3200" b="1" i="0" dirty="0">
                <a:latin typeface="楷体_GB2312" pitchFamily="49" charset="-122"/>
              </a:rPr>
              <a:t>翻译模式</a:t>
            </a:r>
            <a:r>
              <a:rPr lang="zh-CN" altLang="en-US" sz="2800" b="1" i="0" dirty="0">
                <a:solidFill>
                  <a:srgbClr val="333399"/>
                </a:solidFill>
                <a:latin typeface="楷体_GB2312" pitchFamily="49" charset="-122"/>
              </a:rPr>
              <a:t>（</a:t>
            </a:r>
            <a:r>
              <a:rPr lang="en-US" altLang="zh-CN" sz="2800" i="0" dirty="0">
                <a:solidFill>
                  <a:srgbClr val="333399"/>
                </a:solidFill>
              </a:rPr>
              <a:t>Translation Scheme</a:t>
            </a:r>
            <a:r>
              <a:rPr lang="zh-CN" altLang="en-US" sz="2800" b="1" i="0" dirty="0">
                <a:solidFill>
                  <a:srgbClr val="333399"/>
                </a:solidFill>
                <a:latin typeface="楷体_GB2312" pitchFamily="49" charset="-122"/>
              </a:rPr>
              <a:t>）</a:t>
            </a:r>
            <a:r>
              <a:rPr lang="zh-CN" altLang="en-US" sz="3200" b="1" i="0" dirty="0">
                <a:latin typeface="楷体_GB2312" pitchFamily="49" charset="-122"/>
              </a:rPr>
              <a:t>概念</a:t>
            </a:r>
            <a:endParaRPr lang="zh-CN" altLang="en-US" sz="3200" b="1" i="0" dirty="0">
              <a:latin typeface="楷体_GB2312" pitchFamily="49" charset="-122"/>
            </a:endParaRPr>
          </a:p>
          <a:p>
            <a:pPr algn="l">
              <a:buClrTx/>
            </a:pPr>
            <a:endParaRPr lang="zh-CN" altLang="en-US" sz="1000" b="1" i="0" dirty="0">
              <a:latin typeface="楷体_GB2312" pitchFamily="49" charset="-122"/>
            </a:endParaRPr>
          </a:p>
          <a:p>
            <a:pPr lvl="1" algn="l">
              <a:buClrTx/>
              <a:buFont typeface="Symbol" panose="05050102010706020507" pitchFamily="18" charset="2"/>
              <a:buChar char="-"/>
            </a:pPr>
            <a:r>
              <a:rPr lang="zh-CN" altLang="en-US" sz="2800" b="1" i="0" dirty="0"/>
              <a:t> </a:t>
            </a:r>
            <a:r>
              <a:rPr lang="zh-CN" altLang="en-US" sz="2800" b="1" i="0" dirty="0">
                <a:solidFill>
                  <a:srgbClr val="333399"/>
                </a:solidFill>
                <a:latin typeface="Times New Roman" panose="02020603050405020304" pitchFamily="18" charset="0"/>
              </a:rPr>
              <a:t>适合语法制导语义计算的另一种描述形式</a:t>
            </a:r>
            <a:endParaRPr lang="zh-CN" altLang="en-US" sz="2800" b="1" i="0" dirty="0">
              <a:solidFill>
                <a:srgbClr val="333399"/>
              </a:solidFill>
              <a:latin typeface="Times New Roman" panose="02020603050405020304" pitchFamily="18" charset="0"/>
            </a:endParaRPr>
          </a:p>
          <a:p>
            <a:pPr lvl="1" algn="l">
              <a:buClrTx/>
              <a:buFont typeface="Symbol" panose="05050102010706020507" pitchFamily="18" charset="2"/>
              <a:buChar char="-"/>
            </a:pPr>
            <a:endParaRPr lang="zh-CN" altLang="en-US" sz="1000" b="1" i="0" dirty="0">
              <a:solidFill>
                <a:srgbClr val="333399"/>
              </a:solidFill>
              <a:latin typeface="Times New Roman" panose="02020603050405020304" pitchFamily="18" charset="0"/>
            </a:endParaRPr>
          </a:p>
          <a:p>
            <a:pPr lvl="1" algn="l">
              <a:buClrTx/>
              <a:buFont typeface="Symbol" panose="05050102010706020507" pitchFamily="18" charset="2"/>
              <a:buChar char="-"/>
            </a:pPr>
            <a:r>
              <a:rPr lang="zh-CN" altLang="en-US" sz="2800" b="1" i="0" dirty="0"/>
              <a:t> </a:t>
            </a:r>
            <a:r>
              <a:rPr lang="zh-CN" altLang="en-US" sz="2800" b="1" i="0" dirty="0">
                <a:solidFill>
                  <a:srgbClr val="333399"/>
                </a:solidFill>
                <a:latin typeface="Times New Roman" panose="02020603050405020304" pitchFamily="18" charset="0"/>
              </a:rPr>
              <a:t>可以体现一种合理调用语义动作的翻译算法</a:t>
            </a:r>
            <a:endParaRPr lang="zh-CN" altLang="en-US" sz="2800" b="1" i="0" dirty="0">
              <a:solidFill>
                <a:srgbClr val="333399"/>
              </a:solidFill>
              <a:latin typeface="Times New Roman" panose="02020603050405020304" pitchFamily="18" charset="0"/>
            </a:endParaRPr>
          </a:p>
          <a:p>
            <a:pPr lvl="1" algn="l">
              <a:buClrTx/>
              <a:buFont typeface="Symbol" panose="05050102010706020507" pitchFamily="18" charset="2"/>
              <a:buChar char="-"/>
            </a:pPr>
            <a:endParaRPr lang="zh-CN" altLang="en-US" sz="1000" b="1" i="0" dirty="0">
              <a:solidFill>
                <a:srgbClr val="333399"/>
              </a:solidFill>
              <a:latin typeface="Times New Roman" panose="02020603050405020304" pitchFamily="18" charset="0"/>
            </a:endParaRPr>
          </a:p>
          <a:p>
            <a:pPr lvl="1" algn="l">
              <a:buClrTx/>
              <a:buFont typeface="Symbol" panose="05050102010706020507" pitchFamily="18" charset="2"/>
              <a:buChar char="-"/>
            </a:pPr>
            <a:r>
              <a:rPr lang="zh-CN" altLang="en-US" sz="2800" b="1" i="0" dirty="0"/>
              <a:t> </a:t>
            </a:r>
            <a:r>
              <a:rPr lang="zh-CN" altLang="en-US" sz="2800" b="1" i="0" dirty="0">
                <a:solidFill>
                  <a:srgbClr val="333399"/>
                </a:solidFill>
                <a:latin typeface="Times New Roman" panose="02020603050405020304" pitchFamily="18" charset="0"/>
              </a:rPr>
              <a:t>形式上类似于属性文法，但</a:t>
            </a:r>
            <a:r>
              <a:rPr lang="zh-CN" altLang="en-US" sz="2800" b="1" i="0" dirty="0">
                <a:solidFill>
                  <a:srgbClr val="FF0000"/>
                </a:solidFill>
                <a:latin typeface="Times New Roman" panose="02020603050405020304" pitchFamily="18" charset="0"/>
              </a:rPr>
              <a:t>允许由</a:t>
            </a:r>
            <a:r>
              <a:rPr lang="en-US" altLang="zh-CN" sz="2800" b="1" i="0" dirty="0" smtClean="0">
                <a:solidFill>
                  <a:srgbClr val="FF0000"/>
                </a:solidFill>
                <a:latin typeface="Times New Roman" panose="02020603050405020304" pitchFamily="18" charset="0"/>
              </a:rPr>
              <a:t>{ }</a:t>
            </a:r>
            <a:r>
              <a:rPr lang="zh-CN" altLang="en-US" sz="2800" b="1" i="0" dirty="0">
                <a:solidFill>
                  <a:srgbClr val="FF0000"/>
                </a:solidFill>
                <a:latin typeface="Times New Roman" panose="02020603050405020304" pitchFamily="18" charset="0"/>
              </a:rPr>
              <a:t>括起来</a:t>
            </a:r>
            <a:endParaRPr lang="zh-CN" altLang="en-US" sz="2800" b="1" i="0" dirty="0">
              <a:solidFill>
                <a:srgbClr val="FF0000"/>
              </a:solidFill>
              <a:latin typeface="Times New Roman" panose="02020603050405020304" pitchFamily="18" charset="0"/>
            </a:endParaRPr>
          </a:p>
          <a:p>
            <a:pPr lvl="1" algn="l">
              <a:buClrTx/>
              <a:buFont typeface="Symbol" panose="05050102010706020507" pitchFamily="18" charset="2"/>
              <a:buNone/>
            </a:pPr>
            <a:r>
              <a:rPr lang="zh-CN" altLang="en-US" sz="2800" b="1" i="0" dirty="0">
                <a:solidFill>
                  <a:srgbClr val="FF0000"/>
                </a:solidFill>
                <a:latin typeface="Times New Roman" panose="02020603050405020304" pitchFamily="18" charset="0"/>
              </a:rPr>
              <a:t>   的语义规则集合出现在产生式右端的任何位</a:t>
            </a:r>
            <a:endParaRPr lang="zh-CN" altLang="en-US" sz="2800" b="1" i="0" dirty="0">
              <a:solidFill>
                <a:srgbClr val="FF0000"/>
              </a:solidFill>
              <a:latin typeface="Times New Roman" panose="02020603050405020304" pitchFamily="18" charset="0"/>
            </a:endParaRPr>
          </a:p>
          <a:p>
            <a:pPr lvl="1" algn="l">
              <a:buClrTx/>
              <a:buFont typeface="Symbol" panose="05050102010706020507" pitchFamily="18" charset="2"/>
              <a:buNone/>
            </a:pPr>
            <a:r>
              <a:rPr lang="zh-CN" altLang="en-US" sz="2800" b="1" i="0" dirty="0">
                <a:solidFill>
                  <a:srgbClr val="FF0000"/>
                </a:solidFill>
                <a:latin typeface="Times New Roman" panose="02020603050405020304" pitchFamily="18" charset="0"/>
              </a:rPr>
              <a:t>   置</a:t>
            </a:r>
            <a:r>
              <a:rPr lang="en-US" altLang="zh-CN" sz="2800" b="1" i="0" dirty="0">
                <a:solidFill>
                  <a:srgbClr val="FF0000"/>
                </a:solidFill>
                <a:latin typeface="Times New Roman" panose="02020603050405020304" pitchFamily="18" charset="0"/>
              </a:rPr>
              <a:t>.</a:t>
            </a:r>
            <a:r>
              <a:rPr lang="en-US" altLang="zh-CN" sz="2800" b="1" i="0" dirty="0">
                <a:solidFill>
                  <a:srgbClr val="333399"/>
                </a:solidFill>
                <a:latin typeface="Times New Roman" panose="02020603050405020304" pitchFamily="18" charset="0"/>
              </a:rPr>
              <a:t> </a:t>
            </a:r>
            <a:r>
              <a:rPr lang="zh-CN" altLang="en-US" sz="2800" b="1" i="0" dirty="0">
                <a:solidFill>
                  <a:srgbClr val="333399"/>
                </a:solidFill>
                <a:latin typeface="Times New Roman" panose="02020603050405020304" pitchFamily="18" charset="0"/>
              </a:rPr>
              <a:t>这样做的好处是可以显式地</a:t>
            </a:r>
            <a:r>
              <a:rPr lang="zh-CN" altLang="en-US" sz="2800" b="1" i="0" dirty="0">
                <a:solidFill>
                  <a:srgbClr val="FF0000"/>
                </a:solidFill>
                <a:latin typeface="Times New Roman" panose="02020603050405020304" pitchFamily="18" charset="0"/>
              </a:rPr>
              <a:t>表达动作和</a:t>
            </a:r>
            <a:endParaRPr lang="zh-CN" altLang="en-US" sz="2800" b="1" i="0" dirty="0">
              <a:solidFill>
                <a:srgbClr val="FF0000"/>
              </a:solidFill>
              <a:latin typeface="Times New Roman" panose="02020603050405020304" pitchFamily="18" charset="0"/>
            </a:endParaRPr>
          </a:p>
          <a:p>
            <a:pPr lvl="1" algn="l">
              <a:buClrTx/>
              <a:buFont typeface="Symbol" panose="05050102010706020507" pitchFamily="18" charset="2"/>
              <a:buNone/>
            </a:pPr>
            <a:r>
              <a:rPr lang="zh-CN" altLang="en-US" sz="2800" b="1" i="0" dirty="0">
                <a:solidFill>
                  <a:srgbClr val="FF0000"/>
                </a:solidFill>
                <a:latin typeface="Times New Roman" panose="02020603050405020304" pitchFamily="18" charset="0"/>
              </a:rPr>
              <a:t>   属性计算的次序</a:t>
            </a:r>
            <a:r>
              <a:rPr lang="zh-CN" altLang="en-US" sz="2800" b="1" i="0" dirty="0">
                <a:solidFill>
                  <a:srgbClr val="333399"/>
                </a:solidFill>
                <a:latin typeface="Times New Roman" panose="02020603050405020304" pitchFamily="18" charset="0"/>
              </a:rPr>
              <a:t>，而在前述的属性文法中不</a:t>
            </a:r>
            <a:endParaRPr lang="zh-CN" altLang="en-US" sz="2800" b="1" i="0" dirty="0">
              <a:solidFill>
                <a:srgbClr val="333399"/>
              </a:solidFill>
              <a:latin typeface="Times New Roman" panose="02020603050405020304" pitchFamily="18" charset="0"/>
            </a:endParaRPr>
          </a:p>
          <a:p>
            <a:pPr lvl="1" algn="l">
              <a:buClrTx/>
              <a:buFont typeface="Symbol" panose="05050102010706020507" pitchFamily="18" charset="2"/>
              <a:buNone/>
            </a:pPr>
            <a:r>
              <a:rPr lang="zh-CN" altLang="en-US" sz="2800" b="1" i="0" dirty="0">
                <a:solidFill>
                  <a:srgbClr val="333399"/>
                </a:solidFill>
                <a:latin typeface="Times New Roman" panose="02020603050405020304" pitchFamily="18" charset="0"/>
              </a:rPr>
              <a:t>   体现这种次序</a:t>
            </a:r>
            <a:endParaRPr lang="zh-CN" altLang="en-US" sz="2800" b="1" i="0" dirty="0">
              <a:solidFill>
                <a:srgbClr val="333399"/>
              </a:solidFill>
              <a:latin typeface="Times New Roman" panose="02020603050405020304" pitchFamily="18" charset="0"/>
            </a:endParaRPr>
          </a:p>
        </p:txBody>
      </p:sp>
      <p:sp>
        <p:nvSpPr>
          <p:cNvPr id="39939" name="AutoShape 1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0" name="AutoShape 1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1" name="AutoShape 1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2" name="AutoShape 2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9943" name="Rectangle 22"/>
          <p:cNvSpPr>
            <a:spLocks noChangeArrowheads="1"/>
          </p:cNvSpPr>
          <p:nvPr/>
        </p:nvSpPr>
        <p:spPr bwMode="auto">
          <a:xfrm>
            <a:off x="1333500" y="188913"/>
            <a:ext cx="6438900"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基于翻译模式的语义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88"/>
          <p:cNvSpPr txBox="1">
            <a:spLocks noChangeArrowheads="1"/>
          </p:cNvSpPr>
          <p:nvPr/>
        </p:nvSpPr>
        <p:spPr bwMode="auto">
          <a:xfrm>
            <a:off x="844550" y="1268413"/>
            <a:ext cx="8120063" cy="5232202"/>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Times New Roman" panose="02020603050405020304" pitchFamily="18" charset="0"/>
              </a:rPr>
              <a:t>  </a:t>
            </a:r>
            <a:r>
              <a:rPr lang="zh-CN" altLang="en-US" sz="3200" b="1" i="0" dirty="0">
                <a:latin typeface="Times New Roman" panose="02020603050405020304" pitchFamily="18" charset="0"/>
              </a:rPr>
              <a:t>受限的翻译模式</a:t>
            </a:r>
            <a:endParaRPr lang="zh-CN" altLang="en-US" sz="3200" b="1" i="0" dirty="0">
              <a:solidFill>
                <a:srgbClr val="333399"/>
              </a:solidFill>
              <a:latin typeface="楷体_GB2312" pitchFamily="49" charset="-122"/>
            </a:endParaRPr>
          </a:p>
          <a:p>
            <a:pPr algn="l">
              <a:buClrTx/>
            </a:pPr>
            <a:endParaRPr lang="zh-CN" altLang="en-US" sz="1000" b="1" i="0" dirty="0">
              <a:latin typeface="楷体_GB2312" pitchFamily="49" charset="-122"/>
            </a:endParaRPr>
          </a:p>
          <a:p>
            <a:pPr lvl="1" algn="l">
              <a:buClrTx/>
              <a:buFont typeface="Symbol" panose="05050102010706020507" pitchFamily="18" charset="2"/>
              <a:buChar char="-"/>
            </a:pPr>
            <a:r>
              <a:rPr lang="zh-CN" altLang="en-US" b="1" i="0" dirty="0"/>
              <a:t> </a:t>
            </a:r>
            <a:r>
              <a:rPr lang="zh-CN" altLang="en-US" b="1" i="0" dirty="0">
                <a:solidFill>
                  <a:srgbClr val="333399"/>
                </a:solidFill>
              </a:rPr>
              <a:t>在设计翻译模式时，必须作某些</a:t>
            </a:r>
            <a:r>
              <a:rPr lang="zh-CN" altLang="en-US" b="1" i="0" dirty="0">
                <a:solidFill>
                  <a:srgbClr val="FF0000"/>
                </a:solidFill>
              </a:rPr>
              <a:t>限制</a:t>
            </a:r>
            <a:r>
              <a:rPr lang="zh-CN" altLang="en-US" b="1" i="0" dirty="0">
                <a:solidFill>
                  <a:srgbClr val="333399"/>
                </a:solidFill>
              </a:rPr>
              <a:t>，以</a:t>
            </a:r>
            <a:r>
              <a:rPr lang="zh-CN" altLang="en-US" b="1" i="0" dirty="0">
                <a:solidFill>
                  <a:srgbClr val="FF0000"/>
                </a:solidFill>
              </a:rPr>
              <a:t>确保每个属</a:t>
            </a:r>
            <a:endParaRPr lang="zh-CN" altLang="en-US" b="1" i="0" dirty="0">
              <a:solidFill>
                <a:srgbClr val="FF0000"/>
              </a:solidFill>
            </a:endParaRPr>
          </a:p>
          <a:p>
            <a:pPr lvl="1" algn="l">
              <a:buClrTx/>
              <a:buFont typeface="Symbol" panose="05050102010706020507" pitchFamily="18" charset="2"/>
              <a:buNone/>
            </a:pPr>
            <a:r>
              <a:rPr lang="zh-CN" altLang="en-US" b="1" i="0" dirty="0">
                <a:solidFill>
                  <a:srgbClr val="FF0000"/>
                </a:solidFill>
              </a:rPr>
              <a:t>   性值在被访问到的时候已经存在</a:t>
            </a:r>
            <a:endParaRPr lang="zh-CN" altLang="en-US" b="1" i="0" dirty="0">
              <a:solidFill>
                <a:srgbClr val="FF0000"/>
              </a:solidFill>
            </a:endParaRPr>
          </a:p>
          <a:p>
            <a:pPr lvl="1" algn="l">
              <a:buClrTx/>
              <a:buFont typeface="Symbol" panose="05050102010706020507" pitchFamily="18" charset="2"/>
              <a:buNone/>
            </a:pPr>
            <a:endParaRPr lang="zh-CN" altLang="en-US" sz="1000" b="1" i="0" dirty="0">
              <a:solidFill>
                <a:srgbClr val="333399"/>
              </a:solidFill>
            </a:endParaRPr>
          </a:p>
          <a:p>
            <a:pPr lvl="1" algn="l">
              <a:buFont typeface="Symbol" panose="05050102010706020507" pitchFamily="18" charset="2"/>
              <a:buChar char="-"/>
            </a:pPr>
            <a:r>
              <a:rPr lang="zh-CN" altLang="en-US" b="1" i="0" dirty="0">
                <a:solidFill>
                  <a:srgbClr val="333399"/>
                </a:solidFill>
                <a:latin typeface="Times New Roman" panose="02020603050405020304" pitchFamily="18" charset="0"/>
              </a:rPr>
              <a:t> 本讲仅</a:t>
            </a:r>
            <a:r>
              <a:rPr lang="zh-CN" altLang="en-US" b="1" i="0" dirty="0">
                <a:latin typeface="Times New Roman" panose="02020603050405020304" pitchFamily="18" charset="0"/>
              </a:rPr>
              <a:t>讨论</a:t>
            </a:r>
            <a:r>
              <a:rPr lang="zh-CN" altLang="en-US" b="1" i="0" dirty="0">
                <a:solidFill>
                  <a:srgbClr val="FF0000"/>
                </a:solidFill>
                <a:latin typeface="Times New Roman" panose="02020603050405020304" pitchFamily="18" charset="0"/>
              </a:rPr>
              <a:t>两类受限</a:t>
            </a:r>
            <a:r>
              <a:rPr lang="zh-CN" altLang="en-US" b="1" i="0" dirty="0">
                <a:latin typeface="Times New Roman" panose="02020603050405020304" pitchFamily="18" charset="0"/>
              </a:rPr>
              <a:t>的翻译模式</a:t>
            </a:r>
            <a:endParaRPr lang="zh-CN" altLang="en-US" b="1" i="0" dirty="0">
              <a:latin typeface="Times New Roman" panose="02020603050405020304" pitchFamily="18" charset="0"/>
            </a:endParaRPr>
          </a:p>
          <a:p>
            <a:pPr lvl="1" algn="l">
              <a:buFont typeface="Symbol" panose="05050102010706020507" pitchFamily="18" charset="2"/>
              <a:buNone/>
            </a:pPr>
            <a:endParaRPr lang="zh-CN" altLang="en-US" sz="1000" b="1" i="0" dirty="0">
              <a:solidFill>
                <a:srgbClr val="333399"/>
              </a:solidFill>
              <a:latin typeface="Times New Roman" panose="02020603050405020304" pitchFamily="18" charset="0"/>
            </a:endParaRPr>
          </a:p>
          <a:p>
            <a:pPr marL="1257300" lvl="2" indent="-342900" algn="l">
              <a:buClrTx/>
              <a:buFont typeface="Wingdings" panose="05000000000000000000" pitchFamily="2" charset="2"/>
              <a:buChar char="ü"/>
            </a:pPr>
            <a:r>
              <a:rPr lang="zh-CN" altLang="en-US" sz="2000" b="1" i="0" dirty="0"/>
              <a:t> </a:t>
            </a:r>
            <a:r>
              <a:rPr lang="en-US" altLang="zh-CN" sz="2000" b="1" i="0" dirty="0" smtClean="0">
                <a:solidFill>
                  <a:srgbClr val="FF0000"/>
                </a:solidFill>
              </a:rPr>
              <a:t>S-</a:t>
            </a:r>
            <a:r>
              <a:rPr lang="zh-CN" altLang="en-US" sz="2000" b="1" i="0" dirty="0" smtClean="0">
                <a:solidFill>
                  <a:srgbClr val="FF0000"/>
                </a:solidFill>
              </a:rPr>
              <a:t>翻译模式</a:t>
            </a:r>
            <a:r>
              <a:rPr lang="zh-CN" altLang="en-US" sz="2000" b="1" i="0" dirty="0" smtClean="0">
                <a:solidFill>
                  <a:srgbClr val="333399"/>
                </a:solidFill>
              </a:rPr>
              <a:t>，为</a:t>
            </a:r>
            <a:r>
              <a:rPr lang="zh-CN" altLang="en-US" sz="2000" b="1" i="0" dirty="0" smtClean="0">
                <a:solidFill>
                  <a:srgbClr val="FF0000"/>
                </a:solidFill>
              </a:rPr>
              <a:t>仅</a:t>
            </a:r>
            <a:r>
              <a:rPr lang="zh-CN" altLang="en-US" sz="2000" b="1" i="0" dirty="0">
                <a:solidFill>
                  <a:srgbClr val="FF0000"/>
                </a:solidFill>
              </a:rPr>
              <a:t>需要综合属性的情形</a:t>
            </a:r>
            <a:r>
              <a:rPr lang="zh-CN" altLang="en-US" sz="2000" b="1" i="0" dirty="0" smtClean="0">
                <a:solidFill>
                  <a:srgbClr val="333399"/>
                </a:solidFill>
              </a:rPr>
              <a:t>，创建一个语义规则集合，放在相应</a:t>
            </a:r>
            <a:r>
              <a:rPr lang="zh-CN" altLang="en-US" sz="2000" b="1" i="0" dirty="0" smtClean="0">
                <a:solidFill>
                  <a:srgbClr val="FF0000"/>
                </a:solidFill>
              </a:rPr>
              <a:t>产生式右端的末尾</a:t>
            </a:r>
            <a:r>
              <a:rPr lang="zh-CN" altLang="en-US" sz="2000" b="1" i="0" dirty="0" smtClean="0">
                <a:solidFill>
                  <a:srgbClr val="333399"/>
                </a:solidFill>
              </a:rPr>
              <a:t>，把属性的</a:t>
            </a:r>
            <a:r>
              <a:rPr lang="zh-CN" altLang="en-US" sz="2000" b="1" i="0" dirty="0">
                <a:solidFill>
                  <a:srgbClr val="333399"/>
                </a:solidFill>
              </a:rPr>
              <a:t>计算规则加入其中即</a:t>
            </a:r>
            <a:r>
              <a:rPr lang="zh-CN" altLang="en-US" sz="2000" b="1" i="0" dirty="0" smtClean="0">
                <a:solidFill>
                  <a:srgbClr val="333399"/>
                </a:solidFill>
              </a:rPr>
              <a:t>可。</a:t>
            </a:r>
            <a:r>
              <a:rPr lang="zh-CN" altLang="en-US" sz="2000" b="1" i="0" dirty="0" smtClean="0">
                <a:solidFill>
                  <a:srgbClr val="00B050"/>
                </a:solidFill>
              </a:rPr>
              <a:t>该模式类似与</a:t>
            </a:r>
            <a:r>
              <a:rPr lang="en-US" altLang="zh-CN" sz="2000" b="1" i="0" dirty="0" smtClean="0">
                <a:solidFill>
                  <a:srgbClr val="00B050"/>
                </a:solidFill>
              </a:rPr>
              <a:t>S-</a:t>
            </a:r>
            <a:r>
              <a:rPr lang="zh-CN" altLang="en-US" sz="2000" b="1" i="0" dirty="0" smtClean="0">
                <a:solidFill>
                  <a:srgbClr val="00B050"/>
                </a:solidFill>
              </a:rPr>
              <a:t>属性文法，不重复讨论</a:t>
            </a:r>
            <a:r>
              <a:rPr lang="zh-CN" altLang="en-US" sz="2000" b="1" i="0" dirty="0" smtClean="0">
                <a:solidFill>
                  <a:srgbClr val="333399"/>
                </a:solidFill>
              </a:rPr>
              <a:t>。</a:t>
            </a:r>
            <a:endParaRPr lang="zh-CN" altLang="en-US" sz="1000" b="1" i="0" dirty="0">
              <a:solidFill>
                <a:srgbClr val="333399"/>
              </a:solidFill>
            </a:endParaRPr>
          </a:p>
          <a:p>
            <a:pPr marL="1257300" lvl="2" indent="-342900" algn="l">
              <a:buClrTx/>
              <a:buFont typeface="Wingdings" panose="05000000000000000000" pitchFamily="2" charset="2"/>
              <a:buChar char="ü"/>
            </a:pPr>
            <a:r>
              <a:rPr lang="zh-CN" altLang="en-US" sz="2000" b="1" i="0" dirty="0"/>
              <a:t> </a:t>
            </a:r>
            <a:r>
              <a:rPr lang="en-US" altLang="zh-CN" sz="2000" b="1" i="0" dirty="0" smtClean="0">
                <a:solidFill>
                  <a:srgbClr val="FF0000"/>
                </a:solidFill>
              </a:rPr>
              <a:t>L-</a:t>
            </a:r>
            <a:r>
              <a:rPr lang="zh-CN" altLang="en-US" sz="2000" b="1" i="0" dirty="0" smtClean="0">
                <a:solidFill>
                  <a:srgbClr val="FF0000"/>
                </a:solidFill>
              </a:rPr>
              <a:t>翻译模式</a:t>
            </a:r>
            <a:r>
              <a:rPr lang="zh-CN" altLang="en-US" sz="2000" b="1" i="0" dirty="0" smtClean="0">
                <a:solidFill>
                  <a:srgbClr val="333399"/>
                </a:solidFill>
              </a:rPr>
              <a:t>，</a:t>
            </a:r>
            <a:r>
              <a:rPr lang="zh-CN" altLang="en-US" sz="2000" b="1" i="0" dirty="0"/>
              <a:t>对于既</a:t>
            </a:r>
            <a:r>
              <a:rPr lang="zh-CN" altLang="en-US" sz="2000" b="1" i="0" dirty="0">
                <a:solidFill>
                  <a:srgbClr val="FF0000"/>
                </a:solidFill>
              </a:rPr>
              <a:t>包含继承属性</a:t>
            </a:r>
            <a:r>
              <a:rPr lang="zh-CN" altLang="en-US" sz="2000" b="1" i="0" dirty="0"/>
              <a:t>又包含</a:t>
            </a:r>
            <a:r>
              <a:rPr lang="zh-CN" altLang="en-US" sz="2000" b="1" i="0" dirty="0">
                <a:solidFill>
                  <a:srgbClr val="FF0000"/>
                </a:solidFill>
              </a:rPr>
              <a:t>综合</a:t>
            </a:r>
            <a:r>
              <a:rPr lang="zh-CN" altLang="en-US" sz="2000" b="1" i="0" dirty="0" smtClean="0">
                <a:solidFill>
                  <a:srgbClr val="FF0000"/>
                </a:solidFill>
              </a:rPr>
              <a:t>属性</a:t>
            </a:r>
            <a:r>
              <a:rPr lang="zh-CN" altLang="en-US" sz="2000" b="1" i="0" dirty="0"/>
              <a:t>的情形</a:t>
            </a:r>
            <a:r>
              <a:rPr lang="zh-CN" altLang="en-US" sz="2000" b="1" i="0" dirty="0">
                <a:solidFill>
                  <a:srgbClr val="333399"/>
                </a:solidFill>
              </a:rPr>
              <a:t>，但需要满足：（</a:t>
            </a:r>
            <a:r>
              <a:rPr lang="en-US" altLang="zh-CN" sz="2000" b="1" i="0" dirty="0">
                <a:solidFill>
                  <a:srgbClr val="FF0000"/>
                </a:solidFill>
              </a:rPr>
              <a:t>1</a:t>
            </a:r>
            <a:r>
              <a:rPr lang="zh-CN" altLang="en-US" sz="2000" b="1" i="0" dirty="0">
                <a:solidFill>
                  <a:srgbClr val="333399"/>
                </a:solidFill>
              </a:rPr>
              <a:t>）产生式右端某个符号</a:t>
            </a:r>
            <a:r>
              <a:rPr lang="zh-CN" altLang="en-US" sz="2000" b="1" i="0" dirty="0">
                <a:solidFill>
                  <a:srgbClr val="FF0000"/>
                </a:solidFill>
              </a:rPr>
              <a:t>继承</a:t>
            </a:r>
            <a:r>
              <a:rPr lang="zh-CN" altLang="en-US" sz="2000" b="1" i="0" dirty="0" smtClean="0">
                <a:solidFill>
                  <a:srgbClr val="FF0000"/>
                </a:solidFill>
              </a:rPr>
              <a:t>属性</a:t>
            </a:r>
            <a:r>
              <a:rPr lang="zh-CN" altLang="en-US" sz="2000" b="1" i="0" dirty="0" smtClean="0">
                <a:solidFill>
                  <a:srgbClr val="333399"/>
                </a:solidFill>
              </a:rPr>
              <a:t>的</a:t>
            </a:r>
            <a:r>
              <a:rPr lang="zh-CN" altLang="en-US" sz="2000" b="1" i="0" dirty="0">
                <a:solidFill>
                  <a:srgbClr val="333399"/>
                </a:solidFill>
              </a:rPr>
              <a:t>计算必须</a:t>
            </a:r>
            <a:r>
              <a:rPr lang="zh-CN" altLang="en-US" sz="2000" b="1" i="0" dirty="0">
                <a:solidFill>
                  <a:srgbClr val="FF0000"/>
                </a:solidFill>
              </a:rPr>
              <a:t>位于该符号之前</a:t>
            </a:r>
            <a:r>
              <a:rPr lang="zh-CN" altLang="en-US" sz="2000" b="1" i="0" dirty="0">
                <a:solidFill>
                  <a:srgbClr val="333399"/>
                </a:solidFill>
              </a:rPr>
              <a:t>，其语义动作不访问位于它</a:t>
            </a:r>
            <a:r>
              <a:rPr lang="zh-CN" altLang="en-US" sz="2000" b="1" i="0" dirty="0" smtClean="0">
                <a:solidFill>
                  <a:srgbClr val="333399"/>
                </a:solidFill>
              </a:rPr>
              <a:t>右边符号</a:t>
            </a:r>
            <a:r>
              <a:rPr lang="zh-CN" altLang="en-US" sz="2000" b="1" i="0" dirty="0">
                <a:solidFill>
                  <a:srgbClr val="333399"/>
                </a:solidFill>
              </a:rPr>
              <a:t>的属性，</a:t>
            </a:r>
            <a:r>
              <a:rPr lang="zh-CN" altLang="en-US" sz="2000" b="1" i="0" dirty="0">
                <a:solidFill>
                  <a:srgbClr val="FF0000"/>
                </a:solidFill>
              </a:rPr>
              <a:t>只依赖于该符号左边符号的属性 （对于产生</a:t>
            </a:r>
            <a:r>
              <a:rPr lang="zh-CN" altLang="en-US" sz="2000" b="1" i="0" dirty="0" smtClean="0">
                <a:solidFill>
                  <a:srgbClr val="FF0000"/>
                </a:solidFill>
              </a:rPr>
              <a:t>式左</a:t>
            </a:r>
            <a:r>
              <a:rPr lang="zh-CN" altLang="en-US" sz="2000" b="1" i="0" dirty="0">
                <a:solidFill>
                  <a:srgbClr val="FF0000"/>
                </a:solidFill>
              </a:rPr>
              <a:t>部的符号，只能是继承属性）</a:t>
            </a:r>
            <a:r>
              <a:rPr lang="zh-CN" altLang="en-US" sz="2000" b="1" i="0" dirty="0">
                <a:solidFill>
                  <a:srgbClr val="333399"/>
                </a:solidFill>
              </a:rPr>
              <a:t>；（</a:t>
            </a:r>
            <a:r>
              <a:rPr lang="en-US" altLang="zh-CN" sz="2000" b="1" i="0" dirty="0">
                <a:solidFill>
                  <a:srgbClr val="FF0000"/>
                </a:solidFill>
              </a:rPr>
              <a:t>2</a:t>
            </a:r>
            <a:r>
              <a:rPr lang="zh-CN" altLang="en-US" sz="2000" b="1" i="0" dirty="0">
                <a:solidFill>
                  <a:srgbClr val="333399"/>
                </a:solidFill>
              </a:rPr>
              <a:t>）产生式左部</a:t>
            </a:r>
            <a:r>
              <a:rPr lang="zh-CN" altLang="en-US" sz="2000" b="1" i="0" dirty="0" smtClean="0">
                <a:solidFill>
                  <a:srgbClr val="333399"/>
                </a:solidFill>
              </a:rPr>
              <a:t>非终结符的</a:t>
            </a:r>
            <a:r>
              <a:rPr lang="zh-CN" altLang="en-US" sz="2000" b="1" i="0" dirty="0">
                <a:solidFill>
                  <a:srgbClr val="FF0000"/>
                </a:solidFill>
              </a:rPr>
              <a:t>综合属性</a:t>
            </a:r>
            <a:r>
              <a:rPr lang="zh-CN" altLang="en-US" sz="2000" b="1" i="0" dirty="0">
                <a:solidFill>
                  <a:srgbClr val="333399"/>
                </a:solidFill>
              </a:rPr>
              <a:t>的计算只能在所用到的属性都已计算出来之后</a:t>
            </a:r>
            <a:r>
              <a:rPr lang="zh-CN" altLang="en-US" sz="2000" b="1" i="0" dirty="0" smtClean="0">
                <a:solidFill>
                  <a:srgbClr val="333399"/>
                </a:solidFill>
              </a:rPr>
              <a:t>进行</a:t>
            </a:r>
            <a:r>
              <a:rPr lang="zh-CN" altLang="en-US" sz="2000" b="1" i="0" dirty="0">
                <a:solidFill>
                  <a:srgbClr val="333399"/>
                </a:solidFill>
              </a:rPr>
              <a:t>，通常将相应的语义动作</a:t>
            </a:r>
            <a:r>
              <a:rPr lang="zh-CN" altLang="en-US" sz="2000" b="1" i="0" dirty="0">
                <a:solidFill>
                  <a:srgbClr val="FF0000"/>
                </a:solidFill>
              </a:rPr>
              <a:t>置于产生式的尾部</a:t>
            </a:r>
            <a:r>
              <a:rPr lang="zh-CN" altLang="en-US" sz="2000" b="1" i="0" dirty="0">
                <a:solidFill>
                  <a:srgbClr val="333399"/>
                </a:solidFill>
              </a:rPr>
              <a:t>。 </a:t>
            </a:r>
            <a:endParaRPr lang="zh-CN" altLang="en-US" sz="2000" b="1" i="0" dirty="0">
              <a:solidFill>
                <a:srgbClr val="333399"/>
              </a:solidFill>
            </a:endParaRPr>
          </a:p>
        </p:txBody>
      </p:sp>
      <p:sp>
        <p:nvSpPr>
          <p:cNvPr id="40963" name="Rectangle 193"/>
          <p:cNvSpPr>
            <a:spLocks noChangeArrowheads="1"/>
          </p:cNvSpPr>
          <p:nvPr/>
        </p:nvSpPr>
        <p:spPr bwMode="auto">
          <a:xfrm>
            <a:off x="1333500" y="188913"/>
            <a:ext cx="6438900"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基于翻译模式的语义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40964" name="AutoShape 18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5" name="AutoShape 19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6" name="AutoShape 19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7" name="AutoShape 19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6"/>
          <p:cNvSpPr txBox="1">
            <a:spLocks noChangeArrowheads="1"/>
          </p:cNvSpPr>
          <p:nvPr/>
        </p:nvSpPr>
        <p:spPr bwMode="auto">
          <a:xfrm>
            <a:off x="768350" y="1295400"/>
            <a:ext cx="7842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solidFill>
                  <a:srgbClr val="333399"/>
                </a:solidFill>
                <a:latin typeface="楷体_GB2312" pitchFamily="49" charset="-122"/>
              </a:rPr>
              <a:t>翻译模式</a:t>
            </a:r>
            <a:r>
              <a:rPr lang="zh-CN" altLang="en-US" sz="3200" b="1" i="0">
                <a:latin typeface="楷体_GB2312" pitchFamily="49" charset="-122"/>
              </a:rPr>
              <a:t>举例</a:t>
            </a:r>
            <a:endParaRPr lang="zh-CN" altLang="en-US" sz="32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sz="2800" b="1" i="0">
                <a:solidFill>
                  <a:srgbClr val="333399"/>
                </a:solidFill>
                <a:latin typeface="楷体_GB2312" pitchFamily="49" charset="-122"/>
              </a:rPr>
              <a:t>定点二进制小数转换为十进制小数</a:t>
            </a:r>
            <a:endParaRPr lang="zh-CN" altLang="en-US" sz="1000" b="1" i="0">
              <a:solidFill>
                <a:srgbClr val="333399"/>
              </a:solidFill>
              <a:latin typeface="楷体_GB2312" pitchFamily="49" charset="-122"/>
            </a:endParaRPr>
          </a:p>
        </p:txBody>
      </p:sp>
      <p:sp>
        <p:nvSpPr>
          <p:cNvPr id="41987" name="AutoShape 2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8" name="AutoShape 2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89" name="AutoShape 2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0" name="AutoShape 3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991" name="Text Box 32"/>
          <p:cNvSpPr txBox="1">
            <a:spLocks noChangeArrowheads="1"/>
          </p:cNvSpPr>
          <p:nvPr/>
        </p:nvSpPr>
        <p:spPr bwMode="auto">
          <a:xfrm>
            <a:off x="1676400" y="2713038"/>
            <a:ext cx="6705600" cy="3180358"/>
          </a:xfrm>
          <a:prstGeom prst="rect">
            <a:avLst/>
          </a:prstGeom>
          <a:noFill/>
          <a:ln w="9525">
            <a:noFill/>
            <a:miter lim="800000"/>
          </a:ln>
        </p:spPr>
        <p:txBody>
          <a:bodyPr>
            <a:spAutoFit/>
          </a:bodyPr>
          <a:lstStyle/>
          <a:p>
            <a:pPr algn="l">
              <a:buClrTx/>
            </a:pPr>
            <a:r>
              <a:rPr lang="en-US" altLang="zh-CN" sz="2000" dirty="0">
                <a:solidFill>
                  <a:srgbClr val="333399"/>
                </a:solidFill>
                <a:sym typeface="Symbol" panose="05050102010706020507" pitchFamily="18" charset="2"/>
              </a:rPr>
              <a:t>N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b="1" i="0" dirty="0">
                <a:solidFill>
                  <a:srgbClr val="333399"/>
                </a:solidFill>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=1</a:t>
            </a:r>
            <a:r>
              <a:rPr lang="en-US" altLang="zh-CN" sz="2000" i="0" dirty="0">
                <a:solidFill>
                  <a:srgbClr val="333399"/>
                </a:solidFill>
                <a:sym typeface="Symbol" panose="05050102010706020507" pitchFamily="18" charset="2"/>
              </a:rPr>
              <a:t>}</a:t>
            </a:r>
            <a:r>
              <a:rPr lang="en-US" altLang="zh-CN" sz="2000" b="1"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p</a:t>
            </a:r>
            <a:r>
              <a:rPr lang="en-US" altLang="zh-CN" sz="2000" dirty="0">
                <a:solidFill>
                  <a:srgbClr val="333399"/>
                </a:solidFill>
              </a:rPr>
              <a:t>rint(</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anose="05050102010706020507" pitchFamily="18" charset="2"/>
              </a:rPr>
              <a:t>}</a:t>
            </a:r>
            <a:endParaRPr lang="en-US" altLang="zh-CN" sz="2000" i="0" baseline="-25000" dirty="0">
              <a:solidFill>
                <a:srgbClr val="333399"/>
              </a:solidFill>
              <a:sym typeface="Symbol" panose="05050102010706020507" pitchFamily="18" charset="2"/>
            </a:endParaRPr>
          </a:p>
          <a:p>
            <a:pPr algn="l">
              <a:buClrTx/>
            </a:pPr>
            <a:endParaRPr lang="en-US" altLang="zh-CN" sz="1000" i="0" baseline="-25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+1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S</a:t>
            </a:r>
            <a:r>
              <a:rPr lang="en-US" altLang="zh-CN" sz="2000" i="0" baseline="-25000" dirty="0">
                <a:solidFill>
                  <a:srgbClr val="333399"/>
                </a:solidFill>
                <a:sym typeface="Symbol" panose="05050102010706020507" pitchFamily="18" charset="2"/>
              </a:rPr>
              <a:t>1 </a:t>
            </a:r>
            <a:r>
              <a:rPr lang="en-US" altLang="zh-CN" sz="2000" i="0" dirty="0">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a:t>
            </a:r>
            <a:r>
              <a:rPr lang="en-US" altLang="zh-CN" sz="2000" i="0" dirty="0">
                <a:solidFill>
                  <a:srgbClr val="333399"/>
                </a:solidFill>
              </a:rPr>
              <a:t>+</a:t>
            </a:r>
            <a:r>
              <a:rPr lang="en-US" altLang="zh-CN" sz="2000" dirty="0">
                <a:solidFill>
                  <a:srgbClr val="333399"/>
                </a:solidFill>
                <a:sym typeface="Symbol" panose="05050102010706020507" pitchFamily="18" charset="2"/>
              </a:rPr>
              <a:t>B</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1000" baseline="-25000" dirty="0">
              <a:solidFill>
                <a:srgbClr val="333399"/>
              </a:solidFill>
              <a:sym typeface="Symbol" panose="05050102010706020507" pitchFamily="18" charset="2"/>
            </a:endParaRPr>
          </a:p>
          <a:p>
            <a:pPr algn="l">
              <a:buClrTx/>
            </a:pPr>
            <a:endParaRPr lang="en-US" altLang="zh-CN" sz="1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0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a:p>
            <a:pPr algn="l">
              <a:buClrTx/>
            </a:pPr>
            <a:endParaRPr kumimoji="0" lang="en-US" altLang="zh-CN" sz="1000" b="1"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ea typeface="华文行楷" panose="02010800040101010101" pitchFamily="2" charset="-122"/>
                <a:sym typeface="Symbol" panose="05050102010706020507" pitchFamily="18" charset="2"/>
              </a:rPr>
              <a:t>0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0 </a:t>
            </a:r>
            <a:r>
              <a:rPr lang="en-US" altLang="zh-CN" sz="2000" i="0" dirty="0">
                <a:solidFill>
                  <a:srgbClr val="333399"/>
                </a:solidFill>
                <a:sym typeface="Symbol" panose="05050102010706020507" pitchFamily="18" charset="2"/>
              </a:rPr>
              <a:t>}</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endParaRPr lang="en-US" altLang="zh-CN" sz="1000" u="sng"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1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2</a:t>
            </a:r>
            <a:r>
              <a:rPr lang="en-US" altLang="zh-CN" sz="2000" i="0" baseline="30000" dirty="0">
                <a:solidFill>
                  <a:srgbClr val="333399"/>
                </a:solidFill>
              </a:rPr>
              <a:t>-</a:t>
            </a:r>
            <a:r>
              <a:rPr lang="en-US" altLang="zh-CN" sz="2000" baseline="30000" dirty="0">
                <a:solidFill>
                  <a:srgbClr val="333399"/>
                </a:solidFill>
                <a:sym typeface="Symbol" panose="05050102010706020507" pitchFamily="18" charset="2"/>
              </a:rPr>
              <a:t>B</a:t>
            </a:r>
            <a:r>
              <a:rPr lang="en-US" altLang="zh-CN" sz="2000" b="1" i="0" baseline="30000" dirty="0">
                <a:solidFill>
                  <a:srgbClr val="333399"/>
                </a:solidFill>
                <a:sym typeface="Symbol" panose="05050102010706020507" pitchFamily="18" charset="2"/>
              </a:rPr>
              <a:t>.</a:t>
            </a:r>
            <a:r>
              <a:rPr lang="en-US" altLang="zh-CN" sz="2000" baseline="30000" dirty="0">
                <a:solidFill>
                  <a:srgbClr val="333399"/>
                </a:solidFill>
              </a:rPr>
              <a:t>f</a:t>
            </a:r>
            <a:r>
              <a:rPr lang="en-US" altLang="zh-CN" sz="2000" i="0" dirty="0">
                <a:solidFill>
                  <a:srgbClr val="333399"/>
                </a:solidFill>
              </a:rPr>
              <a:t> </a:t>
            </a:r>
            <a:r>
              <a:rPr lang="en-US" altLang="zh-CN" sz="2000" i="0" dirty="0" smtClean="0">
                <a:solidFill>
                  <a:srgbClr val="333399"/>
                </a:solidFill>
                <a:sym typeface="Symbol" panose="05050102010706020507" pitchFamily="18" charset="2"/>
              </a:rPr>
              <a:t>}</a:t>
            </a:r>
            <a:endParaRPr lang="en-US" altLang="zh-CN" sz="2000" i="0" dirty="0" smtClean="0">
              <a:solidFill>
                <a:srgbClr val="333399"/>
              </a:solidFill>
              <a:sym typeface="Symbol" panose="05050102010706020507" pitchFamily="18" charset="2"/>
            </a:endParaRPr>
          </a:p>
          <a:p>
            <a:pPr algn="l">
              <a:buClrTx/>
            </a:pPr>
            <a:endParaRPr lang="en-US" altLang="zh-CN" sz="2000" i="0" dirty="0">
              <a:solidFill>
                <a:srgbClr val="333399"/>
              </a:solidFill>
              <a:sym typeface="Symbol" panose="05050102010706020507" pitchFamily="18" charset="2"/>
            </a:endParaRPr>
          </a:p>
          <a:p>
            <a:pPr algn="l">
              <a:buClrTx/>
            </a:pPr>
            <a:r>
              <a:rPr lang="zh-CN" altLang="en-US" sz="2000" i="0" dirty="0" smtClean="0">
                <a:solidFill>
                  <a:srgbClr val="333399"/>
                </a:solidFill>
                <a:sym typeface="Symbol" panose="05050102010706020507" pitchFamily="18" charset="2"/>
              </a:rPr>
              <a:t>对照前例的属性文法，考虑本例中翻译模式下各语义规则所处位置的理由。</a:t>
            </a:r>
            <a:endParaRPr lang="en-US" altLang="zh-CN" sz="2000" i="0" dirty="0">
              <a:solidFill>
                <a:srgbClr val="333399"/>
              </a:solidFill>
              <a:sym typeface="Symbol" panose="05050102010706020507" pitchFamily="18" charset="2"/>
            </a:endParaRPr>
          </a:p>
        </p:txBody>
      </p:sp>
      <p:sp>
        <p:nvSpPr>
          <p:cNvPr id="41992" name="Rectangle 33"/>
          <p:cNvSpPr>
            <a:spLocks noChangeArrowheads="1"/>
          </p:cNvSpPr>
          <p:nvPr/>
        </p:nvSpPr>
        <p:spPr bwMode="auto">
          <a:xfrm>
            <a:off x="1333500" y="188913"/>
            <a:ext cx="6334844" cy="641350"/>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基于翻译模式的语义</a:t>
            </a:r>
            <a:r>
              <a:rPr lang="zh-CN" altLang="en-US" sz="4000" b="1" i="0" dirty="0" smtClean="0">
                <a:ea typeface="华文行楷" panose="02010800040101010101" pitchFamily="2" charset="-122"/>
              </a:rPr>
              <a:t>计算</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5"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6"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7"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8" name="Rectangle 10"/>
          <p:cNvSpPr>
            <a:spLocks noChangeArrowheads="1"/>
          </p:cNvSpPr>
          <p:nvPr/>
        </p:nvSpPr>
        <p:spPr bwMode="auto">
          <a:xfrm>
            <a:off x="1549400" y="188913"/>
            <a:ext cx="2806576"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本讲</a:t>
            </a:r>
            <a:r>
              <a:rPr lang="zh-CN" altLang="en-US" sz="4000" b="1" i="0" dirty="0" smtClean="0">
                <a:ea typeface="华文行楷" panose="02010800040101010101" pitchFamily="2" charset="-122"/>
              </a:rPr>
              <a:t>导引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8199" name="Text Box 11"/>
          <p:cNvSpPr txBox="1">
            <a:spLocks noChangeArrowheads="1"/>
          </p:cNvSpPr>
          <p:nvPr/>
        </p:nvSpPr>
        <p:spPr bwMode="auto">
          <a:xfrm>
            <a:off x="684213"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latin typeface="楷体_GB2312" pitchFamily="49" charset="-122"/>
              </a:rPr>
              <a:t>属性文法举例</a:t>
            </a:r>
            <a:endParaRPr lang="zh-CN" altLang="en-US" sz="3200" b="1" i="0">
              <a:latin typeface="楷体_GB2312" pitchFamily="49" charset="-122"/>
            </a:endParaRPr>
          </a:p>
        </p:txBody>
      </p:sp>
      <p:sp>
        <p:nvSpPr>
          <p:cNvPr id="8200" name="Rectangle 12"/>
          <p:cNvSpPr>
            <a:spLocks noChangeArrowheads="1"/>
          </p:cNvSpPr>
          <p:nvPr/>
        </p:nvSpPr>
        <p:spPr bwMode="auto">
          <a:xfrm>
            <a:off x="1008063" y="1905000"/>
            <a:ext cx="6804025" cy="519113"/>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楷体_GB2312" pitchFamily="49" charset="-122"/>
              </a:rPr>
              <a:t> </a:t>
            </a:r>
            <a:r>
              <a:rPr lang="zh-CN" altLang="en-US" sz="2800" b="1" i="0">
                <a:solidFill>
                  <a:srgbClr val="333399"/>
                </a:solidFill>
                <a:latin typeface="楷体_GB2312" pitchFamily="49" charset="-122"/>
              </a:rPr>
              <a:t>识别语言 </a:t>
            </a:r>
            <a:r>
              <a:rPr lang="pt-BR" altLang="zh-CN" b="1"/>
              <a:t>L</a:t>
            </a:r>
            <a:r>
              <a:rPr lang="pt-BR" altLang="zh-CN" b="1" i="0"/>
              <a:t> = { </a:t>
            </a:r>
            <a:r>
              <a:rPr lang="pt-BR" altLang="zh-CN" b="1"/>
              <a:t>a</a:t>
            </a:r>
            <a:r>
              <a:rPr lang="pt-BR" altLang="zh-CN" b="1" baseline="30000"/>
              <a:t>n</a:t>
            </a:r>
            <a:r>
              <a:rPr lang="pt-BR" altLang="zh-CN" b="1"/>
              <a:t>b</a:t>
            </a:r>
            <a:r>
              <a:rPr lang="pt-BR" altLang="zh-CN" b="1" baseline="30000"/>
              <a:t>n</a:t>
            </a:r>
            <a:r>
              <a:rPr lang="pt-BR" altLang="zh-CN" b="1"/>
              <a:t>c</a:t>
            </a:r>
            <a:r>
              <a:rPr lang="pt-BR" altLang="zh-CN" b="1" baseline="30000"/>
              <a:t>n</a:t>
            </a:r>
            <a:r>
              <a:rPr lang="pt-BR" altLang="zh-CN" b="1" i="0"/>
              <a:t> </a:t>
            </a:r>
            <a:r>
              <a:rPr lang="pt-BR" altLang="zh-CN" b="1" i="0">
                <a:sym typeface="Symbol" panose="05050102010706020507" pitchFamily="18" charset="2"/>
              </a:rPr>
              <a:t></a:t>
            </a:r>
            <a:r>
              <a:rPr lang="pt-BR" altLang="zh-CN" b="1" i="0"/>
              <a:t> </a:t>
            </a:r>
            <a:r>
              <a:rPr lang="pt-BR" altLang="zh-CN" b="1"/>
              <a:t>n</a:t>
            </a:r>
            <a:r>
              <a:rPr lang="pt-BR" altLang="zh-CN" b="1" i="0"/>
              <a:t> </a:t>
            </a:r>
            <a:r>
              <a:rPr lang="en-US" altLang="zh-CN" b="1" i="0">
                <a:sym typeface="Symbol" panose="05050102010706020507" pitchFamily="18" charset="2"/>
              </a:rPr>
              <a:t></a:t>
            </a:r>
            <a:r>
              <a:rPr lang="en-US" altLang="zh-CN" b="1" i="0"/>
              <a:t> </a:t>
            </a:r>
            <a:r>
              <a:rPr lang="pt-BR" altLang="zh-CN" b="1" i="0"/>
              <a:t>1}</a:t>
            </a:r>
            <a:r>
              <a:rPr lang="pt-BR" altLang="zh-CN"/>
              <a:t>  ?</a:t>
            </a:r>
            <a:endParaRPr lang="en-US" altLang="zh-CN"/>
          </a:p>
        </p:txBody>
      </p:sp>
      <p:sp>
        <p:nvSpPr>
          <p:cNvPr id="8201" name="Text Box 13"/>
          <p:cNvSpPr txBox="1">
            <a:spLocks noChangeArrowheads="1"/>
          </p:cNvSpPr>
          <p:nvPr/>
        </p:nvSpPr>
        <p:spPr bwMode="auto">
          <a:xfrm>
            <a:off x="1042988" y="2852738"/>
            <a:ext cx="1873250" cy="3135312"/>
          </a:xfrm>
          <a:prstGeom prst="rect">
            <a:avLst/>
          </a:prstGeom>
          <a:noFill/>
          <a:ln w="9525">
            <a:noFill/>
            <a:miter lim="800000"/>
          </a:ln>
        </p:spPr>
        <p:txBody>
          <a:bodyPr>
            <a:spAutoFit/>
          </a:bodyPr>
          <a:lstStyle/>
          <a:p>
            <a:pPr algn="l">
              <a:buClrTx/>
            </a:pPr>
            <a:r>
              <a:rPr kumimoji="0" lang="zh-CN" altLang="en-US" b="1" i="0">
                <a:sym typeface="Symbol" panose="05050102010706020507" pitchFamily="18" charset="2"/>
              </a:rPr>
              <a:t>产生式</a:t>
            </a:r>
            <a:endParaRPr kumimoji="0" lang="zh-CN" altLang="en-US" i="0">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cs typeface="Times New Roman" panose="02020603050405020304" pitchFamily="18" charset="0"/>
              <a:sym typeface="Symbol" panose="05050102010706020507" pitchFamily="18" charset="2"/>
            </a:endParaRPr>
          </a:p>
          <a:p>
            <a:pPr algn="l">
              <a:buClrTx/>
            </a:pPr>
            <a:r>
              <a:rPr lang="en-US" altLang="zh-CN">
                <a:solidFill>
                  <a:srgbClr val="333399"/>
                </a:solidFill>
                <a:cs typeface="Times New Roman" panose="02020603050405020304" pitchFamily="18" charset="0"/>
                <a:sym typeface="Symbol" panose="05050102010706020507" pitchFamily="18" charset="2"/>
              </a:rPr>
              <a:t>S </a:t>
            </a:r>
            <a:r>
              <a:rPr lang="en-US" altLang="zh-CN" i="0">
                <a:solidFill>
                  <a:srgbClr val="333399"/>
                </a:solidFill>
                <a:cs typeface="Times New Roman" panose="02020603050405020304" pitchFamily="18" charset="0"/>
                <a:sym typeface="Symbol" panose="05050102010706020507" pitchFamily="18" charset="2"/>
              </a:rPr>
              <a:t></a:t>
            </a:r>
            <a:r>
              <a:rPr lang="en-US" altLang="zh-CN">
                <a:solidFill>
                  <a:srgbClr val="333399"/>
                </a:solidFill>
                <a:cs typeface="Times New Roman" panose="02020603050405020304" pitchFamily="18" charset="0"/>
                <a:sym typeface="Symbol" panose="05050102010706020507" pitchFamily="18" charset="2"/>
              </a:rPr>
              <a:t> ABC</a:t>
            </a:r>
            <a:endParaRPr kumimoji="0" lang="en-US" altLang="zh-CN" i="0">
              <a:solidFill>
                <a:srgbClr val="333399"/>
              </a:solidFill>
              <a:cs typeface="Times New Roman" panose="02020603050405020304" pitchFamily="18" charset="0"/>
              <a:sym typeface="Symbol" panose="05050102010706020507" pitchFamily="18" charset="2"/>
            </a:endParaRPr>
          </a:p>
          <a:p>
            <a:pPr algn="l">
              <a:buClrTx/>
            </a:pPr>
            <a:r>
              <a:rPr lang="en-US" altLang="zh-CN">
                <a:solidFill>
                  <a:srgbClr val="333399"/>
                </a:solidFill>
                <a:cs typeface="Times New Roman" panose="02020603050405020304" pitchFamily="18" charset="0"/>
                <a:sym typeface="Symbol" panose="05050102010706020507" pitchFamily="18" charset="2"/>
              </a:rPr>
              <a:t>A </a:t>
            </a:r>
            <a:r>
              <a:rPr lang="en-US" altLang="zh-CN" i="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a:solidFill>
                  <a:srgbClr val="333399"/>
                </a:solidFill>
                <a:ea typeface="华文行楷" panose="02010800040101010101" pitchFamily="2" charset="-122"/>
                <a:cs typeface="Times New Roman" panose="02020603050405020304" pitchFamily="18" charset="0"/>
                <a:sym typeface="Symbol" panose="05050102010706020507" pitchFamily="18" charset="2"/>
              </a:rPr>
              <a:t> A</a:t>
            </a:r>
            <a:r>
              <a:rPr lang="en-US" altLang="zh-CN" i="0" baseline="-2500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a:solidFill>
                  <a:srgbClr val="333399"/>
                </a:solidFill>
                <a:ea typeface="华文行楷" panose="02010800040101010101" pitchFamily="2" charset="-122"/>
                <a:cs typeface="Times New Roman" panose="02020603050405020304" pitchFamily="18" charset="0"/>
                <a:sym typeface="Symbol" panose="05050102010706020507" pitchFamily="18" charset="2"/>
              </a:rPr>
              <a:t>a</a:t>
            </a:r>
            <a:endParaRPr lang="en-US" altLang="zh-CN">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a:solidFill>
                  <a:srgbClr val="333399"/>
                </a:solidFill>
                <a:cs typeface="Times New Roman" panose="02020603050405020304" pitchFamily="18" charset="0"/>
                <a:sym typeface="Symbol" panose="05050102010706020507" pitchFamily="18" charset="2"/>
              </a:rPr>
              <a:t>A </a:t>
            </a:r>
            <a:r>
              <a:rPr lang="en-US" altLang="zh-CN" i="0">
                <a:solidFill>
                  <a:srgbClr val="333399"/>
                </a:solidFill>
                <a:cs typeface="Times New Roman" panose="02020603050405020304" pitchFamily="18" charset="0"/>
                <a:sym typeface="Symbol" panose="05050102010706020507" pitchFamily="18" charset="2"/>
              </a:rPr>
              <a:t></a:t>
            </a:r>
            <a:r>
              <a:rPr lang="en-US" altLang="zh-CN">
                <a:solidFill>
                  <a:srgbClr val="333399"/>
                </a:solidFill>
                <a:cs typeface="Times New Roman" panose="02020603050405020304" pitchFamily="18" charset="0"/>
                <a:sym typeface="Symbol" panose="05050102010706020507" pitchFamily="18" charset="2"/>
              </a:rPr>
              <a:t> a</a:t>
            </a:r>
            <a:endParaRPr lang="en-US" altLang="zh-CN">
              <a:solidFill>
                <a:srgbClr val="333399"/>
              </a:solidFill>
              <a:ea typeface="华文行楷" panose="02010800040101010101" pitchFamily="2" charset="-122"/>
              <a:sym typeface="Symbol" panose="05050102010706020507" pitchFamily="18" charset="2"/>
            </a:endParaRPr>
          </a:p>
          <a:p>
            <a:pPr algn="l">
              <a:buClrTx/>
            </a:pPr>
            <a:r>
              <a:rPr lang="en-US" altLang="zh-CN">
                <a:solidFill>
                  <a:srgbClr val="333399"/>
                </a:solidFill>
                <a:cs typeface="Times New Roman" panose="02020603050405020304" pitchFamily="18" charset="0"/>
                <a:sym typeface="Symbol" panose="05050102010706020507" pitchFamily="18" charset="2"/>
              </a:rPr>
              <a:t>B </a:t>
            </a:r>
            <a:r>
              <a:rPr lang="en-US" altLang="zh-CN" i="0">
                <a:solidFill>
                  <a:srgbClr val="333399"/>
                </a:solidFill>
                <a:ea typeface="华文行楷" panose="02010800040101010101" pitchFamily="2" charset="-122"/>
                <a:sym typeface="Symbol" panose="05050102010706020507" pitchFamily="18" charset="2"/>
              </a:rPr>
              <a:t></a:t>
            </a:r>
            <a:r>
              <a:rPr lang="en-US" altLang="zh-CN">
                <a:solidFill>
                  <a:srgbClr val="333399"/>
                </a:solidFill>
                <a:ea typeface="华文行楷" panose="02010800040101010101" pitchFamily="2" charset="-122"/>
                <a:sym typeface="Symbol" panose="05050102010706020507" pitchFamily="18" charset="2"/>
              </a:rPr>
              <a:t> B</a:t>
            </a:r>
            <a:r>
              <a:rPr lang="en-US" altLang="zh-CN" i="0" baseline="-25000">
                <a:solidFill>
                  <a:srgbClr val="333399"/>
                </a:solidFill>
                <a:sym typeface="Symbol" panose="05050102010706020507" pitchFamily="18" charset="2"/>
              </a:rPr>
              <a:t>1</a:t>
            </a:r>
            <a:r>
              <a:rPr lang="en-US" altLang="zh-CN">
                <a:solidFill>
                  <a:srgbClr val="333399"/>
                </a:solidFill>
                <a:ea typeface="华文行楷" panose="02010800040101010101" pitchFamily="2" charset="-122"/>
                <a:sym typeface="Symbol" panose="05050102010706020507" pitchFamily="18" charset="2"/>
              </a:rPr>
              <a:t>b</a:t>
            </a:r>
            <a:endParaRPr lang="en-US" altLang="zh-CN">
              <a:solidFill>
                <a:srgbClr val="333399"/>
              </a:solidFill>
              <a:sym typeface="Symbol" panose="05050102010706020507" pitchFamily="18" charset="2"/>
            </a:endParaRPr>
          </a:p>
          <a:p>
            <a:pPr algn="l">
              <a:buClrTx/>
            </a:pPr>
            <a:r>
              <a:rPr lang="en-US" altLang="zh-CN">
                <a:solidFill>
                  <a:srgbClr val="333399"/>
                </a:solidFill>
                <a:sym typeface="Symbol" panose="05050102010706020507" pitchFamily="18" charset="2"/>
              </a:rPr>
              <a:t>B </a:t>
            </a:r>
            <a:r>
              <a:rPr lang="en-US" altLang="zh-CN" i="0">
                <a:solidFill>
                  <a:srgbClr val="333399"/>
                </a:solidFill>
                <a:sym typeface="Symbol" panose="05050102010706020507" pitchFamily="18" charset="2"/>
              </a:rPr>
              <a:t> </a:t>
            </a:r>
            <a:r>
              <a:rPr lang="en-US" altLang="zh-CN">
                <a:solidFill>
                  <a:srgbClr val="333399"/>
                </a:solidFill>
                <a:sym typeface="Symbol" panose="05050102010706020507" pitchFamily="18" charset="2"/>
              </a:rPr>
              <a:t>b</a:t>
            </a:r>
            <a:endParaRPr lang="en-US" altLang="zh-CN">
              <a:solidFill>
                <a:srgbClr val="333399"/>
              </a:solidFill>
              <a:sym typeface="Symbol" panose="05050102010706020507" pitchFamily="18" charset="2"/>
            </a:endParaRPr>
          </a:p>
          <a:p>
            <a:pPr algn="l">
              <a:buClrTx/>
            </a:pPr>
            <a:r>
              <a:rPr lang="en-US" altLang="zh-CN">
                <a:solidFill>
                  <a:srgbClr val="333399"/>
                </a:solidFill>
                <a:sym typeface="Symbol" panose="05050102010706020507" pitchFamily="18" charset="2"/>
              </a:rPr>
              <a:t>C </a:t>
            </a:r>
            <a:r>
              <a:rPr lang="en-US" altLang="zh-CN" i="0">
                <a:solidFill>
                  <a:srgbClr val="333399"/>
                </a:solidFill>
                <a:sym typeface="Symbol" panose="05050102010706020507" pitchFamily="18" charset="2"/>
              </a:rPr>
              <a:t> </a:t>
            </a:r>
            <a:r>
              <a:rPr lang="en-US" altLang="zh-CN">
                <a:solidFill>
                  <a:srgbClr val="333399"/>
                </a:solidFill>
                <a:sym typeface="Symbol" panose="05050102010706020507" pitchFamily="18" charset="2"/>
              </a:rPr>
              <a:t>C</a:t>
            </a:r>
            <a:r>
              <a:rPr lang="en-US" altLang="zh-CN" i="0" baseline="-25000">
                <a:solidFill>
                  <a:srgbClr val="333399"/>
                </a:solidFill>
                <a:sym typeface="Symbol" panose="05050102010706020507" pitchFamily="18" charset="2"/>
              </a:rPr>
              <a:t>1</a:t>
            </a:r>
            <a:r>
              <a:rPr lang="en-US" altLang="zh-CN">
                <a:solidFill>
                  <a:srgbClr val="333399"/>
                </a:solidFill>
                <a:sym typeface="Symbol" panose="05050102010706020507" pitchFamily="18" charset="2"/>
              </a:rPr>
              <a:t>c</a:t>
            </a:r>
            <a:endParaRPr lang="en-US" altLang="zh-CN">
              <a:solidFill>
                <a:srgbClr val="333399"/>
              </a:solidFill>
              <a:ea typeface="华文行楷" panose="02010800040101010101" pitchFamily="2" charset="-122"/>
              <a:sym typeface="Symbol" panose="05050102010706020507" pitchFamily="18" charset="2"/>
            </a:endParaRPr>
          </a:p>
          <a:p>
            <a:pPr algn="l">
              <a:buClrTx/>
            </a:pPr>
            <a:r>
              <a:rPr lang="en-US" altLang="zh-CN">
                <a:solidFill>
                  <a:srgbClr val="333399"/>
                </a:solidFill>
                <a:sym typeface="Symbol" panose="05050102010706020507" pitchFamily="18" charset="2"/>
              </a:rPr>
              <a:t>C </a:t>
            </a:r>
            <a:r>
              <a:rPr lang="en-US" altLang="zh-CN" i="0">
                <a:solidFill>
                  <a:srgbClr val="333399"/>
                </a:solidFill>
                <a:sym typeface="Symbol" panose="05050102010706020507" pitchFamily="18" charset="2"/>
              </a:rPr>
              <a:t></a:t>
            </a:r>
            <a:r>
              <a:rPr lang="en-US" altLang="zh-CN">
                <a:solidFill>
                  <a:srgbClr val="333399"/>
                </a:solidFill>
                <a:sym typeface="Symbol" panose="05050102010706020507" pitchFamily="18" charset="2"/>
              </a:rPr>
              <a:t> c</a:t>
            </a:r>
            <a:endParaRPr lang="en-US" altLang="zh-CN">
              <a:solidFill>
                <a:srgbClr val="333399"/>
              </a:solidFill>
              <a:sym typeface="Symbol" panose="05050102010706020507" pitchFamily="18" charset="2"/>
            </a:endParaRPr>
          </a:p>
        </p:txBody>
      </p:sp>
      <p:sp>
        <p:nvSpPr>
          <p:cNvPr id="631822" name="Text Box 14"/>
          <p:cNvSpPr txBox="1">
            <a:spLocks noChangeArrowheads="1"/>
          </p:cNvSpPr>
          <p:nvPr/>
        </p:nvSpPr>
        <p:spPr bwMode="auto">
          <a:xfrm>
            <a:off x="2987675" y="2852738"/>
            <a:ext cx="5905500" cy="3170099"/>
          </a:xfrm>
          <a:prstGeom prst="rect">
            <a:avLst/>
          </a:prstGeom>
          <a:noFill/>
          <a:ln w="9525">
            <a:noFill/>
            <a:miter lim="800000"/>
          </a:ln>
        </p:spPr>
        <p:txBody>
          <a:bodyPr>
            <a:spAutoFit/>
          </a:bodyPr>
          <a:lstStyle/>
          <a:p>
            <a:pPr algn="l">
              <a:buClrTx/>
            </a:pPr>
            <a:r>
              <a:rPr kumimoji="0" lang="en-US" altLang="zh-CN" b="1" i="0" dirty="0">
                <a:sym typeface="Symbol" panose="05050102010706020507" pitchFamily="18" charset="2"/>
              </a:rPr>
              <a:t>                </a:t>
            </a:r>
            <a:r>
              <a:rPr kumimoji="0" lang="zh-CN" altLang="en-US" b="1" i="0" dirty="0">
                <a:sym typeface="Symbol" panose="05050102010706020507" pitchFamily="18" charset="2"/>
              </a:rPr>
              <a:t>语义动作</a:t>
            </a:r>
            <a:r>
              <a:rPr kumimoji="0" lang="en-US" altLang="zh-CN" b="1" i="0" dirty="0">
                <a:sym typeface="Symbol" panose="05050102010706020507" pitchFamily="18" charset="2"/>
              </a:rPr>
              <a:t>/</a:t>
            </a:r>
            <a:r>
              <a:rPr kumimoji="0" lang="zh-CN" altLang="en-US" b="1" i="0" dirty="0">
                <a:solidFill>
                  <a:srgbClr val="FF0000"/>
                </a:solidFill>
                <a:sym typeface="Symbol" panose="05050102010706020507" pitchFamily="18" charset="2"/>
              </a:rPr>
              <a:t>限定条件</a:t>
            </a:r>
            <a:endParaRPr kumimoji="0" lang="zh-CN" altLang="en-US" i="0" dirty="0">
              <a:solidFill>
                <a:srgbClr val="FF0000"/>
              </a:solidFill>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b="1" i="0" dirty="0">
                <a:solidFill>
                  <a:srgbClr val="FF0000"/>
                </a:solidFill>
                <a:cs typeface="Times New Roman" panose="02020603050405020304" pitchFamily="18" charset="0"/>
                <a:sym typeface="Symbol" panose="05050102010706020507" pitchFamily="18" charset="2"/>
              </a:rPr>
              <a:t>{(</a:t>
            </a:r>
            <a:r>
              <a:rPr lang="en-US" altLang="zh-CN" b="1" dirty="0" err="1">
                <a:solidFill>
                  <a:srgbClr val="FF0000"/>
                </a:solidFill>
                <a:cs typeface="Times New Roman" panose="02020603050405020304" pitchFamily="18" charset="0"/>
                <a:sym typeface="Symbol" panose="05050102010706020507" pitchFamily="18" charset="2"/>
              </a:rPr>
              <a:t>A.num</a:t>
            </a:r>
            <a:r>
              <a:rPr lang="en-US" altLang="zh-CN" b="1" dirty="0">
                <a:solidFill>
                  <a:srgbClr val="FF0000"/>
                </a:solidFill>
                <a:cs typeface="Times New Roman" panose="02020603050405020304" pitchFamily="18" charset="0"/>
                <a:sym typeface="Symbol" panose="05050102010706020507" pitchFamily="18" charset="2"/>
              </a:rPr>
              <a:t>=</a:t>
            </a:r>
            <a:r>
              <a:rPr lang="en-US" altLang="zh-CN" b="1" dirty="0" err="1">
                <a:solidFill>
                  <a:srgbClr val="FF0000"/>
                </a:solidFill>
                <a:cs typeface="Times New Roman" panose="02020603050405020304" pitchFamily="18" charset="0"/>
                <a:sym typeface="Symbol" panose="05050102010706020507" pitchFamily="18" charset="2"/>
              </a:rPr>
              <a:t>B.num</a:t>
            </a:r>
            <a:r>
              <a:rPr lang="en-US" altLang="zh-CN" b="1" i="0" dirty="0">
                <a:solidFill>
                  <a:srgbClr val="FF0000"/>
                </a:solidFill>
                <a:cs typeface="Times New Roman" panose="02020603050405020304" pitchFamily="18" charset="0"/>
                <a:sym typeface="Symbol" panose="05050102010706020507" pitchFamily="18" charset="2"/>
              </a:rPr>
              <a:t>) </a:t>
            </a:r>
            <a:r>
              <a:rPr lang="en-US" altLang="zh-CN" b="1" dirty="0">
                <a:solidFill>
                  <a:srgbClr val="FF0000"/>
                </a:solidFill>
                <a:cs typeface="Times New Roman" panose="02020603050405020304" pitchFamily="18" charset="0"/>
                <a:sym typeface="Symbol" panose="05050102010706020507" pitchFamily="18" charset="2"/>
              </a:rPr>
              <a:t>and </a:t>
            </a:r>
            <a:r>
              <a:rPr lang="en-US" altLang="zh-CN" b="1" i="0" dirty="0">
                <a:solidFill>
                  <a:srgbClr val="FF0000"/>
                </a:solidFill>
                <a:cs typeface="Times New Roman" panose="02020603050405020304" pitchFamily="18" charset="0"/>
                <a:sym typeface="Symbol" panose="05050102010706020507" pitchFamily="18" charset="2"/>
              </a:rPr>
              <a:t>(</a:t>
            </a:r>
            <a:r>
              <a:rPr lang="en-US" altLang="zh-CN" b="1" dirty="0" err="1">
                <a:solidFill>
                  <a:srgbClr val="FF0000"/>
                </a:solidFill>
              </a:rPr>
              <a:t>B.num</a:t>
            </a:r>
            <a:r>
              <a:rPr lang="en-US" altLang="zh-CN" b="1" dirty="0">
                <a:solidFill>
                  <a:srgbClr val="FF0000"/>
                </a:solidFill>
              </a:rPr>
              <a:t>=</a:t>
            </a:r>
            <a:r>
              <a:rPr lang="en-US" altLang="zh-CN" b="1" dirty="0" err="1">
                <a:solidFill>
                  <a:srgbClr val="FF0000"/>
                </a:solidFill>
              </a:rPr>
              <a:t>C.num</a:t>
            </a:r>
            <a:r>
              <a:rPr lang="en-US" altLang="zh-CN" b="1" i="0" dirty="0">
                <a:solidFill>
                  <a:srgbClr val="FF0000"/>
                </a:solidFill>
              </a:rPr>
              <a:t>)</a:t>
            </a:r>
            <a:r>
              <a:rPr lang="en-US" altLang="zh-CN" dirty="0">
                <a:solidFill>
                  <a:srgbClr val="FF0000"/>
                </a:solidFill>
              </a:rPr>
              <a:t> </a:t>
            </a:r>
            <a:r>
              <a:rPr lang="en-US" altLang="zh-CN" i="0" dirty="0">
                <a:solidFill>
                  <a:srgbClr val="333399"/>
                </a:solidFill>
                <a:sym typeface="Symbol" panose="05050102010706020507" pitchFamily="18" charset="2"/>
              </a:rPr>
              <a:t>}</a:t>
            </a:r>
            <a:endParaRPr kumimoji="0" lang="en-US" altLang="zh-CN" i="0" dirty="0">
              <a:solidFill>
                <a:srgbClr val="333399"/>
              </a:solidFill>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A</a:t>
            </a:r>
            <a:r>
              <a:rPr lang="en-US" altLang="zh-CN" b="1" dirty="0" err="1">
                <a:solidFill>
                  <a:srgbClr val="333399"/>
                </a:solidFill>
                <a:sym typeface="Symbol" panose="05050102010706020507" pitchFamily="18" charset="2"/>
              </a:rPr>
              <a:t>.</a:t>
            </a:r>
            <a:r>
              <a:rPr lang="en-US" altLang="zh-CN" dirty="0" err="1">
                <a:solidFill>
                  <a:srgbClr val="333399"/>
                </a:solidFill>
              </a:rPr>
              <a:t>num</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A</a:t>
            </a:r>
            <a:r>
              <a:rPr lang="en-US" altLang="zh-CN" i="0" baseline="-25000" dirty="0">
                <a:solidFill>
                  <a:srgbClr val="333399"/>
                </a:solidFill>
                <a:sym typeface="Symbol" panose="05050102010706020507"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anose="05050102010706020507" pitchFamily="18" charset="2"/>
              </a:rPr>
              <a:t> + 1</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buClrTx/>
            </a:pPr>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A</a:t>
            </a:r>
            <a:r>
              <a:rPr lang="en-US" altLang="zh-CN" b="1" dirty="0" err="1">
                <a:solidFill>
                  <a:srgbClr val="333399"/>
                </a:solidFill>
              </a:rPr>
              <a:t>.</a:t>
            </a:r>
            <a:r>
              <a:rPr lang="en-US" altLang="zh-CN" dirty="0" err="1">
                <a:solidFill>
                  <a:srgbClr val="333399"/>
                </a:solidFill>
              </a:rPr>
              <a:t>num</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1</a:t>
            </a:r>
            <a:r>
              <a:rPr lang="en-US" altLang="zh-CN" i="0" dirty="0">
                <a:solidFill>
                  <a:srgbClr val="333399"/>
                </a:solidFill>
                <a:sym typeface="Symbol" panose="05050102010706020507" pitchFamily="18" charset="2"/>
              </a:rPr>
              <a:t> }</a:t>
            </a:r>
            <a:endParaRPr lang="en-US" altLang="zh-CN" dirty="0">
              <a:solidFill>
                <a:srgbClr val="333399"/>
              </a:solidFill>
              <a:ea typeface="华文行楷" panose="02010800040101010101" pitchFamily="2" charset="-122"/>
              <a:sym typeface="Symbol" panose="05050102010706020507" pitchFamily="18" charset="2"/>
            </a:endParaRPr>
          </a:p>
          <a:p>
            <a:pPr algn="l"/>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B</a:t>
            </a:r>
            <a:r>
              <a:rPr lang="en-US" altLang="zh-CN" b="1" dirty="0" err="1">
                <a:solidFill>
                  <a:srgbClr val="333399"/>
                </a:solidFill>
                <a:sym typeface="Symbol" panose="05050102010706020507" pitchFamily="18" charset="2"/>
              </a:rPr>
              <a:t>.</a:t>
            </a:r>
            <a:r>
              <a:rPr lang="en-US" altLang="zh-CN" dirty="0" err="1">
                <a:solidFill>
                  <a:srgbClr val="333399"/>
                </a:solidFill>
              </a:rPr>
              <a:t>num</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B</a:t>
            </a:r>
            <a:r>
              <a:rPr lang="en-US" altLang="zh-CN" i="0" baseline="-25000" dirty="0">
                <a:solidFill>
                  <a:srgbClr val="333399"/>
                </a:solidFill>
                <a:sym typeface="Symbol" panose="05050102010706020507"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anose="05050102010706020507" pitchFamily="18" charset="2"/>
              </a:rPr>
              <a:t> + 1</a:t>
            </a:r>
            <a:r>
              <a:rPr lang="en-US" altLang="zh-CN" i="0" dirty="0">
                <a:solidFill>
                  <a:srgbClr val="333399"/>
                </a:solidFill>
                <a:sym typeface="Symbol" panose="05050102010706020507" pitchFamily="18" charset="2"/>
              </a:rPr>
              <a:t> }</a:t>
            </a:r>
            <a:endParaRPr lang="en-US" altLang="zh-CN" dirty="0">
              <a:solidFill>
                <a:srgbClr val="333399"/>
              </a:solidFill>
              <a:sym typeface="Symbol" panose="05050102010706020507" pitchFamily="18" charset="2"/>
            </a:endParaRPr>
          </a:p>
          <a:p>
            <a:pPr algn="l"/>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B</a:t>
            </a:r>
            <a:r>
              <a:rPr lang="en-US" altLang="zh-CN" b="1" dirty="0" err="1">
                <a:solidFill>
                  <a:srgbClr val="333399"/>
                </a:solidFill>
              </a:rPr>
              <a:t>.</a:t>
            </a:r>
            <a:r>
              <a:rPr lang="en-US" altLang="zh-CN" dirty="0" err="1">
                <a:solidFill>
                  <a:srgbClr val="333399"/>
                </a:solidFill>
              </a:rPr>
              <a:t>num</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1</a:t>
            </a:r>
            <a:r>
              <a:rPr lang="en-US" altLang="zh-CN" i="0" dirty="0">
                <a:solidFill>
                  <a:srgbClr val="333399"/>
                </a:solidFill>
                <a:sym typeface="Symbol" panose="05050102010706020507" pitchFamily="18" charset="2"/>
              </a:rPr>
              <a:t> }</a:t>
            </a:r>
            <a:endParaRPr lang="en-US" altLang="zh-CN" dirty="0">
              <a:solidFill>
                <a:srgbClr val="333399"/>
              </a:solidFill>
              <a:sym typeface="Symbol" panose="05050102010706020507" pitchFamily="18" charset="2"/>
            </a:endParaRPr>
          </a:p>
          <a:p>
            <a:pPr algn="l"/>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C</a:t>
            </a:r>
            <a:r>
              <a:rPr lang="en-US" altLang="zh-CN" b="1" dirty="0" err="1">
                <a:solidFill>
                  <a:srgbClr val="333399"/>
                </a:solidFill>
                <a:sym typeface="Symbol" panose="05050102010706020507" pitchFamily="18" charset="2"/>
              </a:rPr>
              <a:t>.</a:t>
            </a:r>
            <a:r>
              <a:rPr lang="en-US" altLang="zh-CN" dirty="0" err="1">
                <a:solidFill>
                  <a:srgbClr val="333399"/>
                </a:solidFill>
              </a:rPr>
              <a:t>num</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C</a:t>
            </a:r>
            <a:r>
              <a:rPr lang="en-US" altLang="zh-CN" i="0" baseline="-25000" dirty="0">
                <a:solidFill>
                  <a:srgbClr val="333399"/>
                </a:solidFill>
                <a:sym typeface="Symbol" panose="05050102010706020507" pitchFamily="18" charset="2"/>
              </a:rPr>
              <a:t>1</a:t>
            </a:r>
            <a:r>
              <a:rPr lang="en-US" altLang="zh-CN" b="1" dirty="0">
                <a:solidFill>
                  <a:srgbClr val="333399"/>
                </a:solidFill>
              </a:rPr>
              <a:t>.</a:t>
            </a:r>
            <a:r>
              <a:rPr lang="en-US" altLang="zh-CN" dirty="0">
                <a:solidFill>
                  <a:srgbClr val="333399"/>
                </a:solidFill>
              </a:rPr>
              <a:t>num</a:t>
            </a:r>
            <a:r>
              <a:rPr lang="en-US" altLang="zh-CN" dirty="0">
                <a:solidFill>
                  <a:srgbClr val="333399"/>
                </a:solidFill>
                <a:sym typeface="Symbol" panose="05050102010706020507" pitchFamily="18" charset="2"/>
              </a:rPr>
              <a:t> + 1</a:t>
            </a:r>
            <a:r>
              <a:rPr lang="en-US" altLang="zh-CN" i="0" dirty="0">
                <a:solidFill>
                  <a:srgbClr val="333399"/>
                </a:solidFill>
                <a:sym typeface="Symbol" panose="05050102010706020507" pitchFamily="18" charset="2"/>
              </a:rPr>
              <a:t> }</a:t>
            </a:r>
            <a:endParaRPr lang="en-US" altLang="zh-CN" dirty="0">
              <a:solidFill>
                <a:srgbClr val="333399"/>
              </a:solidFill>
              <a:sym typeface="Symbol" panose="05050102010706020507" pitchFamily="18" charset="2"/>
            </a:endParaRPr>
          </a:p>
          <a:p>
            <a:pPr algn="l"/>
            <a:r>
              <a:rPr lang="en-US" altLang="zh-CN" i="0" dirty="0">
                <a:solidFill>
                  <a:srgbClr val="333399"/>
                </a:solidFill>
                <a:sym typeface="Symbol" panose="05050102010706020507" pitchFamily="18" charset="2"/>
              </a:rPr>
              <a:t>{ </a:t>
            </a:r>
            <a:r>
              <a:rPr lang="en-US" altLang="zh-CN" dirty="0" err="1">
                <a:solidFill>
                  <a:srgbClr val="333399"/>
                </a:solidFill>
                <a:sym typeface="Symbol" panose="05050102010706020507" pitchFamily="18" charset="2"/>
              </a:rPr>
              <a:t>C</a:t>
            </a:r>
            <a:r>
              <a:rPr lang="en-US" altLang="zh-CN" b="1" dirty="0" err="1">
                <a:solidFill>
                  <a:srgbClr val="333399"/>
                </a:solidFill>
              </a:rPr>
              <a:t>.</a:t>
            </a:r>
            <a:r>
              <a:rPr lang="en-US" altLang="zh-CN" dirty="0" err="1">
                <a:solidFill>
                  <a:srgbClr val="333399"/>
                </a:solidFill>
              </a:rPr>
              <a:t>num</a:t>
            </a:r>
            <a:r>
              <a:rPr lang="en-US" altLang="zh-CN" dirty="0">
                <a:solidFill>
                  <a:srgbClr val="333399"/>
                </a:solidFill>
                <a:sym typeface="Symbol" panose="05050102010706020507" pitchFamily="18" charset="2"/>
              </a:rPr>
              <a:t> </a:t>
            </a:r>
            <a:r>
              <a:rPr lang="en-US" altLang="zh-CN" i="0" dirty="0">
                <a:solidFill>
                  <a:srgbClr val="333399"/>
                </a:solidFill>
                <a:sym typeface="Symbol" panose="05050102010706020507" pitchFamily="18" charset="2"/>
              </a:rPr>
              <a:t>:=</a:t>
            </a:r>
            <a:r>
              <a:rPr lang="en-US" altLang="zh-CN" dirty="0">
                <a:solidFill>
                  <a:srgbClr val="333399"/>
                </a:solidFill>
                <a:sym typeface="Symbol" panose="05050102010706020507" pitchFamily="18" charset="2"/>
              </a:rPr>
              <a:t> 1</a:t>
            </a:r>
            <a:r>
              <a:rPr lang="en-US" altLang="zh-CN" i="0" dirty="0">
                <a:solidFill>
                  <a:srgbClr val="333399"/>
                </a:solidFill>
                <a:sym typeface="Symbol" panose="05050102010706020507" pitchFamily="18" charset="2"/>
              </a:rPr>
              <a:t> }</a:t>
            </a:r>
            <a:endParaRPr lang="en-US" altLang="zh-CN"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3"/>
          <p:cNvSpPr txBox="1">
            <a:spLocks noChangeArrowheads="1"/>
          </p:cNvSpPr>
          <p:nvPr/>
        </p:nvSpPr>
        <p:spPr bwMode="auto">
          <a:xfrm>
            <a:off x="768350" y="1295400"/>
            <a:ext cx="7842250" cy="3846513"/>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楷体_GB2312" pitchFamily="49" charset="-122"/>
              </a:rPr>
              <a:t> </a:t>
            </a:r>
            <a:r>
              <a:rPr lang="zh-CN" altLang="en-US" sz="3200" b="1" i="0" dirty="0">
                <a:latin typeface="楷体_GB2312" pitchFamily="49" charset="-122"/>
              </a:rPr>
              <a:t>基于翻译模式的语义计算</a:t>
            </a:r>
            <a:endParaRPr lang="zh-CN" altLang="en-US" sz="3200" b="1" i="0" dirty="0">
              <a:latin typeface="楷体_GB2312" pitchFamily="49" charset="-122"/>
            </a:endParaRPr>
          </a:p>
          <a:p>
            <a:pPr algn="l">
              <a:buClrTx/>
            </a:pPr>
            <a:endParaRPr lang="zh-CN" altLang="en-US" sz="1000" b="1" i="0" dirty="0">
              <a:latin typeface="楷体_GB2312" pitchFamily="49" charset="-122"/>
            </a:endParaRPr>
          </a:p>
          <a:p>
            <a:pPr lvl="1" algn="l">
              <a:buClrTx/>
              <a:buFont typeface="Symbol" panose="05050102010706020507" pitchFamily="18" charset="2"/>
              <a:buChar char="-"/>
            </a:pPr>
            <a:r>
              <a:rPr lang="zh-CN" altLang="en-US" sz="2800" b="1" i="0" dirty="0"/>
              <a:t>  </a:t>
            </a:r>
            <a:r>
              <a:rPr lang="zh-CN" altLang="en-US" sz="2800" b="1" i="0" dirty="0">
                <a:solidFill>
                  <a:srgbClr val="333399"/>
                </a:solidFill>
              </a:rPr>
              <a:t>仅考虑</a:t>
            </a:r>
            <a:r>
              <a:rPr lang="zh-CN" altLang="en-US" sz="2800" b="1" i="0" dirty="0">
                <a:solidFill>
                  <a:srgbClr val="FF0000"/>
                </a:solidFill>
                <a:latin typeface="Times New Roman" panose="02020603050405020304" pitchFamily="18" charset="0"/>
              </a:rPr>
              <a:t>单</a:t>
            </a:r>
            <a:r>
              <a:rPr lang="zh-CN" altLang="en-US" sz="2800" b="1" i="0" dirty="0" smtClean="0">
                <a:solidFill>
                  <a:srgbClr val="FF0000"/>
                </a:solidFill>
                <a:latin typeface="Times New Roman" panose="02020603050405020304" pitchFamily="18" charset="0"/>
              </a:rPr>
              <a:t>遍语义计算</a:t>
            </a:r>
            <a:r>
              <a:rPr lang="zh-CN" altLang="en-US" sz="2800" b="1" i="0" dirty="0" smtClean="0">
                <a:latin typeface="Times New Roman" panose="02020603050405020304" pitchFamily="18" charset="0"/>
              </a:rPr>
              <a:t>的</a:t>
            </a:r>
            <a:r>
              <a:rPr lang="zh-CN" altLang="en-US" sz="2800" b="1" i="0" dirty="0">
                <a:latin typeface="Times New Roman" panose="02020603050405020304" pitchFamily="18" charset="0"/>
              </a:rPr>
              <a:t>方法 </a:t>
            </a:r>
            <a:endParaRPr lang="zh-CN" altLang="en-US" sz="2800" b="1" i="0" dirty="0">
              <a:solidFill>
                <a:srgbClr val="333399"/>
              </a:solidFill>
              <a:latin typeface="Times New Roman" panose="02020603050405020304" pitchFamily="18" charset="0"/>
            </a:endParaRPr>
          </a:p>
          <a:p>
            <a:pPr lvl="1" algn="l">
              <a:buFont typeface="Symbol" panose="05050102010706020507" pitchFamily="18" charset="2"/>
              <a:buNone/>
            </a:pPr>
            <a:endParaRPr lang="zh-CN" altLang="en-US" sz="1000" b="1" i="0" dirty="0">
              <a:solidFill>
                <a:srgbClr val="333399"/>
              </a:solidFill>
              <a:latin typeface="Times New Roman" panose="02020603050405020304" pitchFamily="18" charset="0"/>
            </a:endParaRPr>
          </a:p>
          <a:p>
            <a:pPr lvl="2" algn="l">
              <a:buClrTx/>
              <a:buFontTx/>
              <a:buChar char="•"/>
            </a:pPr>
            <a:r>
              <a:rPr lang="zh-CN" altLang="en-US" b="1" i="0" dirty="0"/>
              <a:t> </a:t>
            </a:r>
            <a:r>
              <a:rPr lang="zh-CN" altLang="en-US" b="1" i="0" dirty="0">
                <a:solidFill>
                  <a:srgbClr val="FF0000"/>
                </a:solidFill>
              </a:rPr>
              <a:t>自上而下</a:t>
            </a:r>
            <a:r>
              <a:rPr lang="zh-CN" altLang="en-US" b="1" i="0" dirty="0">
                <a:solidFill>
                  <a:srgbClr val="333399"/>
                </a:solidFill>
              </a:rPr>
              <a:t>的语义计算</a:t>
            </a:r>
            <a:endParaRPr lang="zh-CN" altLang="en-US" b="1" i="0" dirty="0">
              <a:solidFill>
                <a:srgbClr val="333399"/>
              </a:solidFill>
            </a:endParaRPr>
          </a:p>
          <a:p>
            <a:pPr lvl="2" algn="l">
              <a:buClrTx/>
              <a:buFontTx/>
              <a:buNone/>
            </a:pPr>
            <a:endParaRPr lang="zh-CN" altLang="en-US" sz="1000" b="1" i="0" dirty="0">
              <a:solidFill>
                <a:srgbClr val="333399"/>
              </a:solidFill>
            </a:endParaRPr>
          </a:p>
          <a:p>
            <a:pPr lvl="2" algn="l">
              <a:buClrTx/>
              <a:buFontTx/>
              <a:buNone/>
            </a:pPr>
            <a:r>
              <a:rPr lang="zh-CN" altLang="en-US" b="1" i="0" dirty="0">
                <a:solidFill>
                  <a:srgbClr val="333399"/>
                </a:solidFill>
              </a:rPr>
              <a:t>  借助于自上而下的预测分析技术</a:t>
            </a:r>
            <a:endParaRPr lang="zh-CN" altLang="en-US" b="1" i="0" dirty="0">
              <a:solidFill>
                <a:srgbClr val="333399"/>
              </a:solidFill>
            </a:endParaRPr>
          </a:p>
          <a:p>
            <a:pPr lvl="2" algn="l">
              <a:buClrTx/>
              <a:buFontTx/>
              <a:buNone/>
            </a:pPr>
            <a:endParaRPr lang="zh-CN" altLang="en-US" sz="1000" b="1" i="0" dirty="0">
              <a:solidFill>
                <a:srgbClr val="333399"/>
              </a:solidFill>
            </a:endParaRPr>
          </a:p>
          <a:p>
            <a:pPr lvl="2" algn="l">
              <a:buClrTx/>
              <a:buFontTx/>
              <a:buChar char="•"/>
            </a:pPr>
            <a:r>
              <a:rPr lang="zh-CN" altLang="en-US" b="1" i="0" dirty="0"/>
              <a:t> </a:t>
            </a:r>
            <a:r>
              <a:rPr lang="zh-CN" altLang="en-US" b="1" i="0" dirty="0">
                <a:solidFill>
                  <a:srgbClr val="333399"/>
                </a:solidFill>
              </a:rPr>
              <a:t>自下而上的语义</a:t>
            </a:r>
            <a:r>
              <a:rPr lang="zh-CN" altLang="en-US" b="1" i="0" dirty="0" smtClean="0">
                <a:solidFill>
                  <a:srgbClr val="333399"/>
                </a:solidFill>
              </a:rPr>
              <a:t>计算</a:t>
            </a:r>
            <a:r>
              <a:rPr lang="en-US" altLang="zh-CN" b="1" i="0" dirty="0" smtClean="0">
                <a:solidFill>
                  <a:srgbClr val="333399"/>
                </a:solidFill>
              </a:rPr>
              <a:t>——</a:t>
            </a:r>
            <a:r>
              <a:rPr lang="zh-CN" altLang="en-US" b="1" i="0" dirty="0" smtClean="0">
                <a:solidFill>
                  <a:srgbClr val="333399"/>
                </a:solidFill>
              </a:rPr>
              <a:t>对</a:t>
            </a:r>
            <a:r>
              <a:rPr lang="en-US" altLang="zh-CN" b="1" i="0" dirty="0" smtClean="0">
                <a:solidFill>
                  <a:srgbClr val="333399"/>
                </a:solidFill>
              </a:rPr>
              <a:t>S-</a:t>
            </a:r>
            <a:r>
              <a:rPr lang="zh-CN" altLang="en-US" b="1" i="0" dirty="0" smtClean="0">
                <a:solidFill>
                  <a:srgbClr val="333399"/>
                </a:solidFill>
              </a:rPr>
              <a:t>翻译模式</a:t>
            </a:r>
            <a:endParaRPr lang="zh-CN" altLang="en-US" b="1" i="0" dirty="0">
              <a:solidFill>
                <a:srgbClr val="333399"/>
              </a:solidFill>
            </a:endParaRPr>
          </a:p>
          <a:p>
            <a:pPr lvl="2" algn="l">
              <a:buClrTx/>
              <a:buFontTx/>
              <a:buNone/>
            </a:pPr>
            <a:r>
              <a:rPr lang="zh-CN" altLang="en-US" sz="1000" b="1" i="0" dirty="0">
                <a:solidFill>
                  <a:srgbClr val="333399"/>
                </a:solidFill>
              </a:rPr>
              <a:t> </a:t>
            </a:r>
            <a:endParaRPr lang="zh-CN" altLang="en-US" sz="1000" b="1" i="0" dirty="0">
              <a:solidFill>
                <a:srgbClr val="333399"/>
              </a:solidFill>
            </a:endParaRPr>
          </a:p>
          <a:p>
            <a:pPr lvl="2" algn="l">
              <a:buClrTx/>
              <a:buFontTx/>
              <a:buNone/>
            </a:pPr>
            <a:r>
              <a:rPr lang="zh-CN" altLang="en-US" b="1" i="0" dirty="0">
                <a:solidFill>
                  <a:srgbClr val="333399"/>
                </a:solidFill>
              </a:rPr>
              <a:t>  借助于自下而上的移进</a:t>
            </a:r>
            <a:r>
              <a:rPr lang="zh-CN" altLang="en-US" b="1" i="0" dirty="0">
                <a:solidFill>
                  <a:srgbClr val="333399"/>
                </a:solidFill>
                <a:sym typeface="Symbol" panose="05050102010706020507" pitchFamily="18" charset="2"/>
              </a:rPr>
              <a:t></a:t>
            </a:r>
            <a:r>
              <a:rPr lang="zh-CN" altLang="en-US" b="1" i="0" dirty="0">
                <a:solidFill>
                  <a:srgbClr val="333399"/>
                </a:solidFill>
              </a:rPr>
              <a:t>归约分析技术</a:t>
            </a:r>
            <a:endParaRPr lang="zh-CN" altLang="en-US" b="1" i="0" dirty="0">
              <a:solidFill>
                <a:srgbClr val="333399"/>
              </a:solidFill>
            </a:endParaRPr>
          </a:p>
          <a:p>
            <a:pPr lvl="2" algn="l">
              <a:buClrTx/>
              <a:buFontTx/>
              <a:buNone/>
            </a:pPr>
            <a:endParaRPr lang="zh-CN" altLang="en-US" sz="1000" b="1" i="0" dirty="0">
              <a:solidFill>
                <a:srgbClr val="333399"/>
              </a:solidFill>
            </a:endParaRPr>
          </a:p>
          <a:p>
            <a:pPr lvl="1" algn="l">
              <a:buClrTx/>
              <a:buFont typeface="Symbol" panose="05050102010706020507" pitchFamily="18" charset="2"/>
              <a:buChar char="-"/>
            </a:pPr>
            <a:r>
              <a:rPr lang="zh-CN" altLang="en-US" sz="2800" b="1" i="0" dirty="0"/>
              <a:t>  </a:t>
            </a:r>
            <a:r>
              <a:rPr lang="zh-CN" altLang="en-US" sz="2800" b="1" i="0" dirty="0">
                <a:solidFill>
                  <a:srgbClr val="333399"/>
                </a:solidFill>
              </a:rPr>
              <a:t>仅考虑上述</a:t>
            </a:r>
            <a:r>
              <a:rPr lang="zh-CN" altLang="en-US" sz="2800" b="1" i="0" dirty="0">
                <a:solidFill>
                  <a:srgbClr val="333399"/>
                </a:solidFill>
                <a:latin typeface="Times New Roman" panose="02020603050405020304" pitchFamily="18" charset="0"/>
              </a:rPr>
              <a:t>受限的翻译</a:t>
            </a:r>
            <a:r>
              <a:rPr lang="zh-CN" altLang="en-US" sz="2800" b="1" i="0" dirty="0" smtClean="0">
                <a:solidFill>
                  <a:srgbClr val="333399"/>
                </a:solidFill>
                <a:latin typeface="Times New Roman" panose="02020603050405020304" pitchFamily="18" charset="0"/>
              </a:rPr>
              <a:t>模式</a:t>
            </a:r>
            <a:endParaRPr lang="zh-CN" altLang="en-US" sz="2800" b="1" i="0" dirty="0">
              <a:solidFill>
                <a:srgbClr val="333399"/>
              </a:solidFill>
              <a:latin typeface="Times New Roman" panose="02020603050405020304" pitchFamily="18" charset="0"/>
            </a:endParaRPr>
          </a:p>
        </p:txBody>
      </p:sp>
      <p:sp>
        <p:nvSpPr>
          <p:cNvPr id="43011"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2"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3"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4"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3015" name="Rectangle 1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13"/>
          <p:cNvSpPr txBox="1">
            <a:spLocks noChangeArrowheads="1"/>
          </p:cNvSpPr>
          <p:nvPr/>
        </p:nvSpPr>
        <p:spPr bwMode="auto">
          <a:xfrm>
            <a:off x="768350" y="1295400"/>
            <a:ext cx="8070850" cy="44935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自上而下</a:t>
            </a:r>
            <a:r>
              <a:rPr lang="zh-CN" altLang="en-US" sz="2800" b="1" i="0" dirty="0">
                <a:latin typeface="楷体_GB2312" pitchFamily="49" charset="-122"/>
              </a:rPr>
              <a:t>语义计算</a:t>
            </a:r>
            <a:endParaRPr lang="zh-CN" altLang="en-US" sz="2800" b="1" i="0" dirty="0">
              <a:latin typeface="楷体_GB2312" pitchFamily="49" charset="-122"/>
            </a:endParaRPr>
          </a:p>
          <a:p>
            <a:pPr algn="l">
              <a:buClrTx/>
            </a:pPr>
            <a:endParaRPr lang="zh-CN" altLang="en-US" sz="1000" b="1" i="0" dirty="0">
              <a:latin typeface="楷体_GB2312" pitchFamily="49" charset="-122"/>
            </a:endParaRPr>
          </a:p>
          <a:p>
            <a:pPr lvl="1" algn="l">
              <a:buClrTx/>
              <a:buFont typeface="Symbol" panose="05050102010706020507" pitchFamily="18" charset="2"/>
              <a:buChar char="-"/>
            </a:pPr>
            <a:r>
              <a:rPr lang="zh-CN" altLang="en-US" sz="2800" b="1" i="0" dirty="0"/>
              <a:t>  </a:t>
            </a:r>
            <a:r>
              <a:rPr lang="zh-CN" altLang="en-US" b="1" i="0" dirty="0">
                <a:solidFill>
                  <a:srgbClr val="333399"/>
                </a:solidFill>
                <a:latin typeface="Times New Roman" panose="02020603050405020304" pitchFamily="18" charset="0"/>
              </a:rPr>
              <a:t>对适合于</a:t>
            </a:r>
            <a:r>
              <a:rPr lang="zh-CN" altLang="en-US" b="1" i="0" dirty="0">
                <a:solidFill>
                  <a:srgbClr val="FF0000"/>
                </a:solidFill>
                <a:latin typeface="Times New Roman" panose="02020603050405020304" pitchFamily="18" charset="0"/>
              </a:rPr>
              <a:t>自上而下预测技术</a:t>
            </a:r>
            <a:r>
              <a:rPr lang="zh-CN" altLang="en-US" b="1" i="0" dirty="0">
                <a:solidFill>
                  <a:srgbClr val="333399"/>
                </a:solidFill>
                <a:latin typeface="Times New Roman" panose="02020603050405020304" pitchFamily="18" charset="0"/>
              </a:rPr>
              <a:t>的翻译模式，语法制导</a:t>
            </a:r>
            <a:endParaRPr lang="zh-CN" altLang="en-US" b="1" i="0" dirty="0">
              <a:solidFill>
                <a:srgbClr val="333399"/>
              </a:solidFill>
              <a:latin typeface="Times New Roman" panose="02020603050405020304" pitchFamily="18" charset="0"/>
            </a:endParaRPr>
          </a:p>
          <a:p>
            <a:pPr lvl="1" algn="l">
              <a:buClrTx/>
              <a:buFont typeface="Symbol" panose="05050102010706020507" pitchFamily="18" charset="2"/>
              <a:buNone/>
            </a:pPr>
            <a:r>
              <a:rPr lang="zh-CN" altLang="en-US" b="1" i="0" dirty="0">
                <a:solidFill>
                  <a:srgbClr val="333399"/>
                </a:solidFill>
                <a:latin typeface="Times New Roman" panose="02020603050405020304" pitchFamily="18" charset="0"/>
              </a:rPr>
              <a:t>     的</a:t>
            </a:r>
            <a:r>
              <a:rPr lang="zh-CN" altLang="en-US" b="1" i="0" dirty="0">
                <a:solidFill>
                  <a:srgbClr val="FF0000"/>
                </a:solidFill>
                <a:latin typeface="Times New Roman" panose="02020603050405020304" pitchFamily="18" charset="0"/>
              </a:rPr>
              <a:t>语义计算程序</a:t>
            </a:r>
            <a:r>
              <a:rPr lang="zh-CN" altLang="en-US" b="1" i="0" dirty="0">
                <a:solidFill>
                  <a:srgbClr val="333399"/>
                </a:solidFill>
                <a:latin typeface="Times New Roman" panose="02020603050405020304" pitchFamily="18" charset="0"/>
              </a:rPr>
              <a:t>可以如下思路构造</a:t>
            </a:r>
            <a:r>
              <a:rPr lang="zh-CN" altLang="en-US" sz="2800" b="1" i="0" dirty="0">
                <a:solidFill>
                  <a:srgbClr val="333399"/>
                </a:solidFill>
                <a:latin typeface="Times New Roman" panose="02020603050405020304" pitchFamily="18" charset="0"/>
              </a:rPr>
              <a:t>  </a:t>
            </a:r>
            <a:endParaRPr lang="zh-CN" altLang="en-US" sz="2800" b="1" i="0" dirty="0">
              <a:solidFill>
                <a:srgbClr val="333399"/>
              </a:solidFill>
              <a:latin typeface="Times New Roman" panose="02020603050405020304" pitchFamily="18" charset="0"/>
            </a:endParaRPr>
          </a:p>
          <a:p>
            <a:pPr lvl="1" algn="l">
              <a:buFont typeface="Symbol" panose="05050102010706020507" pitchFamily="18" charset="2"/>
              <a:buNone/>
            </a:pPr>
            <a:endParaRPr lang="zh-CN" altLang="en-US" sz="1000" b="1" i="0" dirty="0">
              <a:solidFill>
                <a:srgbClr val="333399"/>
              </a:solidFill>
              <a:latin typeface="Times New Roman" panose="02020603050405020304" pitchFamily="18" charset="0"/>
            </a:endParaRPr>
          </a:p>
          <a:p>
            <a:pPr lvl="2" algn="l">
              <a:buClrTx/>
              <a:buFontTx/>
              <a:buChar char="•"/>
            </a:pPr>
            <a:r>
              <a:rPr lang="zh-CN" altLang="en-US" b="1" i="0" dirty="0"/>
              <a:t>  </a:t>
            </a:r>
            <a:r>
              <a:rPr lang="zh-CN" altLang="en-US" b="1" i="0" dirty="0">
                <a:solidFill>
                  <a:srgbClr val="333399"/>
                </a:solidFill>
              </a:rPr>
              <a:t>对每个</a:t>
            </a:r>
            <a:r>
              <a:rPr lang="zh-CN" altLang="en-US" b="1" i="0" dirty="0">
                <a:solidFill>
                  <a:srgbClr val="FF0000"/>
                </a:solidFill>
              </a:rPr>
              <a:t>非终结符 </a:t>
            </a:r>
            <a:r>
              <a:rPr lang="en-US" altLang="zh-CN" b="1" i="0" dirty="0">
                <a:solidFill>
                  <a:srgbClr val="FF0000"/>
                </a:solidFill>
                <a:ea typeface="宋体" panose="02010600030101010101" pitchFamily="2" charset="-122"/>
                <a:cs typeface="Times New Roman" panose="02020603050405020304" pitchFamily="18" charset="0"/>
              </a:rPr>
              <a:t>A</a:t>
            </a:r>
            <a:r>
              <a:rPr lang="zh-CN" altLang="en-US" b="1" i="0" dirty="0">
                <a:solidFill>
                  <a:srgbClr val="333399"/>
                </a:solidFill>
              </a:rPr>
              <a:t>，构造一个函数，以 </a:t>
            </a:r>
            <a:r>
              <a:rPr lang="en-US" altLang="zh-CN" b="1" i="0" dirty="0">
                <a:solidFill>
                  <a:srgbClr val="FF0000"/>
                </a:solidFill>
                <a:ea typeface="宋体" panose="02010600030101010101" pitchFamily="2" charset="-122"/>
              </a:rPr>
              <a:t>A </a:t>
            </a:r>
            <a:r>
              <a:rPr lang="zh-CN" altLang="en-US" b="1" i="0" dirty="0">
                <a:solidFill>
                  <a:srgbClr val="FF0000"/>
                </a:solidFill>
              </a:rPr>
              <a:t>的每个</a:t>
            </a:r>
            <a:endParaRPr lang="zh-CN" altLang="en-US" b="1" i="0" dirty="0">
              <a:solidFill>
                <a:srgbClr val="FF0000"/>
              </a:solidFill>
            </a:endParaRPr>
          </a:p>
          <a:p>
            <a:pPr lvl="2" algn="l">
              <a:buClrTx/>
              <a:buFontTx/>
              <a:buNone/>
            </a:pPr>
            <a:r>
              <a:rPr lang="zh-CN" altLang="en-US" b="1" i="0" dirty="0">
                <a:solidFill>
                  <a:srgbClr val="333399"/>
                </a:solidFill>
              </a:rPr>
              <a:t>   </a:t>
            </a:r>
            <a:r>
              <a:rPr lang="zh-CN" altLang="en-US" b="1" i="0" dirty="0">
                <a:solidFill>
                  <a:srgbClr val="FF0000"/>
                </a:solidFill>
              </a:rPr>
              <a:t>继承属性为形参</a:t>
            </a:r>
            <a:r>
              <a:rPr lang="zh-CN" altLang="en-US" b="1" i="0" dirty="0">
                <a:solidFill>
                  <a:srgbClr val="333399"/>
                </a:solidFill>
              </a:rPr>
              <a:t>，以 </a:t>
            </a:r>
            <a:r>
              <a:rPr lang="en-US" altLang="zh-CN" b="1" i="0" dirty="0">
                <a:solidFill>
                  <a:srgbClr val="FF0000"/>
                </a:solidFill>
                <a:ea typeface="宋体" panose="02010600030101010101" pitchFamily="2" charset="-122"/>
              </a:rPr>
              <a:t>A </a:t>
            </a:r>
            <a:r>
              <a:rPr lang="zh-CN" altLang="en-US" b="1" i="0" dirty="0">
                <a:solidFill>
                  <a:srgbClr val="FF0000"/>
                </a:solidFill>
              </a:rPr>
              <a:t>的综合属性为返回值</a:t>
            </a:r>
            <a:r>
              <a:rPr lang="zh-CN" altLang="en-US" b="1" i="0" dirty="0">
                <a:solidFill>
                  <a:srgbClr val="333399"/>
                </a:solidFill>
              </a:rPr>
              <a:t>（若</a:t>
            </a:r>
            <a:endParaRPr lang="zh-CN" altLang="en-US" b="1" i="0" dirty="0">
              <a:solidFill>
                <a:srgbClr val="333399"/>
              </a:solidFill>
            </a:endParaRPr>
          </a:p>
          <a:p>
            <a:pPr lvl="2" algn="l">
              <a:buClrTx/>
              <a:buFontTx/>
              <a:buNone/>
            </a:pPr>
            <a:r>
              <a:rPr lang="zh-CN" altLang="en-US" b="1" i="0" dirty="0">
                <a:solidFill>
                  <a:srgbClr val="333399"/>
                </a:solidFill>
              </a:rPr>
              <a:t>   有多个综合属性，可返回记录类型的值） 。如同</a:t>
            </a:r>
            <a:endParaRPr lang="zh-CN" altLang="en-US" b="1" i="0" dirty="0">
              <a:solidFill>
                <a:srgbClr val="333399"/>
              </a:solidFill>
            </a:endParaRPr>
          </a:p>
          <a:p>
            <a:pPr lvl="2" algn="l">
              <a:buClrTx/>
              <a:buFontTx/>
              <a:buNone/>
            </a:pPr>
            <a:r>
              <a:rPr lang="zh-CN" altLang="en-US" b="1" i="0" dirty="0">
                <a:solidFill>
                  <a:srgbClr val="333399"/>
                </a:solidFill>
              </a:rPr>
              <a:t>   预测分析程序的构造，该函数代码的流程是根据</a:t>
            </a:r>
            <a:endParaRPr lang="zh-CN" altLang="en-US" b="1" i="0" dirty="0">
              <a:solidFill>
                <a:srgbClr val="333399"/>
              </a:solidFill>
            </a:endParaRPr>
          </a:p>
          <a:p>
            <a:pPr lvl="2" algn="l">
              <a:buClrTx/>
              <a:buFontTx/>
              <a:buNone/>
            </a:pPr>
            <a:r>
              <a:rPr lang="zh-CN" altLang="en-US" b="1" i="0" dirty="0">
                <a:solidFill>
                  <a:srgbClr val="333399"/>
                </a:solidFill>
              </a:rPr>
              <a:t>   当前的输入符号来决定调用哪个产生式。</a:t>
            </a:r>
            <a:endParaRPr lang="zh-CN" altLang="en-US" b="1" i="0" dirty="0">
              <a:solidFill>
                <a:srgbClr val="333399"/>
              </a:solidFill>
            </a:endParaRPr>
          </a:p>
          <a:p>
            <a:pPr lvl="2" algn="l">
              <a:buClrTx/>
              <a:buFontTx/>
              <a:buNone/>
            </a:pPr>
            <a:endParaRPr lang="zh-CN" altLang="en-US" sz="1000" b="1" i="0" dirty="0">
              <a:solidFill>
                <a:srgbClr val="333399"/>
              </a:solidFill>
            </a:endParaRPr>
          </a:p>
          <a:p>
            <a:pPr lvl="2" algn="l">
              <a:buClrTx/>
              <a:buFontTx/>
              <a:buChar char="•"/>
            </a:pPr>
            <a:r>
              <a:rPr lang="zh-CN" altLang="en-US" b="1" i="0" dirty="0"/>
              <a:t>  </a:t>
            </a:r>
            <a:r>
              <a:rPr lang="zh-CN" altLang="en-US" b="1" i="0" dirty="0">
                <a:solidFill>
                  <a:srgbClr val="333399"/>
                </a:solidFill>
              </a:rPr>
              <a:t>与每个产生式相关的代码根据其右端的结构来构</a:t>
            </a:r>
            <a:endParaRPr lang="zh-CN" altLang="en-US" b="1" i="0" dirty="0">
              <a:solidFill>
                <a:srgbClr val="333399"/>
              </a:solidFill>
            </a:endParaRPr>
          </a:p>
          <a:p>
            <a:pPr lvl="2" algn="l">
              <a:buClrTx/>
              <a:buFontTx/>
              <a:buNone/>
            </a:pPr>
            <a:r>
              <a:rPr lang="zh-CN" altLang="en-US" b="1" i="0" dirty="0">
                <a:solidFill>
                  <a:srgbClr val="333399"/>
                </a:solidFill>
              </a:rPr>
              <a:t>   造（见下页）</a:t>
            </a:r>
            <a:endParaRPr lang="zh-CN" altLang="en-US" b="1" i="0" dirty="0">
              <a:solidFill>
                <a:srgbClr val="333399"/>
              </a:solidFill>
            </a:endParaRPr>
          </a:p>
        </p:txBody>
      </p:sp>
      <p:sp>
        <p:nvSpPr>
          <p:cNvPr id="44035" name="AutoShape 1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6" name="AutoShape 1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7" name="AutoShape 1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8" name="AutoShape 1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4039" name="Rectangle 1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1"/>
          <p:cNvSpPr txBox="1">
            <a:spLocks noChangeArrowheads="1"/>
          </p:cNvSpPr>
          <p:nvPr/>
        </p:nvSpPr>
        <p:spPr bwMode="auto">
          <a:xfrm>
            <a:off x="768350" y="1327150"/>
            <a:ext cx="7918450" cy="509678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楷体_GB2312" pitchFamily="49" charset="-122"/>
              </a:rPr>
              <a:t> </a:t>
            </a:r>
            <a:r>
              <a:rPr lang="zh-CN" altLang="en-US" sz="2800" b="1" i="0" dirty="0">
                <a:latin typeface="楷体_GB2312" pitchFamily="49" charset="-122"/>
              </a:rPr>
              <a:t>基于翻译模式的</a:t>
            </a:r>
            <a:r>
              <a:rPr lang="zh-CN" altLang="en-US" sz="2800" b="1" i="0" dirty="0"/>
              <a:t>自上而下</a:t>
            </a:r>
            <a:r>
              <a:rPr lang="zh-CN" altLang="en-US" sz="2800" b="1" i="0" dirty="0">
                <a:latin typeface="楷体_GB2312" pitchFamily="49" charset="-122"/>
              </a:rPr>
              <a:t>语义计算</a:t>
            </a:r>
            <a:endParaRPr lang="zh-CN" altLang="en-US" sz="2800" b="1" i="0" dirty="0">
              <a:latin typeface="楷体_GB2312" pitchFamily="49" charset="-122"/>
            </a:endParaRPr>
          </a:p>
          <a:p>
            <a:pPr algn="l">
              <a:buClrTx/>
            </a:pPr>
            <a:endParaRPr lang="zh-CN" altLang="en-US" sz="1000" b="1" i="0" dirty="0">
              <a:latin typeface="楷体_GB2312" pitchFamily="49" charset="-122"/>
            </a:endParaRPr>
          </a:p>
          <a:p>
            <a:pPr lvl="1" algn="l">
              <a:lnSpc>
                <a:spcPct val="120000"/>
              </a:lnSpc>
              <a:buClrTx/>
              <a:buFont typeface="Symbol" panose="05050102010706020507" pitchFamily="18" charset="2"/>
              <a:buChar char="-"/>
            </a:pPr>
            <a:r>
              <a:rPr lang="zh-CN" altLang="en-US" sz="2800" b="1" i="0" dirty="0"/>
              <a:t>  </a:t>
            </a:r>
            <a:r>
              <a:rPr lang="zh-CN" altLang="en-US" b="1" i="0" dirty="0">
                <a:solidFill>
                  <a:srgbClr val="333399"/>
                </a:solidFill>
                <a:latin typeface="Times New Roman" panose="02020603050405020304" pitchFamily="18" charset="0"/>
              </a:rPr>
              <a:t>语法制导的</a:t>
            </a:r>
            <a:r>
              <a:rPr lang="zh-CN" altLang="en-US" b="1" i="0" dirty="0">
                <a:solidFill>
                  <a:srgbClr val="FF0000"/>
                </a:solidFill>
                <a:latin typeface="Times New Roman" panose="02020603050405020304" pitchFamily="18" charset="0"/>
              </a:rPr>
              <a:t>语义计算程序的构造</a:t>
            </a:r>
            <a:r>
              <a:rPr lang="zh-CN" altLang="en-US" b="1" i="0" dirty="0">
                <a:solidFill>
                  <a:srgbClr val="333399"/>
                </a:solidFill>
                <a:latin typeface="Times New Roman" panose="02020603050405020304" pitchFamily="18" charset="0"/>
              </a:rPr>
              <a:t>中，</a:t>
            </a:r>
            <a:r>
              <a:rPr lang="zh-CN" altLang="en-US" b="1" i="0" dirty="0">
                <a:solidFill>
                  <a:srgbClr val="333399"/>
                </a:solidFill>
              </a:rPr>
              <a:t>与每个产生式</a:t>
            </a:r>
            <a:endParaRPr lang="zh-CN" altLang="en-US" b="1" i="0" dirty="0">
              <a:solidFill>
                <a:srgbClr val="333399"/>
              </a:solidFill>
            </a:endParaRPr>
          </a:p>
          <a:p>
            <a:pPr lvl="1" algn="l">
              <a:lnSpc>
                <a:spcPct val="120000"/>
              </a:lnSpc>
              <a:buClrTx/>
              <a:buFont typeface="Symbol" panose="05050102010706020507" pitchFamily="18" charset="2"/>
              <a:buNone/>
            </a:pPr>
            <a:r>
              <a:rPr kumimoji="0" lang="zh-CN" altLang="en-US" b="1" i="0" dirty="0">
                <a:solidFill>
                  <a:srgbClr val="333399"/>
                </a:solidFill>
              </a:rPr>
              <a:t>    相</a:t>
            </a:r>
            <a:r>
              <a:rPr lang="zh-CN" altLang="en-US" b="1" i="0" dirty="0">
                <a:solidFill>
                  <a:srgbClr val="333399"/>
                </a:solidFill>
              </a:rPr>
              <a:t>关的代码根据</a:t>
            </a:r>
            <a:r>
              <a:rPr lang="zh-CN" altLang="en-US" b="1" i="0" dirty="0">
                <a:solidFill>
                  <a:srgbClr val="FF0000"/>
                </a:solidFill>
              </a:rPr>
              <a:t>产生式右端</a:t>
            </a:r>
            <a:r>
              <a:rPr lang="zh-CN" altLang="en-US" b="1" i="0" dirty="0">
                <a:solidFill>
                  <a:srgbClr val="333399"/>
                </a:solidFill>
              </a:rPr>
              <a:t>的终结符，非终结符，</a:t>
            </a:r>
            <a:endParaRPr lang="zh-CN" altLang="en-US" b="1" i="0" dirty="0" smtClean="0">
              <a:solidFill>
                <a:srgbClr val="333399"/>
              </a:solidFill>
            </a:endParaRPr>
          </a:p>
          <a:p>
            <a:pPr lvl="1" algn="l">
              <a:lnSpc>
                <a:spcPct val="120000"/>
              </a:lnSpc>
              <a:buClrTx/>
            </a:pPr>
            <a:r>
              <a:rPr lang="zh-CN" altLang="en-US" b="1" i="0" dirty="0" smtClean="0">
                <a:solidFill>
                  <a:srgbClr val="333399"/>
                </a:solidFill>
              </a:rPr>
              <a:t>    和语义规则集（语义动作），</a:t>
            </a:r>
            <a:r>
              <a:rPr lang="zh-CN" altLang="en-US" b="1" i="0" dirty="0" smtClean="0">
                <a:solidFill>
                  <a:srgbClr val="FF0000"/>
                </a:solidFill>
              </a:rPr>
              <a:t>从左</a:t>
            </a:r>
            <a:r>
              <a:rPr lang="zh-CN" altLang="en-US" b="1" i="0" dirty="0">
                <a:solidFill>
                  <a:srgbClr val="FF0000"/>
                </a:solidFill>
              </a:rPr>
              <a:t>到</a:t>
            </a:r>
            <a:r>
              <a:rPr lang="zh-CN" altLang="en-US" b="1" i="0" dirty="0" smtClean="0">
                <a:solidFill>
                  <a:srgbClr val="FF0000"/>
                </a:solidFill>
              </a:rPr>
              <a:t>右</a:t>
            </a:r>
            <a:r>
              <a:rPr lang="zh-CN" altLang="en-US" b="1" i="0" dirty="0" smtClean="0">
                <a:solidFill>
                  <a:srgbClr val="333399"/>
                </a:solidFill>
              </a:rPr>
              <a:t>完成：    </a:t>
            </a:r>
            <a:endParaRPr lang="zh-CN" altLang="en-US" sz="1000" b="1" i="0" dirty="0">
              <a:solidFill>
                <a:srgbClr val="333399"/>
              </a:solidFill>
              <a:latin typeface="Times New Roman" panose="02020603050405020304" pitchFamily="18" charset="0"/>
            </a:endParaRPr>
          </a:p>
          <a:p>
            <a:pPr marL="1257300" lvl="2" indent="-342900" algn="l">
              <a:lnSpc>
                <a:spcPct val="120000"/>
              </a:lnSpc>
              <a:buClrTx/>
              <a:buFont typeface="Wingdings" panose="05000000000000000000" pitchFamily="2" charset="2"/>
              <a:buChar char="ü"/>
            </a:pPr>
            <a:r>
              <a:rPr lang="zh-CN" altLang="en-US" sz="2000" b="1" i="0" dirty="0"/>
              <a:t> </a:t>
            </a:r>
            <a:r>
              <a:rPr lang="zh-CN" altLang="en-US" sz="2000" b="1" i="0" dirty="0">
                <a:solidFill>
                  <a:srgbClr val="333399"/>
                </a:solidFill>
              </a:rPr>
              <a:t>对</a:t>
            </a:r>
            <a:r>
              <a:rPr lang="zh-CN" altLang="en-US" sz="2000" b="1" i="0" dirty="0">
                <a:solidFill>
                  <a:srgbClr val="FF0000"/>
                </a:solidFill>
              </a:rPr>
              <a:t>终结符 </a:t>
            </a:r>
            <a:r>
              <a:rPr lang="en-US" altLang="zh-CN" sz="2000" b="1" i="0" dirty="0">
                <a:solidFill>
                  <a:srgbClr val="FF0000"/>
                </a:solidFill>
                <a:ea typeface="宋体" panose="02010600030101010101" pitchFamily="2" charset="-122"/>
                <a:cs typeface="Times New Roman" panose="02020603050405020304" pitchFamily="18" charset="0"/>
              </a:rPr>
              <a:t>X</a:t>
            </a:r>
            <a:r>
              <a:rPr lang="zh-CN" altLang="en-US" sz="2000" b="1" i="0" dirty="0">
                <a:solidFill>
                  <a:srgbClr val="333399"/>
                </a:solidFill>
              </a:rPr>
              <a:t>，保存其综合属性</a:t>
            </a:r>
            <a:r>
              <a:rPr lang="en-US" altLang="zh-CN" sz="2000" b="1" i="0" dirty="0">
                <a:solidFill>
                  <a:srgbClr val="333399"/>
                </a:solidFill>
                <a:ea typeface="宋体" panose="02010600030101010101" pitchFamily="2" charset="-122"/>
              </a:rPr>
              <a:t>x</a:t>
            </a:r>
            <a:r>
              <a:rPr lang="zh-CN" altLang="en-US" sz="2000" b="1" i="0" dirty="0">
                <a:solidFill>
                  <a:srgbClr val="333399"/>
                </a:solidFill>
              </a:rPr>
              <a:t>的值至专为 </a:t>
            </a:r>
            <a:r>
              <a:rPr lang="en-US" altLang="zh-CN" sz="2000" b="1" i="0" dirty="0" err="1">
                <a:solidFill>
                  <a:srgbClr val="333399"/>
                </a:solidFill>
                <a:ea typeface="宋体" panose="02010600030101010101" pitchFamily="2" charset="-122"/>
              </a:rPr>
              <a:t>X.x</a:t>
            </a:r>
            <a:r>
              <a:rPr lang="en-US" altLang="zh-CN" sz="2000" b="1" i="0" dirty="0">
                <a:solidFill>
                  <a:srgbClr val="333399"/>
                </a:solidFill>
                <a:ea typeface="宋体" panose="02010600030101010101" pitchFamily="2" charset="-122"/>
              </a:rPr>
              <a:t> </a:t>
            </a:r>
            <a:r>
              <a:rPr lang="zh-CN" altLang="en-US" sz="2000" b="1" i="0" dirty="0">
                <a:solidFill>
                  <a:srgbClr val="333399"/>
                </a:solidFill>
              </a:rPr>
              <a:t>而声明的</a:t>
            </a:r>
            <a:r>
              <a:rPr lang="zh-CN" altLang="en-US" sz="2000" b="1" i="0" dirty="0" smtClean="0">
                <a:solidFill>
                  <a:srgbClr val="333399"/>
                </a:solidFill>
              </a:rPr>
              <a:t>变量</a:t>
            </a:r>
            <a:r>
              <a:rPr lang="zh-CN" altLang="en-US" sz="2000" b="1" i="0" dirty="0">
                <a:solidFill>
                  <a:srgbClr val="333399"/>
                </a:solidFill>
              </a:rPr>
              <a:t>；然后调用匹配终结符（</a:t>
            </a:r>
            <a:r>
              <a:rPr lang="en-US" altLang="zh-CN" sz="2000" b="1" i="0" dirty="0" err="1">
                <a:solidFill>
                  <a:srgbClr val="333399"/>
                </a:solidFill>
                <a:ea typeface="宋体" panose="02010600030101010101" pitchFamily="2" charset="-122"/>
              </a:rPr>
              <a:t>match_token</a:t>
            </a:r>
            <a:r>
              <a:rPr lang="zh-CN" altLang="en-US" sz="2000" b="1" i="0" dirty="0">
                <a:solidFill>
                  <a:srgbClr val="333399"/>
                </a:solidFill>
              </a:rPr>
              <a:t>） 和取下一</a:t>
            </a:r>
            <a:r>
              <a:rPr lang="zh-CN" altLang="en-US" sz="2000" b="1" i="0" dirty="0" smtClean="0">
                <a:solidFill>
                  <a:srgbClr val="333399"/>
                </a:solidFill>
              </a:rPr>
              <a:t>输入符号</a:t>
            </a:r>
            <a:r>
              <a:rPr lang="zh-CN" altLang="en-US" sz="2000" b="1" i="0" dirty="0">
                <a:solidFill>
                  <a:srgbClr val="333399"/>
                </a:solidFill>
              </a:rPr>
              <a:t>（</a:t>
            </a:r>
            <a:r>
              <a:rPr lang="en-US" altLang="zh-CN" sz="2000" b="1" i="0" dirty="0" err="1">
                <a:solidFill>
                  <a:srgbClr val="333399"/>
                </a:solidFill>
                <a:ea typeface="宋体" panose="02010600030101010101" pitchFamily="2" charset="-122"/>
              </a:rPr>
              <a:t>next_token</a:t>
            </a:r>
            <a:r>
              <a:rPr lang="zh-CN" altLang="en-US" sz="2000" b="1" i="0" dirty="0">
                <a:solidFill>
                  <a:srgbClr val="333399"/>
                </a:solidFill>
              </a:rPr>
              <a:t>）的函数；  </a:t>
            </a:r>
            <a:endParaRPr lang="zh-CN" altLang="en-US" sz="2000" b="1" i="0" dirty="0">
              <a:solidFill>
                <a:srgbClr val="333399"/>
              </a:solidFill>
            </a:endParaRPr>
          </a:p>
          <a:p>
            <a:pPr marL="1257300" lvl="2" indent="-342900" algn="l">
              <a:lnSpc>
                <a:spcPct val="120000"/>
              </a:lnSpc>
              <a:buClrTx/>
              <a:buFont typeface="Wingdings" panose="05000000000000000000" pitchFamily="2" charset="2"/>
              <a:buChar char="ü"/>
            </a:pPr>
            <a:r>
              <a:rPr lang="zh-CN" altLang="en-US" sz="2000" b="1" i="0" dirty="0"/>
              <a:t> </a:t>
            </a:r>
            <a:r>
              <a:rPr lang="zh-CN" altLang="en-US" sz="2000" b="1" i="0" dirty="0">
                <a:solidFill>
                  <a:srgbClr val="333399"/>
                </a:solidFill>
              </a:rPr>
              <a:t>对</a:t>
            </a:r>
            <a:r>
              <a:rPr lang="zh-CN" altLang="en-US" sz="2000" b="1" i="0" dirty="0">
                <a:solidFill>
                  <a:srgbClr val="FF0000"/>
                </a:solidFill>
              </a:rPr>
              <a:t>非终结符 </a:t>
            </a:r>
            <a:r>
              <a:rPr lang="en-US" altLang="zh-CN" sz="2000" b="1" i="0" dirty="0">
                <a:solidFill>
                  <a:srgbClr val="FF0000"/>
                </a:solidFill>
              </a:rPr>
              <a:t>B</a:t>
            </a:r>
            <a:r>
              <a:rPr lang="zh-CN" altLang="en-US" sz="2000" b="1" i="0" dirty="0">
                <a:solidFill>
                  <a:srgbClr val="333399"/>
                </a:solidFill>
              </a:rPr>
              <a:t>，利用相应于 </a:t>
            </a:r>
            <a:r>
              <a:rPr lang="en-US" altLang="zh-CN" sz="2000" b="1" i="0" dirty="0">
                <a:solidFill>
                  <a:srgbClr val="333399"/>
                </a:solidFill>
              </a:rPr>
              <a:t>B </a:t>
            </a:r>
            <a:r>
              <a:rPr lang="zh-CN" altLang="en-US" sz="2000" b="1" i="0" dirty="0">
                <a:solidFill>
                  <a:srgbClr val="333399"/>
                </a:solidFill>
              </a:rPr>
              <a:t>的</a:t>
            </a:r>
            <a:r>
              <a:rPr lang="zh-CN" altLang="en-US" sz="2000" b="1" i="0" dirty="0">
                <a:solidFill>
                  <a:srgbClr val="FF0000"/>
                </a:solidFill>
              </a:rPr>
              <a:t>函数 </a:t>
            </a:r>
            <a:r>
              <a:rPr lang="en-US" altLang="zh-CN" sz="2000" b="1" i="0" dirty="0" err="1">
                <a:solidFill>
                  <a:srgbClr val="FF0000"/>
                </a:solidFill>
              </a:rPr>
              <a:t>ParseB</a:t>
            </a:r>
            <a:r>
              <a:rPr lang="en-US" altLang="zh-CN" sz="2000" b="1" i="0" dirty="0">
                <a:solidFill>
                  <a:srgbClr val="FF0000"/>
                </a:solidFill>
              </a:rPr>
              <a:t> </a:t>
            </a:r>
            <a:r>
              <a:rPr lang="zh-CN" altLang="en-US" sz="2000" b="1" i="0" dirty="0">
                <a:solidFill>
                  <a:srgbClr val="333399"/>
                </a:solidFill>
              </a:rPr>
              <a:t>产生</a:t>
            </a:r>
            <a:r>
              <a:rPr lang="zh-CN" altLang="en-US" sz="2000" b="1" i="0" dirty="0" smtClean="0">
                <a:solidFill>
                  <a:srgbClr val="333399"/>
                </a:solidFill>
              </a:rPr>
              <a:t>赋值语句 </a:t>
            </a:r>
            <a:r>
              <a:rPr lang="en-US" altLang="zh-CN" sz="2000" b="1" i="0" dirty="0">
                <a:solidFill>
                  <a:srgbClr val="FF0000"/>
                </a:solidFill>
              </a:rPr>
              <a:t>c:=B(b</a:t>
            </a:r>
            <a:r>
              <a:rPr lang="en-US" altLang="zh-CN" sz="2000" b="1" i="0" baseline="-30000" dirty="0">
                <a:solidFill>
                  <a:srgbClr val="FF0000"/>
                </a:solidFill>
              </a:rPr>
              <a:t>1</a:t>
            </a:r>
            <a:r>
              <a:rPr lang="en-US" altLang="zh-CN" sz="2000" b="1" i="0" dirty="0">
                <a:solidFill>
                  <a:srgbClr val="FF0000"/>
                </a:solidFill>
              </a:rPr>
              <a:t>, b</a:t>
            </a:r>
            <a:r>
              <a:rPr lang="en-US" altLang="zh-CN" sz="2000" b="1" i="0" baseline="-30000" dirty="0">
                <a:solidFill>
                  <a:srgbClr val="FF0000"/>
                </a:solidFill>
              </a:rPr>
              <a:t>2</a:t>
            </a:r>
            <a:r>
              <a:rPr lang="en-US" altLang="zh-CN" sz="2000" b="1" i="0" dirty="0">
                <a:solidFill>
                  <a:srgbClr val="FF0000"/>
                </a:solidFill>
              </a:rPr>
              <a:t>, …, </a:t>
            </a:r>
            <a:r>
              <a:rPr lang="en-US" altLang="zh-CN" sz="2000" b="1" i="0" dirty="0" err="1">
                <a:solidFill>
                  <a:srgbClr val="FF0000"/>
                </a:solidFill>
              </a:rPr>
              <a:t>b</a:t>
            </a:r>
            <a:r>
              <a:rPr lang="en-US" altLang="zh-CN" sz="2000" b="1" i="0" baseline="-30000" dirty="0" err="1">
                <a:solidFill>
                  <a:srgbClr val="FF0000"/>
                </a:solidFill>
              </a:rPr>
              <a:t>k</a:t>
            </a:r>
            <a:r>
              <a:rPr lang="en-US" altLang="zh-CN" sz="2000" b="1" i="0" dirty="0">
                <a:solidFill>
                  <a:srgbClr val="FF0000"/>
                </a:solidFill>
              </a:rPr>
              <a:t>)</a:t>
            </a:r>
            <a:r>
              <a:rPr lang="zh-CN" altLang="en-US" sz="2000" b="1" i="0" dirty="0">
                <a:solidFill>
                  <a:srgbClr val="333399"/>
                </a:solidFill>
              </a:rPr>
              <a:t>，其中变量 </a:t>
            </a:r>
            <a:r>
              <a:rPr lang="en-US" altLang="zh-CN" sz="2000" b="1" i="0" dirty="0">
                <a:solidFill>
                  <a:srgbClr val="FF0000"/>
                </a:solidFill>
              </a:rPr>
              <a:t>b</a:t>
            </a:r>
            <a:r>
              <a:rPr lang="en-US" altLang="zh-CN" sz="2000" b="1" i="0" baseline="-30000" dirty="0">
                <a:solidFill>
                  <a:srgbClr val="FF0000"/>
                </a:solidFill>
              </a:rPr>
              <a:t>1</a:t>
            </a:r>
            <a:r>
              <a:rPr lang="en-US" altLang="zh-CN" sz="2000" b="1" i="0" dirty="0">
                <a:solidFill>
                  <a:srgbClr val="FF0000"/>
                </a:solidFill>
              </a:rPr>
              <a:t>, b</a:t>
            </a:r>
            <a:r>
              <a:rPr lang="en-US" altLang="zh-CN" sz="2000" b="1" i="0" baseline="-30000" dirty="0">
                <a:solidFill>
                  <a:srgbClr val="FF0000"/>
                </a:solidFill>
              </a:rPr>
              <a:t>2</a:t>
            </a:r>
            <a:r>
              <a:rPr lang="en-US" altLang="zh-CN" sz="2000" b="1" i="0" dirty="0">
                <a:solidFill>
                  <a:srgbClr val="FF0000"/>
                </a:solidFill>
              </a:rPr>
              <a:t>, …, </a:t>
            </a:r>
            <a:r>
              <a:rPr lang="en-US" altLang="zh-CN" sz="2000" b="1" i="0" dirty="0" err="1">
                <a:solidFill>
                  <a:srgbClr val="FF0000"/>
                </a:solidFill>
              </a:rPr>
              <a:t>b</a:t>
            </a:r>
            <a:r>
              <a:rPr lang="en-US" altLang="zh-CN" sz="2000" b="1" i="0" baseline="-30000" dirty="0" err="1">
                <a:solidFill>
                  <a:srgbClr val="FF0000"/>
                </a:solidFill>
              </a:rPr>
              <a:t>k</a:t>
            </a:r>
            <a:r>
              <a:rPr lang="en-US" altLang="zh-CN" sz="2000" b="1" i="0" baseline="-30000" dirty="0">
                <a:solidFill>
                  <a:srgbClr val="FF0000"/>
                </a:solidFill>
              </a:rPr>
              <a:t> </a:t>
            </a:r>
            <a:r>
              <a:rPr lang="zh-CN" altLang="en-US" sz="2000" b="1" i="0" dirty="0">
                <a:solidFill>
                  <a:srgbClr val="333399"/>
                </a:solidFill>
              </a:rPr>
              <a:t>对应 </a:t>
            </a:r>
            <a:r>
              <a:rPr lang="en-US" altLang="zh-CN" sz="2000" b="1" i="0" dirty="0">
                <a:solidFill>
                  <a:srgbClr val="FF0000"/>
                </a:solidFill>
              </a:rPr>
              <a:t>B</a:t>
            </a:r>
            <a:r>
              <a:rPr lang="zh-CN" altLang="en-US" sz="2000" b="1" i="0" dirty="0" smtClean="0">
                <a:solidFill>
                  <a:srgbClr val="333399"/>
                </a:solidFill>
              </a:rPr>
              <a:t>的各</a:t>
            </a:r>
            <a:r>
              <a:rPr lang="zh-CN" altLang="en-US" sz="2000" b="1" i="0" dirty="0">
                <a:solidFill>
                  <a:srgbClr val="FF0000"/>
                </a:solidFill>
              </a:rPr>
              <a:t>继承属性</a:t>
            </a:r>
            <a:r>
              <a:rPr lang="zh-CN" altLang="en-US" sz="2000" b="1" i="0" dirty="0">
                <a:solidFill>
                  <a:srgbClr val="333399"/>
                </a:solidFill>
              </a:rPr>
              <a:t>，变量</a:t>
            </a:r>
            <a:r>
              <a:rPr lang="en-US" altLang="zh-CN" sz="2000" b="1" i="0" dirty="0">
                <a:solidFill>
                  <a:srgbClr val="FF0000"/>
                </a:solidFill>
              </a:rPr>
              <a:t>c</a:t>
            </a:r>
            <a:r>
              <a:rPr lang="zh-CN" altLang="en-US" sz="2000" b="1" i="0" dirty="0">
                <a:solidFill>
                  <a:srgbClr val="FF0000"/>
                </a:solidFill>
              </a:rPr>
              <a:t>对应</a:t>
            </a:r>
            <a:r>
              <a:rPr lang="en-US" altLang="zh-CN" sz="2000" b="1" i="0" dirty="0">
                <a:solidFill>
                  <a:srgbClr val="FF0000"/>
                </a:solidFill>
              </a:rPr>
              <a:t>B</a:t>
            </a:r>
            <a:r>
              <a:rPr lang="zh-CN" altLang="en-US" sz="2000" b="1" i="0" dirty="0">
                <a:solidFill>
                  <a:srgbClr val="FF0000"/>
                </a:solidFill>
              </a:rPr>
              <a:t>的综合</a:t>
            </a:r>
            <a:r>
              <a:rPr lang="zh-CN" altLang="en-US" sz="2000" b="1" i="0" dirty="0" smtClean="0">
                <a:solidFill>
                  <a:srgbClr val="FF0000"/>
                </a:solidFill>
              </a:rPr>
              <a:t>属性 </a:t>
            </a:r>
            <a:endParaRPr lang="zh-CN" altLang="en-US" sz="2000" b="1" i="0" dirty="0">
              <a:solidFill>
                <a:srgbClr val="FF0000"/>
              </a:solidFill>
            </a:endParaRPr>
          </a:p>
          <a:p>
            <a:pPr marL="1257300" lvl="2" indent="-342900" algn="l">
              <a:lnSpc>
                <a:spcPct val="120000"/>
              </a:lnSpc>
              <a:buClrTx/>
              <a:buFont typeface="Wingdings" panose="05000000000000000000" pitchFamily="2" charset="2"/>
              <a:buChar char="ü"/>
            </a:pPr>
            <a:r>
              <a:rPr lang="zh-CN" altLang="en-US" sz="2000" b="1" i="0" dirty="0"/>
              <a:t> </a:t>
            </a:r>
            <a:r>
              <a:rPr lang="zh-CN" altLang="en-US" sz="2000" b="1" i="0" dirty="0">
                <a:solidFill>
                  <a:srgbClr val="333399"/>
                </a:solidFill>
              </a:rPr>
              <a:t>对</a:t>
            </a:r>
            <a:r>
              <a:rPr lang="zh-CN" altLang="en-US" sz="2000" b="1" i="0" dirty="0">
                <a:solidFill>
                  <a:srgbClr val="FF0000"/>
                </a:solidFill>
              </a:rPr>
              <a:t>语义规则集</a:t>
            </a:r>
            <a:r>
              <a:rPr lang="zh-CN" altLang="en-US" sz="2000" b="1" i="0" dirty="0">
                <a:solidFill>
                  <a:srgbClr val="333399"/>
                </a:solidFill>
              </a:rPr>
              <a:t>，直接</a:t>
            </a:r>
            <a:r>
              <a:rPr lang="en-US" altLang="zh-CN" sz="2000" b="1" i="0" dirty="0">
                <a:solidFill>
                  <a:srgbClr val="FF0000"/>
                </a:solidFill>
                <a:ea typeface="宋体" panose="02010600030101010101" pitchFamily="2" charset="-122"/>
              </a:rPr>
              <a:t>copy</a:t>
            </a:r>
            <a:r>
              <a:rPr lang="zh-CN" altLang="en-US" sz="2000" b="1" i="0" dirty="0">
                <a:solidFill>
                  <a:srgbClr val="FF0000"/>
                </a:solidFill>
              </a:rPr>
              <a:t>其中每一语义规则来</a:t>
            </a:r>
            <a:r>
              <a:rPr lang="zh-CN" altLang="en-US" sz="2000" b="1" i="0" dirty="0" smtClean="0">
                <a:solidFill>
                  <a:srgbClr val="FF0000"/>
                </a:solidFill>
              </a:rPr>
              <a:t>产生</a:t>
            </a:r>
            <a:r>
              <a:rPr lang="zh-CN" altLang="en-US" sz="2000" b="1" i="0" dirty="0">
                <a:solidFill>
                  <a:srgbClr val="FF0000"/>
                </a:solidFill>
              </a:rPr>
              <a:t>代码</a:t>
            </a:r>
            <a:r>
              <a:rPr lang="zh-CN" altLang="en-US" sz="2000" b="1" i="0" dirty="0" smtClean="0">
                <a:solidFill>
                  <a:srgbClr val="333399"/>
                </a:solidFill>
              </a:rPr>
              <a:t>，        只是</a:t>
            </a:r>
            <a:r>
              <a:rPr lang="zh-CN" altLang="en-US" sz="2000" b="1" i="0" dirty="0">
                <a:solidFill>
                  <a:srgbClr val="333399"/>
                </a:solidFill>
              </a:rPr>
              <a:t>将对属性的访问替换为对相应变量的访问。 </a:t>
            </a:r>
            <a:endParaRPr lang="zh-CN" altLang="en-US" sz="2000" b="1" i="0" dirty="0">
              <a:solidFill>
                <a:srgbClr val="333399"/>
              </a:solidFill>
            </a:endParaRPr>
          </a:p>
        </p:txBody>
      </p:sp>
      <p:sp>
        <p:nvSpPr>
          <p:cNvPr id="45059" name="AutoShape 2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0" name="AutoShape 2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1" name="AutoShape 2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2" name="AutoShape 2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63" name="Rectangle 3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0"/>
          <p:cNvSpPr txBox="1">
            <a:spLocks noChangeArrowheads="1"/>
          </p:cNvSpPr>
          <p:nvPr/>
        </p:nvSpPr>
        <p:spPr bwMode="auto">
          <a:xfrm>
            <a:off x="755650" y="1268413"/>
            <a:ext cx="8243888" cy="14636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基于翻译模式的</a:t>
            </a:r>
            <a:r>
              <a:rPr lang="zh-CN" altLang="en-US" sz="2800" b="1" i="0">
                <a:solidFill>
                  <a:srgbClr val="333399"/>
                </a:solidFill>
              </a:rPr>
              <a:t>自上而下</a:t>
            </a:r>
            <a:r>
              <a:rPr lang="zh-CN" altLang="en-US" sz="2800" b="1" i="0">
                <a:solidFill>
                  <a:srgbClr val="333399"/>
                </a:solidFill>
                <a:latin typeface="楷体_GB2312" pitchFamily="49" charset="-122"/>
              </a:rPr>
              <a:t>语义计算</a:t>
            </a:r>
            <a:r>
              <a:rPr lang="zh-CN" altLang="en-US" sz="2800" b="1" i="0">
                <a:latin typeface="楷体_GB2312" pitchFamily="49" charset="-122"/>
              </a:rPr>
              <a:t>举例</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latin typeface="楷体_GB2312" pitchFamily="49" charset="-122"/>
              </a:rPr>
              <a:t>构造下列翻译模式的</a:t>
            </a:r>
            <a:r>
              <a:rPr lang="zh-CN" altLang="en-US" b="1" i="0">
                <a:solidFill>
                  <a:srgbClr val="333399"/>
                </a:solidFill>
                <a:latin typeface="Times New Roman" panose="02020603050405020304" pitchFamily="18" charset="0"/>
              </a:rPr>
              <a:t>自上而下递归下降（预测）翻译</a:t>
            </a:r>
            <a:endParaRPr lang="zh-CN" altLang="en-US" b="1" i="0">
              <a:solidFill>
                <a:srgbClr val="333399"/>
              </a:solidFill>
              <a:latin typeface="Times New Roman" panose="02020603050405020304" pitchFamily="18" charset="0"/>
            </a:endParaRPr>
          </a:p>
          <a:p>
            <a:pPr lvl="1" algn="l">
              <a:buClrTx/>
              <a:buFont typeface="Symbol" panose="05050102010706020507" pitchFamily="18" charset="2"/>
              <a:buNone/>
            </a:pPr>
            <a:r>
              <a:rPr lang="zh-CN" altLang="en-US" b="1" i="0">
                <a:solidFill>
                  <a:srgbClr val="333399"/>
                </a:solidFill>
                <a:latin typeface="Times New Roman" panose="02020603050405020304" pitchFamily="18" charset="0"/>
              </a:rPr>
              <a:t>     程序（</a:t>
            </a:r>
            <a:r>
              <a:rPr lang="zh-CN" altLang="en-US" b="1" i="0">
                <a:solidFill>
                  <a:srgbClr val="333399"/>
                </a:solidFill>
              </a:rPr>
              <a:t>可以验证其基础文法为 </a:t>
            </a:r>
            <a:r>
              <a:rPr lang="en-US" altLang="zh-CN" i="0">
                <a:solidFill>
                  <a:srgbClr val="333399"/>
                </a:solidFill>
              </a:rPr>
              <a:t>LL</a:t>
            </a:r>
            <a:r>
              <a:rPr lang="zh-CN" altLang="en-US" i="0">
                <a:solidFill>
                  <a:srgbClr val="333399"/>
                </a:solidFill>
              </a:rPr>
              <a:t>（</a:t>
            </a:r>
            <a:r>
              <a:rPr lang="en-US" altLang="zh-CN" i="0">
                <a:solidFill>
                  <a:srgbClr val="333399"/>
                </a:solidFill>
              </a:rPr>
              <a:t>1</a:t>
            </a:r>
            <a:r>
              <a:rPr lang="zh-CN" altLang="en-US" i="0">
                <a:solidFill>
                  <a:srgbClr val="333399"/>
                </a:solidFill>
              </a:rPr>
              <a:t>）</a:t>
            </a:r>
            <a:r>
              <a:rPr lang="zh-CN" altLang="en-US" b="1" i="0">
                <a:solidFill>
                  <a:srgbClr val="333399"/>
                </a:solidFill>
              </a:rPr>
              <a:t>文法</a:t>
            </a:r>
            <a:r>
              <a:rPr lang="zh-CN" altLang="en-US" b="1" i="0">
                <a:solidFill>
                  <a:srgbClr val="333399"/>
                </a:solidFill>
                <a:latin typeface="Times New Roman" panose="02020603050405020304" pitchFamily="18" charset="0"/>
              </a:rPr>
              <a:t>）</a:t>
            </a:r>
            <a:endParaRPr lang="zh-CN" altLang="en-US" b="1" i="0">
              <a:solidFill>
                <a:srgbClr val="333399"/>
              </a:solidFill>
              <a:latin typeface="Times New Roman" panose="02020603050405020304" pitchFamily="18" charset="0"/>
            </a:endParaRPr>
          </a:p>
        </p:txBody>
      </p:sp>
      <p:sp>
        <p:nvSpPr>
          <p:cNvPr id="46083"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4"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5"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6"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6087" name="Text Box 25"/>
          <p:cNvSpPr txBox="1">
            <a:spLocks noChangeArrowheads="1"/>
          </p:cNvSpPr>
          <p:nvPr/>
        </p:nvSpPr>
        <p:spPr bwMode="auto">
          <a:xfrm>
            <a:off x="1676400" y="3017838"/>
            <a:ext cx="6553200" cy="2872581"/>
          </a:xfrm>
          <a:prstGeom prst="rect">
            <a:avLst/>
          </a:prstGeom>
          <a:noFill/>
          <a:ln w="9525">
            <a:noFill/>
            <a:miter lim="800000"/>
          </a:ln>
        </p:spPr>
        <p:txBody>
          <a:bodyPr>
            <a:spAutoFit/>
          </a:bodyPr>
          <a:lstStyle/>
          <a:p>
            <a:pPr algn="l">
              <a:buClrTx/>
            </a:pPr>
            <a:r>
              <a:rPr lang="en-US" altLang="zh-CN" sz="2000" dirty="0">
                <a:solidFill>
                  <a:srgbClr val="333399"/>
                </a:solidFill>
                <a:sym typeface="Symbol" panose="05050102010706020507" pitchFamily="18" charset="2"/>
              </a:rPr>
              <a:t>N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b="1" i="0" dirty="0">
                <a:solidFill>
                  <a:srgbClr val="333399"/>
                </a:solidFill>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=1</a:t>
            </a:r>
            <a:r>
              <a:rPr lang="en-US" altLang="zh-CN" sz="2000" i="0" dirty="0">
                <a:solidFill>
                  <a:srgbClr val="333399"/>
                </a:solidFill>
                <a:sym typeface="Symbol" panose="05050102010706020507" pitchFamily="18" charset="2"/>
              </a:rPr>
              <a:t>}</a:t>
            </a:r>
            <a:r>
              <a:rPr lang="en-US" altLang="zh-CN" sz="2000" b="1"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p</a:t>
            </a:r>
            <a:r>
              <a:rPr lang="en-US" altLang="zh-CN" sz="2000" dirty="0">
                <a:solidFill>
                  <a:srgbClr val="333399"/>
                </a:solidFill>
              </a:rPr>
              <a:t>rint(</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anose="05050102010706020507" pitchFamily="18" charset="2"/>
              </a:rPr>
              <a:t>}</a:t>
            </a:r>
            <a:endParaRPr lang="en-US" altLang="zh-CN" sz="2000" i="0" baseline="-25000" dirty="0">
              <a:solidFill>
                <a:srgbClr val="333399"/>
              </a:solidFill>
              <a:sym typeface="Symbol" panose="05050102010706020507" pitchFamily="18" charset="2"/>
            </a:endParaRPr>
          </a:p>
          <a:p>
            <a:pPr algn="l">
              <a:buClrTx/>
            </a:pPr>
            <a:endParaRPr lang="en-US" altLang="zh-CN" sz="1000" i="0" baseline="-25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+1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S</a:t>
            </a:r>
            <a:r>
              <a:rPr lang="en-US" altLang="zh-CN" sz="2000" i="0" baseline="-25000" dirty="0">
                <a:solidFill>
                  <a:srgbClr val="333399"/>
                </a:solidFill>
                <a:sym typeface="Symbol" panose="05050102010706020507" pitchFamily="18" charset="2"/>
              </a:rPr>
              <a:t>1 </a:t>
            </a:r>
            <a:r>
              <a:rPr lang="en-US" altLang="zh-CN" sz="2000" i="0" dirty="0">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a:t>
            </a:r>
            <a:r>
              <a:rPr lang="en-US" altLang="zh-CN" sz="2000" i="0" dirty="0">
                <a:solidFill>
                  <a:srgbClr val="333399"/>
                </a:solidFill>
              </a:rPr>
              <a:t>+</a:t>
            </a:r>
            <a:r>
              <a:rPr lang="en-US" altLang="zh-CN" sz="2000" dirty="0">
                <a:solidFill>
                  <a:srgbClr val="333399"/>
                </a:solidFill>
                <a:sym typeface="Symbol" panose="05050102010706020507" pitchFamily="18" charset="2"/>
              </a:rPr>
              <a:t>B</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1000" baseline="-25000" dirty="0">
              <a:solidFill>
                <a:srgbClr val="333399"/>
              </a:solidFill>
              <a:sym typeface="Symbol" panose="05050102010706020507" pitchFamily="18" charset="2"/>
            </a:endParaRPr>
          </a:p>
          <a:p>
            <a:pPr algn="l">
              <a:buClrTx/>
            </a:pPr>
            <a:endParaRPr lang="en-US" altLang="zh-CN" sz="1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0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buClrTx/>
            </a:pPr>
            <a:endParaRPr kumimoji="0" lang="en-US" altLang="zh-CN" sz="1000" b="1"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ea typeface="华文行楷" panose="02010800040101010101" pitchFamily="2" charset="-122"/>
                <a:sym typeface="Symbol" panose="05050102010706020507" pitchFamily="18" charset="2"/>
              </a:rPr>
              <a:t>0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0 </a:t>
            </a:r>
            <a:r>
              <a:rPr lang="en-US" altLang="zh-CN" sz="2000" i="0" dirty="0">
                <a:solidFill>
                  <a:srgbClr val="333399"/>
                </a:solidFill>
                <a:sym typeface="Symbol" panose="05050102010706020507" pitchFamily="18" charset="2"/>
              </a:rPr>
              <a:t>}</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endParaRPr lang="en-US" altLang="zh-CN" sz="1000" u="sng"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1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2</a:t>
            </a:r>
            <a:r>
              <a:rPr lang="en-US" altLang="zh-CN" sz="2000" i="0" baseline="30000" dirty="0">
                <a:solidFill>
                  <a:srgbClr val="333399"/>
                </a:solidFill>
              </a:rPr>
              <a:t>-</a:t>
            </a:r>
            <a:r>
              <a:rPr lang="en-US" altLang="zh-CN" sz="2000" baseline="30000" dirty="0">
                <a:solidFill>
                  <a:srgbClr val="333399"/>
                </a:solidFill>
                <a:sym typeface="Symbol" panose="05050102010706020507" pitchFamily="18" charset="2"/>
              </a:rPr>
              <a:t>B</a:t>
            </a:r>
            <a:r>
              <a:rPr lang="en-US" altLang="zh-CN" sz="2000" b="1" i="0" baseline="30000" dirty="0">
                <a:solidFill>
                  <a:srgbClr val="333399"/>
                </a:solidFill>
                <a:sym typeface="Symbol" panose="05050102010706020507" pitchFamily="18" charset="2"/>
              </a:rPr>
              <a:t>.</a:t>
            </a:r>
            <a:r>
              <a:rPr lang="en-US" altLang="zh-CN" sz="2000" baseline="30000" dirty="0">
                <a:solidFill>
                  <a:srgbClr val="333399"/>
                </a:solidFill>
              </a:rPr>
              <a:t>f</a:t>
            </a:r>
            <a:r>
              <a:rPr lang="en-US" altLang="zh-CN" sz="2000" i="0" dirty="0">
                <a:solidFill>
                  <a:srgbClr val="333399"/>
                </a:solidFill>
              </a:rPr>
              <a:t> </a:t>
            </a:r>
            <a:r>
              <a:rPr lang="en-US" altLang="zh-CN" sz="2000" i="0" dirty="0" smtClean="0">
                <a:solidFill>
                  <a:srgbClr val="333399"/>
                </a:solidFill>
                <a:sym typeface="Symbol" panose="05050102010706020507" pitchFamily="18" charset="2"/>
              </a:rPr>
              <a:t>}</a:t>
            </a:r>
            <a:endParaRPr lang="en-US" altLang="zh-CN" sz="2000" i="0" dirty="0" smtClean="0">
              <a:solidFill>
                <a:srgbClr val="333399"/>
              </a:solidFill>
              <a:sym typeface="Symbol" panose="05050102010706020507" pitchFamily="18" charset="2"/>
            </a:endParaRPr>
          </a:p>
          <a:p>
            <a:pPr algn="l">
              <a:buClrTx/>
            </a:pPr>
            <a:endParaRPr lang="en-US" altLang="zh-CN" sz="2000" i="0" dirty="0">
              <a:solidFill>
                <a:srgbClr val="333399"/>
              </a:solidFill>
              <a:sym typeface="Symbol" panose="05050102010706020507" pitchFamily="18" charset="2"/>
            </a:endParaRPr>
          </a:p>
          <a:p>
            <a:pPr algn="l">
              <a:buClrTx/>
            </a:pPr>
            <a:r>
              <a:rPr lang="en-US" altLang="zh-CN" sz="2000" i="0" dirty="0" err="1" smtClean="0">
                <a:solidFill>
                  <a:srgbClr val="FF0000"/>
                </a:solidFill>
                <a:sym typeface="Symbol" panose="05050102010706020507" pitchFamily="18" charset="2"/>
              </a:rPr>
              <a:t>S.v</a:t>
            </a:r>
            <a:r>
              <a:rPr lang="zh-CN" altLang="en-US" sz="2000" i="0" dirty="0" smtClean="0">
                <a:solidFill>
                  <a:srgbClr val="FF0000"/>
                </a:solidFill>
                <a:sym typeface="Symbol" panose="05050102010706020507" pitchFamily="18" charset="2"/>
              </a:rPr>
              <a:t>综合属性，</a:t>
            </a:r>
            <a:r>
              <a:rPr lang="en-US" altLang="zh-CN" sz="2000" i="0" dirty="0" err="1" smtClean="0">
                <a:solidFill>
                  <a:srgbClr val="FF0000"/>
                </a:solidFill>
                <a:sym typeface="Symbol" panose="05050102010706020507" pitchFamily="18" charset="2"/>
              </a:rPr>
              <a:t>S.f</a:t>
            </a:r>
            <a:r>
              <a:rPr lang="zh-CN" altLang="en-US" sz="2000" i="0" dirty="0" smtClean="0">
                <a:solidFill>
                  <a:srgbClr val="FF0000"/>
                </a:solidFill>
                <a:sym typeface="Symbol" panose="05050102010706020507" pitchFamily="18" charset="2"/>
              </a:rPr>
              <a:t>继承属性；</a:t>
            </a:r>
            <a:r>
              <a:rPr lang="en-US" altLang="zh-CN" sz="2000" i="0" dirty="0" err="1" smtClean="0">
                <a:solidFill>
                  <a:srgbClr val="FF0000"/>
                </a:solidFill>
                <a:sym typeface="Symbol" panose="05050102010706020507" pitchFamily="18" charset="2"/>
              </a:rPr>
              <a:t>B.v</a:t>
            </a:r>
            <a:r>
              <a:rPr lang="zh-CN" altLang="en-US" sz="2000" i="0" dirty="0" smtClean="0">
                <a:solidFill>
                  <a:srgbClr val="FF0000"/>
                </a:solidFill>
                <a:sym typeface="Symbol" panose="05050102010706020507" pitchFamily="18" charset="2"/>
              </a:rPr>
              <a:t>综合属性，</a:t>
            </a:r>
            <a:r>
              <a:rPr lang="en-US" altLang="zh-CN" sz="2000" i="0" dirty="0" err="1" smtClean="0">
                <a:solidFill>
                  <a:srgbClr val="FF0000"/>
                </a:solidFill>
                <a:sym typeface="Symbol" panose="05050102010706020507" pitchFamily="18" charset="2"/>
              </a:rPr>
              <a:t>B.f</a:t>
            </a:r>
            <a:r>
              <a:rPr lang="zh-CN" altLang="en-US" sz="2000" i="0" dirty="0" smtClean="0">
                <a:solidFill>
                  <a:srgbClr val="FF0000"/>
                </a:solidFill>
                <a:sym typeface="Symbol" panose="05050102010706020507" pitchFamily="18" charset="2"/>
              </a:rPr>
              <a:t>继承属性</a:t>
            </a:r>
            <a:endParaRPr lang="en-US" altLang="zh-CN" sz="2000" i="0" dirty="0">
              <a:solidFill>
                <a:srgbClr val="FF0000"/>
              </a:solidFill>
              <a:sym typeface="Symbol" panose="05050102010706020507" pitchFamily="18" charset="2"/>
            </a:endParaRPr>
          </a:p>
        </p:txBody>
      </p:sp>
      <p:sp>
        <p:nvSpPr>
          <p:cNvPr id="46088" name="Rectangle 2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5"/>
          <p:cNvSpPr txBox="1">
            <a:spLocks noChangeArrowheads="1"/>
          </p:cNvSpPr>
          <p:nvPr/>
        </p:nvSpPr>
        <p:spPr bwMode="auto">
          <a:xfrm>
            <a:off x="768350" y="1143000"/>
            <a:ext cx="7842250" cy="21336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基于翻译模式的</a:t>
            </a:r>
            <a:r>
              <a:rPr lang="zh-CN" altLang="en-US" sz="2800" b="1" i="0" dirty="0">
                <a:solidFill>
                  <a:srgbClr val="333399"/>
                </a:solidFill>
              </a:rPr>
              <a:t>自上而下</a:t>
            </a:r>
            <a:r>
              <a:rPr lang="zh-CN" altLang="en-US" sz="2800" b="1" i="0" dirty="0">
                <a:solidFill>
                  <a:srgbClr val="333399"/>
                </a:solidFill>
                <a:latin typeface="楷体_GB2312" pitchFamily="49" charset="-122"/>
              </a:rPr>
              <a:t>语义计算</a:t>
            </a:r>
            <a:r>
              <a:rPr lang="zh-CN" altLang="en-US" sz="2800" b="1" i="0" dirty="0">
                <a:latin typeface="楷体_GB2312" pitchFamily="49" charset="-122"/>
              </a:rPr>
              <a:t>举例</a:t>
            </a:r>
            <a:endParaRPr lang="zh-CN" altLang="en-US" sz="2800" b="1" i="0" dirty="0">
              <a:latin typeface="楷体_GB2312" pitchFamily="49" charset="-122"/>
            </a:endParaRPr>
          </a:p>
          <a:p>
            <a:pPr algn="l">
              <a:buClrTx/>
            </a:pPr>
            <a:endParaRPr lang="zh-CN" altLang="en-US" sz="1000" b="1" i="0" dirty="0">
              <a:latin typeface="楷体_GB2312" pitchFamily="49" charset="-122"/>
            </a:endParaRPr>
          </a:p>
          <a:p>
            <a:pPr lvl="1" algn="l">
              <a:buClrTx/>
              <a:buFont typeface="Symbol" panose="05050102010706020507" pitchFamily="18" charset="2"/>
              <a:buChar char="-"/>
            </a:pPr>
            <a:r>
              <a:rPr lang="zh-CN" altLang="en-US" sz="2800" b="1" i="0" dirty="0"/>
              <a:t>  </a:t>
            </a:r>
            <a:r>
              <a:rPr lang="zh-CN" altLang="en-US" b="1" i="0" dirty="0">
                <a:solidFill>
                  <a:srgbClr val="333399"/>
                </a:solidFill>
                <a:latin typeface="楷体_GB2312" pitchFamily="49" charset="-122"/>
              </a:rPr>
              <a:t>根据产生式</a:t>
            </a:r>
            <a:endParaRPr lang="zh-CN" altLang="en-US" b="1" i="0" dirty="0">
              <a:solidFill>
                <a:srgbClr val="333399"/>
              </a:solidFill>
              <a:latin typeface="楷体_GB2312" pitchFamily="49" charset="-122"/>
            </a:endParaRPr>
          </a:p>
          <a:p>
            <a:pPr lvl="1" algn="l">
              <a:buClrTx/>
              <a:buFont typeface="Symbol" panose="05050102010706020507" pitchFamily="18" charset="2"/>
              <a:buNone/>
            </a:pPr>
            <a:endParaRPr lang="zh-CN" altLang="en-US" sz="1000" b="1" i="0" dirty="0">
              <a:solidFill>
                <a:srgbClr val="333399"/>
              </a:solidFill>
              <a:latin typeface="楷体_GB2312" pitchFamily="49" charset="-122"/>
            </a:endParaRPr>
          </a:p>
          <a:p>
            <a:pPr algn="l">
              <a:buClrTx/>
            </a:pPr>
            <a:r>
              <a:rPr lang="zh-CN" altLang="en-US" sz="200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N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b="1" i="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=1</a:t>
            </a:r>
            <a:r>
              <a:rPr lang="en-US" altLang="zh-CN" sz="2000" i="0" dirty="0">
                <a:solidFill>
                  <a:srgbClr val="333399"/>
                </a:solidFill>
                <a:sym typeface="Symbol" panose="05050102010706020507" pitchFamily="18" charset="2"/>
              </a:rPr>
              <a:t>}</a:t>
            </a:r>
            <a:r>
              <a:rPr lang="en-US" altLang="zh-CN" sz="2000" b="1" i="0" dirty="0">
                <a:solidFill>
                  <a:srgbClr val="333399"/>
                </a:solidFill>
                <a:sym typeface="Symbol" panose="05050102010706020507" pitchFamily="18" charset="2"/>
              </a:rPr>
              <a:t>  </a:t>
            </a:r>
            <a:r>
              <a:rPr lang="en-US" altLang="zh-CN" sz="2000" dirty="0">
                <a:solidFill>
                  <a:srgbClr val="FF0000"/>
                </a:solidFill>
                <a:sym typeface="Symbol" panose="05050102010706020507" pitchFamily="18" charset="2"/>
              </a:rPr>
              <a:t>S</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p</a:t>
            </a:r>
            <a:r>
              <a:rPr lang="en-US" altLang="zh-CN" sz="2000" dirty="0">
                <a:solidFill>
                  <a:srgbClr val="333399"/>
                </a:solidFill>
              </a:rPr>
              <a:t>rint(</a:t>
            </a:r>
            <a:r>
              <a:rPr lang="en-US" altLang="zh-CN" sz="2000" dirty="0" err="1">
                <a:solidFill>
                  <a:srgbClr val="333399"/>
                </a:solidFill>
                <a:sym typeface="Symbol" panose="05050102010706020507" pitchFamily="18" charset="2"/>
              </a:rPr>
              <a:t>S</a:t>
            </a:r>
            <a:r>
              <a:rPr lang="en-US" altLang="zh-CN" sz="2000" b="1" i="0"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rPr>
              <a:t>)</a:t>
            </a:r>
            <a:r>
              <a:rPr lang="en-US" altLang="zh-CN" dirty="0">
                <a:solidFill>
                  <a:srgbClr val="333399"/>
                </a:solidFill>
              </a:rPr>
              <a:t> </a:t>
            </a:r>
            <a:r>
              <a:rPr lang="en-US" altLang="zh-CN" sz="2000" i="0" dirty="0">
                <a:solidFill>
                  <a:srgbClr val="333399"/>
                </a:solidFill>
                <a:sym typeface="Symbol" panose="05050102010706020507" pitchFamily="18" charset="2"/>
              </a:rPr>
              <a:t>}</a:t>
            </a:r>
            <a:endParaRPr lang="en-US" altLang="zh-CN" sz="2000" i="0" baseline="-25000" dirty="0">
              <a:solidFill>
                <a:srgbClr val="333399"/>
              </a:solidFill>
              <a:sym typeface="Symbol" panose="05050102010706020507" pitchFamily="18" charset="2"/>
            </a:endParaRPr>
          </a:p>
          <a:p>
            <a:pPr lvl="1" algn="l">
              <a:buClrTx/>
              <a:buFont typeface="Symbol" panose="05050102010706020507" pitchFamily="18" charset="2"/>
              <a:buNone/>
            </a:pPr>
            <a:endParaRPr lang="en-US" altLang="zh-CN" sz="1000" b="1" i="0" dirty="0">
              <a:solidFill>
                <a:srgbClr val="333399"/>
              </a:solidFill>
              <a:latin typeface="Times New Roman" panose="02020603050405020304" pitchFamily="18" charset="0"/>
            </a:endParaRPr>
          </a:p>
          <a:p>
            <a:pPr lvl="1" algn="l">
              <a:buClrTx/>
              <a:buFont typeface="Symbol" panose="05050102010706020507" pitchFamily="18" charset="2"/>
              <a:buNone/>
            </a:pPr>
            <a:r>
              <a:rPr lang="en-US" altLang="zh-CN" b="1" i="0" dirty="0">
                <a:solidFill>
                  <a:srgbClr val="333399"/>
                </a:solidFill>
              </a:rPr>
              <a:t>     </a:t>
            </a:r>
            <a:r>
              <a:rPr lang="zh-CN" altLang="en-US" b="1" i="0" dirty="0">
                <a:solidFill>
                  <a:srgbClr val="333399"/>
                </a:solidFill>
              </a:rPr>
              <a:t>对非终结符 </a:t>
            </a:r>
            <a:r>
              <a:rPr lang="en-US" altLang="zh-CN" dirty="0">
                <a:solidFill>
                  <a:srgbClr val="333399"/>
                </a:solidFill>
                <a:ea typeface="宋体" panose="02010600030101010101" pitchFamily="2" charset="-122"/>
              </a:rPr>
              <a:t>N</a:t>
            </a:r>
            <a:r>
              <a:rPr lang="zh-CN" altLang="en-US" b="1" i="0" dirty="0">
                <a:solidFill>
                  <a:srgbClr val="333399"/>
                </a:solidFill>
              </a:rPr>
              <a:t>，构造如下函数</a:t>
            </a:r>
            <a:endParaRPr lang="zh-CN" altLang="en-US" b="1" i="0" dirty="0">
              <a:solidFill>
                <a:srgbClr val="333399"/>
              </a:solidFill>
            </a:endParaRPr>
          </a:p>
        </p:txBody>
      </p:sp>
      <p:sp>
        <p:nvSpPr>
          <p:cNvPr id="47107"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8"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09"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7110"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0453" name="Rectangle 21"/>
          <p:cNvSpPr>
            <a:spLocks noChangeArrowheads="1"/>
          </p:cNvSpPr>
          <p:nvPr/>
        </p:nvSpPr>
        <p:spPr bwMode="auto">
          <a:xfrm>
            <a:off x="1692275" y="3371850"/>
            <a:ext cx="6461125" cy="2677656"/>
          </a:xfrm>
          <a:prstGeom prst="rect">
            <a:avLst/>
          </a:prstGeom>
          <a:noFill/>
          <a:ln w="9525">
            <a:noFill/>
            <a:miter lim="800000"/>
          </a:ln>
        </p:spPr>
        <p:txBody>
          <a:bodyPr>
            <a:spAutoFit/>
          </a:bodyPr>
          <a:lstStyle/>
          <a:p>
            <a:pPr algn="l"/>
            <a:r>
              <a:rPr lang="en-US" altLang="zh-CN" i="0" dirty="0">
                <a:solidFill>
                  <a:srgbClr val="333399"/>
                </a:solidFill>
              </a:rPr>
              <a:t>void </a:t>
            </a:r>
            <a:r>
              <a:rPr lang="en-US" altLang="zh-CN" i="0" dirty="0" err="1" smtClean="0">
                <a:solidFill>
                  <a:srgbClr val="333399"/>
                </a:solidFill>
              </a:rPr>
              <a:t>ParseN</a:t>
            </a:r>
            <a:r>
              <a:rPr lang="en-US" altLang="zh-CN" i="0" dirty="0" smtClean="0">
                <a:solidFill>
                  <a:srgbClr val="333399"/>
                </a:solidFill>
              </a:rPr>
              <a:t>()</a:t>
            </a:r>
            <a:endParaRPr lang="en-US" altLang="zh-CN" i="0" dirty="0">
              <a:solidFill>
                <a:srgbClr val="333399"/>
              </a:solidFill>
            </a:endParaRPr>
          </a:p>
          <a:p>
            <a:pPr algn="l"/>
            <a:r>
              <a:rPr lang="en-US" altLang="zh-CN" i="0" dirty="0">
                <a:solidFill>
                  <a:srgbClr val="333399"/>
                </a:solidFill>
              </a:rPr>
              <a:t>{</a:t>
            </a:r>
            <a:endParaRPr lang="en-US" altLang="zh-CN" i="0" dirty="0">
              <a:solidFill>
                <a:srgbClr val="333399"/>
              </a:solidFill>
            </a:endParaRPr>
          </a:p>
          <a:p>
            <a:pPr algn="l"/>
            <a:r>
              <a:rPr lang="en-US" altLang="zh-CN" i="0" dirty="0">
                <a:solidFill>
                  <a:srgbClr val="333399"/>
                </a:solidFill>
              </a:rPr>
              <a:t>    </a:t>
            </a:r>
            <a:r>
              <a:rPr lang="en-US" altLang="zh-CN" i="0" dirty="0" err="1">
                <a:solidFill>
                  <a:srgbClr val="333399"/>
                </a:solidFill>
              </a:rPr>
              <a:t>MatchToken</a:t>
            </a:r>
            <a:r>
              <a:rPr lang="en-US" altLang="zh-CN" i="0" dirty="0">
                <a:solidFill>
                  <a:srgbClr val="333399"/>
                </a:solidFill>
              </a:rPr>
              <a:t>(‘</a:t>
            </a:r>
            <a:r>
              <a:rPr lang="en-US" altLang="zh-CN" b="1" i="0" dirty="0">
                <a:solidFill>
                  <a:srgbClr val="333399"/>
                </a:solidFill>
              </a:rPr>
              <a:t>.</a:t>
            </a:r>
            <a:r>
              <a:rPr lang="en-US" altLang="zh-CN" i="0" dirty="0">
                <a:solidFill>
                  <a:srgbClr val="333399"/>
                </a:solidFill>
              </a:rPr>
              <a:t>’);       //</a:t>
            </a:r>
            <a:r>
              <a:rPr lang="zh-CN" altLang="en-US" b="1" i="0" dirty="0">
                <a:solidFill>
                  <a:srgbClr val="333399"/>
                </a:solidFill>
              </a:rPr>
              <a:t>匹配</a:t>
            </a:r>
            <a:r>
              <a:rPr lang="zh-CN" altLang="en-US" i="0" dirty="0">
                <a:solidFill>
                  <a:srgbClr val="333399"/>
                </a:solidFill>
              </a:rPr>
              <a:t>‘</a:t>
            </a:r>
            <a:r>
              <a:rPr lang="en-US" altLang="zh-CN" b="1" i="0" dirty="0">
                <a:solidFill>
                  <a:srgbClr val="333399"/>
                </a:solidFill>
              </a:rPr>
              <a:t>.</a:t>
            </a:r>
            <a:r>
              <a:rPr lang="en-US" altLang="zh-CN" i="0" dirty="0">
                <a:solidFill>
                  <a:srgbClr val="333399"/>
                </a:solidFill>
              </a:rPr>
              <a:t>’</a:t>
            </a:r>
            <a:endParaRPr lang="en-US" altLang="zh-CN" i="0" dirty="0">
              <a:solidFill>
                <a:srgbClr val="333399"/>
              </a:solidFill>
            </a:endParaRPr>
          </a:p>
          <a:p>
            <a:pPr algn="l"/>
            <a:r>
              <a:rPr lang="en-US" altLang="zh-CN" i="0" dirty="0">
                <a:solidFill>
                  <a:srgbClr val="333399"/>
                </a:solidFill>
              </a:rPr>
              <a:t>    </a:t>
            </a:r>
            <a:r>
              <a:rPr lang="en-US" altLang="zh-CN" dirty="0">
                <a:solidFill>
                  <a:srgbClr val="333399"/>
                </a:solidFill>
                <a:sym typeface="Symbol" panose="05050102010706020507" pitchFamily="18" charset="2"/>
              </a:rPr>
              <a:t>S</a:t>
            </a:r>
            <a:r>
              <a:rPr lang="en-US" altLang="zh-CN" dirty="0">
                <a:solidFill>
                  <a:srgbClr val="333399"/>
                </a:solidFill>
              </a:rPr>
              <a:t>f</a:t>
            </a:r>
            <a:r>
              <a:rPr lang="en-US" altLang="zh-CN" i="0" dirty="0">
                <a:solidFill>
                  <a:srgbClr val="333399"/>
                </a:solidFill>
              </a:rPr>
              <a:t> : =1;                     //</a:t>
            </a:r>
            <a:r>
              <a:rPr lang="zh-CN" altLang="en-US" b="1" i="0" dirty="0">
                <a:solidFill>
                  <a:srgbClr val="333399"/>
                </a:solidFill>
              </a:rPr>
              <a:t>变量 </a:t>
            </a:r>
            <a:r>
              <a:rPr lang="en-US" altLang="zh-CN" dirty="0">
                <a:solidFill>
                  <a:srgbClr val="333399"/>
                </a:solidFill>
                <a:sym typeface="Symbol" panose="05050102010706020507" pitchFamily="18" charset="2"/>
              </a:rPr>
              <a:t>S</a:t>
            </a:r>
            <a:r>
              <a:rPr lang="en-US" altLang="zh-CN" dirty="0">
                <a:solidFill>
                  <a:srgbClr val="333399"/>
                </a:solidFill>
              </a:rPr>
              <a:t>f </a:t>
            </a:r>
            <a:r>
              <a:rPr lang="zh-CN" altLang="en-US" b="1" i="0" dirty="0">
                <a:solidFill>
                  <a:srgbClr val="333399"/>
                </a:solidFill>
              </a:rPr>
              <a:t>对应属性</a:t>
            </a:r>
            <a:r>
              <a:rPr lang="en-US" altLang="zh-CN" dirty="0" err="1">
                <a:solidFill>
                  <a:srgbClr val="333399"/>
                </a:solidFill>
                <a:sym typeface="Symbol" panose="05050102010706020507" pitchFamily="18" charset="2"/>
              </a:rPr>
              <a:t>S</a:t>
            </a:r>
            <a:r>
              <a:rPr lang="en-US" altLang="zh-CN" b="1" i="0" dirty="0" err="1">
                <a:solidFill>
                  <a:srgbClr val="333399"/>
                </a:solidFill>
                <a:sym typeface="Symbol" panose="05050102010706020507" pitchFamily="18" charset="2"/>
              </a:rPr>
              <a:t>.</a:t>
            </a:r>
            <a:r>
              <a:rPr lang="en-US" altLang="zh-CN" dirty="0" err="1">
                <a:solidFill>
                  <a:srgbClr val="333399"/>
                </a:solidFill>
              </a:rPr>
              <a:t>f</a:t>
            </a:r>
            <a:r>
              <a:rPr lang="en-US" altLang="zh-CN" sz="2000" i="0" dirty="0">
                <a:solidFill>
                  <a:srgbClr val="333399"/>
                </a:solidFill>
              </a:rPr>
              <a:t> </a:t>
            </a:r>
            <a:endParaRPr lang="en-US" altLang="zh-CN" i="0" dirty="0">
              <a:solidFill>
                <a:srgbClr val="333399"/>
              </a:solidFill>
            </a:endParaRPr>
          </a:p>
          <a:p>
            <a:pPr algn="l"/>
            <a:r>
              <a:rPr lang="en-US" altLang="zh-CN" i="0" dirty="0">
                <a:solidFill>
                  <a:srgbClr val="333399"/>
                </a:solidFill>
              </a:rPr>
              <a:t>    </a:t>
            </a:r>
            <a:r>
              <a:rPr lang="en-US" altLang="zh-CN" dirty="0" err="1">
                <a:solidFill>
                  <a:srgbClr val="FF0000"/>
                </a:solidFill>
                <a:sym typeface="Symbol" panose="05050102010706020507" pitchFamily="18" charset="2"/>
              </a:rPr>
              <a:t>S</a:t>
            </a:r>
            <a:r>
              <a:rPr lang="en-US" altLang="zh-CN" dirty="0" err="1">
                <a:solidFill>
                  <a:srgbClr val="FF0000"/>
                </a:solidFill>
              </a:rPr>
              <a:t>v</a:t>
            </a:r>
            <a:r>
              <a:rPr lang="en-US" altLang="zh-CN" i="0" dirty="0">
                <a:solidFill>
                  <a:srgbClr val="FF0000"/>
                </a:solidFill>
              </a:rPr>
              <a:t> : = </a:t>
            </a:r>
            <a:r>
              <a:rPr lang="en-US" altLang="zh-CN" i="0" dirty="0" err="1">
                <a:solidFill>
                  <a:srgbClr val="FF0000"/>
                </a:solidFill>
              </a:rPr>
              <a:t>ParseS</a:t>
            </a:r>
            <a:r>
              <a:rPr lang="en-US" altLang="zh-CN" i="0" dirty="0">
                <a:solidFill>
                  <a:srgbClr val="FF0000"/>
                </a:solidFill>
              </a:rPr>
              <a:t>(</a:t>
            </a:r>
            <a:r>
              <a:rPr lang="en-US" altLang="zh-CN" dirty="0">
                <a:solidFill>
                  <a:srgbClr val="FF0000"/>
                </a:solidFill>
                <a:sym typeface="Symbol" panose="05050102010706020507" pitchFamily="18" charset="2"/>
              </a:rPr>
              <a:t>S</a:t>
            </a:r>
            <a:r>
              <a:rPr lang="en-US" altLang="zh-CN" dirty="0">
                <a:solidFill>
                  <a:srgbClr val="FF0000"/>
                </a:solidFill>
              </a:rPr>
              <a:t>f</a:t>
            </a:r>
            <a:r>
              <a:rPr lang="en-US" altLang="zh-CN" i="0" dirty="0">
                <a:solidFill>
                  <a:srgbClr val="FF0000"/>
                </a:solidFill>
              </a:rPr>
              <a:t>);   </a:t>
            </a:r>
            <a:r>
              <a:rPr lang="en-US" altLang="zh-CN" i="0" dirty="0">
                <a:solidFill>
                  <a:srgbClr val="333399"/>
                </a:solidFill>
              </a:rPr>
              <a:t>//</a:t>
            </a:r>
            <a:r>
              <a:rPr lang="zh-CN" altLang="en-US" b="1" i="0" dirty="0">
                <a:solidFill>
                  <a:srgbClr val="333399"/>
                </a:solidFill>
              </a:rPr>
              <a:t>变量 </a:t>
            </a:r>
            <a:r>
              <a:rPr lang="en-US" altLang="zh-CN" dirty="0" err="1">
                <a:solidFill>
                  <a:srgbClr val="333399"/>
                </a:solidFill>
                <a:sym typeface="Symbol" panose="05050102010706020507" pitchFamily="18" charset="2"/>
              </a:rPr>
              <a:t>S</a:t>
            </a:r>
            <a:r>
              <a:rPr lang="en-US" altLang="zh-CN" dirty="0" err="1">
                <a:solidFill>
                  <a:srgbClr val="333399"/>
                </a:solidFill>
              </a:rPr>
              <a:t>v</a:t>
            </a:r>
            <a:r>
              <a:rPr lang="en-US" altLang="zh-CN" dirty="0">
                <a:solidFill>
                  <a:srgbClr val="333399"/>
                </a:solidFill>
              </a:rPr>
              <a:t> </a:t>
            </a:r>
            <a:r>
              <a:rPr lang="zh-CN" altLang="en-US" b="1" i="0" dirty="0">
                <a:solidFill>
                  <a:srgbClr val="333399"/>
                </a:solidFill>
              </a:rPr>
              <a:t>对应属性</a:t>
            </a:r>
            <a:r>
              <a:rPr lang="en-US" altLang="zh-CN" dirty="0" err="1">
                <a:solidFill>
                  <a:srgbClr val="333399"/>
                </a:solidFill>
                <a:sym typeface="Symbol" panose="05050102010706020507" pitchFamily="18" charset="2"/>
              </a:rPr>
              <a:t>S</a:t>
            </a:r>
            <a:r>
              <a:rPr lang="en-US" altLang="zh-CN" b="1" i="0" dirty="0" err="1">
                <a:solidFill>
                  <a:srgbClr val="333399"/>
                </a:solidFill>
                <a:sym typeface="Symbol" panose="05050102010706020507" pitchFamily="18" charset="2"/>
              </a:rPr>
              <a:t>.</a:t>
            </a:r>
            <a:r>
              <a:rPr lang="en-US" altLang="zh-CN" dirty="0" err="1">
                <a:solidFill>
                  <a:srgbClr val="333399"/>
                </a:solidFill>
              </a:rPr>
              <a:t>v</a:t>
            </a:r>
            <a:r>
              <a:rPr lang="en-US" altLang="zh-CN" sz="2000" i="0" dirty="0">
                <a:solidFill>
                  <a:srgbClr val="333399"/>
                </a:solidFill>
              </a:rPr>
              <a:t> </a:t>
            </a:r>
            <a:endParaRPr lang="en-US" altLang="zh-CN" b="1" i="0" dirty="0">
              <a:solidFill>
                <a:srgbClr val="333399"/>
              </a:solidFill>
            </a:endParaRPr>
          </a:p>
          <a:p>
            <a:pPr algn="l"/>
            <a:r>
              <a:rPr lang="en-US" altLang="zh-CN" i="0" dirty="0">
                <a:solidFill>
                  <a:srgbClr val="333399"/>
                </a:solidFill>
              </a:rPr>
              <a:t>    </a:t>
            </a:r>
            <a:r>
              <a:rPr lang="en-US" altLang="zh-CN" dirty="0">
                <a:solidFill>
                  <a:srgbClr val="333399"/>
                </a:solidFill>
                <a:sym typeface="Symbol" panose="05050102010706020507" pitchFamily="18" charset="2"/>
              </a:rPr>
              <a:t>p</a:t>
            </a:r>
            <a:r>
              <a:rPr lang="en-US" altLang="zh-CN" dirty="0">
                <a:solidFill>
                  <a:srgbClr val="333399"/>
                </a:solidFill>
              </a:rPr>
              <a:t>rint(</a:t>
            </a:r>
            <a:r>
              <a:rPr lang="en-US" altLang="zh-CN" dirty="0" err="1">
                <a:solidFill>
                  <a:srgbClr val="333399"/>
                </a:solidFill>
                <a:sym typeface="Symbol" panose="05050102010706020507" pitchFamily="18" charset="2"/>
              </a:rPr>
              <a:t>S</a:t>
            </a:r>
            <a:r>
              <a:rPr lang="en-US" altLang="zh-CN" dirty="0" err="1">
                <a:solidFill>
                  <a:srgbClr val="333399"/>
                </a:solidFill>
              </a:rPr>
              <a:t>v</a:t>
            </a:r>
            <a:r>
              <a:rPr lang="en-US" altLang="zh-CN" dirty="0">
                <a:solidFill>
                  <a:srgbClr val="333399"/>
                </a:solidFill>
              </a:rPr>
              <a:t>)</a:t>
            </a:r>
            <a:r>
              <a:rPr lang="en-US" altLang="zh-CN" i="0" dirty="0">
                <a:solidFill>
                  <a:srgbClr val="333399"/>
                </a:solidFill>
              </a:rPr>
              <a:t>;</a:t>
            </a:r>
            <a:endParaRPr lang="en-US" altLang="zh-CN" i="0" dirty="0">
              <a:solidFill>
                <a:srgbClr val="333399"/>
              </a:solidFill>
            </a:endParaRPr>
          </a:p>
          <a:p>
            <a:pPr algn="l"/>
            <a:r>
              <a:rPr lang="en-US" altLang="zh-CN" i="0" dirty="0">
                <a:solidFill>
                  <a:srgbClr val="333399"/>
                </a:solidFill>
              </a:rPr>
              <a:t>}</a:t>
            </a:r>
            <a:endParaRPr lang="en-US" altLang="zh-CN" i="0" dirty="0">
              <a:solidFill>
                <a:srgbClr val="333399"/>
              </a:solidFill>
            </a:endParaRPr>
          </a:p>
        </p:txBody>
      </p:sp>
      <p:sp>
        <p:nvSpPr>
          <p:cNvPr id="47112" name="Rectangle 22"/>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0"/>
          <p:cNvSpPr txBox="1">
            <a:spLocks noChangeArrowheads="1"/>
          </p:cNvSpPr>
          <p:nvPr/>
        </p:nvSpPr>
        <p:spPr bwMode="auto">
          <a:xfrm>
            <a:off x="768350" y="1050925"/>
            <a:ext cx="8070850" cy="200054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solidFill>
                  <a:srgbClr val="333399"/>
                </a:solidFill>
                <a:latin typeface="楷体_GB2312" pitchFamily="49" charset="-122"/>
              </a:rPr>
              <a:t>基于翻译模式的</a:t>
            </a:r>
            <a:r>
              <a:rPr lang="zh-CN" altLang="en-US" sz="2800" b="1" i="0" dirty="0">
                <a:solidFill>
                  <a:srgbClr val="333399"/>
                </a:solidFill>
              </a:rPr>
              <a:t>自上而下</a:t>
            </a:r>
            <a:r>
              <a:rPr lang="zh-CN" altLang="en-US" sz="2800" b="1" i="0" dirty="0">
                <a:solidFill>
                  <a:srgbClr val="333399"/>
                </a:solidFill>
                <a:latin typeface="楷体_GB2312" pitchFamily="49" charset="-122"/>
              </a:rPr>
              <a:t>语义计算</a:t>
            </a:r>
            <a:r>
              <a:rPr lang="zh-CN" altLang="en-US" sz="2800" b="1" i="0" dirty="0">
                <a:latin typeface="楷体_GB2312" pitchFamily="49" charset="-122"/>
              </a:rPr>
              <a:t>举例</a:t>
            </a:r>
            <a:endParaRPr lang="zh-CN" altLang="en-US" sz="2800" b="1" i="0" dirty="0">
              <a:latin typeface="楷体_GB2312" pitchFamily="49" charset="-122"/>
            </a:endParaRPr>
          </a:p>
          <a:p>
            <a:pPr algn="l">
              <a:buClrTx/>
            </a:pPr>
            <a:endParaRPr lang="zh-CN" altLang="en-US" sz="800" b="1" i="0" dirty="0">
              <a:latin typeface="楷体_GB2312" pitchFamily="49" charset="-122"/>
            </a:endParaRPr>
          </a:p>
          <a:p>
            <a:pPr lvl="1" algn="l">
              <a:buClrTx/>
              <a:buFont typeface="Symbol" panose="05050102010706020507" pitchFamily="18" charset="2"/>
              <a:buChar char="-"/>
            </a:pPr>
            <a:r>
              <a:rPr lang="zh-CN" altLang="en-US" sz="2800" b="1" i="0" dirty="0"/>
              <a:t>  </a:t>
            </a:r>
            <a:r>
              <a:rPr lang="zh-CN" altLang="en-US" sz="2000" b="1" i="0" dirty="0">
                <a:solidFill>
                  <a:srgbClr val="333399"/>
                </a:solidFill>
                <a:latin typeface="楷体_GB2312" pitchFamily="49" charset="-122"/>
              </a:rPr>
              <a:t>根据产生</a:t>
            </a:r>
            <a:r>
              <a:rPr lang="zh-CN" altLang="en-US" sz="2000" b="1" i="0" dirty="0" smtClean="0">
                <a:solidFill>
                  <a:srgbClr val="333399"/>
                </a:solidFill>
                <a:latin typeface="楷体_GB2312" pitchFamily="49" charset="-122"/>
              </a:rPr>
              <a:t>式</a:t>
            </a:r>
            <a:endParaRPr lang="zh-CN" altLang="en-US" sz="2000" b="1" i="0" dirty="0">
              <a:solidFill>
                <a:srgbClr val="333399"/>
              </a:solidFill>
              <a:latin typeface="楷体_GB2312" pitchFamily="49" charset="-122"/>
            </a:endParaRPr>
          </a:p>
          <a:p>
            <a:pPr algn="l">
              <a:buClrTx/>
            </a:pPr>
            <a:r>
              <a:rPr lang="zh-CN" altLang="en-US" sz="200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i="0" dirty="0" err="1">
                <a:solidFill>
                  <a:srgbClr val="333399"/>
                </a:solidFill>
                <a:sym typeface="Symbol" panose="05050102010706020507" pitchFamily="18" charset="2"/>
              </a:rPr>
              <a:t>.</a:t>
            </a:r>
            <a:r>
              <a:rPr lang="en-US" altLang="zh-CN" sz="2000" dirty="0" err="1">
                <a:solidFill>
                  <a:srgbClr val="333399"/>
                </a:solidFill>
              </a:rPr>
              <a:t>f</a:t>
            </a:r>
            <a:r>
              <a:rPr lang="en-US" altLang="zh-CN" sz="2000" i="0" dirty="0">
                <a:solidFill>
                  <a:srgbClr val="333399"/>
                </a:solidFill>
              </a:rPr>
              <a:t> :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f </a:t>
            </a:r>
            <a:r>
              <a:rPr lang="en-US" altLang="zh-CN" sz="2000" i="0" dirty="0">
                <a:solidFill>
                  <a:srgbClr val="333399"/>
                </a:solidFill>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f</a:t>
            </a:r>
            <a:r>
              <a:rPr lang="en-US" altLang="zh-CN" sz="2000" dirty="0">
                <a:solidFill>
                  <a:srgbClr val="333399"/>
                </a:solidFill>
                <a:sym typeface="Symbol" panose="05050102010706020507" pitchFamily="18" charset="2"/>
              </a:rPr>
              <a:t> +1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S</a:t>
            </a:r>
            <a:r>
              <a:rPr lang="en-US" altLang="zh-CN" sz="2000" i="0" baseline="-25000" dirty="0">
                <a:solidFill>
                  <a:srgbClr val="333399"/>
                </a:solidFill>
                <a:sym typeface="Symbol" panose="05050102010706020507" pitchFamily="18" charset="2"/>
              </a:rPr>
              <a:t>1 </a:t>
            </a:r>
            <a:r>
              <a:rPr lang="en-US" altLang="zh-CN" sz="2000" i="0" dirty="0">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S</a:t>
            </a:r>
            <a:r>
              <a:rPr lang="en-US" altLang="zh-CN" sz="2000" i="0" baseline="-25000" dirty="0">
                <a:solidFill>
                  <a:srgbClr val="333399"/>
                </a:solidFill>
                <a:sym typeface="Symbol" panose="05050102010706020507" pitchFamily="18" charset="2"/>
              </a:rPr>
              <a:t>1</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a:t>
            </a:r>
            <a:r>
              <a:rPr lang="en-US" altLang="zh-CN" sz="2000" i="0" dirty="0">
                <a:solidFill>
                  <a:srgbClr val="333399"/>
                </a:solidFill>
              </a:rPr>
              <a:t>+</a:t>
            </a:r>
            <a:r>
              <a:rPr lang="en-US" altLang="zh-CN" sz="2000" dirty="0">
                <a:solidFill>
                  <a:srgbClr val="333399"/>
                </a:solidFill>
                <a:sym typeface="Symbol" panose="05050102010706020507" pitchFamily="18" charset="2"/>
              </a:rPr>
              <a:t>B</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v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2000" baseline="-25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                   S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S</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0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endParaRPr lang="en-US" altLang="zh-CN" sz="2000" b="1" i="0" dirty="0">
              <a:solidFill>
                <a:srgbClr val="333399"/>
              </a:solidFill>
              <a:latin typeface="Times New Roman" panose="02020603050405020304" pitchFamily="18" charset="0"/>
            </a:endParaRPr>
          </a:p>
          <a:p>
            <a:pPr lvl="1" algn="l">
              <a:buClrTx/>
              <a:buFont typeface="Symbol" panose="05050102010706020507" pitchFamily="18" charset="2"/>
              <a:buNone/>
            </a:pPr>
            <a:r>
              <a:rPr lang="en-US" altLang="zh-CN" sz="2000" b="1" i="0" dirty="0">
                <a:solidFill>
                  <a:srgbClr val="333399"/>
                </a:solidFill>
              </a:rPr>
              <a:t>     </a:t>
            </a:r>
            <a:r>
              <a:rPr lang="zh-CN" altLang="en-US" sz="2000" b="1" i="0" dirty="0">
                <a:solidFill>
                  <a:srgbClr val="333399"/>
                </a:solidFill>
              </a:rPr>
              <a:t>对非终结符 </a:t>
            </a:r>
            <a:r>
              <a:rPr lang="en-US" altLang="zh-CN" sz="2000" dirty="0">
                <a:solidFill>
                  <a:srgbClr val="333399"/>
                </a:solidFill>
                <a:ea typeface="宋体" panose="02010600030101010101" pitchFamily="2" charset="-122"/>
              </a:rPr>
              <a:t>S</a:t>
            </a:r>
            <a:r>
              <a:rPr lang="zh-CN" altLang="en-US" sz="2000" b="1" i="0" dirty="0">
                <a:solidFill>
                  <a:srgbClr val="333399"/>
                </a:solidFill>
              </a:rPr>
              <a:t>，构造如下函数</a:t>
            </a:r>
            <a:endParaRPr lang="zh-CN" altLang="en-US" sz="2000" b="1" i="0" dirty="0">
              <a:solidFill>
                <a:srgbClr val="333399"/>
              </a:solidFill>
            </a:endParaRPr>
          </a:p>
        </p:txBody>
      </p:sp>
      <p:sp>
        <p:nvSpPr>
          <p:cNvPr id="48131" name="AutoShape 2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2" name="AutoShape 2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3" name="AutoShape 2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8134" name="AutoShape 2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1609" name="Rectangle 25"/>
          <p:cNvSpPr>
            <a:spLocks noChangeArrowheads="1"/>
          </p:cNvSpPr>
          <p:nvPr/>
        </p:nvSpPr>
        <p:spPr bwMode="auto">
          <a:xfrm>
            <a:off x="1695784" y="3075330"/>
            <a:ext cx="6461125" cy="3477875"/>
          </a:xfrm>
          <a:prstGeom prst="rect">
            <a:avLst/>
          </a:prstGeom>
          <a:noFill/>
          <a:ln w="9525">
            <a:noFill/>
            <a:miter lim="800000"/>
          </a:ln>
        </p:spPr>
        <p:txBody>
          <a:bodyPr>
            <a:spAutoFit/>
          </a:bodyPr>
          <a:lstStyle/>
          <a:p>
            <a:pPr algn="l"/>
            <a:r>
              <a:rPr lang="en-US" altLang="zh-CN" sz="2000" i="0" dirty="0">
                <a:solidFill>
                  <a:srgbClr val="FF0000"/>
                </a:solidFill>
              </a:rPr>
              <a:t>float</a:t>
            </a:r>
            <a:r>
              <a:rPr lang="en-US" altLang="zh-CN" sz="2000" i="0" dirty="0">
                <a:solidFill>
                  <a:srgbClr val="333399"/>
                </a:solidFill>
              </a:rPr>
              <a:t> </a:t>
            </a:r>
            <a:r>
              <a:rPr lang="en-US" altLang="zh-CN" sz="2000" i="0" dirty="0" err="1">
                <a:solidFill>
                  <a:srgbClr val="333399"/>
                </a:solidFill>
              </a:rPr>
              <a:t>ParseS</a:t>
            </a:r>
            <a:r>
              <a:rPr lang="en-US" altLang="zh-CN" sz="2000" i="0" dirty="0">
                <a:solidFill>
                  <a:srgbClr val="333399"/>
                </a:solidFill>
              </a:rPr>
              <a:t>( </a:t>
            </a:r>
            <a:r>
              <a:rPr lang="en-US" altLang="zh-CN" sz="2000" i="0" dirty="0" err="1">
                <a:solidFill>
                  <a:srgbClr val="FF0000"/>
                </a:solidFill>
              </a:rPr>
              <a:t>int</a:t>
            </a:r>
            <a:r>
              <a:rPr lang="en-US" altLang="zh-CN" sz="2000" i="0" dirty="0">
                <a:solidFill>
                  <a:srgbClr val="FF0000"/>
                </a:solidFill>
              </a:rPr>
              <a:t> </a:t>
            </a:r>
            <a:r>
              <a:rPr lang="en-US" altLang="zh-CN" sz="2000" dirty="0">
                <a:solidFill>
                  <a:srgbClr val="FF0000"/>
                </a:solidFill>
              </a:rPr>
              <a:t>f</a:t>
            </a:r>
            <a:r>
              <a:rPr lang="en-US" altLang="zh-CN" sz="2000" i="0" dirty="0">
                <a:solidFill>
                  <a:srgbClr val="333399"/>
                </a:solidFill>
              </a:rPr>
              <a:t> </a:t>
            </a:r>
            <a:r>
              <a:rPr lang="en-US" altLang="zh-CN" sz="2000" i="0" dirty="0" smtClean="0">
                <a:solidFill>
                  <a:srgbClr val="333399"/>
                </a:solidFill>
              </a:rPr>
              <a:t>)      //</a:t>
            </a:r>
            <a:r>
              <a:rPr lang="en-US" altLang="zh-CN" sz="2000" i="0" dirty="0" err="1" smtClean="0">
                <a:solidFill>
                  <a:srgbClr val="333399"/>
                </a:solidFill>
              </a:rPr>
              <a:t>lookahead</a:t>
            </a:r>
            <a:r>
              <a:rPr lang="en-US" altLang="zh-CN" sz="2000" i="0" dirty="0" smtClean="0">
                <a:solidFill>
                  <a:srgbClr val="333399"/>
                </a:solidFill>
              </a:rPr>
              <a:t> </a:t>
            </a:r>
            <a:r>
              <a:rPr lang="zh-CN" altLang="en-US" sz="2000" i="0" dirty="0" smtClean="0">
                <a:solidFill>
                  <a:srgbClr val="333399"/>
                </a:solidFill>
              </a:rPr>
              <a:t>为当前单词</a:t>
            </a:r>
            <a:endParaRPr lang="en-US" altLang="zh-CN" sz="2000" i="0" dirty="0">
              <a:solidFill>
                <a:srgbClr val="333399"/>
              </a:solidFill>
            </a:endParaRPr>
          </a:p>
          <a:p>
            <a:pPr algn="l"/>
            <a:r>
              <a:rPr lang="en-US" altLang="zh-CN" sz="2000" i="0" dirty="0">
                <a:solidFill>
                  <a:srgbClr val="333399"/>
                </a:solidFill>
              </a:rPr>
              <a:t>{</a:t>
            </a:r>
            <a:endParaRPr lang="en-US" altLang="zh-CN" sz="2000" i="0" dirty="0">
              <a:solidFill>
                <a:srgbClr val="333399"/>
              </a:solidFill>
            </a:endParaRPr>
          </a:p>
          <a:p>
            <a:pPr algn="l"/>
            <a:r>
              <a:rPr lang="en-US" altLang="zh-CN" sz="2000" i="0" dirty="0">
                <a:solidFill>
                  <a:srgbClr val="333399"/>
                </a:solidFill>
              </a:rPr>
              <a:t>    if (</a:t>
            </a:r>
            <a:r>
              <a:rPr lang="en-US" altLang="zh-CN" sz="2000" i="0" dirty="0" err="1">
                <a:solidFill>
                  <a:srgbClr val="333399"/>
                </a:solidFill>
              </a:rPr>
              <a:t>lookahead</a:t>
            </a:r>
            <a:r>
              <a:rPr lang="en-US" altLang="zh-CN" sz="2000" i="0" dirty="0">
                <a:solidFill>
                  <a:srgbClr val="333399"/>
                </a:solidFill>
              </a:rPr>
              <a:t>==‘</a:t>
            </a:r>
            <a:r>
              <a:rPr lang="en-US" altLang="zh-CN" sz="2000" i="0" dirty="0">
                <a:solidFill>
                  <a:srgbClr val="00B050"/>
                </a:solidFill>
              </a:rPr>
              <a:t>0</a:t>
            </a:r>
            <a:r>
              <a:rPr lang="en-US" altLang="zh-CN" sz="2000" i="0" dirty="0">
                <a:solidFill>
                  <a:srgbClr val="333399"/>
                </a:solidFill>
              </a:rPr>
              <a:t>’ or </a:t>
            </a:r>
            <a:r>
              <a:rPr lang="en-US" altLang="zh-CN" sz="2000" i="0" dirty="0" err="1">
                <a:solidFill>
                  <a:srgbClr val="333399"/>
                </a:solidFill>
              </a:rPr>
              <a:t>lookahead</a:t>
            </a:r>
            <a:r>
              <a:rPr lang="en-US" altLang="zh-CN" sz="2000" i="0" dirty="0">
                <a:solidFill>
                  <a:srgbClr val="333399"/>
                </a:solidFill>
              </a:rPr>
              <a:t>==‘</a:t>
            </a:r>
            <a:r>
              <a:rPr lang="en-US" altLang="zh-CN" sz="2000" i="0" dirty="0">
                <a:solidFill>
                  <a:srgbClr val="00B050"/>
                </a:solidFill>
              </a:rPr>
              <a:t>1’</a:t>
            </a:r>
            <a:r>
              <a:rPr lang="en-US" altLang="zh-CN" sz="2000" i="0" dirty="0">
                <a:solidFill>
                  <a:srgbClr val="333399"/>
                </a:solidFill>
              </a:rPr>
              <a:t> )  {</a:t>
            </a:r>
            <a:endParaRPr lang="en-US" altLang="zh-CN" sz="2000" i="0" dirty="0">
              <a:solidFill>
                <a:srgbClr val="333399"/>
              </a:solidFill>
            </a:endParaRPr>
          </a:p>
          <a:p>
            <a:pPr algn="l"/>
            <a:r>
              <a:rPr lang="en-US" altLang="zh-CN" sz="2000" i="0" dirty="0">
                <a:solidFill>
                  <a:srgbClr val="333399"/>
                </a:solidFill>
              </a:rPr>
              <a:t>                </a:t>
            </a:r>
            <a:r>
              <a:rPr lang="en-US" altLang="zh-CN" sz="2000" dirty="0">
                <a:solidFill>
                  <a:srgbClr val="333399"/>
                </a:solidFill>
                <a:sym typeface="Symbol" panose="05050102010706020507" pitchFamily="18" charset="2"/>
              </a:rPr>
              <a:t>B</a:t>
            </a:r>
            <a:r>
              <a:rPr lang="en-US" altLang="zh-CN" sz="2000" dirty="0">
                <a:solidFill>
                  <a:srgbClr val="333399"/>
                </a:solidFill>
              </a:rPr>
              <a:t>f</a:t>
            </a:r>
            <a:r>
              <a:rPr lang="en-US" altLang="zh-CN" sz="2000" i="0" dirty="0">
                <a:solidFill>
                  <a:srgbClr val="333399"/>
                </a:solidFill>
              </a:rPr>
              <a:t> : = </a:t>
            </a:r>
            <a:r>
              <a:rPr lang="en-US" altLang="zh-CN" sz="2000" dirty="0">
                <a:solidFill>
                  <a:srgbClr val="333399"/>
                </a:solidFill>
                <a:sym typeface="Symbol" panose="05050102010706020507" pitchFamily="18" charset="2"/>
              </a:rPr>
              <a:t>f</a:t>
            </a:r>
            <a:r>
              <a:rPr lang="en-US" altLang="zh-CN" sz="2000" i="0" dirty="0">
                <a:solidFill>
                  <a:srgbClr val="333399"/>
                </a:solidFill>
              </a:rPr>
              <a:t>;   </a:t>
            </a:r>
            <a:r>
              <a:rPr lang="en-US" altLang="zh-CN" sz="2000" dirty="0" err="1">
                <a:solidFill>
                  <a:srgbClr val="FF0000"/>
                </a:solidFill>
                <a:sym typeface="Symbol" panose="05050102010706020507" pitchFamily="18" charset="2"/>
              </a:rPr>
              <a:t>B</a:t>
            </a:r>
            <a:r>
              <a:rPr lang="en-US" altLang="zh-CN" sz="2000" dirty="0" err="1">
                <a:solidFill>
                  <a:srgbClr val="FF0000"/>
                </a:solidFill>
              </a:rPr>
              <a:t>v</a:t>
            </a:r>
            <a:r>
              <a:rPr lang="en-US" altLang="zh-CN" sz="2000" i="0" dirty="0">
                <a:solidFill>
                  <a:srgbClr val="FF0000"/>
                </a:solidFill>
              </a:rPr>
              <a:t> : = </a:t>
            </a:r>
            <a:r>
              <a:rPr lang="en-US" altLang="zh-CN" sz="2000" i="0" dirty="0" err="1">
                <a:solidFill>
                  <a:srgbClr val="FF0000"/>
                </a:solidFill>
              </a:rPr>
              <a:t>ParseB</a:t>
            </a:r>
            <a:r>
              <a:rPr lang="en-US" altLang="zh-CN" sz="2000" i="0" dirty="0">
                <a:solidFill>
                  <a:srgbClr val="FF0000"/>
                </a:solidFill>
              </a:rPr>
              <a:t>(</a:t>
            </a:r>
            <a:r>
              <a:rPr lang="en-US" altLang="zh-CN" sz="2000" dirty="0">
                <a:solidFill>
                  <a:srgbClr val="FF0000"/>
                </a:solidFill>
                <a:sym typeface="Symbol" panose="05050102010706020507" pitchFamily="18" charset="2"/>
              </a:rPr>
              <a:t>B</a:t>
            </a:r>
            <a:r>
              <a:rPr lang="en-US" altLang="zh-CN" sz="2000" dirty="0">
                <a:solidFill>
                  <a:srgbClr val="FF0000"/>
                </a:solidFill>
              </a:rPr>
              <a:t>f</a:t>
            </a:r>
            <a:r>
              <a:rPr lang="en-US" altLang="zh-CN" sz="2000" i="0" dirty="0">
                <a:solidFill>
                  <a:srgbClr val="FF0000"/>
                </a:solidFill>
              </a:rPr>
              <a:t>); </a:t>
            </a:r>
            <a:r>
              <a:rPr lang="en-US" altLang="zh-CN" sz="2000" dirty="0">
                <a:solidFill>
                  <a:srgbClr val="333399"/>
                </a:solidFill>
                <a:sym typeface="Symbol" panose="05050102010706020507" pitchFamily="18" charset="2"/>
              </a:rPr>
              <a:t>S1f </a:t>
            </a:r>
            <a:r>
              <a:rPr lang="en-US" altLang="zh-CN" sz="2000" i="0" dirty="0">
                <a:solidFill>
                  <a:srgbClr val="333399"/>
                </a:solidFill>
              </a:rPr>
              <a:t>:= </a:t>
            </a:r>
            <a:r>
              <a:rPr lang="en-US" altLang="zh-CN" sz="2000" dirty="0">
                <a:solidFill>
                  <a:srgbClr val="333399"/>
                </a:solidFill>
                <a:sym typeface="Symbol" panose="05050102010706020507" pitchFamily="18" charset="2"/>
              </a:rPr>
              <a:t>f+1 </a:t>
            </a:r>
            <a:r>
              <a:rPr lang="en-US" altLang="zh-CN" sz="2000" i="0" dirty="0">
                <a:solidFill>
                  <a:srgbClr val="333399"/>
                </a:solidFill>
              </a:rPr>
              <a:t>;</a:t>
            </a:r>
            <a:endParaRPr lang="en-US" altLang="zh-CN" sz="2000" i="0" dirty="0">
              <a:solidFill>
                <a:srgbClr val="333399"/>
              </a:solidFill>
            </a:endParaRPr>
          </a:p>
          <a:p>
            <a:pPr algn="l"/>
            <a:r>
              <a:rPr lang="en-US" altLang="zh-CN" sz="2000" dirty="0">
                <a:solidFill>
                  <a:srgbClr val="333399"/>
                </a:solidFill>
                <a:sym typeface="Symbol" panose="05050102010706020507" pitchFamily="18" charset="2"/>
              </a:rPr>
              <a:t>                </a:t>
            </a:r>
            <a:r>
              <a:rPr lang="en-US" altLang="zh-CN" sz="2000" dirty="0">
                <a:solidFill>
                  <a:srgbClr val="FF0000"/>
                </a:solidFill>
                <a:sym typeface="Symbol" panose="05050102010706020507" pitchFamily="18" charset="2"/>
              </a:rPr>
              <a:t>S1v </a:t>
            </a:r>
            <a:r>
              <a:rPr lang="en-US" altLang="zh-CN" sz="2000" i="0" dirty="0">
                <a:solidFill>
                  <a:srgbClr val="FF0000"/>
                </a:solidFill>
              </a:rPr>
              <a:t>:= </a:t>
            </a:r>
            <a:r>
              <a:rPr lang="en-US" altLang="zh-CN" sz="2000" i="0" dirty="0" err="1">
                <a:solidFill>
                  <a:srgbClr val="FF0000"/>
                </a:solidFill>
              </a:rPr>
              <a:t>ParseS</a:t>
            </a:r>
            <a:r>
              <a:rPr lang="en-US" altLang="zh-CN" sz="2000" i="0" dirty="0">
                <a:solidFill>
                  <a:srgbClr val="FF0000"/>
                </a:solidFill>
              </a:rPr>
              <a:t>(</a:t>
            </a:r>
            <a:r>
              <a:rPr lang="en-US" altLang="zh-CN" sz="2000" dirty="0">
                <a:solidFill>
                  <a:srgbClr val="FF0000"/>
                </a:solidFill>
                <a:sym typeface="Symbol" panose="05050102010706020507" pitchFamily="18" charset="2"/>
              </a:rPr>
              <a:t>S1f</a:t>
            </a:r>
            <a:r>
              <a:rPr lang="en-US" altLang="zh-CN" sz="2000" i="0" dirty="0">
                <a:solidFill>
                  <a:srgbClr val="FF0000"/>
                </a:solidFill>
              </a:rPr>
              <a:t>); </a:t>
            </a:r>
            <a:r>
              <a:rPr lang="en-US" altLang="zh-CN" sz="2000" dirty="0" err="1">
                <a:solidFill>
                  <a:srgbClr val="333399"/>
                </a:solidFill>
                <a:sym typeface="Symbol" panose="05050102010706020507" pitchFamily="18" charset="2"/>
              </a:rPr>
              <a:t>Sv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S1v </a:t>
            </a:r>
            <a:r>
              <a:rPr lang="en-US" altLang="zh-CN" sz="2000" i="0" dirty="0">
                <a:solidFill>
                  <a:srgbClr val="333399"/>
                </a:solidFill>
              </a:rPr>
              <a:t>+ </a:t>
            </a:r>
            <a:r>
              <a:rPr lang="en-US" altLang="zh-CN" sz="2000" dirty="0" err="1">
                <a:solidFill>
                  <a:srgbClr val="333399"/>
                </a:solidFill>
                <a:sym typeface="Symbol" panose="05050102010706020507" pitchFamily="18" charset="2"/>
              </a:rPr>
              <a:t>B</a:t>
            </a:r>
            <a:r>
              <a:rPr lang="en-US" altLang="zh-CN" sz="2000" dirty="0" err="1">
                <a:solidFill>
                  <a:srgbClr val="333399"/>
                </a:solidFill>
              </a:rPr>
              <a:t>v</a:t>
            </a:r>
            <a:r>
              <a:rPr lang="en-US" altLang="zh-CN" sz="2000" dirty="0">
                <a:solidFill>
                  <a:srgbClr val="333399"/>
                </a:solidFill>
              </a:rPr>
              <a:t>;</a:t>
            </a:r>
            <a:endParaRPr lang="en-US" altLang="zh-CN" sz="2000" i="0" dirty="0">
              <a:solidFill>
                <a:srgbClr val="333399"/>
              </a:solidFill>
            </a:endParaRPr>
          </a:p>
          <a:p>
            <a:pPr algn="l"/>
            <a:r>
              <a:rPr lang="en-US" altLang="zh-CN" sz="2000" i="0" dirty="0">
                <a:solidFill>
                  <a:srgbClr val="333399"/>
                </a:solidFill>
              </a:rPr>
              <a:t>    }</a:t>
            </a:r>
            <a:endParaRPr lang="en-US" altLang="zh-CN" sz="2000" i="0" dirty="0">
              <a:solidFill>
                <a:srgbClr val="333399"/>
              </a:solidFill>
            </a:endParaRPr>
          </a:p>
          <a:p>
            <a:pPr algn="l"/>
            <a:r>
              <a:rPr lang="en-US" altLang="zh-CN" sz="2000" i="0" dirty="0">
                <a:solidFill>
                  <a:srgbClr val="333399"/>
                </a:solidFill>
              </a:rPr>
              <a:t>    else if (</a:t>
            </a:r>
            <a:r>
              <a:rPr lang="en-US" altLang="zh-CN" sz="2000" i="0" dirty="0" err="1">
                <a:solidFill>
                  <a:srgbClr val="333399"/>
                </a:solidFill>
              </a:rPr>
              <a:t>lookahead</a:t>
            </a:r>
            <a:r>
              <a:rPr lang="en-US" altLang="zh-CN" sz="2000" i="0" dirty="0">
                <a:solidFill>
                  <a:srgbClr val="333399"/>
                </a:solidFill>
              </a:rPr>
              <a:t>== ‘</a:t>
            </a:r>
            <a:r>
              <a:rPr lang="en-US" altLang="zh-CN" sz="2000" i="0" dirty="0">
                <a:solidFill>
                  <a:srgbClr val="00B050"/>
                </a:solidFill>
              </a:rPr>
              <a:t>#</a:t>
            </a:r>
            <a:r>
              <a:rPr lang="en-US" altLang="zh-CN" sz="2000" i="0" dirty="0">
                <a:solidFill>
                  <a:srgbClr val="333399"/>
                </a:solidFill>
              </a:rPr>
              <a:t>’ )  </a:t>
            </a:r>
            <a:r>
              <a:rPr lang="en-US" altLang="zh-CN" sz="2000" dirty="0" err="1">
                <a:solidFill>
                  <a:srgbClr val="333399"/>
                </a:solidFill>
                <a:sym typeface="Symbol" panose="05050102010706020507" pitchFamily="18" charset="2"/>
              </a:rPr>
              <a:t>Sv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0</a:t>
            </a:r>
            <a:r>
              <a:rPr lang="en-US" altLang="zh-CN" sz="2000" i="0" dirty="0">
                <a:solidFill>
                  <a:srgbClr val="333399"/>
                </a:solidFill>
              </a:rPr>
              <a:t>;</a:t>
            </a:r>
            <a:endParaRPr lang="en-US" altLang="zh-CN" sz="2000" i="0" dirty="0">
              <a:solidFill>
                <a:srgbClr val="333399"/>
              </a:solidFill>
            </a:endParaRPr>
          </a:p>
          <a:p>
            <a:pPr algn="l"/>
            <a:r>
              <a:rPr lang="en-US" altLang="zh-CN" sz="2000" i="0" dirty="0">
                <a:solidFill>
                  <a:srgbClr val="333399"/>
                </a:solidFill>
              </a:rPr>
              <a:t>    else { </a:t>
            </a:r>
            <a:r>
              <a:rPr lang="en-US" altLang="zh-CN" sz="2000" i="0" dirty="0" err="1">
                <a:solidFill>
                  <a:srgbClr val="333399"/>
                </a:solidFill>
              </a:rPr>
              <a:t>printf</a:t>
            </a:r>
            <a:r>
              <a:rPr lang="en-US" altLang="zh-CN" sz="2000" i="0" dirty="0">
                <a:solidFill>
                  <a:srgbClr val="333399"/>
                </a:solidFill>
              </a:rPr>
              <a:t>("syntax error \n"); exit(0); }</a:t>
            </a:r>
            <a:endParaRPr lang="en-US" altLang="zh-CN" sz="2000" i="0" dirty="0">
              <a:solidFill>
                <a:srgbClr val="333399"/>
              </a:solidFill>
            </a:endParaRPr>
          </a:p>
          <a:p>
            <a:pPr algn="l"/>
            <a:r>
              <a:rPr lang="en-US" altLang="zh-CN" sz="2000" i="0" dirty="0">
                <a:solidFill>
                  <a:srgbClr val="333399"/>
                </a:solidFill>
              </a:rPr>
              <a:t>    </a:t>
            </a:r>
            <a:r>
              <a:rPr lang="en-US" altLang="zh-CN" sz="2000" i="0" dirty="0">
                <a:solidFill>
                  <a:srgbClr val="FF0000"/>
                </a:solidFill>
              </a:rPr>
              <a:t>return </a:t>
            </a:r>
            <a:r>
              <a:rPr lang="en-US" altLang="zh-CN" sz="2000" dirty="0" err="1">
                <a:solidFill>
                  <a:srgbClr val="FF0000"/>
                </a:solidFill>
                <a:sym typeface="Symbol" panose="05050102010706020507" pitchFamily="18" charset="2"/>
              </a:rPr>
              <a:t>Sv</a:t>
            </a:r>
            <a:r>
              <a:rPr lang="en-US" altLang="zh-CN" sz="2000" i="0" dirty="0">
                <a:solidFill>
                  <a:srgbClr val="333399"/>
                </a:solidFill>
              </a:rPr>
              <a:t>;</a:t>
            </a:r>
            <a:endParaRPr lang="en-US" altLang="zh-CN" sz="2000" i="0" dirty="0">
              <a:solidFill>
                <a:srgbClr val="333399"/>
              </a:solidFill>
            </a:endParaRPr>
          </a:p>
          <a:p>
            <a:pPr algn="l"/>
            <a:r>
              <a:rPr lang="en-US" altLang="zh-CN" sz="2000" i="0" dirty="0" smtClean="0">
                <a:solidFill>
                  <a:srgbClr val="333399"/>
                </a:solidFill>
              </a:rPr>
              <a:t>}</a:t>
            </a:r>
            <a:endParaRPr lang="en-US" altLang="zh-CN" sz="2000" i="0" dirty="0" smtClean="0">
              <a:solidFill>
                <a:srgbClr val="333399"/>
              </a:solidFill>
            </a:endParaRPr>
          </a:p>
          <a:p>
            <a:pPr algn="l"/>
            <a:r>
              <a:rPr lang="zh-CN" altLang="en-US" sz="2000" dirty="0" smtClean="0">
                <a:solidFill>
                  <a:srgbClr val="00B050"/>
                </a:solidFill>
              </a:rPr>
              <a:t>注：</a:t>
            </a:r>
            <a:r>
              <a:rPr lang="en-US" altLang="zh-CN" sz="2000" dirty="0" smtClean="0">
                <a:solidFill>
                  <a:srgbClr val="00B050"/>
                </a:solidFill>
              </a:rPr>
              <a:t>Select(</a:t>
            </a:r>
            <a:r>
              <a:rPr lang="en-US" altLang="zh-CN" sz="2000" dirty="0">
                <a:solidFill>
                  <a:srgbClr val="00B050"/>
                </a:solidFill>
                <a:sym typeface="Symbol" panose="05050102010706020507" pitchFamily="18" charset="2"/>
              </a:rPr>
              <a:t>S  </a:t>
            </a:r>
            <a:r>
              <a:rPr lang="en-US" altLang="zh-CN" sz="2000" dirty="0" smtClean="0">
                <a:solidFill>
                  <a:srgbClr val="00B050"/>
                </a:solidFill>
                <a:sym typeface="Symbol" panose="05050102010706020507" pitchFamily="18" charset="2"/>
              </a:rPr>
              <a:t>BS</a:t>
            </a:r>
            <a:r>
              <a:rPr lang="en-US" altLang="zh-CN" sz="2000" baseline="-25000" dirty="0" smtClean="0">
                <a:solidFill>
                  <a:srgbClr val="00B050"/>
                </a:solidFill>
                <a:sym typeface="Symbol" panose="05050102010706020507" pitchFamily="18" charset="2"/>
              </a:rPr>
              <a:t>1</a:t>
            </a:r>
            <a:r>
              <a:rPr lang="en-US" altLang="zh-CN" sz="2000" dirty="0" smtClean="0">
                <a:solidFill>
                  <a:srgbClr val="00B050"/>
                </a:solidFill>
              </a:rPr>
              <a:t>)={</a:t>
            </a:r>
            <a:r>
              <a:rPr lang="en-US" altLang="zh-CN" sz="2000" dirty="0">
                <a:solidFill>
                  <a:srgbClr val="00B050"/>
                </a:solidFill>
              </a:rPr>
              <a:t>0,1</a:t>
            </a:r>
            <a:r>
              <a:rPr lang="en-US" altLang="zh-CN" sz="2000" dirty="0" smtClean="0">
                <a:solidFill>
                  <a:srgbClr val="00B050"/>
                </a:solidFill>
              </a:rPr>
              <a:t>}, </a:t>
            </a:r>
            <a:r>
              <a:rPr lang="en-US" altLang="zh-CN" sz="2000" dirty="0">
                <a:solidFill>
                  <a:srgbClr val="00B050"/>
                </a:solidFill>
              </a:rPr>
              <a:t>Select(</a:t>
            </a:r>
            <a:r>
              <a:rPr lang="en-US" altLang="zh-CN" sz="2000" dirty="0">
                <a:solidFill>
                  <a:srgbClr val="00B050"/>
                </a:solidFill>
                <a:sym typeface="Symbol" panose="05050102010706020507" pitchFamily="18" charset="2"/>
              </a:rPr>
              <a:t>S  </a:t>
            </a:r>
            <a:r>
              <a:rPr lang="en-US" altLang="zh-CN" sz="2000" dirty="0" smtClean="0">
                <a:solidFill>
                  <a:srgbClr val="00B050"/>
                </a:solidFill>
              </a:rPr>
              <a:t>)={#}</a:t>
            </a:r>
            <a:endParaRPr lang="en-US" altLang="zh-CN" sz="2000" dirty="0">
              <a:solidFill>
                <a:srgbClr val="00B050"/>
              </a:solidFill>
            </a:endParaRPr>
          </a:p>
        </p:txBody>
      </p:sp>
      <p:sp>
        <p:nvSpPr>
          <p:cNvPr id="48136" name="Rectangle 2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9" name="文本框 8"/>
          <p:cNvSpPr txBox="1"/>
          <p:nvPr/>
        </p:nvSpPr>
        <p:spPr>
          <a:xfrm>
            <a:off x="5757869" y="2441138"/>
            <a:ext cx="3151124" cy="646331"/>
          </a:xfrm>
          <a:prstGeom prst="rect">
            <a:avLst/>
          </a:prstGeom>
          <a:noFill/>
          <a:ln>
            <a:solidFill>
              <a:srgbClr val="9900CC"/>
            </a:solidFill>
            <a:prstDash val="dash"/>
          </a:ln>
        </p:spPr>
        <p:txBody>
          <a:bodyPr wrap="square" rtlCol="0">
            <a:spAutoFit/>
          </a:bodyPr>
          <a:lstStyle/>
          <a:p>
            <a:pPr algn="l"/>
            <a:r>
              <a:rPr lang="zh-CN" altLang="en-US" sz="1200" dirty="0" smtClean="0"/>
              <a:t>属性含义和传递：</a:t>
            </a:r>
            <a:endParaRPr lang="en-US" altLang="zh-CN" sz="1200" dirty="0"/>
          </a:p>
          <a:p>
            <a:pPr algn="l"/>
            <a:r>
              <a:rPr lang="en-US" altLang="zh-CN" sz="1200" dirty="0" smtClean="0"/>
              <a:t>f</a:t>
            </a:r>
            <a:r>
              <a:rPr lang="zh-CN" altLang="en-US" sz="1200" dirty="0" smtClean="0"/>
              <a:t>：二进制小数点后第几位，</a:t>
            </a:r>
            <a:r>
              <a:rPr lang="zh-CN" altLang="en-US" sz="1200" dirty="0" smtClean="0">
                <a:solidFill>
                  <a:srgbClr val="00B050"/>
                </a:solidFill>
              </a:rPr>
              <a:t>继承属性，传入</a:t>
            </a:r>
            <a:endParaRPr lang="en-US" altLang="zh-CN" sz="1200" dirty="0">
              <a:solidFill>
                <a:srgbClr val="00B050"/>
              </a:solidFill>
            </a:endParaRPr>
          </a:p>
          <a:p>
            <a:pPr algn="l"/>
            <a:r>
              <a:rPr lang="en-US" altLang="zh-CN" sz="1200" dirty="0" smtClean="0"/>
              <a:t>v</a:t>
            </a:r>
            <a:r>
              <a:rPr lang="zh-CN" altLang="en-US" sz="1200" dirty="0" smtClean="0"/>
              <a:t>：</a:t>
            </a:r>
            <a:r>
              <a:rPr lang="en-US" altLang="zh-CN" sz="1200" dirty="0" smtClean="0"/>
              <a:t>10</a:t>
            </a:r>
            <a:r>
              <a:rPr lang="zh-CN" altLang="en-US" sz="1200" dirty="0" smtClean="0"/>
              <a:t>进制数值，</a:t>
            </a:r>
            <a:r>
              <a:rPr lang="zh-CN" altLang="en-US" sz="1200" dirty="0" smtClean="0">
                <a:solidFill>
                  <a:srgbClr val="00B050"/>
                </a:solidFill>
              </a:rPr>
              <a:t>综合</a:t>
            </a:r>
            <a:r>
              <a:rPr lang="zh-CN" altLang="en-US" sz="1200" dirty="0">
                <a:solidFill>
                  <a:srgbClr val="00B050"/>
                </a:solidFill>
              </a:rPr>
              <a:t>属性，</a:t>
            </a:r>
            <a:r>
              <a:rPr lang="zh-CN" altLang="en-US" sz="1200" dirty="0" smtClean="0">
                <a:solidFill>
                  <a:srgbClr val="00B050"/>
                </a:solidFill>
              </a:rPr>
              <a:t>传出</a:t>
            </a:r>
            <a:endParaRPr lang="en-US" altLang="zh-CN" sz="1200" dirty="0">
              <a:solidFill>
                <a:srgbClr val="00B050"/>
              </a:solidFill>
            </a:endParaRPr>
          </a:p>
        </p:txBody>
      </p:sp>
      <p:cxnSp>
        <p:nvCxnSpPr>
          <p:cNvPr id="3" name="直接箭头连接符 2"/>
          <p:cNvCxnSpPr/>
          <p:nvPr/>
        </p:nvCxnSpPr>
        <p:spPr bwMode="auto">
          <a:xfrm flipH="1">
            <a:off x="3739908" y="2780928"/>
            <a:ext cx="1840204" cy="401805"/>
          </a:xfrm>
          <a:prstGeom prst="straightConnector1">
            <a:avLst/>
          </a:prstGeom>
          <a:solidFill>
            <a:schemeClr val="accent1"/>
          </a:solidFill>
          <a:ln w="9525" cap="flat" cmpd="sng" algn="ctr">
            <a:solidFill>
              <a:srgbClr val="000080"/>
            </a:solidFill>
            <a:prstDash val="solid"/>
            <a:round/>
            <a:headEnd type="none" w="med" len="med"/>
            <a:tailEnd type="triangle"/>
          </a:ln>
          <a:effectLst/>
        </p:spPr>
      </p:cxnSp>
      <p:cxnSp>
        <p:nvCxnSpPr>
          <p:cNvPr id="14" name="直接箭头连接符 13"/>
          <p:cNvCxnSpPr/>
          <p:nvPr/>
        </p:nvCxnSpPr>
        <p:spPr bwMode="auto">
          <a:xfrm flipH="1">
            <a:off x="2987824" y="3051473"/>
            <a:ext cx="2592288" cy="2609775"/>
          </a:xfrm>
          <a:prstGeom prst="straightConnector1">
            <a:avLst/>
          </a:prstGeom>
          <a:solidFill>
            <a:schemeClr val="accent1"/>
          </a:solidFill>
          <a:ln w="9525" cap="flat" cmpd="sng" algn="ctr">
            <a:solidFill>
              <a:srgbClr val="000080"/>
            </a:solidFill>
            <a:prstDash val="solid"/>
            <a:round/>
            <a:headEnd type="none" w="med" len="med"/>
            <a:tailEnd type="triangle"/>
          </a:ln>
          <a:effectLst/>
        </p:spPr>
      </p:cxn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768350" y="1143000"/>
            <a:ext cx="8070850" cy="23780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基于翻译模式的</a:t>
            </a:r>
            <a:r>
              <a:rPr lang="zh-CN" altLang="en-US" sz="2800" b="1" i="0">
                <a:solidFill>
                  <a:srgbClr val="333399"/>
                </a:solidFill>
              </a:rPr>
              <a:t>自上而下</a:t>
            </a:r>
            <a:r>
              <a:rPr lang="zh-CN" altLang="en-US" sz="2800" b="1" i="0">
                <a:solidFill>
                  <a:srgbClr val="333399"/>
                </a:solidFill>
                <a:latin typeface="楷体_GB2312" pitchFamily="49" charset="-122"/>
              </a:rPr>
              <a:t>语义计算</a:t>
            </a:r>
            <a:r>
              <a:rPr lang="zh-CN" altLang="en-US" sz="2800" b="1" i="0">
                <a:latin typeface="楷体_GB2312" pitchFamily="49" charset="-122"/>
              </a:rPr>
              <a:t>举例</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latin typeface="楷体_GB2312" pitchFamily="49" charset="-122"/>
              </a:rPr>
              <a:t>根据产生式</a:t>
            </a:r>
            <a:endParaRPr lang="zh-CN" altLang="en-US" b="1" i="0">
              <a:solidFill>
                <a:srgbClr val="333399"/>
              </a:solidFill>
              <a:latin typeface="楷体_GB2312" pitchFamily="49" charset="-122"/>
            </a:endParaRPr>
          </a:p>
          <a:p>
            <a:pPr lvl="1" algn="l">
              <a:buClrTx/>
              <a:buFont typeface="Symbol" panose="05050102010706020507" pitchFamily="18" charset="2"/>
              <a:buNone/>
            </a:pPr>
            <a:endParaRPr lang="zh-CN" altLang="en-US" sz="1000" b="1" i="0">
              <a:solidFill>
                <a:srgbClr val="333399"/>
              </a:solidFill>
              <a:latin typeface="楷体_GB2312" pitchFamily="49" charset="-122"/>
            </a:endParaRPr>
          </a:p>
          <a:p>
            <a:pPr algn="l">
              <a:buClrTx/>
            </a:pPr>
            <a:r>
              <a:rPr lang="zh-CN" altLang="en-US" sz="200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 </a:t>
            </a:r>
            <a:r>
              <a:rPr lang="en-US" altLang="zh-CN" sz="2000" i="0">
                <a:solidFill>
                  <a:srgbClr val="333399"/>
                </a:solidFill>
                <a:ea typeface="华文行楷" panose="02010800040101010101" pitchFamily="2" charset="-122"/>
                <a:sym typeface="Symbol" panose="05050102010706020507" pitchFamily="18" charset="2"/>
              </a:rPr>
              <a:t> </a:t>
            </a:r>
            <a:r>
              <a:rPr lang="en-US" altLang="zh-CN" sz="2000">
                <a:solidFill>
                  <a:srgbClr val="333399"/>
                </a:solidFill>
                <a:ea typeface="华文行楷" panose="02010800040101010101" pitchFamily="2" charset="-122"/>
                <a:sym typeface="Symbol" panose="05050102010706020507" pitchFamily="18" charset="2"/>
              </a:rPr>
              <a:t>0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0 </a:t>
            </a:r>
            <a:r>
              <a:rPr lang="en-US" altLang="zh-CN" sz="2000" i="0">
                <a:solidFill>
                  <a:srgbClr val="333399"/>
                </a:solidFill>
                <a:sym typeface="Symbol" panose="05050102010706020507" pitchFamily="18" charset="2"/>
              </a:rPr>
              <a:t>}</a:t>
            </a:r>
            <a:endParaRPr lang="en-US" altLang="zh-CN" sz="1000" u="sng">
              <a:solidFill>
                <a:srgbClr val="333399"/>
              </a:solidFill>
              <a:ea typeface="华文行楷" panose="02010800040101010101" pitchFamily="2" charset="-122"/>
              <a:sym typeface="Symbol" panose="05050102010706020507" pitchFamily="18" charset="2"/>
            </a:endParaRPr>
          </a:p>
          <a:p>
            <a:pPr algn="l">
              <a:buClrTx/>
            </a:pPr>
            <a:r>
              <a:rPr lang="en-US" altLang="zh-CN" sz="2000">
                <a:solidFill>
                  <a:srgbClr val="333399"/>
                </a:solidFill>
                <a:sym typeface="Symbol" panose="05050102010706020507" pitchFamily="18" charset="2"/>
              </a:rPr>
              <a:t>                   B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1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2</a:t>
            </a:r>
            <a:r>
              <a:rPr lang="en-US" altLang="zh-CN" sz="2000" i="0" baseline="30000">
                <a:solidFill>
                  <a:srgbClr val="333399"/>
                </a:solidFill>
              </a:rPr>
              <a:t>-</a:t>
            </a:r>
            <a:r>
              <a:rPr lang="en-US" altLang="zh-CN" sz="2000" baseline="30000">
                <a:solidFill>
                  <a:srgbClr val="333399"/>
                </a:solidFill>
                <a:sym typeface="Symbol" panose="05050102010706020507" pitchFamily="18" charset="2"/>
              </a:rPr>
              <a:t>B</a:t>
            </a:r>
            <a:r>
              <a:rPr lang="en-US" altLang="zh-CN" sz="2000" b="1" i="0" baseline="30000">
                <a:solidFill>
                  <a:srgbClr val="333399"/>
                </a:solidFill>
                <a:sym typeface="Symbol" panose="05050102010706020507" pitchFamily="18" charset="2"/>
              </a:rPr>
              <a:t>.</a:t>
            </a:r>
            <a:r>
              <a:rPr lang="en-US" altLang="zh-CN" sz="2000" baseline="30000">
                <a:solidFill>
                  <a:srgbClr val="333399"/>
                </a:solidFill>
              </a:rPr>
              <a:t>f</a:t>
            </a:r>
            <a:r>
              <a:rPr lang="en-US" altLang="zh-CN" sz="2000" i="0">
                <a:solidFill>
                  <a:srgbClr val="333399"/>
                </a:solidFill>
              </a:rPr>
              <a:t> </a:t>
            </a:r>
            <a:r>
              <a:rPr lang="en-US" altLang="zh-CN" sz="2000" i="0">
                <a:solidFill>
                  <a:srgbClr val="333399"/>
                </a:solidFill>
                <a:sym typeface="Symbol" panose="05050102010706020507" pitchFamily="18" charset="2"/>
              </a:rPr>
              <a:t>}</a:t>
            </a:r>
            <a:endParaRPr lang="en-US" altLang="zh-CN" sz="2000" i="0">
              <a:solidFill>
                <a:srgbClr val="333399"/>
              </a:solidFill>
              <a:sym typeface="Symbol" panose="05050102010706020507" pitchFamily="18" charset="2"/>
            </a:endParaRPr>
          </a:p>
          <a:p>
            <a:pPr algn="l">
              <a:buClrTx/>
            </a:pPr>
            <a:endParaRPr lang="en-US" altLang="zh-CN" sz="1000" b="1" i="0">
              <a:solidFill>
                <a:srgbClr val="333399"/>
              </a:solidFill>
              <a:latin typeface="Times New Roman" panose="02020603050405020304" pitchFamily="18" charset="0"/>
            </a:endParaRPr>
          </a:p>
          <a:p>
            <a:pPr lvl="1" algn="l">
              <a:buClrTx/>
              <a:buFont typeface="Symbol" panose="05050102010706020507" pitchFamily="18" charset="2"/>
              <a:buNone/>
            </a:pPr>
            <a:r>
              <a:rPr lang="en-US" altLang="zh-CN" b="1" i="0">
                <a:solidFill>
                  <a:srgbClr val="333399"/>
                </a:solidFill>
              </a:rPr>
              <a:t>     </a:t>
            </a:r>
            <a:r>
              <a:rPr lang="zh-CN" altLang="en-US" b="1" i="0">
                <a:solidFill>
                  <a:srgbClr val="333399"/>
                </a:solidFill>
              </a:rPr>
              <a:t>对非终结符 </a:t>
            </a:r>
            <a:r>
              <a:rPr lang="en-US" altLang="zh-CN">
                <a:solidFill>
                  <a:srgbClr val="333399"/>
                </a:solidFill>
                <a:ea typeface="宋体" panose="02010600030101010101" pitchFamily="2" charset="-122"/>
              </a:rPr>
              <a:t>B</a:t>
            </a:r>
            <a:r>
              <a:rPr lang="zh-CN" altLang="en-US" b="1" i="0">
                <a:solidFill>
                  <a:srgbClr val="333399"/>
                </a:solidFill>
              </a:rPr>
              <a:t>，构造如下函数</a:t>
            </a:r>
            <a:endParaRPr lang="zh-CN" altLang="en-US" b="1" i="0">
              <a:solidFill>
                <a:srgbClr val="333399"/>
              </a:solidFill>
            </a:endParaRPr>
          </a:p>
        </p:txBody>
      </p:sp>
      <p:sp>
        <p:nvSpPr>
          <p:cNvPr id="4915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915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2664" name="Rectangle 8"/>
          <p:cNvSpPr>
            <a:spLocks noChangeArrowheads="1"/>
          </p:cNvSpPr>
          <p:nvPr/>
        </p:nvSpPr>
        <p:spPr bwMode="auto">
          <a:xfrm>
            <a:off x="1692275" y="3641725"/>
            <a:ext cx="6461125" cy="2835275"/>
          </a:xfrm>
          <a:prstGeom prst="rect">
            <a:avLst/>
          </a:prstGeom>
          <a:noFill/>
          <a:ln w="9525">
            <a:noFill/>
            <a:miter lim="800000"/>
          </a:ln>
        </p:spPr>
        <p:txBody>
          <a:bodyPr>
            <a:spAutoFit/>
          </a:bodyPr>
          <a:lstStyle/>
          <a:p>
            <a:pPr algn="l"/>
            <a:r>
              <a:rPr lang="en-US" altLang="zh-CN" sz="2000" i="0" dirty="0">
                <a:solidFill>
                  <a:srgbClr val="FF0000"/>
                </a:solidFill>
              </a:rPr>
              <a:t>float</a:t>
            </a:r>
            <a:r>
              <a:rPr lang="en-US" altLang="zh-CN" sz="2000" i="0" dirty="0">
                <a:solidFill>
                  <a:srgbClr val="333399"/>
                </a:solidFill>
              </a:rPr>
              <a:t> </a:t>
            </a:r>
            <a:r>
              <a:rPr lang="en-US" altLang="zh-CN" sz="2000" i="0" dirty="0" err="1">
                <a:solidFill>
                  <a:srgbClr val="333399"/>
                </a:solidFill>
              </a:rPr>
              <a:t>ParseB</a:t>
            </a:r>
            <a:r>
              <a:rPr lang="en-US" altLang="zh-CN" sz="2000" i="0" dirty="0">
                <a:solidFill>
                  <a:srgbClr val="333399"/>
                </a:solidFill>
              </a:rPr>
              <a:t>( </a:t>
            </a:r>
            <a:r>
              <a:rPr lang="en-US" altLang="zh-CN" sz="2000" i="0" dirty="0" err="1">
                <a:solidFill>
                  <a:srgbClr val="333399"/>
                </a:solidFill>
              </a:rPr>
              <a:t>int</a:t>
            </a:r>
            <a:r>
              <a:rPr lang="en-US" altLang="zh-CN" sz="2000" i="0" dirty="0">
                <a:solidFill>
                  <a:srgbClr val="333399"/>
                </a:solidFill>
              </a:rPr>
              <a:t> </a:t>
            </a:r>
            <a:r>
              <a:rPr lang="en-US" altLang="zh-CN" sz="2000" dirty="0">
                <a:solidFill>
                  <a:srgbClr val="FF0000"/>
                </a:solidFill>
              </a:rPr>
              <a:t>f</a:t>
            </a:r>
            <a:r>
              <a:rPr lang="en-US" altLang="zh-CN" sz="2000" i="0" dirty="0">
                <a:solidFill>
                  <a:srgbClr val="333399"/>
                </a:solidFill>
              </a:rPr>
              <a:t> )</a:t>
            </a:r>
            <a:endParaRPr lang="en-US" altLang="zh-CN" sz="2000" i="0" dirty="0">
              <a:solidFill>
                <a:srgbClr val="333399"/>
              </a:solidFill>
            </a:endParaRPr>
          </a:p>
          <a:p>
            <a:pPr algn="l"/>
            <a:r>
              <a:rPr lang="en-US" altLang="zh-CN" sz="2000" i="0" dirty="0">
                <a:solidFill>
                  <a:srgbClr val="333399"/>
                </a:solidFill>
              </a:rPr>
              <a:t>{</a:t>
            </a:r>
            <a:endParaRPr lang="en-US" altLang="zh-CN" sz="2000" i="0" dirty="0">
              <a:solidFill>
                <a:srgbClr val="333399"/>
              </a:solidFill>
            </a:endParaRPr>
          </a:p>
          <a:p>
            <a:pPr algn="l"/>
            <a:r>
              <a:rPr lang="en-US" altLang="zh-CN" sz="2000" i="0" dirty="0">
                <a:solidFill>
                  <a:srgbClr val="333399"/>
                </a:solidFill>
              </a:rPr>
              <a:t>    if (</a:t>
            </a:r>
            <a:r>
              <a:rPr lang="en-US" altLang="zh-CN" sz="2000" i="0" dirty="0" err="1">
                <a:solidFill>
                  <a:srgbClr val="333399"/>
                </a:solidFill>
              </a:rPr>
              <a:t>lookahead</a:t>
            </a:r>
            <a:r>
              <a:rPr lang="en-US" altLang="zh-CN" sz="2000" i="0" dirty="0">
                <a:solidFill>
                  <a:srgbClr val="333399"/>
                </a:solidFill>
              </a:rPr>
              <a:t>==‘0’)  { </a:t>
            </a:r>
            <a:r>
              <a:rPr lang="en-US" altLang="zh-CN" sz="2000" i="0" dirty="0" err="1">
                <a:solidFill>
                  <a:srgbClr val="333399"/>
                </a:solidFill>
              </a:rPr>
              <a:t>MatchToken</a:t>
            </a:r>
            <a:r>
              <a:rPr lang="en-US" altLang="zh-CN" sz="2000" i="0" dirty="0">
                <a:solidFill>
                  <a:srgbClr val="333399"/>
                </a:solidFill>
              </a:rPr>
              <a:t>(‘0’); </a:t>
            </a:r>
            <a:r>
              <a:rPr lang="en-US" altLang="zh-CN" sz="2000" dirty="0" err="1">
                <a:solidFill>
                  <a:srgbClr val="333399"/>
                </a:solidFill>
                <a:sym typeface="Symbol" panose="05050102010706020507" pitchFamily="18" charset="2"/>
              </a:rPr>
              <a:t>B</a:t>
            </a:r>
            <a:r>
              <a:rPr lang="en-US" altLang="zh-CN" sz="2000" dirty="0" err="1">
                <a:solidFill>
                  <a:srgbClr val="333399"/>
                </a:solidFill>
              </a:rPr>
              <a:t>v</a:t>
            </a:r>
            <a:r>
              <a:rPr lang="en-US" altLang="zh-CN" sz="2000" i="0" dirty="0">
                <a:solidFill>
                  <a:srgbClr val="333399"/>
                </a:solidFill>
              </a:rPr>
              <a:t> : = 0 } </a:t>
            </a:r>
            <a:endParaRPr lang="en-US" altLang="zh-CN" sz="2000" i="0" dirty="0">
              <a:solidFill>
                <a:srgbClr val="333399"/>
              </a:solidFill>
            </a:endParaRPr>
          </a:p>
          <a:p>
            <a:pPr algn="l"/>
            <a:r>
              <a:rPr lang="en-US" altLang="zh-CN" sz="2000" i="0" dirty="0">
                <a:solidFill>
                  <a:srgbClr val="333399"/>
                </a:solidFill>
              </a:rPr>
              <a:t>    else if  (</a:t>
            </a:r>
            <a:r>
              <a:rPr lang="en-US" altLang="zh-CN" sz="2000" i="0" dirty="0" err="1">
                <a:solidFill>
                  <a:srgbClr val="333399"/>
                </a:solidFill>
              </a:rPr>
              <a:t>lookahead</a:t>
            </a:r>
            <a:r>
              <a:rPr lang="en-US" altLang="zh-CN" sz="2000" i="0" dirty="0">
                <a:solidFill>
                  <a:srgbClr val="333399"/>
                </a:solidFill>
              </a:rPr>
              <a:t>== ‘1’ )  { </a:t>
            </a:r>
            <a:endParaRPr lang="en-US" altLang="zh-CN" sz="2000" i="0" dirty="0">
              <a:solidFill>
                <a:srgbClr val="333399"/>
              </a:solidFill>
            </a:endParaRPr>
          </a:p>
          <a:p>
            <a:pPr algn="l"/>
            <a:r>
              <a:rPr lang="en-US" altLang="zh-CN" sz="2000" i="0" dirty="0">
                <a:solidFill>
                  <a:srgbClr val="333399"/>
                </a:solidFill>
              </a:rPr>
              <a:t>            </a:t>
            </a:r>
            <a:r>
              <a:rPr lang="en-US" altLang="zh-CN" sz="2000" i="0" dirty="0" err="1">
                <a:solidFill>
                  <a:srgbClr val="333399"/>
                </a:solidFill>
              </a:rPr>
              <a:t>MatchToken</a:t>
            </a:r>
            <a:r>
              <a:rPr lang="en-US" altLang="zh-CN" sz="2000" i="0" dirty="0">
                <a:solidFill>
                  <a:srgbClr val="333399"/>
                </a:solidFill>
              </a:rPr>
              <a:t>(‘1’);   </a:t>
            </a:r>
            <a:r>
              <a:rPr lang="en-US" altLang="zh-CN" sz="2000" dirty="0" err="1">
                <a:solidFill>
                  <a:srgbClr val="333399"/>
                </a:solidFill>
                <a:sym typeface="Symbol" panose="05050102010706020507" pitchFamily="18" charset="2"/>
              </a:rPr>
              <a:t>Bv</a:t>
            </a:r>
            <a:r>
              <a:rPr lang="en-US" altLang="zh-CN" sz="2000" dirty="0">
                <a:solidFill>
                  <a:srgbClr val="333399"/>
                </a:solidFill>
                <a:sym typeface="Symbol" panose="05050102010706020507" pitchFamily="18" charset="2"/>
              </a:rPr>
              <a:t> </a:t>
            </a:r>
            <a:r>
              <a:rPr lang="en-US" altLang="zh-CN" sz="2000" i="0" dirty="0">
                <a:solidFill>
                  <a:srgbClr val="333399"/>
                </a:solidFill>
              </a:rPr>
              <a:t>:= </a:t>
            </a:r>
            <a:r>
              <a:rPr lang="en-US" altLang="zh-CN" sz="2000" dirty="0">
                <a:solidFill>
                  <a:srgbClr val="333399"/>
                </a:solidFill>
                <a:sym typeface="Symbol" panose="05050102010706020507" pitchFamily="18" charset="2"/>
              </a:rPr>
              <a:t>2^(-f)</a:t>
            </a:r>
            <a:endParaRPr lang="en-US" altLang="zh-CN" sz="2000" i="0" dirty="0">
              <a:solidFill>
                <a:srgbClr val="333399"/>
              </a:solidFill>
            </a:endParaRPr>
          </a:p>
          <a:p>
            <a:pPr algn="l"/>
            <a:r>
              <a:rPr lang="en-US" altLang="zh-CN" sz="2000" i="0" dirty="0">
                <a:solidFill>
                  <a:srgbClr val="333399"/>
                </a:solidFill>
              </a:rPr>
              <a:t>    }</a:t>
            </a:r>
            <a:endParaRPr lang="en-US" altLang="zh-CN" sz="2000" i="0" dirty="0">
              <a:solidFill>
                <a:srgbClr val="333399"/>
              </a:solidFill>
            </a:endParaRPr>
          </a:p>
          <a:p>
            <a:pPr algn="l"/>
            <a:r>
              <a:rPr lang="en-US" altLang="zh-CN" sz="2000" i="0" dirty="0">
                <a:solidFill>
                  <a:srgbClr val="333399"/>
                </a:solidFill>
              </a:rPr>
              <a:t>    else { </a:t>
            </a:r>
            <a:r>
              <a:rPr lang="en-US" altLang="zh-CN" sz="2000" i="0" dirty="0" err="1">
                <a:solidFill>
                  <a:srgbClr val="333399"/>
                </a:solidFill>
              </a:rPr>
              <a:t>printf</a:t>
            </a:r>
            <a:r>
              <a:rPr lang="en-US" altLang="zh-CN" sz="2000" i="0" dirty="0">
                <a:solidFill>
                  <a:srgbClr val="333399"/>
                </a:solidFill>
              </a:rPr>
              <a:t>("syntax error \n"); exit(0); }</a:t>
            </a:r>
            <a:endParaRPr lang="en-US" altLang="zh-CN" sz="2000" i="0" dirty="0">
              <a:solidFill>
                <a:srgbClr val="333399"/>
              </a:solidFill>
            </a:endParaRPr>
          </a:p>
          <a:p>
            <a:pPr algn="l"/>
            <a:r>
              <a:rPr lang="en-US" altLang="zh-CN" sz="2000" i="0" dirty="0">
                <a:solidFill>
                  <a:srgbClr val="333399"/>
                </a:solidFill>
              </a:rPr>
              <a:t>    </a:t>
            </a:r>
            <a:r>
              <a:rPr lang="en-US" altLang="zh-CN" sz="2000" i="0" dirty="0">
                <a:solidFill>
                  <a:srgbClr val="FF0000"/>
                </a:solidFill>
              </a:rPr>
              <a:t>return </a:t>
            </a:r>
            <a:r>
              <a:rPr lang="en-US" altLang="zh-CN" sz="2000" dirty="0" err="1">
                <a:solidFill>
                  <a:srgbClr val="FF0000"/>
                </a:solidFill>
                <a:sym typeface="Symbol" panose="05050102010706020507" pitchFamily="18" charset="2"/>
              </a:rPr>
              <a:t>Bv</a:t>
            </a:r>
            <a:r>
              <a:rPr lang="en-US" altLang="zh-CN" sz="2000" i="0" dirty="0">
                <a:solidFill>
                  <a:srgbClr val="333399"/>
                </a:solidFill>
              </a:rPr>
              <a:t>;</a:t>
            </a:r>
            <a:endParaRPr lang="en-US" altLang="zh-CN" sz="2000" i="0" dirty="0">
              <a:solidFill>
                <a:srgbClr val="333399"/>
              </a:solidFill>
            </a:endParaRPr>
          </a:p>
          <a:p>
            <a:pPr algn="l"/>
            <a:r>
              <a:rPr lang="en-US" altLang="zh-CN" sz="2000" i="0" dirty="0">
                <a:solidFill>
                  <a:srgbClr val="333399"/>
                </a:solidFill>
              </a:rPr>
              <a:t>}</a:t>
            </a:r>
            <a:endParaRPr lang="en-US" altLang="zh-CN" sz="2000" i="0" dirty="0">
              <a:solidFill>
                <a:srgbClr val="333399"/>
              </a:solidFill>
            </a:endParaRPr>
          </a:p>
        </p:txBody>
      </p:sp>
      <p:sp>
        <p:nvSpPr>
          <p:cNvPr id="49160" name="Rectangle 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768350" y="1203325"/>
            <a:ext cx="7842250" cy="14636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latin typeface="楷体_GB2312" pitchFamily="49" charset="-122"/>
              </a:rPr>
              <a:t>消除翻译模式中左递归的一种变换方法</a:t>
            </a:r>
            <a:endParaRPr lang="zh-CN" altLang="en-US" sz="2800" b="1" i="0" dirty="0">
              <a:latin typeface="楷体_GB2312" pitchFamily="49" charset="-122"/>
            </a:endParaRPr>
          </a:p>
          <a:p>
            <a:pPr algn="l">
              <a:buClrTx/>
            </a:pPr>
            <a:endParaRPr lang="zh-CN" altLang="en-US" sz="1000" b="1" i="0" dirty="0">
              <a:latin typeface="楷体_GB2312" pitchFamily="49" charset="-122"/>
            </a:endParaRPr>
          </a:p>
          <a:p>
            <a:pPr lvl="1" algn="l">
              <a:buClrTx/>
              <a:buFont typeface="Symbol" panose="05050102010706020507" pitchFamily="18" charset="2"/>
              <a:buChar char="-"/>
            </a:pPr>
            <a:r>
              <a:rPr lang="zh-CN" altLang="en-US" sz="2800" b="1" i="0" dirty="0"/>
              <a:t>  </a:t>
            </a:r>
            <a:r>
              <a:rPr lang="zh-CN" altLang="en-US" b="1" i="0" dirty="0">
                <a:solidFill>
                  <a:srgbClr val="333399"/>
                </a:solidFill>
                <a:latin typeface="楷体_GB2312" pitchFamily="49" charset="-122"/>
              </a:rPr>
              <a:t>如下是</a:t>
            </a:r>
            <a:r>
              <a:rPr lang="zh-CN" altLang="en-US" b="1" i="0" dirty="0"/>
              <a:t>常量表达式求值</a:t>
            </a:r>
            <a:r>
              <a:rPr lang="zh-CN" altLang="en-US" b="1" i="0" dirty="0">
                <a:solidFill>
                  <a:srgbClr val="333399"/>
                </a:solidFill>
                <a:latin typeface="楷体_GB2312" pitchFamily="49" charset="-122"/>
              </a:rPr>
              <a:t>的翻译模式</a:t>
            </a:r>
            <a:endParaRPr lang="zh-CN" altLang="en-US" b="1" i="0" dirty="0">
              <a:solidFill>
                <a:srgbClr val="333399"/>
              </a:solidFill>
              <a:latin typeface="Times New Roman" panose="02020603050405020304" pitchFamily="18" charset="0"/>
            </a:endParaRPr>
          </a:p>
          <a:p>
            <a:pPr lvl="1" algn="l">
              <a:buClrTx/>
              <a:buFont typeface="Symbol" panose="05050102010706020507" pitchFamily="18" charset="2"/>
              <a:buNone/>
            </a:pPr>
            <a:r>
              <a:rPr lang="zh-CN" altLang="en-US" b="1" i="0" dirty="0">
                <a:solidFill>
                  <a:srgbClr val="333399"/>
                </a:solidFill>
                <a:latin typeface="Times New Roman" panose="02020603050405020304" pitchFamily="18" charset="0"/>
              </a:rPr>
              <a:t>     但含有</a:t>
            </a:r>
            <a:r>
              <a:rPr lang="zh-CN" altLang="en-US" b="1" i="0" dirty="0">
                <a:solidFill>
                  <a:srgbClr val="FF0000"/>
                </a:solidFill>
                <a:latin typeface="Times New Roman" panose="02020603050405020304" pitchFamily="18" charset="0"/>
              </a:rPr>
              <a:t>左递归</a:t>
            </a:r>
            <a:r>
              <a:rPr lang="zh-CN" altLang="en-US" b="1" i="0" dirty="0">
                <a:solidFill>
                  <a:srgbClr val="333399"/>
                </a:solidFill>
                <a:latin typeface="Times New Roman" panose="02020603050405020304" pitchFamily="18" charset="0"/>
              </a:rPr>
              <a:t>，因而</a:t>
            </a:r>
            <a:r>
              <a:rPr lang="zh-CN" altLang="en-US" b="1" i="0" dirty="0">
                <a:solidFill>
                  <a:srgbClr val="FF0000"/>
                </a:solidFill>
                <a:latin typeface="Times New Roman" panose="02020603050405020304" pitchFamily="18" charset="0"/>
              </a:rPr>
              <a:t>不能用</a:t>
            </a:r>
            <a:r>
              <a:rPr lang="zh-CN" altLang="en-US" b="1" i="0" dirty="0">
                <a:solidFill>
                  <a:srgbClr val="FF0000"/>
                </a:solidFill>
              </a:rPr>
              <a:t> </a:t>
            </a:r>
            <a:r>
              <a:rPr lang="en-US" altLang="zh-CN" i="0" dirty="0">
                <a:solidFill>
                  <a:srgbClr val="FF0000"/>
                </a:solidFill>
              </a:rPr>
              <a:t>LL</a:t>
            </a:r>
            <a:r>
              <a:rPr lang="zh-CN" altLang="en-US" i="0" dirty="0">
                <a:solidFill>
                  <a:srgbClr val="FF0000"/>
                </a:solidFill>
              </a:rPr>
              <a:t>（</a:t>
            </a:r>
            <a:r>
              <a:rPr lang="en-US" altLang="zh-CN" i="0" dirty="0">
                <a:solidFill>
                  <a:srgbClr val="FF0000"/>
                </a:solidFill>
              </a:rPr>
              <a:t>1</a:t>
            </a:r>
            <a:r>
              <a:rPr lang="zh-CN" altLang="en-US" i="0" dirty="0">
                <a:solidFill>
                  <a:srgbClr val="FF0000"/>
                </a:solidFill>
              </a:rPr>
              <a:t>）</a:t>
            </a:r>
            <a:r>
              <a:rPr lang="zh-CN" altLang="en-US" b="1" i="0" dirty="0">
                <a:solidFill>
                  <a:srgbClr val="333399"/>
                </a:solidFill>
              </a:rPr>
              <a:t>方法</a:t>
            </a:r>
            <a:endParaRPr lang="zh-CN" altLang="en-US" b="1" i="0" dirty="0">
              <a:solidFill>
                <a:srgbClr val="333399"/>
              </a:solidFill>
            </a:endParaRPr>
          </a:p>
        </p:txBody>
      </p:sp>
      <p:sp>
        <p:nvSpPr>
          <p:cNvPr id="50179"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0"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1"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0182"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696" name="Text Box 16"/>
          <p:cNvSpPr txBox="1">
            <a:spLocks noChangeArrowheads="1"/>
          </p:cNvSpPr>
          <p:nvPr/>
        </p:nvSpPr>
        <p:spPr bwMode="auto">
          <a:xfrm>
            <a:off x="1225550" y="5075238"/>
            <a:ext cx="7689850" cy="1401762"/>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t>  </a:t>
            </a:r>
            <a:r>
              <a:rPr lang="zh-CN" altLang="en-US" b="1" i="0">
                <a:solidFill>
                  <a:srgbClr val="333399"/>
                </a:solidFill>
              </a:rPr>
              <a:t>若需要</a:t>
            </a:r>
            <a:r>
              <a:rPr lang="zh-CN" altLang="en-US" b="1" i="0">
                <a:latin typeface="楷体_GB2312" pitchFamily="49" charset="-122"/>
              </a:rPr>
              <a:t>消除翻译模式</a:t>
            </a:r>
            <a:r>
              <a:rPr lang="zh-CN" altLang="en-US" b="1" i="0">
                <a:solidFill>
                  <a:srgbClr val="333399"/>
                </a:solidFill>
                <a:latin typeface="楷体_GB2312" pitchFamily="49" charset="-122"/>
              </a:rPr>
              <a:t>之基础文法中</a:t>
            </a:r>
            <a:r>
              <a:rPr lang="zh-CN" altLang="en-US" b="1" i="0">
                <a:latin typeface="楷体_GB2312" pitchFamily="49" charset="-122"/>
              </a:rPr>
              <a:t>的</a:t>
            </a:r>
            <a:r>
              <a:rPr lang="zh-CN" altLang="en-US" b="1" i="0">
                <a:latin typeface="Times New Roman" panose="02020603050405020304" pitchFamily="18" charset="0"/>
              </a:rPr>
              <a:t>左递归</a:t>
            </a:r>
            <a:r>
              <a:rPr lang="zh-CN" altLang="en-US" b="1" i="0">
                <a:solidFill>
                  <a:srgbClr val="333399"/>
                </a:solidFill>
                <a:latin typeface="Times New Roman" panose="02020603050405020304" pitchFamily="18" charset="0"/>
              </a:rPr>
              <a:t>，那么翻</a:t>
            </a:r>
            <a:endParaRPr lang="zh-CN" altLang="en-US" b="1" i="0">
              <a:solidFill>
                <a:srgbClr val="333399"/>
              </a:solidFill>
              <a:latin typeface="Times New Roman" panose="02020603050405020304" pitchFamily="18" charset="0"/>
            </a:endParaRPr>
          </a:p>
          <a:p>
            <a:pPr algn="l">
              <a:buClrTx/>
              <a:buFont typeface="Symbol" panose="05050102010706020507" pitchFamily="18" charset="2"/>
              <a:buNone/>
            </a:pPr>
            <a:r>
              <a:rPr lang="zh-CN" altLang="en-US" b="1" i="0">
                <a:solidFill>
                  <a:srgbClr val="333399"/>
                </a:solidFill>
                <a:latin typeface="Times New Roman" panose="02020603050405020304" pitchFamily="18" charset="0"/>
              </a:rPr>
              <a:t>     译模式应该如何变化呢？</a:t>
            </a:r>
            <a:endParaRPr lang="zh-CN" altLang="en-US" b="1" i="0">
              <a:solidFill>
                <a:srgbClr val="333399"/>
              </a:solidFill>
              <a:latin typeface="Times New Roman" panose="02020603050405020304" pitchFamily="18" charset="0"/>
            </a:endParaRPr>
          </a:p>
          <a:p>
            <a:pPr algn="l">
              <a:buClrTx/>
              <a:buFont typeface="Symbol" panose="05050102010706020507" pitchFamily="18" charset="2"/>
              <a:buNone/>
            </a:pPr>
            <a:endParaRPr lang="zh-CN" altLang="en-US" sz="1000" b="1" i="0">
              <a:solidFill>
                <a:srgbClr val="333399"/>
              </a:solidFill>
              <a:latin typeface="Times New Roman" panose="02020603050405020304" pitchFamily="18" charset="0"/>
            </a:endParaRPr>
          </a:p>
          <a:p>
            <a:pPr algn="l">
              <a:buClrTx/>
              <a:buFont typeface="Symbol" panose="05050102010706020507" pitchFamily="18" charset="2"/>
              <a:buNone/>
            </a:pPr>
            <a:r>
              <a:rPr lang="zh-CN" altLang="en-US" b="1" i="0">
                <a:solidFill>
                  <a:srgbClr val="333399"/>
                </a:solidFill>
                <a:latin typeface="Times New Roman" panose="02020603050405020304" pitchFamily="18" charset="0"/>
              </a:rPr>
              <a:t>     随后介绍较简单但常用的一种情形</a:t>
            </a:r>
            <a:endParaRPr lang="zh-CN" altLang="en-US" b="1" i="0">
              <a:solidFill>
                <a:srgbClr val="333399"/>
              </a:solidFill>
            </a:endParaRPr>
          </a:p>
        </p:txBody>
      </p:sp>
      <p:sp>
        <p:nvSpPr>
          <p:cNvPr id="50184" name="Text Box 21"/>
          <p:cNvSpPr txBox="1">
            <a:spLocks noChangeArrowheads="1"/>
          </p:cNvSpPr>
          <p:nvPr/>
        </p:nvSpPr>
        <p:spPr bwMode="auto">
          <a:xfrm>
            <a:off x="1808163" y="2743200"/>
            <a:ext cx="4592637" cy="2225675"/>
          </a:xfrm>
          <a:prstGeom prst="rect">
            <a:avLst/>
          </a:prstGeom>
          <a:noFill/>
          <a:ln w="9525">
            <a:noFill/>
            <a:miter lim="800000"/>
          </a:ln>
        </p:spPr>
        <p:txBody>
          <a:bodyPr>
            <a:spAutoFit/>
          </a:bodyPr>
          <a:lstStyle/>
          <a:p>
            <a:pPr algn="l">
              <a:buClrTx/>
            </a:pPr>
            <a:r>
              <a:rPr lang="en-US" altLang="zh-CN" sz="2000" dirty="0">
                <a:solidFill>
                  <a:srgbClr val="333399"/>
                </a:solidFill>
                <a:cs typeface="Times New Roman" panose="02020603050405020304" pitchFamily="18" charset="0"/>
                <a:sym typeface="Symbol" panose="05050102010706020507" pitchFamily="18" charset="2"/>
              </a:rPr>
              <a:t>S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E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p</a:t>
            </a:r>
            <a:r>
              <a:rPr lang="en-US" altLang="zh-CN" sz="2000" dirty="0">
                <a:solidFill>
                  <a:srgbClr val="333399"/>
                </a:solidFill>
                <a:cs typeface="Times New Roman" panose="02020603050405020304" pitchFamily="18" charset="0"/>
              </a:rPr>
              <a:t>rint(</a:t>
            </a:r>
            <a:r>
              <a:rPr lang="en-US" altLang="zh-CN" sz="2000" dirty="0" err="1">
                <a:solidFill>
                  <a:srgbClr val="333399"/>
                </a:solidFill>
                <a:cs typeface="Times New Roman" panose="02020603050405020304" pitchFamily="18" charset="0"/>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endParaRPr kumimoji="0" lang="en-US" altLang="zh-CN" sz="2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FF0000"/>
                </a:solidFill>
                <a:cs typeface="Times New Roman" panose="02020603050405020304" pitchFamily="18" charset="0"/>
                <a:sym typeface="Symbol" panose="05050102010706020507" pitchFamily="18" charset="2"/>
              </a:rPr>
              <a:t>E</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t>
            </a:r>
            <a:r>
              <a:rPr lang="en-US" altLang="zh-CN" sz="2000" dirty="0">
                <a:solidFill>
                  <a:srgbClr val="FF0000"/>
                </a:solidFill>
                <a:ea typeface="华文行楷" panose="02010800040101010101" pitchFamily="2" charset="-122"/>
                <a:cs typeface="Times New Roman" panose="02020603050405020304" pitchFamily="18" charset="0"/>
                <a:sym typeface="Symbol" panose="05050102010706020507" pitchFamily="18" charset="2"/>
              </a:rPr>
              <a:t>E</a:t>
            </a:r>
            <a:r>
              <a:rPr lang="en-US" altLang="zh-CN" sz="2000" i="0" baseline="-25000" dirty="0">
                <a:solidFill>
                  <a:srgbClr val="FF0000"/>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 T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E</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rPr>
              <a:t>.</a:t>
            </a:r>
            <a:r>
              <a:rPr lang="en-US" altLang="zh-CN" sz="2000" dirty="0">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 </a:t>
            </a:r>
            <a:r>
              <a:rPr lang="en-US" altLang="zh-CN" sz="2000" dirty="0" err="1">
                <a:solidFill>
                  <a:srgbClr val="333399"/>
                </a:solidFill>
                <a:cs typeface="Times New Roman" panose="02020603050405020304" pitchFamily="18" charset="0"/>
                <a:sym typeface="Symbol" panose="05050102010706020507" pitchFamily="18" charset="2"/>
              </a:rPr>
              <a:t>T</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E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T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T</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FF0000"/>
                </a:solidFill>
                <a:cs typeface="Times New Roman" panose="02020603050405020304" pitchFamily="18" charset="0"/>
                <a:sym typeface="Symbol" panose="05050102010706020507" pitchFamily="18" charset="2"/>
              </a:rPr>
              <a:t>T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dirty="0">
                <a:solidFill>
                  <a:srgbClr val="FF0000"/>
                </a:solidFill>
                <a:ea typeface="华文行楷" panose="02010800040101010101" pitchFamily="2" charset="-122"/>
                <a:sym typeface="Symbol" panose="05050102010706020507" pitchFamily="18" charset="2"/>
              </a:rPr>
              <a:t>T</a:t>
            </a:r>
            <a:r>
              <a:rPr lang="en-US" altLang="zh-CN" sz="2000" i="0" baseline="-25000" dirty="0">
                <a:solidFill>
                  <a:srgbClr val="FF0000"/>
                </a:solidFill>
                <a:cs typeface="Times New Roman" panose="02020603050405020304" pitchFamily="18" charset="0"/>
                <a:sym typeface="Symbol" panose="05050102010706020507" pitchFamily="18" charset="2"/>
              </a:rPr>
              <a:t>1</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F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T</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T</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rPr>
              <a:t>.</a:t>
            </a:r>
            <a:r>
              <a:rPr lang="en-US" altLang="zh-CN" sz="2000" dirty="0">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b="1"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T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T</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 E )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d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d</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lexval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i="0" dirty="0">
              <a:solidFill>
                <a:srgbClr val="333399"/>
              </a:solidFill>
              <a:cs typeface="Times New Roman" panose="02020603050405020304" pitchFamily="18" charset="0"/>
              <a:sym typeface="Symbol" panose="05050102010706020507" pitchFamily="18" charset="2"/>
            </a:endParaRPr>
          </a:p>
        </p:txBody>
      </p:sp>
      <p:sp>
        <p:nvSpPr>
          <p:cNvPr id="50185" name="Rectangle 2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3"/>
          <p:cNvSpPr txBox="1">
            <a:spLocks noChangeArrowheads="1"/>
          </p:cNvSpPr>
          <p:nvPr/>
        </p:nvSpPr>
        <p:spPr bwMode="auto">
          <a:xfrm>
            <a:off x="768350" y="1066800"/>
            <a:ext cx="8070850" cy="54133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latin typeface="楷体_GB2312" pitchFamily="49" charset="-122"/>
              </a:rPr>
              <a:t>消除翻译模式中左递归的一种变换方法</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latin typeface="楷体_GB2312" pitchFamily="49" charset="-122"/>
              </a:rPr>
              <a:t>假设有如下翻译模式：</a:t>
            </a:r>
            <a:endParaRPr lang="zh-CN" altLang="en-US" b="1" i="0">
              <a:solidFill>
                <a:srgbClr val="333399"/>
              </a:solidFill>
              <a:latin typeface="楷体_GB2312" pitchFamily="49" charset="-122"/>
            </a:endParaRPr>
          </a:p>
          <a:p>
            <a:pPr lvl="1" algn="l">
              <a:buClrTx/>
              <a:buFont typeface="Symbol" panose="05050102010706020507" pitchFamily="18" charset="2"/>
              <a:buNone/>
            </a:pPr>
            <a:endParaRPr lang="zh-CN" altLang="en-US" sz="1000" b="1" i="0">
              <a:solidFill>
                <a:srgbClr val="333399"/>
              </a:solidFill>
              <a:latin typeface="楷体_GB2312" pitchFamily="49" charset="-122"/>
            </a:endParaRPr>
          </a:p>
          <a:p>
            <a:pPr lvl="1" algn="l">
              <a:buClrTx/>
              <a:buFont typeface="Symbol" panose="05050102010706020507" pitchFamily="18" charset="2"/>
              <a:buNone/>
            </a:pPr>
            <a:r>
              <a:rPr lang="zh-CN" altLang="en-US" b="1" i="0">
                <a:solidFill>
                  <a:srgbClr val="333399"/>
                </a:solidFill>
                <a:latin typeface="楷体_GB2312" pitchFamily="49" charset="-122"/>
              </a:rPr>
              <a:t>     </a:t>
            </a:r>
            <a:r>
              <a:rPr lang="en-US" altLang="zh-CN">
                <a:solidFill>
                  <a:srgbClr val="333399"/>
                </a:solidFill>
                <a:sym typeface="Symbol" panose="05050102010706020507" pitchFamily="18" charset="2"/>
              </a:rPr>
              <a:t>A </a:t>
            </a:r>
            <a:r>
              <a:rPr lang="en-US" altLang="zh-CN" i="0">
                <a:solidFill>
                  <a:srgbClr val="333399"/>
                </a:solidFill>
                <a:sym typeface="Symbol" panose="05050102010706020507" pitchFamily="18" charset="2"/>
              </a:rPr>
              <a:t> </a:t>
            </a:r>
            <a:r>
              <a:rPr lang="en-US" altLang="zh-CN">
                <a:solidFill>
                  <a:srgbClr val="333399"/>
                </a:solidFill>
                <a:sym typeface="Symbol" panose="05050102010706020507" pitchFamily="18" charset="2"/>
              </a:rPr>
              <a:t>A</a:t>
            </a:r>
            <a:r>
              <a:rPr lang="en-US" altLang="zh-CN" i="0" baseline="-25000">
                <a:solidFill>
                  <a:srgbClr val="333399"/>
                </a:solidFill>
                <a:sym typeface="Symbol" panose="05050102010706020507" pitchFamily="18" charset="2"/>
              </a:rPr>
              <a:t>1 </a:t>
            </a:r>
            <a:r>
              <a:rPr lang="en-US" altLang="zh-CN" i="0">
                <a:solidFill>
                  <a:srgbClr val="333399"/>
                </a:solidFill>
                <a:sym typeface="Symbol" panose="05050102010706020507" pitchFamily="18" charset="2"/>
              </a:rPr>
              <a:t>Y   { </a:t>
            </a:r>
            <a:r>
              <a:rPr lang="en-US" altLang="zh-CN">
                <a:solidFill>
                  <a:srgbClr val="333399"/>
                </a:solidFill>
                <a:sym typeface="Symbol" panose="05050102010706020507" pitchFamily="18" charset="2"/>
              </a:rPr>
              <a:t>A</a:t>
            </a:r>
            <a:r>
              <a:rPr lang="en-US" altLang="zh-CN" i="0">
                <a:solidFill>
                  <a:srgbClr val="333399"/>
                </a:solidFill>
              </a:rPr>
              <a:t>.</a:t>
            </a:r>
            <a:r>
              <a:rPr lang="en-US" altLang="zh-CN">
                <a:solidFill>
                  <a:srgbClr val="333399"/>
                </a:solidFill>
              </a:rPr>
              <a:t>a</a:t>
            </a:r>
            <a:r>
              <a:rPr lang="en-US" altLang="zh-CN" i="0">
                <a:solidFill>
                  <a:srgbClr val="333399"/>
                </a:solidFill>
              </a:rPr>
              <a:t>: = </a:t>
            </a:r>
            <a:r>
              <a:rPr lang="en-US" altLang="zh-CN">
                <a:solidFill>
                  <a:srgbClr val="333399"/>
                </a:solidFill>
              </a:rPr>
              <a:t>g</a:t>
            </a:r>
            <a:r>
              <a:rPr lang="en-US" altLang="zh-CN" i="0">
                <a:solidFill>
                  <a:srgbClr val="333399"/>
                </a:solidFill>
              </a:rPr>
              <a:t>(</a:t>
            </a:r>
            <a:r>
              <a:rPr lang="en-US" altLang="zh-CN">
                <a:solidFill>
                  <a:srgbClr val="333399"/>
                </a:solidFill>
                <a:sym typeface="Symbol" panose="05050102010706020507" pitchFamily="18" charset="2"/>
              </a:rPr>
              <a:t>A</a:t>
            </a:r>
            <a:r>
              <a:rPr lang="en-US" altLang="zh-CN" i="0" baseline="-25000">
                <a:solidFill>
                  <a:srgbClr val="333399"/>
                </a:solidFill>
                <a:sym typeface="Symbol" panose="05050102010706020507" pitchFamily="18" charset="2"/>
              </a:rPr>
              <a:t>1</a:t>
            </a:r>
            <a:r>
              <a:rPr lang="en-US" altLang="zh-CN" i="0">
                <a:solidFill>
                  <a:srgbClr val="333399"/>
                </a:solidFill>
              </a:rPr>
              <a:t>.</a:t>
            </a:r>
            <a:r>
              <a:rPr lang="en-US" altLang="zh-CN">
                <a:solidFill>
                  <a:srgbClr val="333399"/>
                </a:solidFill>
              </a:rPr>
              <a:t>a</a:t>
            </a:r>
            <a:r>
              <a:rPr lang="en-US" altLang="zh-CN" i="0">
                <a:solidFill>
                  <a:srgbClr val="333399"/>
                </a:solidFill>
              </a:rPr>
              <a:t>, </a:t>
            </a:r>
            <a:r>
              <a:rPr lang="en-US" altLang="zh-CN">
                <a:solidFill>
                  <a:srgbClr val="333399"/>
                </a:solidFill>
              </a:rPr>
              <a:t>Y.y</a:t>
            </a:r>
            <a:r>
              <a:rPr lang="en-US" altLang="zh-CN" i="0">
                <a:solidFill>
                  <a:srgbClr val="333399"/>
                </a:solidFill>
              </a:rPr>
              <a:t>) </a:t>
            </a:r>
            <a:r>
              <a:rPr lang="en-US" altLang="zh-CN" i="0">
                <a:solidFill>
                  <a:srgbClr val="333399"/>
                </a:solidFill>
                <a:sym typeface="Symbol" panose="05050102010706020507" pitchFamily="18" charset="2"/>
              </a:rPr>
              <a:t>}</a:t>
            </a:r>
            <a:endParaRPr lang="en-US" altLang="zh-CN" i="0">
              <a:solidFill>
                <a:srgbClr val="333399"/>
              </a:solidFill>
            </a:endParaRPr>
          </a:p>
          <a:p>
            <a:pPr algn="just">
              <a:spcBef>
                <a:spcPct val="20000"/>
              </a:spcBef>
              <a:buClrTx/>
              <a:buFontTx/>
              <a:buNone/>
            </a:pPr>
            <a:r>
              <a:rPr lang="en-US" altLang="zh-CN" i="0">
                <a:solidFill>
                  <a:srgbClr val="333399"/>
                </a:solidFill>
              </a:rPr>
              <a:t>               </a:t>
            </a:r>
            <a:r>
              <a:rPr lang="en-US" altLang="zh-CN">
                <a:solidFill>
                  <a:srgbClr val="333399"/>
                </a:solidFill>
                <a:sym typeface="Symbol" panose="05050102010706020507" pitchFamily="18" charset="2"/>
              </a:rPr>
              <a:t>A </a:t>
            </a:r>
            <a:r>
              <a:rPr lang="en-US" altLang="zh-CN" i="0">
                <a:solidFill>
                  <a:srgbClr val="333399"/>
                </a:solidFill>
                <a:sym typeface="Symbol" panose="05050102010706020507" pitchFamily="18" charset="2"/>
              </a:rPr>
              <a:t> </a:t>
            </a:r>
            <a:r>
              <a:rPr lang="en-US" altLang="zh-CN">
                <a:solidFill>
                  <a:srgbClr val="333399"/>
                </a:solidFill>
              </a:rPr>
              <a:t>X</a:t>
            </a:r>
            <a:r>
              <a:rPr lang="en-US" altLang="zh-CN" i="0">
                <a:solidFill>
                  <a:srgbClr val="333399"/>
                </a:solidFill>
              </a:rPr>
              <a:t>	{ </a:t>
            </a:r>
            <a:r>
              <a:rPr lang="en-US" altLang="zh-CN">
                <a:solidFill>
                  <a:srgbClr val="333399"/>
                </a:solidFill>
                <a:sym typeface="Symbol" panose="05050102010706020507" pitchFamily="18" charset="2"/>
              </a:rPr>
              <a:t>A</a:t>
            </a:r>
            <a:r>
              <a:rPr lang="en-US" altLang="zh-CN" i="0">
                <a:solidFill>
                  <a:srgbClr val="333399"/>
                </a:solidFill>
              </a:rPr>
              <a:t>.</a:t>
            </a:r>
            <a:r>
              <a:rPr lang="en-US" altLang="zh-CN">
                <a:solidFill>
                  <a:srgbClr val="333399"/>
                </a:solidFill>
              </a:rPr>
              <a:t>a</a:t>
            </a:r>
            <a:r>
              <a:rPr lang="en-US" altLang="zh-CN" i="0">
                <a:solidFill>
                  <a:srgbClr val="333399"/>
                </a:solidFill>
              </a:rPr>
              <a:t>: = </a:t>
            </a:r>
            <a:r>
              <a:rPr lang="en-US" altLang="zh-CN">
                <a:solidFill>
                  <a:srgbClr val="333399"/>
                </a:solidFill>
              </a:rPr>
              <a:t>f</a:t>
            </a:r>
            <a:r>
              <a:rPr lang="en-US" altLang="zh-CN" i="0">
                <a:solidFill>
                  <a:srgbClr val="333399"/>
                </a:solidFill>
              </a:rPr>
              <a:t>(</a:t>
            </a:r>
            <a:r>
              <a:rPr lang="en-US" altLang="zh-CN">
                <a:solidFill>
                  <a:srgbClr val="333399"/>
                </a:solidFill>
              </a:rPr>
              <a:t>X.x</a:t>
            </a:r>
            <a:r>
              <a:rPr lang="en-US" altLang="zh-CN" i="0">
                <a:solidFill>
                  <a:srgbClr val="333399"/>
                </a:solidFill>
              </a:rPr>
              <a:t>) }</a:t>
            </a:r>
            <a:endParaRPr lang="en-US" altLang="zh-CN" i="0">
              <a:solidFill>
                <a:srgbClr val="333399"/>
              </a:solidFill>
            </a:endParaRPr>
          </a:p>
          <a:p>
            <a:pPr algn="just">
              <a:spcBef>
                <a:spcPct val="20000"/>
              </a:spcBef>
              <a:buClrTx/>
              <a:buFontTx/>
              <a:buNone/>
            </a:pPr>
            <a:endParaRPr lang="en-US" altLang="zh-CN" sz="1000" i="0">
              <a:solidFill>
                <a:srgbClr val="333399"/>
              </a:solidFill>
            </a:endParaRPr>
          </a:p>
          <a:p>
            <a:pPr algn="just">
              <a:spcBef>
                <a:spcPct val="20000"/>
              </a:spcBef>
              <a:buClrTx/>
              <a:buFontTx/>
              <a:buNone/>
            </a:pPr>
            <a:r>
              <a:rPr lang="en-US" altLang="zh-CN" i="0">
                <a:solidFill>
                  <a:srgbClr val="333399"/>
                </a:solidFill>
              </a:rPr>
              <a:t>          </a:t>
            </a:r>
            <a:r>
              <a:rPr lang="zh-CN" altLang="en-US" b="1" i="0">
                <a:solidFill>
                  <a:srgbClr val="333399"/>
                </a:solidFill>
              </a:rPr>
              <a:t>消去关于</a:t>
            </a:r>
            <a:r>
              <a:rPr lang="en-US" altLang="zh-CN">
                <a:solidFill>
                  <a:srgbClr val="333399"/>
                </a:solidFill>
              </a:rPr>
              <a:t>A</a:t>
            </a:r>
            <a:r>
              <a:rPr lang="en-US" altLang="zh-CN" b="1" i="0">
                <a:solidFill>
                  <a:srgbClr val="333399"/>
                </a:solidFill>
              </a:rPr>
              <a:t> </a:t>
            </a:r>
            <a:r>
              <a:rPr lang="zh-CN" altLang="en-US" b="1" i="0">
                <a:solidFill>
                  <a:srgbClr val="333399"/>
                </a:solidFill>
                <a:latin typeface="楷体_GB2312" pitchFamily="49" charset="-122"/>
              </a:rPr>
              <a:t>的</a:t>
            </a:r>
            <a:r>
              <a:rPr lang="zh-CN" altLang="en-US" b="1" i="0">
                <a:solidFill>
                  <a:srgbClr val="333399"/>
                </a:solidFill>
              </a:rPr>
              <a:t>直接左递归，基础文法变换为</a:t>
            </a:r>
            <a:endParaRPr lang="zh-CN" altLang="en-US" b="1" i="0">
              <a:solidFill>
                <a:srgbClr val="333399"/>
              </a:solidFill>
            </a:endParaRPr>
          </a:p>
          <a:p>
            <a:pPr algn="just">
              <a:spcBef>
                <a:spcPct val="20000"/>
              </a:spcBef>
              <a:buClrTx/>
              <a:buFontTx/>
              <a:buNone/>
            </a:pPr>
            <a:endParaRPr lang="zh-CN" altLang="en-US" sz="1000" b="1" i="0">
              <a:solidFill>
                <a:srgbClr val="333399"/>
              </a:solidFill>
            </a:endParaRPr>
          </a:p>
          <a:p>
            <a:pPr algn="just">
              <a:spcBef>
                <a:spcPct val="20000"/>
              </a:spcBef>
              <a:buClrTx/>
              <a:buFontTx/>
              <a:buNone/>
            </a:pPr>
            <a:r>
              <a:rPr lang="zh-CN" altLang="en-US" b="1" i="0">
                <a:solidFill>
                  <a:srgbClr val="333399"/>
                </a:solidFill>
              </a:rPr>
              <a:t>               </a:t>
            </a:r>
            <a:r>
              <a:rPr lang="en-US" altLang="zh-CN">
                <a:solidFill>
                  <a:srgbClr val="333399"/>
                </a:solidFill>
                <a:sym typeface="Symbol" panose="05050102010706020507" pitchFamily="18" charset="2"/>
              </a:rPr>
              <a:t>A </a:t>
            </a:r>
            <a:r>
              <a:rPr lang="en-US" altLang="zh-CN" i="0">
                <a:solidFill>
                  <a:srgbClr val="333399"/>
                </a:solidFill>
                <a:sym typeface="Symbol" panose="05050102010706020507" pitchFamily="18" charset="2"/>
              </a:rPr>
              <a:t> </a:t>
            </a:r>
            <a:r>
              <a:rPr lang="en-US" altLang="zh-CN">
                <a:solidFill>
                  <a:srgbClr val="333399"/>
                </a:solidFill>
              </a:rPr>
              <a:t>X R  </a:t>
            </a:r>
            <a:r>
              <a:rPr lang="en-US" altLang="zh-CN">
                <a:solidFill>
                  <a:srgbClr val="333399"/>
                </a:solidFill>
                <a:sym typeface="Symbol" panose="05050102010706020507" pitchFamily="18" charset="2"/>
              </a:rPr>
              <a:t>   R </a:t>
            </a:r>
            <a:r>
              <a:rPr lang="en-US" altLang="zh-CN" i="0">
                <a:solidFill>
                  <a:srgbClr val="333399"/>
                </a:solidFill>
                <a:sym typeface="Symbol" panose="05050102010706020507" pitchFamily="18" charset="2"/>
              </a:rPr>
              <a:t> </a:t>
            </a:r>
            <a:r>
              <a:rPr lang="en-US" altLang="zh-CN">
                <a:solidFill>
                  <a:srgbClr val="333399"/>
                </a:solidFill>
              </a:rPr>
              <a:t>Y R </a:t>
            </a:r>
            <a:r>
              <a:rPr lang="en-US" altLang="zh-CN" i="0">
                <a:solidFill>
                  <a:srgbClr val="333399"/>
                </a:solidFill>
                <a:sym typeface="Symbol" panose="05050102010706020507" pitchFamily="18" charset="2"/>
              </a:rPr>
              <a:t> </a:t>
            </a:r>
            <a:r>
              <a:rPr lang="en-US" altLang="zh-CN">
                <a:solidFill>
                  <a:srgbClr val="333399"/>
                </a:solidFill>
                <a:sym typeface="Symbol" panose="05050102010706020507" pitchFamily="18" charset="2"/>
              </a:rPr>
              <a:t></a:t>
            </a:r>
            <a:endParaRPr lang="en-US" altLang="zh-CN">
              <a:solidFill>
                <a:srgbClr val="333399"/>
              </a:solidFill>
              <a:sym typeface="Symbol" panose="05050102010706020507" pitchFamily="18" charset="2"/>
            </a:endParaRPr>
          </a:p>
          <a:p>
            <a:pPr algn="just">
              <a:spcBef>
                <a:spcPct val="20000"/>
              </a:spcBef>
              <a:buClrTx/>
              <a:buFontTx/>
              <a:buNone/>
            </a:pPr>
            <a:endParaRPr lang="en-US" altLang="zh-CN" sz="1000">
              <a:solidFill>
                <a:srgbClr val="333399"/>
              </a:solidFill>
              <a:sym typeface="Symbol" panose="05050102010706020507" pitchFamily="18" charset="2"/>
            </a:endParaRPr>
          </a:p>
          <a:p>
            <a:pPr algn="just">
              <a:spcBef>
                <a:spcPct val="20000"/>
              </a:spcBef>
              <a:buClrTx/>
              <a:buFontTx/>
              <a:buNone/>
            </a:pPr>
            <a:r>
              <a:rPr lang="en-US" altLang="zh-CN" b="1" i="0">
                <a:solidFill>
                  <a:srgbClr val="333399"/>
                </a:solidFill>
              </a:rPr>
              <a:t>          </a:t>
            </a:r>
            <a:r>
              <a:rPr lang="zh-CN" altLang="en-US" b="1" i="0">
                <a:solidFill>
                  <a:srgbClr val="333399"/>
                </a:solidFill>
              </a:rPr>
              <a:t>再考虑语义动作，</a:t>
            </a:r>
            <a:r>
              <a:rPr lang="zh-CN" altLang="en-US" b="1" i="0">
                <a:solidFill>
                  <a:srgbClr val="333399"/>
                </a:solidFill>
                <a:latin typeface="楷体_GB2312" pitchFamily="49" charset="-122"/>
              </a:rPr>
              <a:t>翻译模式变换为</a:t>
            </a:r>
            <a:endParaRPr lang="zh-CN" altLang="en-US" b="1" i="0">
              <a:solidFill>
                <a:srgbClr val="333399"/>
              </a:solidFill>
              <a:latin typeface="楷体_GB2312" pitchFamily="49" charset="-122"/>
            </a:endParaRPr>
          </a:p>
          <a:p>
            <a:pPr algn="just">
              <a:spcBef>
                <a:spcPct val="20000"/>
              </a:spcBef>
              <a:buClrTx/>
              <a:buFontTx/>
              <a:buNone/>
            </a:pPr>
            <a:endParaRPr lang="zh-CN" altLang="en-US" sz="1000" b="1">
              <a:solidFill>
                <a:srgbClr val="333399"/>
              </a:solidFill>
              <a:sym typeface="Symbol" panose="05050102010706020507" pitchFamily="18" charset="2"/>
            </a:endParaRPr>
          </a:p>
          <a:p>
            <a:pPr algn="just">
              <a:spcBef>
                <a:spcPct val="20000"/>
              </a:spcBef>
              <a:buClrTx/>
              <a:buFontTx/>
              <a:buNone/>
            </a:pPr>
            <a:r>
              <a:rPr lang="zh-CN" altLang="en-US" b="1">
                <a:solidFill>
                  <a:srgbClr val="333399"/>
                </a:solidFill>
                <a:sym typeface="Symbol" panose="05050102010706020507" pitchFamily="18" charset="2"/>
              </a:rPr>
              <a:t>               </a:t>
            </a:r>
            <a:r>
              <a:rPr lang="en-US" altLang="zh-CN">
                <a:solidFill>
                  <a:srgbClr val="333399"/>
                </a:solidFill>
                <a:sym typeface="Symbol" panose="05050102010706020507" pitchFamily="18" charset="2"/>
              </a:rPr>
              <a:t>A </a:t>
            </a:r>
            <a:r>
              <a:rPr lang="en-US" altLang="zh-CN" i="0">
                <a:solidFill>
                  <a:srgbClr val="333399"/>
                </a:solidFill>
                <a:sym typeface="Symbol" panose="05050102010706020507" pitchFamily="18" charset="2"/>
              </a:rPr>
              <a:t> </a:t>
            </a:r>
            <a:r>
              <a:rPr lang="en-US" altLang="zh-CN">
                <a:solidFill>
                  <a:srgbClr val="333399"/>
                </a:solidFill>
              </a:rPr>
              <a:t>X </a:t>
            </a:r>
            <a:r>
              <a:rPr lang="en-US" altLang="zh-CN" i="0">
                <a:solidFill>
                  <a:srgbClr val="333399"/>
                </a:solidFill>
              </a:rPr>
              <a:t>{ </a:t>
            </a:r>
            <a:r>
              <a:rPr lang="en-US" altLang="zh-CN">
                <a:solidFill>
                  <a:srgbClr val="333399"/>
                </a:solidFill>
                <a:sym typeface="Symbol" panose="05050102010706020507" pitchFamily="18" charset="2"/>
              </a:rPr>
              <a:t>R</a:t>
            </a:r>
            <a:r>
              <a:rPr lang="en-US" altLang="zh-CN" i="0">
                <a:solidFill>
                  <a:srgbClr val="333399"/>
                </a:solidFill>
              </a:rPr>
              <a:t>.</a:t>
            </a:r>
            <a:r>
              <a:rPr lang="en-US" altLang="zh-CN">
                <a:solidFill>
                  <a:srgbClr val="333399"/>
                </a:solidFill>
              </a:rPr>
              <a:t>i</a:t>
            </a:r>
            <a:r>
              <a:rPr lang="en-US" altLang="zh-CN" i="0">
                <a:solidFill>
                  <a:srgbClr val="333399"/>
                </a:solidFill>
              </a:rPr>
              <a:t>: = </a:t>
            </a:r>
            <a:r>
              <a:rPr lang="en-US" altLang="zh-CN">
                <a:solidFill>
                  <a:srgbClr val="333399"/>
                </a:solidFill>
              </a:rPr>
              <a:t>f</a:t>
            </a:r>
            <a:r>
              <a:rPr lang="en-US" altLang="zh-CN" i="0">
                <a:solidFill>
                  <a:srgbClr val="333399"/>
                </a:solidFill>
              </a:rPr>
              <a:t>(</a:t>
            </a:r>
            <a:r>
              <a:rPr lang="en-US" altLang="zh-CN">
                <a:solidFill>
                  <a:srgbClr val="333399"/>
                </a:solidFill>
              </a:rPr>
              <a:t>X.x</a:t>
            </a:r>
            <a:r>
              <a:rPr lang="en-US" altLang="zh-CN" i="0">
                <a:solidFill>
                  <a:srgbClr val="333399"/>
                </a:solidFill>
              </a:rPr>
              <a:t>) }</a:t>
            </a:r>
            <a:r>
              <a:rPr lang="en-US" altLang="zh-CN">
                <a:solidFill>
                  <a:srgbClr val="333399"/>
                </a:solidFill>
              </a:rPr>
              <a:t> R  </a:t>
            </a:r>
            <a:r>
              <a:rPr lang="en-US" altLang="zh-CN" i="0">
                <a:solidFill>
                  <a:srgbClr val="333399"/>
                </a:solidFill>
                <a:sym typeface="Symbol" panose="05050102010706020507" pitchFamily="18" charset="2"/>
              </a:rPr>
              <a:t>{ </a:t>
            </a:r>
            <a:r>
              <a:rPr lang="en-US" altLang="zh-CN">
                <a:solidFill>
                  <a:srgbClr val="333399"/>
                </a:solidFill>
                <a:sym typeface="Symbol" panose="05050102010706020507" pitchFamily="18" charset="2"/>
              </a:rPr>
              <a:t>A</a:t>
            </a:r>
            <a:r>
              <a:rPr lang="en-US" altLang="zh-CN" i="0">
                <a:solidFill>
                  <a:srgbClr val="333399"/>
                </a:solidFill>
              </a:rPr>
              <a:t>.</a:t>
            </a:r>
            <a:r>
              <a:rPr lang="en-US" altLang="zh-CN">
                <a:solidFill>
                  <a:srgbClr val="333399"/>
                </a:solidFill>
              </a:rPr>
              <a:t>a</a:t>
            </a:r>
            <a:r>
              <a:rPr lang="en-US" altLang="zh-CN" i="0">
                <a:solidFill>
                  <a:srgbClr val="333399"/>
                </a:solidFill>
              </a:rPr>
              <a:t>: = </a:t>
            </a:r>
            <a:r>
              <a:rPr lang="en-US" altLang="zh-CN">
                <a:solidFill>
                  <a:srgbClr val="333399"/>
                </a:solidFill>
                <a:sym typeface="Symbol" panose="05050102010706020507" pitchFamily="18" charset="2"/>
              </a:rPr>
              <a:t>R</a:t>
            </a:r>
            <a:r>
              <a:rPr lang="en-US" altLang="zh-CN" i="0">
                <a:solidFill>
                  <a:srgbClr val="333399"/>
                </a:solidFill>
              </a:rPr>
              <a:t>.</a:t>
            </a:r>
            <a:r>
              <a:rPr lang="en-US" altLang="zh-CN">
                <a:solidFill>
                  <a:srgbClr val="333399"/>
                </a:solidFill>
              </a:rPr>
              <a:t>s </a:t>
            </a:r>
            <a:r>
              <a:rPr lang="en-US" altLang="zh-CN" i="0">
                <a:solidFill>
                  <a:srgbClr val="333399"/>
                </a:solidFill>
                <a:sym typeface="Symbol" panose="05050102010706020507" pitchFamily="18" charset="2"/>
              </a:rPr>
              <a:t>}</a:t>
            </a:r>
            <a:endParaRPr lang="en-US" altLang="zh-CN">
              <a:solidFill>
                <a:srgbClr val="333399"/>
              </a:solidFill>
            </a:endParaRPr>
          </a:p>
          <a:p>
            <a:pPr algn="just">
              <a:spcBef>
                <a:spcPct val="20000"/>
              </a:spcBef>
              <a:buClrTx/>
              <a:buFontTx/>
              <a:buNone/>
            </a:pPr>
            <a:r>
              <a:rPr lang="en-US" altLang="zh-CN">
                <a:solidFill>
                  <a:srgbClr val="333399"/>
                </a:solidFill>
                <a:sym typeface="Symbol" panose="05050102010706020507" pitchFamily="18" charset="2"/>
              </a:rPr>
              <a:t>               R </a:t>
            </a:r>
            <a:r>
              <a:rPr lang="en-US" altLang="zh-CN" i="0">
                <a:solidFill>
                  <a:srgbClr val="333399"/>
                </a:solidFill>
                <a:sym typeface="Symbol" panose="05050102010706020507" pitchFamily="18" charset="2"/>
              </a:rPr>
              <a:t> </a:t>
            </a:r>
            <a:r>
              <a:rPr lang="en-US" altLang="zh-CN">
                <a:solidFill>
                  <a:srgbClr val="333399"/>
                </a:solidFill>
              </a:rPr>
              <a:t>Y </a:t>
            </a:r>
            <a:r>
              <a:rPr lang="en-US" altLang="zh-CN" i="0">
                <a:solidFill>
                  <a:srgbClr val="333399"/>
                </a:solidFill>
              </a:rPr>
              <a:t>{ </a:t>
            </a:r>
            <a:r>
              <a:rPr lang="en-US" altLang="zh-CN">
                <a:solidFill>
                  <a:srgbClr val="333399"/>
                </a:solidFill>
                <a:sym typeface="Symbol" panose="05050102010706020507" pitchFamily="18" charset="2"/>
              </a:rPr>
              <a:t>R</a:t>
            </a:r>
            <a:r>
              <a:rPr lang="en-US" altLang="zh-CN" i="0" baseline="-25000">
                <a:solidFill>
                  <a:srgbClr val="333399"/>
                </a:solidFill>
                <a:sym typeface="Symbol" panose="05050102010706020507" pitchFamily="18" charset="2"/>
              </a:rPr>
              <a:t>1</a:t>
            </a:r>
            <a:r>
              <a:rPr lang="en-US" altLang="zh-CN" i="0">
                <a:solidFill>
                  <a:srgbClr val="333399"/>
                </a:solidFill>
              </a:rPr>
              <a:t>.</a:t>
            </a:r>
            <a:r>
              <a:rPr lang="en-US" altLang="zh-CN">
                <a:solidFill>
                  <a:srgbClr val="333399"/>
                </a:solidFill>
              </a:rPr>
              <a:t>i</a:t>
            </a:r>
            <a:r>
              <a:rPr lang="en-US" altLang="zh-CN" i="0">
                <a:solidFill>
                  <a:srgbClr val="333399"/>
                </a:solidFill>
              </a:rPr>
              <a:t>: = </a:t>
            </a:r>
            <a:r>
              <a:rPr lang="en-US" altLang="zh-CN">
                <a:solidFill>
                  <a:srgbClr val="333399"/>
                </a:solidFill>
              </a:rPr>
              <a:t>g</a:t>
            </a:r>
            <a:r>
              <a:rPr lang="en-US" altLang="zh-CN" i="0">
                <a:solidFill>
                  <a:srgbClr val="333399"/>
                </a:solidFill>
              </a:rPr>
              <a:t>(</a:t>
            </a:r>
            <a:r>
              <a:rPr lang="en-US" altLang="zh-CN">
                <a:solidFill>
                  <a:srgbClr val="333399"/>
                </a:solidFill>
                <a:sym typeface="Symbol" panose="05050102010706020507" pitchFamily="18" charset="2"/>
              </a:rPr>
              <a:t>R</a:t>
            </a:r>
            <a:r>
              <a:rPr lang="en-US" altLang="zh-CN" i="0">
                <a:solidFill>
                  <a:srgbClr val="333399"/>
                </a:solidFill>
              </a:rPr>
              <a:t>.</a:t>
            </a:r>
            <a:r>
              <a:rPr lang="en-US" altLang="zh-CN">
                <a:solidFill>
                  <a:srgbClr val="333399"/>
                </a:solidFill>
              </a:rPr>
              <a:t>i</a:t>
            </a:r>
            <a:r>
              <a:rPr lang="en-US" altLang="zh-CN" i="0">
                <a:solidFill>
                  <a:srgbClr val="333399"/>
                </a:solidFill>
              </a:rPr>
              <a:t>, </a:t>
            </a:r>
            <a:r>
              <a:rPr lang="en-US" altLang="zh-CN">
                <a:solidFill>
                  <a:srgbClr val="333399"/>
                </a:solidFill>
              </a:rPr>
              <a:t>Y.y</a:t>
            </a:r>
            <a:r>
              <a:rPr lang="en-US" altLang="zh-CN" i="0">
                <a:solidFill>
                  <a:srgbClr val="333399"/>
                </a:solidFill>
              </a:rPr>
              <a:t>) }</a:t>
            </a:r>
            <a:r>
              <a:rPr lang="en-US" altLang="zh-CN">
                <a:solidFill>
                  <a:srgbClr val="333399"/>
                </a:solidFill>
              </a:rPr>
              <a:t> </a:t>
            </a:r>
            <a:r>
              <a:rPr lang="en-US" altLang="zh-CN">
                <a:solidFill>
                  <a:srgbClr val="333399"/>
                </a:solidFill>
                <a:sym typeface="Symbol" panose="05050102010706020507" pitchFamily="18" charset="2"/>
              </a:rPr>
              <a:t>R</a:t>
            </a:r>
            <a:r>
              <a:rPr lang="en-US" altLang="zh-CN" i="0" baseline="-25000">
                <a:solidFill>
                  <a:srgbClr val="333399"/>
                </a:solidFill>
                <a:sym typeface="Symbol" panose="05050102010706020507" pitchFamily="18" charset="2"/>
              </a:rPr>
              <a:t>1</a:t>
            </a:r>
            <a:r>
              <a:rPr lang="en-US" altLang="zh-CN">
                <a:solidFill>
                  <a:srgbClr val="333399"/>
                </a:solidFill>
              </a:rPr>
              <a:t> </a:t>
            </a:r>
            <a:r>
              <a:rPr lang="en-US" altLang="zh-CN" i="0">
                <a:solidFill>
                  <a:srgbClr val="333399"/>
                </a:solidFill>
              </a:rPr>
              <a:t>{</a:t>
            </a:r>
            <a:r>
              <a:rPr lang="en-US" altLang="zh-CN">
                <a:solidFill>
                  <a:srgbClr val="333399"/>
                </a:solidFill>
                <a:sym typeface="Symbol" panose="05050102010706020507" pitchFamily="18" charset="2"/>
              </a:rPr>
              <a:t>R</a:t>
            </a:r>
            <a:r>
              <a:rPr lang="en-US" altLang="zh-CN" i="0">
                <a:solidFill>
                  <a:srgbClr val="333399"/>
                </a:solidFill>
              </a:rPr>
              <a:t>.</a:t>
            </a:r>
            <a:r>
              <a:rPr lang="en-US" altLang="zh-CN">
                <a:solidFill>
                  <a:srgbClr val="333399"/>
                </a:solidFill>
              </a:rPr>
              <a:t>s</a:t>
            </a:r>
            <a:r>
              <a:rPr lang="en-US" altLang="zh-CN" i="0">
                <a:solidFill>
                  <a:srgbClr val="333399"/>
                </a:solidFill>
              </a:rPr>
              <a:t>: = </a:t>
            </a:r>
            <a:r>
              <a:rPr lang="en-US" altLang="zh-CN">
                <a:solidFill>
                  <a:srgbClr val="333399"/>
                </a:solidFill>
                <a:sym typeface="Symbol" panose="05050102010706020507" pitchFamily="18" charset="2"/>
              </a:rPr>
              <a:t>R</a:t>
            </a:r>
            <a:r>
              <a:rPr lang="en-US" altLang="zh-CN" i="0" baseline="-25000">
                <a:solidFill>
                  <a:srgbClr val="333399"/>
                </a:solidFill>
                <a:sym typeface="Symbol" panose="05050102010706020507" pitchFamily="18" charset="2"/>
              </a:rPr>
              <a:t>1</a:t>
            </a:r>
            <a:r>
              <a:rPr lang="en-US" altLang="zh-CN" i="0">
                <a:solidFill>
                  <a:srgbClr val="333399"/>
                </a:solidFill>
              </a:rPr>
              <a:t>.</a:t>
            </a:r>
            <a:r>
              <a:rPr lang="en-US" altLang="zh-CN">
                <a:solidFill>
                  <a:srgbClr val="333399"/>
                </a:solidFill>
              </a:rPr>
              <a:t>s</a:t>
            </a:r>
            <a:r>
              <a:rPr lang="en-US" altLang="zh-CN" i="0">
                <a:solidFill>
                  <a:srgbClr val="333399"/>
                </a:solidFill>
              </a:rPr>
              <a:t>}</a:t>
            </a:r>
            <a:r>
              <a:rPr lang="en-US" altLang="zh-CN">
                <a:solidFill>
                  <a:srgbClr val="333399"/>
                </a:solidFill>
              </a:rPr>
              <a:t> </a:t>
            </a:r>
            <a:endParaRPr lang="en-US" altLang="zh-CN">
              <a:solidFill>
                <a:srgbClr val="333399"/>
              </a:solidFill>
              <a:sym typeface="Symbol" panose="05050102010706020507" pitchFamily="18" charset="2"/>
            </a:endParaRPr>
          </a:p>
          <a:p>
            <a:pPr algn="just">
              <a:spcBef>
                <a:spcPct val="20000"/>
              </a:spcBef>
              <a:buClrTx/>
              <a:buFontTx/>
              <a:buNone/>
            </a:pPr>
            <a:r>
              <a:rPr lang="en-US" altLang="zh-CN">
                <a:solidFill>
                  <a:srgbClr val="333399"/>
                </a:solidFill>
              </a:rPr>
              <a:t>               </a:t>
            </a:r>
            <a:r>
              <a:rPr lang="en-US" altLang="zh-CN">
                <a:solidFill>
                  <a:srgbClr val="333399"/>
                </a:solidFill>
                <a:sym typeface="Symbol" panose="05050102010706020507" pitchFamily="18" charset="2"/>
              </a:rPr>
              <a:t>R </a:t>
            </a:r>
            <a:r>
              <a:rPr lang="en-US" altLang="zh-CN" i="0">
                <a:solidFill>
                  <a:srgbClr val="333399"/>
                </a:solidFill>
                <a:sym typeface="Symbol" panose="05050102010706020507" pitchFamily="18" charset="2"/>
              </a:rPr>
              <a:t>  </a:t>
            </a:r>
            <a:r>
              <a:rPr lang="en-US" altLang="zh-CN">
                <a:solidFill>
                  <a:srgbClr val="333399"/>
                </a:solidFill>
                <a:sym typeface="Symbol" panose="05050102010706020507" pitchFamily="18" charset="2"/>
              </a:rPr>
              <a:t> </a:t>
            </a:r>
            <a:r>
              <a:rPr lang="en-US" altLang="zh-CN" i="0">
                <a:solidFill>
                  <a:srgbClr val="333399"/>
                </a:solidFill>
              </a:rPr>
              <a:t>{</a:t>
            </a:r>
            <a:r>
              <a:rPr lang="en-US" altLang="zh-CN">
                <a:solidFill>
                  <a:srgbClr val="333399"/>
                </a:solidFill>
                <a:sym typeface="Symbol" panose="05050102010706020507" pitchFamily="18" charset="2"/>
              </a:rPr>
              <a:t>R</a:t>
            </a:r>
            <a:r>
              <a:rPr lang="en-US" altLang="zh-CN" i="0">
                <a:solidFill>
                  <a:srgbClr val="333399"/>
                </a:solidFill>
              </a:rPr>
              <a:t>.</a:t>
            </a:r>
            <a:r>
              <a:rPr lang="en-US" altLang="zh-CN">
                <a:solidFill>
                  <a:srgbClr val="333399"/>
                </a:solidFill>
              </a:rPr>
              <a:t>s</a:t>
            </a:r>
            <a:r>
              <a:rPr lang="en-US" altLang="zh-CN" i="0">
                <a:solidFill>
                  <a:srgbClr val="333399"/>
                </a:solidFill>
              </a:rPr>
              <a:t>: = </a:t>
            </a:r>
            <a:r>
              <a:rPr lang="en-US" altLang="zh-CN">
                <a:solidFill>
                  <a:srgbClr val="333399"/>
                </a:solidFill>
                <a:sym typeface="Symbol" panose="05050102010706020507" pitchFamily="18" charset="2"/>
              </a:rPr>
              <a:t>R</a:t>
            </a:r>
            <a:r>
              <a:rPr lang="en-US" altLang="zh-CN" i="0">
                <a:solidFill>
                  <a:srgbClr val="333399"/>
                </a:solidFill>
              </a:rPr>
              <a:t>.</a:t>
            </a:r>
            <a:r>
              <a:rPr lang="en-US" altLang="zh-CN">
                <a:solidFill>
                  <a:srgbClr val="333399"/>
                </a:solidFill>
              </a:rPr>
              <a:t>i</a:t>
            </a:r>
            <a:r>
              <a:rPr lang="en-US" altLang="zh-CN" i="0">
                <a:solidFill>
                  <a:srgbClr val="333399"/>
                </a:solidFill>
              </a:rPr>
              <a:t>}</a:t>
            </a:r>
            <a:r>
              <a:rPr lang="en-US" altLang="zh-CN">
                <a:solidFill>
                  <a:srgbClr val="333399"/>
                </a:solidFill>
              </a:rPr>
              <a:t> </a:t>
            </a:r>
            <a:endParaRPr lang="en-US" altLang="zh-CN">
              <a:solidFill>
                <a:srgbClr val="333399"/>
              </a:solidFill>
            </a:endParaRPr>
          </a:p>
        </p:txBody>
      </p:sp>
      <p:sp>
        <p:nvSpPr>
          <p:cNvPr id="5120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7" name="Rectangle 1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a:spLocks noChangeArrowheads="1"/>
          </p:cNvSpPr>
          <p:nvPr/>
        </p:nvSpPr>
        <p:spPr bwMode="auto">
          <a:xfrm>
            <a:off x="762000" y="1295400"/>
            <a:ext cx="8070850" cy="16160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dirty="0">
                <a:latin typeface="楷体_GB2312" pitchFamily="49" charset="-122"/>
              </a:rPr>
              <a:t> </a:t>
            </a:r>
            <a:r>
              <a:rPr lang="zh-CN" altLang="en-US" sz="2800" b="1" i="0" dirty="0">
                <a:latin typeface="楷体_GB2312" pitchFamily="49" charset="-122"/>
              </a:rPr>
              <a:t>消除翻译模式中左递归的一种变换方法</a:t>
            </a:r>
            <a:endParaRPr lang="zh-CN" altLang="en-US" sz="2800" b="1" i="0" dirty="0">
              <a:latin typeface="楷体_GB2312" pitchFamily="49" charset="-122"/>
            </a:endParaRPr>
          </a:p>
          <a:p>
            <a:pPr algn="l">
              <a:buClrTx/>
            </a:pPr>
            <a:endParaRPr lang="zh-CN" altLang="en-US" sz="1000" b="1" i="0" dirty="0">
              <a:latin typeface="楷体_GB2312" pitchFamily="49" charset="-122"/>
            </a:endParaRPr>
          </a:p>
          <a:p>
            <a:pPr lvl="1" algn="l">
              <a:buClrTx/>
              <a:buFont typeface="Symbol" panose="05050102010706020507" pitchFamily="18" charset="2"/>
              <a:buChar char="-"/>
            </a:pPr>
            <a:r>
              <a:rPr lang="zh-CN" altLang="en-US" sz="2800" b="1" i="0" dirty="0"/>
              <a:t>  </a:t>
            </a:r>
            <a:r>
              <a:rPr lang="zh-CN" altLang="en-US" b="1" i="0" dirty="0">
                <a:solidFill>
                  <a:srgbClr val="333399"/>
                </a:solidFill>
              </a:rPr>
              <a:t>理解这种变换方法</a:t>
            </a:r>
            <a:endParaRPr lang="zh-CN" altLang="en-US" b="1" i="0" dirty="0">
              <a:solidFill>
                <a:srgbClr val="333399"/>
              </a:solidFill>
            </a:endParaRPr>
          </a:p>
          <a:p>
            <a:pPr lvl="1" algn="l">
              <a:buClrTx/>
              <a:buFont typeface="Symbol" panose="05050102010706020507" pitchFamily="18" charset="2"/>
              <a:buNone/>
            </a:pPr>
            <a:endParaRPr lang="zh-CN" altLang="en-US" sz="1000" b="1" i="0" dirty="0">
              <a:solidFill>
                <a:srgbClr val="333399"/>
              </a:solidFill>
            </a:endParaRPr>
          </a:p>
          <a:p>
            <a:pPr lvl="1" algn="l">
              <a:buClrTx/>
              <a:buFont typeface="Symbol" panose="05050102010706020507" pitchFamily="18" charset="2"/>
              <a:buNone/>
            </a:pPr>
            <a:r>
              <a:rPr lang="zh-CN" altLang="en-US" b="1" i="0" dirty="0">
                <a:solidFill>
                  <a:srgbClr val="333399"/>
                </a:solidFill>
              </a:rPr>
              <a:t>     变换前后代表两种不同的计算方式</a:t>
            </a:r>
            <a:endParaRPr lang="zh-CN" altLang="en-US" b="1" i="0" dirty="0">
              <a:solidFill>
                <a:srgbClr val="333399"/>
              </a:solidFill>
            </a:endParaRPr>
          </a:p>
        </p:txBody>
      </p:sp>
      <p:sp>
        <p:nvSpPr>
          <p:cNvPr id="5222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2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2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3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2231" name="Rectangle 9"/>
          <p:cNvSpPr>
            <a:spLocks noChangeArrowheads="1"/>
          </p:cNvSpPr>
          <p:nvPr/>
        </p:nvSpPr>
        <p:spPr bwMode="auto">
          <a:xfrm>
            <a:off x="1128713" y="3200400"/>
            <a:ext cx="33528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A.a = </a:t>
            </a:r>
            <a:r>
              <a:rPr lang="en-US" altLang="zh-CN" sz="2000" b="1">
                <a:solidFill>
                  <a:srgbClr val="333399"/>
                </a:solidFill>
              </a:rPr>
              <a:t>g(g(</a:t>
            </a:r>
            <a:r>
              <a:rPr lang="en-US" altLang="zh-CN" sz="2000" b="1">
                <a:solidFill>
                  <a:srgbClr val="333399"/>
                </a:solidFill>
                <a:sym typeface="Symbol" panose="05050102010706020507" pitchFamily="18" charset="2"/>
              </a:rPr>
              <a:t>f(X.x)</a:t>
            </a:r>
            <a:r>
              <a:rPr lang="en-US" altLang="zh-CN" sz="2000" b="1" i="0">
                <a:solidFill>
                  <a:srgbClr val="333399"/>
                </a:solidFill>
              </a:rPr>
              <a:t>, </a:t>
            </a: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1</a:t>
            </a:r>
            <a:r>
              <a:rPr lang="en-US" altLang="zh-CN" sz="2000" b="1">
                <a:solidFill>
                  <a:srgbClr val="333399"/>
                </a:solidFill>
              </a:rPr>
              <a:t>.y)</a:t>
            </a:r>
            <a:r>
              <a:rPr lang="en-US" altLang="zh-CN" sz="2000" b="1" i="0">
                <a:solidFill>
                  <a:srgbClr val="333399"/>
                </a:solidFill>
              </a:rPr>
              <a:t>, </a:t>
            </a: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2</a:t>
            </a:r>
            <a:r>
              <a:rPr lang="en-US" altLang="zh-CN" sz="2000" b="1">
                <a:solidFill>
                  <a:srgbClr val="333399"/>
                </a:solidFill>
              </a:rPr>
              <a:t>.y)</a:t>
            </a:r>
            <a:r>
              <a:rPr lang="en-US" altLang="zh-CN" sz="2000" b="1" i="0">
                <a:solidFill>
                  <a:srgbClr val="333399"/>
                </a:solidFill>
              </a:rPr>
              <a:t> </a:t>
            </a:r>
            <a:endParaRPr lang="en-US" altLang="zh-CN" sz="2000" b="1" i="0">
              <a:solidFill>
                <a:srgbClr val="333399"/>
              </a:solidFill>
            </a:endParaRPr>
          </a:p>
        </p:txBody>
      </p:sp>
      <p:sp>
        <p:nvSpPr>
          <p:cNvPr id="52232" name="Line 10"/>
          <p:cNvSpPr>
            <a:spLocks noChangeShapeType="1"/>
          </p:cNvSpPr>
          <p:nvPr/>
        </p:nvSpPr>
        <p:spPr bwMode="auto">
          <a:xfrm flipH="1" flipV="1">
            <a:off x="3186113" y="3597275"/>
            <a:ext cx="457200" cy="457200"/>
          </a:xfrm>
          <a:prstGeom prst="line">
            <a:avLst/>
          </a:prstGeom>
          <a:noFill/>
          <a:ln w="9525">
            <a:solidFill>
              <a:srgbClr val="000080"/>
            </a:solidFill>
            <a:round/>
          </a:ln>
        </p:spPr>
        <p:txBody>
          <a:bodyPr>
            <a:spAutoFit/>
          </a:bodyPr>
          <a:lstStyle/>
          <a:p>
            <a:endParaRPr lang="zh-CN" altLang="en-US"/>
          </a:p>
        </p:txBody>
      </p:sp>
      <p:sp>
        <p:nvSpPr>
          <p:cNvPr id="52233" name="Line 11"/>
          <p:cNvSpPr>
            <a:spLocks noChangeShapeType="1"/>
          </p:cNvSpPr>
          <p:nvPr/>
        </p:nvSpPr>
        <p:spPr bwMode="auto">
          <a:xfrm flipV="1">
            <a:off x="2463800" y="3597275"/>
            <a:ext cx="417513" cy="422275"/>
          </a:xfrm>
          <a:prstGeom prst="line">
            <a:avLst/>
          </a:prstGeom>
          <a:noFill/>
          <a:ln w="9525">
            <a:solidFill>
              <a:srgbClr val="000080"/>
            </a:solidFill>
            <a:round/>
          </a:ln>
        </p:spPr>
        <p:txBody>
          <a:bodyPr>
            <a:spAutoFit/>
          </a:bodyPr>
          <a:lstStyle/>
          <a:p>
            <a:endParaRPr lang="zh-CN" altLang="en-US"/>
          </a:p>
        </p:txBody>
      </p:sp>
      <p:sp>
        <p:nvSpPr>
          <p:cNvPr id="52234" name="Line 12"/>
          <p:cNvSpPr>
            <a:spLocks noChangeShapeType="1"/>
          </p:cNvSpPr>
          <p:nvPr/>
        </p:nvSpPr>
        <p:spPr bwMode="auto">
          <a:xfrm flipV="1">
            <a:off x="1738313" y="4359275"/>
            <a:ext cx="381000" cy="381000"/>
          </a:xfrm>
          <a:prstGeom prst="line">
            <a:avLst/>
          </a:prstGeom>
          <a:noFill/>
          <a:ln w="9525">
            <a:solidFill>
              <a:srgbClr val="000080"/>
            </a:solidFill>
            <a:round/>
          </a:ln>
        </p:spPr>
        <p:txBody>
          <a:bodyPr>
            <a:spAutoFit/>
          </a:bodyPr>
          <a:lstStyle/>
          <a:p>
            <a:endParaRPr lang="zh-CN" altLang="en-US"/>
          </a:p>
        </p:txBody>
      </p:sp>
      <p:sp>
        <p:nvSpPr>
          <p:cNvPr id="52235" name="Rectangle 18"/>
          <p:cNvSpPr>
            <a:spLocks noChangeArrowheads="1"/>
          </p:cNvSpPr>
          <p:nvPr/>
        </p:nvSpPr>
        <p:spPr bwMode="auto">
          <a:xfrm>
            <a:off x="2816225" y="4724400"/>
            <a:ext cx="44608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1</a:t>
            </a:r>
            <a:endParaRPr lang="en-US" altLang="zh-CN" sz="2000" i="0" baseline="-25000">
              <a:solidFill>
                <a:srgbClr val="333399"/>
              </a:solidFill>
              <a:ea typeface="华文行楷" panose="02010800040101010101" pitchFamily="2" charset="-122"/>
            </a:endParaRPr>
          </a:p>
        </p:txBody>
      </p:sp>
      <p:sp>
        <p:nvSpPr>
          <p:cNvPr id="52236" name="Rectangle 23"/>
          <p:cNvSpPr>
            <a:spLocks noChangeArrowheads="1"/>
          </p:cNvSpPr>
          <p:nvPr/>
        </p:nvSpPr>
        <p:spPr bwMode="auto">
          <a:xfrm>
            <a:off x="1509713" y="5410200"/>
            <a:ext cx="354012"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X</a:t>
            </a:r>
            <a:endParaRPr lang="en-US" altLang="zh-CN" sz="2000" b="1">
              <a:solidFill>
                <a:srgbClr val="333399"/>
              </a:solidFill>
              <a:ea typeface="华文行楷" panose="02010800040101010101" pitchFamily="2" charset="-122"/>
            </a:endParaRPr>
          </a:p>
        </p:txBody>
      </p:sp>
      <p:sp>
        <p:nvSpPr>
          <p:cNvPr id="52237" name="Line 24"/>
          <p:cNvSpPr>
            <a:spLocks noChangeShapeType="1"/>
          </p:cNvSpPr>
          <p:nvPr/>
        </p:nvSpPr>
        <p:spPr bwMode="auto">
          <a:xfrm flipV="1">
            <a:off x="1682750" y="5045075"/>
            <a:ext cx="0" cy="381000"/>
          </a:xfrm>
          <a:prstGeom prst="line">
            <a:avLst/>
          </a:prstGeom>
          <a:noFill/>
          <a:ln w="9525">
            <a:solidFill>
              <a:srgbClr val="000080"/>
            </a:solidFill>
            <a:round/>
          </a:ln>
        </p:spPr>
        <p:txBody>
          <a:bodyPr>
            <a:spAutoFit/>
          </a:bodyPr>
          <a:lstStyle/>
          <a:p>
            <a:endParaRPr lang="zh-CN" altLang="en-US"/>
          </a:p>
        </p:txBody>
      </p:sp>
      <p:sp>
        <p:nvSpPr>
          <p:cNvPr id="52238" name="Line 35"/>
          <p:cNvSpPr>
            <a:spLocks noChangeShapeType="1"/>
          </p:cNvSpPr>
          <p:nvPr/>
        </p:nvSpPr>
        <p:spPr bwMode="auto">
          <a:xfrm flipH="1" flipV="1">
            <a:off x="2424113" y="4359275"/>
            <a:ext cx="457200" cy="457200"/>
          </a:xfrm>
          <a:prstGeom prst="line">
            <a:avLst/>
          </a:prstGeom>
          <a:noFill/>
          <a:ln w="9525">
            <a:solidFill>
              <a:srgbClr val="000080"/>
            </a:solidFill>
            <a:round/>
          </a:ln>
        </p:spPr>
        <p:txBody>
          <a:bodyPr>
            <a:spAutoFit/>
          </a:bodyPr>
          <a:lstStyle/>
          <a:p>
            <a:endParaRPr lang="zh-CN" altLang="en-US"/>
          </a:p>
        </p:txBody>
      </p:sp>
      <p:sp>
        <p:nvSpPr>
          <p:cNvPr id="52239" name="Rectangle 36"/>
          <p:cNvSpPr>
            <a:spLocks noChangeArrowheads="1"/>
          </p:cNvSpPr>
          <p:nvPr/>
        </p:nvSpPr>
        <p:spPr bwMode="auto">
          <a:xfrm>
            <a:off x="3578225" y="3902075"/>
            <a:ext cx="44608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2</a:t>
            </a:r>
            <a:endParaRPr lang="en-US" altLang="zh-CN" sz="2000" i="0" baseline="-25000">
              <a:solidFill>
                <a:srgbClr val="333399"/>
              </a:solidFill>
              <a:ea typeface="华文行楷" panose="02010800040101010101" pitchFamily="2" charset="-122"/>
            </a:endParaRPr>
          </a:p>
        </p:txBody>
      </p:sp>
      <p:sp>
        <p:nvSpPr>
          <p:cNvPr id="52240" name="Rectangle 37"/>
          <p:cNvSpPr>
            <a:spLocks noChangeArrowheads="1"/>
          </p:cNvSpPr>
          <p:nvPr/>
        </p:nvSpPr>
        <p:spPr bwMode="auto">
          <a:xfrm>
            <a:off x="900113" y="3962400"/>
            <a:ext cx="24384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A.a = </a:t>
            </a:r>
            <a:r>
              <a:rPr lang="en-US" altLang="zh-CN" sz="2000" b="1">
                <a:solidFill>
                  <a:srgbClr val="333399"/>
                </a:solidFill>
              </a:rPr>
              <a:t>g(</a:t>
            </a:r>
            <a:r>
              <a:rPr lang="en-US" altLang="zh-CN" sz="2000" b="1">
                <a:solidFill>
                  <a:srgbClr val="333399"/>
                </a:solidFill>
                <a:sym typeface="Symbol" panose="05050102010706020507" pitchFamily="18" charset="2"/>
              </a:rPr>
              <a:t>f(X.x)</a:t>
            </a:r>
            <a:r>
              <a:rPr lang="en-US" altLang="zh-CN" sz="2000" b="1" i="0">
                <a:solidFill>
                  <a:srgbClr val="333399"/>
                </a:solidFill>
              </a:rPr>
              <a:t>, </a:t>
            </a: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1</a:t>
            </a:r>
            <a:r>
              <a:rPr lang="en-US" altLang="zh-CN" sz="2000" b="1">
                <a:solidFill>
                  <a:srgbClr val="333399"/>
                </a:solidFill>
              </a:rPr>
              <a:t>.y)</a:t>
            </a:r>
            <a:r>
              <a:rPr lang="en-US" altLang="zh-CN" sz="2000" b="1" i="0">
                <a:solidFill>
                  <a:srgbClr val="333399"/>
                </a:solidFill>
              </a:rPr>
              <a:t> </a:t>
            </a:r>
            <a:endParaRPr lang="en-US" altLang="zh-CN" sz="2000" b="1" i="0">
              <a:solidFill>
                <a:srgbClr val="333399"/>
              </a:solidFill>
            </a:endParaRPr>
          </a:p>
        </p:txBody>
      </p:sp>
      <p:sp>
        <p:nvSpPr>
          <p:cNvPr id="52241" name="Rectangle 38"/>
          <p:cNvSpPr>
            <a:spLocks noChangeArrowheads="1"/>
          </p:cNvSpPr>
          <p:nvPr/>
        </p:nvSpPr>
        <p:spPr bwMode="auto">
          <a:xfrm>
            <a:off x="976313" y="4664075"/>
            <a:ext cx="1524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A.a = </a:t>
            </a:r>
            <a:r>
              <a:rPr lang="en-US" altLang="zh-CN" sz="2000" b="1">
                <a:solidFill>
                  <a:srgbClr val="333399"/>
                </a:solidFill>
                <a:sym typeface="Symbol" panose="05050102010706020507" pitchFamily="18" charset="2"/>
              </a:rPr>
              <a:t>f(X.x)</a:t>
            </a:r>
            <a:r>
              <a:rPr lang="en-US" altLang="zh-CN" sz="2000" b="1" i="0">
                <a:solidFill>
                  <a:srgbClr val="333399"/>
                </a:solidFill>
              </a:rPr>
              <a:t> </a:t>
            </a:r>
            <a:endParaRPr lang="en-US" altLang="zh-CN" sz="2000" b="1" i="0">
              <a:solidFill>
                <a:srgbClr val="333399"/>
              </a:solidFill>
            </a:endParaRPr>
          </a:p>
        </p:txBody>
      </p:sp>
      <p:sp>
        <p:nvSpPr>
          <p:cNvPr id="52242" name="Rectangle 39"/>
          <p:cNvSpPr>
            <a:spLocks noChangeArrowheads="1"/>
          </p:cNvSpPr>
          <p:nvPr/>
        </p:nvSpPr>
        <p:spPr bwMode="auto">
          <a:xfrm>
            <a:off x="5395913" y="2996952"/>
            <a:ext cx="381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A</a:t>
            </a:r>
            <a:endParaRPr lang="en-US" altLang="zh-CN" sz="2000" b="1" i="0">
              <a:solidFill>
                <a:srgbClr val="333399"/>
              </a:solidFill>
            </a:endParaRPr>
          </a:p>
        </p:txBody>
      </p:sp>
      <p:sp>
        <p:nvSpPr>
          <p:cNvPr id="52243" name="Line 40"/>
          <p:cNvSpPr>
            <a:spLocks noChangeShapeType="1"/>
          </p:cNvSpPr>
          <p:nvPr/>
        </p:nvSpPr>
        <p:spPr bwMode="auto">
          <a:xfrm flipH="1" flipV="1">
            <a:off x="5700713" y="3377952"/>
            <a:ext cx="228600" cy="381000"/>
          </a:xfrm>
          <a:prstGeom prst="line">
            <a:avLst/>
          </a:prstGeom>
          <a:noFill/>
          <a:ln w="9525">
            <a:solidFill>
              <a:srgbClr val="000080"/>
            </a:solidFill>
            <a:round/>
          </a:ln>
        </p:spPr>
        <p:txBody>
          <a:bodyPr>
            <a:spAutoFit/>
          </a:bodyPr>
          <a:lstStyle/>
          <a:p>
            <a:endParaRPr lang="zh-CN" altLang="en-US"/>
          </a:p>
        </p:txBody>
      </p:sp>
      <p:sp>
        <p:nvSpPr>
          <p:cNvPr id="52244" name="Line 41"/>
          <p:cNvSpPr>
            <a:spLocks noChangeShapeType="1"/>
          </p:cNvSpPr>
          <p:nvPr/>
        </p:nvSpPr>
        <p:spPr bwMode="auto">
          <a:xfrm flipV="1">
            <a:off x="4978400" y="3377952"/>
            <a:ext cx="417513" cy="422275"/>
          </a:xfrm>
          <a:prstGeom prst="line">
            <a:avLst/>
          </a:prstGeom>
          <a:noFill/>
          <a:ln w="9525">
            <a:solidFill>
              <a:srgbClr val="000080"/>
            </a:solidFill>
            <a:round/>
          </a:ln>
        </p:spPr>
        <p:txBody>
          <a:bodyPr>
            <a:spAutoFit/>
          </a:bodyPr>
          <a:lstStyle/>
          <a:p>
            <a:endParaRPr lang="zh-CN" altLang="en-US"/>
          </a:p>
        </p:txBody>
      </p:sp>
      <p:sp>
        <p:nvSpPr>
          <p:cNvPr id="52245" name="Line 42"/>
          <p:cNvSpPr>
            <a:spLocks noChangeShapeType="1"/>
          </p:cNvSpPr>
          <p:nvPr/>
        </p:nvSpPr>
        <p:spPr bwMode="auto">
          <a:xfrm flipV="1">
            <a:off x="5395913" y="4063752"/>
            <a:ext cx="381000" cy="381000"/>
          </a:xfrm>
          <a:prstGeom prst="line">
            <a:avLst/>
          </a:prstGeom>
          <a:noFill/>
          <a:ln w="9525">
            <a:solidFill>
              <a:srgbClr val="000080"/>
            </a:solidFill>
            <a:round/>
          </a:ln>
        </p:spPr>
        <p:txBody>
          <a:bodyPr>
            <a:spAutoFit/>
          </a:bodyPr>
          <a:lstStyle/>
          <a:p>
            <a:endParaRPr lang="zh-CN" altLang="en-US"/>
          </a:p>
        </p:txBody>
      </p:sp>
      <p:sp>
        <p:nvSpPr>
          <p:cNvPr id="52246" name="Rectangle 43"/>
          <p:cNvSpPr>
            <a:spLocks noChangeArrowheads="1"/>
          </p:cNvSpPr>
          <p:nvPr/>
        </p:nvSpPr>
        <p:spPr bwMode="auto">
          <a:xfrm>
            <a:off x="5014913" y="4368552"/>
            <a:ext cx="446087"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1</a:t>
            </a:r>
            <a:endParaRPr lang="en-US" altLang="zh-CN" sz="2000" i="0" baseline="-25000">
              <a:solidFill>
                <a:srgbClr val="333399"/>
              </a:solidFill>
              <a:ea typeface="华文行楷" panose="02010800040101010101" pitchFamily="2" charset="-122"/>
            </a:endParaRPr>
          </a:p>
        </p:txBody>
      </p:sp>
      <p:sp>
        <p:nvSpPr>
          <p:cNvPr id="52247" name="Rectangle 47"/>
          <p:cNvSpPr>
            <a:spLocks noChangeArrowheads="1"/>
          </p:cNvSpPr>
          <p:nvPr/>
        </p:nvSpPr>
        <p:spPr bwMode="auto">
          <a:xfrm>
            <a:off x="5559425" y="5114677"/>
            <a:ext cx="446088" cy="396875"/>
          </a:xfrm>
          <a:prstGeom prst="rect">
            <a:avLst/>
          </a:prstGeom>
          <a:noFill/>
          <a:ln w="9525">
            <a:noFill/>
            <a:miter lim="800000"/>
          </a:ln>
        </p:spPr>
        <p:txBody>
          <a:bodyPr wrap="none">
            <a:spAutoFit/>
          </a:bodyPr>
          <a:lstStyle/>
          <a:p>
            <a:pPr algn="l">
              <a:buClrTx/>
              <a:buFontTx/>
              <a:buNone/>
            </a:pP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2</a:t>
            </a:r>
            <a:endParaRPr lang="en-US" altLang="zh-CN" sz="2000" i="0" baseline="-25000">
              <a:solidFill>
                <a:srgbClr val="333399"/>
              </a:solidFill>
              <a:ea typeface="华文行楷" panose="02010800040101010101" pitchFamily="2" charset="-122"/>
            </a:endParaRPr>
          </a:p>
        </p:txBody>
      </p:sp>
      <p:sp>
        <p:nvSpPr>
          <p:cNvPr id="52248" name="Rectangle 48"/>
          <p:cNvSpPr>
            <a:spLocks noChangeArrowheads="1"/>
          </p:cNvSpPr>
          <p:nvPr/>
        </p:nvSpPr>
        <p:spPr bwMode="auto">
          <a:xfrm>
            <a:off x="4710113" y="3743077"/>
            <a:ext cx="457200" cy="396875"/>
          </a:xfrm>
          <a:prstGeom prst="rect">
            <a:avLst/>
          </a:prstGeom>
          <a:noFill/>
          <a:ln w="9525">
            <a:noFill/>
            <a:miter lim="800000"/>
          </a:ln>
        </p:spPr>
        <p:txBody>
          <a:bodyPr>
            <a:spAutoFit/>
          </a:bodyPr>
          <a:lstStyle/>
          <a:p>
            <a:pPr algn="l">
              <a:buClrTx/>
              <a:buFontTx/>
              <a:buNone/>
            </a:pPr>
            <a:r>
              <a:rPr lang="en-US" altLang="zh-CN" sz="2000" b="1">
                <a:solidFill>
                  <a:srgbClr val="333399"/>
                </a:solidFill>
                <a:sym typeface="Symbol" panose="05050102010706020507" pitchFamily="18" charset="2"/>
              </a:rPr>
              <a:t>X</a:t>
            </a:r>
            <a:endParaRPr lang="en-US" altLang="zh-CN" sz="2000" b="1" i="0">
              <a:solidFill>
                <a:srgbClr val="333399"/>
              </a:solidFill>
            </a:endParaRPr>
          </a:p>
        </p:txBody>
      </p:sp>
      <p:sp>
        <p:nvSpPr>
          <p:cNvPr id="52249" name="Rectangle 49"/>
          <p:cNvSpPr>
            <a:spLocks noChangeArrowheads="1"/>
          </p:cNvSpPr>
          <p:nvPr/>
        </p:nvSpPr>
        <p:spPr bwMode="auto">
          <a:xfrm>
            <a:off x="5624513" y="3743077"/>
            <a:ext cx="15240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R.i = </a:t>
            </a:r>
            <a:r>
              <a:rPr lang="en-US" altLang="zh-CN" sz="2000" b="1">
                <a:solidFill>
                  <a:srgbClr val="333399"/>
                </a:solidFill>
                <a:sym typeface="Symbol" panose="05050102010706020507" pitchFamily="18" charset="2"/>
              </a:rPr>
              <a:t>f(X.x)</a:t>
            </a:r>
            <a:r>
              <a:rPr lang="en-US" altLang="zh-CN" sz="2000" b="1" i="0">
                <a:solidFill>
                  <a:srgbClr val="333399"/>
                </a:solidFill>
              </a:rPr>
              <a:t> </a:t>
            </a:r>
            <a:endParaRPr lang="en-US" altLang="zh-CN" sz="2000" b="1" i="0">
              <a:solidFill>
                <a:srgbClr val="333399"/>
              </a:solidFill>
            </a:endParaRPr>
          </a:p>
        </p:txBody>
      </p:sp>
      <p:sp>
        <p:nvSpPr>
          <p:cNvPr id="52250" name="Rectangle 50"/>
          <p:cNvSpPr>
            <a:spLocks noChangeArrowheads="1"/>
          </p:cNvSpPr>
          <p:nvPr/>
        </p:nvSpPr>
        <p:spPr bwMode="auto">
          <a:xfrm>
            <a:off x="4427538" y="5419477"/>
            <a:ext cx="3352800"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R.i = </a:t>
            </a:r>
            <a:r>
              <a:rPr lang="en-US" altLang="zh-CN" sz="2000" b="1">
                <a:solidFill>
                  <a:srgbClr val="333399"/>
                </a:solidFill>
              </a:rPr>
              <a:t>g(g(</a:t>
            </a:r>
            <a:r>
              <a:rPr lang="en-US" altLang="zh-CN" sz="2000" b="1">
                <a:solidFill>
                  <a:srgbClr val="333399"/>
                </a:solidFill>
                <a:sym typeface="Symbol" panose="05050102010706020507" pitchFamily="18" charset="2"/>
              </a:rPr>
              <a:t>f(X.x)</a:t>
            </a:r>
            <a:r>
              <a:rPr lang="en-US" altLang="zh-CN" sz="2000" b="1" i="0">
                <a:solidFill>
                  <a:srgbClr val="333399"/>
                </a:solidFill>
              </a:rPr>
              <a:t>, </a:t>
            </a: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1</a:t>
            </a:r>
            <a:r>
              <a:rPr lang="en-US" altLang="zh-CN" sz="2000" b="1">
                <a:solidFill>
                  <a:srgbClr val="333399"/>
                </a:solidFill>
              </a:rPr>
              <a:t>.y)</a:t>
            </a:r>
            <a:r>
              <a:rPr lang="en-US" altLang="zh-CN" sz="2000" b="1" i="0">
                <a:solidFill>
                  <a:srgbClr val="333399"/>
                </a:solidFill>
              </a:rPr>
              <a:t>, </a:t>
            </a:r>
            <a:r>
              <a:rPr lang="en-US" altLang="zh-CN" sz="2000" b="1">
                <a:solidFill>
                  <a:srgbClr val="333399"/>
                </a:solidFill>
                <a:ea typeface="华文行楷" panose="02010800040101010101" pitchFamily="2" charset="-122"/>
              </a:rPr>
              <a:t>Y</a:t>
            </a:r>
            <a:r>
              <a:rPr lang="en-US" altLang="zh-CN" sz="2000" i="0" baseline="-25000">
                <a:solidFill>
                  <a:srgbClr val="333399"/>
                </a:solidFill>
                <a:ea typeface="华文行楷" panose="02010800040101010101" pitchFamily="2" charset="-122"/>
              </a:rPr>
              <a:t>2</a:t>
            </a:r>
            <a:r>
              <a:rPr lang="en-US" altLang="zh-CN" sz="2000" b="1">
                <a:solidFill>
                  <a:srgbClr val="333399"/>
                </a:solidFill>
              </a:rPr>
              <a:t>.y)</a:t>
            </a:r>
            <a:r>
              <a:rPr lang="en-US" altLang="zh-CN" sz="2000" b="1" i="0">
                <a:solidFill>
                  <a:srgbClr val="333399"/>
                </a:solidFill>
              </a:rPr>
              <a:t> </a:t>
            </a:r>
            <a:endParaRPr lang="en-US" altLang="zh-CN" sz="2000" b="1" i="0">
              <a:solidFill>
                <a:srgbClr val="333399"/>
              </a:solidFill>
            </a:endParaRPr>
          </a:p>
        </p:txBody>
      </p:sp>
      <p:sp>
        <p:nvSpPr>
          <p:cNvPr id="52251" name="Rectangle 51"/>
          <p:cNvSpPr>
            <a:spLocks noChangeArrowheads="1"/>
          </p:cNvSpPr>
          <p:nvPr/>
        </p:nvSpPr>
        <p:spPr bwMode="auto">
          <a:xfrm>
            <a:off x="5580063" y="4428877"/>
            <a:ext cx="2438400" cy="396875"/>
          </a:xfrm>
          <a:prstGeom prst="rect">
            <a:avLst/>
          </a:prstGeom>
          <a:noFill/>
          <a:ln w="9525">
            <a:noFill/>
            <a:miter lim="800000"/>
          </a:ln>
        </p:spPr>
        <p:txBody>
          <a:bodyPr>
            <a:spAutoFit/>
          </a:bodyPr>
          <a:lstStyle/>
          <a:p>
            <a:pPr algn="l">
              <a:buClrTx/>
              <a:buFontTx/>
              <a:buNone/>
            </a:pPr>
            <a:r>
              <a:rPr lang="en-US" altLang="zh-CN" sz="2000" b="1" dirty="0" err="1">
                <a:solidFill>
                  <a:srgbClr val="333399"/>
                </a:solidFill>
                <a:ea typeface="华文行楷" panose="02010800040101010101" pitchFamily="2" charset="-122"/>
              </a:rPr>
              <a:t>R.i</a:t>
            </a:r>
            <a:r>
              <a:rPr lang="en-US" altLang="zh-CN" sz="2000" b="1" dirty="0">
                <a:solidFill>
                  <a:srgbClr val="333399"/>
                </a:solidFill>
                <a:ea typeface="华文行楷" panose="02010800040101010101" pitchFamily="2" charset="-122"/>
              </a:rPr>
              <a:t> = </a:t>
            </a:r>
            <a:r>
              <a:rPr lang="en-US" altLang="zh-CN" sz="2000" b="1" dirty="0">
                <a:solidFill>
                  <a:srgbClr val="333399"/>
                </a:solidFill>
              </a:rPr>
              <a:t>g(</a:t>
            </a:r>
            <a:r>
              <a:rPr lang="en-US" altLang="zh-CN" sz="2000" b="1" dirty="0">
                <a:solidFill>
                  <a:srgbClr val="333399"/>
                </a:solidFill>
                <a:sym typeface="Symbol" panose="05050102010706020507" pitchFamily="18" charset="2"/>
              </a:rPr>
              <a:t>f(</a:t>
            </a:r>
            <a:r>
              <a:rPr lang="en-US" altLang="zh-CN" sz="2000" b="1" dirty="0" err="1">
                <a:solidFill>
                  <a:srgbClr val="333399"/>
                </a:solidFill>
                <a:sym typeface="Symbol" panose="05050102010706020507" pitchFamily="18" charset="2"/>
              </a:rPr>
              <a:t>X.x</a:t>
            </a:r>
            <a:r>
              <a:rPr lang="en-US" altLang="zh-CN" sz="2000" b="1" dirty="0">
                <a:solidFill>
                  <a:srgbClr val="333399"/>
                </a:solidFill>
                <a:sym typeface="Symbol" panose="05050102010706020507" pitchFamily="18" charset="2"/>
              </a:rPr>
              <a:t>)</a:t>
            </a:r>
            <a:r>
              <a:rPr lang="en-US" altLang="zh-CN" sz="2000" b="1" i="0" dirty="0">
                <a:solidFill>
                  <a:srgbClr val="333399"/>
                </a:solidFill>
              </a:rPr>
              <a:t>, </a:t>
            </a:r>
            <a:r>
              <a:rPr lang="en-US" altLang="zh-CN" sz="2000" b="1" dirty="0">
                <a:solidFill>
                  <a:srgbClr val="333399"/>
                </a:solidFill>
                <a:ea typeface="华文行楷" panose="02010800040101010101" pitchFamily="2" charset="-122"/>
              </a:rPr>
              <a:t>Y</a:t>
            </a:r>
            <a:r>
              <a:rPr lang="en-US" altLang="zh-CN" sz="2000" i="0" baseline="-25000" dirty="0">
                <a:solidFill>
                  <a:srgbClr val="333399"/>
                </a:solidFill>
                <a:ea typeface="华文行楷" panose="02010800040101010101" pitchFamily="2" charset="-122"/>
              </a:rPr>
              <a:t>1</a:t>
            </a:r>
            <a:r>
              <a:rPr lang="en-US" altLang="zh-CN" sz="2000" b="1" dirty="0">
                <a:solidFill>
                  <a:srgbClr val="333399"/>
                </a:solidFill>
              </a:rPr>
              <a:t>.y)</a:t>
            </a:r>
            <a:r>
              <a:rPr lang="en-US" altLang="zh-CN" sz="2000" b="1" i="0" dirty="0">
                <a:solidFill>
                  <a:srgbClr val="333399"/>
                </a:solidFill>
              </a:rPr>
              <a:t> </a:t>
            </a:r>
            <a:endParaRPr lang="en-US" altLang="zh-CN" sz="2000" b="1" i="0" dirty="0">
              <a:solidFill>
                <a:srgbClr val="333399"/>
              </a:solidFill>
            </a:endParaRPr>
          </a:p>
        </p:txBody>
      </p:sp>
      <p:sp>
        <p:nvSpPr>
          <p:cNvPr id="52252" name="Line 53"/>
          <p:cNvSpPr>
            <a:spLocks noChangeShapeType="1"/>
          </p:cNvSpPr>
          <p:nvPr/>
        </p:nvSpPr>
        <p:spPr bwMode="auto">
          <a:xfrm flipH="1" flipV="1">
            <a:off x="6081713" y="4063752"/>
            <a:ext cx="228600" cy="381000"/>
          </a:xfrm>
          <a:prstGeom prst="line">
            <a:avLst/>
          </a:prstGeom>
          <a:noFill/>
          <a:ln w="9525">
            <a:solidFill>
              <a:srgbClr val="000080"/>
            </a:solidFill>
            <a:round/>
          </a:ln>
        </p:spPr>
        <p:txBody>
          <a:bodyPr>
            <a:spAutoFit/>
          </a:bodyPr>
          <a:lstStyle/>
          <a:p>
            <a:endParaRPr lang="zh-CN" altLang="en-US"/>
          </a:p>
        </p:txBody>
      </p:sp>
      <p:sp>
        <p:nvSpPr>
          <p:cNvPr id="52253" name="Line 54"/>
          <p:cNvSpPr>
            <a:spLocks noChangeShapeType="1"/>
          </p:cNvSpPr>
          <p:nvPr/>
        </p:nvSpPr>
        <p:spPr bwMode="auto">
          <a:xfrm flipH="1" flipV="1">
            <a:off x="6538913" y="4825752"/>
            <a:ext cx="381000" cy="685800"/>
          </a:xfrm>
          <a:prstGeom prst="line">
            <a:avLst/>
          </a:prstGeom>
          <a:noFill/>
          <a:ln w="9525">
            <a:solidFill>
              <a:srgbClr val="000080"/>
            </a:solidFill>
            <a:round/>
          </a:ln>
        </p:spPr>
        <p:txBody>
          <a:bodyPr>
            <a:spAutoFit/>
          </a:bodyPr>
          <a:lstStyle/>
          <a:p>
            <a:endParaRPr lang="zh-CN" altLang="en-US"/>
          </a:p>
        </p:txBody>
      </p:sp>
      <p:sp>
        <p:nvSpPr>
          <p:cNvPr id="52254" name="Line 55"/>
          <p:cNvSpPr>
            <a:spLocks noChangeShapeType="1"/>
          </p:cNvSpPr>
          <p:nvPr/>
        </p:nvSpPr>
        <p:spPr bwMode="auto">
          <a:xfrm flipV="1">
            <a:off x="5929313" y="4825752"/>
            <a:ext cx="381000" cy="381000"/>
          </a:xfrm>
          <a:prstGeom prst="line">
            <a:avLst/>
          </a:prstGeom>
          <a:noFill/>
          <a:ln w="9525">
            <a:solidFill>
              <a:srgbClr val="000080"/>
            </a:solidFill>
            <a:round/>
          </a:ln>
        </p:spPr>
        <p:txBody>
          <a:bodyPr>
            <a:spAutoFit/>
          </a:bodyPr>
          <a:lstStyle/>
          <a:p>
            <a:endParaRPr lang="zh-CN" altLang="en-US"/>
          </a:p>
        </p:txBody>
      </p:sp>
      <p:sp>
        <p:nvSpPr>
          <p:cNvPr id="586808" name="Rectangle 56"/>
          <p:cNvSpPr>
            <a:spLocks noChangeArrowheads="1"/>
          </p:cNvSpPr>
          <p:nvPr/>
        </p:nvSpPr>
        <p:spPr bwMode="auto">
          <a:xfrm>
            <a:off x="8208963" y="5457577"/>
            <a:ext cx="82708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R.s</a:t>
            </a:r>
            <a:endParaRPr lang="en-US" altLang="zh-CN" sz="2000" b="1" i="0">
              <a:solidFill>
                <a:srgbClr val="333399"/>
              </a:solidFill>
            </a:endParaRPr>
          </a:p>
        </p:txBody>
      </p:sp>
      <p:sp>
        <p:nvSpPr>
          <p:cNvPr id="586809" name="Line 57"/>
          <p:cNvSpPr>
            <a:spLocks noChangeShapeType="1"/>
          </p:cNvSpPr>
          <p:nvPr/>
        </p:nvSpPr>
        <p:spPr bwMode="auto">
          <a:xfrm>
            <a:off x="7740650" y="5673477"/>
            <a:ext cx="503238" cy="0"/>
          </a:xfrm>
          <a:prstGeom prst="line">
            <a:avLst/>
          </a:prstGeom>
          <a:noFill/>
          <a:ln w="9525">
            <a:solidFill>
              <a:schemeClr val="tx1"/>
            </a:solidFill>
            <a:round/>
            <a:tailEnd type="triangle" w="med" len="med"/>
          </a:ln>
        </p:spPr>
        <p:txBody>
          <a:bodyPr>
            <a:spAutoFit/>
          </a:bodyPr>
          <a:lstStyle/>
          <a:p>
            <a:endParaRPr lang="zh-CN" altLang="en-US"/>
          </a:p>
        </p:txBody>
      </p:sp>
      <p:sp>
        <p:nvSpPr>
          <p:cNvPr id="586810" name="Line 58"/>
          <p:cNvSpPr>
            <a:spLocks noChangeShapeType="1"/>
          </p:cNvSpPr>
          <p:nvPr/>
        </p:nvSpPr>
        <p:spPr bwMode="auto">
          <a:xfrm flipH="1" flipV="1">
            <a:off x="8459788" y="4881315"/>
            <a:ext cx="1587" cy="576262"/>
          </a:xfrm>
          <a:prstGeom prst="line">
            <a:avLst/>
          </a:prstGeom>
          <a:noFill/>
          <a:ln w="9525">
            <a:solidFill>
              <a:schemeClr val="tx1"/>
            </a:solidFill>
            <a:round/>
            <a:tailEnd type="triangle" w="med" len="med"/>
          </a:ln>
        </p:spPr>
        <p:txBody>
          <a:bodyPr>
            <a:spAutoFit/>
          </a:bodyPr>
          <a:lstStyle/>
          <a:p>
            <a:endParaRPr lang="zh-CN" altLang="en-US"/>
          </a:p>
        </p:txBody>
      </p:sp>
      <p:sp>
        <p:nvSpPr>
          <p:cNvPr id="586811" name="Rectangle 59"/>
          <p:cNvSpPr>
            <a:spLocks noChangeArrowheads="1"/>
          </p:cNvSpPr>
          <p:nvPr/>
        </p:nvSpPr>
        <p:spPr bwMode="auto">
          <a:xfrm>
            <a:off x="8137525" y="4449515"/>
            <a:ext cx="827088"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R.s</a:t>
            </a:r>
            <a:endParaRPr lang="en-US" altLang="zh-CN" sz="2000" b="1" i="0">
              <a:solidFill>
                <a:srgbClr val="333399"/>
              </a:solidFill>
            </a:endParaRPr>
          </a:p>
        </p:txBody>
      </p:sp>
      <p:sp>
        <p:nvSpPr>
          <p:cNvPr id="586812" name="Rectangle 60"/>
          <p:cNvSpPr>
            <a:spLocks noChangeArrowheads="1"/>
          </p:cNvSpPr>
          <p:nvPr/>
        </p:nvSpPr>
        <p:spPr bwMode="auto">
          <a:xfrm>
            <a:off x="7561263" y="3730377"/>
            <a:ext cx="82708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R.s</a:t>
            </a:r>
            <a:endParaRPr lang="en-US" altLang="zh-CN" sz="2000" b="1" i="0">
              <a:solidFill>
                <a:srgbClr val="333399"/>
              </a:solidFill>
            </a:endParaRPr>
          </a:p>
        </p:txBody>
      </p:sp>
      <p:sp>
        <p:nvSpPr>
          <p:cNvPr id="586813" name="Rectangle 61"/>
          <p:cNvSpPr>
            <a:spLocks noChangeArrowheads="1"/>
          </p:cNvSpPr>
          <p:nvPr/>
        </p:nvSpPr>
        <p:spPr bwMode="auto">
          <a:xfrm>
            <a:off x="6481763" y="3009652"/>
            <a:ext cx="827087" cy="396875"/>
          </a:xfrm>
          <a:prstGeom prst="rect">
            <a:avLst/>
          </a:prstGeom>
          <a:noFill/>
          <a:ln w="9525">
            <a:noFill/>
            <a:miter lim="800000"/>
          </a:ln>
        </p:spPr>
        <p:txBody>
          <a:bodyPr>
            <a:spAutoFit/>
          </a:bodyPr>
          <a:lstStyle/>
          <a:p>
            <a:pPr algn="l">
              <a:buClrTx/>
              <a:buFontTx/>
              <a:buNone/>
            </a:pPr>
            <a:r>
              <a:rPr lang="en-US" altLang="zh-CN" sz="2000" b="1">
                <a:solidFill>
                  <a:srgbClr val="333399"/>
                </a:solidFill>
                <a:ea typeface="华文行楷" panose="02010800040101010101" pitchFamily="2" charset="-122"/>
              </a:rPr>
              <a:t>A.a</a:t>
            </a:r>
            <a:endParaRPr lang="en-US" altLang="zh-CN" sz="2000" b="1" i="0">
              <a:solidFill>
                <a:srgbClr val="333399"/>
              </a:solidFill>
            </a:endParaRPr>
          </a:p>
        </p:txBody>
      </p:sp>
      <p:sp>
        <p:nvSpPr>
          <p:cNvPr id="586814" name="Line 62"/>
          <p:cNvSpPr>
            <a:spLocks noChangeShapeType="1"/>
          </p:cNvSpPr>
          <p:nvPr/>
        </p:nvSpPr>
        <p:spPr bwMode="auto">
          <a:xfrm flipH="1" flipV="1">
            <a:off x="7956550" y="4089152"/>
            <a:ext cx="503238" cy="431800"/>
          </a:xfrm>
          <a:prstGeom prst="line">
            <a:avLst/>
          </a:prstGeom>
          <a:noFill/>
          <a:ln w="9525">
            <a:solidFill>
              <a:schemeClr val="tx1"/>
            </a:solidFill>
            <a:round/>
            <a:tailEnd type="triangle" w="med" len="med"/>
          </a:ln>
        </p:spPr>
        <p:txBody>
          <a:bodyPr>
            <a:spAutoFit/>
          </a:bodyPr>
          <a:lstStyle/>
          <a:p>
            <a:endParaRPr lang="zh-CN" altLang="en-US"/>
          </a:p>
        </p:txBody>
      </p:sp>
      <p:sp>
        <p:nvSpPr>
          <p:cNvPr id="586815" name="Line 63"/>
          <p:cNvSpPr>
            <a:spLocks noChangeShapeType="1"/>
          </p:cNvSpPr>
          <p:nvPr/>
        </p:nvSpPr>
        <p:spPr bwMode="auto">
          <a:xfrm flipH="1" flipV="1">
            <a:off x="7019925" y="3296990"/>
            <a:ext cx="503238" cy="431800"/>
          </a:xfrm>
          <a:prstGeom prst="line">
            <a:avLst/>
          </a:prstGeom>
          <a:noFill/>
          <a:ln w="9525">
            <a:solidFill>
              <a:schemeClr val="tx1"/>
            </a:solidFill>
            <a:round/>
            <a:tailEnd type="triangle" w="med" len="med"/>
          </a:ln>
        </p:spPr>
        <p:txBody>
          <a:bodyPr>
            <a:spAutoFit/>
          </a:bodyPr>
          <a:lstStyle/>
          <a:p>
            <a:endParaRPr lang="zh-CN" altLang="en-US"/>
          </a:p>
        </p:txBody>
      </p:sp>
      <p:sp>
        <p:nvSpPr>
          <p:cNvPr id="52263" name="Rectangle 6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40" name="Rectangle 23"/>
          <p:cNvSpPr>
            <a:spLocks noChangeArrowheads="1"/>
          </p:cNvSpPr>
          <p:nvPr/>
        </p:nvSpPr>
        <p:spPr bwMode="auto">
          <a:xfrm>
            <a:off x="6738268" y="6093296"/>
            <a:ext cx="308098" cy="400110"/>
          </a:xfrm>
          <a:prstGeom prst="rect">
            <a:avLst/>
          </a:prstGeom>
          <a:noFill/>
          <a:ln w="9525">
            <a:noFill/>
            <a:miter lim="800000"/>
          </a:ln>
        </p:spPr>
        <p:txBody>
          <a:bodyPr wrap="none">
            <a:spAutoFit/>
          </a:bodyPr>
          <a:lstStyle/>
          <a:p>
            <a:pPr algn="l">
              <a:buClrTx/>
              <a:buFontTx/>
              <a:buNone/>
            </a:pPr>
            <a:r>
              <a:rPr lang="el-GR" altLang="zh-CN" sz="2000" b="1" dirty="0" smtClean="0">
                <a:solidFill>
                  <a:srgbClr val="333399"/>
                </a:solidFill>
                <a:ea typeface="华文行楷" panose="02010800040101010101" pitchFamily="2" charset="-122"/>
                <a:cs typeface="Arial" panose="020B0604020202020204" pitchFamily="34" charset="0"/>
              </a:rPr>
              <a:t>ε</a:t>
            </a:r>
            <a:endParaRPr lang="en-US" altLang="zh-CN" sz="2000" b="1" dirty="0">
              <a:solidFill>
                <a:srgbClr val="333399"/>
              </a:solidFill>
              <a:ea typeface="华文行楷" panose="02010800040101010101" pitchFamily="2" charset="-122"/>
            </a:endParaRPr>
          </a:p>
        </p:txBody>
      </p:sp>
      <p:sp>
        <p:nvSpPr>
          <p:cNvPr id="41" name="Line 24"/>
          <p:cNvSpPr>
            <a:spLocks noChangeShapeType="1"/>
          </p:cNvSpPr>
          <p:nvPr/>
        </p:nvSpPr>
        <p:spPr bwMode="auto">
          <a:xfrm flipV="1">
            <a:off x="6911305" y="5775920"/>
            <a:ext cx="0" cy="381000"/>
          </a:xfrm>
          <a:prstGeom prst="line">
            <a:avLst/>
          </a:prstGeom>
          <a:noFill/>
          <a:ln w="9525">
            <a:solidFill>
              <a:srgbClr val="000080"/>
            </a:solidFill>
            <a:round/>
          </a:ln>
        </p:spPr>
        <p:txBody>
          <a:bodyPr>
            <a:spAutoFit/>
          </a:bodyP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684213"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latin typeface="楷体_GB2312" pitchFamily="49" charset="-122"/>
              </a:rPr>
              <a:t>属性文法举例</a:t>
            </a:r>
            <a:endParaRPr lang="zh-CN" altLang="en-US" sz="3200" b="1" i="0">
              <a:latin typeface="楷体_GB2312" pitchFamily="49" charset="-122"/>
            </a:endParaRPr>
          </a:p>
        </p:txBody>
      </p:sp>
      <p:sp>
        <p:nvSpPr>
          <p:cNvPr id="9219"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223" name="Rectangle 9"/>
          <p:cNvSpPr>
            <a:spLocks noChangeArrowheads="1"/>
          </p:cNvSpPr>
          <p:nvPr/>
        </p:nvSpPr>
        <p:spPr bwMode="auto">
          <a:xfrm>
            <a:off x="1008063" y="1905000"/>
            <a:ext cx="7956550" cy="94615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楷体_GB2312" pitchFamily="49" charset="-122"/>
              </a:rPr>
              <a:t> </a:t>
            </a:r>
            <a:r>
              <a:rPr lang="zh-CN" altLang="en-US" sz="2800" b="1" i="0">
                <a:solidFill>
                  <a:srgbClr val="333399"/>
                </a:solidFill>
                <a:latin typeface="楷体_GB2312" pitchFamily="49" charset="-122"/>
              </a:rPr>
              <a:t>识别语言 </a:t>
            </a:r>
            <a:r>
              <a:rPr lang="pt-BR" altLang="zh-CN" b="1"/>
              <a:t>L</a:t>
            </a:r>
            <a:r>
              <a:rPr lang="pt-BR" altLang="zh-CN" b="1" i="0"/>
              <a:t> = { </a:t>
            </a:r>
            <a:r>
              <a:rPr lang="pt-BR" altLang="zh-CN" b="1"/>
              <a:t>a</a:t>
            </a:r>
            <a:r>
              <a:rPr lang="pt-BR" altLang="zh-CN" b="1" baseline="30000"/>
              <a:t>i</a:t>
            </a:r>
            <a:r>
              <a:rPr lang="pt-BR" altLang="zh-CN" b="1"/>
              <a:t>b</a:t>
            </a:r>
            <a:r>
              <a:rPr lang="pt-BR" altLang="zh-CN" b="1" baseline="30000"/>
              <a:t>j</a:t>
            </a:r>
            <a:r>
              <a:rPr lang="pt-BR" altLang="zh-CN" b="1"/>
              <a:t>c</a:t>
            </a:r>
            <a:r>
              <a:rPr lang="pt-BR" altLang="zh-CN" b="1" baseline="30000"/>
              <a:t>k</a:t>
            </a:r>
            <a:r>
              <a:rPr lang="pt-BR" altLang="zh-CN" b="1" i="0"/>
              <a:t> </a:t>
            </a:r>
            <a:r>
              <a:rPr lang="pt-BR" altLang="zh-CN" b="1" i="0">
                <a:sym typeface="Symbol" panose="05050102010706020507" pitchFamily="18" charset="2"/>
              </a:rPr>
              <a:t></a:t>
            </a:r>
            <a:r>
              <a:rPr lang="pt-BR" altLang="zh-CN" b="1" i="0"/>
              <a:t> </a:t>
            </a:r>
            <a:r>
              <a:rPr lang="pt-BR" altLang="zh-CN" b="1"/>
              <a:t>i, j, k</a:t>
            </a:r>
            <a:r>
              <a:rPr lang="pt-BR" altLang="zh-CN" b="1" i="0"/>
              <a:t> </a:t>
            </a:r>
            <a:r>
              <a:rPr lang="en-US" altLang="zh-CN" b="1" i="0">
                <a:sym typeface="Symbol" panose="05050102010706020507" pitchFamily="18" charset="2"/>
              </a:rPr>
              <a:t></a:t>
            </a:r>
            <a:r>
              <a:rPr lang="en-US" altLang="zh-CN" b="1" i="0"/>
              <a:t> </a:t>
            </a:r>
            <a:r>
              <a:rPr lang="pt-BR" altLang="zh-CN" b="1" i="0"/>
              <a:t>1}</a:t>
            </a:r>
            <a:endParaRPr lang="pt-BR" altLang="zh-CN"/>
          </a:p>
          <a:p>
            <a:pPr algn="l">
              <a:buClrTx/>
              <a:buFont typeface="Symbol" panose="05050102010706020507" pitchFamily="18" charset="2"/>
              <a:buNone/>
            </a:pPr>
            <a:r>
              <a:rPr lang="zh-CN" altLang="pt-BR" b="1" i="0"/>
              <a:t>     </a:t>
            </a:r>
            <a:r>
              <a:rPr lang="zh-CN" altLang="pt-BR" sz="2800" b="1" i="0">
                <a:solidFill>
                  <a:srgbClr val="333399"/>
                </a:solidFill>
              </a:rPr>
              <a:t>不含限定条件，但显示</a:t>
            </a:r>
            <a:r>
              <a:rPr lang="pt-BR" altLang="zh-CN" b="1"/>
              <a:t> a</a:t>
            </a:r>
            <a:r>
              <a:rPr lang="pt-BR" altLang="zh-CN" b="1" baseline="30000"/>
              <a:t>n</a:t>
            </a:r>
            <a:r>
              <a:rPr lang="pt-BR" altLang="zh-CN" b="1"/>
              <a:t>b</a:t>
            </a:r>
            <a:r>
              <a:rPr lang="pt-BR" altLang="zh-CN" b="1" baseline="30000"/>
              <a:t>n</a:t>
            </a:r>
            <a:r>
              <a:rPr lang="pt-BR" altLang="zh-CN" b="1"/>
              <a:t>c</a:t>
            </a:r>
            <a:r>
              <a:rPr lang="pt-BR" altLang="zh-CN" b="1" baseline="30000"/>
              <a:t>n</a:t>
            </a:r>
            <a:r>
              <a:rPr lang="pt-BR" altLang="zh-CN" b="1" i="0"/>
              <a:t> </a:t>
            </a:r>
            <a:r>
              <a:rPr lang="pt-BR" altLang="zh-CN" b="1" i="0">
                <a:sym typeface="Symbol" panose="05050102010706020507" pitchFamily="18" charset="2"/>
              </a:rPr>
              <a:t>(</a:t>
            </a:r>
            <a:r>
              <a:rPr lang="pt-BR" altLang="zh-CN" b="1"/>
              <a:t>n</a:t>
            </a:r>
            <a:r>
              <a:rPr lang="pt-BR" altLang="zh-CN" b="1" i="0"/>
              <a:t> </a:t>
            </a:r>
            <a:r>
              <a:rPr lang="en-US" altLang="zh-CN" b="1" i="0">
                <a:sym typeface="Symbol" panose="05050102010706020507" pitchFamily="18" charset="2"/>
              </a:rPr>
              <a:t></a:t>
            </a:r>
            <a:r>
              <a:rPr lang="en-US" altLang="zh-CN" b="1" i="0"/>
              <a:t> </a:t>
            </a:r>
            <a:r>
              <a:rPr lang="pt-BR" altLang="zh-CN" b="1" i="0"/>
              <a:t>1) </a:t>
            </a:r>
            <a:r>
              <a:rPr lang="zh-CN" altLang="pt-BR" sz="2800" b="1" i="0">
                <a:solidFill>
                  <a:srgbClr val="333399"/>
                </a:solidFill>
              </a:rPr>
              <a:t>是合法的</a:t>
            </a:r>
            <a:endParaRPr lang="zh-CN" altLang="en-US" sz="2800" b="1" i="0">
              <a:solidFill>
                <a:srgbClr val="333399"/>
              </a:solidFill>
            </a:endParaRPr>
          </a:p>
        </p:txBody>
      </p:sp>
      <p:sp>
        <p:nvSpPr>
          <p:cNvPr id="9224" name="Text Box 11"/>
          <p:cNvSpPr txBox="1">
            <a:spLocks noChangeArrowheads="1"/>
          </p:cNvSpPr>
          <p:nvPr/>
        </p:nvSpPr>
        <p:spPr bwMode="auto">
          <a:xfrm>
            <a:off x="1258888" y="2997200"/>
            <a:ext cx="1873250" cy="3322638"/>
          </a:xfrm>
          <a:prstGeom prst="rect">
            <a:avLst/>
          </a:prstGeom>
          <a:noFill/>
          <a:ln w="9525">
            <a:noFill/>
            <a:miter lim="800000"/>
          </a:ln>
        </p:spPr>
        <p:txBody>
          <a:bodyPr>
            <a:spAutoFit/>
          </a:bodyPr>
          <a:lstStyle/>
          <a:p>
            <a:pPr algn="l">
              <a:buClrTx/>
            </a:pPr>
            <a:r>
              <a:rPr kumimoji="0" lang="zh-CN" altLang="en-US" b="1" i="0">
                <a:sym typeface="Symbol" panose="05050102010706020507" pitchFamily="18" charset="2"/>
              </a:rPr>
              <a:t>产生式</a:t>
            </a:r>
            <a:endParaRPr kumimoji="0" lang="zh-CN" altLang="en-US" i="0">
              <a:cs typeface="Times New Roman" panose="02020603050405020304" pitchFamily="18" charset="0"/>
              <a:sym typeface="Symbol" panose="05050102010706020507" pitchFamily="18" charset="2"/>
            </a:endParaRPr>
          </a:p>
          <a:p>
            <a:pPr algn="l">
              <a:buClrTx/>
            </a:pPr>
            <a:endParaRPr kumimoji="0" lang="zh-CN" altLang="en-US" sz="800" i="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S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ABC</a:t>
            </a:r>
            <a:endParaRPr lang="en-US" altLang="zh-CN" sz="2000">
              <a:solidFill>
                <a:srgbClr val="333399"/>
              </a:solidFill>
              <a:cs typeface="Times New Roman" panose="02020603050405020304" pitchFamily="18" charset="0"/>
              <a:sym typeface="Symbol" panose="05050102010706020507" pitchFamily="18" charset="2"/>
            </a:endParaRPr>
          </a:p>
          <a:p>
            <a:pPr algn="l">
              <a:buClrTx/>
            </a:pPr>
            <a:endParaRPr kumimoji="0" lang="en-US" altLang="zh-CN" sz="2000" i="0">
              <a:solidFill>
                <a:srgbClr val="333399"/>
              </a:solidFill>
              <a:cs typeface="Times New Roman" panose="02020603050405020304" pitchFamily="18" charset="0"/>
              <a:sym typeface="Symbol" panose="05050102010706020507" pitchFamily="18" charset="2"/>
            </a:endParaRPr>
          </a:p>
          <a:p>
            <a:pPr algn="l">
              <a:buClrTx/>
            </a:pPr>
            <a:endParaRPr lang="en-US" altLang="zh-CN" sz="200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A </a:t>
            </a:r>
            <a:r>
              <a:rPr lang="en-US" altLang="zh-CN" sz="2000" i="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a:solidFill>
                  <a:srgbClr val="333399"/>
                </a:solidFill>
                <a:ea typeface="华文行楷" panose="02010800040101010101" pitchFamily="2" charset="-122"/>
                <a:cs typeface="Times New Roman" panose="02020603050405020304" pitchFamily="18" charset="0"/>
                <a:sym typeface="Symbol" panose="05050102010706020507" pitchFamily="18" charset="2"/>
              </a:rPr>
              <a:t> A</a:t>
            </a:r>
            <a:r>
              <a:rPr lang="en-US" altLang="zh-CN" sz="2000" i="0" baseline="-2500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2000">
                <a:solidFill>
                  <a:srgbClr val="333399"/>
                </a:solidFill>
                <a:ea typeface="华文行楷" panose="02010800040101010101" pitchFamily="2" charset="-122"/>
                <a:cs typeface="Times New Roman" panose="02020603050405020304" pitchFamily="18" charset="0"/>
                <a:sym typeface="Symbol" panose="05050102010706020507" pitchFamily="18" charset="2"/>
              </a:rPr>
              <a:t>a</a:t>
            </a:r>
            <a:endParaRPr lang="en-US" altLang="zh-CN" sz="200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A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a</a:t>
            </a:r>
            <a:endParaRPr lang="en-US" altLang="zh-CN" sz="2000">
              <a:solidFill>
                <a:srgbClr val="333399"/>
              </a:solidFill>
              <a:ea typeface="华文行楷" panose="02010800040101010101" pitchFamily="2" charset="-122"/>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B </a:t>
            </a:r>
            <a:r>
              <a:rPr lang="en-US" altLang="zh-CN" sz="2000" i="0">
                <a:solidFill>
                  <a:srgbClr val="333399"/>
                </a:solidFill>
                <a:ea typeface="华文行楷" panose="02010800040101010101" pitchFamily="2" charset="-122"/>
                <a:sym typeface="Symbol" panose="05050102010706020507" pitchFamily="18" charset="2"/>
              </a:rPr>
              <a:t></a:t>
            </a:r>
            <a:r>
              <a:rPr lang="en-US" altLang="zh-CN" sz="2000">
                <a:solidFill>
                  <a:srgbClr val="333399"/>
                </a:solidFill>
                <a:ea typeface="华文行楷" panose="02010800040101010101" pitchFamily="2" charset="-122"/>
                <a:sym typeface="Symbol" panose="05050102010706020507" pitchFamily="18" charset="2"/>
              </a:rPr>
              <a:t> B</a:t>
            </a:r>
            <a:r>
              <a:rPr lang="en-US" altLang="zh-CN" sz="2000" i="0" baseline="-25000">
                <a:solidFill>
                  <a:srgbClr val="333399"/>
                </a:solidFill>
                <a:sym typeface="Symbol" panose="05050102010706020507" pitchFamily="18" charset="2"/>
              </a:rPr>
              <a:t>1</a:t>
            </a:r>
            <a:r>
              <a:rPr lang="en-US" altLang="zh-CN" sz="2000">
                <a:solidFill>
                  <a:srgbClr val="333399"/>
                </a:solidFill>
                <a:ea typeface="华文行楷" panose="02010800040101010101" pitchFamily="2" charset="-122"/>
                <a:sym typeface="Symbol" panose="05050102010706020507" pitchFamily="18" charset="2"/>
              </a:rPr>
              <a:t>b</a:t>
            </a:r>
            <a:endParaRPr lang="en-US" altLang="zh-CN" sz="2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B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a:t>
            </a:r>
            <a:endParaRPr lang="en-US" altLang="zh-CN" sz="2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C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C</a:t>
            </a:r>
            <a:r>
              <a:rPr lang="en-US" altLang="zh-CN" sz="2000" i="0" baseline="-25000">
                <a:solidFill>
                  <a:srgbClr val="333399"/>
                </a:solidFill>
                <a:sym typeface="Symbol" panose="05050102010706020507" pitchFamily="18" charset="2"/>
              </a:rPr>
              <a:t>1</a:t>
            </a:r>
            <a:r>
              <a:rPr lang="en-US" altLang="zh-CN" sz="2000">
                <a:solidFill>
                  <a:srgbClr val="333399"/>
                </a:solidFill>
                <a:sym typeface="Symbol" panose="05050102010706020507" pitchFamily="18" charset="2"/>
              </a:rPr>
              <a:t>c</a:t>
            </a:r>
            <a:endParaRPr lang="en-US" altLang="zh-CN" sz="2000">
              <a:solidFill>
                <a:srgbClr val="333399"/>
              </a:solidFill>
              <a:ea typeface="华文行楷" panose="02010800040101010101" pitchFamily="2" charset="-122"/>
              <a:sym typeface="Symbol" panose="05050102010706020507" pitchFamily="18" charset="2"/>
            </a:endParaRPr>
          </a:p>
          <a:p>
            <a:pPr algn="l">
              <a:buClrTx/>
            </a:pPr>
            <a:r>
              <a:rPr lang="en-US" altLang="zh-CN" sz="2000">
                <a:solidFill>
                  <a:srgbClr val="333399"/>
                </a:solidFill>
                <a:sym typeface="Symbol" panose="05050102010706020507" pitchFamily="18" charset="2"/>
              </a:rPr>
              <a:t>C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c</a:t>
            </a:r>
            <a:endParaRPr lang="en-US" altLang="zh-CN" sz="2000">
              <a:solidFill>
                <a:srgbClr val="333399"/>
              </a:solidFill>
              <a:sym typeface="Symbol" panose="05050102010706020507" pitchFamily="18" charset="2"/>
            </a:endParaRPr>
          </a:p>
        </p:txBody>
      </p:sp>
      <p:sp>
        <p:nvSpPr>
          <p:cNvPr id="608268" name="Text Box 12"/>
          <p:cNvSpPr txBox="1">
            <a:spLocks noChangeArrowheads="1"/>
          </p:cNvSpPr>
          <p:nvPr/>
        </p:nvSpPr>
        <p:spPr bwMode="auto">
          <a:xfrm>
            <a:off x="3419475" y="2997200"/>
            <a:ext cx="5473700" cy="3322638"/>
          </a:xfrm>
          <a:prstGeom prst="rect">
            <a:avLst/>
          </a:prstGeom>
          <a:noFill/>
          <a:ln w="9525">
            <a:noFill/>
            <a:miter lim="800000"/>
          </a:ln>
        </p:spPr>
        <p:txBody>
          <a:bodyPr>
            <a:spAutoFit/>
          </a:bodyPr>
          <a:lstStyle/>
          <a:p>
            <a:pPr algn="l">
              <a:buClrTx/>
            </a:pPr>
            <a:r>
              <a:rPr kumimoji="0" lang="en-US" altLang="zh-CN" b="1" i="0" dirty="0">
                <a:sym typeface="Symbol" panose="05050102010706020507" pitchFamily="18" charset="2"/>
              </a:rPr>
              <a:t>                     </a:t>
            </a:r>
            <a:r>
              <a:rPr kumimoji="0" lang="zh-CN" altLang="en-US" b="1" i="0" dirty="0">
                <a:sym typeface="Symbol" panose="05050102010706020507" pitchFamily="18" charset="2"/>
              </a:rPr>
              <a:t>语义动作</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if  (</a:t>
            </a:r>
            <a:r>
              <a:rPr lang="en-US" altLang="zh-CN" sz="2000" dirty="0" err="1">
                <a:solidFill>
                  <a:srgbClr val="333399"/>
                </a:solidFill>
                <a:cs typeface="Times New Roman" panose="02020603050405020304" pitchFamily="18" charset="0"/>
                <a:sym typeface="Symbol" panose="05050102010706020507" pitchFamily="18" charset="2"/>
              </a:rPr>
              <a:t>A</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num</a:t>
            </a:r>
            <a:r>
              <a:rPr lang="en-US" altLang="zh-CN" sz="2000" dirty="0">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num</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and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i="0" dirty="0">
                <a:solidFill>
                  <a:srgbClr val="333399"/>
                </a:solidFill>
              </a:rPr>
              <a:t>)</a:t>
            </a:r>
            <a:endParaRPr lang="en-US" altLang="zh-CN" sz="2000" i="0" dirty="0">
              <a:solidFill>
                <a:srgbClr val="333399"/>
              </a:solidFill>
            </a:endParaRPr>
          </a:p>
          <a:p>
            <a:pPr algn="l">
              <a:buClrTx/>
            </a:pPr>
            <a:r>
              <a:rPr lang="en-US" altLang="zh-CN" sz="2000" i="0" dirty="0">
                <a:solidFill>
                  <a:srgbClr val="333399"/>
                </a:solidFill>
              </a:rPr>
              <a:t>  then</a:t>
            </a:r>
            <a:r>
              <a:rPr lang="en-US" altLang="zh-CN" sz="2000" dirty="0">
                <a:solidFill>
                  <a:srgbClr val="333399"/>
                </a:solidFill>
              </a:rPr>
              <a:t> print(</a:t>
            </a:r>
            <a:r>
              <a:rPr lang="pt-BR" altLang="zh-CN" sz="2000" dirty="0">
                <a:solidFill>
                  <a:srgbClr val="333399"/>
                </a:solidFill>
              </a:rPr>
              <a:t>“Accepted!” </a:t>
            </a:r>
            <a:r>
              <a:rPr lang="en-US" altLang="zh-CN" sz="2000" dirty="0">
                <a:solidFill>
                  <a:srgbClr val="333399"/>
                </a:solidFill>
              </a:rPr>
              <a:t>) </a:t>
            </a:r>
            <a:endParaRPr lang="en-US" altLang="zh-CN" sz="2000" dirty="0">
              <a:solidFill>
                <a:srgbClr val="333399"/>
              </a:solidFill>
            </a:endParaRPr>
          </a:p>
          <a:p>
            <a:pPr algn="l">
              <a:buClrTx/>
            </a:pPr>
            <a:r>
              <a:rPr lang="en-US" altLang="zh-CN" sz="2000" dirty="0">
                <a:solidFill>
                  <a:srgbClr val="333399"/>
                </a:solidFill>
              </a:rPr>
              <a:t>  </a:t>
            </a:r>
            <a:r>
              <a:rPr lang="en-US" altLang="zh-CN" sz="2000" i="0" dirty="0">
                <a:solidFill>
                  <a:srgbClr val="333399"/>
                </a:solidFill>
              </a:rPr>
              <a:t>else</a:t>
            </a:r>
            <a:r>
              <a:rPr lang="en-US" altLang="zh-CN" sz="2000" dirty="0">
                <a:solidFill>
                  <a:srgbClr val="333399"/>
                </a:solidFill>
              </a:rPr>
              <a:t> 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anose="05050102010706020507" pitchFamily="18" charset="2"/>
              </a:rPr>
              <a:t>}</a:t>
            </a:r>
            <a:endParaRPr kumimoji="0" lang="en-US" altLang="zh-CN" sz="20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A</a:t>
            </a:r>
            <a:r>
              <a:rPr lang="en-US" altLang="zh-CN" sz="2000" b="1" dirty="0" err="1">
                <a:solidFill>
                  <a:srgbClr val="333399"/>
                </a:solidFill>
                <a:sym typeface="Symbol" panose="05050102010706020507" pitchFamily="18" charset="2"/>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anose="05050102010706020507" pitchFamily="18" charset="2"/>
              </a:rPr>
              <a:t> + 1</a:t>
            </a:r>
            <a:r>
              <a:rPr lang="en-US" altLang="zh-CN" sz="2000" i="0" dirty="0">
                <a:solidFill>
                  <a:srgbClr val="333399"/>
                </a:solidFill>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A</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1</a:t>
            </a:r>
            <a:r>
              <a:rPr lang="en-US" altLang="zh-CN" sz="2000" i="0" dirty="0">
                <a:solidFill>
                  <a:srgbClr val="333399"/>
                </a:solidFill>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sym typeface="Symbol" panose="05050102010706020507" pitchFamily="18" charset="2"/>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B</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anose="05050102010706020507" pitchFamily="18" charset="2"/>
              </a:rPr>
              <a:t> + 1</a:t>
            </a:r>
            <a:r>
              <a:rPr lang="en-US" altLang="zh-CN" sz="2000" i="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B</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1</a:t>
            </a:r>
            <a:r>
              <a:rPr lang="en-US" altLang="zh-CN" sz="2000" i="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sym typeface="Symbol" panose="05050102010706020507" pitchFamily="18" charset="2"/>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C</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num</a:t>
            </a:r>
            <a:r>
              <a:rPr lang="en-US" altLang="zh-CN" sz="2000" dirty="0">
                <a:solidFill>
                  <a:srgbClr val="333399"/>
                </a:solidFill>
                <a:sym typeface="Symbol" panose="05050102010706020507" pitchFamily="18" charset="2"/>
              </a:rPr>
              <a:t> + 1</a:t>
            </a:r>
            <a:r>
              <a:rPr lang="en-US" altLang="zh-CN" sz="2000" i="0" dirty="0">
                <a:solidFill>
                  <a:srgbClr val="333399"/>
                </a:solidFill>
                <a:sym typeface="Symbol" panose="05050102010706020507" pitchFamily="18" charset="2"/>
              </a:rPr>
              <a:t> }</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1</a:t>
            </a:r>
            <a:r>
              <a:rPr lang="en-US" altLang="zh-CN" sz="2000" i="0" dirty="0">
                <a:solidFill>
                  <a:srgbClr val="333399"/>
                </a:solidFill>
                <a:sym typeface="Symbol" panose="05050102010706020507" pitchFamily="18" charset="2"/>
              </a:rPr>
              <a:t> }</a:t>
            </a:r>
            <a:endParaRPr lang="en-US" altLang="zh-CN" sz="2000" i="0" dirty="0">
              <a:solidFill>
                <a:srgbClr val="333399"/>
              </a:solidFill>
              <a:sym typeface="Symbol" panose="05050102010706020507" pitchFamily="18" charset="2"/>
            </a:endParaRPr>
          </a:p>
        </p:txBody>
      </p:sp>
      <p:sp>
        <p:nvSpPr>
          <p:cNvPr id="9226" name="Rectangle 13"/>
          <p:cNvSpPr>
            <a:spLocks noChangeArrowheads="1"/>
          </p:cNvSpPr>
          <p:nvPr/>
        </p:nvSpPr>
        <p:spPr bwMode="auto">
          <a:xfrm>
            <a:off x="1549400" y="188913"/>
            <a:ext cx="2878584"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本讲</a:t>
            </a:r>
            <a:r>
              <a:rPr lang="zh-CN" altLang="en-US" sz="4000" b="1" i="0" dirty="0" smtClean="0">
                <a:ea typeface="华文行楷" panose="02010800040101010101" pitchFamily="2" charset="-122"/>
              </a:rPr>
              <a:t>导引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027"/>
          <p:cNvSpPr txBox="1">
            <a:spLocks noChangeArrowheads="1"/>
          </p:cNvSpPr>
          <p:nvPr/>
        </p:nvSpPr>
        <p:spPr bwMode="auto">
          <a:xfrm>
            <a:off x="381000" y="1066800"/>
            <a:ext cx="8070850" cy="14636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2800" b="1" i="0">
                <a:latin typeface="楷体_GB2312" pitchFamily="49" charset="-122"/>
              </a:rPr>
              <a:t> </a:t>
            </a:r>
            <a:r>
              <a:rPr lang="zh-CN" altLang="en-US" sz="2800" b="1" i="0">
                <a:solidFill>
                  <a:srgbClr val="333399"/>
                </a:solidFill>
                <a:latin typeface="楷体_GB2312" pitchFamily="49" charset="-122"/>
              </a:rPr>
              <a:t>消除翻译模式中左递归的一种变换方法</a:t>
            </a:r>
            <a:r>
              <a:rPr lang="zh-CN" altLang="en-US" sz="2800" b="1" i="0">
                <a:latin typeface="楷体_GB2312" pitchFamily="49" charset="-122"/>
              </a:rPr>
              <a:t>举例</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消除右边翻译模</a:t>
            </a:r>
            <a:endParaRPr lang="zh-CN" altLang="en-US" b="1" i="0">
              <a:solidFill>
                <a:srgbClr val="333399"/>
              </a:solidFill>
            </a:endParaRPr>
          </a:p>
          <a:p>
            <a:pPr lvl="1" algn="l">
              <a:buClrTx/>
              <a:buFont typeface="Symbol" panose="05050102010706020507" pitchFamily="18" charset="2"/>
              <a:buNone/>
            </a:pPr>
            <a:r>
              <a:rPr lang="zh-CN" altLang="en-US" b="1" i="0">
                <a:solidFill>
                  <a:srgbClr val="333399"/>
                </a:solidFill>
              </a:rPr>
              <a:t>     式中的左递归</a:t>
            </a:r>
            <a:endParaRPr lang="zh-CN" altLang="en-US" b="1" i="0">
              <a:solidFill>
                <a:srgbClr val="333399"/>
              </a:solidFill>
            </a:endParaRPr>
          </a:p>
        </p:txBody>
      </p:sp>
      <p:sp>
        <p:nvSpPr>
          <p:cNvPr id="53251" name="Text Box 1059"/>
          <p:cNvSpPr txBox="1">
            <a:spLocks noChangeArrowheads="1"/>
          </p:cNvSpPr>
          <p:nvPr/>
        </p:nvSpPr>
        <p:spPr bwMode="auto">
          <a:xfrm>
            <a:off x="3733800" y="1584325"/>
            <a:ext cx="4876800" cy="2235200"/>
          </a:xfrm>
          <a:prstGeom prst="rect">
            <a:avLst/>
          </a:prstGeom>
          <a:noFill/>
          <a:ln w="9525" cap="rnd">
            <a:solidFill>
              <a:srgbClr val="333399"/>
            </a:solidFill>
            <a:prstDash val="sysDot"/>
            <a:miter lim="800000"/>
          </a:ln>
        </p:spPr>
        <p:txBody>
          <a:bodyPr>
            <a:spAutoFit/>
          </a:bodyPr>
          <a:lstStyle/>
          <a:p>
            <a:pPr algn="l">
              <a:buClrTx/>
            </a:pPr>
            <a:r>
              <a:rPr lang="en-US" altLang="zh-CN" sz="2000" dirty="0">
                <a:solidFill>
                  <a:srgbClr val="333399"/>
                </a:solidFill>
                <a:cs typeface="Times New Roman" panose="02020603050405020304" pitchFamily="18" charset="0"/>
                <a:sym typeface="Symbol" panose="05050102010706020507" pitchFamily="18" charset="2"/>
              </a:rPr>
              <a:t>S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E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p</a:t>
            </a:r>
            <a:r>
              <a:rPr lang="en-US" altLang="zh-CN" sz="2000" dirty="0">
                <a:solidFill>
                  <a:srgbClr val="333399"/>
                </a:solidFill>
                <a:cs typeface="Times New Roman" panose="02020603050405020304" pitchFamily="18" charset="0"/>
              </a:rPr>
              <a:t>rint(</a:t>
            </a:r>
            <a:r>
              <a:rPr lang="en-US" altLang="zh-CN" sz="2000" dirty="0" err="1">
                <a:solidFill>
                  <a:srgbClr val="333399"/>
                </a:solidFill>
                <a:cs typeface="Times New Roman" panose="02020603050405020304" pitchFamily="18" charset="0"/>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endParaRPr kumimoji="0" lang="en-US" altLang="zh-CN" sz="2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990099"/>
                </a:solidFill>
                <a:cs typeface="Times New Roman" panose="02020603050405020304" pitchFamily="18" charset="0"/>
                <a:sym typeface="Symbol" panose="05050102010706020507" pitchFamily="18" charset="2"/>
              </a:rPr>
              <a:t>E </a:t>
            </a:r>
            <a:r>
              <a:rPr lang="en-US" altLang="zh-CN" sz="2000" i="0" dirty="0">
                <a:solidFill>
                  <a:srgbClr val="9900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solidFill>
                  <a:srgbClr val="990099"/>
                </a:solidFill>
                <a:ea typeface="华文行楷" panose="02010800040101010101" pitchFamily="2" charset="-122"/>
                <a:cs typeface="Times New Roman" panose="02020603050405020304" pitchFamily="18" charset="0"/>
                <a:sym typeface="Symbol" panose="05050102010706020507" pitchFamily="18" charset="2"/>
              </a:rPr>
              <a:t> E</a:t>
            </a:r>
            <a:r>
              <a:rPr lang="en-US" altLang="zh-CN" sz="2000" i="0" baseline="-25000" dirty="0">
                <a:solidFill>
                  <a:srgbClr val="9900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2000" dirty="0">
                <a:solidFill>
                  <a:srgbClr val="990099"/>
                </a:solidFill>
                <a:ea typeface="华文行楷" panose="02010800040101010101" pitchFamily="2" charset="-122"/>
                <a:cs typeface="Times New Roman" panose="02020603050405020304" pitchFamily="18" charset="0"/>
                <a:sym typeface="Symbol" panose="05050102010706020507" pitchFamily="18" charset="2"/>
              </a:rPr>
              <a:t> + T    </a:t>
            </a:r>
            <a:r>
              <a:rPr lang="en-US" altLang="zh-CN" sz="2000" i="0" dirty="0">
                <a:solidFill>
                  <a:srgbClr val="990099"/>
                </a:solidFill>
                <a:cs typeface="Times New Roman" panose="02020603050405020304" pitchFamily="18" charset="0"/>
                <a:sym typeface="Symbol" panose="05050102010706020507" pitchFamily="18" charset="2"/>
              </a:rPr>
              <a:t>{ </a:t>
            </a:r>
            <a:r>
              <a:rPr lang="en-US" altLang="zh-CN" sz="2000" dirty="0" err="1">
                <a:solidFill>
                  <a:srgbClr val="990099"/>
                </a:solidFill>
                <a:cs typeface="Times New Roman" panose="02020603050405020304" pitchFamily="18" charset="0"/>
                <a:sym typeface="Symbol" panose="05050102010706020507" pitchFamily="18" charset="2"/>
              </a:rPr>
              <a:t>E</a:t>
            </a:r>
            <a:r>
              <a:rPr lang="en-US" altLang="zh-CN" sz="2000" b="1" dirty="0" err="1">
                <a:solidFill>
                  <a:srgbClr val="990099"/>
                </a:solidFill>
                <a:cs typeface="Times New Roman" panose="02020603050405020304" pitchFamily="18" charset="0"/>
              </a:rPr>
              <a:t>.</a:t>
            </a:r>
            <a:r>
              <a:rPr lang="en-US" altLang="zh-CN" sz="2000" dirty="0" err="1">
                <a:solidFill>
                  <a:srgbClr val="990099"/>
                </a:solidFill>
                <a:cs typeface="Times New Roman" panose="02020603050405020304" pitchFamily="18" charset="0"/>
              </a:rPr>
              <a:t>val</a:t>
            </a:r>
            <a:r>
              <a:rPr lang="en-US" altLang="zh-CN" sz="2000" dirty="0">
                <a:solidFill>
                  <a:srgbClr val="990099"/>
                </a:solidFill>
                <a:cs typeface="Times New Roman" panose="02020603050405020304" pitchFamily="18" charset="0"/>
                <a:sym typeface="Symbol" panose="05050102010706020507" pitchFamily="18" charset="2"/>
              </a:rPr>
              <a:t> </a:t>
            </a:r>
            <a:r>
              <a:rPr lang="en-US" altLang="zh-CN" sz="2000" i="0" dirty="0">
                <a:solidFill>
                  <a:srgbClr val="990099"/>
                </a:solidFill>
                <a:cs typeface="Times New Roman" panose="02020603050405020304" pitchFamily="18" charset="0"/>
                <a:sym typeface="Symbol" panose="05050102010706020507" pitchFamily="18" charset="2"/>
              </a:rPr>
              <a:t>:=</a:t>
            </a:r>
            <a:r>
              <a:rPr lang="en-US" altLang="zh-CN" sz="2000" dirty="0">
                <a:solidFill>
                  <a:srgbClr val="990099"/>
                </a:solidFill>
                <a:cs typeface="Times New Roman" panose="02020603050405020304" pitchFamily="18" charset="0"/>
                <a:sym typeface="Symbol" panose="05050102010706020507" pitchFamily="18" charset="2"/>
              </a:rPr>
              <a:t> E</a:t>
            </a:r>
            <a:r>
              <a:rPr lang="en-US" altLang="zh-CN" sz="2000" i="0" baseline="-25000" dirty="0">
                <a:solidFill>
                  <a:srgbClr val="990099"/>
                </a:solidFill>
                <a:cs typeface="Times New Roman" panose="02020603050405020304" pitchFamily="18" charset="0"/>
                <a:sym typeface="Symbol" panose="05050102010706020507" pitchFamily="18" charset="2"/>
              </a:rPr>
              <a:t>1</a:t>
            </a:r>
            <a:r>
              <a:rPr lang="en-US" altLang="zh-CN" sz="2000" b="1" dirty="0">
                <a:solidFill>
                  <a:srgbClr val="990099"/>
                </a:solidFill>
                <a:cs typeface="Times New Roman" panose="02020603050405020304" pitchFamily="18" charset="0"/>
              </a:rPr>
              <a:t>.</a:t>
            </a:r>
            <a:r>
              <a:rPr lang="en-US" altLang="zh-CN" sz="2000" dirty="0">
                <a:solidFill>
                  <a:srgbClr val="990099"/>
                </a:solidFill>
                <a:cs typeface="Times New Roman" panose="02020603050405020304" pitchFamily="18" charset="0"/>
              </a:rPr>
              <a:t>val</a:t>
            </a:r>
            <a:r>
              <a:rPr lang="en-US" altLang="zh-CN" sz="2000" dirty="0">
                <a:solidFill>
                  <a:srgbClr val="990099"/>
                </a:solidFill>
                <a:cs typeface="Times New Roman" panose="02020603050405020304" pitchFamily="18" charset="0"/>
                <a:sym typeface="Symbol" panose="05050102010706020507" pitchFamily="18" charset="2"/>
              </a:rPr>
              <a:t> + </a:t>
            </a:r>
            <a:r>
              <a:rPr lang="en-US" altLang="zh-CN" sz="2000" dirty="0" err="1">
                <a:solidFill>
                  <a:srgbClr val="990099"/>
                </a:solidFill>
                <a:cs typeface="Times New Roman" panose="02020603050405020304" pitchFamily="18" charset="0"/>
                <a:sym typeface="Symbol" panose="05050102010706020507" pitchFamily="18" charset="2"/>
              </a:rPr>
              <a:t>T</a:t>
            </a:r>
            <a:r>
              <a:rPr lang="en-US" altLang="zh-CN" sz="2000" b="1" dirty="0" err="1">
                <a:solidFill>
                  <a:srgbClr val="990099"/>
                </a:solidFill>
                <a:cs typeface="Times New Roman" panose="02020603050405020304" pitchFamily="18" charset="0"/>
              </a:rPr>
              <a:t>.</a:t>
            </a:r>
            <a:r>
              <a:rPr lang="en-US" altLang="zh-CN" sz="2000" dirty="0" err="1">
                <a:solidFill>
                  <a:srgbClr val="990099"/>
                </a:solidFill>
                <a:cs typeface="Times New Roman" panose="02020603050405020304" pitchFamily="18" charset="0"/>
              </a:rPr>
              <a:t>val</a:t>
            </a:r>
            <a:r>
              <a:rPr lang="en-US" altLang="zh-CN" sz="2000" i="0" dirty="0">
                <a:solidFill>
                  <a:srgbClr val="990099"/>
                </a:solidFill>
                <a:cs typeface="Times New Roman" panose="02020603050405020304" pitchFamily="18" charset="0"/>
                <a:sym typeface="Symbol" panose="05050102010706020507" pitchFamily="18" charset="2"/>
              </a:rPr>
              <a:t> }</a:t>
            </a:r>
            <a:endParaRPr lang="en-US" altLang="zh-CN" sz="2000" dirty="0">
              <a:solidFill>
                <a:srgbClr val="990099"/>
              </a:solidFill>
              <a:ea typeface="华文行楷" panose="02010800040101010101" pitchFamily="2" charset="-122"/>
              <a:sym typeface="Symbol" panose="05050102010706020507" pitchFamily="18" charset="2"/>
            </a:endParaRPr>
          </a:p>
          <a:p>
            <a:pPr algn="l">
              <a:buClrTx/>
            </a:pPr>
            <a:r>
              <a:rPr lang="en-US" altLang="zh-CN" sz="2000" dirty="0">
                <a:solidFill>
                  <a:srgbClr val="990099"/>
                </a:solidFill>
                <a:cs typeface="Times New Roman" panose="02020603050405020304" pitchFamily="18" charset="0"/>
                <a:sym typeface="Symbol" panose="05050102010706020507" pitchFamily="18" charset="2"/>
              </a:rPr>
              <a:t>E </a:t>
            </a:r>
            <a:r>
              <a:rPr lang="en-US" altLang="zh-CN" sz="2000" i="0" dirty="0">
                <a:solidFill>
                  <a:srgbClr val="990099"/>
                </a:solidFill>
                <a:cs typeface="Times New Roman" panose="02020603050405020304" pitchFamily="18" charset="0"/>
                <a:sym typeface="Symbol" panose="05050102010706020507" pitchFamily="18" charset="2"/>
              </a:rPr>
              <a:t></a:t>
            </a:r>
            <a:r>
              <a:rPr lang="en-US" altLang="zh-CN" sz="2000" dirty="0">
                <a:solidFill>
                  <a:srgbClr val="990099"/>
                </a:solidFill>
                <a:cs typeface="Times New Roman" panose="02020603050405020304" pitchFamily="18" charset="0"/>
                <a:sym typeface="Symbol" panose="05050102010706020507" pitchFamily="18" charset="2"/>
              </a:rPr>
              <a:t> T            </a:t>
            </a:r>
            <a:r>
              <a:rPr lang="en-US" altLang="zh-CN" sz="2000" i="0" dirty="0">
                <a:solidFill>
                  <a:srgbClr val="990099"/>
                </a:solidFill>
                <a:cs typeface="Times New Roman" panose="02020603050405020304" pitchFamily="18" charset="0"/>
                <a:sym typeface="Symbol" panose="05050102010706020507" pitchFamily="18" charset="2"/>
              </a:rPr>
              <a:t>{ </a:t>
            </a:r>
            <a:r>
              <a:rPr lang="en-US" altLang="zh-CN" sz="2000" dirty="0" err="1">
                <a:solidFill>
                  <a:srgbClr val="990099"/>
                </a:solidFill>
                <a:cs typeface="Times New Roman" panose="02020603050405020304" pitchFamily="18" charset="0"/>
                <a:sym typeface="Symbol" panose="05050102010706020507" pitchFamily="18" charset="2"/>
              </a:rPr>
              <a:t>E</a:t>
            </a:r>
            <a:r>
              <a:rPr lang="en-US" altLang="zh-CN" sz="2000" b="1" dirty="0" err="1">
                <a:solidFill>
                  <a:srgbClr val="990099"/>
                </a:solidFill>
                <a:cs typeface="Times New Roman" panose="02020603050405020304" pitchFamily="18" charset="0"/>
              </a:rPr>
              <a:t>.</a:t>
            </a:r>
            <a:r>
              <a:rPr lang="en-US" altLang="zh-CN" sz="2000" dirty="0" err="1">
                <a:solidFill>
                  <a:srgbClr val="990099"/>
                </a:solidFill>
                <a:cs typeface="Times New Roman" panose="02020603050405020304" pitchFamily="18" charset="0"/>
              </a:rPr>
              <a:t>val</a:t>
            </a:r>
            <a:r>
              <a:rPr lang="en-US" altLang="zh-CN" sz="2000" dirty="0">
                <a:solidFill>
                  <a:srgbClr val="990099"/>
                </a:solidFill>
                <a:cs typeface="Times New Roman" panose="02020603050405020304" pitchFamily="18" charset="0"/>
                <a:sym typeface="Symbol" panose="05050102010706020507" pitchFamily="18" charset="2"/>
              </a:rPr>
              <a:t> </a:t>
            </a:r>
            <a:r>
              <a:rPr lang="en-US" altLang="zh-CN" sz="2000" i="0" dirty="0">
                <a:solidFill>
                  <a:srgbClr val="990099"/>
                </a:solidFill>
                <a:cs typeface="Times New Roman" panose="02020603050405020304" pitchFamily="18" charset="0"/>
                <a:sym typeface="Symbol" panose="05050102010706020507" pitchFamily="18" charset="2"/>
              </a:rPr>
              <a:t>:=</a:t>
            </a:r>
            <a:r>
              <a:rPr lang="en-US" altLang="zh-CN" sz="2000" dirty="0">
                <a:solidFill>
                  <a:srgbClr val="990099"/>
                </a:solidFill>
                <a:cs typeface="Times New Roman" panose="02020603050405020304" pitchFamily="18" charset="0"/>
                <a:sym typeface="Symbol" panose="05050102010706020507" pitchFamily="18" charset="2"/>
              </a:rPr>
              <a:t> </a:t>
            </a:r>
            <a:r>
              <a:rPr lang="en-US" altLang="zh-CN" sz="2000" dirty="0" err="1">
                <a:solidFill>
                  <a:srgbClr val="990099"/>
                </a:solidFill>
                <a:cs typeface="Times New Roman" panose="02020603050405020304" pitchFamily="18" charset="0"/>
                <a:sym typeface="Symbol" panose="05050102010706020507" pitchFamily="18" charset="2"/>
              </a:rPr>
              <a:t>T</a:t>
            </a:r>
            <a:r>
              <a:rPr lang="en-US" altLang="zh-CN" sz="2000" b="1" dirty="0" err="1">
                <a:solidFill>
                  <a:srgbClr val="990099"/>
                </a:solidFill>
                <a:cs typeface="Times New Roman" panose="02020603050405020304" pitchFamily="18" charset="0"/>
              </a:rPr>
              <a:t>.</a:t>
            </a:r>
            <a:r>
              <a:rPr lang="en-US" altLang="zh-CN" sz="2000" dirty="0" err="1">
                <a:solidFill>
                  <a:srgbClr val="990099"/>
                </a:solidFill>
                <a:cs typeface="Times New Roman" panose="02020603050405020304" pitchFamily="18" charset="0"/>
              </a:rPr>
              <a:t>val</a:t>
            </a:r>
            <a:r>
              <a:rPr lang="en-US" altLang="zh-CN" sz="2000" i="0" dirty="0">
                <a:solidFill>
                  <a:srgbClr val="990099"/>
                </a:solidFill>
                <a:cs typeface="Times New Roman" panose="02020603050405020304" pitchFamily="18" charset="0"/>
                <a:sym typeface="Symbol" panose="05050102010706020507" pitchFamily="18" charset="2"/>
              </a:rPr>
              <a:t> }</a:t>
            </a:r>
            <a:r>
              <a:rPr lang="en-US" altLang="zh-CN" sz="2000" dirty="0">
                <a:solidFill>
                  <a:srgbClr val="990099"/>
                </a:solidFill>
                <a:cs typeface="Times New Roman" panose="02020603050405020304" pitchFamily="18" charset="0"/>
                <a:sym typeface="Symbol" panose="05050102010706020507" pitchFamily="18" charset="2"/>
              </a:rPr>
              <a:t> </a:t>
            </a:r>
            <a:endParaRPr lang="en-US" altLang="zh-CN" sz="2000" dirty="0">
              <a:solidFill>
                <a:srgbClr val="990099"/>
              </a:solidFill>
              <a:cs typeface="Times New Roman" panose="02020603050405020304" pitchFamily="18" charset="0"/>
              <a:sym typeface="Symbol" panose="05050102010706020507" pitchFamily="18" charset="2"/>
            </a:endParaRPr>
          </a:p>
          <a:p>
            <a:pPr algn="l">
              <a:buClrTx/>
            </a:pPr>
            <a:r>
              <a:rPr lang="en-US" altLang="zh-CN" sz="2000" dirty="0">
                <a:solidFill>
                  <a:srgbClr val="008000"/>
                </a:solidFill>
                <a:cs typeface="Times New Roman" panose="02020603050405020304" pitchFamily="18" charset="0"/>
                <a:sym typeface="Symbol" panose="05050102010706020507" pitchFamily="18" charset="2"/>
              </a:rPr>
              <a:t>T </a:t>
            </a:r>
            <a:r>
              <a:rPr lang="en-US" altLang="zh-CN" sz="2000" i="0" dirty="0">
                <a:solidFill>
                  <a:srgbClr val="008000"/>
                </a:solidFill>
                <a:ea typeface="华文行楷" panose="02010800040101010101" pitchFamily="2" charset="-122"/>
                <a:sym typeface="Symbol" panose="05050102010706020507" pitchFamily="18" charset="2"/>
              </a:rPr>
              <a:t></a:t>
            </a:r>
            <a:r>
              <a:rPr lang="en-US" altLang="zh-CN" sz="2000" dirty="0">
                <a:solidFill>
                  <a:srgbClr val="008000"/>
                </a:solidFill>
                <a:ea typeface="华文行楷" panose="02010800040101010101" pitchFamily="2" charset="-122"/>
                <a:sym typeface="Symbol" panose="05050102010706020507" pitchFamily="18" charset="2"/>
              </a:rPr>
              <a:t> T</a:t>
            </a:r>
            <a:r>
              <a:rPr lang="en-US" altLang="zh-CN" sz="2000" i="0" baseline="-25000" dirty="0">
                <a:solidFill>
                  <a:srgbClr val="008000"/>
                </a:solidFill>
                <a:cs typeface="Times New Roman" panose="02020603050405020304" pitchFamily="18" charset="0"/>
                <a:sym typeface="Symbol" panose="05050102010706020507" pitchFamily="18" charset="2"/>
              </a:rPr>
              <a:t>1</a:t>
            </a:r>
            <a:r>
              <a:rPr lang="en-US" altLang="zh-CN" sz="2000" dirty="0">
                <a:solidFill>
                  <a:srgbClr val="008000"/>
                </a:solidFill>
                <a:ea typeface="华文行楷" panose="02010800040101010101" pitchFamily="2" charset="-122"/>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F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T</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val</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T</a:t>
            </a:r>
            <a:r>
              <a:rPr lang="en-US" altLang="zh-CN" sz="2000" i="0" baseline="-25000" dirty="0">
                <a:solidFill>
                  <a:srgbClr val="008000"/>
                </a:solidFill>
                <a:cs typeface="Times New Roman" panose="02020603050405020304" pitchFamily="18" charset="0"/>
                <a:sym typeface="Symbol" panose="05050102010706020507" pitchFamily="18" charset="2"/>
              </a:rPr>
              <a:t>1</a:t>
            </a:r>
            <a:r>
              <a:rPr lang="en-US" altLang="zh-CN" sz="2000" b="1" dirty="0">
                <a:solidFill>
                  <a:srgbClr val="008000"/>
                </a:solidFill>
                <a:cs typeface="Times New Roman" panose="02020603050405020304" pitchFamily="18" charset="0"/>
              </a:rPr>
              <a:t>.</a:t>
            </a:r>
            <a:r>
              <a:rPr lang="en-US" altLang="zh-CN" sz="2000" dirty="0">
                <a:solidFill>
                  <a:srgbClr val="008000"/>
                </a:solidFill>
                <a:cs typeface="Times New Roman" panose="02020603050405020304" pitchFamily="18" charset="0"/>
              </a:rPr>
              <a:t>val</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b="1"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F</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val</a:t>
            </a:r>
            <a:r>
              <a:rPr lang="en-US" altLang="zh-CN" sz="2000" i="0" dirty="0">
                <a:solidFill>
                  <a:srgbClr val="008000"/>
                </a:solidFill>
                <a:cs typeface="Times New Roman" panose="02020603050405020304" pitchFamily="18" charset="0"/>
                <a:sym typeface="Symbol" panose="05050102010706020507" pitchFamily="18" charset="2"/>
              </a:rPr>
              <a:t> }</a:t>
            </a:r>
            <a:endParaRPr lang="en-US" altLang="zh-CN" sz="2000" dirty="0">
              <a:solidFill>
                <a:srgbClr val="008000"/>
              </a:solidFill>
              <a:cs typeface="Times New Roman" panose="02020603050405020304" pitchFamily="18" charset="0"/>
              <a:sym typeface="Symbol" panose="05050102010706020507" pitchFamily="18" charset="2"/>
            </a:endParaRPr>
          </a:p>
          <a:p>
            <a:pPr algn="l">
              <a:buClrTx/>
            </a:pPr>
            <a:r>
              <a:rPr lang="en-US" altLang="zh-CN" sz="2000" dirty="0">
                <a:solidFill>
                  <a:srgbClr val="008000"/>
                </a:solidFill>
                <a:cs typeface="Times New Roman" panose="02020603050405020304" pitchFamily="18" charset="0"/>
                <a:sym typeface="Symbol" panose="05050102010706020507" pitchFamily="18" charset="2"/>
              </a:rPr>
              <a:t>T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cs typeface="Times New Roman" panose="02020603050405020304" pitchFamily="18" charset="0"/>
                <a:sym typeface="Symbol" panose="05050102010706020507" pitchFamily="18" charset="2"/>
              </a:rPr>
              <a:t>F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T</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val</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F</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val</a:t>
            </a:r>
            <a:r>
              <a:rPr lang="en-US" altLang="zh-CN" sz="2000" i="0" dirty="0">
                <a:solidFill>
                  <a:srgbClr val="008000"/>
                </a:solidFill>
                <a:cs typeface="Times New Roman" panose="02020603050405020304" pitchFamily="18" charset="0"/>
                <a:sym typeface="Symbol" panose="05050102010706020507" pitchFamily="18" charset="2"/>
              </a:rPr>
              <a:t> }</a:t>
            </a:r>
            <a:endParaRPr lang="en-US" altLang="zh-CN" sz="2000" dirty="0">
              <a:solidFill>
                <a:srgbClr val="008000"/>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 E )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d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d</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lexval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i="0" dirty="0">
              <a:solidFill>
                <a:srgbClr val="333399"/>
              </a:solidFill>
              <a:cs typeface="Times New Roman" panose="02020603050405020304" pitchFamily="18" charset="0"/>
              <a:sym typeface="Symbol" panose="05050102010706020507" pitchFamily="18" charset="2"/>
            </a:endParaRPr>
          </a:p>
        </p:txBody>
      </p:sp>
      <p:grpSp>
        <p:nvGrpSpPr>
          <p:cNvPr id="2" name="Group 1062"/>
          <p:cNvGrpSpPr/>
          <p:nvPr/>
        </p:nvGrpSpPr>
        <p:grpSpPr bwMode="auto">
          <a:xfrm>
            <a:off x="996950" y="3429000"/>
            <a:ext cx="7537450" cy="3352800"/>
            <a:chOff x="628" y="2160"/>
            <a:chExt cx="4748" cy="2112"/>
          </a:xfrm>
        </p:grpSpPr>
        <p:sp>
          <p:nvSpPr>
            <p:cNvPr id="53258" name="Text Box 1057"/>
            <p:cNvSpPr txBox="1">
              <a:spLocks noChangeArrowheads="1"/>
            </p:cNvSpPr>
            <p:nvPr/>
          </p:nvSpPr>
          <p:spPr bwMode="auto">
            <a:xfrm>
              <a:off x="628" y="2160"/>
              <a:ext cx="956" cy="288"/>
            </a:xfrm>
            <a:prstGeom prst="rect">
              <a:avLst/>
            </a:prstGeom>
            <a:noFill/>
            <a:ln w="9525">
              <a:noFill/>
              <a:miter lim="800000"/>
            </a:ln>
          </p:spPr>
          <p:txBody>
            <a:bodyPr>
              <a:spAutoFit/>
            </a:bodyPr>
            <a:lstStyle/>
            <a:p>
              <a:pPr algn="l">
                <a:buClrTx/>
                <a:buFont typeface="Symbol" panose="05050102010706020507" pitchFamily="18" charset="2"/>
                <a:buNone/>
              </a:pPr>
              <a:r>
                <a:rPr lang="en-US" altLang="zh-CN" b="1" i="0">
                  <a:solidFill>
                    <a:srgbClr val="333399"/>
                  </a:solidFill>
                  <a:latin typeface="楷体_GB2312" pitchFamily="49" charset="-122"/>
                </a:rPr>
                <a:t>  </a:t>
              </a:r>
              <a:r>
                <a:rPr lang="en-US" altLang="zh-CN" b="1" i="0">
                  <a:solidFill>
                    <a:srgbClr val="333399"/>
                  </a:solidFill>
                  <a:latin typeface="楷体_GB2312" pitchFamily="49" charset="-122"/>
                  <a:sym typeface="Symbol" panose="05050102010706020507" pitchFamily="18" charset="2"/>
                </a:rPr>
                <a:t></a:t>
              </a:r>
              <a:endParaRPr lang="en-US" altLang="zh-CN" b="1" i="0">
                <a:solidFill>
                  <a:srgbClr val="333399"/>
                </a:solidFill>
              </a:endParaRPr>
            </a:p>
          </p:txBody>
        </p:sp>
        <p:sp>
          <p:nvSpPr>
            <p:cNvPr id="53259" name="Text Box 1060"/>
            <p:cNvSpPr txBox="1">
              <a:spLocks noChangeArrowheads="1"/>
            </p:cNvSpPr>
            <p:nvPr/>
          </p:nvSpPr>
          <p:spPr bwMode="auto">
            <a:xfrm>
              <a:off x="816" y="2486"/>
              <a:ext cx="4560" cy="1786"/>
            </a:xfrm>
            <a:prstGeom prst="rect">
              <a:avLst/>
            </a:prstGeom>
            <a:noFill/>
            <a:ln w="9525">
              <a:noFill/>
              <a:miter lim="800000"/>
            </a:ln>
          </p:spPr>
          <p:txBody>
            <a:bodyPr>
              <a:spAutoFit/>
            </a:bodyPr>
            <a:lstStyle/>
            <a:p>
              <a:pPr algn="l">
                <a:buClrTx/>
              </a:pPr>
              <a:r>
                <a:rPr lang="en-US" altLang="zh-CN" sz="2000" dirty="0">
                  <a:solidFill>
                    <a:srgbClr val="333399"/>
                  </a:solidFill>
                  <a:cs typeface="Times New Roman" panose="02020603050405020304" pitchFamily="18" charset="0"/>
                  <a:sym typeface="Symbol" panose="05050102010706020507" pitchFamily="18" charset="2"/>
                </a:rPr>
                <a:t>S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E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p</a:t>
              </a:r>
              <a:r>
                <a:rPr lang="en-US" altLang="zh-CN" sz="2000" dirty="0">
                  <a:solidFill>
                    <a:srgbClr val="333399"/>
                  </a:solidFill>
                  <a:cs typeface="Times New Roman" panose="02020603050405020304" pitchFamily="18" charset="0"/>
                </a:rPr>
                <a:t>rint(</a:t>
              </a:r>
              <a:r>
                <a:rPr lang="en-US" altLang="zh-CN" sz="2000" dirty="0" err="1">
                  <a:solidFill>
                    <a:srgbClr val="333399"/>
                  </a:solidFill>
                  <a:cs typeface="Times New Roman" panose="02020603050405020304" pitchFamily="18" charset="0"/>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endParaRPr kumimoji="0" lang="en-US" altLang="zh-CN" sz="2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cs typeface="Times New Roman" panose="02020603050405020304" pitchFamily="18" charset="0"/>
                  <a:sym typeface="Symbol" panose="05050102010706020507" pitchFamily="18" charset="2"/>
                </a:rPr>
                <a:t>E </a:t>
              </a:r>
              <a:r>
                <a:rPr lang="en-US" altLang="zh-CN" sz="2000" i="0" dirty="0">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ea typeface="华文行楷" panose="02010800040101010101" pitchFamily="2" charset="-122"/>
                  <a:cs typeface="Times New Roman" panose="02020603050405020304" pitchFamily="18" charset="0"/>
                  <a:sym typeface="Symbol" panose="05050102010706020507" pitchFamily="18" charset="2"/>
                </a:rPr>
                <a:t> </a:t>
              </a:r>
              <a:r>
                <a:rPr lang="en-US" altLang="zh-CN" sz="2000" dirty="0">
                  <a:cs typeface="Times New Roman" panose="02020603050405020304" pitchFamily="18" charset="0"/>
                  <a:sym typeface="Symbol" panose="05050102010706020507" pitchFamily="18" charset="2"/>
                </a:rPr>
                <a:t>T</a:t>
              </a:r>
              <a:r>
                <a:rPr lang="en-US" altLang="zh-CN" sz="2000" dirty="0">
                  <a:ea typeface="华文行楷" panose="02010800040101010101" pitchFamily="2" charset="-122"/>
                  <a:cs typeface="Times New Roman" panose="02020603050405020304" pitchFamily="18" charset="0"/>
                  <a:sym typeface="Symbol" panose="05050102010706020507" pitchFamily="18" charset="2"/>
                </a:rPr>
                <a:t>  </a:t>
              </a:r>
              <a:r>
                <a:rPr lang="en-US" altLang="zh-CN" sz="2000" i="0" dirty="0">
                  <a:cs typeface="Times New Roman" panose="02020603050405020304" pitchFamily="18" charset="0"/>
                  <a:sym typeface="Symbol" panose="05050102010706020507" pitchFamily="18" charset="2"/>
                </a:rPr>
                <a:t>{ </a:t>
              </a:r>
              <a:r>
                <a:rPr lang="en-US" altLang="zh-CN" sz="2000" dirty="0" err="1">
                  <a:cs typeface="Times New Roman" panose="02020603050405020304" pitchFamily="18" charset="0"/>
                  <a:sym typeface="Symbol" panose="05050102010706020507" pitchFamily="18" charset="2"/>
                </a:rPr>
                <a:t>R</a:t>
              </a:r>
              <a:r>
                <a:rPr lang="en-US" altLang="zh-CN" sz="2000" b="1" dirty="0" err="1">
                  <a:cs typeface="Times New Roman" panose="02020603050405020304" pitchFamily="18" charset="0"/>
                </a:rPr>
                <a:t>.</a:t>
              </a:r>
              <a:r>
                <a:rPr lang="en-US" altLang="zh-CN" sz="2000" dirty="0" err="1">
                  <a:cs typeface="Times New Roman" panose="02020603050405020304" pitchFamily="18" charset="0"/>
                </a:rPr>
                <a:t>i</a:t>
              </a:r>
              <a:r>
                <a:rPr lang="en-US" altLang="zh-CN" sz="2000" dirty="0">
                  <a:cs typeface="Times New Roman" panose="02020603050405020304" pitchFamily="18" charset="0"/>
                  <a:sym typeface="Symbol" panose="05050102010706020507" pitchFamily="18" charset="2"/>
                </a:rPr>
                <a:t> </a:t>
              </a:r>
              <a:r>
                <a:rPr lang="en-US" altLang="zh-CN" sz="2000" i="0" dirty="0">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a:t>
              </a:r>
              <a:r>
                <a:rPr lang="en-US" altLang="zh-CN" sz="2000" dirty="0" err="1">
                  <a:cs typeface="Times New Roman" panose="02020603050405020304" pitchFamily="18" charset="0"/>
                  <a:sym typeface="Symbol" panose="05050102010706020507" pitchFamily="18" charset="2"/>
                </a:rPr>
                <a:t>T</a:t>
              </a:r>
              <a:r>
                <a:rPr lang="en-US" altLang="zh-CN" sz="2000" b="1" dirty="0" err="1">
                  <a:cs typeface="Times New Roman" panose="02020603050405020304" pitchFamily="18" charset="0"/>
                </a:rPr>
                <a:t>.</a:t>
              </a:r>
              <a:r>
                <a:rPr lang="en-US" altLang="zh-CN" sz="2000" dirty="0" err="1">
                  <a:cs typeface="Times New Roman" panose="02020603050405020304" pitchFamily="18" charset="0"/>
                </a:rPr>
                <a:t>val</a:t>
              </a:r>
              <a:r>
                <a:rPr lang="en-US" altLang="zh-CN" sz="2000" i="0" dirty="0">
                  <a:cs typeface="Times New Roman" panose="02020603050405020304" pitchFamily="18" charset="0"/>
                  <a:sym typeface="Symbol" panose="05050102010706020507" pitchFamily="18" charset="2"/>
                </a:rPr>
                <a:t> }</a:t>
              </a:r>
              <a:r>
                <a:rPr lang="en-US" altLang="zh-CN" sz="2000" dirty="0">
                  <a:ea typeface="华文行楷" panose="02010800040101010101" pitchFamily="2" charset="-122"/>
                  <a:sym typeface="Symbol" panose="05050102010706020507" pitchFamily="18" charset="2"/>
                </a:rPr>
                <a:t>  R  </a:t>
              </a:r>
              <a:r>
                <a:rPr lang="en-US" altLang="zh-CN" sz="2000" i="0" dirty="0">
                  <a:cs typeface="Times New Roman" panose="02020603050405020304" pitchFamily="18" charset="0"/>
                  <a:sym typeface="Symbol" panose="05050102010706020507" pitchFamily="18" charset="2"/>
                </a:rPr>
                <a:t>{ </a:t>
              </a:r>
              <a:r>
                <a:rPr lang="en-US" altLang="zh-CN" sz="2000" dirty="0" err="1">
                  <a:cs typeface="Times New Roman" panose="02020603050405020304" pitchFamily="18" charset="0"/>
                  <a:sym typeface="Symbol" panose="05050102010706020507" pitchFamily="18" charset="2"/>
                </a:rPr>
                <a:t>E</a:t>
              </a:r>
              <a:r>
                <a:rPr lang="en-US" altLang="zh-CN" sz="2000" b="1" dirty="0" err="1">
                  <a:cs typeface="Times New Roman" panose="02020603050405020304" pitchFamily="18" charset="0"/>
                </a:rPr>
                <a:t>.</a:t>
              </a:r>
              <a:r>
                <a:rPr lang="en-US" altLang="zh-CN" sz="2000" dirty="0" err="1">
                  <a:cs typeface="Times New Roman" panose="02020603050405020304" pitchFamily="18" charset="0"/>
                </a:rPr>
                <a:t>val</a:t>
              </a:r>
              <a:r>
                <a:rPr lang="en-US" altLang="zh-CN" sz="2000" dirty="0">
                  <a:cs typeface="Times New Roman" panose="02020603050405020304" pitchFamily="18" charset="0"/>
                  <a:sym typeface="Symbol" panose="05050102010706020507" pitchFamily="18" charset="2"/>
                </a:rPr>
                <a:t> </a:t>
              </a:r>
              <a:r>
                <a:rPr lang="en-US" altLang="zh-CN" sz="2000" i="0" dirty="0">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R</a:t>
              </a:r>
              <a:r>
                <a:rPr lang="en-US" altLang="zh-CN" sz="2000" b="1" dirty="0">
                  <a:cs typeface="Times New Roman" panose="02020603050405020304" pitchFamily="18" charset="0"/>
                </a:rPr>
                <a:t>.</a:t>
              </a:r>
              <a:r>
                <a:rPr lang="en-US" altLang="zh-CN" sz="2000" dirty="0">
                  <a:cs typeface="Times New Roman" panose="02020603050405020304" pitchFamily="18" charset="0"/>
                </a:rPr>
                <a:t>s</a:t>
              </a:r>
              <a:r>
                <a:rPr lang="en-US" altLang="zh-CN" sz="2000" i="0" dirty="0">
                  <a:cs typeface="Times New Roman" panose="02020603050405020304" pitchFamily="18" charset="0"/>
                  <a:sym typeface="Symbol" panose="05050102010706020507" pitchFamily="18" charset="2"/>
                </a:rPr>
                <a:t> }</a:t>
              </a:r>
              <a:endParaRPr lang="en-US" altLang="zh-CN" sz="2000" dirty="0">
                <a:ea typeface="华文行楷" panose="02010800040101010101" pitchFamily="2" charset="-122"/>
                <a:sym typeface="Symbol" panose="05050102010706020507" pitchFamily="18" charset="2"/>
              </a:endParaRPr>
            </a:p>
            <a:p>
              <a:pPr algn="l">
                <a:buClrTx/>
              </a:pPr>
              <a:r>
                <a:rPr lang="en-US" altLang="zh-CN" sz="2000" dirty="0">
                  <a:ea typeface="华文行楷" panose="02010800040101010101" pitchFamily="2" charset="-122"/>
                  <a:sym typeface="Symbol" panose="05050102010706020507" pitchFamily="18" charset="2"/>
                </a:rPr>
                <a:t>R </a:t>
              </a:r>
              <a:r>
                <a:rPr lang="en-US" altLang="zh-CN" sz="2000" i="0" dirty="0">
                  <a:ea typeface="华文行楷" panose="02010800040101010101" pitchFamily="2" charset="-122"/>
                  <a:sym typeface="Symbol" panose="05050102010706020507" pitchFamily="18" charset="2"/>
                </a:rPr>
                <a:t></a:t>
              </a:r>
              <a:r>
                <a:rPr lang="en-US" altLang="zh-CN" sz="2000" dirty="0">
                  <a:ea typeface="华文行楷" panose="02010800040101010101" pitchFamily="2" charset="-122"/>
                  <a:sym typeface="Symbol" panose="05050102010706020507" pitchFamily="18" charset="2"/>
                </a:rPr>
                <a:t> + T </a:t>
              </a:r>
              <a:r>
                <a:rPr lang="en-US" altLang="zh-CN" sz="2000" i="0" dirty="0">
                  <a:cs typeface="Times New Roman" panose="02020603050405020304" pitchFamily="18" charset="0"/>
                  <a:sym typeface="Symbol" panose="05050102010706020507" pitchFamily="18" charset="2"/>
                </a:rPr>
                <a:t>{ </a:t>
              </a:r>
              <a:r>
                <a:rPr lang="en-US" altLang="zh-CN" sz="2000" dirty="0">
                  <a:ea typeface="华文行楷" panose="02010800040101010101" pitchFamily="2" charset="-122"/>
                  <a:sym typeface="Symbol" panose="05050102010706020507" pitchFamily="18" charset="2"/>
                </a:rPr>
                <a:t>R</a:t>
              </a:r>
              <a:r>
                <a:rPr lang="en-US" altLang="zh-CN" sz="2000" i="0" baseline="-25000" dirty="0">
                  <a:ea typeface="华文行楷" panose="02010800040101010101" pitchFamily="2" charset="-122"/>
                  <a:sym typeface="Symbol" panose="05050102010706020507" pitchFamily="18" charset="2"/>
                </a:rPr>
                <a:t>1</a:t>
              </a:r>
              <a:r>
                <a:rPr lang="en-US" altLang="zh-CN" sz="2000" b="1" dirty="0">
                  <a:cs typeface="Times New Roman" panose="02020603050405020304" pitchFamily="18" charset="0"/>
                </a:rPr>
                <a:t>.</a:t>
              </a:r>
              <a:r>
                <a:rPr lang="en-US" altLang="zh-CN" sz="2000" dirty="0">
                  <a:cs typeface="Times New Roman" panose="02020603050405020304" pitchFamily="18" charset="0"/>
                </a:rPr>
                <a:t>i</a:t>
              </a:r>
              <a:r>
                <a:rPr lang="en-US" altLang="zh-CN" sz="2000" dirty="0">
                  <a:cs typeface="Times New Roman" panose="02020603050405020304" pitchFamily="18" charset="0"/>
                  <a:sym typeface="Symbol" panose="05050102010706020507" pitchFamily="18" charset="2"/>
                </a:rPr>
                <a:t> </a:t>
              </a:r>
              <a:r>
                <a:rPr lang="en-US" altLang="zh-CN" sz="2000" i="0" dirty="0">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a:t>
              </a:r>
              <a:r>
                <a:rPr lang="en-US" altLang="zh-CN" sz="2000" dirty="0" err="1">
                  <a:cs typeface="Times New Roman" panose="02020603050405020304" pitchFamily="18" charset="0"/>
                  <a:sym typeface="Symbol" panose="05050102010706020507" pitchFamily="18" charset="2"/>
                </a:rPr>
                <a:t>R</a:t>
              </a:r>
              <a:r>
                <a:rPr lang="en-US" altLang="zh-CN" sz="2000" b="1" dirty="0" err="1">
                  <a:cs typeface="Times New Roman" panose="02020603050405020304" pitchFamily="18" charset="0"/>
                </a:rPr>
                <a:t>.</a:t>
              </a:r>
              <a:r>
                <a:rPr lang="en-US" altLang="zh-CN" sz="2000" dirty="0" err="1">
                  <a:cs typeface="Times New Roman" panose="02020603050405020304" pitchFamily="18" charset="0"/>
                </a:rPr>
                <a:t>i</a:t>
              </a:r>
              <a:r>
                <a:rPr lang="en-US" altLang="zh-CN" sz="2000" dirty="0">
                  <a:cs typeface="Times New Roman" panose="02020603050405020304" pitchFamily="18" charset="0"/>
                  <a:sym typeface="Symbol" panose="05050102010706020507" pitchFamily="18" charset="2"/>
                </a:rPr>
                <a:t> + </a:t>
              </a:r>
              <a:r>
                <a:rPr lang="en-US" altLang="zh-CN" sz="2000" dirty="0" err="1">
                  <a:cs typeface="Times New Roman" panose="02020603050405020304" pitchFamily="18" charset="0"/>
                  <a:sym typeface="Symbol" panose="05050102010706020507" pitchFamily="18" charset="2"/>
                </a:rPr>
                <a:t>T</a:t>
              </a:r>
              <a:r>
                <a:rPr lang="en-US" altLang="zh-CN" sz="2000" b="1" dirty="0" err="1">
                  <a:cs typeface="Times New Roman" panose="02020603050405020304" pitchFamily="18" charset="0"/>
                </a:rPr>
                <a:t>.</a:t>
              </a:r>
              <a:r>
                <a:rPr lang="en-US" altLang="zh-CN" sz="2000" dirty="0" err="1">
                  <a:cs typeface="Times New Roman" panose="02020603050405020304" pitchFamily="18" charset="0"/>
                </a:rPr>
                <a:t>val</a:t>
              </a:r>
              <a:r>
                <a:rPr lang="en-US" altLang="zh-CN" sz="2000" i="0" dirty="0">
                  <a:cs typeface="Times New Roman" panose="02020603050405020304" pitchFamily="18" charset="0"/>
                  <a:sym typeface="Symbol" panose="05050102010706020507" pitchFamily="18" charset="2"/>
                </a:rPr>
                <a:t> }</a:t>
              </a:r>
              <a:r>
                <a:rPr lang="en-US" altLang="zh-CN" sz="2000" dirty="0">
                  <a:ea typeface="华文行楷" panose="02010800040101010101" pitchFamily="2" charset="-122"/>
                  <a:sym typeface="Symbol" panose="05050102010706020507" pitchFamily="18" charset="2"/>
                </a:rPr>
                <a:t> R</a:t>
              </a:r>
              <a:r>
                <a:rPr lang="en-US" altLang="zh-CN" sz="2000" i="0" baseline="-25000" dirty="0">
                  <a:ea typeface="华文行楷" panose="02010800040101010101" pitchFamily="2" charset="-122"/>
                  <a:sym typeface="Symbol" panose="05050102010706020507" pitchFamily="18" charset="2"/>
                </a:rPr>
                <a:t>1</a:t>
              </a:r>
              <a:r>
                <a:rPr lang="en-US" altLang="zh-CN" sz="2000" dirty="0">
                  <a:ea typeface="华文行楷" panose="02010800040101010101" pitchFamily="2" charset="-122"/>
                  <a:sym typeface="Symbol" panose="05050102010706020507" pitchFamily="18" charset="2"/>
                </a:rPr>
                <a:t> </a:t>
              </a:r>
              <a:r>
                <a:rPr lang="en-US" altLang="zh-CN" sz="2000" i="0" dirty="0">
                  <a:cs typeface="Times New Roman" panose="02020603050405020304" pitchFamily="18" charset="0"/>
                  <a:sym typeface="Symbol" panose="05050102010706020507" pitchFamily="18" charset="2"/>
                </a:rPr>
                <a:t>{ </a:t>
              </a:r>
              <a:r>
                <a:rPr lang="en-US" altLang="zh-CN" sz="2000" dirty="0">
                  <a:cs typeface="Times New Roman" panose="02020603050405020304" pitchFamily="18" charset="0"/>
                  <a:sym typeface="Symbol" panose="05050102010706020507" pitchFamily="18" charset="2"/>
                </a:rPr>
                <a:t>R</a:t>
              </a:r>
              <a:r>
                <a:rPr lang="en-US" altLang="zh-CN" sz="2000" b="1" dirty="0">
                  <a:cs typeface="Times New Roman" panose="02020603050405020304" pitchFamily="18" charset="0"/>
                </a:rPr>
                <a:t>.</a:t>
              </a:r>
              <a:r>
                <a:rPr lang="en-US" altLang="zh-CN" sz="2000" dirty="0">
                  <a:cs typeface="Times New Roman" panose="02020603050405020304" pitchFamily="18" charset="0"/>
                </a:rPr>
                <a:t>s</a:t>
              </a:r>
              <a:r>
                <a:rPr lang="en-US" altLang="zh-CN" sz="2000" i="0" dirty="0">
                  <a:cs typeface="Times New Roman" panose="02020603050405020304" pitchFamily="18" charset="0"/>
                  <a:sym typeface="Symbol" panose="05050102010706020507" pitchFamily="18" charset="2"/>
                </a:rPr>
                <a:t> :=</a:t>
              </a:r>
              <a:r>
                <a:rPr lang="en-US" altLang="zh-CN" sz="2000" dirty="0">
                  <a:cs typeface="Times New Roman" panose="02020603050405020304" pitchFamily="18" charset="0"/>
                  <a:sym typeface="Symbol" panose="05050102010706020507" pitchFamily="18" charset="2"/>
                </a:rPr>
                <a:t> </a:t>
              </a:r>
              <a:r>
                <a:rPr lang="en-US" altLang="zh-CN" sz="2000" dirty="0">
                  <a:ea typeface="华文行楷" panose="02010800040101010101" pitchFamily="2" charset="-122"/>
                  <a:sym typeface="Symbol" panose="05050102010706020507" pitchFamily="18" charset="2"/>
                </a:rPr>
                <a:t>R</a:t>
              </a:r>
              <a:r>
                <a:rPr lang="en-US" altLang="zh-CN" sz="2000" i="0" baseline="-25000" dirty="0">
                  <a:ea typeface="华文行楷" panose="02010800040101010101" pitchFamily="2" charset="-122"/>
                  <a:sym typeface="Symbol" panose="05050102010706020507" pitchFamily="18" charset="2"/>
                </a:rPr>
                <a:t>1</a:t>
              </a:r>
              <a:r>
                <a:rPr lang="en-US" altLang="zh-CN" sz="2000" b="1" dirty="0">
                  <a:cs typeface="Times New Roman" panose="02020603050405020304" pitchFamily="18" charset="0"/>
                </a:rPr>
                <a:t>.</a:t>
              </a:r>
              <a:r>
                <a:rPr lang="en-US" altLang="zh-CN" sz="2000" dirty="0">
                  <a:cs typeface="Times New Roman" panose="02020603050405020304" pitchFamily="18" charset="0"/>
                </a:rPr>
                <a:t>s</a:t>
              </a:r>
              <a:r>
                <a:rPr lang="en-US" altLang="zh-CN" sz="2000" i="0" dirty="0">
                  <a:cs typeface="Times New Roman" panose="02020603050405020304" pitchFamily="18" charset="0"/>
                  <a:sym typeface="Symbol" panose="05050102010706020507" pitchFamily="18" charset="2"/>
                </a:rPr>
                <a:t> } </a:t>
              </a:r>
              <a:endParaRPr lang="en-US" altLang="zh-CN" sz="2000" i="0" dirty="0">
                <a:cs typeface="Times New Roman" panose="02020603050405020304" pitchFamily="18" charset="0"/>
                <a:sym typeface="Symbol" panose="05050102010706020507" pitchFamily="18" charset="2"/>
              </a:endParaRPr>
            </a:p>
            <a:p>
              <a:pPr algn="l">
                <a:buClrTx/>
              </a:pPr>
              <a:r>
                <a:rPr lang="en-US" altLang="zh-CN" sz="2000" dirty="0">
                  <a:ea typeface="华文行楷" panose="02010800040101010101" pitchFamily="2" charset="-122"/>
                  <a:sym typeface="Symbol" panose="05050102010706020507" pitchFamily="18" charset="2"/>
                </a:rPr>
                <a:t>R </a:t>
              </a:r>
              <a:r>
                <a:rPr lang="en-US" altLang="zh-CN" sz="2000" i="0" dirty="0">
                  <a:ea typeface="华文行楷" panose="02010800040101010101" pitchFamily="2" charset="-122"/>
                  <a:sym typeface="Symbol" panose="05050102010706020507" pitchFamily="18" charset="2"/>
                </a:rPr>
                <a:t></a:t>
              </a:r>
              <a:r>
                <a:rPr lang="en-US" altLang="zh-CN" sz="2000" b="1" i="0" dirty="0">
                  <a:cs typeface="Times New Roman" panose="02020603050405020304" pitchFamily="18" charset="0"/>
                  <a:sym typeface="Symbol" panose="05050102010706020507" pitchFamily="18" charset="2"/>
                </a:rPr>
                <a:t> </a:t>
              </a:r>
              <a:r>
                <a:rPr lang="en-US" altLang="zh-CN" sz="2000" b="1" dirty="0">
                  <a:cs typeface="Times New Roman" panose="02020603050405020304" pitchFamily="18" charset="0"/>
                  <a:sym typeface="Symbol" panose="05050102010706020507" pitchFamily="18" charset="2"/>
                </a:rPr>
                <a:t>  </a:t>
              </a:r>
              <a:r>
                <a:rPr lang="en-US" altLang="zh-CN" sz="2000" i="0" dirty="0">
                  <a:cs typeface="Times New Roman" panose="02020603050405020304" pitchFamily="18" charset="0"/>
                  <a:sym typeface="Symbol" panose="05050102010706020507" pitchFamily="18" charset="2"/>
                </a:rPr>
                <a:t>{ </a:t>
              </a:r>
              <a:r>
                <a:rPr lang="en-US" altLang="zh-CN" sz="2000" dirty="0">
                  <a:cs typeface="Times New Roman" panose="02020603050405020304" pitchFamily="18" charset="0"/>
                  <a:sym typeface="Symbol" panose="05050102010706020507" pitchFamily="18" charset="2"/>
                </a:rPr>
                <a:t>R</a:t>
              </a:r>
              <a:r>
                <a:rPr lang="en-US" altLang="zh-CN" sz="2000" b="1" dirty="0">
                  <a:cs typeface="Times New Roman" panose="02020603050405020304" pitchFamily="18" charset="0"/>
                </a:rPr>
                <a:t>.</a:t>
              </a:r>
              <a:r>
                <a:rPr lang="en-US" altLang="zh-CN" sz="2000" dirty="0">
                  <a:cs typeface="Times New Roman" panose="02020603050405020304" pitchFamily="18" charset="0"/>
                </a:rPr>
                <a:t>s</a:t>
              </a:r>
              <a:r>
                <a:rPr lang="en-US" altLang="zh-CN" sz="2000" i="0" dirty="0">
                  <a:cs typeface="Times New Roman" panose="02020603050405020304" pitchFamily="18" charset="0"/>
                  <a:sym typeface="Symbol" panose="05050102010706020507" pitchFamily="18" charset="2"/>
                </a:rPr>
                <a:t> :=</a:t>
              </a:r>
              <a:r>
                <a:rPr lang="en-US" altLang="zh-CN" sz="2000" dirty="0">
                  <a:cs typeface="Times New Roman" panose="02020603050405020304" pitchFamily="18" charset="0"/>
                  <a:sym typeface="Symbol" panose="05050102010706020507" pitchFamily="18" charset="2"/>
                </a:rPr>
                <a:t> </a:t>
              </a:r>
              <a:r>
                <a:rPr lang="en-US" altLang="zh-CN" sz="2000" dirty="0" err="1">
                  <a:cs typeface="Times New Roman" panose="02020603050405020304" pitchFamily="18" charset="0"/>
                  <a:sym typeface="Symbol" panose="05050102010706020507" pitchFamily="18" charset="2"/>
                </a:rPr>
                <a:t>R</a:t>
              </a:r>
              <a:r>
                <a:rPr lang="en-US" altLang="zh-CN" sz="2000" b="1" dirty="0" err="1">
                  <a:cs typeface="Times New Roman" panose="02020603050405020304" pitchFamily="18" charset="0"/>
                </a:rPr>
                <a:t>.</a:t>
              </a:r>
              <a:r>
                <a:rPr lang="en-US" altLang="zh-CN" sz="2000" dirty="0" err="1">
                  <a:cs typeface="Times New Roman" panose="02020603050405020304" pitchFamily="18" charset="0"/>
                </a:rPr>
                <a:t>i</a:t>
              </a:r>
              <a:r>
                <a:rPr lang="en-US" altLang="zh-CN" sz="2000" dirty="0">
                  <a:cs typeface="Times New Roman" panose="02020603050405020304" pitchFamily="18" charset="0"/>
                  <a:sym typeface="Symbol" panose="05050102010706020507" pitchFamily="18" charset="2"/>
                </a:rPr>
                <a:t>  </a:t>
              </a:r>
              <a:r>
                <a:rPr lang="en-US" altLang="zh-CN" sz="2000" i="0" dirty="0">
                  <a:cs typeface="Times New Roman" panose="02020603050405020304" pitchFamily="18" charset="0"/>
                  <a:sym typeface="Symbol" panose="05050102010706020507" pitchFamily="18" charset="2"/>
                </a:rPr>
                <a:t>} </a:t>
              </a:r>
              <a:endParaRPr lang="en-US" altLang="zh-CN" sz="2000" b="1" dirty="0">
                <a:cs typeface="Times New Roman" panose="02020603050405020304" pitchFamily="18" charset="0"/>
                <a:sym typeface="Symbol" panose="05050102010706020507" pitchFamily="18" charset="2"/>
              </a:endParaRPr>
            </a:p>
            <a:p>
              <a:pPr algn="l">
                <a:buClrTx/>
              </a:pPr>
              <a:r>
                <a:rPr lang="en-US" altLang="zh-CN" sz="2000" dirty="0">
                  <a:solidFill>
                    <a:srgbClr val="008000"/>
                  </a:solidFill>
                  <a:cs typeface="Times New Roman" panose="02020603050405020304" pitchFamily="18" charset="0"/>
                  <a:sym typeface="Symbol" panose="05050102010706020507" pitchFamily="18" charset="2"/>
                </a:rPr>
                <a:t>T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cs typeface="Times New Roman" panose="02020603050405020304" pitchFamily="18" charset="0"/>
                  <a:sym typeface="Symbol" panose="05050102010706020507" pitchFamily="18" charset="2"/>
                </a:rPr>
                <a:t>F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P</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i</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F</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val</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cs typeface="Times New Roman" panose="02020603050405020304" pitchFamily="18" charset="0"/>
                  <a:sym typeface="Symbol" panose="05050102010706020507" pitchFamily="18" charset="2"/>
                </a:rPr>
                <a:t> P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T</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val</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P</a:t>
              </a:r>
              <a:r>
                <a:rPr lang="en-US" altLang="zh-CN" sz="2000" b="1" dirty="0">
                  <a:solidFill>
                    <a:srgbClr val="008000"/>
                  </a:solidFill>
                  <a:cs typeface="Times New Roman" panose="02020603050405020304" pitchFamily="18" charset="0"/>
                </a:rPr>
                <a:t>.</a:t>
              </a:r>
              <a:r>
                <a:rPr lang="en-US" altLang="zh-CN" sz="2000" dirty="0">
                  <a:solidFill>
                    <a:srgbClr val="008000"/>
                  </a:solidFill>
                  <a:cs typeface="Times New Roman" panose="02020603050405020304" pitchFamily="18" charset="0"/>
                </a:rPr>
                <a:t>s</a:t>
              </a:r>
              <a:r>
                <a:rPr lang="en-US" altLang="zh-CN" sz="2000" i="0" dirty="0">
                  <a:solidFill>
                    <a:srgbClr val="008000"/>
                  </a:solidFill>
                  <a:cs typeface="Times New Roman" panose="02020603050405020304" pitchFamily="18" charset="0"/>
                  <a:sym typeface="Symbol" panose="05050102010706020507" pitchFamily="18" charset="2"/>
                </a:rPr>
                <a:t> }</a:t>
              </a:r>
              <a:endParaRPr lang="en-US" altLang="zh-CN" sz="2000" dirty="0">
                <a:solidFill>
                  <a:srgbClr val="008000"/>
                </a:solidFill>
                <a:cs typeface="Times New Roman" panose="02020603050405020304" pitchFamily="18" charset="0"/>
                <a:sym typeface="Symbol" panose="05050102010706020507" pitchFamily="18" charset="2"/>
              </a:endParaRPr>
            </a:p>
            <a:p>
              <a:pPr algn="l">
                <a:buClrTx/>
              </a:pPr>
              <a:r>
                <a:rPr lang="en-US" altLang="zh-CN" sz="2000" dirty="0">
                  <a:solidFill>
                    <a:srgbClr val="008000"/>
                  </a:solidFill>
                  <a:cs typeface="Times New Roman" panose="02020603050405020304" pitchFamily="18" charset="0"/>
                  <a:sym typeface="Symbol" panose="05050102010706020507" pitchFamily="18" charset="2"/>
                </a:rPr>
                <a:t>P </a:t>
              </a:r>
              <a:r>
                <a:rPr lang="en-US" altLang="zh-CN" sz="2000" i="0" dirty="0">
                  <a:solidFill>
                    <a:srgbClr val="008000"/>
                  </a:solidFill>
                  <a:ea typeface="华文行楷" panose="02010800040101010101" pitchFamily="2" charset="-122"/>
                  <a:sym typeface="Symbol" panose="05050102010706020507" pitchFamily="18" charset="2"/>
                </a:rPr>
                <a:t></a:t>
              </a:r>
              <a:r>
                <a:rPr lang="en-US" altLang="zh-CN" sz="2000" dirty="0">
                  <a:solidFill>
                    <a:srgbClr val="008000"/>
                  </a:solidFill>
                  <a:ea typeface="华文行楷" panose="02010800040101010101" pitchFamily="2" charset="-122"/>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F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ea typeface="华文行楷" panose="02010800040101010101" pitchFamily="2" charset="-122"/>
                  <a:sym typeface="Symbol" panose="05050102010706020507" pitchFamily="18" charset="2"/>
                </a:rPr>
                <a:t>P</a:t>
              </a:r>
              <a:r>
                <a:rPr lang="en-US" altLang="zh-CN" sz="2000" i="0" baseline="-25000" dirty="0">
                  <a:solidFill>
                    <a:srgbClr val="008000"/>
                  </a:solidFill>
                  <a:ea typeface="华文行楷" panose="02010800040101010101" pitchFamily="2" charset="-122"/>
                  <a:sym typeface="Symbol" panose="05050102010706020507" pitchFamily="18" charset="2"/>
                </a:rPr>
                <a:t>1</a:t>
              </a:r>
              <a:r>
                <a:rPr lang="en-US" altLang="zh-CN" sz="2000" b="1" dirty="0">
                  <a:solidFill>
                    <a:srgbClr val="008000"/>
                  </a:solidFill>
                  <a:cs typeface="Times New Roman" panose="02020603050405020304" pitchFamily="18" charset="0"/>
                </a:rPr>
                <a:t>.</a:t>
              </a:r>
              <a:r>
                <a:rPr lang="en-US" altLang="zh-CN" sz="2000" dirty="0">
                  <a:solidFill>
                    <a:srgbClr val="008000"/>
                  </a:solidFill>
                  <a:cs typeface="Times New Roman" panose="02020603050405020304" pitchFamily="18" charset="0"/>
                </a:rPr>
                <a:t>i</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ea typeface="华文行楷" panose="02010800040101010101" pitchFamily="2" charset="-122"/>
                  <a:sym typeface="Symbol" panose="05050102010706020507" pitchFamily="18" charset="2"/>
                </a:rPr>
                <a:t>P</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i</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b="1" i="0" dirty="0">
                  <a:solidFill>
                    <a:srgbClr val="008000"/>
                  </a:solidFill>
                  <a:cs typeface="Times New Roman" panose="02020603050405020304" pitchFamily="18" charset="0"/>
                  <a:sym typeface="Symbol" panose="05050102010706020507" pitchFamily="18" charset="2"/>
                </a:rPr>
                <a:t></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F</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val</a:t>
              </a:r>
              <a:r>
                <a:rPr lang="en-US" altLang="zh-CN" sz="2000" i="0" dirty="0">
                  <a:solidFill>
                    <a:srgbClr val="008000"/>
                  </a:solidFill>
                  <a:cs typeface="Times New Roman" panose="02020603050405020304" pitchFamily="18" charset="0"/>
                  <a:sym typeface="Symbol" panose="05050102010706020507" pitchFamily="18" charset="2"/>
                </a:rPr>
                <a:t> } </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ea typeface="华文行楷" panose="02010800040101010101" pitchFamily="2" charset="-122"/>
                  <a:sym typeface="Symbol" panose="05050102010706020507" pitchFamily="18" charset="2"/>
                </a:rPr>
                <a:t>P</a:t>
              </a:r>
              <a:r>
                <a:rPr lang="en-US" altLang="zh-CN" sz="2000" i="0" baseline="-25000" dirty="0">
                  <a:solidFill>
                    <a:srgbClr val="008000"/>
                  </a:solidFill>
                  <a:ea typeface="华文行楷" panose="02010800040101010101" pitchFamily="2" charset="-122"/>
                  <a:sym typeface="Symbol" panose="05050102010706020507" pitchFamily="18" charset="2"/>
                </a:rPr>
                <a:t>1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cs typeface="Times New Roman" panose="02020603050405020304" pitchFamily="18" charset="0"/>
                  <a:sym typeface="Symbol" panose="05050102010706020507" pitchFamily="18" charset="2"/>
                </a:rPr>
                <a:t>P</a:t>
              </a:r>
              <a:r>
                <a:rPr lang="en-US" altLang="zh-CN" sz="2000" b="1" dirty="0">
                  <a:solidFill>
                    <a:srgbClr val="008000"/>
                  </a:solidFill>
                  <a:cs typeface="Times New Roman" panose="02020603050405020304" pitchFamily="18" charset="0"/>
                </a:rPr>
                <a:t>.</a:t>
              </a:r>
              <a:r>
                <a:rPr lang="en-US" altLang="zh-CN" sz="2000" dirty="0">
                  <a:solidFill>
                    <a:srgbClr val="008000"/>
                  </a:solidFill>
                  <a:cs typeface="Times New Roman" panose="02020603050405020304" pitchFamily="18" charset="0"/>
                </a:rPr>
                <a:t>s</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ea typeface="华文行楷" panose="02010800040101010101" pitchFamily="2" charset="-122"/>
                  <a:sym typeface="Symbol" panose="05050102010706020507" pitchFamily="18" charset="2"/>
                </a:rPr>
                <a:t>P</a:t>
              </a:r>
              <a:r>
                <a:rPr lang="en-US" altLang="zh-CN" sz="2000" i="0" baseline="-25000" dirty="0">
                  <a:solidFill>
                    <a:srgbClr val="008000"/>
                  </a:solidFill>
                  <a:ea typeface="华文行楷" panose="02010800040101010101" pitchFamily="2" charset="-122"/>
                  <a:sym typeface="Symbol" panose="05050102010706020507" pitchFamily="18" charset="2"/>
                </a:rPr>
                <a:t>1</a:t>
              </a:r>
              <a:r>
                <a:rPr lang="en-US" altLang="zh-CN" sz="2000" b="1" dirty="0">
                  <a:solidFill>
                    <a:srgbClr val="008000"/>
                  </a:solidFill>
                  <a:cs typeface="Times New Roman" panose="02020603050405020304" pitchFamily="18" charset="0"/>
                </a:rPr>
                <a:t>.</a:t>
              </a:r>
              <a:r>
                <a:rPr lang="en-US" altLang="zh-CN" sz="2000" dirty="0">
                  <a:solidFill>
                    <a:srgbClr val="008000"/>
                  </a:solidFill>
                  <a:cs typeface="Times New Roman" panose="02020603050405020304" pitchFamily="18" charset="0"/>
                </a:rPr>
                <a:t>s</a:t>
              </a:r>
              <a:r>
                <a:rPr lang="en-US" altLang="zh-CN" sz="2000" i="0" dirty="0">
                  <a:solidFill>
                    <a:srgbClr val="008000"/>
                  </a:solidFill>
                  <a:cs typeface="Times New Roman" panose="02020603050405020304" pitchFamily="18" charset="0"/>
                  <a:sym typeface="Symbol" panose="05050102010706020507" pitchFamily="18" charset="2"/>
                </a:rPr>
                <a:t> } </a:t>
              </a:r>
              <a:endParaRPr lang="en-US" altLang="zh-CN" sz="2000" dirty="0">
                <a:solidFill>
                  <a:srgbClr val="008000"/>
                </a:solidFill>
                <a:cs typeface="Times New Roman" panose="02020603050405020304" pitchFamily="18" charset="0"/>
                <a:sym typeface="Symbol" panose="05050102010706020507" pitchFamily="18" charset="2"/>
              </a:endParaRPr>
            </a:p>
            <a:p>
              <a:pPr algn="l">
                <a:buClrTx/>
              </a:pPr>
              <a:r>
                <a:rPr lang="en-US" altLang="zh-CN" sz="2000" dirty="0">
                  <a:solidFill>
                    <a:srgbClr val="008000"/>
                  </a:solidFill>
                  <a:ea typeface="华文行楷" panose="02010800040101010101" pitchFamily="2" charset="-122"/>
                  <a:sym typeface="Symbol" panose="05050102010706020507" pitchFamily="18" charset="2"/>
                </a:rPr>
                <a:t>P </a:t>
              </a:r>
              <a:r>
                <a:rPr lang="en-US" altLang="zh-CN" sz="2000" i="0" dirty="0">
                  <a:solidFill>
                    <a:srgbClr val="008000"/>
                  </a:solidFill>
                  <a:ea typeface="华文行楷" panose="02010800040101010101" pitchFamily="2" charset="-122"/>
                  <a:sym typeface="Symbol" panose="05050102010706020507" pitchFamily="18" charset="2"/>
                </a:rPr>
                <a:t></a:t>
              </a:r>
              <a:r>
                <a:rPr lang="en-US" altLang="zh-CN" sz="2000" b="1" i="0" dirty="0">
                  <a:solidFill>
                    <a:srgbClr val="008000"/>
                  </a:solidFill>
                  <a:cs typeface="Times New Roman" panose="02020603050405020304" pitchFamily="18" charset="0"/>
                  <a:sym typeface="Symbol" panose="05050102010706020507" pitchFamily="18" charset="2"/>
                </a:rPr>
                <a:t> </a:t>
              </a:r>
              <a:r>
                <a:rPr lang="en-US" altLang="zh-CN" sz="2000" b="1" dirty="0">
                  <a:solidFill>
                    <a:srgbClr val="008000"/>
                  </a:solidFill>
                  <a:cs typeface="Times New Roman" panose="02020603050405020304" pitchFamily="18" charset="0"/>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cs typeface="Times New Roman" panose="02020603050405020304" pitchFamily="18" charset="0"/>
                  <a:sym typeface="Symbol" panose="05050102010706020507" pitchFamily="18" charset="2"/>
                </a:rPr>
                <a:t>P</a:t>
              </a:r>
              <a:r>
                <a:rPr lang="en-US" altLang="zh-CN" sz="2000" b="1" dirty="0">
                  <a:solidFill>
                    <a:srgbClr val="008000"/>
                  </a:solidFill>
                  <a:cs typeface="Times New Roman" panose="02020603050405020304" pitchFamily="18" charset="0"/>
                </a:rPr>
                <a:t>.</a:t>
              </a:r>
              <a:r>
                <a:rPr lang="en-US" altLang="zh-CN" sz="2000" dirty="0">
                  <a:solidFill>
                    <a:srgbClr val="008000"/>
                  </a:solidFill>
                  <a:cs typeface="Times New Roman" panose="02020603050405020304" pitchFamily="18" charset="0"/>
                </a:rPr>
                <a:t>s</a:t>
              </a:r>
              <a:r>
                <a:rPr lang="en-US" altLang="zh-CN" sz="2000" i="0" dirty="0">
                  <a:solidFill>
                    <a:srgbClr val="008000"/>
                  </a:solidFill>
                  <a:cs typeface="Times New Roman" panose="02020603050405020304" pitchFamily="18" charset="0"/>
                  <a:sym typeface="Symbol" panose="05050102010706020507" pitchFamily="18" charset="2"/>
                </a:rPr>
                <a:t> :=</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dirty="0" err="1">
                  <a:solidFill>
                    <a:srgbClr val="008000"/>
                  </a:solidFill>
                  <a:cs typeface="Times New Roman" panose="02020603050405020304" pitchFamily="18" charset="0"/>
                  <a:sym typeface="Symbol" panose="05050102010706020507" pitchFamily="18" charset="2"/>
                </a:rPr>
                <a:t>P</a:t>
              </a:r>
              <a:r>
                <a:rPr lang="en-US" altLang="zh-CN" sz="2000" b="1" dirty="0" err="1">
                  <a:solidFill>
                    <a:srgbClr val="008000"/>
                  </a:solidFill>
                  <a:cs typeface="Times New Roman" panose="02020603050405020304" pitchFamily="18" charset="0"/>
                </a:rPr>
                <a:t>.</a:t>
              </a:r>
              <a:r>
                <a:rPr lang="en-US" altLang="zh-CN" sz="2000" dirty="0" err="1">
                  <a:solidFill>
                    <a:srgbClr val="008000"/>
                  </a:solidFill>
                  <a:cs typeface="Times New Roman" panose="02020603050405020304" pitchFamily="18" charset="0"/>
                </a:rPr>
                <a:t>i</a:t>
              </a:r>
              <a:r>
                <a:rPr lang="en-US" altLang="zh-CN" sz="2000" dirty="0">
                  <a:solidFill>
                    <a:srgbClr val="008000"/>
                  </a:solidFill>
                  <a:cs typeface="Times New Roman" panose="02020603050405020304" pitchFamily="18" charset="0"/>
                  <a:sym typeface="Symbol" panose="05050102010706020507" pitchFamily="18" charset="2"/>
                </a:rPr>
                <a:t>  </a:t>
              </a:r>
              <a:r>
                <a:rPr lang="en-US" altLang="zh-CN" sz="2000" i="0" dirty="0">
                  <a:solidFill>
                    <a:srgbClr val="008000"/>
                  </a:solidFill>
                  <a:cs typeface="Times New Roman" panose="02020603050405020304" pitchFamily="18" charset="0"/>
                  <a:sym typeface="Symbol" panose="05050102010706020507" pitchFamily="18" charset="2"/>
                </a:rPr>
                <a:t>} </a:t>
              </a:r>
              <a:endParaRPr lang="en-US" altLang="zh-CN" sz="2000" dirty="0">
                <a:solidFill>
                  <a:srgbClr val="008000"/>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 E )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E</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F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d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F</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val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d</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lexval</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i="0" dirty="0">
                <a:solidFill>
                  <a:srgbClr val="333399"/>
                </a:solidFill>
                <a:cs typeface="Times New Roman" panose="02020603050405020304" pitchFamily="18" charset="0"/>
                <a:sym typeface="Symbol" panose="05050102010706020507" pitchFamily="18" charset="2"/>
              </a:endParaRPr>
            </a:p>
          </p:txBody>
        </p:sp>
      </p:grpSp>
      <p:sp>
        <p:nvSpPr>
          <p:cNvPr id="53253" name="AutoShape 102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4" name="AutoShape 102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5" name="AutoShape 103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6" name="AutoShape 103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3257" name="Rectangle 1063"/>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3"/>
          <p:cNvSpPr txBox="1">
            <a:spLocks noChangeArrowheads="1"/>
          </p:cNvSpPr>
          <p:nvPr/>
        </p:nvSpPr>
        <p:spPr bwMode="auto">
          <a:xfrm>
            <a:off x="768350" y="1282700"/>
            <a:ext cx="8223250" cy="49657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latin typeface="Times New Roman" panose="02020603050405020304" pitchFamily="18" charset="0"/>
              </a:rPr>
              <a:t>扩展前述的关于</a:t>
            </a:r>
            <a:r>
              <a:rPr lang="en-US" altLang="zh-CN" i="0"/>
              <a:t>S-</a:t>
            </a:r>
            <a:r>
              <a:rPr lang="zh-CN" altLang="en-US" b="1" i="0">
                <a:latin typeface="Times New Roman" panose="02020603050405020304" pitchFamily="18" charset="0"/>
              </a:rPr>
              <a:t>属性文法的自下而上计算技术</a:t>
            </a:r>
            <a:endParaRPr lang="zh-CN" altLang="en-US" b="1" i="0">
              <a:latin typeface="Times New Roman" panose="02020603050405020304" pitchFamily="18" charset="0"/>
            </a:endParaRPr>
          </a:p>
          <a:p>
            <a:pPr lvl="1" algn="l">
              <a:buClrTx/>
              <a:buFont typeface="Symbol" panose="05050102010706020507" pitchFamily="18" charset="2"/>
              <a:buNone/>
            </a:pPr>
            <a:r>
              <a:rPr lang="zh-CN" altLang="en-US" b="1" i="0">
                <a:solidFill>
                  <a:srgbClr val="333399"/>
                </a:solidFill>
                <a:latin typeface="Times New Roman" panose="02020603050405020304" pitchFamily="18" charset="0"/>
              </a:rPr>
              <a:t>      （即在分析栈中增加存放属性值的域）</a:t>
            </a:r>
            <a:endParaRPr lang="zh-CN" altLang="en-US" b="1" i="0">
              <a:solidFill>
                <a:srgbClr val="333399"/>
              </a:solidFill>
              <a:latin typeface="Times New Roman" panose="02020603050405020304" pitchFamily="18" charset="0"/>
            </a:endParaRPr>
          </a:p>
          <a:p>
            <a:pPr lvl="1" algn="l">
              <a:buClrTx/>
              <a:buFont typeface="Symbol" panose="05050102010706020507" pitchFamily="18" charset="2"/>
              <a:buNone/>
            </a:pPr>
            <a:endParaRPr lang="zh-CN" altLang="en-US" sz="1000" b="1" i="0">
              <a:solidFill>
                <a:srgbClr val="333399"/>
              </a:solidFill>
              <a:latin typeface="Times New Roman" panose="02020603050405020304" pitchFamily="18" charset="0"/>
            </a:endParaRPr>
          </a:p>
          <a:p>
            <a:pPr lvl="1" algn="l">
              <a:buClrTx/>
              <a:buFont typeface="Symbol" panose="05050102010706020507" pitchFamily="18" charset="2"/>
              <a:buChar char="-"/>
            </a:pPr>
            <a:r>
              <a:rPr lang="zh-CN" altLang="en-US" sz="2800" b="1" i="0"/>
              <a:t>  </a:t>
            </a:r>
            <a:r>
              <a:rPr lang="zh-CN" altLang="en-US" b="1" i="0">
                <a:solidFill>
                  <a:srgbClr val="333399"/>
                </a:solidFill>
                <a:latin typeface="Times New Roman" panose="02020603050405020304" pitchFamily="18" charset="0"/>
              </a:rPr>
              <a:t>翻译模式中综合属性的求值采用前述的计算方法</a:t>
            </a:r>
            <a:endParaRPr lang="zh-CN" altLang="en-US" b="1" i="0">
              <a:solidFill>
                <a:srgbClr val="333399"/>
              </a:solidFill>
              <a:latin typeface="Times New Roman" panose="02020603050405020304" pitchFamily="18" charset="0"/>
            </a:endParaRPr>
          </a:p>
          <a:p>
            <a:pPr lvl="1" algn="l">
              <a:buClrTx/>
              <a:buFont typeface="Symbol" panose="05050102010706020507" pitchFamily="18" charset="2"/>
              <a:buNone/>
            </a:pPr>
            <a:r>
              <a:rPr lang="zh-CN" altLang="en-US" sz="1000" b="1" i="0">
                <a:solidFill>
                  <a:srgbClr val="333399"/>
                </a:solidFill>
                <a:latin typeface="Times New Roman" panose="02020603050405020304" pitchFamily="18" charset="0"/>
              </a:rPr>
              <a:t> </a:t>
            </a:r>
            <a:endParaRPr lang="zh-CN" altLang="en-US" b="1" i="0">
              <a:solidFill>
                <a:srgbClr val="333399"/>
              </a:solidFill>
              <a:latin typeface="Times New Roman" panose="02020603050405020304" pitchFamily="18" charset="0"/>
            </a:endParaRPr>
          </a:p>
          <a:p>
            <a:pPr lvl="1" algn="l">
              <a:buClrTx/>
              <a:buFont typeface="Symbol" panose="05050102010706020507" pitchFamily="18" charset="2"/>
              <a:buChar char="-"/>
            </a:pPr>
            <a:r>
              <a:rPr lang="zh-CN" altLang="en-US" sz="2800" b="1" i="0"/>
              <a:t>  </a:t>
            </a:r>
            <a:r>
              <a:rPr lang="zh-CN" altLang="en-US" b="1" i="0">
                <a:solidFill>
                  <a:srgbClr val="333399"/>
                </a:solidFill>
                <a:latin typeface="Times New Roman" panose="02020603050405020304" pitchFamily="18" charset="0"/>
              </a:rPr>
              <a:t>对于前述受限的翻译模式，</a:t>
            </a:r>
            <a:r>
              <a:rPr lang="zh-CN" altLang="en-US" b="1" i="0">
                <a:latin typeface="Times New Roman" panose="02020603050405020304" pitchFamily="18" charset="0"/>
              </a:rPr>
              <a:t>核心问题</a:t>
            </a:r>
            <a:r>
              <a:rPr lang="zh-CN" altLang="en-US" b="1" i="0">
                <a:solidFill>
                  <a:srgbClr val="333399"/>
                </a:solidFill>
                <a:latin typeface="Times New Roman" panose="02020603050405020304" pitchFamily="18" charset="0"/>
              </a:rPr>
              <a:t>实际上是</a:t>
            </a:r>
            <a:r>
              <a:rPr lang="en-US" altLang="zh-CN" i="0"/>
              <a:t>L-</a:t>
            </a:r>
            <a:r>
              <a:rPr lang="zh-CN" altLang="en-US" b="1" i="0">
                <a:latin typeface="Times New Roman" panose="02020603050405020304" pitchFamily="18" charset="0"/>
              </a:rPr>
              <a:t>属性</a:t>
            </a:r>
            <a:endParaRPr lang="zh-CN" altLang="en-US" b="1" i="0">
              <a:latin typeface="Times New Roman" panose="02020603050405020304" pitchFamily="18" charset="0"/>
            </a:endParaRPr>
          </a:p>
          <a:p>
            <a:pPr lvl="1" algn="l">
              <a:buClrTx/>
              <a:buFont typeface="Symbol" panose="05050102010706020507" pitchFamily="18" charset="2"/>
              <a:buNone/>
            </a:pPr>
            <a:r>
              <a:rPr lang="zh-CN" altLang="en-US" b="1" i="0">
                <a:latin typeface="Times New Roman" panose="02020603050405020304" pitchFamily="18" charset="0"/>
              </a:rPr>
              <a:t>     文法的自下而上计算</a:t>
            </a:r>
            <a:r>
              <a:rPr lang="zh-CN" altLang="en-US" b="1" i="0">
                <a:solidFill>
                  <a:srgbClr val="333399"/>
                </a:solidFill>
                <a:latin typeface="Times New Roman" panose="02020603050405020304" pitchFamily="18" charset="0"/>
              </a:rPr>
              <a:t>，该问题的讨论较复杂，本节仅</a:t>
            </a:r>
            <a:endParaRPr lang="zh-CN" altLang="en-US" b="1" i="0">
              <a:solidFill>
                <a:srgbClr val="333399"/>
              </a:solidFill>
              <a:latin typeface="Times New Roman" panose="02020603050405020304" pitchFamily="18" charset="0"/>
            </a:endParaRPr>
          </a:p>
          <a:p>
            <a:pPr lvl="1" algn="l">
              <a:buClrTx/>
              <a:buFont typeface="Symbol" panose="05050102010706020507" pitchFamily="18" charset="2"/>
              <a:buNone/>
            </a:pPr>
            <a:r>
              <a:rPr lang="zh-CN" altLang="en-US" b="1" i="0">
                <a:solidFill>
                  <a:srgbClr val="333399"/>
                </a:solidFill>
                <a:latin typeface="Times New Roman" panose="02020603050405020304" pitchFamily="18" charset="0"/>
              </a:rPr>
              <a:t>     涉及如下 </a:t>
            </a:r>
            <a:r>
              <a:rPr lang="en-US" altLang="zh-CN" b="1" i="0">
                <a:solidFill>
                  <a:srgbClr val="333399"/>
                </a:solidFill>
                <a:latin typeface="Times New Roman" panose="02020603050405020304" pitchFamily="18" charset="0"/>
              </a:rPr>
              <a:t>3 </a:t>
            </a:r>
            <a:r>
              <a:rPr lang="zh-CN" altLang="en-US" b="1" i="0">
                <a:solidFill>
                  <a:srgbClr val="333399"/>
                </a:solidFill>
                <a:latin typeface="Times New Roman" panose="02020603050405020304" pitchFamily="18" charset="0"/>
              </a:rPr>
              <a:t>个方面的简介</a:t>
            </a:r>
            <a:endParaRPr lang="zh-CN" altLang="en-US" sz="1000" b="1" i="0">
              <a:solidFill>
                <a:srgbClr val="333399"/>
              </a:solidFill>
              <a:latin typeface="Times New Roman" panose="02020603050405020304" pitchFamily="18" charset="0"/>
            </a:endParaRPr>
          </a:p>
          <a:p>
            <a:pPr lvl="1" algn="l">
              <a:buFont typeface="Symbol" panose="05050102010706020507" pitchFamily="18" charset="2"/>
              <a:buNone/>
            </a:pPr>
            <a:endParaRPr lang="zh-CN" altLang="en-US" sz="1000" b="1" i="0">
              <a:solidFill>
                <a:srgbClr val="333399"/>
              </a:solidFill>
              <a:latin typeface="Times New Roman" panose="02020603050405020304" pitchFamily="18" charset="0"/>
            </a:endParaRPr>
          </a:p>
          <a:p>
            <a:pPr lvl="2" algn="l">
              <a:buClrTx/>
              <a:buFontTx/>
              <a:buChar char="•"/>
            </a:pPr>
            <a:r>
              <a:rPr lang="zh-CN" altLang="en-US" b="1" i="0"/>
              <a:t>  </a:t>
            </a:r>
            <a:r>
              <a:rPr lang="zh-CN" altLang="en-US" b="1" i="0">
                <a:solidFill>
                  <a:srgbClr val="333399"/>
                </a:solidFill>
              </a:rPr>
              <a:t>翻译模式中去掉嵌在产生式中间的语义动作</a:t>
            </a:r>
            <a:endParaRPr lang="zh-CN" altLang="en-US" b="1" i="0">
              <a:solidFill>
                <a:srgbClr val="333399"/>
              </a:solidFill>
            </a:endParaRPr>
          </a:p>
          <a:p>
            <a:pPr lvl="2" algn="l">
              <a:buClrTx/>
              <a:buFontTx/>
              <a:buNone/>
            </a:pPr>
            <a:endParaRPr lang="zh-CN" altLang="en-US" sz="1000" b="1" i="0">
              <a:solidFill>
                <a:srgbClr val="333399"/>
              </a:solidFill>
            </a:endParaRPr>
          </a:p>
          <a:p>
            <a:pPr lvl="2" algn="l">
              <a:buClrTx/>
              <a:buFontTx/>
              <a:buChar char="•"/>
            </a:pPr>
            <a:r>
              <a:rPr lang="zh-CN" altLang="en-US" b="1" i="0"/>
              <a:t>  </a:t>
            </a:r>
            <a:r>
              <a:rPr lang="zh-CN" altLang="en-US" b="1" i="0">
                <a:solidFill>
                  <a:srgbClr val="333399"/>
                </a:solidFill>
              </a:rPr>
              <a:t>分析栈中继承属性的访问及继承属性的模拟求值</a:t>
            </a:r>
            <a:endParaRPr lang="zh-CN" altLang="en-US" b="1" i="0">
              <a:solidFill>
                <a:srgbClr val="333399"/>
              </a:solidFill>
            </a:endParaRPr>
          </a:p>
          <a:p>
            <a:pPr lvl="2" algn="l">
              <a:buClrTx/>
              <a:buFontTx/>
              <a:buNone/>
            </a:pPr>
            <a:endParaRPr lang="zh-CN" altLang="en-US" sz="1000" b="1" i="0">
              <a:solidFill>
                <a:srgbClr val="333399"/>
              </a:solidFill>
            </a:endParaRPr>
          </a:p>
          <a:p>
            <a:pPr lvl="2" algn="l">
              <a:buClrTx/>
              <a:buFontTx/>
              <a:buChar char="•"/>
            </a:pPr>
            <a:r>
              <a:rPr lang="zh-CN" altLang="en-US" b="1" i="0"/>
              <a:t>  </a:t>
            </a:r>
            <a:r>
              <a:rPr lang="zh-CN" altLang="en-US" b="1" i="0">
                <a:solidFill>
                  <a:srgbClr val="333399"/>
                </a:solidFill>
              </a:rPr>
              <a:t>用综合属性代替继承属性</a:t>
            </a:r>
            <a:endParaRPr lang="zh-CN" altLang="en-US" b="1" i="0">
              <a:solidFill>
                <a:srgbClr val="333399"/>
              </a:solidFill>
            </a:endParaRPr>
          </a:p>
        </p:txBody>
      </p:sp>
      <p:sp>
        <p:nvSpPr>
          <p:cNvPr id="542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4279"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3"/>
          <p:cNvSpPr txBox="1">
            <a:spLocks noChangeArrowheads="1"/>
          </p:cNvSpPr>
          <p:nvPr/>
        </p:nvSpPr>
        <p:spPr bwMode="auto">
          <a:xfrm>
            <a:off x="635000" y="1285875"/>
            <a:ext cx="8223250" cy="53244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latin typeface="Times New Roman" panose="02020603050405020304" pitchFamily="18" charset="0"/>
              </a:rPr>
              <a:t>从</a:t>
            </a:r>
            <a:r>
              <a:rPr lang="zh-CN" altLang="en-US" b="1" i="0"/>
              <a:t>翻译模式中去掉嵌在产生式中间的语义规则集</a:t>
            </a:r>
            <a:endParaRPr lang="zh-CN" altLang="en-US" b="1" i="0">
              <a:latin typeface="Times New Roman" panose="02020603050405020304" pitchFamily="18" charset="0"/>
            </a:endParaRPr>
          </a:p>
          <a:p>
            <a:pPr lvl="1" algn="l">
              <a:buClrTx/>
              <a:buFont typeface="Symbol" panose="05050102010706020507" pitchFamily="18" charset="2"/>
              <a:buNone/>
            </a:pPr>
            <a:endParaRPr lang="zh-CN" altLang="en-US" sz="1000" b="1" i="0">
              <a:latin typeface="Times New Roman" panose="02020603050405020304" pitchFamily="18" charset="0"/>
            </a:endParaRPr>
          </a:p>
          <a:p>
            <a:pPr lvl="2" algn="l">
              <a:buClrTx/>
              <a:buFontTx/>
              <a:buChar char="•"/>
            </a:pPr>
            <a:r>
              <a:rPr lang="zh-CN" altLang="en-US" b="1" i="0"/>
              <a:t> </a:t>
            </a:r>
            <a:r>
              <a:rPr lang="zh-CN" altLang="en-US" b="1" i="0">
                <a:solidFill>
                  <a:srgbClr val="333399"/>
                </a:solidFill>
              </a:rPr>
              <a:t>  若语义规则集中未关联任何属性，</a:t>
            </a:r>
            <a:r>
              <a:rPr lang="zh-CN" altLang="en-US" b="1" i="0">
                <a:solidFill>
                  <a:srgbClr val="333399"/>
                </a:solidFill>
                <a:latin typeface="楷体_GB2312" pitchFamily="49" charset="-122"/>
              </a:rPr>
              <a:t>引入新的非终结</a:t>
            </a:r>
            <a:endParaRPr lang="zh-CN" altLang="en-US" b="1" i="0">
              <a:solidFill>
                <a:srgbClr val="333399"/>
              </a:solidFill>
              <a:latin typeface="楷体_GB2312" pitchFamily="49" charset="-122"/>
            </a:endParaRPr>
          </a:p>
          <a:p>
            <a:pPr lvl="2" algn="l">
              <a:buClrTx/>
              <a:buFontTx/>
              <a:buNone/>
            </a:pPr>
            <a:r>
              <a:rPr lang="zh-CN" altLang="en-US" b="1" i="0">
                <a:solidFill>
                  <a:srgbClr val="333399"/>
                </a:solidFill>
                <a:latin typeface="楷体_GB2312" pitchFamily="49" charset="-122"/>
              </a:rPr>
              <a:t>  符</a:t>
            </a:r>
            <a:r>
              <a:rPr lang="en-US" altLang="zh-CN">
                <a:solidFill>
                  <a:srgbClr val="333399"/>
                </a:solidFill>
              </a:rPr>
              <a:t>N</a:t>
            </a:r>
            <a:r>
              <a:rPr lang="zh-CN" altLang="en-US" b="1" i="0">
                <a:solidFill>
                  <a:srgbClr val="333399"/>
                </a:solidFill>
                <a:latin typeface="楷体_GB2312" pitchFamily="49" charset="-122"/>
              </a:rPr>
              <a:t>和产生式</a:t>
            </a:r>
            <a:r>
              <a:rPr lang="en-US" altLang="zh-CN">
                <a:solidFill>
                  <a:srgbClr val="333399"/>
                </a:solidFill>
              </a:rPr>
              <a:t>N</a:t>
            </a:r>
            <a:r>
              <a:rPr lang="en-US" altLang="zh-CN" sz="2000" i="0">
                <a:solidFill>
                  <a:srgbClr val="333399"/>
                </a:solidFill>
                <a:sym typeface="Symbol" panose="05050102010706020507" pitchFamily="18" charset="2"/>
              </a:rPr>
              <a:t></a:t>
            </a:r>
            <a:r>
              <a:rPr lang="en-US" altLang="zh-CN" b="1" i="0">
                <a:solidFill>
                  <a:srgbClr val="333399"/>
                </a:solidFill>
                <a:latin typeface="楷体_GB2312" pitchFamily="49" charset="-122"/>
              </a:rPr>
              <a:t>ε,</a:t>
            </a:r>
            <a:r>
              <a:rPr lang="zh-CN" altLang="en-US" b="1" i="0">
                <a:solidFill>
                  <a:srgbClr val="333399"/>
                </a:solidFill>
                <a:latin typeface="楷体_GB2312" pitchFamily="49" charset="-122"/>
              </a:rPr>
              <a:t>把嵌入在产生式中间的动作用</a:t>
            </a:r>
            <a:endParaRPr lang="zh-CN" altLang="en-US" b="1" i="0">
              <a:solidFill>
                <a:srgbClr val="333399"/>
              </a:solidFill>
              <a:latin typeface="楷体_GB2312" pitchFamily="49" charset="-122"/>
            </a:endParaRPr>
          </a:p>
          <a:p>
            <a:pPr lvl="2" algn="l">
              <a:buClrTx/>
              <a:buFontTx/>
              <a:buNone/>
            </a:pPr>
            <a:r>
              <a:rPr lang="zh-CN" altLang="en-US" b="1" i="0">
                <a:solidFill>
                  <a:srgbClr val="333399"/>
                </a:solidFill>
                <a:latin typeface="楷体_GB2312" pitchFamily="49" charset="-122"/>
              </a:rPr>
              <a:t>  非终结符</a:t>
            </a:r>
            <a:r>
              <a:rPr lang="en-US" altLang="zh-CN">
                <a:solidFill>
                  <a:srgbClr val="333399"/>
                </a:solidFill>
              </a:rPr>
              <a:t>N</a:t>
            </a:r>
            <a:r>
              <a:rPr lang="zh-CN" altLang="en-US" b="1" i="0">
                <a:solidFill>
                  <a:srgbClr val="333399"/>
                </a:solidFill>
                <a:latin typeface="楷体_GB2312" pitchFamily="49" charset="-122"/>
              </a:rPr>
              <a:t>代替</a:t>
            </a:r>
            <a:r>
              <a:rPr lang="en-US" altLang="zh-CN" b="1" i="0">
                <a:solidFill>
                  <a:srgbClr val="333399"/>
                </a:solidFill>
                <a:latin typeface="楷体_GB2312" pitchFamily="49" charset="-122"/>
              </a:rPr>
              <a:t>,</a:t>
            </a:r>
            <a:r>
              <a:rPr lang="zh-CN" altLang="en-US" b="1" i="0">
                <a:solidFill>
                  <a:srgbClr val="333399"/>
                </a:solidFill>
                <a:latin typeface="楷体_GB2312" pitchFamily="49" charset="-122"/>
              </a:rPr>
              <a:t>并把该</a:t>
            </a:r>
            <a:r>
              <a:rPr lang="zh-CN" altLang="en-US" b="1" i="0">
                <a:solidFill>
                  <a:srgbClr val="333399"/>
                </a:solidFill>
              </a:rPr>
              <a:t>语义规则集</a:t>
            </a:r>
            <a:r>
              <a:rPr lang="zh-CN" altLang="en-US" b="1" i="0">
                <a:solidFill>
                  <a:srgbClr val="333399"/>
                </a:solidFill>
                <a:latin typeface="楷体_GB2312" pitchFamily="49" charset="-122"/>
              </a:rPr>
              <a:t>放在产生式后面</a:t>
            </a:r>
            <a:endParaRPr lang="zh-CN" altLang="en-US" b="1" i="0">
              <a:solidFill>
                <a:srgbClr val="333399"/>
              </a:solidFill>
              <a:latin typeface="楷体_GB2312" pitchFamily="49" charset="-122"/>
            </a:endParaRPr>
          </a:p>
          <a:p>
            <a:pPr lvl="2" algn="l">
              <a:buClrTx/>
              <a:buFontTx/>
              <a:buNone/>
            </a:pPr>
            <a:endParaRPr lang="zh-CN" altLang="en-US" sz="1000" b="1" i="0">
              <a:solidFill>
                <a:srgbClr val="333399"/>
              </a:solidFill>
            </a:endParaRPr>
          </a:p>
          <a:p>
            <a:pPr lvl="2" algn="l">
              <a:buClr>
                <a:srgbClr val="990099"/>
              </a:buClr>
              <a:buFontTx/>
              <a:buChar char="•"/>
            </a:pPr>
            <a:r>
              <a:rPr lang="zh-CN" altLang="en-US" b="1" i="0">
                <a:solidFill>
                  <a:srgbClr val="333399"/>
                </a:solidFill>
              </a:rPr>
              <a:t>  若语义规则集中有关联的属性，</a:t>
            </a:r>
            <a:r>
              <a:rPr lang="zh-CN" altLang="en-US" b="1" i="0">
                <a:solidFill>
                  <a:srgbClr val="333399"/>
                </a:solidFill>
                <a:latin typeface="楷体_GB2312" pitchFamily="49" charset="-122"/>
              </a:rPr>
              <a:t>引入新的非终结</a:t>
            </a:r>
            <a:endParaRPr lang="zh-CN" altLang="en-US" b="1" i="0">
              <a:solidFill>
                <a:srgbClr val="333399"/>
              </a:solidFill>
              <a:latin typeface="楷体_GB2312" pitchFamily="49" charset="-122"/>
            </a:endParaRPr>
          </a:p>
          <a:p>
            <a:pPr lvl="2" algn="l">
              <a:buClrTx/>
              <a:buFontTx/>
              <a:buNone/>
            </a:pPr>
            <a:r>
              <a:rPr lang="zh-CN" altLang="en-US" b="1" i="0">
                <a:solidFill>
                  <a:srgbClr val="333399"/>
                </a:solidFill>
                <a:latin typeface="楷体_GB2312" pitchFamily="49" charset="-122"/>
              </a:rPr>
              <a:t>  符</a:t>
            </a:r>
            <a:r>
              <a:rPr lang="en-US" altLang="zh-CN">
                <a:solidFill>
                  <a:srgbClr val="333399"/>
                </a:solidFill>
              </a:rPr>
              <a:t>N</a:t>
            </a:r>
            <a:r>
              <a:rPr lang="zh-CN" altLang="en-US" b="1" i="0">
                <a:solidFill>
                  <a:srgbClr val="333399"/>
                </a:solidFill>
                <a:latin typeface="楷体_GB2312" pitchFamily="49" charset="-122"/>
              </a:rPr>
              <a:t>和产生式</a:t>
            </a:r>
            <a:r>
              <a:rPr lang="en-US" altLang="zh-CN">
                <a:solidFill>
                  <a:srgbClr val="333399"/>
                </a:solidFill>
              </a:rPr>
              <a:t>N</a:t>
            </a:r>
            <a:r>
              <a:rPr lang="en-US" altLang="zh-CN" sz="2000" i="0">
                <a:solidFill>
                  <a:srgbClr val="333399"/>
                </a:solidFill>
                <a:sym typeface="Symbol" panose="05050102010706020507" pitchFamily="18" charset="2"/>
              </a:rPr>
              <a:t></a:t>
            </a:r>
            <a:r>
              <a:rPr lang="en-US" altLang="zh-CN" b="1" i="0">
                <a:solidFill>
                  <a:srgbClr val="333399"/>
                </a:solidFill>
                <a:latin typeface="楷体_GB2312" pitchFamily="49" charset="-122"/>
              </a:rPr>
              <a:t>ε</a:t>
            </a:r>
            <a:r>
              <a:rPr lang="zh-CN" altLang="en-US" b="1" i="0">
                <a:solidFill>
                  <a:srgbClr val="333399"/>
                </a:solidFill>
                <a:latin typeface="楷体_GB2312" pitchFamily="49" charset="-122"/>
              </a:rPr>
              <a:t>，以及把该</a:t>
            </a:r>
            <a:r>
              <a:rPr lang="zh-CN" altLang="en-US" b="1" i="0">
                <a:solidFill>
                  <a:srgbClr val="333399"/>
                </a:solidFill>
              </a:rPr>
              <a:t>语义规则集</a:t>
            </a:r>
            <a:r>
              <a:rPr lang="zh-CN" altLang="en-US" b="1" i="0">
                <a:solidFill>
                  <a:srgbClr val="333399"/>
                </a:solidFill>
                <a:latin typeface="楷体_GB2312" pitchFamily="49" charset="-122"/>
              </a:rPr>
              <a:t>放在产</a:t>
            </a:r>
            <a:endParaRPr lang="zh-CN" altLang="en-US" b="1" i="0">
              <a:solidFill>
                <a:srgbClr val="333399"/>
              </a:solidFill>
              <a:latin typeface="楷体_GB2312" pitchFamily="49" charset="-122"/>
            </a:endParaRPr>
          </a:p>
          <a:p>
            <a:pPr lvl="2" algn="l">
              <a:buClrTx/>
              <a:buFontTx/>
              <a:buNone/>
            </a:pPr>
            <a:r>
              <a:rPr lang="zh-CN" altLang="en-US" b="1" i="0">
                <a:solidFill>
                  <a:srgbClr val="333399"/>
                </a:solidFill>
                <a:latin typeface="楷体_GB2312" pitchFamily="49" charset="-122"/>
              </a:rPr>
              <a:t>  生式后面的同时，需要在适当的地方增加复写规则</a:t>
            </a:r>
            <a:endParaRPr lang="zh-CN" altLang="en-US" b="1" i="0">
              <a:solidFill>
                <a:srgbClr val="333399"/>
              </a:solidFill>
              <a:latin typeface="楷体_GB2312" pitchFamily="49" charset="-122"/>
            </a:endParaRPr>
          </a:p>
          <a:p>
            <a:pPr lvl="2" algn="l">
              <a:buClrTx/>
              <a:buFontTx/>
              <a:buNone/>
            </a:pPr>
            <a:r>
              <a:rPr lang="zh-CN" altLang="en-US" b="1" i="0">
                <a:solidFill>
                  <a:srgbClr val="333399"/>
                </a:solidFill>
                <a:latin typeface="楷体_GB2312" pitchFamily="49" charset="-122"/>
              </a:rPr>
              <a:t>  （可参照稍后关于</a:t>
            </a:r>
            <a:r>
              <a:rPr lang="zh-CN" altLang="en-US" b="1" i="0">
                <a:solidFill>
                  <a:srgbClr val="333399"/>
                </a:solidFill>
              </a:rPr>
              <a:t>分析栈中继承属性的模拟求值的</a:t>
            </a:r>
            <a:endParaRPr lang="zh-CN" altLang="en-US" b="1" i="0">
              <a:solidFill>
                <a:srgbClr val="333399"/>
              </a:solidFill>
            </a:endParaRPr>
          </a:p>
          <a:p>
            <a:pPr lvl="2" algn="l">
              <a:buClrTx/>
              <a:buFontTx/>
              <a:buNone/>
            </a:pPr>
            <a:r>
              <a:rPr lang="zh-CN" altLang="en-US" b="1" i="0">
                <a:solidFill>
                  <a:srgbClr val="333399"/>
                </a:solidFill>
              </a:rPr>
              <a:t>        解决方案</a:t>
            </a:r>
            <a:r>
              <a:rPr lang="zh-CN" altLang="en-US" b="1" i="0">
                <a:solidFill>
                  <a:srgbClr val="333399"/>
                </a:solidFill>
                <a:latin typeface="楷体_GB2312" pitchFamily="49" charset="-122"/>
              </a:rPr>
              <a:t>）</a:t>
            </a:r>
            <a:endParaRPr lang="zh-CN" altLang="en-US" b="1" i="0">
              <a:solidFill>
                <a:srgbClr val="333399"/>
              </a:solidFill>
              <a:latin typeface="楷体_GB2312" pitchFamily="49" charset="-122"/>
            </a:endParaRPr>
          </a:p>
          <a:p>
            <a:pPr lvl="2" algn="l">
              <a:buClrTx/>
              <a:buFontTx/>
              <a:buNone/>
            </a:pPr>
            <a:endParaRPr lang="zh-CN" altLang="en-US" sz="1000" b="1" i="0">
              <a:solidFill>
                <a:srgbClr val="333399"/>
              </a:solidFill>
              <a:latin typeface="楷体_GB2312" pitchFamily="49" charset="-122"/>
            </a:endParaRPr>
          </a:p>
          <a:p>
            <a:pPr lvl="2" algn="l">
              <a:buClr>
                <a:srgbClr val="990099"/>
              </a:buClr>
              <a:buFontTx/>
              <a:buChar char="•"/>
            </a:pPr>
            <a:r>
              <a:rPr lang="zh-CN" altLang="en-US" b="1" i="0">
                <a:solidFill>
                  <a:srgbClr val="333399"/>
                </a:solidFill>
              </a:rPr>
              <a:t>  </a:t>
            </a:r>
            <a:r>
              <a:rPr lang="zh-CN" altLang="en-US" b="1" i="0"/>
              <a:t>目的</a:t>
            </a:r>
            <a:r>
              <a:rPr lang="zh-CN" altLang="en-US" b="1" i="0">
                <a:solidFill>
                  <a:srgbClr val="333399"/>
                </a:solidFill>
              </a:rPr>
              <a:t>：</a:t>
            </a:r>
            <a:r>
              <a:rPr lang="zh-CN" altLang="en-US" b="1" i="0">
                <a:solidFill>
                  <a:srgbClr val="333399"/>
                </a:solidFill>
                <a:latin typeface="楷体_GB2312" pitchFamily="49" charset="-122"/>
              </a:rPr>
              <a:t>使所有嵌入的</a:t>
            </a:r>
            <a:r>
              <a:rPr lang="zh-CN" altLang="en-US" b="1" i="0">
                <a:latin typeface="楷体_GB2312" pitchFamily="49" charset="-122"/>
              </a:rPr>
              <a:t>除复写规则外的</a:t>
            </a:r>
            <a:r>
              <a:rPr lang="zh-CN" altLang="en-US" b="1" i="0"/>
              <a:t>语义规则</a:t>
            </a:r>
            <a:r>
              <a:rPr lang="zh-CN" altLang="en-US" b="1" i="0">
                <a:latin typeface="楷体_GB2312" pitchFamily="49" charset="-122"/>
              </a:rPr>
              <a:t>都出</a:t>
            </a:r>
            <a:endParaRPr lang="zh-CN" altLang="en-US" b="1" i="0">
              <a:latin typeface="楷体_GB2312" pitchFamily="49" charset="-122"/>
            </a:endParaRPr>
          </a:p>
          <a:p>
            <a:pPr lvl="2" algn="l">
              <a:buClr>
                <a:srgbClr val="990099"/>
              </a:buClr>
              <a:buFontTx/>
              <a:buNone/>
            </a:pPr>
            <a:r>
              <a:rPr lang="zh-CN" altLang="en-US" b="1" i="0">
                <a:latin typeface="楷体_GB2312" pitchFamily="49" charset="-122"/>
              </a:rPr>
              <a:t>  现在产生式的末端</a:t>
            </a:r>
            <a:r>
              <a:rPr lang="en-US" altLang="zh-CN" b="1" i="0">
                <a:solidFill>
                  <a:srgbClr val="333399"/>
                </a:solidFill>
                <a:latin typeface="楷体_GB2312" pitchFamily="49" charset="-122"/>
              </a:rPr>
              <a:t>,</a:t>
            </a:r>
            <a:r>
              <a:rPr lang="zh-CN" altLang="en-US" b="1" i="0">
                <a:solidFill>
                  <a:srgbClr val="333399"/>
                </a:solidFill>
                <a:latin typeface="楷体_GB2312" pitchFamily="49" charset="-122"/>
              </a:rPr>
              <a:t>以便自下而上计算综合属性</a:t>
            </a:r>
            <a:endParaRPr lang="zh-CN" altLang="en-US" b="1" i="0">
              <a:solidFill>
                <a:srgbClr val="333399"/>
              </a:solidFill>
              <a:latin typeface="楷体_GB2312" pitchFamily="49" charset="-122"/>
            </a:endParaRPr>
          </a:p>
        </p:txBody>
      </p:sp>
      <p:sp>
        <p:nvSpPr>
          <p:cNvPr id="5529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5303"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3"/>
          <p:cNvSpPr txBox="1">
            <a:spLocks noChangeArrowheads="1"/>
          </p:cNvSpPr>
          <p:nvPr/>
        </p:nvSpPr>
        <p:spPr bwMode="auto">
          <a:xfrm>
            <a:off x="685800" y="1219200"/>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latin typeface="Times New Roman" panose="02020603050405020304" pitchFamily="18" charset="0"/>
              </a:rPr>
              <a:t>从</a:t>
            </a:r>
            <a:r>
              <a:rPr lang="zh-CN" altLang="en-US" b="1" i="0">
                <a:solidFill>
                  <a:srgbClr val="333399"/>
                </a:solidFill>
              </a:rPr>
              <a:t>翻译模式中去掉嵌在产生式中间的语义规则集</a:t>
            </a:r>
            <a:r>
              <a:rPr lang="zh-CN" altLang="en-US" b="1" i="0"/>
              <a:t>举例</a:t>
            </a:r>
            <a:endParaRPr lang="zh-CN" altLang="en-US" sz="1000" b="1" i="0">
              <a:solidFill>
                <a:srgbClr val="333399"/>
              </a:solidFill>
              <a:latin typeface="Times New Roman" panose="02020603050405020304" pitchFamily="18" charset="0"/>
            </a:endParaRPr>
          </a:p>
        </p:txBody>
      </p:sp>
      <p:sp>
        <p:nvSpPr>
          <p:cNvPr id="5632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6327" name="Text Box 9"/>
          <p:cNvSpPr txBox="1">
            <a:spLocks noChangeArrowheads="1"/>
          </p:cNvSpPr>
          <p:nvPr/>
        </p:nvSpPr>
        <p:spPr bwMode="auto">
          <a:xfrm>
            <a:off x="1143000" y="2590800"/>
            <a:ext cx="3429000" cy="1616075"/>
          </a:xfrm>
          <a:prstGeom prst="rect">
            <a:avLst/>
          </a:prstGeom>
          <a:noFill/>
          <a:ln w="9525">
            <a:noFill/>
            <a:miter lim="800000"/>
          </a:ln>
        </p:spPr>
        <p:txBody>
          <a:bodyPr>
            <a:spAutoFit/>
          </a:bodyPr>
          <a:lstStyle/>
          <a:p>
            <a:pPr algn="l">
              <a:buClrTx/>
            </a:pPr>
            <a:r>
              <a:rPr lang="en-US" altLang="zh-CN" sz="2000">
                <a:solidFill>
                  <a:srgbClr val="333399"/>
                </a:solidFill>
                <a:cs typeface="Times New Roman" panose="02020603050405020304" pitchFamily="18" charset="0"/>
                <a:sym typeface="Symbol" panose="05050102010706020507" pitchFamily="18" charset="2"/>
              </a:rPr>
              <a:t>E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T  R</a:t>
            </a:r>
            <a:endParaRPr kumimoji="0" lang="en-US" altLang="zh-CN" sz="2000" i="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R </a:t>
            </a:r>
            <a:r>
              <a:rPr lang="en-US" altLang="zh-CN" sz="2000" i="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a:solidFill>
                  <a:srgbClr val="333399"/>
                </a:solidFill>
                <a:ea typeface="华文行楷" panose="02010800040101010101" pitchFamily="2" charset="-122"/>
                <a:cs typeface="Times New Roman" panose="02020603050405020304" pitchFamily="18" charset="0"/>
                <a:sym typeface="Symbol" panose="05050102010706020507" pitchFamily="18" charset="2"/>
              </a:rPr>
              <a:t> + T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print(‘+’)</a:t>
            </a:r>
            <a:r>
              <a:rPr lang="en-US" altLang="zh-CN" sz="2000" i="0">
                <a:solidFill>
                  <a:srgbClr val="333399"/>
                </a:solidFill>
                <a:sym typeface="Symbol" panose="05050102010706020507" pitchFamily="18" charset="2"/>
              </a:rPr>
              <a:t> } </a:t>
            </a:r>
            <a:r>
              <a:rPr lang="en-US" altLang="zh-CN" sz="2000">
                <a:solidFill>
                  <a:srgbClr val="333399"/>
                </a:solidFill>
                <a:ea typeface="华文行楷" panose="02010800040101010101" pitchFamily="2" charset="-122"/>
                <a:sym typeface="Symbol" panose="05050102010706020507" pitchFamily="18" charset="2"/>
              </a:rPr>
              <a:t>R</a:t>
            </a:r>
            <a:r>
              <a:rPr lang="en-US" altLang="zh-CN" sz="2000" i="0" baseline="-25000">
                <a:solidFill>
                  <a:srgbClr val="333399"/>
                </a:solidFill>
                <a:sym typeface="Symbol" panose="05050102010706020507" pitchFamily="18" charset="2"/>
              </a:rPr>
              <a:t>1</a:t>
            </a:r>
            <a:endParaRPr lang="en-US" altLang="zh-CN" sz="2000">
              <a:solidFill>
                <a:srgbClr val="333399"/>
              </a:solidFill>
              <a:ea typeface="华文行楷" panose="02010800040101010101" pitchFamily="2" charset="-122"/>
              <a:sym typeface="Symbol" panose="05050102010706020507" pitchFamily="18" charset="2"/>
            </a:endParaRPr>
          </a:p>
          <a:p>
            <a:pPr algn="l" eaLnBrk="0" hangingPunct="0">
              <a:buClrTx/>
              <a:buFontTx/>
              <a:buNone/>
            </a:pPr>
            <a:r>
              <a:rPr lang="en-US" altLang="zh-CN" sz="2000">
                <a:solidFill>
                  <a:srgbClr val="333399"/>
                </a:solidFill>
                <a:sym typeface="Symbol" panose="05050102010706020507" pitchFamily="18" charset="2"/>
              </a:rPr>
              <a:t>R </a:t>
            </a:r>
            <a:r>
              <a:rPr lang="en-US" altLang="zh-CN" sz="2000" i="0">
                <a:solidFill>
                  <a:srgbClr val="333399"/>
                </a:solidFill>
                <a:ea typeface="华文行楷" panose="02010800040101010101" pitchFamily="2" charset="-122"/>
                <a:sym typeface="Symbol" panose="05050102010706020507" pitchFamily="18" charset="2"/>
              </a:rPr>
              <a:t></a:t>
            </a:r>
            <a:r>
              <a:rPr lang="en-US" altLang="zh-CN" sz="2000">
                <a:solidFill>
                  <a:srgbClr val="333399"/>
                </a:solidFill>
                <a:ea typeface="华文行楷" panose="02010800040101010101" pitchFamily="2" charset="-122"/>
                <a:sym typeface="Symbol" panose="05050102010706020507" pitchFamily="18" charset="2"/>
              </a:rPr>
              <a:t>  T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print(‘</a:t>
            </a:r>
            <a:r>
              <a:rPr lang="en-US" altLang="zh-CN" sz="2000">
                <a:solidFill>
                  <a:srgbClr val="333399"/>
                </a:solidFill>
                <a:ea typeface="华文行楷" panose="02010800040101010101" pitchFamily="2" charset="-122"/>
                <a:sym typeface="Symbol" panose="05050102010706020507" pitchFamily="18" charset="2"/>
              </a:rPr>
              <a:t></a:t>
            </a:r>
            <a:r>
              <a:rPr lang="en-US" altLang="zh-CN" sz="200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 } </a:t>
            </a:r>
            <a:r>
              <a:rPr lang="en-US" altLang="zh-CN" sz="2000">
                <a:solidFill>
                  <a:srgbClr val="333399"/>
                </a:solidFill>
                <a:ea typeface="华文行楷" panose="02010800040101010101" pitchFamily="2" charset="-122"/>
                <a:sym typeface="Symbol" panose="05050102010706020507" pitchFamily="18" charset="2"/>
              </a:rPr>
              <a:t>R</a:t>
            </a:r>
            <a:r>
              <a:rPr lang="en-US" altLang="zh-CN" sz="2000" i="0" baseline="-25000">
                <a:solidFill>
                  <a:srgbClr val="333399"/>
                </a:solidFill>
                <a:sym typeface="Symbol" panose="05050102010706020507" pitchFamily="18" charset="2"/>
              </a:rPr>
              <a:t>1</a:t>
            </a:r>
            <a:r>
              <a:rPr lang="en-US" altLang="zh-CN" sz="2000">
                <a:solidFill>
                  <a:srgbClr val="333399"/>
                </a:solidFill>
                <a:sym typeface="Symbol" panose="05050102010706020507" pitchFamily="18" charset="2"/>
              </a:rPr>
              <a:t> </a:t>
            </a:r>
            <a:endParaRPr lang="en-US" altLang="zh-CN" sz="2000">
              <a:solidFill>
                <a:srgbClr val="333399"/>
              </a:solidFill>
              <a:sym typeface="Symbol" panose="05050102010706020507" pitchFamily="18" charset="2"/>
            </a:endParaRPr>
          </a:p>
          <a:p>
            <a:pPr algn="l" eaLnBrk="0" hangingPunct="0">
              <a:buClrTx/>
              <a:buFontTx/>
              <a:buNone/>
            </a:pPr>
            <a:r>
              <a:rPr lang="en-US" altLang="zh-CN" sz="2000">
                <a:solidFill>
                  <a:srgbClr val="333399"/>
                </a:solidFill>
                <a:sym typeface="Symbol" panose="05050102010706020507" pitchFamily="18" charset="2"/>
              </a:rPr>
              <a:t>R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a:t>
            </a:r>
            <a:endParaRPr lang="en-US" altLang="zh-CN" sz="2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T </a:t>
            </a:r>
            <a:r>
              <a:rPr lang="en-US" altLang="zh-CN" sz="2000" i="0">
                <a:solidFill>
                  <a:srgbClr val="333399"/>
                </a:solidFill>
                <a:sym typeface="Symbol" panose="05050102010706020507" pitchFamily="18" charset="2"/>
              </a:rPr>
              <a:t> </a:t>
            </a:r>
            <a:r>
              <a:rPr lang="en-US" altLang="zh-CN" sz="2000" u="sng">
                <a:solidFill>
                  <a:srgbClr val="333399"/>
                </a:solidFill>
                <a:sym typeface="Symbol" panose="05050102010706020507" pitchFamily="18" charset="2"/>
              </a:rPr>
              <a:t>num</a:t>
            </a:r>
            <a:r>
              <a:rPr lang="en-US" altLang="zh-CN" sz="2000">
                <a:solidFill>
                  <a:srgbClr val="333399"/>
                </a:solidFill>
                <a:sym typeface="Symbol" panose="05050102010706020507" pitchFamily="18" charset="2"/>
              </a:rPr>
              <a:t>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print(</a:t>
            </a:r>
            <a:r>
              <a:rPr lang="en-US" altLang="zh-CN" sz="2000" u="sng">
                <a:solidFill>
                  <a:srgbClr val="333399"/>
                </a:solidFill>
                <a:sym typeface="Symbol" panose="05050102010706020507" pitchFamily="18" charset="2"/>
              </a:rPr>
              <a:t>num</a:t>
            </a:r>
            <a:r>
              <a:rPr lang="en-US" altLang="zh-CN" sz="2000" b="1">
                <a:solidFill>
                  <a:srgbClr val="333399"/>
                </a:solidFill>
              </a:rPr>
              <a:t>.</a:t>
            </a:r>
            <a:r>
              <a:rPr lang="en-US" altLang="zh-CN" sz="2000">
                <a:solidFill>
                  <a:srgbClr val="333399"/>
                </a:solidFill>
              </a:rPr>
              <a:t>val</a:t>
            </a:r>
            <a:r>
              <a:rPr lang="en-US" altLang="zh-CN" sz="2000">
                <a:solidFill>
                  <a:srgbClr val="333399"/>
                </a:solidFill>
                <a:sym typeface="Symbol" panose="05050102010706020507" pitchFamily="18" charset="2"/>
              </a:rPr>
              <a:t> )</a:t>
            </a:r>
            <a:r>
              <a:rPr lang="en-US" altLang="zh-CN" sz="2000" i="0">
                <a:solidFill>
                  <a:srgbClr val="333399"/>
                </a:solidFill>
                <a:sym typeface="Symbol" panose="05050102010706020507" pitchFamily="18" charset="2"/>
              </a:rPr>
              <a:t> }</a:t>
            </a:r>
            <a:endParaRPr lang="en-US" altLang="zh-CN" sz="2000">
              <a:solidFill>
                <a:srgbClr val="333399"/>
              </a:solidFill>
              <a:sym typeface="Symbol" panose="05050102010706020507" pitchFamily="18" charset="2"/>
            </a:endParaRPr>
          </a:p>
        </p:txBody>
      </p:sp>
      <p:grpSp>
        <p:nvGrpSpPr>
          <p:cNvPr id="2" name="Group 13"/>
          <p:cNvGrpSpPr/>
          <p:nvPr/>
        </p:nvGrpSpPr>
        <p:grpSpPr bwMode="auto">
          <a:xfrm>
            <a:off x="4583113" y="3284538"/>
            <a:ext cx="3951287" cy="3132137"/>
            <a:chOff x="2887" y="2069"/>
            <a:chExt cx="2489" cy="1973"/>
          </a:xfrm>
        </p:grpSpPr>
        <p:sp>
          <p:nvSpPr>
            <p:cNvPr id="56330" name="Text Box 10"/>
            <p:cNvSpPr txBox="1">
              <a:spLocks noChangeArrowheads="1"/>
            </p:cNvSpPr>
            <p:nvPr/>
          </p:nvSpPr>
          <p:spPr bwMode="auto">
            <a:xfrm>
              <a:off x="3120" y="2640"/>
              <a:ext cx="2256" cy="1402"/>
            </a:xfrm>
            <a:prstGeom prst="rect">
              <a:avLst/>
            </a:prstGeom>
            <a:noFill/>
            <a:ln w="9525">
              <a:noFill/>
              <a:miter lim="800000"/>
            </a:ln>
          </p:spPr>
          <p:txBody>
            <a:bodyPr>
              <a:spAutoFit/>
            </a:bodyPr>
            <a:lstStyle/>
            <a:p>
              <a:pPr algn="l">
                <a:buClrTx/>
              </a:pPr>
              <a:r>
                <a:rPr lang="en-US" altLang="zh-CN" sz="2000">
                  <a:solidFill>
                    <a:srgbClr val="333399"/>
                  </a:solidFill>
                  <a:cs typeface="Times New Roman" panose="02020603050405020304" pitchFamily="18" charset="0"/>
                  <a:sym typeface="Symbol" panose="05050102010706020507" pitchFamily="18" charset="2"/>
                </a:rPr>
                <a:t>E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T  R</a:t>
              </a:r>
              <a:endParaRPr kumimoji="0" lang="en-US" altLang="zh-CN" sz="2000" i="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R </a:t>
              </a:r>
              <a:r>
                <a:rPr lang="en-US" altLang="zh-CN" sz="2000" i="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a:solidFill>
                    <a:srgbClr val="333399"/>
                  </a:solidFill>
                  <a:ea typeface="华文行楷" panose="02010800040101010101" pitchFamily="2" charset="-122"/>
                  <a:cs typeface="Times New Roman" panose="02020603050405020304" pitchFamily="18" charset="0"/>
                  <a:sym typeface="Symbol" panose="05050102010706020507" pitchFamily="18" charset="2"/>
                </a:rPr>
                <a:t> + T </a:t>
              </a:r>
              <a:r>
                <a:rPr lang="en-US" altLang="zh-CN" sz="2000">
                  <a:solidFill>
                    <a:srgbClr val="333399"/>
                  </a:solidFill>
                  <a:sym typeface="Symbol" panose="05050102010706020507" pitchFamily="18" charset="2"/>
                </a:rPr>
                <a:t>M</a:t>
              </a:r>
              <a:r>
                <a:rPr lang="en-US" altLang="zh-CN" sz="2000" i="0">
                  <a:solidFill>
                    <a:srgbClr val="333399"/>
                  </a:solidFill>
                  <a:sym typeface="Symbol" panose="05050102010706020507" pitchFamily="18" charset="2"/>
                </a:rPr>
                <a:t> </a:t>
              </a:r>
              <a:r>
                <a:rPr lang="en-US" altLang="zh-CN" sz="2000">
                  <a:solidFill>
                    <a:srgbClr val="333399"/>
                  </a:solidFill>
                  <a:ea typeface="华文行楷" panose="02010800040101010101" pitchFamily="2" charset="-122"/>
                  <a:sym typeface="Symbol" panose="05050102010706020507" pitchFamily="18" charset="2"/>
                </a:rPr>
                <a:t>R</a:t>
              </a:r>
              <a:r>
                <a:rPr lang="en-US" altLang="zh-CN" sz="2000" i="0" baseline="-25000">
                  <a:solidFill>
                    <a:srgbClr val="333399"/>
                  </a:solidFill>
                  <a:sym typeface="Symbol" panose="05050102010706020507" pitchFamily="18" charset="2"/>
                </a:rPr>
                <a:t>1</a:t>
              </a:r>
              <a:endParaRPr lang="en-US" altLang="zh-CN" sz="2000">
                <a:solidFill>
                  <a:srgbClr val="333399"/>
                </a:solidFill>
                <a:ea typeface="华文行楷" panose="02010800040101010101" pitchFamily="2" charset="-122"/>
                <a:sym typeface="Symbol" panose="05050102010706020507" pitchFamily="18" charset="2"/>
              </a:endParaRPr>
            </a:p>
            <a:p>
              <a:pPr algn="l" eaLnBrk="0" hangingPunct="0">
                <a:buClrTx/>
                <a:buFontTx/>
                <a:buNone/>
              </a:pPr>
              <a:r>
                <a:rPr lang="en-US" altLang="zh-CN" sz="2000">
                  <a:solidFill>
                    <a:srgbClr val="333399"/>
                  </a:solidFill>
                  <a:sym typeface="Symbol" panose="05050102010706020507" pitchFamily="18" charset="2"/>
                </a:rPr>
                <a:t>R </a:t>
              </a:r>
              <a:r>
                <a:rPr lang="en-US" altLang="zh-CN" sz="2000" i="0">
                  <a:solidFill>
                    <a:srgbClr val="333399"/>
                  </a:solidFill>
                  <a:ea typeface="华文行楷" panose="02010800040101010101" pitchFamily="2" charset="-122"/>
                  <a:sym typeface="Symbol" panose="05050102010706020507" pitchFamily="18" charset="2"/>
                </a:rPr>
                <a:t></a:t>
              </a:r>
              <a:r>
                <a:rPr lang="en-US" altLang="zh-CN" sz="2000">
                  <a:solidFill>
                    <a:srgbClr val="333399"/>
                  </a:solidFill>
                  <a:ea typeface="华文行楷" panose="02010800040101010101" pitchFamily="2" charset="-122"/>
                  <a:sym typeface="Symbol" panose="05050102010706020507" pitchFamily="18" charset="2"/>
                </a:rPr>
                <a:t>  T </a:t>
              </a:r>
              <a:r>
                <a:rPr lang="en-US" altLang="zh-CN" sz="2000">
                  <a:solidFill>
                    <a:srgbClr val="333399"/>
                  </a:solidFill>
                  <a:sym typeface="Symbol" panose="05050102010706020507" pitchFamily="18" charset="2"/>
                </a:rPr>
                <a:t>N</a:t>
              </a:r>
              <a:r>
                <a:rPr lang="en-US" altLang="zh-CN" sz="2000" i="0">
                  <a:solidFill>
                    <a:srgbClr val="333399"/>
                  </a:solidFill>
                  <a:sym typeface="Symbol" panose="05050102010706020507" pitchFamily="18" charset="2"/>
                </a:rPr>
                <a:t> </a:t>
              </a:r>
              <a:r>
                <a:rPr lang="en-US" altLang="zh-CN" sz="2000">
                  <a:solidFill>
                    <a:srgbClr val="333399"/>
                  </a:solidFill>
                  <a:ea typeface="华文行楷" panose="02010800040101010101" pitchFamily="2" charset="-122"/>
                  <a:sym typeface="Symbol" panose="05050102010706020507" pitchFamily="18" charset="2"/>
                </a:rPr>
                <a:t>R</a:t>
              </a:r>
              <a:r>
                <a:rPr lang="en-US" altLang="zh-CN" sz="2000" i="0" baseline="-25000">
                  <a:solidFill>
                    <a:srgbClr val="333399"/>
                  </a:solidFill>
                  <a:sym typeface="Symbol" panose="05050102010706020507" pitchFamily="18" charset="2"/>
                </a:rPr>
                <a:t>1</a:t>
              </a:r>
              <a:r>
                <a:rPr lang="en-US" altLang="zh-CN" sz="2000">
                  <a:solidFill>
                    <a:srgbClr val="333399"/>
                  </a:solidFill>
                  <a:sym typeface="Symbol" panose="05050102010706020507" pitchFamily="18" charset="2"/>
                </a:rPr>
                <a:t> </a:t>
              </a:r>
              <a:endParaRPr lang="en-US" altLang="zh-CN" sz="2000">
                <a:solidFill>
                  <a:srgbClr val="333399"/>
                </a:solidFill>
                <a:sym typeface="Symbol" panose="05050102010706020507" pitchFamily="18" charset="2"/>
              </a:endParaRPr>
            </a:p>
            <a:p>
              <a:pPr algn="l" eaLnBrk="0" hangingPunct="0">
                <a:buClrTx/>
                <a:buFontTx/>
                <a:buNone/>
              </a:pPr>
              <a:r>
                <a:rPr lang="en-US" altLang="zh-CN" sz="2000">
                  <a:solidFill>
                    <a:srgbClr val="333399"/>
                  </a:solidFill>
                  <a:sym typeface="Symbol" panose="05050102010706020507" pitchFamily="18" charset="2"/>
                </a:rPr>
                <a:t>R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a:t>
              </a:r>
              <a:endParaRPr lang="en-US" altLang="zh-CN" sz="2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T </a:t>
              </a:r>
              <a:r>
                <a:rPr lang="en-US" altLang="zh-CN" sz="2000" i="0">
                  <a:solidFill>
                    <a:srgbClr val="333399"/>
                  </a:solidFill>
                  <a:sym typeface="Symbol" panose="05050102010706020507" pitchFamily="18" charset="2"/>
                </a:rPr>
                <a:t> </a:t>
              </a:r>
              <a:r>
                <a:rPr lang="en-US" altLang="zh-CN" sz="2000" u="sng">
                  <a:solidFill>
                    <a:srgbClr val="333399"/>
                  </a:solidFill>
                  <a:sym typeface="Symbol" panose="05050102010706020507" pitchFamily="18" charset="2"/>
                </a:rPr>
                <a:t>num</a:t>
              </a:r>
              <a:r>
                <a:rPr lang="en-US" altLang="zh-CN" sz="2000">
                  <a:solidFill>
                    <a:srgbClr val="333399"/>
                  </a:solidFill>
                  <a:sym typeface="Symbol" panose="05050102010706020507" pitchFamily="18" charset="2"/>
                </a:rPr>
                <a:t>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print(</a:t>
              </a:r>
              <a:r>
                <a:rPr lang="en-US" altLang="zh-CN" sz="2000" u="sng">
                  <a:solidFill>
                    <a:srgbClr val="333399"/>
                  </a:solidFill>
                  <a:sym typeface="Symbol" panose="05050102010706020507" pitchFamily="18" charset="2"/>
                </a:rPr>
                <a:t>num</a:t>
              </a:r>
              <a:r>
                <a:rPr lang="en-US" altLang="zh-CN" sz="2000" b="1">
                  <a:solidFill>
                    <a:srgbClr val="333399"/>
                  </a:solidFill>
                </a:rPr>
                <a:t>.</a:t>
              </a:r>
              <a:r>
                <a:rPr lang="en-US" altLang="zh-CN" sz="2000">
                  <a:solidFill>
                    <a:srgbClr val="333399"/>
                  </a:solidFill>
                </a:rPr>
                <a:t>val</a:t>
              </a:r>
              <a:r>
                <a:rPr lang="en-US" altLang="zh-CN" sz="2000">
                  <a:solidFill>
                    <a:srgbClr val="333399"/>
                  </a:solidFill>
                  <a:sym typeface="Symbol" panose="05050102010706020507" pitchFamily="18" charset="2"/>
                </a:rPr>
                <a:t> )</a:t>
              </a:r>
              <a:r>
                <a:rPr lang="en-US" altLang="zh-CN" sz="2000" i="0">
                  <a:solidFill>
                    <a:srgbClr val="333399"/>
                  </a:solidFill>
                  <a:sym typeface="Symbol" panose="05050102010706020507" pitchFamily="18" charset="2"/>
                </a:rPr>
                <a:t> }</a:t>
              </a:r>
              <a:endParaRPr lang="en-US" altLang="zh-CN" sz="2000" i="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M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print(‘+’)</a:t>
              </a:r>
              <a:r>
                <a:rPr lang="en-US" altLang="zh-CN" sz="2000" i="0">
                  <a:solidFill>
                    <a:srgbClr val="333399"/>
                  </a:solidFill>
                  <a:sym typeface="Symbol" panose="05050102010706020507" pitchFamily="18" charset="2"/>
                </a:rPr>
                <a:t> } </a:t>
              </a:r>
              <a:endParaRPr lang="en-US" altLang="zh-CN" sz="2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N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print(‘</a:t>
              </a:r>
              <a:r>
                <a:rPr lang="en-US" altLang="zh-CN" sz="2000">
                  <a:solidFill>
                    <a:srgbClr val="333399"/>
                  </a:solidFill>
                  <a:ea typeface="华文行楷" panose="02010800040101010101" pitchFamily="2" charset="-122"/>
                  <a:sym typeface="Symbol" panose="05050102010706020507" pitchFamily="18" charset="2"/>
                </a:rPr>
                <a:t></a:t>
              </a:r>
              <a:r>
                <a:rPr lang="en-US" altLang="zh-CN" sz="2000">
                  <a:solidFill>
                    <a:srgbClr val="333399"/>
                  </a:solidFill>
                  <a:sym typeface="Symbol" panose="05050102010706020507" pitchFamily="18" charset="2"/>
                </a:rPr>
                <a:t>’)</a:t>
              </a:r>
              <a:r>
                <a:rPr lang="en-US" altLang="zh-CN" sz="2000" i="0">
                  <a:solidFill>
                    <a:srgbClr val="333399"/>
                  </a:solidFill>
                  <a:sym typeface="Symbol" panose="05050102010706020507" pitchFamily="18" charset="2"/>
                </a:rPr>
                <a:t> } </a:t>
              </a:r>
              <a:endParaRPr lang="en-US" altLang="zh-CN" sz="2000" i="0">
                <a:solidFill>
                  <a:srgbClr val="333399"/>
                </a:solidFill>
                <a:sym typeface="Symbol" panose="05050102010706020507" pitchFamily="18" charset="2"/>
              </a:endParaRPr>
            </a:p>
          </p:txBody>
        </p:sp>
        <p:sp>
          <p:nvSpPr>
            <p:cNvPr id="56331" name="AutoShape 11"/>
            <p:cNvSpPr>
              <a:spLocks noChangeArrowheads="1"/>
            </p:cNvSpPr>
            <p:nvPr/>
          </p:nvSpPr>
          <p:spPr bwMode="auto">
            <a:xfrm>
              <a:off x="2887" y="2069"/>
              <a:ext cx="953" cy="545"/>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ln>
          </p:spPr>
          <p:txBody>
            <a:bodyPr anchor="ctr">
              <a:spAutoFit/>
            </a:bodyPr>
            <a:lstStyle/>
            <a:p>
              <a:endParaRPr lang="zh-CN" altLang="en-US"/>
            </a:p>
          </p:txBody>
        </p:sp>
      </p:grpSp>
      <p:sp>
        <p:nvSpPr>
          <p:cNvPr id="56329" name="Rectangle 1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3"/>
          <p:cNvSpPr txBox="1">
            <a:spLocks noChangeArrowheads="1"/>
          </p:cNvSpPr>
          <p:nvPr/>
        </p:nvSpPr>
        <p:spPr bwMode="auto">
          <a:xfrm>
            <a:off x="685800" y="1219200"/>
            <a:ext cx="8458200" cy="350202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t>分析栈中继承属性的访问</a:t>
            </a:r>
            <a:endParaRPr lang="zh-CN" altLang="en-US" b="1" i="0">
              <a:latin typeface="Times New Roman" panose="02020603050405020304" pitchFamily="18" charset="0"/>
            </a:endParaRPr>
          </a:p>
          <a:p>
            <a:pPr lvl="1" algn="l">
              <a:buClrTx/>
              <a:buFont typeface="Symbol" panose="05050102010706020507" pitchFamily="18" charset="2"/>
              <a:buNone/>
            </a:pPr>
            <a:endParaRPr lang="zh-CN" altLang="en-US" sz="1000" b="1" i="0">
              <a:latin typeface="Times New Roman" panose="02020603050405020304" pitchFamily="18" charset="0"/>
            </a:endParaRPr>
          </a:p>
          <a:p>
            <a:pPr lvl="2" algn="l">
              <a:buClrTx/>
              <a:buFontTx/>
              <a:buChar char="•"/>
            </a:pPr>
            <a:r>
              <a:rPr lang="zh-CN" altLang="en-US" b="1" i="0"/>
              <a:t> </a:t>
            </a:r>
            <a:r>
              <a:rPr lang="zh-CN" altLang="en-US" b="1" i="0">
                <a:solidFill>
                  <a:srgbClr val="333399"/>
                </a:solidFill>
              </a:rPr>
              <a:t> 自下而上语义计算程序根据产生式 </a:t>
            </a:r>
            <a:r>
              <a:rPr lang="en-US" altLang="zh-CN" b="1">
                <a:solidFill>
                  <a:srgbClr val="333399"/>
                </a:solidFill>
              </a:rPr>
              <a:t>A</a:t>
            </a:r>
            <a:r>
              <a:rPr lang="en-US" altLang="zh-CN" b="1">
                <a:solidFill>
                  <a:srgbClr val="333399"/>
                </a:solidFill>
                <a:sym typeface="Symbol" panose="05050102010706020507" pitchFamily="18" charset="2"/>
              </a:rPr>
              <a:t></a:t>
            </a:r>
            <a:r>
              <a:rPr lang="en-US" altLang="zh-CN" b="1">
                <a:solidFill>
                  <a:srgbClr val="333399"/>
                </a:solidFill>
              </a:rPr>
              <a:t>XY</a:t>
            </a:r>
            <a:r>
              <a:rPr lang="en-US" altLang="zh-CN" b="1" i="0">
                <a:solidFill>
                  <a:srgbClr val="333399"/>
                </a:solidFill>
              </a:rPr>
              <a:t> </a:t>
            </a:r>
            <a:r>
              <a:rPr lang="zh-CN" altLang="en-US" b="1" i="0">
                <a:solidFill>
                  <a:srgbClr val="333399"/>
                </a:solidFill>
              </a:rPr>
              <a:t>的归约</a:t>
            </a:r>
            <a:endParaRPr lang="zh-CN" altLang="en-US" b="1" i="0">
              <a:solidFill>
                <a:srgbClr val="333399"/>
              </a:solidFill>
            </a:endParaRPr>
          </a:p>
          <a:p>
            <a:pPr lvl="2" algn="l">
              <a:buClrTx/>
              <a:buFontTx/>
              <a:buNone/>
            </a:pPr>
            <a:r>
              <a:rPr lang="zh-CN" altLang="en-US" b="1" i="0">
                <a:solidFill>
                  <a:srgbClr val="333399"/>
                </a:solidFill>
              </a:rPr>
              <a:t>   过程中，假设</a:t>
            </a:r>
            <a:r>
              <a:rPr lang="en-US" altLang="zh-CN" b="1" i="0">
                <a:solidFill>
                  <a:srgbClr val="333399"/>
                </a:solidFill>
              </a:rPr>
              <a:t>X</a:t>
            </a:r>
            <a:r>
              <a:rPr lang="zh-CN" altLang="en-US" b="1" i="0">
                <a:solidFill>
                  <a:srgbClr val="333399"/>
                </a:solidFill>
              </a:rPr>
              <a:t>的综合属性 </a:t>
            </a:r>
            <a:r>
              <a:rPr lang="en-US" altLang="zh-CN" b="1">
                <a:solidFill>
                  <a:srgbClr val="333399"/>
                </a:solidFill>
              </a:rPr>
              <a:t>X.s</a:t>
            </a:r>
            <a:r>
              <a:rPr lang="en-US" altLang="zh-CN" b="1" i="0">
                <a:solidFill>
                  <a:srgbClr val="333399"/>
                </a:solidFill>
              </a:rPr>
              <a:t> </a:t>
            </a:r>
            <a:r>
              <a:rPr lang="zh-CN" altLang="en-US" b="1" i="0">
                <a:solidFill>
                  <a:srgbClr val="333399"/>
                </a:solidFill>
              </a:rPr>
              <a:t>已经出现在语义栈</a:t>
            </a:r>
            <a:endParaRPr lang="zh-CN" altLang="en-US" b="1" i="0">
              <a:solidFill>
                <a:srgbClr val="333399"/>
              </a:solidFill>
            </a:endParaRPr>
          </a:p>
          <a:p>
            <a:pPr lvl="2" algn="l">
              <a:buClrTx/>
              <a:buFontTx/>
              <a:buNone/>
            </a:pPr>
            <a:r>
              <a:rPr lang="zh-CN" altLang="en-US" b="1" i="0">
                <a:solidFill>
                  <a:srgbClr val="333399"/>
                </a:solidFill>
              </a:rPr>
              <a:t>   上</a:t>
            </a:r>
            <a:r>
              <a:rPr lang="en-US" altLang="zh-CN" b="1" i="0">
                <a:solidFill>
                  <a:srgbClr val="333399"/>
                </a:solidFill>
              </a:rPr>
              <a:t>. </a:t>
            </a:r>
            <a:r>
              <a:rPr lang="zh-CN" altLang="en-US" b="1" i="0">
                <a:solidFill>
                  <a:srgbClr val="333399"/>
                </a:solidFill>
              </a:rPr>
              <a:t>因为在</a:t>
            </a:r>
            <a:r>
              <a:rPr lang="en-US" altLang="zh-CN" b="1">
                <a:solidFill>
                  <a:srgbClr val="333399"/>
                </a:solidFill>
              </a:rPr>
              <a:t>Y </a:t>
            </a:r>
            <a:r>
              <a:rPr lang="zh-CN" altLang="en-US" b="1" i="0">
                <a:solidFill>
                  <a:srgbClr val="333399"/>
                </a:solidFill>
              </a:rPr>
              <a:t>以下子树的任何归约之前，</a:t>
            </a:r>
            <a:r>
              <a:rPr lang="en-US" altLang="zh-CN" b="1">
                <a:solidFill>
                  <a:srgbClr val="333399"/>
                </a:solidFill>
              </a:rPr>
              <a:t>X.s</a:t>
            </a:r>
            <a:r>
              <a:rPr lang="zh-CN" altLang="en-US" b="1" i="0">
                <a:solidFill>
                  <a:srgbClr val="333399"/>
                </a:solidFill>
              </a:rPr>
              <a:t>的值一</a:t>
            </a:r>
            <a:endParaRPr lang="zh-CN" altLang="en-US" b="1" i="0">
              <a:solidFill>
                <a:srgbClr val="333399"/>
              </a:solidFill>
            </a:endParaRPr>
          </a:p>
          <a:p>
            <a:pPr lvl="2" algn="l">
              <a:buClrTx/>
              <a:buFontTx/>
              <a:buNone/>
            </a:pPr>
            <a:r>
              <a:rPr lang="zh-CN" altLang="en-US" b="1" i="0">
                <a:solidFill>
                  <a:srgbClr val="333399"/>
                </a:solidFill>
              </a:rPr>
              <a:t>   直存在，因此它可以被</a:t>
            </a:r>
            <a:r>
              <a:rPr lang="en-US" altLang="zh-CN" b="1">
                <a:solidFill>
                  <a:srgbClr val="333399"/>
                </a:solidFill>
              </a:rPr>
              <a:t>Y </a:t>
            </a:r>
            <a:r>
              <a:rPr lang="zh-CN" altLang="en-US" b="1" i="0">
                <a:solidFill>
                  <a:srgbClr val="333399"/>
                </a:solidFill>
              </a:rPr>
              <a:t>继承</a:t>
            </a:r>
            <a:r>
              <a:rPr lang="en-US" altLang="zh-CN" b="1" i="0">
                <a:solidFill>
                  <a:srgbClr val="333399"/>
                </a:solidFill>
              </a:rPr>
              <a:t>. </a:t>
            </a:r>
            <a:r>
              <a:rPr lang="zh-CN" altLang="en-US" b="1" i="0">
                <a:solidFill>
                  <a:srgbClr val="333399"/>
                </a:solidFill>
              </a:rPr>
              <a:t>如果用复写规则</a:t>
            </a:r>
            <a:endParaRPr lang="zh-CN" altLang="en-US" b="1" i="0">
              <a:solidFill>
                <a:srgbClr val="333399"/>
              </a:solidFill>
            </a:endParaRPr>
          </a:p>
          <a:p>
            <a:pPr lvl="2" algn="l">
              <a:buClrTx/>
              <a:buFontTx/>
              <a:buNone/>
            </a:pPr>
            <a:r>
              <a:rPr lang="zh-CN" altLang="en-US" b="1" i="0">
                <a:solidFill>
                  <a:srgbClr val="333399"/>
                </a:solidFill>
              </a:rPr>
              <a:t>    </a:t>
            </a:r>
            <a:r>
              <a:rPr lang="en-US" altLang="zh-CN" b="1">
                <a:solidFill>
                  <a:srgbClr val="333399"/>
                </a:solidFill>
              </a:rPr>
              <a:t>Y.i:=X.s </a:t>
            </a:r>
            <a:r>
              <a:rPr lang="zh-CN" altLang="en-US" b="1" i="0">
                <a:solidFill>
                  <a:srgbClr val="333399"/>
                </a:solidFill>
              </a:rPr>
              <a:t>来定义 </a:t>
            </a:r>
            <a:r>
              <a:rPr lang="en-US" altLang="zh-CN" b="1">
                <a:solidFill>
                  <a:srgbClr val="333399"/>
                </a:solidFill>
              </a:rPr>
              <a:t>Y</a:t>
            </a:r>
            <a:r>
              <a:rPr lang="en-US" altLang="zh-CN" b="1" i="0">
                <a:solidFill>
                  <a:srgbClr val="333399"/>
                </a:solidFill>
              </a:rPr>
              <a:t> </a:t>
            </a:r>
            <a:r>
              <a:rPr lang="zh-CN" altLang="en-US" b="1" i="0">
                <a:solidFill>
                  <a:srgbClr val="333399"/>
                </a:solidFill>
              </a:rPr>
              <a:t>的继承属性</a:t>
            </a:r>
            <a:r>
              <a:rPr lang="en-US" altLang="zh-CN" b="1">
                <a:solidFill>
                  <a:srgbClr val="333399"/>
                </a:solidFill>
              </a:rPr>
              <a:t>Y.i</a:t>
            </a:r>
            <a:r>
              <a:rPr lang="zh-CN" altLang="en-US" b="1" i="0">
                <a:solidFill>
                  <a:srgbClr val="333399"/>
                </a:solidFill>
              </a:rPr>
              <a:t>，则在需要</a:t>
            </a:r>
            <a:r>
              <a:rPr lang="en-US" altLang="zh-CN" b="1">
                <a:solidFill>
                  <a:srgbClr val="333399"/>
                </a:solidFill>
              </a:rPr>
              <a:t>Y.i </a:t>
            </a:r>
            <a:r>
              <a:rPr lang="zh-CN" altLang="en-US" b="1" i="0">
                <a:solidFill>
                  <a:srgbClr val="333399"/>
                </a:solidFill>
              </a:rPr>
              <a:t>时，</a:t>
            </a:r>
            <a:endParaRPr lang="zh-CN" altLang="en-US" b="1" i="0">
              <a:solidFill>
                <a:srgbClr val="333399"/>
              </a:solidFill>
            </a:endParaRPr>
          </a:p>
          <a:p>
            <a:pPr lvl="2" algn="l">
              <a:buClrTx/>
              <a:buFontTx/>
              <a:buNone/>
            </a:pPr>
            <a:r>
              <a:rPr lang="zh-CN" altLang="en-US" b="1" i="0">
                <a:solidFill>
                  <a:srgbClr val="333399"/>
                </a:solidFill>
              </a:rPr>
              <a:t>   可以使用</a:t>
            </a:r>
            <a:r>
              <a:rPr lang="en-US" altLang="zh-CN" b="1">
                <a:solidFill>
                  <a:srgbClr val="333399"/>
                </a:solidFill>
              </a:rPr>
              <a:t>X.s</a:t>
            </a:r>
            <a:endParaRPr lang="en-US" altLang="zh-CN" b="1" i="0">
              <a:solidFill>
                <a:srgbClr val="333399"/>
              </a:solidFill>
              <a:latin typeface="楷体_GB2312" pitchFamily="49" charset="-122"/>
            </a:endParaRPr>
          </a:p>
        </p:txBody>
      </p:sp>
      <p:sp>
        <p:nvSpPr>
          <p:cNvPr id="5734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4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7351"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1524000" y="2239963"/>
            <a:ext cx="7086600" cy="1858962"/>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翻译模式</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D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T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L</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in</a:t>
            </a:r>
            <a:r>
              <a:rPr lang="en-US" altLang="zh-CN" sz="2000" i="0" dirty="0">
                <a:solidFill>
                  <a:srgbClr val="333399"/>
                </a:solidFill>
                <a:sym typeface="Symbol" panose="05050102010706020507" pitchFamily="18" charset="2"/>
              </a:rPr>
              <a:t> := </a:t>
            </a:r>
            <a:r>
              <a:rPr lang="en-US" altLang="zh-CN" sz="2000" dirty="0" err="1">
                <a:solidFill>
                  <a:srgbClr val="333399"/>
                </a:solidFill>
                <a:sym typeface="Symbol" panose="05050102010706020507" pitchFamily="18" charset="2"/>
              </a:rPr>
              <a:t>T</a:t>
            </a:r>
            <a:r>
              <a:rPr lang="en-US" altLang="zh-CN" sz="2000" b="1" dirty="0" err="1">
                <a:solidFill>
                  <a:srgbClr val="333399"/>
                </a:solidFill>
              </a:rPr>
              <a:t>.</a:t>
            </a:r>
            <a:r>
              <a:rPr lang="en-US" altLang="zh-CN" sz="2000" dirty="0" err="1">
                <a:solidFill>
                  <a:srgbClr val="333399"/>
                </a:solidFill>
              </a:rPr>
              <a:t>type</a:t>
            </a:r>
            <a:r>
              <a:rPr lang="en-US" altLang="zh-CN" sz="2000" dirty="0">
                <a:solidFill>
                  <a:srgbClr val="333399"/>
                </a:solidFill>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L</a:t>
            </a:r>
            <a:endParaRPr kumimoji="0" lang="en-US" altLang="zh-CN" sz="2000" i="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T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u="sng" dirty="0" err="1">
                <a:solidFill>
                  <a:srgbClr val="333399"/>
                </a:solidFill>
                <a:ea typeface="华文行楷" panose="02010800040101010101" pitchFamily="2" charset="-122"/>
                <a:sym typeface="Symbol" panose="05050102010706020507" pitchFamily="18" charset="2"/>
              </a:rPr>
              <a:t>int</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T</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type</a:t>
            </a:r>
            <a:r>
              <a:rPr lang="en-US" altLang="zh-CN" sz="2000" i="0" dirty="0">
                <a:solidFill>
                  <a:srgbClr val="333399"/>
                </a:solidFill>
                <a:sym typeface="Symbol" panose="05050102010706020507" pitchFamily="18" charset="2"/>
              </a:rPr>
              <a:t> := </a:t>
            </a:r>
            <a:r>
              <a:rPr lang="en-US" altLang="zh-CN" sz="2000" dirty="0">
                <a:solidFill>
                  <a:srgbClr val="333399"/>
                </a:solidFill>
                <a:sym typeface="Symbol" panose="05050102010706020507" pitchFamily="18" charset="2"/>
              </a:rPr>
              <a:t>integer</a:t>
            </a:r>
            <a:r>
              <a:rPr lang="en-US" altLang="zh-CN" sz="2000" dirty="0">
                <a:solidFill>
                  <a:srgbClr val="333399"/>
                </a:solidFill>
              </a:rPr>
              <a:t> </a:t>
            </a:r>
            <a:r>
              <a:rPr lang="en-US" altLang="zh-CN" sz="2000" i="0" dirty="0">
                <a:solidFill>
                  <a:srgbClr val="333399"/>
                </a:solidFill>
                <a:sym typeface="Symbol" panose="05050102010706020507" pitchFamily="18" charset="2"/>
              </a:rPr>
              <a:t>} </a:t>
            </a:r>
            <a:r>
              <a:rPr lang="en-US" altLang="zh-CN" b="1" i="0" dirty="0">
                <a:solidFill>
                  <a:srgbClr val="333399"/>
                </a:solidFill>
                <a:sym typeface="Symbol" panose="05050102010706020507" pitchFamily="18" charset="2"/>
              </a:rPr>
              <a:t> </a:t>
            </a:r>
            <a:r>
              <a:rPr lang="en-US" altLang="zh-CN" sz="2000" u="sng" dirty="0">
                <a:solidFill>
                  <a:srgbClr val="333399"/>
                </a:solidFill>
                <a:sym typeface="Symbol" panose="05050102010706020507" pitchFamily="18" charset="2"/>
              </a:rPr>
              <a:t>real</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T</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type</a:t>
            </a:r>
            <a:r>
              <a:rPr lang="en-US" altLang="zh-CN" sz="2000" i="0" dirty="0">
                <a:solidFill>
                  <a:srgbClr val="333399"/>
                </a:solidFill>
                <a:sym typeface="Symbol" panose="05050102010706020507" pitchFamily="18" charset="2"/>
              </a:rPr>
              <a:t> := </a:t>
            </a:r>
            <a:r>
              <a:rPr lang="en-US" altLang="zh-CN" sz="2000" dirty="0">
                <a:solidFill>
                  <a:srgbClr val="333399"/>
                </a:solidFill>
                <a:sym typeface="Symbol" panose="05050102010706020507" pitchFamily="18" charset="2"/>
              </a:rPr>
              <a:t>real</a:t>
            </a:r>
            <a:r>
              <a:rPr lang="en-US" altLang="zh-CN" sz="2000" dirty="0">
                <a:solidFill>
                  <a:srgbClr val="333399"/>
                </a:solidFill>
              </a:rPr>
              <a:t> </a:t>
            </a:r>
            <a:r>
              <a:rPr lang="en-US" altLang="zh-CN" sz="2000" i="0" dirty="0">
                <a:solidFill>
                  <a:srgbClr val="333399"/>
                </a:solidFill>
                <a:sym typeface="Symbol" panose="05050102010706020507" pitchFamily="18" charset="2"/>
              </a:rPr>
              <a:t>}</a:t>
            </a:r>
            <a:endParaRPr lang="en-US" altLang="zh-CN" sz="2000" u="sng"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L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L</a:t>
            </a:r>
            <a:r>
              <a:rPr lang="en-US" altLang="zh-CN" sz="2000" i="0" baseline="-25000" dirty="0">
                <a:solidFill>
                  <a:srgbClr val="333399"/>
                </a:solidFill>
                <a:sym typeface="Symbol" panose="05050102010706020507" pitchFamily="18" charset="2"/>
              </a:rPr>
              <a:t>1</a:t>
            </a:r>
            <a:r>
              <a:rPr lang="en-US" altLang="zh-CN" sz="2000" b="1"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in</a:t>
            </a:r>
            <a:r>
              <a:rPr lang="en-US" altLang="zh-CN" sz="2000" i="0" dirty="0">
                <a:solidFill>
                  <a:srgbClr val="333399"/>
                </a:solidFill>
                <a:sym typeface="Symbol" panose="05050102010706020507" pitchFamily="18" charset="2"/>
              </a:rPr>
              <a:t> := </a:t>
            </a:r>
            <a:r>
              <a:rPr lang="en-US" altLang="zh-CN" sz="2000" dirty="0" err="1">
                <a:solidFill>
                  <a:srgbClr val="333399"/>
                </a:solidFill>
                <a:sym typeface="Symbol" panose="05050102010706020507" pitchFamily="18" charset="2"/>
              </a:rPr>
              <a:t>L</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in</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L</a:t>
            </a:r>
            <a:r>
              <a:rPr lang="en-US" altLang="zh-CN" sz="2000" i="0" baseline="-25000" dirty="0">
                <a:solidFill>
                  <a:srgbClr val="333399"/>
                </a:solidFill>
                <a:sym typeface="Symbol" panose="05050102010706020507" pitchFamily="18" charset="2"/>
              </a:rPr>
              <a:t>1</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v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addtype</a:t>
            </a:r>
            <a:r>
              <a:rPr lang="en-US" altLang="zh-CN" sz="2000" dirty="0">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v.entry,L</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in</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L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v  </a:t>
            </a:r>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addtype</a:t>
            </a:r>
            <a:r>
              <a:rPr lang="en-US" altLang="zh-CN" sz="2000" dirty="0">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v.entry,L</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in</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i="0" dirty="0">
              <a:solidFill>
                <a:srgbClr val="333399"/>
              </a:solidFill>
              <a:sym typeface="Symbol" panose="05050102010706020507" pitchFamily="18" charset="2"/>
            </a:endParaRPr>
          </a:p>
        </p:txBody>
      </p:sp>
      <p:sp>
        <p:nvSpPr>
          <p:cNvPr id="58371" name="Text Box 6"/>
          <p:cNvSpPr txBox="1">
            <a:spLocks noChangeArrowheads="1"/>
          </p:cNvSpPr>
          <p:nvPr/>
        </p:nvSpPr>
        <p:spPr bwMode="auto">
          <a:xfrm>
            <a:off x="685800" y="10509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latin typeface="Times New Roman" panose="02020603050405020304" pitchFamily="18" charset="0"/>
              </a:rPr>
              <a:t>举例</a:t>
            </a:r>
            <a:endParaRPr lang="zh-CN" altLang="en-US" sz="1000" b="1" i="0">
              <a:latin typeface="Times New Roman" panose="02020603050405020304" pitchFamily="18" charset="0"/>
            </a:endParaRPr>
          </a:p>
        </p:txBody>
      </p:sp>
      <p:sp>
        <p:nvSpPr>
          <p:cNvPr id="592908" name="Text Box 12"/>
          <p:cNvSpPr txBox="1">
            <a:spLocks noChangeArrowheads="1"/>
          </p:cNvSpPr>
          <p:nvPr/>
        </p:nvSpPr>
        <p:spPr bwMode="auto">
          <a:xfrm>
            <a:off x="1524000" y="4632325"/>
            <a:ext cx="7086600" cy="2073275"/>
          </a:xfrm>
          <a:prstGeom prst="rect">
            <a:avLst/>
          </a:prstGeom>
          <a:noFill/>
          <a:ln w="9525">
            <a:noFill/>
            <a:miter lim="800000"/>
          </a:ln>
        </p:spPr>
        <p:txBody>
          <a:bodyPr>
            <a:spAutoFit/>
          </a:bodyPr>
          <a:lstStyle/>
          <a:p>
            <a:pPr algn="l">
              <a:buClrTx/>
            </a:pPr>
            <a:r>
              <a:rPr lang="en-US" altLang="zh-CN" sz="2000" dirty="0">
                <a:solidFill>
                  <a:srgbClr val="333399"/>
                </a:solidFill>
                <a:cs typeface="Times New Roman" panose="02020603050405020304" pitchFamily="18" charset="0"/>
                <a:sym typeface="Symbol" panose="05050102010706020507" pitchFamily="18" charset="2"/>
              </a:rPr>
              <a:t>D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T L</a:t>
            </a:r>
            <a:endParaRPr kumimoji="0" lang="en-US" altLang="zh-CN" sz="2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T </a:t>
            </a:r>
            <a:r>
              <a:rPr lang="en-US" altLang="zh-CN" sz="20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t>
            </a:r>
            <a:r>
              <a:rPr lang="en-US" altLang="zh-CN" sz="2000" u="sng" dirty="0" err="1">
                <a:solidFill>
                  <a:srgbClr val="333399"/>
                </a:solidFill>
                <a:ea typeface="华文行楷" panose="02010800040101010101" pitchFamily="2" charset="-122"/>
                <a:cs typeface="Times New Roman" panose="02020603050405020304" pitchFamily="18" charset="0"/>
                <a:sym typeface="Symbol" panose="05050102010706020507" pitchFamily="18" charset="2"/>
              </a:rPr>
              <a:t>int</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t>
            </a:r>
            <a:r>
              <a:rPr lang="en-US" altLang="zh-CN" sz="2000" dirty="0" err="1">
                <a:solidFill>
                  <a:srgbClr val="333399"/>
                </a:solidFill>
                <a:ea typeface="华文行楷" panose="02010800040101010101" pitchFamily="2" charset="-122"/>
                <a:cs typeface="Times New Roman" panose="02020603050405020304" pitchFamily="18" charset="0"/>
                <a:sym typeface="Symbol" panose="05050102010706020507" pitchFamily="18" charset="2"/>
              </a:rPr>
              <a:t>val</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t>
            </a:r>
            <a:r>
              <a:rPr lang="en-US" altLang="zh-CN" sz="20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top</a:t>
            </a:r>
            <a:r>
              <a:rPr lang="en-US" altLang="zh-CN" sz="20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 </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integer</a:t>
            </a:r>
            <a:endPar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u="sng" dirty="0">
                <a:solidFill>
                  <a:srgbClr val="333399"/>
                </a:solidFill>
                <a:cs typeface="Times New Roman" panose="02020603050405020304" pitchFamily="18" charset="0"/>
                <a:sym typeface="Symbol" panose="05050102010706020507" pitchFamily="18" charset="2"/>
              </a:rPr>
              <a:t>real</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ea typeface="华文行楷" panose="02010800040101010101" pitchFamily="2" charset="-122"/>
                <a:sym typeface="Symbol" panose="05050102010706020507" pitchFamily="18" charset="2"/>
              </a:rPr>
              <a:t>val</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top</a:t>
            </a:r>
            <a:r>
              <a:rPr lang="en-US" altLang="zh-CN" sz="2000" i="0" dirty="0">
                <a:solidFill>
                  <a:srgbClr val="333399"/>
                </a:solidFill>
                <a:ea typeface="华文行楷" panose="02010800040101010101" pitchFamily="2" charset="-122"/>
                <a:sym typeface="Symbol" panose="05050102010706020507" pitchFamily="18" charset="2"/>
              </a:rPr>
              <a:t>] := </a:t>
            </a:r>
            <a:r>
              <a:rPr lang="en-US" altLang="zh-CN" sz="2000" dirty="0">
                <a:solidFill>
                  <a:srgbClr val="333399"/>
                </a:solidFill>
                <a:ea typeface="华文行楷" panose="02010800040101010101" pitchFamily="2" charset="-122"/>
                <a:sym typeface="Symbol" panose="05050102010706020507" pitchFamily="18" charset="2"/>
              </a:rPr>
              <a:t>real</a:t>
            </a:r>
            <a:endParaRPr lang="en-US" altLang="zh-CN" sz="2000" u="sng"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L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L </a:t>
            </a:r>
            <a:r>
              <a:rPr lang="en-US" altLang="zh-CN" sz="2000" b="1"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v                 </a:t>
            </a:r>
            <a:r>
              <a:rPr lang="en-US" altLang="zh-CN" sz="2000" dirty="0" err="1">
                <a:solidFill>
                  <a:srgbClr val="333399"/>
                </a:solidFill>
                <a:sym typeface="Symbol" panose="05050102010706020507" pitchFamily="18" charset="2"/>
              </a:rPr>
              <a:t>addtype</a:t>
            </a:r>
            <a:r>
              <a:rPr lang="en-US" altLang="zh-CN" sz="2000" dirty="0">
                <a:solidFill>
                  <a:srgbClr val="333399"/>
                </a:solidFill>
                <a:sym typeface="Symbol" panose="05050102010706020507" pitchFamily="18" charset="2"/>
              </a:rPr>
              <a:t>(</a:t>
            </a:r>
            <a:r>
              <a:rPr lang="en-US" altLang="zh-CN" sz="2000" dirty="0" err="1">
                <a:solidFill>
                  <a:srgbClr val="333399"/>
                </a:solidFill>
                <a:ea typeface="华文行楷" panose="02010800040101010101" pitchFamily="2" charset="-122"/>
                <a:sym typeface="Symbol" panose="05050102010706020507" pitchFamily="18" charset="2"/>
              </a:rPr>
              <a:t>val</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top</a:t>
            </a:r>
            <a:r>
              <a:rPr lang="en-US" altLang="zh-CN" sz="2000" i="0" dirty="0" smtClean="0">
                <a:solidFill>
                  <a:srgbClr val="333399"/>
                </a:solidFill>
                <a:ea typeface="华文行楷" panose="02010800040101010101" pitchFamily="2" charset="-122"/>
                <a:sym typeface="Symbol" panose="05050102010706020507" pitchFamily="18" charset="2"/>
              </a:rPr>
              <a:t>]</a:t>
            </a:r>
            <a:r>
              <a:rPr lang="en-US" altLang="zh-CN" sz="2000" dirty="0" smtClean="0">
                <a:solidFill>
                  <a:srgbClr val="333399"/>
                </a:solidFill>
                <a:sym typeface="Symbol" panose="05050102010706020507" pitchFamily="18" charset="2"/>
              </a:rPr>
              <a:t> .entry</a:t>
            </a:r>
            <a:r>
              <a:rPr lang="en-US" altLang="zh-CN" sz="2000" i="0" dirty="0" smtClean="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sym typeface="Symbol" panose="05050102010706020507" pitchFamily="18" charset="2"/>
              </a:rPr>
              <a:t>, </a:t>
            </a:r>
            <a:r>
              <a:rPr lang="en-US" altLang="zh-CN" sz="2000" dirty="0" err="1">
                <a:solidFill>
                  <a:srgbClr val="333399"/>
                </a:solidFill>
                <a:ea typeface="华文行楷" panose="02010800040101010101" pitchFamily="2" charset="-122"/>
                <a:sym typeface="Symbol" panose="05050102010706020507" pitchFamily="18" charset="2"/>
              </a:rPr>
              <a:t>val</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top-3</a:t>
            </a:r>
            <a:r>
              <a:rPr lang="en-US" altLang="zh-CN" sz="2000" i="0" dirty="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L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v                      </a:t>
            </a:r>
            <a:r>
              <a:rPr lang="en-US" altLang="zh-CN" sz="2000" dirty="0" err="1">
                <a:solidFill>
                  <a:srgbClr val="333399"/>
                </a:solidFill>
                <a:sym typeface="Symbol" panose="05050102010706020507" pitchFamily="18" charset="2"/>
              </a:rPr>
              <a:t>addtype</a:t>
            </a:r>
            <a:r>
              <a:rPr lang="en-US" altLang="zh-CN" sz="2000" dirty="0">
                <a:solidFill>
                  <a:srgbClr val="333399"/>
                </a:solidFill>
                <a:sym typeface="Symbol" panose="05050102010706020507" pitchFamily="18" charset="2"/>
              </a:rPr>
              <a:t>(</a:t>
            </a:r>
            <a:r>
              <a:rPr lang="en-US" altLang="zh-CN" sz="2000" dirty="0" err="1">
                <a:solidFill>
                  <a:srgbClr val="333399"/>
                </a:solidFill>
                <a:ea typeface="华文行楷" panose="02010800040101010101" pitchFamily="2" charset="-122"/>
                <a:sym typeface="Symbol" panose="05050102010706020507" pitchFamily="18" charset="2"/>
              </a:rPr>
              <a:t>val</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top</a:t>
            </a:r>
            <a:r>
              <a:rPr lang="en-US" altLang="zh-CN" sz="2000" i="0" dirty="0" smtClean="0">
                <a:solidFill>
                  <a:srgbClr val="333399"/>
                </a:solidFill>
                <a:ea typeface="华文行楷" panose="02010800040101010101" pitchFamily="2" charset="-122"/>
                <a:sym typeface="Symbol" panose="05050102010706020507" pitchFamily="18" charset="2"/>
              </a:rPr>
              <a:t>]</a:t>
            </a:r>
            <a:r>
              <a:rPr lang="en-US" altLang="zh-CN" sz="2000" dirty="0" smtClean="0">
                <a:solidFill>
                  <a:srgbClr val="333399"/>
                </a:solidFill>
                <a:sym typeface="Symbol" panose="05050102010706020507" pitchFamily="18" charset="2"/>
              </a:rPr>
              <a:t> .entry</a:t>
            </a:r>
            <a:r>
              <a:rPr lang="en-US" altLang="zh-CN" sz="2000" i="0" dirty="0" smtClean="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sym typeface="Symbol" panose="05050102010706020507" pitchFamily="18" charset="2"/>
              </a:rPr>
              <a:t>, </a:t>
            </a:r>
            <a:r>
              <a:rPr lang="en-US" altLang="zh-CN" sz="2000" dirty="0" err="1">
                <a:solidFill>
                  <a:srgbClr val="333399"/>
                </a:solidFill>
                <a:ea typeface="华文行楷" panose="02010800040101010101" pitchFamily="2" charset="-122"/>
                <a:sym typeface="Symbol" panose="05050102010706020507" pitchFamily="18" charset="2"/>
              </a:rPr>
              <a:t>val</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top-1</a:t>
            </a:r>
            <a:r>
              <a:rPr lang="en-US" altLang="zh-CN" sz="2000" i="0" dirty="0">
                <a:solidFill>
                  <a:srgbClr val="333399"/>
                </a:solidFill>
                <a:ea typeface="华文行楷" panose="02010800040101010101" pitchFamily="2" charset="-122"/>
                <a:sym typeface="Symbol" panose="05050102010706020507" pitchFamily="18" charset="2"/>
              </a:rPr>
              <a:t>] </a:t>
            </a:r>
            <a:r>
              <a:rPr lang="en-US" altLang="zh-CN" sz="200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buClrTx/>
            </a:pPr>
            <a:endParaRPr lang="en-US" altLang="zh-CN" sz="10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
        <p:nvSpPr>
          <p:cNvPr id="592909" name="Text Box 13"/>
          <p:cNvSpPr txBox="1">
            <a:spLocks noChangeArrowheads="1"/>
          </p:cNvSpPr>
          <p:nvPr/>
        </p:nvSpPr>
        <p:spPr bwMode="auto">
          <a:xfrm>
            <a:off x="1600200" y="4191000"/>
            <a:ext cx="7239000" cy="457200"/>
          </a:xfrm>
          <a:prstGeom prst="rect">
            <a:avLst/>
          </a:prstGeom>
          <a:noFill/>
          <a:ln w="9525">
            <a:noFill/>
            <a:miter lim="800000"/>
          </a:ln>
        </p:spPr>
        <p:txBody>
          <a:bodyPr>
            <a:spAutoFit/>
          </a:bodyPr>
          <a:lstStyle/>
          <a:p>
            <a:pPr algn="l">
              <a:buClrTx/>
            </a:pPr>
            <a:r>
              <a:rPr kumimoji="0" lang="zh-CN" altLang="en-US"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58374" name="AutoShape 7">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5" name="AutoShape 8">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6"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7"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8378" name="Rectangle 1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898"/>
                                        </p:tgtEl>
                                        <p:attrNameLst>
                                          <p:attrName>style.visibility</p:attrName>
                                        </p:attrNameLst>
                                      </p:cBhvr>
                                      <p:to>
                                        <p:strVal val="visible"/>
                                      </p:to>
                                    </p:set>
                                    <p:animEffect transition="in" filter="dissolve">
                                      <p:cBhvr>
                                        <p:cTn id="7" dur="500"/>
                                        <p:tgtEl>
                                          <p:spTgt spid="5928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9"/>
                                        </p:tgtEl>
                                        <p:attrNameLst>
                                          <p:attrName>style.visibility</p:attrName>
                                        </p:attrNameLst>
                                      </p:cBhvr>
                                      <p:to>
                                        <p:strVal val="visible"/>
                                      </p:to>
                                    </p:set>
                                    <p:animEffect transition="in" filter="dissolve">
                                      <p:cBhvr>
                                        <p:cTn id="12" dur="500"/>
                                        <p:tgtEl>
                                          <p:spTgt spid="59290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92908"/>
                                        </p:tgtEl>
                                        <p:attrNameLst>
                                          <p:attrName>style.visibility</p:attrName>
                                        </p:attrNameLst>
                                      </p:cBhvr>
                                      <p:to>
                                        <p:strVal val="visible"/>
                                      </p:to>
                                    </p:set>
                                    <p:animEffect transition="in" filter="dissolve">
                                      <p:cBhvr>
                                        <p:cTn id="17" dur="500"/>
                                        <p:tgtEl>
                                          <p:spTgt spid="592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8" grpId="0" autoUpdateAnimBg="0"/>
      <p:bldP spid="592908" grpId="0" autoUpdateAnimBg="0"/>
      <p:bldP spid="59290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685800" y="1219200"/>
            <a:ext cx="8223250" cy="365442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t>继承属性的模拟求值</a:t>
            </a:r>
            <a:endParaRPr lang="zh-CN" altLang="en-US" b="1" i="0"/>
          </a:p>
          <a:p>
            <a:pPr lvl="1" algn="l">
              <a:buClrTx/>
              <a:buFont typeface="Symbol" panose="05050102010706020507" pitchFamily="18" charset="2"/>
              <a:buNone/>
            </a:pPr>
            <a:endParaRPr lang="zh-CN" altLang="en-US" sz="1000" b="1" i="0">
              <a:latin typeface="Times New Roman" panose="02020603050405020304" pitchFamily="18" charset="0"/>
            </a:endParaRPr>
          </a:p>
          <a:p>
            <a:pPr lvl="2" algn="l">
              <a:buClrTx/>
              <a:buFontTx/>
              <a:buChar char="•"/>
            </a:pPr>
            <a:r>
              <a:rPr lang="zh-CN" altLang="en-US" b="1" i="0"/>
              <a:t> </a:t>
            </a:r>
            <a:r>
              <a:rPr lang="zh-CN" altLang="en-US" b="1" i="0">
                <a:solidFill>
                  <a:srgbClr val="333399"/>
                </a:solidFill>
              </a:rPr>
              <a:t> 从上面的讨论可知，分析栈中继承属性的访问是通</a:t>
            </a:r>
            <a:endParaRPr lang="zh-CN" altLang="en-US" b="1" i="0">
              <a:solidFill>
                <a:srgbClr val="333399"/>
              </a:solidFill>
            </a:endParaRPr>
          </a:p>
          <a:p>
            <a:pPr lvl="2" algn="l">
              <a:buClrTx/>
              <a:buFontTx/>
              <a:buNone/>
            </a:pPr>
            <a:r>
              <a:rPr lang="zh-CN" altLang="en-US" b="1" i="0">
                <a:solidFill>
                  <a:srgbClr val="333399"/>
                </a:solidFill>
              </a:rPr>
              <a:t>   过栈中已有文法符号的综合属性值间接进行的，因</a:t>
            </a:r>
            <a:endParaRPr lang="zh-CN" altLang="en-US" b="1" i="0">
              <a:solidFill>
                <a:srgbClr val="333399"/>
              </a:solidFill>
            </a:endParaRPr>
          </a:p>
          <a:p>
            <a:pPr lvl="2" algn="l">
              <a:buClrTx/>
              <a:buFontTx/>
              <a:buNone/>
            </a:pPr>
            <a:r>
              <a:rPr lang="zh-CN" altLang="en-US" b="1" i="0">
                <a:solidFill>
                  <a:srgbClr val="333399"/>
                </a:solidFill>
              </a:rPr>
              <a:t>   此设计翻译模式时需要做到的一点就是要保证继承</a:t>
            </a:r>
            <a:endParaRPr lang="zh-CN" altLang="en-US" b="1" i="0">
              <a:solidFill>
                <a:srgbClr val="333399"/>
              </a:solidFill>
            </a:endParaRPr>
          </a:p>
          <a:p>
            <a:pPr lvl="2" algn="l">
              <a:buClrTx/>
              <a:buFontTx/>
              <a:buNone/>
            </a:pPr>
            <a:r>
              <a:rPr lang="zh-CN" altLang="en-US" b="1" i="0">
                <a:solidFill>
                  <a:srgbClr val="333399"/>
                </a:solidFill>
              </a:rPr>
              <a:t>   属性总可以通过某个文法符号的综合属性体现出来</a:t>
            </a:r>
            <a:endParaRPr lang="zh-CN" altLang="en-US" b="1" i="0">
              <a:solidFill>
                <a:srgbClr val="333399"/>
              </a:solidFill>
            </a:endParaRPr>
          </a:p>
          <a:p>
            <a:pPr lvl="2" algn="l">
              <a:buClrTx/>
              <a:buFontTx/>
              <a:buNone/>
            </a:pPr>
            <a:endParaRPr lang="zh-CN" altLang="en-US" sz="1000" b="1" i="0">
              <a:solidFill>
                <a:srgbClr val="333399"/>
              </a:solidFill>
            </a:endParaRPr>
          </a:p>
          <a:p>
            <a:pPr lvl="2" algn="l">
              <a:buClrTx/>
              <a:buFontTx/>
              <a:buChar char="•"/>
            </a:pPr>
            <a:r>
              <a:rPr lang="zh-CN" altLang="en-US" b="1" i="0"/>
              <a:t>  </a:t>
            </a:r>
            <a:r>
              <a:rPr lang="zh-CN" altLang="en-US" b="1" i="0">
                <a:solidFill>
                  <a:srgbClr val="333399"/>
                </a:solidFill>
              </a:rPr>
              <a:t>必要时，通过</a:t>
            </a:r>
            <a:r>
              <a:rPr lang="zh-CN" altLang="en-US" b="1" i="0"/>
              <a:t>增加新的文法符号以及相应的复写规</a:t>
            </a:r>
            <a:endParaRPr lang="zh-CN" altLang="en-US" b="1" i="0"/>
          </a:p>
          <a:p>
            <a:pPr lvl="2" algn="l">
              <a:buClrTx/>
              <a:buFontTx/>
              <a:buNone/>
            </a:pPr>
            <a:r>
              <a:rPr lang="zh-CN" altLang="en-US" b="1" i="0"/>
              <a:t>   则</a:t>
            </a:r>
            <a:r>
              <a:rPr lang="zh-CN" altLang="en-US" b="1" i="0">
                <a:solidFill>
                  <a:srgbClr val="333399"/>
                </a:solidFill>
              </a:rPr>
              <a:t>常常可以达到上述目的</a:t>
            </a:r>
            <a:endParaRPr lang="zh-CN" altLang="en-US" b="1">
              <a:solidFill>
                <a:srgbClr val="333399"/>
              </a:solidFill>
            </a:endParaRPr>
          </a:p>
        </p:txBody>
      </p:sp>
      <p:sp>
        <p:nvSpPr>
          <p:cNvPr id="5939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9399"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3"/>
          <p:cNvSpPr txBox="1">
            <a:spLocks noChangeArrowheads="1"/>
          </p:cNvSpPr>
          <p:nvPr/>
        </p:nvSpPr>
        <p:spPr bwMode="auto">
          <a:xfrm>
            <a:off x="304800" y="990600"/>
            <a:ext cx="8839200" cy="57594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继承属性的模拟求值</a:t>
            </a:r>
            <a:r>
              <a:rPr lang="zh-CN" altLang="en-US" b="1" i="0"/>
              <a:t>举例</a:t>
            </a:r>
            <a:endParaRPr lang="zh-CN" altLang="en-US" b="1" i="0"/>
          </a:p>
          <a:p>
            <a:pPr lvl="1" algn="l">
              <a:buClrTx/>
              <a:buFont typeface="Symbol" panose="05050102010706020507" pitchFamily="18" charset="2"/>
              <a:buNone/>
            </a:pPr>
            <a:endParaRPr lang="zh-CN" altLang="en-US" sz="1000" b="1" i="0"/>
          </a:p>
          <a:p>
            <a:pPr lvl="1" algn="l">
              <a:buClrTx/>
              <a:buFont typeface="Symbol" panose="05050102010706020507" pitchFamily="18" charset="2"/>
              <a:buNone/>
            </a:pPr>
            <a:r>
              <a:rPr lang="zh-CN" altLang="en-US" b="1" i="0">
                <a:solidFill>
                  <a:srgbClr val="333399"/>
                </a:solidFill>
                <a:latin typeface="Times New Roman" panose="02020603050405020304" pitchFamily="18" charset="0"/>
              </a:rPr>
              <a:t>     考虑如下翻译模式：</a:t>
            </a:r>
            <a:endParaRPr lang="zh-CN" altLang="en-US" b="1" i="0">
              <a:solidFill>
                <a:srgbClr val="333399"/>
              </a:solidFill>
              <a:latin typeface="Times New Roman" panose="02020603050405020304" pitchFamily="18" charset="0"/>
            </a:endParaRPr>
          </a:p>
          <a:p>
            <a:pPr lvl="2" algn="l">
              <a:buClrTx/>
              <a:buFontTx/>
              <a:buNone/>
            </a:pPr>
            <a:endParaRPr lang="zh-CN" altLang="en-US" sz="1000" b="1" i="0">
              <a:solidFill>
                <a:srgbClr val="333399"/>
              </a:solidFill>
            </a:endParaRPr>
          </a:p>
          <a:p>
            <a:pPr lvl="2" algn="just">
              <a:buClrTx/>
              <a:buFontTx/>
              <a:buNone/>
            </a:pPr>
            <a:r>
              <a:rPr lang="zh-CN" altLang="en-US" sz="2000" b="1" i="0">
                <a:solidFill>
                  <a:srgbClr val="333399"/>
                </a:solidFill>
              </a:rPr>
              <a:t>                </a:t>
            </a:r>
            <a:r>
              <a:rPr lang="en-US" altLang="zh-CN" sz="2000" i="0"/>
              <a:t>S </a:t>
            </a:r>
            <a:r>
              <a:rPr lang="en-US" altLang="zh-CN" sz="2000" i="0">
                <a:sym typeface="Symbol" panose="05050102010706020507" pitchFamily="18" charset="2"/>
              </a:rPr>
              <a:t></a:t>
            </a:r>
            <a:r>
              <a:rPr lang="en-US" altLang="zh-CN" sz="2000" i="0"/>
              <a:t> </a:t>
            </a:r>
            <a:r>
              <a:rPr lang="en-US" altLang="zh-CN" sz="2000"/>
              <a:t>a </a:t>
            </a:r>
            <a:r>
              <a:rPr lang="en-US" altLang="zh-CN" sz="2000" i="0"/>
              <a:t>A {C.i := A.s} C </a:t>
            </a:r>
            <a:r>
              <a:rPr lang="en-US" altLang="zh-CN" b="1" i="0">
                <a:sym typeface="Symbol" panose="05050102010706020507" pitchFamily="18" charset="2"/>
              </a:rPr>
              <a:t></a:t>
            </a:r>
            <a:r>
              <a:rPr lang="en-US" altLang="zh-CN" sz="2000" i="0"/>
              <a:t> </a:t>
            </a:r>
            <a:r>
              <a:rPr lang="en-US" altLang="zh-CN" sz="2000"/>
              <a:t>b </a:t>
            </a:r>
            <a:r>
              <a:rPr lang="en-US" altLang="zh-CN" sz="2000" i="0"/>
              <a:t>A B {C.i := A.s} C  </a:t>
            </a:r>
            <a:endParaRPr lang="en-US" altLang="zh-CN" sz="2000" i="0">
              <a:ea typeface="宋体" panose="02010600030101010101" pitchFamily="2" charset="-122"/>
              <a:cs typeface="Times New Roman" panose="02020603050405020304" pitchFamily="18" charset="0"/>
            </a:endParaRPr>
          </a:p>
          <a:p>
            <a:pPr lvl="2" algn="just">
              <a:buClrTx/>
              <a:buFontTx/>
              <a:buNone/>
            </a:pPr>
            <a:r>
              <a:rPr lang="en-US" altLang="zh-CN" sz="2000" i="0"/>
              <a:t>                C </a:t>
            </a:r>
            <a:r>
              <a:rPr lang="en-US" altLang="zh-CN" sz="2000" i="0">
                <a:sym typeface="Symbol" panose="05050102010706020507" pitchFamily="18" charset="2"/>
              </a:rPr>
              <a:t></a:t>
            </a:r>
            <a:r>
              <a:rPr lang="en-US" altLang="zh-CN" sz="2000" i="0"/>
              <a:t> </a:t>
            </a:r>
            <a:r>
              <a:rPr lang="en-US" altLang="zh-CN" sz="2000"/>
              <a:t>c </a:t>
            </a:r>
            <a:r>
              <a:rPr lang="en-US" altLang="zh-CN" sz="2000" i="0"/>
              <a:t>{C.s := g(C.i)}</a:t>
            </a:r>
            <a:endParaRPr lang="en-US" altLang="zh-CN" sz="2000" i="0">
              <a:ea typeface="宋体" panose="02010600030101010101" pitchFamily="2" charset="-122"/>
            </a:endParaRPr>
          </a:p>
          <a:p>
            <a:pPr lvl="2" algn="l">
              <a:buClrTx/>
              <a:buFontTx/>
              <a:buNone/>
            </a:pPr>
            <a:endParaRPr lang="en-US" altLang="zh-CN" sz="1000" i="0"/>
          </a:p>
          <a:p>
            <a:pPr lvl="2" algn="l">
              <a:buClrTx/>
              <a:buFontTx/>
              <a:buNone/>
            </a:pPr>
            <a:r>
              <a:rPr lang="zh-CN" altLang="en-US" sz="2000" b="1" i="0">
                <a:solidFill>
                  <a:srgbClr val="333399"/>
                </a:solidFill>
              </a:rPr>
              <a:t>若直接应用上述复写规则的计算方法，则在使用 </a:t>
            </a:r>
            <a:r>
              <a:rPr lang="en-US" altLang="zh-CN" sz="2000" i="0">
                <a:solidFill>
                  <a:srgbClr val="333399"/>
                </a:solidFill>
              </a:rPr>
              <a:t>C </a:t>
            </a:r>
            <a:r>
              <a:rPr lang="en-US" altLang="zh-CN" sz="2000" i="0">
                <a:solidFill>
                  <a:srgbClr val="333399"/>
                </a:solidFill>
                <a:sym typeface="Symbol" panose="05050102010706020507" pitchFamily="18" charset="2"/>
              </a:rPr>
              <a:t></a:t>
            </a:r>
            <a:r>
              <a:rPr lang="en-US" altLang="zh-CN" sz="2000" i="0">
                <a:solidFill>
                  <a:srgbClr val="333399"/>
                </a:solidFill>
              </a:rPr>
              <a:t> </a:t>
            </a:r>
            <a:r>
              <a:rPr lang="en-US" altLang="zh-CN" sz="2000">
                <a:solidFill>
                  <a:srgbClr val="333399"/>
                </a:solidFill>
              </a:rPr>
              <a:t>c</a:t>
            </a:r>
            <a:r>
              <a:rPr lang="en-US" altLang="zh-CN" sz="2000" b="1">
                <a:solidFill>
                  <a:srgbClr val="333399"/>
                </a:solidFill>
              </a:rPr>
              <a:t> </a:t>
            </a:r>
            <a:r>
              <a:rPr lang="zh-CN" altLang="en-US" sz="2000" b="1" i="0">
                <a:solidFill>
                  <a:srgbClr val="333399"/>
                </a:solidFill>
              </a:rPr>
              <a:t>进行归</a:t>
            </a:r>
            <a:endParaRPr lang="zh-CN" altLang="en-US" sz="2000" b="1" i="0">
              <a:solidFill>
                <a:srgbClr val="333399"/>
              </a:solidFill>
            </a:endParaRPr>
          </a:p>
          <a:p>
            <a:pPr lvl="2" algn="l">
              <a:buClrTx/>
              <a:buFontTx/>
              <a:buNone/>
            </a:pPr>
            <a:r>
              <a:rPr lang="zh-CN" altLang="en-US" sz="2000" b="1" i="0">
                <a:solidFill>
                  <a:srgbClr val="333399"/>
                </a:solidFill>
              </a:rPr>
              <a:t>约时，</a:t>
            </a:r>
            <a:r>
              <a:rPr lang="en-US" altLang="zh-CN" sz="2000" i="0">
                <a:solidFill>
                  <a:srgbClr val="333399"/>
                </a:solidFill>
              </a:rPr>
              <a:t>C.i</a:t>
            </a:r>
            <a:r>
              <a:rPr lang="en-US" altLang="zh-CN" sz="2000" b="1" i="0">
                <a:solidFill>
                  <a:srgbClr val="333399"/>
                </a:solidFill>
              </a:rPr>
              <a:t> </a:t>
            </a:r>
            <a:r>
              <a:rPr lang="zh-CN" altLang="en-US" sz="2000" b="1" i="0">
                <a:solidFill>
                  <a:srgbClr val="333399"/>
                </a:solidFill>
              </a:rPr>
              <a:t>的值或存在于次栈顶（</a:t>
            </a:r>
            <a:r>
              <a:rPr lang="en-US" altLang="zh-CN" sz="2000">
                <a:solidFill>
                  <a:srgbClr val="333399"/>
                </a:solidFill>
              </a:rPr>
              <a:t>top-1</a:t>
            </a:r>
            <a:r>
              <a:rPr lang="zh-CN" altLang="en-US" sz="2000" b="1" i="0">
                <a:solidFill>
                  <a:srgbClr val="333399"/>
                </a:solidFill>
              </a:rPr>
              <a:t>），或存在于次次栈顶（</a:t>
            </a:r>
            <a:r>
              <a:rPr lang="en-US" altLang="zh-CN" sz="2000">
                <a:solidFill>
                  <a:srgbClr val="333399"/>
                </a:solidFill>
              </a:rPr>
              <a:t>top-2</a:t>
            </a:r>
            <a:r>
              <a:rPr lang="zh-CN" altLang="en-US" sz="2000" b="1" i="0">
                <a:solidFill>
                  <a:srgbClr val="333399"/>
                </a:solidFill>
              </a:rPr>
              <a:t>），不能确定用哪一个</a:t>
            </a:r>
            <a:r>
              <a:rPr lang="en-US" altLang="zh-CN" sz="2000" b="1" i="0">
                <a:solidFill>
                  <a:srgbClr val="333399"/>
                </a:solidFill>
              </a:rPr>
              <a:t>. </a:t>
            </a:r>
            <a:r>
              <a:rPr lang="zh-CN" altLang="en-US" sz="2000" b="1" i="0">
                <a:solidFill>
                  <a:srgbClr val="333399"/>
                </a:solidFill>
              </a:rPr>
              <a:t>一种可行的做法是引入新的非终</a:t>
            </a:r>
            <a:endParaRPr lang="zh-CN" altLang="en-US" sz="2000" b="1" i="0">
              <a:solidFill>
                <a:srgbClr val="333399"/>
              </a:solidFill>
            </a:endParaRPr>
          </a:p>
          <a:p>
            <a:pPr lvl="2" algn="l">
              <a:buClrTx/>
              <a:buFontTx/>
              <a:buNone/>
            </a:pPr>
            <a:r>
              <a:rPr lang="zh-CN" altLang="en-US" sz="2000" b="1" i="0">
                <a:solidFill>
                  <a:srgbClr val="333399"/>
                </a:solidFill>
              </a:rPr>
              <a:t>结符 </a:t>
            </a:r>
            <a:r>
              <a:rPr lang="en-US" altLang="zh-CN" sz="2000">
                <a:solidFill>
                  <a:srgbClr val="333399"/>
                </a:solidFill>
              </a:rPr>
              <a:t>M</a:t>
            </a:r>
            <a:r>
              <a:rPr lang="zh-CN" altLang="en-US" sz="2000" b="1" i="0">
                <a:solidFill>
                  <a:srgbClr val="333399"/>
                </a:solidFill>
              </a:rPr>
              <a:t>，将以上翻译模式改造为：</a:t>
            </a:r>
            <a:endParaRPr lang="zh-CN" altLang="en-US" sz="2000" b="1" i="0">
              <a:solidFill>
                <a:srgbClr val="333399"/>
              </a:solidFill>
            </a:endParaRPr>
          </a:p>
          <a:p>
            <a:pPr lvl="2" algn="l">
              <a:buClrTx/>
              <a:buFontTx/>
              <a:buNone/>
            </a:pPr>
            <a:r>
              <a:rPr lang="zh-CN" altLang="en-US" sz="1000" b="1" i="0">
                <a:solidFill>
                  <a:srgbClr val="333399"/>
                </a:solidFill>
              </a:rPr>
              <a:t> </a:t>
            </a:r>
            <a:endParaRPr lang="zh-CN" altLang="en-US" sz="1000" b="1" i="0">
              <a:solidFill>
                <a:srgbClr val="333399"/>
              </a:solidFill>
            </a:endParaRPr>
          </a:p>
          <a:p>
            <a:pPr lvl="2" algn="just">
              <a:buClrTx/>
              <a:buFontTx/>
              <a:buNone/>
            </a:pPr>
            <a:r>
              <a:rPr lang="zh-CN" altLang="en-US" sz="2000" i="0">
                <a:solidFill>
                  <a:srgbClr val="333399"/>
                </a:solidFill>
              </a:rPr>
              <a:t>               </a:t>
            </a:r>
            <a:r>
              <a:rPr lang="en-US" altLang="zh-CN" sz="2000" i="0"/>
              <a:t>S </a:t>
            </a:r>
            <a:r>
              <a:rPr lang="en-US" altLang="zh-CN" sz="2000" i="0">
                <a:sym typeface="Symbol" panose="05050102010706020507" pitchFamily="18" charset="2"/>
              </a:rPr>
              <a:t></a:t>
            </a:r>
            <a:r>
              <a:rPr lang="en-US" altLang="zh-CN" sz="2000" i="0"/>
              <a:t> </a:t>
            </a:r>
            <a:r>
              <a:rPr lang="en-US" altLang="zh-CN" sz="2000"/>
              <a:t>a </a:t>
            </a:r>
            <a:r>
              <a:rPr lang="en-US" altLang="zh-CN" sz="2000" i="0"/>
              <a:t>A {C.i := A.s} C </a:t>
            </a:r>
            <a:r>
              <a:rPr lang="en-US" altLang="zh-CN" b="1" i="0">
                <a:sym typeface="Symbol" panose="05050102010706020507" pitchFamily="18" charset="2"/>
              </a:rPr>
              <a:t> </a:t>
            </a:r>
            <a:r>
              <a:rPr lang="en-US" altLang="zh-CN" sz="2000"/>
              <a:t>b </a:t>
            </a:r>
            <a:r>
              <a:rPr lang="en-US" altLang="zh-CN" sz="2000" i="0"/>
              <a:t>A B {M.i := A.s} M {C.i := M.s} C  </a:t>
            </a:r>
            <a:endParaRPr lang="en-US" altLang="zh-CN" sz="2000" i="0">
              <a:ea typeface="宋体" panose="02010600030101010101" pitchFamily="2" charset="-122"/>
            </a:endParaRPr>
          </a:p>
          <a:p>
            <a:pPr lvl="2" algn="just">
              <a:buClrTx/>
              <a:buFontTx/>
              <a:buNone/>
            </a:pPr>
            <a:r>
              <a:rPr lang="en-US" altLang="zh-CN" sz="2000" i="0"/>
              <a:t>               C </a:t>
            </a:r>
            <a:r>
              <a:rPr lang="en-US" altLang="zh-CN" sz="2000" i="0">
                <a:sym typeface="Symbol" panose="05050102010706020507" pitchFamily="18" charset="2"/>
              </a:rPr>
              <a:t></a:t>
            </a:r>
            <a:r>
              <a:rPr lang="en-US" altLang="zh-CN" sz="2000" i="0"/>
              <a:t> </a:t>
            </a:r>
            <a:r>
              <a:rPr lang="en-US" altLang="zh-CN" sz="2000"/>
              <a:t>c  </a:t>
            </a:r>
            <a:r>
              <a:rPr lang="en-US" altLang="zh-CN" sz="2000" i="0"/>
              <a:t>{C.s := g(C.i)}</a:t>
            </a:r>
            <a:endParaRPr lang="en-US" altLang="zh-CN" sz="2000" i="0">
              <a:ea typeface="宋体" panose="02010600030101010101" pitchFamily="2" charset="-122"/>
            </a:endParaRPr>
          </a:p>
          <a:p>
            <a:pPr lvl="2" algn="just">
              <a:buClrTx/>
              <a:buFontTx/>
              <a:buNone/>
            </a:pPr>
            <a:r>
              <a:rPr lang="en-US" altLang="zh-CN" sz="2000" i="0"/>
              <a:t>               M </a:t>
            </a:r>
            <a:r>
              <a:rPr lang="en-US" altLang="zh-CN" sz="2000" i="0">
                <a:sym typeface="Symbol" panose="05050102010706020507" pitchFamily="18" charset="2"/>
              </a:rPr>
              <a:t></a:t>
            </a:r>
            <a:r>
              <a:rPr lang="en-US" altLang="zh-CN" sz="2000" i="0"/>
              <a:t> </a:t>
            </a:r>
            <a:r>
              <a:rPr lang="en-US" altLang="zh-CN" sz="2000" b="1" i="0"/>
              <a:t>ε</a:t>
            </a:r>
            <a:r>
              <a:rPr lang="en-US" altLang="zh-CN" sz="2000"/>
              <a:t> </a:t>
            </a:r>
            <a:r>
              <a:rPr lang="en-US" altLang="zh-CN" sz="2000" i="0"/>
              <a:t> {M.s := M.i }</a:t>
            </a:r>
            <a:endParaRPr lang="en-US" altLang="zh-CN" sz="2000" i="0"/>
          </a:p>
          <a:p>
            <a:pPr lvl="2" algn="just">
              <a:buClrTx/>
              <a:buFontTx/>
              <a:buNone/>
            </a:pPr>
            <a:endParaRPr lang="en-US" altLang="zh-CN" sz="1000" i="0"/>
          </a:p>
          <a:p>
            <a:pPr lvl="2" algn="just">
              <a:buClrTx/>
              <a:buFontTx/>
              <a:buNone/>
            </a:pPr>
            <a:r>
              <a:rPr lang="zh-CN" altLang="en-US" sz="2000" b="1" i="0">
                <a:solidFill>
                  <a:srgbClr val="333399"/>
                </a:solidFill>
              </a:rPr>
              <a:t>这样，在使用</a:t>
            </a:r>
            <a:r>
              <a:rPr lang="en-US" altLang="zh-CN" sz="2000" b="1" i="0">
                <a:solidFill>
                  <a:srgbClr val="333399"/>
                </a:solidFill>
              </a:rPr>
              <a:t>C </a:t>
            </a:r>
            <a:r>
              <a:rPr lang="en-US" altLang="zh-CN" sz="2000" b="1" i="0">
                <a:solidFill>
                  <a:srgbClr val="333399"/>
                </a:solidFill>
                <a:sym typeface="Symbol" panose="05050102010706020507" pitchFamily="18" charset="2"/>
              </a:rPr>
              <a:t></a:t>
            </a:r>
            <a:r>
              <a:rPr lang="en-US" altLang="zh-CN" sz="2000" b="1" i="0">
                <a:solidFill>
                  <a:srgbClr val="333399"/>
                </a:solidFill>
              </a:rPr>
              <a:t> </a:t>
            </a:r>
            <a:r>
              <a:rPr lang="en-US" altLang="zh-CN" sz="2000" b="1">
                <a:solidFill>
                  <a:srgbClr val="333399"/>
                </a:solidFill>
              </a:rPr>
              <a:t>c </a:t>
            </a:r>
            <a:r>
              <a:rPr lang="zh-CN" altLang="en-US" sz="2000" b="1" i="0">
                <a:solidFill>
                  <a:srgbClr val="333399"/>
                </a:solidFill>
              </a:rPr>
              <a:t>进行归约时， </a:t>
            </a:r>
            <a:r>
              <a:rPr lang="en-US" altLang="zh-CN" sz="2000" i="0">
                <a:solidFill>
                  <a:srgbClr val="333399"/>
                </a:solidFill>
              </a:rPr>
              <a:t>C.i</a:t>
            </a:r>
            <a:r>
              <a:rPr lang="en-US" altLang="zh-CN" sz="2000" b="1" i="0">
                <a:solidFill>
                  <a:srgbClr val="333399"/>
                </a:solidFill>
              </a:rPr>
              <a:t> </a:t>
            </a:r>
            <a:r>
              <a:rPr lang="zh-CN" altLang="en-US" sz="2000" b="1" i="0">
                <a:solidFill>
                  <a:srgbClr val="333399"/>
                </a:solidFill>
              </a:rPr>
              <a:t>的值就一定可以通过访问次栈顶（</a:t>
            </a:r>
            <a:r>
              <a:rPr lang="en-US" altLang="zh-CN" sz="2000">
                <a:solidFill>
                  <a:srgbClr val="333399"/>
                </a:solidFill>
              </a:rPr>
              <a:t>top-1</a:t>
            </a:r>
            <a:r>
              <a:rPr lang="zh-CN" altLang="en-US" sz="2000" b="1" i="0">
                <a:solidFill>
                  <a:srgbClr val="333399"/>
                </a:solidFill>
              </a:rPr>
              <a:t>）得到 </a:t>
            </a:r>
            <a:endParaRPr lang="zh-CN" altLang="en-US" sz="2000" b="1" i="0">
              <a:solidFill>
                <a:srgbClr val="333399"/>
              </a:solidFill>
            </a:endParaRPr>
          </a:p>
        </p:txBody>
      </p:sp>
      <p:sp>
        <p:nvSpPr>
          <p:cNvPr id="60419"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0"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1"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2"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0423"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3"/>
          <p:cNvSpPr txBox="1">
            <a:spLocks noChangeArrowheads="1"/>
          </p:cNvSpPr>
          <p:nvPr/>
        </p:nvSpPr>
        <p:spPr bwMode="auto">
          <a:xfrm>
            <a:off x="609600" y="1066800"/>
            <a:ext cx="8458200" cy="54864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继承属性的模拟求值</a:t>
            </a:r>
            <a:r>
              <a:rPr lang="zh-CN" altLang="en-US" b="1" i="0"/>
              <a:t>举例</a:t>
            </a:r>
            <a:endParaRPr lang="zh-CN" altLang="en-US" b="1" i="0"/>
          </a:p>
          <a:p>
            <a:pPr lvl="1" algn="l">
              <a:buClrTx/>
              <a:buFont typeface="Symbol" panose="05050102010706020507" pitchFamily="18" charset="2"/>
              <a:buNone/>
            </a:pPr>
            <a:endParaRPr lang="zh-CN" altLang="en-US" sz="1000" b="1" i="0"/>
          </a:p>
          <a:p>
            <a:pPr lvl="1" algn="l">
              <a:buClrTx/>
              <a:buFont typeface="Symbol" panose="05050102010706020507" pitchFamily="18" charset="2"/>
              <a:buNone/>
            </a:pPr>
            <a:r>
              <a:rPr lang="zh-CN" altLang="en-US" b="1" i="0">
                <a:solidFill>
                  <a:srgbClr val="333399"/>
                </a:solidFill>
                <a:latin typeface="Times New Roman" panose="02020603050405020304" pitchFamily="18" charset="0"/>
              </a:rPr>
              <a:t>     考虑如下翻译模式：</a:t>
            </a:r>
            <a:endParaRPr lang="zh-CN" altLang="en-US" b="1" i="0">
              <a:solidFill>
                <a:srgbClr val="333399"/>
              </a:solidFill>
              <a:latin typeface="Times New Roman" panose="02020603050405020304" pitchFamily="18" charset="0"/>
            </a:endParaRPr>
          </a:p>
          <a:p>
            <a:pPr lvl="2" algn="l">
              <a:buClrTx/>
              <a:buFontTx/>
              <a:buNone/>
            </a:pPr>
            <a:endParaRPr lang="zh-CN" altLang="en-US" sz="1000" b="1" i="0">
              <a:solidFill>
                <a:srgbClr val="333399"/>
              </a:solidFill>
            </a:endParaRPr>
          </a:p>
          <a:p>
            <a:pPr lvl="2" algn="just">
              <a:buClrTx/>
              <a:buFontTx/>
              <a:buNone/>
            </a:pPr>
            <a:r>
              <a:rPr lang="zh-CN" altLang="en-US" sz="2000" b="1" i="0">
                <a:solidFill>
                  <a:srgbClr val="333399"/>
                </a:solidFill>
              </a:rPr>
              <a:t>                </a:t>
            </a:r>
            <a:r>
              <a:rPr lang="en-US" altLang="zh-CN" sz="2000" i="0">
                <a:ea typeface="宋体" panose="02010600030101010101" pitchFamily="2" charset="-122"/>
                <a:cs typeface="Times New Roman" panose="02020603050405020304" pitchFamily="18" charset="0"/>
              </a:rPr>
              <a:t>S </a:t>
            </a:r>
            <a:r>
              <a:rPr lang="en-US" altLang="zh-CN" sz="2000" i="0">
                <a:sym typeface="Symbol" panose="05050102010706020507" pitchFamily="18" charset="2"/>
              </a:rPr>
              <a:t></a:t>
            </a:r>
            <a:r>
              <a:rPr lang="en-US" altLang="zh-CN" sz="2000" i="0">
                <a:ea typeface="宋体" panose="02010600030101010101" pitchFamily="2" charset="-122"/>
                <a:cs typeface="Times New Roman" panose="02020603050405020304" pitchFamily="18" charset="0"/>
              </a:rPr>
              <a:t> </a:t>
            </a:r>
            <a:r>
              <a:rPr lang="en-US" altLang="zh-CN" sz="2000">
                <a:ea typeface="宋体" panose="02010600030101010101" pitchFamily="2" charset="-122"/>
                <a:cs typeface="Times New Roman" panose="02020603050405020304" pitchFamily="18" charset="0"/>
              </a:rPr>
              <a:t>a </a:t>
            </a:r>
            <a:r>
              <a:rPr lang="en-US" altLang="zh-CN" sz="2000" i="0">
                <a:ea typeface="宋体" panose="02010600030101010101" pitchFamily="2" charset="-122"/>
                <a:cs typeface="Times New Roman" panose="02020603050405020304" pitchFamily="18" charset="0"/>
              </a:rPr>
              <a:t>A {C.i := f(A.s)} C</a:t>
            </a:r>
            <a:r>
              <a:rPr lang="en-US" altLang="zh-CN" sz="2000" i="0">
                <a:solidFill>
                  <a:srgbClr val="333399"/>
                </a:solidFill>
                <a:ea typeface="宋体" panose="02010600030101010101" pitchFamily="2" charset="-122"/>
                <a:cs typeface="Times New Roman" panose="02020603050405020304" pitchFamily="18" charset="0"/>
              </a:rPr>
              <a:t> </a:t>
            </a:r>
            <a:endParaRPr lang="en-US" altLang="zh-CN" sz="2000" i="0">
              <a:solidFill>
                <a:srgbClr val="333399"/>
              </a:solidFill>
              <a:ea typeface="宋体" panose="02010600030101010101" pitchFamily="2" charset="-122"/>
              <a:cs typeface="Times New Roman" panose="02020603050405020304" pitchFamily="18" charset="0"/>
            </a:endParaRPr>
          </a:p>
          <a:p>
            <a:pPr lvl="2" algn="just">
              <a:buClrTx/>
              <a:buFontTx/>
              <a:buNone/>
            </a:pPr>
            <a:endParaRPr lang="en-US" altLang="zh-CN" sz="1000" i="0">
              <a:solidFill>
                <a:srgbClr val="333399"/>
              </a:solidFill>
            </a:endParaRPr>
          </a:p>
          <a:p>
            <a:pPr lvl="2" algn="l">
              <a:buClrTx/>
              <a:buFontTx/>
              <a:buNone/>
            </a:pPr>
            <a:r>
              <a:rPr lang="zh-CN" altLang="en-US" sz="2000" b="1" i="0">
                <a:solidFill>
                  <a:srgbClr val="333399"/>
                </a:solidFill>
              </a:rPr>
              <a:t>这里，继承属性 </a:t>
            </a:r>
            <a:r>
              <a:rPr lang="en-US" altLang="zh-CN" sz="2000" i="0">
                <a:solidFill>
                  <a:srgbClr val="333399"/>
                </a:solidFill>
                <a:ea typeface="宋体" panose="02010600030101010101" pitchFamily="2" charset="-122"/>
              </a:rPr>
              <a:t>C.i </a:t>
            </a:r>
            <a:r>
              <a:rPr lang="zh-CN" altLang="en-US" sz="2000" b="1" i="0">
                <a:solidFill>
                  <a:srgbClr val="333399"/>
                </a:solidFill>
              </a:rPr>
              <a:t>不是通过复写规则来求值，而是通过普通函数 </a:t>
            </a:r>
            <a:r>
              <a:rPr lang="en-US" altLang="zh-CN" sz="2000" i="0">
                <a:solidFill>
                  <a:srgbClr val="333399"/>
                </a:solidFill>
                <a:ea typeface="宋体" panose="02010600030101010101" pitchFamily="2" charset="-122"/>
              </a:rPr>
              <a:t>f(A.s)</a:t>
            </a:r>
            <a:r>
              <a:rPr lang="en-US" altLang="zh-CN" sz="2000" b="1" i="0">
                <a:solidFill>
                  <a:srgbClr val="333399"/>
                </a:solidFill>
                <a:ea typeface="宋体" panose="02010600030101010101" pitchFamily="2" charset="-122"/>
              </a:rPr>
              <a:t> </a:t>
            </a:r>
            <a:r>
              <a:rPr lang="zh-CN" altLang="en-US" sz="2000" b="1" i="0">
                <a:solidFill>
                  <a:srgbClr val="333399"/>
                </a:solidFill>
              </a:rPr>
              <a:t>调用来计算</a:t>
            </a:r>
            <a:r>
              <a:rPr lang="en-US" altLang="zh-CN" sz="2000" b="1" i="0">
                <a:solidFill>
                  <a:srgbClr val="333399"/>
                </a:solidFill>
              </a:rPr>
              <a:t>. </a:t>
            </a:r>
            <a:r>
              <a:rPr lang="zh-CN" altLang="en-US" sz="2000" b="1" i="0">
                <a:solidFill>
                  <a:srgbClr val="333399"/>
                </a:solidFill>
              </a:rPr>
              <a:t>在计算 </a:t>
            </a:r>
            <a:r>
              <a:rPr lang="en-US" altLang="zh-CN" sz="2000" i="0">
                <a:solidFill>
                  <a:srgbClr val="333399"/>
                </a:solidFill>
                <a:ea typeface="宋体" panose="02010600030101010101" pitchFamily="2" charset="-122"/>
              </a:rPr>
              <a:t>C.i </a:t>
            </a:r>
            <a:r>
              <a:rPr lang="zh-CN" altLang="en-US" sz="2000" b="1" i="0">
                <a:solidFill>
                  <a:srgbClr val="333399"/>
                </a:solidFill>
              </a:rPr>
              <a:t>时，</a:t>
            </a:r>
            <a:r>
              <a:rPr lang="en-US" altLang="zh-CN" sz="2000" i="0">
                <a:solidFill>
                  <a:srgbClr val="333399"/>
                </a:solidFill>
                <a:ea typeface="宋体" panose="02010600030101010101" pitchFamily="2" charset="-122"/>
              </a:rPr>
              <a:t>A.s </a:t>
            </a:r>
            <a:r>
              <a:rPr lang="zh-CN" altLang="en-US" sz="2000" b="1" i="0">
                <a:solidFill>
                  <a:srgbClr val="333399"/>
                </a:solidFill>
              </a:rPr>
              <a:t>在语义栈上，但 </a:t>
            </a:r>
            <a:r>
              <a:rPr lang="en-US" altLang="zh-CN" sz="2000" i="0">
                <a:solidFill>
                  <a:srgbClr val="333399"/>
                </a:solidFill>
                <a:ea typeface="宋体" panose="02010600030101010101" pitchFamily="2" charset="-122"/>
              </a:rPr>
              <a:t>f(A.s)</a:t>
            </a:r>
            <a:r>
              <a:rPr lang="zh-CN" altLang="en-US" sz="2000" b="1" i="0">
                <a:solidFill>
                  <a:srgbClr val="333399"/>
                </a:solidFill>
              </a:rPr>
              <a:t>并未存在于语义栈</a:t>
            </a:r>
            <a:r>
              <a:rPr lang="en-US" altLang="zh-CN" sz="2000" b="1" i="0">
                <a:solidFill>
                  <a:srgbClr val="333399"/>
                </a:solidFill>
              </a:rPr>
              <a:t>. </a:t>
            </a:r>
            <a:r>
              <a:rPr lang="zh-CN" altLang="en-US" sz="2000" b="1" i="0">
                <a:solidFill>
                  <a:srgbClr val="333399"/>
                </a:solidFill>
              </a:rPr>
              <a:t>同样，一种做法是引入新的非终结符</a:t>
            </a:r>
            <a:r>
              <a:rPr lang="en-US" altLang="zh-CN" sz="2000">
                <a:solidFill>
                  <a:srgbClr val="333399"/>
                </a:solidFill>
                <a:ea typeface="宋体" panose="02010600030101010101" pitchFamily="2" charset="-122"/>
              </a:rPr>
              <a:t>M</a:t>
            </a:r>
            <a:r>
              <a:rPr lang="zh-CN" altLang="en-US" sz="2000" b="1" i="0">
                <a:solidFill>
                  <a:srgbClr val="333399"/>
                </a:solidFill>
              </a:rPr>
              <a:t>，将以上翻译模式改造为：</a:t>
            </a:r>
            <a:endParaRPr lang="zh-CN" altLang="en-US" sz="2000" b="1" i="0">
              <a:solidFill>
                <a:srgbClr val="333399"/>
              </a:solidFill>
            </a:endParaRPr>
          </a:p>
          <a:p>
            <a:pPr lvl="2" algn="l">
              <a:buClrTx/>
              <a:buFontTx/>
              <a:buNone/>
            </a:pPr>
            <a:r>
              <a:rPr lang="zh-CN" altLang="en-US" sz="1000" b="1" i="0">
                <a:solidFill>
                  <a:srgbClr val="333399"/>
                </a:solidFill>
              </a:rPr>
              <a:t> </a:t>
            </a:r>
            <a:endParaRPr lang="zh-CN" altLang="en-US" sz="1000" b="1" i="0">
              <a:solidFill>
                <a:srgbClr val="333399"/>
              </a:solidFill>
            </a:endParaRPr>
          </a:p>
          <a:p>
            <a:pPr lvl="2" algn="just">
              <a:buClrTx/>
              <a:buFontTx/>
              <a:buNone/>
            </a:pPr>
            <a:r>
              <a:rPr lang="zh-CN" altLang="en-US" sz="2000" i="0">
                <a:solidFill>
                  <a:srgbClr val="333399"/>
                </a:solidFill>
              </a:rPr>
              <a:t>               </a:t>
            </a:r>
            <a:r>
              <a:rPr lang="en-US" altLang="zh-CN" sz="2000" i="0"/>
              <a:t>S </a:t>
            </a:r>
            <a:r>
              <a:rPr lang="en-US" altLang="zh-CN" sz="2000" i="0">
                <a:sym typeface="Symbol" panose="05050102010706020507" pitchFamily="18" charset="2"/>
              </a:rPr>
              <a:t></a:t>
            </a:r>
            <a:r>
              <a:rPr lang="en-US" altLang="zh-CN" sz="2000" i="0"/>
              <a:t> </a:t>
            </a:r>
            <a:r>
              <a:rPr lang="en-US" altLang="zh-CN" sz="2000"/>
              <a:t>a </a:t>
            </a:r>
            <a:r>
              <a:rPr lang="en-US" altLang="zh-CN" sz="2000" i="0"/>
              <a:t>A {M.i := A.s} M {C.i := M.s} C   </a:t>
            </a:r>
            <a:endParaRPr lang="en-US" altLang="zh-CN" sz="2000" i="0">
              <a:ea typeface="宋体" panose="02010600030101010101" pitchFamily="2" charset="-122"/>
            </a:endParaRPr>
          </a:p>
          <a:p>
            <a:pPr lvl="2" algn="just">
              <a:buClrTx/>
              <a:buFontTx/>
              <a:buNone/>
            </a:pPr>
            <a:r>
              <a:rPr lang="en-US" altLang="zh-CN" sz="2000" i="0">
                <a:ea typeface="宋体" panose="02010600030101010101" pitchFamily="2" charset="-122"/>
              </a:rPr>
              <a:t>               M </a:t>
            </a:r>
            <a:r>
              <a:rPr lang="en-US" altLang="zh-CN" sz="2000" i="0">
                <a:sym typeface="Symbol" panose="05050102010706020507" pitchFamily="18" charset="2"/>
              </a:rPr>
              <a:t></a:t>
            </a:r>
            <a:r>
              <a:rPr lang="en-US" altLang="zh-CN" sz="2000" b="1" i="0"/>
              <a:t>ε</a:t>
            </a:r>
            <a:r>
              <a:rPr lang="en-US" altLang="zh-CN" sz="2000" i="0">
                <a:ea typeface="宋体" panose="02010600030101010101" pitchFamily="2" charset="-122"/>
              </a:rPr>
              <a:t> {M.s := f(M.i)} </a:t>
            </a:r>
            <a:endParaRPr lang="en-US" altLang="zh-CN" sz="2000" i="0"/>
          </a:p>
          <a:p>
            <a:pPr lvl="2" algn="just">
              <a:buClrTx/>
              <a:buFontTx/>
              <a:buNone/>
            </a:pPr>
            <a:endParaRPr lang="en-US" altLang="zh-CN" sz="1000" i="0"/>
          </a:p>
          <a:p>
            <a:pPr lvl="2" algn="just">
              <a:buClrTx/>
              <a:buFontTx/>
              <a:buNone/>
            </a:pPr>
            <a:r>
              <a:rPr lang="zh-CN" altLang="en-US" sz="2000" b="1" i="0">
                <a:solidFill>
                  <a:srgbClr val="333399"/>
                </a:solidFill>
              </a:rPr>
              <a:t>这样，</a:t>
            </a:r>
            <a:r>
              <a:rPr lang="zh-CN" altLang="en-US" sz="2000" b="1" i="0">
                <a:solidFill>
                  <a:srgbClr val="333399"/>
                </a:solidFill>
                <a:latin typeface="Times New Roman" panose="02020603050405020304" pitchFamily="18" charset="0"/>
              </a:rPr>
              <a:t>就解决了上述问题。想一想，为什么？</a:t>
            </a:r>
            <a:endParaRPr lang="zh-CN" altLang="en-US" sz="2000" b="1" i="0">
              <a:solidFill>
                <a:srgbClr val="333399"/>
              </a:solidFill>
              <a:latin typeface="Times New Roman" panose="02020603050405020304" pitchFamily="18" charset="0"/>
            </a:endParaRPr>
          </a:p>
          <a:p>
            <a:pPr lvl="2" algn="just">
              <a:buClrTx/>
              <a:buFontTx/>
              <a:buNone/>
            </a:pPr>
            <a:endParaRPr lang="zh-CN" altLang="en-US" sz="1000" b="1" i="0">
              <a:solidFill>
                <a:srgbClr val="333399"/>
              </a:solidFill>
              <a:latin typeface="Times New Roman" panose="02020603050405020304" pitchFamily="18" charset="0"/>
            </a:endParaRPr>
          </a:p>
          <a:p>
            <a:pPr lvl="2" algn="just">
              <a:buClrTx/>
              <a:buFontTx/>
              <a:buNone/>
            </a:pPr>
            <a:r>
              <a:rPr lang="zh-CN" altLang="en-US" sz="2000" b="1" i="0">
                <a:solidFill>
                  <a:srgbClr val="333399"/>
                </a:solidFill>
                <a:latin typeface="Times New Roman" panose="02020603050405020304" pitchFamily="18" charset="0"/>
              </a:rPr>
              <a:t>注：从</a:t>
            </a:r>
            <a:r>
              <a:rPr lang="zh-CN" altLang="en-US" sz="2000" b="1" i="0">
                <a:solidFill>
                  <a:srgbClr val="333399"/>
                </a:solidFill>
              </a:rPr>
              <a:t>翻译模式中去掉嵌在产生式中间的语义规则集时，若语义规则集中有关联的属性，则</a:t>
            </a:r>
            <a:r>
              <a:rPr lang="zh-CN" altLang="en-US" sz="2000" b="1" i="0">
                <a:solidFill>
                  <a:srgbClr val="333399"/>
                </a:solidFill>
                <a:latin typeface="楷体_GB2312" pitchFamily="49" charset="-122"/>
              </a:rPr>
              <a:t>可参照此例的解决方案</a:t>
            </a:r>
            <a:endParaRPr lang="zh-CN" altLang="en-US" sz="2000" b="1" i="0">
              <a:solidFill>
                <a:srgbClr val="333399"/>
              </a:solidFill>
              <a:latin typeface="楷体_GB2312" pitchFamily="49" charset="-122"/>
            </a:endParaRPr>
          </a:p>
        </p:txBody>
      </p:sp>
      <p:sp>
        <p:nvSpPr>
          <p:cNvPr id="61443"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4"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5"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6"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447" name="Rectangle 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3"/>
          <p:cNvSpPr txBox="1">
            <a:spLocks noChangeArrowheads="1"/>
          </p:cNvSpPr>
          <p:nvPr/>
        </p:nvSpPr>
        <p:spPr bwMode="auto">
          <a:xfrm>
            <a:off x="533400" y="1066800"/>
            <a:ext cx="853440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继承属性的模拟求值（</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62467"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68"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69"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70"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2471" name="Text Box 8"/>
          <p:cNvSpPr txBox="1">
            <a:spLocks noChangeArrowheads="1"/>
          </p:cNvSpPr>
          <p:nvPr/>
        </p:nvSpPr>
        <p:spPr bwMode="auto">
          <a:xfrm>
            <a:off x="1447800" y="2209800"/>
            <a:ext cx="7086600" cy="1676400"/>
          </a:xfrm>
          <a:prstGeom prst="rect">
            <a:avLst/>
          </a:prstGeom>
          <a:noFill/>
          <a:ln w="9525">
            <a:noFill/>
            <a:miter lim="800000"/>
          </a:ln>
        </p:spPr>
        <p:txBody>
          <a:bodyPr>
            <a:spAutoFit/>
          </a:bodyPr>
          <a:lstStyle/>
          <a:p>
            <a:pPr algn="l">
              <a:buClrTx/>
            </a:pPr>
            <a:r>
              <a:rPr lang="en-US" altLang="zh-CN" sz="2000">
                <a:solidFill>
                  <a:srgbClr val="333399"/>
                </a:solidFill>
                <a:sym typeface="Symbol" panose="05050102010706020507" pitchFamily="18" charset="2"/>
              </a:rPr>
              <a:t>N </a:t>
            </a:r>
            <a:r>
              <a:rPr lang="en-US" altLang="zh-CN" sz="2000" i="0">
                <a:solidFill>
                  <a:srgbClr val="333399"/>
                </a:solidFill>
                <a:sym typeface="Symbol" panose="05050102010706020507" pitchFamily="18" charset="2"/>
              </a:rPr>
              <a:t></a:t>
            </a:r>
            <a:r>
              <a:rPr lang="en-US" altLang="zh-CN" sz="2000" b="1" i="0">
                <a:solidFill>
                  <a:srgbClr val="333399"/>
                </a:solidFill>
                <a:sym typeface="Symbol" panose="05050102010706020507" pitchFamily="18" charset="2"/>
              </a:rPr>
              <a:t> </a:t>
            </a:r>
            <a:r>
              <a:rPr lang="en-US" altLang="zh-CN" b="1" i="0">
                <a:solidFill>
                  <a:srgbClr val="333399"/>
                </a:solidFill>
                <a:sym typeface="Symbol" panose="05050102010706020507" pitchFamily="18" charset="2"/>
              </a:rPr>
              <a:t>.</a:t>
            </a:r>
            <a:r>
              <a:rPr lang="en-US" altLang="zh-CN" sz="2000" b="1" i="0">
                <a:solidFill>
                  <a:srgbClr val="333399"/>
                </a:solidFill>
                <a:sym typeface="Symbol" panose="05050102010706020507" pitchFamily="18" charset="2"/>
              </a:rPr>
              <a:t> </a:t>
            </a:r>
            <a:r>
              <a:rPr lang="en-US" altLang="zh-CN" sz="2000" i="0">
                <a:solidFill>
                  <a:srgbClr val="333399"/>
                </a:solidFill>
                <a:cs typeface="Times New Roman" panose="02020603050405020304" pitchFamily="18" charset="0"/>
                <a:sym typeface="Symbol" panose="05050102010706020507" pitchFamily="18" charset="2"/>
              </a:rPr>
              <a:t>{ </a:t>
            </a:r>
            <a:r>
              <a:rPr lang="en-US" altLang="zh-CN" sz="2000">
                <a:solidFill>
                  <a:srgbClr val="333399"/>
                </a:solidFill>
                <a:sym typeface="Symbol" panose="05050102010706020507" pitchFamily="18" charset="2"/>
              </a:rPr>
              <a:t>S</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 =1</a:t>
            </a:r>
            <a:r>
              <a:rPr lang="en-US" altLang="zh-CN" sz="2000" i="0">
                <a:solidFill>
                  <a:srgbClr val="333399"/>
                </a:solidFill>
                <a:sym typeface="Symbol" panose="05050102010706020507" pitchFamily="18" charset="2"/>
              </a:rPr>
              <a:t>}</a:t>
            </a:r>
            <a:r>
              <a:rPr lang="en-US" altLang="zh-CN" sz="2000" b="1"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a:t>
            </a:r>
            <a:r>
              <a:rPr lang="en-US" altLang="zh-CN" sz="2000">
                <a:solidFill>
                  <a:srgbClr val="333399"/>
                </a:solidFill>
              </a:rPr>
              <a:t>rint(</a:t>
            </a:r>
            <a:r>
              <a:rPr lang="en-US" altLang="zh-CN" sz="2000">
                <a:solidFill>
                  <a:srgbClr val="333399"/>
                </a:solidFill>
                <a:sym typeface="Symbol" panose="05050102010706020507" pitchFamily="18" charset="2"/>
              </a:rPr>
              <a:t>S</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a:t>
            </a:r>
            <a:r>
              <a:rPr lang="en-US" altLang="zh-CN" sz="2000">
                <a:solidFill>
                  <a:srgbClr val="333399"/>
                </a:solidFill>
              </a:rPr>
              <a:t>)</a:t>
            </a:r>
            <a:r>
              <a:rPr lang="en-US" altLang="zh-CN">
                <a:solidFill>
                  <a:srgbClr val="333399"/>
                </a:solidFill>
              </a:rPr>
              <a:t> </a:t>
            </a:r>
            <a:r>
              <a:rPr lang="en-US" altLang="zh-CN" sz="2000" i="0">
                <a:solidFill>
                  <a:srgbClr val="333399"/>
                </a:solidFill>
                <a:sym typeface="Symbol" panose="05050102010706020507" pitchFamily="18" charset="2"/>
              </a:rPr>
              <a:t>}</a:t>
            </a:r>
            <a:endParaRPr lang="en-US" altLang="zh-CN" sz="1000" i="0" baseline="-25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  { </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B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1</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rPr>
              <a:t>:= </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+1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S</a:t>
            </a:r>
            <a:r>
              <a:rPr lang="en-US" altLang="zh-CN" sz="2000" i="0" baseline="-25000">
                <a:solidFill>
                  <a:srgbClr val="333399"/>
                </a:solidFill>
                <a:sym typeface="Symbol" panose="05050102010706020507" pitchFamily="18" charset="2"/>
              </a:rPr>
              <a:t>1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1</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a:t>
            </a:r>
            <a:r>
              <a:rPr lang="en-US" altLang="zh-CN" sz="2000" i="0">
                <a:solidFill>
                  <a:srgbClr val="333399"/>
                </a:solidFill>
              </a:rPr>
              <a:t>+</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a:t>
            </a:r>
            <a:endParaRPr lang="en-US" altLang="zh-CN" sz="1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0 </a:t>
            </a:r>
            <a:r>
              <a:rPr lang="en-US" altLang="zh-CN" sz="2000" i="0">
                <a:solidFill>
                  <a:srgbClr val="333399"/>
                </a:solidFill>
                <a:sym typeface="Symbol" panose="05050102010706020507" pitchFamily="18" charset="2"/>
              </a:rPr>
              <a:t>}</a:t>
            </a:r>
            <a:endParaRPr kumimoji="0" lang="en-US" altLang="zh-CN" sz="1000" b="1">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B </a:t>
            </a:r>
            <a:r>
              <a:rPr lang="en-US" altLang="zh-CN" sz="2000" i="0">
                <a:solidFill>
                  <a:srgbClr val="333399"/>
                </a:solidFill>
                <a:ea typeface="华文行楷" panose="02010800040101010101" pitchFamily="2" charset="-122"/>
                <a:sym typeface="Symbol" panose="05050102010706020507" pitchFamily="18" charset="2"/>
              </a:rPr>
              <a:t> </a:t>
            </a:r>
            <a:r>
              <a:rPr lang="en-US" altLang="zh-CN" sz="2000">
                <a:solidFill>
                  <a:srgbClr val="333399"/>
                </a:solidFill>
                <a:ea typeface="华文行楷" panose="02010800040101010101" pitchFamily="2" charset="-122"/>
                <a:sym typeface="Symbol" panose="05050102010706020507" pitchFamily="18" charset="2"/>
              </a:rPr>
              <a:t>0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0 </a:t>
            </a:r>
            <a:r>
              <a:rPr lang="en-US" altLang="zh-CN" sz="2000" i="0">
                <a:solidFill>
                  <a:srgbClr val="333399"/>
                </a:solidFill>
                <a:sym typeface="Symbol" panose="05050102010706020507" pitchFamily="18" charset="2"/>
              </a:rPr>
              <a:t>}</a:t>
            </a:r>
            <a:endParaRPr lang="en-US" altLang="zh-CN" sz="1000" u="sng">
              <a:solidFill>
                <a:srgbClr val="333399"/>
              </a:solidFill>
              <a:ea typeface="华文行楷" panose="02010800040101010101" pitchFamily="2" charset="-122"/>
              <a:sym typeface="Symbol" panose="05050102010706020507" pitchFamily="18" charset="2"/>
            </a:endParaRPr>
          </a:p>
          <a:p>
            <a:pPr algn="l">
              <a:buClrTx/>
            </a:pPr>
            <a:r>
              <a:rPr lang="en-US" altLang="zh-CN" sz="2000">
                <a:solidFill>
                  <a:srgbClr val="333399"/>
                </a:solidFill>
                <a:sym typeface="Symbol" panose="05050102010706020507" pitchFamily="18" charset="2"/>
              </a:rPr>
              <a:t>B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1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2^</a:t>
            </a:r>
            <a:r>
              <a:rPr lang="en-US" altLang="zh-CN" sz="2000">
                <a:solidFill>
                  <a:srgbClr val="333399"/>
                </a:solidFill>
              </a:rPr>
              <a:t>(</a:t>
            </a:r>
            <a:r>
              <a:rPr lang="en-US" altLang="zh-CN" sz="2000" i="0">
                <a:solidFill>
                  <a:srgbClr val="333399"/>
                </a:solidFill>
              </a:rPr>
              <a:t>-</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a:t>
            </a:r>
            <a:r>
              <a:rPr lang="en-US" altLang="zh-CN" sz="2000" i="0">
                <a:solidFill>
                  <a:srgbClr val="333399"/>
                </a:solidFill>
                <a:sym typeface="Symbol" panose="05050102010706020507" pitchFamily="18" charset="2"/>
              </a:rPr>
              <a:t>}</a:t>
            </a:r>
            <a:endParaRPr lang="en-US" altLang="zh-CN" sz="2000" i="0">
              <a:solidFill>
                <a:srgbClr val="333399"/>
              </a:solidFill>
              <a:sym typeface="Symbol" panose="05050102010706020507" pitchFamily="18" charset="2"/>
            </a:endParaRPr>
          </a:p>
        </p:txBody>
      </p:sp>
      <p:grpSp>
        <p:nvGrpSpPr>
          <p:cNvPr id="2" name="Group 13"/>
          <p:cNvGrpSpPr/>
          <p:nvPr/>
        </p:nvGrpSpPr>
        <p:grpSpPr bwMode="auto">
          <a:xfrm>
            <a:off x="1447800" y="3429000"/>
            <a:ext cx="7620000" cy="3032125"/>
            <a:chOff x="912" y="2160"/>
            <a:chExt cx="4800" cy="1910"/>
          </a:xfrm>
        </p:grpSpPr>
        <p:sp>
          <p:nvSpPr>
            <p:cNvPr id="62474" name="Text Box 9"/>
            <p:cNvSpPr txBox="1">
              <a:spLocks noChangeArrowheads="1"/>
            </p:cNvSpPr>
            <p:nvPr/>
          </p:nvSpPr>
          <p:spPr bwMode="auto">
            <a:xfrm>
              <a:off x="912" y="2592"/>
              <a:ext cx="4800" cy="1478"/>
            </a:xfrm>
            <a:prstGeom prst="rect">
              <a:avLst/>
            </a:prstGeom>
            <a:noFill/>
            <a:ln w="9525">
              <a:noFill/>
              <a:miter lim="800000"/>
            </a:ln>
          </p:spPr>
          <p:txBody>
            <a:bodyPr>
              <a:spAutoFit/>
            </a:bodyPr>
            <a:lstStyle/>
            <a:p>
              <a:pPr algn="l">
                <a:buClrTx/>
              </a:pPr>
              <a:r>
                <a:rPr lang="en-US" altLang="zh-CN" sz="2000">
                  <a:solidFill>
                    <a:srgbClr val="333399"/>
                  </a:solidFill>
                  <a:sym typeface="Symbol" panose="05050102010706020507" pitchFamily="18" charset="2"/>
                </a:rPr>
                <a:t>N </a:t>
              </a:r>
              <a:r>
                <a:rPr lang="en-US" altLang="zh-CN" sz="2000" i="0">
                  <a:solidFill>
                    <a:srgbClr val="333399"/>
                  </a:solidFill>
                  <a:sym typeface="Symbol" panose="05050102010706020507" pitchFamily="18" charset="2"/>
                </a:rPr>
                <a:t></a:t>
              </a:r>
              <a:r>
                <a:rPr lang="en-US" altLang="zh-CN" sz="2000" b="1" i="0">
                  <a:solidFill>
                    <a:srgbClr val="333399"/>
                  </a:solidFill>
                  <a:sym typeface="Symbol" panose="05050102010706020507" pitchFamily="18" charset="2"/>
                </a:rPr>
                <a:t> </a:t>
              </a:r>
              <a:r>
                <a:rPr lang="en-US" altLang="zh-CN" b="1" i="0">
                  <a:solidFill>
                    <a:srgbClr val="333399"/>
                  </a:solidFill>
                  <a:sym typeface="Symbol" panose="05050102010706020507" pitchFamily="18" charset="2"/>
                </a:rPr>
                <a:t>.</a:t>
              </a:r>
              <a:r>
                <a:rPr lang="en-US" altLang="zh-CN">
                  <a:sym typeface="Symbol" panose="05050102010706020507" pitchFamily="18" charset="2"/>
                </a:rPr>
                <a:t> </a:t>
              </a:r>
              <a:r>
                <a:rPr lang="en-US" altLang="zh-CN" sz="2000">
                  <a:solidFill>
                    <a:srgbClr val="333399"/>
                  </a:solidFill>
                  <a:sym typeface="Symbol" panose="05050102010706020507" pitchFamily="18" charset="2"/>
                </a:rPr>
                <a:t>M </a:t>
              </a:r>
              <a:r>
                <a:rPr lang="en-US" altLang="zh-CN" sz="2000" i="0">
                  <a:solidFill>
                    <a:srgbClr val="333399"/>
                  </a:solidFill>
                  <a:cs typeface="Times New Roman" panose="02020603050405020304" pitchFamily="18" charset="0"/>
                  <a:sym typeface="Symbol" panose="05050102010706020507" pitchFamily="18" charset="2"/>
                </a:rPr>
                <a:t>{ </a:t>
              </a:r>
              <a:r>
                <a:rPr lang="en-US" altLang="zh-CN" sz="2000">
                  <a:solidFill>
                    <a:srgbClr val="333399"/>
                  </a:solidFill>
                  <a:sym typeface="Symbol" panose="05050102010706020507" pitchFamily="18" charset="2"/>
                </a:rPr>
                <a:t>S</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 = </a:t>
              </a:r>
              <a:r>
                <a:rPr lang="en-US" altLang="zh-CN" sz="2000">
                  <a:solidFill>
                    <a:srgbClr val="333399"/>
                  </a:solidFill>
                  <a:sym typeface="Symbol" panose="05050102010706020507" pitchFamily="18" charset="2"/>
                </a:rPr>
                <a:t>M</a:t>
              </a:r>
              <a:r>
                <a:rPr lang="en-US" altLang="zh-CN" sz="2000" b="1" i="0">
                  <a:solidFill>
                    <a:srgbClr val="333399"/>
                  </a:solidFill>
                  <a:sym typeface="Symbol" panose="05050102010706020507" pitchFamily="18" charset="2"/>
                </a:rPr>
                <a:t>.</a:t>
              </a:r>
              <a:r>
                <a:rPr lang="en-US" altLang="zh-CN" sz="2000">
                  <a:solidFill>
                    <a:srgbClr val="333399"/>
                  </a:solidFill>
                </a:rPr>
                <a:t>s</a:t>
              </a:r>
              <a:r>
                <a:rPr lang="en-US" altLang="zh-CN" sz="2000" i="0">
                  <a:solidFill>
                    <a:srgbClr val="333399"/>
                  </a:solidFill>
                </a:rPr>
                <a:t> </a:t>
              </a:r>
              <a:r>
                <a:rPr lang="en-US" altLang="zh-CN" sz="2000" i="0">
                  <a:solidFill>
                    <a:srgbClr val="333399"/>
                  </a:solidFill>
                  <a:sym typeface="Symbol" panose="05050102010706020507" pitchFamily="18" charset="2"/>
                </a:rPr>
                <a:t>}</a:t>
              </a:r>
              <a:r>
                <a:rPr lang="en-US" altLang="zh-CN" sz="2000" b="1"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a:t>
              </a:r>
              <a:r>
                <a:rPr lang="en-US" altLang="zh-CN" sz="2000">
                  <a:solidFill>
                    <a:srgbClr val="333399"/>
                  </a:solidFill>
                </a:rPr>
                <a:t>rint(</a:t>
              </a:r>
              <a:r>
                <a:rPr lang="en-US" altLang="zh-CN" sz="2000">
                  <a:solidFill>
                    <a:srgbClr val="333399"/>
                  </a:solidFill>
                  <a:sym typeface="Symbol" panose="05050102010706020507" pitchFamily="18" charset="2"/>
                </a:rPr>
                <a:t>S</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a:t>
              </a:r>
              <a:r>
                <a:rPr lang="en-US" altLang="zh-CN" sz="2000">
                  <a:solidFill>
                    <a:srgbClr val="333399"/>
                  </a:solidFill>
                </a:rPr>
                <a:t>)</a:t>
              </a:r>
              <a:r>
                <a:rPr lang="en-US" altLang="zh-CN">
                  <a:solidFill>
                    <a:srgbClr val="333399"/>
                  </a:solidFill>
                </a:rPr>
                <a:t> </a:t>
              </a:r>
              <a:r>
                <a:rPr lang="en-US" altLang="zh-CN" sz="2000" i="0">
                  <a:solidFill>
                    <a:srgbClr val="333399"/>
                  </a:solidFill>
                  <a:sym typeface="Symbol" panose="05050102010706020507" pitchFamily="18" charset="2"/>
                </a:rPr>
                <a:t>}</a:t>
              </a:r>
              <a:endParaRPr lang="en-US" altLang="zh-CN" sz="1000" i="0" baseline="-25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 { </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 =</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B</a:t>
              </a:r>
              <a:r>
                <a:rPr lang="en-US" altLang="zh-CN">
                  <a:sym typeface="Symbol" panose="05050102010706020507" pitchFamily="18" charset="2"/>
                </a:rPr>
                <a:t>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i </a:t>
              </a:r>
              <a:r>
                <a:rPr lang="en-US" altLang="zh-CN" sz="2000" i="0">
                  <a:solidFill>
                    <a:srgbClr val="333399"/>
                  </a:solidFill>
                </a:rPr>
                <a:t>:=</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P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1</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f </a:t>
              </a:r>
              <a:r>
                <a:rPr lang="en-US" altLang="zh-CN" sz="2000" i="0">
                  <a:solidFill>
                    <a:srgbClr val="333399"/>
                  </a:solidFill>
                </a:rPr>
                <a:t>:= </a:t>
              </a:r>
              <a:r>
                <a:rPr lang="en-US" altLang="zh-CN" sz="2000">
                  <a:solidFill>
                    <a:srgbClr val="333399"/>
                  </a:solidFill>
                  <a:sym typeface="Symbol" panose="05050102010706020507" pitchFamily="18" charset="2"/>
                </a:rPr>
                <a:t>P</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S</a:t>
              </a:r>
              <a:r>
                <a:rPr lang="en-US" altLang="zh-CN" sz="2000" i="0" baseline="-25000">
                  <a:solidFill>
                    <a:srgbClr val="333399"/>
                  </a:solidFill>
                  <a:sym typeface="Symbol" panose="05050102010706020507" pitchFamily="18" charset="2"/>
                </a:rPr>
                <a:t>1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S</a:t>
              </a:r>
              <a:r>
                <a:rPr lang="en-US" altLang="zh-CN" sz="2000" i="0" baseline="-25000">
                  <a:solidFill>
                    <a:srgbClr val="333399"/>
                  </a:solidFill>
                  <a:sym typeface="Symbol" panose="05050102010706020507" pitchFamily="18" charset="2"/>
                </a:rPr>
                <a:t>1</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a:t>
              </a:r>
              <a:r>
                <a:rPr lang="en-US" altLang="zh-CN" sz="2000" i="0">
                  <a:solidFill>
                    <a:srgbClr val="333399"/>
                  </a:solidFill>
                </a:rPr>
                <a:t>+</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a:t>
              </a:r>
              <a:endParaRPr lang="en-US" altLang="zh-CN" sz="100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S </a:t>
              </a:r>
              <a:r>
                <a:rPr lang="en-US" altLang="zh-CN" sz="2000" i="0">
                  <a:solidFill>
                    <a:srgbClr val="333399"/>
                  </a:solidFill>
                  <a:sym typeface="Symbol" panose="05050102010706020507" pitchFamily="18" charset="2"/>
                </a:rPr>
                <a:t></a:t>
              </a:r>
              <a:r>
                <a:rPr lang="en-US" altLang="zh-CN" sz="2000">
                  <a:solidFill>
                    <a:srgbClr val="333399"/>
                  </a:solidFill>
                  <a:sym typeface="Symbol" panose="05050102010706020507" pitchFamily="18" charset="2"/>
                </a:rPr>
                <a:t> 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S</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a:t>
              </a:r>
              <a:r>
                <a:rPr lang="en-US" altLang="zh-CN" sz="2000">
                  <a:solidFill>
                    <a:srgbClr val="333399"/>
                  </a:solidFill>
                  <a:sym typeface="Symbol" panose="05050102010706020507" pitchFamily="18" charset="2"/>
                </a:rPr>
                <a:t>0 </a:t>
              </a:r>
              <a:r>
                <a:rPr lang="en-US" altLang="zh-CN" sz="2000" i="0">
                  <a:solidFill>
                    <a:srgbClr val="333399"/>
                  </a:solidFill>
                  <a:sym typeface="Symbol" panose="05050102010706020507" pitchFamily="18" charset="2"/>
                </a:rPr>
                <a:t>}</a:t>
              </a:r>
              <a:endParaRPr kumimoji="0" lang="en-US" altLang="zh-CN" sz="1000" b="1">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B </a:t>
              </a:r>
              <a:r>
                <a:rPr lang="en-US" altLang="zh-CN" sz="2000" i="0">
                  <a:solidFill>
                    <a:srgbClr val="333399"/>
                  </a:solidFill>
                  <a:ea typeface="华文行楷" panose="02010800040101010101" pitchFamily="2" charset="-122"/>
                  <a:sym typeface="Symbol" panose="05050102010706020507" pitchFamily="18" charset="2"/>
                </a:rPr>
                <a:t> </a:t>
              </a:r>
              <a:r>
                <a:rPr lang="en-US" altLang="zh-CN" sz="2000">
                  <a:solidFill>
                    <a:srgbClr val="333399"/>
                  </a:solidFill>
                  <a:ea typeface="华文行楷" panose="02010800040101010101" pitchFamily="2" charset="-122"/>
                  <a:sym typeface="Symbol" panose="05050102010706020507" pitchFamily="18" charset="2"/>
                </a:rPr>
                <a:t>0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0 </a:t>
              </a:r>
              <a:r>
                <a:rPr lang="en-US" altLang="zh-CN" sz="2000" i="0">
                  <a:solidFill>
                    <a:srgbClr val="333399"/>
                  </a:solidFill>
                  <a:sym typeface="Symbol" panose="05050102010706020507" pitchFamily="18" charset="2"/>
                </a:rPr>
                <a:t>}</a:t>
              </a:r>
              <a:endParaRPr lang="en-US" altLang="zh-CN" sz="1000" u="sng">
                <a:solidFill>
                  <a:srgbClr val="333399"/>
                </a:solidFill>
                <a:ea typeface="华文行楷" panose="02010800040101010101" pitchFamily="2" charset="-122"/>
                <a:sym typeface="Symbol" panose="05050102010706020507" pitchFamily="18" charset="2"/>
              </a:endParaRPr>
            </a:p>
            <a:p>
              <a:pPr algn="l">
                <a:buClrTx/>
              </a:pPr>
              <a:r>
                <a:rPr lang="en-US" altLang="zh-CN" sz="2000">
                  <a:solidFill>
                    <a:srgbClr val="333399"/>
                  </a:solidFill>
                  <a:sym typeface="Symbol" panose="05050102010706020507" pitchFamily="18" charset="2"/>
                </a:rPr>
                <a:t>B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1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B</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v </a:t>
              </a:r>
              <a:r>
                <a:rPr lang="en-US" altLang="zh-CN" sz="2000" i="0">
                  <a:solidFill>
                    <a:srgbClr val="333399"/>
                  </a:solidFill>
                </a:rPr>
                <a:t>:= 2^</a:t>
              </a:r>
              <a:r>
                <a:rPr lang="en-US" altLang="zh-CN" sz="2000">
                  <a:solidFill>
                    <a:srgbClr val="333399"/>
                  </a:solidFill>
                </a:rPr>
                <a:t>(</a:t>
              </a:r>
              <a:r>
                <a:rPr lang="en-US" altLang="zh-CN" sz="2000" i="0">
                  <a:solidFill>
                    <a:srgbClr val="333399"/>
                  </a:solidFill>
                </a:rPr>
                <a:t>-</a:t>
              </a:r>
              <a:r>
                <a:rPr lang="en-US" altLang="zh-CN" sz="2000">
                  <a:solidFill>
                    <a:srgbClr val="333399"/>
                  </a:solidFill>
                  <a:sym typeface="Symbol" panose="05050102010706020507" pitchFamily="18" charset="2"/>
                </a:rPr>
                <a:t>B</a:t>
              </a:r>
              <a:r>
                <a:rPr lang="en-US" altLang="zh-CN" sz="2000" b="1" i="0">
                  <a:solidFill>
                    <a:srgbClr val="333399"/>
                  </a:solidFill>
                  <a:sym typeface="Symbol" panose="05050102010706020507" pitchFamily="18" charset="2"/>
                </a:rPr>
                <a:t>.</a:t>
              </a:r>
              <a:r>
                <a:rPr lang="en-US" altLang="zh-CN" sz="2000">
                  <a:solidFill>
                    <a:srgbClr val="333399"/>
                  </a:solidFill>
                </a:rPr>
                <a:t>f)</a:t>
              </a:r>
              <a:r>
                <a:rPr lang="en-US" altLang="zh-CN" sz="2000" i="0">
                  <a:solidFill>
                    <a:srgbClr val="333399"/>
                  </a:solidFill>
                </a:rPr>
                <a:t> </a:t>
              </a:r>
              <a:r>
                <a:rPr lang="en-US" altLang="zh-CN" sz="2000" i="0">
                  <a:solidFill>
                    <a:srgbClr val="333399"/>
                  </a:solidFill>
                  <a:sym typeface="Symbol" panose="05050102010706020507" pitchFamily="18" charset="2"/>
                </a:rPr>
                <a:t>}</a:t>
              </a:r>
              <a:endParaRPr lang="en-US" altLang="zh-CN" sz="2000" i="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M </a:t>
              </a:r>
              <a:r>
                <a:rPr lang="en-US" altLang="zh-CN" sz="2000" i="0">
                  <a:solidFill>
                    <a:srgbClr val="333399"/>
                  </a:solidFill>
                  <a:sym typeface="Symbol" panose="05050102010706020507" pitchFamily="18" charset="2"/>
                </a:rPr>
                <a:t></a:t>
              </a:r>
              <a:r>
                <a:rPr lang="en-US" altLang="zh-CN" sz="2000" b="1"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 </a:t>
              </a:r>
              <a:r>
                <a:rPr lang="en-US" altLang="zh-CN" sz="2000" b="1" i="0">
                  <a:solidFill>
                    <a:srgbClr val="333399"/>
                  </a:solidFill>
                  <a:sym typeface="Symbol" panose="05050102010706020507" pitchFamily="18" charset="2"/>
                </a:rPr>
                <a:t>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M</a:t>
              </a:r>
              <a:r>
                <a:rPr lang="en-US" altLang="zh-CN" sz="2000" b="1" i="0">
                  <a:solidFill>
                    <a:srgbClr val="333399"/>
                  </a:solidFill>
                  <a:sym typeface="Symbol" panose="05050102010706020507" pitchFamily="18" charset="2"/>
                </a:rPr>
                <a:t>.</a:t>
              </a:r>
              <a:r>
                <a:rPr lang="en-US" altLang="zh-CN" sz="2000">
                  <a:solidFill>
                    <a:srgbClr val="333399"/>
                  </a:solidFill>
                </a:rPr>
                <a:t>s</a:t>
              </a:r>
              <a:r>
                <a:rPr lang="en-US" altLang="zh-CN" sz="2000" i="0">
                  <a:solidFill>
                    <a:srgbClr val="333399"/>
                  </a:solidFill>
                </a:rPr>
                <a:t> : =1</a:t>
              </a:r>
              <a:r>
                <a:rPr lang="en-US" altLang="zh-CN" sz="2000" i="0">
                  <a:solidFill>
                    <a:srgbClr val="333399"/>
                  </a:solidFill>
                  <a:sym typeface="Symbol" panose="05050102010706020507" pitchFamily="18" charset="2"/>
                </a:rPr>
                <a:t>}</a:t>
              </a:r>
              <a:endParaRPr lang="en-US" altLang="zh-CN" sz="2000" i="0">
                <a:solidFill>
                  <a:srgbClr val="333399"/>
                </a:solidFill>
                <a:sym typeface="Symbol" panose="05050102010706020507" pitchFamily="18" charset="2"/>
              </a:endParaRPr>
            </a:p>
            <a:p>
              <a:pPr algn="l">
                <a:buClrTx/>
              </a:pPr>
              <a:r>
                <a:rPr lang="en-US" altLang="zh-CN" sz="2000">
                  <a:solidFill>
                    <a:srgbClr val="333399"/>
                  </a:solidFill>
                  <a:sym typeface="Symbol" panose="05050102010706020507" pitchFamily="18" charset="2"/>
                </a:rPr>
                <a:t>P </a:t>
              </a:r>
              <a:r>
                <a:rPr lang="en-US" altLang="zh-CN" sz="2000" i="0">
                  <a:solidFill>
                    <a:srgbClr val="333399"/>
                  </a:solidFill>
                  <a:sym typeface="Symbol" panose="05050102010706020507" pitchFamily="18" charset="2"/>
                </a:rPr>
                <a:t></a:t>
              </a:r>
              <a:r>
                <a:rPr lang="en-US" altLang="zh-CN" sz="2000" b="1"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 </a:t>
              </a:r>
              <a:r>
                <a:rPr lang="en-US" altLang="zh-CN" sz="2000" b="1" i="0">
                  <a:solidFill>
                    <a:srgbClr val="333399"/>
                  </a:solidFill>
                  <a:sym typeface="Symbol" panose="05050102010706020507" pitchFamily="18" charset="2"/>
                </a:rPr>
                <a:t> </a:t>
              </a:r>
              <a:r>
                <a:rPr lang="en-US" altLang="zh-CN" sz="2000" i="0">
                  <a:solidFill>
                    <a:srgbClr val="333399"/>
                  </a:solidFill>
                  <a:sym typeface="Symbol" panose="05050102010706020507" pitchFamily="18" charset="2"/>
                </a:rPr>
                <a:t>{ </a:t>
              </a:r>
              <a:r>
                <a:rPr lang="en-US" altLang="zh-CN" sz="2000">
                  <a:solidFill>
                    <a:srgbClr val="333399"/>
                  </a:solidFill>
                  <a:sym typeface="Symbol" panose="05050102010706020507" pitchFamily="18" charset="2"/>
                </a:rPr>
                <a:t>P</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s </a:t>
              </a:r>
              <a:r>
                <a:rPr lang="en-US" altLang="zh-CN" sz="2000" i="0">
                  <a:solidFill>
                    <a:srgbClr val="333399"/>
                  </a:solidFill>
                </a:rPr>
                <a:t>:= </a:t>
              </a:r>
              <a:r>
                <a:rPr lang="en-US" altLang="zh-CN" sz="2000">
                  <a:solidFill>
                    <a:srgbClr val="333399"/>
                  </a:solidFill>
                  <a:sym typeface="Symbol" panose="05050102010706020507" pitchFamily="18" charset="2"/>
                </a:rPr>
                <a:t>P</a:t>
              </a:r>
              <a:r>
                <a:rPr lang="en-US" altLang="zh-CN" sz="2000" b="1">
                  <a:solidFill>
                    <a:srgbClr val="333399"/>
                  </a:solidFill>
                  <a:sym typeface="Symbol" panose="05050102010706020507" pitchFamily="18" charset="2"/>
                </a:rPr>
                <a:t>.</a:t>
              </a:r>
              <a:r>
                <a:rPr lang="en-US" altLang="zh-CN" sz="2000">
                  <a:solidFill>
                    <a:srgbClr val="333399"/>
                  </a:solidFill>
                  <a:sym typeface="Symbol" panose="05050102010706020507" pitchFamily="18" charset="2"/>
                </a:rPr>
                <a:t>i +1 </a:t>
              </a:r>
              <a:r>
                <a:rPr lang="en-US" altLang="zh-CN" sz="2000" i="0">
                  <a:solidFill>
                    <a:srgbClr val="333399"/>
                  </a:solidFill>
                  <a:sym typeface="Symbol" panose="05050102010706020507" pitchFamily="18" charset="2"/>
                </a:rPr>
                <a:t>}</a:t>
              </a:r>
              <a:endParaRPr lang="en-US" altLang="zh-CN" sz="2000" i="0">
                <a:solidFill>
                  <a:srgbClr val="333399"/>
                </a:solidFill>
                <a:sym typeface="Symbol" panose="05050102010706020507" pitchFamily="18" charset="2"/>
              </a:endParaRPr>
            </a:p>
          </p:txBody>
        </p:sp>
        <p:sp>
          <p:nvSpPr>
            <p:cNvPr id="62475" name="AutoShape 10"/>
            <p:cNvSpPr>
              <a:spLocks noChangeArrowheads="1"/>
            </p:cNvSpPr>
            <p:nvPr/>
          </p:nvSpPr>
          <p:spPr bwMode="auto">
            <a:xfrm>
              <a:off x="2887" y="2160"/>
              <a:ext cx="953" cy="545"/>
            </a:xfrm>
            <a:custGeom>
              <a:avLst/>
              <a:gdLst>
                <a:gd name="T0" fmla="*/ 476 w 21600"/>
                <a:gd name="T1" fmla="*/ 0 h 21600"/>
                <a:gd name="T2" fmla="*/ 119 w 21600"/>
                <a:gd name="T3" fmla="*/ 273 h 21600"/>
                <a:gd name="T4" fmla="*/ 476 w 21600"/>
                <a:gd name="T5" fmla="*/ 136 h 21600"/>
                <a:gd name="T6" fmla="*/ 1072 w 21600"/>
                <a:gd name="T7" fmla="*/ 273 h 21600"/>
                <a:gd name="T8" fmla="*/ 834 w 21600"/>
                <a:gd name="T9" fmla="*/ 409 h 21600"/>
                <a:gd name="T10" fmla="*/ 596 w 21600"/>
                <a:gd name="T11" fmla="*/ 273 h 21600"/>
                <a:gd name="T12" fmla="*/ 0 60000 65536"/>
                <a:gd name="T13" fmla="*/ 0 60000 65536"/>
                <a:gd name="T14" fmla="*/ 0 60000 65536"/>
                <a:gd name="T15" fmla="*/ 0 60000 65536"/>
                <a:gd name="T16" fmla="*/ 0 60000 65536"/>
                <a:gd name="T17" fmla="*/ 0 60000 65536"/>
                <a:gd name="T18" fmla="*/ 3173 w 21600"/>
                <a:gd name="T19" fmla="*/ 3171 h 21600"/>
                <a:gd name="T20" fmla="*/ 18427 w 21600"/>
                <a:gd name="T21" fmla="*/ 1842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7817" y="5400"/>
                    <a:pt x="5400" y="7817"/>
                    <a:pt x="5400" y="10800"/>
                  </a:cubicBezTo>
                  <a:lnTo>
                    <a:pt x="0" y="10800"/>
                  </a:lnTo>
                  <a:cubicBezTo>
                    <a:pt x="0" y="4835"/>
                    <a:pt x="4835" y="0"/>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noFill/>
            <a:ln w="12700" algn="ctr">
              <a:solidFill>
                <a:srgbClr val="000080"/>
              </a:solidFill>
              <a:prstDash val="sysDot"/>
              <a:miter lim="800000"/>
            </a:ln>
          </p:spPr>
          <p:txBody>
            <a:bodyPr anchor="ctr">
              <a:spAutoFit/>
            </a:bodyPr>
            <a:lstStyle/>
            <a:p>
              <a:endParaRPr lang="zh-CN" altLang="en-US"/>
            </a:p>
          </p:txBody>
        </p:sp>
      </p:grpSp>
      <p:sp>
        <p:nvSpPr>
          <p:cNvPr id="62473" name="Rectangle 1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84213" y="12192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楷体_GB2312" pitchFamily="49" charset="-122"/>
              </a:rPr>
              <a:t> </a:t>
            </a:r>
            <a:r>
              <a:rPr lang="zh-CN" altLang="en-US" sz="3200" b="1" i="0" dirty="0">
                <a:latin typeface="楷体_GB2312" pitchFamily="49" charset="-122"/>
              </a:rPr>
              <a:t>属性文法</a:t>
            </a:r>
            <a:r>
              <a:rPr lang="zh-CN" altLang="en-US" sz="3200" b="1" i="0" dirty="0" smtClean="0">
                <a:latin typeface="楷体_GB2312" pitchFamily="49" charset="-122"/>
              </a:rPr>
              <a:t>举例</a:t>
            </a:r>
            <a:r>
              <a:rPr lang="en-US" altLang="zh-CN" sz="3200" b="1" i="0" dirty="0" smtClean="0">
                <a:latin typeface="楷体_GB2312" pitchFamily="49" charset="-122"/>
              </a:rPr>
              <a:t>(</a:t>
            </a:r>
            <a:r>
              <a:rPr lang="zh-CN" altLang="en-US" sz="3200" b="1" i="0" dirty="0" smtClean="0">
                <a:latin typeface="楷体_GB2312" pitchFamily="49" charset="-122"/>
              </a:rPr>
              <a:t>此例的解释在后面</a:t>
            </a:r>
            <a:r>
              <a:rPr lang="en-US" altLang="zh-CN" sz="3200" b="1" i="0" dirty="0" smtClean="0">
                <a:latin typeface="楷体_GB2312" pitchFamily="49" charset="-122"/>
              </a:rPr>
              <a:t>)</a:t>
            </a:r>
            <a:endParaRPr lang="zh-CN" altLang="en-US" sz="3200" b="1" i="0" dirty="0">
              <a:latin typeface="楷体_GB2312" pitchFamily="49" charset="-122"/>
            </a:endParaRPr>
          </a:p>
        </p:txBody>
      </p:sp>
      <p:sp>
        <p:nvSpPr>
          <p:cNvPr id="10243" name="AutoShape 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4"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6"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7" name="Text Box 8"/>
          <p:cNvSpPr txBox="1">
            <a:spLocks noChangeArrowheads="1"/>
          </p:cNvSpPr>
          <p:nvPr/>
        </p:nvSpPr>
        <p:spPr bwMode="auto">
          <a:xfrm>
            <a:off x="1258888" y="2997200"/>
            <a:ext cx="1873250" cy="3322638"/>
          </a:xfrm>
          <a:prstGeom prst="rect">
            <a:avLst/>
          </a:prstGeom>
          <a:noFill/>
          <a:ln w="9525">
            <a:noFill/>
            <a:miter lim="800000"/>
          </a:ln>
        </p:spPr>
        <p:txBody>
          <a:bodyPr>
            <a:spAutoFit/>
          </a:bodyPr>
          <a:lstStyle/>
          <a:p>
            <a:pPr algn="l">
              <a:buClrTx/>
            </a:pPr>
            <a:r>
              <a:rPr kumimoji="0" lang="zh-CN" altLang="en-US" b="1" i="0" dirty="0">
                <a:sym typeface="Symbol" panose="05050102010706020507" pitchFamily="18" charset="2"/>
              </a:rPr>
              <a:t>产生式</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S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ABC</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endParaRPr kumimoji="0" lang="en-US" altLang="zh-CN" sz="2000" i="0" dirty="0">
              <a:solidFill>
                <a:srgbClr val="333399"/>
              </a:solidFill>
              <a:cs typeface="Times New Roman" panose="02020603050405020304" pitchFamily="18" charset="0"/>
              <a:sym typeface="Symbol" panose="05050102010706020507" pitchFamily="18" charset="2"/>
            </a:endParaRPr>
          </a:p>
          <a:p>
            <a:pPr algn="l">
              <a:buClrTx/>
            </a:pP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A </a:t>
            </a:r>
            <a:r>
              <a:rPr lang="en-US" altLang="zh-CN" sz="20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a:t>
            </a:r>
            <a:r>
              <a:rPr lang="en-US" altLang="zh-CN" sz="2000" i="0" baseline="-25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a:t>
            </a:r>
            <a:endPar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A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B</a:t>
            </a:r>
            <a:r>
              <a:rPr lang="en-US" altLang="zh-CN" sz="2000" i="0" baseline="-25000" dirty="0">
                <a:solidFill>
                  <a:srgbClr val="333399"/>
                </a:solidFill>
                <a:sym typeface="Symbol" panose="05050102010706020507" pitchFamily="18" charset="2"/>
              </a:rPr>
              <a:t>1</a:t>
            </a:r>
            <a:r>
              <a:rPr lang="en-US" altLang="zh-CN" sz="2000" dirty="0">
                <a:solidFill>
                  <a:srgbClr val="333399"/>
                </a:solidFill>
                <a:ea typeface="华文行楷" panose="02010800040101010101" pitchFamily="2" charset="-122"/>
                <a:sym typeface="Symbol" panose="05050102010706020507" pitchFamily="18" charset="2"/>
              </a:rPr>
              <a:t>b</a:t>
            </a:r>
            <a:endParaRPr lang="en-US" altLang="zh-CN" sz="2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B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b</a:t>
            </a:r>
            <a:endParaRPr lang="en-US" altLang="zh-CN" sz="2000" dirty="0">
              <a:solidFill>
                <a:srgbClr val="333399"/>
              </a:solidFill>
              <a:sym typeface="Symbol" panose="05050102010706020507" pitchFamily="18" charset="2"/>
            </a:endParaRPr>
          </a:p>
          <a:p>
            <a:pPr algn="l">
              <a:buClrTx/>
            </a:pPr>
            <a:r>
              <a:rPr lang="en-US" altLang="zh-CN" sz="2000" dirty="0">
                <a:solidFill>
                  <a:srgbClr val="333399"/>
                </a:solidFill>
                <a:sym typeface="Symbol" panose="05050102010706020507" pitchFamily="18" charset="2"/>
              </a:rPr>
              <a:t>C </a:t>
            </a:r>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C</a:t>
            </a:r>
            <a:r>
              <a:rPr lang="en-US" altLang="zh-CN" sz="2000" i="0" baseline="-25000" dirty="0">
                <a:solidFill>
                  <a:srgbClr val="333399"/>
                </a:solidFill>
                <a:sym typeface="Symbol" panose="05050102010706020507" pitchFamily="18" charset="2"/>
              </a:rPr>
              <a:t>1</a:t>
            </a:r>
            <a:r>
              <a:rPr lang="en-US" altLang="zh-CN" sz="2000" dirty="0">
                <a:solidFill>
                  <a:srgbClr val="333399"/>
                </a:solidFill>
                <a:sym typeface="Symbol" panose="05050102010706020507" pitchFamily="18" charset="2"/>
              </a:rPr>
              <a:t>c</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sym typeface="Symbol" panose="05050102010706020507" pitchFamily="18" charset="2"/>
              </a:rPr>
              <a:t>C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c</a:t>
            </a:r>
            <a:endParaRPr lang="en-US" altLang="zh-CN" sz="2000" dirty="0">
              <a:solidFill>
                <a:srgbClr val="333399"/>
              </a:solidFill>
              <a:sym typeface="Symbol" panose="05050102010706020507" pitchFamily="18" charset="2"/>
            </a:endParaRPr>
          </a:p>
        </p:txBody>
      </p:sp>
      <p:sp>
        <p:nvSpPr>
          <p:cNvPr id="634889" name="Text Box 9"/>
          <p:cNvSpPr txBox="1">
            <a:spLocks noChangeArrowheads="1"/>
          </p:cNvSpPr>
          <p:nvPr/>
        </p:nvSpPr>
        <p:spPr bwMode="auto">
          <a:xfrm>
            <a:off x="2987675" y="2997200"/>
            <a:ext cx="5905500" cy="3416320"/>
          </a:xfrm>
          <a:prstGeom prst="rect">
            <a:avLst/>
          </a:prstGeom>
          <a:noFill/>
          <a:ln w="9525">
            <a:noFill/>
            <a:miter lim="800000"/>
          </a:ln>
        </p:spPr>
        <p:txBody>
          <a:bodyPr>
            <a:spAutoFit/>
          </a:bodyPr>
          <a:lstStyle/>
          <a:p>
            <a:pPr algn="l">
              <a:buClrTx/>
            </a:pPr>
            <a:r>
              <a:rPr kumimoji="0" lang="en-US" altLang="zh-CN" b="1" i="0" dirty="0">
                <a:sym typeface="Symbol" panose="05050102010706020507" pitchFamily="18" charset="2"/>
              </a:rPr>
              <a:t>                     </a:t>
            </a:r>
            <a:r>
              <a:rPr kumimoji="0" lang="zh-CN" altLang="en-US" b="1" i="0" dirty="0">
                <a:sym typeface="Symbol" panose="05050102010706020507" pitchFamily="18" charset="2"/>
              </a:rPr>
              <a:t>语义动作</a:t>
            </a:r>
            <a:endParaRPr kumimoji="0" lang="zh-CN" altLang="en-US" i="0" dirty="0">
              <a:cs typeface="Times New Roman" panose="02020603050405020304" pitchFamily="18" charset="0"/>
              <a:sym typeface="Symbol" panose="05050102010706020507" pitchFamily="18" charset="2"/>
            </a:endParaRPr>
          </a:p>
          <a:p>
            <a:pPr algn="l">
              <a:buClrTx/>
            </a:pPr>
            <a:endParaRPr kumimoji="0" lang="zh-CN" altLang="en-US" sz="8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a:t>
            </a:r>
            <a:r>
              <a:rPr lang="pt-BR" altLang="zh-CN" sz="2000" dirty="0">
                <a:solidFill>
                  <a:srgbClr val="FF0000"/>
                </a:solidFill>
                <a:sym typeface="Symbol" panose="05050102010706020507" pitchFamily="18" charset="2"/>
              </a:rPr>
              <a:t>B</a:t>
            </a:r>
            <a:r>
              <a:rPr lang="pt-BR" altLang="zh-CN" sz="2000" b="1" dirty="0">
                <a:solidFill>
                  <a:srgbClr val="FF0000"/>
                </a:solidFill>
                <a:sym typeface="Symbol" panose="05050102010706020507" pitchFamily="18" charset="2"/>
              </a:rPr>
              <a:t>.</a:t>
            </a:r>
            <a:r>
              <a:rPr lang="pt-BR" altLang="zh-CN" sz="2000" dirty="0">
                <a:solidFill>
                  <a:srgbClr val="FF0000"/>
                </a:solidFill>
                <a:sym typeface="Symbol" panose="05050102010706020507" pitchFamily="18" charset="2"/>
              </a:rPr>
              <a:t>in</a:t>
            </a:r>
            <a:r>
              <a:rPr lang="pt-BR" altLang="zh-CN" sz="2000" b="1" dirty="0">
                <a:solidFill>
                  <a:srgbClr val="FF0000"/>
                </a:solidFill>
                <a:sym typeface="Symbol" panose="05050102010706020507" pitchFamily="18" charset="2"/>
              </a:rPr>
              <a:t>_</a:t>
            </a:r>
            <a:r>
              <a:rPr lang="pt-BR" altLang="zh-CN" sz="2000" dirty="0">
                <a:solidFill>
                  <a:srgbClr val="FF0000"/>
                </a:solidFill>
                <a:sym typeface="Symbol" panose="05050102010706020507" pitchFamily="18" charset="2"/>
              </a:rPr>
              <a:t>num</a:t>
            </a:r>
            <a:r>
              <a:rPr lang="pt-BR" altLang="zh-CN" sz="2000" dirty="0">
                <a:solidFill>
                  <a:srgbClr val="333399"/>
                </a:solidFill>
                <a:sym typeface="Symbol" panose="05050102010706020507" pitchFamily="18" charset="2"/>
              </a:rPr>
              <a:t> := </a:t>
            </a:r>
            <a:r>
              <a:rPr lang="pt-BR" altLang="zh-CN" sz="2000" dirty="0">
                <a:solidFill>
                  <a:srgbClr val="008000"/>
                </a:solidFill>
                <a:sym typeface="Symbol" panose="05050102010706020507" pitchFamily="18" charset="2"/>
              </a:rPr>
              <a:t>A </a:t>
            </a:r>
            <a:r>
              <a:rPr lang="pt-BR" altLang="zh-CN" sz="2000" b="1" dirty="0">
                <a:solidFill>
                  <a:srgbClr val="008000"/>
                </a:solidFill>
                <a:sym typeface="Symbol" panose="05050102010706020507" pitchFamily="18" charset="2"/>
              </a:rPr>
              <a:t>.</a:t>
            </a:r>
            <a:r>
              <a:rPr lang="pt-BR" altLang="zh-CN" sz="2000" dirty="0">
                <a:solidFill>
                  <a:srgbClr val="008000"/>
                </a:solidFill>
                <a:sym typeface="Symbol" panose="05050102010706020507" pitchFamily="18" charset="2"/>
              </a:rPr>
              <a:t>num</a:t>
            </a:r>
            <a:r>
              <a:rPr lang="pt-BR" altLang="zh-CN" sz="2000" dirty="0">
                <a:solidFill>
                  <a:srgbClr val="333399"/>
                </a:solidFill>
                <a:sym typeface="Symbol" panose="05050102010706020507" pitchFamily="18" charset="2"/>
              </a:rPr>
              <a:t>; C</a:t>
            </a:r>
            <a:r>
              <a:rPr lang="pt-BR" altLang="zh-CN" sz="2000" b="1" dirty="0">
                <a:solidFill>
                  <a:srgbClr val="333399"/>
                </a:solidFill>
                <a:sym typeface="Symbol" panose="05050102010706020507" pitchFamily="18" charset="2"/>
              </a:rPr>
              <a:t>.</a:t>
            </a:r>
            <a:r>
              <a:rPr lang="pt-BR" altLang="zh-CN" sz="2000" dirty="0">
                <a:solidFill>
                  <a:srgbClr val="333399"/>
                </a:solidFill>
                <a:sym typeface="Symbol" panose="05050102010706020507" pitchFamily="18" charset="2"/>
              </a:rPr>
              <a:t>in</a:t>
            </a:r>
            <a:r>
              <a:rPr lang="pt-BR" altLang="zh-CN" sz="2000" b="1" dirty="0">
                <a:solidFill>
                  <a:srgbClr val="333399"/>
                </a:solidFill>
                <a:sym typeface="Symbol" panose="05050102010706020507" pitchFamily="18" charset="2"/>
              </a:rPr>
              <a:t>_</a:t>
            </a:r>
            <a:r>
              <a:rPr lang="pt-BR" altLang="zh-CN" sz="2000" dirty="0">
                <a:solidFill>
                  <a:srgbClr val="333399"/>
                </a:solidFill>
                <a:sym typeface="Symbol" panose="05050102010706020507" pitchFamily="18" charset="2"/>
              </a:rPr>
              <a:t>num := </a:t>
            </a:r>
            <a:r>
              <a:rPr lang="pt-BR" altLang="zh-CN" sz="2000" dirty="0">
                <a:solidFill>
                  <a:srgbClr val="008000"/>
                </a:solidFill>
                <a:sym typeface="Symbol" panose="05050102010706020507" pitchFamily="18" charset="2"/>
              </a:rPr>
              <a:t>A </a:t>
            </a:r>
            <a:r>
              <a:rPr lang="pt-BR" altLang="zh-CN" sz="2000" b="1" dirty="0">
                <a:solidFill>
                  <a:srgbClr val="008000"/>
                </a:solidFill>
                <a:sym typeface="Symbol" panose="05050102010706020507" pitchFamily="18" charset="2"/>
              </a:rPr>
              <a:t>.</a:t>
            </a:r>
            <a:r>
              <a:rPr lang="pt-BR" altLang="zh-CN" sz="2000" dirty="0">
                <a:solidFill>
                  <a:srgbClr val="008000"/>
                </a:solidFill>
                <a:sym typeface="Symbol" panose="05050102010706020507" pitchFamily="18" charset="2"/>
              </a:rPr>
              <a:t>num</a:t>
            </a:r>
            <a:r>
              <a:rPr lang="pt-BR" altLang="zh-CN" sz="2000" dirty="0">
                <a:solidFill>
                  <a:srgbClr val="333399"/>
                </a:solidFill>
                <a:sym typeface="Symbol" panose="05050102010706020507" pitchFamily="18" charset="2"/>
              </a:rPr>
              <a:t>;</a:t>
            </a:r>
            <a:endParaRPr lang="pt-BR" altLang="zh-CN" sz="2000" dirty="0">
              <a:solidFill>
                <a:srgbClr val="333399"/>
              </a:solidFill>
              <a:sym typeface="Symbol" panose="05050102010706020507" pitchFamily="18" charset="2"/>
            </a:endParaRPr>
          </a:p>
          <a:p>
            <a:pPr algn="l">
              <a:buClrTx/>
            </a:pPr>
            <a:r>
              <a:rPr lang="pt-BR" altLang="zh-CN" dirty="0">
                <a:sym typeface="Symbol" panose="05050102010706020507" pitchFamily="18" charset="2"/>
              </a:rPr>
              <a:t> </a:t>
            </a:r>
            <a:r>
              <a:rPr lang="en-US" altLang="zh-CN" sz="2000" i="0" dirty="0">
                <a:solidFill>
                  <a:srgbClr val="333399"/>
                </a:solidFill>
                <a:sym typeface="Symbol" panose="05050102010706020507" pitchFamily="18" charset="2"/>
              </a:rPr>
              <a:t>if  (</a:t>
            </a:r>
            <a:r>
              <a:rPr lang="en-US" altLang="zh-CN" sz="2000" dirty="0" err="1" smtClean="0">
                <a:solidFill>
                  <a:srgbClr val="FF0000"/>
                </a:solidFill>
                <a:sym typeface="Symbol" panose="05050102010706020507" pitchFamily="18" charset="2"/>
              </a:rPr>
              <a:t>B</a:t>
            </a:r>
            <a:r>
              <a:rPr lang="en-US" altLang="zh-CN" sz="2000" b="1" dirty="0" err="1" smtClean="0">
                <a:solidFill>
                  <a:srgbClr val="FF0000"/>
                </a:solidFill>
                <a:sym typeface="Symbol" panose="05050102010706020507" pitchFamily="18" charset="2"/>
              </a:rPr>
              <a:t>.</a:t>
            </a:r>
            <a:r>
              <a:rPr lang="en-US" altLang="zh-CN" sz="2000" dirty="0" err="1" smtClean="0">
                <a:solidFill>
                  <a:srgbClr val="FF0000"/>
                </a:solidFill>
                <a:sym typeface="Symbol" panose="05050102010706020507" pitchFamily="18" charset="2"/>
              </a:rPr>
              <a:t>num</a:t>
            </a:r>
            <a:r>
              <a:rPr lang="en-US" altLang="zh-CN" sz="2000" dirty="0" smtClean="0">
                <a:solidFill>
                  <a:srgbClr val="FF0000"/>
                </a:solidFill>
                <a:sym typeface="Symbol" panose="05050102010706020507" pitchFamily="18" charset="2"/>
              </a:rPr>
              <a:t>=0</a:t>
            </a:r>
            <a:r>
              <a:rPr lang="en-US" altLang="zh-CN" sz="2000" dirty="0" smtClean="0">
                <a:solidFill>
                  <a:srgbClr val="333399"/>
                </a:solidFill>
                <a:sym typeface="Symbol" panose="05050102010706020507" pitchFamily="18" charset="2"/>
              </a:rPr>
              <a:t>)</a:t>
            </a:r>
            <a:r>
              <a:rPr lang="en-US" altLang="zh-CN" sz="2000" i="0" dirty="0" smtClean="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and </a:t>
            </a:r>
            <a:r>
              <a:rPr lang="en-US" altLang="zh-CN" sz="2000" i="0" dirty="0">
                <a:solidFill>
                  <a:srgbClr val="333399"/>
                </a:solidFill>
                <a:sym typeface="Symbol" panose="05050102010706020507" pitchFamily="18" charset="2"/>
              </a:rPr>
              <a:t>(</a:t>
            </a:r>
            <a:r>
              <a:rPr lang="en-US" altLang="zh-CN" sz="2000" dirty="0" err="1">
                <a:solidFill>
                  <a:srgbClr val="333399"/>
                </a:solidFill>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rPr>
              <a:t>=0</a:t>
            </a:r>
            <a:r>
              <a:rPr lang="en-US" altLang="zh-CN" sz="2000" i="0" dirty="0">
                <a:solidFill>
                  <a:srgbClr val="333399"/>
                </a:solidFill>
              </a:rPr>
              <a:t>) </a:t>
            </a:r>
            <a:endParaRPr lang="en-US" altLang="zh-CN" sz="2000" i="0" dirty="0">
              <a:solidFill>
                <a:srgbClr val="333399"/>
              </a:solidFill>
            </a:endParaRPr>
          </a:p>
          <a:p>
            <a:pPr algn="l">
              <a:buClrTx/>
            </a:pPr>
            <a:r>
              <a:rPr lang="en-US" altLang="zh-CN" sz="2000" i="0" dirty="0">
                <a:solidFill>
                  <a:srgbClr val="333399"/>
                </a:solidFill>
              </a:rPr>
              <a:t> then  </a:t>
            </a:r>
            <a:r>
              <a:rPr lang="en-US" altLang="zh-CN" sz="2000" dirty="0">
                <a:solidFill>
                  <a:srgbClr val="333399"/>
                </a:solidFill>
              </a:rPr>
              <a:t>print(</a:t>
            </a:r>
            <a:r>
              <a:rPr lang="pt-BR" altLang="zh-CN" sz="2000" dirty="0">
                <a:solidFill>
                  <a:srgbClr val="333399"/>
                </a:solidFill>
              </a:rPr>
              <a:t>“Accepted!” </a:t>
            </a:r>
            <a:r>
              <a:rPr lang="en-US" altLang="zh-CN" sz="2000" dirty="0">
                <a:solidFill>
                  <a:srgbClr val="333399"/>
                </a:solidFill>
              </a:rPr>
              <a:t>)  </a:t>
            </a:r>
            <a:r>
              <a:rPr lang="en-US" altLang="zh-CN" sz="2000" i="0" dirty="0">
                <a:solidFill>
                  <a:srgbClr val="333399"/>
                </a:solidFill>
              </a:rPr>
              <a:t>else </a:t>
            </a:r>
            <a:r>
              <a:rPr lang="en-US" altLang="zh-CN" sz="2000" dirty="0">
                <a:solidFill>
                  <a:srgbClr val="333399"/>
                </a:solidFill>
              </a:rPr>
              <a:t>print(</a:t>
            </a:r>
            <a:r>
              <a:rPr lang="pt-BR" altLang="zh-CN" sz="2000" dirty="0">
                <a:solidFill>
                  <a:srgbClr val="333399"/>
                </a:solidFill>
              </a:rPr>
              <a:t>“Refused!” </a:t>
            </a:r>
            <a:r>
              <a:rPr lang="en-US" altLang="zh-CN" sz="2000" dirty="0">
                <a:solidFill>
                  <a:srgbClr val="333399"/>
                </a:solidFill>
              </a:rPr>
              <a:t>) </a:t>
            </a:r>
            <a:r>
              <a:rPr lang="en-US" altLang="zh-CN" sz="2000" i="0" dirty="0">
                <a:solidFill>
                  <a:srgbClr val="333399"/>
                </a:solidFill>
                <a:sym typeface="Symbol" panose="05050102010706020507" pitchFamily="18" charset="2"/>
              </a:rPr>
              <a:t>}</a:t>
            </a:r>
            <a:endParaRPr kumimoji="0" lang="en-US" altLang="zh-CN" sz="2000" i="0" dirty="0">
              <a:solidFill>
                <a:srgbClr val="333399"/>
              </a:solidFill>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008000"/>
                </a:solidFill>
                <a:sym typeface="Symbol" panose="05050102010706020507" pitchFamily="18" charset="2"/>
              </a:rPr>
              <a:t>A</a:t>
            </a:r>
            <a:r>
              <a:rPr lang="en-US" altLang="zh-CN" sz="2000" b="1" dirty="0" err="1">
                <a:solidFill>
                  <a:srgbClr val="008000"/>
                </a:solidFill>
                <a:sym typeface="Symbol" panose="05050102010706020507" pitchFamily="18" charset="2"/>
              </a:rPr>
              <a:t>.</a:t>
            </a:r>
            <a:r>
              <a:rPr lang="en-US" altLang="zh-CN" sz="2000" dirty="0" err="1">
                <a:solidFill>
                  <a:srgbClr val="008000"/>
                </a:solidFill>
              </a:rPr>
              <a:t>num</a:t>
            </a:r>
            <a:r>
              <a:rPr lang="en-US" altLang="zh-CN" sz="2000" dirty="0">
                <a:solidFill>
                  <a:srgbClr val="008000"/>
                </a:solidFill>
                <a:sym typeface="Symbol" panose="05050102010706020507" pitchFamily="18" charset="2"/>
              </a:rPr>
              <a:t> </a:t>
            </a:r>
            <a:r>
              <a:rPr lang="en-US" altLang="zh-CN" sz="2000" i="0" dirty="0">
                <a:solidFill>
                  <a:srgbClr val="008000"/>
                </a:solidFill>
                <a:sym typeface="Symbol" panose="05050102010706020507" pitchFamily="18" charset="2"/>
              </a:rPr>
              <a:t>:=</a:t>
            </a:r>
            <a:r>
              <a:rPr lang="en-US" altLang="zh-CN" sz="2000" dirty="0">
                <a:solidFill>
                  <a:srgbClr val="008000"/>
                </a:solidFill>
                <a:sym typeface="Symbol" panose="05050102010706020507" pitchFamily="18" charset="2"/>
              </a:rPr>
              <a:t> A</a:t>
            </a:r>
            <a:r>
              <a:rPr lang="en-US" altLang="zh-CN" sz="2000" i="0" baseline="-25000" dirty="0">
                <a:solidFill>
                  <a:srgbClr val="008000"/>
                </a:solidFill>
                <a:sym typeface="Symbol" panose="05050102010706020507" pitchFamily="18" charset="2"/>
              </a:rPr>
              <a:t>1</a:t>
            </a:r>
            <a:r>
              <a:rPr lang="en-US" altLang="zh-CN" sz="2000" b="1" dirty="0">
                <a:solidFill>
                  <a:srgbClr val="008000"/>
                </a:solidFill>
              </a:rPr>
              <a:t>.</a:t>
            </a:r>
            <a:r>
              <a:rPr lang="en-US" altLang="zh-CN" sz="2000" dirty="0">
                <a:solidFill>
                  <a:srgbClr val="008000"/>
                </a:solidFill>
              </a:rPr>
              <a:t>num</a:t>
            </a:r>
            <a:r>
              <a:rPr lang="en-US" altLang="zh-CN" sz="2000" dirty="0">
                <a:solidFill>
                  <a:srgbClr val="008000"/>
                </a:solidFill>
                <a:sym typeface="Symbol" panose="05050102010706020507" pitchFamily="18" charset="2"/>
              </a:rPr>
              <a:t> + 1</a:t>
            </a:r>
            <a:r>
              <a:rPr lang="en-US" altLang="zh-CN" sz="2000" i="0" dirty="0">
                <a:solidFill>
                  <a:srgbClr val="008000"/>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i="0" dirty="0">
                <a:solidFill>
                  <a:srgbClr val="333399"/>
                </a:solidFill>
                <a:sym typeface="Symbol" panose="05050102010706020507" pitchFamily="18" charset="2"/>
              </a:rPr>
              <a:t>{ </a:t>
            </a:r>
            <a:r>
              <a:rPr lang="en-US" altLang="zh-CN" sz="2000" dirty="0" err="1">
                <a:solidFill>
                  <a:srgbClr val="008000"/>
                </a:solidFill>
                <a:sym typeface="Symbol" panose="05050102010706020507" pitchFamily="18" charset="2"/>
              </a:rPr>
              <a:t>A</a:t>
            </a:r>
            <a:r>
              <a:rPr lang="en-US" altLang="zh-CN" sz="2000" b="1" dirty="0" err="1">
                <a:solidFill>
                  <a:srgbClr val="008000"/>
                </a:solidFill>
              </a:rPr>
              <a:t>.</a:t>
            </a:r>
            <a:r>
              <a:rPr lang="en-US" altLang="zh-CN" sz="2000" dirty="0" err="1">
                <a:solidFill>
                  <a:srgbClr val="008000"/>
                </a:solidFill>
              </a:rPr>
              <a:t>num</a:t>
            </a:r>
            <a:r>
              <a:rPr lang="en-US" altLang="zh-CN" sz="2000" dirty="0">
                <a:solidFill>
                  <a:srgbClr val="008000"/>
                </a:solidFill>
                <a:sym typeface="Symbol" panose="05050102010706020507" pitchFamily="18" charset="2"/>
              </a:rPr>
              <a:t> </a:t>
            </a:r>
            <a:r>
              <a:rPr lang="en-US" altLang="zh-CN" sz="2000" i="0" dirty="0">
                <a:solidFill>
                  <a:srgbClr val="008000"/>
                </a:solidFill>
                <a:sym typeface="Symbol" panose="05050102010706020507" pitchFamily="18" charset="2"/>
              </a:rPr>
              <a:t>:=</a:t>
            </a:r>
            <a:r>
              <a:rPr lang="en-US" altLang="zh-CN" sz="2000" dirty="0">
                <a:solidFill>
                  <a:srgbClr val="008000"/>
                </a:solidFill>
                <a:sym typeface="Symbol" panose="05050102010706020507" pitchFamily="18" charset="2"/>
              </a:rPr>
              <a:t> 1</a:t>
            </a:r>
            <a:r>
              <a:rPr lang="en-US" altLang="zh-CN" sz="2000" i="0" dirty="0">
                <a:solidFill>
                  <a:srgbClr val="008000"/>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ea typeface="华文行楷" panose="02010800040101010101" pitchFamily="2" charset="-122"/>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a:solidFill>
                  <a:srgbClr val="FF0000"/>
                </a:solidFill>
                <a:sym typeface="Symbol" panose="05050102010706020507" pitchFamily="18" charset="2"/>
              </a:rPr>
              <a:t>B</a:t>
            </a:r>
            <a:r>
              <a:rPr lang="en-US" altLang="zh-CN" sz="2000" i="0" baseline="-25000" dirty="0">
                <a:solidFill>
                  <a:srgbClr val="FF0000"/>
                </a:solidFill>
                <a:sym typeface="Symbol" panose="05050102010706020507" pitchFamily="18" charset="2"/>
              </a:rPr>
              <a:t>1</a:t>
            </a:r>
            <a:r>
              <a:rPr lang="en-US" altLang="zh-CN" sz="2000" b="1" dirty="0">
                <a:solidFill>
                  <a:srgbClr val="FF0000"/>
                </a:solidFill>
                <a:sym typeface="Symbol" panose="05050102010706020507" pitchFamily="18" charset="2"/>
              </a:rPr>
              <a:t>.</a:t>
            </a:r>
            <a:r>
              <a:rPr lang="en-US" altLang="zh-CN" sz="2000" dirty="0">
                <a:solidFill>
                  <a:srgbClr val="FF0000"/>
                </a:solidFill>
                <a:sym typeface="Symbol" panose="05050102010706020507" pitchFamily="18" charset="2"/>
              </a:rPr>
              <a:t>in_</a:t>
            </a:r>
            <a:r>
              <a:rPr lang="en-US" altLang="zh-CN" sz="2000" dirty="0">
                <a:solidFill>
                  <a:srgbClr val="FF0000"/>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rPr>
              <a:t>.</a:t>
            </a:r>
            <a:r>
              <a:rPr lang="en-US" altLang="zh-CN" sz="2000" dirty="0" err="1">
                <a:solidFill>
                  <a:srgbClr val="FF0000"/>
                </a:solidFill>
              </a:rPr>
              <a:t>in_num</a:t>
            </a:r>
            <a:r>
              <a:rPr lang="en-US" altLang="zh-CN" sz="2000" dirty="0">
                <a:solidFill>
                  <a:srgbClr val="333399"/>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sym typeface="Symbol" panose="05050102010706020507" pitchFamily="18" charset="2"/>
              </a:rPr>
              <a:t>.</a:t>
            </a:r>
            <a:r>
              <a:rPr lang="en-US" altLang="zh-CN" sz="2000" dirty="0" err="1">
                <a:solidFill>
                  <a:srgbClr val="FF0000"/>
                </a:solidFill>
              </a:rPr>
              <a:t>num</a:t>
            </a:r>
            <a:r>
              <a:rPr lang="en-US" altLang="zh-CN" sz="2000" dirty="0">
                <a:solidFill>
                  <a:srgbClr val="FF0000"/>
                </a:solidFill>
                <a:sym typeface="Symbol" panose="05050102010706020507" pitchFamily="18" charset="2"/>
              </a:rPr>
              <a:t> </a:t>
            </a:r>
            <a:r>
              <a:rPr lang="en-US" altLang="zh-CN" sz="2000" i="0" dirty="0">
                <a:solidFill>
                  <a:srgbClr val="FF0000"/>
                </a:solidFill>
                <a:sym typeface="Symbol" panose="05050102010706020507" pitchFamily="18" charset="2"/>
              </a:rPr>
              <a:t>:=</a:t>
            </a:r>
            <a:r>
              <a:rPr lang="en-US" altLang="zh-CN" sz="2000" dirty="0">
                <a:solidFill>
                  <a:srgbClr val="FF0000"/>
                </a:solidFill>
                <a:sym typeface="Symbol" panose="05050102010706020507" pitchFamily="18" charset="2"/>
              </a:rPr>
              <a:t> B</a:t>
            </a:r>
            <a:r>
              <a:rPr lang="en-US" altLang="zh-CN" sz="2000" i="0" baseline="-25000" dirty="0">
                <a:solidFill>
                  <a:srgbClr val="FF0000"/>
                </a:solidFill>
                <a:sym typeface="Symbol" panose="05050102010706020507" pitchFamily="18" charset="2"/>
              </a:rPr>
              <a:t>1</a:t>
            </a:r>
            <a:r>
              <a:rPr lang="en-US" altLang="zh-CN" sz="2000" b="1" dirty="0">
                <a:solidFill>
                  <a:srgbClr val="FF0000"/>
                </a:solidFill>
              </a:rPr>
              <a:t>.</a:t>
            </a:r>
            <a:r>
              <a:rPr lang="en-US" altLang="zh-CN" sz="2000" dirty="0">
                <a:solidFill>
                  <a:srgbClr val="FF0000"/>
                </a:solidFill>
              </a:rPr>
              <a:t>num-1</a:t>
            </a:r>
            <a:r>
              <a:rPr lang="en-US" altLang="zh-CN" sz="2000" i="0" dirty="0">
                <a:solidFill>
                  <a:srgbClr val="FF0000"/>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rPr>
              <a:t>.</a:t>
            </a:r>
            <a:r>
              <a:rPr lang="en-US" altLang="zh-CN" sz="2000" dirty="0" err="1">
                <a:solidFill>
                  <a:srgbClr val="FF0000"/>
                </a:solidFill>
              </a:rPr>
              <a:t>num</a:t>
            </a:r>
            <a:r>
              <a:rPr lang="en-US" altLang="zh-CN" sz="2000" dirty="0">
                <a:solidFill>
                  <a:srgbClr val="FF0000"/>
                </a:solidFill>
                <a:sym typeface="Symbol" panose="05050102010706020507" pitchFamily="18" charset="2"/>
              </a:rPr>
              <a:t> </a:t>
            </a:r>
            <a:r>
              <a:rPr lang="en-US" altLang="zh-CN" sz="2000" i="0" dirty="0">
                <a:solidFill>
                  <a:srgbClr val="FF0000"/>
                </a:solidFill>
                <a:sym typeface="Symbol" panose="05050102010706020507" pitchFamily="18" charset="2"/>
              </a:rPr>
              <a:t>:=</a:t>
            </a:r>
            <a:r>
              <a:rPr lang="en-US" altLang="zh-CN" sz="2000" dirty="0">
                <a:solidFill>
                  <a:srgbClr val="FF0000"/>
                </a:solidFill>
                <a:sym typeface="Symbol" panose="05050102010706020507" pitchFamily="18" charset="2"/>
              </a:rPr>
              <a:t> </a:t>
            </a:r>
            <a:r>
              <a:rPr lang="en-US" altLang="zh-CN" sz="2000" dirty="0" err="1">
                <a:solidFill>
                  <a:srgbClr val="FF0000"/>
                </a:solidFill>
                <a:sym typeface="Symbol" panose="05050102010706020507" pitchFamily="18" charset="2"/>
              </a:rPr>
              <a:t>B</a:t>
            </a:r>
            <a:r>
              <a:rPr lang="en-US" altLang="zh-CN" sz="2000" b="1" dirty="0" err="1">
                <a:solidFill>
                  <a:srgbClr val="FF0000"/>
                </a:solidFill>
                <a:sym typeface="Symbol" panose="05050102010706020507" pitchFamily="18" charset="2"/>
              </a:rPr>
              <a:t>.</a:t>
            </a:r>
            <a:r>
              <a:rPr lang="en-US" altLang="zh-CN" sz="2000" dirty="0" err="1">
                <a:solidFill>
                  <a:srgbClr val="FF0000"/>
                </a:solidFill>
                <a:sym typeface="Symbol" panose="05050102010706020507" pitchFamily="18" charset="2"/>
              </a:rPr>
              <a:t>in_</a:t>
            </a:r>
            <a:r>
              <a:rPr lang="en-US" altLang="zh-CN" sz="2000" dirty="0" err="1">
                <a:solidFill>
                  <a:srgbClr val="FF0000"/>
                </a:solidFill>
              </a:rPr>
              <a:t>num</a:t>
            </a:r>
            <a:r>
              <a:rPr lang="en-US" altLang="zh-CN" sz="2000" dirty="0">
                <a:solidFill>
                  <a:srgbClr val="FF0000"/>
                </a:solidFill>
                <a:sym typeface="Symbol" panose="05050102010706020507" pitchFamily="18" charset="2"/>
              </a:rPr>
              <a:t> -1</a:t>
            </a:r>
            <a:r>
              <a:rPr lang="en-US" altLang="zh-CN" sz="2000" i="0" dirty="0">
                <a:solidFill>
                  <a:srgbClr val="FF0000"/>
                </a:solidFill>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a:solidFill>
                  <a:srgbClr val="333399"/>
                </a:solidFill>
                <a:sym typeface="Symbol" panose="05050102010706020507" pitchFamily="18" charset="2"/>
              </a:rPr>
              <a:t>C</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in_num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rPr>
              <a:t>.</a:t>
            </a:r>
            <a:r>
              <a:rPr lang="en-US" altLang="zh-CN" sz="2000" dirty="0" err="1">
                <a:solidFill>
                  <a:srgbClr val="333399"/>
                </a:solidFill>
              </a:rPr>
              <a:t>in_num</a:t>
            </a:r>
            <a:r>
              <a:rPr lang="en-US" altLang="zh-CN" sz="200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sym typeface="Symbol" panose="05050102010706020507" pitchFamily="18" charset="2"/>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C</a:t>
            </a:r>
            <a:r>
              <a:rPr lang="en-US" altLang="zh-CN" sz="2000" i="0" baseline="-25000" dirty="0">
                <a:solidFill>
                  <a:srgbClr val="333399"/>
                </a:solidFill>
                <a:sym typeface="Symbol" panose="05050102010706020507" pitchFamily="18" charset="2"/>
              </a:rPr>
              <a:t>1</a:t>
            </a:r>
            <a:r>
              <a:rPr lang="en-US" altLang="zh-CN" sz="2000" b="1" dirty="0">
                <a:solidFill>
                  <a:srgbClr val="333399"/>
                </a:solidFill>
              </a:rPr>
              <a:t>.</a:t>
            </a:r>
            <a:r>
              <a:rPr lang="en-US" altLang="zh-CN" sz="2000" dirty="0">
                <a:solidFill>
                  <a:srgbClr val="333399"/>
                </a:solidFill>
              </a:rPr>
              <a:t>num-1</a:t>
            </a:r>
            <a:r>
              <a:rPr lang="en-US" altLang="zh-CN" sz="2000" dirty="0">
                <a:sym typeface="Symbol" panose="05050102010706020507" pitchFamily="18" charset="2"/>
              </a:rPr>
              <a:t> </a:t>
            </a:r>
            <a:r>
              <a:rPr lang="en-US" altLang="zh-CN" sz="2000" i="0" dirty="0">
                <a:solidFill>
                  <a:srgbClr val="333399"/>
                </a:solidFill>
                <a:sym typeface="Symbol" panose="05050102010706020507" pitchFamily="18" charset="2"/>
              </a:rPr>
              <a:t>}</a:t>
            </a:r>
            <a:endParaRPr lang="en-US" altLang="zh-CN" sz="2000" dirty="0">
              <a:solidFill>
                <a:srgbClr val="333399"/>
              </a:solidFill>
              <a:sym typeface="Symbol" panose="05050102010706020507" pitchFamily="18" charset="2"/>
            </a:endParaRPr>
          </a:p>
          <a:p>
            <a:pPr algn="l"/>
            <a:r>
              <a:rPr lang="en-US" altLang="zh-CN" sz="2000" i="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rPr>
              <a:t>.</a:t>
            </a:r>
            <a:r>
              <a:rPr lang="en-US" altLang="zh-CN" sz="2000" dirty="0" err="1">
                <a:solidFill>
                  <a:srgbClr val="333399"/>
                </a:solidFill>
              </a:rPr>
              <a:t>num</a:t>
            </a:r>
            <a:r>
              <a:rPr lang="en-US" altLang="zh-CN" sz="2000" dirty="0">
                <a:solidFill>
                  <a:srgbClr val="333399"/>
                </a:solidFill>
                <a:sym typeface="Symbol" panose="05050102010706020507" pitchFamily="18" charset="2"/>
              </a:rPr>
              <a:t> </a:t>
            </a:r>
            <a:r>
              <a:rPr lang="en-US" altLang="zh-CN" sz="2000" i="0" dirty="0">
                <a:solidFill>
                  <a:srgbClr val="333399"/>
                </a:solidFill>
                <a:sym typeface="Symbol" panose="05050102010706020507" pitchFamily="18" charset="2"/>
              </a:rPr>
              <a:t>:=</a:t>
            </a:r>
            <a:r>
              <a:rPr lang="en-US" altLang="zh-CN" sz="2000" dirty="0">
                <a:solidFill>
                  <a:srgbClr val="333399"/>
                </a:solidFill>
                <a:sym typeface="Symbol" panose="05050102010706020507" pitchFamily="18" charset="2"/>
              </a:rPr>
              <a:t> </a:t>
            </a:r>
            <a:r>
              <a:rPr lang="en-US" altLang="zh-CN" sz="2000" dirty="0" err="1">
                <a:solidFill>
                  <a:srgbClr val="333399"/>
                </a:solidFill>
                <a:sym typeface="Symbol" panose="05050102010706020507" pitchFamily="18" charset="2"/>
              </a:rPr>
              <a:t>C</a:t>
            </a:r>
            <a:r>
              <a:rPr lang="en-US" altLang="zh-CN" sz="2000" b="1" dirty="0" err="1">
                <a:solidFill>
                  <a:srgbClr val="333399"/>
                </a:solidFill>
                <a:sym typeface="Symbol" panose="05050102010706020507" pitchFamily="18" charset="2"/>
              </a:rPr>
              <a:t>.</a:t>
            </a:r>
            <a:r>
              <a:rPr lang="en-US" altLang="zh-CN" sz="2000" dirty="0" err="1">
                <a:solidFill>
                  <a:srgbClr val="333399"/>
                </a:solidFill>
                <a:sym typeface="Symbol" panose="05050102010706020507" pitchFamily="18" charset="2"/>
              </a:rPr>
              <a:t>in_</a:t>
            </a:r>
            <a:r>
              <a:rPr lang="en-US" altLang="zh-CN" sz="2000" dirty="0" err="1">
                <a:solidFill>
                  <a:srgbClr val="333399"/>
                </a:solidFill>
              </a:rPr>
              <a:t>num</a:t>
            </a:r>
            <a:r>
              <a:rPr lang="en-US" altLang="zh-CN" sz="2000" dirty="0">
                <a:solidFill>
                  <a:srgbClr val="333399"/>
                </a:solidFill>
                <a:sym typeface="Symbol" panose="05050102010706020507" pitchFamily="18" charset="2"/>
              </a:rPr>
              <a:t> -1</a:t>
            </a:r>
            <a:r>
              <a:rPr lang="en-US" altLang="zh-CN" sz="2000" i="0" dirty="0">
                <a:solidFill>
                  <a:srgbClr val="333399"/>
                </a:solidFill>
                <a:sym typeface="Symbol" panose="05050102010706020507" pitchFamily="18" charset="2"/>
              </a:rPr>
              <a:t> </a:t>
            </a:r>
            <a:r>
              <a:rPr lang="en-US" altLang="zh-CN" sz="2000" i="0" dirty="0" smtClean="0">
                <a:solidFill>
                  <a:srgbClr val="333399"/>
                </a:solidFill>
                <a:sym typeface="Symbol" panose="05050102010706020507" pitchFamily="18" charset="2"/>
              </a:rPr>
              <a:t>}</a:t>
            </a:r>
            <a:endParaRPr lang="en-US" altLang="zh-CN" sz="2000" i="0" dirty="0" smtClean="0">
              <a:solidFill>
                <a:srgbClr val="333399"/>
              </a:solidFill>
              <a:sym typeface="Symbol" panose="05050102010706020507" pitchFamily="18" charset="2"/>
            </a:endParaRPr>
          </a:p>
        </p:txBody>
      </p:sp>
      <p:sp>
        <p:nvSpPr>
          <p:cNvPr id="10249" name="Rectangle 10"/>
          <p:cNvSpPr>
            <a:spLocks noChangeArrowheads="1"/>
          </p:cNvSpPr>
          <p:nvPr/>
        </p:nvSpPr>
        <p:spPr bwMode="auto">
          <a:xfrm>
            <a:off x="1549400" y="188913"/>
            <a:ext cx="2806576" cy="641350"/>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本讲</a:t>
            </a:r>
            <a:r>
              <a:rPr lang="zh-CN" altLang="en-US" sz="4000" b="1" i="0" dirty="0" smtClean="0">
                <a:ea typeface="华文行楷" panose="02010800040101010101" pitchFamily="2" charset="-122"/>
              </a:rPr>
              <a:t>导引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
        <p:nvSpPr>
          <p:cNvPr id="10250" name="Rectangle 11"/>
          <p:cNvSpPr>
            <a:spLocks noChangeArrowheads="1"/>
          </p:cNvSpPr>
          <p:nvPr/>
        </p:nvSpPr>
        <p:spPr bwMode="auto">
          <a:xfrm>
            <a:off x="1008063" y="1905000"/>
            <a:ext cx="7956550" cy="94615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a:latin typeface="楷体_GB2312" pitchFamily="49" charset="-122"/>
              </a:rPr>
              <a:t> </a:t>
            </a:r>
            <a:r>
              <a:rPr lang="zh-CN" altLang="en-US" sz="2800" b="1" i="0">
                <a:solidFill>
                  <a:srgbClr val="333399"/>
                </a:solidFill>
                <a:latin typeface="楷体_GB2312" pitchFamily="49" charset="-122"/>
              </a:rPr>
              <a:t>识别语言 </a:t>
            </a:r>
            <a:r>
              <a:rPr lang="pt-BR" altLang="zh-CN" b="1"/>
              <a:t>L</a:t>
            </a:r>
            <a:r>
              <a:rPr lang="pt-BR" altLang="zh-CN" b="1" i="0"/>
              <a:t> = { </a:t>
            </a:r>
            <a:r>
              <a:rPr lang="pt-BR" altLang="zh-CN" b="1"/>
              <a:t>a</a:t>
            </a:r>
            <a:r>
              <a:rPr lang="pt-BR" altLang="zh-CN" b="1" baseline="30000"/>
              <a:t>i</a:t>
            </a:r>
            <a:r>
              <a:rPr lang="pt-BR" altLang="zh-CN" b="1"/>
              <a:t>b</a:t>
            </a:r>
            <a:r>
              <a:rPr lang="pt-BR" altLang="zh-CN" b="1" baseline="30000"/>
              <a:t>j</a:t>
            </a:r>
            <a:r>
              <a:rPr lang="pt-BR" altLang="zh-CN" b="1"/>
              <a:t>c</a:t>
            </a:r>
            <a:r>
              <a:rPr lang="pt-BR" altLang="zh-CN" b="1" baseline="30000"/>
              <a:t>k</a:t>
            </a:r>
            <a:r>
              <a:rPr lang="pt-BR" altLang="zh-CN" b="1" i="0"/>
              <a:t> </a:t>
            </a:r>
            <a:r>
              <a:rPr lang="pt-BR" altLang="zh-CN" b="1" i="0">
                <a:sym typeface="Symbol" panose="05050102010706020507" pitchFamily="18" charset="2"/>
              </a:rPr>
              <a:t></a:t>
            </a:r>
            <a:r>
              <a:rPr lang="pt-BR" altLang="zh-CN" b="1" i="0"/>
              <a:t> </a:t>
            </a:r>
            <a:r>
              <a:rPr lang="pt-BR" altLang="zh-CN" b="1"/>
              <a:t>i, j, k</a:t>
            </a:r>
            <a:r>
              <a:rPr lang="pt-BR" altLang="zh-CN" b="1" i="0"/>
              <a:t> </a:t>
            </a:r>
            <a:r>
              <a:rPr lang="en-US" altLang="zh-CN" b="1" i="0">
                <a:sym typeface="Symbol" panose="05050102010706020507" pitchFamily="18" charset="2"/>
              </a:rPr>
              <a:t></a:t>
            </a:r>
            <a:r>
              <a:rPr lang="en-US" altLang="zh-CN" b="1" i="0"/>
              <a:t> </a:t>
            </a:r>
            <a:r>
              <a:rPr lang="pt-BR" altLang="zh-CN" b="1" i="0"/>
              <a:t>1}</a:t>
            </a:r>
            <a:endParaRPr lang="pt-BR" altLang="zh-CN"/>
          </a:p>
          <a:p>
            <a:pPr algn="l">
              <a:buClrTx/>
              <a:buFont typeface="Symbol" panose="05050102010706020507" pitchFamily="18" charset="2"/>
              <a:buNone/>
            </a:pPr>
            <a:r>
              <a:rPr lang="zh-CN" altLang="pt-BR" b="1" i="0"/>
              <a:t>     </a:t>
            </a:r>
            <a:r>
              <a:rPr lang="zh-CN" altLang="pt-BR" sz="2800" b="1" i="0">
                <a:solidFill>
                  <a:srgbClr val="333399"/>
                </a:solidFill>
              </a:rPr>
              <a:t>显示</a:t>
            </a:r>
            <a:r>
              <a:rPr lang="pt-BR" altLang="zh-CN" b="1"/>
              <a:t> a</a:t>
            </a:r>
            <a:r>
              <a:rPr lang="pt-BR" altLang="zh-CN" b="1" baseline="30000"/>
              <a:t>n</a:t>
            </a:r>
            <a:r>
              <a:rPr lang="pt-BR" altLang="zh-CN" b="1"/>
              <a:t>b</a:t>
            </a:r>
            <a:r>
              <a:rPr lang="pt-BR" altLang="zh-CN" b="1" baseline="30000"/>
              <a:t>n</a:t>
            </a:r>
            <a:r>
              <a:rPr lang="pt-BR" altLang="zh-CN" b="1"/>
              <a:t>c</a:t>
            </a:r>
            <a:r>
              <a:rPr lang="pt-BR" altLang="zh-CN" b="1" baseline="30000"/>
              <a:t>n</a:t>
            </a:r>
            <a:r>
              <a:rPr lang="pt-BR" altLang="zh-CN" b="1" i="0"/>
              <a:t> </a:t>
            </a:r>
            <a:r>
              <a:rPr lang="pt-BR" altLang="zh-CN" b="1" i="0">
                <a:sym typeface="Symbol" panose="05050102010706020507" pitchFamily="18" charset="2"/>
              </a:rPr>
              <a:t>(</a:t>
            </a:r>
            <a:r>
              <a:rPr lang="pt-BR" altLang="zh-CN" b="1"/>
              <a:t>n</a:t>
            </a:r>
            <a:r>
              <a:rPr lang="pt-BR" altLang="zh-CN" b="1" i="0"/>
              <a:t> </a:t>
            </a:r>
            <a:r>
              <a:rPr lang="en-US" altLang="zh-CN" b="1" i="0">
                <a:sym typeface="Symbol" panose="05050102010706020507" pitchFamily="18" charset="2"/>
              </a:rPr>
              <a:t></a:t>
            </a:r>
            <a:r>
              <a:rPr lang="en-US" altLang="zh-CN" b="1" i="0"/>
              <a:t> </a:t>
            </a:r>
            <a:r>
              <a:rPr lang="pt-BR" altLang="zh-CN" b="1" i="0"/>
              <a:t>1) </a:t>
            </a:r>
            <a:r>
              <a:rPr lang="zh-CN" altLang="pt-BR" sz="2800" b="1" i="0">
                <a:solidFill>
                  <a:srgbClr val="333399"/>
                </a:solidFill>
              </a:rPr>
              <a:t>是合法的（另一种设计）</a:t>
            </a:r>
            <a:endParaRPr lang="zh-CN" altLang="en-US" sz="2800" b="1" i="0">
              <a:solidFill>
                <a:srgbClr val="333399"/>
              </a:solidFill>
            </a:endParaRPr>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3"/>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584718" name="Text Box 14"/>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
        <p:nvSpPr>
          <p:cNvPr id="584719" name="Text Box 15"/>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63493" name="AutoShape 1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4" name="AutoShape 1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5" name="AutoShape 1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6" name="AutoShape 1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3497" name="Text Box 20"/>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2" name="Group 32"/>
          <p:cNvGrpSpPr/>
          <p:nvPr/>
        </p:nvGrpSpPr>
        <p:grpSpPr bwMode="auto">
          <a:xfrm>
            <a:off x="7524750" y="2924175"/>
            <a:ext cx="1368425" cy="3529013"/>
            <a:chOff x="4740" y="1842"/>
            <a:chExt cx="862" cy="2223"/>
          </a:xfrm>
        </p:grpSpPr>
        <p:sp>
          <p:nvSpPr>
            <p:cNvPr id="63506" name="Line 21"/>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63507" name="Line 22"/>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63508" name="Line 23"/>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63509" name="Line 24"/>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584729" name="Text Box 25"/>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584731" name="Rectangle 27"/>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584732" name="Rectangle 28"/>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584735" name="Rectangle 31"/>
          <p:cNvSpPr>
            <a:spLocks noChangeArrowheads="1"/>
          </p:cNvSpPr>
          <p:nvPr/>
        </p:nvSpPr>
        <p:spPr bwMode="auto">
          <a:xfrm>
            <a:off x="70929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584737" name="Rectangle 33"/>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584739" name="Rectangle 35"/>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3505" name="Rectangle 37"/>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4719"/>
                                        </p:tgtEl>
                                        <p:attrNameLst>
                                          <p:attrName>style.visibility</p:attrName>
                                        </p:attrNameLst>
                                      </p:cBhvr>
                                      <p:to>
                                        <p:strVal val="visible"/>
                                      </p:to>
                                    </p:set>
                                    <p:animEffect transition="in" filter="dissolve">
                                      <p:cBhvr>
                                        <p:cTn id="7" dur="500"/>
                                        <p:tgtEl>
                                          <p:spTgt spid="58471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4718"/>
                                        </p:tgtEl>
                                        <p:attrNameLst>
                                          <p:attrName>style.visibility</p:attrName>
                                        </p:attrNameLst>
                                      </p:cBhvr>
                                      <p:to>
                                        <p:strVal val="visible"/>
                                      </p:to>
                                    </p:set>
                                    <p:animEffect transition="in" filter="dissolve">
                                      <p:cBhvr>
                                        <p:cTn id="12" dur="500"/>
                                        <p:tgtEl>
                                          <p:spTgt spid="5847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84729"/>
                                        </p:tgtEl>
                                        <p:attrNameLst>
                                          <p:attrName>style.visibility</p:attrName>
                                        </p:attrNameLst>
                                      </p:cBhvr>
                                      <p:to>
                                        <p:strVal val="visible"/>
                                      </p:to>
                                    </p:set>
                                    <p:animEffect transition="in" filter="slide(fromBottom)">
                                      <p:cBhvr>
                                        <p:cTn id="17" dur="500"/>
                                        <p:tgtEl>
                                          <p:spTgt spid="58472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Bottom)">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584731"/>
                                        </p:tgtEl>
                                        <p:attrNameLst>
                                          <p:attrName>style.visibility</p:attrName>
                                        </p:attrNameLst>
                                      </p:cBhvr>
                                      <p:to>
                                        <p:strVal val="visible"/>
                                      </p:to>
                                    </p:set>
                                    <p:animEffect transition="in" filter="slide(fromBottom)">
                                      <p:cBhvr>
                                        <p:cTn id="27" dur="500"/>
                                        <p:tgtEl>
                                          <p:spTgt spid="58473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584732"/>
                                        </p:tgtEl>
                                        <p:attrNameLst>
                                          <p:attrName>style.visibility</p:attrName>
                                        </p:attrNameLst>
                                      </p:cBhvr>
                                      <p:to>
                                        <p:strVal val="visible"/>
                                      </p:to>
                                    </p:set>
                                    <p:animEffect transition="in" filter="slide(fromBottom)">
                                      <p:cBhvr>
                                        <p:cTn id="32" dur="500"/>
                                        <p:tgtEl>
                                          <p:spTgt spid="5847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584735"/>
                                        </p:tgtEl>
                                        <p:attrNameLst>
                                          <p:attrName>style.visibility</p:attrName>
                                        </p:attrNameLst>
                                      </p:cBhvr>
                                      <p:to>
                                        <p:strVal val="visible"/>
                                      </p:to>
                                    </p:set>
                                    <p:animEffect transition="in" filter="slide(fromLeft)">
                                      <p:cBhvr>
                                        <p:cTn id="37" dur="500"/>
                                        <p:tgtEl>
                                          <p:spTgt spid="58473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584737"/>
                                        </p:tgtEl>
                                        <p:attrNameLst>
                                          <p:attrName>style.visibility</p:attrName>
                                        </p:attrNameLst>
                                      </p:cBhvr>
                                      <p:to>
                                        <p:strVal val="visible"/>
                                      </p:to>
                                    </p:set>
                                    <p:animEffect transition="in" filter="slide(fromBottom)">
                                      <p:cBhvr>
                                        <p:cTn id="42" dur="500"/>
                                        <p:tgtEl>
                                          <p:spTgt spid="58473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84739"/>
                                        </p:tgtEl>
                                        <p:attrNameLst>
                                          <p:attrName>style.visibility</p:attrName>
                                        </p:attrNameLst>
                                      </p:cBhvr>
                                      <p:to>
                                        <p:strVal val="visible"/>
                                      </p:to>
                                    </p:set>
                                    <p:animEffect transition="in" filter="slide(fromBottom)">
                                      <p:cBhvr>
                                        <p:cTn id="47" dur="500"/>
                                        <p:tgtEl>
                                          <p:spTgt spid="58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8" grpId="0" autoUpdateAnimBg="0"/>
      <p:bldP spid="584719" grpId="0" autoUpdateAnimBg="0"/>
      <p:bldP spid="584729" grpId="0"/>
      <p:bldP spid="584731" grpId="0"/>
      <p:bldP spid="584732" grpId="0"/>
      <p:bldP spid="584735" grpId="0"/>
      <p:bldP spid="584737" grpId="0"/>
      <p:bldP spid="58473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6451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6451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1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452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64521" name="Group 13"/>
          <p:cNvGrpSpPr/>
          <p:nvPr/>
        </p:nvGrpSpPr>
        <p:grpSpPr bwMode="auto">
          <a:xfrm>
            <a:off x="7524750" y="2924175"/>
            <a:ext cx="1368425" cy="3529013"/>
            <a:chOff x="4740" y="1842"/>
            <a:chExt cx="862" cy="2223"/>
          </a:xfrm>
        </p:grpSpPr>
        <p:sp>
          <p:nvSpPr>
            <p:cNvPr id="64532"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64533"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64534"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64535"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6452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6452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452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4525" name="Rectangle 21"/>
          <p:cNvSpPr>
            <a:spLocks noChangeArrowheads="1"/>
          </p:cNvSpPr>
          <p:nvPr/>
        </p:nvSpPr>
        <p:spPr bwMode="auto">
          <a:xfrm>
            <a:off x="7092950" y="5734050"/>
            <a:ext cx="360363" cy="396875"/>
          </a:xfrm>
          <a:prstGeom prst="rect">
            <a:avLst/>
          </a:prstGeom>
          <a:noFill/>
          <a:ln w="9525" algn="ctr">
            <a:noFill/>
            <a:miter lim="800000"/>
          </a:ln>
        </p:spPr>
        <p:txBody>
          <a:bodyPr>
            <a:spAutoFit/>
          </a:bodyPr>
          <a:lstStyle/>
          <a:p>
            <a:r>
              <a:rPr kumimoji="0" lang="en-US" altLang="zh-CN" sz="2000" b="1" i="0" dirty="0">
                <a:sym typeface="Symbol" panose="05050102010706020507" pitchFamily="18" charset="2"/>
              </a:rPr>
              <a:t></a:t>
            </a:r>
            <a:endParaRPr kumimoji="0" lang="en-US" altLang="en-US" sz="2000" b="1" i="0" dirty="0">
              <a:sym typeface="Symbol" panose="05050102010706020507" pitchFamily="18" charset="2"/>
            </a:endParaRPr>
          </a:p>
        </p:txBody>
      </p:sp>
      <p:sp>
        <p:nvSpPr>
          <p:cNvPr id="6452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452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1237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dirty="0">
                <a:sym typeface="Symbol" panose="05050102010706020507" pitchFamily="18" charset="2"/>
              </a:rPr>
              <a:t>M</a:t>
            </a:r>
            <a:endParaRPr kumimoji="0" lang="en-US" altLang="zh-CN" sz="2000" b="1" dirty="0">
              <a:sym typeface="Symbol" panose="05050102010706020507" pitchFamily="18" charset="2"/>
            </a:endParaRPr>
          </a:p>
        </p:txBody>
      </p:sp>
      <p:sp>
        <p:nvSpPr>
          <p:cNvPr id="61237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4530" name="Rectangle 2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2379" name="Text Box 27"/>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2376"/>
                                        </p:tgtEl>
                                        <p:attrNameLst>
                                          <p:attrName>style.visibility</p:attrName>
                                        </p:attrNameLst>
                                      </p:cBhvr>
                                      <p:to>
                                        <p:strVal val="visible"/>
                                      </p:to>
                                    </p:set>
                                    <p:animEffect transition="in" filter="slide(fromBottom)">
                                      <p:cBhvr>
                                        <p:cTn id="7" dur="500"/>
                                        <p:tgtEl>
                                          <p:spTgt spid="612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2377"/>
                                        </p:tgtEl>
                                        <p:attrNameLst>
                                          <p:attrName>style.visibility</p:attrName>
                                        </p:attrNameLst>
                                      </p:cBhvr>
                                      <p:to>
                                        <p:strVal val="visible"/>
                                      </p:to>
                                    </p:set>
                                    <p:animEffect transition="in" filter="slide(fromBottom)">
                                      <p:cBhvr>
                                        <p:cTn id="12" dur="500"/>
                                        <p:tgtEl>
                                          <p:spTgt spid="61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76" grpId="0"/>
      <p:bldP spid="61237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65539"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6554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5544"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65545" name="Group 13"/>
          <p:cNvGrpSpPr/>
          <p:nvPr/>
        </p:nvGrpSpPr>
        <p:grpSpPr bwMode="auto">
          <a:xfrm>
            <a:off x="7524750" y="2924175"/>
            <a:ext cx="1368425" cy="3529013"/>
            <a:chOff x="4740" y="1842"/>
            <a:chExt cx="862" cy="2223"/>
          </a:xfrm>
        </p:grpSpPr>
        <p:sp>
          <p:nvSpPr>
            <p:cNvPr id="65558"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65559"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65560"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65561"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65546"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65547"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5548"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5549" name="Rectangle 21"/>
          <p:cNvSpPr>
            <a:spLocks noChangeArrowheads="1"/>
          </p:cNvSpPr>
          <p:nvPr/>
        </p:nvSpPr>
        <p:spPr bwMode="auto">
          <a:xfrm>
            <a:off x="7092950" y="53736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65550"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5551"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5552"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65553"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13402"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13403"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5556" name="Rectangle 2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3405" name="Text Box 29"/>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3402"/>
                                        </p:tgtEl>
                                        <p:attrNameLst>
                                          <p:attrName>style.visibility</p:attrName>
                                        </p:attrNameLst>
                                      </p:cBhvr>
                                      <p:to>
                                        <p:strVal val="visible"/>
                                      </p:to>
                                    </p:set>
                                    <p:animEffect transition="in" filter="slide(fromBottom)">
                                      <p:cBhvr>
                                        <p:cTn id="7" dur="500"/>
                                        <p:tgtEl>
                                          <p:spTgt spid="61340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3403"/>
                                        </p:tgtEl>
                                        <p:attrNameLst>
                                          <p:attrName>style.visibility</p:attrName>
                                        </p:attrNameLst>
                                      </p:cBhvr>
                                      <p:to>
                                        <p:strVal val="visible"/>
                                      </p:to>
                                    </p:set>
                                    <p:animEffect transition="in" filter="slide(fromBottom)">
                                      <p:cBhvr>
                                        <p:cTn id="12" dur="500"/>
                                        <p:tgtEl>
                                          <p:spTgt spid="613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402" grpId="0"/>
      <p:bldP spid="61340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66563"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6656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6568"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66569" name="Group 13"/>
          <p:cNvGrpSpPr/>
          <p:nvPr/>
        </p:nvGrpSpPr>
        <p:grpSpPr bwMode="auto">
          <a:xfrm>
            <a:off x="7524750" y="2924175"/>
            <a:ext cx="1368425" cy="3529013"/>
            <a:chOff x="4740" y="1842"/>
            <a:chExt cx="862" cy="2223"/>
          </a:xfrm>
        </p:grpSpPr>
        <p:sp>
          <p:nvSpPr>
            <p:cNvPr id="66582"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66583"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66584"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66585"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66570"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66571"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6572"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6573" name="Rectangle 21"/>
          <p:cNvSpPr>
            <a:spLocks noChangeArrowheads="1"/>
          </p:cNvSpPr>
          <p:nvPr/>
        </p:nvSpPr>
        <p:spPr bwMode="auto">
          <a:xfrm>
            <a:off x="7092950" y="50482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66574"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6575"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657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6657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6578"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6579"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6580" name="Rectangle 2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4429" name="Text Box 29"/>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67587"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6758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2"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67593" name="Group 13"/>
          <p:cNvGrpSpPr/>
          <p:nvPr/>
        </p:nvGrpSpPr>
        <p:grpSpPr bwMode="auto">
          <a:xfrm>
            <a:off x="7524750" y="2924175"/>
            <a:ext cx="1368425" cy="3529013"/>
            <a:chOff x="4740" y="1842"/>
            <a:chExt cx="862" cy="2223"/>
          </a:xfrm>
        </p:grpSpPr>
        <p:sp>
          <p:nvSpPr>
            <p:cNvPr id="67608"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67609"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67610"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67611"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67594"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67595"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7596"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7597" name="Rectangle 21"/>
          <p:cNvSpPr>
            <a:spLocks noChangeArrowheads="1"/>
          </p:cNvSpPr>
          <p:nvPr/>
        </p:nvSpPr>
        <p:spPr bwMode="auto">
          <a:xfrm>
            <a:off x="7092950" y="50482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67598"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7599"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7600"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67601"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7602"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67603"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615452"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615453"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67606" name="Rectangle 3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5455" name="Text Box 3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5452"/>
                                        </p:tgtEl>
                                        <p:attrNameLst>
                                          <p:attrName>style.visibility</p:attrName>
                                        </p:attrNameLst>
                                      </p:cBhvr>
                                      <p:to>
                                        <p:strVal val="visible"/>
                                      </p:to>
                                    </p:set>
                                    <p:animEffect transition="in" filter="slide(fromBottom)">
                                      <p:cBhvr>
                                        <p:cTn id="7" dur="500"/>
                                        <p:tgtEl>
                                          <p:spTgt spid="6154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5453"/>
                                        </p:tgtEl>
                                        <p:attrNameLst>
                                          <p:attrName>style.visibility</p:attrName>
                                        </p:attrNameLst>
                                      </p:cBhvr>
                                      <p:to>
                                        <p:strVal val="visible"/>
                                      </p:to>
                                    </p:set>
                                    <p:animEffect transition="in" filter="slide(fromBottom)">
                                      <p:cBhvr>
                                        <p:cTn id="12" dur="500"/>
                                        <p:tgtEl>
                                          <p:spTgt spid="615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52" grpId="0"/>
      <p:bldP spid="61545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68611"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6861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6"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68617" name="Group 13"/>
          <p:cNvGrpSpPr/>
          <p:nvPr/>
        </p:nvGrpSpPr>
        <p:grpSpPr bwMode="auto">
          <a:xfrm>
            <a:off x="7524750" y="2924175"/>
            <a:ext cx="1368425" cy="3529013"/>
            <a:chOff x="4740" y="1842"/>
            <a:chExt cx="862" cy="2223"/>
          </a:xfrm>
        </p:grpSpPr>
        <p:sp>
          <p:nvSpPr>
            <p:cNvPr id="68634"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68635"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68636"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68637"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68618"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68619"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8620"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8621" name="Rectangle 21"/>
          <p:cNvSpPr>
            <a:spLocks noChangeArrowheads="1"/>
          </p:cNvSpPr>
          <p:nvPr/>
        </p:nvSpPr>
        <p:spPr bwMode="auto">
          <a:xfrm>
            <a:off x="7092950" y="46164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68622"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8623"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8624"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68625"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8626"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68627"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68628"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68629"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616478"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616479"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8632" name="Rectangle 32"/>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6481" name="Text Box 33"/>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6478"/>
                                        </p:tgtEl>
                                        <p:attrNameLst>
                                          <p:attrName>style.visibility</p:attrName>
                                        </p:attrNameLst>
                                      </p:cBhvr>
                                      <p:to>
                                        <p:strVal val="visible"/>
                                      </p:to>
                                    </p:set>
                                    <p:animEffect transition="in" filter="slide(fromBottom)">
                                      <p:cBhvr>
                                        <p:cTn id="7" dur="500"/>
                                        <p:tgtEl>
                                          <p:spTgt spid="61647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6479"/>
                                        </p:tgtEl>
                                        <p:attrNameLst>
                                          <p:attrName>style.visibility</p:attrName>
                                        </p:attrNameLst>
                                      </p:cBhvr>
                                      <p:to>
                                        <p:strVal val="visible"/>
                                      </p:to>
                                    </p:set>
                                    <p:animEffect transition="in" filter="slide(fromBottom)">
                                      <p:cBhvr>
                                        <p:cTn id="12" dur="500"/>
                                        <p:tgtEl>
                                          <p:spTgt spid="616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78" grpId="0"/>
      <p:bldP spid="61647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6963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6963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3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964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69641" name="Group 13"/>
          <p:cNvGrpSpPr/>
          <p:nvPr/>
        </p:nvGrpSpPr>
        <p:grpSpPr bwMode="auto">
          <a:xfrm>
            <a:off x="7524750" y="2924175"/>
            <a:ext cx="1368425" cy="3529013"/>
            <a:chOff x="4740" y="1842"/>
            <a:chExt cx="862" cy="2223"/>
          </a:xfrm>
        </p:grpSpPr>
        <p:sp>
          <p:nvSpPr>
            <p:cNvPr id="69658"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69659"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69660"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69661"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6964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6964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964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9645" name="Rectangle 21"/>
          <p:cNvSpPr>
            <a:spLocks noChangeArrowheads="1"/>
          </p:cNvSpPr>
          <p:nvPr/>
        </p:nvSpPr>
        <p:spPr bwMode="auto">
          <a:xfrm>
            <a:off x="7092950" y="4221163"/>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6964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964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9648"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69649"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9650"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69651"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69652"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69653"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69654"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69655"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9656" name="Rectangle 32"/>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7505" name="Text Box 33"/>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0659"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7066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0664"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0665" name="Group 13"/>
          <p:cNvGrpSpPr/>
          <p:nvPr/>
        </p:nvGrpSpPr>
        <p:grpSpPr bwMode="auto">
          <a:xfrm>
            <a:off x="7524750" y="2924175"/>
            <a:ext cx="1368425" cy="3529013"/>
            <a:chOff x="4740" y="1842"/>
            <a:chExt cx="862" cy="2223"/>
          </a:xfrm>
        </p:grpSpPr>
        <p:sp>
          <p:nvSpPr>
            <p:cNvPr id="70684"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0685"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0686"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0687"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0666"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0667"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0668"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0669" name="Rectangle 21"/>
          <p:cNvSpPr>
            <a:spLocks noChangeArrowheads="1"/>
          </p:cNvSpPr>
          <p:nvPr/>
        </p:nvSpPr>
        <p:spPr bwMode="auto">
          <a:xfrm>
            <a:off x="7092950" y="4221163"/>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0670"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0671"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0672"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0673"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0674"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0675"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0676"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0677"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0678"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0679"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618528"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618529"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3</a:t>
            </a:r>
            <a:endParaRPr kumimoji="0" lang="en-US" altLang="zh-CN" sz="2000" b="1" i="0">
              <a:sym typeface="Symbol" panose="05050102010706020507" pitchFamily="18" charset="2"/>
            </a:endParaRPr>
          </a:p>
        </p:txBody>
      </p:sp>
      <p:sp>
        <p:nvSpPr>
          <p:cNvPr id="70682" name="Rectangle 3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8531" name="Text Box 35"/>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8528"/>
                                        </p:tgtEl>
                                        <p:attrNameLst>
                                          <p:attrName>style.visibility</p:attrName>
                                        </p:attrNameLst>
                                      </p:cBhvr>
                                      <p:to>
                                        <p:strVal val="visible"/>
                                      </p:to>
                                    </p:set>
                                    <p:animEffect transition="in" filter="slide(fromBottom)">
                                      <p:cBhvr>
                                        <p:cTn id="7" dur="500"/>
                                        <p:tgtEl>
                                          <p:spTgt spid="6185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8529"/>
                                        </p:tgtEl>
                                        <p:attrNameLst>
                                          <p:attrName>style.visibility</p:attrName>
                                        </p:attrNameLst>
                                      </p:cBhvr>
                                      <p:to>
                                        <p:strVal val="visible"/>
                                      </p:to>
                                    </p:set>
                                    <p:animEffect transition="in" filter="slide(fromBottom)">
                                      <p:cBhvr>
                                        <p:cTn id="12" dur="500"/>
                                        <p:tgtEl>
                                          <p:spTgt spid="61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8528" grpId="0"/>
      <p:bldP spid="61852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1683"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dirty="0">
                <a:sym typeface="Symbol" panose="05050102010706020507" pitchFamily="18" charset="2"/>
              </a:rPr>
              <a:t>产生式                   依产生式归约时语义计算的代码片断</a:t>
            </a:r>
            <a:endParaRPr kumimoji="0" lang="zh-CN" altLang="en-US" sz="2000" b="1" i="0" dirty="0">
              <a:solidFill>
                <a:srgbClr val="333399"/>
              </a:solidFill>
              <a:cs typeface="Times New Roman" panose="02020603050405020304" pitchFamily="18" charset="0"/>
              <a:sym typeface="Symbol" panose="05050102010706020507" pitchFamily="18" charset="2"/>
            </a:endParaRPr>
          </a:p>
        </p:txBody>
      </p:sp>
      <p:sp>
        <p:nvSpPr>
          <p:cNvPr id="7168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688"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1689" name="Group 13"/>
          <p:cNvGrpSpPr/>
          <p:nvPr/>
        </p:nvGrpSpPr>
        <p:grpSpPr bwMode="auto">
          <a:xfrm>
            <a:off x="7524750" y="2924175"/>
            <a:ext cx="1368425" cy="3529013"/>
            <a:chOff x="4740" y="1842"/>
            <a:chExt cx="862" cy="2223"/>
          </a:xfrm>
        </p:grpSpPr>
        <p:sp>
          <p:nvSpPr>
            <p:cNvPr id="7171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171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171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171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1690"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1691"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1692"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1693" name="Rectangle 21"/>
          <p:cNvSpPr>
            <a:spLocks noChangeArrowheads="1"/>
          </p:cNvSpPr>
          <p:nvPr/>
        </p:nvSpPr>
        <p:spPr bwMode="auto">
          <a:xfrm>
            <a:off x="7092950" y="386080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1694"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1695"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169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169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1698"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1699"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1700"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1701"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1702"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1703"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1704"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1705"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3</a:t>
            </a:r>
            <a:endParaRPr kumimoji="0" lang="en-US" altLang="zh-CN" sz="2000" b="1" i="0">
              <a:sym typeface="Symbol" panose="05050102010706020507" pitchFamily="18" charset="2"/>
            </a:endParaRPr>
          </a:p>
        </p:txBody>
      </p:sp>
      <p:sp>
        <p:nvSpPr>
          <p:cNvPr id="619554"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619555"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1708" name="Rectangle 3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19557" name="Text Box 37"/>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9554"/>
                                        </p:tgtEl>
                                        <p:attrNameLst>
                                          <p:attrName>style.visibility</p:attrName>
                                        </p:attrNameLst>
                                      </p:cBhvr>
                                      <p:to>
                                        <p:strVal val="visible"/>
                                      </p:to>
                                    </p:set>
                                    <p:animEffect transition="in" filter="slide(fromBottom)">
                                      <p:cBhvr>
                                        <p:cTn id="7" dur="500"/>
                                        <p:tgtEl>
                                          <p:spTgt spid="61955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19555"/>
                                        </p:tgtEl>
                                        <p:attrNameLst>
                                          <p:attrName>style.visibility</p:attrName>
                                        </p:attrNameLst>
                                      </p:cBhvr>
                                      <p:to>
                                        <p:strVal val="visible"/>
                                      </p:to>
                                    </p:set>
                                    <p:animEffect transition="in" filter="slide(fromBottom)">
                                      <p:cBhvr>
                                        <p:cTn id="12" dur="500"/>
                                        <p:tgtEl>
                                          <p:spTgt spid="619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54" grpId="0"/>
      <p:bldP spid="61955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3"/>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2707" name="Text Box 5"/>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2708"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09"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0"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1"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2712" name="Text Box 10"/>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2713" name="Group 11"/>
          <p:cNvGrpSpPr/>
          <p:nvPr/>
        </p:nvGrpSpPr>
        <p:grpSpPr bwMode="auto">
          <a:xfrm>
            <a:off x="7524750" y="2924175"/>
            <a:ext cx="1368425" cy="3529013"/>
            <a:chOff x="4740" y="1842"/>
            <a:chExt cx="862" cy="2223"/>
          </a:xfrm>
        </p:grpSpPr>
        <p:sp>
          <p:nvSpPr>
            <p:cNvPr id="72734" name="Line 12"/>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2735" name="Line 13"/>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2736" name="Line 14"/>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2737" name="Line 15"/>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2714" name="Text Box 16"/>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2715" name="Rectangle 17"/>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2716" name="Rectangle 18"/>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2717" name="Rectangle 19"/>
          <p:cNvSpPr>
            <a:spLocks noChangeArrowheads="1"/>
          </p:cNvSpPr>
          <p:nvPr/>
        </p:nvSpPr>
        <p:spPr bwMode="auto">
          <a:xfrm>
            <a:off x="7092950" y="350043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2718" name="Rectangle 20"/>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2719" name="Rectangle 21"/>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2720" name="Rectangle 22"/>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2721" name="Rectangle 23"/>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2722" name="Rectangle 24"/>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2723" name="Rectangle 25"/>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2724" name="Rectangle 26"/>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2725" name="Rectangle 27"/>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2726" name="Rectangle 28"/>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2727" name="Rectangle 29"/>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2728" name="Rectangle 30"/>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2729" name="Rectangle 31"/>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3</a:t>
            </a:r>
            <a:endParaRPr kumimoji="0" lang="en-US" altLang="zh-CN" sz="2000" b="1" i="0">
              <a:sym typeface="Symbol" panose="05050102010706020507" pitchFamily="18" charset="2"/>
            </a:endParaRPr>
          </a:p>
        </p:txBody>
      </p:sp>
      <p:sp>
        <p:nvSpPr>
          <p:cNvPr id="72730" name="Rectangle 32"/>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2731" name="Rectangle 33"/>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2732" name="Rectangle 34"/>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5699" name="Text Box 35"/>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84213" y="1219200"/>
            <a:ext cx="7129462" cy="5847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dirty="0">
                <a:latin typeface="楷体_GB2312" pitchFamily="49" charset="-122"/>
              </a:rPr>
              <a:t> </a:t>
            </a:r>
            <a:r>
              <a:rPr lang="zh-CN" altLang="en-US" sz="3200" b="1" i="0" dirty="0">
                <a:latin typeface="楷体_GB2312" pitchFamily="49" charset="-122"/>
              </a:rPr>
              <a:t>翻译模式</a:t>
            </a:r>
            <a:r>
              <a:rPr lang="zh-CN" altLang="en-US" sz="3200" b="1" i="0" dirty="0" smtClean="0">
                <a:latin typeface="楷体_GB2312" pitchFamily="49" charset="-122"/>
              </a:rPr>
              <a:t>举例</a:t>
            </a:r>
            <a:r>
              <a:rPr lang="en-US" altLang="zh-CN" sz="3200" b="1" i="0" dirty="0">
                <a:latin typeface="楷体_GB2312" pitchFamily="49" charset="-122"/>
              </a:rPr>
              <a:t>(</a:t>
            </a:r>
            <a:r>
              <a:rPr lang="zh-CN" altLang="en-US" sz="3200" b="1" i="0" dirty="0">
                <a:latin typeface="楷体_GB2312" pitchFamily="49" charset="-122"/>
              </a:rPr>
              <a:t>此例的</a:t>
            </a:r>
            <a:r>
              <a:rPr lang="zh-CN" altLang="en-US" sz="3200" b="1" i="0" dirty="0" smtClean="0">
                <a:latin typeface="楷体_GB2312" pitchFamily="49" charset="-122"/>
              </a:rPr>
              <a:t>解释在后面</a:t>
            </a:r>
            <a:r>
              <a:rPr lang="en-US" altLang="zh-CN" sz="3200" b="1" i="0" dirty="0" smtClean="0">
                <a:latin typeface="楷体_GB2312" pitchFamily="49" charset="-122"/>
              </a:rPr>
              <a:t>)</a:t>
            </a:r>
            <a:endParaRPr lang="zh-CN" altLang="en-US" sz="3200" b="1" i="0" dirty="0">
              <a:latin typeface="楷体_GB2312" pitchFamily="49" charset="-122"/>
            </a:endParaRPr>
          </a:p>
        </p:txBody>
      </p:sp>
      <p:sp>
        <p:nvSpPr>
          <p:cNvPr id="11267" name="Rectangle 9"/>
          <p:cNvSpPr>
            <a:spLocks noChangeArrowheads="1"/>
          </p:cNvSpPr>
          <p:nvPr/>
        </p:nvSpPr>
        <p:spPr bwMode="auto">
          <a:xfrm>
            <a:off x="1008063" y="1905000"/>
            <a:ext cx="7451725" cy="94615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latin typeface="楷体_GB2312" pitchFamily="49" charset="-122"/>
              </a:rPr>
              <a:t> </a:t>
            </a:r>
            <a:r>
              <a:rPr lang="zh-CN" altLang="en-US" sz="2800" b="1" i="0" dirty="0">
                <a:solidFill>
                  <a:srgbClr val="333399"/>
                </a:solidFill>
                <a:latin typeface="楷体_GB2312" pitchFamily="49" charset="-122"/>
              </a:rPr>
              <a:t>识别语言 </a:t>
            </a:r>
            <a:r>
              <a:rPr lang="pt-BR" altLang="zh-CN" b="1" dirty="0"/>
              <a:t>L</a:t>
            </a:r>
            <a:r>
              <a:rPr lang="pt-BR" altLang="zh-CN" b="1" i="0" dirty="0"/>
              <a:t> = { </a:t>
            </a:r>
            <a:r>
              <a:rPr lang="pt-BR" altLang="zh-CN" b="1" dirty="0"/>
              <a:t>a</a:t>
            </a:r>
            <a:r>
              <a:rPr lang="pt-BR" altLang="zh-CN" b="1" baseline="30000" dirty="0"/>
              <a:t>i</a:t>
            </a:r>
            <a:r>
              <a:rPr lang="pt-BR" altLang="zh-CN" b="1" dirty="0"/>
              <a:t>b</a:t>
            </a:r>
            <a:r>
              <a:rPr lang="pt-BR" altLang="zh-CN" b="1" baseline="30000" dirty="0"/>
              <a:t>j</a:t>
            </a:r>
            <a:r>
              <a:rPr lang="pt-BR" altLang="zh-CN" b="1" dirty="0"/>
              <a:t>c</a:t>
            </a:r>
            <a:r>
              <a:rPr lang="pt-BR" altLang="zh-CN" b="1" baseline="30000" dirty="0"/>
              <a:t>k</a:t>
            </a:r>
            <a:r>
              <a:rPr lang="pt-BR" altLang="zh-CN" b="1" i="0" dirty="0"/>
              <a:t> </a:t>
            </a:r>
            <a:r>
              <a:rPr lang="pt-BR" altLang="zh-CN" b="1" i="0" dirty="0">
                <a:sym typeface="Symbol" panose="05050102010706020507" pitchFamily="18" charset="2"/>
              </a:rPr>
              <a:t></a:t>
            </a:r>
            <a:r>
              <a:rPr lang="pt-BR" altLang="zh-CN" b="1" i="0" dirty="0"/>
              <a:t> </a:t>
            </a:r>
            <a:r>
              <a:rPr lang="pt-BR" altLang="zh-CN" b="1" dirty="0"/>
              <a:t>i, j, k</a:t>
            </a:r>
            <a:r>
              <a:rPr lang="pt-BR" altLang="zh-CN" b="1" i="0" dirty="0"/>
              <a:t> </a:t>
            </a:r>
            <a:r>
              <a:rPr lang="en-US" altLang="zh-CN" b="1" i="0" dirty="0">
                <a:sym typeface="Symbol" panose="05050102010706020507" pitchFamily="18" charset="2"/>
              </a:rPr>
              <a:t></a:t>
            </a:r>
            <a:r>
              <a:rPr lang="en-US" altLang="zh-CN" b="1" i="0" dirty="0"/>
              <a:t> </a:t>
            </a:r>
            <a:r>
              <a:rPr lang="pt-BR" altLang="zh-CN" b="1" i="0" dirty="0"/>
              <a:t>1}</a:t>
            </a:r>
            <a:endParaRPr lang="pt-BR" altLang="zh-CN" dirty="0"/>
          </a:p>
          <a:p>
            <a:pPr algn="l">
              <a:buClrTx/>
              <a:buFont typeface="Symbol" panose="05050102010706020507" pitchFamily="18" charset="2"/>
              <a:buNone/>
            </a:pPr>
            <a:r>
              <a:rPr lang="zh-CN" altLang="pt-BR" b="1" i="0" dirty="0"/>
              <a:t>     </a:t>
            </a:r>
            <a:r>
              <a:rPr lang="zh-CN" altLang="pt-BR" sz="2800" b="1" i="0" dirty="0">
                <a:solidFill>
                  <a:srgbClr val="333399"/>
                </a:solidFill>
              </a:rPr>
              <a:t>显示</a:t>
            </a:r>
            <a:r>
              <a:rPr lang="pt-BR" altLang="zh-CN" b="1" dirty="0"/>
              <a:t> a</a:t>
            </a:r>
            <a:r>
              <a:rPr lang="pt-BR" altLang="zh-CN" b="1" baseline="30000" dirty="0"/>
              <a:t>n</a:t>
            </a:r>
            <a:r>
              <a:rPr lang="pt-BR" altLang="zh-CN" b="1" dirty="0"/>
              <a:t>b</a:t>
            </a:r>
            <a:r>
              <a:rPr lang="pt-BR" altLang="zh-CN" b="1" baseline="30000" dirty="0"/>
              <a:t>n</a:t>
            </a:r>
            <a:r>
              <a:rPr lang="pt-BR" altLang="zh-CN" b="1" dirty="0"/>
              <a:t>c</a:t>
            </a:r>
            <a:r>
              <a:rPr lang="pt-BR" altLang="zh-CN" b="1" baseline="30000" dirty="0"/>
              <a:t>n</a:t>
            </a:r>
            <a:r>
              <a:rPr lang="pt-BR" altLang="zh-CN" b="1" i="0" dirty="0"/>
              <a:t> </a:t>
            </a:r>
            <a:r>
              <a:rPr lang="pt-BR" altLang="zh-CN" b="1" i="0" dirty="0">
                <a:sym typeface="Symbol" panose="05050102010706020507" pitchFamily="18" charset="2"/>
              </a:rPr>
              <a:t>(</a:t>
            </a:r>
            <a:r>
              <a:rPr lang="pt-BR" altLang="zh-CN" b="1" dirty="0"/>
              <a:t>n</a:t>
            </a:r>
            <a:r>
              <a:rPr lang="pt-BR" altLang="zh-CN" b="1" i="0" dirty="0"/>
              <a:t> </a:t>
            </a:r>
            <a:r>
              <a:rPr lang="en-US" altLang="zh-CN" b="1" i="0" dirty="0">
                <a:sym typeface="Symbol" panose="05050102010706020507" pitchFamily="18" charset="2"/>
              </a:rPr>
              <a:t></a:t>
            </a:r>
            <a:r>
              <a:rPr lang="en-US" altLang="zh-CN" b="1" i="0" dirty="0"/>
              <a:t> </a:t>
            </a:r>
            <a:r>
              <a:rPr lang="pt-BR" altLang="zh-CN" b="1" i="0" dirty="0"/>
              <a:t>1) </a:t>
            </a:r>
            <a:r>
              <a:rPr lang="zh-CN" altLang="pt-BR" sz="2800" b="1" i="0" dirty="0">
                <a:solidFill>
                  <a:srgbClr val="333399"/>
                </a:solidFill>
              </a:rPr>
              <a:t>是合法的</a:t>
            </a:r>
            <a:endParaRPr lang="zh-CN" altLang="en-US" sz="2800" i="0" dirty="0">
              <a:solidFill>
                <a:srgbClr val="333399"/>
              </a:solidFill>
            </a:endParaRPr>
          </a:p>
        </p:txBody>
      </p:sp>
      <p:sp>
        <p:nvSpPr>
          <p:cNvPr id="11268" name="Text Box 11"/>
          <p:cNvSpPr txBox="1">
            <a:spLocks noChangeArrowheads="1"/>
          </p:cNvSpPr>
          <p:nvPr/>
        </p:nvSpPr>
        <p:spPr bwMode="auto">
          <a:xfrm>
            <a:off x="1403350" y="2997200"/>
            <a:ext cx="6985000" cy="3600986"/>
          </a:xfrm>
          <a:prstGeom prst="rect">
            <a:avLst/>
          </a:prstGeom>
          <a:noFill/>
          <a:ln w="9525">
            <a:noFill/>
            <a:miter lim="800000"/>
          </a:ln>
        </p:spPr>
        <p:txBody>
          <a:bodyPr>
            <a:spAutoFit/>
          </a:bodyPr>
          <a:lstStyle/>
          <a:p>
            <a:pPr algn="l">
              <a:buClrTx/>
            </a:pPr>
            <a:r>
              <a:rPr lang="en-US" altLang="zh-CN" sz="2000" dirty="0">
                <a:solidFill>
                  <a:srgbClr val="333399"/>
                </a:solidFill>
                <a:cs typeface="Times New Roman" panose="02020603050405020304" pitchFamily="18" charset="0"/>
                <a:sym typeface="Symbol" panose="05050102010706020507" pitchFamily="18" charset="2"/>
              </a:rPr>
              <a:t>S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  </a:t>
            </a:r>
            <a:r>
              <a:rPr lang="pt-BR" altLang="zh-CN" sz="2000" dirty="0">
                <a:solidFill>
                  <a:srgbClr val="333399"/>
                </a:solidFill>
                <a:cs typeface="Times New Roman" panose="02020603050405020304" pitchFamily="18" charset="0"/>
                <a:sym typeface="Symbol" panose="05050102010706020507" pitchFamily="18" charset="2"/>
              </a:rPr>
              <a:t>B</a:t>
            </a:r>
            <a:r>
              <a:rPr lang="pt-BR" altLang="zh-CN" sz="2000" b="1" dirty="0">
                <a:solidFill>
                  <a:srgbClr val="333399"/>
                </a:solidFill>
                <a:cs typeface="Times New Roman" panose="02020603050405020304" pitchFamily="18" charset="0"/>
                <a:sym typeface="Symbol" panose="05050102010706020507" pitchFamily="18" charset="2"/>
              </a:rPr>
              <a:t>.</a:t>
            </a:r>
            <a:r>
              <a:rPr lang="pt-BR" altLang="zh-CN" sz="2000" dirty="0">
                <a:solidFill>
                  <a:srgbClr val="333399"/>
                </a:solidFill>
                <a:cs typeface="Times New Roman" panose="02020603050405020304" pitchFamily="18" charset="0"/>
                <a:sym typeface="Symbol" panose="05050102010706020507" pitchFamily="18" charset="2"/>
              </a:rPr>
              <a:t>in</a:t>
            </a:r>
            <a:r>
              <a:rPr lang="pt-BR" altLang="zh-CN" sz="2000" b="1" dirty="0">
                <a:solidFill>
                  <a:srgbClr val="333399"/>
                </a:solidFill>
                <a:cs typeface="Times New Roman" panose="02020603050405020304" pitchFamily="18" charset="0"/>
                <a:sym typeface="Symbol" panose="05050102010706020507" pitchFamily="18" charset="2"/>
              </a:rPr>
              <a:t>_</a:t>
            </a:r>
            <a:r>
              <a:rPr lang="pt-BR" altLang="zh-CN" sz="2000" dirty="0">
                <a:solidFill>
                  <a:srgbClr val="333399"/>
                </a:solidFill>
                <a:cs typeface="Times New Roman" panose="02020603050405020304" pitchFamily="18" charset="0"/>
                <a:sym typeface="Symbol" panose="05050102010706020507" pitchFamily="18" charset="2"/>
              </a:rPr>
              <a:t>num := A </a:t>
            </a:r>
            <a:r>
              <a:rPr lang="pt-BR" altLang="zh-CN" sz="2000" b="1" dirty="0">
                <a:solidFill>
                  <a:srgbClr val="333399"/>
                </a:solidFill>
                <a:cs typeface="Times New Roman" panose="02020603050405020304" pitchFamily="18" charset="0"/>
                <a:sym typeface="Symbol" panose="05050102010706020507" pitchFamily="18" charset="2"/>
              </a:rPr>
              <a:t>.</a:t>
            </a:r>
            <a:r>
              <a:rPr lang="pt-BR" altLang="zh-CN" sz="2000" dirty="0">
                <a:solidFill>
                  <a:srgbClr val="333399"/>
                </a:solidFill>
                <a:cs typeface="Times New Roman" panose="02020603050405020304" pitchFamily="18" charset="0"/>
                <a:sym typeface="Symbol" panose="05050102010706020507" pitchFamily="18" charset="2"/>
              </a:rPr>
              <a:t>num  </a:t>
            </a:r>
            <a:r>
              <a:rPr lang="pt-BR"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 B</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i="0" dirty="0">
                <a:solidFill>
                  <a:srgbClr val="333399"/>
                </a:solidFill>
                <a:cs typeface="Times New Roman" panose="02020603050405020304" pitchFamily="18" charset="0"/>
                <a:sym typeface="Symbol" panose="05050102010706020507" pitchFamily="18" charset="2"/>
              </a:rPr>
              <a:t>        {  </a:t>
            </a:r>
            <a:r>
              <a:rPr lang="pt-BR" altLang="zh-CN" sz="2000" dirty="0">
                <a:solidFill>
                  <a:srgbClr val="333399"/>
                </a:solidFill>
                <a:cs typeface="Times New Roman" panose="02020603050405020304" pitchFamily="18" charset="0"/>
                <a:sym typeface="Symbol" panose="05050102010706020507" pitchFamily="18" charset="2"/>
              </a:rPr>
              <a:t>C</a:t>
            </a:r>
            <a:r>
              <a:rPr lang="pt-BR" altLang="zh-CN" sz="2000" b="1" dirty="0">
                <a:solidFill>
                  <a:srgbClr val="333399"/>
                </a:solidFill>
                <a:cs typeface="Times New Roman" panose="02020603050405020304" pitchFamily="18" charset="0"/>
                <a:sym typeface="Symbol" panose="05050102010706020507" pitchFamily="18" charset="2"/>
              </a:rPr>
              <a:t>.</a:t>
            </a:r>
            <a:r>
              <a:rPr lang="pt-BR" altLang="zh-CN" sz="2000" dirty="0">
                <a:solidFill>
                  <a:srgbClr val="333399"/>
                </a:solidFill>
                <a:cs typeface="Times New Roman" panose="02020603050405020304" pitchFamily="18" charset="0"/>
                <a:sym typeface="Symbol" panose="05050102010706020507" pitchFamily="18" charset="2"/>
              </a:rPr>
              <a:t>in</a:t>
            </a:r>
            <a:r>
              <a:rPr lang="pt-BR" altLang="zh-CN" sz="2000" b="1" dirty="0">
                <a:solidFill>
                  <a:srgbClr val="333399"/>
                </a:solidFill>
                <a:cs typeface="Times New Roman" panose="02020603050405020304" pitchFamily="18" charset="0"/>
                <a:sym typeface="Symbol" panose="05050102010706020507" pitchFamily="18" charset="2"/>
              </a:rPr>
              <a:t>_</a:t>
            </a:r>
            <a:r>
              <a:rPr lang="pt-BR" altLang="zh-CN" sz="2000" dirty="0">
                <a:solidFill>
                  <a:srgbClr val="333399"/>
                </a:solidFill>
                <a:cs typeface="Times New Roman" panose="02020603050405020304" pitchFamily="18" charset="0"/>
                <a:sym typeface="Symbol" panose="05050102010706020507" pitchFamily="18" charset="2"/>
              </a:rPr>
              <a:t>num := A </a:t>
            </a:r>
            <a:r>
              <a:rPr lang="pt-BR" altLang="zh-CN" sz="2000" b="1" dirty="0">
                <a:solidFill>
                  <a:srgbClr val="333399"/>
                </a:solidFill>
                <a:cs typeface="Times New Roman" panose="02020603050405020304" pitchFamily="18" charset="0"/>
                <a:sym typeface="Symbol" panose="05050102010706020507" pitchFamily="18" charset="2"/>
              </a:rPr>
              <a:t>.</a:t>
            </a:r>
            <a:r>
              <a:rPr lang="pt-BR" altLang="zh-CN" sz="2000" dirty="0">
                <a:solidFill>
                  <a:srgbClr val="333399"/>
                </a:solidFill>
                <a:cs typeface="Times New Roman" panose="02020603050405020304" pitchFamily="18" charset="0"/>
                <a:sym typeface="Symbol" panose="05050102010706020507" pitchFamily="18" charset="2"/>
              </a:rPr>
              <a:t>num  </a:t>
            </a:r>
            <a:r>
              <a:rPr lang="pt-BR" altLang="zh-CN" sz="2000" i="0" dirty="0">
                <a:solidFill>
                  <a:srgbClr val="333399"/>
                </a:solidFill>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C</a:t>
            </a:r>
            <a:endParaRPr lang="en-US" altLang="zh-CN" sz="2000" dirty="0">
              <a:solidFill>
                <a:srgbClr val="333399"/>
              </a:solidFill>
              <a:cs typeface="Times New Roman" panose="02020603050405020304" pitchFamily="18" charset="0"/>
              <a:sym typeface="Symbol" panose="05050102010706020507" pitchFamily="18" charset="2"/>
            </a:endParaRPr>
          </a:p>
          <a:p>
            <a:pPr algn="l"/>
            <a:r>
              <a:rPr kumimoji="0" lang="en-US" altLang="zh-CN" sz="2000" i="0" dirty="0">
                <a:solidFill>
                  <a:srgbClr val="333399"/>
                </a:solidFill>
                <a:cs typeface="Times New Roman" panose="02020603050405020304" pitchFamily="18" charset="0"/>
                <a:sym typeface="Symbol" panose="05050102010706020507" pitchFamily="18" charset="2"/>
              </a:rPr>
              <a:t>        {  </a:t>
            </a:r>
            <a:r>
              <a:rPr lang="en-US" altLang="zh-CN" sz="2000" i="0" dirty="0">
                <a:solidFill>
                  <a:srgbClr val="333399"/>
                </a:solidFill>
                <a:cs typeface="Times New Roman" panose="02020603050405020304" pitchFamily="18" charset="0"/>
                <a:sym typeface="Symbol" panose="05050102010706020507" pitchFamily="18" charset="2"/>
              </a:rPr>
              <a:t>if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num</a:t>
            </a:r>
            <a:r>
              <a:rPr lang="en-US" altLang="zh-CN" sz="2000" dirty="0">
                <a:solidFill>
                  <a:srgbClr val="333399"/>
                </a:solidFill>
                <a:cs typeface="Times New Roman" panose="02020603050405020304" pitchFamily="18" charset="0"/>
                <a:sym typeface="Symbol" panose="05050102010706020507" pitchFamily="18" charset="2"/>
              </a:rPr>
              <a:t>=0</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and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rPr>
              <a:t>C</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rPr>
              <a:t>=0</a:t>
            </a:r>
            <a:r>
              <a:rPr lang="en-US" altLang="zh-CN" sz="2000" i="0" dirty="0">
                <a:solidFill>
                  <a:srgbClr val="333399"/>
                </a:solidFill>
                <a:cs typeface="Times New Roman" panose="02020603050405020304" pitchFamily="18" charset="0"/>
              </a:rPr>
              <a:t>))</a:t>
            </a:r>
            <a:endParaRPr lang="en-US" altLang="zh-CN" sz="2000" i="0" dirty="0">
              <a:solidFill>
                <a:srgbClr val="333399"/>
              </a:solidFill>
              <a:cs typeface="Times New Roman" panose="02020603050405020304" pitchFamily="18" charset="0"/>
            </a:endParaRPr>
          </a:p>
          <a:p>
            <a:pPr algn="l"/>
            <a:r>
              <a:rPr lang="en-US" altLang="zh-CN" sz="2000" i="0" dirty="0">
                <a:solidFill>
                  <a:srgbClr val="333399"/>
                </a:solidFill>
                <a:cs typeface="Times New Roman" panose="02020603050405020304" pitchFamily="18" charset="0"/>
              </a:rPr>
              <a:t>           then  </a:t>
            </a:r>
            <a:r>
              <a:rPr lang="en-US" altLang="zh-CN" sz="2000" dirty="0">
                <a:solidFill>
                  <a:srgbClr val="333399"/>
                </a:solidFill>
                <a:cs typeface="Times New Roman" panose="02020603050405020304" pitchFamily="18" charset="0"/>
              </a:rPr>
              <a:t>print(</a:t>
            </a:r>
            <a:r>
              <a:rPr lang="pt-BR" altLang="zh-CN" sz="2000" dirty="0">
                <a:solidFill>
                  <a:srgbClr val="333399"/>
                </a:solidFill>
                <a:cs typeface="Times New Roman" panose="02020603050405020304" pitchFamily="18" charset="0"/>
              </a:rPr>
              <a:t>“Accepted!” </a:t>
            </a:r>
            <a:r>
              <a:rPr lang="en-US" altLang="zh-CN" sz="200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rPr>
              <a:t>else  </a:t>
            </a:r>
            <a:r>
              <a:rPr lang="en-US" altLang="zh-CN" sz="2000" dirty="0">
                <a:solidFill>
                  <a:srgbClr val="333399"/>
                </a:solidFill>
                <a:cs typeface="Times New Roman" panose="02020603050405020304" pitchFamily="18" charset="0"/>
              </a:rPr>
              <a:t>print(</a:t>
            </a:r>
            <a:r>
              <a:rPr lang="pt-BR" altLang="zh-CN" sz="2000" dirty="0">
                <a:solidFill>
                  <a:srgbClr val="333399"/>
                </a:solidFill>
                <a:cs typeface="Times New Roman" panose="02020603050405020304" pitchFamily="18" charset="0"/>
              </a:rPr>
              <a:t>“Refused!” </a:t>
            </a:r>
            <a:r>
              <a:rPr lang="en-US" altLang="zh-CN" sz="200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endParaRPr kumimoji="0" lang="en-US" altLang="zh-CN" sz="2000" i="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A </a:t>
            </a:r>
            <a:r>
              <a:rPr lang="en-US" altLang="zh-CN" sz="2000" i="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 A</a:t>
            </a:r>
            <a:r>
              <a:rPr lang="en-US" altLang="zh-CN" sz="2000" i="0" baseline="-25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1</a:t>
            </a:r>
            <a:r>
              <a:rPr lang="en-US" altLang="zh-CN" sz="2000" dirty="0">
                <a:solidFill>
                  <a:srgbClr val="333399"/>
                </a:solidFill>
                <a:ea typeface="华文行楷" panose="02010800040101010101" pitchFamily="2" charset="-122"/>
                <a:cs typeface="Times New Roman" panose="02020603050405020304" pitchFamily="18" charset="0"/>
                <a:sym typeface="Symbol" panose="05050102010706020507" pitchFamily="18" charset="2"/>
              </a:rPr>
              <a:t>a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A</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rPr>
              <a:t>.</a:t>
            </a:r>
            <a:r>
              <a:rPr lang="en-US" altLang="zh-CN" sz="2000" dirty="0">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+ 1</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A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A</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1</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B </a:t>
            </a:r>
            <a:r>
              <a:rPr lang="en-US" altLang="zh-CN" sz="2000" i="0" dirty="0">
                <a:solidFill>
                  <a:srgbClr val="333399"/>
                </a:solidFill>
                <a:ea typeface="华文行楷" panose="02010800040101010101" pitchFamily="2" charset="-122"/>
                <a:sym typeface="Symbol" panose="05050102010706020507" pitchFamily="18" charset="2"/>
              </a:rPr>
              <a:t></a:t>
            </a:r>
            <a:r>
              <a:rPr lang="en-US" altLang="zh-CN" sz="2000" dirty="0">
                <a:solidFill>
                  <a:srgbClr val="333399"/>
                </a:solidFill>
                <a:ea typeface="华文行楷" panose="02010800040101010101" pitchFamily="2" charset="-122"/>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B</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in_</a:t>
            </a:r>
            <a:r>
              <a:rPr lang="en-US" altLang="zh-CN" sz="2000" dirty="0">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in_num</a:t>
            </a:r>
            <a:r>
              <a:rPr lang="en-US" altLang="zh-CN" sz="200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a:t>
            </a:r>
            <a:r>
              <a:rPr lang="en-US" altLang="zh-CN" sz="2000" dirty="0">
                <a:solidFill>
                  <a:srgbClr val="333399"/>
                </a:solidFill>
                <a:ea typeface="华文行楷" panose="02010800040101010101" pitchFamily="2" charset="-122"/>
                <a:sym typeface="Symbol" panose="05050102010706020507" pitchFamily="18" charset="2"/>
              </a:rPr>
              <a:t>B</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dirty="0">
                <a:solidFill>
                  <a:srgbClr val="333399"/>
                </a:solidFill>
                <a:ea typeface="华文行楷" panose="02010800040101010101" pitchFamily="2" charset="-122"/>
                <a:sym typeface="Symbol" panose="05050102010706020507" pitchFamily="18" charset="2"/>
              </a:rPr>
              <a:t>b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B</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rPr>
              <a:t>.</a:t>
            </a:r>
            <a:r>
              <a:rPr lang="en-US" altLang="zh-CN" sz="2000" dirty="0">
                <a:solidFill>
                  <a:srgbClr val="333399"/>
                </a:solidFill>
                <a:cs typeface="Times New Roman" panose="02020603050405020304" pitchFamily="18" charset="0"/>
              </a:rPr>
              <a:t>num-1</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B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b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B</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in_</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-1</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cs typeface="Times New Roman" panose="02020603050405020304" pitchFamily="18" charset="0"/>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C </a:t>
            </a:r>
            <a:r>
              <a:rPr lang="en-US" altLang="zh-CN" sz="2000" i="0" dirty="0">
                <a:solidFill>
                  <a:srgbClr val="333399"/>
                </a:solidFill>
                <a:cs typeface="Times New Roman" panose="02020603050405020304" pitchFamily="18" charset="0"/>
                <a:sym typeface="Symbol" panose="05050102010706020507" pitchFamily="18" charset="2"/>
              </a:rPr>
              <a:t> { </a:t>
            </a:r>
            <a:r>
              <a:rPr lang="en-US" altLang="zh-CN" sz="2000" dirty="0">
                <a:solidFill>
                  <a:srgbClr val="333399"/>
                </a:solidFill>
                <a:cs typeface="Times New Roman" panose="02020603050405020304" pitchFamily="18" charset="0"/>
                <a:sym typeface="Symbol" panose="05050102010706020507" pitchFamily="18" charset="2"/>
              </a:rPr>
              <a:t>C</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in_</a:t>
            </a:r>
            <a:r>
              <a:rPr lang="en-US" altLang="zh-CN" sz="2000" dirty="0">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C</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in_num</a:t>
            </a:r>
            <a:r>
              <a:rPr lang="en-US" altLang="zh-CN" sz="2000" dirty="0">
                <a:solidFill>
                  <a:srgbClr val="333399"/>
                </a:solidFill>
                <a:cs typeface="Times New Roman" panose="02020603050405020304" pitchFamily="18" charset="0"/>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cs typeface="Times New Roman" panose="02020603050405020304" pitchFamily="18" charset="0"/>
                <a:sym typeface="Symbol" panose="05050102010706020507" pitchFamily="18" charset="2"/>
              </a:rPr>
              <a:t>  </a:t>
            </a:r>
            <a:r>
              <a:rPr lang="en-US" altLang="zh-CN" sz="2000" dirty="0">
                <a:solidFill>
                  <a:srgbClr val="333399"/>
                </a:solidFill>
                <a:cs typeface="Times New Roman" panose="02020603050405020304" pitchFamily="18" charset="0"/>
                <a:sym typeface="Symbol" panose="05050102010706020507" pitchFamily="18" charset="2"/>
              </a:rPr>
              <a:t>C</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dirty="0">
                <a:solidFill>
                  <a:srgbClr val="333399"/>
                </a:solidFill>
                <a:cs typeface="Times New Roman" panose="02020603050405020304" pitchFamily="18" charset="0"/>
                <a:sym typeface="Symbol" panose="05050102010706020507" pitchFamily="18" charset="2"/>
              </a:rPr>
              <a:t>c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C</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C</a:t>
            </a:r>
            <a:r>
              <a:rPr lang="en-US" altLang="zh-CN" sz="2000" i="0" baseline="-25000" dirty="0">
                <a:solidFill>
                  <a:srgbClr val="333399"/>
                </a:solidFill>
                <a:cs typeface="Times New Roman" panose="02020603050405020304" pitchFamily="18" charset="0"/>
                <a:sym typeface="Symbol" panose="05050102010706020507" pitchFamily="18" charset="2"/>
              </a:rPr>
              <a:t>1</a:t>
            </a:r>
            <a:r>
              <a:rPr lang="en-US" altLang="zh-CN" sz="2000" b="1" dirty="0">
                <a:solidFill>
                  <a:srgbClr val="333399"/>
                </a:solidFill>
                <a:cs typeface="Times New Roman" panose="02020603050405020304" pitchFamily="18" charset="0"/>
              </a:rPr>
              <a:t>.</a:t>
            </a:r>
            <a:r>
              <a:rPr lang="en-US" altLang="zh-CN" sz="2000" dirty="0">
                <a:solidFill>
                  <a:srgbClr val="333399"/>
                </a:solidFill>
                <a:cs typeface="Times New Roman" panose="02020603050405020304" pitchFamily="18" charset="0"/>
              </a:rPr>
              <a:t>num-1</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dirty="0">
              <a:solidFill>
                <a:srgbClr val="333399"/>
              </a:solidFill>
              <a:ea typeface="华文行楷" panose="02010800040101010101" pitchFamily="2" charset="-122"/>
              <a:sym typeface="Symbol" panose="05050102010706020507" pitchFamily="18" charset="2"/>
            </a:endParaRPr>
          </a:p>
          <a:p>
            <a:pPr algn="l">
              <a:buClrTx/>
            </a:pPr>
            <a:r>
              <a:rPr lang="en-US" altLang="zh-CN" sz="2000" dirty="0">
                <a:solidFill>
                  <a:srgbClr val="333399"/>
                </a:solidFill>
                <a:cs typeface="Times New Roman" panose="02020603050405020304" pitchFamily="18" charset="0"/>
                <a:sym typeface="Symbol" panose="05050102010706020507" pitchFamily="18" charset="2"/>
              </a:rPr>
              <a:t>C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c  </a:t>
            </a:r>
            <a:r>
              <a:rPr lang="en-US" altLang="zh-CN" sz="2000" i="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C</a:t>
            </a:r>
            <a:r>
              <a:rPr lang="en-US" altLang="zh-CN" sz="2000" b="1" dirty="0" err="1">
                <a:solidFill>
                  <a:srgbClr val="333399"/>
                </a:solidFill>
                <a:cs typeface="Times New Roman" panose="02020603050405020304" pitchFamily="18" charset="0"/>
              </a:rPr>
              <a:t>.</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i="0" dirty="0">
                <a:solidFill>
                  <a:srgbClr val="333399"/>
                </a:solidFill>
                <a:cs typeface="Times New Roman" panose="02020603050405020304" pitchFamily="18" charset="0"/>
                <a:sym typeface="Symbol" panose="05050102010706020507" pitchFamily="18" charset="2"/>
              </a:rPr>
              <a:t>:=</a:t>
            </a:r>
            <a:r>
              <a:rPr lang="en-US" altLang="zh-CN" sz="2000" dirty="0">
                <a:solidFill>
                  <a:srgbClr val="333399"/>
                </a:solidFill>
                <a:cs typeface="Times New Roman" panose="02020603050405020304" pitchFamily="18" charset="0"/>
                <a:sym typeface="Symbol" panose="05050102010706020507" pitchFamily="18" charset="2"/>
              </a:rPr>
              <a:t> </a:t>
            </a:r>
            <a:r>
              <a:rPr lang="en-US" altLang="zh-CN" sz="2000" dirty="0" err="1">
                <a:solidFill>
                  <a:srgbClr val="333399"/>
                </a:solidFill>
                <a:cs typeface="Times New Roman" panose="02020603050405020304" pitchFamily="18" charset="0"/>
                <a:sym typeface="Symbol" panose="05050102010706020507" pitchFamily="18" charset="2"/>
              </a:rPr>
              <a:t>C</a:t>
            </a:r>
            <a:r>
              <a:rPr lang="en-US" altLang="zh-CN" sz="2000" b="1" dirty="0" err="1">
                <a:solidFill>
                  <a:srgbClr val="333399"/>
                </a:solidFill>
                <a:cs typeface="Times New Roman" panose="02020603050405020304" pitchFamily="18" charset="0"/>
                <a:sym typeface="Symbol" panose="05050102010706020507" pitchFamily="18" charset="2"/>
              </a:rPr>
              <a:t>.</a:t>
            </a:r>
            <a:r>
              <a:rPr lang="en-US" altLang="zh-CN" sz="2000" dirty="0" err="1">
                <a:solidFill>
                  <a:srgbClr val="333399"/>
                </a:solidFill>
                <a:cs typeface="Times New Roman" panose="02020603050405020304" pitchFamily="18" charset="0"/>
                <a:sym typeface="Symbol" panose="05050102010706020507" pitchFamily="18" charset="2"/>
              </a:rPr>
              <a:t>in_</a:t>
            </a:r>
            <a:r>
              <a:rPr lang="en-US" altLang="zh-CN" sz="2000" dirty="0" err="1">
                <a:solidFill>
                  <a:srgbClr val="333399"/>
                </a:solidFill>
                <a:cs typeface="Times New Roman" panose="02020603050405020304" pitchFamily="18" charset="0"/>
              </a:rPr>
              <a:t>num</a:t>
            </a:r>
            <a:r>
              <a:rPr lang="en-US" altLang="zh-CN" sz="2000" dirty="0">
                <a:solidFill>
                  <a:srgbClr val="333399"/>
                </a:solidFill>
                <a:cs typeface="Times New Roman" panose="02020603050405020304" pitchFamily="18" charset="0"/>
                <a:sym typeface="Symbol" panose="05050102010706020507" pitchFamily="18" charset="2"/>
              </a:rPr>
              <a:t> -1</a:t>
            </a:r>
            <a:r>
              <a:rPr lang="en-US" altLang="zh-CN" sz="2000" i="0" dirty="0">
                <a:solidFill>
                  <a:srgbClr val="333399"/>
                </a:solidFill>
                <a:cs typeface="Times New Roman" panose="02020603050405020304" pitchFamily="18" charset="0"/>
                <a:sym typeface="Symbol" panose="05050102010706020507" pitchFamily="18" charset="2"/>
              </a:rPr>
              <a:t> }</a:t>
            </a:r>
            <a:endParaRPr lang="en-US" altLang="zh-CN" sz="2000" i="0" dirty="0">
              <a:solidFill>
                <a:srgbClr val="333399"/>
              </a:solidFill>
              <a:cs typeface="Times New Roman" panose="02020603050405020304" pitchFamily="18" charset="0"/>
              <a:sym typeface="Symbol" panose="05050102010706020507" pitchFamily="18" charset="2"/>
            </a:endParaRPr>
          </a:p>
        </p:txBody>
      </p:sp>
      <p:sp>
        <p:nvSpPr>
          <p:cNvPr id="11269" name="AutoShape 5">
            <a:hlinkClick r:id="rId1"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0"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1"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2"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3" name="Rectangle 13"/>
          <p:cNvSpPr>
            <a:spLocks noChangeArrowheads="1"/>
          </p:cNvSpPr>
          <p:nvPr/>
        </p:nvSpPr>
        <p:spPr bwMode="auto">
          <a:xfrm>
            <a:off x="1549400" y="188913"/>
            <a:ext cx="3022600" cy="641350"/>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a:ea typeface="华文行楷" panose="02010800040101010101" pitchFamily="2" charset="-122"/>
              </a:rPr>
              <a:t>本讲</a:t>
            </a:r>
            <a:r>
              <a:rPr lang="zh-CN" altLang="en-US" sz="4000" b="1" i="0" dirty="0" smtClean="0">
                <a:ea typeface="华文行楷" panose="02010800040101010101" pitchFamily="2" charset="-122"/>
              </a:rPr>
              <a:t>导引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3731"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373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3736"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3737" name="Group 13"/>
          <p:cNvGrpSpPr/>
          <p:nvPr/>
        </p:nvGrpSpPr>
        <p:grpSpPr bwMode="auto">
          <a:xfrm>
            <a:off x="7524750" y="2924175"/>
            <a:ext cx="1368425" cy="3529013"/>
            <a:chOff x="4740" y="1842"/>
            <a:chExt cx="862" cy="2223"/>
          </a:xfrm>
        </p:grpSpPr>
        <p:sp>
          <p:nvSpPr>
            <p:cNvPr id="7376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376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376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376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3738"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3739"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3740"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3741" name="Rectangle 21"/>
          <p:cNvSpPr>
            <a:spLocks noChangeArrowheads="1"/>
          </p:cNvSpPr>
          <p:nvPr/>
        </p:nvSpPr>
        <p:spPr bwMode="auto">
          <a:xfrm>
            <a:off x="7092950" y="350043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3742"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3743"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3744"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3745"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3746"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3747"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3748"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3749"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3750"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3751"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3752"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3753"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3</a:t>
            </a:r>
            <a:endParaRPr kumimoji="0" lang="en-US" altLang="zh-CN" sz="2000" b="1" i="0">
              <a:sym typeface="Symbol" panose="05050102010706020507" pitchFamily="18" charset="2"/>
            </a:endParaRPr>
          </a:p>
        </p:txBody>
      </p:sp>
      <p:sp>
        <p:nvSpPr>
          <p:cNvPr id="73754"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3755"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0.125</a:t>
            </a:r>
            <a:endParaRPr kumimoji="0" lang="en-US" altLang="zh-CN" sz="2000" b="1" i="0">
              <a:sym typeface="Symbol" panose="05050102010706020507" pitchFamily="18" charset="2"/>
            </a:endParaRPr>
          </a:p>
        </p:txBody>
      </p:sp>
      <p:sp>
        <p:nvSpPr>
          <p:cNvPr id="620580" name="Rectangle 36"/>
          <p:cNvSpPr>
            <a:spLocks noChangeArrowheads="1"/>
          </p:cNvSpPr>
          <p:nvPr/>
        </p:nvSpPr>
        <p:spPr bwMode="auto">
          <a:xfrm>
            <a:off x="7524750" y="31416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620581" name="Rectangle 37"/>
          <p:cNvSpPr>
            <a:spLocks noChangeArrowheads="1"/>
          </p:cNvSpPr>
          <p:nvPr/>
        </p:nvSpPr>
        <p:spPr bwMode="auto">
          <a:xfrm>
            <a:off x="7956550" y="31416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4</a:t>
            </a:r>
            <a:endParaRPr kumimoji="0" lang="en-US" altLang="zh-CN" sz="2000" b="1" i="0">
              <a:sym typeface="Symbol" panose="05050102010706020507" pitchFamily="18" charset="2"/>
            </a:endParaRPr>
          </a:p>
        </p:txBody>
      </p:sp>
      <p:sp>
        <p:nvSpPr>
          <p:cNvPr id="73758" name="Rectangle 38"/>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0583" name="Text Box 39"/>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0580"/>
                                        </p:tgtEl>
                                        <p:attrNameLst>
                                          <p:attrName>style.visibility</p:attrName>
                                        </p:attrNameLst>
                                      </p:cBhvr>
                                      <p:to>
                                        <p:strVal val="visible"/>
                                      </p:to>
                                    </p:set>
                                    <p:animEffect transition="in" filter="slide(fromBottom)">
                                      <p:cBhvr>
                                        <p:cTn id="7" dur="500"/>
                                        <p:tgtEl>
                                          <p:spTgt spid="62058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0581"/>
                                        </p:tgtEl>
                                        <p:attrNameLst>
                                          <p:attrName>style.visibility</p:attrName>
                                        </p:attrNameLst>
                                      </p:cBhvr>
                                      <p:to>
                                        <p:strVal val="visible"/>
                                      </p:to>
                                    </p:set>
                                    <p:animEffect transition="in" filter="slide(fromBottom)">
                                      <p:cBhvr>
                                        <p:cTn id="12" dur="500"/>
                                        <p:tgtEl>
                                          <p:spTgt spid="620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80" grpId="0"/>
      <p:bldP spid="62058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475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475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5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5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5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476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4761" name="Group 13"/>
          <p:cNvGrpSpPr/>
          <p:nvPr/>
        </p:nvGrpSpPr>
        <p:grpSpPr bwMode="auto">
          <a:xfrm>
            <a:off x="7524750" y="2852738"/>
            <a:ext cx="1368425" cy="3600450"/>
            <a:chOff x="4740" y="1842"/>
            <a:chExt cx="862" cy="2223"/>
          </a:xfrm>
        </p:grpSpPr>
        <p:sp>
          <p:nvSpPr>
            <p:cNvPr id="74786"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4787"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4788"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4789"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476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476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476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4765" name="Rectangle 21"/>
          <p:cNvSpPr>
            <a:spLocks noChangeArrowheads="1"/>
          </p:cNvSpPr>
          <p:nvPr/>
        </p:nvSpPr>
        <p:spPr bwMode="auto">
          <a:xfrm>
            <a:off x="7092950" y="3103563"/>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476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476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4768"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4769"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4770"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4771"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4772"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4773"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4774"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4775"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4776"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4777"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3</a:t>
            </a:r>
            <a:endParaRPr kumimoji="0" lang="en-US" altLang="zh-CN" sz="2000" b="1" i="0">
              <a:sym typeface="Symbol" panose="05050102010706020507" pitchFamily="18" charset="2"/>
            </a:endParaRPr>
          </a:p>
        </p:txBody>
      </p:sp>
      <p:sp>
        <p:nvSpPr>
          <p:cNvPr id="74778"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4779"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0.125</a:t>
            </a:r>
            <a:endParaRPr kumimoji="0" lang="en-US" altLang="zh-CN" sz="2000" b="1" i="0">
              <a:sym typeface="Symbol" panose="05050102010706020507" pitchFamily="18" charset="2"/>
            </a:endParaRPr>
          </a:p>
        </p:txBody>
      </p:sp>
      <p:sp>
        <p:nvSpPr>
          <p:cNvPr id="74780" name="Rectangle 36"/>
          <p:cNvSpPr>
            <a:spLocks noChangeArrowheads="1"/>
          </p:cNvSpPr>
          <p:nvPr/>
        </p:nvSpPr>
        <p:spPr bwMode="auto">
          <a:xfrm>
            <a:off x="7524750" y="31416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4781" name="Rectangle 37"/>
          <p:cNvSpPr>
            <a:spLocks noChangeArrowheads="1"/>
          </p:cNvSpPr>
          <p:nvPr/>
        </p:nvSpPr>
        <p:spPr bwMode="auto">
          <a:xfrm>
            <a:off x="7956550" y="31416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4</a:t>
            </a:r>
            <a:endParaRPr kumimoji="0" lang="en-US" altLang="zh-CN" sz="2000" b="1" i="0">
              <a:sym typeface="Symbol" panose="05050102010706020507" pitchFamily="18" charset="2"/>
            </a:endParaRPr>
          </a:p>
        </p:txBody>
      </p:sp>
      <p:sp>
        <p:nvSpPr>
          <p:cNvPr id="622630" name="Rectangle 38"/>
          <p:cNvSpPr>
            <a:spLocks noChangeArrowheads="1"/>
          </p:cNvSpPr>
          <p:nvPr/>
        </p:nvSpPr>
        <p:spPr bwMode="auto">
          <a:xfrm>
            <a:off x="7524750" y="278130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S</a:t>
            </a:r>
            <a:endParaRPr kumimoji="0" lang="en-US" altLang="zh-CN" sz="2000" b="1">
              <a:sym typeface="Symbol" panose="05050102010706020507" pitchFamily="18" charset="2"/>
            </a:endParaRPr>
          </a:p>
        </p:txBody>
      </p:sp>
      <p:sp>
        <p:nvSpPr>
          <p:cNvPr id="622631" name="Rectangle 39"/>
          <p:cNvSpPr>
            <a:spLocks noChangeArrowheads="1"/>
          </p:cNvSpPr>
          <p:nvPr/>
        </p:nvSpPr>
        <p:spPr bwMode="auto">
          <a:xfrm>
            <a:off x="7956550" y="278130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4784" name="Rectangle 4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2633" name="Text Box 4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2630"/>
                                        </p:tgtEl>
                                        <p:attrNameLst>
                                          <p:attrName>style.visibility</p:attrName>
                                        </p:attrNameLst>
                                      </p:cBhvr>
                                      <p:to>
                                        <p:strVal val="visible"/>
                                      </p:to>
                                    </p:set>
                                    <p:animEffect transition="in" filter="slide(fromBottom)">
                                      <p:cBhvr>
                                        <p:cTn id="7" dur="500"/>
                                        <p:tgtEl>
                                          <p:spTgt spid="62263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22631"/>
                                        </p:tgtEl>
                                        <p:attrNameLst>
                                          <p:attrName>style.visibility</p:attrName>
                                        </p:attrNameLst>
                                      </p:cBhvr>
                                      <p:to>
                                        <p:strVal val="visible"/>
                                      </p:to>
                                    </p:set>
                                    <p:animEffect transition="in" filter="slide(fromBottom)">
                                      <p:cBhvr>
                                        <p:cTn id="12" dur="500"/>
                                        <p:tgtEl>
                                          <p:spTgt spid="622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630" grpId="0"/>
      <p:bldP spid="62263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5779"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5780"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1"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2"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3"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5784"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5785" name="Group 13"/>
          <p:cNvGrpSpPr/>
          <p:nvPr/>
        </p:nvGrpSpPr>
        <p:grpSpPr bwMode="auto">
          <a:xfrm>
            <a:off x="7524750" y="2852738"/>
            <a:ext cx="1368425" cy="3600450"/>
            <a:chOff x="4740" y="1842"/>
            <a:chExt cx="862" cy="2223"/>
          </a:xfrm>
        </p:grpSpPr>
        <p:sp>
          <p:nvSpPr>
            <p:cNvPr id="7581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581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581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581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5786"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5787"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5788"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5789" name="Rectangle 21"/>
          <p:cNvSpPr>
            <a:spLocks noChangeArrowheads="1"/>
          </p:cNvSpPr>
          <p:nvPr/>
        </p:nvSpPr>
        <p:spPr bwMode="auto">
          <a:xfrm>
            <a:off x="7092950" y="27447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5790"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5791"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5792"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5793"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5794"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5795"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5796"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5797"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5798"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5799"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5800"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5801"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3</a:t>
            </a:r>
            <a:endParaRPr kumimoji="0" lang="en-US" altLang="zh-CN" sz="2000" b="1" i="0">
              <a:sym typeface="Symbol" panose="05050102010706020507" pitchFamily="18" charset="2"/>
            </a:endParaRPr>
          </a:p>
        </p:txBody>
      </p:sp>
      <p:sp>
        <p:nvSpPr>
          <p:cNvPr id="75802"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5803"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0.125</a:t>
            </a:r>
            <a:endParaRPr kumimoji="0" lang="en-US" altLang="zh-CN" sz="2000" b="1" i="0">
              <a:sym typeface="Symbol" panose="05050102010706020507" pitchFamily="18" charset="2"/>
            </a:endParaRPr>
          </a:p>
        </p:txBody>
      </p:sp>
      <p:sp>
        <p:nvSpPr>
          <p:cNvPr id="75804" name="Rectangle 36"/>
          <p:cNvSpPr>
            <a:spLocks noChangeArrowheads="1"/>
          </p:cNvSpPr>
          <p:nvPr/>
        </p:nvSpPr>
        <p:spPr bwMode="auto">
          <a:xfrm>
            <a:off x="7524750" y="31416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5805" name="Rectangle 37"/>
          <p:cNvSpPr>
            <a:spLocks noChangeArrowheads="1"/>
          </p:cNvSpPr>
          <p:nvPr/>
        </p:nvSpPr>
        <p:spPr bwMode="auto">
          <a:xfrm>
            <a:off x="7956550" y="31416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4</a:t>
            </a:r>
            <a:endParaRPr kumimoji="0" lang="en-US" altLang="zh-CN" sz="2000" b="1" i="0">
              <a:sym typeface="Symbol" panose="05050102010706020507" pitchFamily="18" charset="2"/>
            </a:endParaRPr>
          </a:p>
        </p:txBody>
      </p:sp>
      <p:sp>
        <p:nvSpPr>
          <p:cNvPr id="75806" name="Rectangle 38"/>
          <p:cNvSpPr>
            <a:spLocks noChangeArrowheads="1"/>
          </p:cNvSpPr>
          <p:nvPr/>
        </p:nvSpPr>
        <p:spPr bwMode="auto">
          <a:xfrm>
            <a:off x="7524750" y="278130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S</a:t>
            </a:r>
            <a:endParaRPr kumimoji="0" lang="en-US" altLang="zh-CN" sz="2000" b="1">
              <a:sym typeface="Symbol" panose="05050102010706020507" pitchFamily="18" charset="2"/>
            </a:endParaRPr>
          </a:p>
        </p:txBody>
      </p:sp>
      <p:sp>
        <p:nvSpPr>
          <p:cNvPr id="75807" name="Rectangle 39"/>
          <p:cNvSpPr>
            <a:spLocks noChangeArrowheads="1"/>
          </p:cNvSpPr>
          <p:nvPr/>
        </p:nvSpPr>
        <p:spPr bwMode="auto">
          <a:xfrm>
            <a:off x="7956550" y="278130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5808" name="Rectangle 4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3657" name="Text Box 4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6803"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6804"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5"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6"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7"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6808"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6809" name="Group 13"/>
          <p:cNvGrpSpPr/>
          <p:nvPr/>
        </p:nvGrpSpPr>
        <p:grpSpPr bwMode="auto">
          <a:xfrm>
            <a:off x="7524750" y="2852738"/>
            <a:ext cx="1368425" cy="3600450"/>
            <a:chOff x="4740" y="1842"/>
            <a:chExt cx="862" cy="2223"/>
          </a:xfrm>
        </p:grpSpPr>
        <p:sp>
          <p:nvSpPr>
            <p:cNvPr id="7683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683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683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683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6810"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6811"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6812"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6813" name="Rectangle 21"/>
          <p:cNvSpPr>
            <a:spLocks noChangeArrowheads="1"/>
          </p:cNvSpPr>
          <p:nvPr/>
        </p:nvSpPr>
        <p:spPr bwMode="auto">
          <a:xfrm>
            <a:off x="7092950" y="3463925"/>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6814"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6815"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6816"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6817"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6818"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6819"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6820"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6821"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6822"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6823"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a:t>
            </a:r>
            <a:endParaRPr kumimoji="0" lang="en-US" altLang="zh-CN" sz="2000" b="1" i="0">
              <a:sym typeface="Symbol" panose="05050102010706020507" pitchFamily="18" charset="2"/>
            </a:endParaRPr>
          </a:p>
        </p:txBody>
      </p:sp>
      <p:sp>
        <p:nvSpPr>
          <p:cNvPr id="76824" name="Rectangle 32"/>
          <p:cNvSpPr>
            <a:spLocks noChangeArrowheads="1"/>
          </p:cNvSpPr>
          <p:nvPr/>
        </p:nvSpPr>
        <p:spPr bwMode="auto">
          <a:xfrm>
            <a:off x="7524750" y="3895725"/>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6825" name="Rectangle 33"/>
          <p:cNvSpPr>
            <a:spLocks noChangeArrowheads="1"/>
          </p:cNvSpPr>
          <p:nvPr/>
        </p:nvSpPr>
        <p:spPr bwMode="auto">
          <a:xfrm>
            <a:off x="7956550" y="3895725"/>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3</a:t>
            </a:r>
            <a:endParaRPr kumimoji="0" lang="en-US" altLang="zh-CN" sz="2000" b="1" i="0">
              <a:sym typeface="Symbol" panose="05050102010706020507" pitchFamily="18" charset="2"/>
            </a:endParaRPr>
          </a:p>
        </p:txBody>
      </p:sp>
      <p:sp>
        <p:nvSpPr>
          <p:cNvPr id="76826" name="Rectangle 34"/>
          <p:cNvSpPr>
            <a:spLocks noChangeArrowheads="1"/>
          </p:cNvSpPr>
          <p:nvPr/>
        </p:nvSpPr>
        <p:spPr bwMode="auto">
          <a:xfrm>
            <a:off x="7524750" y="350043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S</a:t>
            </a:r>
            <a:endParaRPr kumimoji="0" lang="en-US" altLang="zh-CN" sz="2000" b="1">
              <a:sym typeface="Symbol" panose="05050102010706020507" pitchFamily="18" charset="2"/>
            </a:endParaRPr>
          </a:p>
        </p:txBody>
      </p:sp>
      <p:sp>
        <p:nvSpPr>
          <p:cNvPr id="76827" name="Rectangle 35"/>
          <p:cNvSpPr>
            <a:spLocks noChangeArrowheads="1"/>
          </p:cNvSpPr>
          <p:nvPr/>
        </p:nvSpPr>
        <p:spPr bwMode="auto">
          <a:xfrm>
            <a:off x="7956550" y="350043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0.125</a:t>
            </a:r>
            <a:endParaRPr kumimoji="0" lang="en-US" altLang="zh-CN" sz="2000" b="1" i="0">
              <a:sym typeface="Symbol" panose="05050102010706020507" pitchFamily="18" charset="2"/>
            </a:endParaRPr>
          </a:p>
        </p:txBody>
      </p:sp>
      <p:sp>
        <p:nvSpPr>
          <p:cNvPr id="76828" name="Rectangle 4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7753" name="Text Box 41"/>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7827"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7828"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29"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30"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31"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7832"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7833" name="Group 13"/>
          <p:cNvGrpSpPr/>
          <p:nvPr/>
        </p:nvGrpSpPr>
        <p:grpSpPr bwMode="auto">
          <a:xfrm>
            <a:off x="7524750" y="2852738"/>
            <a:ext cx="1368425" cy="3600450"/>
            <a:chOff x="4740" y="1842"/>
            <a:chExt cx="862" cy="2223"/>
          </a:xfrm>
        </p:grpSpPr>
        <p:sp>
          <p:nvSpPr>
            <p:cNvPr id="77850"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7851"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7852"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7853"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7834"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7835"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7836"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7837" name="Rectangle 21"/>
          <p:cNvSpPr>
            <a:spLocks noChangeArrowheads="1"/>
          </p:cNvSpPr>
          <p:nvPr/>
        </p:nvSpPr>
        <p:spPr bwMode="auto">
          <a:xfrm>
            <a:off x="7092950" y="4221163"/>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7838"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7839"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7840"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7841"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7842"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B</a:t>
            </a:r>
            <a:endParaRPr kumimoji="0" lang="en-US" altLang="zh-CN" sz="2000" b="1">
              <a:sym typeface="Symbol" panose="05050102010706020507" pitchFamily="18" charset="2"/>
            </a:endParaRPr>
          </a:p>
        </p:txBody>
      </p:sp>
      <p:sp>
        <p:nvSpPr>
          <p:cNvPr id="77843"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0.5</a:t>
            </a:r>
            <a:endParaRPr kumimoji="0" lang="en-US" altLang="zh-CN" sz="2000" b="1" i="0">
              <a:sym typeface="Symbol" panose="05050102010706020507" pitchFamily="18" charset="2"/>
            </a:endParaRPr>
          </a:p>
        </p:txBody>
      </p:sp>
      <p:sp>
        <p:nvSpPr>
          <p:cNvPr id="77844" name="Rectangle 28"/>
          <p:cNvSpPr>
            <a:spLocks noChangeArrowheads="1"/>
          </p:cNvSpPr>
          <p:nvPr/>
        </p:nvSpPr>
        <p:spPr bwMode="auto">
          <a:xfrm>
            <a:off x="7524750" y="465296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P</a:t>
            </a:r>
            <a:endParaRPr kumimoji="0" lang="en-US" altLang="zh-CN" sz="2000" b="1">
              <a:sym typeface="Symbol" panose="05050102010706020507" pitchFamily="18" charset="2"/>
            </a:endParaRPr>
          </a:p>
        </p:txBody>
      </p:sp>
      <p:sp>
        <p:nvSpPr>
          <p:cNvPr id="77845" name="Rectangle 29"/>
          <p:cNvSpPr>
            <a:spLocks noChangeArrowheads="1"/>
          </p:cNvSpPr>
          <p:nvPr/>
        </p:nvSpPr>
        <p:spPr bwMode="auto">
          <a:xfrm>
            <a:off x="7956550" y="465296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2</a:t>
            </a:r>
            <a:endParaRPr kumimoji="0" lang="en-US" altLang="zh-CN" sz="2000" b="1" i="0">
              <a:sym typeface="Symbol" panose="05050102010706020507" pitchFamily="18" charset="2"/>
            </a:endParaRPr>
          </a:p>
        </p:txBody>
      </p:sp>
      <p:sp>
        <p:nvSpPr>
          <p:cNvPr id="77846" name="Rectangle 30"/>
          <p:cNvSpPr>
            <a:spLocks noChangeArrowheads="1"/>
          </p:cNvSpPr>
          <p:nvPr/>
        </p:nvSpPr>
        <p:spPr bwMode="auto">
          <a:xfrm>
            <a:off x="7524750" y="4256088"/>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S</a:t>
            </a:r>
            <a:endParaRPr kumimoji="0" lang="en-US" altLang="zh-CN" sz="2000" b="1">
              <a:sym typeface="Symbol" panose="05050102010706020507" pitchFamily="18" charset="2"/>
            </a:endParaRPr>
          </a:p>
        </p:txBody>
      </p:sp>
      <p:sp>
        <p:nvSpPr>
          <p:cNvPr id="77847" name="Rectangle 31"/>
          <p:cNvSpPr>
            <a:spLocks noChangeArrowheads="1"/>
          </p:cNvSpPr>
          <p:nvPr/>
        </p:nvSpPr>
        <p:spPr bwMode="auto">
          <a:xfrm>
            <a:off x="7956550" y="42560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0.125</a:t>
            </a:r>
            <a:endParaRPr kumimoji="0" lang="en-US" altLang="zh-CN" sz="2000" b="1" i="0">
              <a:sym typeface="Symbol" panose="05050102010706020507" pitchFamily="18" charset="2"/>
            </a:endParaRPr>
          </a:p>
        </p:txBody>
      </p:sp>
      <p:sp>
        <p:nvSpPr>
          <p:cNvPr id="77848" name="Rectangle 36"/>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8773" name="Text Box 37"/>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8851"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8852"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3"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4"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5"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8856"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8857" name="Group 13"/>
          <p:cNvGrpSpPr/>
          <p:nvPr/>
        </p:nvGrpSpPr>
        <p:grpSpPr bwMode="auto">
          <a:xfrm>
            <a:off x="7524750" y="2852738"/>
            <a:ext cx="1368425" cy="3600450"/>
            <a:chOff x="4740" y="1842"/>
            <a:chExt cx="862" cy="2223"/>
          </a:xfrm>
        </p:grpSpPr>
        <p:sp>
          <p:nvSpPr>
            <p:cNvPr id="78871"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8872"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8873"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8874"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8858"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8859"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8860"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8861" name="Rectangle 21"/>
          <p:cNvSpPr>
            <a:spLocks noChangeArrowheads="1"/>
          </p:cNvSpPr>
          <p:nvPr/>
        </p:nvSpPr>
        <p:spPr bwMode="auto">
          <a:xfrm>
            <a:off x="7092950" y="5013325"/>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8862"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8863"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8864" name="Rectangle 24"/>
          <p:cNvSpPr>
            <a:spLocks noChangeArrowheads="1"/>
          </p:cNvSpPr>
          <p:nvPr/>
        </p:nvSpPr>
        <p:spPr bwMode="auto">
          <a:xfrm>
            <a:off x="7524750" y="5408613"/>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M</a:t>
            </a:r>
            <a:endParaRPr kumimoji="0" lang="en-US" altLang="zh-CN" sz="2000" b="1">
              <a:sym typeface="Symbol" panose="05050102010706020507" pitchFamily="18" charset="2"/>
            </a:endParaRPr>
          </a:p>
        </p:txBody>
      </p:sp>
      <p:sp>
        <p:nvSpPr>
          <p:cNvPr id="78865" name="Rectangle 25"/>
          <p:cNvSpPr>
            <a:spLocks noChangeArrowheads="1"/>
          </p:cNvSpPr>
          <p:nvPr/>
        </p:nvSpPr>
        <p:spPr bwMode="auto">
          <a:xfrm>
            <a:off x="7956550" y="5408613"/>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1</a:t>
            </a:r>
            <a:endParaRPr kumimoji="0" lang="en-US" altLang="zh-CN" sz="2000" b="1" i="0">
              <a:sym typeface="Symbol" panose="05050102010706020507" pitchFamily="18" charset="2"/>
            </a:endParaRPr>
          </a:p>
        </p:txBody>
      </p:sp>
      <p:sp>
        <p:nvSpPr>
          <p:cNvPr id="78866" name="Rectangle 26"/>
          <p:cNvSpPr>
            <a:spLocks noChangeArrowheads="1"/>
          </p:cNvSpPr>
          <p:nvPr/>
        </p:nvSpPr>
        <p:spPr bwMode="auto">
          <a:xfrm>
            <a:off x="7524750" y="50482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S</a:t>
            </a:r>
            <a:endParaRPr kumimoji="0" lang="en-US" altLang="zh-CN" sz="2000" b="1">
              <a:sym typeface="Symbol" panose="05050102010706020507" pitchFamily="18" charset="2"/>
            </a:endParaRPr>
          </a:p>
        </p:txBody>
      </p:sp>
      <p:sp>
        <p:nvSpPr>
          <p:cNvPr id="78867" name="Rectangle 27"/>
          <p:cNvSpPr>
            <a:spLocks noChangeArrowheads="1"/>
          </p:cNvSpPr>
          <p:nvPr/>
        </p:nvSpPr>
        <p:spPr bwMode="auto">
          <a:xfrm>
            <a:off x="7956550" y="50482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0.625</a:t>
            </a:r>
            <a:endParaRPr kumimoji="0" lang="en-US" altLang="zh-CN" sz="2000" b="1" i="0">
              <a:sym typeface="Symbol" panose="05050102010706020507" pitchFamily="18" charset="2"/>
            </a:endParaRPr>
          </a:p>
        </p:txBody>
      </p:sp>
      <p:sp>
        <p:nvSpPr>
          <p:cNvPr id="629792" name="Text Box 32"/>
          <p:cNvSpPr txBox="1">
            <a:spLocks noChangeArrowheads="1"/>
          </p:cNvSpPr>
          <p:nvPr/>
        </p:nvSpPr>
        <p:spPr bwMode="auto">
          <a:xfrm>
            <a:off x="5724525" y="5048250"/>
            <a:ext cx="1584325" cy="396875"/>
          </a:xfrm>
          <a:prstGeom prst="rect">
            <a:avLst/>
          </a:prstGeom>
          <a:noFill/>
          <a:ln w="9525">
            <a:noFill/>
            <a:miter lim="800000"/>
          </a:ln>
        </p:spPr>
        <p:txBody>
          <a:bodyPr>
            <a:spAutoFit/>
          </a:bodyPr>
          <a:lstStyle/>
          <a:p>
            <a:pPr algn="l">
              <a:buClrTx/>
            </a:pPr>
            <a:r>
              <a:rPr kumimoji="0" lang="en-US" altLang="zh-CN" sz="2000" b="1">
                <a:solidFill>
                  <a:srgbClr val="333399"/>
                </a:solidFill>
                <a:sym typeface="Symbol" panose="05050102010706020507" pitchFamily="18" charset="2"/>
              </a:rPr>
              <a:t>print</a:t>
            </a:r>
            <a:r>
              <a:rPr kumimoji="0" lang="en-US" altLang="zh-CN" sz="2000" b="1" i="0">
                <a:sym typeface="Symbol" panose="05050102010706020507" pitchFamily="18" charset="2"/>
              </a:rPr>
              <a:t>  0.625</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8869" name="Rectangle 33"/>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29794" name="Text Box 34"/>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29792"/>
                                        </p:tgtEl>
                                        <p:attrNameLst>
                                          <p:attrName>style.visibility</p:attrName>
                                        </p:attrNameLst>
                                      </p:cBhvr>
                                      <p:to>
                                        <p:strVal val="visible"/>
                                      </p:to>
                                    </p:set>
                                    <p:animEffect transition="in" filter="slide(fromBottom)">
                                      <p:cBhvr>
                                        <p:cTn id="7" dur="500"/>
                                        <p:tgtEl>
                                          <p:spTgt spid="629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9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5"/>
          <p:cNvSpPr txBox="1">
            <a:spLocks noChangeArrowheads="1"/>
          </p:cNvSpPr>
          <p:nvPr/>
        </p:nvSpPr>
        <p:spPr bwMode="auto">
          <a:xfrm>
            <a:off x="395288" y="974725"/>
            <a:ext cx="8223250" cy="1158875"/>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solidFill>
                  <a:srgbClr val="333399"/>
                </a:solidFill>
              </a:rPr>
              <a:t>分析栈中继承属性的访问（</a:t>
            </a:r>
            <a:r>
              <a:rPr lang="zh-CN" altLang="en-US" b="1" i="0"/>
              <a:t>较复杂的例子</a:t>
            </a:r>
            <a:r>
              <a:rPr lang="zh-CN" altLang="en-US" b="1" i="0">
                <a:solidFill>
                  <a:srgbClr val="333399"/>
                </a:solidFill>
              </a:rPr>
              <a:t>）</a:t>
            </a:r>
            <a:endParaRPr lang="zh-CN" altLang="en-US" b="1" i="0">
              <a:solidFill>
                <a:srgbClr val="333399"/>
              </a:solidFill>
            </a:endParaRPr>
          </a:p>
        </p:txBody>
      </p:sp>
      <p:sp>
        <p:nvSpPr>
          <p:cNvPr id="79875" name="Text Box 7"/>
          <p:cNvSpPr txBox="1">
            <a:spLocks noChangeArrowheads="1"/>
          </p:cNvSpPr>
          <p:nvPr/>
        </p:nvSpPr>
        <p:spPr bwMode="auto">
          <a:xfrm>
            <a:off x="828675" y="4005263"/>
            <a:ext cx="648017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产生式                   依产生式归约时语义计算的代码片断</a:t>
            </a:r>
            <a:endParaRPr kumimoji="0" lang="zh-CN" altLang="en-US" sz="2000" b="1" i="0">
              <a:solidFill>
                <a:srgbClr val="333399"/>
              </a:solidFill>
              <a:cs typeface="Times New Roman" panose="02020603050405020304" pitchFamily="18" charset="0"/>
              <a:sym typeface="Symbol" panose="05050102010706020507" pitchFamily="18" charset="2"/>
            </a:endParaRPr>
          </a:p>
        </p:txBody>
      </p:sp>
      <p:sp>
        <p:nvSpPr>
          <p:cNvPr id="79876"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77"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78"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79"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9880" name="Text Box 12"/>
          <p:cNvSpPr txBox="1">
            <a:spLocks noChangeArrowheads="1"/>
          </p:cNvSpPr>
          <p:nvPr/>
        </p:nvSpPr>
        <p:spPr bwMode="auto">
          <a:xfrm>
            <a:off x="1273175" y="2062163"/>
            <a:ext cx="7620000" cy="2014537"/>
          </a:xfrm>
          <a:prstGeom prst="rect">
            <a:avLst/>
          </a:prstGeom>
          <a:noFill/>
          <a:ln w="9525">
            <a:noFill/>
            <a:miter lim="800000"/>
          </a:ln>
        </p:spPr>
        <p:txBody>
          <a:bodyPr>
            <a:spAutoFit/>
          </a:bodyPr>
          <a:lstStyle/>
          <a:p>
            <a:pPr algn="l">
              <a:buClrTx/>
            </a:pPr>
            <a:r>
              <a:rPr lang="en-US" altLang="zh-CN" sz="1800">
                <a:solidFill>
                  <a:srgbClr val="333399"/>
                </a:solidFill>
                <a:sym typeface="Symbol" panose="05050102010706020507" pitchFamily="18" charset="2"/>
              </a:rPr>
              <a:t>N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ym typeface="Symbol" panose="05050102010706020507" pitchFamily="18" charset="2"/>
              </a:rPr>
              <a:t> </a:t>
            </a:r>
            <a:r>
              <a:rPr lang="en-US" altLang="zh-CN" sz="1800">
                <a:solidFill>
                  <a:srgbClr val="333399"/>
                </a:solidFill>
                <a:sym typeface="Symbol" panose="05050102010706020507" pitchFamily="18" charset="2"/>
              </a:rPr>
              <a:t>M </a:t>
            </a:r>
            <a:r>
              <a:rPr lang="en-US" altLang="zh-CN" sz="1800" i="0">
                <a:solidFill>
                  <a:srgbClr val="333399"/>
                </a:solidFill>
                <a:cs typeface="Times New Roman" panose="02020603050405020304" pitchFamily="18" charset="0"/>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a:solidFill>
                  <a:srgbClr val="333399"/>
                </a:solidFill>
              </a:rPr>
              <a:t>rint(</a:t>
            </a:r>
            <a:r>
              <a:rPr lang="en-US" altLang="zh-CN" sz="1800">
                <a:solidFill>
                  <a:srgbClr val="333399"/>
                </a:solidFill>
                <a:sym typeface="Symbol" panose="05050102010706020507" pitchFamily="18" charset="2"/>
              </a:rPr>
              <a:t>S</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a:solidFill>
                  <a:srgbClr val="333399"/>
                </a:solidFill>
              </a:rPr>
              <a:t>) </a:t>
            </a:r>
            <a:r>
              <a:rPr lang="en-US" altLang="zh-CN" sz="1800" i="0">
                <a:solidFill>
                  <a:srgbClr val="333399"/>
                </a:solidFill>
                <a:sym typeface="Symbol" panose="05050102010706020507" pitchFamily="18" charset="2"/>
              </a:rPr>
              <a:t>}</a:t>
            </a:r>
            <a:endParaRPr lang="en-US" altLang="zh-CN" sz="1800" i="0" baseline="-250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 { </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B</a:t>
            </a:r>
            <a:r>
              <a:rPr lang="en-US" altLang="zh-CN" sz="1800">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a:t>
            </a:r>
            <a:r>
              <a:rPr lang="en-US" altLang="zh-CN" sz="1800" i="0">
                <a:solidFill>
                  <a:srgbClr val="333399"/>
                </a:solidFill>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P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f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S</a:t>
            </a:r>
            <a:r>
              <a:rPr lang="en-US" altLang="zh-CN" sz="1800" i="0" baseline="-250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S</a:t>
            </a:r>
            <a:r>
              <a:rPr lang="en-US" altLang="zh-CN" sz="1800" i="0" baseline="-25000">
                <a:solidFill>
                  <a:srgbClr val="333399"/>
                </a:solidFill>
                <a:sym typeface="Symbol" panose="05050102010706020507" pitchFamily="18" charset="2"/>
              </a:rPr>
              <a:t>1</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a:t>
            </a:r>
            <a:endParaRPr lang="en-US" altLang="zh-CN" sz="180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S </a:t>
            </a:r>
            <a:r>
              <a:rPr lang="en-US" altLang="zh-CN" sz="1800" i="0">
                <a:solidFill>
                  <a:srgbClr val="333399"/>
                </a:solidFill>
                <a:sym typeface="Symbol" panose="05050102010706020507" pitchFamily="18" charset="2"/>
              </a:rPr>
              <a:t></a:t>
            </a:r>
            <a:r>
              <a:rPr lang="en-US" altLang="zh-CN" sz="1800">
                <a:solidFill>
                  <a:srgbClr val="333399"/>
                </a:solidFill>
                <a:sym typeface="Symbol" panose="05050102010706020507" pitchFamily="18" charset="2"/>
              </a:rPr>
              <a:t> 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S</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a:t>
            </a:r>
            <a:r>
              <a:rPr lang="en-US" altLang="zh-CN" sz="1800">
                <a:solidFill>
                  <a:srgbClr val="333399"/>
                </a:solidFill>
                <a:sym typeface="Symbol" panose="05050102010706020507" pitchFamily="18" charset="2"/>
              </a:rPr>
              <a:t>0 </a:t>
            </a:r>
            <a:r>
              <a:rPr lang="en-US" altLang="zh-CN" sz="1800" i="0">
                <a:solidFill>
                  <a:srgbClr val="333399"/>
                </a:solidFill>
                <a:sym typeface="Symbol" panose="05050102010706020507" pitchFamily="18" charset="2"/>
              </a:rPr>
              <a:t>}</a:t>
            </a:r>
            <a:endParaRPr kumimoji="0" lang="en-US" altLang="zh-CN" sz="1800" b="1">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ea typeface="华文行楷" panose="02010800040101010101" pitchFamily="2" charset="-122"/>
                <a:sym typeface="Symbol" panose="05050102010706020507" pitchFamily="18" charset="2"/>
              </a:rPr>
              <a:t> </a:t>
            </a:r>
            <a:r>
              <a:rPr lang="en-US" altLang="zh-CN" sz="1800">
                <a:solidFill>
                  <a:srgbClr val="333399"/>
                </a:solidFill>
                <a:ea typeface="华文行楷" panose="02010800040101010101" pitchFamily="2" charset="-122"/>
                <a:sym typeface="Symbol" panose="05050102010706020507" pitchFamily="18" charset="2"/>
              </a:rPr>
              <a:t>0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0 </a:t>
            </a:r>
            <a:r>
              <a:rPr lang="en-US" altLang="zh-CN" sz="1800" i="0">
                <a:solidFill>
                  <a:srgbClr val="333399"/>
                </a:solidFill>
                <a:sym typeface="Symbol" panose="05050102010706020507" pitchFamily="18" charset="2"/>
              </a:rPr>
              <a:t>}</a:t>
            </a:r>
            <a:endParaRPr lang="en-US" altLang="zh-CN" sz="1800" u="sng">
              <a:solidFill>
                <a:srgbClr val="333399"/>
              </a:solidFill>
              <a:ea typeface="华文行楷" panose="02010800040101010101" pitchFamily="2" charset="-122"/>
              <a:sym typeface="Symbol" panose="05050102010706020507" pitchFamily="18" charset="2"/>
            </a:endParaRPr>
          </a:p>
          <a:p>
            <a:pPr algn="l">
              <a:buClrTx/>
            </a:pPr>
            <a:r>
              <a:rPr lang="en-US" altLang="zh-CN" sz="1800">
                <a:solidFill>
                  <a:srgbClr val="333399"/>
                </a:solidFill>
                <a:sym typeface="Symbol" panose="05050102010706020507" pitchFamily="18" charset="2"/>
              </a:rPr>
              <a:t>B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1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B</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v </a:t>
            </a:r>
            <a:r>
              <a:rPr lang="en-US" altLang="zh-CN" sz="1800" i="0">
                <a:solidFill>
                  <a:srgbClr val="333399"/>
                </a:solidFill>
              </a:rPr>
              <a:t>:= 2^</a:t>
            </a:r>
            <a:r>
              <a:rPr lang="en-US" altLang="zh-CN" sz="1800">
                <a:solidFill>
                  <a:srgbClr val="333399"/>
                </a:solidFill>
              </a:rPr>
              <a:t>(</a:t>
            </a:r>
            <a:r>
              <a:rPr lang="en-US" altLang="zh-CN" sz="1800" i="0">
                <a:solidFill>
                  <a:srgbClr val="333399"/>
                </a:solidFill>
              </a:rPr>
              <a:t>-</a:t>
            </a:r>
            <a:r>
              <a:rPr lang="en-US" altLang="zh-CN" sz="1800">
                <a:solidFill>
                  <a:srgbClr val="333399"/>
                </a:solidFill>
                <a:sym typeface="Symbol" panose="05050102010706020507" pitchFamily="18" charset="2"/>
              </a:rPr>
              <a:t>B</a:t>
            </a:r>
            <a:r>
              <a:rPr lang="en-US" altLang="zh-CN" sz="1800" b="1" i="0">
                <a:solidFill>
                  <a:srgbClr val="333399"/>
                </a:solidFill>
                <a:sym typeface="Symbol" panose="05050102010706020507" pitchFamily="18" charset="2"/>
              </a:rPr>
              <a:t>.</a:t>
            </a:r>
            <a:r>
              <a:rPr lang="en-US" altLang="zh-CN" sz="1800">
                <a:solidFill>
                  <a:srgbClr val="333399"/>
                </a:solidFill>
              </a:rPr>
              <a:t>f)</a:t>
            </a:r>
            <a:r>
              <a:rPr lang="en-US" altLang="zh-CN" sz="1800" i="0">
                <a:solidFill>
                  <a:srgbClr val="333399"/>
                </a:solidFill>
              </a:rPr>
              <a:t>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M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M</a:t>
            </a:r>
            <a:r>
              <a:rPr lang="en-US" altLang="zh-CN" sz="1800" b="1" i="0">
                <a:solidFill>
                  <a:srgbClr val="333399"/>
                </a:solidFill>
                <a:sym typeface="Symbol" panose="05050102010706020507" pitchFamily="18" charset="2"/>
              </a:rPr>
              <a:t>.</a:t>
            </a:r>
            <a:r>
              <a:rPr lang="en-US" altLang="zh-CN" sz="1800">
                <a:solidFill>
                  <a:srgbClr val="333399"/>
                </a:solidFill>
              </a:rPr>
              <a:t>s</a:t>
            </a:r>
            <a:r>
              <a:rPr lang="en-US" altLang="zh-CN" sz="1800" i="0">
                <a:solidFill>
                  <a:srgbClr val="333399"/>
                </a:solidFill>
              </a:rPr>
              <a:t> : =1</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a:p>
            <a:pPr algn="l">
              <a:buClrTx/>
            </a:pPr>
            <a:r>
              <a:rPr lang="en-US" altLang="zh-CN" sz="1800">
                <a:solidFill>
                  <a:srgbClr val="333399"/>
                </a:solidFill>
                <a:sym typeface="Symbol" panose="05050102010706020507" pitchFamily="18" charset="2"/>
              </a:rPr>
              <a:t>P </a:t>
            </a:r>
            <a:r>
              <a:rPr lang="en-US" altLang="zh-CN" sz="1800" i="0">
                <a:solidFill>
                  <a:srgbClr val="333399"/>
                </a:solidFill>
                <a:sym typeface="Symbol" panose="05050102010706020507" pitchFamily="18" charset="2"/>
              </a:rPr>
              <a:t></a:t>
            </a:r>
            <a:r>
              <a:rPr lang="en-US" altLang="zh-CN" sz="1800" b="1"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 </a:t>
            </a:r>
            <a:r>
              <a:rPr lang="en-US" altLang="zh-CN" sz="1800" b="1" i="0">
                <a:solidFill>
                  <a:srgbClr val="333399"/>
                </a:solidFill>
                <a:sym typeface="Symbol" panose="05050102010706020507" pitchFamily="18" charset="2"/>
              </a:rPr>
              <a:t> </a:t>
            </a:r>
            <a:r>
              <a:rPr lang="en-US" altLang="zh-CN" sz="1800" i="0">
                <a:solidFill>
                  <a:srgbClr val="333399"/>
                </a:solidFill>
                <a:sym typeface="Symbol" panose="05050102010706020507" pitchFamily="18" charset="2"/>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s </a:t>
            </a:r>
            <a:r>
              <a:rPr lang="en-US" altLang="zh-CN" sz="1800" i="0">
                <a:solidFill>
                  <a:srgbClr val="333399"/>
                </a:solidFill>
              </a:rPr>
              <a:t>:= </a:t>
            </a:r>
            <a:r>
              <a:rPr lang="en-US" altLang="zh-CN" sz="1800">
                <a:solidFill>
                  <a:srgbClr val="333399"/>
                </a:solidFill>
                <a:sym typeface="Symbol" panose="05050102010706020507" pitchFamily="18" charset="2"/>
              </a:rPr>
              <a:t>P</a:t>
            </a:r>
            <a:r>
              <a:rPr lang="en-US" altLang="zh-CN" sz="1800" b="1">
                <a:solidFill>
                  <a:srgbClr val="333399"/>
                </a:solidFill>
                <a:sym typeface="Symbol" panose="05050102010706020507" pitchFamily="18" charset="2"/>
              </a:rPr>
              <a:t>.</a:t>
            </a:r>
            <a:r>
              <a:rPr lang="en-US" altLang="zh-CN" sz="1800">
                <a:solidFill>
                  <a:srgbClr val="333399"/>
                </a:solidFill>
                <a:sym typeface="Symbol" panose="05050102010706020507" pitchFamily="18" charset="2"/>
              </a:rPr>
              <a:t>i +1 </a:t>
            </a:r>
            <a:r>
              <a:rPr lang="en-US" altLang="zh-CN" sz="1800" i="0">
                <a:solidFill>
                  <a:srgbClr val="333399"/>
                </a:solidFill>
                <a:sym typeface="Symbol" panose="05050102010706020507" pitchFamily="18" charset="2"/>
              </a:rPr>
              <a:t>}</a:t>
            </a:r>
            <a:endParaRPr lang="en-US" altLang="zh-CN" sz="1800" i="0">
              <a:solidFill>
                <a:srgbClr val="333399"/>
              </a:solidFill>
              <a:sym typeface="Symbol" panose="05050102010706020507" pitchFamily="18" charset="2"/>
            </a:endParaRPr>
          </a:p>
        </p:txBody>
      </p:sp>
      <p:grpSp>
        <p:nvGrpSpPr>
          <p:cNvPr id="79881" name="Group 13"/>
          <p:cNvGrpSpPr/>
          <p:nvPr/>
        </p:nvGrpSpPr>
        <p:grpSpPr bwMode="auto">
          <a:xfrm>
            <a:off x="7524750" y="2852738"/>
            <a:ext cx="1368425" cy="3600450"/>
            <a:chOff x="4740" y="1842"/>
            <a:chExt cx="862" cy="2223"/>
          </a:xfrm>
        </p:grpSpPr>
        <p:sp>
          <p:nvSpPr>
            <p:cNvPr id="79891" name="Line 14"/>
            <p:cNvSpPr>
              <a:spLocks noChangeShapeType="1"/>
            </p:cNvSpPr>
            <p:nvPr/>
          </p:nvSpPr>
          <p:spPr bwMode="auto">
            <a:xfrm>
              <a:off x="4740" y="1842"/>
              <a:ext cx="0" cy="2223"/>
            </a:xfrm>
            <a:prstGeom prst="line">
              <a:avLst/>
            </a:prstGeom>
            <a:noFill/>
            <a:ln w="9525">
              <a:solidFill>
                <a:srgbClr val="800080"/>
              </a:solidFill>
              <a:round/>
            </a:ln>
          </p:spPr>
          <p:txBody>
            <a:bodyPr>
              <a:spAutoFit/>
            </a:bodyPr>
            <a:lstStyle/>
            <a:p>
              <a:endParaRPr lang="zh-CN" altLang="en-US"/>
            </a:p>
          </p:txBody>
        </p:sp>
        <p:sp>
          <p:nvSpPr>
            <p:cNvPr id="79892" name="Line 15"/>
            <p:cNvSpPr>
              <a:spLocks noChangeShapeType="1"/>
            </p:cNvSpPr>
            <p:nvPr/>
          </p:nvSpPr>
          <p:spPr bwMode="auto">
            <a:xfrm>
              <a:off x="5012" y="1842"/>
              <a:ext cx="0" cy="2223"/>
            </a:xfrm>
            <a:prstGeom prst="line">
              <a:avLst/>
            </a:prstGeom>
            <a:noFill/>
            <a:ln w="9525">
              <a:solidFill>
                <a:srgbClr val="800080"/>
              </a:solidFill>
              <a:round/>
            </a:ln>
          </p:spPr>
          <p:txBody>
            <a:bodyPr>
              <a:spAutoFit/>
            </a:bodyPr>
            <a:lstStyle/>
            <a:p>
              <a:endParaRPr lang="zh-CN" altLang="en-US"/>
            </a:p>
          </p:txBody>
        </p:sp>
        <p:sp>
          <p:nvSpPr>
            <p:cNvPr id="79893" name="Line 16"/>
            <p:cNvSpPr>
              <a:spLocks noChangeShapeType="1"/>
            </p:cNvSpPr>
            <p:nvPr/>
          </p:nvSpPr>
          <p:spPr bwMode="auto">
            <a:xfrm>
              <a:off x="5602" y="1842"/>
              <a:ext cx="0" cy="2223"/>
            </a:xfrm>
            <a:prstGeom prst="line">
              <a:avLst/>
            </a:prstGeom>
            <a:noFill/>
            <a:ln w="9525">
              <a:solidFill>
                <a:srgbClr val="800080"/>
              </a:solidFill>
              <a:round/>
            </a:ln>
          </p:spPr>
          <p:txBody>
            <a:bodyPr>
              <a:spAutoFit/>
            </a:bodyPr>
            <a:lstStyle/>
            <a:p>
              <a:endParaRPr lang="zh-CN" altLang="en-US"/>
            </a:p>
          </p:txBody>
        </p:sp>
        <p:sp>
          <p:nvSpPr>
            <p:cNvPr id="79894" name="Line 17"/>
            <p:cNvSpPr>
              <a:spLocks noChangeShapeType="1"/>
            </p:cNvSpPr>
            <p:nvPr/>
          </p:nvSpPr>
          <p:spPr bwMode="auto">
            <a:xfrm>
              <a:off x="4740" y="4065"/>
              <a:ext cx="862" cy="0"/>
            </a:xfrm>
            <a:prstGeom prst="line">
              <a:avLst/>
            </a:prstGeom>
            <a:noFill/>
            <a:ln w="9525">
              <a:solidFill>
                <a:srgbClr val="800080"/>
              </a:solidFill>
              <a:round/>
            </a:ln>
          </p:spPr>
          <p:txBody>
            <a:bodyPr>
              <a:spAutoFit/>
            </a:bodyPr>
            <a:lstStyle/>
            <a:p>
              <a:endParaRPr lang="zh-CN" altLang="en-US"/>
            </a:p>
          </p:txBody>
        </p:sp>
      </p:grpSp>
      <p:sp>
        <p:nvSpPr>
          <p:cNvPr id="79882" name="Text Box 18"/>
          <p:cNvSpPr txBox="1">
            <a:spLocks noChangeArrowheads="1"/>
          </p:cNvSpPr>
          <p:nvPr/>
        </p:nvSpPr>
        <p:spPr bwMode="auto">
          <a:xfrm>
            <a:off x="4500563" y="3141663"/>
            <a:ext cx="2663825" cy="396875"/>
          </a:xfrm>
          <a:prstGeom prst="rect">
            <a:avLst/>
          </a:prstGeom>
          <a:noFill/>
          <a:ln w="9525">
            <a:noFill/>
            <a:miter lim="800000"/>
          </a:ln>
        </p:spPr>
        <p:txBody>
          <a:bodyPr>
            <a:spAutoFit/>
          </a:bodyPr>
          <a:lstStyle/>
          <a:p>
            <a:pPr algn="l">
              <a:buClrTx/>
            </a:pPr>
            <a:r>
              <a:rPr kumimoji="0" lang="zh-CN" altLang="en-US" sz="2000" b="1" i="0">
                <a:sym typeface="Symbol" panose="05050102010706020507" pitchFamily="18" charset="2"/>
              </a:rPr>
              <a:t>例</a:t>
            </a:r>
            <a:r>
              <a:rPr kumimoji="0" lang="en-US" altLang="zh-CN" sz="2000" b="1" i="0">
                <a:sym typeface="Symbol" panose="05050102010706020507" pitchFamily="18" charset="2"/>
              </a:rPr>
              <a:t>: </a:t>
            </a:r>
            <a:r>
              <a:rPr kumimoji="0" lang="zh-CN" altLang="en-US" sz="2000" b="1" i="0">
                <a:solidFill>
                  <a:srgbClr val="333399"/>
                </a:solidFill>
                <a:sym typeface="Symbol" panose="05050102010706020507" pitchFamily="18" charset="2"/>
              </a:rPr>
              <a:t>处理输入串</a:t>
            </a:r>
            <a:r>
              <a:rPr kumimoji="0" lang="zh-CN" altLang="en-US" sz="2000" b="1" i="0">
                <a:sym typeface="Symbol" panose="05050102010706020507" pitchFamily="18" charset="2"/>
              </a:rPr>
              <a:t>   </a:t>
            </a:r>
            <a:r>
              <a:rPr kumimoji="0" lang="en-US" altLang="zh-CN" sz="2000" b="1" i="0">
                <a:sym typeface="Symbol" panose="05050102010706020507" pitchFamily="18" charset="2"/>
              </a:rPr>
              <a:t>.101</a:t>
            </a:r>
            <a:endParaRPr kumimoji="0" lang="en-US" altLang="zh-CN" sz="2000" b="1" i="0">
              <a:solidFill>
                <a:srgbClr val="333399"/>
              </a:solidFill>
              <a:cs typeface="Times New Roman" panose="02020603050405020304" pitchFamily="18" charset="0"/>
              <a:sym typeface="Symbol" panose="05050102010706020507" pitchFamily="18" charset="2"/>
            </a:endParaRPr>
          </a:p>
        </p:txBody>
      </p:sp>
      <p:sp>
        <p:nvSpPr>
          <p:cNvPr id="79883" name="Rectangle 19"/>
          <p:cNvSpPr>
            <a:spLocks noChangeArrowheads="1"/>
          </p:cNvSpPr>
          <p:nvPr/>
        </p:nvSpPr>
        <p:spPr bwMode="auto">
          <a:xfrm>
            <a:off x="7524750" y="6021388"/>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9884" name="Rectangle 20"/>
          <p:cNvSpPr>
            <a:spLocks noChangeArrowheads="1"/>
          </p:cNvSpPr>
          <p:nvPr/>
        </p:nvSpPr>
        <p:spPr bwMode="auto">
          <a:xfrm>
            <a:off x="7956550" y="6021388"/>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79885" name="Rectangle 21"/>
          <p:cNvSpPr>
            <a:spLocks noChangeArrowheads="1"/>
          </p:cNvSpPr>
          <p:nvPr/>
        </p:nvSpPr>
        <p:spPr bwMode="auto">
          <a:xfrm>
            <a:off x="7092950" y="5734050"/>
            <a:ext cx="360363"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en-US" sz="2000" b="1" i="0">
              <a:sym typeface="Symbol" panose="05050102010706020507" pitchFamily="18" charset="2"/>
            </a:endParaRPr>
          </a:p>
        </p:txBody>
      </p:sp>
      <p:sp>
        <p:nvSpPr>
          <p:cNvPr id="79886" name="Rectangle 22"/>
          <p:cNvSpPr>
            <a:spLocks noChangeArrowheads="1"/>
          </p:cNvSpPr>
          <p:nvPr/>
        </p:nvSpPr>
        <p:spPr bwMode="auto">
          <a:xfrm>
            <a:off x="7524750" y="5734050"/>
            <a:ext cx="360363" cy="396875"/>
          </a:xfrm>
          <a:prstGeom prst="rect">
            <a:avLst/>
          </a:prstGeom>
          <a:noFill/>
          <a:ln w="9525" algn="ctr">
            <a:noFill/>
            <a:miter lim="800000"/>
          </a:ln>
        </p:spPr>
        <p:txBody>
          <a:bodyPr>
            <a:spAutoFit/>
          </a:bodyPr>
          <a:lstStyle/>
          <a:p>
            <a:r>
              <a:rPr kumimoji="0" lang="en-US" altLang="zh-CN" sz="2000" b="1">
                <a:sym typeface="Symbol" panose="05050102010706020507" pitchFamily="18" charset="2"/>
              </a:rPr>
              <a:t>N</a:t>
            </a:r>
            <a:endParaRPr kumimoji="0" lang="en-US" altLang="zh-CN" sz="2000" b="1">
              <a:sym typeface="Symbol" panose="05050102010706020507" pitchFamily="18" charset="2"/>
            </a:endParaRPr>
          </a:p>
        </p:txBody>
      </p:sp>
      <p:sp>
        <p:nvSpPr>
          <p:cNvPr id="79887" name="Rectangle 23"/>
          <p:cNvSpPr>
            <a:spLocks noChangeArrowheads="1"/>
          </p:cNvSpPr>
          <p:nvPr/>
        </p:nvSpPr>
        <p:spPr bwMode="auto">
          <a:xfrm>
            <a:off x="7956550" y="5734050"/>
            <a:ext cx="863600" cy="396875"/>
          </a:xfrm>
          <a:prstGeom prst="rect">
            <a:avLst/>
          </a:prstGeom>
          <a:noFill/>
          <a:ln w="9525" algn="ctr">
            <a:noFill/>
            <a:miter lim="800000"/>
          </a:ln>
        </p:spPr>
        <p:txBody>
          <a:bodyPr>
            <a:spAutoFit/>
          </a:bodyPr>
          <a:lstStyle/>
          <a:p>
            <a:r>
              <a:rPr kumimoji="0" lang="en-US" altLang="zh-CN" sz="2000" b="1" i="0">
                <a:sym typeface="Symbol" panose="05050102010706020507" pitchFamily="18" charset="2"/>
              </a:rPr>
              <a:t>-</a:t>
            </a:r>
            <a:endParaRPr kumimoji="0" lang="en-US" altLang="zh-CN" sz="2000" b="1" i="0">
              <a:sym typeface="Symbol" panose="05050102010706020507" pitchFamily="18" charset="2"/>
            </a:endParaRPr>
          </a:p>
        </p:txBody>
      </p:sp>
      <p:sp>
        <p:nvSpPr>
          <p:cNvPr id="630812" name="Text Box 28"/>
          <p:cNvSpPr txBox="1">
            <a:spLocks noChangeArrowheads="1"/>
          </p:cNvSpPr>
          <p:nvPr/>
        </p:nvSpPr>
        <p:spPr bwMode="auto">
          <a:xfrm>
            <a:off x="6588125" y="5734050"/>
            <a:ext cx="647700" cy="396875"/>
          </a:xfrm>
          <a:prstGeom prst="rect">
            <a:avLst/>
          </a:prstGeom>
          <a:noFill/>
          <a:ln w="9525">
            <a:noFill/>
            <a:miter lim="800000"/>
          </a:ln>
        </p:spPr>
        <p:txBody>
          <a:bodyPr>
            <a:spAutoFit/>
          </a:bodyPr>
          <a:lstStyle/>
          <a:p>
            <a:pPr algn="l">
              <a:buClrTx/>
            </a:pPr>
            <a:r>
              <a:rPr kumimoji="0" lang="en-US" altLang="zh-CN" sz="2000" b="1">
                <a:sym typeface="Symbol" panose="05050102010706020507" pitchFamily="18" charset="2"/>
              </a:rPr>
              <a:t>acc</a:t>
            </a:r>
            <a:endParaRPr kumimoji="0" lang="en-US" altLang="zh-CN" sz="2000" b="1">
              <a:solidFill>
                <a:srgbClr val="333399"/>
              </a:solidFill>
              <a:cs typeface="Times New Roman" panose="02020603050405020304" pitchFamily="18" charset="0"/>
              <a:sym typeface="Symbol" panose="05050102010706020507" pitchFamily="18" charset="2"/>
            </a:endParaRPr>
          </a:p>
        </p:txBody>
      </p:sp>
      <p:sp>
        <p:nvSpPr>
          <p:cNvPr id="79889" name="Rectangle 2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
        <p:nvSpPr>
          <p:cNvPr id="630814" name="Text Box 30"/>
          <p:cNvSpPr txBox="1">
            <a:spLocks noChangeArrowheads="1"/>
          </p:cNvSpPr>
          <p:nvPr/>
        </p:nvSpPr>
        <p:spPr bwMode="auto">
          <a:xfrm>
            <a:off x="871538" y="4325938"/>
            <a:ext cx="6437312" cy="2441575"/>
          </a:xfrm>
          <a:prstGeom prst="rect">
            <a:avLst/>
          </a:prstGeom>
          <a:noFill/>
          <a:ln w="9525">
            <a:noFill/>
            <a:miter lim="800000"/>
          </a:ln>
        </p:spPr>
        <p:txBody>
          <a:bodyPr>
            <a:spAutoFit/>
          </a:bodyPr>
          <a:lstStyle/>
          <a:p>
            <a:pPr algn="l">
              <a:buClrTx/>
            </a:pPr>
            <a:r>
              <a:rPr lang="en-US" altLang="zh-CN" sz="1800" dirty="0">
                <a:solidFill>
                  <a:srgbClr val="333399"/>
                </a:solidFill>
                <a:sym typeface="Symbol" panose="05050102010706020507" pitchFamily="18" charset="2"/>
              </a:rPr>
              <a:t>N </a:t>
            </a:r>
            <a:r>
              <a:rPr lang="en-US" altLang="zh-CN" sz="1800" i="0" dirty="0">
                <a:solidFill>
                  <a:srgbClr val="333399"/>
                </a:solidFill>
                <a:sym typeface="Symbol" panose="05050102010706020507" pitchFamily="18" charset="2"/>
              </a:rPr>
              <a:t> </a:t>
            </a:r>
            <a:r>
              <a:rPr lang="en-US" altLang="zh-CN" sz="1800" b="1"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M S                 </a:t>
            </a:r>
            <a:r>
              <a:rPr lang="en-US" altLang="zh-CN" sz="1800" dirty="0">
                <a:solidFill>
                  <a:srgbClr val="333399"/>
                </a:solidFill>
                <a:cs typeface="Times New Roman" panose="02020603050405020304" pitchFamily="18" charset="0"/>
                <a:sym typeface="Symbol" panose="05050102010706020507" pitchFamily="18" charset="2"/>
              </a:rPr>
              <a:t>p</a:t>
            </a:r>
            <a:r>
              <a:rPr lang="en-US" altLang="zh-CN" sz="1800" dirty="0">
                <a:solidFill>
                  <a:srgbClr val="333399"/>
                </a:solidFill>
              </a:rPr>
              <a:t>rint(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v</a:t>
            </a:r>
            <a:r>
              <a:rPr lang="en-US" altLang="zh-CN" sz="1800" dirty="0">
                <a:solidFill>
                  <a:srgbClr val="333399"/>
                </a:solidFill>
              </a:rPr>
              <a:t>) </a:t>
            </a:r>
            <a:endParaRPr lang="en-US" altLang="zh-CN" sz="1800" i="0" baseline="-250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B</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P S</a:t>
            </a:r>
            <a:r>
              <a:rPr lang="en-US" altLang="zh-CN" sz="1800" i="0" baseline="-25000" dirty="0">
                <a:solidFill>
                  <a:srgbClr val="333399"/>
                </a:solidFill>
                <a:sym typeface="Symbol" panose="05050102010706020507" pitchFamily="18" charset="2"/>
              </a:rPr>
              <a:t>1</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top-2</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S </a:t>
            </a:r>
            <a:r>
              <a:rPr lang="en-US" altLang="zh-CN" sz="1800" i="0" dirty="0">
                <a:solidFill>
                  <a:srgbClr val="333399"/>
                </a:solidFill>
                <a:sym typeface="Symbol" panose="05050102010706020507" pitchFamily="18" charset="2"/>
              </a:rPr>
              <a:t></a:t>
            </a:r>
            <a:r>
              <a:rPr lang="en-US" altLang="zh-CN" sz="1800" dirty="0">
                <a:solidFill>
                  <a:srgbClr val="333399"/>
                </a:solidFill>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kumimoji="0" lang="en-US" altLang="zh-CN" sz="180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ea typeface="华文行楷" panose="02010800040101010101" pitchFamily="2" charset="-122"/>
                <a:sym typeface="Symbol" panose="05050102010706020507" pitchFamily="18" charset="2"/>
              </a:rPr>
              <a:t>0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0</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dirty="0">
              <a:solidFill>
                <a:srgbClr val="333399"/>
              </a:solidFill>
              <a:ea typeface="华文行楷" panose="02010800040101010101" pitchFamily="2" charset="-122"/>
              <a:sym typeface="Symbol" panose="05050102010706020507" pitchFamily="18" charset="2"/>
            </a:endParaRPr>
          </a:p>
          <a:p>
            <a:pPr algn="l">
              <a:buClrTx/>
            </a:pPr>
            <a:r>
              <a:rPr lang="en-US" altLang="zh-CN" sz="1800" dirty="0">
                <a:solidFill>
                  <a:srgbClr val="333399"/>
                </a:solidFill>
                <a:sym typeface="Symbol" panose="05050102010706020507" pitchFamily="18" charset="2"/>
              </a:rPr>
              <a:t>B </a:t>
            </a:r>
            <a:r>
              <a:rPr lang="en-US" altLang="zh-CN" sz="1800" i="0" dirty="0">
                <a:solidFill>
                  <a:srgbClr val="333399"/>
                </a:solidFill>
                <a:ea typeface="华文行楷" panose="02010800040101010101" pitchFamily="2" charset="-122"/>
                <a:sym typeface="Symbol" panose="05050102010706020507" pitchFamily="18" charset="2"/>
              </a:rPr>
              <a:t> </a:t>
            </a:r>
            <a:r>
              <a:rPr lang="en-US" altLang="zh-CN" sz="1800" dirty="0">
                <a:solidFill>
                  <a:srgbClr val="333399"/>
                </a:solidFill>
                <a:sym typeface="Symbol" panose="05050102010706020507" pitchFamily="18" charset="2"/>
              </a:rPr>
              <a:t>1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v</a:t>
            </a:r>
            <a:r>
              <a:rPr lang="en-US" altLang="zh-CN" sz="1800" i="0" dirty="0">
                <a:solidFill>
                  <a:srgbClr val="333399"/>
                </a:solidFill>
                <a:ea typeface="华文行楷" panose="02010800040101010101" pitchFamily="2" charset="-122"/>
                <a:sym typeface="Symbol" panose="05050102010706020507" pitchFamily="18" charset="2"/>
              </a:rPr>
              <a:t> := 2^</a:t>
            </a:r>
            <a:r>
              <a:rPr lang="en-US" altLang="zh-CN" sz="1800" dirty="0">
                <a:solidFill>
                  <a:srgbClr val="333399"/>
                </a:solidFill>
                <a:ea typeface="华文行楷" panose="02010800040101010101" pitchFamily="2" charset="-122"/>
                <a:sym typeface="Symbol" panose="05050102010706020507" pitchFamily="18" charset="2"/>
              </a:rPr>
              <a:t>(</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M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a:solidFill>
                  <a:srgbClr val="333399"/>
                </a:solidFill>
                <a:ea typeface="华文行楷" panose="02010800040101010101" pitchFamily="2" charset="-122"/>
                <a:sym typeface="Symbol" panose="05050102010706020507" pitchFamily="18" charset="2"/>
              </a:rPr>
              <a:t>1</a:t>
            </a:r>
            <a:r>
              <a:rPr lang="en-US" altLang="zh-CN" sz="1800" i="0" dirty="0">
                <a:solidFill>
                  <a:srgbClr val="333399"/>
                </a:solidFill>
                <a:ea typeface="华文行楷" panose="02010800040101010101" pitchFamily="2" charset="-122"/>
                <a:sym typeface="Symbol" panose="05050102010706020507" pitchFamily="18" charset="2"/>
              </a:rPr>
              <a:t> </a:t>
            </a:r>
            <a:endParaRPr lang="en-US" altLang="zh-CN" sz="1800" i="0" dirty="0">
              <a:solidFill>
                <a:srgbClr val="333399"/>
              </a:solidFill>
              <a:sym typeface="Symbol" panose="05050102010706020507" pitchFamily="18" charset="2"/>
            </a:endParaRPr>
          </a:p>
          <a:p>
            <a:pPr algn="l">
              <a:buClrTx/>
            </a:pPr>
            <a:r>
              <a:rPr lang="en-US" altLang="zh-CN" sz="1800" dirty="0">
                <a:solidFill>
                  <a:srgbClr val="333399"/>
                </a:solidFill>
                <a:sym typeface="Symbol" panose="05050102010706020507" pitchFamily="18" charset="2"/>
              </a:rPr>
              <a:t>P </a:t>
            </a:r>
            <a:r>
              <a:rPr lang="en-US" altLang="zh-CN" sz="1800" i="0" dirty="0">
                <a:solidFill>
                  <a:srgbClr val="333399"/>
                </a:solidFill>
                <a:sym typeface="Symbol" panose="05050102010706020507" pitchFamily="18" charset="2"/>
              </a:rPr>
              <a:t> </a:t>
            </a:r>
            <a:r>
              <a:rPr lang="en-US" altLang="zh-CN" sz="1800" dirty="0">
                <a:solidFill>
                  <a:srgbClr val="333399"/>
                </a:solidFill>
                <a:sym typeface="Symbol" panose="05050102010706020507" pitchFamily="18" charset="2"/>
              </a:rPr>
              <a:t>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a:t>
            </a:r>
            <a:r>
              <a:rPr lang="en-US" altLang="zh-CN" sz="1800" i="0" dirty="0">
                <a:solidFill>
                  <a:srgbClr val="333399"/>
                </a:solidFill>
                <a:ea typeface="华文行楷" panose="02010800040101010101" pitchFamily="2" charset="-122"/>
                <a:sym typeface="Symbol" panose="05050102010706020507" pitchFamily="18" charset="2"/>
              </a:rPr>
              <a:t> := </a:t>
            </a:r>
            <a:r>
              <a:rPr lang="en-US" altLang="zh-CN" sz="1800" dirty="0" err="1">
                <a:solidFill>
                  <a:srgbClr val="333399"/>
                </a:solidFill>
                <a:ea typeface="华文行楷" panose="02010800040101010101" pitchFamily="2" charset="-122"/>
                <a:sym typeface="Symbol" panose="05050102010706020507" pitchFamily="18" charset="2"/>
              </a:rPr>
              <a:t>val</a:t>
            </a:r>
            <a:r>
              <a:rPr lang="en-US" altLang="zh-CN" sz="1800" dirty="0">
                <a:solidFill>
                  <a:srgbClr val="333399"/>
                </a:solidFill>
                <a:ea typeface="华文行楷" panose="02010800040101010101" pitchFamily="2" charset="-122"/>
                <a:sym typeface="Symbol" panose="05050102010706020507" pitchFamily="18" charset="2"/>
              </a:rPr>
              <a:t> </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top-1</a:t>
            </a:r>
            <a:r>
              <a:rPr lang="en-US" altLang="zh-CN" sz="1800" i="0" dirty="0">
                <a:solidFill>
                  <a:srgbClr val="333399"/>
                </a:solidFill>
                <a:ea typeface="华文行楷" panose="02010800040101010101" pitchFamily="2" charset="-122"/>
                <a:sym typeface="Symbol" panose="05050102010706020507" pitchFamily="18" charset="2"/>
              </a:rPr>
              <a:t>].</a:t>
            </a:r>
            <a:r>
              <a:rPr lang="en-US" altLang="zh-CN" sz="1800" dirty="0">
                <a:solidFill>
                  <a:srgbClr val="333399"/>
                </a:solidFill>
                <a:ea typeface="华文行楷" panose="02010800040101010101" pitchFamily="2" charset="-122"/>
                <a:sym typeface="Symbol" panose="05050102010706020507" pitchFamily="18" charset="2"/>
              </a:rPr>
              <a:t>s+1</a:t>
            </a:r>
            <a:endParaRPr lang="en-US" altLang="zh-CN" sz="1800" dirty="0">
              <a:solidFill>
                <a:srgbClr val="333399"/>
              </a:solidFill>
              <a:sym typeface="Symbol" panose="05050102010706020507" pitchFamily="18" charset="2"/>
            </a:endParaRPr>
          </a:p>
          <a:p>
            <a:pPr algn="l">
              <a:buClrTx/>
            </a:pPr>
            <a:endParaRPr lang="en-US" altLang="zh-CN" sz="800" dirty="0">
              <a:solidFill>
                <a:srgbClr val="333399"/>
              </a:solidFill>
              <a:sym typeface="Symbol" panose="05050102010706020507" pitchFamily="18" charset="2"/>
            </a:endParaRPr>
          </a:p>
          <a:p>
            <a:pPr algn="l">
              <a:buClrTx/>
            </a:pPr>
            <a:r>
              <a:rPr kumimoji="0" lang="en-US" altLang="zh-CN" sz="2000" b="1" i="0" dirty="0">
                <a:solidFill>
                  <a:srgbClr val="333399"/>
                </a:solidFill>
                <a:sym typeface="Symbol" panose="05050102010706020507" pitchFamily="18" charset="2"/>
              </a:rPr>
              <a:t>(</a:t>
            </a:r>
            <a:r>
              <a:rPr kumimoji="0" lang="zh-CN" altLang="en-US" sz="2000" b="1" i="0" dirty="0">
                <a:solidFill>
                  <a:srgbClr val="333399"/>
                </a:solidFill>
                <a:sym typeface="Symbol" panose="05050102010706020507" pitchFamily="18" charset="2"/>
              </a:rPr>
              <a:t>分析栈</a:t>
            </a:r>
            <a:r>
              <a:rPr kumimoji="0" lang="en-US" altLang="zh-CN" sz="2000" dirty="0" err="1">
                <a:solidFill>
                  <a:srgbClr val="333399"/>
                </a:solidFill>
                <a:sym typeface="Symbol" panose="05050102010706020507" pitchFamily="18" charset="2"/>
              </a:rPr>
              <a:t>val</a:t>
            </a:r>
            <a:r>
              <a:rPr kumimoji="0" lang="en-US" altLang="zh-CN" sz="2000" dirty="0">
                <a:solidFill>
                  <a:srgbClr val="333399"/>
                </a:solidFill>
                <a:sym typeface="Symbol" panose="05050102010706020507" pitchFamily="18" charset="2"/>
              </a:rPr>
              <a:t> </a:t>
            </a:r>
            <a:r>
              <a:rPr kumimoji="0" lang="zh-CN" altLang="en-US" sz="2000" b="1" i="0" dirty="0">
                <a:solidFill>
                  <a:srgbClr val="333399"/>
                </a:solidFill>
                <a:sym typeface="Symbol" panose="05050102010706020507" pitchFamily="18" charset="2"/>
              </a:rPr>
              <a:t>存放文法符号的综合属性，</a:t>
            </a:r>
            <a:r>
              <a:rPr kumimoji="0" lang="en-US" altLang="zh-CN" sz="2000" dirty="0">
                <a:solidFill>
                  <a:srgbClr val="333399"/>
                </a:solidFill>
                <a:sym typeface="Symbol" panose="05050102010706020507" pitchFamily="18" charset="2"/>
              </a:rPr>
              <a:t>top</a:t>
            </a:r>
            <a:r>
              <a:rPr kumimoji="0" lang="zh-CN" altLang="en-US" sz="2000" b="1" i="0" dirty="0">
                <a:solidFill>
                  <a:srgbClr val="333399"/>
                </a:solidFill>
                <a:sym typeface="Symbol" panose="05050102010706020507" pitchFamily="18" charset="2"/>
              </a:rPr>
              <a:t>为栈顶指针</a:t>
            </a:r>
            <a:r>
              <a:rPr kumimoji="0" lang="en-US" altLang="zh-CN" sz="2000" b="1" i="0" dirty="0">
                <a:solidFill>
                  <a:srgbClr val="333399"/>
                </a:solidFill>
                <a:sym typeface="Symbol" panose="05050102010706020507" pitchFamily="18" charset="2"/>
              </a:rPr>
              <a:t>)</a:t>
            </a:r>
            <a:endParaRPr kumimoji="0" lang="en-US" altLang="zh-CN" sz="2000" b="1" i="0" dirty="0">
              <a:solidFill>
                <a:srgbClr val="333399"/>
              </a:solidFill>
              <a:sym typeface="Symbol" panose="05050102010706020507" pitchFamily="18" charset="2"/>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30812"/>
                                        </p:tgtEl>
                                        <p:attrNameLst>
                                          <p:attrName>style.visibility</p:attrName>
                                        </p:attrNameLst>
                                      </p:cBhvr>
                                      <p:to>
                                        <p:strVal val="visible"/>
                                      </p:to>
                                    </p:set>
                                    <p:animEffect transition="in" filter="slide(fromBottom)">
                                      <p:cBhvr>
                                        <p:cTn id="7" dur="500"/>
                                        <p:tgtEl>
                                          <p:spTgt spid="630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081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2"/>
          <p:cNvSpPr txBox="1">
            <a:spLocks noChangeArrowheads="1"/>
          </p:cNvSpPr>
          <p:nvPr/>
        </p:nvSpPr>
        <p:spPr bwMode="auto">
          <a:xfrm>
            <a:off x="685800" y="1098550"/>
            <a:ext cx="8223250" cy="240665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t>用综合属性代替继承属性</a:t>
            </a:r>
            <a:endParaRPr lang="zh-CN" altLang="en-US" b="1" i="0"/>
          </a:p>
          <a:p>
            <a:pPr lvl="1" algn="l">
              <a:buClrTx/>
              <a:buFont typeface="Symbol" panose="05050102010706020507" pitchFamily="18" charset="2"/>
              <a:buNone/>
            </a:pPr>
            <a:endParaRPr lang="zh-CN" altLang="en-US" sz="1000" b="1" i="0">
              <a:latin typeface="Times New Roman" panose="02020603050405020304" pitchFamily="18" charset="0"/>
            </a:endParaRPr>
          </a:p>
          <a:p>
            <a:pPr lvl="2" algn="l">
              <a:buClrTx/>
              <a:buFontTx/>
              <a:buChar char="•"/>
            </a:pPr>
            <a:r>
              <a:rPr lang="zh-CN" altLang="en-US" b="1" i="0"/>
              <a:t> </a:t>
            </a:r>
            <a:r>
              <a:rPr lang="zh-CN" altLang="en-US" b="1" i="0">
                <a:solidFill>
                  <a:srgbClr val="333399"/>
                </a:solidFill>
              </a:rPr>
              <a:t> </a:t>
            </a:r>
            <a:r>
              <a:rPr lang="zh-CN" altLang="en-US" b="1" i="0">
                <a:solidFill>
                  <a:srgbClr val="333399"/>
                </a:solidFill>
                <a:latin typeface="Times New Roman" panose="02020603050405020304" pitchFamily="18" charset="0"/>
              </a:rPr>
              <a:t>有时，改变基础文法可能避免继承属性</a:t>
            </a:r>
            <a:r>
              <a:rPr lang="en-US" altLang="zh-CN" b="1" i="0">
                <a:solidFill>
                  <a:srgbClr val="333399"/>
                </a:solidFill>
                <a:latin typeface="Times New Roman" panose="02020603050405020304" pitchFamily="18" charset="0"/>
              </a:rPr>
              <a:t>. </a:t>
            </a:r>
            <a:r>
              <a:rPr lang="zh-CN" altLang="en-US" b="1" i="0">
                <a:solidFill>
                  <a:srgbClr val="333399"/>
                </a:solidFill>
                <a:latin typeface="Times New Roman" panose="02020603050405020304" pitchFamily="18" charset="0"/>
              </a:rPr>
              <a:t>如下列文</a:t>
            </a:r>
            <a:endParaRPr lang="zh-CN" altLang="en-US" b="1" i="0">
              <a:solidFill>
                <a:srgbClr val="333399"/>
              </a:solidFill>
              <a:latin typeface="Times New Roman" panose="02020603050405020304" pitchFamily="18" charset="0"/>
            </a:endParaRPr>
          </a:p>
          <a:p>
            <a:pPr lvl="2" algn="l">
              <a:buClrTx/>
              <a:buFontTx/>
              <a:buNone/>
            </a:pPr>
            <a:r>
              <a:rPr lang="zh-CN" altLang="en-US" b="1" i="0">
                <a:solidFill>
                  <a:srgbClr val="333399"/>
                </a:solidFill>
                <a:latin typeface="Times New Roman" panose="02020603050405020304" pitchFamily="18" charset="0"/>
              </a:rPr>
              <a:t>    法可能用来描述 </a:t>
            </a:r>
            <a:r>
              <a:rPr lang="en-US" altLang="zh-CN" i="0">
                <a:solidFill>
                  <a:srgbClr val="333399"/>
                </a:solidFill>
              </a:rPr>
              <a:t>Pascal</a:t>
            </a:r>
            <a:r>
              <a:rPr lang="en-US" altLang="zh-CN" b="1" i="0">
                <a:solidFill>
                  <a:srgbClr val="333399"/>
                </a:solidFill>
                <a:latin typeface="Times New Roman" panose="02020603050405020304" pitchFamily="18" charset="0"/>
              </a:rPr>
              <a:t> </a:t>
            </a:r>
            <a:r>
              <a:rPr lang="zh-CN" altLang="en-US" b="1" i="0">
                <a:solidFill>
                  <a:srgbClr val="333399"/>
                </a:solidFill>
                <a:latin typeface="Times New Roman" panose="02020603050405020304" pitchFamily="18" charset="0"/>
              </a:rPr>
              <a:t>式的说明语句</a:t>
            </a:r>
            <a:endParaRPr lang="zh-CN" altLang="en-US" b="1" i="0">
              <a:solidFill>
                <a:srgbClr val="333399"/>
              </a:solidFill>
              <a:latin typeface="Times New Roman" panose="02020603050405020304" pitchFamily="18" charset="0"/>
            </a:endParaRPr>
          </a:p>
          <a:p>
            <a:pPr lvl="2" algn="l">
              <a:buClrTx/>
              <a:buFontTx/>
              <a:buNone/>
            </a:pPr>
            <a:endParaRPr lang="en-US" altLang="zh-CN" b="1" i="0">
              <a:solidFill>
                <a:srgbClr val="333399"/>
              </a:solidFill>
            </a:endParaRPr>
          </a:p>
        </p:txBody>
      </p:sp>
      <p:sp>
        <p:nvSpPr>
          <p:cNvPr id="80899" name="AutoShape 13">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0" name="AutoShape 1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1" name="AutoShape 1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2" name="AutoShape 1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0903" name="Text Box 17"/>
          <p:cNvSpPr txBox="1">
            <a:spLocks noChangeArrowheads="1"/>
          </p:cNvSpPr>
          <p:nvPr/>
        </p:nvSpPr>
        <p:spPr bwMode="auto">
          <a:xfrm>
            <a:off x="2667000" y="3124200"/>
            <a:ext cx="3200400" cy="1616075"/>
          </a:xfrm>
          <a:prstGeom prst="rect">
            <a:avLst/>
          </a:prstGeom>
          <a:noFill/>
          <a:ln w="9525">
            <a:noFill/>
            <a:miter lim="800000"/>
          </a:ln>
        </p:spPr>
        <p:txBody>
          <a:bodyPr>
            <a:spAutoFit/>
          </a:bodyPr>
          <a:lstStyle/>
          <a:p>
            <a:pPr algn="l">
              <a:buClrTx/>
            </a:pPr>
            <a:r>
              <a:rPr lang="en-US" altLang="zh-CN" sz="2000">
                <a:solidFill>
                  <a:srgbClr val="333399"/>
                </a:solidFill>
                <a:cs typeface="Times New Roman" panose="02020603050405020304" pitchFamily="18" charset="0"/>
                <a:sym typeface="Symbol" panose="05050102010706020507" pitchFamily="18" charset="2"/>
              </a:rPr>
              <a:t>D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L</a:t>
            </a:r>
            <a:r>
              <a:rPr lang="zh-CN" altLang="en-US"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T</a:t>
            </a:r>
            <a:endParaRPr kumimoji="0" lang="en-US" altLang="zh-CN" sz="2000" i="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T </a:t>
            </a:r>
            <a:r>
              <a:rPr lang="en-US" altLang="zh-CN" sz="2000" i="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a:solidFill>
                  <a:srgbClr val="333399"/>
                </a:solidFill>
                <a:ea typeface="华文行楷" panose="02010800040101010101" pitchFamily="2" charset="-122"/>
                <a:cs typeface="Times New Roman" panose="02020603050405020304" pitchFamily="18" charset="0"/>
                <a:sym typeface="Symbol" panose="05050102010706020507" pitchFamily="18" charset="2"/>
              </a:rPr>
              <a:t> </a:t>
            </a:r>
            <a:r>
              <a:rPr lang="en-US" altLang="zh-CN" sz="2000" u="sng">
                <a:solidFill>
                  <a:srgbClr val="333399"/>
                </a:solidFill>
                <a:ea typeface="华文行楷" panose="02010800040101010101" pitchFamily="2" charset="-122"/>
                <a:cs typeface="Times New Roman" panose="02020603050405020304" pitchFamily="18" charset="0"/>
                <a:sym typeface="Symbol" panose="05050102010706020507" pitchFamily="18" charset="2"/>
              </a:rPr>
              <a:t>int</a:t>
            </a:r>
            <a:endParaRPr lang="en-US" altLang="zh-CN" sz="2000" u="sng">
              <a:solidFill>
                <a:srgbClr val="333399"/>
              </a:solidFill>
              <a:ea typeface="华文行楷" panose="02010800040101010101" pitchFamily="2" charset="-122"/>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T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a:t>
            </a:r>
            <a:r>
              <a:rPr lang="en-US" altLang="zh-CN" sz="2000" u="sng">
                <a:solidFill>
                  <a:srgbClr val="333399"/>
                </a:solidFill>
                <a:cs typeface="Times New Roman" panose="02020603050405020304" pitchFamily="18" charset="0"/>
                <a:sym typeface="Symbol" panose="05050102010706020507" pitchFamily="18" charset="2"/>
              </a:rPr>
              <a:t>real</a:t>
            </a:r>
            <a:endParaRPr lang="en-US" altLang="zh-CN" sz="2000" u="sng">
              <a:solidFill>
                <a:srgbClr val="333399"/>
              </a:solidFill>
              <a:ea typeface="华文行楷" panose="02010800040101010101" pitchFamily="2" charset="-122"/>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L </a:t>
            </a:r>
            <a:r>
              <a:rPr lang="en-US" altLang="zh-CN" sz="2000" i="0">
                <a:solidFill>
                  <a:srgbClr val="333399"/>
                </a:solidFill>
                <a:ea typeface="华文行楷" panose="02010800040101010101" pitchFamily="2" charset="-122"/>
                <a:sym typeface="Symbol" panose="05050102010706020507" pitchFamily="18" charset="2"/>
              </a:rPr>
              <a:t></a:t>
            </a:r>
            <a:r>
              <a:rPr lang="en-US" altLang="zh-CN" sz="2000">
                <a:solidFill>
                  <a:srgbClr val="333399"/>
                </a:solidFill>
                <a:ea typeface="华文行楷" panose="02010800040101010101" pitchFamily="2" charset="-122"/>
                <a:sym typeface="Symbol" panose="05050102010706020507" pitchFamily="18" charset="2"/>
              </a:rPr>
              <a:t> L</a:t>
            </a:r>
            <a:r>
              <a:rPr lang="en-US" altLang="zh-CN" sz="2000" b="1"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v</a:t>
            </a:r>
            <a:endParaRPr lang="en-US" altLang="zh-CN" sz="200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L </a:t>
            </a:r>
            <a:r>
              <a:rPr lang="en-US" altLang="zh-CN" sz="2000" i="0">
                <a:solidFill>
                  <a:srgbClr val="333399"/>
                </a:solidFill>
                <a:cs typeface="Times New Roman" panose="02020603050405020304" pitchFamily="18" charset="0"/>
                <a:sym typeface="Symbol" panose="05050102010706020507" pitchFamily="18" charset="2"/>
              </a:rPr>
              <a:t> </a:t>
            </a:r>
            <a:r>
              <a:rPr lang="en-US" altLang="zh-CN" sz="2000">
                <a:solidFill>
                  <a:srgbClr val="333399"/>
                </a:solidFill>
                <a:cs typeface="Times New Roman" panose="02020603050405020304" pitchFamily="18" charset="0"/>
                <a:sym typeface="Symbol" panose="05050102010706020507" pitchFamily="18" charset="2"/>
              </a:rPr>
              <a:t>v</a:t>
            </a:r>
            <a:endParaRPr lang="en-US" altLang="zh-CN" sz="2000">
              <a:solidFill>
                <a:srgbClr val="333399"/>
              </a:solidFill>
              <a:cs typeface="Times New Roman" panose="02020603050405020304" pitchFamily="18" charset="0"/>
              <a:sym typeface="Symbol" panose="05050102010706020507" pitchFamily="18" charset="2"/>
            </a:endParaRPr>
          </a:p>
        </p:txBody>
      </p:sp>
      <p:sp>
        <p:nvSpPr>
          <p:cNvPr id="80904" name="Text Box 19"/>
          <p:cNvSpPr txBox="1">
            <a:spLocks noChangeArrowheads="1"/>
          </p:cNvSpPr>
          <p:nvPr/>
        </p:nvSpPr>
        <p:spPr bwMode="auto">
          <a:xfrm>
            <a:off x="1828800" y="4800600"/>
            <a:ext cx="7010400" cy="1552575"/>
          </a:xfrm>
          <a:prstGeom prst="rect">
            <a:avLst/>
          </a:prstGeom>
          <a:noFill/>
          <a:ln w="9525">
            <a:noFill/>
            <a:miter lim="800000"/>
          </a:ln>
        </p:spPr>
        <p:txBody>
          <a:bodyPr>
            <a:spAutoFit/>
          </a:bodyPr>
          <a:lstStyle/>
          <a:p>
            <a:pPr algn="l" eaLnBrk="0" hangingPunct="0">
              <a:buClrTx/>
              <a:buFontTx/>
              <a:buNone/>
            </a:pPr>
            <a:r>
              <a:rPr lang="zh-CN" altLang="en-US" b="1" i="0">
                <a:solidFill>
                  <a:srgbClr val="333399"/>
                </a:solidFill>
              </a:rPr>
              <a:t>因变量标识符由 </a:t>
            </a:r>
            <a:r>
              <a:rPr lang="en-US" altLang="zh-CN">
                <a:solidFill>
                  <a:srgbClr val="333399"/>
                </a:solidFill>
              </a:rPr>
              <a:t>L </a:t>
            </a:r>
            <a:r>
              <a:rPr lang="zh-CN" altLang="en-US" b="1" i="0">
                <a:solidFill>
                  <a:srgbClr val="333399"/>
                </a:solidFill>
              </a:rPr>
              <a:t>产生而类型不在 </a:t>
            </a:r>
            <a:r>
              <a:rPr lang="en-US" altLang="zh-CN">
                <a:solidFill>
                  <a:srgbClr val="333399"/>
                </a:solidFill>
              </a:rPr>
              <a:t>L </a:t>
            </a:r>
            <a:r>
              <a:rPr lang="zh-CN" altLang="en-US" b="1" i="0">
                <a:solidFill>
                  <a:srgbClr val="333399"/>
                </a:solidFill>
              </a:rPr>
              <a:t>的子树中，所以不能仅仅使用综合属性就把 </a:t>
            </a:r>
            <a:r>
              <a:rPr lang="en-US" altLang="zh-CN" sz="2000">
                <a:solidFill>
                  <a:srgbClr val="333399"/>
                </a:solidFill>
              </a:rPr>
              <a:t>type </a:t>
            </a:r>
            <a:r>
              <a:rPr lang="zh-CN" altLang="en-US" b="1" i="0">
                <a:solidFill>
                  <a:srgbClr val="333399"/>
                </a:solidFill>
              </a:rPr>
              <a:t>与标识符联系起来</a:t>
            </a:r>
            <a:r>
              <a:rPr lang="en-US" altLang="zh-CN" b="1" i="0">
                <a:solidFill>
                  <a:srgbClr val="333399"/>
                </a:solidFill>
              </a:rPr>
              <a:t>.</a:t>
            </a:r>
            <a:r>
              <a:rPr lang="zh-CN" altLang="en-US" b="1" i="0">
                <a:solidFill>
                  <a:srgbClr val="333399"/>
                </a:solidFill>
              </a:rPr>
              <a:t>从第一个产生式来看，似乎 </a:t>
            </a:r>
            <a:r>
              <a:rPr lang="en-US" altLang="zh-CN">
                <a:solidFill>
                  <a:srgbClr val="333399"/>
                </a:solidFill>
              </a:rPr>
              <a:t>L </a:t>
            </a:r>
            <a:r>
              <a:rPr lang="zh-CN" altLang="en-US" b="1" i="0">
                <a:solidFill>
                  <a:srgbClr val="333399"/>
                </a:solidFill>
              </a:rPr>
              <a:t>可以从它的右边 </a:t>
            </a:r>
            <a:r>
              <a:rPr lang="en-US" altLang="zh-CN">
                <a:solidFill>
                  <a:srgbClr val="333399"/>
                </a:solidFill>
              </a:rPr>
              <a:t>T </a:t>
            </a:r>
            <a:r>
              <a:rPr lang="zh-CN" altLang="en-US" b="1" i="0">
                <a:solidFill>
                  <a:srgbClr val="333399"/>
                </a:solidFill>
              </a:rPr>
              <a:t>中继承 </a:t>
            </a:r>
            <a:r>
              <a:rPr lang="en-US" altLang="zh-CN" sz="2000">
                <a:solidFill>
                  <a:srgbClr val="333399"/>
                </a:solidFill>
              </a:rPr>
              <a:t>type</a:t>
            </a:r>
            <a:r>
              <a:rPr lang="zh-CN" altLang="en-US" b="1" i="0">
                <a:solidFill>
                  <a:srgbClr val="333399"/>
                </a:solidFill>
              </a:rPr>
              <a:t>，但所得到的属性文法就不是 </a:t>
            </a:r>
            <a:r>
              <a:rPr lang="en-US" altLang="zh-CN" i="0">
                <a:solidFill>
                  <a:srgbClr val="333399"/>
                </a:solidFill>
              </a:rPr>
              <a:t>L-</a:t>
            </a:r>
            <a:r>
              <a:rPr lang="zh-CN" altLang="en-US" b="1" i="0">
                <a:solidFill>
                  <a:srgbClr val="333399"/>
                </a:solidFill>
              </a:rPr>
              <a:t>属性的</a:t>
            </a:r>
            <a:endParaRPr lang="zh-CN" altLang="en-US" b="1" i="0">
              <a:solidFill>
                <a:srgbClr val="333399"/>
              </a:solidFill>
            </a:endParaRPr>
          </a:p>
        </p:txBody>
      </p:sp>
      <p:sp>
        <p:nvSpPr>
          <p:cNvPr id="80905" name="Rectangle 20"/>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71"/>
          <p:cNvSpPr txBox="1">
            <a:spLocks noChangeArrowheads="1"/>
          </p:cNvSpPr>
          <p:nvPr/>
        </p:nvSpPr>
        <p:spPr bwMode="auto">
          <a:xfrm>
            <a:off x="685800" y="1219200"/>
            <a:ext cx="8223250" cy="1676400"/>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2800" b="1" i="0">
                <a:latin typeface="楷体_GB2312" pitchFamily="49" charset="-122"/>
              </a:rPr>
              <a:t>基于翻译模式的</a:t>
            </a:r>
            <a:r>
              <a:rPr lang="zh-CN" altLang="en-US" sz="2800" b="1" i="0"/>
              <a:t>自下而上</a:t>
            </a:r>
            <a:r>
              <a:rPr lang="zh-CN" altLang="en-US" sz="2800" b="1" i="0">
                <a:latin typeface="楷体_GB2312" pitchFamily="49" charset="-122"/>
              </a:rPr>
              <a:t>语义计算</a:t>
            </a:r>
            <a:endParaRPr lang="zh-CN" altLang="en-US" sz="2800" b="1" i="0">
              <a:latin typeface="楷体_GB2312" pitchFamily="49" charset="-122"/>
            </a:endParaRPr>
          </a:p>
          <a:p>
            <a:pPr algn="l">
              <a:buClrTx/>
            </a:pPr>
            <a:endParaRPr lang="zh-CN" altLang="en-US" sz="1000" b="1" i="0">
              <a:latin typeface="楷体_GB2312" pitchFamily="49" charset="-122"/>
            </a:endParaRPr>
          </a:p>
          <a:p>
            <a:pPr lvl="1" algn="l">
              <a:buClrTx/>
              <a:buFont typeface="Symbol" panose="05050102010706020507" pitchFamily="18" charset="2"/>
              <a:buChar char="-"/>
            </a:pPr>
            <a:r>
              <a:rPr lang="zh-CN" altLang="en-US" sz="2800" b="1" i="0"/>
              <a:t>  </a:t>
            </a:r>
            <a:r>
              <a:rPr lang="zh-CN" altLang="en-US" b="1" i="0"/>
              <a:t>用综合属性代替继承属性</a:t>
            </a:r>
            <a:endParaRPr lang="zh-CN" altLang="en-US" b="1" i="0"/>
          </a:p>
          <a:p>
            <a:pPr lvl="1" algn="l">
              <a:buClrTx/>
              <a:buFont typeface="Symbol" panose="05050102010706020507" pitchFamily="18" charset="2"/>
              <a:buNone/>
            </a:pPr>
            <a:endParaRPr lang="zh-CN" altLang="en-US" sz="1000" b="1" i="0">
              <a:latin typeface="Times New Roman" panose="02020603050405020304" pitchFamily="18" charset="0"/>
            </a:endParaRPr>
          </a:p>
          <a:p>
            <a:pPr lvl="2" algn="l">
              <a:buClrTx/>
              <a:buFontTx/>
              <a:buChar char="•"/>
            </a:pPr>
            <a:r>
              <a:rPr lang="zh-CN" altLang="en-US" b="1" i="0"/>
              <a:t> </a:t>
            </a:r>
            <a:r>
              <a:rPr lang="zh-CN" altLang="en-US" b="1" i="0">
                <a:solidFill>
                  <a:srgbClr val="333399"/>
                </a:solidFill>
              </a:rPr>
              <a:t> </a:t>
            </a:r>
            <a:r>
              <a:rPr lang="zh-CN" altLang="en-US" b="1" i="0">
                <a:solidFill>
                  <a:srgbClr val="333399"/>
                </a:solidFill>
                <a:latin typeface="Times New Roman" panose="02020603050405020304" pitchFamily="18" charset="0"/>
              </a:rPr>
              <a:t>若将上例中的基础文法变为</a:t>
            </a:r>
            <a:endParaRPr lang="zh-CN" altLang="en-US" b="1" i="0">
              <a:solidFill>
                <a:srgbClr val="333399"/>
              </a:solidFill>
            </a:endParaRPr>
          </a:p>
        </p:txBody>
      </p:sp>
      <p:sp>
        <p:nvSpPr>
          <p:cNvPr id="81923" name="AutoShape 7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4" name="AutoShape 7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5" name="AutoShape 7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6" name="AutoShape 7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1927" name="Text Box 76"/>
          <p:cNvSpPr txBox="1">
            <a:spLocks noChangeArrowheads="1"/>
          </p:cNvSpPr>
          <p:nvPr/>
        </p:nvSpPr>
        <p:spPr bwMode="auto">
          <a:xfrm>
            <a:off x="2667000" y="3032125"/>
            <a:ext cx="1905000" cy="1616075"/>
          </a:xfrm>
          <a:prstGeom prst="rect">
            <a:avLst/>
          </a:prstGeom>
          <a:noFill/>
          <a:ln w="9525">
            <a:noFill/>
            <a:miter lim="800000"/>
          </a:ln>
        </p:spPr>
        <p:txBody>
          <a:bodyPr>
            <a:spAutoFit/>
          </a:bodyPr>
          <a:lstStyle/>
          <a:p>
            <a:pPr algn="l">
              <a:buClrTx/>
            </a:pPr>
            <a:r>
              <a:rPr lang="en-US" altLang="zh-CN" sz="2000">
                <a:solidFill>
                  <a:srgbClr val="333399"/>
                </a:solidFill>
                <a:cs typeface="Times New Roman" panose="02020603050405020304" pitchFamily="18" charset="0"/>
                <a:sym typeface="Symbol" panose="05050102010706020507" pitchFamily="18" charset="2"/>
              </a:rPr>
              <a:t>D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v L</a:t>
            </a:r>
            <a:endParaRPr lang="en-US" altLang="zh-CN" sz="200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L </a:t>
            </a:r>
            <a:r>
              <a:rPr lang="en-US" altLang="zh-CN" sz="2000" i="0">
                <a:solidFill>
                  <a:srgbClr val="333399"/>
                </a:solidFill>
                <a:ea typeface="华文行楷" panose="02010800040101010101" pitchFamily="2" charset="-122"/>
                <a:cs typeface="Times New Roman" panose="02020603050405020304" pitchFamily="18" charset="0"/>
                <a:sym typeface="Symbol" panose="05050102010706020507" pitchFamily="18" charset="2"/>
              </a:rPr>
              <a:t></a:t>
            </a:r>
            <a:r>
              <a:rPr lang="en-US" altLang="zh-CN" sz="2000">
                <a:solidFill>
                  <a:srgbClr val="333399"/>
                </a:solidFill>
                <a:ea typeface="华文行楷" panose="02010800040101010101" pitchFamily="2" charset="-122"/>
                <a:cs typeface="Times New Roman" panose="02020603050405020304" pitchFamily="18" charset="0"/>
                <a:sym typeface="Symbol" panose="05050102010706020507" pitchFamily="18" charset="2"/>
              </a:rPr>
              <a:t>  </a:t>
            </a:r>
            <a:r>
              <a:rPr lang="en-US" altLang="zh-CN" sz="2000" b="1" i="0">
                <a:solidFill>
                  <a:srgbClr val="333399"/>
                </a:solidFill>
                <a:cs typeface="Times New Roman" panose="02020603050405020304" pitchFamily="18" charset="0"/>
                <a:sym typeface="Symbol" panose="05050102010706020507" pitchFamily="18" charset="2"/>
              </a:rPr>
              <a:t>, </a:t>
            </a:r>
            <a:r>
              <a:rPr lang="en-US" altLang="zh-CN" sz="2000">
                <a:solidFill>
                  <a:srgbClr val="333399"/>
                </a:solidFill>
                <a:cs typeface="Times New Roman" panose="02020603050405020304" pitchFamily="18" charset="0"/>
                <a:sym typeface="Symbol" panose="05050102010706020507" pitchFamily="18" charset="2"/>
              </a:rPr>
              <a:t>v L</a:t>
            </a:r>
            <a:endParaRPr lang="en-US" altLang="zh-CN" sz="200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L </a:t>
            </a:r>
            <a:r>
              <a:rPr lang="en-US" altLang="zh-CN" sz="2000" i="0">
                <a:solidFill>
                  <a:srgbClr val="333399"/>
                </a:solidFill>
                <a:cs typeface="Times New Roman" panose="02020603050405020304" pitchFamily="18" charset="0"/>
                <a:sym typeface="Symbol" panose="05050102010706020507" pitchFamily="18" charset="2"/>
              </a:rPr>
              <a:t> </a:t>
            </a:r>
            <a:r>
              <a:rPr lang="en-US" altLang="zh-CN" sz="2000" b="1" i="0">
                <a:solidFill>
                  <a:srgbClr val="333399"/>
                </a:solidFill>
                <a:cs typeface="Times New Roman" panose="02020603050405020304" pitchFamily="18" charset="0"/>
                <a:sym typeface="Symbol" panose="05050102010706020507" pitchFamily="18" charset="2"/>
              </a:rPr>
              <a:t>: </a:t>
            </a:r>
            <a:r>
              <a:rPr lang="en-US" altLang="zh-CN" sz="2000">
                <a:solidFill>
                  <a:srgbClr val="333399"/>
                </a:solidFill>
                <a:cs typeface="Times New Roman" panose="02020603050405020304" pitchFamily="18" charset="0"/>
                <a:sym typeface="Symbol" panose="05050102010706020507" pitchFamily="18" charset="2"/>
              </a:rPr>
              <a:t>T</a:t>
            </a:r>
            <a:endParaRPr lang="en-US" altLang="zh-CN" sz="2000" b="1" i="0">
              <a:solidFill>
                <a:srgbClr val="333399"/>
              </a:solidFill>
              <a:cs typeface="Times New Roman" panose="02020603050405020304" pitchFamily="18" charset="0"/>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T </a:t>
            </a:r>
            <a:r>
              <a:rPr lang="en-US" altLang="zh-CN" sz="2000" i="0">
                <a:solidFill>
                  <a:srgbClr val="333399"/>
                </a:solidFill>
                <a:ea typeface="华文行楷" panose="02010800040101010101" pitchFamily="2" charset="-122"/>
                <a:sym typeface="Symbol" panose="05050102010706020507" pitchFamily="18" charset="2"/>
              </a:rPr>
              <a:t></a:t>
            </a:r>
            <a:r>
              <a:rPr lang="en-US" altLang="zh-CN" sz="2000">
                <a:solidFill>
                  <a:srgbClr val="333399"/>
                </a:solidFill>
                <a:ea typeface="华文行楷" panose="02010800040101010101" pitchFamily="2" charset="-122"/>
                <a:sym typeface="Symbol" panose="05050102010706020507" pitchFamily="18" charset="2"/>
              </a:rPr>
              <a:t> </a:t>
            </a:r>
            <a:r>
              <a:rPr lang="en-US" altLang="zh-CN" sz="2000" u="sng">
                <a:solidFill>
                  <a:srgbClr val="333399"/>
                </a:solidFill>
                <a:ea typeface="华文行楷" panose="02010800040101010101" pitchFamily="2" charset="-122"/>
                <a:sym typeface="Symbol" panose="05050102010706020507" pitchFamily="18" charset="2"/>
              </a:rPr>
              <a:t>int</a:t>
            </a:r>
            <a:endParaRPr lang="en-US" altLang="zh-CN" sz="2000" u="sng">
              <a:solidFill>
                <a:srgbClr val="333399"/>
              </a:solidFill>
              <a:ea typeface="华文行楷" panose="02010800040101010101" pitchFamily="2" charset="-122"/>
              <a:sym typeface="Symbol" panose="05050102010706020507" pitchFamily="18" charset="2"/>
            </a:endParaRPr>
          </a:p>
          <a:p>
            <a:pPr algn="l">
              <a:buClrTx/>
            </a:pPr>
            <a:r>
              <a:rPr lang="en-US" altLang="zh-CN" sz="2000">
                <a:solidFill>
                  <a:srgbClr val="333399"/>
                </a:solidFill>
                <a:cs typeface="Times New Roman" panose="02020603050405020304" pitchFamily="18" charset="0"/>
                <a:sym typeface="Symbol" panose="05050102010706020507" pitchFamily="18" charset="2"/>
              </a:rPr>
              <a:t>T </a:t>
            </a:r>
            <a:r>
              <a:rPr lang="en-US" altLang="zh-CN" sz="2000" i="0">
                <a:solidFill>
                  <a:srgbClr val="333399"/>
                </a:solidFill>
                <a:cs typeface="Times New Roman" panose="02020603050405020304" pitchFamily="18" charset="0"/>
                <a:sym typeface="Symbol" panose="05050102010706020507" pitchFamily="18" charset="2"/>
              </a:rPr>
              <a:t></a:t>
            </a:r>
            <a:r>
              <a:rPr lang="en-US" altLang="zh-CN" sz="2000">
                <a:solidFill>
                  <a:srgbClr val="333399"/>
                </a:solidFill>
                <a:cs typeface="Times New Roman" panose="02020603050405020304" pitchFamily="18" charset="0"/>
                <a:sym typeface="Symbol" panose="05050102010706020507" pitchFamily="18" charset="2"/>
              </a:rPr>
              <a:t> </a:t>
            </a:r>
            <a:r>
              <a:rPr lang="en-US" altLang="zh-CN" sz="2000" u="sng">
                <a:solidFill>
                  <a:srgbClr val="333399"/>
                </a:solidFill>
                <a:cs typeface="Times New Roman" panose="02020603050405020304" pitchFamily="18" charset="0"/>
                <a:sym typeface="Symbol" panose="05050102010706020507" pitchFamily="18" charset="2"/>
              </a:rPr>
              <a:t>real</a:t>
            </a:r>
            <a:endParaRPr lang="en-US" altLang="zh-CN" sz="2000" u="sng">
              <a:solidFill>
                <a:srgbClr val="333399"/>
              </a:solidFill>
              <a:ea typeface="华文行楷" panose="02010800040101010101" pitchFamily="2" charset="-122"/>
              <a:sym typeface="Symbol" panose="05050102010706020507" pitchFamily="18" charset="2"/>
            </a:endParaRPr>
          </a:p>
        </p:txBody>
      </p:sp>
      <p:sp>
        <p:nvSpPr>
          <p:cNvPr id="81928" name="Text Box 78"/>
          <p:cNvSpPr txBox="1">
            <a:spLocks noChangeArrowheads="1"/>
          </p:cNvSpPr>
          <p:nvPr/>
        </p:nvSpPr>
        <p:spPr bwMode="auto">
          <a:xfrm>
            <a:off x="1828800" y="4800600"/>
            <a:ext cx="7010400" cy="1187450"/>
          </a:xfrm>
          <a:prstGeom prst="rect">
            <a:avLst/>
          </a:prstGeom>
          <a:noFill/>
          <a:ln w="9525">
            <a:noFill/>
            <a:miter lim="800000"/>
          </a:ln>
        </p:spPr>
        <p:txBody>
          <a:bodyPr>
            <a:spAutoFit/>
          </a:bodyPr>
          <a:lstStyle/>
          <a:p>
            <a:pPr algn="l" eaLnBrk="0" hangingPunct="0">
              <a:buClrTx/>
              <a:buFontTx/>
              <a:buNone/>
            </a:pPr>
            <a:r>
              <a:rPr lang="zh-CN" altLang="en-US" b="1" i="0">
                <a:solidFill>
                  <a:srgbClr val="333399"/>
                </a:solidFill>
              </a:rPr>
              <a:t>这样，类型可以通过综合属性 </a:t>
            </a:r>
            <a:r>
              <a:rPr lang="en-US" altLang="zh-CN">
                <a:solidFill>
                  <a:srgbClr val="333399"/>
                </a:solidFill>
              </a:rPr>
              <a:t>L.type </a:t>
            </a:r>
            <a:r>
              <a:rPr lang="zh-CN" altLang="en-US" b="1" i="0">
                <a:solidFill>
                  <a:srgbClr val="333399"/>
                </a:solidFill>
              </a:rPr>
              <a:t>进行传递，当通过 </a:t>
            </a:r>
            <a:r>
              <a:rPr lang="en-US" altLang="zh-CN">
                <a:solidFill>
                  <a:srgbClr val="333399"/>
                </a:solidFill>
              </a:rPr>
              <a:t>L </a:t>
            </a:r>
            <a:r>
              <a:rPr lang="zh-CN" altLang="en-US" b="1" i="0">
                <a:solidFill>
                  <a:srgbClr val="333399"/>
                </a:solidFill>
              </a:rPr>
              <a:t>产生每个变量标识符时，它的类型就可以填入到符号表中</a:t>
            </a:r>
            <a:endParaRPr lang="zh-CN" altLang="en-US" b="1" i="0">
              <a:solidFill>
                <a:srgbClr val="333399"/>
              </a:solidFill>
            </a:endParaRPr>
          </a:p>
        </p:txBody>
      </p:sp>
      <p:sp>
        <p:nvSpPr>
          <p:cNvPr id="81929" name="Rectangle 79"/>
          <p:cNvSpPr>
            <a:spLocks noChangeArrowheads="1"/>
          </p:cNvSpPr>
          <p:nvPr/>
        </p:nvSpPr>
        <p:spPr bwMode="auto">
          <a:xfrm>
            <a:off x="1333500" y="188913"/>
            <a:ext cx="5902325" cy="641350"/>
          </a:xfrm>
          <a:prstGeom prst="rect">
            <a:avLst/>
          </a:prstGeom>
          <a:noFill/>
          <a:ln w="9525" algn="ctr">
            <a:noFill/>
            <a:miter lim="800000"/>
          </a:ln>
        </p:spPr>
        <p:txBody>
          <a:bodyPr>
            <a:spAutoFit/>
          </a:bodyPr>
          <a:lstStyle/>
          <a:p>
            <a:pPr algn="l">
              <a:lnSpc>
                <a:spcPct val="90000"/>
              </a:lnSpc>
              <a:buClrTx/>
              <a:buFontTx/>
              <a:buNone/>
            </a:pPr>
            <a:r>
              <a:rPr lang="zh-CN" altLang="en-US" sz="4000" b="1" i="0">
                <a:ea typeface="华文行楷" panose="02010800040101010101" pitchFamily="2" charset="-122"/>
              </a:rPr>
              <a:t>基于翻译模式的语义计算</a:t>
            </a:r>
            <a:endParaRPr lang="zh-CN" altLang="en-US" sz="4000" b="1" i="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7" name="AutoShape 3">
            <a:hlinkClick r:id="rId1" action="ppaction://hlinksldjump"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8"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49"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2950" name="Rectangle 6"/>
          <p:cNvSpPr>
            <a:spLocks noChangeArrowheads="1"/>
          </p:cNvSpPr>
          <p:nvPr/>
        </p:nvSpPr>
        <p:spPr bwMode="auto">
          <a:xfrm>
            <a:off x="1549400" y="188913"/>
            <a:ext cx="2222500" cy="641350"/>
          </a:xfrm>
          <a:prstGeom prst="rect">
            <a:avLst/>
          </a:prstGeom>
          <a:noFill/>
          <a:ln w="9525" algn="ctr">
            <a:noFill/>
            <a:miter lim="800000"/>
          </a:ln>
        </p:spPr>
        <p:txBody>
          <a:bodyPr>
            <a:spAutoFit/>
          </a:bodyPr>
          <a:lstStyle/>
          <a:p>
            <a:pPr>
              <a:lnSpc>
                <a:spcPct val="90000"/>
              </a:lnSpc>
              <a:buClrTx/>
              <a:buFontTx/>
              <a:buNone/>
            </a:pPr>
            <a:r>
              <a:rPr lang="zh-CN" altLang="en-US" sz="4000" b="1" i="0">
                <a:ea typeface="华文行楷" panose="02010800040101010101" pitchFamily="2" charset="-122"/>
              </a:rPr>
              <a:t>课后作业</a:t>
            </a:r>
            <a:endParaRPr lang="zh-CN" altLang="en-US" sz="4000" b="1" i="0">
              <a:ea typeface="华文行楷" panose="02010800040101010101" pitchFamily="2" charset="-122"/>
            </a:endParaRPr>
          </a:p>
        </p:txBody>
      </p:sp>
      <p:sp>
        <p:nvSpPr>
          <p:cNvPr id="82951" name="Text Box 7"/>
          <p:cNvSpPr txBox="1">
            <a:spLocks noChangeArrowheads="1"/>
          </p:cNvSpPr>
          <p:nvPr/>
        </p:nvSpPr>
        <p:spPr bwMode="auto">
          <a:xfrm>
            <a:off x="468313" y="1447800"/>
            <a:ext cx="8534400" cy="1463675"/>
          </a:xfrm>
          <a:prstGeom prst="rect">
            <a:avLst/>
          </a:prstGeom>
          <a:noFill/>
          <a:ln w="9525">
            <a:noFill/>
            <a:miter lim="800000"/>
          </a:ln>
        </p:spPr>
        <p:txBody>
          <a:bodyPr>
            <a:spAutoFit/>
          </a:bodyPr>
          <a:lstStyle/>
          <a:p>
            <a:pPr marL="457200" indent="-457200" algn="l">
              <a:buFont typeface="Symbol" panose="05050102010706020507" pitchFamily="18" charset="2"/>
              <a:buNone/>
            </a:pPr>
            <a:r>
              <a:rPr kumimoji="0" lang="en-US" altLang="zh-CN" sz="2800" b="1" i="0" dirty="0">
                <a:solidFill>
                  <a:srgbClr val="333399"/>
                </a:solidFill>
              </a:rPr>
              <a:t>      </a:t>
            </a:r>
            <a:r>
              <a:rPr kumimoji="0" lang="zh-CN" altLang="en-US" sz="2800" b="1" i="0" dirty="0" smtClean="0">
                <a:solidFill>
                  <a:srgbClr val="990099"/>
                </a:solidFill>
              </a:rPr>
              <a:t>第八讲</a:t>
            </a:r>
            <a:r>
              <a:rPr kumimoji="0" lang="zh-CN" altLang="en-US" sz="2800" b="1" i="0" dirty="0">
                <a:solidFill>
                  <a:srgbClr val="990099"/>
                </a:solidFill>
              </a:rPr>
              <a:t>课堂教案 </a:t>
            </a:r>
            <a:r>
              <a:rPr kumimoji="0" lang="en-US" altLang="zh-CN" sz="2800" i="0" dirty="0" smtClean="0">
                <a:solidFill>
                  <a:srgbClr val="990099"/>
                </a:solidFill>
              </a:rPr>
              <a:t>Lucture08.pdf</a:t>
            </a:r>
            <a:r>
              <a:rPr kumimoji="0" lang="en-US" altLang="zh-CN" sz="2800" b="1" i="0" dirty="0" smtClean="0">
                <a:solidFill>
                  <a:srgbClr val="990099"/>
                </a:solidFill>
              </a:rPr>
              <a:t> </a:t>
            </a:r>
            <a:r>
              <a:rPr kumimoji="0" lang="zh-CN" altLang="en-US" sz="2800" b="1" i="0" dirty="0">
                <a:solidFill>
                  <a:srgbClr val="990099"/>
                </a:solidFill>
              </a:rPr>
              <a:t>中的 </a:t>
            </a:r>
            <a:endParaRPr kumimoji="0" lang="zh-CN" altLang="en-US" sz="2800" b="1" i="0" dirty="0">
              <a:solidFill>
                <a:srgbClr val="990099"/>
              </a:solidFill>
            </a:endParaRPr>
          </a:p>
          <a:p>
            <a:pPr marL="457200" indent="-457200" algn="l">
              <a:buFont typeface="Symbol" panose="05050102010706020507" pitchFamily="18" charset="2"/>
              <a:buNone/>
            </a:pPr>
            <a:r>
              <a:rPr kumimoji="0" lang="zh-CN" altLang="en-US" sz="2800" b="1" i="0" dirty="0">
                <a:solidFill>
                  <a:srgbClr val="990099"/>
                </a:solidFill>
              </a:rPr>
              <a:t>          第 </a:t>
            </a:r>
            <a:r>
              <a:rPr kumimoji="0" lang="en-US" altLang="zh-CN" sz="2800" i="0" dirty="0">
                <a:solidFill>
                  <a:srgbClr val="990099"/>
                </a:solidFill>
              </a:rPr>
              <a:t>1</a:t>
            </a:r>
            <a:r>
              <a:rPr kumimoji="0" lang="zh-CN" altLang="en-US" sz="2800" b="1" i="0" dirty="0" smtClean="0">
                <a:solidFill>
                  <a:srgbClr val="990099"/>
                </a:solidFill>
              </a:rPr>
              <a:t>，</a:t>
            </a:r>
            <a:r>
              <a:rPr kumimoji="0" lang="en-US" altLang="zh-CN" sz="2800" i="0" dirty="0" smtClean="0">
                <a:solidFill>
                  <a:srgbClr val="990099"/>
                </a:solidFill>
              </a:rPr>
              <a:t>2</a:t>
            </a:r>
            <a:r>
              <a:rPr kumimoji="0" lang="zh-CN" altLang="en-US" sz="2800" b="1" i="0" dirty="0" smtClean="0">
                <a:solidFill>
                  <a:srgbClr val="990099"/>
                </a:solidFill>
              </a:rPr>
              <a:t>，</a:t>
            </a:r>
            <a:r>
              <a:rPr kumimoji="0" lang="en-US" altLang="zh-CN" sz="2800" i="0" dirty="0" smtClean="0">
                <a:solidFill>
                  <a:srgbClr val="990099"/>
                </a:solidFill>
              </a:rPr>
              <a:t>4</a:t>
            </a:r>
            <a:r>
              <a:rPr kumimoji="0" lang="zh-CN" altLang="en-US" sz="2800" b="1" i="0" dirty="0" smtClean="0">
                <a:solidFill>
                  <a:srgbClr val="990099"/>
                </a:solidFill>
              </a:rPr>
              <a:t>，</a:t>
            </a:r>
            <a:r>
              <a:rPr kumimoji="0" lang="en-US" altLang="zh-CN" sz="2800" i="0" smtClean="0">
                <a:solidFill>
                  <a:srgbClr val="990099"/>
                </a:solidFill>
              </a:rPr>
              <a:t>5</a:t>
            </a:r>
            <a:r>
              <a:rPr kumimoji="0" lang="zh-CN" altLang="en-US" sz="2800" b="1" i="0" smtClean="0">
                <a:solidFill>
                  <a:srgbClr val="990099"/>
                </a:solidFill>
              </a:rPr>
              <a:t>，</a:t>
            </a:r>
            <a:r>
              <a:rPr kumimoji="0" lang="en-US" altLang="zh-CN" sz="2800" i="0" dirty="0" smtClean="0">
                <a:solidFill>
                  <a:srgbClr val="990099"/>
                </a:solidFill>
              </a:rPr>
              <a:t>8</a:t>
            </a:r>
            <a:r>
              <a:rPr kumimoji="0" lang="zh-CN" altLang="en-US" sz="2800" b="1" i="0" dirty="0" smtClean="0">
                <a:solidFill>
                  <a:srgbClr val="990099"/>
                </a:solidFill>
              </a:rPr>
              <a:t>，</a:t>
            </a:r>
            <a:r>
              <a:rPr kumimoji="0" lang="en-US" altLang="zh-CN" sz="2800" i="0" dirty="0" smtClean="0">
                <a:solidFill>
                  <a:srgbClr val="990099"/>
                </a:solidFill>
              </a:rPr>
              <a:t>11 </a:t>
            </a:r>
            <a:r>
              <a:rPr kumimoji="0" lang="zh-CN" altLang="en-US" sz="2800" b="1" i="0" dirty="0">
                <a:solidFill>
                  <a:srgbClr val="990099"/>
                </a:solidFill>
              </a:rPr>
              <a:t>题</a:t>
            </a:r>
            <a:endParaRPr kumimoji="0" lang="zh-CN" altLang="en-US" sz="2800" b="1" i="0" dirty="0">
              <a:solidFill>
                <a:srgbClr val="990099"/>
              </a:solidFill>
            </a:endParaRPr>
          </a:p>
          <a:p>
            <a:pPr marL="457200" indent="-457200" algn="l">
              <a:buFont typeface="Symbol" panose="05050102010706020507" pitchFamily="18" charset="2"/>
              <a:buNone/>
            </a:pPr>
            <a:endParaRPr kumimoji="0" lang="zh-CN" altLang="en-US" sz="1000" i="0" dirty="0">
              <a:solidFill>
                <a:srgbClr val="333399"/>
              </a:solidFill>
            </a:endParaRPr>
          </a:p>
          <a:p>
            <a:pPr marL="457200" indent="-457200" algn="l"/>
            <a:r>
              <a:rPr kumimoji="0" lang="zh-CN" altLang="en-US" i="0" dirty="0">
                <a:solidFill>
                  <a:schemeClr val="tx1"/>
                </a:solidFill>
              </a:rPr>
              <a:t>      </a:t>
            </a:r>
            <a:r>
              <a:rPr kumimoji="0" lang="zh-CN" altLang="en-US" b="1" i="0" dirty="0">
                <a:solidFill>
                  <a:srgbClr val="333399"/>
                </a:solidFill>
              </a:rPr>
              <a:t>（</a:t>
            </a:r>
            <a:r>
              <a:rPr kumimoji="0" lang="en-US" altLang="zh-CN" i="0" dirty="0" smtClean="0">
                <a:solidFill>
                  <a:srgbClr val="333399"/>
                </a:solidFill>
              </a:rPr>
              <a:t>Lucture08.pdf </a:t>
            </a:r>
            <a:r>
              <a:rPr kumimoji="0" lang="zh-CN" altLang="en-US" b="1" i="0" dirty="0">
                <a:solidFill>
                  <a:srgbClr val="333399"/>
                </a:solidFill>
              </a:rPr>
              <a:t>可从网络学堂“课程文件”下载）</a:t>
            </a:r>
            <a:endParaRPr kumimoji="0" lang="zh-CN" altLang="en-US" b="1" i="0" dirty="0">
              <a:solidFill>
                <a:srgbClr val="333399"/>
              </a:solidFill>
            </a:endParaRPr>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7"/>
          <p:cNvSpPr>
            <a:spLocks noChangeArrowheads="1"/>
          </p:cNvSpPr>
          <p:nvPr/>
        </p:nvSpPr>
        <p:spPr bwMode="auto">
          <a:xfrm>
            <a:off x="971550" y="2276475"/>
            <a:ext cx="7921625" cy="3049588"/>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t>  </a:t>
            </a:r>
            <a:r>
              <a:rPr lang="zh-CN" altLang="en-US" sz="2800" b="1" i="0" dirty="0"/>
              <a:t>属性文法</a:t>
            </a:r>
            <a:r>
              <a:rPr lang="zh-CN" altLang="en-US" sz="2800" b="1" i="0" dirty="0">
                <a:solidFill>
                  <a:srgbClr val="333399"/>
                </a:solidFill>
              </a:rPr>
              <a:t>（</a:t>
            </a:r>
            <a:r>
              <a:rPr lang="en-US" altLang="zh-CN" sz="2800" dirty="0">
                <a:solidFill>
                  <a:srgbClr val="333399"/>
                </a:solidFill>
              </a:rPr>
              <a:t>Attribute Grammar</a:t>
            </a:r>
            <a:r>
              <a:rPr lang="zh-CN" altLang="en-US" sz="2800" b="1" i="0" dirty="0">
                <a:solidFill>
                  <a:srgbClr val="333399"/>
                </a:solidFill>
              </a:rPr>
              <a:t>）在</a:t>
            </a:r>
            <a:r>
              <a:rPr lang="zh-CN" altLang="en-US" sz="2800" b="1" i="0" dirty="0">
                <a:solidFill>
                  <a:srgbClr val="FF0000"/>
                </a:solidFill>
              </a:rPr>
              <a:t>上下文无关</a:t>
            </a:r>
            <a:endParaRPr lang="zh-CN" altLang="en-US" sz="2800" b="1" i="0" dirty="0">
              <a:solidFill>
                <a:srgbClr val="FF0000"/>
              </a:solidFill>
            </a:endParaRPr>
          </a:p>
          <a:p>
            <a:pPr algn="l">
              <a:buClrTx/>
              <a:buFont typeface="Symbol" panose="05050102010706020507" pitchFamily="18" charset="2"/>
              <a:buNone/>
            </a:pPr>
            <a:r>
              <a:rPr lang="zh-CN" altLang="en-US" sz="2800" b="1" i="0" dirty="0">
                <a:solidFill>
                  <a:srgbClr val="FF0000"/>
                </a:solidFill>
              </a:rPr>
              <a:t>    文法</a:t>
            </a:r>
            <a:r>
              <a:rPr lang="zh-CN" altLang="en-US" sz="2800" b="1" i="0" dirty="0">
                <a:solidFill>
                  <a:srgbClr val="333399"/>
                </a:solidFill>
              </a:rPr>
              <a:t>的基础上进行如下</a:t>
            </a:r>
            <a:r>
              <a:rPr lang="zh-CN" altLang="en-US" sz="2800" b="1" i="0" dirty="0">
                <a:solidFill>
                  <a:srgbClr val="FF0000"/>
                </a:solidFill>
              </a:rPr>
              <a:t>扩展</a:t>
            </a:r>
            <a:r>
              <a:rPr lang="zh-CN" altLang="en-US" sz="2800" b="1" i="0" dirty="0">
                <a:solidFill>
                  <a:srgbClr val="333399"/>
                </a:solidFill>
              </a:rPr>
              <a:t>：</a:t>
            </a:r>
            <a:endParaRPr lang="zh-CN" altLang="en-US" sz="2800" b="1" i="0" dirty="0">
              <a:solidFill>
                <a:srgbClr val="333399"/>
              </a:solidFill>
            </a:endParaRPr>
          </a:p>
          <a:p>
            <a:pPr algn="l">
              <a:buClrTx/>
              <a:buFont typeface="Symbol" panose="05050102010706020507" pitchFamily="18" charset="2"/>
              <a:buNone/>
            </a:pPr>
            <a:endParaRPr lang="zh-CN" altLang="en-US" sz="1000" b="1" i="0" dirty="0">
              <a:solidFill>
                <a:srgbClr val="333399"/>
              </a:solidFill>
            </a:endParaRPr>
          </a:p>
          <a:p>
            <a:pPr lvl="1" algn="l">
              <a:buFontTx/>
              <a:buChar char="•"/>
            </a:pPr>
            <a:r>
              <a:rPr lang="zh-CN" altLang="en-US" sz="2800" dirty="0"/>
              <a:t> </a:t>
            </a:r>
            <a:r>
              <a:rPr lang="zh-CN" altLang="en-US" sz="2800" b="1" i="0" dirty="0">
                <a:solidFill>
                  <a:srgbClr val="333399"/>
                </a:solidFill>
              </a:rPr>
              <a:t>为每个文法符号关联多个</a:t>
            </a:r>
            <a:r>
              <a:rPr lang="zh-CN" altLang="en-US" sz="2800" b="1" i="0" dirty="0"/>
              <a:t>属性</a:t>
            </a:r>
            <a:r>
              <a:rPr lang="zh-CN" altLang="en-US" sz="2800" b="1" i="0" dirty="0">
                <a:solidFill>
                  <a:srgbClr val="333399"/>
                </a:solidFill>
              </a:rPr>
              <a:t>（</a:t>
            </a:r>
            <a:r>
              <a:rPr lang="en-US" altLang="zh-CN" sz="2800" dirty="0">
                <a:solidFill>
                  <a:srgbClr val="333399"/>
                </a:solidFill>
              </a:rPr>
              <a:t>Attribute</a:t>
            </a:r>
            <a:r>
              <a:rPr lang="zh-CN" altLang="en-US" sz="2800" b="1" i="0" dirty="0">
                <a:solidFill>
                  <a:srgbClr val="333399"/>
                </a:solidFill>
              </a:rPr>
              <a:t>）</a:t>
            </a:r>
            <a:endParaRPr lang="zh-CN" altLang="en-US" sz="2800" b="1" i="0" dirty="0">
              <a:solidFill>
                <a:srgbClr val="333399"/>
              </a:solidFill>
            </a:endParaRPr>
          </a:p>
          <a:p>
            <a:pPr lvl="1" algn="l">
              <a:buFontTx/>
              <a:buNone/>
            </a:pPr>
            <a:endParaRPr lang="zh-CN" altLang="en-US" sz="1000" b="1" i="0" dirty="0"/>
          </a:p>
          <a:p>
            <a:pPr lvl="1" algn="l">
              <a:buFontTx/>
              <a:buChar char="•"/>
            </a:pPr>
            <a:r>
              <a:rPr lang="zh-CN" altLang="en-US" sz="2800" b="1" i="0" dirty="0">
                <a:solidFill>
                  <a:srgbClr val="333399"/>
                </a:solidFill>
              </a:rPr>
              <a:t> 为文法的每个产生式关联一个</a:t>
            </a:r>
            <a:r>
              <a:rPr lang="zh-CN" altLang="en-US" sz="2800" b="1" i="0" dirty="0">
                <a:solidFill>
                  <a:srgbClr val="FF0000"/>
                </a:solidFill>
              </a:rPr>
              <a:t>语义规则集合</a:t>
            </a:r>
            <a:endParaRPr lang="zh-CN" altLang="en-US" sz="2800" b="1" i="0" dirty="0">
              <a:solidFill>
                <a:srgbClr val="FF0000"/>
              </a:solidFill>
            </a:endParaRPr>
          </a:p>
          <a:p>
            <a:pPr lvl="1" algn="l">
              <a:buFontTx/>
              <a:buNone/>
            </a:pPr>
            <a:r>
              <a:rPr lang="zh-CN" altLang="en-US" sz="2800" b="1" i="0" dirty="0">
                <a:solidFill>
                  <a:srgbClr val="333399"/>
                </a:solidFill>
              </a:rPr>
              <a:t>  或称为</a:t>
            </a:r>
            <a:r>
              <a:rPr lang="zh-CN" altLang="en-US" sz="2800" b="1" i="0" dirty="0">
                <a:solidFill>
                  <a:srgbClr val="FF0000"/>
                </a:solidFill>
              </a:rPr>
              <a:t>语义动作</a:t>
            </a:r>
            <a:r>
              <a:rPr lang="zh-CN" altLang="en-US" sz="2800" b="1" i="0" dirty="0">
                <a:solidFill>
                  <a:srgbClr val="333399"/>
                </a:solidFill>
              </a:rPr>
              <a:t>。</a:t>
            </a:r>
            <a:endParaRPr lang="zh-CN" altLang="en-US" sz="2800" b="1" i="0" dirty="0">
              <a:solidFill>
                <a:srgbClr val="333399"/>
              </a:solidFill>
            </a:endParaRPr>
          </a:p>
          <a:p>
            <a:pPr lvl="1" algn="l">
              <a:buFontTx/>
              <a:buNone/>
            </a:pPr>
            <a:endParaRPr lang="zh-CN" altLang="en-US" sz="1000" b="1" i="0" dirty="0">
              <a:latin typeface="楷体_GB2312" pitchFamily="49" charset="-122"/>
            </a:endParaRPr>
          </a:p>
          <a:p>
            <a:pPr lvl="1" algn="l">
              <a:buFontTx/>
              <a:buNone/>
            </a:pPr>
            <a:r>
              <a:rPr lang="en-US" altLang="zh-CN" b="1" i="0" dirty="0">
                <a:solidFill>
                  <a:srgbClr val="333399"/>
                </a:solidFill>
                <a:latin typeface="楷体_GB2312" pitchFamily="49" charset="-122"/>
              </a:rPr>
              <a:t>(</a:t>
            </a:r>
            <a:r>
              <a:rPr lang="zh-CN" altLang="en-US" b="1" i="0" dirty="0">
                <a:solidFill>
                  <a:srgbClr val="333399"/>
                </a:solidFill>
                <a:latin typeface="楷体_GB2312" pitchFamily="49" charset="-122"/>
              </a:rPr>
              <a:t>从应用角度</a:t>
            </a:r>
            <a:r>
              <a:rPr lang="en-US" altLang="zh-CN" b="1" i="0" dirty="0">
                <a:solidFill>
                  <a:srgbClr val="333399"/>
                </a:solidFill>
                <a:latin typeface="楷体_GB2312" pitchFamily="49" charset="-122"/>
              </a:rPr>
              <a:t>,</a:t>
            </a:r>
            <a:r>
              <a:rPr lang="zh-CN" altLang="en-US" b="1" i="0" dirty="0">
                <a:solidFill>
                  <a:srgbClr val="333399"/>
                </a:solidFill>
                <a:latin typeface="楷体_GB2312" pitchFamily="49" charset="-122"/>
              </a:rPr>
              <a:t>本课程不讨论含</a:t>
            </a:r>
            <a:r>
              <a:rPr lang="zh-CN" altLang="en-US" b="1" i="0" dirty="0">
                <a:solidFill>
                  <a:srgbClr val="333399"/>
                </a:solidFill>
              </a:rPr>
              <a:t>限定条件的属性文法</a:t>
            </a:r>
            <a:r>
              <a:rPr lang="en-US" altLang="zh-CN" b="1" i="0" dirty="0">
                <a:solidFill>
                  <a:srgbClr val="333399"/>
                </a:solidFill>
                <a:latin typeface="楷体_GB2312" pitchFamily="49" charset="-122"/>
              </a:rPr>
              <a:t>)</a:t>
            </a:r>
            <a:endParaRPr lang="en-US" altLang="zh-CN" b="1" i="0" dirty="0">
              <a:solidFill>
                <a:srgbClr val="333399"/>
              </a:solidFill>
              <a:latin typeface="楷体_GB2312" pitchFamily="49" charset="-122"/>
            </a:endParaRPr>
          </a:p>
        </p:txBody>
      </p:sp>
      <p:sp>
        <p:nvSpPr>
          <p:cNvPr id="12291" name="Text Box 19"/>
          <p:cNvSpPr txBox="1">
            <a:spLocks noChangeArrowheads="1"/>
          </p:cNvSpPr>
          <p:nvPr/>
        </p:nvSpPr>
        <p:spPr bwMode="auto">
          <a:xfrm>
            <a:off x="684213" y="14097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latin typeface="楷体_GB2312" pitchFamily="49" charset="-122"/>
              </a:rPr>
              <a:t>概念</a:t>
            </a:r>
            <a:endParaRPr lang="zh-CN" altLang="en-US" sz="3200" b="1" i="0">
              <a:latin typeface="楷体_GB2312" pitchFamily="49" charset="-122"/>
            </a:endParaRPr>
          </a:p>
        </p:txBody>
      </p:sp>
      <p:sp>
        <p:nvSpPr>
          <p:cNvPr id="12292" name="AutoShape 20">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3" name="AutoShape 21">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4" name="AutoShape 22">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5" name="AutoShape 23">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2296" name="Rectangle 29"/>
          <p:cNvSpPr>
            <a:spLocks noChangeArrowheads="1"/>
          </p:cNvSpPr>
          <p:nvPr/>
        </p:nvSpPr>
        <p:spPr bwMode="auto">
          <a:xfrm>
            <a:off x="1549400" y="188913"/>
            <a:ext cx="2950592"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9"/>
          <p:cNvSpPr>
            <a:spLocks noChangeArrowheads="1"/>
          </p:cNvSpPr>
          <p:nvPr/>
        </p:nvSpPr>
        <p:spPr bwMode="auto">
          <a:xfrm>
            <a:off x="3352800" y="4479925"/>
            <a:ext cx="2819400" cy="701675"/>
          </a:xfrm>
          <a:prstGeom prst="rect">
            <a:avLst/>
          </a:prstGeom>
          <a:noFill/>
          <a:ln w="9525">
            <a:noFill/>
            <a:miter lim="800000"/>
          </a:ln>
        </p:spPr>
        <p:txBody>
          <a:bodyPr>
            <a:spAutoFit/>
          </a:bodyPr>
          <a:lstStyle/>
          <a:p>
            <a:pPr algn="l">
              <a:buClrTx/>
              <a:buFontTx/>
              <a:buNone/>
            </a:pPr>
            <a:r>
              <a:rPr lang="en-US" altLang="zh-CN" sz="4000" b="1">
                <a:solidFill>
                  <a:schemeClr val="hlink"/>
                </a:solidFill>
                <a:ea typeface="宋体" panose="02010600030101010101" pitchFamily="2" charset="-122"/>
              </a:rPr>
              <a:t>Thank You</a:t>
            </a:r>
            <a:endParaRPr lang="en-US" altLang="zh-CN" sz="3200" b="1">
              <a:solidFill>
                <a:schemeClr val="hlink"/>
              </a:solidFill>
              <a:latin typeface="CMR10" charset="0"/>
              <a:ea typeface="宋体" panose="02010600030101010101" pitchFamily="2" charset="-122"/>
            </a:endParaRPr>
          </a:p>
        </p:txBody>
      </p:sp>
      <p:sp>
        <p:nvSpPr>
          <p:cNvPr id="83971" name="Rectangle 10"/>
          <p:cNvSpPr>
            <a:spLocks noChangeArrowheads="1"/>
          </p:cNvSpPr>
          <p:nvPr/>
        </p:nvSpPr>
        <p:spPr bwMode="auto">
          <a:xfrm>
            <a:off x="1981200" y="2209800"/>
            <a:ext cx="3886200" cy="609600"/>
          </a:xfrm>
          <a:prstGeom prst="rect">
            <a:avLst/>
          </a:prstGeom>
          <a:noFill/>
          <a:ln w="9525">
            <a:noFill/>
            <a:miter lim="800000"/>
          </a:ln>
        </p:spPr>
        <p:txBody>
          <a:bodyPr anchor="b"/>
          <a:lstStyle/>
          <a:p>
            <a:pPr algn="l">
              <a:lnSpc>
                <a:spcPct val="90000"/>
              </a:lnSpc>
              <a:buClrTx/>
              <a:buFontTx/>
              <a:buNone/>
            </a:pPr>
            <a:r>
              <a:rPr lang="en-US" altLang="zh-CN" sz="3200" b="1" dirty="0">
                <a:solidFill>
                  <a:schemeClr val="hlink"/>
                </a:solidFill>
                <a:ea typeface="宋体" panose="02010600030101010101" pitchFamily="2" charset="-122"/>
              </a:rPr>
              <a:t>That’s all for today.</a:t>
            </a:r>
            <a:r>
              <a:rPr lang="en-US" altLang="zh-CN" sz="3200" b="1" dirty="0">
                <a:solidFill>
                  <a:schemeClr val="hlink"/>
                </a:solidFill>
                <a:latin typeface="CMR10" charset="0"/>
                <a:ea typeface="宋体" panose="02010600030101010101" pitchFamily="2" charset="-122"/>
              </a:rPr>
              <a:t> </a:t>
            </a:r>
            <a:endParaRPr lang="en-US" altLang="zh-CN" sz="3200" b="1" dirty="0">
              <a:solidFill>
                <a:schemeClr val="hlink"/>
              </a:solidFill>
              <a:latin typeface="CMR10" charset="0"/>
              <a:ea typeface="宋体" panose="02010600030101010101" pitchFamily="2" charset="-122"/>
            </a:endParaRPr>
          </a:p>
        </p:txBody>
      </p:sp>
      <p:sp>
        <p:nvSpPr>
          <p:cNvPr id="8397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397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4" name="Rectangle 4"/>
          <p:cNvSpPr>
            <a:spLocks noChangeArrowheads="1"/>
          </p:cNvSpPr>
          <p:nvPr/>
        </p:nvSpPr>
        <p:spPr bwMode="auto">
          <a:xfrm>
            <a:off x="971550" y="2276475"/>
            <a:ext cx="7993063" cy="2959100"/>
          </a:xfrm>
          <a:prstGeom prst="rect">
            <a:avLst/>
          </a:prstGeom>
          <a:noFill/>
          <a:ln w="9525">
            <a:noFill/>
            <a:miter lim="800000"/>
          </a:ln>
        </p:spPr>
        <p:txBody>
          <a:bodyPr>
            <a:spAutoFit/>
          </a:bodyPr>
          <a:lstStyle/>
          <a:p>
            <a:pPr algn="l">
              <a:buClrTx/>
              <a:buFont typeface="Symbol" panose="05050102010706020507" pitchFamily="18" charset="2"/>
              <a:buChar char="-"/>
            </a:pPr>
            <a:r>
              <a:rPr lang="en-US" altLang="zh-CN" sz="2800" b="1" i="0" dirty="0"/>
              <a:t>  </a:t>
            </a:r>
            <a:r>
              <a:rPr lang="zh-CN" altLang="en-US" sz="2800" b="1" i="0" dirty="0"/>
              <a:t>属性</a:t>
            </a:r>
            <a:r>
              <a:rPr lang="zh-CN" altLang="en-US" sz="2800" b="1" i="0" dirty="0">
                <a:solidFill>
                  <a:srgbClr val="333399"/>
                </a:solidFill>
              </a:rPr>
              <a:t>（</a:t>
            </a:r>
            <a:r>
              <a:rPr lang="en-US" altLang="zh-CN" sz="2800" dirty="0">
                <a:solidFill>
                  <a:srgbClr val="333399"/>
                </a:solidFill>
              </a:rPr>
              <a:t>Attribute</a:t>
            </a:r>
            <a:r>
              <a:rPr lang="zh-CN" altLang="en-US" sz="2800" b="1" i="0" dirty="0">
                <a:solidFill>
                  <a:srgbClr val="333399"/>
                </a:solidFill>
              </a:rPr>
              <a:t>）可用来</a:t>
            </a:r>
            <a:r>
              <a:rPr lang="zh-CN" altLang="en-US" sz="2800" b="1" i="0" dirty="0">
                <a:solidFill>
                  <a:srgbClr val="FF0000"/>
                </a:solidFill>
              </a:rPr>
              <a:t>刻画</a:t>
            </a:r>
            <a:r>
              <a:rPr lang="zh-CN" altLang="en-US" sz="2800" b="1" i="0" dirty="0">
                <a:solidFill>
                  <a:srgbClr val="333399"/>
                </a:solidFill>
              </a:rPr>
              <a:t>一个</a:t>
            </a:r>
            <a:r>
              <a:rPr lang="zh-CN" altLang="en-US" sz="2800" b="1" i="0" dirty="0">
                <a:solidFill>
                  <a:srgbClr val="FF0000"/>
                </a:solidFill>
              </a:rPr>
              <a:t>文法符号的</a:t>
            </a:r>
            <a:endParaRPr lang="zh-CN" altLang="en-US" sz="2800" b="1" i="0" dirty="0">
              <a:solidFill>
                <a:srgbClr val="FF0000"/>
              </a:solidFill>
            </a:endParaRPr>
          </a:p>
          <a:p>
            <a:pPr algn="l">
              <a:buClrTx/>
              <a:buFont typeface="Symbol" panose="05050102010706020507" pitchFamily="18" charset="2"/>
              <a:buNone/>
            </a:pPr>
            <a:r>
              <a:rPr lang="zh-CN" altLang="en-US" sz="2800" b="1" i="0" dirty="0">
                <a:solidFill>
                  <a:srgbClr val="333399"/>
                </a:solidFill>
              </a:rPr>
              <a:t>    任何我们所关心的</a:t>
            </a:r>
            <a:r>
              <a:rPr lang="zh-CN" altLang="en-US" sz="2800" b="1" i="0" dirty="0">
                <a:solidFill>
                  <a:srgbClr val="FF0000"/>
                </a:solidFill>
              </a:rPr>
              <a:t>特性</a:t>
            </a:r>
            <a:r>
              <a:rPr lang="zh-CN" altLang="en-US" sz="2800" b="1" i="0" dirty="0">
                <a:solidFill>
                  <a:srgbClr val="333399"/>
                </a:solidFill>
              </a:rPr>
              <a:t>，如：符号的</a:t>
            </a:r>
            <a:r>
              <a:rPr lang="zh-CN" altLang="en-US" sz="2800" b="1" i="0" dirty="0"/>
              <a:t>值</a:t>
            </a:r>
            <a:r>
              <a:rPr lang="zh-CN" altLang="en-US" sz="2800" b="1" i="0" dirty="0">
                <a:solidFill>
                  <a:srgbClr val="333399"/>
                </a:solidFill>
              </a:rPr>
              <a:t>，符号</a:t>
            </a:r>
            <a:endParaRPr lang="zh-CN" altLang="en-US" sz="2800" b="1" i="0" dirty="0">
              <a:solidFill>
                <a:srgbClr val="333399"/>
              </a:solidFill>
            </a:endParaRPr>
          </a:p>
          <a:p>
            <a:pPr algn="l">
              <a:buClrTx/>
              <a:buFont typeface="Symbol" panose="05050102010706020507" pitchFamily="18" charset="2"/>
              <a:buNone/>
            </a:pPr>
            <a:r>
              <a:rPr lang="zh-CN" altLang="en-US" sz="2800" b="1" i="0" dirty="0">
                <a:solidFill>
                  <a:srgbClr val="333399"/>
                </a:solidFill>
              </a:rPr>
              <a:t>    的</a:t>
            </a:r>
            <a:r>
              <a:rPr lang="zh-CN" altLang="en-US" sz="2800" b="1" i="0" dirty="0"/>
              <a:t>名字串</a:t>
            </a:r>
            <a:r>
              <a:rPr lang="zh-CN" altLang="en-US" sz="2800" b="1" i="0" dirty="0">
                <a:solidFill>
                  <a:srgbClr val="333399"/>
                </a:solidFill>
              </a:rPr>
              <a:t>，符号的</a:t>
            </a:r>
            <a:r>
              <a:rPr lang="zh-CN" altLang="en-US" sz="2800" b="1" i="0" dirty="0"/>
              <a:t>类型</a:t>
            </a:r>
            <a:r>
              <a:rPr lang="zh-CN" altLang="en-US" sz="2800" b="1" i="0" dirty="0">
                <a:solidFill>
                  <a:srgbClr val="333399"/>
                </a:solidFill>
              </a:rPr>
              <a:t>，符号的</a:t>
            </a:r>
            <a:r>
              <a:rPr lang="zh-CN" altLang="en-US" sz="2800" b="1" i="0" dirty="0"/>
              <a:t>偏移地址</a:t>
            </a:r>
            <a:r>
              <a:rPr lang="zh-CN" altLang="en-US" sz="2800" b="1" i="0" dirty="0">
                <a:solidFill>
                  <a:srgbClr val="333399"/>
                </a:solidFill>
              </a:rPr>
              <a:t>，符</a:t>
            </a:r>
            <a:endParaRPr lang="zh-CN" altLang="en-US" sz="2800" b="1" i="0" dirty="0">
              <a:solidFill>
                <a:srgbClr val="333399"/>
              </a:solidFill>
            </a:endParaRPr>
          </a:p>
          <a:p>
            <a:pPr algn="l">
              <a:buClrTx/>
              <a:buFont typeface="Symbol" panose="05050102010706020507" pitchFamily="18" charset="2"/>
              <a:buNone/>
            </a:pPr>
            <a:r>
              <a:rPr lang="zh-CN" altLang="en-US" sz="2800" b="1" i="0" dirty="0">
                <a:solidFill>
                  <a:srgbClr val="333399"/>
                </a:solidFill>
              </a:rPr>
              <a:t>    号被赋予的</a:t>
            </a:r>
            <a:r>
              <a:rPr lang="zh-CN" altLang="en-US" sz="2800" b="1" i="0" dirty="0"/>
              <a:t>寄存器</a:t>
            </a:r>
            <a:r>
              <a:rPr lang="zh-CN" altLang="en-US" sz="2800" b="1" i="0" dirty="0">
                <a:solidFill>
                  <a:srgbClr val="333399"/>
                </a:solidFill>
              </a:rPr>
              <a:t>，</a:t>
            </a:r>
            <a:r>
              <a:rPr lang="zh-CN" altLang="en-US" sz="2800" b="1" i="0" dirty="0"/>
              <a:t>代码片断</a:t>
            </a:r>
            <a:r>
              <a:rPr lang="zh-CN" altLang="en-US" sz="2800" b="1" i="0" dirty="0">
                <a:solidFill>
                  <a:srgbClr val="333399"/>
                </a:solidFill>
              </a:rPr>
              <a:t>，等等</a:t>
            </a:r>
            <a:r>
              <a:rPr lang="en-US" altLang="zh-CN" sz="2800" b="1" i="0" dirty="0">
                <a:solidFill>
                  <a:srgbClr val="333399"/>
                </a:solidFill>
              </a:rPr>
              <a:t>…</a:t>
            </a:r>
            <a:endParaRPr lang="en-US" altLang="zh-CN" sz="2800" b="1" i="0" dirty="0">
              <a:solidFill>
                <a:srgbClr val="333399"/>
              </a:solidFill>
            </a:endParaRPr>
          </a:p>
          <a:p>
            <a:pPr algn="l">
              <a:buClrTx/>
              <a:buFont typeface="Symbol" panose="05050102010706020507" pitchFamily="18" charset="2"/>
              <a:buNone/>
            </a:pPr>
            <a:r>
              <a:rPr lang="en-US" altLang="zh-CN" sz="1000" b="1" i="0" dirty="0">
                <a:solidFill>
                  <a:srgbClr val="333399"/>
                </a:solidFill>
              </a:rPr>
              <a:t> </a:t>
            </a:r>
            <a:endParaRPr lang="en-US" altLang="zh-CN" sz="1000" b="1" i="0" dirty="0">
              <a:solidFill>
                <a:srgbClr val="333399"/>
              </a:solidFill>
            </a:endParaRPr>
          </a:p>
          <a:p>
            <a:pPr algn="l">
              <a:buFont typeface="Symbol" panose="05050102010706020507" pitchFamily="18" charset="2"/>
              <a:buChar char="-"/>
            </a:pPr>
            <a:r>
              <a:rPr lang="en-US" altLang="zh-CN" sz="2800" b="1" i="0" dirty="0">
                <a:solidFill>
                  <a:srgbClr val="333399"/>
                </a:solidFill>
              </a:rPr>
              <a:t>  </a:t>
            </a:r>
            <a:r>
              <a:rPr lang="zh-CN" altLang="en-US" sz="2800" b="1" i="0" dirty="0"/>
              <a:t>记号</a:t>
            </a:r>
            <a:r>
              <a:rPr lang="zh-CN" altLang="en-US" sz="2800" b="1" i="0" dirty="0">
                <a:solidFill>
                  <a:srgbClr val="333399"/>
                </a:solidFill>
              </a:rPr>
              <a:t> </a:t>
            </a:r>
            <a:endParaRPr lang="zh-CN" altLang="en-US" sz="2800" b="1" i="0" dirty="0">
              <a:solidFill>
                <a:srgbClr val="333399"/>
              </a:solidFill>
            </a:endParaRPr>
          </a:p>
          <a:p>
            <a:pPr algn="l">
              <a:buFont typeface="Symbol" panose="05050102010706020507" pitchFamily="18" charset="2"/>
              <a:buNone/>
            </a:pPr>
            <a:endParaRPr lang="zh-CN" altLang="en-US" sz="1000" b="1" i="0" dirty="0">
              <a:solidFill>
                <a:srgbClr val="333399"/>
              </a:solidFill>
            </a:endParaRPr>
          </a:p>
          <a:p>
            <a:pPr algn="l">
              <a:buFont typeface="Symbol" panose="05050102010706020507" pitchFamily="18" charset="2"/>
              <a:buNone/>
            </a:pPr>
            <a:r>
              <a:rPr lang="zh-CN" altLang="en-US" sz="2800" b="1" i="0" dirty="0">
                <a:solidFill>
                  <a:srgbClr val="333399"/>
                </a:solidFill>
              </a:rPr>
              <a:t>    文法符号 </a:t>
            </a:r>
            <a:r>
              <a:rPr lang="en-US" altLang="zh-CN" b="1" dirty="0">
                <a:solidFill>
                  <a:srgbClr val="333399"/>
                </a:solidFill>
              </a:rPr>
              <a:t>X</a:t>
            </a:r>
            <a:r>
              <a:rPr lang="en-US" altLang="zh-CN" sz="2800" i="0" dirty="0">
                <a:solidFill>
                  <a:srgbClr val="333399"/>
                </a:solidFill>
              </a:rPr>
              <a:t> </a:t>
            </a:r>
            <a:r>
              <a:rPr lang="zh-CN" altLang="en-US" sz="2800" b="1" i="0" dirty="0">
                <a:solidFill>
                  <a:srgbClr val="333399"/>
                </a:solidFill>
              </a:rPr>
              <a:t>关联属性 </a:t>
            </a:r>
            <a:r>
              <a:rPr lang="en-US" altLang="zh-CN" b="1" dirty="0">
                <a:solidFill>
                  <a:srgbClr val="333399"/>
                </a:solidFill>
              </a:rPr>
              <a:t>a</a:t>
            </a:r>
            <a:r>
              <a:rPr lang="en-US" altLang="zh-CN" sz="2800" dirty="0">
                <a:solidFill>
                  <a:srgbClr val="333399"/>
                </a:solidFill>
              </a:rPr>
              <a:t> </a:t>
            </a:r>
            <a:r>
              <a:rPr lang="zh-CN" altLang="en-US" sz="2800" b="1" i="0" dirty="0">
                <a:solidFill>
                  <a:srgbClr val="333399"/>
                </a:solidFill>
              </a:rPr>
              <a:t>的属性值可通过 </a:t>
            </a:r>
            <a:r>
              <a:rPr lang="en-US" altLang="zh-CN" b="1" dirty="0" err="1"/>
              <a:t>X</a:t>
            </a:r>
            <a:r>
              <a:rPr lang="en-US" altLang="zh-CN" b="1" i="0" dirty="0" err="1"/>
              <a:t>.</a:t>
            </a:r>
            <a:r>
              <a:rPr lang="en-US" altLang="zh-CN" b="1" dirty="0" err="1"/>
              <a:t>a</a:t>
            </a:r>
            <a:r>
              <a:rPr lang="en-US" altLang="zh-CN" b="1" dirty="0"/>
              <a:t> </a:t>
            </a:r>
            <a:r>
              <a:rPr lang="zh-CN" altLang="en-US" b="1" i="0" dirty="0">
                <a:solidFill>
                  <a:srgbClr val="333399"/>
                </a:solidFill>
              </a:rPr>
              <a:t>访问</a:t>
            </a:r>
            <a:endParaRPr lang="zh-CN" altLang="en-US" b="1" i="0" dirty="0">
              <a:solidFill>
                <a:srgbClr val="333399"/>
              </a:solidFill>
            </a:endParaRPr>
          </a:p>
        </p:txBody>
      </p:sp>
      <p:sp>
        <p:nvSpPr>
          <p:cNvPr id="13315" name="Text Box 5"/>
          <p:cNvSpPr txBox="1">
            <a:spLocks noChangeArrowheads="1"/>
          </p:cNvSpPr>
          <p:nvPr/>
        </p:nvSpPr>
        <p:spPr bwMode="auto">
          <a:xfrm>
            <a:off x="684213" y="1409700"/>
            <a:ext cx="7129462" cy="579438"/>
          </a:xfrm>
          <a:prstGeom prst="rect">
            <a:avLst/>
          </a:prstGeom>
          <a:noFill/>
          <a:ln w="9525">
            <a:noFill/>
            <a:miter lim="800000"/>
          </a:ln>
        </p:spPr>
        <p:txBody>
          <a:bodyPr>
            <a:spAutoFit/>
          </a:bodyPr>
          <a:lstStyle/>
          <a:p>
            <a:pPr algn="l">
              <a:buClrTx/>
              <a:buFont typeface="Wingdings" panose="05000000000000000000" pitchFamily="2" charset="2"/>
              <a:buChar char="²"/>
            </a:pPr>
            <a:r>
              <a:rPr lang="en-US" altLang="zh-CN" sz="3200" b="1" i="0">
                <a:latin typeface="楷体_GB2312" pitchFamily="49" charset="-122"/>
              </a:rPr>
              <a:t> </a:t>
            </a:r>
            <a:r>
              <a:rPr lang="zh-CN" altLang="en-US" sz="3200" b="1" i="0">
                <a:latin typeface="楷体_GB2312" pitchFamily="49" charset="-122"/>
              </a:rPr>
              <a:t>概念</a:t>
            </a:r>
            <a:endParaRPr lang="zh-CN" altLang="en-US" sz="3200" b="1" i="0">
              <a:latin typeface="楷体_GB2312" pitchFamily="49" charset="-122"/>
            </a:endParaRPr>
          </a:p>
        </p:txBody>
      </p:sp>
      <p:sp>
        <p:nvSpPr>
          <p:cNvPr id="13316" name="AutoShape 6">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7" name="AutoShape 7">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8" name="AutoShape 8">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19" name="AutoShape 9">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3320" name="Rectangle 10"/>
          <p:cNvSpPr>
            <a:spLocks noChangeArrowheads="1"/>
          </p:cNvSpPr>
          <p:nvPr/>
        </p:nvSpPr>
        <p:spPr bwMode="auto">
          <a:xfrm>
            <a:off x="1549400" y="188913"/>
            <a:ext cx="2734568" cy="646331"/>
          </a:xfrm>
          <a:prstGeom prst="rect">
            <a:avLst/>
          </a:prstGeom>
          <a:noFill/>
          <a:ln w="9525" algn="ctr">
            <a:noFill/>
            <a:miter lim="800000"/>
          </a:ln>
        </p:spPr>
        <p:txBody>
          <a:bodyPr wrap="square">
            <a:spAutoFit/>
          </a:bodyPr>
          <a:lstStyle/>
          <a:p>
            <a:pPr algn="l">
              <a:lnSpc>
                <a:spcPct val="90000"/>
              </a:lnSpc>
              <a:buClrTx/>
              <a:buFontTx/>
              <a:buNone/>
            </a:pPr>
            <a:r>
              <a:rPr lang="zh-CN" altLang="en-US" sz="4000" b="1" i="0" dirty="0" smtClean="0">
                <a:ea typeface="华文行楷" panose="02010800040101010101" pitchFamily="2" charset="-122"/>
              </a:rPr>
              <a:t>属性文法</a:t>
            </a:r>
            <a:r>
              <a:rPr lang="zh-CN" altLang="en-US" sz="4000" b="1" i="0" dirty="0">
                <a:latin typeface="楷体_GB2312" pitchFamily="49" charset="-122"/>
              </a:rPr>
              <a:t>√</a:t>
            </a:r>
            <a:endParaRPr lang="zh-CN" altLang="en-US" sz="4000" b="1" i="0" dirty="0">
              <a:ea typeface="华文行楷" panose="02010800040101010101" pitchFamily="2" charset="-122"/>
            </a:endParaRPr>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anose="05000000000000000000" pitchFamily="2" charset="2"/>
          <a:buNone/>
          <a:defRPr kumimoji="1" lang="zh-CN" altLang="en-US" sz="2400" b="0" i="1" u="none" strike="noStrike" cap="none" normalizeH="0" baseline="0" smtClean="0">
            <a:ln>
              <a:noFill/>
            </a:ln>
            <a:solidFill>
              <a:srgbClr val="800080"/>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80"/>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
            <a:srgbClr val="800080"/>
          </a:buClr>
          <a:buSzTx/>
          <a:buFont typeface="Wingdings" panose="05000000000000000000" pitchFamily="2" charset="2"/>
          <a:buNone/>
          <a:defRPr kumimoji="1" lang="zh-CN" altLang="en-US" sz="2400" b="0" i="1" u="none" strike="noStrike" cap="none" normalizeH="0" baseline="0" smtClean="0">
            <a:ln>
              <a:noFill/>
            </a:ln>
            <a:solidFill>
              <a:srgbClr val="800080"/>
            </a:solidFill>
            <a:effectLst/>
            <a:latin typeface="Arial" panose="020B0604020202020204"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0</TotalTime>
  <Words>30382</Words>
  <Application>WPS 演示</Application>
  <PresentationFormat>全屏显示(4:3)</PresentationFormat>
  <Paragraphs>2869</Paragraphs>
  <Slides>80</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80</vt:i4>
      </vt:variant>
    </vt:vector>
  </HeadingPairs>
  <TitlesOfParts>
    <vt:vector size="94" baseType="lpstr">
      <vt:lpstr>Arial</vt:lpstr>
      <vt:lpstr>宋体</vt:lpstr>
      <vt:lpstr>Wingdings</vt:lpstr>
      <vt:lpstr>楷体_GB2312</vt:lpstr>
      <vt:lpstr>新宋体</vt:lpstr>
      <vt:lpstr>Comic Sans MS</vt:lpstr>
      <vt:lpstr>Times New Roman</vt:lpstr>
      <vt:lpstr>华文行楷</vt:lpstr>
      <vt:lpstr>Symbol</vt:lpstr>
      <vt:lpstr>微软雅黑</vt:lpstr>
      <vt:lpstr>Arial Unicode MS</vt:lpstr>
      <vt:lpstr>CMR10</vt:lpstr>
      <vt:lpstr>Segoe Print</vt:lpstr>
      <vt:lpstr>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Kukukukiki</cp:lastModifiedBy>
  <cp:revision>1536</cp:revision>
  <dcterms:created xsi:type="dcterms:W3CDTF">2002-02-03T03:17:00Z</dcterms:created>
  <dcterms:modified xsi:type="dcterms:W3CDTF">2020-10-21T10:54:09Z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