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65"/>
  </p:handoutMasterIdLst>
  <p:sldIdLst>
    <p:sldId id="256" r:id="rId3"/>
    <p:sldId id="526" r:id="rId4"/>
    <p:sldId id="762" r:id="rId5"/>
    <p:sldId id="815" r:id="rId6"/>
    <p:sldId id="761" r:id="rId7"/>
    <p:sldId id="527" r:id="rId8"/>
    <p:sldId id="790" r:id="rId9"/>
    <p:sldId id="404" r:id="rId10"/>
    <p:sldId id="802" r:id="rId11"/>
    <p:sldId id="763" r:id="rId12"/>
    <p:sldId id="733" r:id="rId13"/>
    <p:sldId id="803" r:id="rId14"/>
    <p:sldId id="734" r:id="rId15"/>
    <p:sldId id="649" r:id="rId16"/>
    <p:sldId id="657" r:id="rId17"/>
    <p:sldId id="804" r:id="rId18"/>
    <p:sldId id="805" r:id="rId19"/>
    <p:sldId id="806" r:id="rId21"/>
    <p:sldId id="807" r:id="rId22"/>
    <p:sldId id="808" r:id="rId23"/>
    <p:sldId id="721" r:id="rId24"/>
    <p:sldId id="722" r:id="rId25"/>
    <p:sldId id="723" r:id="rId26"/>
    <p:sldId id="720" r:id="rId27"/>
    <p:sldId id="719" r:id="rId28"/>
    <p:sldId id="809" r:id="rId29"/>
    <p:sldId id="800" r:id="rId30"/>
    <p:sldId id="724" r:id="rId31"/>
    <p:sldId id="816" r:id="rId32"/>
    <p:sldId id="714" r:id="rId33"/>
    <p:sldId id="765" r:id="rId34"/>
    <p:sldId id="715" r:id="rId35"/>
    <p:sldId id="766" r:id="rId36"/>
    <p:sldId id="768" r:id="rId37"/>
    <p:sldId id="667" r:id="rId38"/>
    <p:sldId id="668" r:id="rId39"/>
    <p:sldId id="770" r:id="rId40"/>
    <p:sldId id="771" r:id="rId41"/>
    <p:sldId id="772" r:id="rId42"/>
    <p:sldId id="670" r:id="rId43"/>
    <p:sldId id="773" r:id="rId44"/>
    <p:sldId id="774" r:id="rId45"/>
    <p:sldId id="776" r:id="rId46"/>
    <p:sldId id="818" r:id="rId47"/>
    <p:sldId id="793" r:id="rId48"/>
    <p:sldId id="794" r:id="rId49"/>
    <p:sldId id="795" r:id="rId50"/>
    <p:sldId id="796" r:id="rId51"/>
    <p:sldId id="810" r:id="rId52"/>
    <p:sldId id="811" r:id="rId53"/>
    <p:sldId id="777" r:id="rId54"/>
    <p:sldId id="778" r:id="rId55"/>
    <p:sldId id="779" r:id="rId56"/>
    <p:sldId id="780" r:id="rId57"/>
    <p:sldId id="817" r:id="rId58"/>
    <p:sldId id="781" r:id="rId59"/>
    <p:sldId id="782" r:id="rId60"/>
    <p:sldId id="783" r:id="rId61"/>
    <p:sldId id="784" r:id="rId62"/>
    <p:sldId id="812" r:id="rId63"/>
    <p:sldId id="813" r:id="rId64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charset="2"/>
      <a:buChar char="²"/>
      <a:defRPr kumimoji="1" sz="2400" kern="1200">
        <a:solidFill>
          <a:srgbClr val="333399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charset="2"/>
      <a:buChar char="²"/>
      <a:defRPr kumimoji="1" sz="2400" kern="1200">
        <a:solidFill>
          <a:srgbClr val="333399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charset="2"/>
      <a:buChar char="²"/>
      <a:defRPr kumimoji="1" sz="2400" kern="1200">
        <a:solidFill>
          <a:srgbClr val="333399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charset="2"/>
      <a:buChar char="²"/>
      <a:defRPr kumimoji="1" sz="2400" kern="1200">
        <a:solidFill>
          <a:srgbClr val="333399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charset="2"/>
      <a:buChar char="²"/>
      <a:defRPr kumimoji="1" sz="2400" kern="1200">
        <a:solidFill>
          <a:srgbClr val="333399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8000"/>
    <a:srgbClr val="FFFFFF"/>
    <a:srgbClr val="800080"/>
    <a:srgbClr val="9900CC"/>
    <a:srgbClr val="990099"/>
    <a:srgbClr val="00FF00"/>
    <a:srgbClr val="5F5F5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5" autoAdjust="0"/>
    <p:restoredTop sz="95253" autoAdjust="0"/>
  </p:normalViewPr>
  <p:slideViewPr>
    <p:cSldViewPr>
      <p:cViewPr varScale="1">
        <p:scale>
          <a:sx n="117" d="100"/>
          <a:sy n="117" d="100"/>
        </p:scale>
        <p:origin x="1488" y="114"/>
      </p:cViewPr>
      <p:guideLst>
        <p:guide orient="horz" pos="2115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7B7C3468-7B7C-43B8-BBE5-5C11F28BA5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3T08:42:01"/>
    </inkml:context>
    <inkml:brush xml:id="br0">
      <inkml:brushProperty name="width" value="0.793650686740875" units="cm"/>
      <inkml:brushProperty name="height" value="0.793650686740875" units="cm"/>
      <inkml:brushProperty name="color" value="#0CBDFF"/>
      <inkml:brushProperty name="transparency" value="180"/>
      <inkml:brushProperty name="ignorePressure" value="0"/>
    </inkml:brush>
  </inkml:definitions>
  <inkml:trace contextRef="#ctx0" brushRef="#br0">37950 31300,'-50'0,"25"0,0 0,75-25,0 0,-25 25,0 0,25-25,0 0,0 25,0 0,0-25,0 0,0 25,0 0,-25 0,0 0,25 0,0 0,-25 0,0 0,0 0,0 0,0-25,0 0,0 0,0 0,-50 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0"/>
    </inkml:context>
    <inkml:brush xml:id="br0">
      <inkml:brushProperty name="width" value="0.0172541011124849" units="cm"/>
      <inkml:brushProperty name="height" value="0.0172541011124849" units="cm"/>
      <inkml:brushProperty name="color" value="#F2395B"/>
      <inkml:brushProperty name="ignorePressure" value="0"/>
    </inkml:brush>
  </inkml:definitions>
  <inkml:trace contextRef="#ctx0" brushRef="#br0">37619 28560 850,'18'11'28,"-3"2"-1	,-5 4 1,-3 2-2,-2 1-4,-2 2-9,-1 1-8,-1 2-8,-1-2-7,2-4-6,1-3-5,2-5-6,-1 0-5,-1-1-3,-1 0-3,-1 0-4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0"/>
    </inkml:context>
    <inkml:brush xml:id="br0">
      <inkml:brushProperty name="width" value="0.0167827047407627" units="cm"/>
      <inkml:brushProperty name="height" value="0.0167827047407627" units="cm"/>
      <inkml:brushProperty name="color" value="#F2395B"/>
      <inkml:brushProperty name="ignorePressure" value="0"/>
    </inkml:brush>
  </inkml:definitions>
  <inkml:trace contextRef="#ctx0" brushRef="#br0">37719 28539 873,'29'1'16,"-5"1"4	,-3 1 3,-5 2 5,0 0-5,-2 0-9,1 0-12,0 0-9,-1 0-4,-2-1 3,-4 1 4,-2 0 4,-3 4-5,-6 5-16,-4 7-14,-5 6-15,-4 2-2,-1 2 11,-1-1 10,-2-1 11,2 0 9,1-5 5,4-3 7,1-4 6,4-4 2,1-1 0,4-4 0,2-1-1,2-3 2,5-1 5,3-1 4,4-1 5,1-2-1,-2-1-8,-4-1-6,-2-1-8,0-2-5,1-1-4,1-1-5,2-2-4,-1 1-3,-1 1 0,-1 1-2,-2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1"/>
    </inkml:context>
    <inkml:brush xml:id="br0">
      <inkml:brushProperty name="width" value="0.0158710889518261" units="cm"/>
      <inkml:brushProperty name="height" value="0.0158710889518261" units="cm"/>
      <inkml:brushProperty name="color" value="#F2395B"/>
      <inkml:brushProperty name="ignorePressure" value="0"/>
    </inkml:brush>
  </inkml:definitions>
  <inkml:trace contextRef="#ctx0" brushRef="#br0">37200 29279 924,'20'0'0,"-1"-2"0	,2-1 0,-1-1 0,-1-1 1,-1 0 3,-1-1 4,-1 2 2,-1-2 1,2 1-1,1 0-1,1 0-1,0 1-2,-2 1-2,-4 1-1,-1 2-2,1-2-2,6-4-4,6-3-3,7-5-3,2 0-4,-3-2-3,-2 2-2,-2-2-2,-4 3 0,-4 4 4,-3 3 6,-5 5 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1"/>
    </inkml:context>
    <inkml:brush xml:id="br0">
      <inkml:brushProperty name="width" value="0.0188167113810778" units="cm"/>
      <inkml:brushProperty name="height" value="0.0188167113810778" units="cm"/>
      <inkml:brushProperty name="color" value="#F2395B"/>
      <inkml:brushProperty name="ignorePressure" value="0"/>
    </inkml:brush>
  </inkml:definitions>
  <inkml:trace contextRef="#ctx0" brushRef="#br0">37600 29020 779,'9'40'-22,"-1"2"20	,-1 1 19,-1 1 19,-1 2 7,0-2-4,-1 2-6,2-1-4,-2-3-6,-1-4-8,-1-6-7,-2-4-7,1-5-5,1-4-3,1-3-3,1-5-3,1 0-1,-2 1 0,-1 1 0,-1 1 0,-2-1-5,-1-5-11,-1-6-12,-2-4-11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1"/>
    </inkml:context>
    <inkml:brush xml:id="br0">
      <inkml:brushProperty name="width" value="0.0184779427945614" units="cm"/>
      <inkml:brushProperty name="height" value="0.0184779427945614" units="cm"/>
      <inkml:brushProperty name="color" value="#F2395B"/>
      <inkml:brushProperty name="ignorePressure" value="0"/>
    </inkml:brush>
  </inkml:definitions>
  <inkml:trace contextRef="#ctx0" brushRef="#br0">37600 29279 793,'-10'11'3,"0"1"5	,0 1 5,-1 1 6,1 3 2,-2 4-1,-1 3 0,-2 5 0,1-1-1,-1-1 0,0-4-2,0-1 0,1-4-7,3-2-12,2-2-12,2-3-13,2 0-7,-2-1 1,-1 0 0,-1 0-1,-1-1 1,2-1 1,1-1 0,2-1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1"/>
    </inkml:context>
    <inkml:brush xml:id="br0">
      <inkml:brushProperty name="width" value="0.0175349004566669" units="cm"/>
      <inkml:brushProperty name="height" value="0.0175349004566669" units="cm"/>
      <inkml:brushProperty name="color" value="#F2395B"/>
      <inkml:brushProperty name="ignorePressure" value="0"/>
    </inkml:brush>
  </inkml:definitions>
  <inkml:trace contextRef="#ctx0" brushRef="#br0">37659 29339 836,'37'9'1,"-8"-3"1	,-8-2 2,-8-2 2,0-1 3,5 5 3,4 3 3,6 4 4,4 2 2,5-2 0,6-1-1,5-2 0,3-1-6,3-3-16,2-2-14,2-2-15,-4-2-4,-12 0 7,-14 0 8,-12 0 6,-4-1 1,2-1-9,2-1-6,2-1-9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2"/>
    </inkml:context>
    <inkml:brush xml:id="br0">
      <inkml:brushProperty name="width" value="0.0153773268684745" units="cm"/>
      <inkml:brushProperty name="height" value="0.0153773268684745" units="cm"/>
      <inkml:brushProperty name="color" value="#F2395B"/>
      <inkml:brushProperty name="ignorePressure" value="0"/>
    </inkml:brush>
  </inkml:definitions>
  <inkml:trace contextRef="#ctx0" brushRef="#br0">38540 28320 953,'-3'30'-10,"-4"-1"5	,-6 1 5,-4 0 6,-5 2 2,-1 1 2,-4 4 0,-1 1 2,-2 2-3,-1 1-3,2-1-5,-1-1-5,2-2-6,6-8-6,4-8-8,6-8-7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2"/>
    </inkml:context>
    <inkml:brush xml:id="br0">
      <inkml:brushProperty name="width" value="0.0192339830100536" units="cm"/>
      <inkml:brushProperty name="height" value="0.0192339830100536" units="cm"/>
      <inkml:brushProperty name="color" value="#F2395B"/>
      <inkml:brushProperty name="ignorePressure" value="0"/>
    </inkml:brush>
  </inkml:definitions>
  <inkml:trace contextRef="#ctx0" brushRef="#br0">38480 28660 762,'9'48'2,"-1"-4"5	,-1-3 4,-2-5 5,0 0 3,-2 1 4,-1 1 3,-2 1 4,0 0 0,0-3-5,0-2-4,0-2-5,0-4-6,0-4-8,0-3-10,0-4-9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2"/>
    </inkml:context>
    <inkml:brush xml:id="br0">
      <inkml:brushProperty name="width" value="0.0176264364272356" units="cm"/>
      <inkml:brushProperty name="height" value="0.0176264364272356" units="cm"/>
      <inkml:brushProperty name="color" value="#F2395B"/>
      <inkml:brushProperty name="ignorePressure" value="0"/>
    </inkml:brush>
  </inkml:definitions>
  <inkml:trace contextRef="#ctx0" brushRef="#br0">38780 28220 832,'7'10'0,"-5"2"0	,-4 1 0,-5 2 0,-3-1 1,2-1 5,1-1 4,2-1 3,-2 0 3,-2 5 4,-2 3 3,-3 4 3,0 0-3,1-6-6,1-4-7,1-5-7,1 0-9,-2 6-8,-1 7-10,-2 6-9,2-1-2,2-5 7,2-7 6,2-6 6,2-3 0,0 1-4,1-1-6,-1 0-5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2"/>
    </inkml:context>
    <inkml:brush xml:id="br0">
      <inkml:brushProperty name="width" value="0.016106965020299" units="cm"/>
      <inkml:brushProperty name="height" value="0.016106965020299" units="cm"/>
      <inkml:brushProperty name="color" value="#F2395B"/>
      <inkml:brushProperty name="ignorePressure" value="0"/>
    </inkml:brush>
  </inkml:definitions>
  <inkml:trace contextRef="#ctx0" brushRef="#br0">38700 28420 910,'38'-1'0,"-4"-1"0	,-3-1 0,-4-1 0,-2-1 2,2 0 4,1-1 4,2 1 4,-2 1 2,-2 1-2,-2 1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11-23T08:42:02"/>
    </inkml:context>
    <inkml:brush xml:id="br0">
      <inkml:brushProperty name="width" value="0.793650686740875" units="cm"/>
      <inkml:brushProperty name="height" value="0.793650686740875" units="cm"/>
      <inkml:brushProperty name="color" value="#0CBDFF"/>
      <inkml:brushProperty name="transparency" value="180"/>
      <inkml:brushProperty name="ignorePressure" value="0"/>
    </inkml:brush>
  </inkml:definitions>
  <inkml:trace contextRef="#ctx0" brushRef="#br0">42150 43550,'-100'-50,"150"50,0 0,25 0,0 0,25-25,0 0,-25 25,0 0,-50 0,0 0,50 0,0 0,25 0,0 0,-25 0,0 0,0 0,0 0,0 0,0 0,-25 0,0 0,0 0,0 0,-25 0,0 0,25 0,0 0,-25 0,0 0,0 0,0 0,0 0,0 0,0 0,0 0,25 0,0 0,-25 0,0 0,0 0,0 0,0 0,0 0,0 0,0 0,0 0,0 0,0 0,0 0,0 0,0 0,-25-25,0 0,0 0,0 0,-25 25,0 0,0-25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3"/>
    </inkml:context>
    <inkml:brush xml:id="br0">
      <inkml:brushProperty name="width" value="0.0204256344586611" units="cm"/>
      <inkml:brushProperty name="height" value="0.0204256344586611" units="cm"/>
      <inkml:brushProperty name="color" value="#F2395B"/>
      <inkml:brushProperty name="ignorePressure" value="0"/>
    </inkml:brush>
  </inkml:definitions>
  <inkml:trace contextRef="#ctx0" brushRef="#br0">38940 28479 718,'-9'49'-18,"3"-2"14	,2-4 14,2-1 13,2-2 6,0 2-2,0 1-2,0 1-3,0 7 0,0 11 0,0 11 2,0 12 1,0 0-1,0-8-4,0-9-5,0-9-3,0-7-9,0-6-13,0-7-13,0-5-14,1-7-6,1-4 3,1-6 2,2-5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3"/>
    </inkml:context>
    <inkml:brush xml:id="br0">
      <inkml:brushProperty name="width" value="0.015897748991847" units="cm"/>
      <inkml:brushProperty name="height" value="0.015897748991847" units="cm"/>
      <inkml:brushProperty name="color" value="#F2395B"/>
      <inkml:brushProperty name="ignorePressure" value="0"/>
    </inkml:brush>
  </inkml:definitions>
  <inkml:trace contextRef="#ctx0" brushRef="#br0">39040 28760 922,'10'-9'14,"2"3"-1	,1 2-1,2 2-1,-1 2-1,-1 0-3,-1 0-1,-1 0-2,0 0-4,3 0-10,2 0-7,3 0-9,-1 1-5,-4 1-2,-3 1-1,-4 2-3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3"/>
    </inkml:context>
    <inkml:brush xml:id="br0">
      <inkml:brushProperty name="width" value="0.0152260474860668" units="cm"/>
      <inkml:brushProperty name="height" value="0.0152260474860668" units="cm"/>
      <inkml:brushProperty name="color" value="#F2395B"/>
      <inkml:brushProperty name="ignorePressure" value="0"/>
    </inkml:brush>
  </inkml:definitions>
  <inkml:trace contextRef="#ctx0" brushRef="#br0">39080 29039 963,'18'0'22,"-1"0"-9	,-4 0-12,-1 0-9,-2-1-8,0-3-3,0-2-4,0-2-4,-1-2-1,-1 2 1,-1 1 2,-2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3"/>
    </inkml:context>
    <inkml:brush xml:id="br0">
      <inkml:brushProperty name="width" value="0.0182292349636555" units="cm"/>
      <inkml:brushProperty name="height" value="0.0182292349636555" units="cm"/>
      <inkml:brushProperty name="color" value="#F2395B"/>
      <inkml:brushProperty name="ignorePressure" value="0"/>
    </inkml:brush>
  </inkml:definitions>
  <inkml:trace contextRef="#ctx0" brushRef="#br0">39580 28220 804,'17'31'44,"-4"3"-5	,-6 2-5,-5 3-6,-2 0-6,0-1-6,0-1-7,0-1-6,0-4-12,0-5-20,0-4-20,0-5-20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3"/>
    </inkml:context>
    <inkml:brush xml:id="br0">
      <inkml:brushProperty name="width" value="0.0147949913516641" units="cm"/>
      <inkml:brushProperty name="height" value="0.0147949913516641" units="cm"/>
      <inkml:brushProperty name="color" value="#F2395B"/>
      <inkml:brushProperty name="ignorePressure" value="0"/>
    </inkml:brush>
  </inkml:definitions>
  <inkml:trace contextRef="#ctx0" brushRef="#br0">39780 28260 991,'45'-1'1,"-8"-1"1	,-9-1 0,-9-1 1,-3-1-2,1 2-8,1 1-7,2 1-7,-2 1-4,-4-2-2,-3-1-2,-4-2-2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3"/>
    </inkml:context>
    <inkml:brush xml:id="br0">
      <inkml:brushProperty name="width" value="0.0146666681393981" units="cm"/>
      <inkml:brushProperty name="height" value="0.0146666681393981" units="cm"/>
      <inkml:brushProperty name="color" value="#F2395B"/>
      <inkml:brushProperty name="ignorePressure" value="0"/>
    </inkml:brush>
  </inkml:definitions>
  <inkml:trace contextRef="#ctx0" brushRef="#br0">39759 28460 999,'20'8'-1,"-2"-1"-5	,-1-4-4,-1-2-4,-2-1-3,-1 0-3,-1 0-4,-1 0-3,-1 0 0,0 0 5,-1 0 3,1 0 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4"/>
    </inkml:context>
    <inkml:brush xml:id="br0">
      <inkml:brushProperty name="width" value="0.017268804833293" units="cm"/>
      <inkml:brushProperty name="height" value="0.017268804833293" units="cm"/>
      <inkml:brushProperty name="color" value="#F2395B"/>
      <inkml:brushProperty name="ignorePressure" value="0"/>
    </inkml:brush>
  </inkml:definitions>
  <inkml:trace contextRef="#ctx0" brushRef="#br0">40100 28120 849,'0'37'-2,"0"-5"0	,0-4 1,0-6 0,0 0 7,0 4 9,0 3 12,0 5 10,-1-3-1,-1-5-12,-1-7-13,-1-6-11,-2-1-7,2 4-2,-1 3-2,-1 5-1,1-1-7,0-4-11,1-3-11,-1-5-11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4"/>
    </inkml:context>
    <inkml:brush xml:id="br0">
      <inkml:brushProperty name="width" value="0.0175672695040703" units="cm"/>
      <inkml:brushProperty name="height" value="0.0175672695040703" units="cm"/>
      <inkml:brushProperty name="color" value="#F2395B"/>
      <inkml:brushProperty name="ignorePressure" value="0"/>
    </inkml:brush>
  </inkml:definitions>
  <inkml:trace contextRef="#ctx0" brushRef="#br0">40259 28120 834,'29'-1'6,"-2"-1"13	,-4-1 15,-2-1 14,-1-1-6,-2 2-26,-1 1-26,-1 2-26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4"/>
    </inkml:context>
    <inkml:brush xml:id="br0">
      <inkml:brushProperty name="width" value="0.0164493285119534" units="cm"/>
      <inkml:brushProperty name="height" value="0.0164493285119534" units="cm"/>
      <inkml:brushProperty name="color" value="#F2395B"/>
      <inkml:brushProperty name="ignorePressure" value="0"/>
    </inkml:brush>
  </inkml:definitions>
  <inkml:trace contextRef="#ctx0" brushRef="#br0">40280 28400 891,'46'-1'45,"-7"-1"-12	,-8-1-12,-8-2-12,-4 1-11,-2 1-12,-4 1-13,-1 1-11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4"/>
    </inkml:context>
    <inkml:brush xml:id="br0">
      <inkml:brushProperty name="width" value="0.0160790272057056" units="cm"/>
      <inkml:brushProperty name="height" value="0.0160790272057056" units="cm"/>
      <inkml:brushProperty name="color" value="#F2395B"/>
      <inkml:brushProperty name="ignorePressure" value="0"/>
    </inkml:brush>
  </inkml:definitions>
  <inkml:trace contextRef="#ctx0" brushRef="#br0">40059 28620 912,'-66'66'2,"5"-5"4	,7-7 4,6-5 5,4-5 1,2-1-3,4-1-3,1-1-1,6-5-4,5-7-3,7-8-5,6-7-3,1-3-2,-4 5-1,-3 3 0,-5 4-1,2 1-2,4-5-2,6-3-4,5-4-3,2-3-1,-1-1 0,2-1 0,-1-2-1,0 0 2,0 1 3,-1-2 1,1 2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28"/>
    </inkml:context>
    <inkml:brush xml:id="br0">
      <inkml:brushProperty name="width" value="0.018839493393898" units="cm"/>
      <inkml:brushProperty name="height" value="0.018839493393898" units="cm"/>
      <inkml:brushProperty name="color" value="#F2395B"/>
      <inkml:brushProperty name="ignorePressure" value="0"/>
    </inkml:brush>
  </inkml:definitions>
  <inkml:trace contextRef="#ctx0" brushRef="#br0">36880 28560 778,'9'-25'-23,"-1"12"13	,-1 11 12,-2 11 12,1 8 6,-2 1-3,2 4-2,-1 2-2,-1-1-2,-1-4-1,-1-3-1,-1-5-1,-1 7 0,2 14 1,1 16 0,2 14 1,-1 9 1,-1-2-2,-1 2 0,-2-1 0,1-2 0,1-2 0,1-2 1,1-3 0,2-4-1,-2-6-1,2-7-4,-1-5-2,-1-7-2,2-5-1,-1-4-3,-1-5-2,0-5-4,-5-4-7,-3-3-7,-4-4-7,-2-3 0,0-1 5,0-1 5,-1-2 6,2 1 2,1-2-3,1 2-1,2-1-2,-2-2-1,-1-4-1,-4-3-2,-1-4 0,-1-1 1,3 3 6,2 2 4,3 3 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4"/>
    </inkml:context>
    <inkml:brush xml:id="br0">
      <inkml:brushProperty name="width" value="0.0190811473876238" units="cm"/>
      <inkml:brushProperty name="height" value="0.0190811473876238" units="cm"/>
      <inkml:brushProperty name="color" value="#F2395B"/>
      <inkml:brushProperty name="ignorePressure" value="0"/>
    </inkml:brush>
  </inkml:definitions>
  <inkml:trace contextRef="#ctx0" brushRef="#br0">39819 29020 768,'10'36'1,"-2"-5"2	,-1-7 1,-1-6 2,-2-2 1,-1 1-2,-1 1-2,-2 2-1,0-2 2,0-1 6,0-4 5,0-1 6,0-1 3,0 5 3,0 3 3,0 4 2,0 3-6,0 1-15,0 1-15,0 1-15,1-1-11,1-5-7,1-6-8,1-4-6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5"/>
    </inkml:context>
    <inkml:brush xml:id="br0">
      <inkml:brushProperty name="width" value="0.0204754564911127" units="cm"/>
      <inkml:brushProperty name="height" value="0.0204754564911127" units="cm"/>
      <inkml:brushProperty name="color" value="#F2395B"/>
      <inkml:brushProperty name="ignorePressure" value="0"/>
    </inkml:brush>
  </inkml:definitions>
  <inkml:trace contextRef="#ctx0" brushRef="#br0">40019 28960 716,'29'-10'0,"-2"0"15	,-4-1 14,-2 2 14,1-2 5,4 2-5,3-2-5,5 1-5,0 1-9,-1 1-14,-1 1-14,-2 2-14,-2-1-11,-6 1-7,-4 0-8,-5 0-8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5"/>
    </inkml:context>
    <inkml:brush xml:id="br0">
      <inkml:brushProperty name="width" value="0.0222663450986147" units="cm"/>
      <inkml:brushProperty name="height" value="0.0222663450986147" units="cm"/>
      <inkml:brushProperty name="color" value="#F2395B"/>
      <inkml:brushProperty name="ignorePressure" value="0"/>
    </inkml:brush>
  </inkml:definitions>
  <inkml:trace contextRef="#ctx0" brushRef="#br0">40240 28620 658,'18'29'-32,"-4"-1"5	,-3-1 8,-4-2 6,-3-1 9,-1-2 11,-1-4 12,-1-1 12,-1 1 7,2 8 3,1 8 4,1 7 2,1 1-3,-2-9-8,-1-6-8,-2-8-9,1 1-4,1 12-1,1 11-1,2 12 0,0 3-2,0-1-3,-1-4-3,2-1-2,-3-4-5,-1-4-4,-4-3-5,-1-5-5,-2-2-5,-1-5-5,2-3-7,-1-4-4,-1-6-6,-1-5-2,-1-7-4,-1-6-3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5"/>
    </inkml:context>
    <inkml:brush xml:id="br0">
      <inkml:brushProperty name="width" value="0.0198463443666697" units="cm"/>
      <inkml:brushProperty name="height" value="0.0198463443666697" units="cm"/>
      <inkml:brushProperty name="color" value="#F2395B"/>
      <inkml:brushProperty name="ignorePressure" value="0"/>
    </inkml:brush>
  </inkml:definitions>
  <inkml:trace contextRef="#ctx0" brushRef="#br0">40140 29320 739,'28'-9'123,"-4"2"-38	,-3 4-40,-4 2-38,-3 0-28,-1-1-17,-1-1-19,-1-2-17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29"/>
    </inkml:context>
    <inkml:brush xml:id="br0">
      <inkml:brushProperty name="width" value="0.0167247615754604" units="cm"/>
      <inkml:brushProperty name="height" value="0.0167247615754604" units="cm"/>
      <inkml:brushProperty name="color" value="#F2395B"/>
      <inkml:brushProperty name="ignorePressure" value="0"/>
    </inkml:brush>
  </inkml:definitions>
  <inkml:trace contextRef="#ctx0" brushRef="#br0">36619 28900 876,'48'-10'-3,"-6"2"7	,-4 1 7,-5 2 9,-3-1 2,0-1-2,-1-1-2,2-2-2,-4 2-5,-4 2-7,-6 2-6,-4 3-7,-1-1-3,5-1-1,6-4 0,4-1-1,1-2-1,-6 2-3,-4 1-3,-5 2-2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29"/>
    </inkml:context>
    <inkml:brush xml:id="br0">
      <inkml:brushProperty name="width" value="0.0171796567738056" units="cm"/>
      <inkml:brushProperty name="height" value="0.0171796567738056" units="cm"/>
      <inkml:brushProperty name="color" value="#F2395B"/>
      <inkml:brushProperty name="ignorePressure" value="0"/>
    </inkml:brush>
  </inkml:definitions>
  <inkml:trace contextRef="#ctx0" brushRef="#br0">36619 29300 853,'21'-1'30,"1"-1"-6	,1-1-5,1-2-5,2 0-3,1-2 2,1-1 0,1-1 1,4-3-5,4-1-14,6-4-13,5-1-13,-3-1-8,-10 5-1,-10 3-2,-10 5-2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29"/>
    </inkml:context>
    <inkml:brush xml:id="br0">
      <inkml:brushProperty name="width" value="0.0146666681393981" units="cm"/>
      <inkml:brushProperty name="height" value="0.0146666681393981" units="cm"/>
      <inkml:brushProperty name="color" value="#F2395B"/>
      <inkml:brushProperty name="ignorePressure" value="0"/>
    </inkml:brush>
  </inkml:definitions>
  <inkml:trace contextRef="#ctx0" brushRef="#br0">37300 28300 999,'8'20'-52,"-2"2"25	,-2 1 23,-3 1 25,0 1 7,1-2-11,1-1-12,2-2-11,0-1-10,0-5-6,-1-3-8,2-5-6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29"/>
    </inkml:context>
    <inkml:brush xml:id="br0">
      <inkml:brushProperty name="width" value="0.0167066268622875" units="cm"/>
      <inkml:brushProperty name="height" value="0.0167066268622875" units="cm"/>
      <inkml:brushProperty name="color" value="#F2395B"/>
      <inkml:brushProperty name="ignorePressure" value="0"/>
    </inkml:brush>
  </inkml:definitions>
  <inkml:trace contextRef="#ctx0" brushRef="#br0">37359 27960 877,'20'8'0,"-2"-1"0	,-1-4 0,-1-2 0,-1 1 3,-1 1 5,2 4 4,-1 2 6,-1 1 2,-1 0-1,-1-1-2,-1 1-1,-2 1-6,-1-2-13,-1 2-11,-2-2-12,0 3-3,-2 4 5,-1 3 5,-1 5 4,-3 0 2,-1-1-1,-4-1-1,-2-2-3,0 0 3,-2-2 4,1-1 4,0-1 5,2-2 5,2-1 8,2-1 6,3-1 7,2-3 0,5-1-7,3-4-6,5-2-7,-1 0-6,-1 1-8,-4 1-7,-2 1-7,0 1-3,-2 1 2,2-1 0,-1 0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0"/>
    </inkml:context>
    <inkml:brush xml:id="br0">
      <inkml:brushProperty name="width" value="0.0174619164317846" units="cm"/>
      <inkml:brushProperty name="height" value="0.0174619164317846" units="cm"/>
      <inkml:brushProperty name="color" value="#F2395B"/>
      <inkml:brushProperty name="ignorePressure" value="0"/>
    </inkml:brush>
  </inkml:definitions>
  <inkml:trace contextRef="#ctx0" brushRef="#br0">37319 28660 839,'0'46'21,"0"-5"-2	,0-7 0,0-5-2,0-6 1,0-1 0,0-4 2,0-2 0,0-1-11,0-2-26,0-1-25,0-2-25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11-23T08:42:30"/>
    </inkml:context>
    <inkml:brush xml:id="br0">
      <inkml:brushProperty name="width" value="0.0166906882077456" units="cm"/>
      <inkml:brushProperty name="height" value="0.0166906882077456" units="cm"/>
      <inkml:brushProperty name="color" value="#F2395B"/>
      <inkml:brushProperty name="ignorePressure" value="0"/>
    </inkml:brush>
  </inkml:definitions>
  <inkml:trace contextRef="#ctx0" brushRef="#br0">37300 28660 878,'28'-9'-11,"-4"3"3	,-3 2 3,-4 2 2,-3 2 7,1-2 9,0-1 11,1-2 10,-3 2-1,-1 4-9,-4 3-11,-1 4-9,-4 4-12,-4 1-10,-3 4-12,-4 2-10,-2 0-4,-1 1 4,2 0 5,-1 0 4,1-1 5,3-5 8,2-3 7,2-5 8,2 0 2,-2 1 0,-1 1-1,-2 2 0,1-1 3,1-1 7,1-1 8,2-2 7,1 0 3,5-2-1,3-1-3,5-1-1,0-3-3,-1-1-3,-1-4-3,-1-2-3,-2-1-9,-1 1-13,-1-1-13,-2-1-15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sz="1200" b="0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uminus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kumimoji="1" lang="en-US" altLang="zh-CN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  <a:cs typeface="+mn-cs"/>
              </a:rPr>
              <a:t>minus</a:t>
            </a:r>
            <a:r>
              <a:rPr lang="en-US" altLang="zh-CN" dirty="0" smtClean="0"/>
              <a:t> </a:t>
            </a:r>
            <a:r>
              <a:rPr lang="zh-CN" altLang="en-US" dirty="0" smtClean="0"/>
              <a:t>之误</a:t>
            </a:r>
            <a:br>
              <a:rPr lang="en-US" altLang="zh-CN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/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 sz="2000">
                <a:solidFill>
                  <a:srgbClr val="990099"/>
                </a:solidFill>
                <a:latin typeface="Comic Sans MS" pitchFamily="2" charset="0"/>
                <a:cs typeface="Times New Roman" pitchFamily="18" charset="0"/>
              </a:rPr>
              <a:t>《</a:t>
            </a:r>
            <a:r>
              <a:rPr lang="zh-CN" altLang="en-US" sz="2000">
                <a:solidFill>
                  <a:srgbClr val="990099"/>
                </a:solidFill>
                <a:latin typeface="Comic Sans MS" pitchFamily="2" charset="0"/>
                <a:cs typeface="Times New Roman" pitchFamily="18" charset="0"/>
              </a:rPr>
              <a:t>编译原理</a:t>
            </a:r>
            <a:r>
              <a:rPr lang="en-US" altLang="zh-CN" sz="2000">
                <a:solidFill>
                  <a:srgbClr val="990099"/>
                </a:solidFill>
                <a:latin typeface="Comic Sans MS" pitchFamily="2" charset="0"/>
                <a:cs typeface="Times New Roman" pitchFamily="18" charset="0"/>
              </a:rPr>
              <a:t>》</a:t>
            </a:r>
            <a:endParaRPr lang="en-US" altLang="zh-CN" sz="2000">
              <a:solidFill>
                <a:srgbClr val="990099"/>
              </a:solidFill>
              <a:latin typeface="Comic Sans MS" pitchFamily="2" charset="0"/>
              <a:cs typeface="Times New Roman" pitchFamily="18" charset="0"/>
            </a:endParaRP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customXml" Target="../ink/ink9.xml"/><Relationship Id="rId8" Type="http://schemas.openxmlformats.org/officeDocument/2006/relationships/customXml" Target="../ink/ink8.xml"/><Relationship Id="rId7" Type="http://schemas.openxmlformats.org/officeDocument/2006/relationships/customXml" Target="../ink/ink7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customXml" Target="../ink/ink4.xml"/><Relationship Id="rId34" Type="http://schemas.openxmlformats.org/officeDocument/2006/relationships/slideLayout" Target="../slideLayouts/slideLayout7.xml"/><Relationship Id="rId33" Type="http://schemas.openxmlformats.org/officeDocument/2006/relationships/customXml" Target="../ink/ink33.xml"/><Relationship Id="rId32" Type="http://schemas.openxmlformats.org/officeDocument/2006/relationships/customXml" Target="../ink/ink32.xml"/><Relationship Id="rId31" Type="http://schemas.openxmlformats.org/officeDocument/2006/relationships/customXml" Target="../ink/ink31.xml"/><Relationship Id="rId30" Type="http://schemas.openxmlformats.org/officeDocument/2006/relationships/customXml" Target="../ink/ink30.xml"/><Relationship Id="rId3" Type="http://schemas.openxmlformats.org/officeDocument/2006/relationships/customXml" Target="../ink/ink3.xml"/><Relationship Id="rId29" Type="http://schemas.openxmlformats.org/officeDocument/2006/relationships/customXml" Target="../ink/ink29.xml"/><Relationship Id="rId28" Type="http://schemas.openxmlformats.org/officeDocument/2006/relationships/customXml" Target="../ink/ink28.xml"/><Relationship Id="rId27" Type="http://schemas.openxmlformats.org/officeDocument/2006/relationships/customXml" Target="../ink/ink27.xml"/><Relationship Id="rId26" Type="http://schemas.openxmlformats.org/officeDocument/2006/relationships/customXml" Target="../ink/ink26.xml"/><Relationship Id="rId25" Type="http://schemas.openxmlformats.org/officeDocument/2006/relationships/customXml" Target="../ink/ink25.xml"/><Relationship Id="rId24" Type="http://schemas.openxmlformats.org/officeDocument/2006/relationships/customXml" Target="../ink/ink24.xml"/><Relationship Id="rId23" Type="http://schemas.openxmlformats.org/officeDocument/2006/relationships/customXml" Target="../ink/ink23.xml"/><Relationship Id="rId22" Type="http://schemas.openxmlformats.org/officeDocument/2006/relationships/customXml" Target="../ink/ink22.xml"/><Relationship Id="rId21" Type="http://schemas.openxmlformats.org/officeDocument/2006/relationships/customXml" Target="../ink/ink21.xml"/><Relationship Id="rId20" Type="http://schemas.openxmlformats.org/officeDocument/2006/relationships/customXml" Target="../ink/ink20.xml"/><Relationship Id="rId2" Type="http://schemas.openxmlformats.org/officeDocument/2006/relationships/customXml" Target="../ink/ink2.xml"/><Relationship Id="rId19" Type="http://schemas.openxmlformats.org/officeDocument/2006/relationships/customXml" Target="../ink/ink19.xml"/><Relationship Id="rId18" Type="http://schemas.openxmlformats.org/officeDocument/2006/relationships/customXml" Target="../ink/ink18.xml"/><Relationship Id="rId17" Type="http://schemas.openxmlformats.org/officeDocument/2006/relationships/customXml" Target="../ink/ink17.xml"/><Relationship Id="rId16" Type="http://schemas.openxmlformats.org/officeDocument/2006/relationships/customXml" Target="../ink/ink16.xml"/><Relationship Id="rId15" Type="http://schemas.openxmlformats.org/officeDocument/2006/relationships/customXml" Target="../ink/ink15.xml"/><Relationship Id="rId14" Type="http://schemas.openxmlformats.org/officeDocument/2006/relationships/customXml" Target="../ink/ink14.xml"/><Relationship Id="rId13" Type="http://schemas.openxmlformats.org/officeDocument/2006/relationships/customXml" Target="../ink/ink13.xml"/><Relationship Id="rId12" Type="http://schemas.openxmlformats.org/officeDocument/2006/relationships/customXml" Target="../ink/ink12.xml"/><Relationship Id="rId11" Type="http://schemas.openxmlformats.org/officeDocument/2006/relationships/customXml" Target="../ink/ink11.xml"/><Relationship Id="rId10" Type="http://schemas.openxmlformats.org/officeDocument/2006/relationships/customXml" Target="../ink/ink10.xml"/><Relationship Id="rId1" Type="http://schemas.openxmlformats.org/officeDocument/2006/relationships/customXml" Target="../ink/ink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22.xml"/><Relationship Id="rId1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Text Box 14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484313"/>
            <a:ext cx="6792912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楷体_GB2312" pitchFamily="49" charset="-122"/>
              </a:rPr>
              <a:t>语义分析与中间代码</a:t>
            </a:r>
            <a:r>
              <a:rPr lang="zh-CN" altLang="en-US" sz="3600" b="1" dirty="0" smtClean="0">
                <a:solidFill>
                  <a:srgbClr val="800080"/>
                </a:solidFill>
                <a:latin typeface="楷体_GB2312" pitchFamily="49" charset="-122"/>
              </a:rPr>
              <a:t>生成</a:t>
            </a:r>
            <a:endParaRPr lang="zh-CN" altLang="en-US" sz="36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103" name="Rectangle 18"/>
          <p:cNvSpPr>
            <a:spLocks noChangeArrowheads="1"/>
          </p:cNvSpPr>
          <p:nvPr/>
        </p:nvSpPr>
        <p:spPr bwMode="auto">
          <a:xfrm>
            <a:off x="1479550" y="188913"/>
            <a:ext cx="1724298" cy="6617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 smtClean="0">
                <a:solidFill>
                  <a:srgbClr val="800080"/>
                </a:solidFill>
                <a:ea typeface="华文行楷" pitchFamily="2" charset="-122"/>
              </a:rPr>
              <a:t>第十讲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104" name="Rectangle 2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38200" y="2039938"/>
            <a:ext cx="8229600" cy="25237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类型表达式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expressions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</a:rPr>
              <a:t>  </a:t>
            </a:r>
            <a:r>
              <a:rPr lang="zh-CN" altLang="en-US" b="1" dirty="0"/>
              <a:t>由</a:t>
            </a:r>
            <a:r>
              <a:rPr lang="zh-CN" altLang="en-US" b="1" dirty="0">
                <a:solidFill>
                  <a:srgbClr val="800080"/>
                </a:solidFill>
              </a:rPr>
              <a:t>基本类型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800080"/>
                </a:solidFill>
              </a:rPr>
              <a:t>类型名字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800080"/>
                </a:solidFill>
              </a:rPr>
              <a:t>类型变量</a:t>
            </a:r>
            <a:r>
              <a:rPr lang="zh-CN" altLang="en-US" b="1" dirty="0"/>
              <a:t>，及</a:t>
            </a:r>
            <a:r>
              <a:rPr lang="zh-CN" altLang="en-US" b="1" dirty="0">
                <a:solidFill>
                  <a:srgbClr val="800080"/>
                </a:solidFill>
              </a:rPr>
              <a:t>类型构造子 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/>
              <a:t>  （</a:t>
            </a:r>
            <a:r>
              <a:rPr lang="en-US" altLang="zh-CN" i="1" dirty="0"/>
              <a:t>type constructor</a:t>
            </a:r>
            <a:r>
              <a:rPr lang="zh-CN" altLang="en-US" b="1" dirty="0"/>
              <a:t>）归纳定义的表达式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>
                <a:solidFill>
                  <a:srgbClr val="800080"/>
                </a:solidFill>
              </a:rPr>
              <a:t> </a:t>
            </a:r>
            <a:r>
              <a:rPr lang="zh-CN" altLang="en-US" sz="2800" b="1" smtClean="0">
                <a:solidFill>
                  <a:srgbClr val="800080"/>
                </a:solidFill>
              </a:rPr>
              <a:t> 类型</a:t>
            </a:r>
            <a:r>
              <a:rPr lang="zh-CN" altLang="en-US" sz="2800" b="1" dirty="0">
                <a:solidFill>
                  <a:srgbClr val="800080"/>
                </a:solidFill>
              </a:rPr>
              <a:t>系统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systems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i="1" dirty="0">
                <a:solidFill>
                  <a:srgbClr val="800080"/>
                </a:solidFill>
              </a:rPr>
              <a:t>  </a:t>
            </a:r>
            <a:r>
              <a:rPr lang="zh-CN" altLang="en-US" b="1" dirty="0"/>
              <a:t>将类型表达式赋给程序各个部分的</a:t>
            </a:r>
            <a:r>
              <a:rPr lang="zh-CN" altLang="en-US" b="1" dirty="0">
                <a:solidFill>
                  <a:srgbClr val="800080"/>
                </a:solidFill>
              </a:rPr>
              <a:t>规则集合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14338" y="1249363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类型表达式和类型系统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12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1"/>
          <p:cNvSpPr>
            <a:spLocks noChangeArrowheads="1"/>
          </p:cNvSpPr>
          <p:nvPr/>
        </p:nvSpPr>
        <p:spPr bwMode="auto">
          <a:xfrm>
            <a:off x="1114425" y="1628800"/>
            <a:ext cx="7489825" cy="48936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类型表达式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分四类定义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dirty="0"/>
          </a:p>
          <a:p>
            <a:pPr lvl="1">
              <a:buFontTx/>
              <a:buNone/>
            </a:pPr>
            <a:r>
              <a:rPr lang="zh-CN" altLang="en-US" sz="2000" b="1" dirty="0"/>
              <a:t>  基本数据类型表达式，积类型表达式，过程类型表达式，</a:t>
            </a:r>
            <a:endParaRPr lang="zh-CN" altLang="en-US" sz="2000" b="1" dirty="0"/>
          </a:p>
          <a:p>
            <a:pPr lvl="1">
              <a:buFontTx/>
              <a:buNone/>
            </a:pPr>
            <a:r>
              <a:rPr lang="zh-CN" altLang="en-US" sz="2000" b="1" dirty="0"/>
              <a:t>  专用类型表达式</a:t>
            </a:r>
            <a:endParaRPr lang="zh-CN" altLang="en-US" sz="2000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基本数据类型</a:t>
            </a:r>
            <a:r>
              <a:rPr lang="zh-CN" altLang="en-US" sz="2800" b="1" dirty="0">
                <a:solidFill>
                  <a:srgbClr val="800080"/>
                </a:solidFill>
              </a:rPr>
              <a:t>表达式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 smtClean="0"/>
              <a:t>纯量类型</a:t>
            </a:r>
            <a:r>
              <a:rPr lang="zh-CN" altLang="en-US" b="1" dirty="0"/>
              <a:t>表达式：</a:t>
            </a:r>
            <a:r>
              <a:rPr lang="en-US" altLang="zh-CN" b="1" i="1" dirty="0" err="1">
                <a:solidFill>
                  <a:srgbClr val="800080"/>
                </a:solidFill>
              </a:rPr>
              <a:t>bool</a:t>
            </a:r>
            <a:r>
              <a:rPr lang="en-US" altLang="zh-CN" b="1" i="1" dirty="0"/>
              <a:t>,</a:t>
            </a:r>
            <a:r>
              <a:rPr lang="en-US" altLang="zh-CN" b="1" dirty="0"/>
              <a:t> </a:t>
            </a:r>
            <a:r>
              <a:rPr lang="en-US" altLang="zh-CN" b="1" i="1" dirty="0" err="1">
                <a:solidFill>
                  <a:srgbClr val="800080"/>
                </a:solidFill>
              </a:rPr>
              <a:t>int</a:t>
            </a:r>
            <a:r>
              <a:rPr lang="en-US" altLang="zh-CN" b="1" i="1" dirty="0"/>
              <a:t>, </a:t>
            </a:r>
            <a:r>
              <a:rPr lang="en-US" altLang="zh-CN" b="1" i="1" dirty="0">
                <a:solidFill>
                  <a:srgbClr val="800080"/>
                </a:solidFill>
              </a:rPr>
              <a:t>real</a:t>
            </a:r>
            <a:endParaRPr lang="en-US" altLang="zh-CN" b="1" i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有界数组类型表达式：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array(I,T)</a:t>
            </a:r>
            <a:r>
              <a:rPr lang="en-US" altLang="zh-CN" b="1" i="1" dirty="0"/>
              <a:t> </a:t>
            </a:r>
            <a:endParaRPr lang="en-US" altLang="zh-CN" b="1" i="1" dirty="0"/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 </a:t>
            </a:r>
            <a:r>
              <a:rPr lang="en-US" altLang="zh-CN" sz="2000" b="1" dirty="0"/>
              <a:t>{ </a:t>
            </a:r>
            <a:r>
              <a:rPr lang="en-US" altLang="zh-CN" sz="2000" b="1" i="1" dirty="0" err="1"/>
              <a:t>bool</a:t>
            </a:r>
            <a:r>
              <a:rPr lang="en-US" altLang="zh-CN" sz="2000" b="1" i="1" dirty="0"/>
              <a:t>, </a:t>
            </a:r>
            <a:r>
              <a:rPr lang="en-US" altLang="zh-CN" sz="2000" b="1" i="1" dirty="0" err="1"/>
              <a:t>int</a:t>
            </a:r>
            <a:r>
              <a:rPr lang="en-US" altLang="zh-CN" sz="2000" b="1" i="1" dirty="0"/>
              <a:t>, real 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；</a:t>
            </a:r>
            <a:r>
              <a:rPr lang="en-US" altLang="zh-CN" sz="2000" b="1" i="1" dirty="0">
                <a:solidFill>
                  <a:srgbClr val="FF0000"/>
                </a:solidFill>
              </a:rPr>
              <a:t>I </a:t>
            </a:r>
            <a:r>
              <a:rPr lang="zh-CN" altLang="en-US" sz="2000" b="1" dirty="0">
                <a:solidFill>
                  <a:srgbClr val="FF0000"/>
                </a:solidFill>
              </a:rPr>
              <a:t>代表一个整数区间，如 </a:t>
            </a:r>
            <a:r>
              <a:rPr lang="en-US" altLang="zh-CN" sz="2000" b="1" i="1" dirty="0">
                <a:solidFill>
                  <a:srgbClr val="FF0000"/>
                </a:solidFill>
              </a:rPr>
              <a:t>1..10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b="1" dirty="0"/>
              <a:t> </a:t>
            </a:r>
            <a:r>
              <a:rPr lang="zh-CN" altLang="en-US" b="1" dirty="0"/>
              <a:t>指针数据类型表达式：</a:t>
            </a:r>
            <a:r>
              <a:rPr lang="en-US" altLang="zh-CN" b="1" i="1" dirty="0">
                <a:solidFill>
                  <a:srgbClr val="800080"/>
                </a:solidFill>
              </a:rPr>
              <a:t>pointer(T)</a:t>
            </a:r>
            <a:endParaRPr lang="en-US" altLang="zh-CN" b="1" i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None/>
            </a:pPr>
            <a:r>
              <a:rPr lang="en-US" altLang="zh-CN" sz="2000" b="1" i="1" dirty="0"/>
              <a:t>   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itchFamily="18" charset="2"/>
              </a:rPr>
              <a:t> </a:t>
            </a:r>
            <a:r>
              <a:rPr lang="en-US" altLang="zh-CN" sz="2000" b="1" dirty="0"/>
              <a:t>{ </a:t>
            </a:r>
            <a:r>
              <a:rPr lang="en-US" altLang="zh-CN" sz="2000" b="1" i="1" dirty="0" err="1"/>
              <a:t>bool</a:t>
            </a:r>
            <a:r>
              <a:rPr lang="en-US" altLang="zh-CN" sz="2000" b="1" i="1" dirty="0"/>
              <a:t>, </a:t>
            </a:r>
            <a:r>
              <a:rPr lang="en-US" altLang="zh-CN" sz="2000" b="1" i="1" dirty="0" err="1"/>
              <a:t>int</a:t>
            </a:r>
            <a:r>
              <a:rPr lang="en-US" altLang="zh-CN" sz="2000" b="1" i="1" dirty="0"/>
              <a:t>, real </a:t>
            </a: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71913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类型表达式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2292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2293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116013" y="1772816"/>
            <a:ext cx="7777162" cy="4708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积类型表达式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dirty="0"/>
              <a:t> 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rgbClr val="800080"/>
                </a:solidFill>
              </a:rPr>
              <a:t>&lt;</a:t>
            </a:r>
            <a:r>
              <a:rPr lang="en-US" altLang="zh-CN" b="1" i="1" dirty="0">
                <a:solidFill>
                  <a:srgbClr val="800080"/>
                </a:solidFill>
              </a:rPr>
              <a:t>T</a:t>
            </a:r>
            <a:r>
              <a:rPr lang="en-US" altLang="zh-CN" b="1" baseline="-25000" dirty="0">
                <a:solidFill>
                  <a:srgbClr val="800080"/>
                </a:solidFill>
              </a:rPr>
              <a:t>1</a:t>
            </a:r>
            <a:r>
              <a:rPr lang="en-US" altLang="zh-CN" b="1" dirty="0">
                <a:solidFill>
                  <a:srgbClr val="800080"/>
                </a:solidFill>
              </a:rPr>
              <a:t>, </a:t>
            </a:r>
            <a:r>
              <a:rPr lang="en-US" altLang="zh-CN" b="1" i="1" dirty="0">
                <a:solidFill>
                  <a:srgbClr val="800080"/>
                </a:solidFill>
              </a:rPr>
              <a:t>T</a:t>
            </a:r>
            <a:r>
              <a:rPr lang="en-US" altLang="zh-CN" b="1" baseline="-25000" dirty="0">
                <a:solidFill>
                  <a:srgbClr val="800080"/>
                </a:solidFill>
              </a:rPr>
              <a:t>2</a:t>
            </a:r>
            <a:r>
              <a:rPr lang="en-US" altLang="zh-CN" b="1" dirty="0">
                <a:solidFill>
                  <a:srgbClr val="800080"/>
                </a:solidFill>
              </a:rPr>
              <a:t>, …, </a:t>
            </a:r>
            <a:r>
              <a:rPr lang="en-US" altLang="zh-CN" b="1" i="1" dirty="0" err="1">
                <a:solidFill>
                  <a:srgbClr val="800080"/>
                </a:solidFill>
              </a:rPr>
              <a:t>T</a:t>
            </a:r>
            <a:r>
              <a:rPr lang="en-US" altLang="zh-CN" b="1" i="1" baseline="-25000" dirty="0" err="1">
                <a:solidFill>
                  <a:srgbClr val="800080"/>
                </a:solidFill>
              </a:rPr>
              <a:t>n</a:t>
            </a:r>
            <a:r>
              <a:rPr lang="en-US" altLang="zh-CN" b="1" dirty="0">
                <a:solidFill>
                  <a:srgbClr val="800080"/>
                </a:solidFill>
              </a:rPr>
              <a:t>&gt;</a:t>
            </a:r>
            <a:endParaRPr lang="en-US" altLang="zh-CN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en-US" altLang="zh-CN" sz="1000" b="1" dirty="0"/>
          </a:p>
          <a:p>
            <a:pPr lvl="1"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T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, …, </a:t>
            </a:r>
            <a:r>
              <a:rPr lang="en-US" altLang="zh-CN" sz="2000" b="1" i="1" dirty="0" err="1"/>
              <a:t>T</a:t>
            </a:r>
            <a:r>
              <a:rPr lang="en-US" altLang="zh-CN" sz="2000" b="1" i="1" baseline="-25000" dirty="0" err="1"/>
              <a:t>n</a:t>
            </a:r>
            <a:r>
              <a:rPr lang="en-US" altLang="zh-CN" sz="2000" b="1" i="1" baseline="-25000" dirty="0"/>
              <a:t> </a:t>
            </a:r>
            <a:r>
              <a:rPr lang="zh-CN" altLang="en-US" sz="2000" b="1" dirty="0"/>
              <a:t>为上述数据类型表达式；</a:t>
            </a:r>
            <a:r>
              <a:rPr lang="zh-CN" altLang="en-US" sz="2000" b="1" dirty="0">
                <a:solidFill>
                  <a:srgbClr val="FF0000"/>
                </a:solidFill>
              </a:rPr>
              <a:t>若</a:t>
            </a:r>
            <a:r>
              <a:rPr lang="en-US" altLang="zh-CN" sz="2000" i="1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</a:rPr>
              <a:t>=0</a:t>
            </a:r>
            <a:r>
              <a:rPr lang="zh-CN" altLang="en-US" sz="2000" b="1" dirty="0">
                <a:solidFill>
                  <a:srgbClr val="FF0000"/>
                </a:solidFill>
              </a:rPr>
              <a:t>，则表示为 </a:t>
            </a:r>
            <a:r>
              <a:rPr lang="en-US" altLang="zh-CN" sz="2000" b="1" dirty="0">
                <a:solidFill>
                  <a:srgbClr val="FF0000"/>
                </a:solidFill>
              </a:rPr>
              <a:t>&lt; &gt;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 altLang="zh-CN" sz="1000" dirty="0"/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过程类型表达式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dirty="0"/>
          </a:p>
          <a:p>
            <a:pPr lvl="1">
              <a:buFontTx/>
              <a:buChar char="•"/>
            </a:pPr>
            <a:r>
              <a:rPr lang="zh-CN" altLang="en-US" dirty="0"/>
              <a:t>  </a:t>
            </a:r>
            <a:r>
              <a:rPr lang="en-US" altLang="zh-CN" b="1" i="1" dirty="0">
                <a:solidFill>
                  <a:srgbClr val="800080"/>
                </a:solidFill>
              </a:rPr>
              <a:t>fun</a:t>
            </a:r>
            <a:r>
              <a:rPr lang="zh-CN" altLang="en-US" b="1" dirty="0">
                <a:solidFill>
                  <a:srgbClr val="800080"/>
                </a:solidFill>
              </a:rPr>
              <a:t>（</a:t>
            </a:r>
            <a:r>
              <a:rPr lang="en-US" altLang="zh-CN" b="1" i="1" dirty="0">
                <a:solidFill>
                  <a:srgbClr val="800080"/>
                </a:solidFill>
              </a:rPr>
              <a:t>T</a:t>
            </a:r>
            <a:r>
              <a:rPr lang="zh-CN" altLang="en-US" b="1" dirty="0">
                <a:solidFill>
                  <a:srgbClr val="800080"/>
                </a:solidFill>
              </a:rPr>
              <a:t>）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sz="2000" b="1" i="1" dirty="0"/>
              <a:t>    </a:t>
            </a:r>
            <a:r>
              <a:rPr lang="en-US" altLang="zh-CN" sz="2000" b="1" i="1" dirty="0"/>
              <a:t>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是上述积类型表达式</a:t>
            </a:r>
            <a:endParaRPr lang="zh-CN" altLang="en-US" sz="2000" b="1" dirty="0"/>
          </a:p>
          <a:p>
            <a:pPr lvl="1">
              <a:buFontTx/>
              <a:buNone/>
            </a:pPr>
            <a:r>
              <a:rPr lang="zh-CN" altLang="en-US" sz="1000" dirty="0"/>
              <a:t> </a:t>
            </a:r>
            <a:endParaRPr lang="zh-CN" altLang="en-US" sz="1000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dirty="0"/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专用类型表达式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dirty="0"/>
              <a:t>  </a:t>
            </a:r>
            <a:r>
              <a:rPr lang="en-US" altLang="zh-CN" b="1" i="1" dirty="0" err="1">
                <a:solidFill>
                  <a:srgbClr val="800080"/>
                </a:solidFill>
              </a:rPr>
              <a:t>type_error</a:t>
            </a:r>
            <a:r>
              <a:rPr lang="en-US" altLang="zh-CN" dirty="0"/>
              <a:t>    </a:t>
            </a:r>
            <a:r>
              <a:rPr lang="zh-CN" altLang="en-US" sz="2000" b="1" dirty="0"/>
              <a:t>专用于有类型错误的程序单元</a:t>
            </a:r>
            <a:r>
              <a:rPr lang="zh-CN" altLang="en-US" dirty="0"/>
              <a:t> 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dirty="0"/>
          </a:p>
          <a:p>
            <a:pPr lvl="1">
              <a:buFontTx/>
              <a:buChar char="•"/>
            </a:pPr>
            <a:r>
              <a:rPr lang="zh-CN" altLang="en-US" dirty="0"/>
              <a:t>  </a:t>
            </a:r>
            <a:r>
              <a:rPr lang="en-US" altLang="zh-CN" b="1" i="1" dirty="0">
                <a:solidFill>
                  <a:srgbClr val="800080"/>
                </a:solidFill>
              </a:rPr>
              <a:t>ok</a:t>
            </a:r>
            <a:r>
              <a:rPr lang="en-US" altLang="zh-CN" dirty="0"/>
              <a:t>                  </a:t>
            </a:r>
            <a:r>
              <a:rPr lang="zh-CN" altLang="en-US" sz="2000" b="1" dirty="0"/>
              <a:t>专用于没有类型错误的程序单元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19138" y="1196975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类型表达式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r>
              <a:rPr lang="en-US" altLang="zh-CN" sz="3200" b="1">
                <a:latin typeface="楷体_GB2312" pitchFamily="49" charset="-122"/>
              </a:rPr>
              <a:t>(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  <a:endParaRPr lang="en-US" altLang="zh-CN" sz="3200" b="1">
              <a:latin typeface="楷体_GB2312" pitchFamily="49" charset="-122"/>
            </a:endParaRPr>
          </a:p>
        </p:txBody>
      </p:sp>
      <p:sp>
        <p:nvSpPr>
          <p:cNvPr id="13316" name="Rectangle 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3317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1"/>
          <p:cNvSpPr>
            <a:spLocks noChangeArrowheads="1"/>
          </p:cNvSpPr>
          <p:nvPr/>
        </p:nvSpPr>
        <p:spPr bwMode="auto">
          <a:xfrm>
            <a:off x="971550" y="2179638"/>
            <a:ext cx="7921625" cy="2257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语法制导的方法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将</a:t>
            </a:r>
            <a:r>
              <a:rPr lang="zh-CN" altLang="en-US" sz="2800" b="1" dirty="0">
                <a:solidFill>
                  <a:srgbClr val="FF0000"/>
                </a:solidFill>
              </a:rPr>
              <a:t>类型表达式</a:t>
            </a:r>
            <a:r>
              <a:rPr lang="zh-CN" altLang="en-US" sz="2800" b="1" dirty="0"/>
              <a:t>作为</a:t>
            </a:r>
            <a:r>
              <a:rPr lang="zh-CN" altLang="en-US" sz="2800" b="1" dirty="0">
                <a:solidFill>
                  <a:srgbClr val="FF0000"/>
                </a:solidFill>
              </a:rPr>
              <a:t>属性值</a:t>
            </a:r>
            <a:r>
              <a:rPr lang="zh-CN" altLang="en-US" sz="2800" b="1" dirty="0"/>
              <a:t>赋给程序各个部分</a:t>
            </a:r>
            <a:endParaRPr lang="zh-CN" altLang="en-US" sz="2800" b="1" dirty="0"/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 设计恰当的翻译模式</a:t>
            </a:r>
            <a:endParaRPr lang="zh-CN" altLang="en-US" sz="2800" b="1" dirty="0"/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 可实现相应语言的一个类型系统</a:t>
            </a:r>
            <a:endParaRPr lang="zh-CN" altLang="en-US" sz="1000" b="1" dirty="0"/>
          </a:p>
        </p:txBody>
      </p:sp>
      <p:sp>
        <p:nvSpPr>
          <p:cNvPr id="14339" name="Text Box 12"/>
          <p:cNvSpPr txBox="1">
            <a:spLocks noChangeArrowheads="1"/>
          </p:cNvSpPr>
          <p:nvPr/>
        </p:nvSpPr>
        <p:spPr bwMode="auto">
          <a:xfrm>
            <a:off x="684213" y="1400175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类型检查程序的设计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434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Rectangle 1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6"/>
          <p:cNvSpPr>
            <a:spLocks noChangeArrowheads="1"/>
          </p:cNvSpPr>
          <p:nvPr/>
        </p:nvSpPr>
        <p:spPr bwMode="auto">
          <a:xfrm>
            <a:off x="917575" y="1614488"/>
            <a:ext cx="79216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处理</a:t>
            </a:r>
            <a:r>
              <a:rPr lang="zh-CN" altLang="en-US" sz="2800" b="1" dirty="0">
                <a:solidFill>
                  <a:srgbClr val="FF0000"/>
                </a:solidFill>
              </a:rPr>
              <a:t>声明</a:t>
            </a:r>
            <a:r>
              <a:rPr lang="zh-CN" altLang="en-US" sz="2800" b="1" dirty="0"/>
              <a:t>的翻译模式</a:t>
            </a:r>
            <a:endParaRPr lang="zh-CN" altLang="en-US" sz="2800" b="1" dirty="0"/>
          </a:p>
        </p:txBody>
      </p:sp>
      <p:sp>
        <p:nvSpPr>
          <p:cNvPr id="15363" name="Text Box 27"/>
          <p:cNvSpPr txBox="1">
            <a:spLocks noChangeArrowheads="1"/>
          </p:cNvSpPr>
          <p:nvPr/>
        </p:nvSpPr>
        <p:spPr bwMode="auto">
          <a:xfrm>
            <a:off x="490538" y="1049338"/>
            <a:ext cx="84026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 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40353" name="Text Box 33"/>
          <p:cNvSpPr txBox="1">
            <a:spLocks noChangeArrowheads="1"/>
          </p:cNvSpPr>
          <p:nvPr/>
        </p:nvSpPr>
        <p:spPr bwMode="auto">
          <a:xfrm>
            <a:off x="900113" y="2235200"/>
            <a:ext cx="8135937" cy="4433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de-DE" altLang="zh-CN" sz="2000" i="1" dirty="0">
                <a:sym typeface="Symbol" pitchFamily="18" charset="2"/>
              </a:rPr>
              <a:t>V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i="1" dirty="0">
                <a:sym typeface="Symbol" pitchFamily="18" charset="2"/>
              </a:rPr>
              <a:t>V</a:t>
            </a:r>
            <a:r>
              <a:rPr lang="de-DE" altLang="zh-CN" sz="2000" baseline="-25000" dirty="0">
                <a:sym typeface="Symbol" pitchFamily="18" charset="2"/>
              </a:rPr>
              <a:t>1</a:t>
            </a:r>
            <a:r>
              <a:rPr lang="de-DE" altLang="zh-CN" sz="2000" i="1" dirty="0">
                <a:sym typeface="Symbol" pitchFamily="18" charset="2"/>
              </a:rPr>
              <a:t> ; T 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L</a:t>
            </a:r>
            <a:r>
              <a:rPr lang="de-DE" altLang="zh-CN" sz="2000" b="1" i="1" dirty="0">
                <a:sym typeface="Symbol" pitchFamily="18" charset="2"/>
              </a:rPr>
              <a:t>.</a:t>
            </a:r>
            <a:r>
              <a:rPr lang="de-DE" altLang="zh-CN" sz="2000" i="1" dirty="0">
                <a:sym typeface="Symbol" pitchFamily="18" charset="2"/>
              </a:rPr>
              <a:t>in := T.type </a:t>
            </a:r>
            <a:r>
              <a:rPr lang="de-DE" altLang="zh-CN" sz="2000" dirty="0">
                <a:sym typeface="Symbol" pitchFamily="18" charset="2"/>
              </a:rPr>
              <a:t>}</a:t>
            </a:r>
            <a:r>
              <a:rPr lang="de-DE" altLang="zh-CN" sz="2000" i="1" dirty="0">
                <a:sym typeface="Symbol" pitchFamily="18" charset="2"/>
              </a:rPr>
              <a:t>  </a:t>
            </a:r>
            <a:endParaRPr lang="de-DE" altLang="zh-CN" sz="2000" i="1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de-DE" altLang="zh-CN" sz="2000" i="1" dirty="0">
                <a:sym typeface="Symbol" pitchFamily="18" charset="2"/>
              </a:rPr>
              <a:t>        L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V.type := make_product_3</a:t>
            </a:r>
            <a:r>
              <a:rPr lang="de-DE" altLang="zh-CN" sz="2000" dirty="0">
                <a:sym typeface="Symbol" pitchFamily="18" charset="2"/>
              </a:rPr>
              <a:t> (</a:t>
            </a:r>
            <a:r>
              <a:rPr lang="de-DE" altLang="zh-CN" sz="2000" i="1" dirty="0">
                <a:sym typeface="Symbol" pitchFamily="18" charset="2"/>
              </a:rPr>
              <a:t>V</a:t>
            </a:r>
            <a:r>
              <a:rPr lang="de-DE" altLang="zh-CN" sz="2000" baseline="-25000" dirty="0">
                <a:sym typeface="Symbol" pitchFamily="18" charset="2"/>
              </a:rPr>
              <a:t>1</a:t>
            </a:r>
            <a:r>
              <a:rPr lang="de-DE" altLang="zh-CN" sz="2000" i="1" dirty="0">
                <a:sym typeface="Symbol" pitchFamily="18" charset="2"/>
              </a:rPr>
              <a:t>.type, T.type, L.num</a:t>
            </a:r>
            <a:r>
              <a:rPr lang="de-DE" altLang="zh-CN" sz="2000" dirty="0">
                <a:sym typeface="Symbol" pitchFamily="18" charset="2"/>
              </a:rPr>
              <a:t>) }</a:t>
            </a:r>
            <a:r>
              <a:rPr lang="de-DE" altLang="zh-CN" dirty="0">
                <a:sym typeface="Symbol" pitchFamily="18" charset="2"/>
              </a:rPr>
              <a:t> </a:t>
            </a:r>
            <a:endParaRPr lang="de-DE" altLang="zh-CN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de-DE" altLang="zh-CN" sz="1000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de-DE" altLang="zh-CN" sz="2000" i="1" dirty="0">
                <a:sym typeface="Symbol" pitchFamily="18" charset="2"/>
              </a:rPr>
              <a:t>V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V.type := &lt;&gt; </a:t>
            </a:r>
            <a:r>
              <a:rPr lang="de-DE" altLang="zh-CN" sz="2000" dirty="0">
                <a:sym typeface="Symbol" pitchFamily="18" charset="2"/>
              </a:rPr>
              <a:t>} </a:t>
            </a:r>
            <a:endParaRPr lang="en-US" altLang="zh-CN" sz="2000" dirty="0"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1000" i="1" dirty="0">
                <a:cs typeface="Times New Roman" pitchFamily="18" charset="0"/>
                <a:sym typeface="Symbol" pitchFamily="18" charset="2"/>
              </a:rPr>
              <a:t> </a:t>
            </a:r>
            <a:endParaRPr lang="en-US" altLang="zh-CN" sz="1000" i="1" dirty="0"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olidFill>
                  <a:srgbClr val="00B050"/>
                </a:solidFill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boolean</a:t>
            </a:r>
            <a:r>
              <a:rPr lang="en-US" altLang="zh-CN" sz="2000" dirty="0">
                <a:solidFill>
                  <a:srgbClr val="00B05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  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{</a:t>
            </a:r>
            <a:r>
              <a:rPr lang="de-DE" altLang="zh-CN" sz="2000" i="1" dirty="0">
                <a:solidFill>
                  <a:srgbClr val="00B050"/>
                </a:solidFill>
                <a:sym typeface="Symbol" pitchFamily="18" charset="2"/>
              </a:rPr>
              <a:t> T.type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de-DE" altLang="zh-CN" sz="2000" i="1" dirty="0">
                <a:solidFill>
                  <a:srgbClr val="00B050"/>
                </a:solidFill>
                <a:sym typeface="Symbol" pitchFamily="18" charset="2"/>
              </a:rPr>
              <a:t> bool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} </a:t>
            </a:r>
            <a:endParaRPr lang="de-DE" altLang="zh-CN" sz="2000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dirty="0">
              <a:solidFill>
                <a:srgbClr val="00B05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integer    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{</a:t>
            </a:r>
            <a:r>
              <a:rPr lang="de-DE" altLang="zh-CN" sz="2000" i="1" dirty="0">
                <a:solidFill>
                  <a:srgbClr val="00B050"/>
                </a:solidFill>
                <a:sym typeface="Symbol" pitchFamily="18" charset="2"/>
              </a:rPr>
              <a:t> T.type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de-DE" altLang="zh-CN" sz="2000" i="1" dirty="0">
                <a:solidFill>
                  <a:srgbClr val="00B050"/>
                </a:solidFill>
                <a:sym typeface="Symbol" pitchFamily="18" charset="2"/>
              </a:rPr>
              <a:t> int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} </a:t>
            </a:r>
            <a:endParaRPr lang="de-DE" altLang="zh-CN" sz="2000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dirty="0">
              <a:solidFill>
                <a:srgbClr val="00B05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real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{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T.type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:= real}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 </a:t>
            </a:r>
            <a:endParaRPr lang="en-US" altLang="zh-CN" sz="2000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i="1" dirty="0">
              <a:solidFill>
                <a:srgbClr val="00B05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array [ </a:t>
            </a:r>
            <a:r>
              <a:rPr lang="en-US" altLang="zh-CN" sz="2000" u="sng" dirty="0" err="1">
                <a:solidFill>
                  <a:srgbClr val="00B050"/>
                </a:solidFill>
                <a:sym typeface="Symbol" pitchFamily="18" charset="2"/>
              </a:rPr>
              <a:t>num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 ] of 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</a:t>
            </a:r>
            <a:r>
              <a:rPr lang="en-US" altLang="zh-CN" sz="2000" baseline="-25000" dirty="0">
                <a:solidFill>
                  <a:srgbClr val="00B050"/>
                </a:solidFill>
                <a:sym typeface="Symbol" pitchFamily="18" charset="2"/>
              </a:rPr>
              <a:t>1    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{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T.type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array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(1.. </a:t>
            </a:r>
            <a:r>
              <a:rPr lang="fr-FR" altLang="zh-CN" sz="2000" i="1" u="sng" dirty="0">
                <a:solidFill>
                  <a:srgbClr val="00B050"/>
                </a:solidFill>
                <a:sym typeface="Symbol" pitchFamily="18" charset="2"/>
              </a:rPr>
              <a:t>num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lexval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,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 T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.type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) } </a:t>
            </a:r>
            <a:endParaRPr lang="fr-FR" altLang="zh-CN" sz="2000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i="1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 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</a:t>
            </a:r>
            <a:r>
              <a:rPr lang="en-US" altLang="zh-CN" sz="2000" baseline="-25000" dirty="0">
                <a:solidFill>
                  <a:srgbClr val="00B050"/>
                </a:solidFill>
                <a:sym typeface="Symbol" pitchFamily="18" charset="2"/>
              </a:rPr>
              <a:t>1    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  {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 T.type 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 pointer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T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.type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) } </a:t>
            </a:r>
            <a:endParaRPr lang="fr-FR" altLang="zh-CN" sz="2000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baseline="-25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L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{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 L</a:t>
            </a:r>
            <a:r>
              <a:rPr lang="fr-F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fr-FR" altLang="zh-CN" sz="2000" b="1" i="1" dirty="0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in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 := 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fr-FR" altLang="zh-CN" sz="2000" b="1" i="1" dirty="0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in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 } 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fr-F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fr-FR" altLang="zh-CN" sz="2000" u="sng" dirty="0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{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addtype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fr-FR" altLang="zh-CN" sz="2000" u="sng" dirty="0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.entry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L.in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) ; 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L.num 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:=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 L</a:t>
            </a:r>
            <a:r>
              <a:rPr lang="fr-F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.num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 +1 }</a:t>
            </a:r>
            <a:endParaRPr lang="fr-FR" altLang="zh-CN" sz="2000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fr-FR" altLang="zh-CN" sz="1000" i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L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fr-FR" altLang="zh-CN" sz="2000" u="sng" dirty="0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fr-FR" altLang="zh-CN" sz="2000" i="1" dirty="0" smtClean="0">
                <a:solidFill>
                  <a:srgbClr val="800080"/>
                </a:solidFill>
                <a:sym typeface="Symbol" pitchFamily="18" charset="2"/>
              </a:rPr>
              <a:t>        </a:t>
            </a:r>
            <a:r>
              <a:rPr lang="fr-FR" altLang="zh-CN" sz="2000" dirty="0" smtClean="0">
                <a:solidFill>
                  <a:srgbClr val="800080"/>
                </a:solidFill>
                <a:sym typeface="Symbol" pitchFamily="18" charset="2"/>
              </a:rPr>
              <a:t>{</a:t>
            </a:r>
            <a:r>
              <a:rPr lang="fr-FR" altLang="zh-CN" sz="2000" i="1" dirty="0" smtClean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addtype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fr-FR" altLang="zh-CN" sz="2000" u="sng" dirty="0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.entry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L.in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); 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L.num 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:=</a:t>
            </a:r>
            <a:r>
              <a:rPr lang="fr-F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fr-FR" altLang="zh-CN" sz="2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fr-FR" altLang="zh-CN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fr-FR" altLang="zh-CN" dirty="0">
                <a:solidFill>
                  <a:srgbClr val="800080"/>
                </a:solidFill>
                <a:sym typeface="Symbol" pitchFamily="18" charset="2"/>
              </a:rPr>
              <a:t>}</a:t>
            </a:r>
            <a:endParaRPr lang="en-US" altLang="zh-CN" dirty="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15365" name="Rectangle 3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5366" name="AutoShape 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3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88024" y="1661899"/>
            <a:ext cx="4297740" cy="830997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i="1" dirty="0" smtClean="0">
                <a:solidFill>
                  <a:srgbClr val="FF0000"/>
                </a:solidFill>
                <a:sym typeface="Symbol" pitchFamily="18" charset="2"/>
              </a:rPr>
              <a:t>语义函数 </a:t>
            </a:r>
            <a:r>
              <a:rPr lang="de-DE" altLang="zh-CN" sz="1600" i="1" dirty="0" smtClean="0">
                <a:solidFill>
                  <a:srgbClr val="008000"/>
                </a:solidFill>
                <a:sym typeface="Symbol" pitchFamily="18" charset="2"/>
              </a:rPr>
              <a:t>make_product_3</a:t>
            </a:r>
            <a:r>
              <a:rPr lang="zh-CN" altLang="en-US" sz="1600" i="1" dirty="0" smtClean="0">
                <a:sym typeface="Symbol" pitchFamily="18" charset="2"/>
              </a:rPr>
              <a:t>生成积类型表达式</a:t>
            </a:r>
            <a:r>
              <a:rPr lang="en-US" altLang="zh-CN" sz="1600" i="1" dirty="0" smtClean="0">
                <a:sym typeface="Symbol" pitchFamily="18" charset="2"/>
              </a:rPr>
              <a:t>&lt;</a:t>
            </a:r>
            <a:r>
              <a:rPr lang="en-US" altLang="zh-CN" sz="1600" i="1" dirty="0">
                <a:sym typeface="Symbol" pitchFamily="18" charset="2"/>
              </a:rPr>
              <a:t> t1,…,</a:t>
            </a:r>
            <a:r>
              <a:rPr lang="en-US" altLang="zh-CN" sz="1600" i="1" dirty="0" err="1">
                <a:sym typeface="Symbol" pitchFamily="18" charset="2"/>
              </a:rPr>
              <a:t>tm</a:t>
            </a:r>
            <a:r>
              <a:rPr lang="en-US" altLang="zh-CN" sz="1600" i="1" dirty="0" err="1" smtClean="0">
                <a:sym typeface="Symbol" pitchFamily="18" charset="2"/>
              </a:rPr>
              <a:t>,T.type</a:t>
            </a:r>
            <a:r>
              <a:rPr lang="en-US" altLang="zh-CN" sz="1600" i="1" dirty="0" smtClean="0">
                <a:sym typeface="Symbol" pitchFamily="18" charset="2"/>
              </a:rPr>
              <a:t>,…,</a:t>
            </a:r>
            <a:r>
              <a:rPr lang="en-US" altLang="zh-CN" sz="1600" i="1" dirty="0" err="1" smtClean="0">
                <a:sym typeface="Symbol" pitchFamily="18" charset="2"/>
              </a:rPr>
              <a:t>T.type</a:t>
            </a:r>
            <a:r>
              <a:rPr lang="en-US" altLang="zh-CN" sz="1600" i="1" dirty="0" smtClean="0">
                <a:sym typeface="Symbol" pitchFamily="18" charset="2"/>
              </a:rPr>
              <a:t>&gt;</a:t>
            </a:r>
            <a:r>
              <a:rPr lang="en-US" altLang="zh-CN" sz="1600" i="1" dirty="0" err="1" smtClean="0">
                <a:sym typeface="Symbol" pitchFamily="18" charset="2"/>
              </a:rPr>
              <a:t>T.type</a:t>
            </a:r>
            <a:r>
              <a:rPr lang="zh-CN" altLang="en-US" sz="1600" i="1" dirty="0" smtClean="0">
                <a:sym typeface="Symbol" pitchFamily="18" charset="2"/>
              </a:rPr>
              <a:t>共</a:t>
            </a:r>
            <a:r>
              <a:rPr lang="en-US" altLang="zh-CN" sz="1600" i="1" dirty="0" err="1" smtClean="0">
                <a:sym typeface="Symbol" pitchFamily="18" charset="2"/>
              </a:rPr>
              <a:t>L.num</a:t>
            </a:r>
            <a:r>
              <a:rPr lang="zh-CN" altLang="en-US" sz="1600" i="1" dirty="0" smtClean="0">
                <a:sym typeface="Symbol" pitchFamily="18" charset="2"/>
              </a:rPr>
              <a:t>个，</a:t>
            </a:r>
            <a:r>
              <a:rPr lang="en-US" altLang="zh-CN" sz="1600" i="1" dirty="0" smtClean="0">
                <a:sym typeface="Symbol" pitchFamily="18" charset="2"/>
              </a:rPr>
              <a:t>V1.type=&lt;t1,…,tm&gt; </a:t>
            </a:r>
            <a:r>
              <a:rPr lang="zh-CN" altLang="en-US" sz="1600" i="1" dirty="0" smtClean="0">
                <a:sym typeface="Symbol" pitchFamily="18" charset="2"/>
              </a:rPr>
              <a:t>。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87900" y="3140968"/>
            <a:ext cx="4297740" cy="1569660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sz="1600" i="1" dirty="0" err="1" smtClean="0">
                <a:solidFill>
                  <a:srgbClr val="008000"/>
                </a:solidFill>
              </a:rPr>
              <a:t>num.lexval</a:t>
            </a:r>
            <a:r>
              <a:rPr lang="en-US" altLang="zh-CN" sz="1600" i="1" dirty="0" smtClean="0"/>
              <a:t> </a:t>
            </a:r>
            <a:r>
              <a:rPr lang="zh-CN" altLang="en-US" sz="1600" i="1" dirty="0"/>
              <a:t>为词法分析返回的单词属性</a:t>
            </a:r>
            <a:r>
              <a:rPr lang="zh-CN" altLang="en-US" sz="1600" i="1" dirty="0" smtClean="0"/>
              <a:t>值</a:t>
            </a:r>
            <a:endParaRPr lang="en-US" altLang="zh-CN" sz="1600" i="1" dirty="0" smtClean="0"/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i="1" dirty="0" err="1" smtClean="0">
                <a:solidFill>
                  <a:srgbClr val="008000"/>
                </a:solidFill>
              </a:rPr>
              <a:t>id.entry</a:t>
            </a:r>
            <a:r>
              <a:rPr lang="en-US" altLang="zh-CN" sz="1600" i="1" dirty="0" smtClean="0"/>
              <a:t> </a:t>
            </a:r>
            <a:r>
              <a:rPr lang="zh-CN" altLang="en-US" sz="1600" i="1" dirty="0"/>
              <a:t>指向当前标识符对应于符号表</a:t>
            </a:r>
            <a:r>
              <a:rPr lang="zh-CN" altLang="en-US" sz="1600" i="1" dirty="0" smtClean="0"/>
              <a:t>中的</a:t>
            </a:r>
            <a:r>
              <a:rPr lang="zh-CN" altLang="en-US" sz="1600" i="1" dirty="0"/>
              <a:t>表</a:t>
            </a:r>
            <a:r>
              <a:rPr lang="zh-CN" altLang="en-US" sz="1600" i="1" dirty="0" smtClean="0"/>
              <a:t>项 </a:t>
            </a:r>
            <a:endParaRPr lang="en-US" altLang="zh-CN" sz="1600" i="1" dirty="0" smtClean="0"/>
          </a:p>
          <a:p>
            <a:pPr marL="285750" indent="-285750">
              <a:buFont typeface="Wingdings" charset="2"/>
              <a:buChar char="ü"/>
            </a:pPr>
            <a:r>
              <a:rPr lang="zh-CN" altLang="en-US" sz="1600" i="1" dirty="0" smtClean="0">
                <a:solidFill>
                  <a:srgbClr val="FF0000"/>
                </a:solidFill>
              </a:rPr>
              <a:t>语义</a:t>
            </a:r>
            <a:r>
              <a:rPr lang="zh-CN" altLang="en-US" sz="1600" i="1" dirty="0">
                <a:solidFill>
                  <a:srgbClr val="FF0000"/>
                </a:solidFill>
              </a:rPr>
              <a:t>函数 </a:t>
            </a:r>
            <a:r>
              <a:rPr lang="en-US" altLang="zh-CN" sz="1600" i="1" dirty="0" err="1">
                <a:solidFill>
                  <a:srgbClr val="008000"/>
                </a:solidFill>
              </a:rPr>
              <a:t>addtype</a:t>
            </a:r>
            <a:r>
              <a:rPr lang="en-US" altLang="zh-CN" sz="1600" i="1" dirty="0">
                <a:solidFill>
                  <a:srgbClr val="008000"/>
                </a:solidFill>
              </a:rPr>
              <a:t>(</a:t>
            </a:r>
            <a:r>
              <a:rPr lang="en-US" altLang="zh-CN" sz="1600" i="1" dirty="0" err="1">
                <a:solidFill>
                  <a:srgbClr val="008000"/>
                </a:solidFill>
              </a:rPr>
              <a:t>id.entry,L.in</a:t>
            </a:r>
            <a:r>
              <a:rPr lang="en-US" altLang="zh-CN" sz="1600" i="1" dirty="0">
                <a:solidFill>
                  <a:srgbClr val="008000"/>
                </a:solidFill>
              </a:rPr>
              <a:t>)</a:t>
            </a:r>
            <a:r>
              <a:rPr lang="en-US" altLang="zh-CN" sz="1600" i="1" dirty="0"/>
              <a:t> </a:t>
            </a:r>
            <a:r>
              <a:rPr lang="zh-CN" altLang="en-US" sz="1600" i="1" dirty="0"/>
              <a:t>表示将属性值 </a:t>
            </a:r>
            <a:r>
              <a:rPr lang="en-US" altLang="zh-CN" sz="1600" i="1" dirty="0">
                <a:solidFill>
                  <a:srgbClr val="008000"/>
                </a:solidFill>
              </a:rPr>
              <a:t>L.in </a:t>
            </a:r>
            <a:r>
              <a:rPr lang="zh-CN" altLang="en-US" sz="1600" i="1" dirty="0"/>
              <a:t>填入当前标识符在符号表表项中</a:t>
            </a:r>
            <a:r>
              <a:rPr lang="zh-CN" altLang="en-US" sz="1600" i="1" dirty="0" smtClean="0"/>
              <a:t>的</a:t>
            </a:r>
            <a:r>
              <a:rPr lang="en-US" altLang="zh-CN" sz="1600" i="1" dirty="0" smtClean="0"/>
              <a:t>type </a:t>
            </a:r>
            <a:r>
              <a:rPr lang="zh-CN" altLang="en-US" sz="1600" i="1" dirty="0"/>
              <a:t>域（ 记录标识符的类型） </a:t>
            </a:r>
            <a:endParaRPr lang="zh-CN" altLang="en-US" sz="1600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925870" y="5236574"/>
            <a:ext cx="3167886" cy="584775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FF0000"/>
                </a:solidFill>
                <a:sym typeface="Symbol" pitchFamily="18" charset="2"/>
              </a:rPr>
              <a:t>继承属性：</a:t>
            </a:r>
            <a:r>
              <a:rPr lang="en-US" altLang="zh-CN" sz="1600" dirty="0" smtClean="0">
                <a:solidFill>
                  <a:srgbClr val="FF0000"/>
                </a:solidFill>
                <a:sym typeface="Symbol" pitchFamily="18" charset="2"/>
              </a:rPr>
              <a:t>L.in</a:t>
            </a:r>
            <a:endParaRPr lang="en-US" altLang="zh-CN" sz="1600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综合属性：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V.type</a:t>
            </a:r>
            <a:r>
              <a:rPr lang="en-US" altLang="zh-CN" sz="1600" dirty="0" smtClean="0">
                <a:solidFill>
                  <a:srgbClr val="FF0000"/>
                </a:solidFill>
              </a:rPr>
              <a:t>,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T.type</a:t>
            </a:r>
            <a:r>
              <a:rPr lang="en-US" altLang="zh-CN" sz="1600" dirty="0" smtClean="0">
                <a:solidFill>
                  <a:srgbClr val="FF0000"/>
                </a:solidFill>
              </a:rPr>
              <a:t>,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L.num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4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处理</a:t>
            </a:r>
            <a:r>
              <a:rPr lang="zh-CN" altLang="en-US" sz="2800" b="1" dirty="0">
                <a:solidFill>
                  <a:srgbClr val="FF0000"/>
                </a:solidFill>
              </a:rPr>
              <a:t>表达式</a:t>
            </a:r>
            <a:r>
              <a:rPr lang="zh-CN" altLang="en-US" sz="2800" b="1" dirty="0"/>
              <a:t>的翻译模式</a:t>
            </a:r>
            <a:endParaRPr lang="zh-CN" altLang="en-US" sz="2800" b="1" dirty="0"/>
          </a:p>
        </p:txBody>
      </p:sp>
      <p:sp>
        <p:nvSpPr>
          <p:cNvPr id="16387" name="AutoShape 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8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8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8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Rectangle 88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6392" name="Text Box 89"/>
          <p:cNvSpPr txBox="1">
            <a:spLocks noChangeArrowheads="1"/>
          </p:cNvSpPr>
          <p:nvPr/>
        </p:nvSpPr>
        <p:spPr bwMode="auto">
          <a:xfrm>
            <a:off x="561975" y="1336675"/>
            <a:ext cx="84026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450650" name="Text Box 90"/>
          <p:cNvSpPr txBox="1">
            <a:spLocks noChangeArrowheads="1"/>
          </p:cNvSpPr>
          <p:nvPr/>
        </p:nvSpPr>
        <p:spPr bwMode="auto">
          <a:xfrm>
            <a:off x="1331913" y="2781300"/>
            <a:ext cx="7056437" cy="283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true         </a:t>
            </a:r>
            <a:r>
              <a:rPr lang="en-US" altLang="zh-CN" sz="2000" dirty="0">
                <a:sym typeface="Symbol" pitchFamily="18" charset="2"/>
              </a:rPr>
              <a:t>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de-DE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de-DE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i="1" dirty="0">
                <a:sym typeface="Symbol" pitchFamily="18" charset="2"/>
              </a:rPr>
              <a:t>false        </a:t>
            </a:r>
            <a:r>
              <a:rPr lang="de-DE" altLang="zh-CN" sz="2000" dirty="0">
                <a:sym typeface="Symbol" pitchFamily="18" charset="2"/>
              </a:rPr>
              <a:t>{</a:t>
            </a:r>
            <a:r>
              <a:rPr lang="de-DE" altLang="zh-CN" sz="2000" i="1" dirty="0">
                <a:sym typeface="Symbol" pitchFamily="18" charset="2"/>
              </a:rPr>
              <a:t> E.type</a:t>
            </a:r>
            <a:r>
              <a:rPr lang="de-DE" altLang="zh-CN" sz="2000" dirty="0">
                <a:sym typeface="Symbol" pitchFamily="18" charset="2"/>
              </a:rPr>
              <a:t> := </a:t>
            </a:r>
            <a:r>
              <a:rPr lang="de-DE" altLang="zh-CN" sz="2000" i="1" dirty="0">
                <a:sym typeface="Symbol" pitchFamily="18" charset="2"/>
              </a:rPr>
              <a:t>bool </a:t>
            </a:r>
            <a:r>
              <a:rPr lang="de-DE" altLang="zh-CN" sz="2000" dirty="0">
                <a:sym typeface="Symbol" pitchFamily="18" charset="2"/>
              </a:rPr>
              <a:t>}</a:t>
            </a:r>
            <a:endParaRPr lang="de-DE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de-DE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de-DE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de-DE" altLang="zh-CN" sz="2000" i="1" u="sng" dirty="0">
                <a:sym typeface="Symbol" pitchFamily="18" charset="2"/>
              </a:rPr>
              <a:t>int</a:t>
            </a:r>
            <a:r>
              <a:rPr lang="de-DE" altLang="zh-CN" sz="2000" i="1" dirty="0">
                <a:sym typeface="Symbol" pitchFamily="18" charset="2"/>
              </a:rPr>
              <a:t>           </a:t>
            </a:r>
            <a:r>
              <a:rPr lang="de-DE" altLang="zh-CN" sz="2000" dirty="0">
                <a:sym typeface="Symbol" pitchFamily="18" charset="2"/>
              </a:rPr>
              <a:t> {</a:t>
            </a:r>
            <a:r>
              <a:rPr lang="de-DE" altLang="zh-CN" sz="2000" i="1" dirty="0">
                <a:sym typeface="Symbol" pitchFamily="18" charset="2"/>
              </a:rPr>
              <a:t> E.type </a:t>
            </a:r>
            <a:r>
              <a:rPr lang="de-DE" altLang="zh-CN" sz="2000" dirty="0">
                <a:sym typeface="Symbol" pitchFamily="18" charset="2"/>
              </a:rPr>
              <a:t>:=</a:t>
            </a:r>
            <a:r>
              <a:rPr lang="de-DE" altLang="zh-CN" sz="2000" i="1" dirty="0">
                <a:sym typeface="Symbol" pitchFamily="18" charset="2"/>
              </a:rPr>
              <a:t> int </a:t>
            </a:r>
            <a:r>
              <a:rPr lang="de-DE" altLang="zh-CN" sz="2000" dirty="0">
                <a:sym typeface="Symbol" pitchFamily="18" charset="2"/>
              </a:rPr>
              <a:t>}</a:t>
            </a:r>
            <a:endParaRPr lang="de-DE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i="1" u="sng" dirty="0">
                <a:sym typeface="Symbol" pitchFamily="18" charset="2"/>
              </a:rPr>
              <a:t>real</a:t>
            </a:r>
            <a:r>
              <a:rPr lang="pt-BR" altLang="zh-CN" sz="2000" i="1" dirty="0">
                <a:sym typeface="Symbol" pitchFamily="18" charset="2"/>
              </a:rPr>
              <a:t>         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E.type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real </a:t>
            </a:r>
            <a:r>
              <a:rPr lang="pt-BR" altLang="zh-CN" sz="2000" dirty="0">
                <a:sym typeface="Symbol" pitchFamily="18" charset="2"/>
              </a:rPr>
              <a:t>}</a:t>
            </a:r>
            <a:endParaRPr lang="pt-B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   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:= if </a:t>
            </a:r>
            <a:r>
              <a:rPr lang="en-US" altLang="zh-CN" sz="2000" i="1" dirty="0" err="1">
                <a:sym typeface="Symbol" pitchFamily="18" charset="2"/>
              </a:rPr>
              <a:t>lookup_type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.name) = nil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then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else </a:t>
            </a:r>
            <a:r>
              <a:rPr lang="en-US" altLang="zh-CN" sz="2000" i="1" dirty="0" err="1">
                <a:sym typeface="Symbol" pitchFamily="18" charset="2"/>
              </a:rPr>
              <a:t>lookup_type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.name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721" y="5662404"/>
            <a:ext cx="8196297" cy="830997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sz="1600" i="1" dirty="0" smtClean="0">
                <a:solidFill>
                  <a:srgbClr val="008000"/>
                </a:solidFill>
              </a:rPr>
              <a:t>id.name</a:t>
            </a:r>
            <a:r>
              <a:rPr lang="en-US" altLang="zh-CN" sz="1600" i="1" dirty="0" smtClean="0"/>
              <a:t> </a:t>
            </a:r>
            <a:r>
              <a:rPr lang="zh-CN" altLang="en-US" sz="1600" i="1" dirty="0"/>
              <a:t>为当前标识符的名字</a:t>
            </a:r>
            <a:r>
              <a:rPr lang="zh-CN" altLang="en-US" sz="1600" i="1" dirty="0" smtClean="0"/>
              <a:t>；</a:t>
            </a:r>
            <a:endParaRPr lang="en-US" altLang="zh-CN" sz="1600" i="1" dirty="0" smtClean="0"/>
          </a:p>
          <a:p>
            <a:pPr marL="285750" indent="-285750">
              <a:buFont typeface="Wingdings" charset="2"/>
              <a:buChar char="ü"/>
            </a:pPr>
            <a:r>
              <a:rPr lang="zh-CN" altLang="en-US" sz="1600" i="1" dirty="0" smtClean="0"/>
              <a:t>语义</a:t>
            </a:r>
            <a:r>
              <a:rPr lang="zh-CN" altLang="en-US" sz="1600" i="1" dirty="0"/>
              <a:t>函数 </a:t>
            </a:r>
            <a:r>
              <a:rPr lang="en-US" altLang="zh-CN" sz="1600" i="1" dirty="0" err="1">
                <a:solidFill>
                  <a:srgbClr val="008000"/>
                </a:solidFill>
              </a:rPr>
              <a:t>lookup_type</a:t>
            </a:r>
            <a:r>
              <a:rPr lang="en-US" altLang="zh-CN" sz="1600" i="1" dirty="0"/>
              <a:t>(id.name) </a:t>
            </a:r>
            <a:r>
              <a:rPr lang="zh-CN" altLang="en-US" sz="1600" i="1" dirty="0"/>
              <a:t>从符号表中查找</a:t>
            </a:r>
            <a:r>
              <a:rPr lang="zh-CN" altLang="en-US" sz="1600" i="1" dirty="0" smtClean="0"/>
              <a:t>名字为 </a:t>
            </a:r>
            <a:r>
              <a:rPr lang="en-US" altLang="zh-CN" sz="1600" i="1" dirty="0"/>
              <a:t>id.name </a:t>
            </a:r>
            <a:r>
              <a:rPr lang="zh-CN" altLang="en-US" sz="1600" i="1" dirty="0"/>
              <a:t>的标识符所对应的表项中 </a:t>
            </a:r>
            <a:r>
              <a:rPr lang="en-US" altLang="zh-CN" sz="1600" i="1" dirty="0"/>
              <a:t>type </a:t>
            </a:r>
            <a:r>
              <a:rPr lang="zh-CN" altLang="en-US" sz="1600" i="1" dirty="0"/>
              <a:t>域的内容，若未查到该表项或表项中的 </a:t>
            </a:r>
            <a:r>
              <a:rPr lang="en-US" altLang="zh-CN" sz="1600" i="1" dirty="0"/>
              <a:t>type </a:t>
            </a:r>
            <a:r>
              <a:rPr lang="zh-CN" altLang="en-US" sz="1600" i="1" dirty="0"/>
              <a:t>域无</a:t>
            </a:r>
            <a:r>
              <a:rPr lang="zh-CN" altLang="en-US" sz="1600" i="1" dirty="0" smtClean="0"/>
              <a:t>定义</a:t>
            </a:r>
            <a:r>
              <a:rPr lang="zh-CN" altLang="en-US" sz="1600" i="1" dirty="0"/>
              <a:t>，则返回 </a:t>
            </a:r>
            <a:r>
              <a:rPr lang="en-US" altLang="zh-CN" sz="1600" i="1" dirty="0"/>
              <a:t>nil</a:t>
            </a:r>
            <a:r>
              <a:rPr lang="zh-CN" altLang="en-US" sz="1600" i="1" dirty="0"/>
              <a:t>。 </a:t>
            </a:r>
            <a:endParaRPr lang="zh-CN" altLang="en-US" sz="1600" i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651273" name="Text Box 9"/>
          <p:cNvSpPr txBox="1">
            <a:spLocks noChangeArrowheads="1"/>
          </p:cNvSpPr>
          <p:nvPr/>
        </p:nvSpPr>
        <p:spPr bwMode="auto">
          <a:xfrm>
            <a:off x="973138" y="2809875"/>
            <a:ext cx="7991475" cy="3597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.type=real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.type=real</a:t>
            </a:r>
            <a:r>
              <a:rPr lang="en-US" altLang="zh-CN" sz="2000" dirty="0">
                <a:sym typeface="Symbol" pitchFamily="18" charset="2"/>
              </a:rPr>
              <a:t> then</a:t>
            </a:r>
            <a:r>
              <a:rPr lang="en-US" altLang="zh-CN" sz="2000" i="1" dirty="0">
                <a:sym typeface="Symbol" pitchFamily="18" charset="2"/>
              </a:rPr>
              <a:t> real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 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 err="1">
                <a:sym typeface="Symbol" pitchFamily="18" charset="2"/>
              </a:rPr>
              <a:t>rop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.type=real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.type=real</a:t>
            </a:r>
            <a:r>
              <a:rPr lang="en-US" altLang="zh-CN" sz="2000" dirty="0">
                <a:sym typeface="Symbol" pitchFamily="18" charset="2"/>
              </a:rPr>
              <a:t> 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 if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sym typeface="Symbol" pitchFamily="18" charset="2"/>
              </a:rPr>
              <a:t>[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]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.type= </a:t>
            </a:r>
            <a:r>
              <a:rPr lang="en-US" altLang="zh-CN" sz="2000" i="1" dirty="0" err="1">
                <a:sym typeface="Symbol" pitchFamily="18" charset="2"/>
              </a:rPr>
              <a:t>int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.type=array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endParaRPr lang="en-US" altLang="zh-CN" sz="200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^  </a:t>
            </a:r>
            <a:r>
              <a:rPr lang="pt-BR" altLang="zh-CN" sz="2000" dirty="0">
                <a:sym typeface="Symbol" pitchFamily="18" charset="2"/>
              </a:rPr>
              <a:t> </a:t>
            </a:r>
            <a:r>
              <a:rPr lang="pt-BR" altLang="zh-CN" sz="2000" dirty="0" smtClean="0">
                <a:sym typeface="Symbol" pitchFamily="18" charset="2"/>
              </a:rPr>
              <a:t>   </a:t>
            </a:r>
            <a:r>
              <a:rPr lang="en-US" altLang="zh-CN" sz="2000" dirty="0" smtClean="0">
                <a:sym typeface="Symbol" pitchFamily="18" charset="2"/>
              </a:rPr>
              <a:t>{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if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.type= pointer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endParaRPr lang="en-US" altLang="zh-CN" sz="200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971550" y="2060575"/>
            <a:ext cx="7921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处理</a:t>
            </a:r>
            <a:r>
              <a:rPr lang="zh-CN" altLang="en-US" sz="2800" b="1" dirty="0">
                <a:solidFill>
                  <a:srgbClr val="FF0000"/>
                </a:solidFill>
              </a:rPr>
              <a:t>表达式</a:t>
            </a:r>
            <a:r>
              <a:rPr lang="zh-CN" altLang="en-US" sz="2800" b="1" dirty="0"/>
              <a:t>的翻译模式</a:t>
            </a:r>
            <a:endParaRPr lang="zh-CN" altLang="en-US" sz="2800" b="1" dirty="0"/>
          </a:p>
        </p:txBody>
      </p:sp>
      <p:sp>
        <p:nvSpPr>
          <p:cNvPr id="17417" name="Text Box 11"/>
          <p:cNvSpPr txBox="1">
            <a:spLocks noChangeArrowheads="1"/>
          </p:cNvSpPr>
          <p:nvPr/>
        </p:nvSpPr>
        <p:spPr bwMode="auto">
          <a:xfrm>
            <a:off x="561975" y="1336675"/>
            <a:ext cx="84026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3642" y="3473450"/>
            <a:ext cx="2872546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i="1" dirty="0" err="1" smtClean="0"/>
              <a:t>type_error</a:t>
            </a:r>
            <a:r>
              <a:rPr lang="zh-CN" altLang="en-US" sz="1600" i="1" dirty="0" smtClean="0"/>
              <a:t>为专用类型表达式</a:t>
            </a:r>
            <a:endParaRPr lang="zh-CN" altLang="en-US" sz="1600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070006" y="5322694"/>
            <a:ext cx="1390426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i="1" dirty="0" smtClean="0"/>
              <a:t>s</a:t>
            </a:r>
            <a:r>
              <a:rPr lang="zh-CN" altLang="en-US" sz="1600" i="1" dirty="0" smtClean="0"/>
              <a:t>为整数区间</a:t>
            </a:r>
            <a:endParaRPr lang="zh-CN" altLang="en-US" sz="1600" i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71550" y="1628775"/>
            <a:ext cx="7921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处理</a:t>
            </a:r>
            <a:r>
              <a:rPr lang="zh-CN" altLang="en-US" sz="2800" b="1" dirty="0">
                <a:solidFill>
                  <a:srgbClr val="FF0000"/>
                </a:solidFill>
              </a:rPr>
              <a:t>语句、过程声明及程序</a:t>
            </a:r>
            <a:r>
              <a:rPr lang="zh-CN" altLang="en-US" sz="2800" b="1" dirty="0"/>
              <a:t>的翻译模式</a:t>
            </a:r>
            <a:endParaRPr lang="zh-CN" altLang="en-US" sz="2800" b="1" dirty="0"/>
          </a:p>
        </p:txBody>
      </p:sp>
      <p:sp>
        <p:nvSpPr>
          <p:cNvPr id="18435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561975" y="1052513"/>
            <a:ext cx="84026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652297" name="Text Box 9"/>
          <p:cNvSpPr txBox="1">
            <a:spLocks noChangeArrowheads="1"/>
          </p:cNvSpPr>
          <p:nvPr/>
        </p:nvSpPr>
        <p:spPr bwMode="auto">
          <a:xfrm>
            <a:off x="1331913" y="2097360"/>
            <a:ext cx="74168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lookup_type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entry</a:t>
            </a:r>
            <a:r>
              <a:rPr lang="en-US" altLang="zh-CN" sz="2000" dirty="0">
                <a:sym typeface="Symbol" pitchFamily="18" charset="2"/>
              </a:rPr>
              <a:t>) =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 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ok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else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type_error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if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.type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ok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and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.type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ok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endParaRPr lang="en-US" altLang="zh-CN" sz="200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while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.type                        </a:t>
            </a:r>
            <a:endParaRPr lang="en-US" altLang="zh-CN" sz="2000" i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                                                     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else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        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break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ok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184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16216" y="2852936"/>
            <a:ext cx="252028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i="1" dirty="0" smtClean="0"/>
              <a:t>S1.type</a:t>
            </a:r>
            <a:r>
              <a:rPr lang="zh-CN" altLang="en-US" sz="1600" i="1" dirty="0" smtClean="0"/>
              <a:t>为</a:t>
            </a:r>
            <a:r>
              <a:rPr lang="en-US" altLang="zh-CN" sz="1600" i="1" dirty="0" smtClean="0"/>
              <a:t>ok</a:t>
            </a:r>
            <a:r>
              <a:rPr lang="zh-CN" altLang="en-US" sz="1600" i="1" dirty="0" smtClean="0"/>
              <a:t>则</a:t>
            </a:r>
            <a:r>
              <a:rPr lang="en-US" altLang="zh-CN" sz="1600" i="1" dirty="0" err="1" smtClean="0"/>
              <a:t>S.type</a:t>
            </a:r>
            <a:r>
              <a:rPr lang="zh-CN" altLang="en-US" sz="1600" i="1" dirty="0" smtClean="0"/>
              <a:t>为</a:t>
            </a:r>
            <a:r>
              <a:rPr lang="en-US" altLang="zh-CN" sz="1600" i="1" dirty="0" smtClean="0"/>
              <a:t>ok</a:t>
            </a:r>
            <a:endParaRPr lang="zh-CN" altLang="en-US" sz="1600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482626" y="1316891"/>
            <a:ext cx="1547923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i="1" dirty="0" err="1" smtClean="0"/>
              <a:t>id.entry</a:t>
            </a:r>
            <a:r>
              <a:rPr lang="zh-CN" altLang="en-US" sz="1600" i="1" dirty="0" smtClean="0"/>
              <a:t>为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当前标识符</a:t>
            </a:r>
            <a:r>
              <a:rPr lang="zh-CN" altLang="en-US" sz="1600" i="1" dirty="0" smtClean="0"/>
              <a:t>在符号表中的表项</a:t>
            </a:r>
            <a:endParaRPr lang="zh-CN" altLang="en-US" sz="1600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355976" y="211070"/>
            <a:ext cx="2808312" cy="5847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i="1" dirty="0" smtClean="0">
                <a:solidFill>
                  <a:srgbClr val="FF0000"/>
                </a:solidFill>
              </a:rPr>
              <a:t>语句，过程声明和程序的类型是：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ok  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或者  </a:t>
            </a:r>
            <a:r>
              <a:rPr lang="en-US" altLang="zh-CN" sz="1600" i="1" dirty="0" err="1" smtClean="0">
                <a:solidFill>
                  <a:srgbClr val="FF0000"/>
                </a:solidFill>
              </a:rPr>
              <a:t>type_error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259632" y="2060848"/>
            <a:ext cx="7489825" cy="466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call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)  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match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lookup_type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.name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A.type</a:t>
            </a:r>
            <a:r>
              <a:rPr lang="en-US" altLang="zh-CN" sz="2000" dirty="0">
                <a:sym typeface="Symbol" pitchFamily="18" charset="2"/>
              </a:rPr>
              <a:t>)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F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;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 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)</a:t>
            </a:r>
            <a:r>
              <a:rPr lang="en-US" altLang="zh-CN" sz="2000" i="1" dirty="0">
                <a:sym typeface="Symbol" pitchFamily="18" charset="2"/>
              </a:rPr>
              <a:t> S     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addtype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u="sng" dirty="0" err="1">
                <a:sym typeface="Symbol" pitchFamily="18" charset="2"/>
              </a:rPr>
              <a:t>id</a:t>
            </a:r>
            <a:r>
              <a:rPr lang="en-US" altLang="zh-CN" sz="2000" i="1" dirty="0" err="1">
                <a:sym typeface="Symbol" pitchFamily="18" charset="2"/>
              </a:rPr>
              <a:t>.entry</a:t>
            </a:r>
            <a:r>
              <a:rPr lang="en-US" altLang="zh-CN" sz="2000" i="1" dirty="0">
                <a:sym typeface="Symbol" pitchFamily="18" charset="2"/>
              </a:rPr>
              <a:t>, fun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dirty="0">
                <a:sym typeface="Symbol" pitchFamily="18" charset="2"/>
              </a:rPr>
              <a:t>));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.type = ok and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S.type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= ok</a:t>
            </a:r>
            <a:endParaRPr lang="en-US" altLang="zh-CN" sz="2000" i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</a:t>
            </a:r>
            <a:r>
              <a:rPr lang="en-US" altLang="zh-CN" sz="2000" dirty="0">
                <a:sym typeface="Symbol" pitchFamily="18" charset="2"/>
              </a:rPr>
              <a:t>                        then </a:t>
            </a:r>
            <a:r>
              <a:rPr lang="en-US" altLang="zh-CN" sz="2000" i="1" dirty="0">
                <a:sym typeface="Symbol" pitchFamily="18" charset="2"/>
              </a:rPr>
              <a:t>ok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F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</a:t>
            </a:r>
            <a:r>
              <a:rPr lang="en-US" altLang="zh-CN" sz="2000" i="1" dirty="0">
                <a:sym typeface="Symbol" pitchFamily="18" charset="2"/>
              </a:rPr>
              <a:t>             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 A</a:t>
            </a:r>
            <a:r>
              <a:rPr lang="en-US" altLang="zh-CN" sz="2000" baseline="-25000" dirty="0">
                <a:solidFill>
                  <a:srgbClr val="008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 , E        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{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8000"/>
                </a:solidFill>
                <a:sym typeface="Symbol" pitchFamily="18" charset="2"/>
              </a:rPr>
              <a:t>A.type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 := 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make_product_2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 (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A</a:t>
            </a:r>
            <a:r>
              <a:rPr lang="en-US" altLang="zh-CN" sz="2000" baseline="-25000" dirty="0">
                <a:solidFill>
                  <a:srgbClr val="008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.type, </a:t>
            </a:r>
            <a:r>
              <a:rPr lang="en-US" altLang="zh-CN" sz="2000" i="1" dirty="0" err="1">
                <a:solidFill>
                  <a:srgbClr val="008000"/>
                </a:solidFill>
                <a:sym typeface="Symbol" pitchFamily="18" charset="2"/>
              </a:rPr>
              <a:t>E.type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) }</a:t>
            </a:r>
            <a:endParaRPr lang="en-US" altLang="zh-CN" sz="2000" dirty="0">
              <a:solidFill>
                <a:srgbClr val="008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olidFill>
                <a:srgbClr val="008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A 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</a:t>
            </a:r>
            <a:r>
              <a:rPr lang="en-US" altLang="zh-CN" sz="2000" b="1" i="1" dirty="0">
                <a:solidFill>
                  <a:srgbClr val="008000"/>
                </a:solidFill>
                <a:sym typeface="Symbol" pitchFamily="18" charset="2"/>
              </a:rPr>
              <a:t>               </a:t>
            </a:r>
            <a:r>
              <a:rPr lang="en-US" altLang="zh-CN" sz="2000" dirty="0" smtClean="0">
                <a:solidFill>
                  <a:srgbClr val="008000"/>
                </a:solidFill>
                <a:sym typeface="Symbol" pitchFamily="18" charset="2"/>
              </a:rPr>
              <a:t>{ </a:t>
            </a:r>
            <a:r>
              <a:rPr lang="en-US" altLang="zh-CN" sz="2000" i="1" dirty="0" err="1">
                <a:solidFill>
                  <a:srgbClr val="008000"/>
                </a:solidFill>
                <a:sym typeface="Symbol" pitchFamily="18" charset="2"/>
              </a:rPr>
              <a:t>A.type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 := 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&lt;&gt; 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}</a:t>
            </a:r>
            <a:endParaRPr lang="en-US" altLang="zh-CN" sz="2000" dirty="0">
              <a:solidFill>
                <a:srgbClr val="008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P</a:t>
            </a:r>
            <a:r>
              <a:rPr lang="en-US" altLang="zh-CN" sz="2000" dirty="0">
                <a:sym typeface="Symbol" pitchFamily="18" charset="2"/>
              </a:rPr>
              <a:t>  </a:t>
            </a:r>
            <a:r>
              <a:rPr lang="en-US" altLang="zh-CN" sz="2000" i="1" dirty="0">
                <a:sym typeface="Symbol" pitchFamily="18" charset="2"/>
              </a:rPr>
              <a:t>D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S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P.type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D.type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=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ok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and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S.type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=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ok</a:t>
            </a:r>
            <a:endParaRPr lang="en-US" altLang="zh-CN" sz="200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         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D</a:t>
            </a:r>
            <a:r>
              <a:rPr lang="en-US" altLang="zh-CN" sz="2000" dirty="0">
                <a:sym typeface="Symbol" pitchFamily="18" charset="2"/>
              </a:rPr>
              <a:t> 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F          </a:t>
            </a:r>
            <a:r>
              <a:rPr lang="en-US" altLang="zh-CN" sz="2000" dirty="0" smtClean="0">
                <a:sym typeface="Symbol" pitchFamily="18" charset="2"/>
              </a:rPr>
              <a:t>{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D.type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971550" y="1412776"/>
            <a:ext cx="79216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处理</a:t>
            </a:r>
            <a:r>
              <a:rPr lang="zh-CN" altLang="en-US" sz="2800" b="1" dirty="0">
                <a:solidFill>
                  <a:srgbClr val="FF0000"/>
                </a:solidFill>
              </a:rPr>
              <a:t>语句、过程声明及程序</a:t>
            </a:r>
            <a:r>
              <a:rPr lang="zh-CN" altLang="en-US" sz="2800" b="1" dirty="0"/>
              <a:t>的翻译模式 （续）</a:t>
            </a:r>
            <a:endParaRPr lang="zh-CN" altLang="en-US" sz="2800" b="1" dirty="0"/>
          </a:p>
        </p:txBody>
      </p:sp>
      <p:sp>
        <p:nvSpPr>
          <p:cNvPr id="19461" name="Text Box 11"/>
          <p:cNvSpPr txBox="1">
            <a:spLocks noChangeArrowheads="1"/>
          </p:cNvSpPr>
          <p:nvPr/>
        </p:nvSpPr>
        <p:spPr bwMode="auto">
          <a:xfrm>
            <a:off x="561975" y="980728"/>
            <a:ext cx="84026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 dirty="0">
              <a:latin typeface="楷体_GB2312" pitchFamily="49" charset="-122"/>
            </a:endParaRPr>
          </a:p>
        </p:txBody>
      </p:sp>
      <p:sp>
        <p:nvSpPr>
          <p:cNvPr id="1946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05813" y="6553200"/>
            <a:ext cx="155575" cy="115888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01013" y="6553200"/>
            <a:ext cx="155575" cy="115888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96213" y="6553200"/>
            <a:ext cx="155575" cy="115888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710613" y="6553200"/>
            <a:ext cx="155575" cy="115888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913860" y="5301208"/>
            <a:ext cx="2952328" cy="338554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i="1" dirty="0" err="1" smtClean="0"/>
              <a:t>P.type</a:t>
            </a:r>
            <a:r>
              <a:rPr lang="en-US" altLang="zh-CN" sz="1600" i="1" dirty="0" smtClean="0"/>
              <a:t>=ok</a:t>
            </a:r>
            <a:r>
              <a:rPr lang="zh-CN" altLang="en-US" sz="1600" i="1" dirty="0" smtClean="0"/>
              <a:t>则程序通过类型检查</a:t>
            </a:r>
            <a:endParaRPr lang="zh-CN" altLang="en-US" sz="1600" i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940847" y="4177161"/>
            <a:ext cx="2952328" cy="584775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i="1" dirty="0" smtClean="0"/>
              <a:t>make_product_2(&lt;t1,…tm&gt;,type)</a:t>
            </a:r>
            <a:r>
              <a:rPr lang="zh-CN" altLang="en-US" sz="1600" i="1" dirty="0" smtClean="0"/>
              <a:t>生成</a:t>
            </a:r>
            <a:r>
              <a:rPr lang="en-US" altLang="zh-CN" sz="1600" i="1" dirty="0"/>
              <a:t>(&lt;t1,…</a:t>
            </a:r>
            <a:r>
              <a:rPr lang="en-US" altLang="zh-CN" sz="1600" i="1" dirty="0" smtClean="0"/>
              <a:t>tm</a:t>
            </a:r>
            <a:r>
              <a:rPr lang="zh-CN" altLang="en-US" sz="1600" i="1" dirty="0" smtClean="0"/>
              <a:t>，</a:t>
            </a:r>
            <a:r>
              <a:rPr lang="en-US" altLang="zh-CN" sz="1600" i="1" dirty="0" smtClean="0"/>
              <a:t>type&gt;</a:t>
            </a:r>
            <a:endParaRPr lang="zh-CN" altLang="en-US" sz="1600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221112" y="1844824"/>
            <a:ext cx="5184701" cy="584775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i="1" dirty="0" smtClean="0"/>
              <a:t>match</a:t>
            </a:r>
            <a:r>
              <a:rPr lang="zh-CN" altLang="en-US" sz="1600" i="1" dirty="0"/>
              <a:t>（ </a:t>
            </a:r>
            <a:r>
              <a:rPr lang="en-US" altLang="zh-CN" sz="1600" i="1" dirty="0"/>
              <a:t>fun (type1)</a:t>
            </a:r>
            <a:r>
              <a:rPr lang="zh-CN" altLang="en-US" sz="1600" i="1" dirty="0"/>
              <a:t>， </a:t>
            </a:r>
            <a:r>
              <a:rPr lang="en-US" altLang="zh-CN" sz="1600" i="1" dirty="0"/>
              <a:t>type2) </a:t>
            </a:r>
            <a:r>
              <a:rPr lang="zh-CN" altLang="en-US" sz="1600" i="1" dirty="0"/>
              <a:t>返回 </a:t>
            </a:r>
            <a:r>
              <a:rPr lang="en-US" altLang="zh-CN" sz="1600" i="1" dirty="0"/>
              <a:t>true</a:t>
            </a:r>
            <a:r>
              <a:rPr lang="zh-CN" altLang="en-US" sz="1600" i="1" dirty="0"/>
              <a:t>，当且仅当 </a:t>
            </a:r>
            <a:r>
              <a:rPr lang="en-US" altLang="zh-CN" sz="1600" i="1" dirty="0"/>
              <a:t>type1</a:t>
            </a:r>
            <a:r>
              <a:rPr lang="zh-CN" altLang="en-US" sz="1600" i="1" dirty="0"/>
              <a:t>， </a:t>
            </a:r>
            <a:r>
              <a:rPr lang="en-US" altLang="zh-CN" sz="1600" i="1" dirty="0"/>
              <a:t>type2 </a:t>
            </a:r>
            <a:r>
              <a:rPr lang="zh-CN" altLang="en-US" sz="1600" i="1" dirty="0" smtClean="0"/>
              <a:t>是</a:t>
            </a:r>
            <a:r>
              <a:rPr lang="zh-CN" altLang="en-US" sz="1600" i="1" dirty="0"/>
              <a:t>完全相同的积类型表达式 </a:t>
            </a:r>
            <a:endParaRPr lang="zh-CN" altLang="en-US" sz="1600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1520" y="4675258"/>
            <a:ext cx="11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 smtClean="0"/>
              <a:t>参数列表</a:t>
            </a:r>
            <a:endParaRPr lang="en-US" altLang="zh-CN" sz="18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107504" y="6042774"/>
            <a:ext cx="4176464" cy="338554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i="1" dirty="0" smtClean="0"/>
              <a:t>子过程 </a:t>
            </a:r>
            <a:r>
              <a:rPr lang="en-US" altLang="zh-CN" sz="1600" i="1" dirty="0" smtClean="0"/>
              <a:t>F</a:t>
            </a:r>
            <a:r>
              <a:rPr lang="zh-CN" altLang="en-US" sz="1600" i="1" dirty="0" smtClean="0"/>
              <a:t>类型检查</a:t>
            </a:r>
            <a:r>
              <a:rPr lang="en-US" altLang="zh-CN" sz="1600" i="1" dirty="0" smtClean="0"/>
              <a:t>ok</a:t>
            </a:r>
            <a:r>
              <a:rPr lang="zh-CN" altLang="en-US" sz="1600" i="1" dirty="0" smtClean="0"/>
              <a:t>则</a:t>
            </a:r>
            <a:r>
              <a:rPr lang="en-US" altLang="zh-CN" sz="1600" i="1" dirty="0" smtClean="0"/>
              <a:t>D</a:t>
            </a:r>
            <a:r>
              <a:rPr lang="zh-CN" altLang="en-US" sz="1600" i="1" dirty="0" smtClean="0"/>
              <a:t>通过，</a:t>
            </a:r>
            <a:r>
              <a:rPr lang="en-US" altLang="zh-CN" sz="1600" i="1" dirty="0" smtClean="0"/>
              <a:t>V</a:t>
            </a:r>
            <a:r>
              <a:rPr lang="zh-CN" altLang="en-US" sz="1600" i="1" dirty="0" smtClean="0"/>
              <a:t>为类型定义</a:t>
            </a:r>
            <a:endParaRPr lang="zh-CN" altLang="en-US" sz="1600" i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94004" y="3140968"/>
            <a:ext cx="1109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 smtClean="0"/>
              <a:t>子过程声明列表</a:t>
            </a:r>
            <a:endParaRPr lang="en-US" altLang="zh-CN" sz="18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71550" y="1901825"/>
            <a:ext cx="79216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增加处理：</a:t>
            </a:r>
            <a:r>
              <a:rPr lang="en-US" altLang="zh-CN" sz="2800" i="1" dirty="0"/>
              <a:t>break </a:t>
            </a:r>
            <a:r>
              <a:rPr lang="zh-CN" altLang="en-US" sz="2800" b="1" dirty="0"/>
              <a:t>只能在某个循环语句</a:t>
            </a:r>
            <a:r>
              <a:rPr lang="zh-CN" altLang="en-US" sz="2800" b="1" dirty="0" smtClean="0"/>
              <a:t>内部*</a:t>
            </a:r>
            <a:endParaRPr lang="zh-CN" altLang="en-US" sz="2800" b="1" dirty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331913" y="2622550"/>
            <a:ext cx="7416800" cy="314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ym typeface="Symbol" pitchFamily="18" charset="2"/>
              </a:rPr>
              <a:t>P </a:t>
            </a:r>
            <a:r>
              <a:rPr lang="en-US" altLang="zh-CN" sz="2000">
                <a:sym typeface="Symbol" pitchFamily="18" charset="2"/>
              </a:rPr>
              <a:t> </a:t>
            </a:r>
            <a:r>
              <a:rPr lang="en-US" altLang="zh-CN" sz="2000" i="1">
                <a:sym typeface="Symbol" pitchFamily="18" charset="2"/>
              </a:rPr>
              <a:t>D</a:t>
            </a:r>
            <a:r>
              <a:rPr lang="en-US" altLang="zh-CN" sz="2000">
                <a:sym typeface="Symbol" pitchFamily="18" charset="2"/>
              </a:rPr>
              <a:t> ;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0</a:t>
            </a:r>
            <a:r>
              <a:rPr lang="en-US" altLang="zh-CN" sz="2000" i="1">
                <a:sym typeface="Symbol" pitchFamily="18" charset="2"/>
              </a:rPr>
              <a:t> </a:t>
            </a:r>
            <a:r>
              <a:rPr lang="en-US" altLang="zh-CN" sz="2000">
                <a:sym typeface="Symbol" pitchFamily="18" charset="2"/>
              </a:rPr>
              <a:t>} 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>
                <a:sym typeface="Symbol" pitchFamily="18" charset="2"/>
              </a:rPr>
              <a:t>   {</a:t>
            </a:r>
            <a:r>
              <a:rPr lang="en-US" altLang="zh-CN" sz="2000" i="1">
                <a:sym typeface="Symbol" pitchFamily="18" charset="2"/>
              </a:rPr>
              <a:t> P.type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D.type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r>
              <a:rPr lang="en-US" altLang="zh-CN" sz="2000">
                <a:sym typeface="Symbol" pitchFamily="18" charset="2"/>
              </a:rPr>
              <a:t>and</a:t>
            </a:r>
            <a:r>
              <a:rPr lang="en-US" altLang="zh-CN" sz="2000" i="1">
                <a:sym typeface="Symbol" pitchFamily="18" charset="2"/>
              </a:rPr>
              <a:t> S.type</a:t>
            </a:r>
            <a:r>
              <a:rPr lang="en-US" altLang="zh-CN" sz="2000">
                <a:sym typeface="Symbol" pitchFamily="18" charset="2"/>
              </a:rPr>
              <a:t> =</a:t>
            </a:r>
            <a:r>
              <a:rPr lang="en-US" altLang="zh-CN" sz="2000" i="1">
                <a:sym typeface="Symbol" pitchFamily="18" charset="2"/>
              </a:rPr>
              <a:t> ok </a:t>
            </a:r>
            <a:endParaRPr lang="en-US" altLang="zh-CN" sz="2000" i="1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>
                <a:sym typeface="Symbol" pitchFamily="18" charset="2"/>
              </a:rPr>
              <a:t>                              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 </a:t>
            </a:r>
            <a:r>
              <a:rPr lang="en-US" altLang="zh-CN" sz="2000">
                <a:sym typeface="Symbol" pitchFamily="18" charset="2"/>
              </a:rPr>
              <a:t>} 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>
                <a:sym typeface="Symbol" pitchFamily="18" charset="2"/>
              </a:rPr>
              <a:t>       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then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 if </a:t>
            </a:r>
            <a:r>
              <a:rPr lang="en-US" altLang="zh-CN" sz="2000" i="1">
                <a:sym typeface="Symbol" pitchFamily="18" charset="2"/>
              </a:rPr>
              <a:t>E</a:t>
            </a:r>
            <a:r>
              <a:rPr lang="en-US" altLang="zh-CN" sz="2000">
                <a:sym typeface="Symbol" pitchFamily="18" charset="2"/>
              </a:rPr>
              <a:t> then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 </a:t>
            </a:r>
            <a:r>
              <a:rPr lang="en-US" altLang="zh-CN" sz="2000">
                <a:sym typeface="Symbol" pitchFamily="18" charset="2"/>
              </a:rPr>
              <a:t>}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>
                <a:sym typeface="Symbol" pitchFamily="18" charset="2"/>
              </a:rPr>
              <a:t> 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>
                <a:sym typeface="Symbol" pitchFamily="18" charset="2"/>
              </a:rPr>
              <a:t>        else {</a:t>
            </a:r>
            <a:r>
              <a:rPr lang="en-US" altLang="zh-CN" sz="2000" i="1">
                <a:sym typeface="Symbol" pitchFamily="18" charset="2"/>
              </a:rPr>
              <a:t> 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>
                <a:sym typeface="Symbol" pitchFamily="18" charset="2"/>
              </a:rPr>
              <a:t> 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</a:t>
            </a:r>
            <a:r>
              <a:rPr lang="en-US" altLang="zh-CN" sz="2000">
                <a:sym typeface="Symbol" pitchFamily="18" charset="2"/>
              </a:rPr>
              <a:t> :=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="1" i="1">
                <a:sym typeface="Symbol" pitchFamily="18" charset="2"/>
              </a:rPr>
              <a:t>.</a:t>
            </a:r>
            <a:r>
              <a:rPr lang="en-US" altLang="zh-CN" sz="2000" i="1">
                <a:sym typeface="Symbol" pitchFamily="18" charset="2"/>
              </a:rPr>
              <a:t>break </a:t>
            </a:r>
            <a:r>
              <a:rPr lang="en-US" altLang="zh-CN" sz="2000">
                <a:sym typeface="Symbol" pitchFamily="18" charset="2"/>
              </a:rPr>
              <a:t>}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endParaRPr lang="en-US" altLang="zh-CN" sz="2000" baseline="-2500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>
                <a:sym typeface="Symbol" pitchFamily="18" charset="2"/>
              </a:rPr>
              <a:t>        {</a:t>
            </a:r>
            <a:r>
              <a:rPr lang="en-US" altLang="zh-CN" sz="2000" i="1">
                <a:sym typeface="Symbol" pitchFamily="18" charset="2"/>
              </a:rPr>
              <a:t> S.type </a:t>
            </a:r>
            <a:r>
              <a:rPr lang="en-US" altLang="zh-CN" sz="2000">
                <a:sym typeface="Symbol" pitchFamily="18" charset="2"/>
              </a:rPr>
              <a:t>:= if </a:t>
            </a:r>
            <a:r>
              <a:rPr lang="en-US" altLang="zh-CN" sz="2000" i="1">
                <a:sym typeface="Symbol" pitchFamily="18" charset="2"/>
              </a:rPr>
              <a:t>E.type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bool </a:t>
            </a:r>
            <a:r>
              <a:rPr lang="en-US" altLang="zh-CN" sz="2000">
                <a:sym typeface="Symbol" pitchFamily="18" charset="2"/>
              </a:rPr>
              <a:t>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1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and </a:t>
            </a:r>
            <a:r>
              <a:rPr lang="en-US" altLang="zh-CN" sz="2000" i="1">
                <a:sym typeface="Symbol" pitchFamily="18" charset="2"/>
              </a:rPr>
              <a:t>S</a:t>
            </a:r>
            <a:r>
              <a:rPr lang="en-US" altLang="zh-CN" sz="2000" baseline="-25000">
                <a:sym typeface="Symbol" pitchFamily="18" charset="2"/>
              </a:rPr>
              <a:t>2</a:t>
            </a:r>
            <a:r>
              <a:rPr lang="en-US" altLang="zh-CN" sz="2000" i="1">
                <a:sym typeface="Symbol" pitchFamily="18" charset="2"/>
              </a:rPr>
              <a:t>.type </a:t>
            </a:r>
            <a:r>
              <a:rPr lang="en-US" altLang="zh-CN" sz="2000">
                <a:sym typeface="Symbol" pitchFamily="18" charset="2"/>
              </a:rPr>
              <a:t>=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</a:t>
            </a:r>
            <a:endParaRPr lang="en-US" altLang="zh-CN" sz="200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>
                <a:sym typeface="Symbol" pitchFamily="18" charset="2"/>
              </a:rPr>
              <a:t>                         then</a:t>
            </a:r>
            <a:r>
              <a:rPr lang="en-US" altLang="zh-CN" sz="2000" i="1">
                <a:sym typeface="Symbol" pitchFamily="18" charset="2"/>
              </a:rPr>
              <a:t> ok</a:t>
            </a:r>
            <a:r>
              <a:rPr lang="en-US" altLang="zh-CN" sz="2000">
                <a:sym typeface="Symbol" pitchFamily="18" charset="2"/>
              </a:rPr>
              <a:t> else </a:t>
            </a:r>
            <a:r>
              <a:rPr lang="en-US" altLang="zh-CN" sz="2000" i="1">
                <a:sym typeface="Symbol" pitchFamily="18" charset="2"/>
              </a:rPr>
              <a:t>type_error</a:t>
            </a:r>
            <a:r>
              <a:rPr lang="en-US" altLang="zh-CN" sz="2000">
                <a:sym typeface="Symbol" pitchFamily="18" charset="2"/>
              </a:rPr>
              <a:t> }</a:t>
            </a:r>
            <a:endParaRPr lang="en-US" altLang="zh-CN" sz="2000" i="1">
              <a:sym typeface="Symbol" pitchFamily="18" charset="2"/>
            </a:endParaRPr>
          </a:p>
        </p:txBody>
      </p:sp>
      <p:sp>
        <p:nvSpPr>
          <p:cNvPr id="2048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32788" y="6524625"/>
            <a:ext cx="228600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27988" y="6524625"/>
            <a:ext cx="228600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23188" y="6524625"/>
            <a:ext cx="228600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37588" y="6524625"/>
            <a:ext cx="228600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7"/>
          <p:cNvSpPr txBox="1">
            <a:spLocks noChangeArrowheads="1"/>
          </p:cNvSpPr>
          <p:nvPr/>
        </p:nvSpPr>
        <p:spPr bwMode="auto">
          <a:xfrm>
            <a:off x="755650" y="1066800"/>
            <a:ext cx="838835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语义分析和中间代码生成在编译程序中的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Wingdings" charset="2"/>
              <a:buNone/>
            </a:pP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  逻辑位置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123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Rectangle 93"/>
          <p:cNvSpPr>
            <a:spLocks noChangeArrowheads="1"/>
          </p:cNvSpPr>
          <p:nvPr/>
        </p:nvSpPr>
        <p:spPr bwMode="auto">
          <a:xfrm>
            <a:off x="1476375" y="250825"/>
            <a:ext cx="5256213" cy="5857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语义分析与中间代码生成</a:t>
            </a:r>
            <a:endParaRPr lang="zh-CN" altLang="en-US" sz="3600" b="1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128" name="AutoShape 95"/>
          <p:cNvSpPr>
            <a:spLocks noChangeArrowheads="1"/>
          </p:cNvSpPr>
          <p:nvPr/>
        </p:nvSpPr>
        <p:spPr bwMode="auto">
          <a:xfrm>
            <a:off x="1476375" y="22717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词法分析</a:t>
            </a:r>
            <a:endParaRPr lang="zh-CN" altLang="en-US" sz="2000" b="1">
              <a:solidFill>
                <a:srgbClr val="800080"/>
              </a:solidFill>
            </a:endParaRPr>
          </a:p>
        </p:txBody>
      </p:sp>
      <p:sp>
        <p:nvSpPr>
          <p:cNvPr id="5129" name="AutoShape 96"/>
          <p:cNvSpPr>
            <a:spLocks noChangeArrowheads="1"/>
          </p:cNvSpPr>
          <p:nvPr/>
        </p:nvSpPr>
        <p:spPr bwMode="auto">
          <a:xfrm>
            <a:off x="2124075" y="2919413"/>
            <a:ext cx="11525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语法分析</a:t>
            </a:r>
            <a:endParaRPr lang="zh-CN" altLang="en-US" sz="2000" b="1">
              <a:solidFill>
                <a:srgbClr val="800080"/>
              </a:solidFill>
            </a:endParaRPr>
          </a:p>
        </p:txBody>
      </p:sp>
      <p:sp>
        <p:nvSpPr>
          <p:cNvPr id="5130" name="AutoShape 97"/>
          <p:cNvSpPr>
            <a:spLocks noChangeArrowheads="1"/>
          </p:cNvSpPr>
          <p:nvPr/>
        </p:nvSpPr>
        <p:spPr bwMode="auto">
          <a:xfrm>
            <a:off x="3492500" y="42195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中间代码生成</a:t>
            </a:r>
            <a:endParaRPr lang="zh-CN" altLang="en-US" sz="2000" b="1">
              <a:solidFill>
                <a:srgbClr val="800080"/>
              </a:solidFill>
            </a:endParaRPr>
          </a:p>
        </p:txBody>
      </p:sp>
      <p:sp>
        <p:nvSpPr>
          <p:cNvPr id="5131" name="AutoShape 98"/>
          <p:cNvSpPr>
            <a:spLocks noChangeArrowheads="1"/>
          </p:cNvSpPr>
          <p:nvPr/>
        </p:nvSpPr>
        <p:spPr bwMode="auto">
          <a:xfrm>
            <a:off x="4141788" y="4867275"/>
            <a:ext cx="165417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中间代码优化</a:t>
            </a:r>
            <a:endParaRPr lang="zh-CN" altLang="en-US" sz="2000" b="1">
              <a:solidFill>
                <a:srgbClr val="800080"/>
              </a:solidFill>
            </a:endParaRPr>
          </a:p>
        </p:txBody>
      </p:sp>
      <p:sp>
        <p:nvSpPr>
          <p:cNvPr id="5132" name="AutoShape 99"/>
          <p:cNvSpPr>
            <a:spLocks noChangeArrowheads="1"/>
          </p:cNvSpPr>
          <p:nvPr/>
        </p:nvSpPr>
        <p:spPr bwMode="auto">
          <a:xfrm>
            <a:off x="5435600" y="6164263"/>
            <a:ext cx="165735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目标代码优化</a:t>
            </a:r>
            <a:endParaRPr lang="zh-CN" altLang="en-US" sz="2000" b="1">
              <a:solidFill>
                <a:srgbClr val="800080"/>
              </a:solidFill>
            </a:endParaRPr>
          </a:p>
        </p:txBody>
      </p:sp>
      <p:sp>
        <p:nvSpPr>
          <p:cNvPr id="5133" name="AutoShape 100"/>
          <p:cNvSpPr>
            <a:spLocks noChangeArrowheads="1"/>
          </p:cNvSpPr>
          <p:nvPr/>
        </p:nvSpPr>
        <p:spPr bwMode="auto">
          <a:xfrm>
            <a:off x="4787900" y="551497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000" b="1">
                <a:solidFill>
                  <a:srgbClr val="800080"/>
                </a:solidFill>
              </a:rPr>
              <a:t>目标代码生成</a:t>
            </a:r>
            <a:endParaRPr lang="zh-CN" altLang="en-US" sz="2000" b="1">
              <a:solidFill>
                <a:srgbClr val="800080"/>
              </a:solidFill>
            </a:endParaRPr>
          </a:p>
        </p:txBody>
      </p:sp>
      <p:sp>
        <p:nvSpPr>
          <p:cNvPr id="5134" name="AutoShape 101"/>
          <p:cNvSpPr>
            <a:spLocks noChangeArrowheads="1"/>
          </p:cNvSpPr>
          <p:nvPr/>
        </p:nvSpPr>
        <p:spPr bwMode="auto">
          <a:xfrm>
            <a:off x="2773363" y="3571875"/>
            <a:ext cx="16462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kumimoji="0" lang="zh-CN" altLang="en-US" sz="2000" b="1">
                <a:solidFill>
                  <a:srgbClr val="800080"/>
                </a:solidFill>
              </a:rPr>
              <a:t>静态语</a:t>
            </a:r>
            <a:r>
              <a:rPr lang="zh-CN" altLang="en-US" sz="2000" b="1">
                <a:solidFill>
                  <a:srgbClr val="800080"/>
                </a:solidFill>
              </a:rPr>
              <a:t>义分析</a:t>
            </a:r>
            <a:endParaRPr lang="zh-CN" altLang="en-US" sz="2000" b="1">
              <a:solidFill>
                <a:srgbClr val="800080"/>
              </a:solidFill>
            </a:endParaRPr>
          </a:p>
        </p:txBody>
      </p:sp>
      <p:sp>
        <p:nvSpPr>
          <p:cNvPr id="5135" name="Line 102"/>
          <p:cNvSpPr>
            <a:spLocks noChangeShapeType="1"/>
          </p:cNvSpPr>
          <p:nvPr/>
        </p:nvSpPr>
        <p:spPr bwMode="auto">
          <a:xfrm>
            <a:off x="1690688" y="26368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6" name="Line 103"/>
          <p:cNvSpPr>
            <a:spLocks noChangeShapeType="1"/>
          </p:cNvSpPr>
          <p:nvPr/>
        </p:nvSpPr>
        <p:spPr bwMode="auto">
          <a:xfrm>
            <a:off x="1690688" y="30686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7" name="Line 104"/>
          <p:cNvSpPr>
            <a:spLocks noChangeShapeType="1"/>
          </p:cNvSpPr>
          <p:nvPr/>
        </p:nvSpPr>
        <p:spPr bwMode="auto">
          <a:xfrm>
            <a:off x="2338388" y="3284538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8" name="Line 105"/>
          <p:cNvSpPr>
            <a:spLocks noChangeShapeType="1"/>
          </p:cNvSpPr>
          <p:nvPr/>
        </p:nvSpPr>
        <p:spPr bwMode="auto">
          <a:xfrm>
            <a:off x="2338388" y="3716338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39" name="Line 106"/>
          <p:cNvSpPr>
            <a:spLocks noChangeShapeType="1"/>
          </p:cNvSpPr>
          <p:nvPr/>
        </p:nvSpPr>
        <p:spPr bwMode="auto">
          <a:xfrm>
            <a:off x="3057525" y="39338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0" name="Line 107"/>
          <p:cNvSpPr>
            <a:spLocks noChangeShapeType="1"/>
          </p:cNvSpPr>
          <p:nvPr/>
        </p:nvSpPr>
        <p:spPr bwMode="auto">
          <a:xfrm>
            <a:off x="3057525" y="43656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1" name="Line 108"/>
          <p:cNvSpPr>
            <a:spLocks noChangeShapeType="1"/>
          </p:cNvSpPr>
          <p:nvPr/>
        </p:nvSpPr>
        <p:spPr bwMode="auto">
          <a:xfrm>
            <a:off x="3706813" y="45815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2" name="Line 109"/>
          <p:cNvSpPr>
            <a:spLocks noChangeShapeType="1"/>
          </p:cNvSpPr>
          <p:nvPr/>
        </p:nvSpPr>
        <p:spPr bwMode="auto">
          <a:xfrm>
            <a:off x="3706813" y="50133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3" name="Line 110"/>
          <p:cNvSpPr>
            <a:spLocks noChangeShapeType="1"/>
          </p:cNvSpPr>
          <p:nvPr/>
        </p:nvSpPr>
        <p:spPr bwMode="auto">
          <a:xfrm>
            <a:off x="4356100" y="52292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4" name="Line 111"/>
          <p:cNvSpPr>
            <a:spLocks noChangeShapeType="1"/>
          </p:cNvSpPr>
          <p:nvPr/>
        </p:nvSpPr>
        <p:spPr bwMode="auto">
          <a:xfrm>
            <a:off x="4356100" y="5661025"/>
            <a:ext cx="4333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5" name="Line 112"/>
          <p:cNvSpPr>
            <a:spLocks noChangeShapeType="1"/>
          </p:cNvSpPr>
          <p:nvPr/>
        </p:nvSpPr>
        <p:spPr bwMode="auto">
          <a:xfrm>
            <a:off x="5002213" y="5876925"/>
            <a:ext cx="0" cy="43180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46" name="Line 113"/>
          <p:cNvSpPr>
            <a:spLocks noChangeShapeType="1"/>
          </p:cNvSpPr>
          <p:nvPr/>
        </p:nvSpPr>
        <p:spPr bwMode="auto">
          <a:xfrm>
            <a:off x="5002213" y="6308725"/>
            <a:ext cx="4333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114"/>
          <p:cNvGrpSpPr/>
          <p:nvPr/>
        </p:nvGrpSpPr>
        <p:grpSpPr bwMode="auto">
          <a:xfrm>
            <a:off x="4419600" y="2492375"/>
            <a:ext cx="3248025" cy="1873250"/>
            <a:chOff x="2784" y="1434"/>
            <a:chExt cx="2046" cy="1180"/>
          </a:xfrm>
        </p:grpSpPr>
        <p:sp>
          <p:nvSpPr>
            <p:cNvPr id="5148" name="AutoShape 115"/>
            <p:cNvSpPr>
              <a:spLocks noChangeArrowheads="1"/>
            </p:cNvSpPr>
            <p:nvPr/>
          </p:nvSpPr>
          <p:spPr bwMode="auto">
            <a:xfrm>
              <a:off x="3379" y="1434"/>
              <a:ext cx="1451" cy="771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 algn="ctr">
              <a:solidFill>
                <a:srgbClr val="000080"/>
              </a:solidFill>
              <a:miter lim="800000"/>
            </a:ln>
          </p:spPr>
          <p:txBody>
            <a:bodyPr/>
            <a:lstStyle/>
            <a:p>
              <a:pPr algn="ctr">
                <a:buFont typeface="Wingdings" charset="2"/>
                <a:buNone/>
              </a:pPr>
              <a:r>
                <a:rPr lang="zh-CN" altLang="en-US" sz="2800" b="1">
                  <a:solidFill>
                    <a:srgbClr val="800080"/>
                  </a:solidFill>
                </a:rPr>
                <a:t>语义处理</a:t>
              </a:r>
              <a:endParaRPr lang="zh-CN" altLang="en-US" sz="2800" b="1">
                <a:solidFill>
                  <a:srgbClr val="800080"/>
                </a:solidFill>
              </a:endParaRPr>
            </a:p>
          </p:txBody>
        </p:sp>
        <p:sp>
          <p:nvSpPr>
            <p:cNvPr id="5149" name="Line 116"/>
            <p:cNvSpPr>
              <a:spLocks noChangeShapeType="1"/>
            </p:cNvSpPr>
            <p:nvPr/>
          </p:nvSpPr>
          <p:spPr bwMode="auto">
            <a:xfrm>
              <a:off x="2784" y="2256"/>
              <a:ext cx="672" cy="0"/>
            </a:xfrm>
            <a:prstGeom prst="line">
              <a:avLst/>
            </a:prstGeom>
            <a:noFill/>
            <a:ln w="9525" cap="rnd">
              <a:solidFill>
                <a:srgbClr val="003366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" name="Line 117"/>
            <p:cNvSpPr>
              <a:spLocks noChangeShapeType="1"/>
            </p:cNvSpPr>
            <p:nvPr/>
          </p:nvSpPr>
          <p:spPr bwMode="auto">
            <a:xfrm>
              <a:off x="3470" y="2251"/>
              <a:ext cx="0" cy="363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51" name="Line 118"/>
            <p:cNvSpPr>
              <a:spLocks noChangeShapeType="1"/>
            </p:cNvSpPr>
            <p:nvPr/>
          </p:nvSpPr>
          <p:spPr bwMode="auto">
            <a:xfrm flipH="1">
              <a:off x="3198" y="2614"/>
              <a:ext cx="272" cy="0"/>
            </a:xfrm>
            <a:prstGeom prst="line">
              <a:avLst/>
            </a:prstGeom>
            <a:noFill/>
            <a:ln w="9525" cap="rnd">
              <a:solidFill>
                <a:srgbClr val="00008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1331913" y="2420888"/>
            <a:ext cx="7164387" cy="3902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while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then 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aseline="-25000" dirty="0">
                <a:sym typeface="Symbol" pitchFamily="18" charset="2"/>
              </a:rPr>
              <a:t>:</a:t>
            </a:r>
            <a:r>
              <a:rPr lang="en-US" altLang="zh-CN" sz="2000" dirty="0">
                <a:sym typeface="Symbol" pitchFamily="18" charset="2"/>
              </a:rPr>
              <a:t>= 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     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>
                <a:sym typeface="Symbol" pitchFamily="18" charset="2"/>
              </a:rPr>
              <a:t>E.type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 err="1">
                <a:sym typeface="Symbol" pitchFamily="18" charset="2"/>
              </a:rPr>
              <a:t>bool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break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 err="1" smtClean="0">
                <a:sym typeface="Symbol" pitchFamily="18" charset="2"/>
              </a:rPr>
              <a:t>S</a:t>
            </a:r>
            <a:r>
              <a:rPr lang="en-US" altLang="zh-CN" sz="2000" b="1" i="1" dirty="0" err="1" smtClean="0">
                <a:sym typeface="Symbol" pitchFamily="18" charset="2"/>
              </a:rPr>
              <a:t>.</a:t>
            </a:r>
            <a:r>
              <a:rPr lang="en-US" altLang="zh-CN" sz="2000" i="1" dirty="0" err="1" smtClean="0">
                <a:sym typeface="Symbol" pitchFamily="18" charset="2"/>
              </a:rPr>
              <a:t>break</a:t>
            </a:r>
            <a:r>
              <a:rPr lang="en-US" altLang="zh-CN" sz="2000" dirty="0" smtClean="0">
                <a:sym typeface="Symbol" pitchFamily="18" charset="2"/>
              </a:rPr>
              <a:t> = </a:t>
            </a:r>
            <a:r>
              <a:rPr lang="en-US" altLang="zh-CN" sz="2000" dirty="0">
                <a:sym typeface="Symbol" pitchFamily="18" charset="2"/>
              </a:rPr>
              <a:t>1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                                then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dirty="0">
                <a:sym typeface="Symbol" pitchFamily="18" charset="2"/>
              </a:rPr>
              <a:t>  </a:t>
            </a: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( </a:t>
            </a: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sz="2000" dirty="0">
                <a:sym typeface="Symbol" pitchFamily="18" charset="2"/>
              </a:rPr>
              <a:t>)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dirty="0">
                <a:sym typeface="Symbol" pitchFamily="18" charset="2"/>
              </a:rPr>
              <a:t> 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S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addtype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 err="1">
                <a:sym typeface="Symbol" pitchFamily="18" charset="2"/>
              </a:rPr>
              <a:t>id</a:t>
            </a:r>
            <a:r>
              <a:rPr lang="en-US" altLang="zh-CN" sz="2000" i="1" dirty="0" err="1">
                <a:sym typeface="Symbol" pitchFamily="18" charset="2"/>
              </a:rPr>
              <a:t>.entry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fun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dirty="0">
                <a:sym typeface="Symbol" pitchFamily="18" charset="2"/>
              </a:rPr>
              <a:t>));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</a:t>
            </a:r>
            <a:r>
              <a:rPr lang="en-US" altLang="zh-CN" sz="2000" i="1" dirty="0" err="1">
                <a:sym typeface="Symbol" pitchFamily="18" charset="2"/>
              </a:rPr>
              <a:t>F.type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if </a:t>
            </a:r>
            <a:r>
              <a:rPr lang="en-US" altLang="zh-CN" sz="2000" i="1" dirty="0">
                <a:sym typeface="Symbol" pitchFamily="18" charset="2"/>
              </a:rPr>
              <a:t>F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 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r>
              <a:rPr lang="en-US" altLang="zh-CN" sz="2000" dirty="0">
                <a:sym typeface="Symbol" pitchFamily="18" charset="2"/>
              </a:rPr>
              <a:t>and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=</a:t>
            </a:r>
            <a:r>
              <a:rPr lang="en-US" altLang="zh-CN" sz="2000" i="1" dirty="0">
                <a:sym typeface="Symbol" pitchFamily="18" charset="2"/>
              </a:rPr>
              <a:t> ok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</a:t>
            </a:r>
            <a:r>
              <a:rPr lang="en-US" altLang="zh-CN" sz="2000" dirty="0">
                <a:sym typeface="Symbol" pitchFamily="18" charset="2"/>
              </a:rPr>
              <a:t>then</a:t>
            </a:r>
            <a:r>
              <a:rPr lang="en-US" altLang="zh-CN" sz="2000" i="1" dirty="0">
                <a:sym typeface="Symbol" pitchFamily="18" charset="2"/>
              </a:rPr>
              <a:t> ok</a:t>
            </a:r>
            <a:r>
              <a:rPr lang="en-US" altLang="zh-CN" sz="2000" dirty="0">
                <a:sym typeface="Symbol" pitchFamily="18" charset="2"/>
              </a:rPr>
              <a:t> else </a:t>
            </a:r>
            <a:r>
              <a:rPr lang="en-US" altLang="zh-CN" sz="2000" i="1" dirty="0" err="1">
                <a:sym typeface="Symbol" pitchFamily="18" charset="2"/>
              </a:rPr>
              <a:t>type_error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583565" y="1877218"/>
            <a:ext cx="856043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增加处理：</a:t>
            </a:r>
            <a:r>
              <a:rPr lang="en-US" altLang="zh-CN" sz="2800" i="1" dirty="0"/>
              <a:t>break </a:t>
            </a:r>
            <a:r>
              <a:rPr lang="zh-CN" altLang="en-US" sz="2800" b="1" dirty="0"/>
              <a:t>只能在某个循环语句内部（续</a:t>
            </a:r>
            <a:r>
              <a:rPr lang="zh-CN" altLang="en-US" sz="2800" b="1" dirty="0" smtClean="0"/>
              <a:t>）*</a:t>
            </a:r>
            <a:endParaRPr lang="zh-CN" altLang="en-US" sz="2800" b="1" dirty="0"/>
          </a:p>
        </p:txBody>
      </p:sp>
      <p:sp>
        <p:nvSpPr>
          <p:cNvPr id="21509" name="Text Box 11"/>
          <p:cNvSpPr txBox="1">
            <a:spLocks noChangeArrowheads="1"/>
          </p:cNvSpPr>
          <p:nvPr/>
        </p:nvSpPr>
        <p:spPr bwMode="auto">
          <a:xfrm>
            <a:off x="561975" y="1193800"/>
            <a:ext cx="84026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语法制导的类型检查程序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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2151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4"/>
          <p:cNvSpPr>
            <a:spLocks noChangeArrowheads="1"/>
          </p:cNvSpPr>
          <p:nvPr/>
        </p:nvSpPr>
        <p:spPr bwMode="auto">
          <a:xfrm>
            <a:off x="1371600" y="2133600"/>
            <a:ext cx="6656388" cy="311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静态作用域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通过符号表实现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sz="2800" b="1" dirty="0"/>
              <a:t>  </a:t>
            </a:r>
            <a:r>
              <a:rPr lang="zh-CN" altLang="en-US" sz="2800" b="1" dirty="0" smtClean="0"/>
              <a:t>（</a:t>
            </a:r>
            <a:r>
              <a:rPr lang="zh-CN" altLang="en-US" sz="2800" b="1" dirty="0"/>
              <a:t>参见符号</a:t>
            </a:r>
            <a:r>
              <a:rPr lang="zh-CN" altLang="en-US" sz="2800" b="1" dirty="0" smtClean="0"/>
              <a:t>表）</a:t>
            </a:r>
            <a:endParaRPr lang="zh-CN" altLang="en-US" sz="2800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动态作用域 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通过运行时活动记录实现</a:t>
            </a:r>
            <a:endParaRPr lang="zh-CN" altLang="en-US" sz="2800" b="1" dirty="0"/>
          </a:p>
          <a:p>
            <a:pPr lvl="1">
              <a:buFontTx/>
              <a:buNone/>
            </a:pPr>
            <a:r>
              <a:rPr lang="zh-CN" altLang="en-US" sz="2800" b="1" dirty="0"/>
              <a:t>  （参见运行</a:t>
            </a:r>
            <a:r>
              <a:rPr lang="zh-CN" altLang="en-US" sz="2800" b="1" dirty="0" smtClean="0"/>
              <a:t>时存储分配）</a:t>
            </a:r>
            <a:endParaRPr lang="zh-CN" altLang="en-US" sz="2800" b="1" dirty="0"/>
          </a:p>
        </p:txBody>
      </p:sp>
      <p:sp>
        <p:nvSpPr>
          <p:cNvPr id="22531" name="Text Box 35"/>
          <p:cNvSpPr txBox="1">
            <a:spLocks noChangeArrowheads="1"/>
          </p:cNvSpPr>
          <p:nvPr/>
        </p:nvSpPr>
        <p:spPr bwMode="auto">
          <a:xfrm>
            <a:off x="900113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作用域分析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2532" name="AutoShape 39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4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4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4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3555" name="Rectangle 192"/>
          <p:cNvSpPr>
            <a:spLocks noChangeArrowheads="1"/>
          </p:cNvSpPr>
          <p:nvPr/>
        </p:nvSpPr>
        <p:spPr bwMode="auto">
          <a:xfrm>
            <a:off x="1371600" y="2070100"/>
            <a:ext cx="7391400" cy="3690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源程序的不同表示形式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作用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源语言和目标语言之间的桥梁，避开二者</a:t>
            </a:r>
            <a:endParaRPr lang="zh-CN" altLang="en-US" sz="2800" b="1" dirty="0"/>
          </a:p>
          <a:p>
            <a:pPr lvl="1">
              <a:buFontTx/>
              <a:buNone/>
            </a:pPr>
            <a:r>
              <a:rPr lang="zh-CN" altLang="en-US" sz="2800" b="1" dirty="0"/>
              <a:t>   之间较大的语义跨度，</a:t>
            </a:r>
            <a:r>
              <a:rPr kumimoji="0" lang="zh-CN" altLang="en-US" sz="2800" b="1" dirty="0"/>
              <a:t>使编译程序的逻辑</a:t>
            </a:r>
            <a:endParaRPr kumimoji="0" lang="zh-CN" altLang="en-US" sz="2800" b="1" dirty="0"/>
          </a:p>
          <a:p>
            <a:pPr lvl="1">
              <a:buFontTx/>
              <a:buNone/>
            </a:pPr>
            <a:r>
              <a:rPr kumimoji="0" lang="zh-CN" altLang="en-US" sz="2800" b="1" dirty="0"/>
              <a:t>   结构更加简单明确</a:t>
            </a:r>
            <a:endParaRPr kumimoji="0" lang="zh-CN" altLang="en-US" sz="2800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利于编译程序的重定向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kumimoji="0" lang="zh-CN" altLang="en-US" sz="2800" b="1" dirty="0">
                <a:latin typeface="楷体_GB2312" pitchFamily="49" charset="-122"/>
              </a:rPr>
              <a:t>利于进行与目标机无关的优化</a:t>
            </a:r>
            <a:endParaRPr kumimoji="0" lang="zh-CN" altLang="en-US" sz="2800" b="1" dirty="0">
              <a:latin typeface="楷体_GB2312" pitchFamily="49" charset="-122"/>
            </a:endParaRPr>
          </a:p>
        </p:txBody>
      </p:sp>
      <p:sp>
        <p:nvSpPr>
          <p:cNvPr id="23556" name="Text Box 193"/>
          <p:cNvSpPr txBox="1">
            <a:spLocks noChangeArrowheads="1"/>
          </p:cNvSpPr>
          <p:nvPr/>
        </p:nvSpPr>
        <p:spPr bwMode="auto">
          <a:xfrm>
            <a:off x="914400" y="133985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3557" name="AutoShape 1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19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AutoShape 19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AutoShape 19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4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4579" name="Rectangle 25"/>
          <p:cNvSpPr>
            <a:spLocks noChangeArrowheads="1"/>
          </p:cNvSpPr>
          <p:nvPr/>
        </p:nvSpPr>
        <p:spPr bwMode="auto">
          <a:xfrm>
            <a:off x="827088" y="1992313"/>
            <a:ext cx="8208962" cy="381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有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不同层次不同目的之分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中间代码举例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i="1" dirty="0"/>
              <a:t>   </a:t>
            </a:r>
            <a:r>
              <a:rPr lang="en-US" altLang="zh-CN" i="1" dirty="0"/>
              <a:t>AST</a:t>
            </a:r>
            <a:r>
              <a:rPr lang="zh-CN" altLang="en-US" b="1" dirty="0"/>
              <a:t>（</a:t>
            </a:r>
            <a:r>
              <a:rPr lang="en-US" altLang="zh-CN" sz="2300" i="1" dirty="0"/>
              <a:t>Abstract syntax tree</a:t>
            </a:r>
            <a:r>
              <a:rPr lang="zh-CN" altLang="en-US" sz="2300" i="1" dirty="0"/>
              <a:t>，</a:t>
            </a:r>
            <a:r>
              <a:rPr lang="zh-CN" altLang="en-US" sz="2300" b="1" dirty="0">
                <a:latin typeface="楷体_GB2312" pitchFamily="49" charset="-122"/>
              </a:rPr>
              <a:t>抽象语法树</a:t>
            </a:r>
            <a:r>
              <a:rPr lang="zh-CN" altLang="en-US" b="1" dirty="0"/>
              <a:t>）</a:t>
            </a:r>
            <a:endParaRPr kumimoji="0"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TAC</a:t>
            </a:r>
            <a:r>
              <a:rPr lang="zh-CN" altLang="en-US" b="1" dirty="0"/>
              <a:t>（</a:t>
            </a:r>
            <a:r>
              <a:rPr lang="en-US" altLang="zh-CN" sz="2300" i="1" dirty="0"/>
              <a:t>Three-address code</a:t>
            </a:r>
            <a:r>
              <a:rPr kumimoji="0" lang="en-US" altLang="zh-CN" sz="2300" dirty="0">
                <a:latin typeface="楷体_GB2312" pitchFamily="49" charset="-122"/>
              </a:rPr>
              <a:t>,</a:t>
            </a:r>
            <a:r>
              <a:rPr lang="zh-CN" altLang="en-US" sz="2300" b="1" dirty="0">
                <a:solidFill>
                  <a:srgbClr val="FF0000"/>
                </a:solidFill>
              </a:rPr>
              <a:t>三地址码</a:t>
            </a:r>
            <a:r>
              <a:rPr lang="zh-CN" altLang="en-US" sz="2300" b="1" dirty="0"/>
              <a:t>，</a:t>
            </a:r>
            <a:r>
              <a:rPr lang="zh-CN" altLang="en-US" sz="2300" b="1" dirty="0">
                <a:solidFill>
                  <a:srgbClr val="FF0000"/>
                </a:solidFill>
              </a:rPr>
              <a:t>四元式</a:t>
            </a:r>
            <a:r>
              <a:rPr lang="zh-CN" altLang="en-US" b="1" dirty="0"/>
              <a:t>）</a:t>
            </a:r>
            <a:endParaRPr lang="zh-CN" altLang="en-US" dirty="0"/>
          </a:p>
          <a:p>
            <a:pPr lvl="1"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en-US" altLang="zh-CN" i="1" dirty="0"/>
              <a:t>P-code </a:t>
            </a:r>
            <a:r>
              <a:rPr lang="zh-CN" altLang="en-US" b="1" dirty="0"/>
              <a:t>（</a:t>
            </a:r>
            <a:r>
              <a:rPr lang="zh-CN" altLang="en-US" sz="2300" b="1" dirty="0"/>
              <a:t>特别用于 </a:t>
            </a:r>
            <a:r>
              <a:rPr lang="en-US" altLang="zh-CN" sz="2300" i="1" dirty="0" err="1"/>
              <a:t>Pasal</a:t>
            </a:r>
            <a:r>
              <a:rPr lang="en-US" altLang="zh-CN" sz="2300" i="1" dirty="0"/>
              <a:t> </a:t>
            </a:r>
            <a:r>
              <a:rPr lang="zh-CN" altLang="en-US" sz="2300" b="1" dirty="0"/>
              <a:t>语言实现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i="1" dirty="0" err="1"/>
              <a:t>Bytecode</a:t>
            </a:r>
            <a:r>
              <a:rPr lang="zh-CN" altLang="en-US" b="1" dirty="0"/>
              <a:t>（</a:t>
            </a:r>
            <a:r>
              <a:rPr lang="en-US" altLang="zh-CN" sz="2300" i="1" dirty="0"/>
              <a:t>Java </a:t>
            </a:r>
            <a:r>
              <a:rPr lang="zh-CN" altLang="en-US" sz="2300" b="1" dirty="0"/>
              <a:t>编译器的输出</a:t>
            </a:r>
            <a:r>
              <a:rPr lang="en-US" altLang="zh-CN" sz="2300" i="1" dirty="0"/>
              <a:t>, Java </a:t>
            </a:r>
            <a:r>
              <a:rPr lang="zh-CN" altLang="en-US" sz="2300" b="1" dirty="0"/>
              <a:t>虚拟机的输入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en-US" altLang="zh-CN" i="1" dirty="0"/>
              <a:t>SSA</a:t>
            </a:r>
            <a:r>
              <a:rPr lang="zh-CN" altLang="en-US" b="1" dirty="0"/>
              <a:t>（</a:t>
            </a:r>
            <a:r>
              <a:rPr lang="en-US" altLang="zh-CN" sz="2300" i="1" dirty="0"/>
              <a:t>Static single assignment form</a:t>
            </a:r>
            <a:r>
              <a:rPr lang="zh-CN" altLang="en-US" sz="2300" i="1" dirty="0"/>
              <a:t>，</a:t>
            </a:r>
            <a:r>
              <a:rPr lang="zh-CN" altLang="en-US" sz="2300" b="1" dirty="0"/>
              <a:t>静态单赋值形式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24580" name="Text Box 26"/>
          <p:cNvSpPr txBox="1">
            <a:spLocks noChangeArrowheads="1"/>
          </p:cNvSpPr>
          <p:nvPr/>
        </p:nvSpPr>
        <p:spPr bwMode="auto">
          <a:xfrm>
            <a:off x="611188" y="1196975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中间代码的形式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4581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5603" name="Rectangle 104"/>
          <p:cNvSpPr>
            <a:spLocks noChangeArrowheads="1"/>
          </p:cNvSpPr>
          <p:nvPr/>
        </p:nvSpPr>
        <p:spPr bwMode="auto">
          <a:xfrm>
            <a:off x="900113" y="1828800"/>
            <a:ext cx="7848600" cy="417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i="1" dirty="0"/>
              <a:t>  </a:t>
            </a:r>
            <a:r>
              <a:rPr lang="en-US" altLang="zh-CN" i="1" dirty="0">
                <a:solidFill>
                  <a:srgbClr val="800080"/>
                </a:solidFill>
              </a:rPr>
              <a:t>TAC </a:t>
            </a:r>
            <a:r>
              <a:rPr lang="zh-CN" altLang="en-US" b="1" dirty="0">
                <a:solidFill>
                  <a:srgbClr val="800080"/>
                </a:solidFill>
              </a:rPr>
              <a:t>（三地址码）表示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 typeface="Symbol" pitchFamily="18" charset="2"/>
              <a:buNone/>
            </a:pPr>
            <a:endParaRPr lang="zh-CN" altLang="en-US" sz="1000" b="1" dirty="0"/>
          </a:p>
          <a:p>
            <a:pPr>
              <a:buFontTx/>
              <a:buNone/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         </a:t>
            </a:r>
            <a:r>
              <a:rPr lang="en-US" altLang="zh-CN" dirty="0"/>
              <a:t>(1)  ( -    C     D     T1 )                     T1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(2)  ( *    B     T1    T2)                     T2 := B * T1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(3)  ( +   A     T2    T3)                      T3 := A + T2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(4)  ( -    C     D     T4)          </a:t>
            </a:r>
            <a:r>
              <a:rPr lang="zh-CN" altLang="en-US" b="1" dirty="0"/>
              <a:t>或</a:t>
            </a:r>
            <a:r>
              <a:rPr lang="zh-CN" altLang="en-US" dirty="0"/>
              <a:t>        </a:t>
            </a:r>
            <a:r>
              <a:rPr lang="en-US" altLang="zh-CN" dirty="0"/>
              <a:t>T4 := C - D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(5)  ( ^   T4    N     T5)                      T5 := T4 ^ N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(6)  ( /    E     T5    T6)                      T6 := E / T5</a:t>
            </a:r>
            <a:r>
              <a:rPr lang="en-US" altLang="zh-CN" sz="2800" dirty="0"/>
              <a:t>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         (7)  (+    T3   T6    T7)                      T7 := T3 + T6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25604" name="Text Box 105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中间代码举例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5605" name="AutoShape 1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10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AutoShape 10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AutoShape 10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3688" y="6108005"/>
            <a:ext cx="2952328" cy="338554"/>
          </a:xfrm>
          <a:prstGeom prst="rect">
            <a:avLst/>
          </a:prstGeom>
          <a:noFill/>
          <a:ln>
            <a:solidFill>
              <a:srgbClr val="333399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i="1" dirty="0" smtClean="0"/>
              <a:t>四元式为三地址码的一种</a:t>
            </a:r>
            <a:endParaRPr lang="zh-CN" altLang="en-US" sz="1600" i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6627" name="Rectangle 22"/>
          <p:cNvSpPr>
            <a:spLocks noChangeArrowheads="1"/>
          </p:cNvSpPr>
          <p:nvPr/>
        </p:nvSpPr>
        <p:spPr bwMode="auto">
          <a:xfrm>
            <a:off x="1066800" y="1960563"/>
            <a:ext cx="7848600" cy="1036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算术表达式 </a:t>
            </a:r>
            <a:r>
              <a:rPr lang="en-US" altLang="zh-CN" sz="2800">
                <a:solidFill>
                  <a:srgbClr val="800080"/>
                </a:solidFill>
              </a:rPr>
              <a:t>A + B * ( C - D ) + E / ( C - D ) ^N</a:t>
            </a:r>
            <a:endParaRPr lang="en-US" altLang="zh-CN" sz="280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b="1"/>
          </a:p>
          <a:p>
            <a:pPr lvl="1">
              <a:buFontTx/>
              <a:buChar char="•"/>
            </a:pPr>
            <a:r>
              <a:rPr lang="en-US" altLang="zh-CN" i="1"/>
              <a:t>  </a:t>
            </a:r>
            <a:r>
              <a:rPr lang="en-US" altLang="zh-CN" i="1">
                <a:solidFill>
                  <a:srgbClr val="800080"/>
                </a:solidFill>
              </a:rPr>
              <a:t>AST</a:t>
            </a:r>
            <a:r>
              <a:rPr lang="zh-CN" altLang="en-US" b="1">
                <a:solidFill>
                  <a:srgbClr val="800080"/>
                </a:solidFill>
              </a:rPr>
              <a:t>（</a:t>
            </a:r>
            <a:r>
              <a:rPr lang="zh-CN" altLang="en-US" b="1">
                <a:solidFill>
                  <a:srgbClr val="800080"/>
                </a:solidFill>
                <a:latin typeface="楷体_GB2312" pitchFamily="49" charset="-122"/>
              </a:rPr>
              <a:t>抽象语法树</a:t>
            </a:r>
            <a:r>
              <a:rPr lang="zh-CN" altLang="en-US" b="1">
                <a:solidFill>
                  <a:srgbClr val="800080"/>
                </a:solidFill>
              </a:rPr>
              <a:t>）表示</a:t>
            </a:r>
            <a:endParaRPr lang="zh-CN" altLang="en-US" b="1">
              <a:solidFill>
                <a:srgbClr val="800080"/>
              </a:solidFill>
            </a:endParaRPr>
          </a:p>
        </p:txBody>
      </p:sp>
      <p:sp>
        <p:nvSpPr>
          <p:cNvPr id="26628" name="Text Box 23"/>
          <p:cNvSpPr txBox="1">
            <a:spLocks noChangeArrowheads="1"/>
          </p:cNvSpPr>
          <p:nvPr/>
        </p:nvSpPr>
        <p:spPr bwMode="auto">
          <a:xfrm>
            <a:off x="755650" y="11938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r>
              <a:rPr lang="zh-CN" altLang="en-US" sz="3200" b="1" baseline="30000" dirty="0" smtClean="0">
                <a:solidFill>
                  <a:srgbClr val="800080"/>
                </a:solidFill>
                <a:latin typeface="楷体_GB2312" pitchFamily="49" charset="-122"/>
              </a:rPr>
              <a:t>*</a:t>
            </a:r>
            <a:endParaRPr lang="zh-CN" altLang="en-US" sz="3200" b="1" baseline="300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6629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29"/>
          <p:cNvSpPr txBox="1">
            <a:spLocks noChangeArrowheads="1"/>
          </p:cNvSpPr>
          <p:nvPr/>
        </p:nvSpPr>
        <p:spPr bwMode="auto">
          <a:xfrm>
            <a:off x="5921375" y="4677544"/>
            <a:ext cx="479425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34" name="Text Box 31"/>
          <p:cNvSpPr txBox="1">
            <a:spLocks noChangeArrowheads="1"/>
          </p:cNvSpPr>
          <p:nvPr/>
        </p:nvSpPr>
        <p:spPr bwMode="auto">
          <a:xfrm>
            <a:off x="3787775" y="2924944"/>
            <a:ext cx="403225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+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35" name="Text Box 32"/>
          <p:cNvSpPr txBox="1">
            <a:spLocks noChangeArrowheads="1"/>
          </p:cNvSpPr>
          <p:nvPr/>
        </p:nvSpPr>
        <p:spPr bwMode="auto">
          <a:xfrm>
            <a:off x="4495800" y="3458344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+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36" name="Text Box 33"/>
          <p:cNvSpPr txBox="1">
            <a:spLocks noChangeArrowheads="1"/>
          </p:cNvSpPr>
          <p:nvPr/>
        </p:nvSpPr>
        <p:spPr bwMode="auto">
          <a:xfrm>
            <a:off x="5226050" y="3991744"/>
            <a:ext cx="33655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/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37" name="Text Box 34"/>
          <p:cNvSpPr txBox="1">
            <a:spLocks noChangeArrowheads="1"/>
          </p:cNvSpPr>
          <p:nvPr/>
        </p:nvSpPr>
        <p:spPr bwMode="auto">
          <a:xfrm>
            <a:off x="3048000" y="3442469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A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38" name="Text Box 35"/>
          <p:cNvSpPr txBox="1">
            <a:spLocks noChangeArrowheads="1"/>
          </p:cNvSpPr>
          <p:nvPr/>
        </p:nvSpPr>
        <p:spPr bwMode="auto">
          <a:xfrm>
            <a:off x="3856038" y="4052069"/>
            <a:ext cx="334962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charset="-122"/>
              </a:rPr>
              <a:t>*</a:t>
            </a:r>
            <a:endParaRPr lang="en-US" altLang="zh-CN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39" name="Text Box 36"/>
          <p:cNvSpPr txBox="1">
            <a:spLocks noChangeArrowheads="1"/>
          </p:cNvSpPr>
          <p:nvPr/>
        </p:nvSpPr>
        <p:spPr bwMode="auto">
          <a:xfrm>
            <a:off x="4876800" y="4661669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E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40" name="Line 37"/>
          <p:cNvSpPr>
            <a:spLocks noChangeShapeType="1"/>
          </p:cNvSpPr>
          <p:nvPr/>
        </p:nvSpPr>
        <p:spPr bwMode="auto">
          <a:xfrm flipV="1">
            <a:off x="3352800" y="3229744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8"/>
          <p:cNvSpPr>
            <a:spLocks noChangeShapeType="1"/>
          </p:cNvSpPr>
          <p:nvPr/>
        </p:nvSpPr>
        <p:spPr bwMode="auto">
          <a:xfrm>
            <a:off x="4038600" y="3229744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39"/>
          <p:cNvSpPr>
            <a:spLocks noChangeShapeType="1"/>
          </p:cNvSpPr>
          <p:nvPr/>
        </p:nvSpPr>
        <p:spPr bwMode="auto">
          <a:xfrm flipH="1">
            <a:off x="4114800" y="3763144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40"/>
          <p:cNvSpPr>
            <a:spLocks noChangeShapeType="1"/>
          </p:cNvSpPr>
          <p:nvPr/>
        </p:nvSpPr>
        <p:spPr bwMode="auto">
          <a:xfrm>
            <a:off x="4800600" y="3763144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41"/>
          <p:cNvSpPr>
            <a:spLocks noChangeShapeType="1"/>
          </p:cNvSpPr>
          <p:nvPr/>
        </p:nvSpPr>
        <p:spPr bwMode="auto">
          <a:xfrm>
            <a:off x="5486400" y="4296544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Line 42"/>
          <p:cNvSpPr>
            <a:spLocks noChangeShapeType="1"/>
          </p:cNvSpPr>
          <p:nvPr/>
        </p:nvSpPr>
        <p:spPr bwMode="auto">
          <a:xfrm flipH="1">
            <a:off x="5105400" y="4329882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44"/>
          <p:cNvSpPr>
            <a:spLocks noChangeShapeType="1"/>
          </p:cNvSpPr>
          <p:nvPr/>
        </p:nvSpPr>
        <p:spPr bwMode="auto">
          <a:xfrm>
            <a:off x="4114800" y="4296544"/>
            <a:ext cx="457200" cy="457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Text Box 45"/>
          <p:cNvSpPr txBox="1">
            <a:spLocks noChangeArrowheads="1"/>
          </p:cNvSpPr>
          <p:nvPr/>
        </p:nvSpPr>
        <p:spPr bwMode="auto">
          <a:xfrm>
            <a:off x="4495800" y="4601344"/>
            <a:ext cx="3810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charset="-122"/>
              </a:rPr>
              <a:t>-</a:t>
            </a:r>
            <a:endParaRPr lang="en-US" altLang="zh-CN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48" name="Text Box 46"/>
          <p:cNvSpPr txBox="1">
            <a:spLocks noChangeArrowheads="1"/>
          </p:cNvSpPr>
          <p:nvPr/>
        </p:nvSpPr>
        <p:spPr bwMode="auto">
          <a:xfrm>
            <a:off x="3276600" y="4628332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B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49" name="Line 47"/>
          <p:cNvSpPr>
            <a:spLocks noChangeShapeType="1"/>
          </p:cNvSpPr>
          <p:nvPr/>
        </p:nvSpPr>
        <p:spPr bwMode="auto">
          <a:xfrm flipH="1">
            <a:off x="3581400" y="4296544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0" name="Text Box 48"/>
          <p:cNvSpPr txBox="1">
            <a:spLocks noChangeArrowheads="1"/>
          </p:cNvSpPr>
          <p:nvPr/>
        </p:nvSpPr>
        <p:spPr bwMode="auto">
          <a:xfrm>
            <a:off x="4800600" y="5347469"/>
            <a:ext cx="479425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D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51" name="Text Box 49"/>
          <p:cNvSpPr txBox="1">
            <a:spLocks noChangeArrowheads="1"/>
          </p:cNvSpPr>
          <p:nvPr/>
        </p:nvSpPr>
        <p:spPr bwMode="auto">
          <a:xfrm>
            <a:off x="4114800" y="5331594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C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52" name="Line 50"/>
          <p:cNvSpPr>
            <a:spLocks noChangeShapeType="1"/>
          </p:cNvSpPr>
          <p:nvPr/>
        </p:nvSpPr>
        <p:spPr bwMode="auto">
          <a:xfrm>
            <a:off x="4724400" y="4966469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3" name="Line 51"/>
          <p:cNvSpPr>
            <a:spLocks noChangeShapeType="1"/>
          </p:cNvSpPr>
          <p:nvPr/>
        </p:nvSpPr>
        <p:spPr bwMode="auto">
          <a:xfrm flipH="1">
            <a:off x="4343400" y="4999807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4" name="Line 53"/>
          <p:cNvSpPr>
            <a:spLocks noChangeShapeType="1"/>
          </p:cNvSpPr>
          <p:nvPr/>
        </p:nvSpPr>
        <p:spPr bwMode="auto">
          <a:xfrm flipH="1">
            <a:off x="5791200" y="4982344"/>
            <a:ext cx="152400" cy="3476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5" name="Text Box 54"/>
          <p:cNvSpPr txBox="1">
            <a:spLocks noChangeArrowheads="1"/>
          </p:cNvSpPr>
          <p:nvPr/>
        </p:nvSpPr>
        <p:spPr bwMode="auto">
          <a:xfrm>
            <a:off x="5616575" y="5210944"/>
            <a:ext cx="3810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charset="-122"/>
              </a:rPr>
              <a:t>-</a:t>
            </a:r>
            <a:endParaRPr lang="en-US" altLang="zh-CN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56" name="Text Box 55"/>
          <p:cNvSpPr txBox="1">
            <a:spLocks noChangeArrowheads="1"/>
          </p:cNvSpPr>
          <p:nvPr/>
        </p:nvSpPr>
        <p:spPr bwMode="auto">
          <a:xfrm>
            <a:off x="5921375" y="5957069"/>
            <a:ext cx="479425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D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57" name="Text Box 56"/>
          <p:cNvSpPr txBox="1">
            <a:spLocks noChangeArrowheads="1"/>
          </p:cNvSpPr>
          <p:nvPr/>
        </p:nvSpPr>
        <p:spPr bwMode="auto">
          <a:xfrm>
            <a:off x="5235575" y="5941194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C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6658" name="Line 57"/>
          <p:cNvSpPr>
            <a:spLocks noChangeShapeType="1"/>
          </p:cNvSpPr>
          <p:nvPr/>
        </p:nvSpPr>
        <p:spPr bwMode="auto">
          <a:xfrm>
            <a:off x="5845175" y="5576069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9" name="Line 58"/>
          <p:cNvSpPr>
            <a:spLocks noChangeShapeType="1"/>
          </p:cNvSpPr>
          <p:nvPr/>
        </p:nvSpPr>
        <p:spPr bwMode="auto">
          <a:xfrm flipH="1">
            <a:off x="5464175" y="5609407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0" name="Line 59"/>
          <p:cNvSpPr>
            <a:spLocks noChangeShapeType="1"/>
          </p:cNvSpPr>
          <p:nvPr/>
        </p:nvSpPr>
        <p:spPr bwMode="auto">
          <a:xfrm>
            <a:off x="6172200" y="4906144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61" name="Text Box 60"/>
          <p:cNvSpPr txBox="1">
            <a:spLocks noChangeArrowheads="1"/>
          </p:cNvSpPr>
          <p:nvPr/>
        </p:nvSpPr>
        <p:spPr bwMode="auto">
          <a:xfrm>
            <a:off x="6629400" y="5271269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N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49400" y="188913"/>
            <a:ext cx="37084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66800" y="1970088"/>
            <a:ext cx="7848600" cy="1098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算术表达式 </a:t>
            </a:r>
            <a:r>
              <a:rPr lang="en-US" altLang="zh-CN" sz="2800" dirty="0">
                <a:solidFill>
                  <a:srgbClr val="800080"/>
                </a:solidFill>
              </a:rPr>
              <a:t>A + B * ( C - D ) + E / ( C - D ) ^N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/>
          </a:p>
          <a:p>
            <a:pPr lvl="1">
              <a:buFontTx/>
              <a:buChar char="•"/>
            </a:pPr>
            <a:r>
              <a:rPr lang="en-US" altLang="zh-CN" sz="2800" b="1" dirty="0"/>
              <a:t>  </a:t>
            </a:r>
            <a:r>
              <a:rPr lang="en-US" altLang="zh-CN" i="1" dirty="0"/>
              <a:t>DAG</a:t>
            </a:r>
            <a:r>
              <a:rPr lang="zh-CN" altLang="en-US" b="1" dirty="0"/>
              <a:t>（</a:t>
            </a:r>
            <a:r>
              <a:rPr kumimoji="0" lang="en-US" altLang="zh-CN" sz="2000" i="1" dirty="0">
                <a:ea typeface="宋体" charset="-122"/>
              </a:rPr>
              <a:t>Directed Acyclic Graph</a:t>
            </a:r>
            <a:r>
              <a:rPr kumimoji="0" lang="en-US" altLang="zh-CN" dirty="0">
                <a:latin typeface="楷体_GB2312" pitchFamily="49" charset="-122"/>
              </a:rPr>
              <a:t>,</a:t>
            </a:r>
            <a:r>
              <a:rPr kumimoji="0" lang="zh-CN" altLang="en-US" sz="2000" b="1" dirty="0"/>
              <a:t>有向无圈图，改进型 </a:t>
            </a:r>
            <a:r>
              <a:rPr kumimoji="0" lang="en-US" altLang="zh-CN" sz="2000" i="1" dirty="0">
                <a:ea typeface="宋体" charset="-122"/>
              </a:rPr>
              <a:t>AST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38200" y="12398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r>
              <a:rPr lang="zh-CN" altLang="en-US" sz="3200" b="1" baseline="30000" dirty="0">
                <a:solidFill>
                  <a:srgbClr val="800080"/>
                </a:solidFill>
                <a:latin typeface="楷体_GB2312" pitchFamily="49" charset="-122"/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765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921375" y="4776936"/>
            <a:ext cx="479425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ea typeface="宋体" charset="-122"/>
              </a:rPr>
              <a:t>^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787775" y="3024336"/>
            <a:ext cx="403225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+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95800" y="3557736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+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226050" y="4091136"/>
            <a:ext cx="33655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/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048000" y="3541861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A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856038" y="4151461"/>
            <a:ext cx="334962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charset="-122"/>
              </a:rPr>
              <a:t>*</a:t>
            </a:r>
            <a:endParaRPr lang="en-US" altLang="zh-CN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4876800" y="4761061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E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3352800" y="3329136"/>
            <a:ext cx="533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038600" y="3329136"/>
            <a:ext cx="5334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H="1">
            <a:off x="4114800" y="3862536"/>
            <a:ext cx="4572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4800600" y="3862536"/>
            <a:ext cx="406400" cy="304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5486400" y="4395936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5105400" y="4429274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4114800" y="4395936"/>
            <a:ext cx="762000" cy="1066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3276600" y="4727724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B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3581400" y="4395936"/>
            <a:ext cx="304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5257800" y="5081736"/>
            <a:ext cx="6858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953000" y="5310336"/>
            <a:ext cx="381000" cy="4572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olidFill>
                  <a:srgbClr val="800080"/>
                </a:solidFill>
                <a:ea typeface="宋体" charset="-122"/>
              </a:rPr>
              <a:t>-</a:t>
            </a:r>
            <a:endParaRPr lang="en-US" altLang="zh-CN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257800" y="6056461"/>
            <a:ext cx="479425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D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4572000" y="6040586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C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5181600" y="5675461"/>
            <a:ext cx="228600" cy="39687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4800600" y="5708799"/>
            <a:ext cx="152400" cy="3476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6172200" y="5005536"/>
            <a:ext cx="457200" cy="381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6629400" y="5370661"/>
            <a:ext cx="381000" cy="3968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800080"/>
                </a:solidFill>
                <a:ea typeface="宋体" charset="-122"/>
              </a:rPr>
              <a:t>N</a:t>
            </a:r>
            <a:endParaRPr lang="en-US" altLang="zh-CN" sz="2000">
              <a:solidFill>
                <a:srgbClr val="800080"/>
              </a:solidFill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375" y="2004893"/>
            <a:ext cx="2092662" cy="3300507"/>
          </a:xfrm>
          <a:prstGeom prst="rect">
            <a:avLst/>
          </a:prstGeom>
        </p:spPr>
      </p:pic>
      <p:sp>
        <p:nvSpPr>
          <p:cNvPr id="645155" name="AutoShape 35"/>
          <p:cNvSpPr>
            <a:spLocks noChangeArrowheads="1"/>
          </p:cNvSpPr>
          <p:nvPr/>
        </p:nvSpPr>
        <p:spPr bwMode="auto">
          <a:xfrm>
            <a:off x="4171950" y="3568899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9525">
            <a:solidFill>
              <a:srgbClr val="800080"/>
            </a:solidFill>
            <a:prstDash val="dash"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848156" y="3501008"/>
            <a:ext cx="28803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863396" y="4346436"/>
            <a:ext cx="288032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5491424" y="4653136"/>
            <a:ext cx="181688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1995011" cy="3438043"/>
          </a:xfrm>
          <a:prstGeom prst="rect">
            <a:avLst/>
          </a:prstGeom>
        </p:spPr>
      </p:pic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018372" y="1541736"/>
            <a:ext cx="7848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</a:t>
            </a:r>
            <a:r>
              <a:rPr lang="zh-CN" altLang="en-US" sz="2800" b="1" dirty="0">
                <a:solidFill>
                  <a:srgbClr val="FF0000"/>
                </a:solidFill>
              </a:rPr>
              <a:t>单</a:t>
            </a:r>
            <a:r>
              <a:rPr lang="zh-CN" altLang="en-US" sz="2800" b="1" dirty="0">
                <a:solidFill>
                  <a:srgbClr val="800080"/>
                </a:solidFill>
              </a:rPr>
              <a:t>赋值形式</a:t>
            </a:r>
            <a:endParaRPr lang="zh-CN" altLang="en-US" sz="1000" b="1" dirty="0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838200" y="1052736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r>
              <a:rPr lang="zh-CN" altLang="en-US" sz="3200" b="1" baseline="30000" dirty="0">
                <a:solidFill>
                  <a:srgbClr val="800080"/>
                </a:solidFill>
                <a:latin typeface="楷体_GB2312" pitchFamily="49" charset="-122"/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0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78190" y="5229200"/>
            <a:ext cx="758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i="1" dirty="0" smtClean="0">
                <a:solidFill>
                  <a:srgbClr val="FF0000"/>
                </a:solidFill>
              </a:rPr>
              <a:t>单赋值</a:t>
            </a:r>
            <a:r>
              <a:rPr lang="zh-CN" altLang="en-US" sz="1800" i="1" dirty="0" smtClean="0"/>
              <a:t>的</a:t>
            </a:r>
            <a:r>
              <a:rPr lang="zh-CN" altLang="en-US" sz="1800" i="1" dirty="0"/>
              <a:t>含义是：程序中的</a:t>
            </a:r>
            <a:r>
              <a:rPr lang="zh-CN" altLang="en-US" sz="1800" i="1" dirty="0" smtClean="0"/>
              <a:t>名字仅</a:t>
            </a:r>
            <a:r>
              <a:rPr lang="zh-CN" altLang="en-US" sz="1800" i="1" dirty="0"/>
              <a:t>有一次</a:t>
            </a:r>
            <a:r>
              <a:rPr lang="zh-CN" altLang="en-US" sz="1800" i="1" dirty="0" smtClean="0"/>
              <a:t>赋值，在</a:t>
            </a:r>
            <a:r>
              <a:rPr lang="zh-CN" altLang="en-US" sz="1800" i="1" dirty="0"/>
              <a:t>使用一个名字时仅关联于唯一的“定值点”</a:t>
            </a:r>
            <a:r>
              <a:rPr lang="zh-CN" altLang="en-US" sz="1800" i="1" dirty="0" smtClean="0"/>
              <a:t>。</a:t>
            </a:r>
            <a:endParaRPr lang="en-US" altLang="zh-CN" sz="1800" i="1" dirty="0" smtClean="0"/>
          </a:p>
          <a:p>
            <a:pPr>
              <a:buNone/>
            </a:pPr>
            <a:r>
              <a:rPr lang="en-US" altLang="zh-CN" sz="1800" i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φ</a:t>
            </a:r>
            <a:r>
              <a:rPr lang="zh-CN" altLang="en-US" sz="1800" i="1" dirty="0" smtClean="0">
                <a:solidFill>
                  <a:srgbClr val="FF0000"/>
                </a:solidFill>
              </a:rPr>
              <a:t>函数</a:t>
            </a:r>
            <a:r>
              <a:rPr lang="zh-CN" altLang="en-US" sz="1800" i="1" dirty="0" smtClean="0"/>
              <a:t>来</a:t>
            </a:r>
            <a:r>
              <a:rPr lang="zh-CN" altLang="en-US" sz="1800" i="1" dirty="0"/>
              <a:t>解决同</a:t>
            </a:r>
            <a:r>
              <a:rPr lang="zh-CN" altLang="en-US" sz="1800" i="1" dirty="0" smtClean="0"/>
              <a:t>一名字</a:t>
            </a:r>
            <a:r>
              <a:rPr lang="zh-CN" altLang="en-US" sz="1800" i="1" dirty="0"/>
              <a:t>的多个定值点的合流</a:t>
            </a:r>
            <a:r>
              <a:rPr lang="zh-CN" altLang="en-US" sz="1800" i="1" dirty="0" smtClean="0"/>
              <a:t>问题，</a:t>
            </a:r>
            <a:r>
              <a:rPr lang="en-US" altLang="zh-CN" sz="1800" i="1" dirty="0">
                <a:latin typeface="宋体" charset="-122"/>
                <a:ea typeface="宋体" charset="-122"/>
              </a:rPr>
              <a:t>φ</a:t>
            </a:r>
            <a:r>
              <a:rPr lang="en-US" altLang="zh-CN" sz="1800" i="1" dirty="0" smtClean="0"/>
              <a:t> ( </a:t>
            </a:r>
            <a:r>
              <a:rPr lang="en-US" altLang="zh-CN" sz="1800" i="1" dirty="0"/>
              <a:t>y1,y2)</a:t>
            </a:r>
            <a:r>
              <a:rPr lang="zh-CN" altLang="en-US" sz="1800" i="1" dirty="0"/>
              <a:t>的含义是</a:t>
            </a:r>
            <a:r>
              <a:rPr lang="zh-CN" altLang="en-US" sz="1800" i="1" dirty="0" smtClean="0"/>
              <a:t>：若</a:t>
            </a:r>
            <a:r>
              <a:rPr lang="zh-CN" altLang="en-US" sz="1800" i="1" dirty="0"/>
              <a:t>执行 </a:t>
            </a:r>
            <a:r>
              <a:rPr lang="en-US" altLang="zh-CN" sz="1800" i="1" dirty="0"/>
              <a:t>then </a:t>
            </a:r>
            <a:r>
              <a:rPr lang="zh-CN" altLang="en-US" sz="1800" i="1" dirty="0"/>
              <a:t>分支时取定值</a:t>
            </a:r>
            <a:r>
              <a:rPr lang="zh-CN" altLang="en-US" sz="1800" i="1" dirty="0" smtClean="0"/>
              <a:t>点为 </a:t>
            </a:r>
            <a:r>
              <a:rPr lang="en-US" altLang="zh-CN" sz="1800" i="1" dirty="0"/>
              <a:t>y1, </a:t>
            </a:r>
            <a:r>
              <a:rPr lang="zh-CN" altLang="en-US" sz="1800" i="1" dirty="0"/>
              <a:t>若执行 </a:t>
            </a:r>
            <a:r>
              <a:rPr lang="en-US" altLang="zh-CN" sz="1800" i="1" dirty="0"/>
              <a:t>else </a:t>
            </a:r>
            <a:r>
              <a:rPr lang="zh-CN" altLang="en-US" sz="1800" i="1" dirty="0"/>
              <a:t>分支时取定值点为 </a:t>
            </a:r>
            <a:r>
              <a:rPr lang="en-US" altLang="zh-CN" sz="1800" i="1" dirty="0"/>
              <a:t>y2</a:t>
            </a:r>
            <a:r>
              <a:rPr lang="zh-CN" altLang="en-US" sz="1800" i="1" dirty="0"/>
              <a:t>。</a:t>
            </a:r>
            <a:r>
              <a:rPr lang="en-US" altLang="zh-CN" sz="1800" i="1" dirty="0"/>
              <a:t> </a:t>
            </a:r>
            <a:endParaRPr lang="zh-CN" altLang="en-US" sz="1800" i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26"/>
          <p:cNvSpPr>
            <a:spLocks noChangeArrowheads="1"/>
          </p:cNvSpPr>
          <p:nvPr/>
        </p:nvSpPr>
        <p:spPr bwMode="auto">
          <a:xfrm>
            <a:off x="1549400" y="188913"/>
            <a:ext cx="417472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8675" name="Rectangle 227"/>
          <p:cNvSpPr>
            <a:spLocks noChangeArrowheads="1"/>
          </p:cNvSpPr>
          <p:nvPr/>
        </p:nvSpPr>
        <p:spPr bwMode="auto">
          <a:xfrm>
            <a:off x="838200" y="1681644"/>
            <a:ext cx="3733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lvl="1"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2800" b="1" dirty="0" smtClean="0"/>
              <a:t>抽象语法树</a:t>
            </a:r>
            <a:r>
              <a:rPr lang="en-US" altLang="zh-CN" sz="2800" b="1" dirty="0">
                <a:latin typeface="Arial Unicode MS" charset="-122"/>
                <a:ea typeface="Arial Unicode MS" charset="-122"/>
                <a:cs typeface="Arial Unicode MS" charset="-122"/>
              </a:rPr>
              <a:t>*</a:t>
            </a:r>
            <a:endParaRPr lang="zh-CN" altLang="en-US" sz="2800" b="1" dirty="0" smtClean="0"/>
          </a:p>
        </p:txBody>
      </p:sp>
      <p:sp>
        <p:nvSpPr>
          <p:cNvPr id="28676" name="Text Box 228"/>
          <p:cNvSpPr txBox="1">
            <a:spLocks noChangeArrowheads="1"/>
          </p:cNvSpPr>
          <p:nvPr/>
        </p:nvSpPr>
        <p:spPr bwMode="auto">
          <a:xfrm>
            <a:off x="414338" y="990600"/>
            <a:ext cx="71294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生成</a:t>
            </a:r>
            <a:r>
              <a:rPr lang="zh-CN" altLang="en-US" sz="3200" b="1" baseline="30000" dirty="0">
                <a:solidFill>
                  <a:srgbClr val="800080"/>
                </a:solidFill>
                <a:latin typeface="楷体_GB2312" pitchFamily="49" charset="-122"/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Arial Unicode MS" charset="-122"/>
              <a:ea typeface="Arial Unicode MS" charset="-122"/>
              <a:cs typeface="Arial Unicode MS" charset="-122"/>
            </a:endParaRPr>
          </a:p>
        </p:txBody>
      </p:sp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1253208" y="2348880"/>
            <a:ext cx="7128792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ClrTx/>
              <a:buFont typeface="Wingdings" charset="2"/>
              <a:buChar char="ü"/>
            </a:pPr>
            <a:r>
              <a:rPr lang="zh-CN" altLang="en-US" b="1" dirty="0"/>
              <a:t>不含我们</a:t>
            </a:r>
            <a:r>
              <a:rPr lang="zh-CN" altLang="en-US" b="1" dirty="0" smtClean="0"/>
              <a:t>不关心</a:t>
            </a:r>
            <a:r>
              <a:rPr lang="zh-CN" altLang="en-US" b="1" dirty="0"/>
              <a:t>的终结符（ 例如逗号），而</a:t>
            </a:r>
            <a:r>
              <a:rPr lang="zh-CN" altLang="en-US" b="1" dirty="0">
                <a:solidFill>
                  <a:srgbClr val="FF0000"/>
                </a:solidFill>
              </a:rPr>
              <a:t>只含</a:t>
            </a:r>
            <a:r>
              <a:rPr lang="zh-CN" altLang="en-US" b="1" dirty="0"/>
              <a:t>像</a:t>
            </a:r>
            <a:r>
              <a:rPr lang="zh-CN" altLang="en-US" b="1" dirty="0">
                <a:solidFill>
                  <a:srgbClr val="FF0000"/>
                </a:solidFill>
              </a:rPr>
              <a:t>标识符、常量等</a:t>
            </a:r>
            <a:r>
              <a:rPr lang="zh-CN" altLang="en-US" b="1" dirty="0"/>
              <a:t>之类的</a:t>
            </a:r>
            <a:r>
              <a:rPr lang="zh-CN" altLang="en-US" b="1" dirty="0">
                <a:solidFill>
                  <a:srgbClr val="FF0000"/>
                </a:solidFill>
              </a:rPr>
              <a:t>终结符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marL="342900" indent="-342900">
              <a:buClrTx/>
              <a:buFont typeface="Wingdings" charset="2"/>
              <a:buChar char="ü"/>
            </a:pPr>
            <a:r>
              <a:rPr lang="zh-CN" altLang="en-US" b="1" dirty="0" smtClean="0">
                <a:solidFill>
                  <a:srgbClr val="FF0000"/>
                </a:solidFill>
              </a:rPr>
              <a:t>不</a:t>
            </a:r>
            <a:r>
              <a:rPr lang="zh-CN" altLang="en-US" b="1" dirty="0">
                <a:solidFill>
                  <a:srgbClr val="FF0000"/>
                </a:solidFill>
              </a:rPr>
              <a:t>具体体现语法分析</a:t>
            </a:r>
            <a:r>
              <a:rPr lang="zh-CN" altLang="en-US" b="1" dirty="0" smtClean="0">
                <a:solidFill>
                  <a:srgbClr val="FF0000"/>
                </a:solidFill>
              </a:rPr>
              <a:t>的细节</a:t>
            </a:r>
            <a:r>
              <a:rPr lang="zh-CN" altLang="en-US" b="1" dirty="0">
                <a:solidFill>
                  <a:srgbClr val="FF0000"/>
                </a:solidFill>
              </a:rPr>
              <a:t>步骤</a:t>
            </a:r>
            <a:r>
              <a:rPr lang="zh-CN" altLang="en-US" b="1" dirty="0"/>
              <a:t>，例如对于 </a:t>
            </a:r>
            <a:r>
              <a:rPr lang="en-US" altLang="zh-CN" b="1" i="1" dirty="0"/>
              <a:t>A </a:t>
            </a:r>
            <a:r>
              <a:rPr lang="en-US" altLang="zh-CN" b="1" i="1" dirty="0">
                <a:sym typeface="Symbol" pitchFamily="18" charset="2"/>
              </a:rPr>
              <a:t> </a:t>
            </a:r>
            <a:r>
              <a:rPr lang="en-US" altLang="zh-CN" b="1" i="1" dirty="0" smtClean="0"/>
              <a:t>A E | </a:t>
            </a:r>
            <a:r>
              <a:rPr lang="en-US" altLang="zh-CN" b="1" i="1" dirty="0">
                <a:sym typeface="Symbol" pitchFamily="18" charset="2"/>
              </a:rPr>
              <a:t></a:t>
            </a:r>
            <a:r>
              <a:rPr lang="en-US" altLang="zh-CN" b="1" i="1" dirty="0" smtClean="0"/>
              <a:t> </a:t>
            </a:r>
            <a:r>
              <a:rPr lang="zh-CN" altLang="en-US" b="1" dirty="0"/>
              <a:t>这样的规则，按照语法分析的细节步骤来记录的话应该是一</a:t>
            </a:r>
            <a:r>
              <a:rPr lang="zh-CN" altLang="en-US" b="1" dirty="0" smtClean="0"/>
              <a:t>棵二叉树</a:t>
            </a:r>
            <a:r>
              <a:rPr lang="zh-CN" altLang="en-US" b="1" dirty="0"/>
              <a:t>，但是在 </a:t>
            </a:r>
            <a:r>
              <a:rPr lang="en-US" altLang="zh-CN" b="1" i="1" dirty="0"/>
              <a:t>AST </a:t>
            </a:r>
            <a:r>
              <a:rPr lang="zh-CN" altLang="en-US" b="1" dirty="0"/>
              <a:t>中我们可以将其表示成</a:t>
            </a:r>
            <a:r>
              <a:rPr lang="zh-CN" altLang="en-US" b="1" dirty="0">
                <a:solidFill>
                  <a:srgbClr val="FF0000"/>
                </a:solidFill>
              </a:rPr>
              <a:t>同类节点的一个链表</a:t>
            </a:r>
            <a:r>
              <a:rPr lang="zh-CN" altLang="en-US" b="1" dirty="0"/>
              <a:t>，这样更便于后续处理</a:t>
            </a:r>
            <a:r>
              <a:rPr lang="zh-CN" altLang="en-US" b="1" dirty="0" smtClean="0"/>
              <a:t>；</a:t>
            </a:r>
            <a:endParaRPr lang="en-US" altLang="zh-CN" b="1" dirty="0"/>
          </a:p>
          <a:p>
            <a:pPr marL="342900" indent="-342900">
              <a:buClrTx/>
              <a:buFont typeface="Wingdings" charset="2"/>
              <a:buChar char="ü"/>
            </a:pPr>
            <a:r>
              <a:rPr lang="zh-CN" altLang="en-US" b="1" dirty="0" smtClean="0"/>
              <a:t>能够</a:t>
            </a:r>
            <a:r>
              <a:rPr lang="zh-CN" altLang="en-US" b="1" dirty="0"/>
              <a:t>完整体现源程序的语法结构，使后续过程可以反复利用 </a:t>
            </a:r>
            <a:endParaRPr lang="en-US" altLang="zh-CN" b="1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28679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AutoShape 2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AutoShape 26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AutoShape 26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26"/>
          <p:cNvSpPr>
            <a:spLocks noChangeArrowheads="1"/>
          </p:cNvSpPr>
          <p:nvPr/>
        </p:nvSpPr>
        <p:spPr bwMode="auto">
          <a:xfrm>
            <a:off x="1549400" y="188913"/>
            <a:ext cx="3886696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8675" name="Rectangle 227"/>
          <p:cNvSpPr>
            <a:spLocks noChangeArrowheads="1"/>
          </p:cNvSpPr>
          <p:nvPr/>
        </p:nvSpPr>
        <p:spPr bwMode="auto">
          <a:xfrm>
            <a:off x="838200" y="1546225"/>
            <a:ext cx="517396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buClrTx/>
              <a:buFont typeface="Symbol" pitchFamily="18" charset="2"/>
              <a:buChar char="-"/>
            </a:pPr>
            <a:r>
              <a:rPr lang="zh-CN" altLang="en-US" sz="28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2800" b="1" dirty="0"/>
              <a:t>翻译模式表示的抽象语法</a:t>
            </a:r>
            <a:r>
              <a:rPr lang="zh-CN" altLang="en-US" sz="2800" b="1" dirty="0" smtClean="0"/>
              <a:t>树</a:t>
            </a:r>
            <a:r>
              <a:rPr lang="en-US" altLang="zh-CN" sz="2800" b="1" dirty="0">
                <a:latin typeface="Arial Unicode MS" charset="-122"/>
                <a:ea typeface="Arial Unicode MS" charset="-122"/>
                <a:cs typeface="Arial Unicode MS" charset="-122"/>
              </a:rPr>
              <a:t>*</a:t>
            </a:r>
            <a:endParaRPr lang="zh-CN" altLang="en-US" sz="2800" b="1" dirty="0" smtClean="0"/>
          </a:p>
        </p:txBody>
      </p:sp>
      <p:sp>
        <p:nvSpPr>
          <p:cNvPr id="28676" name="Text Box 228"/>
          <p:cNvSpPr txBox="1">
            <a:spLocks noChangeArrowheads="1"/>
          </p:cNvSpPr>
          <p:nvPr/>
        </p:nvSpPr>
        <p:spPr bwMode="auto">
          <a:xfrm>
            <a:off x="414338" y="990600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中间代码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生成</a:t>
            </a:r>
            <a:r>
              <a:rPr lang="zh-CN" altLang="en-US" sz="3200" b="1" baseline="30000" dirty="0">
                <a:solidFill>
                  <a:srgbClr val="800080"/>
                </a:solidFill>
                <a:latin typeface="楷体_GB2312" pitchFamily="49" charset="-122"/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Arial Unicode MS" charset="-122"/>
              <a:ea typeface="Arial Unicode MS" charset="-122"/>
              <a:cs typeface="Arial Unicode MS" charset="-122"/>
            </a:endParaRPr>
          </a:p>
        </p:txBody>
      </p:sp>
      <p:sp>
        <p:nvSpPr>
          <p:cNvPr id="523527" name="Text Box 263"/>
          <p:cNvSpPr txBox="1">
            <a:spLocks noChangeArrowheads="1"/>
          </p:cNvSpPr>
          <p:nvPr/>
        </p:nvSpPr>
        <p:spPr bwMode="auto">
          <a:xfrm>
            <a:off x="762000" y="2060848"/>
            <a:ext cx="2819400" cy="4473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i="1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u="sng">
                <a:sym typeface="Symbol" pitchFamily="18" charset="2"/>
              </a:rPr>
              <a:t>id</a:t>
            </a:r>
            <a:r>
              <a:rPr lang="en-US" altLang="zh-CN">
                <a:sym typeface="Symbol" pitchFamily="18" charset="2"/>
              </a:rPr>
              <a:t> := </a:t>
            </a:r>
            <a:r>
              <a:rPr lang="en-US" altLang="zh-CN" i="1">
                <a:sym typeface="Symbol" pitchFamily="18" charset="2"/>
              </a:rPr>
              <a:t>E</a:t>
            </a:r>
            <a:endParaRPr lang="en-US" altLang="zh-CN" i="1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i="1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i="1">
                <a:sym typeface="Symbol" pitchFamily="18" charset="2"/>
              </a:rPr>
              <a:t>S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endParaRPr lang="en-US" altLang="zh-CN" i="1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>
                <a:sym typeface="Symbol" pitchFamily="18" charset="2"/>
              </a:rPr>
              <a:t>S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sym typeface="Symbol" pitchFamily="18" charset="2"/>
              </a:rPr>
              <a:t> </a:t>
            </a:r>
            <a:endParaRPr lang="en-US" altLang="zh-CN" i="1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i="1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>
                <a:sym typeface="Symbol" pitchFamily="18" charset="2"/>
              </a:rPr>
              <a:t>S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sym typeface="Symbol" pitchFamily="18" charset="2"/>
              </a:rPr>
              <a:t> S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; </a:t>
            </a:r>
            <a:r>
              <a:rPr lang="en-US" altLang="zh-CN" i="1">
                <a:sym typeface="Symbol" pitchFamily="18" charset="2"/>
              </a:rPr>
              <a:t>S</a:t>
            </a:r>
            <a:r>
              <a:rPr lang="en-US" altLang="zh-CN" baseline="-25000">
                <a:sym typeface="Symbol" pitchFamily="18" charset="2"/>
              </a:rPr>
              <a:t>2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i="1">
                <a:sym typeface="Symbol" pitchFamily="18" charset="2"/>
              </a:rPr>
              <a:t>E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u="sng">
                <a:sym typeface="Symbol" pitchFamily="18" charset="2"/>
              </a:rPr>
              <a:t>id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i="1">
                <a:sym typeface="Symbol" pitchFamily="18" charset="2"/>
              </a:rPr>
              <a:t>E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+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i="1">
                <a:sym typeface="Symbol" pitchFamily="18" charset="2"/>
              </a:rPr>
              <a:t>E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 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2</a:t>
            </a:r>
            <a:endParaRPr lang="en-US" altLang="zh-CN" baseline="-2500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>
                <a:sym typeface="Symbol" pitchFamily="18" charset="2"/>
              </a:rPr>
              <a:t>E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i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>
                <a:sym typeface="Symbol" pitchFamily="18" charset="2"/>
              </a:rPr>
              <a:t>1 </a:t>
            </a:r>
            <a:r>
              <a:rPr lang="en-US" altLang="zh-CN">
                <a:ea typeface="华文行楷" pitchFamily="2" charset="-122"/>
                <a:sym typeface="Symbol" pitchFamily="18" charset="2"/>
              </a:rPr>
              <a:t>) 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>
                <a:ea typeface="华文行楷" pitchFamily="2" charset="-122"/>
                <a:sym typeface="Symbol" pitchFamily="18" charset="2"/>
              </a:rPr>
              <a:t>……</a:t>
            </a:r>
            <a:endParaRPr lang="en-US" altLang="zh-CN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523528" name="Text Box 264"/>
          <p:cNvSpPr txBox="1">
            <a:spLocks noChangeArrowheads="1"/>
          </p:cNvSpPr>
          <p:nvPr/>
        </p:nvSpPr>
        <p:spPr bwMode="auto">
          <a:xfrm>
            <a:off x="3581400" y="2060848"/>
            <a:ext cx="5486400" cy="4473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i="1" dirty="0" err="1">
                <a:cs typeface="Times New Roman" pitchFamily="18" charset="0"/>
                <a:sym typeface="Symbol" pitchFamily="18" charset="2"/>
              </a:rPr>
              <a:t>S.ptr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:=</a:t>
            </a:r>
            <a:r>
              <a:rPr lang="en-US" altLang="zh-CN" i="1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(‘assign’,</a:t>
            </a:r>
            <a:endParaRPr lang="en-US" altLang="zh-CN" i="1" dirty="0">
              <a:ea typeface="华文行楷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),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if_then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’,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while_do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’,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E.ptr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i="1" dirty="0" err="1">
                <a:sym typeface="Symbol" pitchFamily="18" charset="2"/>
              </a:rPr>
              <a:t>seq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mkleaf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u="sng" dirty="0" err="1">
                <a:sym typeface="Symbol" pitchFamily="18" charset="2"/>
              </a:rPr>
              <a:t>id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+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(‘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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’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, </a:t>
            </a:r>
            <a:r>
              <a:rPr lang="en-US" altLang="zh-CN" i="1" dirty="0"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.ptr)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E.ptr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.ptr </a:t>
            </a:r>
            <a:r>
              <a:rPr lang="en-US" altLang="zh-CN" dirty="0">
                <a:sym typeface="Symbol" pitchFamily="18" charset="2"/>
              </a:rPr>
              <a:t>}</a:t>
            </a:r>
            <a:endParaRPr lang="en-US" altLang="zh-CN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……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28679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AutoShape 2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AutoShape 26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AutoShape 26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Rectangle 269"/>
          <p:cNvSpPr>
            <a:spLocks noChangeArrowheads="1"/>
          </p:cNvSpPr>
          <p:nvPr/>
        </p:nvSpPr>
        <p:spPr bwMode="auto">
          <a:xfrm>
            <a:off x="5940152" y="1052736"/>
            <a:ext cx="2987824" cy="1077218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1600" i="1" dirty="0" err="1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mknode</a:t>
            </a:r>
            <a:r>
              <a:rPr lang="en-US" altLang="zh-CN" sz="1600" i="1" dirty="0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zh-CN" altLang="en-US" sz="1600" i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动作标识</a:t>
            </a:r>
            <a:r>
              <a:rPr lang="en-US" altLang="zh-CN" sz="1600" i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,</a:t>
            </a:r>
            <a:r>
              <a:rPr lang="zh-CN" altLang="en-US" sz="1600" i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子节点列表</a:t>
            </a:r>
            <a:r>
              <a:rPr lang="en-US" altLang="zh-CN" sz="1600" i="1" dirty="0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1600" dirty="0" smtClean="0">
                <a:ea typeface="华文行楷" pitchFamily="2" charset="-122"/>
                <a:sym typeface="Symbol" pitchFamily="18" charset="2"/>
              </a:rPr>
              <a:t>: </a:t>
            </a:r>
            <a:r>
              <a:rPr kumimoji="0" lang="zh-CN" altLang="en-US" sz="1600" b="1" dirty="0"/>
              <a:t>构造内部结点</a:t>
            </a:r>
            <a:endParaRPr kumimoji="0" lang="zh-CN" altLang="en-US" sz="1600" b="1" dirty="0"/>
          </a:p>
          <a:p>
            <a:pPr>
              <a:buFont typeface="Wingdings" charset="2"/>
              <a:buNone/>
            </a:pPr>
            <a:r>
              <a:rPr lang="en-US" altLang="zh-CN" sz="1600" i="1" dirty="0" err="1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mkleaf</a:t>
            </a:r>
            <a:r>
              <a:rPr lang="en-US" altLang="zh-CN" sz="1600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: </a:t>
            </a:r>
            <a:r>
              <a:rPr kumimoji="0" lang="zh-CN" altLang="en-US" sz="1600" b="1" dirty="0"/>
              <a:t>构造叶子</a:t>
            </a:r>
            <a:r>
              <a:rPr kumimoji="0" lang="zh-CN" altLang="en-US" sz="1600" b="1" dirty="0" smtClean="0"/>
              <a:t>结点</a:t>
            </a:r>
            <a:endParaRPr kumimoji="0" lang="en-US" altLang="zh-CN" sz="1600" b="1" dirty="0" smtClean="0"/>
          </a:p>
          <a:p>
            <a:pPr>
              <a:buNone/>
            </a:pPr>
            <a:r>
              <a:rPr lang="en-US" altLang="zh-CN" sz="1600" u="sng" dirty="0" err="1" smtClean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1600" i="1" dirty="0" err="1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.entry</a:t>
            </a:r>
            <a:r>
              <a:rPr lang="en-US" altLang="zh-CN" sz="1600" i="1" dirty="0" smtClean="0">
                <a:ea typeface="华文行楷" pitchFamily="2" charset="-122"/>
                <a:sym typeface="Symbol" pitchFamily="18" charset="2"/>
              </a:rPr>
              <a:t>: </a:t>
            </a:r>
            <a:r>
              <a:rPr lang="en-US" altLang="zh-CN" sz="1600" i="1" u="sng" dirty="0" smtClean="0">
                <a:ea typeface="华文行楷" pitchFamily="2" charset="-122"/>
                <a:sym typeface="Symbol" pitchFamily="18" charset="2"/>
              </a:rPr>
              <a:t>id</a:t>
            </a:r>
            <a:r>
              <a:rPr kumimoji="0" lang="zh-CN" altLang="en-US" sz="1600" b="1" dirty="0">
                <a:sym typeface="Symbol" pitchFamily="18" charset="2"/>
              </a:rPr>
              <a:t>在符号表中的指针</a:t>
            </a:r>
            <a:endParaRPr kumimoji="0" lang="zh-CN" altLang="en-US" sz="16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83820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语义分析和中间代码生成的重要数据结构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143000" y="2332038"/>
            <a:ext cx="7696200" cy="28315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符号表</a:t>
            </a:r>
            <a:r>
              <a:rPr lang="zh-CN" altLang="en-US" b="1" dirty="0"/>
              <a:t>（</a:t>
            </a:r>
            <a:r>
              <a:rPr lang="en-US" altLang="zh-CN" b="1" i="1" dirty="0"/>
              <a:t>symbol tables</a:t>
            </a:r>
            <a:r>
              <a:rPr lang="zh-CN" altLang="en-US" b="1" dirty="0"/>
              <a:t>）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名字信息</a:t>
            </a:r>
            <a:r>
              <a:rPr lang="zh-CN" altLang="en-US" b="1" dirty="0">
                <a:solidFill>
                  <a:srgbClr val="800080"/>
                </a:solidFill>
              </a:rPr>
              <a:t>建立后加入</a:t>
            </a:r>
            <a:r>
              <a:rPr lang="en-US" altLang="zh-CN" b="1" i="1" dirty="0">
                <a:solidFill>
                  <a:srgbClr val="800080"/>
                </a:solidFill>
              </a:rPr>
              <a:t>/</a:t>
            </a:r>
            <a:r>
              <a:rPr lang="zh-CN" altLang="en-US" b="1" dirty="0">
                <a:solidFill>
                  <a:srgbClr val="800080"/>
                </a:solidFill>
              </a:rPr>
              <a:t>更改符号表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名字信息如：种类，类型，偏移地址，占用空间等</a:t>
            </a:r>
            <a:endParaRPr kumimoji="0"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需要获取名字信息时，查找符号表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sz="1000" b="1" dirty="0">
                <a:solidFill>
                  <a:srgbClr val="800080"/>
                </a:solidFill>
              </a:rPr>
              <a:t> 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符号表的组织可以体现名字</a:t>
            </a:r>
            <a:r>
              <a:rPr lang="zh-CN" altLang="en-US" b="1" dirty="0">
                <a:solidFill>
                  <a:srgbClr val="FF0000"/>
                </a:solidFill>
              </a:rPr>
              <a:t>作用域规则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zh-CN" altLang="en-US" b="1" dirty="0"/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1476375" y="250825"/>
            <a:ext cx="5256213" cy="5857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语义分析与中间代码生成</a:t>
            </a:r>
            <a:endParaRPr lang="zh-CN" altLang="en-US" sz="3600" b="1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29699" name="Rectangle 140"/>
          <p:cNvSpPr>
            <a:spLocks noChangeArrowheads="1"/>
          </p:cNvSpPr>
          <p:nvPr/>
        </p:nvSpPr>
        <p:spPr bwMode="auto">
          <a:xfrm>
            <a:off x="1143000" y="2162175"/>
            <a:ext cx="7391400" cy="1677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顺序的语句序列</a:t>
            </a:r>
            <a:r>
              <a:rPr lang="zh-CN" altLang="en-US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其</a:t>
            </a:r>
            <a:r>
              <a:rPr lang="zh-CN" altLang="en-US" sz="2800" b="1" dirty="0">
                <a:solidFill>
                  <a:srgbClr val="800080"/>
                </a:solidFill>
              </a:rPr>
              <a:t>语句</a:t>
            </a:r>
            <a:r>
              <a:rPr lang="zh-CN" altLang="en-US" sz="2800" b="1" dirty="0"/>
              <a:t>一般具有如下</a:t>
            </a:r>
            <a:r>
              <a:rPr lang="zh-CN" altLang="en-US" sz="2800" b="1" dirty="0">
                <a:solidFill>
                  <a:srgbClr val="800080"/>
                </a:solidFill>
              </a:rPr>
              <a:t>形式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sz="2800" i="1" dirty="0">
                <a:solidFill>
                  <a:srgbClr val="800080"/>
                </a:solidFill>
              </a:rPr>
              <a:t>             </a:t>
            </a:r>
            <a:r>
              <a:rPr lang="en-US" altLang="zh-CN" sz="2800" i="1" dirty="0">
                <a:solidFill>
                  <a:srgbClr val="800080"/>
                </a:solidFill>
              </a:rPr>
              <a:t>x := y op z</a:t>
            </a:r>
            <a:endParaRPr lang="en-US" altLang="zh-CN" sz="2800" i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i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     </a:t>
            </a:r>
            <a:r>
              <a:rPr lang="en-US" altLang="zh-CN" sz="2800" dirty="0"/>
              <a:t>(</a:t>
            </a:r>
            <a:r>
              <a:rPr lang="en-US" altLang="zh-CN" sz="2800" i="1" dirty="0"/>
              <a:t>op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为操作符，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zh-CN" altLang="en-US" sz="2800" b="1" dirty="0"/>
              <a:t>和</a:t>
            </a:r>
            <a:r>
              <a:rPr lang="zh-CN" altLang="en-US" sz="2800" dirty="0"/>
              <a:t> </a:t>
            </a:r>
            <a:r>
              <a:rPr lang="en-US" altLang="zh-CN" sz="2800" i="1" dirty="0"/>
              <a:t>z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为操作数，</a:t>
            </a:r>
            <a:r>
              <a:rPr lang="zh-CN" altLang="en-US" sz="2800" dirty="0"/>
              <a:t>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b="1" dirty="0"/>
              <a:t>为结果</a:t>
            </a:r>
            <a:r>
              <a:rPr lang="en-US" altLang="zh-CN" sz="2800" dirty="0"/>
              <a:t>)</a:t>
            </a:r>
            <a:endParaRPr lang="en-US" altLang="zh-CN" sz="1000" b="1" dirty="0"/>
          </a:p>
        </p:txBody>
      </p:sp>
      <p:sp>
        <p:nvSpPr>
          <p:cNvPr id="29700" name="Text Box 141"/>
          <p:cNvSpPr txBox="1">
            <a:spLocks noChangeArrowheads="1"/>
          </p:cNvSpPr>
          <p:nvPr/>
        </p:nvSpPr>
        <p:spPr bwMode="auto">
          <a:xfrm>
            <a:off x="762000" y="132556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三地址码</a:t>
            </a:r>
            <a:r>
              <a:rPr lang="en-US" altLang="zh-CN" sz="2800" i="1" dirty="0">
                <a:solidFill>
                  <a:srgbClr val="800080"/>
                </a:solidFill>
              </a:rPr>
              <a:t>TAC</a:t>
            </a:r>
            <a:endParaRPr lang="en-US" altLang="zh-CN" sz="2800" i="1" dirty="0">
              <a:solidFill>
                <a:srgbClr val="800080"/>
              </a:solidFill>
            </a:endParaRPr>
          </a:p>
        </p:txBody>
      </p:sp>
      <p:sp>
        <p:nvSpPr>
          <p:cNvPr id="29701" name="AutoShape 1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1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1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AutoShape 1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23528" y="1292562"/>
            <a:ext cx="8534400" cy="50167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3200" b="1" dirty="0">
                <a:solidFill>
                  <a:srgbClr val="800080"/>
                </a:solidFill>
              </a:rPr>
              <a:t>课程后续部分用到的 </a:t>
            </a:r>
            <a:r>
              <a:rPr lang="en-US" altLang="zh-CN" sz="2800" i="1" dirty="0">
                <a:solidFill>
                  <a:srgbClr val="800080"/>
                </a:solidFill>
              </a:rPr>
              <a:t>TAC </a:t>
            </a:r>
            <a:r>
              <a:rPr lang="zh-CN" altLang="en-US" sz="3200" b="1" dirty="0">
                <a:solidFill>
                  <a:srgbClr val="800080"/>
                </a:solidFill>
              </a:rPr>
              <a:t>语句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类型</a:t>
            </a:r>
            <a:endParaRPr lang="zh-CN" altLang="en-US" sz="1000" b="1" dirty="0"/>
          </a:p>
          <a:p>
            <a:pPr lvl="1"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</a:t>
            </a:r>
            <a:endParaRPr lang="en-US" altLang="zh-CN" i="1" dirty="0" smtClean="0">
              <a:solidFill>
                <a:srgbClr val="800080"/>
              </a:solidFill>
            </a:endParaRPr>
          </a:p>
          <a:p>
            <a:pPr marL="914400" lvl="1" indent="-457200">
              <a:buFont typeface="Wingdings" charset="2"/>
              <a:buChar char="ü"/>
            </a:pPr>
            <a:r>
              <a:rPr lang="zh-CN" altLang="en-US" b="1" dirty="0" smtClean="0"/>
              <a:t>赋值</a:t>
            </a:r>
            <a:r>
              <a:rPr lang="zh-CN" altLang="en-US" b="1" dirty="0"/>
              <a:t>语句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x := y op z</a:t>
            </a:r>
            <a:r>
              <a:rPr kumimoji="0" lang="en-US" altLang="zh-CN" b="1" dirty="0"/>
              <a:t>   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op </a:t>
            </a:r>
            <a:r>
              <a:rPr kumimoji="0" lang="zh-CN" altLang="en-US" b="1" dirty="0"/>
              <a:t>代表二元算术</a:t>
            </a:r>
            <a:r>
              <a:rPr kumimoji="0" lang="en-US" altLang="zh-CN" b="1" dirty="0"/>
              <a:t>/</a:t>
            </a:r>
            <a:r>
              <a:rPr kumimoji="0" lang="zh-CN" altLang="en-US" b="1" dirty="0"/>
              <a:t>逻辑运算）</a:t>
            </a:r>
            <a:endParaRPr kumimoji="0" lang="zh-CN" altLang="en-US" b="1" dirty="0"/>
          </a:p>
          <a:p>
            <a:pPr marL="914400" lvl="1" indent="-457200">
              <a:buFont typeface="Wingdings" charset="2"/>
              <a:buChar char="ü"/>
            </a:pPr>
            <a:r>
              <a:rPr lang="zh-CN" altLang="en-US" b="1" dirty="0" smtClean="0"/>
              <a:t>赋值</a:t>
            </a:r>
            <a:r>
              <a:rPr lang="zh-CN" altLang="en-US" b="1" dirty="0"/>
              <a:t>语句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x := op y</a:t>
            </a:r>
            <a:r>
              <a:rPr kumimoji="0" lang="en-US" altLang="zh-CN" b="1" dirty="0"/>
              <a:t>   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op </a:t>
            </a:r>
            <a:r>
              <a:rPr kumimoji="0" lang="zh-CN" altLang="en-US" b="1" dirty="0"/>
              <a:t>代表一元运算）</a:t>
            </a:r>
            <a:endParaRPr lang="zh-CN" altLang="en-US" b="1" dirty="0"/>
          </a:p>
          <a:p>
            <a:pPr marL="914400" lvl="1" indent="-457200">
              <a:buFont typeface="Wingdings" charset="2"/>
              <a:buChar char="ü"/>
            </a:pPr>
            <a:r>
              <a:rPr lang="zh-CN" altLang="en-US" b="1" dirty="0" smtClean="0"/>
              <a:t>复写</a:t>
            </a:r>
            <a:r>
              <a:rPr lang="zh-CN" altLang="en-US" b="1" dirty="0"/>
              <a:t>语句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x := y   </a:t>
            </a:r>
            <a:r>
              <a:rPr kumimoji="0" lang="zh-CN" altLang="en-US" b="1" dirty="0"/>
              <a:t>（</a:t>
            </a:r>
            <a:r>
              <a:rPr kumimoji="0" lang="en-US" altLang="zh-CN" i="1" dirty="0"/>
              <a:t>y </a:t>
            </a:r>
            <a:r>
              <a:rPr kumimoji="0" lang="zh-CN" altLang="en-US" b="1" dirty="0"/>
              <a:t>的值赋值给</a:t>
            </a:r>
            <a:r>
              <a:rPr lang="zh-CN" altLang="en-US" b="1" dirty="0"/>
              <a:t> </a:t>
            </a:r>
            <a:r>
              <a:rPr lang="en-US" altLang="zh-CN" i="1" dirty="0"/>
              <a:t>x</a:t>
            </a:r>
            <a:r>
              <a:rPr kumimoji="0" lang="zh-CN" altLang="en-US" b="1" dirty="0"/>
              <a:t>）</a:t>
            </a:r>
            <a:endParaRPr lang="zh-CN" altLang="en-US" b="1" dirty="0"/>
          </a:p>
          <a:p>
            <a:pPr marL="914400" lvl="1" indent="-457200">
              <a:buFont typeface="Wingdings" charset="2"/>
              <a:buChar char="ü"/>
            </a:pPr>
            <a:r>
              <a:rPr lang="zh-CN" altLang="en-US" b="1" dirty="0" smtClean="0"/>
              <a:t>无条件</a:t>
            </a:r>
            <a:r>
              <a:rPr lang="zh-CN" altLang="en-US" b="1" dirty="0"/>
              <a:t>跳转语句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goto</a:t>
            </a:r>
            <a:r>
              <a:rPr lang="en-US" altLang="zh-CN" i="1" dirty="0">
                <a:solidFill>
                  <a:srgbClr val="800080"/>
                </a:solidFill>
              </a:rPr>
              <a:t> L</a:t>
            </a:r>
            <a:r>
              <a:rPr kumimoji="0" lang="en-US" altLang="zh-CN" b="1" dirty="0"/>
              <a:t>  </a:t>
            </a:r>
            <a:r>
              <a:rPr kumimoji="0" lang="zh-CN" altLang="en-US" b="1" dirty="0"/>
              <a:t>（无条件跳转至标号</a:t>
            </a:r>
            <a:r>
              <a:rPr lang="zh-CN" altLang="en-US" b="1" dirty="0"/>
              <a:t> </a:t>
            </a:r>
            <a:r>
              <a:rPr lang="en-US" altLang="zh-CN" i="1" dirty="0"/>
              <a:t>L</a:t>
            </a:r>
            <a:r>
              <a:rPr kumimoji="0" lang="zh-CN" altLang="en-US" b="1" dirty="0"/>
              <a:t>）</a:t>
            </a:r>
            <a:endParaRPr lang="zh-CN" altLang="en-US" b="1" dirty="0"/>
          </a:p>
          <a:p>
            <a:pPr marL="914400" lvl="1" indent="-457200">
              <a:buFont typeface="Wingdings" charset="2"/>
              <a:buChar char="ü"/>
            </a:pPr>
            <a:r>
              <a:rPr lang="zh-CN" altLang="en-US" b="1" dirty="0" smtClean="0"/>
              <a:t>条件</a:t>
            </a:r>
            <a:r>
              <a:rPr lang="zh-CN" altLang="en-US" b="1" dirty="0"/>
              <a:t>跳转语句</a:t>
            </a:r>
            <a:r>
              <a:rPr lang="en-US" altLang="zh-CN" i="1" dirty="0">
                <a:solidFill>
                  <a:srgbClr val="800080"/>
                </a:solidFill>
              </a:rPr>
              <a:t>if x </a:t>
            </a:r>
            <a:r>
              <a:rPr lang="en-US" altLang="zh-CN" i="1" dirty="0" err="1">
                <a:solidFill>
                  <a:srgbClr val="800080"/>
                </a:solidFill>
              </a:rPr>
              <a:t>rop</a:t>
            </a:r>
            <a:r>
              <a:rPr lang="en-US" altLang="zh-CN" i="1" dirty="0">
                <a:solidFill>
                  <a:srgbClr val="800080"/>
                </a:solidFill>
              </a:rPr>
              <a:t> y </a:t>
            </a:r>
            <a:r>
              <a:rPr lang="en-US" altLang="zh-CN" i="1" dirty="0" err="1">
                <a:solidFill>
                  <a:srgbClr val="800080"/>
                </a:solidFill>
              </a:rPr>
              <a:t>goto</a:t>
            </a:r>
            <a:r>
              <a:rPr lang="en-US" altLang="zh-CN" i="1" dirty="0">
                <a:solidFill>
                  <a:srgbClr val="800080"/>
                </a:solidFill>
              </a:rPr>
              <a:t> L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（</a:t>
            </a:r>
            <a:r>
              <a:rPr kumimoji="0" lang="en-US" altLang="zh-CN" i="1" dirty="0" err="1"/>
              <a:t>rop</a:t>
            </a:r>
            <a:r>
              <a:rPr kumimoji="0" lang="en-US" altLang="zh-CN" i="1" dirty="0"/>
              <a:t> </a:t>
            </a:r>
            <a:r>
              <a:rPr kumimoji="0" lang="zh-CN" altLang="en-US" b="1" dirty="0"/>
              <a:t>代表</a:t>
            </a:r>
            <a:r>
              <a:rPr kumimoji="0" lang="zh-CN" altLang="en-US" b="1" dirty="0">
                <a:solidFill>
                  <a:srgbClr val="FF0000"/>
                </a:solidFill>
              </a:rPr>
              <a:t>关系运算</a:t>
            </a:r>
            <a:r>
              <a:rPr kumimoji="0" lang="zh-CN" altLang="en-US" b="1" dirty="0"/>
              <a:t>）</a:t>
            </a:r>
            <a:endParaRPr kumimoji="0" lang="zh-CN" altLang="en-US" b="1" dirty="0"/>
          </a:p>
          <a:p>
            <a:pPr marL="800100" lvl="1" indent="-342900">
              <a:buFont typeface="Wingdings" charset="2"/>
              <a:buChar char="ü"/>
            </a:pPr>
            <a:r>
              <a:rPr kumimoji="0" lang="zh-CN" altLang="en-US" b="1" dirty="0"/>
              <a:t> </a:t>
            </a:r>
            <a:r>
              <a:rPr lang="zh-CN" altLang="en-US" b="1" dirty="0" smtClean="0"/>
              <a:t>标号</a:t>
            </a:r>
            <a:r>
              <a:rPr lang="zh-CN" altLang="en-US" b="1" dirty="0"/>
              <a:t>语句</a:t>
            </a:r>
            <a:r>
              <a:rPr kumimoji="0" lang="zh-CN" altLang="en-US" dirty="0"/>
              <a:t> </a:t>
            </a:r>
            <a:r>
              <a:rPr kumimoji="0" lang="en-US" altLang="zh-CN" i="1" dirty="0"/>
              <a:t>L</a:t>
            </a:r>
            <a:r>
              <a:rPr kumimoji="0" lang="en-US" altLang="zh-CN" dirty="0"/>
              <a:t> </a:t>
            </a:r>
            <a:r>
              <a:rPr lang="en-US" altLang="zh-CN" b="1" dirty="0"/>
              <a:t>: </a:t>
            </a:r>
            <a:r>
              <a:rPr lang="zh-CN" altLang="en-US" b="1" dirty="0"/>
              <a:t>（定义标号 </a:t>
            </a:r>
            <a:r>
              <a:rPr lang="en-US" altLang="zh-CN" i="1" dirty="0"/>
              <a:t>L</a:t>
            </a:r>
            <a:r>
              <a:rPr lang="zh-CN" altLang="en-US" b="1" dirty="0"/>
              <a:t>） </a:t>
            </a:r>
            <a:endParaRPr lang="zh-CN" altLang="en-US" b="1" dirty="0"/>
          </a:p>
          <a:p>
            <a:pPr marL="914400" lvl="1" indent="-457200">
              <a:buFont typeface="Wingdings" charset="2"/>
              <a:buChar char="ü"/>
            </a:pPr>
            <a:r>
              <a:rPr lang="zh-CN" altLang="en-US" b="1" dirty="0" smtClean="0"/>
              <a:t>过程调用</a:t>
            </a:r>
            <a:r>
              <a:rPr lang="zh-CN" altLang="en-US" b="1" dirty="0"/>
              <a:t>语句序列 </a:t>
            </a:r>
            <a:r>
              <a:rPr lang="en-US" altLang="zh-CN" i="1" dirty="0" err="1">
                <a:solidFill>
                  <a:srgbClr val="800080"/>
                </a:solidFill>
              </a:rPr>
              <a:t>param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i="1" dirty="0" smtClean="0">
                <a:solidFill>
                  <a:srgbClr val="800080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800080"/>
                </a:solidFill>
              </a:rPr>
              <a:t>1</a:t>
            </a:r>
            <a:r>
              <a:rPr lang="en-US" altLang="zh-CN" i="1" dirty="0" smtClean="0">
                <a:solidFill>
                  <a:srgbClr val="800080"/>
                </a:solidFill>
              </a:rPr>
              <a:t>;…;</a:t>
            </a:r>
            <a:r>
              <a:rPr lang="en-US" altLang="zh-CN" i="1" dirty="0" err="1" smtClean="0">
                <a:solidFill>
                  <a:srgbClr val="800080"/>
                </a:solidFill>
              </a:rPr>
              <a:t>param</a:t>
            </a:r>
            <a:r>
              <a:rPr lang="en-US" altLang="zh-CN" i="1" dirty="0" smtClean="0">
                <a:solidFill>
                  <a:srgbClr val="800080"/>
                </a:solidFill>
              </a:rPr>
              <a:t> </a:t>
            </a:r>
            <a:r>
              <a:rPr lang="en-US" altLang="zh-CN" i="1" dirty="0" err="1" smtClean="0">
                <a:solidFill>
                  <a:srgbClr val="80008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800080"/>
                </a:solidFill>
              </a:rPr>
              <a:t>n</a:t>
            </a:r>
            <a:r>
              <a:rPr lang="en-US" altLang="zh-CN" i="1" dirty="0" err="1" smtClean="0">
                <a:solidFill>
                  <a:srgbClr val="800080"/>
                </a:solidFill>
              </a:rPr>
              <a:t>;call</a:t>
            </a:r>
            <a:r>
              <a:rPr lang="en-US" altLang="zh-CN" i="1" dirty="0" smtClean="0">
                <a:solidFill>
                  <a:srgbClr val="800080"/>
                </a:solidFill>
              </a:rPr>
              <a:t> </a:t>
            </a:r>
            <a:r>
              <a:rPr lang="en-US" altLang="zh-CN" i="1" dirty="0" err="1" smtClean="0">
                <a:solidFill>
                  <a:srgbClr val="800080"/>
                </a:solidFill>
              </a:rPr>
              <a:t>p,n</a:t>
            </a:r>
            <a:r>
              <a:rPr lang="en-US" altLang="zh-CN" i="1" dirty="0" smtClean="0">
                <a:solidFill>
                  <a:srgbClr val="800080"/>
                </a:solidFill>
              </a:rPr>
              <a:t>;</a:t>
            </a:r>
            <a:endParaRPr lang="en-US" altLang="zh-CN" i="1" dirty="0" smtClean="0">
              <a:solidFill>
                <a:srgbClr val="800080"/>
              </a:solidFill>
            </a:endParaRPr>
          </a:p>
          <a:p>
            <a:pPr marL="914400" lvl="1" indent="-457200">
              <a:buFont typeface="Wingdings" charset="2"/>
              <a:buChar char="ü"/>
            </a:pPr>
            <a:r>
              <a:rPr lang="zh-CN" altLang="en-US" b="1" dirty="0" smtClean="0"/>
              <a:t>过程</a:t>
            </a:r>
            <a:r>
              <a:rPr lang="zh-CN" altLang="en-US" b="1" dirty="0"/>
              <a:t>返回语句 </a:t>
            </a:r>
            <a:r>
              <a:rPr lang="en-US" altLang="zh-CN" i="1" dirty="0">
                <a:solidFill>
                  <a:srgbClr val="800080"/>
                </a:solidFill>
              </a:rPr>
              <a:t>return y </a:t>
            </a:r>
            <a:r>
              <a:rPr kumimoji="0" lang="zh-CN" altLang="en-US" b="1" dirty="0"/>
              <a:t>（</a:t>
            </a:r>
            <a:r>
              <a:rPr kumimoji="0" lang="en-US" altLang="zh-CN" b="1" i="1" dirty="0"/>
              <a:t>y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可选，存放返回值）</a:t>
            </a:r>
            <a:endParaRPr lang="zh-CN" altLang="en-US" b="1" dirty="0"/>
          </a:p>
          <a:p>
            <a:pPr marL="914400" lvl="1" indent="-457200">
              <a:buFont typeface="Wingdings" charset="2"/>
              <a:buChar char="ü"/>
            </a:pPr>
            <a:r>
              <a:rPr lang="zh-CN" altLang="en-US" b="1" dirty="0" smtClean="0"/>
              <a:t>下标</a:t>
            </a:r>
            <a:r>
              <a:rPr lang="zh-CN" altLang="en-US" b="1" dirty="0"/>
              <a:t>赋值语句</a:t>
            </a:r>
            <a:r>
              <a:rPr lang="zh-CN" altLang="en-US" i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x := y</a:t>
            </a:r>
            <a:r>
              <a:rPr lang="en-US" altLang="zh-CN" dirty="0">
                <a:solidFill>
                  <a:srgbClr val="800080"/>
                </a:solidFill>
              </a:rPr>
              <a:t>[</a:t>
            </a:r>
            <a:r>
              <a:rPr lang="en-US" altLang="zh-CN" i="1" dirty="0" err="1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800080"/>
                </a:solidFill>
              </a:rPr>
              <a:t>]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和 </a:t>
            </a:r>
            <a:r>
              <a:rPr lang="en-US" altLang="zh-CN" i="1" dirty="0">
                <a:solidFill>
                  <a:srgbClr val="800080"/>
                </a:solidFill>
              </a:rPr>
              <a:t>x</a:t>
            </a:r>
            <a:r>
              <a:rPr lang="en-US" altLang="zh-CN" dirty="0">
                <a:solidFill>
                  <a:srgbClr val="800080"/>
                </a:solidFill>
              </a:rPr>
              <a:t>[</a:t>
            </a:r>
            <a:r>
              <a:rPr lang="en-US" altLang="zh-CN" i="1" dirty="0" err="1">
                <a:solidFill>
                  <a:srgbClr val="80008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800080"/>
                </a:solidFill>
              </a:rPr>
              <a:t>]</a:t>
            </a:r>
            <a:r>
              <a:rPr lang="en-US" altLang="zh-CN" i="1" dirty="0">
                <a:solidFill>
                  <a:srgbClr val="800080"/>
                </a:solidFill>
              </a:rPr>
              <a:t> := y </a:t>
            </a:r>
            <a:r>
              <a:rPr kumimoji="0" lang="zh-CN" altLang="en-US" b="1" dirty="0"/>
              <a:t>（前者表示将</a:t>
            </a:r>
            <a:r>
              <a:rPr kumimoji="0" lang="zh-CN" altLang="en-US" b="1" dirty="0" smtClean="0"/>
              <a:t>地址</a:t>
            </a:r>
            <a:r>
              <a:rPr lang="zh-CN" altLang="en-US" b="1" dirty="0" smtClean="0"/>
              <a:t> </a:t>
            </a:r>
            <a:r>
              <a:rPr lang="en-US" altLang="zh-CN" i="1" dirty="0"/>
              <a:t>y</a:t>
            </a:r>
            <a:r>
              <a:rPr lang="en-US" altLang="zh-CN" b="1" dirty="0"/>
              <a:t> </a:t>
            </a:r>
            <a:r>
              <a:rPr kumimoji="0" lang="zh-CN" altLang="en-US" b="1" dirty="0"/>
              <a:t>起第</a:t>
            </a:r>
            <a:r>
              <a:rPr lang="en-US" altLang="zh-CN" i="1" dirty="0" err="1">
                <a:latin typeface="Times New Roman" pitchFamily="18" charset="0"/>
              </a:rPr>
              <a:t>i</a:t>
            </a:r>
            <a:r>
              <a:rPr kumimoji="0" lang="zh-CN" altLang="en-US" b="1" dirty="0"/>
              <a:t>个存储单元的值赋给</a:t>
            </a:r>
            <a:r>
              <a:rPr lang="zh-CN" altLang="en-US" b="1" dirty="0"/>
              <a:t> </a:t>
            </a:r>
            <a:r>
              <a:rPr lang="en-US" altLang="zh-CN" i="1" dirty="0"/>
              <a:t>x</a:t>
            </a:r>
            <a:r>
              <a:rPr lang="zh-CN" altLang="en-US" b="1" i="1" dirty="0"/>
              <a:t>，</a:t>
            </a:r>
            <a:r>
              <a:rPr kumimoji="0" lang="zh-CN" altLang="en-US" b="1" dirty="0"/>
              <a:t>后者类似）</a:t>
            </a:r>
            <a:endParaRPr kumimoji="0" lang="zh-CN" altLang="en-US" b="1" dirty="0"/>
          </a:p>
          <a:p>
            <a:pPr marL="914400" lvl="1" indent="-457200">
              <a:buFont typeface="Wingdings" charset="2"/>
              <a:buChar char="ü"/>
            </a:pPr>
            <a:r>
              <a:rPr lang="zh-CN" altLang="en-US" b="1" dirty="0" smtClean="0"/>
              <a:t>指针</a:t>
            </a:r>
            <a:r>
              <a:rPr lang="zh-CN" altLang="en-US" b="1" dirty="0"/>
              <a:t>赋值语句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x :=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i="1" dirty="0">
                <a:solidFill>
                  <a:srgbClr val="800080"/>
                </a:solidFill>
              </a:rPr>
              <a:t>y</a:t>
            </a:r>
            <a:r>
              <a:rPr kumimoji="0" lang="en-US" altLang="zh-CN" b="1" dirty="0"/>
              <a:t> </a:t>
            </a:r>
            <a:r>
              <a:rPr kumimoji="0" lang="zh-CN" altLang="en-US" b="1" dirty="0"/>
              <a:t>和 </a:t>
            </a:r>
            <a:r>
              <a:rPr lang="zh-CN" altLang="en-US" i="1" dirty="0">
                <a:solidFill>
                  <a:srgbClr val="800080"/>
                </a:solidFill>
                <a:sym typeface="Symbol" pitchFamily="18" charset="2"/>
              </a:rPr>
              <a:t>*</a:t>
            </a:r>
            <a:r>
              <a:rPr lang="en-US" altLang="zh-CN" i="1" dirty="0">
                <a:solidFill>
                  <a:srgbClr val="800080"/>
                </a:solidFill>
              </a:rPr>
              <a:t>x := y</a:t>
            </a:r>
            <a:endParaRPr lang="en-US" altLang="zh-CN" i="1" dirty="0">
              <a:solidFill>
                <a:srgbClr val="800080"/>
              </a:solidFill>
            </a:endParaRPr>
          </a:p>
        </p:txBody>
      </p:sp>
      <p:sp>
        <p:nvSpPr>
          <p:cNvPr id="307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269"/>
          <p:cNvSpPr>
            <a:spLocks noChangeArrowheads="1"/>
          </p:cNvSpPr>
          <p:nvPr/>
        </p:nvSpPr>
        <p:spPr bwMode="auto">
          <a:xfrm>
            <a:off x="7956376" y="4039180"/>
            <a:ext cx="1062494" cy="338554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n+1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条</a:t>
            </a: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TAC</a:t>
            </a:r>
            <a:endParaRPr kumimoji="0" lang="zh-CN" altLang="en-US" sz="1600" b="1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2" name="下箭头 1"/>
          <p:cNvSpPr/>
          <p:nvPr/>
        </p:nvSpPr>
        <p:spPr bwMode="auto">
          <a:xfrm rot="2725228">
            <a:off x="7783457" y="4150526"/>
            <a:ext cx="157274" cy="366097"/>
          </a:xfrm>
          <a:prstGeom prst="downArrow">
            <a:avLst/>
          </a:prstGeom>
          <a:noFill/>
          <a:ln w="9525" cap="flat" cmpd="sng" algn="ctr">
            <a:solidFill>
              <a:srgbClr val="990099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charset="2"/>
              <a:buChar char="²"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10" name="Rectangle 269"/>
          <p:cNvSpPr>
            <a:spLocks noChangeArrowheads="1"/>
          </p:cNvSpPr>
          <p:nvPr/>
        </p:nvSpPr>
        <p:spPr bwMode="auto">
          <a:xfrm>
            <a:off x="2161079" y="6214646"/>
            <a:ext cx="2016224" cy="338554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y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地址内的值赋给</a:t>
            </a: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x</a:t>
            </a:r>
            <a:endParaRPr kumimoji="0" lang="zh-CN" altLang="en-US" sz="1600" b="1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1" name="Rectangle 269"/>
          <p:cNvSpPr>
            <a:spLocks noChangeArrowheads="1"/>
          </p:cNvSpPr>
          <p:nvPr/>
        </p:nvSpPr>
        <p:spPr bwMode="auto">
          <a:xfrm>
            <a:off x="4703594" y="6214646"/>
            <a:ext cx="2016224" cy="338554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y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的值赋给</a:t>
            </a: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x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地址处</a:t>
            </a:r>
            <a:endParaRPr kumimoji="0" lang="zh-CN" altLang="en-US" sz="1600" b="1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3353686" y="2751174"/>
              <a:ext cx="79744" cy="22151"/>
            </p14:xfrm>
          </p:contentPart>
        </mc:Choice>
        <mc:Fallback xmlns="">
          <p:pic>
            <p:nvPicPr>
              <p:cNvPr id="3" name="墨迹 2"/>
            </p:nvPicPr>
            <p:blipFill>
              <a:blip/>
            </p:blipFill>
            <p:spPr>
              <a:xfrm>
                <a:off x="3353686" y="2751174"/>
                <a:ext cx="79744" cy="221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3725825" y="3838796"/>
              <a:ext cx="217081" cy="19936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3725825" y="3838796"/>
                <a:ext cx="217081" cy="199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8" name="墨迹 17"/>
              <p14:cNvContentPartPr/>
              <p14:nvPr/>
            </p14:nvContentPartPr>
            <p14:xfrm>
              <a:off x="3265081" y="2527059"/>
              <a:ext cx="14450" cy="104499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265081" y="2527059"/>
                <a:ext cx="14450" cy="1044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9" name="墨迹 18"/>
              <p14:cNvContentPartPr/>
              <p14:nvPr/>
            </p14:nvContentPartPr>
            <p14:xfrm>
              <a:off x="3244695" y="2549155"/>
              <a:ext cx="46085" cy="11519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244695" y="2549155"/>
                <a:ext cx="46085" cy="11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0" name="墨迹 19"/>
              <p14:cNvContentPartPr/>
              <p14:nvPr/>
            </p14:nvContentPartPr>
            <p14:xfrm>
              <a:off x="3244695" y="2582825"/>
              <a:ext cx="42537" cy="1329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244695" y="2582825"/>
                <a:ext cx="42537" cy="13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1" name="墨迹 20"/>
              <p14:cNvContentPartPr/>
              <p14:nvPr/>
            </p14:nvContentPartPr>
            <p14:xfrm>
              <a:off x="3304953" y="2507511"/>
              <a:ext cx="4430" cy="20379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304953" y="2507511"/>
                <a:ext cx="4430" cy="203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2" name="墨迹 21"/>
              <p14:cNvContentPartPr/>
              <p14:nvPr/>
            </p14:nvContentPartPr>
            <p14:xfrm>
              <a:off x="3310266" y="2477386"/>
              <a:ext cx="20386" cy="39872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310266" y="2477386"/>
                <a:ext cx="20386" cy="39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墨迹 22"/>
              <p14:cNvContentPartPr/>
              <p14:nvPr/>
            </p14:nvContentPartPr>
            <p14:xfrm>
              <a:off x="3306701" y="2539409"/>
              <a:ext cx="17" cy="24809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306701" y="2539409"/>
                <a:ext cx="17" cy="248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4" name="墨迹 23"/>
              <p14:cNvContentPartPr/>
              <p14:nvPr/>
            </p14:nvContentPartPr>
            <p14:xfrm>
              <a:off x="3304953" y="2536474"/>
              <a:ext cx="18604" cy="24200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3304953" y="2536474"/>
                <a:ext cx="18604" cy="2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5" name="墨迹 24"/>
              <p14:cNvContentPartPr/>
              <p14:nvPr/>
            </p14:nvContentPartPr>
            <p14:xfrm>
              <a:off x="3333300" y="2530548"/>
              <a:ext cx="7095" cy="2303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3333300" y="2530548"/>
                <a:ext cx="7095" cy="23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6" name="墨迹 25"/>
              <p14:cNvContentPartPr/>
              <p14:nvPr/>
            </p14:nvContentPartPr>
            <p14:xfrm>
              <a:off x="3342160" y="2528776"/>
              <a:ext cx="17064" cy="33670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3342160" y="2528776"/>
                <a:ext cx="17064" cy="33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7" name="墨迹 26"/>
              <p14:cNvContentPartPr/>
              <p14:nvPr/>
            </p14:nvContentPartPr>
            <p14:xfrm>
              <a:off x="3296093" y="2578395"/>
              <a:ext cx="49615" cy="15949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3296093" y="2578395"/>
                <a:ext cx="49615" cy="159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8" name="墨迹 27"/>
              <p14:cNvContentPartPr/>
              <p14:nvPr/>
            </p14:nvContentPartPr>
            <p14:xfrm>
              <a:off x="3331534" y="2571307"/>
              <a:ext cx="7096" cy="56042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3331534" y="2571307"/>
                <a:ext cx="7096" cy="56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9" name="墨迹 28"/>
              <p14:cNvContentPartPr/>
              <p14:nvPr/>
            </p14:nvContentPartPr>
            <p14:xfrm>
              <a:off x="3309383" y="2594344"/>
              <a:ext cx="22151" cy="32784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3309383" y="2594344"/>
                <a:ext cx="22151" cy="327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0" name="墨迹 29"/>
              <p14:cNvContentPartPr/>
              <p14:nvPr/>
            </p14:nvContentPartPr>
            <p14:xfrm>
              <a:off x="3336847" y="2599660"/>
              <a:ext cx="67336" cy="10633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3336847" y="2599660"/>
                <a:ext cx="67336" cy="106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1" name="墨迹 30"/>
              <p14:cNvContentPartPr/>
              <p14:nvPr/>
            </p14:nvContentPartPr>
            <p14:xfrm>
              <a:off x="3384697" y="2509283"/>
              <a:ext cx="30129" cy="46075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3384697" y="2509283"/>
                <a:ext cx="30129" cy="46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2" name="墨迹 31"/>
              <p14:cNvContentPartPr/>
              <p14:nvPr/>
            </p14:nvContentPartPr>
            <p14:xfrm>
              <a:off x="3409513" y="2539409"/>
              <a:ext cx="3531" cy="48732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3409513" y="2539409"/>
                <a:ext cx="3531" cy="487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3" name="墨迹 32"/>
              <p14:cNvContentPartPr/>
              <p14:nvPr/>
            </p14:nvContentPartPr>
            <p14:xfrm>
              <a:off x="3415709" y="2500423"/>
              <a:ext cx="21251" cy="34556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3415709" y="2500423"/>
                <a:ext cx="21251" cy="34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4" name="墨迹 33"/>
              <p14:cNvContentPartPr/>
              <p14:nvPr/>
            </p14:nvContentPartPr>
            <p14:xfrm>
              <a:off x="3429000" y="2514599"/>
              <a:ext cx="30129" cy="3545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3429000" y="2514599"/>
                <a:ext cx="30129" cy="3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5" name="墨迹 34"/>
              <p14:cNvContentPartPr/>
              <p14:nvPr/>
            </p14:nvContentPartPr>
            <p14:xfrm>
              <a:off x="3448468" y="2523460"/>
              <a:ext cx="1800" cy="102781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3448468" y="2523460"/>
                <a:ext cx="1800" cy="102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6" name="墨迹 35"/>
              <p14:cNvContentPartPr/>
              <p14:nvPr/>
            </p14:nvContentPartPr>
            <p14:xfrm>
              <a:off x="3459129" y="2546497"/>
              <a:ext cx="18603" cy="1772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3459129" y="2546497"/>
                <a:ext cx="18603" cy="17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7" name="墨迹 36"/>
              <p14:cNvContentPartPr/>
              <p14:nvPr/>
            </p14:nvContentPartPr>
            <p14:xfrm>
              <a:off x="3462676" y="2568648"/>
              <a:ext cx="11508" cy="443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3462676" y="2568648"/>
                <a:ext cx="11508" cy="44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8" name="墨迹 37"/>
              <p14:cNvContentPartPr/>
              <p14:nvPr/>
            </p14:nvContentPartPr>
            <p14:xfrm>
              <a:off x="3506979" y="2500423"/>
              <a:ext cx="3530" cy="34556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3506979" y="2500423"/>
                <a:ext cx="3530" cy="34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9" name="墨迹 38"/>
              <p14:cNvContentPartPr/>
              <p14:nvPr/>
            </p14:nvContentPartPr>
            <p14:xfrm>
              <a:off x="3524699" y="2501309"/>
              <a:ext cx="22152" cy="2658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3524699" y="2501309"/>
                <a:ext cx="22152" cy="26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40" name="墨迹 39"/>
              <p14:cNvContentPartPr/>
              <p14:nvPr/>
            </p14:nvContentPartPr>
            <p14:xfrm>
              <a:off x="3522917" y="2521688"/>
              <a:ext cx="14173" cy="177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3522917" y="2521688"/>
                <a:ext cx="14173" cy="17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1" name="墨迹 40"/>
              <p14:cNvContentPartPr/>
              <p14:nvPr/>
            </p14:nvContentPartPr>
            <p14:xfrm>
              <a:off x="3548616" y="2491562"/>
              <a:ext cx="4430" cy="40758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3548616" y="2491562"/>
                <a:ext cx="4430" cy="407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2" name="墨迹 41"/>
              <p14:cNvContentPartPr/>
              <p14:nvPr/>
            </p14:nvContentPartPr>
            <p14:xfrm>
              <a:off x="3567219" y="2489790"/>
              <a:ext cx="15073" cy="1772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3567219" y="2489790"/>
                <a:ext cx="15073" cy="17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3" name="墨迹 42"/>
              <p14:cNvContentPartPr/>
              <p14:nvPr/>
            </p14:nvContentPartPr>
            <p14:xfrm>
              <a:off x="3569002" y="2514599"/>
              <a:ext cx="17721" cy="1772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3569002" y="2514599"/>
                <a:ext cx="17721" cy="17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44" name="墨迹 43"/>
              <p14:cNvContentPartPr/>
              <p14:nvPr/>
            </p14:nvContentPartPr>
            <p14:xfrm>
              <a:off x="3491905" y="2535865"/>
              <a:ext cx="57594" cy="61137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3491905" y="2535865"/>
                <a:ext cx="57594" cy="611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5" name="墨迹 44"/>
              <p14:cNvContentPartPr/>
              <p14:nvPr/>
            </p14:nvContentPartPr>
            <p14:xfrm>
              <a:off x="3528230" y="2571307"/>
              <a:ext cx="4430" cy="44302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3528230" y="2571307"/>
                <a:ext cx="4430" cy="443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46" name="墨迹 45"/>
              <p14:cNvContentPartPr/>
              <p14:nvPr/>
            </p14:nvContentPartPr>
            <p14:xfrm>
              <a:off x="3545951" y="2554471"/>
              <a:ext cx="37224" cy="11519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3545951" y="2554471"/>
                <a:ext cx="37224" cy="115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7" name="墨迹 46"/>
              <p14:cNvContentPartPr/>
              <p14:nvPr/>
            </p14:nvContentPartPr>
            <p14:xfrm>
              <a:off x="3565454" y="2535865"/>
              <a:ext cx="10193" cy="98517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3565454" y="2535865"/>
                <a:ext cx="10193" cy="985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48" name="墨迹 47"/>
              <p14:cNvContentPartPr/>
              <p14:nvPr/>
            </p14:nvContentPartPr>
            <p14:xfrm>
              <a:off x="3556594" y="2595230"/>
              <a:ext cx="12408" cy="265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3556594" y="2595230"/>
                <a:ext cx="12408" cy="2658"/>
              </a:xfrm>
              <a:prstGeom prst="rect"/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4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1747" name="Rectangle 250"/>
          <p:cNvSpPr>
            <a:spLocks noChangeArrowheads="1"/>
          </p:cNvSpPr>
          <p:nvPr/>
        </p:nvSpPr>
        <p:spPr bwMode="auto">
          <a:xfrm>
            <a:off x="762000" y="1484784"/>
            <a:ext cx="8229600" cy="51398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u="sng" dirty="0" err="1">
                <a:solidFill>
                  <a:srgbClr val="800080"/>
                </a:solidFill>
              </a:rPr>
              <a:t>id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FF0000"/>
                </a:solidFill>
              </a:rPr>
              <a:t>place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en-US" altLang="zh-CN" u="sng" dirty="0"/>
              <a:t>id</a:t>
            </a:r>
            <a:r>
              <a:rPr lang="en-US" altLang="zh-CN" dirty="0"/>
              <a:t> </a:t>
            </a:r>
            <a:r>
              <a:rPr lang="zh-CN" altLang="en-US" b="1" dirty="0"/>
              <a:t>对应</a:t>
            </a:r>
            <a:r>
              <a:rPr lang="zh-CN" altLang="en-US" b="1" dirty="0" smtClean="0"/>
              <a:t>的</a:t>
            </a:r>
            <a:r>
              <a:rPr lang="zh-CN" altLang="en-US" b="1" dirty="0"/>
              <a:t>符号表</a:t>
            </a:r>
            <a:r>
              <a:rPr lang="zh-CN" altLang="en-US" b="1" dirty="0" smtClean="0">
                <a:solidFill>
                  <a:srgbClr val="FF0000"/>
                </a:solidFill>
              </a:rPr>
              <a:t>存储位置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    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E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place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用来存放 </a:t>
            </a:r>
            <a:r>
              <a:rPr lang="en-US" altLang="zh-CN" i="1" dirty="0"/>
              <a:t>E </a:t>
            </a:r>
            <a:r>
              <a:rPr lang="zh-CN" altLang="en-US" b="1" dirty="0"/>
              <a:t>的值的存储位置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E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FF0000"/>
                </a:solidFill>
              </a:rPr>
              <a:t>code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en-US" altLang="zh-CN" i="1" dirty="0"/>
              <a:t>E </a:t>
            </a:r>
            <a:r>
              <a:rPr lang="zh-CN" altLang="en-US" b="1" dirty="0"/>
              <a:t>求值的 </a:t>
            </a:r>
            <a:r>
              <a:rPr lang="en-US" altLang="zh-CN" i="1" dirty="0">
                <a:solidFill>
                  <a:srgbClr val="FF0000"/>
                </a:solidFill>
              </a:rPr>
              <a:t>TAC </a:t>
            </a:r>
            <a:r>
              <a:rPr lang="zh-CN" altLang="en-US" b="1" dirty="0">
                <a:solidFill>
                  <a:srgbClr val="FF0000"/>
                </a:solidFill>
              </a:rPr>
              <a:t>语句</a:t>
            </a:r>
            <a:r>
              <a:rPr lang="zh-CN" altLang="en-US" b="1" dirty="0" smtClean="0">
                <a:solidFill>
                  <a:srgbClr val="FF0000"/>
                </a:solidFill>
              </a:rPr>
              <a:t>序列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可不止一条四元式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S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code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zh-CN" altLang="pt-BR" b="1" dirty="0"/>
              <a:t>对应于 </a:t>
            </a:r>
            <a:r>
              <a:rPr lang="pt-BR" altLang="zh-CN" i="1" dirty="0"/>
              <a:t>S</a:t>
            </a:r>
            <a:r>
              <a:rPr lang="pt-BR" altLang="zh-CN" b="1" i="1" dirty="0"/>
              <a:t> </a:t>
            </a:r>
            <a:r>
              <a:rPr lang="zh-CN" altLang="en-US" b="1" dirty="0"/>
              <a:t>的</a:t>
            </a:r>
            <a:r>
              <a:rPr lang="zh-CN" altLang="pt-BR" b="1" dirty="0"/>
              <a:t> </a:t>
            </a:r>
            <a:r>
              <a:rPr lang="pt-BR" altLang="zh-CN" i="1" dirty="0"/>
              <a:t>TAC</a:t>
            </a:r>
            <a:r>
              <a:rPr lang="pt-BR" altLang="zh-CN" b="1" i="1" dirty="0"/>
              <a:t> </a:t>
            </a:r>
            <a:r>
              <a:rPr lang="zh-CN" altLang="en-US" b="1" dirty="0"/>
              <a:t>语句序列</a:t>
            </a:r>
            <a:r>
              <a:rPr lang="zh-CN" altLang="en-US" dirty="0"/>
              <a:t> 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i="1" dirty="0">
                <a:solidFill>
                  <a:srgbClr val="FF0000"/>
                </a:solidFill>
              </a:rPr>
              <a:t>gen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生成一条 </a:t>
            </a:r>
            <a:r>
              <a:rPr lang="en-US" altLang="zh-CN" i="1" dirty="0">
                <a:solidFill>
                  <a:srgbClr val="FF0000"/>
                </a:solidFill>
              </a:rPr>
              <a:t>TAC </a:t>
            </a:r>
            <a:r>
              <a:rPr lang="zh-CN" altLang="en-US" b="1" dirty="0"/>
              <a:t>语句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i="1" dirty="0"/>
              <a:t>    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newtemp</a:t>
            </a:r>
            <a:r>
              <a:rPr lang="en-US" altLang="zh-CN" i="1" dirty="0" smtClean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符号表</a:t>
            </a:r>
            <a:r>
              <a:rPr lang="zh-CN" altLang="en-US" b="1" dirty="0"/>
              <a:t>中</a:t>
            </a:r>
            <a:r>
              <a:rPr lang="zh-CN" altLang="en-US" b="1" dirty="0">
                <a:solidFill>
                  <a:srgbClr val="FF0000"/>
                </a:solidFill>
              </a:rPr>
              <a:t>新建</a:t>
            </a:r>
            <a:r>
              <a:rPr lang="zh-CN" altLang="en-US" b="1" dirty="0"/>
              <a:t>一个从未使用过的</a:t>
            </a:r>
            <a:r>
              <a:rPr lang="zh-CN" altLang="en-US" b="1" dirty="0">
                <a:solidFill>
                  <a:srgbClr val="FF0000"/>
                </a:solidFill>
              </a:rPr>
              <a:t>名字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1">
              <a:buFontTx/>
              <a:buNone/>
            </a:pPr>
            <a:r>
              <a:rPr lang="zh-CN" altLang="en-US" b="1" dirty="0"/>
              <a:t>                        并</a:t>
            </a:r>
            <a:r>
              <a:rPr lang="zh-CN" altLang="en-US" b="1" dirty="0">
                <a:solidFill>
                  <a:srgbClr val="FF0000"/>
                </a:solidFill>
              </a:rPr>
              <a:t>返回</a:t>
            </a:r>
            <a:r>
              <a:rPr lang="zh-CN" altLang="en-US" b="1" dirty="0"/>
              <a:t>该名字的</a:t>
            </a:r>
            <a:r>
              <a:rPr lang="zh-CN" altLang="en-US" b="1" dirty="0">
                <a:solidFill>
                  <a:srgbClr val="FF0000"/>
                </a:solidFill>
              </a:rPr>
              <a:t>存储位置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zh-CN" altLang="en-US" sz="1000" dirty="0"/>
              <a:t> </a:t>
            </a:r>
            <a:endParaRPr lang="zh-CN" altLang="en-US" sz="1000" dirty="0"/>
          </a:p>
          <a:p>
            <a:pPr lvl="1">
              <a:buFontTx/>
              <a:buNone/>
            </a:pPr>
            <a:r>
              <a:rPr lang="pt-BR" altLang="zh-CN" i="1" dirty="0">
                <a:solidFill>
                  <a:srgbClr val="800080"/>
                </a:solidFill>
              </a:rPr>
              <a:t>     </a:t>
            </a:r>
            <a:r>
              <a:rPr lang="pt-BR" altLang="zh-CN" i="1" dirty="0">
                <a:solidFill>
                  <a:srgbClr val="FF0000"/>
                </a:solidFill>
              </a:rPr>
              <a:t>||</a:t>
            </a:r>
            <a:r>
              <a:rPr lang="pt-BR" altLang="zh-CN" b="1" dirty="0"/>
              <a:t> </a:t>
            </a:r>
            <a:r>
              <a:rPr lang="zh-CN" altLang="en-US" b="1" dirty="0"/>
              <a:t>是</a:t>
            </a:r>
            <a:r>
              <a:rPr lang="pt-BR" altLang="zh-CN" i="1" dirty="0"/>
              <a:t>TAC</a:t>
            </a:r>
            <a:r>
              <a:rPr lang="pt-BR" altLang="zh-CN" b="1" dirty="0"/>
              <a:t> </a:t>
            </a:r>
            <a:r>
              <a:rPr lang="zh-CN" altLang="en-US" b="1" dirty="0"/>
              <a:t>语句序列之间的</a:t>
            </a:r>
            <a:r>
              <a:rPr lang="zh-CN" altLang="pt-BR" b="1" dirty="0">
                <a:solidFill>
                  <a:srgbClr val="FF0000"/>
                </a:solidFill>
              </a:rPr>
              <a:t>链接</a:t>
            </a:r>
            <a:r>
              <a:rPr lang="zh-CN" altLang="pt-BR" b="1" dirty="0"/>
              <a:t>运算</a:t>
            </a:r>
            <a:r>
              <a:rPr lang="zh-CN" altLang="pt-BR" dirty="0"/>
              <a:t> </a:t>
            </a:r>
            <a:endParaRPr lang="zh-CN" altLang="en-US" dirty="0"/>
          </a:p>
        </p:txBody>
      </p:sp>
      <p:sp>
        <p:nvSpPr>
          <p:cNvPr id="31748" name="Text Box 251"/>
          <p:cNvSpPr txBox="1">
            <a:spLocks noChangeArrowheads="1"/>
          </p:cNvSpPr>
          <p:nvPr/>
        </p:nvSpPr>
        <p:spPr bwMode="auto">
          <a:xfrm>
            <a:off x="525463" y="980728"/>
            <a:ext cx="786288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</a:rPr>
              <a:t>赋值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语句及算数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</a:rPr>
              <a:t>表达式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的语法制导翻译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1749" name="AutoShape 2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25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25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AutoShape 25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14400" y="1484784"/>
            <a:ext cx="2361456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2772" name="Text Box 11"/>
          <p:cNvSpPr txBox="1">
            <a:spLocks noChangeArrowheads="1"/>
          </p:cNvSpPr>
          <p:nvPr/>
        </p:nvSpPr>
        <p:spPr bwMode="auto">
          <a:xfrm>
            <a:off x="611188" y="964826"/>
            <a:ext cx="786288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</a:rPr>
              <a:t>赋值语句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及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</a:rPr>
              <a:t>算术表达式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的语法制导翻译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05196" name="Text Box 12"/>
          <p:cNvSpPr txBox="1">
            <a:spLocks noChangeArrowheads="1"/>
          </p:cNvSpPr>
          <p:nvPr/>
        </p:nvSpPr>
        <p:spPr bwMode="auto">
          <a:xfrm>
            <a:off x="898525" y="1988840"/>
            <a:ext cx="8066088" cy="45550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  {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.place </a:t>
            </a:r>
            <a:r>
              <a:rPr lang="en-US" altLang="zh-CN" sz="2000" dirty="0">
                <a:sym typeface="Symbol" pitchFamily="18" charset="2"/>
              </a:rPr>
              <a:t>‘:=’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  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.</a:t>
            </a:r>
            <a:r>
              <a:rPr lang="en-US" altLang="zh-CN" sz="2000" i="1" dirty="0" smtClean="0">
                <a:sym typeface="Symbol" pitchFamily="18" charset="2"/>
              </a:rPr>
              <a:t>place;</a:t>
            </a:r>
            <a:r>
              <a:rPr lang="en-US" altLang="zh-CN" sz="2000" i="1" dirty="0"/>
              <a:t> </a:t>
            </a:r>
            <a:r>
              <a:rPr lang="en-US" altLang="zh-CN" sz="2000" i="1" dirty="0" err="1" smtClean="0"/>
              <a:t>E.code</a:t>
            </a:r>
            <a:r>
              <a:rPr lang="en-US" altLang="zh-CN" sz="2000" i="1" dirty="0" smtClean="0"/>
              <a:t> </a:t>
            </a:r>
            <a:r>
              <a:rPr lang="en-US" altLang="zh-CN" sz="2000" dirty="0"/>
              <a:t>:= "" 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fr-FR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u="sng" dirty="0">
                <a:sym typeface="Symbol" pitchFamily="18" charset="2"/>
              </a:rPr>
              <a:t>int</a:t>
            </a:r>
            <a:r>
              <a:rPr lang="fr-FR" altLang="zh-CN" sz="2000" dirty="0">
                <a:sym typeface="Symbol" pitchFamily="18" charset="2"/>
              </a:rPr>
              <a:t>  {</a:t>
            </a:r>
            <a:r>
              <a:rPr lang="fr-FR" altLang="zh-CN" sz="2000" i="1" dirty="0">
                <a:sym typeface="Symbol" pitchFamily="18" charset="2"/>
              </a:rPr>
              <a:t> E.place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newtemp</a:t>
            </a:r>
            <a:r>
              <a:rPr lang="fr-FR" altLang="zh-CN" sz="2000" dirty="0">
                <a:sym typeface="Symbol" pitchFamily="18" charset="2"/>
              </a:rPr>
              <a:t>;</a:t>
            </a:r>
            <a:r>
              <a:rPr lang="fr-FR" altLang="zh-CN" sz="2000" i="1" dirty="0">
                <a:sym typeface="Symbol" pitchFamily="18" charset="2"/>
              </a:rPr>
              <a:t> E.code </a:t>
            </a:r>
            <a:r>
              <a:rPr lang="fr-FR" altLang="zh-CN" sz="2000" dirty="0">
                <a:sym typeface="Symbol" pitchFamily="18" charset="2"/>
              </a:rPr>
              <a:t>:=</a:t>
            </a:r>
            <a:r>
              <a:rPr lang="fr-FR" altLang="zh-CN" sz="2000" i="1" dirty="0">
                <a:sym typeface="Symbol" pitchFamily="18" charset="2"/>
              </a:rPr>
              <a:t> gen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E.place </a:t>
            </a:r>
            <a:r>
              <a:rPr lang="fr-FR" altLang="zh-CN" sz="2000" dirty="0">
                <a:sym typeface="Symbol" pitchFamily="18" charset="2"/>
              </a:rPr>
              <a:t>‘:=’ </a:t>
            </a:r>
            <a:r>
              <a:rPr lang="fr-FR" altLang="zh-CN" sz="2000" u="sng" dirty="0">
                <a:sym typeface="Symbol" pitchFamily="18" charset="2"/>
              </a:rPr>
              <a:t>int</a:t>
            </a:r>
            <a:r>
              <a:rPr lang="fr-FR" altLang="zh-CN" sz="2000" dirty="0">
                <a:sym typeface="Symbol" pitchFamily="18" charset="2"/>
              </a:rPr>
              <a:t> </a:t>
            </a:r>
            <a:r>
              <a:rPr lang="fr-FR" altLang="zh-CN" sz="2000" i="1" dirty="0">
                <a:sym typeface="Symbol" pitchFamily="18" charset="2"/>
              </a:rPr>
              <a:t>.val</a:t>
            </a:r>
            <a:r>
              <a:rPr lang="fr-FR" altLang="zh-CN" sz="2000" dirty="0">
                <a:sym typeface="Symbol" pitchFamily="18" charset="2"/>
              </a:rPr>
              <a:t>) }</a:t>
            </a:r>
            <a:endParaRPr lang="fr-F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pt-BR" altLang="zh-CN" sz="2000" u="sng" dirty="0">
                <a:sym typeface="Symbol" pitchFamily="18" charset="2"/>
              </a:rPr>
              <a:t>real</a:t>
            </a:r>
            <a:r>
              <a:rPr lang="pt-BR" altLang="zh-CN" sz="2000" dirty="0">
                <a:sym typeface="Symbol" pitchFamily="18" charset="2"/>
              </a:rPr>
              <a:t>  {</a:t>
            </a:r>
            <a:r>
              <a:rPr lang="pt-BR" altLang="zh-CN" sz="2000" i="1" dirty="0">
                <a:sym typeface="Symbol" pitchFamily="18" charset="2"/>
              </a:rPr>
              <a:t> 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gen </a:t>
            </a:r>
            <a:r>
              <a:rPr lang="pt-BR" altLang="zh-CN" sz="2000" dirty="0">
                <a:sym typeface="Symbol" pitchFamily="18" charset="2"/>
              </a:rPr>
              <a:t>(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‘:=’ </a:t>
            </a:r>
            <a:r>
              <a:rPr lang="pt-BR" altLang="zh-CN" sz="2000" u="sng" dirty="0">
                <a:sym typeface="Symbol" pitchFamily="18" charset="2"/>
              </a:rPr>
              <a:t>real</a:t>
            </a:r>
            <a:r>
              <a:rPr lang="pt-BR" altLang="zh-CN" sz="2000" dirty="0"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.val</a:t>
            </a:r>
            <a:r>
              <a:rPr lang="pt-BR" altLang="zh-CN" sz="2000" dirty="0">
                <a:sym typeface="Symbol" pitchFamily="18" charset="2"/>
              </a:rPr>
              <a:t>) }</a:t>
            </a:r>
            <a:endParaRPr lang="pt-B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+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 </a:t>
            </a:r>
            <a:endParaRPr lang="pt-B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dirty="0">
                <a:sym typeface="Symbol" pitchFamily="18" charset="2"/>
              </a:rPr>
              <a:t>                                                 </a:t>
            </a:r>
            <a:r>
              <a:rPr lang="fr-FR" altLang="zh-CN" sz="2000" i="1" dirty="0">
                <a:sym typeface="Symbol" pitchFamily="18" charset="2"/>
              </a:rPr>
              <a:t>gen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E.place </a:t>
            </a:r>
            <a:r>
              <a:rPr lang="fr-FR" altLang="zh-CN" sz="2000" dirty="0">
                <a:sym typeface="Symbol" pitchFamily="18" charset="2"/>
              </a:rPr>
              <a:t>‘:=’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.place </a:t>
            </a:r>
            <a:r>
              <a:rPr lang="fr-FR" altLang="zh-CN" sz="2000" dirty="0">
                <a:sym typeface="Symbol" pitchFamily="18" charset="2"/>
              </a:rPr>
              <a:t>‘+’</a:t>
            </a:r>
            <a:r>
              <a:rPr lang="fr-FR" altLang="zh-CN" sz="2000" i="1" dirty="0">
                <a:sym typeface="Symbol" pitchFamily="18" charset="2"/>
              </a:rPr>
              <a:t> 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.place</a:t>
            </a:r>
            <a:r>
              <a:rPr lang="fr-FR" altLang="zh-CN" sz="2000" dirty="0">
                <a:sym typeface="Symbol" pitchFamily="18" charset="2"/>
              </a:rPr>
              <a:t>) }</a:t>
            </a:r>
            <a:endParaRPr lang="fr-F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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 dirty="0">
                <a:sym typeface="Symbol" pitchFamily="18" charset="2"/>
              </a:rPr>
              <a:t>                                                 gen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i="1" dirty="0">
                <a:sym typeface="Symbol" pitchFamily="18" charset="2"/>
              </a:rPr>
              <a:t>E.place </a:t>
            </a:r>
            <a:r>
              <a:rPr lang="fr-FR" altLang="zh-CN" sz="2000" dirty="0">
                <a:sym typeface="Symbol" pitchFamily="18" charset="2"/>
              </a:rPr>
              <a:t>‘:=’ </a:t>
            </a:r>
            <a:r>
              <a:rPr lang="fr-FR" altLang="zh-CN" sz="2000" i="1" dirty="0">
                <a:sym typeface="Symbol" pitchFamily="18" charset="2"/>
              </a:rPr>
              <a:t>E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.place </a:t>
            </a:r>
            <a:r>
              <a:rPr lang="fr-FR" altLang="zh-CN" sz="2000" dirty="0"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</a:t>
            </a:r>
            <a:r>
              <a:rPr lang="fr-FR" altLang="zh-CN" sz="2000" dirty="0">
                <a:sym typeface="Symbol" pitchFamily="18" charset="2"/>
              </a:rPr>
              <a:t>’</a:t>
            </a:r>
            <a:r>
              <a:rPr lang="fr-FR" altLang="zh-CN" sz="2000" i="1" dirty="0">
                <a:sym typeface="Symbol" pitchFamily="18" charset="2"/>
              </a:rPr>
              <a:t> E</a:t>
            </a:r>
            <a:r>
              <a:rPr lang="fr-FR" altLang="zh-CN" sz="2000" baseline="-25000" dirty="0">
                <a:sym typeface="Symbol" pitchFamily="18" charset="2"/>
              </a:rPr>
              <a:t>2</a:t>
            </a:r>
            <a:r>
              <a:rPr lang="fr-FR" altLang="zh-CN" sz="2000" i="1" dirty="0">
                <a:sym typeface="Symbol" pitchFamily="18" charset="2"/>
              </a:rPr>
              <a:t>.place</a:t>
            </a:r>
            <a:r>
              <a:rPr lang="fr-FR" altLang="zh-CN" sz="2000" dirty="0">
                <a:sym typeface="Symbol" pitchFamily="18" charset="2"/>
              </a:rPr>
              <a:t>) }</a:t>
            </a:r>
            <a:endParaRPr lang="fr-F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-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newtemp</a:t>
            </a:r>
            <a:r>
              <a:rPr lang="pt-BR" altLang="zh-CN" sz="2000" dirty="0">
                <a:sym typeface="Symbol" pitchFamily="18" charset="2"/>
              </a:rPr>
              <a:t>;</a:t>
            </a:r>
            <a:r>
              <a:rPr lang="pt-BR" altLang="zh-CN" sz="2000" i="1" dirty="0">
                <a:sym typeface="Symbol" pitchFamily="18" charset="2"/>
              </a:rPr>
              <a:t>  </a:t>
            </a:r>
            <a:endParaRPr lang="pt-BR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ym typeface="Symbol" pitchFamily="18" charset="2"/>
              </a:rPr>
              <a:t>                  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gen </a:t>
            </a:r>
            <a:r>
              <a:rPr lang="pt-BR" altLang="zh-CN" sz="2000" dirty="0">
                <a:sym typeface="Symbol" pitchFamily="18" charset="2"/>
              </a:rPr>
              <a:t>(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‘:=’ </a:t>
            </a:r>
            <a:r>
              <a:rPr lang="pt-BR" altLang="zh-CN" sz="2000" dirty="0" smtClean="0">
                <a:sym typeface="Symbol" pitchFamily="18" charset="2"/>
              </a:rPr>
              <a:t>‘</a:t>
            </a:r>
            <a:r>
              <a:rPr lang="pt-BR" altLang="zh-CN" sz="2000" i="1" dirty="0" smtClean="0">
                <a:sym typeface="Symbol" pitchFamily="18" charset="2"/>
              </a:rPr>
              <a:t>minus</a:t>
            </a:r>
            <a:r>
              <a:rPr lang="pt-BR" altLang="zh-CN" sz="2000" dirty="0">
                <a:sym typeface="Symbol" pitchFamily="18" charset="2"/>
              </a:rPr>
              <a:t>’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.place</a:t>
            </a:r>
            <a:r>
              <a:rPr lang="pt-BR" altLang="zh-CN" sz="2000" dirty="0">
                <a:sym typeface="Symbol" pitchFamily="18" charset="2"/>
              </a:rPr>
              <a:t>) }</a:t>
            </a:r>
            <a:endParaRPr lang="pt-B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(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dirty="0">
                <a:sym typeface="Symbol" pitchFamily="18" charset="2"/>
              </a:rPr>
              <a:t>)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E.place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.place</a:t>
            </a:r>
            <a:r>
              <a:rPr lang="pt-BR" altLang="zh-CN" sz="2000" dirty="0">
                <a:sym typeface="Symbol" pitchFamily="18" charset="2"/>
              </a:rPr>
              <a:t> ;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  <a:endParaRPr lang="fr-FR" altLang="zh-CN" sz="2000" dirty="0">
              <a:sym typeface="Symbol" pitchFamily="18" charset="2"/>
            </a:endParaRPr>
          </a:p>
        </p:txBody>
      </p:sp>
      <p:sp>
        <p:nvSpPr>
          <p:cNvPr id="3277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69"/>
          <p:cNvSpPr>
            <a:spLocks noChangeArrowheads="1"/>
          </p:cNvSpPr>
          <p:nvPr/>
        </p:nvSpPr>
        <p:spPr bwMode="auto">
          <a:xfrm>
            <a:off x="3059831" y="1484784"/>
            <a:ext cx="5717455" cy="584775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赋值和算术表达式的中间代码处理：需处理产生式左部的</a:t>
            </a: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code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和</a:t>
            </a: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place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，如果能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sym typeface="Symbol" pitchFamily="18" charset="2"/>
              </a:rPr>
              <a:t>处理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符号表解决的不用写新的</a:t>
            </a: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TAC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语句</a:t>
            </a:r>
            <a:endParaRPr kumimoji="0" lang="zh-CN" altLang="en-US" sz="1600" b="1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1" name="Rectangle 269"/>
          <p:cNvSpPr>
            <a:spLocks noChangeArrowheads="1"/>
          </p:cNvSpPr>
          <p:nvPr/>
        </p:nvSpPr>
        <p:spPr bwMode="auto">
          <a:xfrm>
            <a:off x="6007258" y="2394316"/>
            <a:ext cx="2957355" cy="584775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en-US" altLang="zh-CN" sz="1600" i="1" dirty="0" err="1" smtClean="0">
                <a:solidFill>
                  <a:srgbClr val="008000"/>
                </a:solidFill>
                <a:latin typeface="+mn-ea"/>
                <a:ea typeface="+mn-ea"/>
              </a:rPr>
              <a:t>newtemp</a:t>
            </a: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</a:rPr>
              <a:t>: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</a:rPr>
              <a:t>在</a:t>
            </a:r>
            <a:r>
              <a:rPr lang="zh-CN" altLang="en-US" sz="1600" i="1" dirty="0">
                <a:solidFill>
                  <a:srgbClr val="008000"/>
                </a:solidFill>
                <a:latin typeface="+mn-ea"/>
                <a:ea typeface="+mn-ea"/>
              </a:rPr>
              <a:t>符号表中新建一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</a:rPr>
              <a:t>个名字，返回该名字存储位置</a:t>
            </a:r>
            <a:endParaRPr lang="zh-CN" altLang="en-US" sz="1600" i="1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1187624" y="2348880"/>
            <a:ext cx="907504" cy="1749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1187624" y="2348880"/>
            <a:ext cx="1054358" cy="64807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269"/>
          <p:cNvSpPr>
            <a:spLocks noChangeArrowheads="1"/>
          </p:cNvSpPr>
          <p:nvPr/>
        </p:nvSpPr>
        <p:spPr bwMode="auto">
          <a:xfrm>
            <a:off x="120225" y="2032732"/>
            <a:ext cx="880072" cy="1815882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zh-CN" altLang="en-US" sz="1600" i="1" dirty="0" smtClean="0">
                <a:solidFill>
                  <a:srgbClr val="FF0000"/>
                </a:solidFill>
                <a:latin typeface="+mn-ea"/>
                <a:ea typeface="+mn-ea"/>
              </a:rPr>
              <a:t>区别</a:t>
            </a:r>
            <a:r>
              <a:rPr lang="en-US" altLang="zh-CN" sz="1600" i="1" dirty="0" smtClean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endParaRPr lang="en-US" altLang="zh-CN" sz="1600" i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lvl="1">
              <a:buNone/>
            </a:pPr>
            <a:r>
              <a:rPr lang="en-US" altLang="zh-CN" sz="1600" i="1" u="sng" dirty="0" smtClean="0">
                <a:solidFill>
                  <a:srgbClr val="008000"/>
                </a:solidFill>
                <a:latin typeface="+mn-ea"/>
                <a:ea typeface="+mn-ea"/>
              </a:rPr>
              <a:t>id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</a:rPr>
              <a:t>标识符；</a:t>
            </a:r>
            <a:r>
              <a:rPr lang="en-US" altLang="zh-CN" sz="1600" i="1" u="sng" dirty="0" err="1" smtClean="0">
                <a:solidFill>
                  <a:srgbClr val="008000"/>
                </a:solidFill>
                <a:latin typeface="+mn-ea"/>
                <a:ea typeface="+mn-ea"/>
              </a:rPr>
              <a:t>int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</a:rPr>
              <a:t>整常数；</a:t>
            </a:r>
            <a:endParaRPr lang="en-US" altLang="zh-CN" sz="1600" i="1" dirty="0" smtClean="0">
              <a:solidFill>
                <a:srgbClr val="008000"/>
              </a:solidFill>
              <a:latin typeface="+mn-ea"/>
              <a:ea typeface="+mn-ea"/>
            </a:endParaRPr>
          </a:p>
          <a:p>
            <a:pPr marL="0" lvl="1">
              <a:buNone/>
            </a:pPr>
            <a:r>
              <a:rPr lang="en-US" altLang="zh-CN" sz="1600" i="1" u="sng" dirty="0" smtClean="0">
                <a:solidFill>
                  <a:srgbClr val="008000"/>
                </a:solidFill>
                <a:latin typeface="+mn-ea"/>
                <a:ea typeface="+mn-ea"/>
              </a:rPr>
              <a:t>real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</a:rPr>
              <a:t>实常数</a:t>
            </a:r>
            <a:endParaRPr lang="zh-CN" altLang="en-US" sz="1600" i="1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6" name="Rectangle 269"/>
          <p:cNvSpPr>
            <a:spLocks noChangeArrowheads="1"/>
          </p:cNvSpPr>
          <p:nvPr/>
        </p:nvSpPr>
        <p:spPr bwMode="auto">
          <a:xfrm>
            <a:off x="4787187" y="-6996"/>
            <a:ext cx="4315892" cy="954107"/>
          </a:xfrm>
          <a:prstGeom prst="rect">
            <a:avLst/>
          </a:prstGeom>
          <a:solidFill>
            <a:srgbClr val="FFFFFF"/>
          </a:solidFill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0" lvl="1">
              <a:buFontTx/>
              <a:buNone/>
            </a:pPr>
            <a:r>
              <a:rPr lang="en-US" altLang="zh-CN" sz="1400" u="sng" dirty="0" err="1">
                <a:solidFill>
                  <a:srgbClr val="800080"/>
                </a:solidFill>
              </a:rPr>
              <a:t>id</a:t>
            </a:r>
            <a:r>
              <a:rPr lang="en-US" altLang="zh-CN" sz="1400" dirty="0" err="1">
                <a:solidFill>
                  <a:srgbClr val="800080"/>
                </a:solidFill>
              </a:rPr>
              <a:t>.</a:t>
            </a:r>
            <a:r>
              <a:rPr lang="en-US" altLang="zh-CN" sz="1400" i="1" dirty="0" err="1">
                <a:solidFill>
                  <a:srgbClr val="FF0000"/>
                </a:solidFill>
              </a:rPr>
              <a:t>place</a:t>
            </a:r>
            <a:r>
              <a:rPr lang="en-US" altLang="zh-CN" sz="1400" b="1" dirty="0"/>
              <a:t> </a:t>
            </a:r>
            <a:r>
              <a:rPr lang="en-US" altLang="zh-CN" sz="1400" dirty="0"/>
              <a:t>: </a:t>
            </a:r>
            <a:r>
              <a:rPr lang="en-US" altLang="zh-CN" sz="1400" u="sng" dirty="0"/>
              <a:t>id</a:t>
            </a:r>
            <a:r>
              <a:rPr lang="en-US" altLang="zh-CN" sz="1400" dirty="0"/>
              <a:t> </a:t>
            </a:r>
            <a:r>
              <a:rPr lang="zh-CN" altLang="en-US" sz="1400" b="1" dirty="0"/>
              <a:t>对应的</a:t>
            </a:r>
            <a:r>
              <a:rPr lang="zh-CN" altLang="en-US" sz="1400" b="1" dirty="0">
                <a:solidFill>
                  <a:srgbClr val="FF0000"/>
                </a:solidFill>
              </a:rPr>
              <a:t>存储位置</a:t>
            </a:r>
            <a:r>
              <a:rPr lang="zh-CN" altLang="en-US" sz="1400" dirty="0"/>
              <a:t> </a:t>
            </a:r>
            <a:r>
              <a:rPr lang="zh-CN" altLang="en-US" sz="1400" b="1" dirty="0"/>
              <a:t>    </a:t>
            </a:r>
            <a:endParaRPr lang="zh-CN" altLang="en-US" sz="1400" b="1" dirty="0"/>
          </a:p>
          <a:p>
            <a:pPr marL="0" lvl="1">
              <a:buFontTx/>
              <a:buNone/>
            </a:pPr>
            <a:r>
              <a:rPr lang="en-US" altLang="zh-CN" sz="1400" i="1" dirty="0" err="1" smtClean="0">
                <a:solidFill>
                  <a:srgbClr val="800080"/>
                </a:solidFill>
              </a:rPr>
              <a:t>E</a:t>
            </a:r>
            <a:r>
              <a:rPr lang="en-US" altLang="zh-CN" sz="1400" dirty="0" err="1" smtClean="0">
                <a:solidFill>
                  <a:srgbClr val="800080"/>
                </a:solidFill>
              </a:rPr>
              <a:t>.</a:t>
            </a:r>
            <a:r>
              <a:rPr lang="en-US" altLang="zh-CN" sz="1400" i="1" dirty="0" err="1" smtClean="0">
                <a:solidFill>
                  <a:srgbClr val="800080"/>
                </a:solidFill>
              </a:rPr>
              <a:t>place</a:t>
            </a:r>
            <a:r>
              <a:rPr lang="en-US" altLang="zh-CN" sz="1400" i="1" dirty="0" smtClean="0"/>
              <a:t> </a:t>
            </a:r>
            <a:r>
              <a:rPr lang="en-US" altLang="zh-CN" sz="1400" dirty="0"/>
              <a:t>: </a:t>
            </a:r>
            <a:r>
              <a:rPr lang="zh-CN" altLang="en-US" sz="1400" b="1" dirty="0"/>
              <a:t>用来存放 </a:t>
            </a:r>
            <a:r>
              <a:rPr lang="en-US" altLang="zh-CN" sz="1400" i="1" dirty="0"/>
              <a:t>E </a:t>
            </a:r>
            <a:r>
              <a:rPr lang="zh-CN" altLang="en-US" sz="1400" b="1" dirty="0"/>
              <a:t>的值的</a:t>
            </a:r>
            <a:r>
              <a:rPr lang="zh-CN" altLang="en-US" sz="1400" b="1" dirty="0" smtClean="0"/>
              <a:t>存储位置</a:t>
            </a:r>
            <a:endParaRPr lang="zh-CN" altLang="en-US" sz="1400" b="1" dirty="0"/>
          </a:p>
          <a:p>
            <a:pPr marL="0" lvl="1">
              <a:buFontTx/>
              <a:buNone/>
            </a:pPr>
            <a:r>
              <a:rPr lang="en-US" altLang="zh-CN" sz="1400" i="1" dirty="0" err="1" smtClean="0">
                <a:solidFill>
                  <a:srgbClr val="800080"/>
                </a:solidFill>
              </a:rPr>
              <a:t>E</a:t>
            </a:r>
            <a:r>
              <a:rPr lang="en-US" altLang="zh-CN" sz="1400" dirty="0" err="1" smtClean="0">
                <a:solidFill>
                  <a:srgbClr val="800080"/>
                </a:solidFill>
              </a:rPr>
              <a:t>.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code</a:t>
            </a:r>
            <a:r>
              <a:rPr lang="en-US" altLang="zh-CN" sz="1400" i="1" dirty="0" smtClean="0"/>
              <a:t> </a:t>
            </a:r>
            <a:r>
              <a:rPr lang="en-US" altLang="zh-CN" sz="1400" dirty="0"/>
              <a:t>: </a:t>
            </a:r>
            <a:r>
              <a:rPr lang="en-US" altLang="zh-CN" sz="1400" b="1" dirty="0"/>
              <a:t> </a:t>
            </a:r>
            <a:r>
              <a:rPr lang="en-US" altLang="zh-CN" sz="1400" i="1" dirty="0"/>
              <a:t>E </a:t>
            </a:r>
            <a:r>
              <a:rPr lang="zh-CN" altLang="en-US" sz="1400" b="1" dirty="0"/>
              <a:t>求值的 </a:t>
            </a:r>
            <a:r>
              <a:rPr lang="en-US" altLang="zh-CN" sz="1400" i="1" dirty="0">
                <a:solidFill>
                  <a:srgbClr val="FF0000"/>
                </a:solidFill>
              </a:rPr>
              <a:t>TAC </a:t>
            </a:r>
            <a:r>
              <a:rPr lang="zh-CN" altLang="en-US" sz="1400" b="1" dirty="0">
                <a:solidFill>
                  <a:srgbClr val="FF0000"/>
                </a:solidFill>
              </a:rPr>
              <a:t>语句序列</a:t>
            </a:r>
            <a:r>
              <a:rPr lang="en-US" altLang="zh-CN" sz="1400" b="1" dirty="0">
                <a:solidFill>
                  <a:srgbClr val="FF0000"/>
                </a:solidFill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</a:rPr>
              <a:t>可不止一条四元式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)</a:t>
            </a:r>
            <a:endParaRPr lang="zh-CN" altLang="en-US" sz="1400" b="1" dirty="0"/>
          </a:p>
          <a:p>
            <a:pPr marL="0" lvl="1">
              <a:buFontTx/>
              <a:buNone/>
            </a:pPr>
            <a:r>
              <a:rPr lang="en-US" altLang="zh-CN" sz="1400" i="1" dirty="0" err="1" smtClean="0">
                <a:solidFill>
                  <a:srgbClr val="800080"/>
                </a:solidFill>
              </a:rPr>
              <a:t>S</a:t>
            </a:r>
            <a:r>
              <a:rPr lang="en-US" altLang="zh-CN" sz="1400" dirty="0" err="1" smtClean="0">
                <a:solidFill>
                  <a:srgbClr val="800080"/>
                </a:solidFill>
              </a:rPr>
              <a:t>.</a:t>
            </a:r>
            <a:r>
              <a:rPr lang="en-US" altLang="zh-CN" sz="1400" i="1" dirty="0" err="1" smtClean="0">
                <a:solidFill>
                  <a:srgbClr val="800080"/>
                </a:solidFill>
              </a:rPr>
              <a:t>code</a:t>
            </a:r>
            <a:r>
              <a:rPr lang="en-US" altLang="zh-CN" sz="1400" i="1" dirty="0" smtClean="0"/>
              <a:t> </a:t>
            </a:r>
            <a:r>
              <a:rPr lang="en-US" altLang="zh-CN" sz="1400" dirty="0"/>
              <a:t>: </a:t>
            </a:r>
            <a:r>
              <a:rPr lang="en-US" altLang="zh-CN" sz="1400" b="1" dirty="0"/>
              <a:t> </a:t>
            </a:r>
            <a:r>
              <a:rPr lang="zh-CN" altLang="pt-BR" sz="1400" b="1" dirty="0"/>
              <a:t>对应于 </a:t>
            </a:r>
            <a:r>
              <a:rPr lang="pt-BR" altLang="zh-CN" sz="1400" i="1" dirty="0"/>
              <a:t>S</a:t>
            </a:r>
            <a:r>
              <a:rPr lang="pt-BR" altLang="zh-CN" sz="1400" b="1" i="1" dirty="0"/>
              <a:t> </a:t>
            </a:r>
            <a:r>
              <a:rPr lang="zh-CN" altLang="en-US" sz="1400" b="1" dirty="0"/>
              <a:t>的</a:t>
            </a:r>
            <a:r>
              <a:rPr lang="zh-CN" altLang="pt-BR" sz="1400" b="1" dirty="0"/>
              <a:t> </a:t>
            </a:r>
            <a:r>
              <a:rPr lang="pt-BR" altLang="zh-CN" sz="1400" i="1" dirty="0"/>
              <a:t>TAC</a:t>
            </a:r>
            <a:r>
              <a:rPr lang="pt-BR" altLang="zh-CN" sz="1400" b="1" i="1" dirty="0"/>
              <a:t> </a:t>
            </a:r>
            <a:r>
              <a:rPr lang="zh-CN" altLang="en-US" sz="1400" b="1" dirty="0"/>
              <a:t>语句序列</a:t>
            </a:r>
            <a:r>
              <a:rPr lang="zh-CN" altLang="en-US" sz="1400" dirty="0"/>
              <a:t> </a:t>
            </a:r>
            <a:endParaRPr lang="zh-CN" altLang="en-US" sz="1400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3795" name="Rectangle 12"/>
          <p:cNvSpPr>
            <a:spLocks noChangeArrowheads="1"/>
          </p:cNvSpPr>
          <p:nvPr/>
        </p:nvSpPr>
        <p:spPr bwMode="auto">
          <a:xfrm>
            <a:off x="762000" y="1484784"/>
            <a:ext cx="8229600" cy="51398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语义属性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u="sng" dirty="0">
                <a:solidFill>
                  <a:srgbClr val="800080"/>
                </a:solidFill>
              </a:rPr>
              <a:t>id</a:t>
            </a:r>
            <a:r>
              <a:rPr lang="en-US" altLang="zh-CN" dirty="0">
                <a:solidFill>
                  <a:srgbClr val="800080"/>
                </a:solidFill>
              </a:rPr>
              <a:t>.</a:t>
            </a:r>
            <a:r>
              <a:rPr lang="en-US" altLang="zh-CN" i="1" dirty="0">
                <a:solidFill>
                  <a:srgbClr val="800080"/>
                </a:solidFill>
              </a:rPr>
              <a:t>name</a:t>
            </a:r>
            <a:r>
              <a:rPr lang="en-US" altLang="zh-CN" b="1" dirty="0"/>
              <a:t> </a:t>
            </a:r>
            <a:r>
              <a:rPr lang="en-US" altLang="zh-CN" dirty="0"/>
              <a:t>: </a:t>
            </a:r>
            <a:r>
              <a:rPr lang="en-US" altLang="zh-CN" u="sng" dirty="0"/>
              <a:t>id</a:t>
            </a:r>
            <a:r>
              <a:rPr lang="en-US" altLang="zh-CN" dirty="0"/>
              <a:t> </a:t>
            </a:r>
            <a:r>
              <a:rPr lang="zh-CN" altLang="en-US" b="1" dirty="0"/>
              <a:t>的词法名字（符号表中的名字）    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/>
              <a:t> </a:t>
            </a:r>
            <a:r>
              <a:rPr lang="en-US" altLang="zh-CN" dirty="0"/>
              <a:t>:   </a:t>
            </a:r>
            <a:r>
              <a:rPr lang="zh-CN" altLang="en-US" b="1" dirty="0"/>
              <a:t>类型属性   （</a:t>
            </a:r>
            <a:r>
              <a:rPr lang="zh-CN" altLang="en-US" b="1" dirty="0">
                <a:solidFill>
                  <a:srgbClr val="FF0000"/>
                </a:solidFill>
              </a:rPr>
              <a:t>综合属性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T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width</a:t>
            </a:r>
            <a:r>
              <a:rPr lang="zh-CN" altLang="en-US" dirty="0">
                <a:solidFill>
                  <a:srgbClr val="800080"/>
                </a:solidFill>
              </a:rPr>
              <a:t>，</a:t>
            </a:r>
            <a:r>
              <a:rPr lang="en-US" altLang="zh-CN" i="1" dirty="0" err="1">
                <a:solidFill>
                  <a:srgbClr val="800080"/>
                </a:solidFill>
              </a:rPr>
              <a:t>V.width</a:t>
            </a:r>
            <a:r>
              <a:rPr lang="en-US" altLang="zh-CN" dirty="0"/>
              <a:t> : </a:t>
            </a:r>
            <a:r>
              <a:rPr lang="zh-CN" altLang="en-US" b="1" dirty="0"/>
              <a:t>数据宽度（</a:t>
            </a:r>
            <a:r>
              <a:rPr lang="zh-CN" altLang="en-US" b="1" dirty="0">
                <a:solidFill>
                  <a:srgbClr val="FF0000"/>
                </a:solidFill>
              </a:rPr>
              <a:t>字节数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offset</a:t>
            </a:r>
            <a:r>
              <a:rPr lang="en-US" altLang="zh-CN" i="1" dirty="0"/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</a:t>
            </a:r>
            <a:r>
              <a:rPr lang="zh-CN" altLang="en-US" b="1" dirty="0"/>
              <a:t>列表中</a:t>
            </a:r>
            <a:r>
              <a:rPr lang="zh-CN" altLang="en-US" b="1" dirty="0">
                <a:solidFill>
                  <a:srgbClr val="FF0000"/>
                </a:solidFill>
              </a:rPr>
              <a:t>第一个变量的偏移地址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zh-CN" altLang="en-US" sz="1000" dirty="0"/>
          </a:p>
          <a:p>
            <a:pPr lvl="1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type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   </a:t>
            </a:r>
            <a:r>
              <a:rPr lang="zh-CN" altLang="en-US" b="1" dirty="0"/>
              <a:t>变量列表被申明的类型</a:t>
            </a:r>
            <a:r>
              <a:rPr lang="zh-CN" altLang="en-US" dirty="0"/>
              <a:t> 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继承属性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 err="1">
                <a:solidFill>
                  <a:srgbClr val="800080"/>
                </a:solidFill>
              </a:rPr>
              <a:t>L</a:t>
            </a:r>
            <a:r>
              <a:rPr lang="en-US" altLang="zh-CN" dirty="0" err="1">
                <a:solidFill>
                  <a:srgbClr val="800080"/>
                </a:solidFill>
              </a:rPr>
              <a:t>.</a:t>
            </a:r>
            <a:r>
              <a:rPr lang="en-US" altLang="zh-CN" i="1" dirty="0" err="1">
                <a:solidFill>
                  <a:srgbClr val="800080"/>
                </a:solidFill>
              </a:rPr>
              <a:t>num</a:t>
            </a:r>
            <a:r>
              <a:rPr lang="en-US" altLang="zh-CN" i="1" dirty="0">
                <a:solidFill>
                  <a:srgbClr val="800080"/>
                </a:solidFill>
              </a:rPr>
              <a:t> </a:t>
            </a:r>
            <a:r>
              <a:rPr lang="en-US" altLang="zh-CN" dirty="0"/>
              <a:t>: </a:t>
            </a:r>
            <a:r>
              <a:rPr lang="en-US" altLang="zh-CN" b="1" dirty="0"/>
              <a:t>   </a:t>
            </a:r>
            <a:r>
              <a:rPr lang="zh-CN" altLang="en-US" b="1" dirty="0"/>
              <a:t>变量列表中变量的个数</a:t>
            </a:r>
            <a:r>
              <a:rPr lang="zh-CN" altLang="en-US" dirty="0"/>
              <a:t>  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 </a:t>
            </a:r>
            <a:r>
              <a:rPr lang="zh-CN" altLang="en-US" sz="2800" b="1" dirty="0">
                <a:solidFill>
                  <a:srgbClr val="990099"/>
                </a:solidFill>
              </a:rPr>
              <a:t>语义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函数或过程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enter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u="sng" dirty="0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name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o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b="1" dirty="0">
                <a:sym typeface="Symbol" pitchFamily="18" charset="2"/>
              </a:rPr>
              <a:t>将符号表中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u="sng" dirty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name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所对应表</a:t>
            </a:r>
            <a:endParaRPr lang="zh-CN" altLang="en-US" b="1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zh-CN" altLang="en-US" b="1" dirty="0">
                <a:sym typeface="Symbol" pitchFamily="18" charset="2"/>
              </a:rPr>
              <a:t>     项的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type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域置为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offset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域置为</a:t>
            </a:r>
            <a:r>
              <a:rPr lang="zh-CN" altLang="en-US" dirty="0"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33796" name="Text Box 20"/>
          <p:cNvSpPr txBox="1">
            <a:spLocks noChangeArrowheads="1"/>
          </p:cNvSpPr>
          <p:nvPr/>
        </p:nvSpPr>
        <p:spPr bwMode="auto">
          <a:xfrm>
            <a:off x="468313" y="981075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</a:rPr>
              <a:t>说明语句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的语法制导翻译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3797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6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4819" name="Rectangle 374"/>
          <p:cNvSpPr>
            <a:spLocks noChangeArrowheads="1"/>
          </p:cNvSpPr>
          <p:nvPr/>
        </p:nvSpPr>
        <p:spPr bwMode="auto">
          <a:xfrm>
            <a:off x="914400" y="1484784"/>
            <a:ext cx="2361456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34820" name="Text Box 382"/>
          <p:cNvSpPr txBox="1">
            <a:spLocks noChangeArrowheads="1"/>
          </p:cNvSpPr>
          <p:nvPr/>
        </p:nvSpPr>
        <p:spPr bwMode="auto">
          <a:xfrm>
            <a:off x="468313" y="964826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</a:rPr>
              <a:t>说明语句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的语法制导翻译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61183" name="Text Box 383"/>
          <p:cNvSpPr txBox="1">
            <a:spLocks noChangeArrowheads="1"/>
          </p:cNvSpPr>
          <p:nvPr/>
        </p:nvSpPr>
        <p:spPr bwMode="auto">
          <a:xfrm>
            <a:off x="755650" y="1916832"/>
            <a:ext cx="828040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T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T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L.offset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V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.width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dirty="0">
                <a:sym typeface="Symbol" pitchFamily="18" charset="2"/>
              </a:rPr>
              <a:t> }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</a:t>
            </a:r>
            <a:r>
              <a:rPr lang="en-US" altLang="zh-CN" sz="2000" i="1" dirty="0">
                <a:sym typeface="Symbol" pitchFamily="18" charset="2"/>
              </a:rPr>
              <a:t>L  </a:t>
            </a:r>
            <a:r>
              <a:rPr lang="en-US" altLang="zh-CN" sz="2000" dirty="0">
                <a:sym typeface="Symbol" pitchFamily="18" charset="2"/>
              </a:rPr>
              <a:t>  </a:t>
            </a:r>
            <a:r>
              <a:rPr lang="en-US" altLang="zh-CN" sz="2000" dirty="0" smtClean="0">
                <a:sym typeface="Symbol" pitchFamily="18" charset="2"/>
              </a:rPr>
              <a:t>       {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make_product_3</a:t>
            </a:r>
            <a:r>
              <a:rPr lang="en-US" altLang="zh-CN" sz="2000" dirty="0"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dirty="0">
                <a:sym typeface="Symbol" pitchFamily="18" charset="2"/>
              </a:rPr>
              <a:t>);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</a:t>
            </a:r>
            <a:r>
              <a:rPr lang="en-US" altLang="zh-CN" sz="2000" i="1" dirty="0" smtClean="0">
                <a:sym typeface="Symbol" pitchFamily="18" charset="2"/>
              </a:rPr>
              <a:t>           </a:t>
            </a:r>
            <a:r>
              <a:rPr lang="en-US" altLang="zh-CN" sz="2000" i="1" dirty="0" err="1" smtClean="0">
                <a:sym typeface="Symbol" pitchFamily="18" charset="2"/>
              </a:rPr>
              <a:t>V.width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V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.width +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V 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    </a:t>
            </a:r>
            <a:r>
              <a:rPr lang="en-US" altLang="zh-CN" sz="2000" i="1" dirty="0" smtClean="0">
                <a:sym typeface="Symbol" pitchFamily="18" charset="2"/>
              </a:rPr>
              <a:t>      </a:t>
            </a:r>
            <a:r>
              <a:rPr lang="en-US" altLang="zh-CN" sz="2000" dirty="0" smtClean="0">
                <a:sym typeface="Symbol" pitchFamily="18" charset="2"/>
              </a:rPr>
              <a:t>{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&lt;&gt;;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V.width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0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 </a:t>
            </a:r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boolean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   {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T.type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bool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 ;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T.width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:= 1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}</a:t>
            </a:r>
            <a:endParaRPr lang="fr-FR" altLang="zh-CN" sz="2000" i="1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de-DE" altLang="zh-CN" sz="2000" i="1" dirty="0">
                <a:solidFill>
                  <a:srgbClr val="00B050"/>
                </a:solidFill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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integer     {</a:t>
            </a:r>
            <a:r>
              <a:rPr lang="de-DE" altLang="zh-CN" sz="2000" i="1" dirty="0">
                <a:solidFill>
                  <a:srgbClr val="00B050"/>
                </a:solidFill>
                <a:sym typeface="Symbol" pitchFamily="18" charset="2"/>
              </a:rPr>
              <a:t> T.type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de-DE" altLang="zh-CN" sz="2000" i="1" dirty="0">
                <a:solidFill>
                  <a:srgbClr val="00B050"/>
                </a:solidFill>
                <a:sym typeface="Symbol" pitchFamily="18" charset="2"/>
              </a:rPr>
              <a:t> int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 ;</a:t>
            </a:r>
            <a:r>
              <a:rPr lang="de-DE" altLang="zh-CN" sz="2000" i="1" dirty="0">
                <a:solidFill>
                  <a:srgbClr val="00B050"/>
                </a:solidFill>
                <a:sym typeface="Symbol" pitchFamily="18" charset="2"/>
              </a:rPr>
              <a:t> T.width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:= 4</a:t>
            </a:r>
            <a:r>
              <a:rPr lang="de-DE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de-DE" altLang="zh-CN" sz="2000" dirty="0">
                <a:solidFill>
                  <a:srgbClr val="00B050"/>
                </a:solidFill>
                <a:sym typeface="Symbol" pitchFamily="18" charset="2"/>
              </a:rPr>
              <a:t>}</a:t>
            </a:r>
            <a:endParaRPr lang="en-US" altLang="zh-CN" sz="2000" i="1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 real          {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T.type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real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 ;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T.width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:= 8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}</a:t>
            </a:r>
            <a:endParaRPr lang="en-US" altLang="zh-CN" sz="2000" i="1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 array [ </a:t>
            </a:r>
            <a:r>
              <a:rPr lang="en-US" altLang="zh-CN" sz="2000" u="sng" dirty="0" err="1">
                <a:solidFill>
                  <a:srgbClr val="00B050"/>
                </a:solidFill>
                <a:sym typeface="Symbol" pitchFamily="18" charset="2"/>
              </a:rPr>
              <a:t>num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 ] of 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</a:t>
            </a:r>
            <a:r>
              <a:rPr lang="en-US" altLang="zh-CN" sz="2000" baseline="-25000" dirty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     {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T.type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array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(1.. </a:t>
            </a:r>
            <a:r>
              <a:rPr lang="en-US" altLang="zh-CN" sz="2000" i="1" u="sng" dirty="0" err="1">
                <a:solidFill>
                  <a:srgbClr val="00B050"/>
                </a:solidFill>
                <a:sym typeface="Symbol" pitchFamily="18" charset="2"/>
              </a:rPr>
              <a:t>num</a:t>
            </a:r>
            <a:r>
              <a:rPr lang="en-US" altLang="zh-CN" sz="2000" dirty="0" err="1">
                <a:solidFill>
                  <a:srgbClr val="00B050"/>
                </a:solidFill>
                <a:sym typeface="Symbol" pitchFamily="18" charset="2"/>
              </a:rPr>
              <a:t>.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lexval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,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T</a:t>
            </a:r>
            <a:r>
              <a:rPr lang="en-US" altLang="zh-CN" sz="2000" baseline="-25000" dirty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.type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) ;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endParaRPr lang="en-US" altLang="zh-CN" sz="2000" i="1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                                          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T.width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:= </a:t>
            </a:r>
            <a:r>
              <a:rPr lang="en-US" altLang="zh-CN" sz="2000" u="sng" dirty="0" err="1" smtClean="0">
                <a:solidFill>
                  <a:srgbClr val="00B050"/>
                </a:solidFill>
                <a:sym typeface="Symbol" pitchFamily="18" charset="2"/>
              </a:rPr>
              <a:t>num</a:t>
            </a:r>
            <a:r>
              <a:rPr lang="en-US" altLang="zh-CN" sz="2000" i="1" dirty="0" err="1" smtClean="0">
                <a:solidFill>
                  <a:srgbClr val="00B050"/>
                </a:solidFill>
                <a:sym typeface="Symbol" pitchFamily="18" charset="2"/>
              </a:rPr>
              <a:t>.lexval</a:t>
            </a:r>
            <a:r>
              <a:rPr lang="en-US" altLang="zh-CN" sz="2000" i="1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 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T</a:t>
            </a:r>
            <a:r>
              <a:rPr lang="en-US" altLang="zh-CN" sz="2000" baseline="-25000" dirty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.width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}</a:t>
            </a:r>
            <a:endParaRPr lang="fr-FR" altLang="zh-CN" sz="2000" i="1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T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 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^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T</a:t>
            </a:r>
            <a:r>
              <a:rPr lang="fr-FR" altLang="zh-CN" sz="2000" baseline="-25000" dirty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  </a:t>
            </a:r>
            <a:r>
              <a:rPr lang="fr-FR" altLang="zh-CN" sz="2000" dirty="0" smtClean="0">
                <a:solidFill>
                  <a:srgbClr val="00B050"/>
                </a:solidFill>
                <a:sym typeface="Symbol" pitchFamily="18" charset="2"/>
              </a:rPr>
              <a:t>         {</a:t>
            </a:r>
            <a:r>
              <a:rPr lang="fr-FR" altLang="zh-CN" sz="2000" i="1" dirty="0" smtClean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T.type 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 pointer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(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T</a:t>
            </a:r>
            <a:r>
              <a:rPr lang="fr-FR" altLang="zh-CN" sz="2000" baseline="-25000" dirty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.type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) ;</a:t>
            </a:r>
            <a:r>
              <a:rPr lang="fr-FR" altLang="zh-CN" sz="2000" i="1" dirty="0">
                <a:solidFill>
                  <a:srgbClr val="00B050"/>
                </a:solidFill>
                <a:sym typeface="Symbol" pitchFamily="18" charset="2"/>
              </a:rPr>
              <a:t> T.width </a:t>
            </a:r>
            <a:r>
              <a:rPr lang="fr-FR" altLang="zh-CN" sz="2000" dirty="0">
                <a:solidFill>
                  <a:srgbClr val="00B050"/>
                </a:solidFill>
                <a:sym typeface="Symbol" pitchFamily="18" charset="2"/>
              </a:rPr>
              <a:t>:= 4 }</a:t>
            </a:r>
            <a:endParaRPr lang="fr-FR" altLang="zh-CN" sz="2000" i="1" dirty="0">
              <a:solidFill>
                <a:srgbClr val="00B05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 </a:t>
            </a:r>
            <a:endParaRPr lang="fr-F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dirty="0">
                <a:sym typeface="Symbol" pitchFamily="18" charset="2"/>
              </a:rPr>
              <a:t>       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 </a:t>
            </a:r>
            <a:r>
              <a:rPr lang="fr-FR" altLang="zh-CN" sz="2000" b="1" dirty="0">
                <a:sym typeface="Symbol" pitchFamily="18" charset="2"/>
              </a:rPr>
              <a:t>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enter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name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type, 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+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) ; </a:t>
            </a:r>
            <a:endParaRPr lang="fr-F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dirty="0">
                <a:sym typeface="Symbol" pitchFamily="18" charset="2"/>
              </a:rPr>
              <a:t>                           </a:t>
            </a:r>
            <a:r>
              <a:rPr lang="fr-FR" altLang="zh-CN" sz="2000" i="1" dirty="0">
                <a:sym typeface="Symbol" pitchFamily="18" charset="2"/>
              </a:rPr>
              <a:t>L.num </a:t>
            </a:r>
            <a:r>
              <a:rPr lang="fr-FR" altLang="zh-CN" sz="2000" dirty="0">
                <a:sym typeface="Symbol" pitchFamily="18" charset="2"/>
              </a:rPr>
              <a:t>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b="1" dirty="0" smtClean="0">
                <a:sym typeface="Symbol" pitchFamily="18" charset="2"/>
              </a:rPr>
              <a:t>            </a:t>
            </a:r>
            <a:r>
              <a:rPr lang="en-US" altLang="zh-CN" sz="2000" dirty="0" smtClean="0">
                <a:sym typeface="Symbol" pitchFamily="18" charset="2"/>
              </a:rPr>
              <a:t>{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enter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type, 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offset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34822" name="AutoShape 37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37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37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8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69"/>
          <p:cNvSpPr>
            <a:spLocks noChangeArrowheads="1"/>
          </p:cNvSpPr>
          <p:nvPr/>
        </p:nvSpPr>
        <p:spPr bwMode="auto">
          <a:xfrm>
            <a:off x="2987824" y="1476833"/>
            <a:ext cx="2592289" cy="584775"/>
          </a:xfrm>
          <a:prstGeom prst="rect">
            <a:avLst/>
          </a:prstGeom>
          <a:noFill/>
          <a:ln w="9525" cap="rnd">
            <a:solidFill>
              <a:srgbClr val="990099"/>
            </a:solidFill>
            <a:prstDash val="dash"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如下说明语句</a:t>
            </a:r>
            <a:r>
              <a:rPr lang="zh-CN" altLang="en-US" sz="1600" i="1" dirty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翻译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：主要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sym typeface="Symbol" pitchFamily="18" charset="2"/>
              </a:rPr>
              <a:t>处理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符号表，不写</a:t>
            </a:r>
            <a:r>
              <a:rPr lang="en-US" altLang="zh-CN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TAC</a:t>
            </a:r>
            <a:r>
              <a:rPr lang="zh-CN" altLang="en-US" sz="1600" i="1" dirty="0" smtClean="0">
                <a:solidFill>
                  <a:srgbClr val="008000"/>
                </a:solidFill>
                <a:latin typeface="+mn-ea"/>
                <a:ea typeface="+mn-ea"/>
                <a:sym typeface="Symbol" pitchFamily="18" charset="2"/>
              </a:rPr>
              <a:t>语句</a:t>
            </a:r>
            <a:endParaRPr kumimoji="0" lang="zh-CN" altLang="en-US" sz="1600" b="1" dirty="0">
              <a:solidFill>
                <a:srgbClr val="008000"/>
              </a:solidFill>
              <a:latin typeface="+mn-ea"/>
              <a:ea typeface="+mn-ea"/>
            </a:endParaRPr>
          </a:p>
        </p:txBody>
      </p:sp>
      <p:sp>
        <p:nvSpPr>
          <p:cNvPr id="11" name="Rectangle 269"/>
          <p:cNvSpPr>
            <a:spLocks noChangeArrowheads="1"/>
          </p:cNvSpPr>
          <p:nvPr/>
        </p:nvSpPr>
        <p:spPr bwMode="auto">
          <a:xfrm>
            <a:off x="5674098" y="59372"/>
            <a:ext cx="3419658" cy="1938992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9900CC"/>
            </a:solidFill>
            <a:prstDash val="dash"/>
            <a:miter lim="800000"/>
          </a:ln>
        </p:spPr>
        <p:txBody>
          <a:bodyPr wrap="square">
            <a:spAutoFit/>
          </a:bodyPr>
          <a:lstStyle/>
          <a:p>
            <a:pPr marL="0" lvl="1">
              <a:buFontTx/>
              <a:buNone/>
            </a:pPr>
            <a:r>
              <a:rPr lang="en-US" altLang="zh-CN" sz="1200" dirty="0" err="1" smtClean="0">
                <a:solidFill>
                  <a:srgbClr val="990099"/>
                </a:solidFill>
              </a:rPr>
              <a:t>num.lexval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词法分析</a:t>
            </a:r>
            <a:r>
              <a:rPr lang="zh-CN" altLang="en-US" sz="1200" dirty="0"/>
              <a:t>返回的单词属性值 </a:t>
            </a:r>
            <a:endParaRPr lang="en-US" altLang="zh-CN" sz="1200" u="sng" dirty="0" smtClean="0">
              <a:solidFill>
                <a:srgbClr val="800080"/>
              </a:solidFill>
            </a:endParaRPr>
          </a:p>
          <a:p>
            <a:pPr marL="0" lvl="1">
              <a:buFontTx/>
              <a:buNone/>
            </a:pPr>
            <a:r>
              <a:rPr lang="en-US" altLang="zh-CN" sz="1200" u="sng" dirty="0" smtClean="0">
                <a:solidFill>
                  <a:srgbClr val="800080"/>
                </a:solidFill>
              </a:rPr>
              <a:t>id</a:t>
            </a:r>
            <a:r>
              <a:rPr lang="en-US" altLang="zh-CN" sz="1200" dirty="0" smtClean="0">
                <a:solidFill>
                  <a:srgbClr val="800080"/>
                </a:solidFill>
              </a:rPr>
              <a:t>.name</a:t>
            </a:r>
            <a:r>
              <a:rPr lang="en-US" altLang="zh-CN" sz="1200" dirty="0" smtClean="0"/>
              <a:t>: </a:t>
            </a:r>
            <a:r>
              <a:rPr lang="en-US" altLang="zh-CN" sz="1200" u="sng" dirty="0" smtClean="0"/>
              <a:t>id</a:t>
            </a:r>
            <a:r>
              <a:rPr lang="zh-CN" altLang="en-US" sz="1200" dirty="0" smtClean="0"/>
              <a:t>的</a:t>
            </a:r>
            <a:r>
              <a:rPr lang="zh-CN" altLang="en-US" sz="1200" dirty="0"/>
              <a:t>词法名字（符号表中的名字）    </a:t>
            </a:r>
            <a:endParaRPr lang="zh-CN" altLang="en-US" sz="1200" dirty="0"/>
          </a:p>
          <a:p>
            <a:pPr marL="0" lvl="1">
              <a:buFontTx/>
              <a:buNone/>
            </a:pPr>
            <a:r>
              <a:rPr lang="en-US" altLang="zh-CN" sz="1200" dirty="0" err="1" smtClean="0">
                <a:solidFill>
                  <a:srgbClr val="800080"/>
                </a:solidFill>
              </a:rPr>
              <a:t>T.type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类型属性</a:t>
            </a:r>
            <a:r>
              <a:rPr lang="en-US" altLang="zh-CN" sz="1200" dirty="0" smtClean="0"/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综合属性</a:t>
            </a:r>
            <a:endParaRPr lang="zh-CN" altLang="en-US" sz="1200" dirty="0"/>
          </a:p>
          <a:p>
            <a:pPr marL="0" lvl="1">
              <a:buNone/>
            </a:pPr>
            <a:r>
              <a:rPr lang="en-US" altLang="zh-CN" sz="1200" dirty="0" err="1" smtClean="0">
                <a:solidFill>
                  <a:srgbClr val="800080"/>
                </a:solidFill>
              </a:rPr>
              <a:t>T.width</a:t>
            </a:r>
            <a:r>
              <a:rPr lang="en-US" altLang="zh-CN" sz="1200" dirty="0" smtClean="0"/>
              <a:t>: </a:t>
            </a:r>
            <a:r>
              <a:rPr lang="zh-CN" altLang="en-US" sz="1200" dirty="0"/>
              <a:t>数据</a:t>
            </a:r>
            <a:r>
              <a:rPr lang="zh-CN" altLang="en-US" sz="1200" dirty="0" smtClean="0"/>
              <a:t>宽度</a:t>
            </a:r>
            <a:r>
              <a:rPr lang="en-US" altLang="zh-CN" sz="1200" dirty="0" smtClean="0"/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字节数</a:t>
            </a:r>
            <a:r>
              <a:rPr lang="en-US" altLang="zh-CN" sz="1200" dirty="0" smtClean="0"/>
              <a:t>,</a:t>
            </a:r>
            <a:r>
              <a:rPr lang="en-US" altLang="zh-CN" sz="1200" dirty="0"/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综合属性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0" lvl="1">
              <a:buNone/>
            </a:pPr>
            <a:r>
              <a:rPr lang="en-US" altLang="zh-CN" sz="1200" dirty="0" err="1" smtClean="0">
                <a:solidFill>
                  <a:srgbClr val="800080"/>
                </a:solidFill>
              </a:rPr>
              <a:t>V.width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声明列表中全部变量字节数</a:t>
            </a:r>
            <a:r>
              <a:rPr lang="en-US" altLang="zh-CN" sz="1200" dirty="0" smtClean="0"/>
              <a:t>, </a:t>
            </a:r>
            <a:r>
              <a:rPr lang="zh-CN" altLang="en-US" sz="1200" dirty="0">
                <a:solidFill>
                  <a:srgbClr val="FF0000"/>
                </a:solidFill>
              </a:rPr>
              <a:t>综合</a:t>
            </a:r>
            <a:r>
              <a:rPr lang="zh-CN" altLang="en-US" sz="1200" dirty="0" smtClean="0">
                <a:solidFill>
                  <a:srgbClr val="FF0000"/>
                </a:solidFill>
              </a:rPr>
              <a:t>属性</a:t>
            </a:r>
            <a:endParaRPr lang="zh-CN" altLang="en-US" sz="1200" dirty="0"/>
          </a:p>
          <a:p>
            <a:pPr marL="0" lvl="1">
              <a:buFontTx/>
              <a:buNone/>
            </a:pPr>
            <a:r>
              <a:rPr lang="en-US" altLang="zh-CN" sz="1200" dirty="0" err="1" smtClean="0">
                <a:solidFill>
                  <a:srgbClr val="800080"/>
                </a:solidFill>
              </a:rPr>
              <a:t>L.offset</a:t>
            </a:r>
            <a:r>
              <a:rPr lang="en-US" altLang="zh-CN" sz="1200" dirty="0" smtClean="0"/>
              <a:t>: </a:t>
            </a:r>
            <a:r>
              <a:rPr lang="zh-CN" altLang="en-US" sz="1200" dirty="0"/>
              <a:t>列表中</a:t>
            </a:r>
            <a:r>
              <a:rPr lang="zh-CN" altLang="en-US" sz="1200" dirty="0">
                <a:solidFill>
                  <a:srgbClr val="FF0000"/>
                </a:solidFill>
              </a:rPr>
              <a:t>第一个变量的偏移</a:t>
            </a:r>
            <a:r>
              <a:rPr lang="zh-CN" altLang="en-US" sz="1200" dirty="0" smtClean="0">
                <a:solidFill>
                  <a:srgbClr val="FF0000"/>
                </a:solidFill>
              </a:rPr>
              <a:t>地址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继承属性 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endParaRPr lang="zh-CN" altLang="en-US" sz="1200" dirty="0">
              <a:solidFill>
                <a:srgbClr val="FF0000"/>
              </a:solidFill>
            </a:endParaRPr>
          </a:p>
          <a:p>
            <a:pPr marL="0" lvl="1">
              <a:buFontTx/>
              <a:buNone/>
            </a:pPr>
            <a:r>
              <a:rPr lang="en-US" altLang="zh-CN" sz="1200" dirty="0" err="1" smtClean="0">
                <a:solidFill>
                  <a:srgbClr val="800080"/>
                </a:solidFill>
              </a:rPr>
              <a:t>L.type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变量</a:t>
            </a:r>
            <a:r>
              <a:rPr lang="zh-CN" altLang="en-US" sz="1200" dirty="0"/>
              <a:t>列表被申明的</a:t>
            </a:r>
            <a:r>
              <a:rPr lang="zh-CN" altLang="en-US" sz="1200" dirty="0" smtClean="0"/>
              <a:t>类型</a:t>
            </a:r>
            <a:r>
              <a:rPr lang="en-US" altLang="zh-CN" sz="1200" dirty="0"/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继承属性</a:t>
            </a:r>
            <a:endParaRPr lang="en-US" altLang="zh-CN" sz="1200" dirty="0" smtClean="0"/>
          </a:p>
          <a:p>
            <a:pPr marL="0" lvl="1">
              <a:buFontTx/>
              <a:buNone/>
            </a:pPr>
            <a:r>
              <a:rPr lang="en-US" altLang="zh-CN" sz="1200" dirty="0" err="1" smtClean="0">
                <a:solidFill>
                  <a:srgbClr val="990099"/>
                </a:solidFill>
              </a:rPr>
              <a:t>L.width</a:t>
            </a:r>
            <a:r>
              <a:rPr lang="en-US" altLang="zh-CN" sz="1200" dirty="0" smtClean="0"/>
              <a:t>: </a:t>
            </a:r>
            <a:r>
              <a:rPr lang="zh-CN" altLang="en-US" sz="1200" dirty="0"/>
              <a:t>表示变量列表</a:t>
            </a:r>
            <a:r>
              <a:rPr lang="zh-CN" altLang="en-US" sz="1200" dirty="0" smtClean="0"/>
              <a:t>被申明</a:t>
            </a:r>
            <a:r>
              <a:rPr lang="zh-CN" altLang="en-US" sz="1200" dirty="0"/>
              <a:t>类型所占的字节</a:t>
            </a:r>
            <a:r>
              <a:rPr lang="zh-CN" altLang="en-US" sz="1200" dirty="0" smtClean="0"/>
              <a:t>数</a:t>
            </a:r>
            <a:r>
              <a:rPr lang="en-US" altLang="zh-CN" sz="1200" dirty="0" smtClean="0"/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继承</a:t>
            </a:r>
            <a:r>
              <a:rPr lang="zh-CN" altLang="en-US" sz="1200" dirty="0">
                <a:solidFill>
                  <a:srgbClr val="FF0000"/>
                </a:solidFill>
              </a:rPr>
              <a:t>属性</a:t>
            </a:r>
            <a:r>
              <a:rPr lang="zh-CN" altLang="en-US" sz="1200" dirty="0" smtClean="0">
                <a:solidFill>
                  <a:srgbClr val="FF0000"/>
                </a:solidFill>
              </a:rPr>
              <a:t> </a:t>
            </a:r>
            <a:endParaRPr lang="zh-CN" altLang="en-US" sz="1200" dirty="0">
              <a:solidFill>
                <a:srgbClr val="FF0000"/>
              </a:solidFill>
            </a:endParaRPr>
          </a:p>
          <a:p>
            <a:pPr marL="0" lvl="1">
              <a:buFontTx/>
              <a:buNone/>
            </a:pPr>
            <a:r>
              <a:rPr lang="en-US" altLang="zh-CN" sz="1200" dirty="0" err="1" smtClean="0">
                <a:solidFill>
                  <a:srgbClr val="800080"/>
                </a:solidFill>
              </a:rPr>
              <a:t>L.num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变量</a:t>
            </a:r>
            <a:r>
              <a:rPr lang="zh-CN" altLang="en-US" sz="1200" dirty="0"/>
              <a:t>列表中变量的</a:t>
            </a:r>
            <a:r>
              <a:rPr lang="zh-CN" altLang="en-US" sz="1200" dirty="0" smtClean="0"/>
              <a:t>个数</a:t>
            </a:r>
            <a:r>
              <a:rPr lang="en-US" altLang="zh-CN" sz="1200" dirty="0" smtClean="0"/>
              <a:t>,</a:t>
            </a:r>
            <a:r>
              <a:rPr lang="zh-CN" altLang="en-US" sz="1200" dirty="0">
                <a:solidFill>
                  <a:srgbClr val="FF0000"/>
                </a:solidFill>
              </a:rPr>
              <a:t>综合属性 </a:t>
            </a:r>
            <a:r>
              <a:rPr lang="zh-CN" altLang="en-US" sz="1200" dirty="0" smtClean="0">
                <a:solidFill>
                  <a:srgbClr val="FF0000"/>
                </a:solidFill>
              </a:rPr>
              <a:t>  </a:t>
            </a:r>
            <a:endParaRPr kumimoji="0" lang="zh-CN" altLang="en-US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Rectangle 269"/>
          <p:cNvSpPr>
            <a:spLocks noChangeArrowheads="1"/>
          </p:cNvSpPr>
          <p:nvPr/>
        </p:nvSpPr>
        <p:spPr bwMode="auto">
          <a:xfrm>
            <a:off x="1043608" y="6381328"/>
            <a:ext cx="6224001" cy="276999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9900CC"/>
            </a:solidFill>
            <a:prstDash val="dash"/>
            <a:miter lim="800000"/>
          </a:ln>
        </p:spPr>
        <p:txBody>
          <a:bodyPr wrap="square">
            <a:spAutoFit/>
          </a:bodyPr>
          <a:lstStyle/>
          <a:p>
            <a:pPr marL="0" lvl="1">
              <a:buFontTx/>
              <a:buNone/>
            </a:pPr>
            <a:r>
              <a:rPr lang="en-US" altLang="zh-CN" sz="1200" i="1" dirty="0">
                <a:solidFill>
                  <a:srgbClr val="800080"/>
                </a:solidFill>
                <a:sym typeface="Symbol" pitchFamily="18" charset="2"/>
              </a:rPr>
              <a:t>enter</a:t>
            </a:r>
            <a:r>
              <a:rPr lang="en-US" altLang="zh-CN" sz="1200" i="1" dirty="0">
                <a:sym typeface="Symbol" pitchFamily="18" charset="2"/>
              </a:rPr>
              <a:t> </a:t>
            </a:r>
            <a:r>
              <a:rPr lang="en-US" altLang="zh-CN" sz="12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1200" u="sng" dirty="0">
                <a:solidFill>
                  <a:srgbClr val="800080"/>
                </a:solidFill>
                <a:sym typeface="Symbol" pitchFamily="18" charset="2"/>
              </a:rPr>
              <a:t>id</a:t>
            </a:r>
            <a:r>
              <a:rPr lang="en-US" altLang="zh-CN" sz="1200" dirty="0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sz="1200" i="1" dirty="0">
                <a:solidFill>
                  <a:srgbClr val="800080"/>
                </a:solidFill>
                <a:sym typeface="Symbol" pitchFamily="18" charset="2"/>
              </a:rPr>
              <a:t>name</a:t>
            </a:r>
            <a:r>
              <a:rPr lang="en-US" altLang="zh-CN" sz="1200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sz="1200" i="1" dirty="0">
                <a:solidFill>
                  <a:srgbClr val="800080"/>
                </a:solidFill>
                <a:sym typeface="Symbol" pitchFamily="18" charset="2"/>
              </a:rPr>
              <a:t>t</a:t>
            </a:r>
            <a:r>
              <a:rPr lang="en-US" altLang="zh-CN" sz="1200" dirty="0">
                <a:solidFill>
                  <a:srgbClr val="800080"/>
                </a:solidFill>
                <a:sym typeface="Symbol" pitchFamily="18" charset="2"/>
              </a:rPr>
              <a:t>, </a:t>
            </a:r>
            <a:r>
              <a:rPr lang="en-US" altLang="zh-CN" sz="1200" i="1" dirty="0">
                <a:solidFill>
                  <a:srgbClr val="800080"/>
                </a:solidFill>
                <a:sym typeface="Symbol" pitchFamily="18" charset="2"/>
              </a:rPr>
              <a:t>o</a:t>
            </a:r>
            <a:r>
              <a:rPr lang="en-US" altLang="zh-CN" sz="12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1200" dirty="0">
                <a:sym typeface="Symbol" pitchFamily="18" charset="2"/>
              </a:rPr>
              <a:t> </a:t>
            </a:r>
            <a:r>
              <a:rPr lang="zh-CN" altLang="en-US" sz="1200" dirty="0">
                <a:sym typeface="Symbol" pitchFamily="18" charset="2"/>
              </a:rPr>
              <a:t>：</a:t>
            </a:r>
            <a:r>
              <a:rPr lang="zh-CN" altLang="en-US" sz="1200" b="1" dirty="0">
                <a:sym typeface="Symbol" pitchFamily="18" charset="2"/>
              </a:rPr>
              <a:t>将符号表</a:t>
            </a:r>
            <a:r>
              <a:rPr lang="zh-CN" altLang="en-US" sz="1200" b="1" dirty="0" smtClean="0">
                <a:sym typeface="Symbol" pitchFamily="18" charset="2"/>
              </a:rPr>
              <a:t>中</a:t>
            </a:r>
            <a:r>
              <a:rPr lang="en-US" altLang="zh-CN" sz="1200" u="sng" dirty="0" smtClean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1200" dirty="0" smtClean="0">
                <a:solidFill>
                  <a:srgbClr val="FF0000"/>
                </a:solidFill>
                <a:sym typeface="Symbol" pitchFamily="18" charset="2"/>
              </a:rPr>
              <a:t>.</a:t>
            </a:r>
            <a:r>
              <a:rPr lang="en-US" altLang="zh-CN" sz="1200" i="1" dirty="0" smtClean="0">
                <a:solidFill>
                  <a:srgbClr val="FF0000"/>
                </a:solidFill>
                <a:sym typeface="Symbol" pitchFamily="18" charset="2"/>
              </a:rPr>
              <a:t>name</a:t>
            </a:r>
            <a:r>
              <a:rPr lang="en-US" altLang="zh-CN" sz="1200" dirty="0" smtClean="0">
                <a:sym typeface="Symbol" pitchFamily="18" charset="2"/>
              </a:rPr>
              <a:t> </a:t>
            </a:r>
            <a:r>
              <a:rPr lang="zh-CN" altLang="en-US" sz="1200" b="1" dirty="0">
                <a:sym typeface="Symbol" pitchFamily="18" charset="2"/>
              </a:rPr>
              <a:t>所对应</a:t>
            </a:r>
            <a:r>
              <a:rPr lang="zh-CN" altLang="en-US" sz="1200" b="1" dirty="0" smtClean="0">
                <a:sym typeface="Symbol" pitchFamily="18" charset="2"/>
              </a:rPr>
              <a:t>表项</a:t>
            </a:r>
            <a:r>
              <a:rPr lang="zh-CN" altLang="en-US" sz="1200" b="1" dirty="0">
                <a:sym typeface="Symbol" pitchFamily="18" charset="2"/>
              </a:rPr>
              <a:t>的</a:t>
            </a:r>
            <a:r>
              <a:rPr lang="zh-CN" altLang="en-US" sz="1200" dirty="0">
                <a:sym typeface="Symbol" pitchFamily="18" charset="2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sym typeface="Symbol" pitchFamily="18" charset="2"/>
              </a:rPr>
              <a:t>type</a:t>
            </a:r>
            <a:r>
              <a:rPr lang="en-US" altLang="zh-CN" sz="12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1200" b="1" dirty="0">
                <a:solidFill>
                  <a:srgbClr val="FF0000"/>
                </a:solidFill>
                <a:sym typeface="Symbol" pitchFamily="18" charset="2"/>
              </a:rPr>
              <a:t>域置为</a:t>
            </a:r>
            <a:r>
              <a:rPr lang="zh-CN" altLang="en-US" sz="12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zh-CN" altLang="en-US" sz="1200" dirty="0">
                <a:sym typeface="Symbol" pitchFamily="18" charset="2"/>
              </a:rPr>
              <a:t>，</a:t>
            </a:r>
            <a:r>
              <a:rPr lang="en-US" altLang="zh-CN" sz="1200" i="1" dirty="0">
                <a:solidFill>
                  <a:srgbClr val="FF0000"/>
                </a:solidFill>
                <a:sym typeface="Symbol" pitchFamily="18" charset="2"/>
              </a:rPr>
              <a:t>offset</a:t>
            </a:r>
            <a:r>
              <a:rPr lang="en-US" altLang="zh-CN" sz="12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1200" b="1" dirty="0">
                <a:sym typeface="Symbol" pitchFamily="18" charset="2"/>
              </a:rPr>
              <a:t>域置为</a:t>
            </a:r>
            <a:r>
              <a:rPr lang="zh-CN" altLang="en-US" sz="1200" dirty="0">
                <a:sym typeface="Symbol" pitchFamily="18" charset="2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sym typeface="Symbol" pitchFamily="18" charset="2"/>
              </a:rPr>
              <a:t>o</a:t>
            </a:r>
            <a:endParaRPr lang="en-US" altLang="zh-CN" sz="1200" dirty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27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5843" name="Rectangle 228"/>
          <p:cNvSpPr>
            <a:spLocks noChangeArrowheads="1"/>
          </p:cNvSpPr>
          <p:nvPr/>
        </p:nvSpPr>
        <p:spPr bwMode="auto">
          <a:xfrm>
            <a:off x="762000" y="1556792"/>
            <a:ext cx="8229600" cy="176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数组说明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   </a:t>
            </a:r>
            <a:r>
              <a:rPr lang="zh-CN" altLang="en-US" b="1" dirty="0"/>
              <a:t>参考前页的翻译模式，可了解（一维）数组说明的翻译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 思想</a:t>
            </a:r>
            <a:r>
              <a:rPr lang="en-US" altLang="zh-CN" b="1" dirty="0"/>
              <a:t>.  </a:t>
            </a:r>
            <a:r>
              <a:rPr lang="zh-CN" altLang="en-US" b="1" dirty="0"/>
              <a:t>至于符号表中一般情况下是如何组织数组说明信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 息的，随后将会讨论</a:t>
            </a:r>
            <a:r>
              <a:rPr lang="en-US" altLang="zh-CN" b="1" dirty="0"/>
              <a:t>.</a:t>
            </a:r>
            <a:endParaRPr lang="en-US" altLang="zh-CN" sz="2000" i="1" dirty="0">
              <a:sym typeface="Symbol" pitchFamily="18" charset="2"/>
            </a:endParaRPr>
          </a:p>
        </p:txBody>
      </p:sp>
      <p:sp>
        <p:nvSpPr>
          <p:cNvPr id="35844" name="Text Box 23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r>
              <a:rPr lang="en-US" altLang="zh-CN" sz="3200" b="1" dirty="0" smtClean="0">
                <a:solidFill>
                  <a:srgbClr val="800080"/>
                </a:solidFill>
                <a:latin typeface="Arial Unicode MS" charset="-122"/>
                <a:ea typeface="Arial Unicode MS" charset="-122"/>
                <a:cs typeface="Arial Unicode MS" charset="-122"/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Arial Unicode MS" charset="-122"/>
              <a:ea typeface="Arial Unicode MS" charset="-122"/>
              <a:cs typeface="Arial Unicode MS" charset="-122"/>
            </a:endParaRPr>
          </a:p>
        </p:txBody>
      </p:sp>
      <p:sp>
        <p:nvSpPr>
          <p:cNvPr id="462060" name="Text Box 236"/>
          <p:cNvSpPr txBox="1">
            <a:spLocks noChangeArrowheads="1"/>
          </p:cNvSpPr>
          <p:nvPr/>
        </p:nvSpPr>
        <p:spPr bwMode="auto">
          <a:xfrm>
            <a:off x="971550" y="3284984"/>
            <a:ext cx="8064500" cy="2987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……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T </a:t>
            </a:r>
            <a:r>
              <a:rPr lang="en-US" altLang="zh-CN" sz="2000" dirty="0">
                <a:sym typeface="Symbol" pitchFamily="18" charset="2"/>
              </a:rPr>
              <a:t> array [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dirty="0">
                <a:sym typeface="Symbol" pitchFamily="18" charset="2"/>
              </a:rPr>
              <a:t> ] of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T.type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array</a:t>
            </a:r>
            <a:r>
              <a:rPr lang="en-US" altLang="zh-CN" sz="2000" dirty="0">
                <a:sym typeface="Symbol" pitchFamily="18" charset="2"/>
              </a:rPr>
              <a:t>(1.. </a:t>
            </a:r>
            <a:r>
              <a:rPr lang="en-US" altLang="zh-CN" sz="2000" i="1" u="sng" dirty="0" err="1">
                <a:sym typeface="Symbol" pitchFamily="18" charset="2"/>
              </a:rPr>
              <a:t>num</a:t>
            </a:r>
            <a:r>
              <a:rPr lang="en-US" altLang="zh-CN" sz="2000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lexval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.type</a:t>
            </a:r>
            <a:r>
              <a:rPr lang="en-US" altLang="zh-CN" sz="2000" dirty="0">
                <a:sym typeface="Symbol" pitchFamily="18" charset="2"/>
              </a:rPr>
              <a:t>) ;</a:t>
            </a:r>
            <a:r>
              <a:rPr lang="en-US" altLang="zh-CN" sz="2000" i="1" dirty="0">
                <a:sym typeface="Symbol" pitchFamily="18" charset="2"/>
              </a:rPr>
              <a:t>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        </a:t>
            </a:r>
            <a:r>
              <a:rPr lang="en-US" altLang="zh-CN" sz="2000" i="1" dirty="0" err="1">
                <a:sym typeface="Symbol" pitchFamily="18" charset="2"/>
              </a:rPr>
              <a:t>T.width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u="sng" dirty="0" err="1">
                <a:sym typeface="Symbol" pitchFamily="18" charset="2"/>
              </a:rPr>
              <a:t>num</a:t>
            </a:r>
            <a:r>
              <a:rPr lang="en-US" altLang="zh-CN" sz="2000" i="1" dirty="0" err="1">
                <a:sym typeface="Symbol" pitchFamily="18" charset="2"/>
              </a:rPr>
              <a:t>.val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en-US" altLang="zh-CN" sz="2000" i="1" dirty="0">
                <a:sym typeface="Symbol" pitchFamily="18" charset="2"/>
              </a:rPr>
              <a:t>T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.width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 dirty="0">
                <a:sym typeface="Symbol" pitchFamily="18" charset="2"/>
              </a:rPr>
              <a:t>......</a:t>
            </a: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fr-FR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 ;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 </a:t>
            </a:r>
            <a:endParaRPr lang="fr-F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dirty="0">
                <a:sym typeface="Symbol" pitchFamily="18" charset="2"/>
              </a:rPr>
              <a:t>       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dirty="0">
                <a:sym typeface="Symbol" pitchFamily="18" charset="2"/>
              </a:rPr>
              <a:t> , 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i="1" dirty="0">
                <a:sym typeface="Symbol" pitchFamily="18" charset="2"/>
              </a:rPr>
              <a:t>  </a:t>
            </a:r>
            <a:r>
              <a:rPr lang="fr-FR" altLang="zh-CN" sz="2000" b="1" dirty="0">
                <a:sym typeface="Symbol" pitchFamily="18" charset="2"/>
              </a:rPr>
              <a:t>     </a:t>
            </a:r>
            <a:r>
              <a:rPr lang="fr-FR" altLang="zh-CN" sz="2000" dirty="0">
                <a:sym typeface="Symbol" pitchFamily="18" charset="2"/>
              </a:rPr>
              <a:t>{</a:t>
            </a:r>
            <a:r>
              <a:rPr lang="fr-FR" altLang="zh-CN" sz="2000" i="1" dirty="0">
                <a:sym typeface="Symbol" pitchFamily="18" charset="2"/>
              </a:rPr>
              <a:t> enter </a:t>
            </a:r>
            <a:r>
              <a:rPr lang="fr-FR" altLang="zh-CN" sz="2000" dirty="0">
                <a:sym typeface="Symbol" pitchFamily="18" charset="2"/>
              </a:rPr>
              <a:t>(</a:t>
            </a:r>
            <a:r>
              <a:rPr lang="fr-FR" altLang="zh-CN" sz="2000" u="sng" dirty="0">
                <a:sym typeface="Symbol" pitchFamily="18" charset="2"/>
              </a:rPr>
              <a:t>id</a:t>
            </a:r>
            <a:r>
              <a:rPr lang="fr-FR" altLang="zh-CN" sz="2000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name</a:t>
            </a:r>
            <a:r>
              <a:rPr lang="fr-FR" altLang="zh-CN" sz="2000" dirty="0">
                <a:sym typeface="Symbol" pitchFamily="18" charset="2"/>
              </a:rPr>
              <a:t>,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type, 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offset</a:t>
            </a:r>
            <a:r>
              <a:rPr lang="fr-FR" altLang="zh-CN" sz="2000" dirty="0">
                <a:sym typeface="Symbol" pitchFamily="18" charset="2"/>
              </a:rPr>
              <a:t> +</a:t>
            </a:r>
            <a:r>
              <a:rPr lang="fr-FR" altLang="zh-CN" sz="2000" i="1" dirty="0">
                <a:sym typeface="Symbol" pitchFamily="18" charset="2"/>
              </a:rPr>
              <a:t> 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 </a:t>
            </a:r>
            <a:r>
              <a:rPr lang="en-US" altLang="zh-CN" sz="2000" dirty="0">
                <a:sym typeface="Symbol" pitchFamily="18" charset="2"/>
              </a:rPr>
              <a:t>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="1" i="1" dirty="0">
                <a:sym typeface="Symbol" pitchFamily="18" charset="2"/>
              </a:rPr>
              <a:t>.</a:t>
            </a:r>
            <a:r>
              <a:rPr lang="fr-FR" altLang="zh-CN" sz="2000" i="1" dirty="0">
                <a:sym typeface="Symbol" pitchFamily="18" charset="2"/>
              </a:rPr>
              <a:t> width</a:t>
            </a:r>
            <a:r>
              <a:rPr lang="fr-FR" altLang="zh-CN" sz="2000" dirty="0">
                <a:sym typeface="Symbol" pitchFamily="18" charset="2"/>
              </a:rPr>
              <a:t>) ; </a:t>
            </a:r>
            <a:endParaRPr lang="fr-F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dirty="0">
                <a:sym typeface="Symbol" pitchFamily="18" charset="2"/>
              </a:rPr>
              <a:t>                           </a:t>
            </a:r>
            <a:r>
              <a:rPr lang="fr-FR" altLang="zh-CN" sz="2000" i="1" dirty="0">
                <a:sym typeface="Symbol" pitchFamily="18" charset="2"/>
              </a:rPr>
              <a:t>L.num </a:t>
            </a:r>
            <a:r>
              <a:rPr lang="fr-FR" altLang="zh-CN" sz="2000" dirty="0">
                <a:sym typeface="Symbol" pitchFamily="18" charset="2"/>
              </a:rPr>
              <a:t>:= </a:t>
            </a:r>
            <a:r>
              <a:rPr lang="fr-FR" altLang="zh-CN" sz="2000" i="1" dirty="0">
                <a:sym typeface="Symbol" pitchFamily="18" charset="2"/>
              </a:rPr>
              <a:t>L</a:t>
            </a:r>
            <a:r>
              <a:rPr lang="fr-FR" altLang="zh-CN" sz="2000" baseline="-25000" dirty="0">
                <a:sym typeface="Symbol" pitchFamily="18" charset="2"/>
              </a:rPr>
              <a:t>1</a:t>
            </a:r>
            <a:r>
              <a:rPr lang="fr-FR" altLang="zh-CN" sz="2000" i="1" dirty="0">
                <a:sym typeface="Symbol" pitchFamily="18" charset="2"/>
              </a:rPr>
              <a:t>.num</a:t>
            </a:r>
            <a:r>
              <a:rPr lang="fr-FR" altLang="zh-CN" sz="2000" dirty="0">
                <a:sym typeface="Symbol" pitchFamily="18" charset="2"/>
              </a:rPr>
              <a:t> +1</a:t>
            </a:r>
            <a:r>
              <a:rPr lang="fr-FR" altLang="zh-CN" sz="2000" i="1" dirty="0">
                <a:sym typeface="Symbol" pitchFamily="18" charset="2"/>
              </a:rPr>
              <a:t> </a:t>
            </a:r>
            <a:r>
              <a:rPr lang="fr-FR" altLang="zh-CN" sz="2000" dirty="0">
                <a:sym typeface="Symbol" pitchFamily="18" charset="2"/>
              </a:rPr>
              <a:t>}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L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enter 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name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type, L</a:t>
            </a:r>
            <a:r>
              <a:rPr lang="en-US" altLang="zh-CN" sz="2000" b="1" i="1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 offset</a:t>
            </a:r>
            <a:r>
              <a:rPr lang="en-US" altLang="zh-CN" sz="2000" dirty="0">
                <a:sym typeface="Symbol" pitchFamily="18" charset="2"/>
              </a:rPr>
              <a:t>) ; </a:t>
            </a:r>
            <a:r>
              <a:rPr lang="en-US" altLang="zh-CN" sz="2000" i="1" dirty="0" err="1">
                <a:sym typeface="Symbol" pitchFamily="18" charset="2"/>
              </a:rPr>
              <a:t>L.num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1}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35846" name="AutoShape 2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2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utoShape 2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62000" y="1905000"/>
            <a:ext cx="8229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数组引用</a:t>
            </a:r>
            <a:endParaRPr lang="zh-CN" altLang="en-US" b="1">
              <a:sym typeface="Symbol" pitchFamily="18" charset="2"/>
            </a:endParaRPr>
          </a:p>
        </p:txBody>
      </p: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533400" y="1173163"/>
            <a:ext cx="830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r>
              <a:rPr lang="en-US" altLang="zh-CN" sz="3200" b="1" dirty="0">
                <a:solidFill>
                  <a:srgbClr val="800080"/>
                </a:solidFill>
                <a:latin typeface="Arial Unicode MS" charset="-122"/>
                <a:ea typeface="Arial Unicode MS" charset="-122"/>
                <a:cs typeface="Arial Unicode MS" charset="-122"/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686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46" name="Text Box 18"/>
          <p:cNvSpPr txBox="1">
            <a:spLocks noChangeArrowheads="1"/>
          </p:cNvSpPr>
          <p:nvPr/>
        </p:nvSpPr>
        <p:spPr bwMode="auto">
          <a:xfrm>
            <a:off x="1258888" y="2597150"/>
            <a:ext cx="7561262" cy="176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pt-BR" altLang="zh-CN" sz="2000" i="1">
                <a:sym typeface="Symbol" pitchFamily="18" charset="2"/>
              </a:rPr>
              <a:t>S </a:t>
            </a:r>
            <a:r>
              <a:rPr lang="en-US" altLang="zh-CN" sz="2000">
                <a:sym typeface="Symbol" pitchFamily="18" charset="2"/>
              </a:rPr>
              <a:t>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1</a:t>
            </a:r>
            <a:r>
              <a:rPr lang="pt-BR" altLang="zh-CN" sz="2000">
                <a:sym typeface="Symbol" pitchFamily="18" charset="2"/>
              </a:rPr>
              <a:t>[</a:t>
            </a:r>
            <a:r>
              <a:rPr lang="pt-BR" altLang="zh-CN" sz="2000" i="1">
                <a:sym typeface="Symbol" pitchFamily="18" charset="2"/>
              </a:rPr>
              <a:t>E</a:t>
            </a:r>
            <a:r>
              <a:rPr lang="pt-BR" altLang="zh-CN" sz="2000" baseline="-25000">
                <a:sym typeface="Symbol" pitchFamily="18" charset="2"/>
              </a:rPr>
              <a:t>2</a:t>
            </a:r>
            <a:r>
              <a:rPr lang="pt-BR" altLang="zh-CN" sz="2000">
                <a:sym typeface="Symbol" pitchFamily="18" charset="2"/>
              </a:rPr>
              <a:t>] :=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3</a:t>
            </a:r>
            <a:r>
              <a:rPr lang="pt-BR" altLang="zh-CN" sz="2000" i="1">
                <a:sym typeface="Symbol" pitchFamily="18" charset="2"/>
              </a:rPr>
              <a:t>       </a:t>
            </a:r>
            <a:r>
              <a:rPr lang="pt-BR" altLang="zh-CN" sz="2000">
                <a:sym typeface="Symbol" pitchFamily="18" charset="2"/>
              </a:rPr>
              <a:t>{</a:t>
            </a:r>
            <a:r>
              <a:rPr lang="pt-BR" altLang="zh-CN" sz="2000" i="1">
                <a:sym typeface="Symbol" pitchFamily="18" charset="2"/>
              </a:rPr>
              <a:t> S.code</a:t>
            </a:r>
            <a:r>
              <a:rPr lang="pt-BR" altLang="zh-CN" sz="2000">
                <a:sym typeface="Symbol" pitchFamily="18" charset="2"/>
              </a:rPr>
              <a:t> := </a:t>
            </a:r>
            <a:r>
              <a:rPr lang="pt-BR" altLang="zh-CN" sz="2000" i="1">
                <a:sym typeface="Symbol" pitchFamily="18" charset="2"/>
              </a:rPr>
              <a:t>E</a:t>
            </a:r>
            <a:r>
              <a:rPr lang="pt-BR" altLang="zh-CN" sz="2000" baseline="-25000">
                <a:sym typeface="Symbol" pitchFamily="18" charset="2"/>
              </a:rPr>
              <a:t>2</a:t>
            </a:r>
            <a:r>
              <a:rPr lang="pt-BR" altLang="zh-CN" sz="2000" i="1">
                <a:sym typeface="Symbol" pitchFamily="18" charset="2"/>
              </a:rPr>
              <a:t> .code</a:t>
            </a:r>
            <a:r>
              <a:rPr lang="pt-BR" altLang="zh-CN" sz="2000">
                <a:sym typeface="Symbol" pitchFamily="18" charset="2"/>
              </a:rPr>
              <a:t> ||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3</a:t>
            </a:r>
            <a:r>
              <a:rPr lang="pt-BR" altLang="zh-CN" sz="2000" i="1">
                <a:sym typeface="Symbol" pitchFamily="18" charset="2"/>
              </a:rPr>
              <a:t> .code </a:t>
            </a:r>
            <a:r>
              <a:rPr lang="pt-BR" altLang="zh-CN" sz="2000">
                <a:sym typeface="Symbol" pitchFamily="18" charset="2"/>
              </a:rPr>
              <a:t>||</a:t>
            </a:r>
            <a:endParaRPr lang="fr-FR" altLang="zh-CN" sz="200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>
                <a:sym typeface="Symbol" pitchFamily="18" charset="2"/>
              </a:rPr>
              <a:t>                                    gen (E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 .place </a:t>
            </a:r>
            <a:r>
              <a:rPr lang="fr-FR" altLang="zh-CN" sz="2000">
                <a:sym typeface="Symbol" pitchFamily="18" charset="2"/>
              </a:rPr>
              <a:t>‘[’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2</a:t>
            </a:r>
            <a:r>
              <a:rPr lang="fr-FR" altLang="zh-CN" sz="2000" i="1">
                <a:sym typeface="Symbol" pitchFamily="18" charset="2"/>
              </a:rPr>
              <a:t> .place </a:t>
            </a:r>
            <a:r>
              <a:rPr lang="fr-FR" altLang="zh-CN" sz="2000">
                <a:sym typeface="Symbol" pitchFamily="18" charset="2"/>
              </a:rPr>
              <a:t>‘]’ ‘:=’</a:t>
            </a:r>
            <a:r>
              <a:rPr lang="fr-FR" altLang="zh-CN" sz="2000" i="1">
                <a:sym typeface="Symbol" pitchFamily="18" charset="2"/>
              </a:rPr>
              <a:t> E</a:t>
            </a:r>
            <a:r>
              <a:rPr lang="fr-FR" altLang="zh-CN" sz="2000" baseline="-25000">
                <a:sym typeface="Symbol" pitchFamily="18" charset="2"/>
              </a:rPr>
              <a:t>3</a:t>
            </a:r>
            <a:r>
              <a:rPr lang="fr-FR" altLang="zh-CN" sz="2000" i="1">
                <a:sym typeface="Symbol" pitchFamily="18" charset="2"/>
              </a:rPr>
              <a:t> .place) </a:t>
            </a:r>
            <a:r>
              <a:rPr lang="fr-FR" altLang="zh-CN" sz="2000">
                <a:sym typeface="Symbol" pitchFamily="18" charset="2"/>
              </a:rPr>
              <a:t>}</a:t>
            </a:r>
            <a:endParaRPr lang="fr-FR" altLang="zh-CN" sz="200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>
                <a:sym typeface="Symbol" pitchFamily="18" charset="2"/>
              </a:rPr>
              <a:t>E </a:t>
            </a:r>
            <a:r>
              <a:rPr lang="en-US" altLang="zh-CN" sz="2000" i="1">
                <a:sym typeface="Symbol" pitchFamily="18" charset="2"/>
              </a:rPr>
              <a:t></a:t>
            </a:r>
            <a:r>
              <a:rPr lang="pt-BR" altLang="zh-CN" sz="2000" i="1">
                <a:sym typeface="Symbol" pitchFamily="18" charset="2"/>
              </a:rPr>
              <a:t> E</a:t>
            </a:r>
            <a:r>
              <a:rPr lang="pt-BR" altLang="zh-CN" sz="2000" baseline="-25000">
                <a:sym typeface="Symbol" pitchFamily="18" charset="2"/>
              </a:rPr>
              <a:t>1</a:t>
            </a:r>
            <a:r>
              <a:rPr lang="pt-BR" altLang="zh-CN" sz="2000">
                <a:sym typeface="Symbol" pitchFamily="18" charset="2"/>
              </a:rPr>
              <a:t>[</a:t>
            </a:r>
            <a:r>
              <a:rPr lang="pt-BR" altLang="zh-CN" sz="2000" i="1">
                <a:sym typeface="Symbol" pitchFamily="18" charset="2"/>
              </a:rPr>
              <a:t>E</a:t>
            </a:r>
            <a:r>
              <a:rPr lang="pt-BR" altLang="zh-CN" sz="2000" baseline="-25000">
                <a:sym typeface="Symbol" pitchFamily="18" charset="2"/>
              </a:rPr>
              <a:t>2</a:t>
            </a:r>
            <a:r>
              <a:rPr lang="pt-BR" altLang="zh-CN" sz="2000">
                <a:sym typeface="Symbol" pitchFamily="18" charset="2"/>
              </a:rPr>
              <a:t>] </a:t>
            </a:r>
            <a:r>
              <a:rPr lang="pt-BR" altLang="zh-CN" sz="2000" i="1">
                <a:sym typeface="Symbol" pitchFamily="18" charset="2"/>
              </a:rPr>
              <a:t> </a:t>
            </a:r>
            <a:r>
              <a:rPr lang="pt-BR" altLang="zh-CN" sz="2000" b="1" i="1">
                <a:sym typeface="Symbol" pitchFamily="18" charset="2"/>
              </a:rPr>
              <a:t>   </a:t>
            </a:r>
            <a:r>
              <a:rPr lang="pt-BR" altLang="zh-CN" sz="2000" b="1">
                <a:sym typeface="Symbol" pitchFamily="18" charset="2"/>
              </a:rPr>
              <a:t>  </a:t>
            </a:r>
            <a:r>
              <a:rPr lang="pt-BR" altLang="zh-CN" sz="2000">
                <a:sym typeface="Symbol" pitchFamily="18" charset="2"/>
              </a:rPr>
              <a:t>{</a:t>
            </a:r>
            <a:r>
              <a:rPr lang="pt-BR" altLang="zh-CN" sz="2000" i="1">
                <a:sym typeface="Symbol" pitchFamily="18" charset="2"/>
              </a:rPr>
              <a:t> E.place := newtemp; </a:t>
            </a:r>
            <a:endParaRPr lang="fr-FR" altLang="zh-CN" sz="2000" i="1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>
                <a:sym typeface="Symbol" pitchFamily="18" charset="2"/>
              </a:rPr>
              <a:t>                           E.code</a:t>
            </a:r>
            <a:r>
              <a:rPr lang="fr-FR" altLang="zh-CN" sz="2000">
                <a:sym typeface="Symbol" pitchFamily="18" charset="2"/>
              </a:rPr>
              <a:t> :=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2</a:t>
            </a:r>
            <a:r>
              <a:rPr lang="fr-FR" altLang="zh-CN" sz="2000" i="1">
                <a:sym typeface="Symbol" pitchFamily="18" charset="2"/>
              </a:rPr>
              <a:t>.code </a:t>
            </a:r>
            <a:r>
              <a:rPr lang="fr-FR" altLang="zh-CN" sz="2000">
                <a:sym typeface="Symbol" pitchFamily="18" charset="2"/>
              </a:rPr>
              <a:t>||</a:t>
            </a:r>
            <a:endParaRPr lang="fr-FR" altLang="zh-CN" sz="200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fr-FR" altLang="zh-CN" sz="2000" i="1">
                <a:sym typeface="Symbol" pitchFamily="18" charset="2"/>
              </a:rPr>
              <a:t>                           gen (E.place</a:t>
            </a:r>
            <a:r>
              <a:rPr lang="fr-FR" altLang="zh-CN" sz="2000">
                <a:sym typeface="Symbol" pitchFamily="18" charset="2"/>
              </a:rPr>
              <a:t> ‘:=’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1</a:t>
            </a:r>
            <a:r>
              <a:rPr lang="fr-FR" altLang="zh-CN" sz="2000" i="1">
                <a:sym typeface="Symbol" pitchFamily="18" charset="2"/>
              </a:rPr>
              <a:t>.place </a:t>
            </a:r>
            <a:r>
              <a:rPr lang="fr-FR" altLang="zh-CN" sz="2000">
                <a:sym typeface="Symbol" pitchFamily="18" charset="2"/>
              </a:rPr>
              <a:t>‘[’ </a:t>
            </a:r>
            <a:r>
              <a:rPr lang="fr-FR" altLang="zh-CN" sz="2000" i="1">
                <a:sym typeface="Symbol" pitchFamily="18" charset="2"/>
              </a:rPr>
              <a:t>E</a:t>
            </a:r>
            <a:r>
              <a:rPr lang="fr-FR" altLang="zh-CN" sz="2000" baseline="-25000">
                <a:sym typeface="Symbol" pitchFamily="18" charset="2"/>
              </a:rPr>
              <a:t>2</a:t>
            </a:r>
            <a:r>
              <a:rPr lang="fr-FR" altLang="zh-CN" sz="2000" i="1">
                <a:sym typeface="Symbol" pitchFamily="18" charset="2"/>
              </a:rPr>
              <a:t>.place </a:t>
            </a:r>
            <a:r>
              <a:rPr lang="fr-FR" altLang="zh-CN" sz="2000">
                <a:sym typeface="Symbol" pitchFamily="18" charset="2"/>
              </a:rPr>
              <a:t>‘]’</a:t>
            </a:r>
            <a:r>
              <a:rPr lang="fr-FR" altLang="zh-CN" sz="2000" i="1">
                <a:sym typeface="Symbol" pitchFamily="18" charset="2"/>
              </a:rPr>
              <a:t>) </a:t>
            </a:r>
            <a:r>
              <a:rPr lang="fr-FR" altLang="zh-CN" sz="2000">
                <a:sym typeface="Symbol" pitchFamily="18" charset="2"/>
              </a:rPr>
              <a:t>}</a:t>
            </a:r>
            <a:endParaRPr lang="en-US" altLang="zh-CN" sz="200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11560" y="1543432"/>
            <a:ext cx="8532440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数组的内情向量</a:t>
            </a:r>
            <a:r>
              <a:rPr lang="zh-CN" altLang="en-US" sz="2800" dirty="0"/>
              <a:t>（</a:t>
            </a:r>
            <a:r>
              <a:rPr lang="en-US" altLang="zh-CN" sz="2800" i="1" dirty="0"/>
              <a:t>dove vector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buClrTx/>
              <a:buFont typeface="Symbol" pitchFamily="18" charset="2"/>
              <a:buNone/>
            </a:pPr>
            <a:endParaRPr lang="zh-CN" altLang="en-US" sz="1000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在处理数组时，通常会将数组的有关信息记录在一些单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元中，称为“内情向量”</a:t>
            </a:r>
            <a:r>
              <a:rPr lang="en-US" altLang="zh-CN" b="1" dirty="0">
                <a:sym typeface="Symbol" pitchFamily="18" charset="2"/>
              </a:rPr>
              <a:t>. </a:t>
            </a:r>
            <a:r>
              <a:rPr lang="zh-CN" altLang="en-US" b="1" dirty="0">
                <a:sym typeface="Symbol" pitchFamily="18" charset="2"/>
              </a:rPr>
              <a:t>对于静态数组，内情向量可放在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符号表中；对于可变数组，运行时建立相应的内情向量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 dirty="0">
                <a:sym typeface="Symbol" pitchFamily="18" charset="2"/>
              </a:rPr>
              <a:t> 对于静态数组说明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，可以在符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号表中建立如下形式的内情向量</a:t>
            </a:r>
            <a:r>
              <a:rPr lang="en-US" altLang="zh-CN" b="1" dirty="0">
                <a:sym typeface="Symbol" pitchFamily="18" charset="2"/>
              </a:rPr>
              <a:t>:</a:t>
            </a:r>
            <a:endParaRPr lang="en-US" altLang="zh-CN" b="1" dirty="0">
              <a:sym typeface="Symbol" pitchFamily="18" charset="2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33400" y="1066800"/>
            <a:ext cx="830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r>
              <a:rPr lang="en-US" altLang="zh-CN" sz="3200" b="1" dirty="0">
                <a:solidFill>
                  <a:srgbClr val="800080"/>
                </a:solidFill>
                <a:latin typeface="Arial Unicode MS" charset="-122"/>
                <a:ea typeface="Arial Unicode MS" charset="-122"/>
                <a:cs typeface="Arial Unicode MS" charset="-122"/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789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2173288" y="4149080"/>
            <a:ext cx="3333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087688" y="4149080"/>
            <a:ext cx="4175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1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2165350" y="4514205"/>
            <a:ext cx="3333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3079750" y="4514205"/>
            <a:ext cx="41751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2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1" name="Rectangle 16"/>
          <p:cNvSpPr>
            <a:spLocks noChangeArrowheads="1"/>
          </p:cNvSpPr>
          <p:nvPr/>
        </p:nvSpPr>
        <p:spPr bwMode="auto">
          <a:xfrm>
            <a:off x="2165350" y="5123805"/>
            <a:ext cx="3333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3079750" y="5123805"/>
            <a:ext cx="41751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>
                <a:solidFill>
                  <a:srgbClr val="800080"/>
                </a:solidFill>
                <a:sym typeface="Symbol" pitchFamily="18" charset="2"/>
              </a:rPr>
              <a:t>n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2165350" y="5581005"/>
            <a:ext cx="6635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type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3079750" y="5581005"/>
            <a:ext cx="3254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a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2165350" y="5962005"/>
            <a:ext cx="3254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n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3079750" y="5962005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C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2173288" y="475868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3087688" y="475868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…</a:t>
            </a:r>
            <a:endParaRPr lang="en-US" altLang="zh-CN" sz="2000" baseline="-30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4848225" y="4209405"/>
            <a:ext cx="2847975" cy="1920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l</a:t>
            </a:r>
            <a:r>
              <a:rPr lang="en-US" altLang="zh-CN" sz="2000" i="1" baseline="-30000" dirty="0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000" dirty="0">
                <a:sym typeface="Symbol" pitchFamily="18" charset="2"/>
              </a:rPr>
              <a:t>:  </a:t>
            </a:r>
            <a:r>
              <a:rPr lang="zh-CN" altLang="en-US" sz="2000" b="1" dirty="0"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维的下界</a:t>
            </a:r>
            <a:endParaRPr lang="zh-CN" altLang="en-US" sz="20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 err="1">
                <a:sym typeface="Symbol" pitchFamily="18" charset="2"/>
              </a:rPr>
              <a:t>u</a:t>
            </a:r>
            <a:r>
              <a:rPr lang="en-US" altLang="zh-CN" sz="2000" i="1" baseline="-30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i="1" baseline="-30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b="1" dirty="0">
                <a:sym typeface="Symbol" pitchFamily="18" charset="2"/>
              </a:rPr>
              <a:t>第 </a:t>
            </a:r>
            <a:r>
              <a:rPr lang="en-US" altLang="zh-CN" sz="20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维的上界</a:t>
            </a:r>
            <a:endParaRPr lang="zh-CN" altLang="en-US" sz="20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type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b="1" dirty="0">
                <a:sym typeface="Symbol" pitchFamily="18" charset="2"/>
              </a:rPr>
              <a:t>数组元素的类型</a:t>
            </a:r>
            <a:endParaRPr lang="zh-CN" altLang="en-US" sz="20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a</a:t>
            </a:r>
            <a:r>
              <a:rPr lang="en-US" altLang="zh-CN" sz="2000" dirty="0">
                <a:sym typeface="Symbol" pitchFamily="18" charset="2"/>
              </a:rPr>
              <a:t>:  </a:t>
            </a:r>
            <a:r>
              <a:rPr lang="zh-CN" altLang="en-US" sz="2000" b="1" dirty="0">
                <a:sym typeface="Symbol" pitchFamily="18" charset="2"/>
              </a:rPr>
              <a:t>数组首元素的地址</a:t>
            </a:r>
            <a:endParaRPr lang="zh-CN" altLang="en-US" sz="20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n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b="1" dirty="0">
                <a:sym typeface="Symbol" pitchFamily="18" charset="2"/>
              </a:rPr>
              <a:t>数组维数</a:t>
            </a:r>
            <a:endParaRPr lang="zh-CN" altLang="en-US" sz="20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C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b="1" dirty="0">
                <a:sym typeface="Symbol" pitchFamily="18" charset="2"/>
              </a:rPr>
              <a:t>随后解释</a:t>
            </a:r>
            <a:endParaRPr lang="zh-CN" altLang="en-US" sz="2000" b="1" dirty="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556792"/>
            <a:ext cx="8229600" cy="3014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数组元素的地址计算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>
              <a:buClrTx/>
              <a:buFont typeface="Symbol" pitchFamily="18" charset="2"/>
              <a:buNone/>
            </a:pPr>
            <a:endParaRPr lang="zh-CN" altLang="en-US" sz="1000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例：</a:t>
            </a:r>
            <a:r>
              <a:rPr lang="zh-CN" altLang="en-US" b="1" dirty="0">
                <a:sym typeface="Symbol" pitchFamily="18" charset="2"/>
              </a:rPr>
              <a:t>对于静态数组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 err="1">
                <a:solidFill>
                  <a:srgbClr val="800080"/>
                </a:solidFill>
                <a:sym typeface="Symbol" pitchFamily="18" charset="2"/>
              </a:rPr>
              <a:t>:</a:t>
            </a:r>
            <a:r>
              <a:rPr lang="en-US" altLang="zh-CN" i="1" dirty="0" err="1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，若数组布局采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用行优先的连续布局，数组首元素的地址为 </a:t>
            </a:r>
            <a:r>
              <a:rPr lang="en-US" altLang="zh-CN" b="1" i="1" dirty="0">
                <a:sym typeface="Symbol" pitchFamily="18" charset="2"/>
              </a:rPr>
              <a:t>a</a:t>
            </a:r>
            <a:r>
              <a:rPr lang="zh-CN" altLang="en-US" b="1" dirty="0">
                <a:sym typeface="Symbol" pitchFamily="18" charset="2"/>
              </a:rPr>
              <a:t>，则数组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元素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[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,…,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]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的地址 </a:t>
            </a:r>
            <a:r>
              <a:rPr lang="en-US" altLang="zh-CN" i="1" dirty="0">
                <a:sym typeface="Symbol" pitchFamily="18" charset="2"/>
              </a:rPr>
              <a:t>D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可以如下计算</a:t>
            </a:r>
            <a:r>
              <a:rPr lang="en-US" altLang="zh-CN" b="1" dirty="0">
                <a:sym typeface="Symbol" pitchFamily="18" charset="2"/>
              </a:rPr>
              <a:t>:</a:t>
            </a:r>
            <a:endParaRPr lang="en-US" altLang="zh-CN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b="1" dirty="0">
              <a:sym typeface="Symbol" pitchFamily="18" charset="2"/>
            </a:endParaRPr>
          </a:p>
          <a:p>
            <a:pPr lvl="3">
              <a:buClrTx/>
              <a:buFont typeface="Symbol" pitchFamily="18" charset="2"/>
              <a:buNone/>
            </a:pPr>
            <a:r>
              <a:rPr lang="en-US" altLang="zh-CN" i="1" dirty="0">
                <a:sym typeface="Symbol" pitchFamily="18" charset="2"/>
              </a:rPr>
              <a:t> 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sz="2000" baseline="-30000" dirty="0">
              <a:solidFill>
                <a:srgbClr val="800080"/>
              </a:solidFill>
              <a:sym typeface="Symbol" pitchFamily="18" charset="2"/>
            </a:endParaRP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+ (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…(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sz="2000" baseline="-30000" dirty="0">
              <a:solidFill>
                <a:srgbClr val="800080"/>
              </a:solidFill>
              <a:sym typeface="Symbol" pitchFamily="18" charset="2"/>
            </a:endParaRPr>
          </a:p>
          <a:p>
            <a:pPr lvl="3">
              <a:buClrTx/>
              <a:buFont typeface="Symbol" pitchFamily="18" charset="2"/>
              <a:buNone/>
            </a:pP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                    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+…+ (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n-1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 + (</a:t>
            </a:r>
            <a:r>
              <a:rPr lang="en-US" altLang="zh-CN" i="1" dirty="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endParaRPr lang="en-US" altLang="zh-CN" sz="2000" dirty="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57200" y="1096963"/>
            <a:ext cx="830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数组说明和数组元素引用的语法制导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r>
              <a:rPr lang="en-US" altLang="zh-CN" sz="3200" b="1" dirty="0">
                <a:solidFill>
                  <a:srgbClr val="800080"/>
                </a:solidFill>
                <a:latin typeface="Arial Unicode MS" charset="-122"/>
                <a:ea typeface="Arial Unicode MS" charset="-122"/>
                <a:cs typeface="Arial Unicode MS" charset="-122"/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891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3398" name="Rectangle 22"/>
          <p:cNvSpPr>
            <a:spLocks noChangeArrowheads="1"/>
          </p:cNvSpPr>
          <p:nvPr/>
        </p:nvSpPr>
        <p:spPr bwMode="auto">
          <a:xfrm>
            <a:off x="1066800" y="4509120"/>
            <a:ext cx="7543800" cy="143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重新整理后得</a:t>
            </a:r>
            <a:r>
              <a:rPr lang="en-US" altLang="zh-CN" b="1" dirty="0">
                <a:sym typeface="Symbol" pitchFamily="18" charset="2"/>
              </a:rPr>
              <a:t>:</a:t>
            </a:r>
            <a:r>
              <a:rPr lang="en-US" altLang="zh-CN" i="1" dirty="0">
                <a:sym typeface="Symbol" pitchFamily="18" charset="2"/>
              </a:rPr>
              <a:t>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D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=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a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–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+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V </a:t>
            </a:r>
            <a:r>
              <a:rPr lang="zh-CN" altLang="en-US" b="1" dirty="0">
                <a:sym typeface="Symbol" pitchFamily="18" charset="2"/>
              </a:rPr>
              <a:t>，其中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C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…</a:t>
            </a:r>
            <a:r>
              <a:rPr lang="en-US" altLang="zh-CN" sz="2000" b="1" dirty="0">
                <a:solidFill>
                  <a:srgbClr val="800080"/>
                </a:solidFill>
                <a:latin typeface="宋体" charset="-122"/>
                <a:ea typeface="宋体" charset="-122"/>
                <a:sym typeface="Symbol" pitchFamily="18" charset="2"/>
              </a:rPr>
              <a:t>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charset="-122"/>
                <a:ea typeface="宋体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 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3</a:t>
            </a:r>
            <a:r>
              <a:rPr lang="en-US" altLang="zh-CN" sz="2000" b="1" dirty="0">
                <a:solidFill>
                  <a:srgbClr val="800080"/>
                </a:solidFill>
                <a:latin typeface="宋体" charset="-122"/>
                <a:ea typeface="宋体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+…+ l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n-1</a:t>
            </a:r>
            <a:r>
              <a:rPr lang="en-US" altLang="zh-CN" sz="2000" b="1" dirty="0">
                <a:solidFill>
                  <a:srgbClr val="800080"/>
                </a:solidFill>
                <a:latin typeface="宋体" charset="-122"/>
                <a:ea typeface="宋体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2000" b="1" i="1" dirty="0" err="1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l</a:t>
            </a:r>
            <a:r>
              <a:rPr lang="en-US" altLang="zh-CN" sz="2000" b="1" i="1" baseline="-30000" dirty="0" err="1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endParaRPr lang="en-US" altLang="zh-CN" sz="2000" b="1" i="1" baseline="-30000" dirty="0">
              <a:solidFill>
                <a:srgbClr val="80008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endParaRPr lang="en-US" altLang="zh-CN" sz="1000" i="1" dirty="0">
              <a:solidFill>
                <a:srgbClr val="800080"/>
              </a:solidFill>
              <a:sym typeface="Symbol" pitchFamily="18" charset="2"/>
            </a:endParaRPr>
          </a:p>
          <a:p>
            <a:pPr lvl="1"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  V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= 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…</a:t>
            </a:r>
            <a:r>
              <a:rPr lang="en-US" altLang="zh-CN" sz="2000" b="1" dirty="0">
                <a:solidFill>
                  <a:srgbClr val="800080"/>
                </a:solidFill>
                <a:latin typeface="宋体" charset="-122"/>
                <a:ea typeface="宋体" charset="-122"/>
                <a:sym typeface="Symbol" pitchFamily="18" charset="2"/>
              </a:rPr>
              <a:t>((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1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</a:t>
            </a:r>
            <a:r>
              <a:rPr lang="en-US" altLang="zh-CN" sz="2000" b="1" dirty="0">
                <a:solidFill>
                  <a:srgbClr val="800080"/>
                </a:solidFill>
                <a:latin typeface="宋体" charset="-122"/>
                <a:ea typeface="宋体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3</a:t>
            </a:r>
            <a:r>
              <a:rPr lang="en-US" altLang="zh-CN" sz="2000" b="1" dirty="0">
                <a:solidFill>
                  <a:srgbClr val="800080"/>
                </a:solidFill>
                <a:latin typeface="宋体" charset="-122"/>
                <a:ea typeface="宋体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+……+ </a:t>
            </a:r>
            <a:r>
              <a:rPr lang="en-US" altLang="zh-CN" sz="2000" b="1" i="1" dirty="0" err="1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n-1</a:t>
            </a:r>
            <a:r>
              <a:rPr lang="en-US" altLang="zh-CN" sz="2000" b="1" dirty="0">
                <a:solidFill>
                  <a:srgbClr val="800080"/>
                </a:solidFill>
                <a:latin typeface="宋体" charset="-122"/>
                <a:ea typeface="宋体" charset="-122"/>
                <a:sym typeface="Symbol" pitchFamily="18" charset="2"/>
              </a:rPr>
              <a:t>)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(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u</a:t>
            </a:r>
            <a:r>
              <a:rPr lang="en-US" altLang="zh-CN" sz="2000" baseline="-30000" dirty="0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-</a:t>
            </a: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l</a:t>
            </a:r>
            <a:r>
              <a:rPr lang="en-US" altLang="zh-CN" sz="2000" baseline="-30000" dirty="0" err="1">
                <a:solidFill>
                  <a:srgbClr val="800080"/>
                </a:solidFill>
                <a:sym typeface="Symbol" pitchFamily="18" charset="2"/>
              </a:rPr>
              <a:t>n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)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000" b="1" i="1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 i</a:t>
            </a:r>
            <a:r>
              <a:rPr lang="en-US" altLang="zh-CN" sz="2000" b="1" i="1" baseline="-30000" dirty="0">
                <a:solidFill>
                  <a:srgbClr val="80008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i="1" dirty="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613399" name="Rectangle 23"/>
          <p:cNvSpPr>
            <a:spLocks noChangeArrowheads="1"/>
          </p:cNvSpPr>
          <p:nvPr/>
        </p:nvSpPr>
        <p:spPr bwMode="auto">
          <a:xfrm>
            <a:off x="1066800" y="5949280"/>
            <a:ext cx="6248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（这里的 </a:t>
            </a:r>
            <a:r>
              <a:rPr lang="en-US" altLang="zh-CN" i="1" dirty="0">
                <a:sym typeface="Symbol" pitchFamily="18" charset="2"/>
              </a:rPr>
              <a:t>C </a:t>
            </a:r>
            <a:r>
              <a:rPr lang="zh-CN" altLang="en-US" b="1" dirty="0">
                <a:sym typeface="Symbol" pitchFamily="18" charset="2"/>
              </a:rPr>
              <a:t>即为前页内情向量中的 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zh-CN" altLang="en-US" b="1" dirty="0">
                <a:sym typeface="Symbol" pitchFamily="18" charset="2"/>
              </a:rPr>
              <a:t>）</a:t>
            </a:r>
            <a:endParaRPr lang="zh-CN" altLang="en-US" b="1" dirty="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762000" y="1325563"/>
            <a:ext cx="69405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符号表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的作用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67336" name="Rectangle 40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  <a:endParaRPr lang="zh-CN" altLang="en-US" sz="4000" b="1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67339" name="Rectangle 43"/>
          <p:cNvSpPr>
            <a:spLocks noChangeArrowheads="1"/>
          </p:cNvSpPr>
          <p:nvPr/>
        </p:nvSpPr>
        <p:spPr bwMode="auto">
          <a:xfrm>
            <a:off x="1104900" y="2060575"/>
            <a:ext cx="7859588" cy="43088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/>
              <a:t>用来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存放</a:t>
            </a:r>
            <a:r>
              <a:rPr kumimoji="0" lang="zh-CN" altLang="en-US" sz="2800" b="1" dirty="0"/>
              <a:t>有关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标识符（符号）的属性</a:t>
            </a:r>
            <a:r>
              <a:rPr kumimoji="0" lang="zh-CN" altLang="en-US" sz="2800" b="1" dirty="0"/>
              <a:t>信息</a:t>
            </a:r>
            <a:endParaRPr kumimoji="0"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 </a:t>
            </a:r>
            <a:r>
              <a:rPr kumimoji="0" lang="zh-CN" altLang="en-US" b="1" dirty="0"/>
              <a:t>这些信息会在编译的不同阶段用到</a:t>
            </a:r>
            <a:endParaRPr kumimoji="0" lang="zh-CN" altLang="en-US" b="1" dirty="0"/>
          </a:p>
          <a:p>
            <a:pPr lvl="1">
              <a:buClrTx/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 smtClean="0">
                <a:latin typeface="楷体_GB2312" pitchFamily="49" charset="-122"/>
              </a:rPr>
              <a:t>符号表的</a:t>
            </a:r>
            <a:r>
              <a:rPr kumimoji="0" lang="zh-CN" altLang="en-US" b="1" dirty="0">
                <a:latin typeface="楷体_GB2312" pitchFamily="49" charset="-122"/>
              </a:rPr>
              <a:t>内容将</a:t>
            </a:r>
            <a:r>
              <a:rPr kumimoji="0" lang="zh-CN" altLang="en-US" b="1" dirty="0" smtClean="0">
                <a:latin typeface="楷体_GB2312" pitchFamily="49" charset="-122"/>
              </a:rPr>
              <a:t>用于静态语义检查</a:t>
            </a:r>
            <a:r>
              <a:rPr kumimoji="0" lang="zh-CN" altLang="en-US" b="1" dirty="0">
                <a:latin typeface="楷体_GB2312" pitchFamily="49" charset="-122"/>
              </a:rPr>
              <a:t>和产生中间代码</a:t>
            </a:r>
            <a:endParaRPr kumimoji="0" lang="zh-CN" altLang="en-US" b="1" dirty="0">
              <a:latin typeface="楷体_GB2312" pitchFamily="49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楷体_GB2312" pitchFamily="49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在目标代码生成阶段，符号表是对符号名进行地址</a:t>
            </a:r>
            <a:endParaRPr kumimoji="0"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分配</a:t>
            </a:r>
            <a:r>
              <a:rPr kumimoji="0" lang="zh-CN" altLang="en-US" b="1" dirty="0"/>
              <a:t>的依据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latin typeface="楷体_GB2312" pitchFamily="49" charset="-122"/>
              </a:rPr>
              <a:t> </a:t>
            </a:r>
            <a:r>
              <a:rPr kumimoji="0" lang="zh-CN" altLang="en-US" b="1" dirty="0"/>
              <a:t>对一个多遍扫描的编译程序，不同遍所用的符号表</a:t>
            </a:r>
            <a:endParaRPr kumimoji="0"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也</a:t>
            </a:r>
            <a:r>
              <a:rPr kumimoji="0" lang="zh-CN" altLang="en-US" b="1" dirty="0"/>
              <a:t>会有所不同，因为每遍所关心的信息或所能得到</a:t>
            </a:r>
            <a:endParaRPr kumimoji="0"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 </a:t>
            </a:r>
            <a:r>
              <a:rPr kumimoji="0" lang="zh-CN" altLang="en-US" b="1" dirty="0" smtClean="0"/>
              <a:t> 的</a:t>
            </a:r>
            <a:r>
              <a:rPr kumimoji="0" lang="zh-CN" altLang="en-US" b="1" dirty="0"/>
              <a:t>信息会有差异</a:t>
            </a:r>
            <a:endParaRPr kumimoji="0" lang="zh-CN" altLang="en-US" b="1" dirty="0"/>
          </a:p>
          <a:p>
            <a:pPr lvl="1">
              <a:buFontTx/>
              <a:buNone/>
            </a:pPr>
            <a:endParaRPr kumimoji="0"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</a:rPr>
              <a:t>用来体现作用域与可见性信息</a:t>
            </a:r>
            <a:endParaRPr kumimoji="0"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567332" name="AutoShape 3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3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4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7335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0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755576" y="1556792"/>
            <a:ext cx="8305800" cy="5047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布尔表达式</a:t>
            </a:r>
            <a:r>
              <a:rPr lang="zh-CN" altLang="en-US" sz="2800" b="1" dirty="0">
                <a:solidFill>
                  <a:srgbClr val="FF0000"/>
                </a:solidFill>
              </a:rPr>
              <a:t>求值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例如</a:t>
            </a:r>
            <a:r>
              <a:rPr lang="zh-CN" altLang="en-US" b="1" dirty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可以用数值“</a:t>
            </a:r>
            <a:r>
              <a:rPr lang="en-US" altLang="zh-CN" dirty="0"/>
              <a:t>1</a:t>
            </a:r>
            <a:r>
              <a:rPr lang="en-US" altLang="zh-CN" b="1" dirty="0"/>
              <a:t>” </a:t>
            </a:r>
            <a:r>
              <a:rPr lang="zh-CN" altLang="en-US" b="1" dirty="0"/>
              <a:t>表示 </a:t>
            </a:r>
            <a:r>
              <a:rPr lang="en-US" altLang="zh-CN" dirty="0"/>
              <a:t>true; </a:t>
            </a:r>
            <a:r>
              <a:rPr lang="zh-CN" altLang="en-US" b="1" dirty="0"/>
              <a:t>用数值“</a:t>
            </a:r>
            <a:r>
              <a:rPr lang="en-US" altLang="zh-CN" dirty="0"/>
              <a:t>0</a:t>
            </a:r>
            <a:r>
              <a:rPr lang="en-US" altLang="zh-CN" b="1" dirty="0"/>
              <a:t>” </a:t>
            </a:r>
            <a:r>
              <a:rPr lang="zh-CN" altLang="en-US" b="1" dirty="0"/>
              <a:t>表示 </a:t>
            </a:r>
            <a:r>
              <a:rPr lang="en-US" altLang="zh-CN" dirty="0"/>
              <a:t>false;</a:t>
            </a:r>
            <a:endParaRPr lang="en-US" altLang="zh-CN" dirty="0"/>
          </a:p>
          <a:p>
            <a:pPr lvl="1">
              <a:buFontTx/>
              <a:buNone/>
            </a:pPr>
            <a:r>
              <a:rPr lang="zh-CN" altLang="en-US" b="1" dirty="0"/>
              <a:t>采用与算术表达式类似的方法对布尔表达式进行求值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通过</a:t>
            </a:r>
            <a:r>
              <a:rPr lang="zh-CN" altLang="en-US" sz="2800" b="1" dirty="0">
                <a:solidFill>
                  <a:srgbClr val="FF0000"/>
                </a:solidFill>
              </a:rPr>
              <a:t>控制流</a:t>
            </a:r>
            <a:r>
              <a:rPr lang="zh-CN" altLang="en-US" sz="2800" b="1" dirty="0">
                <a:solidFill>
                  <a:srgbClr val="800080"/>
                </a:solidFill>
              </a:rPr>
              <a:t>体现布尔表达式的语义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方法</a:t>
            </a:r>
            <a:r>
              <a:rPr lang="zh-CN" altLang="en-US" b="1" dirty="0">
                <a:sym typeface="Symbol" pitchFamily="18" charset="2"/>
              </a:rPr>
              <a:t>：通过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转移到程序中的某个位置</a:t>
            </a:r>
            <a:r>
              <a:rPr lang="zh-CN" altLang="en-US" b="1" dirty="0">
                <a:sym typeface="Symbol" pitchFamily="18" charset="2"/>
              </a:rPr>
              <a:t>来表示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布尔表达式的求值结果</a:t>
            </a:r>
            <a:r>
              <a:rPr lang="zh-CN" altLang="en-US" b="1" dirty="0">
                <a:sym typeface="Symbol" pitchFamily="18" charset="2"/>
              </a:rPr>
              <a:t> </a:t>
            </a:r>
            <a:endParaRPr lang="zh-CN" altLang="en-US" b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优点</a:t>
            </a:r>
            <a:r>
              <a:rPr lang="zh-CN" altLang="en-US" b="1" dirty="0">
                <a:sym typeface="Symbol" pitchFamily="18" charset="2"/>
              </a:rPr>
              <a:t>：方便实现</a:t>
            </a:r>
            <a:r>
              <a:rPr lang="zh-CN" altLang="en-US" b="1" dirty="0">
                <a:solidFill>
                  <a:srgbClr val="800080"/>
                </a:solidFill>
                <a:sym typeface="Symbol" pitchFamily="18" charset="2"/>
              </a:rPr>
              <a:t>控制流语句中</a:t>
            </a:r>
            <a:r>
              <a:rPr lang="zh-CN" altLang="en-US" b="1" dirty="0">
                <a:sym typeface="Symbol" pitchFamily="18" charset="2"/>
              </a:rPr>
              <a:t>布尔表达式的翻译</a:t>
            </a:r>
            <a:endParaRPr lang="zh-CN" altLang="en-US" b="1" dirty="0">
              <a:sym typeface="Symbol" pitchFamily="18" charset="2"/>
            </a:endParaRPr>
          </a:p>
          <a:p>
            <a:pPr lvl="1">
              <a:buFontTx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zh-CN" altLang="en-US" b="1" dirty="0">
                <a:sym typeface="Symbol" pitchFamily="18" charset="2"/>
              </a:rPr>
              <a:t>常可以得到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短路</a:t>
            </a:r>
            <a:r>
              <a:rPr lang="zh-CN" altLang="en-US" b="1" dirty="0">
                <a:sym typeface="Symbol" pitchFamily="18" charset="2"/>
              </a:rPr>
              <a:t>（</a:t>
            </a:r>
            <a:r>
              <a:rPr lang="en-US" altLang="zh-CN" i="1" dirty="0">
                <a:sym typeface="Symbol" pitchFamily="18" charset="2"/>
              </a:rPr>
              <a:t>short-circuit</a:t>
            </a:r>
            <a:r>
              <a:rPr lang="zh-CN" altLang="en-US" b="1" dirty="0">
                <a:sym typeface="Symbol" pitchFamily="18" charset="2"/>
              </a:rPr>
              <a:t>）代码，而避免不必要的</a:t>
            </a:r>
            <a:endParaRPr lang="zh-CN" altLang="en-US" b="1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zh-CN" altLang="en-US" b="1" dirty="0">
                <a:sym typeface="Symbol" pitchFamily="18" charset="2"/>
              </a:rPr>
              <a:t>求值，如：在已知 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sym typeface="Symbol" pitchFamily="18" charset="2"/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为真</a:t>
            </a:r>
            <a:r>
              <a:rPr lang="zh-CN" altLang="en-US" b="1" dirty="0">
                <a:sym typeface="Symbol" pitchFamily="18" charset="2"/>
              </a:rPr>
              <a:t>时，不必再对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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sym typeface="Symbol" pitchFamily="18" charset="2"/>
              </a:rPr>
              <a:t>2 </a:t>
            </a:r>
            <a:r>
              <a:rPr lang="zh-CN" altLang="en-US" b="1" dirty="0">
                <a:sym typeface="Symbol" pitchFamily="18" charset="2"/>
              </a:rPr>
              <a:t>中的 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</a:t>
            </a:r>
            <a:endParaRPr lang="en-US" altLang="zh-CN" baseline="-25000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zh-CN" altLang="en-US" b="1" dirty="0">
                <a:sym typeface="Symbol" pitchFamily="18" charset="2"/>
              </a:rPr>
              <a:t>进行求值；同样，在已知 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sym typeface="Symbol" pitchFamily="18" charset="2"/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为假</a:t>
            </a:r>
            <a:r>
              <a:rPr lang="zh-CN" altLang="en-US" b="1" dirty="0">
                <a:sym typeface="Symbol" pitchFamily="18" charset="2"/>
              </a:rPr>
              <a:t>时，不必再对 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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endParaRPr lang="en-US" altLang="zh-CN" baseline="-25000" dirty="0">
              <a:solidFill>
                <a:srgbClr val="FF0000"/>
              </a:solidFill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zh-CN" altLang="en-US" b="1" dirty="0">
                <a:sym typeface="Symbol" pitchFamily="18" charset="2"/>
              </a:rPr>
              <a:t>中的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baseline="-25000" dirty="0">
                <a:sym typeface="Symbol" pitchFamily="18" charset="2"/>
              </a:rPr>
              <a:t>2 </a:t>
            </a:r>
            <a:r>
              <a:rPr lang="zh-CN" altLang="en-US" b="1" dirty="0">
                <a:sym typeface="Symbol" pitchFamily="18" charset="2"/>
              </a:rPr>
              <a:t>进行求值</a:t>
            </a:r>
            <a:endParaRPr lang="zh-CN" altLang="en-US" b="1" dirty="0">
              <a:sym typeface="Symbol" pitchFamily="18" charset="2"/>
            </a:endParaRPr>
          </a:p>
        </p:txBody>
      </p:sp>
      <p:sp>
        <p:nvSpPr>
          <p:cNvPr id="39940" name="Text Box 46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</a:rPr>
              <a:t>布尔表达式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的语法制导翻译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9941" name="AutoShape 4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AutoShape 4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AutoShape 4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AutoShape 4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69"/>
          <p:cNvSpPr>
            <a:spLocks noChangeArrowheads="1"/>
          </p:cNvSpPr>
          <p:nvPr/>
        </p:nvSpPr>
        <p:spPr bwMode="auto">
          <a:xfrm>
            <a:off x="6112752" y="1084471"/>
            <a:ext cx="2948624" cy="1077218"/>
          </a:xfrm>
          <a:prstGeom prst="rect">
            <a:avLst/>
          </a:prstGeom>
          <a:solidFill>
            <a:schemeClr val="bg1"/>
          </a:solidFill>
          <a:ln w="9525" cap="rnd">
            <a:solidFill>
              <a:srgbClr val="9900CC"/>
            </a:solidFill>
            <a:prstDash val="dash"/>
            <a:miter lim="800000"/>
          </a:ln>
        </p:spPr>
        <p:txBody>
          <a:bodyPr wrap="square">
            <a:spAutoFit/>
          </a:bodyPr>
          <a:lstStyle/>
          <a:p>
            <a:pPr marL="0" lvl="1">
              <a:buFontTx/>
              <a:buNone/>
            </a:pPr>
            <a:r>
              <a:rPr lang="zh-CN" altLang="en-US" sz="1600" i="1" dirty="0" smtClean="0">
                <a:solidFill>
                  <a:srgbClr val="FF0000"/>
                </a:solidFill>
                <a:sym typeface="Symbol" pitchFamily="18" charset="2"/>
              </a:rPr>
              <a:t>很多时候，布尔表达式的值不可能通过一个</a:t>
            </a:r>
            <a:r>
              <a:rPr lang="en-US" altLang="zh-CN" sz="1600" i="1" dirty="0" smtClean="0">
                <a:solidFill>
                  <a:srgbClr val="FF0000"/>
                </a:solidFill>
                <a:sym typeface="Symbol" pitchFamily="18" charset="2"/>
              </a:rPr>
              <a:t>TAC</a:t>
            </a:r>
            <a:r>
              <a:rPr lang="zh-CN" altLang="en-US" sz="1600" i="1" dirty="0" smtClean="0">
                <a:solidFill>
                  <a:srgbClr val="FF0000"/>
                </a:solidFill>
                <a:sym typeface="Symbol" pitchFamily="18" charset="2"/>
              </a:rPr>
              <a:t>语句完成计算，必须用一序列</a:t>
            </a:r>
            <a:r>
              <a:rPr lang="en-US" altLang="zh-CN" sz="1600" i="1" dirty="0" smtClean="0">
                <a:solidFill>
                  <a:srgbClr val="FF0000"/>
                </a:solidFill>
                <a:sym typeface="Symbol" pitchFamily="18" charset="2"/>
              </a:rPr>
              <a:t>TAC</a:t>
            </a:r>
            <a:r>
              <a:rPr lang="zh-CN" altLang="en-US" sz="1600" i="1" dirty="0" smtClean="0">
                <a:solidFill>
                  <a:srgbClr val="FF0000"/>
                </a:solidFill>
                <a:sym typeface="Symbol" pitchFamily="18" charset="2"/>
              </a:rPr>
              <a:t>，这些</a:t>
            </a:r>
            <a:r>
              <a:rPr lang="en-US" altLang="zh-CN" sz="1600" i="1" dirty="0" smtClean="0">
                <a:solidFill>
                  <a:srgbClr val="FF0000"/>
                </a:solidFill>
                <a:sym typeface="Symbol" pitchFamily="18" charset="2"/>
              </a:rPr>
              <a:t>TAC</a:t>
            </a:r>
            <a:r>
              <a:rPr lang="zh-CN" altLang="en-US" sz="1600" i="1" dirty="0" smtClean="0">
                <a:solidFill>
                  <a:srgbClr val="FF0000"/>
                </a:solidFill>
                <a:sym typeface="Symbol" pitchFamily="18" charset="2"/>
              </a:rPr>
              <a:t>中就会存在流程控制问题。</a:t>
            </a:r>
            <a:endParaRPr lang="en-US" altLang="zh-CN" sz="1600" i="1" dirty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838200" y="1556792"/>
            <a:ext cx="8077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直接对布尔表达式</a:t>
            </a:r>
            <a:r>
              <a:rPr lang="zh-CN" altLang="en-US" sz="2800" b="1" dirty="0">
                <a:solidFill>
                  <a:srgbClr val="FF0000"/>
                </a:solidFill>
              </a:rPr>
              <a:t>求值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096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838200" y="2060848"/>
            <a:ext cx="1905000" cy="4040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b="1" dirty="0">
                <a:ea typeface="华文行楷" pitchFamily="2" charset="-122"/>
                <a:sym typeface="Symbol" pitchFamily="18" charset="2"/>
              </a:rPr>
              <a:t>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400" i="1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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baseline="-25000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sym typeface="Symbol" pitchFamily="18" charset="2"/>
              </a:rPr>
              <a:t>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endParaRPr lang="en-US" altLang="zh-CN" sz="2000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)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 err="1">
                <a:sym typeface="Symbol" pitchFamily="18" charset="2"/>
              </a:rPr>
              <a:t>rop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endParaRPr lang="en-US" altLang="zh-CN" sz="2000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true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false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667000" y="2060848"/>
            <a:ext cx="6324600" cy="405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.place</a:t>
            </a: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.code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:=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||  gen (</a:t>
            </a:r>
            <a:r>
              <a:rPr lang="en-US" altLang="zh-CN" sz="2000" i="1" dirty="0" err="1"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002060"/>
                </a:solidFill>
                <a:sym typeface="Symbol" pitchFamily="18" charset="2"/>
              </a:rPr>
              <a:t>.place</a:t>
            </a:r>
            <a:r>
              <a:rPr lang="en-US" altLang="zh-CN" sz="2000" i="1" dirty="0">
                <a:sym typeface="Symbol" pitchFamily="18" charset="2"/>
              </a:rPr>
              <a:t> ‘:=‘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or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||  gen (</a:t>
            </a:r>
            <a:r>
              <a:rPr lang="en-US" altLang="zh-CN" sz="2000" i="1" dirty="0" err="1"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002060"/>
                </a:solidFill>
                <a:sym typeface="Symbol" pitchFamily="18" charset="2"/>
              </a:rPr>
              <a:t>.place</a:t>
            </a:r>
            <a:r>
              <a:rPr lang="en-US" altLang="zh-CN" sz="2000" i="1" dirty="0">
                <a:sym typeface="Symbol" pitchFamily="18" charset="2"/>
              </a:rPr>
              <a:t> ‘:=‘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and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gen 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not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.palce)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;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gen (</a:t>
            </a:r>
            <a:r>
              <a:rPr lang="en-US" altLang="zh-CN" sz="2000" i="1" dirty="0">
                <a:sym typeface="Symbol" pitchFamily="18" charset="2"/>
              </a:rPr>
              <a:t> ‘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‘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u="sng" dirty="0" err="1">
                <a:ea typeface="华文行楷" pitchFamily="2" charset="-122"/>
                <a:sym typeface="Symbol" pitchFamily="18" charset="2"/>
              </a:rPr>
              <a:t>rop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.op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 </a:t>
            </a:r>
            <a:r>
              <a:rPr lang="en-US" altLang="zh-CN" sz="2000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nextstat+3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||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gen (</a:t>
            </a:r>
            <a:r>
              <a:rPr lang="en-US" altLang="zh-CN" sz="2000" i="1" dirty="0" err="1" smtClean="0">
                <a:sym typeface="Symbol" pitchFamily="18" charset="2"/>
              </a:rPr>
              <a:t>E.place</a:t>
            </a:r>
            <a:r>
              <a:rPr lang="en-US" altLang="zh-CN" sz="2000" i="1" dirty="0" smtClean="0">
                <a:sym typeface="Symbol" pitchFamily="18" charset="2"/>
              </a:rPr>
              <a:t> ‘:=‘ ‘</a:t>
            </a:r>
            <a:r>
              <a:rPr lang="en-US" altLang="zh-CN" sz="2000" i="1" dirty="0">
                <a:sym typeface="Symbol" pitchFamily="18" charset="2"/>
              </a:rPr>
              <a:t>0’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||  gen 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dirty="0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nextstat+2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|| 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gen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‘1’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gen(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‘1’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newtemp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:= gen(</a:t>
            </a:r>
            <a:r>
              <a:rPr lang="en-US" altLang="zh-CN" sz="2000" i="1" dirty="0" err="1">
                <a:sym typeface="Symbol" pitchFamily="18" charset="2"/>
              </a:rPr>
              <a:t>E.place</a:t>
            </a:r>
            <a:r>
              <a:rPr lang="en-US" altLang="zh-CN" sz="2000" i="1" dirty="0">
                <a:sym typeface="Symbol" pitchFamily="18" charset="2"/>
              </a:rPr>
              <a:t> ‘:=‘ ‘0’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791200" y="1498312"/>
            <a:ext cx="3200400" cy="584775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16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nextstat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1600" b="1" dirty="0">
                <a:sym typeface="Symbol" pitchFamily="18" charset="2"/>
              </a:rPr>
              <a:t>返回输出代码序列</a:t>
            </a:r>
            <a:endParaRPr lang="zh-CN" altLang="en-US" sz="16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zh-CN" altLang="en-US" sz="1600" b="1" dirty="0">
                <a:solidFill>
                  <a:srgbClr val="FF0000"/>
                </a:solidFill>
                <a:sym typeface="Symbol" pitchFamily="18" charset="2"/>
              </a:rPr>
              <a:t>中下一条 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TAC </a:t>
            </a:r>
            <a:r>
              <a:rPr lang="zh-CN" altLang="en-US" sz="1600" b="1" dirty="0">
                <a:solidFill>
                  <a:srgbClr val="FF0000"/>
                </a:solidFill>
                <a:sym typeface="Symbol" pitchFamily="18" charset="2"/>
              </a:rPr>
              <a:t>语句的下标</a:t>
            </a:r>
            <a:endParaRPr lang="zh-CN" altLang="en-US" sz="1600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0208" y="6165304"/>
            <a:ext cx="7651180" cy="369332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800" i="1" dirty="0"/>
              <a:t>id1.place </a:t>
            </a:r>
            <a:r>
              <a:rPr lang="zh-CN" altLang="en-US" sz="1800" i="1" dirty="0" smtClean="0"/>
              <a:t>表示</a:t>
            </a:r>
            <a:r>
              <a:rPr lang="zh-CN" altLang="en-US" sz="1800" i="1" dirty="0"/>
              <a:t>相应</a:t>
            </a:r>
            <a:r>
              <a:rPr lang="zh-CN" altLang="en-US" sz="1800" i="1" dirty="0" smtClean="0"/>
              <a:t>的名字</a:t>
            </a:r>
            <a:r>
              <a:rPr lang="zh-CN" altLang="en-US" sz="1800" i="1" dirty="0"/>
              <a:t>对应的存储位置； </a:t>
            </a:r>
            <a:r>
              <a:rPr lang="en-US" altLang="zh-CN" sz="1800" i="1" dirty="0" err="1"/>
              <a:t>rop.op</a:t>
            </a:r>
            <a:r>
              <a:rPr lang="en-US" altLang="zh-CN" sz="1800" i="1" dirty="0"/>
              <a:t> </a:t>
            </a:r>
            <a:r>
              <a:rPr lang="zh-CN" altLang="en-US" sz="1800" i="1" dirty="0"/>
              <a:t>表示相应关系运算符号</a:t>
            </a:r>
            <a:r>
              <a:rPr lang="zh-CN" altLang="en-US" sz="1800" dirty="0"/>
              <a:t> </a:t>
            </a:r>
            <a:endParaRPr lang="zh-CN" altLang="en-US" sz="1800" b="1" dirty="0">
              <a:solidFill>
                <a:srgbClr val="FF0000"/>
              </a:solidFill>
              <a:sym typeface="Symbol" pitchFamily="18" charset="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5220072" y="4797152"/>
            <a:ext cx="792088" cy="36004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6444208" y="5157192"/>
            <a:ext cx="177180" cy="2160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矩形 4"/>
          <p:cNvSpPr/>
          <p:nvPr/>
        </p:nvSpPr>
        <p:spPr bwMode="auto">
          <a:xfrm>
            <a:off x="6228184" y="5221660"/>
            <a:ext cx="1938710" cy="252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charset="2"/>
              <a:buChar char="²"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220072" y="201627"/>
            <a:ext cx="2392846" cy="584775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800080"/>
                </a:solidFill>
                <a:latin typeface="Arial Unicode MS" charset="-122"/>
                <a:ea typeface="+mn-ea"/>
                <a:sym typeface="Symbol" pitchFamily="18" charset="2"/>
              </a:rPr>
              <a:t>侧重于 </a:t>
            </a:r>
            <a:r>
              <a:rPr lang="en-US" altLang="zh-CN" sz="1600" dirty="0" smtClean="0">
                <a:solidFill>
                  <a:srgbClr val="800080"/>
                </a:solidFill>
                <a:latin typeface="Arial Unicode MS" charset="-122"/>
                <a:ea typeface="+mn-ea"/>
                <a:sym typeface="Symbol" pitchFamily="18" charset="2"/>
              </a:rPr>
              <a:t>.place </a:t>
            </a:r>
            <a:r>
              <a:rPr lang="zh-CN" altLang="en-US" sz="1600" dirty="0" smtClean="0">
                <a:solidFill>
                  <a:srgbClr val="800080"/>
                </a:solidFill>
                <a:latin typeface="Arial Unicode MS" charset="-122"/>
                <a:ea typeface="+mn-ea"/>
                <a:sym typeface="Symbol" pitchFamily="18" charset="2"/>
              </a:rPr>
              <a:t>和 </a:t>
            </a:r>
            <a:r>
              <a:rPr lang="en-US" altLang="zh-CN" sz="1600" dirty="0" smtClean="0">
                <a:solidFill>
                  <a:srgbClr val="800080"/>
                </a:solidFill>
                <a:latin typeface="Arial Unicode MS" charset="-122"/>
                <a:ea typeface="+mn-ea"/>
                <a:sym typeface="Symbol" pitchFamily="18" charset="2"/>
              </a:rPr>
              <a:t>.code</a:t>
            </a:r>
            <a:r>
              <a:rPr lang="zh-CN" altLang="en-US" sz="1600" dirty="0" smtClean="0">
                <a:solidFill>
                  <a:srgbClr val="800080"/>
                </a:solidFill>
                <a:latin typeface="Arial Unicode MS" charset="-122"/>
                <a:ea typeface="+mn-ea"/>
                <a:sym typeface="Symbol" pitchFamily="18" charset="2"/>
              </a:rPr>
              <a:t>，可见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 charset="-122"/>
                <a:ea typeface="+mn-ea"/>
                <a:sym typeface="Symbol" pitchFamily="18" charset="2"/>
              </a:rPr>
              <a:t>用于</a:t>
            </a:r>
            <a:r>
              <a:rPr lang="zh-CN" altLang="en-US" sz="1600" dirty="0" smtClean="0">
                <a:solidFill>
                  <a:srgbClr val="FF0000"/>
                </a:solidFill>
                <a:latin typeface="Arial Unicode MS" charset="-122"/>
                <a:sym typeface="Symbol" pitchFamily="18" charset="2"/>
              </a:rPr>
              <a:t>求值</a:t>
            </a:r>
            <a:endParaRPr lang="zh-CN" altLang="en-US" sz="1600" b="1" dirty="0">
              <a:solidFill>
                <a:srgbClr val="FF0000"/>
              </a:solidFill>
              <a:latin typeface="Arial Unicode MS" charset="-122"/>
              <a:ea typeface="+mn-ea"/>
              <a:sym typeface="Symbol" pitchFamily="18" charset="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4932040" y="786402"/>
            <a:ext cx="1296144" cy="98641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838200" y="1700808"/>
            <a:ext cx="8077200" cy="4770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通过</a:t>
            </a:r>
            <a:r>
              <a:rPr lang="zh-CN" altLang="en-US" sz="2800" b="1" dirty="0">
                <a:solidFill>
                  <a:srgbClr val="FF0000"/>
                </a:solidFill>
              </a:rPr>
              <a:t>控制流</a:t>
            </a:r>
            <a:r>
              <a:rPr lang="zh-CN" altLang="en-US" sz="2800" b="1" dirty="0">
                <a:solidFill>
                  <a:srgbClr val="990099"/>
                </a:solidFill>
              </a:rPr>
              <a:t>体现布尔表达式的语义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990099"/>
                </a:solidFill>
              </a:rPr>
              <a:t>    例</a:t>
            </a:r>
            <a:r>
              <a:rPr lang="zh-CN" altLang="en-US" b="1" dirty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布尔表达式</a:t>
            </a:r>
            <a:r>
              <a:rPr lang="zh-CN" altLang="en-US" dirty="0"/>
              <a:t> </a:t>
            </a:r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solidFill>
                  <a:srgbClr val="FF0000"/>
                </a:solidFill>
              </a:rPr>
              <a:t>a&lt;b</a:t>
            </a:r>
            <a:r>
              <a:rPr lang="en-US" altLang="zh-CN" b="1" dirty="0">
                <a:solidFill>
                  <a:srgbClr val="FF0000"/>
                </a:solidFill>
              </a:rPr>
              <a:t> or </a:t>
            </a:r>
            <a:r>
              <a:rPr lang="en-US" altLang="zh-CN" i="1" dirty="0">
                <a:solidFill>
                  <a:srgbClr val="FF0000"/>
                </a:solidFill>
              </a:rPr>
              <a:t>c&lt;d</a:t>
            </a:r>
            <a:r>
              <a:rPr lang="en-US" altLang="zh-CN" b="1" dirty="0">
                <a:solidFill>
                  <a:srgbClr val="FF0000"/>
                </a:solidFill>
              </a:rPr>
              <a:t> and </a:t>
            </a:r>
            <a:r>
              <a:rPr lang="en-US" altLang="zh-CN" i="1" dirty="0">
                <a:solidFill>
                  <a:srgbClr val="FF0000"/>
                </a:solidFill>
              </a:rPr>
              <a:t>e&lt;f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zh-CN" altLang="en-US" b="1" dirty="0">
                <a:solidFill>
                  <a:srgbClr val="00B050"/>
                </a:solidFill>
              </a:rPr>
              <a:t>可能翻译为如</a:t>
            </a:r>
            <a:endParaRPr lang="zh-CN" altLang="en-US" b="1" dirty="0">
              <a:solidFill>
                <a:srgbClr val="00B05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00B050"/>
                </a:solidFill>
              </a:rPr>
              <a:t>           下</a:t>
            </a:r>
            <a:r>
              <a:rPr lang="en-US" altLang="zh-CN" i="1" dirty="0">
                <a:solidFill>
                  <a:srgbClr val="00B050"/>
                </a:solidFill>
              </a:rPr>
              <a:t>TAC </a:t>
            </a:r>
            <a:r>
              <a:rPr lang="zh-CN" altLang="en-US" b="1" dirty="0">
                <a:solidFill>
                  <a:srgbClr val="00B050"/>
                </a:solidFill>
              </a:rPr>
              <a:t>语句序列</a:t>
            </a:r>
            <a:r>
              <a:rPr lang="zh-CN" altLang="en-US" b="1" dirty="0"/>
              <a:t>（采用</a:t>
            </a:r>
            <a:r>
              <a:rPr lang="zh-CN" altLang="en-US" b="1" dirty="0">
                <a:solidFill>
                  <a:srgbClr val="FF0000"/>
                </a:solidFill>
              </a:rPr>
              <a:t>短路代码</a:t>
            </a:r>
            <a:r>
              <a:rPr lang="zh-CN" altLang="en-US" b="1" dirty="0"/>
              <a:t>，</a:t>
            </a:r>
            <a:r>
              <a:rPr lang="en-US" altLang="zh-CN" i="1" dirty="0" err="1">
                <a:solidFill>
                  <a:srgbClr val="FF0000"/>
                </a:solidFill>
              </a:rPr>
              <a:t>E.true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i="1" dirty="0" err="1">
                <a:solidFill>
                  <a:srgbClr val="FF0000"/>
                </a:solidFill>
              </a:rPr>
              <a:t>E.false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endParaRPr lang="en-US" altLang="zh-CN" i="1" dirty="0">
              <a:solidFill>
                <a:srgbClr val="FF000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i="1" dirty="0"/>
              <a:t>           </a:t>
            </a:r>
            <a:r>
              <a:rPr lang="zh-CN" altLang="en-US" b="1" dirty="0"/>
              <a:t>分别代表 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zh-CN" altLang="en-US" b="1" dirty="0">
                <a:solidFill>
                  <a:srgbClr val="FF0000"/>
                </a:solidFill>
              </a:rPr>
              <a:t>为真和假时对应于程序中的位置</a:t>
            </a:r>
            <a:r>
              <a:rPr lang="zh-CN" altLang="en-US" b="1" dirty="0"/>
              <a:t>，可用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/>
              <a:t>           标号体现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设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优先级高于</a:t>
            </a:r>
            <a:r>
              <a:rPr lang="en-US" altLang="zh-CN" b="1" dirty="0" smtClean="0"/>
              <a:t>or</a:t>
            </a:r>
            <a:r>
              <a:rPr lang="zh-CN" altLang="en-US" b="1" dirty="0" smtClean="0"/>
              <a:t>且均为左结合：</a:t>
            </a:r>
            <a:endParaRPr lang="zh-CN" altLang="en-US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dirty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E.true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 </a:t>
            </a:r>
            <a:r>
              <a:rPr lang="en-US" altLang="zh-CN" sz="2000" i="1" dirty="0"/>
              <a:t>label1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i="1" dirty="0"/>
              <a:t>label1</a:t>
            </a:r>
            <a:r>
              <a:rPr lang="en-US" altLang="zh-CN" sz="2000" dirty="0"/>
              <a:t>: 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/>
              <a:t>                 if </a:t>
            </a:r>
            <a:r>
              <a:rPr lang="en-US" altLang="zh-CN" sz="2000" i="1" dirty="0"/>
              <a:t>c&lt;d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/>
              <a:t>label2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E.false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i="1" dirty="0"/>
              <a:t>              label2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/>
              <a:t>                 if </a:t>
            </a:r>
            <a:r>
              <a:rPr lang="en-US" altLang="zh-CN" sz="2000" i="1" dirty="0"/>
              <a:t>e&lt;f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E.true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/>
              <a:t>                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E.false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3400" y="1173163"/>
            <a:ext cx="830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198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613091" y="4293096"/>
            <a:ext cx="3858603" cy="92333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i="1" dirty="0" smtClean="0">
                <a:solidFill>
                  <a:srgbClr val="FF0000"/>
                </a:solidFill>
                <a:latin typeface="Arial Unicode MS" charset="-122"/>
                <a:ea typeface="+mn-ea"/>
                <a:sym typeface="Symbol" pitchFamily="18" charset="2"/>
              </a:rPr>
              <a:t>注意：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Arial Unicode MS" charset="-122"/>
                <a:ea typeface="+mn-ea"/>
                <a:sym typeface="Symbol" pitchFamily="18" charset="2"/>
              </a:rPr>
              <a:t>E.true</a:t>
            </a:r>
            <a:r>
              <a:rPr lang="zh-CN" altLang="en-US" sz="1800" i="1" dirty="0" smtClean="0">
                <a:solidFill>
                  <a:srgbClr val="FF0000"/>
                </a:solidFill>
                <a:latin typeface="Arial Unicode MS" charset="-122"/>
                <a:ea typeface="+mn-ea"/>
                <a:sym typeface="Symbol" pitchFamily="18" charset="2"/>
              </a:rPr>
              <a:t>和</a:t>
            </a:r>
            <a:r>
              <a:rPr lang="en-US" altLang="zh-CN" sz="1800" i="1" dirty="0" err="1" smtClean="0">
                <a:solidFill>
                  <a:srgbClr val="FF0000"/>
                </a:solidFill>
                <a:latin typeface="Arial Unicode MS" charset="-122"/>
                <a:ea typeface="+mn-ea"/>
                <a:sym typeface="Symbol" pitchFamily="18" charset="2"/>
              </a:rPr>
              <a:t>E.false</a:t>
            </a:r>
            <a:r>
              <a:rPr lang="zh-CN" altLang="en-US" sz="1800" i="1" dirty="0" smtClean="0">
                <a:solidFill>
                  <a:srgbClr val="FF0000"/>
                </a:solidFill>
                <a:latin typeface="Arial Unicode MS" charset="-122"/>
                <a:ea typeface="+mn-ea"/>
                <a:sym typeface="Symbol" pitchFamily="18" charset="2"/>
              </a:rPr>
              <a:t>这两地址在何处，仅从表达式</a:t>
            </a:r>
            <a:r>
              <a:rPr lang="en-US" altLang="zh-CN" sz="1800" i="1" dirty="0" smtClean="0">
                <a:solidFill>
                  <a:srgbClr val="FF0000"/>
                </a:solidFill>
                <a:latin typeface="Arial Unicode MS" charset="-122"/>
                <a:ea typeface="+mn-ea"/>
                <a:sym typeface="Symbol" pitchFamily="18" charset="2"/>
              </a:rPr>
              <a:t>E</a:t>
            </a:r>
            <a:r>
              <a:rPr lang="zh-CN" altLang="en-US" sz="1800" i="1" dirty="0" smtClean="0">
                <a:solidFill>
                  <a:srgbClr val="FF0000"/>
                </a:solidFill>
                <a:latin typeface="Arial Unicode MS" charset="-122"/>
                <a:ea typeface="+mn-ea"/>
                <a:sym typeface="Symbol" pitchFamily="18" charset="2"/>
              </a:rPr>
              <a:t>无法决定，需根据其他代码确定。</a:t>
            </a:r>
            <a:endParaRPr lang="zh-CN" altLang="en-US" sz="1800" i="1" dirty="0">
              <a:solidFill>
                <a:srgbClr val="FF0000"/>
              </a:solidFill>
              <a:latin typeface="Arial Unicode MS" charset="-122"/>
              <a:ea typeface="+mn-ea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11560" y="1483240"/>
            <a:ext cx="864096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翻译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流程控制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布尔表达式</a:t>
            </a:r>
            <a:r>
              <a:rPr lang="zh-CN" altLang="en-US" sz="2800" b="1" dirty="0">
                <a:solidFill>
                  <a:srgbClr val="990099"/>
                </a:solidFill>
              </a:rPr>
              <a:t>至</a:t>
            </a:r>
            <a:r>
              <a:rPr lang="zh-CN" altLang="en-US" sz="2800" b="1" dirty="0">
                <a:solidFill>
                  <a:srgbClr val="FF0000"/>
                </a:solidFill>
              </a:rPr>
              <a:t>短路代码</a:t>
            </a:r>
            <a:r>
              <a:rPr lang="zh-CN" altLang="en-US" sz="2800" b="1" dirty="0">
                <a:solidFill>
                  <a:srgbClr val="990099"/>
                </a:solidFill>
              </a:rPr>
              <a:t>（</a:t>
            </a:r>
            <a:r>
              <a:rPr lang="en-US" altLang="zh-CN" sz="2800" i="1" dirty="0">
                <a:solidFill>
                  <a:srgbClr val="990099"/>
                </a:solidFill>
              </a:rPr>
              <a:t>L-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1000" b="1" dirty="0">
              <a:solidFill>
                <a:srgbClr val="990099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3400" y="981075"/>
            <a:ext cx="830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17484" name="Text Box 12"/>
          <p:cNvSpPr txBox="1">
            <a:spLocks noChangeArrowheads="1"/>
          </p:cNvSpPr>
          <p:nvPr/>
        </p:nvSpPr>
        <p:spPr bwMode="auto">
          <a:xfrm>
            <a:off x="827584" y="1916832"/>
            <a:ext cx="8064500" cy="466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.true := E.true</a:t>
            </a:r>
            <a:r>
              <a:rPr lang="pt-BR" altLang="zh-CN" sz="2000" i="1" dirty="0">
                <a:sym typeface="Symbol" pitchFamily="18" charset="2"/>
              </a:rPr>
              <a:t>; 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.false := newlabel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pt-BR" altLang="zh-CN" sz="2000" b="1" dirty="0">
                <a:sym typeface="Symbol" pitchFamily="18" charset="2"/>
              </a:rPr>
              <a:t> </a:t>
            </a:r>
            <a:endParaRPr lang="pt-BR" altLang="zh-CN" sz="20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b="1" dirty="0">
                <a:sym typeface="Symbol" pitchFamily="18" charset="2"/>
              </a:rPr>
              <a:t>       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.true := E.true; E</a:t>
            </a:r>
            <a:r>
              <a:rPr lang="pt-BR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pt-BR" altLang="zh-CN" sz="2000" i="1" dirty="0">
                <a:solidFill>
                  <a:srgbClr val="FF0000"/>
                </a:solidFill>
                <a:sym typeface="Symbol" pitchFamily="18" charset="2"/>
              </a:rPr>
              <a:t>.false := E.false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 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endParaRPr lang="pt-BR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dirty="0">
                <a:sym typeface="Symbol" pitchFamily="18" charset="2"/>
              </a:rPr>
              <a:t>        {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008000"/>
                </a:solidFill>
                <a:sym typeface="Symbol" pitchFamily="18" charset="2"/>
              </a:rPr>
              <a:t>E.code := E</a:t>
            </a:r>
            <a:r>
              <a:rPr lang="pt-BR" altLang="zh-CN" sz="2000" baseline="-25000" dirty="0">
                <a:solidFill>
                  <a:srgbClr val="00800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008000"/>
                </a:solidFill>
                <a:sym typeface="Symbol" pitchFamily="18" charset="2"/>
              </a:rPr>
              <a:t> .code </a:t>
            </a:r>
            <a:r>
              <a:rPr lang="pt-BR" altLang="zh-CN" sz="2000" dirty="0">
                <a:solidFill>
                  <a:srgbClr val="008000"/>
                </a:solidFill>
                <a:sym typeface="Symbol" pitchFamily="18" charset="2"/>
              </a:rPr>
              <a:t>||</a:t>
            </a:r>
            <a:r>
              <a:rPr lang="pt-BR" altLang="zh-CN" sz="2000" i="1" dirty="0">
                <a:solidFill>
                  <a:srgbClr val="008000"/>
                </a:solidFill>
                <a:sym typeface="Symbol" pitchFamily="18" charset="2"/>
              </a:rPr>
              <a:t> gen (E</a:t>
            </a:r>
            <a:r>
              <a:rPr lang="pt-BR" altLang="zh-CN" sz="2000" baseline="-25000" dirty="0">
                <a:solidFill>
                  <a:srgbClr val="00800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008000"/>
                </a:solidFill>
                <a:sym typeface="Symbol" pitchFamily="18" charset="2"/>
              </a:rPr>
              <a:t>.false </a:t>
            </a:r>
            <a:r>
              <a:rPr lang="pt-BR" altLang="zh-CN" sz="2000" dirty="0">
                <a:solidFill>
                  <a:srgbClr val="008000"/>
                </a:solidFill>
                <a:sym typeface="Symbol" pitchFamily="18" charset="2"/>
              </a:rPr>
              <a:t>‘:’</a:t>
            </a:r>
            <a:r>
              <a:rPr lang="pt-BR" altLang="zh-CN" sz="2000" i="1" dirty="0">
                <a:solidFill>
                  <a:srgbClr val="008000"/>
                </a:solidFill>
                <a:sym typeface="Symbol" pitchFamily="18" charset="2"/>
              </a:rPr>
              <a:t>)</a:t>
            </a:r>
            <a:r>
              <a:rPr lang="pt-BR" altLang="zh-CN" sz="2000" dirty="0">
                <a:solidFill>
                  <a:srgbClr val="008000"/>
                </a:solidFill>
                <a:sym typeface="Symbol" pitchFamily="18" charset="2"/>
              </a:rPr>
              <a:t> || </a:t>
            </a:r>
            <a:r>
              <a:rPr lang="pt-BR" altLang="zh-CN" sz="2000" i="1" dirty="0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008000"/>
                </a:solidFill>
                <a:sym typeface="Symbol" pitchFamily="18" charset="2"/>
              </a:rPr>
              <a:t>2</a:t>
            </a:r>
            <a:r>
              <a:rPr lang="pt-BR" altLang="zh-CN" sz="2000" i="1" dirty="0">
                <a:solidFill>
                  <a:srgbClr val="008000"/>
                </a:solidFill>
                <a:sym typeface="Symbol" pitchFamily="18" charset="2"/>
              </a:rPr>
              <a:t> .code</a:t>
            </a:r>
            <a:r>
              <a:rPr lang="pt-BR" altLang="zh-CN" sz="2000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}</a:t>
            </a:r>
            <a:endParaRPr lang="pt-B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E.false;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newlabel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pt-BR" altLang="zh-CN" sz="2000" i="1" dirty="0">
                <a:sym typeface="Symbol" pitchFamily="18" charset="2"/>
              </a:rPr>
              <a:t> </a:t>
            </a:r>
            <a:endParaRPr lang="pt-BR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dirty="0">
                <a:sym typeface="Symbol" pitchFamily="18" charset="2"/>
              </a:rPr>
              <a:t>        {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E.false;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E.true </a:t>
            </a:r>
            <a:r>
              <a:rPr lang="pt-BR" altLang="zh-CN" sz="2000" dirty="0">
                <a:sym typeface="Symbol" pitchFamily="18" charset="2"/>
              </a:rPr>
              <a:t>}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b="1" i="1" dirty="0">
                <a:sym typeface="Symbol" pitchFamily="18" charset="2"/>
              </a:rPr>
              <a:t>  </a:t>
            </a:r>
            <a:endParaRPr lang="pt-BR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ym typeface="Symbol" pitchFamily="18" charset="2"/>
              </a:rPr>
              <a:t>       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gen (E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‘:’</a:t>
            </a:r>
            <a:r>
              <a:rPr lang="pt-BR" altLang="zh-CN" sz="2000" i="1" dirty="0">
                <a:sym typeface="Symbol" pitchFamily="18" charset="2"/>
              </a:rPr>
              <a:t>) </a:t>
            </a:r>
            <a:r>
              <a:rPr lang="pt-BR" altLang="zh-CN" sz="2000" dirty="0">
                <a:sym typeface="Symbol" pitchFamily="18" charset="2"/>
              </a:rPr>
              <a:t>||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2</a:t>
            </a:r>
            <a:r>
              <a:rPr lang="pt-BR" altLang="zh-CN" sz="2000" i="1" dirty="0">
                <a:sym typeface="Symbol" pitchFamily="18" charset="2"/>
              </a:rPr>
              <a:t> .code </a:t>
            </a:r>
            <a:r>
              <a:rPr lang="pt-BR" altLang="zh-CN" sz="2000" dirty="0">
                <a:sym typeface="Symbol" pitchFamily="18" charset="2"/>
              </a:rPr>
              <a:t>}</a:t>
            </a:r>
            <a:endParaRPr lang="pt-B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2000" dirty="0">
                <a:solidFill>
                  <a:srgbClr val="800080"/>
                </a:solidFill>
                <a:sym typeface="Symbol" pitchFamily="18" charset="2"/>
              </a:rPr>
              <a:t>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</a:t>
            </a:r>
            <a:r>
              <a:rPr lang="pt-BR" altLang="zh-CN" sz="2000" dirty="0">
                <a:sym typeface="Symbol" pitchFamily="18" charset="2"/>
              </a:rPr>
              <a:t> := </a:t>
            </a:r>
            <a:r>
              <a:rPr lang="pt-BR" altLang="zh-CN" sz="2000" i="1" dirty="0">
                <a:sym typeface="Symbol" pitchFamily="18" charset="2"/>
              </a:rPr>
              <a:t>E.false;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E.true </a:t>
            </a:r>
            <a:r>
              <a:rPr lang="pt-BR" altLang="zh-CN" sz="2000" dirty="0">
                <a:sym typeface="Symbol" pitchFamily="18" charset="2"/>
              </a:rPr>
              <a:t>}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  <a:endParaRPr lang="pt-B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pt-BR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( </a:t>
            </a:r>
            <a:r>
              <a:rPr lang="pt-BR" altLang="zh-CN" sz="2000" dirty="0">
                <a:sym typeface="Symbol" pitchFamily="18" charset="2"/>
              </a:rPr>
              <a:t>{ </a:t>
            </a:r>
            <a:r>
              <a:rPr lang="pt-BR" altLang="zh-CN" sz="2000" i="1" dirty="0">
                <a:sym typeface="Symbol" pitchFamily="18" charset="2"/>
              </a:rPr>
              <a:t>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.true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E.true;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.false</a:t>
            </a:r>
            <a:r>
              <a:rPr lang="pt-BR" altLang="zh-CN" sz="2000" dirty="0">
                <a:sym typeface="Symbol" pitchFamily="18" charset="2"/>
              </a:rPr>
              <a:t> := </a:t>
            </a:r>
            <a:r>
              <a:rPr lang="pt-BR" altLang="zh-CN" sz="2000" i="1" dirty="0">
                <a:sym typeface="Symbol" pitchFamily="18" charset="2"/>
              </a:rPr>
              <a:t>E.false </a:t>
            </a:r>
            <a:r>
              <a:rPr lang="pt-BR" altLang="zh-CN" sz="2000" dirty="0">
                <a:solidFill>
                  <a:srgbClr val="800080"/>
                </a:solidFill>
                <a:sym typeface="Symbol" pitchFamily="18" charset="2"/>
              </a:rPr>
              <a:t>}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E</a:t>
            </a:r>
            <a:r>
              <a:rPr lang="pt-BR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2000" i="1" dirty="0">
                <a:solidFill>
                  <a:srgbClr val="800080"/>
                </a:solidFill>
                <a:sym typeface="Symbol" pitchFamily="18" charset="2"/>
              </a:rPr>
              <a:t>  )</a:t>
            </a:r>
            <a:r>
              <a:rPr lang="pt-BR" altLang="zh-CN" sz="2000" i="1" dirty="0">
                <a:sym typeface="Symbol" pitchFamily="18" charset="2"/>
              </a:rPr>
              <a:t> </a:t>
            </a:r>
            <a:r>
              <a:rPr lang="pt-BR" altLang="zh-CN" sz="2000" dirty="0">
                <a:sym typeface="Symbol" pitchFamily="18" charset="2"/>
              </a:rPr>
              <a:t>{</a:t>
            </a:r>
            <a:r>
              <a:rPr lang="pt-BR" altLang="zh-CN" sz="2000" i="1" dirty="0">
                <a:sym typeface="Symbol" pitchFamily="18" charset="2"/>
              </a:rPr>
              <a:t> E.code </a:t>
            </a:r>
            <a:r>
              <a:rPr lang="pt-BR" altLang="zh-CN" sz="2000" dirty="0">
                <a:sym typeface="Symbol" pitchFamily="18" charset="2"/>
              </a:rPr>
              <a:t>:=</a:t>
            </a:r>
            <a:r>
              <a:rPr lang="pt-BR" altLang="zh-CN" sz="2000" i="1" dirty="0">
                <a:sym typeface="Symbol" pitchFamily="18" charset="2"/>
              </a:rPr>
              <a:t> E</a:t>
            </a:r>
            <a:r>
              <a:rPr lang="pt-BR" altLang="zh-CN" sz="2000" baseline="-25000" dirty="0">
                <a:sym typeface="Symbol" pitchFamily="18" charset="2"/>
              </a:rPr>
              <a:t>1</a:t>
            </a:r>
            <a:r>
              <a:rPr lang="pt-BR" altLang="zh-CN" sz="2000" i="1" dirty="0">
                <a:sym typeface="Symbol" pitchFamily="18" charset="2"/>
              </a:rPr>
              <a:t>.code </a:t>
            </a:r>
            <a:r>
              <a:rPr lang="pt-BR" altLang="zh-CN" sz="2000" dirty="0">
                <a:sym typeface="Symbol" pitchFamily="18" charset="2"/>
              </a:rPr>
              <a:t>}</a:t>
            </a:r>
            <a:endParaRPr lang="pt-BR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E 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 err="1">
                <a:sym typeface="Symbol" pitchFamily="18" charset="2"/>
              </a:rPr>
              <a:t>rop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gen (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‘if‘ </a:t>
            </a:r>
            <a:r>
              <a:rPr lang="en-US" altLang="zh-CN" sz="2000" i="1" u="sng" dirty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en-US" altLang="zh-CN" sz="2000" i="1" u="sng" dirty="0" err="1">
                <a:solidFill>
                  <a:srgbClr val="FF0000"/>
                </a:solidFill>
                <a:sym typeface="Symbol" pitchFamily="18" charset="2"/>
              </a:rPr>
              <a:t>rop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.op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u="sng" dirty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.place ‘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goto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’ </a:t>
            </a:r>
            <a:endParaRPr lang="en-US" altLang="zh-CN" sz="2000" i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      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) </a:t>
            </a:r>
            <a:r>
              <a:rPr lang="en-US" altLang="zh-CN" sz="2000" dirty="0">
                <a:sym typeface="Symbol" pitchFamily="18" charset="2"/>
              </a:rPr>
              <a:t>|| </a:t>
            </a:r>
            <a:r>
              <a:rPr lang="en-US" altLang="zh-CN" sz="2000" i="1" dirty="0">
                <a:sym typeface="Symbol" pitchFamily="18" charset="2"/>
              </a:rPr>
              <a:t>gen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(‘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goto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’ E. false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true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:= gen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false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:= gen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E. false)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4301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24625"/>
            <a:ext cx="166688" cy="136525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24625"/>
            <a:ext cx="166688" cy="136525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24625"/>
            <a:ext cx="166688" cy="136525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24625"/>
            <a:ext cx="166688" cy="136525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7038048" y="1930274"/>
            <a:ext cx="2070456" cy="1815882"/>
          </a:xfrm>
          <a:prstGeom prst="rect">
            <a:avLst/>
          </a:prstGeom>
          <a:noFill/>
          <a:ln w="9525" cap="rnd">
            <a:solidFill>
              <a:schemeClr val="tx2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1600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1600" i="1" dirty="0">
                <a:sym typeface="Symbol" pitchFamily="18" charset="2"/>
              </a:rPr>
              <a:t>返回一个新的语句</a:t>
            </a:r>
            <a:r>
              <a:rPr lang="zh-CN" altLang="en-US" sz="1600" i="1" dirty="0" smtClean="0">
                <a:sym typeface="Symbol" pitchFamily="18" charset="2"/>
              </a:rPr>
              <a:t>标号；</a:t>
            </a:r>
            <a:endParaRPr lang="en-US" altLang="zh-CN" sz="1600" i="1" dirty="0" smtClean="0">
              <a:solidFill>
                <a:srgbClr val="800080"/>
              </a:solidFill>
              <a:ea typeface="+mn-ea"/>
              <a:sym typeface="Symbol" pitchFamily="18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E1.false:=</a:t>
            </a:r>
            <a:r>
              <a:rPr lang="en-US" altLang="zh-CN" sz="1600" i="1" dirty="0" err="1" smtClean="0">
                <a:solidFill>
                  <a:srgbClr val="800080"/>
                </a:solidFill>
                <a:ea typeface="+mn-ea"/>
                <a:sym typeface="Symbol" pitchFamily="18" charset="2"/>
              </a:rPr>
              <a:t>newlabel</a:t>
            </a:r>
            <a:r>
              <a:rPr lang="zh-CN" altLang="en-US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生成</a:t>
            </a:r>
            <a:r>
              <a:rPr lang="en-US" altLang="zh-CN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E1</a:t>
            </a:r>
            <a:r>
              <a:rPr lang="zh-CN" altLang="en-US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为</a:t>
            </a:r>
            <a:r>
              <a:rPr lang="en-US" altLang="zh-CN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false</a:t>
            </a:r>
            <a:r>
              <a:rPr lang="zh-CN" altLang="en-US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时的程序位置；</a:t>
            </a:r>
            <a:endParaRPr lang="en-US" altLang="zh-CN" sz="1600" i="1" dirty="0" smtClean="0">
              <a:solidFill>
                <a:srgbClr val="800080"/>
              </a:solidFill>
              <a:ea typeface="+mn-ea"/>
              <a:sym typeface="Symbol" pitchFamily="18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gen(,“:”)</a:t>
            </a:r>
            <a:r>
              <a:rPr lang="zh-CN" altLang="en-US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即</a:t>
            </a:r>
            <a:r>
              <a:rPr lang="en-US" altLang="zh-CN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label01:…</a:t>
            </a:r>
            <a:r>
              <a:rPr lang="zh-CN" altLang="en-US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中的</a:t>
            </a:r>
            <a:r>
              <a:rPr lang="en-US" altLang="zh-CN" sz="16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:   </a:t>
            </a:r>
            <a:r>
              <a:rPr lang="zh-CN" altLang="en-US" sz="1400" i="1" dirty="0" smtClean="0">
                <a:solidFill>
                  <a:srgbClr val="800080"/>
                </a:solidFill>
                <a:ea typeface="+mn-ea"/>
                <a:sym typeface="Symbol" pitchFamily="18" charset="2"/>
              </a:rPr>
              <a:t>。</a:t>
            </a:r>
            <a:endParaRPr lang="zh-CN" altLang="en-US" sz="1400" i="1" dirty="0">
              <a:ea typeface="+mn-ea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0600" y="44624"/>
            <a:ext cx="431784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>
                <a:solidFill>
                  <a:srgbClr val="800080"/>
                </a:solidFill>
                <a:latin typeface="宋体" charset="-122"/>
                <a:ea typeface="宋体" charset="-122"/>
              </a:rPr>
              <a:t>继承属性 </a:t>
            </a:r>
            <a:r>
              <a:rPr lang="en-US" altLang="zh-CN" sz="1800" i="1" dirty="0" err="1">
                <a:solidFill>
                  <a:srgbClr val="800080"/>
                </a:solidFill>
                <a:latin typeface="Times New Roman" pitchFamily="18" charset="0"/>
              </a:rPr>
              <a:t>E.true</a:t>
            </a:r>
            <a:r>
              <a:rPr lang="en-US" altLang="zh-CN" sz="1800" i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1800" dirty="0">
                <a:solidFill>
                  <a:srgbClr val="800080"/>
                </a:solidFill>
                <a:latin typeface="宋体" charset="-122"/>
                <a:ea typeface="宋体" charset="-122"/>
              </a:rPr>
              <a:t>和 </a:t>
            </a:r>
            <a:r>
              <a:rPr lang="en-US" altLang="zh-CN" sz="1800" i="1" dirty="0" err="1">
                <a:solidFill>
                  <a:srgbClr val="800080"/>
                </a:solidFill>
                <a:latin typeface="Times New Roman" pitchFamily="18" charset="0"/>
              </a:rPr>
              <a:t>E.false</a:t>
            </a:r>
            <a:r>
              <a:rPr lang="en-US" altLang="zh-CN" sz="1800" i="1" dirty="0">
                <a:solidFill>
                  <a:srgbClr val="800080"/>
                </a:solidFill>
                <a:latin typeface="Times New Roman" pitchFamily="18" charset="0"/>
              </a:rPr>
              <a:t> </a:t>
            </a:r>
            <a:r>
              <a:rPr lang="zh-CN" altLang="en-US" sz="1800" dirty="0">
                <a:solidFill>
                  <a:srgbClr val="800080"/>
                </a:solidFill>
                <a:latin typeface="宋体" charset="-122"/>
                <a:ea typeface="宋体" charset="-122"/>
              </a:rPr>
              <a:t>分别代表 </a:t>
            </a:r>
            <a:r>
              <a:rPr lang="en-US" altLang="zh-CN" sz="1800" i="1" dirty="0">
                <a:solidFill>
                  <a:srgbClr val="800080"/>
                </a:solidFill>
                <a:latin typeface="Times New Roman" pitchFamily="18" charset="0"/>
              </a:rPr>
              <a:t>E </a:t>
            </a:r>
            <a:r>
              <a:rPr lang="zh-CN" altLang="en-US" sz="1800" dirty="0">
                <a:solidFill>
                  <a:srgbClr val="800080"/>
                </a:solidFill>
                <a:latin typeface="宋体" charset="-122"/>
                <a:ea typeface="宋体" charset="-122"/>
              </a:rPr>
              <a:t>为真和假时控制要</a:t>
            </a:r>
            <a:r>
              <a:rPr lang="zh-CN" altLang="en-US" sz="1800" dirty="0" smtClean="0">
                <a:solidFill>
                  <a:srgbClr val="800080"/>
                </a:solidFill>
                <a:latin typeface="宋体" charset="-122"/>
                <a:ea typeface="宋体" charset="-122"/>
              </a:rPr>
              <a:t>转移到</a:t>
            </a:r>
            <a:r>
              <a:rPr lang="zh-CN" altLang="en-US" sz="1800" dirty="0">
                <a:solidFill>
                  <a:srgbClr val="800080"/>
                </a:solidFill>
                <a:latin typeface="宋体" charset="-122"/>
                <a:ea typeface="宋体" charset="-122"/>
              </a:rPr>
              <a:t>的程序位置，即</a:t>
            </a:r>
            <a:r>
              <a:rPr lang="zh-CN" altLang="en-US" sz="1800" dirty="0" smtClean="0">
                <a:solidFill>
                  <a:srgbClr val="800080"/>
                </a:solidFill>
                <a:latin typeface="宋体" charset="-122"/>
                <a:ea typeface="宋体" charset="-122"/>
              </a:rPr>
              <a:t>标号。可见</a:t>
            </a:r>
            <a:r>
              <a:rPr lang="zh-CN" altLang="en-US" sz="18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如下代码用于流程控制</a:t>
            </a:r>
            <a:r>
              <a:rPr lang="zh-CN" altLang="en-US" sz="1800" dirty="0" smtClean="0">
                <a:solidFill>
                  <a:srgbClr val="800080"/>
                </a:solidFill>
                <a:latin typeface="宋体" charset="-122"/>
                <a:ea typeface="宋体" charset="-122"/>
              </a:rPr>
              <a:t>。</a:t>
            </a:r>
            <a:r>
              <a:rPr lang="zh-CN" altLang="en-US" sz="1800" dirty="0" smtClean="0">
                <a:solidFill>
                  <a:srgbClr val="800080"/>
                </a:solidFill>
              </a:rPr>
              <a:t> </a:t>
            </a:r>
            <a:endParaRPr lang="zh-CN" altLang="en-US" sz="1800" dirty="0">
              <a:solidFill>
                <a:srgbClr val="80008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flipH="1">
            <a:off x="6156176" y="863490"/>
            <a:ext cx="941073" cy="6970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3175002" y="2924944"/>
            <a:ext cx="172862" cy="216024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连接符 4"/>
          <p:cNvCxnSpPr/>
          <p:nvPr/>
        </p:nvCxnSpPr>
        <p:spPr bwMode="auto">
          <a:xfrm>
            <a:off x="2699792" y="2889806"/>
            <a:ext cx="108012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2915816" y="5301208"/>
            <a:ext cx="86409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/>
          <p:cNvSpPr txBox="1"/>
          <p:nvPr/>
        </p:nvSpPr>
        <p:spPr>
          <a:xfrm>
            <a:off x="944746" y="4807413"/>
            <a:ext cx="2321138" cy="2769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solidFill>
                  <a:srgbClr val="FF0000"/>
                </a:solidFill>
              </a:rPr>
              <a:t>如果</a:t>
            </a:r>
            <a:r>
              <a:rPr lang="en-US" altLang="zh-CN" sz="1200" dirty="0" smtClean="0">
                <a:solidFill>
                  <a:srgbClr val="FF0000"/>
                </a:solidFill>
              </a:rPr>
              <a:t>E</a:t>
            </a:r>
            <a:r>
              <a:rPr lang="en-US" altLang="zh-CN" sz="1200" baseline="-25000" dirty="0" smtClean="0">
                <a:solidFill>
                  <a:srgbClr val="FF0000"/>
                </a:solidFill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</a:rPr>
              <a:t>是</a:t>
            </a:r>
            <a:r>
              <a:rPr lang="en-US" altLang="zh-CN" sz="1200" dirty="0" smtClean="0">
                <a:solidFill>
                  <a:srgbClr val="FF0000"/>
                </a:solidFill>
                <a:sym typeface="Symbol" pitchFamily="18" charset="2"/>
              </a:rPr>
              <a:t>E </a:t>
            </a:r>
            <a:r>
              <a:rPr lang="en-US" altLang="zh-CN" sz="12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CN" sz="12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200" i="1" u="sng" dirty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12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12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200" i="1" u="sng" dirty="0" err="1">
                <a:solidFill>
                  <a:srgbClr val="FF0000"/>
                </a:solidFill>
                <a:sym typeface="Symbol" pitchFamily="18" charset="2"/>
              </a:rPr>
              <a:t>rop</a:t>
            </a:r>
            <a:r>
              <a:rPr lang="en-US" altLang="zh-CN" sz="12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200" i="1" u="sng" dirty="0" smtClean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1200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</a:rPr>
              <a:t>的形式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1940540" y="2230798"/>
            <a:ext cx="183188" cy="314241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3563888" y="2276872"/>
            <a:ext cx="230425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V="1">
            <a:off x="3995936" y="2889806"/>
            <a:ext cx="1728192" cy="1053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flipH="1">
            <a:off x="4603195" y="2294809"/>
            <a:ext cx="185370" cy="31773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3175000" y="5661248"/>
            <a:ext cx="1541016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>
            <a:off x="4317158" y="2925049"/>
            <a:ext cx="586036" cy="244816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1752600"/>
            <a:ext cx="8077200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990099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通过</a:t>
            </a:r>
            <a:r>
              <a:rPr lang="zh-CN" altLang="en-US" sz="2800" b="1" dirty="0">
                <a:solidFill>
                  <a:srgbClr val="FF0000"/>
                </a:solidFill>
              </a:rPr>
              <a:t>控制流</a:t>
            </a:r>
            <a:r>
              <a:rPr lang="zh-CN" altLang="en-US" sz="2800" b="1" dirty="0">
                <a:solidFill>
                  <a:srgbClr val="990099"/>
                </a:solidFill>
              </a:rPr>
              <a:t>体现布尔表达式的语义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 smtClean="0">
                <a:solidFill>
                  <a:srgbClr val="990099"/>
                </a:solidFill>
              </a:rPr>
              <a:t>例</a:t>
            </a:r>
            <a:r>
              <a:rPr lang="zh-CN" altLang="en-US" b="1" dirty="0" smtClean="0"/>
              <a:t> </a:t>
            </a:r>
            <a:r>
              <a:rPr lang="en-US" altLang="zh-CN" dirty="0"/>
              <a:t>: </a:t>
            </a:r>
            <a:r>
              <a:rPr lang="zh-CN" altLang="en-US" b="1" dirty="0"/>
              <a:t>布尔表达式</a:t>
            </a:r>
            <a:r>
              <a:rPr lang="zh-CN" altLang="en-US" dirty="0"/>
              <a:t> </a:t>
            </a:r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solidFill>
                  <a:srgbClr val="FF0000"/>
                </a:solidFill>
              </a:rPr>
              <a:t>a&lt;b</a:t>
            </a:r>
            <a:r>
              <a:rPr lang="en-US" altLang="zh-CN" b="1" dirty="0">
                <a:solidFill>
                  <a:srgbClr val="FF0000"/>
                </a:solidFill>
              </a:rPr>
              <a:t> or </a:t>
            </a:r>
            <a:r>
              <a:rPr lang="en-US" altLang="zh-CN" i="1" dirty="0">
                <a:solidFill>
                  <a:srgbClr val="FF0000"/>
                </a:solidFill>
              </a:rPr>
              <a:t>c&lt;d</a:t>
            </a:r>
            <a:r>
              <a:rPr lang="en-US" altLang="zh-CN" b="1" dirty="0">
                <a:solidFill>
                  <a:srgbClr val="FF0000"/>
                </a:solidFill>
              </a:rPr>
              <a:t> and </a:t>
            </a:r>
            <a:r>
              <a:rPr lang="en-US" altLang="zh-CN" i="1" dirty="0" smtClean="0">
                <a:solidFill>
                  <a:srgbClr val="FF0000"/>
                </a:solidFill>
              </a:rPr>
              <a:t>e&lt;f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00B050"/>
                </a:solidFill>
              </a:rPr>
              <a:t>可能翻译为如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pPr>
              <a:buClrTx/>
              <a:buNone/>
            </a:pPr>
            <a:r>
              <a:rPr lang="zh-CN" altLang="en-US" b="1" dirty="0" smtClean="0">
                <a:solidFill>
                  <a:srgbClr val="00B050"/>
                </a:solidFill>
              </a:rPr>
              <a:t>       下</a:t>
            </a:r>
            <a:r>
              <a:rPr lang="en-US" altLang="zh-CN" i="1" dirty="0" smtClean="0">
                <a:solidFill>
                  <a:srgbClr val="00B050"/>
                </a:solidFill>
              </a:rPr>
              <a:t>TAC </a:t>
            </a:r>
            <a:r>
              <a:rPr lang="zh-CN" altLang="en-US" b="1" dirty="0" smtClean="0">
                <a:solidFill>
                  <a:srgbClr val="00B050"/>
                </a:solidFill>
              </a:rPr>
              <a:t>语句序列</a:t>
            </a:r>
            <a:r>
              <a:rPr lang="en-US" altLang="zh-CN" b="1" dirty="0"/>
              <a:t>, </a:t>
            </a:r>
            <a:r>
              <a:rPr lang="zh-CN" altLang="en-US" b="1" dirty="0"/>
              <a:t>设</a:t>
            </a:r>
            <a:r>
              <a:rPr lang="en-US" altLang="zh-CN" b="1" dirty="0"/>
              <a:t>and</a:t>
            </a:r>
            <a:r>
              <a:rPr lang="zh-CN" altLang="en-US" b="1" dirty="0"/>
              <a:t>优先级高于</a:t>
            </a:r>
            <a:r>
              <a:rPr lang="en-US" altLang="zh-CN" b="1" dirty="0"/>
              <a:t>or</a:t>
            </a:r>
            <a:r>
              <a:rPr lang="zh-CN" altLang="en-US" b="1" dirty="0"/>
              <a:t>且均为左结合</a:t>
            </a:r>
            <a:r>
              <a:rPr lang="zh-CN" altLang="en-US" b="1" dirty="0" smtClean="0"/>
              <a:t>：</a:t>
            </a:r>
            <a:endParaRPr lang="zh-CN" altLang="en-US" b="1" dirty="0" smtClean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 smtClean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 smtClean="0"/>
              <a:t>if </a:t>
            </a:r>
            <a:r>
              <a:rPr lang="en-US" altLang="zh-CN" sz="2000" i="1" dirty="0"/>
              <a:t>a&lt;b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E.true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goto</a:t>
            </a:r>
            <a:r>
              <a:rPr lang="en-US" altLang="zh-CN" sz="2000" dirty="0" smtClean="0"/>
              <a:t>  </a:t>
            </a:r>
            <a:r>
              <a:rPr lang="en-US" altLang="zh-CN" sz="2000" i="1" dirty="0"/>
              <a:t>label1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i="1" dirty="0" smtClean="0"/>
              <a:t>label1</a:t>
            </a:r>
            <a:r>
              <a:rPr lang="en-US" altLang="zh-CN" sz="2000" dirty="0"/>
              <a:t>: 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 smtClean="0"/>
              <a:t>    if </a:t>
            </a:r>
            <a:r>
              <a:rPr lang="en-US" altLang="zh-CN" sz="2000" i="1" dirty="0"/>
              <a:t>c&lt;d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/>
              <a:t>label2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goto</a:t>
            </a:r>
            <a:r>
              <a:rPr lang="en-US" altLang="zh-CN" sz="2000" dirty="0" smtClean="0"/>
              <a:t> </a:t>
            </a:r>
            <a:r>
              <a:rPr lang="en-US" altLang="zh-CN" sz="2000" i="1" dirty="0" err="1"/>
              <a:t>E.false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i="1" dirty="0" smtClean="0"/>
              <a:t>label2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 smtClean="0"/>
              <a:t>    if </a:t>
            </a:r>
            <a:r>
              <a:rPr lang="en-US" altLang="zh-CN" sz="2000" i="1" dirty="0"/>
              <a:t>e&lt;f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goto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E.true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buClrTx/>
              <a:buFont typeface="Symbol" pitchFamily="18" charset="2"/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goto</a:t>
            </a:r>
            <a:r>
              <a:rPr lang="en-US" altLang="zh-CN" sz="2000" dirty="0" smtClean="0"/>
              <a:t> </a:t>
            </a:r>
            <a:r>
              <a:rPr lang="en-US" altLang="zh-CN" sz="2000" i="1" dirty="0" err="1"/>
              <a:t>E.false</a:t>
            </a:r>
            <a:r>
              <a:rPr lang="en-US" altLang="zh-CN" sz="2000" dirty="0"/>
              <a:t> </a:t>
            </a:r>
            <a:endParaRPr lang="en-US" altLang="zh-CN" sz="2000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3400" y="1173163"/>
            <a:ext cx="830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布尔表达式的语法制导翻译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198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374852" y="3573016"/>
            <a:ext cx="5491336" cy="206210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charset="2"/>
              <a:buNone/>
            </a:pPr>
            <a:r>
              <a:rPr lang="pt-BR" altLang="zh-CN" sz="16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16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1600" dirty="0">
                <a:sym typeface="Symbol" pitchFamily="18" charset="2"/>
              </a:rPr>
              <a:t> </a:t>
            </a:r>
            <a:r>
              <a:rPr lang="pt-BR" altLang="zh-CN" sz="1600" dirty="0">
                <a:sym typeface="Symbol" pitchFamily="18" charset="2"/>
              </a:rPr>
              <a:t>{</a:t>
            </a:r>
            <a:r>
              <a:rPr lang="pt-BR" altLang="zh-CN" sz="1600" i="1" dirty="0">
                <a:sym typeface="Symbol" pitchFamily="18" charset="2"/>
              </a:rPr>
              <a:t> </a:t>
            </a:r>
            <a:r>
              <a:rPr lang="pt-BR" altLang="zh-CN" sz="16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pt-BR" altLang="zh-CN" sz="16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1600" i="1" dirty="0">
                <a:solidFill>
                  <a:srgbClr val="FF0000"/>
                </a:solidFill>
                <a:sym typeface="Symbol" pitchFamily="18" charset="2"/>
              </a:rPr>
              <a:t>.true := E.true</a:t>
            </a:r>
            <a:r>
              <a:rPr lang="pt-BR" altLang="zh-CN" sz="1600" i="1" dirty="0">
                <a:sym typeface="Symbol" pitchFamily="18" charset="2"/>
              </a:rPr>
              <a:t>; </a:t>
            </a:r>
            <a:r>
              <a:rPr lang="pt-BR" altLang="zh-CN" sz="16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pt-BR" altLang="zh-CN" sz="16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pt-BR" altLang="zh-CN" sz="1600" i="1" dirty="0">
                <a:solidFill>
                  <a:srgbClr val="FF0000"/>
                </a:solidFill>
                <a:sym typeface="Symbol" pitchFamily="18" charset="2"/>
              </a:rPr>
              <a:t>.false := newlabel </a:t>
            </a:r>
            <a:r>
              <a:rPr lang="pt-BR" altLang="zh-CN" sz="1600" dirty="0">
                <a:sym typeface="Symbol" pitchFamily="18" charset="2"/>
              </a:rPr>
              <a:t>}</a:t>
            </a:r>
            <a:r>
              <a:rPr lang="pt-BR" altLang="zh-CN" sz="1600" i="1" dirty="0">
                <a:sym typeface="Symbol" pitchFamily="18" charset="2"/>
              </a:rPr>
              <a:t> </a:t>
            </a:r>
            <a:r>
              <a:rPr lang="pt-BR" altLang="zh-CN" sz="16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16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16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1600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pt-BR" altLang="zh-CN" sz="1600" b="1" dirty="0">
                <a:sym typeface="Symbol" pitchFamily="18" charset="2"/>
              </a:rPr>
              <a:t> </a:t>
            </a:r>
            <a:endParaRPr lang="pt-BR" altLang="zh-CN" sz="16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1600" b="1" dirty="0">
                <a:sym typeface="Symbol" pitchFamily="18" charset="2"/>
              </a:rPr>
              <a:t>        </a:t>
            </a:r>
            <a:r>
              <a:rPr lang="pt-BR" altLang="zh-CN" sz="1600" dirty="0">
                <a:sym typeface="Symbol" pitchFamily="18" charset="2"/>
              </a:rPr>
              <a:t>{ </a:t>
            </a:r>
            <a:r>
              <a:rPr lang="pt-BR" altLang="zh-CN" sz="1600" i="1" dirty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pt-BR" altLang="zh-CN" sz="16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pt-BR" altLang="zh-CN" sz="1600" i="1" dirty="0">
                <a:solidFill>
                  <a:srgbClr val="FF0000"/>
                </a:solidFill>
                <a:sym typeface="Symbol" pitchFamily="18" charset="2"/>
              </a:rPr>
              <a:t>.true := E.true; E</a:t>
            </a:r>
            <a:r>
              <a:rPr lang="pt-BR" altLang="zh-CN" sz="16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pt-BR" altLang="zh-CN" sz="1600" i="1" dirty="0">
                <a:solidFill>
                  <a:srgbClr val="FF0000"/>
                </a:solidFill>
                <a:sym typeface="Symbol" pitchFamily="18" charset="2"/>
              </a:rPr>
              <a:t>.false := E.false </a:t>
            </a:r>
            <a:r>
              <a:rPr lang="pt-BR" altLang="zh-CN" sz="1600" dirty="0">
                <a:sym typeface="Symbol" pitchFamily="18" charset="2"/>
              </a:rPr>
              <a:t>}</a:t>
            </a:r>
            <a:r>
              <a:rPr lang="pt-BR" altLang="zh-CN" sz="1600" i="1" dirty="0">
                <a:sym typeface="Symbol" pitchFamily="18" charset="2"/>
              </a:rPr>
              <a:t> </a:t>
            </a:r>
            <a:r>
              <a:rPr lang="pt-BR" altLang="zh-CN" sz="16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16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1600" i="1" dirty="0">
                <a:sym typeface="Symbol" pitchFamily="18" charset="2"/>
              </a:rPr>
              <a:t>  </a:t>
            </a:r>
            <a:r>
              <a:rPr lang="pt-BR" altLang="zh-CN" sz="1600" b="1" i="1" dirty="0">
                <a:sym typeface="Symbol" pitchFamily="18" charset="2"/>
              </a:rPr>
              <a:t>  </a:t>
            </a:r>
            <a:endParaRPr lang="pt-BR" altLang="zh-CN" sz="16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1600" dirty="0">
                <a:sym typeface="Symbol" pitchFamily="18" charset="2"/>
              </a:rPr>
              <a:t>        {</a:t>
            </a:r>
            <a:r>
              <a:rPr lang="pt-BR" altLang="zh-CN" sz="1600" i="1" dirty="0">
                <a:sym typeface="Symbol" pitchFamily="18" charset="2"/>
              </a:rPr>
              <a:t> </a:t>
            </a:r>
            <a:r>
              <a:rPr lang="pt-BR" altLang="zh-CN" sz="1600" i="1" dirty="0">
                <a:solidFill>
                  <a:srgbClr val="008000"/>
                </a:solidFill>
                <a:sym typeface="Symbol" pitchFamily="18" charset="2"/>
              </a:rPr>
              <a:t>E.code := E</a:t>
            </a:r>
            <a:r>
              <a:rPr lang="pt-BR" altLang="zh-CN" sz="1600" baseline="-25000" dirty="0">
                <a:solidFill>
                  <a:srgbClr val="008000"/>
                </a:solidFill>
                <a:sym typeface="Symbol" pitchFamily="18" charset="2"/>
              </a:rPr>
              <a:t>1</a:t>
            </a:r>
            <a:r>
              <a:rPr lang="pt-BR" altLang="zh-CN" sz="1600" i="1" dirty="0">
                <a:solidFill>
                  <a:srgbClr val="008000"/>
                </a:solidFill>
                <a:sym typeface="Symbol" pitchFamily="18" charset="2"/>
              </a:rPr>
              <a:t> .code </a:t>
            </a:r>
            <a:r>
              <a:rPr lang="pt-BR" altLang="zh-CN" sz="1600" dirty="0">
                <a:solidFill>
                  <a:srgbClr val="008000"/>
                </a:solidFill>
                <a:sym typeface="Symbol" pitchFamily="18" charset="2"/>
              </a:rPr>
              <a:t>||</a:t>
            </a:r>
            <a:r>
              <a:rPr lang="pt-BR" altLang="zh-CN" sz="1600" i="1" dirty="0">
                <a:solidFill>
                  <a:srgbClr val="008000"/>
                </a:solidFill>
                <a:sym typeface="Symbol" pitchFamily="18" charset="2"/>
              </a:rPr>
              <a:t> gen (E</a:t>
            </a:r>
            <a:r>
              <a:rPr lang="pt-BR" altLang="zh-CN" sz="1600" baseline="-25000" dirty="0">
                <a:solidFill>
                  <a:srgbClr val="008000"/>
                </a:solidFill>
                <a:sym typeface="Symbol" pitchFamily="18" charset="2"/>
              </a:rPr>
              <a:t>1</a:t>
            </a:r>
            <a:r>
              <a:rPr lang="pt-BR" altLang="zh-CN" sz="1600" i="1" dirty="0">
                <a:solidFill>
                  <a:srgbClr val="008000"/>
                </a:solidFill>
                <a:sym typeface="Symbol" pitchFamily="18" charset="2"/>
              </a:rPr>
              <a:t>.false </a:t>
            </a:r>
            <a:r>
              <a:rPr lang="pt-BR" altLang="zh-CN" sz="1600" dirty="0">
                <a:solidFill>
                  <a:srgbClr val="008000"/>
                </a:solidFill>
                <a:sym typeface="Symbol" pitchFamily="18" charset="2"/>
              </a:rPr>
              <a:t>‘:’</a:t>
            </a:r>
            <a:r>
              <a:rPr lang="pt-BR" altLang="zh-CN" sz="1600" i="1" dirty="0">
                <a:solidFill>
                  <a:srgbClr val="008000"/>
                </a:solidFill>
                <a:sym typeface="Symbol" pitchFamily="18" charset="2"/>
              </a:rPr>
              <a:t>)</a:t>
            </a:r>
            <a:r>
              <a:rPr lang="pt-BR" altLang="zh-CN" sz="1600" dirty="0">
                <a:solidFill>
                  <a:srgbClr val="008000"/>
                </a:solidFill>
                <a:sym typeface="Symbol" pitchFamily="18" charset="2"/>
              </a:rPr>
              <a:t> || </a:t>
            </a:r>
            <a:r>
              <a:rPr lang="pt-BR" altLang="zh-CN" sz="1600" i="1" dirty="0">
                <a:solidFill>
                  <a:srgbClr val="008000"/>
                </a:solidFill>
                <a:sym typeface="Symbol" pitchFamily="18" charset="2"/>
              </a:rPr>
              <a:t>E</a:t>
            </a:r>
            <a:r>
              <a:rPr lang="pt-BR" altLang="zh-CN" sz="1600" baseline="-25000" dirty="0">
                <a:solidFill>
                  <a:srgbClr val="008000"/>
                </a:solidFill>
                <a:sym typeface="Symbol" pitchFamily="18" charset="2"/>
              </a:rPr>
              <a:t>2</a:t>
            </a:r>
            <a:r>
              <a:rPr lang="pt-BR" altLang="zh-CN" sz="1600" i="1" dirty="0">
                <a:solidFill>
                  <a:srgbClr val="008000"/>
                </a:solidFill>
                <a:sym typeface="Symbol" pitchFamily="18" charset="2"/>
              </a:rPr>
              <a:t> .code</a:t>
            </a:r>
            <a:r>
              <a:rPr lang="pt-BR" altLang="zh-CN" sz="1600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pt-BR" altLang="zh-CN" sz="1600" dirty="0" smtClean="0">
                <a:sym typeface="Symbol" pitchFamily="18" charset="2"/>
              </a:rPr>
              <a:t>}</a:t>
            </a:r>
            <a:endParaRPr lang="pt-BR" altLang="zh-CN" sz="16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1600" i="1" dirty="0">
                <a:solidFill>
                  <a:srgbClr val="800080"/>
                </a:solidFill>
                <a:sym typeface="Symbol" pitchFamily="18" charset="2"/>
              </a:rPr>
              <a:t>E </a:t>
            </a:r>
            <a:r>
              <a:rPr lang="en-US" altLang="zh-CN" sz="16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pt-BR" altLang="zh-CN" sz="1600" dirty="0">
                <a:sym typeface="Symbol" pitchFamily="18" charset="2"/>
              </a:rPr>
              <a:t>{ </a:t>
            </a:r>
            <a:r>
              <a:rPr lang="pt-BR" altLang="zh-CN" sz="1600" i="1" dirty="0">
                <a:sym typeface="Symbol" pitchFamily="18" charset="2"/>
              </a:rPr>
              <a:t>E</a:t>
            </a:r>
            <a:r>
              <a:rPr lang="pt-BR" altLang="zh-CN" sz="1600" baseline="-25000" dirty="0">
                <a:sym typeface="Symbol" pitchFamily="18" charset="2"/>
              </a:rPr>
              <a:t>1</a:t>
            </a:r>
            <a:r>
              <a:rPr lang="pt-BR" altLang="zh-CN" sz="1600" i="1" dirty="0">
                <a:sym typeface="Symbol" pitchFamily="18" charset="2"/>
              </a:rPr>
              <a:t>.false </a:t>
            </a:r>
            <a:r>
              <a:rPr lang="pt-BR" altLang="zh-CN" sz="1600" dirty="0">
                <a:sym typeface="Symbol" pitchFamily="18" charset="2"/>
              </a:rPr>
              <a:t>:=</a:t>
            </a:r>
            <a:r>
              <a:rPr lang="pt-BR" altLang="zh-CN" sz="1600" i="1" dirty="0">
                <a:sym typeface="Symbol" pitchFamily="18" charset="2"/>
              </a:rPr>
              <a:t> E.false; E</a:t>
            </a:r>
            <a:r>
              <a:rPr lang="pt-BR" altLang="zh-CN" sz="1600" baseline="-25000" dirty="0">
                <a:sym typeface="Symbol" pitchFamily="18" charset="2"/>
              </a:rPr>
              <a:t>1</a:t>
            </a:r>
            <a:r>
              <a:rPr lang="pt-BR" altLang="zh-CN" sz="1600" i="1" dirty="0">
                <a:sym typeface="Symbol" pitchFamily="18" charset="2"/>
              </a:rPr>
              <a:t>.true </a:t>
            </a:r>
            <a:r>
              <a:rPr lang="pt-BR" altLang="zh-CN" sz="1600" dirty="0">
                <a:sym typeface="Symbol" pitchFamily="18" charset="2"/>
              </a:rPr>
              <a:t>:=</a:t>
            </a:r>
            <a:r>
              <a:rPr lang="pt-BR" altLang="zh-CN" sz="1600" i="1" dirty="0">
                <a:sym typeface="Symbol" pitchFamily="18" charset="2"/>
              </a:rPr>
              <a:t> newlabel </a:t>
            </a:r>
            <a:r>
              <a:rPr lang="pt-BR" altLang="zh-CN" sz="1600" dirty="0">
                <a:sym typeface="Symbol" pitchFamily="18" charset="2"/>
              </a:rPr>
              <a:t>}</a:t>
            </a:r>
            <a:r>
              <a:rPr lang="pt-BR" altLang="zh-CN" sz="1600" i="1" dirty="0">
                <a:sym typeface="Symbol" pitchFamily="18" charset="2"/>
              </a:rPr>
              <a:t> </a:t>
            </a:r>
            <a:r>
              <a:rPr lang="pt-BR" altLang="zh-CN" sz="16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16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pt-BR" altLang="zh-CN" sz="16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1600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pt-BR" altLang="zh-CN" sz="1600" i="1" dirty="0">
                <a:sym typeface="Symbol" pitchFamily="18" charset="2"/>
              </a:rPr>
              <a:t> </a:t>
            </a:r>
            <a:endParaRPr lang="pt-BR" altLang="zh-CN" sz="16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1600" dirty="0">
                <a:sym typeface="Symbol" pitchFamily="18" charset="2"/>
              </a:rPr>
              <a:t>        {</a:t>
            </a:r>
            <a:r>
              <a:rPr lang="pt-BR" altLang="zh-CN" sz="1600" i="1" dirty="0">
                <a:sym typeface="Symbol" pitchFamily="18" charset="2"/>
              </a:rPr>
              <a:t> E</a:t>
            </a:r>
            <a:r>
              <a:rPr lang="pt-BR" altLang="zh-CN" sz="1600" baseline="-25000" dirty="0">
                <a:sym typeface="Symbol" pitchFamily="18" charset="2"/>
              </a:rPr>
              <a:t>2</a:t>
            </a:r>
            <a:r>
              <a:rPr lang="pt-BR" altLang="zh-CN" sz="1600" i="1" dirty="0">
                <a:sym typeface="Symbol" pitchFamily="18" charset="2"/>
              </a:rPr>
              <a:t>.false </a:t>
            </a:r>
            <a:r>
              <a:rPr lang="pt-BR" altLang="zh-CN" sz="1600" dirty="0">
                <a:sym typeface="Symbol" pitchFamily="18" charset="2"/>
              </a:rPr>
              <a:t>:=</a:t>
            </a:r>
            <a:r>
              <a:rPr lang="pt-BR" altLang="zh-CN" sz="1600" i="1" dirty="0">
                <a:sym typeface="Symbol" pitchFamily="18" charset="2"/>
              </a:rPr>
              <a:t> E.false; E</a:t>
            </a:r>
            <a:r>
              <a:rPr lang="pt-BR" altLang="zh-CN" sz="1600" baseline="-25000" dirty="0">
                <a:sym typeface="Symbol" pitchFamily="18" charset="2"/>
              </a:rPr>
              <a:t>2</a:t>
            </a:r>
            <a:r>
              <a:rPr lang="pt-BR" altLang="zh-CN" sz="1600" i="1" dirty="0">
                <a:sym typeface="Symbol" pitchFamily="18" charset="2"/>
              </a:rPr>
              <a:t>.true </a:t>
            </a:r>
            <a:r>
              <a:rPr lang="pt-BR" altLang="zh-CN" sz="1600" dirty="0">
                <a:sym typeface="Symbol" pitchFamily="18" charset="2"/>
              </a:rPr>
              <a:t>:=</a:t>
            </a:r>
            <a:r>
              <a:rPr lang="pt-BR" altLang="zh-CN" sz="1600" i="1" dirty="0">
                <a:sym typeface="Symbol" pitchFamily="18" charset="2"/>
              </a:rPr>
              <a:t> E.true </a:t>
            </a:r>
            <a:r>
              <a:rPr lang="pt-BR" altLang="zh-CN" sz="1600" dirty="0">
                <a:sym typeface="Symbol" pitchFamily="18" charset="2"/>
              </a:rPr>
              <a:t>} </a:t>
            </a:r>
            <a:r>
              <a:rPr lang="pt-BR" altLang="zh-CN" sz="16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pt-BR" altLang="zh-CN" sz="16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pt-BR" altLang="zh-CN" sz="16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pt-BR" altLang="zh-CN" sz="1600" i="1" dirty="0">
                <a:sym typeface="Symbol" pitchFamily="18" charset="2"/>
              </a:rPr>
              <a:t> </a:t>
            </a:r>
            <a:r>
              <a:rPr lang="pt-BR" altLang="zh-CN" sz="1600" b="1" i="1" dirty="0">
                <a:sym typeface="Symbol" pitchFamily="18" charset="2"/>
              </a:rPr>
              <a:t>  </a:t>
            </a:r>
            <a:endParaRPr lang="pt-BR" altLang="zh-CN" sz="16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pt-BR" altLang="zh-CN" sz="1600" i="1" dirty="0">
                <a:sym typeface="Symbol" pitchFamily="18" charset="2"/>
              </a:rPr>
              <a:t>        </a:t>
            </a:r>
            <a:r>
              <a:rPr lang="pt-BR" altLang="zh-CN" sz="1600" dirty="0">
                <a:sym typeface="Symbol" pitchFamily="18" charset="2"/>
              </a:rPr>
              <a:t>{</a:t>
            </a:r>
            <a:r>
              <a:rPr lang="pt-BR" altLang="zh-CN" sz="1600" i="1" dirty="0">
                <a:sym typeface="Symbol" pitchFamily="18" charset="2"/>
              </a:rPr>
              <a:t> E.code </a:t>
            </a:r>
            <a:r>
              <a:rPr lang="pt-BR" altLang="zh-CN" sz="1600" dirty="0">
                <a:sym typeface="Symbol" pitchFamily="18" charset="2"/>
              </a:rPr>
              <a:t>:=</a:t>
            </a:r>
            <a:r>
              <a:rPr lang="pt-BR" altLang="zh-CN" sz="1600" i="1" dirty="0">
                <a:sym typeface="Symbol" pitchFamily="18" charset="2"/>
              </a:rPr>
              <a:t> E</a:t>
            </a:r>
            <a:r>
              <a:rPr lang="pt-BR" altLang="zh-CN" sz="1600" baseline="-25000" dirty="0">
                <a:sym typeface="Symbol" pitchFamily="18" charset="2"/>
              </a:rPr>
              <a:t>1</a:t>
            </a:r>
            <a:r>
              <a:rPr lang="pt-BR" altLang="zh-CN" sz="1600" i="1" dirty="0">
                <a:sym typeface="Symbol" pitchFamily="18" charset="2"/>
              </a:rPr>
              <a:t> .code </a:t>
            </a:r>
            <a:r>
              <a:rPr lang="pt-BR" altLang="zh-CN" sz="1600" dirty="0">
                <a:sym typeface="Symbol" pitchFamily="18" charset="2"/>
              </a:rPr>
              <a:t>||</a:t>
            </a:r>
            <a:r>
              <a:rPr lang="pt-BR" altLang="zh-CN" sz="1600" i="1" dirty="0">
                <a:sym typeface="Symbol" pitchFamily="18" charset="2"/>
              </a:rPr>
              <a:t> gen (E</a:t>
            </a:r>
            <a:r>
              <a:rPr lang="pt-BR" altLang="zh-CN" sz="1600" baseline="-25000" dirty="0">
                <a:sym typeface="Symbol" pitchFamily="18" charset="2"/>
              </a:rPr>
              <a:t>1</a:t>
            </a:r>
            <a:r>
              <a:rPr lang="pt-BR" altLang="zh-CN" sz="1600" i="1" dirty="0">
                <a:sym typeface="Symbol" pitchFamily="18" charset="2"/>
              </a:rPr>
              <a:t>.true </a:t>
            </a:r>
            <a:r>
              <a:rPr lang="pt-BR" altLang="zh-CN" sz="1600" dirty="0">
                <a:sym typeface="Symbol" pitchFamily="18" charset="2"/>
              </a:rPr>
              <a:t>‘:’</a:t>
            </a:r>
            <a:r>
              <a:rPr lang="pt-BR" altLang="zh-CN" sz="1600" i="1" dirty="0">
                <a:sym typeface="Symbol" pitchFamily="18" charset="2"/>
              </a:rPr>
              <a:t>) </a:t>
            </a:r>
            <a:r>
              <a:rPr lang="pt-BR" altLang="zh-CN" sz="1600" dirty="0">
                <a:sym typeface="Symbol" pitchFamily="18" charset="2"/>
              </a:rPr>
              <a:t>||</a:t>
            </a:r>
            <a:r>
              <a:rPr lang="pt-BR" altLang="zh-CN" sz="1600" i="1" dirty="0">
                <a:sym typeface="Symbol" pitchFamily="18" charset="2"/>
              </a:rPr>
              <a:t> E</a:t>
            </a:r>
            <a:r>
              <a:rPr lang="pt-BR" altLang="zh-CN" sz="1600" baseline="-25000" dirty="0">
                <a:sym typeface="Symbol" pitchFamily="18" charset="2"/>
              </a:rPr>
              <a:t>2</a:t>
            </a:r>
            <a:r>
              <a:rPr lang="pt-BR" altLang="zh-CN" sz="1600" i="1" dirty="0">
                <a:sym typeface="Symbol" pitchFamily="18" charset="2"/>
              </a:rPr>
              <a:t> .code </a:t>
            </a:r>
            <a:r>
              <a:rPr lang="pt-BR" altLang="zh-CN" sz="1600" dirty="0" smtClean="0">
                <a:sym typeface="Symbol" pitchFamily="18" charset="2"/>
              </a:rPr>
              <a:t>}</a:t>
            </a:r>
            <a:endParaRPr lang="pt-BR" altLang="zh-CN" sz="16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1600" dirty="0" smtClean="0">
                <a:sym typeface="Symbol" pitchFamily="18" charset="2"/>
              </a:rPr>
              <a:t>E </a:t>
            </a:r>
            <a:r>
              <a:rPr lang="en-US" altLang="zh-CN" sz="1600" dirty="0">
                <a:sym typeface="Symbol" pitchFamily="18" charset="2"/>
              </a:rPr>
              <a:t>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u="sng" dirty="0">
                <a:sym typeface="Symbol" pitchFamily="18" charset="2"/>
              </a:rPr>
              <a:t>id</a:t>
            </a:r>
            <a:r>
              <a:rPr lang="en-US" altLang="zh-CN" sz="1600" baseline="-25000" dirty="0">
                <a:sym typeface="Symbol" pitchFamily="18" charset="2"/>
              </a:rPr>
              <a:t>1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u="sng" dirty="0" err="1">
                <a:sym typeface="Symbol" pitchFamily="18" charset="2"/>
              </a:rPr>
              <a:t>rop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u="sng" dirty="0">
                <a:sym typeface="Symbol" pitchFamily="18" charset="2"/>
              </a:rPr>
              <a:t>id</a:t>
            </a:r>
            <a:r>
              <a:rPr lang="en-US" altLang="zh-CN" sz="1600" baseline="-25000" dirty="0">
                <a:sym typeface="Symbol" pitchFamily="18" charset="2"/>
              </a:rPr>
              <a:t>2</a:t>
            </a:r>
            <a:r>
              <a:rPr lang="en-US" altLang="zh-CN" sz="1600" i="1" dirty="0">
                <a:sym typeface="Symbol" pitchFamily="18" charset="2"/>
              </a:rPr>
              <a:t>   </a:t>
            </a:r>
            <a:r>
              <a:rPr lang="en-US" altLang="zh-CN" sz="1600" dirty="0">
                <a:sym typeface="Symbol" pitchFamily="18" charset="2"/>
              </a:rPr>
              <a:t>{ </a:t>
            </a:r>
            <a:r>
              <a:rPr lang="en-US" altLang="zh-CN" sz="1600" i="1" dirty="0" err="1">
                <a:sym typeface="Symbol" pitchFamily="18" charset="2"/>
              </a:rPr>
              <a:t>E.code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dirty="0">
                <a:sym typeface="Symbol" pitchFamily="18" charset="2"/>
              </a:rPr>
              <a:t>:=</a:t>
            </a:r>
            <a:r>
              <a:rPr lang="en-US" altLang="zh-CN" sz="1600" i="1" dirty="0">
                <a:sym typeface="Symbol" pitchFamily="18" charset="2"/>
              </a:rPr>
              <a:t> gen (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‘if‘ </a:t>
            </a:r>
            <a:r>
              <a:rPr lang="en-US" altLang="zh-CN" sz="1600" i="1" u="sng" dirty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16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en-US" altLang="zh-CN" sz="1600" i="1" u="sng" dirty="0" err="1">
                <a:solidFill>
                  <a:srgbClr val="FF0000"/>
                </a:solidFill>
                <a:sym typeface="Symbol" pitchFamily="18" charset="2"/>
              </a:rPr>
              <a:t>rop</a:t>
            </a:r>
            <a:r>
              <a:rPr lang="en-US" altLang="zh-CN" sz="1600" i="1" dirty="0" err="1">
                <a:solidFill>
                  <a:srgbClr val="FF0000"/>
                </a:solidFill>
                <a:sym typeface="Symbol" pitchFamily="18" charset="2"/>
              </a:rPr>
              <a:t>.op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endParaRPr lang="en-US" altLang="zh-CN" sz="1600" i="1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600" i="1" dirty="0" smtClean="0">
                <a:solidFill>
                  <a:srgbClr val="FF0000"/>
                </a:solidFill>
                <a:sym typeface="Symbol" pitchFamily="18" charset="2"/>
              </a:rPr>
              <a:t>       </a:t>
            </a:r>
            <a:r>
              <a:rPr lang="en-US" altLang="zh-CN" sz="1600" i="1" u="sng" dirty="0" smtClean="0">
                <a:solidFill>
                  <a:srgbClr val="FF0000"/>
                </a:solidFill>
                <a:sym typeface="Symbol" pitchFamily="18" charset="2"/>
              </a:rPr>
              <a:t>id</a:t>
            </a:r>
            <a:r>
              <a:rPr lang="en-US" altLang="zh-CN" sz="1600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1600" i="1" dirty="0" smtClean="0">
                <a:solidFill>
                  <a:srgbClr val="FF0000"/>
                </a:solidFill>
                <a:sym typeface="Symbol" pitchFamily="18" charset="2"/>
              </a:rPr>
              <a:t>.place 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‘</a:t>
            </a:r>
            <a:r>
              <a:rPr lang="en-US" altLang="zh-CN" sz="1600" i="1" dirty="0" err="1">
                <a:solidFill>
                  <a:srgbClr val="FF0000"/>
                </a:solidFill>
                <a:sym typeface="Symbol" pitchFamily="18" charset="2"/>
              </a:rPr>
              <a:t>goto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’ </a:t>
            </a:r>
            <a:r>
              <a:rPr lang="en-US" altLang="zh-CN" sz="1600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600" i="1" dirty="0" err="1" smtClean="0">
                <a:solidFill>
                  <a:srgbClr val="FF0000"/>
                </a:solidFill>
                <a:sym typeface="Symbol" pitchFamily="18" charset="2"/>
              </a:rPr>
              <a:t>E.true</a:t>
            </a:r>
            <a:r>
              <a:rPr lang="en-US" altLang="zh-CN" sz="1600" i="1" dirty="0" smtClean="0">
                <a:sym typeface="Symbol" pitchFamily="18" charset="2"/>
              </a:rPr>
              <a:t> </a:t>
            </a:r>
            <a:r>
              <a:rPr lang="en-US" altLang="zh-CN" sz="1600" i="1" dirty="0">
                <a:sym typeface="Symbol" pitchFamily="18" charset="2"/>
              </a:rPr>
              <a:t>) </a:t>
            </a:r>
            <a:r>
              <a:rPr lang="en-US" altLang="zh-CN" sz="1600" dirty="0">
                <a:sym typeface="Symbol" pitchFamily="18" charset="2"/>
              </a:rPr>
              <a:t>|| </a:t>
            </a:r>
            <a:r>
              <a:rPr lang="en-US" altLang="zh-CN" sz="1600" i="1" dirty="0">
                <a:sym typeface="Symbol" pitchFamily="18" charset="2"/>
              </a:rPr>
              <a:t>gen 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(‘</a:t>
            </a:r>
            <a:r>
              <a:rPr lang="en-US" altLang="zh-CN" sz="1600" i="1" dirty="0" err="1">
                <a:solidFill>
                  <a:srgbClr val="FF0000"/>
                </a:solidFill>
                <a:sym typeface="Symbol" pitchFamily="18" charset="2"/>
              </a:rPr>
              <a:t>goto</a:t>
            </a:r>
            <a:r>
              <a:rPr lang="en-US" altLang="zh-CN" sz="1600" i="1" dirty="0">
                <a:solidFill>
                  <a:srgbClr val="FF0000"/>
                </a:solidFill>
                <a:sym typeface="Symbol" pitchFamily="18" charset="2"/>
              </a:rPr>
              <a:t>’ E. false</a:t>
            </a:r>
            <a:r>
              <a:rPr lang="en-US" altLang="zh-CN" sz="1600" i="1" dirty="0">
                <a:sym typeface="Symbol" pitchFamily="18" charset="2"/>
              </a:rPr>
              <a:t>) </a:t>
            </a:r>
            <a:r>
              <a:rPr lang="en-US" altLang="zh-CN" sz="1600" dirty="0" smtClean="0">
                <a:sym typeface="Symbol" pitchFamily="18" charset="2"/>
              </a:rPr>
              <a:t>}</a:t>
            </a:r>
            <a:endParaRPr lang="en-US" altLang="zh-CN" sz="1600" dirty="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00113" y="1700808"/>
            <a:ext cx="7920037" cy="1785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ym typeface="Symbol" pitchFamily="18" charset="2"/>
              </a:rPr>
              <a:t> 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baseline="-25000" dirty="0">
                <a:sym typeface="Symbol" pitchFamily="18" charset="2"/>
              </a:rPr>
              <a:t> 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olidFill>
                  <a:srgbClr val="FF0000"/>
                </a:solidFill>
                <a:sym typeface="Symbol" pitchFamily="18" charset="2"/>
              </a:rPr>
              <a:t>E.true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:=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i="1" dirty="0" err="1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newlabel</a:t>
            </a:r>
            <a:r>
              <a:rPr lang="zh-CN" altLang="en-US" i="1" dirty="0" smtClean="0">
                <a:solidFill>
                  <a:srgbClr val="FF0000"/>
                </a:solidFill>
                <a:sym typeface="Symbol" pitchFamily="18" charset="2"/>
              </a:rPr>
              <a:t>；</a:t>
            </a:r>
            <a:r>
              <a:rPr lang="en-US" altLang="zh-CN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}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zh-CN" altLang="en-US" dirty="0">
                <a:solidFill>
                  <a:srgbClr val="800080"/>
                </a:solidFill>
                <a:sym typeface="Symbol" pitchFamily="18" charset="2"/>
              </a:rPr>
              <a:t>　</a:t>
            </a:r>
            <a:endParaRPr lang="zh-CN" altLang="en-US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sym typeface="Symbol" pitchFamily="18" charset="2"/>
              </a:rPr>
              <a:t>　　　　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dirty="0">
                <a:sym typeface="Symbol" pitchFamily="18" charset="2"/>
              </a:rPr>
              <a:t>  {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dirty="0">
                <a:sym typeface="Symbol" pitchFamily="18" charset="2"/>
              </a:rPr>
              <a:t> }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</a:t>
            </a:r>
            <a:endParaRPr lang="en-US" altLang="zh-CN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dirty="0">
                <a:sym typeface="Symbol" pitchFamily="18" charset="2"/>
              </a:rPr>
              <a:t>　　　　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gen(</a:t>
            </a:r>
            <a:r>
              <a:rPr lang="en-US" altLang="zh-CN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‘</a:t>
            </a:r>
            <a:r>
              <a:rPr lang="en-US" altLang="zh-CN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: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’) </a:t>
            </a:r>
            <a:r>
              <a:rPr lang="en-US" altLang="zh-CN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}</a:t>
            </a:r>
            <a:r>
              <a:rPr lang="en-US" altLang="zh-CN" baseline="-25000" dirty="0">
                <a:sym typeface="Symbol" pitchFamily="18" charset="2"/>
              </a:rPr>
              <a:t> </a:t>
            </a:r>
            <a:endParaRPr lang="en-US" altLang="zh-CN" baseline="-25000" dirty="0">
              <a:sym typeface="Symbol" pitchFamily="18" charset="2"/>
            </a:endParaRPr>
          </a:p>
        </p:txBody>
      </p:sp>
      <p:sp>
        <p:nvSpPr>
          <p:cNvPr id="4403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09600" y="1143000"/>
            <a:ext cx="830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259013" y="4182616"/>
            <a:ext cx="1133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182813" y="5020816"/>
            <a:ext cx="12461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811213" y="4716016"/>
            <a:ext cx="1081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85800" y="5630416"/>
            <a:ext cx="1200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2030413" y="3954016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630613" y="3954016"/>
            <a:ext cx="0" cy="2438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30413" y="395401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2030413" y="479221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2030413" y="563041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182813" y="5630416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838575" y="3573016"/>
            <a:ext cx="1335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38575" y="4258816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352800" y="4030216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352800" y="4716016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800600" y="4941168"/>
            <a:ext cx="3962400" cy="11684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返回一个新的语句标号</a:t>
            </a:r>
            <a:endParaRPr lang="zh-CN" altLang="en-US" sz="20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 err="1">
                <a:solidFill>
                  <a:srgbClr val="800080"/>
                </a:solidFill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zh-CN" altLang="en-US" sz="2000" b="1" dirty="0">
                <a:sym typeface="Symbol" pitchFamily="18" charset="2"/>
              </a:rPr>
              <a:t>属性表示 </a:t>
            </a: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zh-CN" altLang="en-US" sz="2000" b="1" dirty="0">
                <a:sym typeface="Symbol" pitchFamily="18" charset="2"/>
              </a:rPr>
              <a:t>之后要执行的首条 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sz="2000" b="1" dirty="0">
                <a:sym typeface="Symbol" pitchFamily="18" charset="2"/>
              </a:rPr>
              <a:t>语句的标号</a:t>
            </a:r>
            <a:endParaRPr lang="zh-CN" altLang="en-US" sz="2000" b="1" dirty="0">
              <a:sym typeface="Symbol" pitchFamily="18" charset="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 flipV="1">
            <a:off x="3701554" y="3436400"/>
            <a:ext cx="1060946" cy="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390333" y="3563683"/>
            <a:ext cx="2561455" cy="40011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i="1" dirty="0" smtClean="0">
                <a:solidFill>
                  <a:srgbClr val="800080"/>
                </a:solidFill>
                <a:latin typeface="华文仿宋" pitchFamily="2" charset="-122"/>
                <a:ea typeface="华文仿宋" pitchFamily="2" charset="-122"/>
                <a:sym typeface="Symbol" pitchFamily="18" charset="2"/>
              </a:rPr>
              <a:t>依前两页的方法产生</a:t>
            </a:r>
            <a:endParaRPr lang="zh-CN" altLang="en-US" sz="2000" b="1" dirty="0">
              <a:latin typeface="华文仿宋" pitchFamily="2" charset="-122"/>
              <a:ea typeface="华文仿宋" pitchFamily="2" charset="-122"/>
              <a:sym typeface="Symbol" pitchFamily="18" charset="2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 flipV="1">
            <a:off x="4562268" y="3460849"/>
            <a:ext cx="819355" cy="20070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lg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331913" y="1628800"/>
            <a:ext cx="6911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if-then-else </a:t>
            </a:r>
            <a:r>
              <a:rPr lang="zh-CN" altLang="en-US" sz="2800" b="1" dirty="0">
                <a:solidFill>
                  <a:srgbClr val="990099"/>
                </a:solidFill>
              </a:rPr>
              <a:t>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1052736"/>
            <a:ext cx="8305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条件语句的语法制导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259013" y="2742456"/>
            <a:ext cx="1133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2182813" y="3580656"/>
            <a:ext cx="12461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811213" y="3275856"/>
            <a:ext cx="1081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685800" y="4514106"/>
            <a:ext cx="1200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030413" y="2513856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030413" y="251385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030413" y="335205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030413" y="419025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030413" y="4190256"/>
            <a:ext cx="16271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  <a:endParaRPr lang="en-US" altLang="zh-CN" sz="2000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838575" y="2132856"/>
            <a:ext cx="1335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838575" y="2818656"/>
            <a:ext cx="13858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E.fase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352800" y="2590056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352800" y="3275856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2057400" y="533325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2209800" y="5257056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2057400" y="457125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2209800" y="4723656"/>
            <a:ext cx="12461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657600" y="2513856"/>
            <a:ext cx="0" cy="3276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712788" y="5257056"/>
            <a:ext cx="11318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S.next: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508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291138" y="2132856"/>
            <a:ext cx="3744912" cy="435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if</a:t>
            </a:r>
            <a:r>
              <a:rPr lang="en-US" altLang="zh-CN" sz="2000" dirty="0">
                <a:solidFill>
                  <a:srgbClr val="800080"/>
                </a:solidFill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baseline="-25000" dirty="0">
                <a:latin typeface="楷体_GB2312" pitchFamily="49" charset="-122"/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E.true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;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sym typeface="Symbol" pitchFamily="18" charset="2"/>
              </a:rPr>
              <a:t>　　　　</a:t>
            </a:r>
            <a:r>
              <a:rPr lang="en-US" altLang="zh-CN" sz="2000" i="1" dirty="0" err="1">
                <a:solidFill>
                  <a:srgbClr val="008000"/>
                </a:solidFill>
                <a:sym typeface="Symbol" pitchFamily="18" charset="2"/>
              </a:rPr>
              <a:t>E.false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altLang="zh-CN" sz="2000" i="1" dirty="0" err="1" smtClean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dirty="0" smtClean="0">
                <a:solidFill>
                  <a:srgbClr val="008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</a:t>
            </a:r>
            <a:endParaRPr lang="en-US" altLang="zh-CN" sz="2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zh-CN" altLang="en-US" sz="2000" dirty="0">
                <a:sym typeface="Symbol" pitchFamily="18" charset="2"/>
              </a:rPr>
              <a:t>　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then</a:t>
            </a:r>
            <a:r>
              <a:rPr lang="en-US" altLang="zh-CN" sz="2000" dirty="0">
                <a:sym typeface="Symbol" pitchFamily="18" charset="2"/>
              </a:rPr>
              <a:t> </a:t>
            </a:r>
            <a:endParaRPr lang="en-US" altLang="zh-CN" sz="2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  <a:endParaRPr lang="en-US" altLang="zh-CN" sz="2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000" dirty="0">
                <a:solidFill>
                  <a:srgbClr val="800080"/>
                </a:solidFill>
                <a:sym typeface="Symbol" pitchFamily="18" charset="2"/>
              </a:rPr>
              <a:t>　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else</a:t>
            </a:r>
            <a:r>
              <a:rPr lang="en-US" altLang="zh-CN" sz="2000" dirty="0">
                <a:sym typeface="Symbol" pitchFamily="18" charset="2"/>
              </a:rPr>
              <a:t> </a:t>
            </a:r>
            <a:endParaRPr lang="en-US" altLang="zh-CN" sz="2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  <a:endParaRPr lang="en-US" altLang="zh-CN" sz="2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</a:t>
            </a:r>
            <a:endParaRPr lang="zh-CN" altLang="en-US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dirty="0" smtClean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S</a:t>
            </a:r>
            <a:r>
              <a:rPr lang="en-US" altLang="zh-CN" sz="2000" i="1" dirty="0" err="1" smtClean="0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||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‘:’)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||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 ||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gen(‘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||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 err="1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E.false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 ‘:’)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||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 　　　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  <a:endParaRPr lang="en-US" altLang="zh-CN" sz="2000" baseline="-25000" dirty="0">
              <a:sym typeface="Symbol" pitchFamily="18" charset="2"/>
            </a:endParaRPr>
          </a:p>
        </p:txBody>
      </p:sp>
      <p:sp>
        <p:nvSpPr>
          <p:cNvPr id="2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循环语句的语法制导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990600" y="1757363"/>
            <a:ext cx="68945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en-US" altLang="zh-CN" sz="2800">
                <a:solidFill>
                  <a:srgbClr val="990099"/>
                </a:solidFill>
              </a:rPr>
              <a:t>while </a:t>
            </a:r>
            <a:r>
              <a:rPr lang="zh-CN" altLang="en-US" sz="2800" b="1">
                <a:solidFill>
                  <a:srgbClr val="990099"/>
                </a:solidFill>
              </a:rPr>
              <a:t>语句（</a:t>
            </a:r>
            <a:r>
              <a:rPr lang="en-US" altLang="zh-CN" sz="2800" i="1">
                <a:solidFill>
                  <a:srgbClr val="990099"/>
                </a:solidFill>
              </a:rPr>
              <a:t>L </a:t>
            </a:r>
            <a:r>
              <a:rPr lang="zh-CN" altLang="en-US" sz="2800" b="1">
                <a:solidFill>
                  <a:srgbClr val="990099"/>
                </a:solidFill>
              </a:rPr>
              <a:t>翻译模式）</a:t>
            </a:r>
            <a:endParaRPr lang="zh-CN" altLang="en-US" sz="2800" b="1">
              <a:solidFill>
                <a:srgbClr val="800080"/>
              </a:solidFill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2139950" y="3696741"/>
            <a:ext cx="11334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E.code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6" name="Rectangle 10"/>
          <p:cNvSpPr>
            <a:spLocks noChangeArrowheads="1"/>
          </p:cNvSpPr>
          <p:nvPr/>
        </p:nvSpPr>
        <p:spPr bwMode="auto">
          <a:xfrm>
            <a:off x="2063750" y="4534941"/>
            <a:ext cx="12461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554038" y="3391941"/>
            <a:ext cx="13398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 :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566738" y="5525541"/>
            <a:ext cx="1200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E.false: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911350" y="3468141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1911350" y="346814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" name="Line 15"/>
          <p:cNvSpPr>
            <a:spLocks noChangeShapeType="1"/>
          </p:cNvSpPr>
          <p:nvPr/>
        </p:nvSpPr>
        <p:spPr bwMode="auto">
          <a:xfrm>
            <a:off x="1911350" y="430634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2" name="Line 16"/>
          <p:cNvSpPr>
            <a:spLocks noChangeShapeType="1"/>
          </p:cNvSpPr>
          <p:nvPr/>
        </p:nvSpPr>
        <p:spPr bwMode="auto">
          <a:xfrm>
            <a:off x="1911350" y="514454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3" name="Rectangle 17"/>
          <p:cNvSpPr>
            <a:spLocks noChangeArrowheads="1"/>
          </p:cNvSpPr>
          <p:nvPr/>
        </p:nvSpPr>
        <p:spPr bwMode="auto">
          <a:xfrm>
            <a:off x="1862138" y="5144541"/>
            <a:ext cx="17795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>
                <a:solidFill>
                  <a:srgbClr val="800080"/>
                </a:solidFill>
                <a:sym typeface="Symbol" pitchFamily="18" charset="2"/>
              </a:rPr>
              <a:t>goto S</a:t>
            </a:r>
            <a:r>
              <a:rPr lang="en-US" altLang="zh-CN" sz="2000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.next</a:t>
            </a:r>
            <a:endParaRPr lang="en-US" altLang="zh-CN" sz="2000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4" name="Rectangle 18"/>
          <p:cNvSpPr>
            <a:spLocks noChangeArrowheads="1"/>
          </p:cNvSpPr>
          <p:nvPr/>
        </p:nvSpPr>
        <p:spPr bwMode="auto">
          <a:xfrm>
            <a:off x="3567113" y="3087141"/>
            <a:ext cx="1335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5" name="Rectangle 19"/>
          <p:cNvSpPr>
            <a:spLocks noChangeArrowheads="1"/>
          </p:cNvSpPr>
          <p:nvPr/>
        </p:nvSpPr>
        <p:spPr bwMode="auto">
          <a:xfrm>
            <a:off x="3567113" y="3772941"/>
            <a:ext cx="14541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ea typeface="华文行楷" pitchFamily="2" charset="-122"/>
                <a:sym typeface="Symbol" pitchFamily="18" charset="2"/>
              </a:rPr>
              <a:t>to 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E.false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3233738" y="3544341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3233738" y="4230141"/>
            <a:ext cx="1219200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tailEnd type="triangle" w="med" len="lg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8" name="Rectangle 22"/>
          <p:cNvSpPr>
            <a:spLocks noChangeArrowheads="1"/>
          </p:cNvSpPr>
          <p:nvPr/>
        </p:nvSpPr>
        <p:spPr bwMode="auto">
          <a:xfrm>
            <a:off x="2090738" y="5449341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099" name="Line 23"/>
          <p:cNvSpPr>
            <a:spLocks noChangeShapeType="1"/>
          </p:cNvSpPr>
          <p:nvPr/>
        </p:nvSpPr>
        <p:spPr bwMode="auto">
          <a:xfrm>
            <a:off x="1938338" y="5525541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0" name="Line 24"/>
          <p:cNvSpPr>
            <a:spLocks noChangeShapeType="1"/>
          </p:cNvSpPr>
          <p:nvPr/>
        </p:nvSpPr>
        <p:spPr bwMode="auto">
          <a:xfrm>
            <a:off x="3538538" y="3468141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101" name="Rectangle 25"/>
          <p:cNvSpPr>
            <a:spLocks noChangeArrowheads="1"/>
          </p:cNvSpPr>
          <p:nvPr/>
        </p:nvSpPr>
        <p:spPr bwMode="auto">
          <a:xfrm>
            <a:off x="712788" y="4306341"/>
            <a:ext cx="1081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E.true: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6102" name="Rectangle 26"/>
          <p:cNvSpPr>
            <a:spLocks noChangeArrowheads="1"/>
          </p:cNvSpPr>
          <p:nvPr/>
        </p:nvSpPr>
        <p:spPr bwMode="auto">
          <a:xfrm>
            <a:off x="5000625" y="2379116"/>
            <a:ext cx="4000500" cy="378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while 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aseline="-25000" dirty="0">
                <a:sym typeface="Symbol" pitchFamily="18" charset="2"/>
              </a:rPr>
              <a:t>　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olidFill>
                  <a:srgbClr val="00B050"/>
                </a:solidFill>
                <a:sym typeface="Symbol" pitchFamily="18" charset="2"/>
              </a:rPr>
              <a:t>E.true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altLang="zh-CN" sz="2000" i="1" dirty="0" err="1" smtClean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2000" i="1" dirty="0" smtClean="0">
                <a:ea typeface="华文行楷" pitchFamily="2" charset="-122"/>
                <a:sym typeface="Symbol" pitchFamily="18" charset="2"/>
              </a:rPr>
              <a:t>;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</a:t>
            </a:r>
            <a:r>
              <a:rPr lang="en-US" altLang="zh-CN" sz="2000" i="1" dirty="0" err="1">
                <a:sym typeface="Symbol" pitchFamily="18" charset="2"/>
              </a:rPr>
              <a:t>E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.false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S.next</a:t>
            </a:r>
            <a:r>
              <a:rPr lang="en-US" altLang="zh-CN" sz="2000" dirty="0">
                <a:sym typeface="Symbol" pitchFamily="18" charset="2"/>
              </a:rPr>
              <a:t> } </a:t>
            </a:r>
            <a:endParaRPr lang="en-US" altLang="zh-CN" sz="2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i="1" dirty="0">
                <a:solidFill>
                  <a:srgbClr val="800080"/>
                </a:solidFill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 do</a:t>
            </a:r>
            <a:r>
              <a:rPr lang="en-US" altLang="zh-CN" sz="2000" dirty="0">
                <a:sym typeface="Symbol" pitchFamily="18" charset="2"/>
              </a:rPr>
              <a:t> </a:t>
            </a:r>
            <a:endParaRPr lang="en-US" altLang="zh-CN" sz="2000" i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.next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itchFamily="18" charset="2"/>
              </a:rPr>
              <a:t>:=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sym typeface="Symbol" pitchFamily="18" charset="2"/>
              </a:rPr>
              <a:t>newlabel</a:t>
            </a:r>
            <a:r>
              <a:rPr lang="zh-CN" altLang="en-US" sz="2000" dirty="0" smtClean="0">
                <a:sym typeface="Symbol" pitchFamily="18" charset="2"/>
              </a:rPr>
              <a:t>｝</a:t>
            </a:r>
            <a:endParaRPr lang="zh-CN" altLang="en-US" sz="2000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dirty="0">
                <a:sym typeface="Symbol" pitchFamily="18" charset="2"/>
              </a:rPr>
              <a:t>　　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2000" baseline="-25000" dirty="0">
                <a:solidFill>
                  <a:srgbClr val="800080"/>
                </a:solidFill>
                <a:sym typeface="Symbol" pitchFamily="18" charset="2"/>
              </a:rPr>
              <a:t>　</a:t>
            </a:r>
            <a:endParaRPr lang="zh-CN" altLang="en-US" sz="2000" baseline="-25000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sz="2000" baseline="-25000" dirty="0">
                <a:solidFill>
                  <a:srgbClr val="800080"/>
                </a:solidFill>
                <a:sym typeface="Symbol" pitchFamily="18" charset="2"/>
              </a:rPr>
              <a:t>　　　　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.next ‘:’)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E.code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sz="2000" i="1" dirty="0" err="1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E.true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 ‘:’)</a:t>
            </a:r>
            <a:endParaRPr lang="en-US" altLang="zh-CN" sz="2000" i="1" dirty="0">
              <a:solidFill>
                <a:srgbClr val="00B05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.code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i="1" dirty="0">
                <a:ea typeface="华文行楷" pitchFamily="2" charset="-122"/>
                <a:sym typeface="Symbol" pitchFamily="18" charset="2"/>
              </a:rPr>
              <a:t>　　　　　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||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gen(‘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’ 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.next)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zh-CN" altLang="en-US" sz="2000" dirty="0">
                <a:sym typeface="Symbol" pitchFamily="18" charset="2"/>
              </a:rPr>
              <a:t>　　　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baseline="-25000" dirty="0">
                <a:sym typeface="Symbol" pitchFamily="18" charset="2"/>
              </a:rPr>
              <a:t> </a:t>
            </a:r>
            <a:endParaRPr lang="en-US" altLang="zh-CN" sz="2000" baseline="-25000" dirty="0">
              <a:sym typeface="Symbol" pitchFamily="18" charset="2"/>
            </a:endParaRPr>
          </a:p>
        </p:txBody>
      </p:sp>
      <p:sp>
        <p:nvSpPr>
          <p:cNvPr id="461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730577" y="1193984"/>
            <a:ext cx="3259088" cy="1200329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1800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newlabel</a:t>
            </a:r>
            <a:r>
              <a:rPr lang="en-US" altLang="zh-CN" sz="1800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sz="1800" i="1" dirty="0">
                <a:sym typeface="Symbol" pitchFamily="18" charset="2"/>
              </a:rPr>
              <a:t>返回一个新的语句</a:t>
            </a:r>
            <a:r>
              <a:rPr lang="zh-CN" altLang="en-US" sz="1800" i="1" dirty="0" smtClean="0">
                <a:sym typeface="Symbol" pitchFamily="18" charset="2"/>
              </a:rPr>
              <a:t>标号</a:t>
            </a:r>
            <a:endParaRPr lang="zh-CN" altLang="en-US" sz="18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1800" i="1" dirty="0" err="1">
                <a:solidFill>
                  <a:srgbClr val="800080"/>
                </a:solidFill>
                <a:sym typeface="Symbol" pitchFamily="18" charset="2"/>
              </a:rPr>
              <a:t>S.next</a:t>
            </a:r>
            <a:r>
              <a:rPr lang="en-US" altLang="zh-CN" sz="1800" i="1" dirty="0">
                <a:sym typeface="Symbol" pitchFamily="18" charset="2"/>
              </a:rPr>
              <a:t> </a:t>
            </a:r>
            <a:r>
              <a:rPr lang="zh-CN" altLang="en-US" sz="1800" i="1" dirty="0">
                <a:sym typeface="Symbol" pitchFamily="18" charset="2"/>
              </a:rPr>
              <a:t>属性表示 </a:t>
            </a:r>
            <a:r>
              <a:rPr lang="en-US" altLang="zh-CN" sz="1800" i="1" dirty="0">
                <a:sym typeface="Symbol" pitchFamily="18" charset="2"/>
              </a:rPr>
              <a:t>S </a:t>
            </a:r>
            <a:r>
              <a:rPr lang="zh-CN" altLang="en-US" sz="1800" i="1" dirty="0">
                <a:sym typeface="Symbol" pitchFamily="18" charset="2"/>
              </a:rPr>
              <a:t>之后要执行的首条 </a:t>
            </a:r>
            <a:r>
              <a:rPr lang="en-US" altLang="zh-CN" sz="1800" i="1" dirty="0">
                <a:sym typeface="Symbol" pitchFamily="18" charset="2"/>
              </a:rPr>
              <a:t>TAC </a:t>
            </a:r>
            <a:r>
              <a:rPr lang="zh-CN" altLang="en-US" sz="1800" i="1" dirty="0">
                <a:sym typeface="Symbol" pitchFamily="18" charset="2"/>
              </a:rPr>
              <a:t>语句的标号</a:t>
            </a:r>
            <a:endParaRPr lang="zh-CN" altLang="en-US" sz="1800" i="1" dirty="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3400" y="1020763"/>
            <a:ext cx="83058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复合语句的语法制导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990600" y="1725613"/>
            <a:ext cx="8153400" cy="3170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顺序复合语句（</a:t>
            </a:r>
            <a:r>
              <a:rPr lang="en-US" altLang="zh-CN" sz="2800" i="1" dirty="0">
                <a:solidFill>
                  <a:srgbClr val="990099"/>
                </a:solidFill>
              </a:rPr>
              <a:t>L </a:t>
            </a:r>
            <a:r>
              <a:rPr lang="zh-CN" altLang="en-US" sz="2800" b="1" dirty="0">
                <a:solidFill>
                  <a:srgbClr val="990099"/>
                </a:solidFill>
              </a:rPr>
              <a:t>翻译模式）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ym typeface="Symbol" pitchFamily="18" charset="2"/>
              </a:rPr>
              <a:t>                                        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dirty="0">
                <a:sym typeface="Symbol" pitchFamily="18" charset="2"/>
              </a:rPr>
              <a:t>  {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.next </a:t>
            </a:r>
            <a:r>
              <a:rPr lang="en-US" altLang="zh-CN" dirty="0">
                <a:sym typeface="Symbol" pitchFamily="18" charset="2"/>
              </a:rPr>
              <a:t>:=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i="1" dirty="0" err="1" smtClean="0">
                <a:solidFill>
                  <a:srgbClr val="008000"/>
                </a:solidFill>
                <a:sym typeface="Symbol" pitchFamily="18" charset="2"/>
              </a:rPr>
              <a:t>newlabel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}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800080"/>
                </a:solidFill>
                <a:sym typeface="Symbol" pitchFamily="18" charset="2"/>
              </a:rPr>
              <a:t> ;</a:t>
            </a:r>
            <a:endParaRPr lang="en-US" altLang="zh-CN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dirty="0">
                <a:sym typeface="Symbol" pitchFamily="18" charset="2"/>
              </a:rPr>
              <a:t>                                                  { </a:t>
            </a:r>
            <a:r>
              <a:rPr lang="en-US" altLang="zh-CN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.next </a:t>
            </a:r>
            <a:r>
              <a:rPr lang="en-US" altLang="zh-CN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sym typeface="Symbol" pitchFamily="18" charset="2"/>
              </a:rPr>
              <a:t>S.next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} </a:t>
            </a:r>
            <a:r>
              <a:rPr lang="en-US" altLang="zh-CN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endParaRPr lang="en-US" altLang="zh-CN" baseline="-25000" dirty="0">
              <a:solidFill>
                <a:srgbClr val="800080"/>
              </a:solidFill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sym typeface="Symbol" pitchFamily="18" charset="2"/>
              </a:rPr>
              <a:t>                                                  </a:t>
            </a:r>
            <a:r>
              <a:rPr lang="en-US" altLang="zh-CN" dirty="0">
                <a:sym typeface="Symbol" pitchFamily="18" charset="2"/>
              </a:rPr>
              <a:t>{ </a:t>
            </a:r>
            <a:r>
              <a:rPr lang="en-US" altLang="zh-CN" i="1" dirty="0" err="1">
                <a:sym typeface="Symbol" pitchFamily="18" charset="2"/>
              </a:rPr>
              <a:t>S</a:t>
            </a:r>
            <a:r>
              <a:rPr lang="en-US" altLang="zh-CN" i="1" dirty="0" err="1">
                <a:ea typeface="华文行楷" pitchFamily="2" charset="-122"/>
                <a:sym typeface="Symbol" pitchFamily="18" charset="2"/>
              </a:rPr>
              <a:t>.code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:=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>
                <a:sym typeface="Symbol" pitchFamily="18" charset="2"/>
              </a:rPr>
              <a:t>.code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|| </a:t>
            </a:r>
            <a:r>
              <a:rPr lang="en-US" altLang="zh-CN" i="1" dirty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gen(</a:t>
            </a:r>
            <a:r>
              <a:rPr lang="en-US" altLang="zh-CN" i="1" dirty="0">
                <a:solidFill>
                  <a:srgbClr val="008000"/>
                </a:solidFill>
                <a:sym typeface="Symbol" pitchFamily="18" charset="2"/>
              </a:rPr>
              <a:t>S</a:t>
            </a:r>
            <a:r>
              <a:rPr lang="en-US" altLang="zh-CN" baseline="-25000" dirty="0">
                <a:solidFill>
                  <a:srgbClr val="008000"/>
                </a:solidFill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008000"/>
                </a:solidFill>
                <a:sym typeface="Symbol" pitchFamily="18" charset="2"/>
              </a:rPr>
              <a:t>.next</a:t>
            </a:r>
            <a:r>
              <a:rPr lang="en-US" altLang="zh-CN" i="1" dirty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 ‘:’)</a:t>
            </a:r>
            <a:endParaRPr lang="en-US" altLang="zh-CN" i="1" dirty="0">
              <a:solidFill>
                <a:srgbClr val="00800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                                                       </a:t>
            </a:r>
            <a:r>
              <a:rPr lang="zh-CN" altLang="en-US" i="1" dirty="0">
                <a:ea typeface="华文行楷" pitchFamily="2" charset="-122"/>
                <a:sym typeface="Symbol" pitchFamily="18" charset="2"/>
              </a:rPr>
              <a:t>　　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|| </a:t>
            </a:r>
            <a:r>
              <a:rPr lang="en-US" altLang="zh-CN" i="1" dirty="0">
                <a:sym typeface="Symbol" pitchFamily="18" charset="2"/>
              </a:rPr>
              <a:t>S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i="1" dirty="0">
                <a:ea typeface="华文行楷" pitchFamily="2" charset="-122"/>
                <a:sym typeface="Symbol" pitchFamily="18" charset="2"/>
              </a:rPr>
              <a:t>.code</a:t>
            </a:r>
            <a:endParaRPr lang="en-US" altLang="zh-CN" i="1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                                                  }</a:t>
            </a:r>
            <a:r>
              <a:rPr lang="en-US" altLang="zh-CN" baseline="-25000" dirty="0">
                <a:sym typeface="Symbol" pitchFamily="18" charset="2"/>
              </a:rPr>
              <a:t> </a:t>
            </a:r>
            <a:endParaRPr lang="en-US" altLang="zh-CN" baseline="-25000" dirty="0">
              <a:sym typeface="Symbol" pitchFamily="18" charset="2"/>
            </a:endParaRPr>
          </a:p>
        </p:txBody>
      </p:sp>
      <p:sp>
        <p:nvSpPr>
          <p:cNvPr id="4710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2124075" y="2702446"/>
            <a:ext cx="12461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.code</a:t>
            </a:r>
            <a:endParaRPr lang="en-US" altLang="zh-CN" i="1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2101850" y="3559696"/>
            <a:ext cx="12461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.code</a:t>
            </a:r>
            <a:endParaRPr lang="en-US" altLang="zh-CN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684213" y="4121671"/>
            <a:ext cx="11318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S.next:</a:t>
            </a:r>
            <a:endParaRPr lang="en-US" altLang="zh-CN" i="1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1911350" y="2492896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1911350" y="249289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1911350" y="333109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1911350" y="4169296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2090738" y="4140721"/>
            <a:ext cx="793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b="1" i="1">
                <a:solidFill>
                  <a:srgbClr val="800080"/>
                </a:solidFill>
                <a:sym typeface="Symbol" pitchFamily="18" charset="2"/>
              </a:rPr>
              <a:t>……</a:t>
            </a:r>
            <a:endParaRPr lang="en-US" altLang="zh-CN" b="1" i="1">
              <a:solidFill>
                <a:srgbClr val="800080"/>
              </a:solidFill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3538538" y="2492896"/>
            <a:ext cx="0" cy="26670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611188" y="3312046"/>
            <a:ext cx="1244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baseline="-2500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i="1">
                <a:solidFill>
                  <a:srgbClr val="800080"/>
                </a:solidFill>
                <a:sym typeface="Symbol" pitchFamily="18" charset="2"/>
              </a:rPr>
              <a:t>.next:</a:t>
            </a:r>
            <a:endParaRPr lang="en-US" altLang="zh-CN" i="1">
              <a:solidFill>
                <a:srgbClr val="800080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914400" y="1830388"/>
            <a:ext cx="8077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en-US" altLang="zh-CN" sz="2800" b="1">
                <a:solidFill>
                  <a:srgbClr val="800080"/>
                </a:solidFill>
              </a:rPr>
              <a:t> </a:t>
            </a:r>
            <a:r>
              <a:rPr lang="zh-CN" altLang="en-US" sz="2800" b="1">
                <a:solidFill>
                  <a:srgbClr val="990099"/>
                </a:solidFill>
              </a:rPr>
              <a:t>翻译模式</a:t>
            </a:r>
            <a:endParaRPr lang="zh-CN" altLang="en-US" sz="1000" b="1">
              <a:solidFill>
                <a:srgbClr val="800080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84213" y="1196975"/>
            <a:ext cx="80645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含 </a:t>
            </a:r>
            <a:r>
              <a:rPr lang="en-US" altLang="zh-CN" sz="3200" i="1" dirty="0">
                <a:solidFill>
                  <a:srgbClr val="800080"/>
                </a:solidFill>
              </a:rPr>
              <a:t>break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语句的语法制导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r>
              <a:rPr lang="zh-CN" altLang="en-US" sz="3200" b="1" dirty="0" smtClean="0">
                <a:solidFill>
                  <a:srgbClr val="990099"/>
                </a:solidFill>
              </a:rPr>
              <a:t>*</a:t>
            </a:r>
            <a:r>
              <a:rPr lang="zh-CN" altLang="en-US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  </a:t>
            </a:r>
            <a:endParaRPr lang="zh-CN" altLang="en-US" sz="3200" b="1" dirty="0"/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1403350" y="2492375"/>
            <a:ext cx="7489825" cy="344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P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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D ;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S</a:t>
            </a:r>
            <a:r>
              <a:rPr lang="en-US" altLang="zh-CN" sz="2000" b="1" i="1" dirty="0" err="1">
                <a:sym typeface="Symbol" pitchFamily="18" charset="2"/>
              </a:rPr>
              <a:t>.</a:t>
            </a:r>
            <a:r>
              <a:rPr lang="en-US" altLang="zh-CN" sz="2000" i="1" dirty="0" err="1">
                <a:sym typeface="Symbol" pitchFamily="18" charset="2"/>
              </a:rPr>
              <a:t>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i="1" dirty="0">
                <a:sym typeface="Symbol" pitchFamily="18" charset="2"/>
              </a:rPr>
              <a:t> 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 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if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then</a:t>
            </a:r>
            <a:r>
              <a:rPr lang="en-US" altLang="zh-CN" sz="2000" i="1" dirty="0">
                <a:sym typeface="Symbol" pitchFamily="18" charset="2"/>
              </a:rPr>
              <a:t> 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gen(E. true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then</a:t>
            </a:r>
            <a:r>
              <a:rPr lang="en-US" altLang="zh-CN" sz="2000" i="1" dirty="0">
                <a:sym typeface="Symbol" pitchFamily="18" charset="2"/>
              </a:rPr>
              <a:t> 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else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 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481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516063"/>
            <a:ext cx="50339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语义分析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7171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239963"/>
            <a:ext cx="520541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中间代码生成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717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1476375" y="250825"/>
            <a:ext cx="5256213" cy="5857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36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语义分析与中间代码生成</a:t>
            </a:r>
            <a:endParaRPr lang="zh-CN" altLang="en-US" sz="3600" b="1">
              <a:solidFill>
                <a:srgbClr val="800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1403350" y="2565400"/>
            <a:ext cx="6985000" cy="3140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while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 err="1">
                <a:sym typeface="Symbol" pitchFamily="18" charset="2"/>
              </a:rPr>
              <a:t>E.false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E do</a:t>
            </a:r>
            <a:r>
              <a:rPr lang="en-US" altLang="zh-CN" sz="2000" i="1" dirty="0">
                <a:sym typeface="Symbol" pitchFamily="18" charset="2"/>
              </a:rPr>
              <a:t>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endParaRPr lang="en-US" altLang="zh-CN" sz="2000" i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 </a:t>
            </a:r>
            <a:r>
              <a:rPr lang="en-US" altLang="zh-CN" sz="2000" i="1" dirty="0">
                <a:sym typeface="Symbol" pitchFamily="18" charset="2"/>
              </a:rPr>
              <a:t>gen(S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‘:’) 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</a:t>
            </a:r>
            <a:r>
              <a:rPr lang="en-US" altLang="zh-CN" sz="2000" i="1" dirty="0" err="1">
                <a:sym typeface="Symbol" pitchFamily="18" charset="2"/>
              </a:rPr>
              <a:t>E.code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</a:t>
            </a:r>
            <a:r>
              <a:rPr lang="en-US" altLang="zh-CN" sz="2000" i="1" dirty="0" err="1">
                <a:sym typeface="Symbol" pitchFamily="18" charset="2"/>
              </a:rPr>
              <a:t>E.true</a:t>
            </a:r>
            <a:r>
              <a:rPr lang="en-US" altLang="zh-CN" sz="2000" i="1" dirty="0">
                <a:sym typeface="Symbol" pitchFamily="18" charset="2"/>
              </a:rPr>
              <a:t>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.next)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</a:t>
            </a:r>
            <a:r>
              <a:rPr lang="en-US" altLang="zh-CN" sz="2000" dirty="0">
                <a:sym typeface="Symbol" pitchFamily="18" charset="2"/>
              </a:rPr>
              <a:t> {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 smtClean="0">
                <a:sym typeface="Symbol" pitchFamily="18" charset="2"/>
              </a:rPr>
              <a:t>newlabel</a:t>
            </a:r>
            <a:r>
              <a:rPr lang="en-US" altLang="zh-CN" sz="2000" i="1" dirty="0" smtClean="0">
                <a:sym typeface="Symbol" pitchFamily="18" charset="2"/>
              </a:rPr>
              <a:t>;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zh-CN" altLang="en-US" sz="2000" i="1" dirty="0">
                <a:solidFill>
                  <a:srgbClr val="800080"/>
                </a:solidFill>
                <a:sym typeface="Symbol" pitchFamily="18" charset="2"/>
              </a:rPr>
              <a:t>；</a:t>
            </a:r>
            <a:endParaRPr lang="zh-CN" altLang="en-US" sz="2000" i="1" dirty="0">
              <a:solidFill>
                <a:srgbClr val="800080"/>
              </a:solidFill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zh-CN" altLang="en-US" sz="2000" dirty="0">
                <a:sym typeface="Symbol" pitchFamily="18" charset="2"/>
              </a:rPr>
              <a:t>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S.next</a:t>
            </a:r>
            <a:r>
              <a:rPr lang="en-US" altLang="zh-CN" sz="2000" i="1" dirty="0">
                <a:sym typeface="Symbol" pitchFamily="18" charset="2"/>
              </a:rPr>
              <a:t>;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S</a:t>
            </a:r>
            <a:r>
              <a:rPr lang="en-US" altLang="zh-CN" sz="2000" baseline="-25000" dirty="0">
                <a:solidFill>
                  <a:srgbClr val="80008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gen(S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 ‘:’) </a:t>
            </a:r>
            <a:r>
              <a:rPr lang="en-US" altLang="zh-CN" sz="2000" dirty="0">
                <a:sym typeface="Symbol" pitchFamily="18" charset="2"/>
              </a:rPr>
              <a:t>||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.code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S </a:t>
            </a:r>
            <a:r>
              <a:rPr lang="en-US" altLang="zh-CN" sz="2000" dirty="0">
                <a:solidFill>
                  <a:srgbClr val="800080"/>
                </a:solidFill>
                <a:sym typeface="Symbol" pitchFamily="18" charset="2"/>
              </a:rPr>
              <a:t> </a:t>
            </a:r>
            <a:r>
              <a:rPr lang="en-US" altLang="zh-CN" sz="2000" i="1" dirty="0">
                <a:solidFill>
                  <a:srgbClr val="800080"/>
                </a:solidFill>
                <a:sym typeface="Symbol" pitchFamily="18" charset="2"/>
              </a:rPr>
              <a:t>break ;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S.code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gen(‘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 </a:t>
            </a:r>
            <a:r>
              <a:rPr lang="en-US" altLang="zh-CN" sz="2000" i="1" dirty="0" err="1">
                <a:sym typeface="Symbol" pitchFamily="18" charset="2"/>
              </a:rPr>
              <a:t>S.break</a:t>
            </a:r>
            <a:r>
              <a:rPr lang="en-US" altLang="zh-CN" sz="2000" i="1" dirty="0">
                <a:sym typeface="Symbol" pitchFamily="18" charset="2"/>
              </a:rPr>
              <a:t>)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4915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611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914400" y="1830388"/>
            <a:ext cx="8077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 </a:t>
            </a:r>
            <a:r>
              <a:rPr lang="zh-CN" altLang="en-US" sz="2800" b="1">
                <a:solidFill>
                  <a:srgbClr val="990099"/>
                </a:solidFill>
              </a:rPr>
              <a:t>翻译模式  </a:t>
            </a:r>
            <a:r>
              <a:rPr lang="zh-CN" altLang="en-US" sz="2800" b="1"/>
              <a:t>（续）</a:t>
            </a:r>
            <a:endParaRPr lang="zh-CN" altLang="en-US" sz="1000" b="1"/>
          </a:p>
        </p:txBody>
      </p:sp>
      <p:sp>
        <p:nvSpPr>
          <p:cNvPr id="49161" name="Text Box 11"/>
          <p:cNvSpPr txBox="1">
            <a:spLocks noChangeArrowheads="1"/>
          </p:cNvSpPr>
          <p:nvPr/>
        </p:nvSpPr>
        <p:spPr bwMode="auto">
          <a:xfrm>
            <a:off x="684213" y="1196975"/>
            <a:ext cx="80645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含 </a:t>
            </a:r>
            <a:r>
              <a:rPr lang="en-US" altLang="zh-CN" sz="3200" i="1" dirty="0">
                <a:solidFill>
                  <a:srgbClr val="800080"/>
                </a:solidFill>
              </a:rPr>
              <a:t>break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语句的语法制导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翻译</a:t>
            </a:r>
            <a:r>
              <a:rPr lang="zh-CN" altLang="en-US" sz="3200" b="1" dirty="0">
                <a:solidFill>
                  <a:srgbClr val="990099"/>
                </a:solidFill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33400" y="1365250"/>
            <a:ext cx="7467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r>
              <a:rPr lang="zh-CN" altLang="en-US" b="1"/>
              <a:t>（</a:t>
            </a:r>
            <a:r>
              <a:rPr lang="en-US" altLang="zh-CN" i="1"/>
              <a:t>backpatching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827088" y="2200275"/>
            <a:ext cx="7705725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另一种控制流中间代码生成技术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ym typeface="Symbol" pitchFamily="18" charset="2"/>
              </a:rPr>
              <a:t>     </a:t>
            </a:r>
            <a:r>
              <a:rPr lang="zh-CN" altLang="en-US" b="1" dirty="0">
                <a:sym typeface="Symbol" pitchFamily="18" charset="2"/>
              </a:rPr>
              <a:t>比较：前面的方法采用 </a:t>
            </a:r>
            <a:r>
              <a:rPr lang="en-US" altLang="zh-CN" dirty="0">
                <a:sym typeface="Symbol" pitchFamily="18" charset="2"/>
              </a:rPr>
              <a:t>L</a:t>
            </a:r>
            <a:r>
              <a:rPr lang="en-US" altLang="zh-CN" b="1" dirty="0">
                <a:sym typeface="Symbol" pitchFamily="18" charset="2"/>
              </a:rPr>
              <a:t>-</a:t>
            </a:r>
            <a:r>
              <a:rPr lang="zh-CN" altLang="en-US" b="1" dirty="0">
                <a:sym typeface="Symbol" pitchFamily="18" charset="2"/>
              </a:rPr>
              <a:t>属性文法</a:t>
            </a:r>
            <a:r>
              <a:rPr lang="en-US" altLang="zh-CN" b="1" dirty="0">
                <a:sym typeface="Symbol" pitchFamily="18" charset="2"/>
              </a:rPr>
              <a:t>/</a:t>
            </a:r>
            <a:r>
              <a:rPr lang="zh-CN" altLang="en-US" b="1" dirty="0">
                <a:sym typeface="Symbol" pitchFamily="18" charset="2"/>
              </a:rPr>
              <a:t>翻译模式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下面</a:t>
            </a:r>
            <a:r>
              <a:rPr lang="zh-CN" altLang="en-US" b="1" dirty="0">
                <a:sym typeface="Symbol" pitchFamily="18" charset="2"/>
              </a:rPr>
              <a:t>的方法采用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属性文法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翻译模式</a:t>
            </a:r>
            <a:endParaRPr lang="zh-CN" altLang="en-US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5018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33400" y="1052736"/>
            <a:ext cx="74676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90550" y="1628800"/>
            <a:ext cx="8420100" cy="46782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语义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属性</a:t>
            </a:r>
            <a:r>
              <a:rPr lang="en-US" altLang="zh-CN" sz="2800" b="1" dirty="0" smtClean="0">
                <a:solidFill>
                  <a:srgbClr val="990099"/>
                </a:solidFill>
              </a:rPr>
              <a:t>——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以下均为综合属性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E.truelist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zh-CN" altLang="en-US" b="1" dirty="0">
                <a:sym typeface="Symbol" pitchFamily="18" charset="2"/>
              </a:rPr>
              <a:t>真链”，链表中的元素表示 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一系列跳转语</a:t>
            </a:r>
            <a:endParaRPr lang="zh-CN" altLang="en-US" b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                      句的地址</a:t>
            </a:r>
            <a:r>
              <a:rPr lang="zh-CN" altLang="en-US" b="1" dirty="0">
                <a:sym typeface="Symbol" pitchFamily="18" charset="2"/>
              </a:rPr>
              <a:t>，这些跳转语句的目标标号是体现布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尔表达式 </a:t>
            </a:r>
            <a:r>
              <a:rPr lang="en-US" altLang="zh-CN" i="1" dirty="0">
                <a:sym typeface="Symbol" pitchFamily="18" charset="2"/>
              </a:rPr>
              <a:t>E </a:t>
            </a:r>
            <a:r>
              <a:rPr lang="zh-CN" altLang="en-US" b="1" dirty="0">
                <a:sym typeface="Symbol" pitchFamily="18" charset="2"/>
              </a:rPr>
              <a:t>为“真”的标号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E.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falselist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zh-CN" altLang="en-US" b="1" dirty="0">
                <a:sym typeface="Symbol" pitchFamily="18" charset="2"/>
              </a:rPr>
              <a:t>假链”，链表中的元素表示 一系列跳转语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句的地址，这些跳转语句的目标标号是体现布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尔表达式 </a:t>
            </a:r>
            <a:r>
              <a:rPr lang="en-US" altLang="zh-CN" i="1" dirty="0">
                <a:sym typeface="Symbol" pitchFamily="18" charset="2"/>
              </a:rPr>
              <a:t>E </a:t>
            </a:r>
            <a:r>
              <a:rPr lang="zh-CN" altLang="en-US" b="1" dirty="0">
                <a:sym typeface="Symbol" pitchFamily="18" charset="2"/>
              </a:rPr>
              <a:t>为假的标号</a:t>
            </a:r>
            <a:endParaRPr lang="zh-CN" altLang="en-US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nextlist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 dirty="0">
                <a:sym typeface="Symbol" pitchFamily="18" charset="2"/>
              </a:rPr>
              <a:t>“</a:t>
            </a:r>
            <a:r>
              <a:rPr lang="en-US" altLang="zh-CN" i="1" dirty="0">
                <a:sym typeface="Symbol" pitchFamily="18" charset="2"/>
              </a:rPr>
              <a:t>next </a:t>
            </a:r>
            <a:r>
              <a:rPr lang="zh-CN" altLang="en-US" b="1" dirty="0">
                <a:sym typeface="Symbol" pitchFamily="18" charset="2"/>
              </a:rPr>
              <a:t>链”，链表中的元素</a:t>
            </a:r>
            <a:r>
              <a:rPr lang="zh-CN" altLang="en-US" b="1" dirty="0" smtClean="0">
                <a:sym typeface="Symbol" pitchFamily="18" charset="2"/>
              </a:rPr>
              <a:t>表示一系列</a:t>
            </a:r>
            <a:r>
              <a:rPr lang="zh-CN" altLang="en-US" b="1" dirty="0">
                <a:sym typeface="Symbol" pitchFamily="18" charset="2"/>
              </a:rPr>
              <a:t>跳转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语句的地址，这些跳转语句的目标标号是在执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行序列中紧跟在 </a:t>
            </a:r>
            <a:r>
              <a:rPr lang="en-US" altLang="zh-CN" b="1" i="1" dirty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之后的下条</a:t>
            </a:r>
            <a:r>
              <a:rPr lang="en-US" altLang="zh-CN" b="1" i="1" dirty="0">
                <a:solidFill>
                  <a:srgbClr val="FF0000"/>
                </a:solidFill>
                <a:sym typeface="Symbol" pitchFamily="18" charset="2"/>
              </a:rPr>
              <a:t>TAC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语句</a:t>
            </a:r>
            <a:r>
              <a:rPr lang="zh-CN" altLang="en-US" b="1" dirty="0">
                <a:sym typeface="Symbol" pitchFamily="18" charset="2"/>
              </a:rPr>
              <a:t>的</a:t>
            </a:r>
            <a:r>
              <a:rPr lang="zh-CN" altLang="en-US" b="1" dirty="0" smtClean="0">
                <a:sym typeface="Symbol" pitchFamily="18" charset="2"/>
              </a:rPr>
              <a:t>标号</a:t>
            </a:r>
            <a:endParaRPr lang="en-US" altLang="zh-CN" b="1" dirty="0" smtClean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b="1" dirty="0" smtClean="0"/>
              <a:t>     </a:t>
            </a:r>
            <a:r>
              <a:rPr lang="en-US" altLang="zh-CN" b="1" i="1" dirty="0" err="1" smtClean="0">
                <a:solidFill>
                  <a:srgbClr val="800080"/>
                </a:solidFill>
              </a:rPr>
              <a:t>M.gotostm</a:t>
            </a:r>
            <a:r>
              <a:rPr lang="zh-CN" altLang="en-US" b="1" dirty="0" smtClean="0"/>
              <a:t>：记录</a:t>
            </a:r>
            <a:r>
              <a:rPr lang="zh-CN" altLang="en-US" b="1" dirty="0"/>
              <a:t>处理到 </a:t>
            </a:r>
            <a:r>
              <a:rPr lang="en-US" altLang="zh-CN" b="1" i="1" dirty="0"/>
              <a:t>M </a:t>
            </a:r>
            <a:r>
              <a:rPr lang="zh-CN" altLang="en-US" b="1" dirty="0"/>
              <a:t>时</a:t>
            </a:r>
            <a:r>
              <a:rPr lang="zh-CN" altLang="en-US" b="1" dirty="0">
                <a:solidFill>
                  <a:srgbClr val="FF0000"/>
                </a:solidFill>
              </a:rPr>
              <a:t>下一条待生成语句的标号</a:t>
            </a:r>
            <a:r>
              <a:rPr lang="zh-CN" altLang="en-US" b="1" dirty="0"/>
              <a:t>。 </a:t>
            </a:r>
            <a:endParaRPr lang="zh-CN" altLang="en-US" b="1" dirty="0">
              <a:sym typeface="Symbol" pitchFamily="18" charset="2"/>
            </a:endParaRPr>
          </a:p>
        </p:txBody>
      </p:sp>
      <p:sp>
        <p:nvSpPr>
          <p:cNvPr id="5120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9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2227" name="Text Box 10"/>
          <p:cNvSpPr txBox="1">
            <a:spLocks noChangeArrowheads="1"/>
          </p:cNvSpPr>
          <p:nvPr/>
        </p:nvSpPr>
        <p:spPr bwMode="auto">
          <a:xfrm>
            <a:off x="533400" y="1204913"/>
            <a:ext cx="74676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762000" y="1985963"/>
            <a:ext cx="8229600" cy="38779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语义函数</a:t>
            </a:r>
            <a:r>
              <a:rPr lang="en-US" altLang="zh-CN" sz="2800" b="1" dirty="0">
                <a:solidFill>
                  <a:srgbClr val="990099"/>
                </a:solidFill>
              </a:rPr>
              <a:t>/</a:t>
            </a:r>
            <a:r>
              <a:rPr lang="zh-CN" altLang="en-US" sz="2800" b="1" dirty="0">
                <a:solidFill>
                  <a:srgbClr val="990099"/>
                </a:solidFill>
              </a:rPr>
              <a:t>过程</a:t>
            </a:r>
            <a:endParaRPr lang="zh-CN" altLang="en-US" sz="28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990099"/>
              </a:solidFill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b="1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创建只有一个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结点 </a:t>
            </a:r>
            <a:r>
              <a:rPr lang="en-US" altLang="zh-CN" b="1" i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的表，对应存放目标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                     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语句数组的一个下标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merge(p</a:t>
            </a:r>
            <a:r>
              <a:rPr lang="en-US" altLang="zh-CN" b="1" baseline="-25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1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,p</a:t>
            </a:r>
            <a:r>
              <a:rPr lang="en-US" altLang="zh-CN" b="1" baseline="-25000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连接两个链表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b="1" baseline="-25000" dirty="0">
                <a:ea typeface="华文行楷" pitchFamily="2" charset="-122"/>
                <a:sym typeface="Symbol" pitchFamily="18" charset="2"/>
              </a:rPr>
              <a:t>1 </a:t>
            </a:r>
            <a:r>
              <a:rPr lang="zh-CN" altLang="en-US" b="1" dirty="0">
                <a:sym typeface="Symbol" pitchFamily="18" charset="2"/>
              </a:rPr>
              <a:t>和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</a:t>
            </a:r>
            <a:r>
              <a:rPr lang="en-US" altLang="zh-CN" b="1" baseline="-25000" dirty="0">
                <a:ea typeface="华文行楷" pitchFamily="2" charset="-122"/>
                <a:sym typeface="Symbol" pitchFamily="18" charset="2"/>
              </a:rPr>
              <a:t>2</a:t>
            </a:r>
            <a:r>
              <a:rPr lang="en-US" altLang="zh-CN" b="1" dirty="0"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，返回结果链表</a:t>
            </a:r>
            <a:endParaRPr lang="zh-CN" altLang="en-US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backpatch(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p,i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将链表 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p </a:t>
            </a:r>
            <a:r>
              <a:rPr lang="zh-CN" altLang="en-US" b="1" dirty="0">
                <a:sym typeface="Symbol" pitchFamily="18" charset="2"/>
              </a:rPr>
              <a:t>中每个元素所指向的</a:t>
            </a: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跳转语句</a:t>
            </a:r>
            <a:endParaRPr lang="zh-CN" altLang="en-US" b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                      的标号置为 </a:t>
            </a:r>
            <a:r>
              <a:rPr lang="en-US" altLang="zh-CN" b="1" i="1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zh-CN" altLang="en-US" b="1" i="1" dirty="0" smtClean="0">
                <a:solidFill>
                  <a:srgbClr val="FF0000"/>
                </a:solidFill>
                <a:sym typeface="Symbol" pitchFamily="18" charset="2"/>
              </a:rPr>
              <a:t>，回填</a:t>
            </a:r>
            <a:endParaRPr lang="en-US" altLang="zh-CN" b="1" i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en-US" altLang="zh-CN" sz="1000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下一条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语句的地址</a:t>
            </a:r>
            <a:endParaRPr lang="zh-CN" altLang="en-US" b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    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emit (…)</a:t>
            </a:r>
            <a:r>
              <a:rPr lang="en-US" altLang="zh-CN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b="1" dirty="0">
                <a:sym typeface="Symbol" pitchFamily="18" charset="2"/>
              </a:rPr>
              <a:t>输出一条</a:t>
            </a:r>
            <a:r>
              <a:rPr lang="en-US" altLang="zh-CN" sz="2000" i="1" dirty="0">
                <a:sym typeface="Symbol" pitchFamily="18" charset="2"/>
              </a:rPr>
              <a:t>TAC </a:t>
            </a:r>
            <a:r>
              <a:rPr lang="zh-CN" altLang="en-US" b="1" dirty="0">
                <a:sym typeface="Symbol" pitchFamily="18" charset="2"/>
              </a:rPr>
              <a:t>语句，并使 </a:t>
            </a:r>
            <a:r>
              <a:rPr lang="en-US" altLang="zh-CN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sym typeface="Symbol" pitchFamily="18" charset="2"/>
              </a:rPr>
              <a:t>加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en-US" altLang="zh-CN" b="1" dirty="0">
                <a:sym typeface="Symbol" pitchFamily="18" charset="2"/>
              </a:rPr>
              <a:t>                      </a:t>
            </a:r>
            <a:endParaRPr lang="en-US" altLang="zh-CN" b="1" dirty="0">
              <a:sym typeface="Symbol" pitchFamily="18" charset="2"/>
            </a:endParaRPr>
          </a:p>
        </p:txBody>
      </p:sp>
      <p:sp>
        <p:nvSpPr>
          <p:cNvPr id="5222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3400" y="1052736"/>
            <a:ext cx="7467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838200" y="1628800"/>
            <a:ext cx="8077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</a:t>
            </a:r>
            <a:r>
              <a:rPr lang="zh-CN" altLang="en-US" sz="2800" b="1" dirty="0">
                <a:solidFill>
                  <a:srgbClr val="990099"/>
                </a:solidFill>
              </a:rPr>
              <a:t>布尔表达式的翻译模式</a:t>
            </a:r>
            <a:endParaRPr lang="zh-CN" altLang="en-US" sz="1000" b="1" dirty="0">
              <a:solidFill>
                <a:srgbClr val="990099"/>
              </a:solidFill>
            </a:endParaRPr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1066800" y="2452712"/>
            <a:ext cx="21336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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2000" i="1" dirty="0">
              <a:sym typeface="Symbol" pitchFamily="18" charset="2"/>
            </a:endParaRPr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3352800" y="2474937"/>
            <a:ext cx="54864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backpatch(E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 smtClean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621580" name="Rectangle 12"/>
          <p:cNvSpPr>
            <a:spLocks noChangeArrowheads="1"/>
          </p:cNvSpPr>
          <p:nvPr/>
        </p:nvSpPr>
        <p:spPr bwMode="auto">
          <a:xfrm>
            <a:off x="742950" y="3726373"/>
            <a:ext cx="8172450" cy="263149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i="1" dirty="0"/>
              <a:t>对于产生式 </a:t>
            </a:r>
            <a:r>
              <a:rPr lang="en-US" altLang="zh-CN" i="1" dirty="0"/>
              <a:t>E </a:t>
            </a:r>
            <a:r>
              <a:rPr lang="en-US" altLang="zh-CN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i="1" dirty="0" smtClean="0"/>
              <a:t> E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i="1" dirty="0" smtClean="0">
                <a:ea typeface="华文行楷" pitchFamily="2" charset="-122"/>
                <a:sym typeface="Symbol" pitchFamily="18" charset="2"/>
              </a:rPr>
              <a:t> </a:t>
            </a:r>
            <a:r>
              <a:rPr lang="en-US" altLang="zh-CN" i="1" dirty="0" smtClean="0"/>
              <a:t>M E</a:t>
            </a:r>
            <a:r>
              <a:rPr lang="en-US" altLang="zh-CN" baseline="-25000" dirty="0" smtClean="0">
                <a:sym typeface="Symbol" pitchFamily="18" charset="2"/>
              </a:rPr>
              <a:t>2</a:t>
            </a:r>
            <a:endParaRPr lang="en-US" altLang="zh-CN" i="1" dirty="0"/>
          </a:p>
          <a:p>
            <a:pPr marL="171450" indent="-171450">
              <a:lnSpc>
                <a:spcPct val="110000"/>
              </a:lnSpc>
              <a:buFont typeface="Arial" charset="0"/>
              <a:buChar char="•"/>
            </a:pPr>
            <a:r>
              <a:rPr lang="zh-CN" altLang="en-US" sz="1800" i="1" dirty="0" smtClean="0"/>
              <a:t>在</a:t>
            </a:r>
            <a:r>
              <a:rPr lang="zh-CN" altLang="en-US" sz="1800" i="1" dirty="0"/>
              <a:t>产生 </a:t>
            </a:r>
            <a:r>
              <a:rPr lang="en-US" altLang="zh-CN" sz="1800" i="1" dirty="0" smtClean="0"/>
              <a:t>E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zh-CN" altLang="en-US" sz="1800" i="1" dirty="0" smtClean="0"/>
              <a:t>部分</a:t>
            </a:r>
            <a:r>
              <a:rPr lang="zh-CN" altLang="en-US" sz="1800" i="1" dirty="0"/>
              <a:t>的代码时， </a:t>
            </a:r>
            <a:r>
              <a:rPr lang="zh-CN" altLang="en-US" sz="1800" i="1" dirty="0" smtClean="0">
                <a:solidFill>
                  <a:srgbClr val="00B050"/>
                </a:solidFill>
              </a:rPr>
              <a:t>不知道真</a:t>
            </a:r>
            <a:r>
              <a:rPr lang="zh-CN" altLang="en-US" sz="1800" i="1" dirty="0" smtClean="0">
                <a:solidFill>
                  <a:srgbClr val="00B050"/>
                </a:solidFill>
              </a:rPr>
              <a:t>或假时的跳转地址</a:t>
            </a:r>
            <a:r>
              <a:rPr lang="zh-CN" altLang="en-US" sz="1800" i="1" dirty="0" smtClean="0"/>
              <a:t>，先记入 </a:t>
            </a:r>
            <a:r>
              <a:rPr lang="en-US" altLang="zh-CN" sz="1800" i="1" dirty="0" smtClean="0"/>
              <a:t>E</a:t>
            </a:r>
            <a:r>
              <a:rPr lang="en-US" altLang="zh-CN" sz="1800" baseline="-25000" dirty="0">
                <a:sym typeface="Symbol" pitchFamily="18" charset="2"/>
              </a:rPr>
              <a:t>1</a:t>
            </a:r>
            <a:r>
              <a:rPr lang="en-US" altLang="zh-CN" sz="1800" i="1" dirty="0" smtClean="0"/>
              <a:t>.truelist </a:t>
            </a:r>
            <a:r>
              <a:rPr lang="zh-CN" altLang="en-US" sz="1800" i="1" dirty="0"/>
              <a:t>或 </a:t>
            </a:r>
            <a:r>
              <a:rPr lang="en-US" altLang="zh-CN" sz="1800" i="1" dirty="0" smtClean="0"/>
              <a:t>E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i="1" dirty="0" smtClean="0"/>
              <a:t>.falselist </a:t>
            </a:r>
            <a:r>
              <a:rPr lang="zh-CN" altLang="en-US" sz="1800" i="1" dirty="0"/>
              <a:t>之中</a:t>
            </a:r>
            <a:r>
              <a:rPr lang="zh-CN" altLang="en-US" sz="1800" i="1" dirty="0" smtClean="0"/>
              <a:t>；</a:t>
            </a:r>
            <a:endParaRPr lang="en-US" altLang="zh-CN" sz="1800" i="1" dirty="0" smtClean="0"/>
          </a:p>
          <a:p>
            <a:pPr marL="171450" indent="-171450">
              <a:lnSpc>
                <a:spcPct val="110000"/>
              </a:lnSpc>
              <a:buFont typeface="Arial" charset="0"/>
              <a:buChar char="•"/>
            </a:pPr>
            <a:r>
              <a:rPr lang="zh-CN" altLang="en-US" sz="1800" i="1" dirty="0" smtClean="0"/>
              <a:t>在</a:t>
            </a:r>
            <a:r>
              <a:rPr lang="zh-CN" altLang="en-US" sz="1800" i="1" dirty="0"/>
              <a:t>处理到 </a:t>
            </a:r>
            <a:r>
              <a:rPr lang="en-US" altLang="zh-CN" sz="1800" i="1" dirty="0"/>
              <a:t>M </a:t>
            </a:r>
            <a:r>
              <a:rPr lang="zh-CN" altLang="en-US" sz="1800" i="1" dirty="0"/>
              <a:t>时</a:t>
            </a:r>
            <a:r>
              <a:rPr lang="zh-CN" altLang="en-US" sz="1800" i="1" dirty="0" smtClean="0"/>
              <a:t>，综合</a:t>
            </a:r>
            <a:r>
              <a:rPr lang="zh-CN" altLang="en-US" sz="1800" i="1" dirty="0"/>
              <a:t>属性值 </a:t>
            </a:r>
            <a:r>
              <a:rPr lang="en-US" altLang="zh-CN" sz="1800" i="1" dirty="0" err="1"/>
              <a:t>M.gotostm</a:t>
            </a:r>
            <a:r>
              <a:rPr lang="en-US" altLang="zh-CN" sz="1800" i="1" dirty="0"/>
              <a:t> </a:t>
            </a:r>
            <a:r>
              <a:rPr lang="zh-CN" altLang="en-US" sz="1800" i="1" dirty="0"/>
              <a:t>正是 </a:t>
            </a:r>
            <a:r>
              <a:rPr lang="en-US" altLang="zh-CN" sz="1800" i="1" dirty="0" smtClean="0"/>
              <a:t>E</a:t>
            </a:r>
            <a:r>
              <a:rPr lang="en-US" altLang="zh-CN" sz="1800" baseline="-25000" dirty="0" smtClean="0">
                <a:sym typeface="Symbol" pitchFamily="18" charset="2"/>
              </a:rPr>
              <a:t>1</a:t>
            </a:r>
            <a:r>
              <a:rPr lang="en-US" altLang="zh-CN" sz="1800" i="1" dirty="0" smtClean="0"/>
              <a:t> </a:t>
            </a:r>
            <a:r>
              <a:rPr lang="zh-CN" altLang="en-US" sz="1800" i="1" dirty="0"/>
              <a:t>求值为 </a:t>
            </a:r>
            <a:r>
              <a:rPr lang="en-US" altLang="zh-CN" sz="1800" i="1" dirty="0"/>
              <a:t>false </a:t>
            </a:r>
            <a:r>
              <a:rPr lang="zh-CN" altLang="en-US" sz="1800" i="1" dirty="0"/>
              <a:t>时应该转移到的</a:t>
            </a:r>
            <a:r>
              <a:rPr lang="zh-CN" altLang="en-US" sz="1800" i="1" dirty="0" smtClean="0"/>
              <a:t>目标</a:t>
            </a:r>
            <a:r>
              <a:rPr lang="zh-CN" altLang="en-US" sz="1800" i="1" dirty="0"/>
              <a:t>语句标号，因此执行语义动作 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backpatch(E</a:t>
            </a:r>
            <a:r>
              <a:rPr lang="en-US" altLang="zh-CN" sz="1800" baseline="-25000" dirty="0" smtClean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.falselist</a:t>
            </a:r>
            <a:r>
              <a:rPr lang="en-US" altLang="zh-CN" sz="1800" i="1" dirty="0">
                <a:solidFill>
                  <a:srgbClr val="00B050"/>
                </a:solidFill>
              </a:rPr>
              <a:t>, </a:t>
            </a:r>
            <a:r>
              <a:rPr lang="en-US" altLang="zh-CN" sz="1800" i="1" dirty="0" err="1">
                <a:solidFill>
                  <a:srgbClr val="00B050"/>
                </a:solidFill>
              </a:rPr>
              <a:t>M.gotostm</a:t>
            </a:r>
            <a:r>
              <a:rPr lang="en-US" altLang="zh-CN" sz="1800" i="1" dirty="0">
                <a:solidFill>
                  <a:srgbClr val="00B050"/>
                </a:solidFill>
              </a:rPr>
              <a:t>) </a:t>
            </a:r>
            <a:r>
              <a:rPr lang="zh-CN" altLang="en-US" sz="1800" i="1" dirty="0">
                <a:solidFill>
                  <a:srgbClr val="00B050"/>
                </a:solidFill>
              </a:rPr>
              <a:t>将 </a:t>
            </a:r>
            <a:r>
              <a:rPr lang="en-US" altLang="zh-CN" sz="1800" i="1" dirty="0" err="1">
                <a:solidFill>
                  <a:srgbClr val="00B050"/>
                </a:solidFill>
              </a:rPr>
              <a:t>M.gotostm</a:t>
            </a:r>
            <a:r>
              <a:rPr lang="en-US" altLang="zh-CN" sz="1800" i="1" dirty="0">
                <a:solidFill>
                  <a:srgbClr val="00B050"/>
                </a:solidFill>
              </a:rPr>
              <a:t> </a:t>
            </a:r>
            <a:r>
              <a:rPr lang="zh-CN" altLang="en-US" sz="1800" i="1" dirty="0">
                <a:solidFill>
                  <a:srgbClr val="00B050"/>
                </a:solidFill>
              </a:rPr>
              <a:t>回填</a:t>
            </a:r>
            <a:r>
              <a:rPr lang="zh-CN" altLang="en-US" sz="1800" i="1" dirty="0" smtClean="0">
                <a:solidFill>
                  <a:srgbClr val="00B050"/>
                </a:solidFill>
              </a:rPr>
              <a:t>至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E</a:t>
            </a:r>
            <a:r>
              <a:rPr lang="en-US" altLang="zh-CN" sz="1800" baseline="-25000" dirty="0" smtClean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.falselist</a:t>
            </a:r>
            <a:r>
              <a:rPr lang="zh-CN" altLang="en-US" sz="1800" i="1" dirty="0">
                <a:solidFill>
                  <a:srgbClr val="00B050"/>
                </a:solidFill>
              </a:rPr>
              <a:t>中的所有转移语句</a:t>
            </a:r>
            <a:r>
              <a:rPr lang="zh-CN" altLang="en-US" sz="1800" i="1" dirty="0" smtClean="0"/>
              <a:t>；</a:t>
            </a:r>
            <a:endParaRPr lang="en-US" altLang="zh-CN" sz="1800" i="1" dirty="0" smtClean="0"/>
          </a:p>
          <a:p>
            <a:pPr marL="171450" indent="-171450">
              <a:lnSpc>
                <a:spcPct val="110000"/>
              </a:lnSpc>
              <a:buFont typeface="Arial" charset="0"/>
              <a:buChar char="•"/>
            </a:pPr>
            <a:r>
              <a:rPr lang="zh-CN" altLang="en-US" sz="1800" i="1" dirty="0" smtClean="0"/>
              <a:t>将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E</a:t>
            </a:r>
            <a:r>
              <a:rPr lang="en-US" altLang="zh-CN" sz="1800" baseline="-25000" dirty="0" smtClean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.truelist</a:t>
            </a:r>
            <a:r>
              <a:rPr lang="zh-CN" altLang="en-US" sz="1800" i="1" dirty="0" smtClean="0">
                <a:solidFill>
                  <a:srgbClr val="00B050"/>
                </a:solidFill>
              </a:rPr>
              <a:t>，</a:t>
            </a:r>
            <a:r>
              <a:rPr lang="en-US" altLang="zh-CN" sz="1800" i="1" dirty="0">
                <a:solidFill>
                  <a:srgbClr val="00B050"/>
                </a:solidFill>
              </a:rPr>
              <a:t> 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E</a:t>
            </a:r>
            <a:r>
              <a:rPr lang="en-US" altLang="zh-CN" sz="1800" baseline="-25000" dirty="0" smtClean="0">
                <a:solidFill>
                  <a:srgbClr val="00B050"/>
                </a:solidFill>
                <a:sym typeface="Symbol" pitchFamily="18" charset="2"/>
              </a:rPr>
              <a:t>2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.truelist</a:t>
            </a:r>
            <a:r>
              <a:rPr lang="zh-CN" altLang="en-US" sz="1800" i="1" dirty="0" smtClean="0"/>
              <a:t>中</a:t>
            </a:r>
            <a:r>
              <a:rPr lang="zh-CN" altLang="en-US" sz="1800" i="1" dirty="0"/>
              <a:t>的所有转移语句地址</a:t>
            </a:r>
            <a:r>
              <a:rPr lang="zh-CN" altLang="en-US" sz="1800" i="1" dirty="0">
                <a:solidFill>
                  <a:srgbClr val="00B050"/>
                </a:solidFill>
              </a:rPr>
              <a:t>合并到 </a:t>
            </a:r>
            <a:r>
              <a:rPr lang="en-US" altLang="zh-CN" sz="1800" i="1" dirty="0" err="1" smtClean="0">
                <a:solidFill>
                  <a:srgbClr val="00B050"/>
                </a:solidFill>
              </a:rPr>
              <a:t>E.truelist</a:t>
            </a:r>
            <a:r>
              <a:rPr lang="zh-CN" altLang="en-US" sz="1800" i="1" dirty="0" smtClean="0"/>
              <a:t>之中</a:t>
            </a:r>
            <a:r>
              <a:rPr lang="zh-CN" altLang="en-US" sz="1800" i="1" dirty="0"/>
              <a:t>，待将来 </a:t>
            </a:r>
            <a:r>
              <a:rPr lang="en-US" altLang="zh-CN" sz="1800" i="1" dirty="0"/>
              <a:t>E </a:t>
            </a:r>
            <a:r>
              <a:rPr lang="zh-CN" altLang="en-US" sz="1800" i="1" dirty="0"/>
              <a:t>求值为 </a:t>
            </a:r>
            <a:r>
              <a:rPr lang="en-US" altLang="zh-CN" sz="1800" i="1" dirty="0"/>
              <a:t>true </a:t>
            </a:r>
            <a:r>
              <a:rPr lang="zh-CN" altLang="en-US" sz="1800" i="1" dirty="0"/>
              <a:t>时应该转移到的目标语句标号确定后，再回填给这些转移语句。 </a:t>
            </a:r>
            <a:endParaRPr lang="en-US" altLang="zh-CN" sz="1800" b="1" i="1" dirty="0" smtClean="0"/>
          </a:p>
        </p:txBody>
      </p:sp>
      <p:sp>
        <p:nvSpPr>
          <p:cNvPr id="532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1430760" y="2169124"/>
            <a:ext cx="7560840" cy="338554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ClrTx/>
              <a:buNone/>
            </a:pPr>
            <a:r>
              <a:rPr lang="zh-CN" altLang="en-US" sz="1600" i="1" dirty="0" smtClean="0">
                <a:sym typeface="Symbol" pitchFamily="18" charset="2"/>
              </a:rPr>
              <a:t>注：</a:t>
            </a:r>
            <a:r>
              <a:rPr lang="en-US" altLang="zh-CN" sz="1600" i="1" dirty="0" smtClean="0">
                <a:sym typeface="Symbol" pitchFamily="18" charset="2"/>
              </a:rPr>
              <a:t>M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 smtClean="0">
                <a:ea typeface="华文行楷" pitchFamily="2" charset="-122"/>
                <a:sym typeface="Symbol" pitchFamily="18" charset="2"/>
              </a:rPr>
              <a:t>     </a:t>
            </a:r>
            <a:r>
              <a:rPr lang="en-US" altLang="zh-CN" sz="1600" dirty="0">
                <a:sym typeface="Symbol" pitchFamily="18" charset="2"/>
              </a:rPr>
              <a:t>{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i="1" dirty="0" err="1">
                <a:sym typeface="Symbol" pitchFamily="18" charset="2"/>
              </a:rPr>
              <a:t>.gotostm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 smtClean="0">
                <a:ea typeface="华文行楷" pitchFamily="2" charset="-122"/>
                <a:sym typeface="Symbol" pitchFamily="18" charset="2"/>
              </a:rPr>
              <a:t>}  </a:t>
            </a:r>
            <a:r>
              <a:rPr lang="zh-CN" altLang="en-US" sz="1600" b="1" dirty="0" smtClean="0"/>
              <a:t>处理</a:t>
            </a:r>
            <a:r>
              <a:rPr lang="zh-CN" altLang="en-US" sz="1600" b="1" dirty="0"/>
              <a:t>到 </a:t>
            </a:r>
            <a:r>
              <a:rPr lang="en-US" altLang="zh-CN" sz="1600" b="1" i="1" dirty="0"/>
              <a:t>M </a:t>
            </a:r>
            <a:r>
              <a:rPr lang="zh-CN" altLang="en-US" sz="1600" b="1" dirty="0"/>
              <a:t>时下一条待</a:t>
            </a:r>
            <a:r>
              <a:rPr lang="zh-CN" altLang="en-US" sz="1600" b="1" dirty="0" smtClean="0"/>
              <a:t>生成</a:t>
            </a:r>
            <a:r>
              <a:rPr lang="en-US" altLang="zh-CN" sz="1600" b="1" dirty="0" smtClean="0"/>
              <a:t>TAC</a:t>
            </a:r>
            <a:r>
              <a:rPr lang="zh-CN" altLang="en-US" sz="1600" b="1" dirty="0" smtClean="0"/>
              <a:t>语句</a:t>
            </a:r>
            <a:r>
              <a:rPr lang="zh-CN" altLang="en-US" sz="1600" b="1" dirty="0"/>
              <a:t>的标号</a:t>
            </a:r>
            <a:endParaRPr lang="en-US" altLang="zh-CN" sz="16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5724128" y="3470175"/>
            <a:ext cx="3191272" cy="584775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ClrTx/>
              <a:buNone/>
            </a:pPr>
            <a:r>
              <a:rPr lang="zh-CN" altLang="en-US" sz="1600" i="1" dirty="0" smtClean="0">
                <a:sym typeface="Symbol" pitchFamily="18" charset="2"/>
              </a:rPr>
              <a:t>该产生式的翻译模式不生成</a:t>
            </a:r>
            <a:r>
              <a:rPr lang="en-US" altLang="zh-CN" sz="1600" i="1" dirty="0" smtClean="0">
                <a:sym typeface="Symbol" pitchFamily="18" charset="2"/>
              </a:rPr>
              <a:t>TAC</a:t>
            </a:r>
            <a:r>
              <a:rPr lang="zh-CN" altLang="en-US" sz="1600" i="1" dirty="0" smtClean="0">
                <a:sym typeface="Symbol" pitchFamily="18" charset="2"/>
              </a:rPr>
              <a:t>语句，但可组织、关联</a:t>
            </a:r>
            <a:r>
              <a:rPr lang="en-US" altLang="zh-CN" sz="1600" i="1" dirty="0" smtClean="0">
                <a:sym typeface="Symbol" pitchFamily="18" charset="2"/>
              </a:rPr>
              <a:t>TAC</a:t>
            </a:r>
            <a:r>
              <a:rPr lang="zh-CN" altLang="en-US" sz="1600" i="1" dirty="0" smtClean="0">
                <a:sym typeface="Symbol" pitchFamily="18" charset="2"/>
              </a:rPr>
              <a:t>语句</a:t>
            </a:r>
            <a:endParaRPr lang="en-US" altLang="zh-CN" sz="16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6516216" y="3257812"/>
            <a:ext cx="819355" cy="20070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lg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7467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3252" name="Rectangle 9"/>
          <p:cNvSpPr>
            <a:spLocks noChangeArrowheads="1"/>
          </p:cNvSpPr>
          <p:nvPr/>
        </p:nvSpPr>
        <p:spPr bwMode="auto">
          <a:xfrm>
            <a:off x="838200" y="1700808"/>
            <a:ext cx="8077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处理</a:t>
            </a:r>
            <a:r>
              <a:rPr lang="zh-CN" altLang="en-US" sz="2800" b="1">
                <a:solidFill>
                  <a:srgbClr val="990099"/>
                </a:solidFill>
              </a:rPr>
              <a:t>布尔表达式的翻译模式</a:t>
            </a:r>
            <a:endParaRPr lang="zh-CN" altLang="en-US" sz="1000" b="1">
              <a:solidFill>
                <a:srgbClr val="990099"/>
              </a:solidFill>
            </a:endParaRPr>
          </a:p>
        </p:txBody>
      </p:sp>
      <p:sp>
        <p:nvSpPr>
          <p:cNvPr id="53253" name="Text Box 10"/>
          <p:cNvSpPr txBox="1">
            <a:spLocks noChangeArrowheads="1"/>
          </p:cNvSpPr>
          <p:nvPr/>
        </p:nvSpPr>
        <p:spPr bwMode="auto">
          <a:xfrm>
            <a:off x="1066800" y="2524720"/>
            <a:ext cx="2133600" cy="2530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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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baseline="-25000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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endParaRPr lang="en-US" altLang="zh-CN" sz="2000" baseline="-25000" dirty="0">
              <a:sym typeface="Symbol" pitchFamily="18" charset="2"/>
            </a:endParaRPr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3352800" y="2546945"/>
            <a:ext cx="5486400" cy="283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backpatch(E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r>
              <a:rPr lang="en-US" altLang="zh-CN" sz="2000" i="1" dirty="0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//</a:t>
            </a:r>
            <a:r>
              <a:rPr lang="zh-CN" altLang="en-US" sz="2000" i="1" dirty="0" smtClean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回填</a:t>
            </a:r>
            <a:endParaRPr lang="en-US" altLang="zh-CN" sz="2000" i="1" dirty="0">
              <a:solidFill>
                <a:srgbClr val="FF0000"/>
              </a:solidFill>
              <a:latin typeface="+mn-ea"/>
              <a:ea typeface="+mn-ea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backpatch(E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;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621580" name="Rectangle 12"/>
          <p:cNvSpPr>
            <a:spLocks noChangeArrowheads="1"/>
          </p:cNvSpPr>
          <p:nvPr/>
        </p:nvSpPr>
        <p:spPr bwMode="auto">
          <a:xfrm>
            <a:off x="1066800" y="5445224"/>
            <a:ext cx="6934200" cy="70788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i="1" dirty="0" smtClean="0">
                <a:ea typeface="+mn-ea"/>
              </a:rPr>
              <a:t>注</a:t>
            </a:r>
            <a:r>
              <a:rPr lang="en-US" altLang="zh-CN" sz="2000" i="1" dirty="0">
                <a:ea typeface="+mn-ea"/>
              </a:rPr>
              <a:t>: </a:t>
            </a:r>
            <a:r>
              <a:rPr lang="zh-CN" altLang="en-US" sz="2000" i="1" dirty="0">
                <a:ea typeface="+mn-ea"/>
              </a:rPr>
              <a:t>这里可以规定产生式的优先级依次递增来解决冲突</a:t>
            </a:r>
            <a:r>
              <a:rPr lang="zh-CN" altLang="en-US" sz="2000" i="1" dirty="0" smtClean="0">
                <a:ea typeface="+mn-ea"/>
              </a:rPr>
              <a:t>问题</a:t>
            </a:r>
            <a:r>
              <a:rPr lang="en-US" altLang="zh-CN" sz="2000" i="1" dirty="0" smtClean="0">
                <a:ea typeface="+mn-ea"/>
              </a:rPr>
              <a:t>,</a:t>
            </a:r>
            <a:r>
              <a:rPr lang="zh-CN" altLang="en-US" sz="2000" i="1" dirty="0" smtClean="0">
                <a:ea typeface="+mn-ea"/>
              </a:rPr>
              <a:t>如</a:t>
            </a:r>
            <a:r>
              <a:rPr lang="en-US" altLang="zh-CN" sz="2000" i="1" dirty="0" smtClean="0">
                <a:ea typeface="+mn-ea"/>
                <a:sym typeface="Symbol" pitchFamily="18" charset="2"/>
              </a:rPr>
              <a:t></a:t>
            </a:r>
            <a:r>
              <a:rPr lang="zh-CN" altLang="en-US" sz="2000" i="1" dirty="0" smtClean="0">
                <a:ea typeface="+mn-ea"/>
                <a:sym typeface="Symbol" pitchFamily="18" charset="2"/>
              </a:rPr>
              <a:t>优先级高于</a:t>
            </a:r>
            <a:r>
              <a:rPr lang="en-US" altLang="zh-CN" sz="2000" i="1" dirty="0">
                <a:ea typeface="+mn-ea"/>
                <a:sym typeface="Symbol" pitchFamily="18" charset="2"/>
              </a:rPr>
              <a:t></a:t>
            </a:r>
            <a:endParaRPr lang="zh-CN" altLang="en-US" sz="2000" i="1" dirty="0">
              <a:ea typeface="+mn-ea"/>
            </a:endParaRPr>
          </a:p>
        </p:txBody>
      </p:sp>
      <p:sp>
        <p:nvSpPr>
          <p:cNvPr id="5325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1430760" y="2169124"/>
            <a:ext cx="7560840" cy="338554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ClrTx/>
              <a:buNone/>
            </a:pPr>
            <a:r>
              <a:rPr lang="zh-CN" altLang="en-US" sz="1600" i="1" dirty="0" smtClean="0">
                <a:sym typeface="Symbol" pitchFamily="18" charset="2"/>
              </a:rPr>
              <a:t>注：</a:t>
            </a:r>
            <a:r>
              <a:rPr lang="en-US" altLang="zh-CN" sz="1600" i="1" dirty="0" smtClean="0">
                <a:sym typeface="Symbol" pitchFamily="18" charset="2"/>
              </a:rPr>
              <a:t>M </a:t>
            </a:r>
            <a:r>
              <a:rPr lang="en-US" altLang="zh-CN" sz="16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 smtClean="0">
                <a:ea typeface="华文行楷" pitchFamily="2" charset="-122"/>
                <a:sym typeface="Symbol" pitchFamily="18" charset="2"/>
              </a:rPr>
              <a:t>     </a:t>
            </a:r>
            <a:r>
              <a:rPr lang="en-US" altLang="zh-CN" sz="1600" dirty="0">
                <a:sym typeface="Symbol" pitchFamily="18" charset="2"/>
              </a:rPr>
              <a:t>{ </a:t>
            </a:r>
            <a:r>
              <a:rPr lang="en-US" altLang="zh-CN" sz="16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600" i="1" dirty="0" err="1">
                <a:sym typeface="Symbol" pitchFamily="18" charset="2"/>
              </a:rPr>
              <a:t>.gotostm</a:t>
            </a:r>
            <a:r>
              <a:rPr lang="en-US" altLang="zh-CN" sz="1600" i="1" dirty="0">
                <a:sym typeface="Symbol" pitchFamily="18" charset="2"/>
              </a:rPr>
              <a:t> 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1600" i="1" dirty="0" err="1">
                <a:sym typeface="Symbol" pitchFamily="18" charset="2"/>
              </a:rPr>
              <a:t>nextstm</a:t>
            </a:r>
            <a:r>
              <a:rPr lang="en-US" altLang="zh-CN" sz="16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600" dirty="0" smtClean="0">
                <a:ea typeface="华文行楷" pitchFamily="2" charset="-122"/>
                <a:sym typeface="Symbol" pitchFamily="18" charset="2"/>
              </a:rPr>
              <a:t>}  </a:t>
            </a:r>
            <a:r>
              <a:rPr lang="zh-CN" altLang="en-US" sz="1600" b="1" dirty="0" smtClean="0"/>
              <a:t>处理</a:t>
            </a:r>
            <a:r>
              <a:rPr lang="zh-CN" altLang="en-US" sz="1600" b="1" dirty="0"/>
              <a:t>到 </a:t>
            </a:r>
            <a:r>
              <a:rPr lang="en-US" altLang="zh-CN" sz="1600" b="1" i="1" dirty="0"/>
              <a:t>M </a:t>
            </a:r>
            <a:r>
              <a:rPr lang="zh-CN" altLang="en-US" sz="1600" b="1" dirty="0"/>
              <a:t>时下一条待</a:t>
            </a:r>
            <a:r>
              <a:rPr lang="zh-CN" altLang="en-US" sz="1600" b="1" dirty="0" smtClean="0"/>
              <a:t>生成</a:t>
            </a:r>
            <a:r>
              <a:rPr lang="en-US" altLang="zh-CN" sz="1600" b="1" dirty="0" smtClean="0"/>
              <a:t>TAC</a:t>
            </a:r>
            <a:r>
              <a:rPr lang="zh-CN" altLang="en-US" sz="1600" b="1" dirty="0" smtClean="0"/>
              <a:t>语句</a:t>
            </a:r>
            <a:r>
              <a:rPr lang="zh-CN" altLang="en-US" sz="1600" b="1" dirty="0"/>
              <a:t>的标号</a:t>
            </a:r>
            <a:endParaRPr lang="en-US" altLang="zh-CN" sz="1600" dirty="0">
              <a:ea typeface="华文行楷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3208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048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42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415484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600" y="6415484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415484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415484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609600" y="1700808"/>
            <a:ext cx="8077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</a:t>
            </a:r>
            <a:r>
              <a:rPr lang="zh-CN" altLang="en-US" sz="2800" b="1" dirty="0">
                <a:solidFill>
                  <a:srgbClr val="990099"/>
                </a:solidFill>
              </a:rPr>
              <a:t>布尔表达式的翻译模式 </a:t>
            </a:r>
            <a:r>
              <a:rPr lang="zh-CN" altLang="en-US" sz="2800" b="1" dirty="0"/>
              <a:t>（续）</a:t>
            </a:r>
            <a:endParaRPr lang="zh-CN" altLang="en-US" sz="2800" b="1" dirty="0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066800" y="2299097"/>
            <a:ext cx="1981200" cy="4040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(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)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8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dirty="0" err="1">
                <a:sym typeface="Symbol" pitchFamily="18" charset="2"/>
              </a:rPr>
              <a:t>rop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endParaRPr lang="en-US" altLang="zh-CN" sz="2000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3200" u="sng" baseline="-25000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true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E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false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3124200" y="2276872"/>
            <a:ext cx="5840288" cy="40934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sz="20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;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nextstm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olidFill>
                  <a:srgbClr val="FF0000"/>
                </a:solidFill>
                <a:sym typeface="Symbol" pitchFamily="18" charset="2"/>
              </a:rPr>
              <a:t> nextstm+1</a:t>
            </a:r>
            <a:r>
              <a:rPr lang="en-US" altLang="zh-CN" sz="20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emit ( </a:t>
            </a:r>
            <a:r>
              <a:rPr lang="en-US" altLang="zh-CN" sz="2000" i="1" dirty="0">
                <a:sym typeface="Symbol" pitchFamily="18" charset="2"/>
              </a:rPr>
              <a:t>‘</a:t>
            </a:r>
            <a:r>
              <a:rPr lang="en-US" altLang="zh-CN" sz="2000" dirty="0">
                <a:sym typeface="Symbol" pitchFamily="18" charset="2"/>
              </a:rPr>
              <a:t>if</a:t>
            </a:r>
            <a:r>
              <a:rPr lang="en-US" altLang="zh-CN" sz="2000" i="1" dirty="0">
                <a:sym typeface="Symbol" pitchFamily="18" charset="2"/>
              </a:rPr>
              <a:t>‘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rop.op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u="sng" dirty="0">
                <a:sym typeface="Symbol" pitchFamily="18" charset="2"/>
              </a:rPr>
              <a:t>id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.place 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_’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 smtClean="0">
                <a:ea typeface="华文行楷" pitchFamily="2" charset="-122"/>
                <a:sym typeface="Symbol" pitchFamily="18" charset="2"/>
              </a:rPr>
              <a:t>}    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目标</a:t>
            </a:r>
            <a:r>
              <a:rPr lang="zh-CN" altLang="en-US" sz="1600" i="1" dirty="0">
                <a:solidFill>
                  <a:srgbClr val="FF0000"/>
                </a:solidFill>
              </a:rPr>
              <a:t>语句标号的位置用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‘_’ </a:t>
            </a:r>
            <a:r>
              <a:rPr lang="zh-CN" altLang="en-US" sz="1600" i="1" dirty="0">
                <a:solidFill>
                  <a:srgbClr val="FF0000"/>
                </a:solidFill>
              </a:rPr>
              <a:t>表示 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,</a:t>
            </a:r>
            <a:r>
              <a:rPr lang="zh-CN" altLang="en-US" sz="1600" i="1" dirty="0" smtClean="0">
                <a:solidFill>
                  <a:srgbClr val="FF0000"/>
                </a:solidFill>
              </a:rPr>
              <a:t>待回填</a:t>
            </a:r>
            <a:endParaRPr lang="en-US" altLang="zh-CN" sz="2000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 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emit (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20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_’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 dirty="0" err="1">
                <a:sym typeface="Symbol" pitchFamily="18" charset="2"/>
              </a:rPr>
              <a:t>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4038600" y="1039471"/>
            <a:ext cx="4767161" cy="738664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14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14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400" b="1" i="1" dirty="0" err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i</a:t>
            </a:r>
            <a:r>
              <a:rPr lang="en-US" altLang="zh-CN" sz="14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1400" b="1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zh-CN" altLang="en-US" sz="1400" b="1" dirty="0">
                <a:sym typeface="Symbol" pitchFamily="18" charset="2"/>
              </a:rPr>
              <a:t>创建只有一个</a:t>
            </a:r>
            <a:r>
              <a:rPr lang="zh-CN" altLang="en-US" sz="1400" b="1" dirty="0">
                <a:solidFill>
                  <a:srgbClr val="FF0000"/>
                </a:solidFill>
                <a:sym typeface="Symbol" pitchFamily="18" charset="2"/>
              </a:rPr>
              <a:t>结点 </a:t>
            </a:r>
            <a:r>
              <a:rPr lang="en-US" altLang="zh-CN" sz="1400" b="1" i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z="1400" b="1" dirty="0">
                <a:sym typeface="Symbol" pitchFamily="18" charset="2"/>
              </a:rPr>
              <a:t>的表，对应</a:t>
            </a:r>
            <a:r>
              <a:rPr lang="zh-CN" altLang="en-US" sz="1400" b="1" dirty="0" smtClean="0">
                <a:sym typeface="Symbol" pitchFamily="18" charset="2"/>
              </a:rPr>
              <a:t>存放目标</a:t>
            </a:r>
            <a:r>
              <a:rPr lang="en-US" altLang="zh-CN" sz="1400" i="1" dirty="0" smtClean="0">
                <a:sym typeface="Symbol" pitchFamily="18" charset="2"/>
              </a:rPr>
              <a:t>TAC </a:t>
            </a:r>
            <a:r>
              <a:rPr lang="zh-CN" altLang="en-US" sz="1400" b="1" dirty="0">
                <a:sym typeface="Symbol" pitchFamily="18" charset="2"/>
              </a:rPr>
              <a:t>语句数组的一个</a:t>
            </a:r>
            <a:r>
              <a:rPr lang="zh-CN" altLang="en-US" sz="1400" b="1" dirty="0" smtClean="0">
                <a:sym typeface="Symbol" pitchFamily="18" charset="2"/>
              </a:rPr>
              <a:t>下标</a:t>
            </a:r>
            <a:endParaRPr lang="en-US" altLang="zh-CN" sz="1400" b="1" i="1" dirty="0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en-US" altLang="zh-CN" sz="1400" b="1" i="1" dirty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b="1" i="1" dirty="0" err="1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nextstm</a:t>
            </a:r>
            <a:r>
              <a:rPr lang="en-US" altLang="zh-CN" sz="1400" b="1" i="1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b="1" dirty="0">
                <a:ea typeface="华文行楷" pitchFamily="2" charset="-122"/>
                <a:sym typeface="Symbol" pitchFamily="18" charset="2"/>
              </a:rPr>
              <a:t>: </a:t>
            </a:r>
            <a:r>
              <a:rPr lang="en-US" altLang="zh-CN" sz="1400" b="1" dirty="0" smtClean="0">
                <a:ea typeface="华文行楷" pitchFamily="2" charset="-122"/>
                <a:sym typeface="Symbol" pitchFamily="18" charset="2"/>
              </a:rPr>
              <a:t>  </a:t>
            </a:r>
            <a:r>
              <a:rPr lang="zh-CN" altLang="en-US" sz="1400" b="1" dirty="0" smtClean="0">
                <a:sym typeface="Symbol" pitchFamily="18" charset="2"/>
              </a:rPr>
              <a:t>下</a:t>
            </a:r>
            <a:r>
              <a:rPr lang="zh-CN" altLang="en-US" sz="1400" b="1" dirty="0">
                <a:sym typeface="Symbol" pitchFamily="18" charset="2"/>
              </a:rPr>
              <a:t>一条</a:t>
            </a:r>
            <a:r>
              <a:rPr lang="en-US" altLang="zh-CN" sz="1400" i="1" dirty="0">
                <a:sym typeface="Symbol" pitchFamily="18" charset="2"/>
              </a:rPr>
              <a:t>TAC </a:t>
            </a:r>
            <a:r>
              <a:rPr lang="zh-CN" altLang="en-US" sz="1400" b="1" dirty="0">
                <a:sym typeface="Symbol" pitchFamily="18" charset="2"/>
              </a:rPr>
              <a:t>语句的地址</a:t>
            </a:r>
            <a:endParaRPr lang="en-US" altLang="zh-CN" sz="1400" dirty="0">
              <a:ea typeface="华文行楷" pitchFamily="2" charset="-122"/>
              <a:sym typeface="Symbol" pitchFamily="18" charset="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724128" y="3406878"/>
            <a:ext cx="1152128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799799" y="3694910"/>
            <a:ext cx="1394075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箭头连接符 4"/>
          <p:cNvCxnSpPr/>
          <p:nvPr/>
        </p:nvCxnSpPr>
        <p:spPr bwMode="auto">
          <a:xfrm flipH="1">
            <a:off x="5148064" y="3395922"/>
            <a:ext cx="1137534" cy="57141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4424164" y="3709076"/>
            <a:ext cx="1768016" cy="575169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923928" y="4005064"/>
            <a:ext cx="440886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3919380" y="4319190"/>
            <a:ext cx="101266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>
            <a:off x="4424164" y="4724656"/>
            <a:ext cx="1704194" cy="13959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4556857" y="5477683"/>
            <a:ext cx="1704194" cy="13959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3208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81000" y="1096963"/>
            <a:ext cx="74676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53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438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09599" y="1752600"/>
            <a:ext cx="8526399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流程控制布尔表达式</a:t>
            </a:r>
            <a:r>
              <a:rPr lang="zh-CN" altLang="en-US" sz="2800" b="1" dirty="0" smtClean="0"/>
              <a:t> </a:t>
            </a:r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i="1" dirty="0">
                <a:solidFill>
                  <a:srgbClr val="800080"/>
                </a:solidFill>
              </a:rPr>
              <a:t>a&lt;b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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c&lt;d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sym typeface="Symbol" pitchFamily="18" charset="2"/>
              </a:rPr>
              <a:t>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e&lt;f </a:t>
            </a:r>
            <a:r>
              <a:rPr lang="zh-CN" altLang="en-US" sz="2800" b="1" dirty="0"/>
              <a:t>的翻译</a:t>
            </a:r>
            <a:r>
              <a:rPr lang="zh-CN" altLang="en-US" sz="2800" b="1" dirty="0">
                <a:solidFill>
                  <a:srgbClr val="990099"/>
                </a:solidFill>
              </a:rPr>
              <a:t>示意</a:t>
            </a:r>
            <a:endParaRPr lang="zh-CN" altLang="en-US" sz="2800" b="1" dirty="0">
              <a:solidFill>
                <a:srgbClr val="990099"/>
              </a:solidFill>
            </a:endParaRPr>
          </a:p>
        </p:txBody>
      </p:sp>
      <p:sp>
        <p:nvSpPr>
          <p:cNvPr id="623627" name="Rectangle 11"/>
          <p:cNvSpPr>
            <a:spLocks noChangeArrowheads="1"/>
          </p:cNvSpPr>
          <p:nvPr/>
        </p:nvSpPr>
        <p:spPr bwMode="auto">
          <a:xfrm>
            <a:off x="5715000" y="2166764"/>
            <a:ext cx="2590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0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a&lt;b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  <a:endParaRPr lang="en-US" altLang="zh-CN" sz="2000" b="1"/>
          </a:p>
        </p:txBody>
      </p:sp>
      <p:sp>
        <p:nvSpPr>
          <p:cNvPr id="623637" name="Rectangle 21"/>
          <p:cNvSpPr>
            <a:spLocks noChangeArrowheads="1"/>
          </p:cNvSpPr>
          <p:nvPr/>
        </p:nvSpPr>
        <p:spPr bwMode="auto">
          <a:xfrm>
            <a:off x="2181225" y="3293889"/>
            <a:ext cx="4095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>
                <a:ea typeface="华文行楷" pitchFamily="2" charset="-122"/>
              </a:rPr>
              <a:t>or</a:t>
            </a:r>
            <a:endParaRPr lang="en-US" altLang="zh-CN" sz="2000">
              <a:ea typeface="华文行楷" pitchFamily="2" charset="-122"/>
            </a:endParaRPr>
          </a:p>
        </p:txBody>
      </p:sp>
      <p:grpSp>
        <p:nvGrpSpPr>
          <p:cNvPr id="2" name="Group 88"/>
          <p:cNvGrpSpPr/>
          <p:nvPr/>
        </p:nvGrpSpPr>
        <p:grpSpPr bwMode="auto">
          <a:xfrm>
            <a:off x="1524000" y="2166764"/>
            <a:ext cx="3200400" cy="1600200"/>
            <a:chOff x="960" y="1488"/>
            <a:chExt cx="2016" cy="1008"/>
          </a:xfrm>
        </p:grpSpPr>
        <p:sp>
          <p:nvSpPr>
            <p:cNvPr id="55354" name="Rectangle 15"/>
            <p:cNvSpPr>
              <a:spLocks noChangeArrowheads="1"/>
            </p:cNvSpPr>
            <p:nvPr/>
          </p:nvSpPr>
          <p:spPr bwMode="auto">
            <a:xfrm>
              <a:off x="1536" y="148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.truelist={0,4}</a:t>
              </a:r>
              <a:endParaRPr lang="en-US" altLang="zh-CN" sz="2000" i="1">
                <a:sym typeface="Symbol" pitchFamily="18" charset="2"/>
              </a:endParaRP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  <a:endParaRPr lang="en-US" altLang="zh-CN" sz="2000" i="1">
                <a:sym typeface="Symbol" pitchFamily="18" charset="2"/>
              </a:endParaRPr>
            </a:p>
          </p:txBody>
        </p:sp>
        <p:sp>
          <p:nvSpPr>
            <p:cNvPr id="55355" name="Line 18"/>
            <p:cNvSpPr>
              <a:spLocks noChangeShapeType="1"/>
            </p:cNvSpPr>
            <p:nvPr/>
          </p:nvSpPr>
          <p:spPr bwMode="auto">
            <a:xfrm flipH="1" flipV="1">
              <a:off x="2016" y="1933"/>
              <a:ext cx="96" cy="32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6" name="Line 19"/>
            <p:cNvSpPr>
              <a:spLocks noChangeShapeType="1"/>
            </p:cNvSpPr>
            <p:nvPr/>
          </p:nvSpPr>
          <p:spPr bwMode="auto">
            <a:xfrm flipV="1">
              <a:off x="960" y="1920"/>
              <a:ext cx="728" cy="528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7" name="Line 20"/>
            <p:cNvSpPr>
              <a:spLocks noChangeShapeType="1"/>
            </p:cNvSpPr>
            <p:nvPr/>
          </p:nvSpPr>
          <p:spPr bwMode="auto">
            <a:xfrm flipV="1">
              <a:off x="1584" y="1920"/>
              <a:ext cx="272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8" name="Line 23"/>
            <p:cNvSpPr>
              <a:spLocks noChangeShapeType="1"/>
            </p:cNvSpPr>
            <p:nvPr/>
          </p:nvSpPr>
          <p:spPr bwMode="auto">
            <a:xfrm flipH="1" flipV="1">
              <a:off x="2352" y="1933"/>
              <a:ext cx="624" cy="56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23653" name="Rectangle 37"/>
          <p:cNvSpPr>
            <a:spLocks noChangeArrowheads="1"/>
          </p:cNvSpPr>
          <p:nvPr/>
        </p:nvSpPr>
        <p:spPr bwMode="auto">
          <a:xfrm>
            <a:off x="3444875" y="4589289"/>
            <a:ext cx="6699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000" i="1">
                <a:ea typeface="华文行楷" pitchFamily="2" charset="-122"/>
              </a:rPr>
              <a:t>and</a:t>
            </a:r>
            <a:endParaRPr lang="en-US" altLang="zh-CN" sz="2000" i="1">
              <a:ea typeface="华文行楷" pitchFamily="2" charset="-122"/>
            </a:endParaRPr>
          </a:p>
        </p:txBody>
      </p:sp>
      <p:grpSp>
        <p:nvGrpSpPr>
          <p:cNvPr id="3" name="Group 82"/>
          <p:cNvGrpSpPr/>
          <p:nvPr/>
        </p:nvGrpSpPr>
        <p:grpSpPr bwMode="auto">
          <a:xfrm>
            <a:off x="2514600" y="3370089"/>
            <a:ext cx="1752600" cy="946150"/>
            <a:chOff x="1584" y="2246"/>
            <a:chExt cx="1104" cy="596"/>
          </a:xfrm>
        </p:grpSpPr>
        <p:sp>
          <p:nvSpPr>
            <p:cNvPr id="55351" name="Rectangle 13"/>
            <p:cNvSpPr>
              <a:spLocks noChangeArrowheads="1"/>
            </p:cNvSpPr>
            <p:nvPr/>
          </p:nvSpPr>
          <p:spPr bwMode="auto">
            <a:xfrm>
              <a:off x="2016" y="2592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  <a:endParaRPr lang="en-US" altLang="zh-CN" sz="2000"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55352" name="Line 24"/>
            <p:cNvSpPr>
              <a:spLocks noChangeShapeType="1"/>
            </p:cNvSpPr>
            <p:nvPr/>
          </p:nvSpPr>
          <p:spPr bwMode="auto">
            <a:xfrm flipH="1" flipV="1">
              <a:off x="2107" y="249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3" name="Rectangle 48"/>
            <p:cNvSpPr>
              <a:spLocks noChangeArrowheads="1"/>
            </p:cNvSpPr>
            <p:nvPr/>
          </p:nvSpPr>
          <p:spPr bwMode="auto">
            <a:xfrm>
              <a:off x="1584" y="2246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.gotostm=2</a:t>
              </a:r>
              <a:endParaRPr lang="en-US" altLang="zh-CN" sz="2000" i="1">
                <a:sym typeface="Symbol" pitchFamily="18" charset="2"/>
              </a:endParaRPr>
            </a:p>
          </p:txBody>
        </p:sp>
      </p:grpSp>
      <p:grpSp>
        <p:nvGrpSpPr>
          <p:cNvPr id="4" name="Group 84"/>
          <p:cNvGrpSpPr/>
          <p:nvPr/>
        </p:nvGrpSpPr>
        <p:grpSpPr bwMode="auto">
          <a:xfrm>
            <a:off x="3733800" y="4873452"/>
            <a:ext cx="1828800" cy="946150"/>
            <a:chOff x="2352" y="3193"/>
            <a:chExt cx="1152" cy="596"/>
          </a:xfrm>
        </p:grpSpPr>
        <p:sp>
          <p:nvSpPr>
            <p:cNvPr id="55348" name="Rectangle 52"/>
            <p:cNvSpPr>
              <a:spLocks noChangeArrowheads="1"/>
            </p:cNvSpPr>
            <p:nvPr/>
          </p:nvSpPr>
          <p:spPr bwMode="auto">
            <a:xfrm>
              <a:off x="2784" y="3539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</a:t>
              </a:r>
              <a:endParaRPr lang="en-US" altLang="zh-CN" sz="2000"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55349" name="Line 54"/>
            <p:cNvSpPr>
              <a:spLocks noChangeShapeType="1"/>
            </p:cNvSpPr>
            <p:nvPr/>
          </p:nvSpPr>
          <p:spPr bwMode="auto">
            <a:xfrm flipH="1" flipV="1">
              <a:off x="2875" y="3443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50" name="Rectangle 55"/>
            <p:cNvSpPr>
              <a:spLocks noChangeArrowheads="1"/>
            </p:cNvSpPr>
            <p:nvPr/>
          </p:nvSpPr>
          <p:spPr bwMode="auto">
            <a:xfrm>
              <a:off x="2352" y="3193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M</a:t>
              </a:r>
              <a:r>
                <a:rPr lang="en-US" altLang="zh-CN" sz="2000" i="1">
                  <a:sym typeface="Symbol" pitchFamily="18" charset="2"/>
                </a:rPr>
                <a:t>.gotostm=4</a:t>
              </a:r>
              <a:endParaRPr lang="en-US" altLang="zh-CN" sz="2000" i="1">
                <a:sym typeface="Symbol" pitchFamily="18" charset="2"/>
              </a:endParaRPr>
            </a:p>
          </p:txBody>
        </p:sp>
      </p:grpSp>
      <p:grpSp>
        <p:nvGrpSpPr>
          <p:cNvPr id="5" name="Group 86"/>
          <p:cNvGrpSpPr/>
          <p:nvPr/>
        </p:nvGrpSpPr>
        <p:grpSpPr bwMode="auto">
          <a:xfrm>
            <a:off x="2590800" y="3690764"/>
            <a:ext cx="3886200" cy="1371600"/>
            <a:chOff x="1632" y="2448"/>
            <a:chExt cx="2448" cy="864"/>
          </a:xfrm>
        </p:grpSpPr>
        <p:sp>
          <p:nvSpPr>
            <p:cNvPr id="55343" name="Line 25"/>
            <p:cNvSpPr>
              <a:spLocks noChangeShapeType="1"/>
            </p:cNvSpPr>
            <p:nvPr/>
          </p:nvSpPr>
          <p:spPr bwMode="auto">
            <a:xfrm flipV="1">
              <a:off x="2400" y="2880"/>
              <a:ext cx="200" cy="192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4" name="Rectangle 49"/>
            <p:cNvSpPr>
              <a:spLocks noChangeArrowheads="1"/>
            </p:cNvSpPr>
            <p:nvPr/>
          </p:nvSpPr>
          <p:spPr bwMode="auto">
            <a:xfrm>
              <a:off x="2352" y="2448"/>
              <a:ext cx="1248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.truelist={4}</a:t>
              </a:r>
              <a:endParaRPr lang="en-US" altLang="zh-CN" sz="2000" i="1">
                <a:sym typeface="Symbol" pitchFamily="18" charset="2"/>
              </a:endParaRP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.falselist={3,5}</a:t>
              </a:r>
              <a:endParaRPr lang="en-US" altLang="zh-CN" sz="2000" i="1">
                <a:sym typeface="Symbol" pitchFamily="18" charset="2"/>
              </a:endParaRPr>
            </a:p>
          </p:txBody>
        </p:sp>
        <p:sp>
          <p:nvSpPr>
            <p:cNvPr id="55345" name="Line 50"/>
            <p:cNvSpPr>
              <a:spLocks noChangeShapeType="1"/>
            </p:cNvSpPr>
            <p:nvPr/>
          </p:nvSpPr>
          <p:spPr bwMode="auto">
            <a:xfrm flipV="1">
              <a:off x="1632" y="2880"/>
              <a:ext cx="81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6" name="Line 53"/>
            <p:cNvSpPr>
              <a:spLocks noChangeShapeType="1"/>
            </p:cNvSpPr>
            <p:nvPr/>
          </p:nvSpPr>
          <p:spPr bwMode="auto">
            <a:xfrm flipH="1" flipV="1">
              <a:off x="2784" y="2880"/>
              <a:ext cx="96" cy="336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7" name="Line 56"/>
            <p:cNvSpPr>
              <a:spLocks noChangeShapeType="1"/>
            </p:cNvSpPr>
            <p:nvPr/>
          </p:nvSpPr>
          <p:spPr bwMode="auto">
            <a:xfrm flipH="1" flipV="1">
              <a:off x="3168" y="2883"/>
              <a:ext cx="912" cy="42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81"/>
          <p:cNvGrpSpPr/>
          <p:nvPr/>
        </p:nvGrpSpPr>
        <p:grpSpPr bwMode="auto">
          <a:xfrm>
            <a:off x="762000" y="3674889"/>
            <a:ext cx="1676400" cy="1250950"/>
            <a:chOff x="480" y="2438"/>
            <a:chExt cx="1056" cy="788"/>
          </a:xfrm>
        </p:grpSpPr>
        <p:sp>
          <p:nvSpPr>
            <p:cNvPr id="55336" name="Rectangle 47"/>
            <p:cNvSpPr>
              <a:spLocks noChangeArrowheads="1"/>
            </p:cNvSpPr>
            <p:nvPr/>
          </p:nvSpPr>
          <p:spPr bwMode="auto">
            <a:xfrm>
              <a:off x="480" y="2438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.truelist={0}</a:t>
              </a:r>
              <a:endParaRPr lang="en-US" altLang="zh-CN" sz="2000" i="1">
                <a:sym typeface="Symbol" pitchFamily="18" charset="2"/>
              </a:endParaRP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.falselist={1}</a:t>
              </a:r>
              <a:endParaRPr lang="en-US" altLang="zh-CN" sz="2000" i="1">
                <a:sym typeface="Symbol" pitchFamily="18" charset="2"/>
              </a:endParaRPr>
            </a:p>
          </p:txBody>
        </p:sp>
        <p:sp>
          <p:nvSpPr>
            <p:cNvPr id="55337" name="Rectangle 58"/>
            <p:cNvSpPr>
              <a:spLocks noChangeArrowheads="1"/>
            </p:cNvSpPr>
            <p:nvPr/>
          </p:nvSpPr>
          <p:spPr bwMode="auto">
            <a:xfrm>
              <a:off x="799" y="297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  <a:endParaRPr lang="en-US" altLang="zh-CN" sz="2000"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55338" name="Line 59"/>
            <p:cNvSpPr>
              <a:spLocks noChangeShapeType="1"/>
            </p:cNvSpPr>
            <p:nvPr/>
          </p:nvSpPr>
          <p:spPr bwMode="auto">
            <a:xfrm flipH="1" flipV="1">
              <a:off x="913" y="2870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9" name="Line 60"/>
            <p:cNvSpPr>
              <a:spLocks noChangeShapeType="1"/>
            </p:cNvSpPr>
            <p:nvPr/>
          </p:nvSpPr>
          <p:spPr bwMode="auto">
            <a:xfrm flipV="1">
              <a:off x="672" y="2880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0" name="Rectangle 61"/>
            <p:cNvSpPr>
              <a:spLocks noChangeArrowheads="1"/>
            </p:cNvSpPr>
            <p:nvPr/>
          </p:nvSpPr>
          <p:spPr bwMode="auto">
            <a:xfrm>
              <a:off x="515" y="296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a</a:t>
              </a:r>
              <a:endParaRPr lang="en-US" altLang="zh-CN" sz="2000">
                <a:ea typeface="华文行楷" pitchFamily="2" charset="-122"/>
              </a:endParaRPr>
            </a:p>
          </p:txBody>
        </p:sp>
        <p:sp>
          <p:nvSpPr>
            <p:cNvPr id="55341" name="Line 62"/>
            <p:cNvSpPr>
              <a:spLocks noChangeShapeType="1"/>
            </p:cNvSpPr>
            <p:nvPr/>
          </p:nvSpPr>
          <p:spPr bwMode="auto">
            <a:xfrm flipH="1" flipV="1">
              <a:off x="1071" y="2880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2" name="Rectangle 63"/>
            <p:cNvSpPr>
              <a:spLocks noChangeArrowheads="1"/>
            </p:cNvSpPr>
            <p:nvPr/>
          </p:nvSpPr>
          <p:spPr bwMode="auto">
            <a:xfrm>
              <a:off x="1104" y="2976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b</a:t>
              </a:r>
              <a:endParaRPr lang="en-US" altLang="zh-CN" sz="2000">
                <a:ea typeface="华文行楷" pitchFamily="2" charset="-122"/>
              </a:endParaRPr>
            </a:p>
          </p:txBody>
        </p:sp>
      </p:grpSp>
      <p:grpSp>
        <p:nvGrpSpPr>
          <p:cNvPr id="7" name="Group 83"/>
          <p:cNvGrpSpPr/>
          <p:nvPr/>
        </p:nvGrpSpPr>
        <p:grpSpPr bwMode="auto">
          <a:xfrm>
            <a:off x="1828800" y="4909964"/>
            <a:ext cx="1676400" cy="1219200"/>
            <a:chOff x="1152" y="3216"/>
            <a:chExt cx="1056" cy="768"/>
          </a:xfrm>
        </p:grpSpPr>
        <p:sp>
          <p:nvSpPr>
            <p:cNvPr id="55329" name="Rectangle 51"/>
            <p:cNvSpPr>
              <a:spLocks noChangeArrowheads="1"/>
            </p:cNvSpPr>
            <p:nvPr/>
          </p:nvSpPr>
          <p:spPr bwMode="auto">
            <a:xfrm>
              <a:off x="1152" y="3216"/>
              <a:ext cx="1056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.truelist={2}</a:t>
              </a:r>
              <a:endParaRPr lang="en-US" altLang="zh-CN" sz="2000" i="1">
                <a:sym typeface="Symbol" pitchFamily="18" charset="2"/>
              </a:endParaRPr>
            </a:p>
            <a:p>
              <a:pPr>
                <a:buClrTx/>
                <a:buFontTx/>
                <a:buNone/>
              </a:pPr>
              <a:r>
                <a:rPr lang="en-US" altLang="zh-CN" sz="2000" i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>
                  <a:sym typeface="Symbol" pitchFamily="18" charset="2"/>
                </a:rPr>
                <a:t>.falselist={3}</a:t>
              </a:r>
              <a:endParaRPr lang="en-US" altLang="zh-CN" sz="2000" i="1">
                <a:sym typeface="Symbol" pitchFamily="18" charset="2"/>
              </a:endParaRPr>
            </a:p>
          </p:txBody>
        </p:sp>
        <p:sp>
          <p:nvSpPr>
            <p:cNvPr id="55330" name="Rectangle 64"/>
            <p:cNvSpPr>
              <a:spLocks noChangeArrowheads="1"/>
            </p:cNvSpPr>
            <p:nvPr/>
          </p:nvSpPr>
          <p:spPr bwMode="auto">
            <a:xfrm>
              <a:off x="1506" y="3734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  <a:endParaRPr lang="en-US" altLang="zh-CN" sz="2000"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55331" name="Line 65"/>
            <p:cNvSpPr>
              <a:spLocks noChangeShapeType="1"/>
            </p:cNvSpPr>
            <p:nvPr/>
          </p:nvSpPr>
          <p:spPr bwMode="auto">
            <a:xfrm flipH="1" flipV="1">
              <a:off x="1620" y="3628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2" name="Line 66"/>
            <p:cNvSpPr>
              <a:spLocks noChangeShapeType="1"/>
            </p:cNvSpPr>
            <p:nvPr/>
          </p:nvSpPr>
          <p:spPr bwMode="auto">
            <a:xfrm flipV="1">
              <a:off x="1379" y="3638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3" name="Rectangle 67"/>
            <p:cNvSpPr>
              <a:spLocks noChangeArrowheads="1"/>
            </p:cNvSpPr>
            <p:nvPr/>
          </p:nvSpPr>
          <p:spPr bwMode="auto">
            <a:xfrm>
              <a:off x="1222" y="372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c</a:t>
              </a:r>
              <a:endParaRPr lang="en-US" altLang="zh-CN" sz="2000">
                <a:ea typeface="华文行楷" pitchFamily="2" charset="-122"/>
              </a:endParaRPr>
            </a:p>
          </p:txBody>
        </p:sp>
        <p:sp>
          <p:nvSpPr>
            <p:cNvPr id="55334" name="Line 68"/>
            <p:cNvSpPr>
              <a:spLocks noChangeShapeType="1"/>
            </p:cNvSpPr>
            <p:nvPr/>
          </p:nvSpPr>
          <p:spPr bwMode="auto">
            <a:xfrm flipH="1" flipV="1">
              <a:off x="1778" y="3638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5" name="Rectangle 69"/>
            <p:cNvSpPr>
              <a:spLocks noChangeArrowheads="1"/>
            </p:cNvSpPr>
            <p:nvPr/>
          </p:nvSpPr>
          <p:spPr bwMode="auto">
            <a:xfrm>
              <a:off x="1811" y="373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d</a:t>
              </a:r>
              <a:endParaRPr lang="en-US" altLang="zh-CN" sz="2000">
                <a:ea typeface="华文行楷" pitchFamily="2" charset="-122"/>
              </a:endParaRPr>
            </a:p>
          </p:txBody>
        </p:sp>
      </p:grpSp>
      <p:grpSp>
        <p:nvGrpSpPr>
          <p:cNvPr id="8" name="Group 85"/>
          <p:cNvGrpSpPr/>
          <p:nvPr/>
        </p:nvGrpSpPr>
        <p:grpSpPr bwMode="auto">
          <a:xfrm>
            <a:off x="5791200" y="4986164"/>
            <a:ext cx="1828800" cy="1219200"/>
            <a:chOff x="3648" y="3264"/>
            <a:chExt cx="1152" cy="768"/>
          </a:xfrm>
        </p:grpSpPr>
        <p:sp>
          <p:nvSpPr>
            <p:cNvPr id="55322" name="Rectangle 57"/>
            <p:cNvSpPr>
              <a:spLocks noChangeArrowheads="1"/>
            </p:cNvSpPr>
            <p:nvPr/>
          </p:nvSpPr>
          <p:spPr bwMode="auto">
            <a:xfrm>
              <a:off x="3648" y="3264"/>
              <a:ext cx="1152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.truelist</a:t>
              </a:r>
              <a:r>
                <a:rPr lang="en-US" altLang="zh-CN" sz="2000" i="1" dirty="0">
                  <a:sym typeface="Symbol" pitchFamily="18" charset="2"/>
                </a:rPr>
                <a:t>={4}</a:t>
              </a:r>
              <a:endParaRPr lang="en-US" altLang="zh-CN" sz="2000" i="1" dirty="0">
                <a:sym typeface="Symbol" pitchFamily="18" charset="2"/>
              </a:endParaRPr>
            </a:p>
            <a:p>
              <a:pPr>
                <a:buClrTx/>
                <a:buFontTx/>
                <a:buNone/>
              </a:pPr>
              <a:r>
                <a:rPr lang="en-US" altLang="zh-CN" sz="2000" i="1" dirty="0" err="1">
                  <a:ea typeface="华文行楷" pitchFamily="2" charset="-122"/>
                  <a:sym typeface="Symbol" pitchFamily="18" charset="2"/>
                </a:rPr>
                <a:t>E</a:t>
              </a:r>
              <a:r>
                <a:rPr lang="en-US" altLang="zh-CN" sz="2000" i="1" dirty="0" err="1">
                  <a:sym typeface="Symbol" pitchFamily="18" charset="2"/>
                </a:rPr>
                <a:t>.falselist</a:t>
              </a:r>
              <a:r>
                <a:rPr lang="en-US" altLang="zh-CN" sz="2000" i="1" dirty="0">
                  <a:sym typeface="Symbol" pitchFamily="18" charset="2"/>
                </a:rPr>
                <a:t>={5}</a:t>
              </a:r>
              <a:endParaRPr lang="en-US" altLang="zh-CN" sz="2000" i="1" dirty="0">
                <a:sym typeface="Symbol" pitchFamily="18" charset="2"/>
              </a:endParaRPr>
            </a:p>
          </p:txBody>
        </p:sp>
        <p:sp>
          <p:nvSpPr>
            <p:cNvPr id="55323" name="Rectangle 70"/>
            <p:cNvSpPr>
              <a:spLocks noChangeArrowheads="1"/>
            </p:cNvSpPr>
            <p:nvPr/>
          </p:nvSpPr>
          <p:spPr bwMode="auto">
            <a:xfrm>
              <a:off x="4028" y="3782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  <a:sym typeface="Symbol" pitchFamily="18" charset="2"/>
                </a:rPr>
                <a:t>&lt;</a:t>
              </a:r>
              <a:endParaRPr lang="en-US" altLang="zh-CN" sz="2000">
                <a:ea typeface="华文行楷" pitchFamily="2" charset="-122"/>
                <a:sym typeface="Symbol" pitchFamily="18" charset="2"/>
              </a:endParaRPr>
            </a:p>
          </p:txBody>
        </p:sp>
        <p:sp>
          <p:nvSpPr>
            <p:cNvPr id="55324" name="Line 71"/>
            <p:cNvSpPr>
              <a:spLocks noChangeShapeType="1"/>
            </p:cNvSpPr>
            <p:nvPr/>
          </p:nvSpPr>
          <p:spPr bwMode="auto">
            <a:xfrm flipH="1" flipV="1">
              <a:off x="4142" y="3676"/>
              <a:ext cx="0" cy="159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Line 72"/>
            <p:cNvSpPr>
              <a:spLocks noChangeShapeType="1"/>
            </p:cNvSpPr>
            <p:nvPr/>
          </p:nvSpPr>
          <p:spPr bwMode="auto">
            <a:xfrm flipV="1">
              <a:off x="3901" y="3686"/>
              <a:ext cx="98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Rectangle 73"/>
            <p:cNvSpPr>
              <a:spLocks noChangeArrowheads="1"/>
            </p:cNvSpPr>
            <p:nvPr/>
          </p:nvSpPr>
          <p:spPr bwMode="auto">
            <a:xfrm>
              <a:off x="3744" y="37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e</a:t>
              </a:r>
              <a:endParaRPr lang="en-US" altLang="zh-CN" sz="2000">
                <a:ea typeface="华文行楷" pitchFamily="2" charset="-122"/>
              </a:endParaRPr>
            </a:p>
          </p:txBody>
        </p:sp>
        <p:sp>
          <p:nvSpPr>
            <p:cNvPr id="55327" name="Line 74"/>
            <p:cNvSpPr>
              <a:spLocks noChangeShapeType="1"/>
            </p:cNvSpPr>
            <p:nvPr/>
          </p:nvSpPr>
          <p:spPr bwMode="auto">
            <a:xfrm flipH="1" flipV="1">
              <a:off x="4300" y="3686"/>
              <a:ext cx="129" cy="144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Rectangle 75"/>
            <p:cNvSpPr>
              <a:spLocks noChangeArrowheads="1"/>
            </p:cNvSpPr>
            <p:nvPr/>
          </p:nvSpPr>
          <p:spPr bwMode="auto">
            <a:xfrm>
              <a:off x="4333" y="3782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2000">
                  <a:ea typeface="华文行楷" pitchFamily="2" charset="-122"/>
                </a:rPr>
                <a:t>f</a:t>
              </a:r>
              <a:endParaRPr lang="en-US" altLang="zh-CN" sz="2000">
                <a:ea typeface="华文行楷" pitchFamily="2" charset="-122"/>
              </a:endParaRPr>
            </a:p>
          </p:txBody>
        </p:sp>
      </p:grpSp>
      <p:sp>
        <p:nvSpPr>
          <p:cNvPr id="623692" name="Rectangle 76"/>
          <p:cNvSpPr>
            <a:spLocks noChangeArrowheads="1"/>
          </p:cNvSpPr>
          <p:nvPr/>
        </p:nvSpPr>
        <p:spPr bwMode="auto">
          <a:xfrm>
            <a:off x="5715000" y="2547764"/>
            <a:ext cx="304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  <a:r>
              <a:rPr lang="en-US" altLang="zh-CN" sz="2000" b="1"/>
              <a:t>goto  </a:t>
            </a:r>
            <a:r>
              <a:rPr lang="en-US" altLang="zh-CN" sz="2000" i="1"/>
              <a:t>_</a:t>
            </a:r>
            <a:r>
              <a:rPr lang="en-US" altLang="zh-CN" sz="2000" b="1"/>
              <a:t> </a:t>
            </a:r>
            <a:endParaRPr lang="en-US" altLang="zh-CN" sz="2000" b="1"/>
          </a:p>
        </p:txBody>
      </p:sp>
      <p:sp>
        <p:nvSpPr>
          <p:cNvPr id="623693" name="Rectangle 77"/>
          <p:cNvSpPr>
            <a:spLocks noChangeArrowheads="1"/>
          </p:cNvSpPr>
          <p:nvPr/>
        </p:nvSpPr>
        <p:spPr bwMode="auto">
          <a:xfrm>
            <a:off x="5715000" y="3309764"/>
            <a:ext cx="304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3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  <a:endParaRPr lang="en-US" altLang="zh-CN" sz="2000" i="1"/>
          </a:p>
        </p:txBody>
      </p:sp>
      <p:sp>
        <p:nvSpPr>
          <p:cNvPr id="623694" name="Rectangle 78"/>
          <p:cNvSpPr>
            <a:spLocks noChangeArrowheads="1"/>
          </p:cNvSpPr>
          <p:nvPr/>
        </p:nvSpPr>
        <p:spPr bwMode="auto">
          <a:xfrm>
            <a:off x="5715000" y="2928764"/>
            <a:ext cx="304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2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c&lt;d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  <a:endParaRPr lang="en-US" altLang="zh-CN" sz="2000" i="1"/>
          </a:p>
        </p:txBody>
      </p:sp>
      <p:sp>
        <p:nvSpPr>
          <p:cNvPr id="623695" name="Rectangle 79"/>
          <p:cNvSpPr>
            <a:spLocks noChangeArrowheads="1"/>
          </p:cNvSpPr>
          <p:nvPr/>
        </p:nvSpPr>
        <p:spPr bwMode="auto">
          <a:xfrm>
            <a:off x="5715000" y="3690764"/>
            <a:ext cx="304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4</a:t>
            </a:r>
            <a:r>
              <a:rPr lang="zh-CN" altLang="en-US" sz="2000" b="1"/>
              <a:t>）</a:t>
            </a:r>
            <a:r>
              <a:rPr lang="en-US" altLang="zh-CN" sz="2000" b="1"/>
              <a:t>if </a:t>
            </a:r>
            <a:r>
              <a:rPr lang="en-US" altLang="zh-CN" sz="2000" i="1"/>
              <a:t>e&lt;f</a:t>
            </a:r>
            <a:r>
              <a:rPr lang="en-US" altLang="zh-CN" sz="2000" b="1"/>
              <a:t> goto </a:t>
            </a:r>
            <a:r>
              <a:rPr lang="en-US" altLang="zh-CN" sz="2000" i="1"/>
              <a:t>_</a:t>
            </a:r>
            <a:endParaRPr lang="en-US" altLang="zh-CN" sz="2000" i="1"/>
          </a:p>
        </p:txBody>
      </p:sp>
      <p:sp>
        <p:nvSpPr>
          <p:cNvPr id="623696" name="Rectangle 80"/>
          <p:cNvSpPr>
            <a:spLocks noChangeArrowheads="1"/>
          </p:cNvSpPr>
          <p:nvPr/>
        </p:nvSpPr>
        <p:spPr bwMode="auto">
          <a:xfrm>
            <a:off x="5715000" y="4132089"/>
            <a:ext cx="3048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5</a:t>
            </a:r>
            <a:r>
              <a:rPr lang="zh-CN" altLang="en-US" sz="2000" b="1"/>
              <a:t>）</a:t>
            </a:r>
            <a:r>
              <a:rPr lang="en-US" altLang="zh-CN" sz="2000" b="1"/>
              <a:t>goto </a:t>
            </a:r>
            <a:r>
              <a:rPr lang="en-US" altLang="zh-CN" sz="2000" i="1"/>
              <a:t>_</a:t>
            </a:r>
            <a:endParaRPr lang="en-US" altLang="zh-CN" sz="2000" i="1"/>
          </a:p>
        </p:txBody>
      </p:sp>
      <p:sp>
        <p:nvSpPr>
          <p:cNvPr id="623703" name="Rectangle 87"/>
          <p:cNvSpPr>
            <a:spLocks noChangeArrowheads="1"/>
          </p:cNvSpPr>
          <p:nvPr/>
        </p:nvSpPr>
        <p:spPr bwMode="auto">
          <a:xfrm>
            <a:off x="7888288" y="2928764"/>
            <a:ext cx="4937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(4)</a:t>
            </a:r>
            <a:endParaRPr lang="en-US" altLang="zh-CN" sz="2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623705" name="Rectangle 89"/>
          <p:cNvSpPr>
            <a:spLocks noChangeArrowheads="1"/>
          </p:cNvSpPr>
          <p:nvPr/>
        </p:nvSpPr>
        <p:spPr bwMode="auto">
          <a:xfrm>
            <a:off x="7239000" y="2547764"/>
            <a:ext cx="49371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>
                <a:solidFill>
                  <a:srgbClr val="800080"/>
                </a:solidFill>
                <a:sym typeface="Symbol" pitchFamily="18" charset="2"/>
              </a:rPr>
              <a:t>(2)</a:t>
            </a:r>
            <a:endParaRPr lang="en-US" altLang="zh-CN" sz="2000">
              <a:solidFill>
                <a:srgbClr val="800080"/>
              </a:solidFill>
              <a:sym typeface="Symbol" pitchFamily="18" charset="2"/>
            </a:endParaRPr>
          </a:p>
        </p:txBody>
      </p:sp>
      <p:sp>
        <p:nvSpPr>
          <p:cNvPr id="6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48996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971341" y="28942"/>
            <a:ext cx="384913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en-US" altLang="zh-CN" sz="1400" i="1" dirty="0">
                <a:cs typeface="Times New Roman" pitchFamily="18" charset="0"/>
                <a:sym typeface="Symbol" pitchFamily="18" charset="2"/>
              </a:rPr>
              <a:t>E </a:t>
            </a:r>
            <a:r>
              <a:rPr lang="en-US" altLang="zh-CN" sz="14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14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1400" baseline="-25000" dirty="0">
                <a:sym typeface="Symbol" pitchFamily="18" charset="2"/>
              </a:rPr>
              <a:t>1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 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i="1" dirty="0" smtClean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baseline="-25000" dirty="0" smtClean="0">
                <a:sym typeface="Symbol" pitchFamily="18" charset="2"/>
              </a:rPr>
              <a:t>2</a:t>
            </a:r>
            <a:endParaRPr lang="en-US" altLang="zh-CN" sz="1400" baseline="-25000" dirty="0" smtClean="0"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1400" dirty="0"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cs typeface="Times New Roman" pitchFamily="18" charset="0"/>
                <a:sym typeface="Symbol" pitchFamily="18" charset="2"/>
              </a:rPr>
              <a:t>backpatch(E</a:t>
            </a:r>
            <a:r>
              <a:rPr lang="en-US" altLang="zh-CN" sz="14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14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14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i="1" dirty="0" err="1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14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14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14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14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i="1" dirty="0" err="1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14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1400" dirty="0" smtClean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i="1" dirty="0">
                <a:sym typeface="Symbol" pitchFamily="18" charset="2"/>
              </a:rPr>
              <a:t>E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1400" baseline="-25000" dirty="0">
                <a:sym typeface="Symbol" pitchFamily="18" charset="2"/>
              </a:rPr>
              <a:t>1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 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baseline="-25000" dirty="0">
                <a:sym typeface="Symbol" pitchFamily="18" charset="2"/>
              </a:rPr>
              <a:t>2</a:t>
            </a:r>
            <a:endParaRPr lang="en-US" altLang="zh-CN" sz="1400" baseline="-25000" dirty="0"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1400" dirty="0">
                <a:sym typeface="Symbol" pitchFamily="18" charset="2"/>
              </a:rPr>
              <a:t>{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backpatch(E</a:t>
            </a:r>
            <a:r>
              <a:rPr lang="en-US" altLang="zh-CN" sz="14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,M.gotostm)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14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>
              <a:buClrTx/>
              <a:buNone/>
            </a:pP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14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i="1" dirty="0" err="1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merge(E</a:t>
            </a:r>
            <a:r>
              <a:rPr lang="en-US" altLang="zh-CN" sz="140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, E</a:t>
            </a:r>
            <a:r>
              <a:rPr lang="en-US" altLang="zh-CN" sz="14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1400" i="1" dirty="0">
              <a:solidFill>
                <a:srgbClr val="FF0000"/>
              </a:solidFill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14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i="1" dirty="0" err="1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:=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baseline="-25000" dirty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dirty="0" smtClean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14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81001" y="6108620"/>
            <a:ext cx="6570504" cy="52322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buClrTx/>
              <a:buFontTx/>
              <a:buNone/>
            </a:pPr>
            <a:r>
              <a:rPr lang="en-US" altLang="zh-CN" sz="1400" i="1" dirty="0" smtClean="0">
                <a:sym typeface="Symbol" pitchFamily="18" charset="2"/>
              </a:rPr>
              <a:t>E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u="sng" dirty="0">
                <a:sym typeface="Symbol" pitchFamily="18" charset="2"/>
              </a:rPr>
              <a:t>id</a:t>
            </a:r>
            <a:r>
              <a:rPr lang="en-US" altLang="zh-CN" sz="1400" baseline="-25000" dirty="0">
                <a:sym typeface="Symbol" pitchFamily="18" charset="2"/>
              </a:rPr>
              <a:t>1</a:t>
            </a:r>
            <a:r>
              <a:rPr lang="en-US" altLang="zh-CN" sz="1400" dirty="0">
                <a:sym typeface="Symbol" pitchFamily="18" charset="2"/>
              </a:rPr>
              <a:t> </a:t>
            </a:r>
            <a:r>
              <a:rPr lang="en-US" altLang="zh-CN" sz="1400" dirty="0" err="1">
                <a:sym typeface="Symbol" pitchFamily="18" charset="2"/>
              </a:rPr>
              <a:t>rop</a:t>
            </a:r>
            <a:r>
              <a:rPr lang="en-US" altLang="zh-CN" sz="1400" dirty="0">
                <a:sym typeface="Symbol" pitchFamily="18" charset="2"/>
              </a:rPr>
              <a:t> </a:t>
            </a:r>
            <a:r>
              <a:rPr lang="en-US" altLang="zh-CN" sz="1400" u="sng" dirty="0" smtClean="0">
                <a:sym typeface="Symbol" pitchFamily="18" charset="2"/>
              </a:rPr>
              <a:t>id</a:t>
            </a:r>
            <a:r>
              <a:rPr lang="en-US" altLang="zh-CN" sz="1400" baseline="-25000" dirty="0" smtClean="0">
                <a:sym typeface="Symbol" pitchFamily="18" charset="2"/>
              </a:rPr>
              <a:t>2</a:t>
            </a:r>
            <a:r>
              <a:rPr lang="en-US" altLang="zh-CN" sz="1400" dirty="0" smtClean="0">
                <a:sym typeface="Symbol" pitchFamily="18" charset="2"/>
              </a:rPr>
              <a:t>  { </a:t>
            </a:r>
            <a:r>
              <a:rPr lang="en-US" altLang="zh-CN" sz="14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i="1" dirty="0" err="1">
                <a:solidFill>
                  <a:srgbClr val="FF0000"/>
                </a:solidFill>
                <a:sym typeface="Symbol" pitchFamily="18" charset="2"/>
              </a:rPr>
              <a:t>.truelist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14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400" i="1" dirty="0" err="1">
                <a:solidFill>
                  <a:srgbClr val="FF0000"/>
                </a:solidFill>
                <a:sym typeface="Symbol" pitchFamily="18" charset="2"/>
              </a:rPr>
              <a:t>nextstm</a:t>
            </a:r>
            <a:r>
              <a:rPr lang="en-US" altLang="zh-CN" sz="1400" i="1" dirty="0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);  </a:t>
            </a:r>
            <a:r>
              <a:rPr lang="en-US" altLang="zh-CN" sz="1400" i="1" dirty="0" err="1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1400" i="1" dirty="0" err="1" smtClean="0">
                <a:solidFill>
                  <a:srgbClr val="FF0000"/>
                </a:solidFill>
                <a:sym typeface="Symbol" pitchFamily="18" charset="2"/>
              </a:rPr>
              <a:t>.falselist</a:t>
            </a:r>
            <a:r>
              <a:rPr lang="en-US" altLang="zh-CN" sz="1400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1400" i="1" dirty="0" err="1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1400" i="1" dirty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 (</a:t>
            </a:r>
            <a:r>
              <a:rPr lang="en-US" altLang="zh-CN" sz="1400" i="1" dirty="0">
                <a:solidFill>
                  <a:srgbClr val="FF0000"/>
                </a:solidFill>
                <a:sym typeface="Symbol" pitchFamily="18" charset="2"/>
              </a:rPr>
              <a:t> nextstm+1</a:t>
            </a:r>
            <a:r>
              <a:rPr lang="en-US" altLang="zh-CN" sz="1400" i="1" dirty="0" smtClean="0">
                <a:solidFill>
                  <a:srgbClr val="FF0000"/>
                </a:solidFill>
                <a:ea typeface="华文行楷" pitchFamily="2" charset="-122"/>
                <a:sym typeface="Symbol" pitchFamily="18" charset="2"/>
              </a:rPr>
              <a:t>);   </a:t>
            </a:r>
            <a:r>
              <a:rPr lang="en-US" altLang="zh-CN" sz="1400" i="1" dirty="0" smtClean="0">
                <a:ea typeface="华文行楷" pitchFamily="2" charset="-122"/>
                <a:sym typeface="Symbol" pitchFamily="18" charset="2"/>
              </a:rPr>
              <a:t>emit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( </a:t>
            </a:r>
            <a:r>
              <a:rPr lang="en-US" altLang="zh-CN" sz="1400" i="1" dirty="0">
                <a:sym typeface="Symbol" pitchFamily="18" charset="2"/>
              </a:rPr>
              <a:t>‘</a:t>
            </a:r>
            <a:r>
              <a:rPr lang="en-US" altLang="zh-CN" sz="1400" dirty="0">
                <a:sym typeface="Symbol" pitchFamily="18" charset="2"/>
              </a:rPr>
              <a:t>if</a:t>
            </a:r>
            <a:r>
              <a:rPr lang="en-US" altLang="zh-CN" sz="1400" i="1" dirty="0">
                <a:sym typeface="Symbol" pitchFamily="18" charset="2"/>
              </a:rPr>
              <a:t>‘ </a:t>
            </a:r>
            <a:r>
              <a:rPr lang="en-US" altLang="zh-CN" sz="1400" u="sng" dirty="0">
                <a:sym typeface="Symbol" pitchFamily="18" charset="2"/>
              </a:rPr>
              <a:t>id</a:t>
            </a:r>
            <a:r>
              <a:rPr lang="en-US" altLang="zh-CN" sz="1400" baseline="-25000" dirty="0">
                <a:sym typeface="Symbol" pitchFamily="18" charset="2"/>
              </a:rPr>
              <a:t>1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.place </a:t>
            </a:r>
            <a:r>
              <a:rPr lang="en-US" altLang="zh-CN" sz="1400" dirty="0" err="1">
                <a:ea typeface="华文行楷" pitchFamily="2" charset="-122"/>
                <a:sym typeface="Symbol" pitchFamily="18" charset="2"/>
              </a:rPr>
              <a:t>rop.op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u="sng" dirty="0">
                <a:sym typeface="Symbol" pitchFamily="18" charset="2"/>
              </a:rPr>
              <a:t>id</a:t>
            </a:r>
            <a:r>
              <a:rPr lang="en-US" altLang="zh-CN" sz="1400" baseline="-25000" dirty="0">
                <a:sym typeface="Symbol" pitchFamily="18" charset="2"/>
              </a:rPr>
              <a:t>2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.place 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14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 _’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; </a:t>
            </a:r>
            <a:r>
              <a:rPr lang="en-US" altLang="zh-CN" sz="1400" dirty="0" smtClean="0">
                <a:ea typeface="华文行楷" pitchFamily="2" charset="-122"/>
                <a:sym typeface="Symbol" pitchFamily="18" charset="2"/>
              </a:rPr>
              <a:t>  </a:t>
            </a:r>
            <a:r>
              <a:rPr lang="en-US" altLang="zh-CN" sz="1400" i="1" dirty="0" smtClean="0">
                <a:ea typeface="华文行楷" pitchFamily="2" charset="-122"/>
                <a:sym typeface="Symbol" pitchFamily="18" charset="2"/>
              </a:rPr>
              <a:t>emit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‘</a:t>
            </a:r>
            <a:r>
              <a:rPr lang="en-US" altLang="zh-CN" sz="1400" dirty="0" err="1"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 _’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1400" baseline="-25000" dirty="0">
              <a:sym typeface="Symbol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5856" y="5760962"/>
            <a:ext cx="2672526" cy="307777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en-US" altLang="zh-CN" sz="1400" i="1" dirty="0">
                <a:sym typeface="Symbol" pitchFamily="18" charset="2"/>
              </a:rPr>
              <a:t>M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dirty="0" smtClean="0">
                <a:ea typeface="华文行楷" pitchFamily="2" charset="-122"/>
                <a:sym typeface="Symbol" pitchFamily="18" charset="2"/>
              </a:rPr>
              <a:t> </a:t>
            </a:r>
            <a:r>
              <a:rPr lang="en-US" altLang="zh-CN" sz="1400" dirty="0" smtClean="0">
                <a:sym typeface="Symbol" pitchFamily="18" charset="2"/>
              </a:rPr>
              <a:t>{ </a:t>
            </a:r>
            <a:r>
              <a:rPr lang="en-US" altLang="zh-CN" sz="14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1400" i="1" dirty="0" err="1">
                <a:sym typeface="Symbol" pitchFamily="18" charset="2"/>
              </a:rPr>
              <a:t>.gotostm</a:t>
            </a:r>
            <a:r>
              <a:rPr lang="en-US" altLang="zh-CN" sz="1400" i="1" dirty="0">
                <a:sym typeface="Symbol" pitchFamily="18" charset="2"/>
              </a:rPr>
              <a:t> 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1400" i="1" dirty="0" err="1">
                <a:sym typeface="Symbol" pitchFamily="18" charset="2"/>
              </a:rPr>
              <a:t>nextstm</a:t>
            </a:r>
            <a:r>
              <a:rPr lang="en-US" altLang="zh-CN" sz="14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14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14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38151" y="4508153"/>
            <a:ext cx="1697848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i="1" dirty="0" smtClean="0">
                <a:solidFill>
                  <a:srgbClr val="FF0000"/>
                </a:solidFill>
              </a:rPr>
              <a:t>E</a:t>
            </a:r>
            <a:r>
              <a:rPr lang="zh-CN" altLang="en-US" sz="1400" i="1" dirty="0" smtClean="0">
                <a:solidFill>
                  <a:srgbClr val="FF0000"/>
                </a:solidFill>
              </a:rPr>
              <a:t>的分析之后：</a:t>
            </a:r>
            <a:endParaRPr lang="en-US" altLang="zh-CN" sz="14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1400" i="1" dirty="0" smtClean="0"/>
              <a:t>语句</a:t>
            </a:r>
            <a:r>
              <a:rPr lang="en-US" altLang="zh-CN" sz="1400" i="1" dirty="0" smtClean="0"/>
              <a:t>(0),(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3),(</a:t>
            </a:r>
            <a:r>
              <a:rPr lang="zh-CN" altLang="en-US" sz="1400" i="1" dirty="0" smtClean="0"/>
              <a:t> </a:t>
            </a:r>
            <a:r>
              <a:rPr lang="en-US" altLang="zh-CN" sz="1400" i="1" dirty="0"/>
              <a:t>4</a:t>
            </a:r>
            <a:r>
              <a:rPr lang="zh-CN" altLang="en-US" sz="1400" i="1" dirty="0"/>
              <a:t>）</a:t>
            </a:r>
            <a:r>
              <a:rPr lang="zh-CN" altLang="en-US" sz="1400" i="1" dirty="0" smtClean="0"/>
              <a:t>和</a:t>
            </a:r>
            <a:r>
              <a:rPr lang="en-US" altLang="zh-CN" sz="1400" i="1" dirty="0" smtClean="0"/>
              <a:t>(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5)</a:t>
            </a:r>
            <a:r>
              <a:rPr lang="zh-CN" altLang="en-US" sz="1400" i="1" dirty="0" smtClean="0"/>
              <a:t>的</a:t>
            </a:r>
            <a:r>
              <a:rPr lang="zh-CN" altLang="en-US" sz="1400" i="1" dirty="0"/>
              <a:t>目标语句标号仍未确定</a:t>
            </a:r>
            <a:r>
              <a:rPr lang="zh-CN" altLang="en-US" sz="1400" i="1" dirty="0" smtClean="0"/>
              <a:t>，但</a:t>
            </a:r>
            <a:r>
              <a:rPr lang="zh-CN" altLang="en-US" sz="1400" i="1" dirty="0"/>
              <a:t>这些语句已被记录在 </a:t>
            </a:r>
            <a:r>
              <a:rPr lang="en-US" altLang="zh-CN" sz="1400" i="1" dirty="0"/>
              <a:t>E </a:t>
            </a:r>
            <a:r>
              <a:rPr lang="zh-CN" altLang="en-US" sz="1400" i="1" dirty="0"/>
              <a:t>的真链和假链之中： </a:t>
            </a:r>
            <a:r>
              <a:rPr lang="en-US" altLang="zh-CN" sz="1400" i="1" dirty="0" err="1">
                <a:solidFill>
                  <a:srgbClr val="FF0000"/>
                </a:solidFill>
              </a:rPr>
              <a:t>E.truelist</a:t>
            </a:r>
            <a:r>
              <a:rPr lang="en-US" altLang="zh-CN" sz="1400" i="1" dirty="0">
                <a:solidFill>
                  <a:srgbClr val="FF0000"/>
                </a:solidFill>
              </a:rPr>
              <a:t> = {0, 4}</a:t>
            </a:r>
            <a:r>
              <a:rPr lang="zh-CN" altLang="en-US" sz="1400" i="1" dirty="0">
                <a:solidFill>
                  <a:srgbClr val="FF0000"/>
                </a:solidFill>
              </a:rPr>
              <a:t>， </a:t>
            </a:r>
            <a:r>
              <a:rPr lang="en-US" altLang="zh-CN" sz="1400" i="1" dirty="0" err="1">
                <a:solidFill>
                  <a:srgbClr val="FF0000"/>
                </a:solidFill>
              </a:rPr>
              <a:t>E.falselist</a:t>
            </a:r>
            <a:r>
              <a:rPr lang="en-US" altLang="zh-CN" sz="1400" i="1" dirty="0">
                <a:solidFill>
                  <a:srgbClr val="FF0000"/>
                </a:solidFill>
              </a:rPr>
              <a:t> = {3, 5}</a:t>
            </a:r>
            <a:r>
              <a:rPr lang="zh-CN" altLang="en-US" sz="1400" i="1" dirty="0">
                <a:solidFill>
                  <a:srgbClr val="FF0000"/>
                </a:solidFill>
              </a:rPr>
              <a:t> 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2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2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62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6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6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62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7" grpId="0" autoUpdateAnimBg="0"/>
      <p:bldP spid="623637" grpId="0" autoUpdateAnimBg="0"/>
      <p:bldP spid="623653" grpId="0" autoUpdateAnimBg="0"/>
      <p:bldP spid="623692" grpId="0" autoUpdateAnimBg="0"/>
      <p:bldP spid="623693" grpId="0" autoUpdateAnimBg="0"/>
      <p:bldP spid="623694" grpId="0" autoUpdateAnimBg="0"/>
      <p:bldP spid="623695" grpId="0" autoUpdateAnimBg="0"/>
      <p:bldP spid="623696" grpId="0" autoUpdateAnimBg="0"/>
      <p:bldP spid="623703" grpId="0" autoUpdateAnimBg="0"/>
      <p:bldP spid="623705" grpId="0" autoUpdateAnimBg="0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33400" y="1173163"/>
            <a:ext cx="74676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回填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632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838200" y="1828800"/>
            <a:ext cx="8077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处理条件</a:t>
            </a:r>
            <a:r>
              <a:rPr lang="zh-CN" altLang="en-US" sz="2800" b="1" dirty="0">
                <a:solidFill>
                  <a:srgbClr val="990099"/>
                </a:solidFill>
              </a:rPr>
              <a:t>语句的翻译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模式</a:t>
            </a:r>
            <a:endParaRPr lang="zh-CN" altLang="en-US" sz="2800" b="1" dirty="0">
              <a:solidFill>
                <a:srgbClr val="990099"/>
              </a:solidFill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1066800" y="2420888"/>
            <a:ext cx="7924800" cy="3902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then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backpatch(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,M.gotostm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if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then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else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baseline="-25000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backpatch(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backpatch(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merge(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 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i="1" dirty="0"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i="1" dirty="0" err="1">
                <a:sym typeface="Symbol" pitchFamily="18" charset="2"/>
              </a:rPr>
              <a:t>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endParaRPr lang="en-US" altLang="zh-CN" sz="1000" dirty="0">
              <a:ea typeface="华文行楷" pitchFamily="2" charset="-122"/>
              <a:sym typeface="Symbol" pitchFamily="18" charset="2"/>
            </a:endParaRPr>
          </a:p>
          <a:p>
            <a:pPr eaLnBrk="0" hangingPunct="0">
              <a:buClrTx/>
              <a:buFontTx/>
              <a:buNone/>
            </a:pPr>
            <a:r>
              <a:rPr lang="en-US" altLang="zh-CN" sz="2000" i="1" dirty="0">
                <a:sym typeface="Symbol" pitchFamily="18" charset="2"/>
              </a:rPr>
              <a:t>N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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{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N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makelist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); emit(‘</a:t>
            </a:r>
            <a:r>
              <a:rPr lang="en-US" altLang="zh-CN" sz="2000" i="1" dirty="0" err="1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solidFill>
                  <a:srgbClr val="008000"/>
                </a:solidFill>
                <a:ea typeface="华文行楷" pitchFamily="2" charset="-122"/>
                <a:sym typeface="Symbol" pitchFamily="18" charset="2"/>
              </a:rPr>
              <a:t> _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’) 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27240" y="4869160"/>
            <a:ext cx="3545160" cy="8309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en-US" altLang="zh-CN" sz="1600" i="1" dirty="0" smtClean="0">
                <a:solidFill>
                  <a:srgbClr val="800080"/>
                </a:solidFill>
                <a:sym typeface="Symbol" pitchFamily="18" charset="2"/>
              </a:rPr>
              <a:t>.nextlist</a:t>
            </a:r>
            <a:r>
              <a:rPr lang="zh-CN" altLang="en-US" sz="1600" i="1" dirty="0">
                <a:solidFill>
                  <a:srgbClr val="800080"/>
                </a:solidFill>
                <a:sym typeface="Symbol" pitchFamily="18" charset="2"/>
              </a:rPr>
              <a:t>是</a:t>
            </a:r>
            <a:r>
              <a:rPr lang="en-US" altLang="zh-CN" sz="1600" i="1" dirty="0" smtClean="0">
                <a:solidFill>
                  <a:srgbClr val="800080"/>
                </a:solidFill>
                <a:sym typeface="Symbol" pitchFamily="18" charset="2"/>
              </a:rPr>
              <a:t>S</a:t>
            </a:r>
            <a:r>
              <a:rPr lang="en-US" altLang="zh-CN" sz="1600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1600" i="1" dirty="0" smtClean="0">
                <a:solidFill>
                  <a:srgbClr val="800080"/>
                </a:solidFill>
                <a:sym typeface="Symbol" pitchFamily="18" charset="2"/>
              </a:rPr>
              <a:t>内部</a:t>
            </a:r>
            <a:r>
              <a:rPr lang="zh-CN" altLang="en-US" sz="1600" i="1" dirty="0">
                <a:solidFill>
                  <a:srgbClr val="800080"/>
                </a:solidFill>
                <a:sym typeface="Symbol" pitchFamily="18" charset="2"/>
              </a:rPr>
              <a:t>的</a:t>
            </a:r>
            <a:r>
              <a:rPr lang="zh-CN" altLang="en-US" sz="1600" i="1" dirty="0" smtClean="0">
                <a:solidFill>
                  <a:srgbClr val="800080"/>
                </a:solidFill>
                <a:sym typeface="Symbol" pitchFamily="18" charset="2"/>
              </a:rPr>
              <a:t>地址链，而</a:t>
            </a:r>
            <a:r>
              <a:rPr lang="en-US" altLang="zh-CN" sz="1600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N</a:t>
            </a:r>
            <a:r>
              <a:rPr lang="zh-CN" altLang="en-US" sz="1600" i="1" dirty="0" smtClean="0">
                <a:solidFill>
                  <a:srgbClr val="800080"/>
                </a:solidFill>
                <a:sym typeface="Symbol" pitchFamily="18" charset="2"/>
              </a:rPr>
              <a:t>为执行完</a:t>
            </a:r>
            <a:r>
              <a:rPr lang="en-US" altLang="zh-CN" sz="1600" i="1" dirty="0" smtClean="0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1600" baseline="-25000" dirty="0" smtClean="0">
                <a:solidFill>
                  <a:srgbClr val="800080"/>
                </a:solidFill>
                <a:sym typeface="Symbol" pitchFamily="18" charset="2"/>
              </a:rPr>
              <a:t>1</a:t>
            </a:r>
            <a:r>
              <a:rPr lang="zh-CN" altLang="en-US" sz="1600" i="1" dirty="0">
                <a:solidFill>
                  <a:srgbClr val="800080"/>
                </a:solidFill>
                <a:sym typeface="Symbol" pitchFamily="18" charset="2"/>
              </a:rPr>
              <a:t>后的</a:t>
            </a:r>
            <a:r>
              <a:rPr lang="en-US" altLang="zh-CN" sz="1600" i="1" dirty="0" err="1" smtClean="0">
                <a:solidFill>
                  <a:srgbClr val="800080"/>
                </a:solidFill>
                <a:sym typeface="Symbol" pitchFamily="18" charset="2"/>
              </a:rPr>
              <a:t>goto</a:t>
            </a:r>
            <a:r>
              <a:rPr lang="zh-CN" altLang="en-US" sz="1600" i="1" dirty="0" smtClean="0">
                <a:solidFill>
                  <a:srgbClr val="800080"/>
                </a:solidFill>
                <a:sym typeface="Symbol" pitchFamily="18" charset="2"/>
              </a:rPr>
              <a:t>语句。</a:t>
            </a:r>
            <a:r>
              <a:rPr lang="en-US" altLang="zh-CN" sz="1600" i="1" dirty="0" smtClean="0">
                <a:solidFill>
                  <a:srgbClr val="800080"/>
                </a:solidFill>
                <a:sym typeface="Symbol" pitchFamily="18" charset="2"/>
              </a:rPr>
              <a:t>.</a:t>
            </a:r>
            <a:r>
              <a:rPr lang="en-US" altLang="zh-CN" sz="1600" i="1" dirty="0" err="1" smtClean="0">
                <a:solidFill>
                  <a:srgbClr val="800080"/>
                </a:solidFill>
                <a:sym typeface="Symbol" pitchFamily="18" charset="2"/>
              </a:rPr>
              <a:t>nextlist</a:t>
            </a:r>
            <a:r>
              <a:rPr lang="zh-CN" altLang="en-US" sz="1600" i="1" dirty="0" smtClean="0">
                <a:solidFill>
                  <a:srgbClr val="800080"/>
                </a:solidFill>
                <a:sym typeface="Symbol" pitchFamily="18" charset="2"/>
              </a:rPr>
              <a:t>只是一个地址链，其本身不实现转移。</a:t>
            </a:r>
            <a:endParaRPr lang="zh-CN" altLang="en-US" sz="1600" i="1" dirty="0">
              <a:solidFill>
                <a:srgbClr val="80008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4800600" y="4725144"/>
            <a:ext cx="203448" cy="14401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5927576" y="4725144"/>
            <a:ext cx="272244" cy="1423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  <p:sp>
        <p:nvSpPr>
          <p:cNvPr id="12" name="弧形 11"/>
          <p:cNvSpPr/>
          <p:nvPr/>
        </p:nvSpPr>
        <p:spPr bwMode="auto">
          <a:xfrm rot="8705163">
            <a:off x="4512693" y="4940819"/>
            <a:ext cx="2232248" cy="1501236"/>
          </a:xfrm>
          <a:prstGeom prst="arc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charset="2"/>
              <a:buChar char="²"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charset="0"/>
              <a:ea typeface="楷体_GB2312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 flipV="1">
            <a:off x="6063698" y="5729365"/>
            <a:ext cx="164486" cy="29192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7467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回填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73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838200" y="1766888"/>
            <a:ext cx="8077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处理循环、复合</a:t>
            </a:r>
            <a:r>
              <a:rPr lang="zh-CN" altLang="en-US" sz="2800" b="1" dirty="0">
                <a:solidFill>
                  <a:srgbClr val="990099"/>
                </a:solidFill>
              </a:rPr>
              <a:t>的翻译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模式</a:t>
            </a:r>
            <a:endParaRPr lang="zh-CN" altLang="en-US" sz="2800" b="1" dirty="0">
              <a:solidFill>
                <a:srgbClr val="990099"/>
              </a:solidFill>
            </a:endParaRP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295400" y="2422525"/>
            <a:ext cx="5943600" cy="3749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zh-CN" sz="2000" i="1" dirty="0">
                <a:ea typeface="华文行楷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E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do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 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backpatch(S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backpatch(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.truelist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 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S</a:t>
            </a:r>
            <a:r>
              <a:rPr lang="en-US" altLang="zh-CN" sz="2000" i="1" dirty="0" err="1">
                <a:sym typeface="Symbol" pitchFamily="18" charset="2"/>
              </a:rPr>
              <a:t>.nextlist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ea typeface="华文行楷" pitchFamily="2" charset="-122"/>
                <a:sym typeface="Symbol" pitchFamily="18" charset="2"/>
              </a:rPr>
              <a:t>E</a:t>
            </a:r>
            <a:r>
              <a:rPr lang="en-US" altLang="zh-CN" sz="2000" i="1" dirty="0" err="1">
                <a:sym typeface="Symbol" pitchFamily="18" charset="2"/>
              </a:rPr>
              <a:t>.falselist</a:t>
            </a: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;</a:t>
            </a:r>
            <a:endParaRPr lang="en-US" altLang="zh-CN" sz="2000" i="1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r>
              <a:rPr lang="en-US" altLang="zh-CN" sz="2000" i="1" dirty="0">
                <a:ea typeface="华文行楷" pitchFamily="2" charset="-122"/>
                <a:sym typeface="Symbol" pitchFamily="18" charset="2"/>
              </a:rPr>
              <a:t>          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emit(‘</a:t>
            </a:r>
            <a:r>
              <a:rPr lang="en-US" altLang="zh-CN" sz="2000" i="1" dirty="0" err="1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goto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’, M</a:t>
            </a:r>
            <a:r>
              <a:rPr lang="en-US" altLang="zh-CN" sz="2000" baseline="-25000" dirty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en-US" altLang="zh-CN" sz="2000" i="1" dirty="0">
                <a:solidFill>
                  <a:srgbClr val="00B050"/>
                </a:solidFill>
                <a:ea typeface="华文行楷" pitchFamily="2" charset="-122"/>
                <a:sym typeface="Symbol" pitchFamily="18" charset="2"/>
              </a:rPr>
              <a:t>.gotostm)</a:t>
            </a:r>
            <a:r>
              <a:rPr lang="en-US" altLang="zh-CN" sz="2000" dirty="0">
                <a:ea typeface="华文行楷" pitchFamily="2" charset="-122"/>
                <a:sym typeface="Symbol" pitchFamily="18" charset="2"/>
              </a:rPr>
              <a:t>}</a:t>
            </a:r>
            <a:endParaRPr lang="en-US" altLang="zh-CN" sz="2000" dirty="0">
              <a:ea typeface="华文行楷" pitchFamily="2" charset="-122"/>
              <a:sym typeface="Symbol" pitchFamily="18" charset="2"/>
            </a:endParaRPr>
          </a:p>
          <a:p>
            <a:pPr>
              <a:buClrTx/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 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sym typeface="Symbol" pitchFamily="18" charset="2"/>
              </a:rPr>
              <a:t>        {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 :=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2000" dirty="0">
              <a:sym typeface="Symbol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5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与语义分析相关的工作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8195" name="Rectangle 3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8196" name="Rectangle 40"/>
          <p:cNvSpPr>
            <a:spLocks noChangeArrowheads="1"/>
          </p:cNvSpPr>
          <p:nvPr/>
        </p:nvSpPr>
        <p:spPr bwMode="auto">
          <a:xfrm>
            <a:off x="1084263" y="1700808"/>
            <a:ext cx="6992937" cy="4801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静态语义检查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编译期间</a:t>
            </a:r>
            <a:r>
              <a:rPr lang="zh-CN" altLang="en-US" b="1" dirty="0"/>
              <a:t>所进行的语义</a:t>
            </a:r>
            <a:r>
              <a:rPr lang="zh-CN" altLang="en-US" b="1" dirty="0" smtClean="0"/>
              <a:t>检查 </a:t>
            </a:r>
            <a:endParaRPr lang="zh-CN" altLang="en-US" b="1" dirty="0"/>
          </a:p>
          <a:p>
            <a:pPr lvl="1">
              <a:buFontTx/>
              <a:buChar char="•"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动态语义检查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dirty="0"/>
              <a:t>   </a:t>
            </a:r>
            <a:r>
              <a:rPr lang="zh-CN" altLang="en-US" b="1" dirty="0"/>
              <a:t>所生成的代码在</a:t>
            </a:r>
            <a:r>
              <a:rPr lang="zh-CN" altLang="en-US" b="1" dirty="0">
                <a:solidFill>
                  <a:srgbClr val="FF0000"/>
                </a:solidFill>
              </a:rPr>
              <a:t>运行期间</a:t>
            </a:r>
            <a:r>
              <a:rPr lang="zh-CN" altLang="en-US" b="1" dirty="0"/>
              <a:t>进行的语义检查</a:t>
            </a:r>
            <a:r>
              <a:rPr lang="zh-CN" altLang="en-US" dirty="0"/>
              <a:t> 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收集语义信息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为语义检查</a:t>
            </a:r>
            <a:r>
              <a:rPr lang="zh-CN" altLang="en-US" b="1" dirty="0"/>
              <a:t>收集程序的语义信息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为代码生成等后续阶段</a:t>
            </a:r>
            <a:r>
              <a:rPr lang="zh-CN" altLang="en-US" b="1" dirty="0"/>
              <a:t>收集程序的语义信息</a:t>
            </a:r>
            <a:endParaRPr lang="zh-CN" altLang="en-US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 lvl="1">
              <a:buFontTx/>
              <a:buNone/>
            </a:pPr>
            <a:r>
              <a:rPr lang="zh-CN" altLang="en-US" b="1" dirty="0"/>
              <a:t>    有些内容合并到“中间代码生成”部分讨论</a:t>
            </a:r>
            <a:endParaRPr lang="zh-CN" altLang="en-US" b="1" dirty="0"/>
          </a:p>
          <a:p>
            <a:pPr lvl="1">
              <a:buFontTx/>
              <a:buNone/>
            </a:pPr>
            <a:r>
              <a:rPr lang="zh-CN" altLang="en-US" sz="2000" b="1" dirty="0"/>
              <a:t>    </a:t>
            </a:r>
            <a:r>
              <a:rPr lang="zh-CN" altLang="en-US" b="1" dirty="0"/>
              <a:t>（如过程、数组声明的语义处理）</a:t>
            </a:r>
            <a:endParaRPr lang="zh-CN" altLang="en-US" b="1" dirty="0"/>
          </a:p>
        </p:txBody>
      </p:sp>
      <p:sp>
        <p:nvSpPr>
          <p:cNvPr id="8197" name="AutoShape 2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33400" y="1052513"/>
            <a:ext cx="74676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拉链与代码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回填</a:t>
            </a:r>
            <a:r>
              <a:rPr lang="zh-CN" altLang="en-US" sz="3200" b="1" baseline="30000" dirty="0">
                <a:solidFill>
                  <a:srgbClr val="800080"/>
                </a:solidFill>
                <a:latin typeface="楷体_GB2312" pitchFamily="49" charset="-122"/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8372" name="Rectangle 8"/>
          <p:cNvSpPr>
            <a:spLocks noChangeArrowheads="1"/>
          </p:cNvSpPr>
          <p:nvPr/>
        </p:nvSpPr>
        <p:spPr bwMode="auto">
          <a:xfrm>
            <a:off x="838200" y="1676400"/>
            <a:ext cx="812641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增加 </a:t>
            </a:r>
            <a:r>
              <a:rPr lang="en-US" altLang="zh-CN" sz="2800" i="1" dirty="0">
                <a:solidFill>
                  <a:srgbClr val="990099"/>
                </a:solidFill>
              </a:rPr>
              <a:t>break</a:t>
            </a:r>
            <a:r>
              <a:rPr lang="en-US" altLang="zh-CN" sz="2800" b="1" dirty="0">
                <a:solidFill>
                  <a:srgbClr val="990099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语句后控制语句处理的翻译模式*</a:t>
            </a:r>
            <a:endParaRPr lang="zh-CN" altLang="en-US" sz="2800" b="1" dirty="0">
              <a:solidFill>
                <a:srgbClr val="990099"/>
              </a:solidFill>
            </a:endParaRPr>
          </a:p>
        </p:txBody>
      </p:sp>
      <p:sp>
        <p:nvSpPr>
          <p:cNvPr id="58373" name="Text Box 9"/>
          <p:cNvSpPr txBox="1">
            <a:spLocks noChangeArrowheads="1"/>
          </p:cNvSpPr>
          <p:nvPr/>
        </p:nvSpPr>
        <p:spPr bwMode="auto">
          <a:xfrm>
            <a:off x="971550" y="2276475"/>
            <a:ext cx="8172450" cy="320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P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 D ; S M        </a:t>
            </a:r>
            <a:r>
              <a:rPr lang="en-US" altLang="zh-CN" sz="2000" dirty="0">
                <a:sym typeface="Symbol" pitchFamily="18" charset="2"/>
              </a:rPr>
              <a:t> {</a:t>
            </a:r>
            <a:r>
              <a:rPr lang="en-US" altLang="zh-CN" sz="2000" i="1" dirty="0">
                <a:sym typeface="Symbol" pitchFamily="18" charset="2"/>
              </a:rPr>
              <a:t> backpatch(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) ;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backpatch(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)</a:t>
            </a:r>
            <a:r>
              <a:rPr lang="en-US" altLang="zh-CN" sz="2000" dirty="0">
                <a:sym typeface="Symbol" pitchFamily="18" charset="2"/>
              </a:rPr>
              <a:t> }</a:t>
            </a:r>
            <a:r>
              <a:rPr lang="en-US" altLang="zh-CN" dirty="0">
                <a:sym typeface="Symbol" pitchFamily="18" charset="2"/>
              </a:rPr>
              <a:t> </a:t>
            </a:r>
            <a:endParaRPr lang="en-US" altLang="zh-CN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if E then M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  </a:t>
            </a:r>
            <a:r>
              <a:rPr lang="en-US" altLang="zh-CN" sz="2000" dirty="0">
                <a:sym typeface="Symbol" pitchFamily="18" charset="2"/>
              </a:rPr>
              <a:t> {</a:t>
            </a:r>
            <a:r>
              <a:rPr lang="en-US" altLang="zh-CN" sz="2000" i="1" dirty="0">
                <a:sym typeface="Symbol" pitchFamily="18" charset="2"/>
              </a:rPr>
              <a:t> backpatch(</a:t>
            </a:r>
            <a:r>
              <a:rPr lang="en-US" altLang="zh-CN" sz="2000" i="1" dirty="0" err="1">
                <a:sym typeface="Symbol" pitchFamily="18" charset="2"/>
              </a:rPr>
              <a:t>E.truelist</a:t>
            </a:r>
            <a:r>
              <a:rPr lang="en-US" altLang="zh-CN" sz="2000" i="1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merge(</a:t>
            </a:r>
            <a:r>
              <a:rPr lang="en-US" altLang="zh-CN" sz="2000" i="1" dirty="0" err="1">
                <a:sym typeface="Symbol" pitchFamily="18" charset="2"/>
              </a:rPr>
              <a:t>E.falselist</a:t>
            </a:r>
            <a:r>
              <a:rPr lang="en-US" altLang="zh-CN" sz="2000" i="1" dirty="0"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if E then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N else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backpatch(</a:t>
            </a:r>
            <a:r>
              <a:rPr lang="en-US" altLang="zh-CN" sz="2000" i="1" dirty="0" err="1">
                <a:sym typeface="Symbol" pitchFamily="18" charset="2"/>
              </a:rPr>
              <a:t>E.truelist</a:t>
            </a:r>
            <a:r>
              <a:rPr lang="en-US" altLang="zh-CN" sz="2000" i="1" dirty="0"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backpatch(</a:t>
            </a:r>
            <a:r>
              <a:rPr lang="en-US" altLang="zh-CN" sz="2000" i="1" dirty="0" err="1">
                <a:sym typeface="Symbol" pitchFamily="18" charset="2"/>
              </a:rPr>
              <a:t>E.falselist</a:t>
            </a:r>
            <a:r>
              <a:rPr lang="en-US" altLang="zh-CN" sz="2000" i="1" dirty="0"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merge(</a:t>
            </a:r>
            <a:r>
              <a:rPr lang="en-US" altLang="zh-CN" sz="2000" i="1" dirty="0" err="1">
                <a:sym typeface="Symbol" pitchFamily="18" charset="2"/>
              </a:rPr>
              <a:t>N.nextlist</a:t>
            </a:r>
            <a:r>
              <a:rPr lang="en-US" altLang="zh-CN" sz="2000" i="1" dirty="0"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.nextlist) ;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.breaklist,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.breaklist )</a:t>
            </a:r>
            <a:r>
              <a:rPr lang="en-US" altLang="zh-CN" sz="2000" dirty="0">
                <a:sym typeface="Symbol" pitchFamily="18" charset="2"/>
              </a:rPr>
              <a:t> 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58374" name="Rectangle 10"/>
          <p:cNvSpPr>
            <a:spLocks noChangeArrowheads="1"/>
          </p:cNvSpPr>
          <p:nvPr/>
        </p:nvSpPr>
        <p:spPr bwMode="auto">
          <a:xfrm>
            <a:off x="755650" y="5589588"/>
            <a:ext cx="8235950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r>
              <a:rPr lang="en-US" altLang="zh-CN" b="1" i="1">
                <a:solidFill>
                  <a:srgbClr val="800080"/>
                </a:solidFill>
                <a:ea typeface="华文行楷" pitchFamily="2" charset="-122"/>
                <a:sym typeface="Symbol" pitchFamily="18" charset="2"/>
              </a:rPr>
              <a:t>S. breaklist</a:t>
            </a:r>
            <a:r>
              <a:rPr lang="en-US" altLang="zh-CN" b="1" i="1">
                <a:ea typeface="华文行楷" pitchFamily="2" charset="-122"/>
                <a:sym typeface="Symbol" pitchFamily="18" charset="2"/>
              </a:rPr>
              <a:t> </a:t>
            </a:r>
            <a:r>
              <a:rPr lang="en-US" altLang="zh-CN" b="1">
                <a:ea typeface="华文行楷" pitchFamily="2" charset="-122"/>
                <a:sym typeface="Symbol" pitchFamily="18" charset="2"/>
              </a:rPr>
              <a:t>:   </a:t>
            </a:r>
            <a:r>
              <a:rPr lang="en-US" altLang="zh-CN" b="1">
                <a:sym typeface="Symbol" pitchFamily="18" charset="2"/>
              </a:rPr>
              <a:t>“</a:t>
            </a:r>
            <a:r>
              <a:rPr lang="en-US" altLang="zh-CN" i="1">
                <a:sym typeface="Symbol" pitchFamily="18" charset="2"/>
              </a:rPr>
              <a:t>break </a:t>
            </a:r>
            <a:r>
              <a:rPr lang="zh-CN" altLang="en-US" b="1">
                <a:sym typeface="Symbol" pitchFamily="18" charset="2"/>
              </a:rPr>
              <a:t>链”，链表中的元素表示 一系列跳转</a:t>
            </a:r>
            <a:endParaRPr lang="zh-CN" altLang="en-US" b="1">
              <a:sym typeface="Symbol" pitchFamily="18" charset="2"/>
            </a:endParaRPr>
          </a:p>
          <a:p>
            <a:pPr>
              <a:buClrTx/>
              <a:buFont typeface="Symbol" pitchFamily="18" charset="2"/>
              <a:buNone/>
            </a:pPr>
            <a:r>
              <a:rPr lang="zh-CN" altLang="en-US" b="1">
                <a:sym typeface="Symbol" pitchFamily="18" charset="2"/>
              </a:rPr>
              <a:t>语句的地址，这些跳转语句的目标标号是直接所属 </a:t>
            </a:r>
            <a:r>
              <a:rPr lang="en-US" altLang="zh-CN">
                <a:sym typeface="Symbol" pitchFamily="18" charset="2"/>
              </a:rPr>
              <a:t>while </a:t>
            </a:r>
            <a:r>
              <a:rPr lang="zh-CN" altLang="en-US" b="1">
                <a:sym typeface="Symbol" pitchFamily="18" charset="2"/>
              </a:rPr>
              <a:t>语句的结束位置</a:t>
            </a:r>
            <a:endParaRPr lang="zh-CN" altLang="en-US" b="1">
              <a:sym typeface="Symbol" pitchFamily="18" charset="2"/>
            </a:endParaRPr>
          </a:p>
        </p:txBody>
      </p:sp>
      <p:sp>
        <p:nvSpPr>
          <p:cNvPr id="583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49400" y="188913"/>
            <a:ext cx="32512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中间代码生成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25450" y="1121371"/>
            <a:ext cx="74676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拉链与代码回填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9396" name="Rectangle 8"/>
          <p:cNvSpPr>
            <a:spLocks noChangeArrowheads="1"/>
          </p:cNvSpPr>
          <p:nvPr/>
        </p:nvSpPr>
        <p:spPr bwMode="auto">
          <a:xfrm>
            <a:off x="400135" y="1700808"/>
            <a:ext cx="8305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990099"/>
                </a:solidFill>
              </a:rPr>
              <a:t>增加 </a:t>
            </a:r>
            <a:r>
              <a:rPr lang="en-US" altLang="zh-CN" sz="2800" i="1" dirty="0">
                <a:solidFill>
                  <a:srgbClr val="990099"/>
                </a:solidFill>
              </a:rPr>
              <a:t>break</a:t>
            </a:r>
            <a:r>
              <a:rPr lang="en-US" altLang="zh-CN" sz="2800" b="1" dirty="0">
                <a:solidFill>
                  <a:srgbClr val="990099"/>
                </a:solidFill>
              </a:rPr>
              <a:t> </a:t>
            </a:r>
            <a:r>
              <a:rPr lang="zh-CN" altLang="en-US" sz="2800" b="1" dirty="0">
                <a:solidFill>
                  <a:srgbClr val="990099"/>
                </a:solidFill>
              </a:rPr>
              <a:t>语句后控制语句处理的翻译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模式</a:t>
            </a:r>
            <a:r>
              <a:rPr lang="en-US" altLang="zh-CN" sz="2800" b="1" dirty="0">
                <a:solidFill>
                  <a:srgbClr val="990099"/>
                </a:solidFill>
              </a:rPr>
              <a:t>(</a:t>
            </a:r>
            <a:r>
              <a:rPr lang="zh-CN" altLang="en-US" sz="2800" b="1" dirty="0" smtClean="0">
                <a:solidFill>
                  <a:srgbClr val="990099"/>
                </a:solidFill>
              </a:rPr>
              <a:t>续</a:t>
            </a:r>
            <a:r>
              <a:rPr lang="en-US" altLang="zh-CN" sz="2800" b="1" dirty="0" smtClean="0">
                <a:solidFill>
                  <a:srgbClr val="990099"/>
                </a:solidFill>
              </a:rPr>
              <a:t>)</a:t>
            </a:r>
            <a:r>
              <a:rPr lang="zh-CN" altLang="en-US" sz="2800" b="1" dirty="0">
                <a:solidFill>
                  <a:srgbClr val="990099"/>
                </a:solidFill>
              </a:rPr>
              <a:t> *</a:t>
            </a:r>
            <a:endParaRPr lang="zh-CN" altLang="en-US" sz="2800" b="1" dirty="0"/>
          </a:p>
        </p:txBody>
      </p:sp>
      <p:sp>
        <p:nvSpPr>
          <p:cNvPr id="59397" name="Text Box 9"/>
          <p:cNvSpPr txBox="1">
            <a:spLocks noChangeArrowheads="1"/>
          </p:cNvSpPr>
          <p:nvPr/>
        </p:nvSpPr>
        <p:spPr bwMode="auto">
          <a:xfrm>
            <a:off x="1187450" y="2278027"/>
            <a:ext cx="7956550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while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E then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backpatch(S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.nextlist,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backpatch(</a:t>
            </a:r>
            <a:r>
              <a:rPr lang="en-US" altLang="zh-CN" sz="2000" i="1" dirty="0" err="1">
                <a:sym typeface="Symbol" pitchFamily="18" charset="2"/>
              </a:rPr>
              <a:t>E.truelist</a:t>
            </a:r>
            <a:r>
              <a:rPr lang="en-US" altLang="zh-CN" sz="2000" i="1" dirty="0">
                <a:sym typeface="Symbol" pitchFamily="18" charset="2"/>
              </a:rPr>
              <a:t>, M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.gotostm)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S.nextlist</a:t>
            </a:r>
            <a:r>
              <a:rPr lang="en-US" altLang="zh-CN" sz="2000" i="1" dirty="0">
                <a:sym typeface="Symbol" pitchFamily="18" charset="2"/>
              </a:rPr>
              <a:t> := merge(</a:t>
            </a:r>
            <a:r>
              <a:rPr lang="en-US" altLang="zh-CN" sz="2000" i="1" dirty="0" err="1">
                <a:sym typeface="Symbol" pitchFamily="18" charset="2"/>
              </a:rPr>
              <a:t>E.falselist</a:t>
            </a:r>
            <a:r>
              <a:rPr lang="en-US" altLang="zh-CN" sz="2000" i="1" dirty="0">
                <a:sym typeface="Symbol" pitchFamily="18" charset="2"/>
              </a:rPr>
              <a:t>, 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 );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:= “”;   emit(‘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’, M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.gotostm)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 ; </a:t>
            </a:r>
            <a:r>
              <a:rPr lang="en-US" altLang="zh-CN" sz="2000" i="1" dirty="0">
                <a:sym typeface="Symbol" pitchFamily="18" charset="2"/>
              </a:rPr>
              <a:t>M</a:t>
            </a:r>
            <a:r>
              <a:rPr lang="en-US" altLang="zh-CN" sz="2000" dirty="0">
                <a:sym typeface="Symbol" pitchFamily="18" charset="2"/>
              </a:rPr>
              <a:t> 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dirty="0">
                <a:sym typeface="Symbol" pitchFamily="18" charset="2"/>
              </a:rPr>
              <a:t>       { </a:t>
            </a:r>
            <a:r>
              <a:rPr lang="en-US" altLang="zh-CN" sz="2000" i="1" dirty="0" err="1">
                <a:sym typeface="Symbol" pitchFamily="18" charset="2"/>
              </a:rPr>
              <a:t>backpatch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.</a:t>
            </a:r>
            <a:r>
              <a:rPr lang="en-US" altLang="zh-CN" sz="2000" i="1" dirty="0">
                <a:sym typeface="Symbol" pitchFamily="18" charset="2"/>
              </a:rPr>
              <a:t>nextlist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dirty="0">
                <a:sym typeface="Symbol" pitchFamily="18" charset="2"/>
              </a:rPr>
              <a:t>)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 smtClean="0">
                <a:sym typeface="Symbol" pitchFamily="18" charset="2"/>
              </a:rPr>
              <a:t>                                </a:t>
            </a:r>
            <a:r>
              <a:rPr lang="en-US" altLang="zh-CN" sz="2000" i="1" dirty="0" err="1" smtClean="0">
                <a:sym typeface="Symbol" pitchFamily="18" charset="2"/>
              </a:rPr>
              <a:t>S.nextlist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.nextlist</a:t>
            </a:r>
            <a:r>
              <a:rPr lang="en-US" altLang="zh-CN" sz="2000" dirty="0">
                <a:sym typeface="Symbol" pitchFamily="18" charset="2"/>
              </a:rPr>
              <a:t> ; 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merge</a:t>
            </a:r>
            <a:r>
              <a:rPr lang="en-US" altLang="zh-CN" sz="2000" dirty="0">
                <a:sym typeface="Symbol" pitchFamily="18" charset="2"/>
              </a:rPr>
              <a:t>(</a:t>
            </a:r>
            <a:r>
              <a:rPr lang="en-US" altLang="zh-CN" sz="2000" i="1" dirty="0">
                <a:sym typeface="Symbol" pitchFamily="18" charset="2"/>
              </a:rPr>
              <a:t>S</a:t>
            </a:r>
            <a:r>
              <a:rPr lang="en-US" altLang="zh-CN" sz="2000" baseline="-25000" dirty="0">
                <a:sym typeface="Symbol" pitchFamily="18" charset="2"/>
              </a:rPr>
              <a:t>1</a:t>
            </a:r>
            <a:r>
              <a:rPr lang="en-US" altLang="zh-CN" sz="2000" i="1" dirty="0">
                <a:sym typeface="Symbol" pitchFamily="18" charset="2"/>
              </a:rPr>
              <a:t>.breaklist</a:t>
            </a:r>
            <a:r>
              <a:rPr lang="en-US" altLang="zh-CN" sz="2000" dirty="0">
                <a:sym typeface="Symbol" pitchFamily="18" charset="2"/>
              </a:rPr>
              <a:t>,</a:t>
            </a:r>
            <a:r>
              <a:rPr lang="en-US" altLang="zh-CN" sz="2000" i="1" dirty="0">
                <a:sym typeface="Symbol" pitchFamily="18" charset="2"/>
              </a:rPr>
              <a:t> S</a:t>
            </a:r>
            <a:r>
              <a:rPr lang="en-US" altLang="zh-CN" sz="2000" baseline="-25000" dirty="0">
                <a:sym typeface="Symbol" pitchFamily="18" charset="2"/>
              </a:rPr>
              <a:t>2</a:t>
            </a:r>
            <a:r>
              <a:rPr lang="en-US" altLang="zh-CN" sz="2000" i="1" dirty="0">
                <a:sym typeface="Symbol" pitchFamily="18" charset="2"/>
              </a:rPr>
              <a:t>.breaklist</a:t>
            </a:r>
            <a:r>
              <a:rPr lang="en-US" altLang="zh-CN" sz="2000" dirty="0">
                <a:sym typeface="Symbol" pitchFamily="18" charset="2"/>
              </a:rPr>
              <a:t> ) 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S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break ;        </a:t>
            </a:r>
            <a:r>
              <a:rPr lang="en-US" altLang="zh-CN" sz="2000" dirty="0">
                <a:sym typeface="Symbol" pitchFamily="18" charset="2"/>
              </a:rPr>
              <a:t> { </a:t>
            </a:r>
            <a:r>
              <a:rPr lang="en-US" altLang="zh-CN" sz="2000" i="1" dirty="0" err="1">
                <a:sym typeface="Symbol" pitchFamily="18" charset="2"/>
              </a:rPr>
              <a:t>S.breaklist</a:t>
            </a:r>
            <a:r>
              <a:rPr lang="en-US" altLang="zh-CN" sz="2000" i="1" dirty="0">
                <a:sym typeface="Symbol" pitchFamily="18" charset="2"/>
              </a:rPr>
              <a:t> t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makelist</a:t>
            </a:r>
            <a:r>
              <a:rPr lang="en-US" altLang="zh-CN" sz="2000" i="1" dirty="0">
                <a:sym typeface="Symbol" pitchFamily="18" charset="2"/>
              </a:rPr>
              <a:t> 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) ;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S.nextlist</a:t>
            </a:r>
            <a:r>
              <a:rPr lang="en-US" altLang="zh-CN" sz="2000" i="1" dirty="0"/>
              <a:t> </a:t>
            </a:r>
            <a:r>
              <a:rPr lang="en-US" altLang="zh-CN" sz="2000" dirty="0"/>
              <a:t>:=</a:t>
            </a:r>
            <a:r>
              <a:rPr lang="en-US" altLang="zh-CN" sz="2000" i="1" dirty="0"/>
              <a:t> “”</a:t>
            </a:r>
            <a:r>
              <a:rPr lang="zh-CN" altLang="en-US" sz="2000" i="1" dirty="0"/>
              <a:t>；</a:t>
            </a:r>
            <a:endParaRPr lang="en-US" altLang="zh-CN" sz="2000" i="1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                               emit 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 _’)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M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   </a:t>
            </a:r>
            <a:r>
              <a:rPr lang="en-US" altLang="zh-CN" sz="2000" dirty="0">
                <a:sym typeface="Symbol" pitchFamily="18" charset="2"/>
              </a:rPr>
              <a:t>{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M.gotostm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endParaRPr lang="en-US" altLang="zh-CN" sz="1000" dirty="0">
              <a:sym typeface="Symbol" pitchFamily="18" charset="2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sym typeface="Symbol" pitchFamily="18" charset="2"/>
              </a:rPr>
              <a:t>N </a:t>
            </a:r>
            <a:r>
              <a:rPr lang="en-US" altLang="zh-CN" sz="2000" dirty="0">
                <a:sym typeface="Symbol" pitchFamily="18" charset="2"/>
              </a:rPr>
              <a:t></a:t>
            </a:r>
            <a:r>
              <a:rPr lang="en-US" altLang="zh-CN" sz="2000" i="1" dirty="0">
                <a:sym typeface="Symbol" pitchFamily="18" charset="2"/>
              </a:rPr>
              <a:t>    </a:t>
            </a:r>
            <a:r>
              <a:rPr lang="en-US" altLang="zh-CN" sz="2000" dirty="0">
                <a:sym typeface="Symbol" pitchFamily="18" charset="2"/>
              </a:rPr>
              <a:t>{ </a:t>
            </a:r>
            <a:r>
              <a:rPr lang="en-US" altLang="zh-CN" sz="2000" i="1" dirty="0" err="1">
                <a:sym typeface="Symbol" pitchFamily="18" charset="2"/>
              </a:rPr>
              <a:t>N.nextlist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:=</a:t>
            </a:r>
            <a:r>
              <a:rPr lang="en-US" altLang="zh-CN" sz="2000" i="1" dirty="0">
                <a:sym typeface="Symbol" pitchFamily="18" charset="2"/>
              </a:rPr>
              <a:t> </a:t>
            </a:r>
            <a:r>
              <a:rPr lang="en-US" altLang="zh-CN" sz="2000" i="1" dirty="0" err="1">
                <a:sym typeface="Symbol" pitchFamily="18" charset="2"/>
              </a:rPr>
              <a:t>makelist</a:t>
            </a:r>
            <a:r>
              <a:rPr lang="en-US" altLang="zh-CN" sz="2000" i="1" dirty="0">
                <a:sym typeface="Symbol" pitchFamily="18" charset="2"/>
              </a:rPr>
              <a:t>(</a:t>
            </a:r>
            <a:r>
              <a:rPr lang="en-US" altLang="zh-CN" sz="2000" i="1" dirty="0" err="1">
                <a:sym typeface="Symbol" pitchFamily="18" charset="2"/>
              </a:rPr>
              <a:t>nextstm</a:t>
            </a:r>
            <a:r>
              <a:rPr lang="en-US" altLang="zh-CN" sz="2000" i="1" dirty="0">
                <a:sym typeface="Symbol" pitchFamily="18" charset="2"/>
              </a:rPr>
              <a:t>); emit(‘</a:t>
            </a:r>
            <a:r>
              <a:rPr lang="en-US" altLang="zh-CN" sz="2000" i="1" dirty="0" err="1">
                <a:sym typeface="Symbol" pitchFamily="18" charset="2"/>
              </a:rPr>
              <a:t>goto</a:t>
            </a:r>
            <a:r>
              <a:rPr lang="en-US" altLang="zh-CN" sz="2000" i="1" dirty="0">
                <a:sym typeface="Symbol" pitchFamily="18" charset="2"/>
              </a:rPr>
              <a:t> _’) </a:t>
            </a:r>
            <a:r>
              <a:rPr lang="en-US" altLang="zh-CN" sz="2000" dirty="0">
                <a:sym typeface="Symbol" pitchFamily="18" charset="2"/>
              </a:rPr>
              <a:t>}</a:t>
            </a:r>
            <a:endParaRPr lang="en-US" altLang="zh-CN" sz="2000" dirty="0">
              <a:sym typeface="Symbol" pitchFamily="18" charset="2"/>
            </a:endParaRPr>
          </a:p>
        </p:txBody>
      </p:sp>
      <p:sp>
        <p:nvSpPr>
          <p:cNvPr id="593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68313" y="1066800"/>
            <a:ext cx="835183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静态语义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</a:rPr>
              <a:t>检查</a:t>
            </a:r>
            <a:endParaRPr lang="zh-CN" altLang="en-US" sz="3200" b="1" dirty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628800"/>
            <a:ext cx="8459787" cy="51090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代码生成前程序合法性检查的最后阶段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静态类型检查（</a:t>
            </a:r>
            <a:r>
              <a:rPr lang="en-US" altLang="zh-CN" b="1" i="1" dirty="0">
                <a:solidFill>
                  <a:srgbClr val="FF0000"/>
                </a:solidFill>
              </a:rPr>
              <a:t>type checks</a:t>
            </a:r>
            <a:r>
              <a:rPr lang="zh-CN" altLang="en-US" b="1" dirty="0">
                <a:solidFill>
                  <a:srgbClr val="FF0000"/>
                </a:solidFill>
              </a:rPr>
              <a:t>） 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kumimoji="0" lang="zh-CN" altLang="en-US" b="1" dirty="0"/>
              <a:t>   检查每个操作是否遵守语言类型系统的定义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800080"/>
                </a:solidFill>
              </a:rPr>
              <a:t>名字的作用域</a:t>
            </a:r>
            <a:r>
              <a:rPr lang="zh-CN" altLang="en-US" b="1" dirty="0"/>
              <a:t>（</a:t>
            </a:r>
            <a:r>
              <a:rPr lang="en-US" altLang="zh-CN" b="1" i="1" dirty="0"/>
              <a:t>scope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800080"/>
                </a:solidFill>
              </a:rPr>
              <a:t>分析  </a:t>
            </a: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buFont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</a:t>
            </a:r>
            <a:r>
              <a:rPr lang="zh-CN" altLang="en-US" b="1" dirty="0"/>
              <a:t>建立名字的定义和使用之间联系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 控制流检查</a:t>
            </a:r>
            <a:r>
              <a:rPr lang="zh-CN" altLang="en-US" b="1" dirty="0"/>
              <a:t>（</a:t>
            </a:r>
            <a:r>
              <a:rPr lang="en-US" altLang="zh-CN" b="1" i="1" dirty="0"/>
              <a:t>flow-of-control checks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 控制流语句必须使控制转移到合法的地方（如 </a:t>
            </a:r>
            <a:r>
              <a:rPr kumimoji="0" lang="en-US" altLang="zh-CN" b="1" i="1" dirty="0"/>
              <a:t>break </a:t>
            </a:r>
            <a:endParaRPr kumimoji="0" lang="en-US" altLang="zh-CN" b="1" i="1" dirty="0"/>
          </a:p>
          <a:p>
            <a:pPr lvl="1">
              <a:buFontTx/>
              <a:buNone/>
            </a:pPr>
            <a:r>
              <a:rPr kumimoji="0" lang="en-US" altLang="zh-CN" b="1" i="1" dirty="0"/>
              <a:t>   </a:t>
            </a:r>
            <a:r>
              <a:rPr kumimoji="0" lang="zh-CN" altLang="en-US" b="1" dirty="0"/>
              <a:t>语句必须有合法的语句包围它）</a:t>
            </a: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 唯一性检查</a:t>
            </a:r>
            <a:r>
              <a:rPr lang="zh-CN" altLang="en-US" b="1" dirty="0"/>
              <a:t>（</a:t>
            </a:r>
            <a:r>
              <a:rPr lang="en-US" altLang="zh-CN" b="1" i="1" dirty="0"/>
              <a:t>uniqueness checks</a:t>
            </a:r>
            <a:r>
              <a:rPr lang="zh-CN" altLang="en-US" b="1" dirty="0"/>
              <a:t>） </a:t>
            </a:r>
            <a:r>
              <a:rPr kumimoji="0" lang="zh-CN" altLang="en-US" b="1" dirty="0"/>
              <a:t>很多场合要求对</a:t>
            </a:r>
            <a:endParaRPr kumimoji="0" lang="zh-CN" altLang="en-US" b="1" dirty="0"/>
          </a:p>
          <a:p>
            <a:pPr lvl="1">
              <a:buFontTx/>
              <a:buNone/>
            </a:pPr>
            <a:r>
              <a:rPr kumimoji="0" lang="zh-CN" altLang="en-US" b="1" dirty="0"/>
              <a:t>   象只能被定义一次（</a:t>
            </a:r>
            <a:r>
              <a:rPr lang="zh-CN" altLang="en-US" b="1" dirty="0"/>
              <a:t>如</a:t>
            </a:r>
            <a:r>
              <a:rPr kumimoji="0" lang="zh-CN" altLang="en-US" b="1" dirty="0"/>
              <a:t>枚举类型的元素不能重复出现</a:t>
            </a:r>
            <a:r>
              <a:rPr lang="zh-CN" altLang="en-US" b="1" dirty="0"/>
              <a:t>）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</a:rPr>
              <a:t> </a:t>
            </a:r>
            <a:r>
              <a:rPr lang="zh-CN" altLang="en-US" b="1" dirty="0" smtClean="0">
                <a:solidFill>
                  <a:srgbClr val="800080"/>
                </a:solidFill>
              </a:rPr>
              <a:t> 名字的上下文相关性检查</a:t>
            </a:r>
            <a:r>
              <a:rPr lang="zh-CN" altLang="en-US" b="1" dirty="0"/>
              <a:t>（</a:t>
            </a:r>
            <a:r>
              <a:rPr lang="en-US" altLang="zh-CN" b="1" i="1" dirty="0"/>
              <a:t>name-related checks</a:t>
            </a:r>
            <a:r>
              <a:rPr lang="zh-CN" altLang="en-US" b="1" dirty="0" smtClean="0"/>
              <a:t>） </a:t>
            </a:r>
            <a:r>
              <a:rPr kumimoji="0" lang="zh-CN" altLang="en-US" b="1" dirty="0" smtClean="0"/>
              <a:t>某</a:t>
            </a:r>
            <a:endParaRPr kumimoji="0" lang="en-US" altLang="zh-CN" b="1" dirty="0" smtClean="0"/>
          </a:p>
          <a:p>
            <a:pPr lvl="1">
              <a:buNone/>
            </a:pPr>
            <a:r>
              <a:rPr kumimoji="0" lang="en-US" altLang="zh-CN" b="1" dirty="0" smtClean="0"/>
              <a:t>   </a:t>
            </a:r>
            <a:r>
              <a:rPr kumimoji="0" lang="zh-CN" altLang="en-US" b="1" dirty="0" smtClean="0"/>
              <a:t>些</a:t>
            </a:r>
            <a:r>
              <a:rPr kumimoji="0" lang="zh-CN" altLang="en-US" b="1" dirty="0"/>
              <a:t>名字的</a:t>
            </a:r>
            <a:r>
              <a:rPr kumimoji="0" lang="zh-CN" altLang="en-US" b="1" dirty="0" smtClean="0"/>
              <a:t>多次</a:t>
            </a:r>
            <a:r>
              <a:rPr kumimoji="0" lang="zh-CN" altLang="en-US" b="1" dirty="0"/>
              <a:t>出现之间应该满足一定的上下文相关性</a:t>
            </a:r>
            <a:endParaRPr kumimoji="0" lang="zh-CN" altLang="en-US" b="1" dirty="0"/>
          </a:p>
          <a:p>
            <a:pPr lvl="1">
              <a:buFontTx/>
              <a:buChar char="•"/>
            </a:pPr>
            <a:r>
              <a:rPr lang="zh-CN" altLang="en-US" b="1" dirty="0"/>
              <a:t> 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800080"/>
                </a:solidFill>
              </a:rPr>
              <a:t>……</a:t>
            </a:r>
            <a:endParaRPr lang="en-US" altLang="zh-CN" b="1" dirty="0">
              <a:solidFill>
                <a:srgbClr val="800080"/>
              </a:solidFill>
            </a:endParaRP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7"/>
          <p:cNvSpPr>
            <a:spLocks noChangeArrowheads="1"/>
          </p:cNvSpPr>
          <p:nvPr/>
        </p:nvSpPr>
        <p:spPr bwMode="auto">
          <a:xfrm>
            <a:off x="971550" y="1772816"/>
            <a:ext cx="7921625" cy="457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类型检查程序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checker</a:t>
            </a:r>
            <a:r>
              <a:rPr lang="zh-CN" altLang="en-US" sz="2800" b="1" dirty="0"/>
              <a:t>）负责类型检查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验证语言结构是否匹配上下文所期望的类型</a:t>
            </a:r>
            <a:endParaRPr lang="zh-CN" altLang="en-US" sz="2800" b="1" dirty="0"/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 为相关阶段搜集及建立必要的类型信息</a:t>
            </a:r>
            <a:endParaRPr lang="zh-CN" altLang="en-US" sz="2800" b="1" dirty="0"/>
          </a:p>
          <a:p>
            <a:pPr lvl="1">
              <a:buFontTx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实现</a:t>
            </a:r>
            <a:r>
              <a:rPr lang="zh-CN" altLang="en-US" sz="2800" b="1" dirty="0"/>
              <a:t>某个</a:t>
            </a:r>
            <a:r>
              <a:rPr lang="zh-CN" altLang="en-US" sz="2800" b="1" dirty="0">
                <a:solidFill>
                  <a:srgbClr val="800080"/>
                </a:solidFill>
              </a:rPr>
              <a:t>类型系统</a:t>
            </a:r>
            <a:r>
              <a:rPr lang="zh-CN" altLang="en-US" sz="2800" b="1" dirty="0"/>
              <a:t>（</a:t>
            </a:r>
            <a:r>
              <a:rPr lang="en-US" altLang="zh-CN" sz="2800" i="1" dirty="0"/>
              <a:t>type system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静态类型检查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编译期间进行的类型检查</a:t>
            </a:r>
            <a:endParaRPr lang="zh-CN" altLang="en-US" sz="2800" b="1" dirty="0"/>
          </a:p>
          <a:p>
            <a:pPr lvl="1">
              <a:buFontTx/>
              <a:buNone/>
            </a:pPr>
            <a:endParaRPr lang="zh-CN" altLang="en-US" sz="1000" b="1" dirty="0"/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 动态类型检查</a:t>
            </a:r>
            <a:endParaRPr lang="zh-CN" altLang="en-US" sz="2800" b="1" dirty="0"/>
          </a:p>
          <a:p>
            <a:pPr>
              <a:buClrTx/>
              <a:buFont typeface="Symbol" pitchFamily="18" charset="2"/>
              <a:buNone/>
            </a:pPr>
            <a:endParaRPr lang="zh-CN" altLang="en-US" sz="1000" b="1" dirty="0"/>
          </a:p>
          <a:p>
            <a:pPr lvl="1">
              <a:buFontTx/>
              <a:buChar char="•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目标程序</a:t>
            </a:r>
            <a:r>
              <a:rPr lang="zh-CN" altLang="en-US" sz="2800" b="1" dirty="0">
                <a:solidFill>
                  <a:srgbClr val="FF0000"/>
                </a:solidFill>
              </a:rPr>
              <a:t>运行期</a:t>
            </a:r>
            <a:r>
              <a:rPr lang="zh-CN" altLang="en-US" sz="2800" b="1" dirty="0"/>
              <a:t>间进行的类型检查</a:t>
            </a:r>
            <a:endParaRPr lang="zh-CN" altLang="en-US" sz="1000" b="1" dirty="0">
              <a:solidFill>
                <a:srgbClr val="800080"/>
              </a:solidFill>
            </a:endParaRPr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684213" y="1143000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类型检查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0244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3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080294" y="1649715"/>
            <a:ext cx="7696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b="1" dirty="0"/>
              <a:t>以下是定义某个简单语言的</a:t>
            </a:r>
            <a:r>
              <a:rPr lang="zh-CN" altLang="en-US" b="1" dirty="0" smtClean="0"/>
              <a:t>上下文无关文法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]</a:t>
            </a:r>
            <a:r>
              <a:rPr lang="en-US" altLang="zh-CN" b="1" dirty="0" smtClean="0"/>
              <a:t> </a:t>
            </a:r>
            <a:r>
              <a:rPr lang="zh-CN" altLang="en-US" sz="2800" b="1" dirty="0" smtClean="0"/>
              <a:t>：</a:t>
            </a:r>
            <a:endParaRPr lang="zh-CN" altLang="en-US" sz="1000" b="1" dirty="0"/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19138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一个简单语言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itchFamily="2" charset="-122"/>
              </a:rPr>
              <a:t>语义分析</a:t>
            </a:r>
            <a:endParaRPr lang="zh-CN" altLang="en-US" sz="4000" b="1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03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5536" y="2574393"/>
            <a:ext cx="728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 smtClean="0"/>
              <a:t>变量和子程序声明</a:t>
            </a:r>
            <a:endParaRPr lang="zh-CN" altLang="en-US" sz="1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95536" y="4878451"/>
            <a:ext cx="89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 smtClean="0"/>
              <a:t>表达式</a:t>
            </a:r>
            <a:endParaRPr lang="en-US" altLang="zh-CN" sz="18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418396" y="6131675"/>
            <a:ext cx="765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i="1" dirty="0" smtClean="0"/>
              <a:t>注：</a:t>
            </a:r>
            <a:r>
              <a:rPr lang="en-US" altLang="zh-CN" sz="1800" i="1" u="sng" dirty="0" err="1" smtClean="0"/>
              <a:t>num</a:t>
            </a:r>
            <a:r>
              <a:rPr lang="zh-CN" altLang="en-US" sz="1800" i="1" dirty="0" smtClean="0"/>
              <a:t>，</a:t>
            </a:r>
            <a:r>
              <a:rPr lang="en-US" altLang="zh-CN" sz="1800" i="1" u="sng" dirty="0" smtClean="0"/>
              <a:t>id</a:t>
            </a:r>
            <a:r>
              <a:rPr lang="zh-CN" altLang="en-US" sz="1800" i="1" dirty="0"/>
              <a:t>， </a:t>
            </a:r>
            <a:r>
              <a:rPr lang="en-US" altLang="zh-CN" sz="1800" i="1" u="sng" dirty="0" err="1"/>
              <a:t>int</a:t>
            </a:r>
            <a:r>
              <a:rPr lang="zh-CN" altLang="en-US" sz="1800" i="1" dirty="0" smtClean="0"/>
              <a:t>， </a:t>
            </a:r>
            <a:r>
              <a:rPr lang="en-US" altLang="zh-CN" sz="1800" i="1" u="sng" dirty="0"/>
              <a:t>real</a:t>
            </a:r>
            <a:r>
              <a:rPr lang="en-US" altLang="zh-CN" sz="1800" i="1" dirty="0"/>
              <a:t> </a:t>
            </a:r>
            <a:r>
              <a:rPr lang="zh-CN" altLang="en-US" sz="1800" i="1" dirty="0" smtClean="0"/>
              <a:t>对应</a:t>
            </a:r>
            <a:r>
              <a:rPr lang="zh-CN" altLang="en-US" sz="1800" i="1" dirty="0"/>
              <a:t>数字，标识符，</a:t>
            </a:r>
            <a:r>
              <a:rPr lang="zh-CN" altLang="en-US" sz="1800" i="1" dirty="0" smtClean="0"/>
              <a:t>整数</a:t>
            </a:r>
            <a:r>
              <a:rPr lang="zh-CN" altLang="en-US" sz="1800" i="1" dirty="0"/>
              <a:t>，以及</a:t>
            </a:r>
            <a:r>
              <a:rPr lang="zh-CN" altLang="en-US" sz="1800" i="1" dirty="0" smtClean="0"/>
              <a:t>实数</a:t>
            </a:r>
            <a:r>
              <a:rPr lang="zh-CN" altLang="en-US" sz="1800" i="1" dirty="0"/>
              <a:t>的单词符号 </a:t>
            </a:r>
            <a:endParaRPr lang="en-US" altLang="zh-CN" sz="1800" i="1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395536" y="5651956"/>
            <a:ext cx="110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 smtClean="0"/>
              <a:t>参数列表</a:t>
            </a:r>
            <a:endParaRPr lang="en-US" altLang="zh-CN" sz="18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411383" y="4081452"/>
            <a:ext cx="89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 smtClean="0"/>
              <a:t>代码段</a:t>
            </a:r>
            <a:endParaRPr lang="en-US" altLang="zh-CN" sz="18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411383" y="5235336"/>
            <a:ext cx="89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 smtClean="0"/>
              <a:t>子程序</a:t>
            </a:r>
            <a:endParaRPr lang="en-US" altLang="zh-CN" sz="1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127" y="2174454"/>
            <a:ext cx="6831859" cy="38351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8104" y="5193481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 smtClean="0"/>
              <a:t>算术运算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372200" y="5205249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 smtClean="0"/>
              <a:t>关系运算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7164288" y="5206340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 smtClean="0"/>
              <a:t>数组元素访问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828122" y="5158545"/>
            <a:ext cx="632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 smtClean="0"/>
              <a:t>指针对象访问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4463864" y="3619787"/>
            <a:ext cx="10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 smtClean="0"/>
              <a:t>数组声明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156176" y="360223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 smtClean="0"/>
              <a:t>指针类型声明</a:t>
            </a:r>
            <a:endParaRPr lang="zh-CN" altLang="en-US" sz="16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charset="2"/>
          <a:buChar char="²"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charset="2"/>
          <a:buChar char="²"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0</TotalTime>
  <Words>0</Words>
  <Application/>
  <PresentationFormat>全屏显示(4:3)</PresentationFormat>
  <Paragraphs>1478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Arial</vt:lpstr>
      <vt:lpstr>宋体</vt:lpstr>
      <vt:lpstr>Wingdings</vt:lpstr>
      <vt:lpstr>楷体_GB2312</vt:lpstr>
      <vt:lpstr>Comic Sans MS</vt:lpstr>
      <vt:lpstr>Times New Roman</vt:lpstr>
      <vt:lpstr>华文行楷</vt:lpstr>
      <vt:lpstr>Symbol</vt:lpstr>
      <vt:lpstr>Arial Unicode MS</vt:lpstr>
      <vt:lpstr>华文仿宋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OptimusPrimeK</cp:lastModifiedBy>
  <cp:revision>1810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</vt:lpwstr>
  </property>
</Properties>
</file>